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872" r:id="rId2"/>
    <p:sldId id="1109" r:id="rId3"/>
    <p:sldId id="1116" r:id="rId4"/>
    <p:sldId id="1119" r:id="rId5"/>
    <p:sldId id="1126" r:id="rId6"/>
    <p:sldId id="1127" r:id="rId7"/>
    <p:sldId id="1135" r:id="rId8"/>
    <p:sldId id="1131" r:id="rId9"/>
    <p:sldId id="1132" r:id="rId10"/>
    <p:sldId id="1139" r:id="rId11"/>
    <p:sldId id="1133" r:id="rId12"/>
    <p:sldId id="1136" r:id="rId13"/>
    <p:sldId id="1137" r:id="rId14"/>
    <p:sldId id="1138" r:id="rId15"/>
    <p:sldId id="1140" r:id="rId16"/>
    <p:sldId id="1141" r:id="rId17"/>
    <p:sldId id="1134" r:id="rId18"/>
    <p:sldId id="1143" r:id="rId19"/>
    <p:sldId id="9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000"/>
    <a:srgbClr val="EAE6D1"/>
    <a:srgbClr val="00338D"/>
    <a:srgbClr val="EBB700"/>
    <a:srgbClr val="55565A"/>
    <a:srgbClr val="FF5C35"/>
    <a:srgbClr val="407CCA"/>
    <a:srgbClr val="0D2240"/>
    <a:srgbClr val="F2F2F2"/>
    <a:srgbClr val="00A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10"/>
    <p:restoredTop sz="94664" autoAdjust="0"/>
  </p:normalViewPr>
  <p:slideViewPr>
    <p:cSldViewPr snapToGrid="0" snapToObjects="1">
      <p:cViewPr varScale="1">
        <p:scale>
          <a:sx n="110" d="100"/>
          <a:sy n="110" d="100"/>
        </p:scale>
        <p:origin x="1230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4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2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3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6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8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/>
              <a:t>講員的備註：</a:t>
            </a:r>
          </a:p>
          <a:p>
            <a:endParaRPr lang="en-US" dirty="0"/>
          </a:p>
          <a:p>
            <a:r>
              <a:rPr lang="zh-TW"/>
              <a:t>對於這一部分的說明，可以直接讀螢幕上的信息。  應該在決定幹部之後，才著手準備授證申請。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ewclubs@lionsclub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onsclubs.org/zh-ha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- Image">
            <a:extLst>
              <a:ext uri="{FF2B5EF4-FFF2-40B4-BE49-F238E27FC236}">
                <a16:creationId xmlns:a16="http://schemas.microsoft.com/office/drawing/2014/main" id="{FD877477-AD04-9645-A230-FA189843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C3A68D5E-C9D8-F044-8649-0122AB4195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FC29919A-4C36-C447-AD85-0170CDC1ECD4}"/>
              </a:ext>
            </a:extLst>
          </p:cNvPr>
          <p:cNvSpPr/>
          <p:nvPr/>
        </p:nvSpPr>
        <p:spPr>
          <a:xfrm>
            <a:off x="914400" y="3962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051C0B96-24DE-2544-A161-4501B5DC482F}"/>
              </a:ext>
            </a:extLst>
          </p:cNvPr>
          <p:cNvSpPr txBox="1">
            <a:spLocks/>
          </p:cNvSpPr>
          <p:nvPr/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/>
              <a:t>國際獅子會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22EEA4CF-49E7-B447-AF52-AF4F39E89754}"/>
              </a:ext>
            </a:extLst>
          </p:cNvPr>
          <p:cNvSpPr txBox="1">
            <a:spLocks/>
          </p:cNvSpPr>
          <p:nvPr/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/>
              <a:t>MyLCI 快速參考指南</a:t>
            </a:r>
          </a:p>
        </p:txBody>
      </p:sp>
      <p:pic>
        <p:nvPicPr>
          <p:cNvPr id="7" name="Emblem - White">
            <a:extLst>
              <a:ext uri="{FF2B5EF4-FFF2-40B4-BE49-F238E27FC236}">
                <a16:creationId xmlns:a16="http://schemas.microsoft.com/office/drawing/2014/main" id="{F0A43DA2-178E-054D-A0D7-91132D1A8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79900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396095" y="2200643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授證申請步驟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D983F-9C5A-FE49-BD60-CE5B5DAA15D7}"/>
              </a:ext>
            </a:extLst>
          </p:cNvPr>
          <p:cNvSpPr txBox="1"/>
          <p:nvPr/>
        </p:nvSpPr>
        <p:spPr>
          <a:xfrm>
            <a:off x="1801006" y="3331913"/>
            <a:ext cx="85850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您已經開始新分會的申請，  </a:t>
            </a:r>
          </a:p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要獲得分會授證，有幾個步驟。 </a:t>
            </a:r>
          </a:p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此資訊將作為指南，協助完成以下的事項：</a:t>
            </a:r>
          </a:p>
          <a:p>
            <a:pPr algn="ctr"/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 </a:t>
            </a:r>
          </a:p>
          <a:p>
            <a:pPr marL="285750" indent="-285750" algn="ctr">
              <a:buFontTx/>
              <a:buChar char="-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申請階段</a:t>
            </a:r>
          </a:p>
          <a:p>
            <a:pPr marL="285750" indent="-285750" algn="ctr">
              <a:buFontTx/>
              <a:buChar char="-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新分會申請的儀錶板</a:t>
            </a:r>
          </a:p>
          <a:p>
            <a:pPr marL="285750" indent="-285750" algn="ctr">
              <a:buFontTx/>
              <a:buChar char="-"/>
            </a:pPr>
            <a:r>
              <a:rPr lang="zh-TW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輸入新會員或轉會會員 </a:t>
            </a:r>
          </a:p>
          <a:p>
            <a:pPr marL="285750" indent="-285750" algn="ctr">
              <a:buFontTx/>
              <a:buChar char="-"/>
            </a:pPr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5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975475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617688" y="69021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rgbClr val="00338D"/>
                </a:solidFill>
              </a:rPr>
              <a:t>繳交新分會申請：MyLCI</a:t>
            </a:r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689186" y="132841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532500" y="1565688"/>
            <a:ext cx="8875358" cy="3861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/>
              <a:t>新分會申請核准過程，共有六個步驟。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pPr lvl="2"/>
            <a:endParaRPr lang="en-US" dirty="0"/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00" y="1984850"/>
            <a:ext cx="7915275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3052" y="329661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b="1" u="sng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申請要訣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直到繳交的申請達到</a:t>
            </a: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待定審核批准，</a:t>
            </a:r>
            <a:r>
              <a:rPr lang="zh-TW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申請才算完成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過程中的通訊及能見度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電子郵件通知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首頁任務面板中的任務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zh-TW" i="1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意見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0" y="3517528"/>
            <a:ext cx="2362200" cy="105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484" y="5007295"/>
            <a:ext cx="4347812" cy="174928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904186" y="4225160"/>
            <a:ext cx="2483069" cy="63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44111" y="5198149"/>
            <a:ext cx="3878066" cy="6918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繳交申請</a:t>
            </a:r>
          </a:p>
        </p:txBody>
      </p:sp>
    </p:spTree>
    <p:extLst>
      <p:ext uri="{BB962C8B-B14F-4D97-AF65-F5344CB8AC3E}">
        <p14:creationId xmlns:p14="http://schemas.microsoft.com/office/powerpoint/2010/main" val="39231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0685" y="2954401"/>
            <a:ext cx="202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>
                <a:solidFill>
                  <a:srgbClr val="FF0000"/>
                </a:solidFill>
              </a:rPr>
              <a:t>分會名稱及號碼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2600" y="2954400"/>
            <a:ext cx="187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>
                <a:solidFill>
                  <a:srgbClr val="FF0000"/>
                </a:solidFill>
              </a:rPr>
              <a:t>區及國家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902" y="3012218"/>
            <a:ext cx="1890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>
                <a:solidFill>
                  <a:srgbClr val="FF0000"/>
                </a:solidFill>
              </a:rPr>
              <a:t>輸入 MyLCI 的日期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4602" y="2977061"/>
            <a:ext cx="174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400">
                <a:solidFill>
                  <a:srgbClr val="FF0000"/>
                </a:solidFill>
              </a:rPr>
              <a:t>待定的天數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1752" y="5037141"/>
            <a:ext cx="172623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/>
              <a:t>導獅：</a:t>
            </a:r>
          </a:p>
          <a:p>
            <a:r>
              <a:rPr lang="zh-TW" sz="1200"/>
              <a:t>必須由總監繳交以完成申請。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9605" y="2302200"/>
            <a:ext cx="22438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/>
              <a:t>數目：</a:t>
            </a:r>
            <a:r>
              <a:rPr lang="zh-TW" sz="1200"/>
              <a:t>一旦 LCI 授權後，可以輸入會員及幹部數目。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8674" y="5090334"/>
            <a:ext cx="2243871" cy="8925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/>
              <a:t>授證費：</a:t>
            </a:r>
            <a:r>
              <a:rPr lang="zh-TW" sz="1200"/>
              <a:t>授證費依會員數目而定。  授證費可以在 LCI 最後核准時才支付。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12188" y="2138124"/>
            <a:ext cx="262903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/>
              <a:t>授權：</a:t>
            </a:r>
            <a:r>
              <a:rPr lang="zh-TW" sz="1200"/>
              <a:t>必需由總監/協調獅友授權後才能將申請交給 LCI 審閱。  </a:t>
            </a:r>
            <a:r>
              <a:rPr lang="zh-TW" sz="1200" i="1"/>
              <a:t>LCI 授權</a:t>
            </a:r>
            <a:r>
              <a:rPr lang="zh-TW" sz="1200"/>
              <a:t> - 由 LCI 職員進行申請的初審程序。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2476" y="5390676"/>
            <a:ext cx="22438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 b="1"/>
              <a:t>協調職員：</a:t>
            </a:r>
            <a:r>
              <a:rPr lang="zh-TW" sz="1200"/>
              <a:t>將支援您完成申請授證的 LCI 職員。</a:t>
            </a: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36636" y="48406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新分會申請儀錶板資訊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32" y="3277146"/>
            <a:ext cx="10231315" cy="17716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780742" y="4303569"/>
            <a:ext cx="1177818" cy="83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932" y="4162971"/>
            <a:ext cx="571500" cy="79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22586" y="2789147"/>
            <a:ext cx="541454" cy="9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64016" y="2935266"/>
            <a:ext cx="1558623" cy="764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64040" y="4021802"/>
            <a:ext cx="492525" cy="138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888165" y="3287984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000"/>
              <a:t>更新申請表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0339963" y="3534205"/>
            <a:ext cx="503129" cy="20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0197550" y="4061375"/>
            <a:ext cx="4303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4" idx="1"/>
          </p:cNvCxnSpPr>
          <p:nvPr/>
        </p:nvCxnSpPr>
        <p:spPr>
          <a:xfrm flipH="1" flipV="1">
            <a:off x="10197550" y="4334367"/>
            <a:ext cx="570689" cy="13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768239" y="4347753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000"/>
              <a:t>添加/刪除幹部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627911" y="3894327"/>
            <a:ext cx="1303836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000"/>
              <a:t>添加/刪除會員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7692" y="1130789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/>
              <a:t>以下資訊將顯示於輔導分會/區的儀錶板，目的是為了讓輔導分會和區在授證過程中，隨時了解情況。 </a:t>
            </a:r>
          </a:p>
        </p:txBody>
      </p:sp>
      <p:sp>
        <p:nvSpPr>
          <p:cNvPr id="2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申請 </a:t>
            </a:r>
          </a:p>
          <a:p>
            <a:r>
              <a:rPr lang="zh-TW" sz="1600">
                <a:solidFill>
                  <a:srgbClr val="EBB700"/>
                </a:solidFill>
              </a:rPr>
              <a:t>儀錶板</a:t>
            </a:r>
          </a:p>
        </p:txBody>
      </p:sp>
      <p:sp>
        <p:nvSpPr>
          <p:cNvPr id="31" name="Yellow Bar">
            <a:extLst>
              <a:ext uri="{FF2B5EF4-FFF2-40B4-BE49-F238E27FC236}">
                <a16:creationId xmlns:a16="http://schemas.microsoft.com/office/drawing/2014/main" id="{63F77C23-70FF-4DA1-8E1D-CD93365D6E27}"/>
              </a:ext>
            </a:extLst>
          </p:cNvPr>
          <p:cNvSpPr/>
          <p:nvPr/>
        </p:nvSpPr>
        <p:spPr>
          <a:xfrm>
            <a:off x="2971777" y="99751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19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265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62215" y="314065"/>
            <a:ext cx="8373905" cy="7261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繳交新分會申請：待定完成階段添加會員</a:t>
            </a: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添加新會員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00" y="2160868"/>
            <a:ext cx="5617644" cy="224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16" y="5874162"/>
            <a:ext cx="3028950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189" y="4312574"/>
            <a:ext cx="4604979" cy="1571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60" y="1170948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/>
              <a:t>一旦申請已獲得 </a:t>
            </a:r>
            <a:r>
              <a:rPr lang="zh-TW" b="1">
                <a:solidFill>
                  <a:schemeClr val="accent1"/>
                </a:solidFill>
              </a:rPr>
              <a:t>LCI 授權</a:t>
            </a:r>
            <a:r>
              <a:rPr lang="zh-TW"/>
              <a:t>審閱後，便會進入</a:t>
            </a:r>
            <a:r>
              <a:rPr lang="zh-TW" b="1">
                <a:solidFill>
                  <a:schemeClr val="accent1"/>
                </a:solidFill>
              </a:rPr>
              <a:t>待定完成階段</a:t>
            </a:r>
            <a:r>
              <a:rPr lang="zh-TW"/>
              <a:t>。  在此階段應添加會員及輸入導獅資訊。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1641" y="2196816"/>
            <a:ext cx="2941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>
                <a:solidFill>
                  <a:srgbClr val="0070C0"/>
                </a:solidFill>
              </a:rPr>
              <a:t>步驟 1</a:t>
            </a:r>
            <a:r>
              <a:rPr lang="zh-TW" sz="2400"/>
              <a:t>: 點選「查看會員」的標籤。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>
                <a:solidFill>
                  <a:srgbClr val="0070C0"/>
                </a:solidFill>
              </a:rPr>
              <a:t>步驟 2</a:t>
            </a:r>
            <a:r>
              <a:rPr lang="zh-TW" sz="2400"/>
              <a:t>:  點選「添加會員」的下拉式選單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>
                <a:solidFill>
                  <a:srgbClr val="0070C0"/>
                </a:solidFill>
              </a:rPr>
              <a:t>步驟 3</a:t>
            </a:r>
            <a:r>
              <a:rPr lang="zh-TW" sz="2400"/>
              <a:t>:  選擇「新會員」或「轉會會員」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2100" y="1769373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b="1" u="sng">
                <a:solidFill>
                  <a:srgbClr val="0070C0"/>
                </a:solidFill>
              </a:rPr>
              <a:t>步驟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97162" y="396041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b="1" u="sng">
                <a:solidFill>
                  <a:srgbClr val="0070C0"/>
                </a:solidFill>
              </a:rPr>
              <a:t>步驟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4189" y="544843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b="1" u="sng">
                <a:solidFill>
                  <a:srgbClr val="0070C0"/>
                </a:solidFill>
              </a:rPr>
              <a:t>步驟 3</a:t>
            </a: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208D36A4-7DC3-4D5D-A69E-7D031803B8F5}"/>
              </a:ext>
            </a:extLst>
          </p:cNvPr>
          <p:cNvSpPr/>
          <p:nvPr/>
        </p:nvSpPr>
        <p:spPr>
          <a:xfrm>
            <a:off x="2869202" y="91257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5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4" y="61546"/>
            <a:ext cx="3367453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5" y="3057525"/>
            <a:ext cx="3380032" cy="3800475"/>
          </a:xfrm>
          <a:prstGeom prst="rect">
            <a:avLst/>
          </a:prstGeom>
        </p:spPr>
      </p:pic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6457949" y="62844"/>
            <a:ext cx="6263807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70000"/>
              </a:lnSpc>
            </a:pPr>
            <a:r>
              <a:rPr lang="zh-TW" sz="2800" dirty="0">
                <a:solidFill>
                  <a:srgbClr val="00338D"/>
                </a:solidFill>
              </a:rPr>
              <a:t>繳交新分會申請：添加會員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9604" y="1044827"/>
            <a:ext cx="5109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400" b="1">
                <a:solidFill>
                  <a:srgbClr val="0070C0"/>
                </a:solidFill>
              </a:rPr>
              <a:t>步驟 1</a:t>
            </a:r>
            <a:r>
              <a:rPr lang="zh-TW" sz="2400"/>
              <a:t>: 輸入會員的所有資料。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>
                <a:solidFill>
                  <a:srgbClr val="0070C0"/>
                </a:solidFill>
              </a:rPr>
              <a:t>步驟 2</a:t>
            </a:r>
            <a:r>
              <a:rPr lang="zh-TW" sz="2400"/>
              <a:t>: 輸入會籍資訊。 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>
                <a:solidFill>
                  <a:srgbClr val="0070C0"/>
                </a:solidFill>
              </a:rPr>
              <a:t>步驟 3</a:t>
            </a:r>
            <a:r>
              <a:rPr lang="zh-TW" sz="2400"/>
              <a:t>:  輸入聯繫資訊。  電子郵件地址非常重要，因它有助於由總部發出的通訊。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zh-TW" sz="2400" b="1">
                <a:solidFill>
                  <a:srgbClr val="0070C0"/>
                </a:solidFill>
              </a:rPr>
              <a:t>步驟 4</a:t>
            </a:r>
            <a:r>
              <a:rPr lang="zh-TW" sz="2400"/>
              <a:t>:  若有需要，輸入意見，並點選保存，將資料加入分會的紀錄中。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32084" y="6646984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21520" y="3160102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615060" y="426997"/>
            <a:ext cx="2772302" cy="6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90496" y="436018"/>
            <a:ext cx="259373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/>
              <a:t>會員資訊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73920" y="1668341"/>
            <a:ext cx="2927839" cy="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7822" y="1519771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/>
              <a:t>會籍資訊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6802" y="2881652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/>
              <a:t>聯繫資訊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9035" y="6453498"/>
            <a:ext cx="25937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/>
              <a:t>保存並繳交 </a:t>
            </a:r>
          </a:p>
        </p:txBody>
      </p:sp>
      <p:sp>
        <p:nvSpPr>
          <p:cNvPr id="18" name="Yellow Bar">
            <a:extLst>
              <a:ext uri="{FF2B5EF4-FFF2-40B4-BE49-F238E27FC236}">
                <a16:creationId xmlns:a16="http://schemas.microsoft.com/office/drawing/2014/main" id="{6D33EF50-1FB9-4CC8-8656-EC91181D500D}"/>
              </a:ext>
            </a:extLst>
          </p:cNvPr>
          <p:cNvSpPr/>
          <p:nvPr/>
        </p:nvSpPr>
        <p:spPr>
          <a:xfrm>
            <a:off x="6538264" y="7716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18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繳交新分會申請：LCI 最後核准階段 </a:t>
            </a: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LCI 的最後核准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7692" y="993450"/>
            <a:ext cx="88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/>
              <a:t>一旦添加會員及輸入導獅資訊後，申請將進入 </a:t>
            </a:r>
            <a:r>
              <a:rPr lang="zh-TW" b="1">
                <a:solidFill>
                  <a:schemeClr val="accent1"/>
                </a:solidFill>
              </a:rPr>
              <a:t>LCI 最後核准</a:t>
            </a:r>
            <a:r>
              <a:rPr lang="zh-TW"/>
              <a:t>階段。  這是分會授證前的最後一個階段。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9746" y="1963052"/>
            <a:ext cx="29414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000" b="1">
                <a:solidFill>
                  <a:srgbClr val="0070C0"/>
                </a:solidFill>
              </a:rPr>
              <a:t>在此階段中，將完成以下的事項：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sz="2000" b="1"/>
              <a:t>LCI 協調員最後確認所有的會員身分。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sz="2000" b="1"/>
              <a:t>若尚未輸入，區應輸入導獅。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sz="2000" b="1"/>
              <a:t>區或輔導分會繳交最後款項。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6" y="2539512"/>
            <a:ext cx="6412650" cy="2612780"/>
          </a:xfrm>
          <a:prstGeom prst="rect">
            <a:avLst/>
          </a:prstGeom>
        </p:spPr>
      </p:pic>
      <p:sp>
        <p:nvSpPr>
          <p:cNvPr id="9" name="Yellow Bar">
            <a:extLst>
              <a:ext uri="{FF2B5EF4-FFF2-40B4-BE49-F238E27FC236}">
                <a16:creationId xmlns:a16="http://schemas.microsoft.com/office/drawing/2014/main" id="{92D96850-5B3A-44AA-A4B0-36D28CCC0226}"/>
              </a:ext>
            </a:extLst>
          </p:cNvPr>
          <p:cNvSpPr/>
          <p:nvPr/>
        </p:nvSpPr>
        <p:spPr>
          <a:xfrm>
            <a:off x="2851446" y="86750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5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738992" y="31600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rgbClr val="00338D"/>
                </a:solidFill>
              </a:rPr>
              <a:t>繳交新分會申請：授證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授證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640" y="1255304"/>
            <a:ext cx="8897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000" b="1"/>
              <a:t>恭喜！！！  申請程序已經完成，並且分會現在已授證成立。  將為新授證的分會完成以下步驟。 </a:t>
            </a:r>
          </a:p>
        </p:txBody>
      </p:sp>
      <p:sp>
        <p:nvSpPr>
          <p:cNvPr id="8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42561" y="2084350"/>
            <a:ext cx="9245347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55565A"/>
                </a:solidFill>
              </a:rPr>
              <a:t>授證材料將寄給總監。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55565A"/>
                </a:solidFill>
              </a:rPr>
              <a:t>授證材料包括：授證會員徽章、授證會員證書、授證證書、輔導布章以及來自國際總會長的信函。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55565A"/>
                </a:solidFill>
              </a:rPr>
              <a:t>應與新分會輔導員及導獅一同籌劃新分會授證夜。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55565A"/>
                </a:solidFill>
              </a:rPr>
              <a:t>在授證日期後 90 天內入會的會員將被視為「授證會員」。</a:t>
            </a:r>
          </a:p>
          <a:p>
            <a:r>
              <a:rPr lang="zh-TW" sz="1800">
                <a:solidFill>
                  <a:srgbClr val="55565A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55565A"/>
                </a:solidFill>
              </a:rPr>
              <a:t>應與導獅一同進行新幹部的訓練。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i="1" kern="0" dirty="0"/>
          </a:p>
          <a:p>
            <a:endParaRPr lang="en-US" sz="1500" kern="0" dirty="0"/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90092" y="945243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pic>
        <p:nvPicPr>
          <p:cNvPr id="10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"/>
          </a:blip>
          <a:srcRect r="22250" b="12347"/>
          <a:stretch/>
        </p:blipFill>
        <p:spPr>
          <a:xfrm>
            <a:off x="6794655" y="1189914"/>
            <a:ext cx="5192890" cy="5546926"/>
          </a:xfrm>
          <a:prstGeom prst="rect">
            <a:avLst/>
          </a:prstGeom>
        </p:spPr>
      </p:pic>
      <p:sp>
        <p:nvSpPr>
          <p:cNvPr id="11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738992" y="224236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50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975475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rgbClr val="00338D"/>
                </a:solidFill>
              </a:rPr>
              <a:t>繳交新分會申請的要訣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847990" y="147272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666687" y="1673863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1" u="sng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為授證材料的製作和運送留出時間。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>
                <a:solidFill>
                  <a:srgbClr val="55565A"/>
                </a:solidFill>
              </a:rPr>
              <a:t>為</a:t>
            </a:r>
            <a:r>
              <a:rPr lang="zh-TW" sz="1800" dirty="0">
                <a:solidFill>
                  <a:srgbClr val="55565A"/>
                </a:solidFill>
              </a:rPr>
              <a:t>加速申請程序，請查看 MyLCI 中的意見欄，並按照處理的指示而進行。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申請必須在 6 月 20 日前完成，才能得到本會計年度的受理。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800" dirty="0">
                <a:solidFill>
                  <a:srgbClr val="55565A"/>
                </a:solidFill>
              </a:rPr>
              <a:t>新分會處理團隊將監查此申請過程，直到獲得授證為止。 </a:t>
            </a:r>
          </a:p>
        </p:txBody>
      </p:sp>
      <p:pic>
        <p:nvPicPr>
          <p:cNvPr id="7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"/>
          </a:blip>
          <a:srcRect r="22250" b="12347"/>
          <a:stretch/>
        </p:blipFill>
        <p:spPr>
          <a:xfrm>
            <a:off x="6999111" y="1311075"/>
            <a:ext cx="5192890" cy="5546926"/>
          </a:xfrm>
          <a:prstGeom prst="rect">
            <a:avLst/>
          </a:prstGeom>
        </p:spPr>
      </p:pic>
      <p:sp>
        <p:nvSpPr>
          <p:cNvPr id="8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繳交申請</a:t>
            </a:r>
          </a:p>
        </p:txBody>
      </p:sp>
    </p:spTree>
    <p:extLst>
      <p:ext uri="{BB962C8B-B14F-4D97-AF65-F5344CB8AC3E}">
        <p14:creationId xmlns:p14="http://schemas.microsoft.com/office/powerpoint/2010/main" val="420923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396095" y="2222674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分會授證的支援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D983F-9C5A-FE49-BD60-CE5B5DAA15D7}"/>
              </a:ext>
            </a:extLst>
          </p:cNvPr>
          <p:cNvSpPr txBox="1"/>
          <p:nvPr/>
        </p:nvSpPr>
        <p:spPr>
          <a:xfrm>
            <a:off x="1801005" y="3331913"/>
            <a:ext cx="85850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有關新分會授證程序的任何疑問，請寄電郵至       </a:t>
            </a:r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  <a:hlinkClick r:id="rId4"/>
              </a:rPr>
              <a:t>newclubs@lionsclub.org</a:t>
            </a:r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。</a:t>
            </a:r>
          </a:p>
          <a:p>
            <a:pPr algn="ctr"/>
            <a:r>
              <a:rPr lang="zh-TW" sz="3200" dirty="0">
                <a:solidFill>
                  <a:schemeClr val="bg1"/>
                </a:solidFill>
                <a:latin typeface="Arial" charset="0"/>
                <a:ea typeface="PMingLiU" charset="-79"/>
                <a:cs typeface="Arial" charset="0"/>
              </a:rPr>
              <a:t> </a:t>
            </a:r>
          </a:p>
          <a:p>
            <a:pPr marL="285750" indent="-285750" algn="ctr">
              <a:buFontTx/>
              <a:buChar char="-"/>
            </a:pPr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  <a:p>
            <a:pPr algn="ctr"/>
            <a:endParaRPr lang="en-US" kern="0" dirty="0">
              <a:solidFill>
                <a:schemeClr val="bg1"/>
              </a:solidFill>
              <a:latin typeface="Arial" charset="0"/>
              <a:ea typeface="Arial Hebrew Scholar" charset="-79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3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TW" sz="4800" b="1">
                <a:solidFill>
                  <a:schemeClr val="bg1"/>
                </a:solidFill>
                <a:latin typeface="Helvetica Neue" charset="0"/>
                <a:ea typeface="PMingLiU" charset="0"/>
                <a:cs typeface="Helvetica Neue" charset="0"/>
              </a:rPr>
              <a:t>感謝您！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923050" y="623976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sz="1600" b="1" dirty="0">
                <a:solidFill>
                  <a:schemeClr val="bg1"/>
                </a:solidFill>
              </a:rPr>
              <a:t>© 2019 </a:t>
            </a:r>
            <a:r>
              <a:rPr lang="zh-TW" altLang="en-US" sz="1600" b="1" dirty="0">
                <a:solidFill>
                  <a:schemeClr val="bg1"/>
                </a:solidFill>
              </a:rPr>
              <a:t>國際獅子會</a:t>
            </a:r>
            <a:endParaRPr lang="zh-TW" sz="1600" b="1" dirty="0">
              <a:solidFill>
                <a:schemeClr val="bg1"/>
              </a:solidFill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174F857-2D5D-4356-97C0-4C1AA2B5B909}"/>
              </a:ext>
            </a:extLst>
          </p:cNvPr>
          <p:cNvSpPr txBox="1"/>
          <p:nvPr/>
        </p:nvSpPr>
        <p:spPr>
          <a:xfrm>
            <a:off x="7518194" y="6239764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Updated 10/2021 TC</a:t>
            </a: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16063" y="3169602"/>
            <a:ext cx="5590146" cy="19192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600">
                <a:solidFill>
                  <a:schemeClr val="bg1"/>
                </a:solidFill>
              </a:rPr>
              <a:t>恭喜您開始成立新分會的第一步。  本指南將提供您完成新分會申請程序的逐步說明。</a:t>
            </a:r>
          </a:p>
          <a:p>
            <a:endParaRPr lang="en-US" sz="1600" kern="0" dirty="0">
              <a:solidFill>
                <a:schemeClr val="bg1"/>
              </a:solidFill>
            </a:endParaRPr>
          </a:p>
          <a:p>
            <a:r>
              <a:rPr lang="zh-TW" sz="1600" b="1" u="sng">
                <a:solidFill>
                  <a:schemeClr val="bg1"/>
                </a:solidFill>
              </a:rPr>
              <a:t>本指南包括：</a:t>
            </a:r>
          </a:p>
          <a:p>
            <a:pPr marL="285750" indent="-285750">
              <a:buFontTx/>
              <a:buChar char="-"/>
            </a:pPr>
            <a:r>
              <a:rPr lang="zh-TW" sz="1600">
                <a:solidFill>
                  <a:schemeClr val="bg1"/>
                </a:solidFill>
              </a:rPr>
              <a:t>為新分會命名</a:t>
            </a:r>
          </a:p>
          <a:p>
            <a:pPr marL="285750" indent="-285750">
              <a:buFontTx/>
              <a:buChar char="-"/>
            </a:pPr>
            <a:r>
              <a:rPr lang="zh-TW" sz="1600">
                <a:solidFill>
                  <a:schemeClr val="bg1"/>
                </a:solidFill>
              </a:rPr>
              <a:t>誰可以處理申請</a:t>
            </a:r>
          </a:p>
          <a:p>
            <a:pPr marL="285750" indent="-285750">
              <a:buFontTx/>
              <a:buChar char="-"/>
            </a:pPr>
            <a:r>
              <a:rPr lang="zh-TW" sz="1600">
                <a:solidFill>
                  <a:schemeClr val="bg1"/>
                </a:solidFill>
              </a:rPr>
              <a:t>申請階段的流程</a:t>
            </a:r>
          </a:p>
          <a:p>
            <a:pPr marL="285750" indent="-285750">
              <a:buFontTx/>
              <a:buChar char="-"/>
            </a:pPr>
            <a:r>
              <a:rPr lang="zh-TW" sz="1600">
                <a:solidFill>
                  <a:schemeClr val="bg1"/>
                </a:solidFill>
              </a:rPr>
              <a:t>新分會授證的程序 </a:t>
            </a:r>
          </a:p>
          <a:p>
            <a:pPr marL="285750" indent="-285750">
              <a:buFontTx/>
              <a:buChar char="-"/>
            </a:pPr>
            <a:r>
              <a:rPr lang="zh-TW" sz="1600">
                <a:solidFill>
                  <a:schemeClr val="bg1"/>
                </a:solidFill>
              </a:rPr>
              <a:t>分會授證的要訣</a:t>
            </a: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242041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pic>
        <p:nvPicPr>
          <p:cNvPr id="13" name="Emblem - White">
            <a:extLst>
              <a:ext uri="{FF2B5EF4-FFF2-40B4-BE49-F238E27FC236}">
                <a16:creationId xmlns:a16="http://schemas.microsoft.com/office/drawing/2014/main" id="{742E736A-F6AC-474E-9CC7-D53F6D74F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"/>
          </a:blip>
          <a:srcRect r="22419" b="12347"/>
          <a:stretch/>
        </p:blipFill>
        <p:spPr>
          <a:xfrm>
            <a:off x="6999110" y="1311075"/>
            <a:ext cx="5181601" cy="5546926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D4C8344C-36A9-3F47-BAFA-0F7F5381B063}"/>
              </a:ext>
            </a:extLst>
          </p:cNvPr>
          <p:cNvSpPr txBox="1">
            <a:spLocks/>
          </p:cNvSpPr>
          <p:nvPr/>
        </p:nvSpPr>
        <p:spPr>
          <a:xfrm>
            <a:off x="1027265" y="1503742"/>
            <a:ext cx="5357631" cy="1145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4200">
                <a:solidFill>
                  <a:schemeClr val="bg1"/>
                </a:solidFill>
              </a:rPr>
              <a:t>新分會申請程序</a:t>
            </a:r>
          </a:p>
        </p:txBody>
      </p:sp>
    </p:spTree>
    <p:extLst>
      <p:ext uri="{BB962C8B-B14F-4D97-AF65-F5344CB8AC3E}">
        <p14:creationId xmlns:p14="http://schemas.microsoft.com/office/powerpoint/2010/main" val="381415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繳交申請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026391" y="2338661"/>
            <a:ext cx="4534585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400" dirty="0"/>
              <a:t> </a:t>
            </a:r>
            <a:r>
              <a:rPr lang="zh-TW" sz="1500" dirty="0"/>
              <a:t>提議的分會或分會支部必須採用其所在地之「行政區」 或其同等政府分支的實際名稱。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校園分會可使用學院或大學的名稱作為其「行政區」。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位於同一行政區的分會的「可明顯辨識名稱」可以是任何能夠與其他分會明確區別的名稱。  可明顯辨識名稱將加於行政區之後。  </a:t>
            </a:r>
            <a:r>
              <a:rPr lang="zh-TW" sz="1500" i="1" dirty="0"/>
              <a:t>例如: 橡溪市視力獅子會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i="1" kern="0" dirty="0"/>
          </a:p>
          <a:p>
            <a:endParaRPr lang="en-US" sz="1500" kern="0" dirty="0"/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689956"/>
            <a:ext cx="8373905" cy="8307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繳交新分會申請： </a:t>
            </a:r>
          </a:p>
          <a:p>
            <a:r>
              <a:rPr lang="zh-TW" sz="3200" dirty="0">
                <a:solidFill>
                  <a:srgbClr val="00338D"/>
                </a:solidFill>
              </a:rPr>
              <a:t>選擇分會的名稱 </a:t>
            </a: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7177490" y="2368154"/>
            <a:ext cx="453458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「主辦分會」應為行政區中母會的名稱。</a:t>
            </a:r>
          </a:p>
          <a:p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獅子會不可以使用現存之個人的姓名為會名。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任何獅子會都不得加上「國際」做為可明顯辨識名稱。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sz="1500" dirty="0"/>
              <a:t>若包含公司名稱，在分會核准前，必須由公司提供相關文件。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6126" y="1881424"/>
            <a:ext cx="842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b="1">
                <a:solidFill>
                  <a:srgbClr val="55565A"/>
                </a:solidFill>
              </a:rPr>
              <a:t>申請過程的第一步是選擇分會的名稱，  以下指南將有助於支持您對名稱的選擇。</a:t>
            </a:r>
          </a:p>
        </p:txBody>
      </p:sp>
    </p:spTree>
    <p:extLst>
      <p:ext uri="{BB962C8B-B14F-4D97-AF65-F5344CB8AC3E}">
        <p14:creationId xmlns:p14="http://schemas.microsoft.com/office/powerpoint/2010/main" val="37414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396095" y="2222674"/>
            <a:ext cx="7394843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dirty="0">
                <a:solidFill>
                  <a:schemeClr val="bg1"/>
                </a:solidFill>
              </a:rPr>
              <a:t>授證申請程序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297859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2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繳交申請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17482" y="1764732"/>
            <a:ext cx="8875358" cy="781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>
                <a:solidFill>
                  <a:srgbClr val="55565A"/>
                </a:solidFill>
              </a:rPr>
              <a:t>以下資訊詳細說明了在區和分會階層，誰能夠處理新分會申請。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2708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562708"/>
            <a:ext cx="8373905" cy="9579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繳交新分會申請：  區申請程序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93617"/>
              </p:ext>
            </p:extLst>
          </p:nvPr>
        </p:nvGraphicFramePr>
        <p:xfrm>
          <a:off x="2483984" y="2519160"/>
          <a:ext cx="887536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5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/>
                        <a:t>輸入申請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/>
                        <a:t>輸入授證會員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/>
                        <a:t>輸入導獅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/>
                        <a:t>核准申請</a:t>
                      </a:r>
                      <a:r>
                        <a:rPr lang="zh-TW" baseline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/>
                        <a:t>分會透過 MyLCI 付款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/>
                        <a:t>總監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總監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總監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400"/>
                        <a:t>總監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400"/>
                        <a:t>新分會財務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 dirty="0"/>
                        <a:t>協調獅友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協調獅友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協調獅友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協調獅友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/>
                        <a:t>區 GMT 協調員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區 GMT 協調員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/>
                        <a:t>輔導分會會長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輔導分會會長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sz="1400"/>
                        <a:t>輔導分會秘書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輔導分會秘書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新分會會長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sz="1400"/>
                        <a:t>新分會秘書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繳交申請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>
                <a:solidFill>
                  <a:srgbClr val="55565A"/>
                </a:solidFill>
              </a:rPr>
              <a:t>新分會授證申請表需透過 MyLCI 在線上繳交。應完成以下步驟，以繳交新分會申請。  </a:t>
            </a: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r>
              <a:rPr lang="zh-TW" sz="1800">
                <a:solidFill>
                  <a:srgbClr val="0070C0"/>
                </a:solidFill>
              </a:rPr>
              <a:t>步驟 1︰</a:t>
            </a:r>
            <a:r>
              <a:rPr lang="zh-TW" sz="1800">
                <a:solidFill>
                  <a:srgbClr val="55565A"/>
                </a:solidFill>
              </a:rPr>
              <a:t>  </a:t>
            </a:r>
            <a:r>
              <a:rPr lang="zh-TW" sz="1800" b="1">
                <a:solidFill>
                  <a:schemeClr val="accent1"/>
                </a:solidFill>
              </a:rPr>
              <a:t>登錄 MyLCI。</a:t>
            </a:r>
            <a:r>
              <a:rPr lang="zh-TW" sz="1800"/>
              <a:t>  </a:t>
            </a:r>
            <a:r>
              <a:rPr lang="zh-TW" sz="1800">
                <a:solidFill>
                  <a:srgbClr val="55565A"/>
                </a:solidFill>
              </a:rPr>
              <a:t>您可從 </a:t>
            </a:r>
            <a:r>
              <a:rPr lang="zh-TW" sz="1800">
                <a:solidFill>
                  <a:srgbClr val="55565A"/>
                </a:solidFill>
                <a:hlinkClick r:id="rId3"/>
              </a:rPr>
              <a:t>www.lionsclubs.org/zh-hant</a:t>
            </a:r>
            <a:r>
              <a:rPr lang="zh-TW" sz="1800">
                <a:solidFill>
                  <a:srgbClr val="55565A"/>
                </a:solidFill>
              </a:rPr>
              <a:t> 網站首頁的上方，點選 「會員登入」的標籤而進入 MyLCI。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rgbClr val="00338D"/>
                </a:solidFill>
              </a:rPr>
              <a:t>繳交新分會申請：MyLCI</a:t>
            </a:r>
          </a:p>
        </p:txBody>
      </p:sp>
      <p:pic>
        <p:nvPicPr>
          <p:cNvPr id="12" name="Emblem - Black">
            <a:extLst>
              <a:ext uri="{FF2B5EF4-FFF2-40B4-BE49-F238E27FC236}">
                <a16:creationId xmlns:a16="http://schemas.microsoft.com/office/drawing/2014/main" id="{23B94238-2C4D-3849-A30D-49E7CA87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000"/>
          </a:blip>
          <a:srcRect r="22250" b="12347"/>
          <a:stretch/>
        </p:blipFill>
        <p:spPr>
          <a:xfrm>
            <a:off x="6794655" y="1192834"/>
            <a:ext cx="5192890" cy="5546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935" y="3966297"/>
            <a:ext cx="8415584" cy="126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2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1681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rgbClr val="00338D"/>
                </a:solidFill>
              </a:rPr>
              <a:t>繳交新分會申請：MyLCI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652453" y="1470988"/>
            <a:ext cx="8875358" cy="9438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 dirty="0">
                <a:solidFill>
                  <a:srgbClr val="55565A"/>
                </a:solidFill>
              </a:rPr>
              <a:t>步驟 2：</a:t>
            </a:r>
            <a:r>
              <a:rPr lang="zh-TW" sz="1800" b="1" dirty="0">
                <a:solidFill>
                  <a:schemeClr val="accent1"/>
                </a:solidFill>
              </a:rPr>
              <a:t>通用的登錄頁面： </a:t>
            </a:r>
          </a:p>
          <a:p>
            <a:r>
              <a:rPr lang="zh-TW" sz="1800" dirty="0">
                <a:solidFill>
                  <a:srgbClr val="55565A"/>
                </a:solidFill>
              </a:rPr>
              <a:t>系統將引導您至國際獅子會通用的登錄頁面。         </a:t>
            </a:r>
            <a:r>
              <a:rPr lang="zh-TW" sz="1800" dirty="0"/>
              <a:t>點選在「獅友領導人的 MyLCI 工具」（MyLCI Tools for Lion Leaders）下方的</a:t>
            </a:r>
            <a:r>
              <a:rPr lang="en-US" altLang="zh-TW" sz="1800" dirty="0"/>
              <a:t> </a:t>
            </a:r>
            <a:r>
              <a:rPr lang="en-US" altLang="zh-TW" sz="1800" b="1" dirty="0">
                <a:solidFill>
                  <a:srgbClr val="0070C0"/>
                </a:solidFill>
              </a:rPr>
              <a:t>GO </a:t>
            </a:r>
            <a:r>
              <a:rPr lang="zh-TW" altLang="en-US" sz="1800" b="1" dirty="0">
                <a:solidFill>
                  <a:srgbClr val="0070C0"/>
                </a:solidFill>
              </a:rPr>
              <a:t>按鈕</a:t>
            </a:r>
            <a:r>
              <a:rPr lang="zh-TW" sz="1800" dirty="0">
                <a:solidFill>
                  <a:srgbClr val="55565A"/>
                </a:solidFill>
              </a:rPr>
              <a:t>。
</a:t>
            </a:r>
            <a:br>
              <a:rPr lang="zh-TW" sz="1800" dirty="0">
                <a:solidFill>
                  <a:srgbClr val="55565A"/>
                </a:solidFill>
              </a:rPr>
            </a:br>
            <a:endParaRPr lang="zh-TW" sz="180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073" y="2514772"/>
            <a:ext cx="8985738" cy="4110656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CA647D4A-6F78-4597-818A-2D24F307269A}"/>
              </a:ext>
            </a:extLst>
          </p:cNvPr>
          <p:cNvSpPr/>
          <p:nvPr/>
        </p:nvSpPr>
        <p:spPr>
          <a:xfrm>
            <a:off x="2913591" y="12539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07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47990" y="7205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rgbClr val="00338D"/>
                </a:solidFill>
              </a:rPr>
              <a:t>繳交新分會申請：MyLCI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978804" y="143537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800">
                <a:solidFill>
                  <a:srgbClr val="0070C0"/>
                </a:solidFill>
              </a:rPr>
              <a:t>步驟 3︰</a:t>
            </a:r>
            <a:r>
              <a:rPr lang="zh-TW" sz="1800"/>
              <a:t>  </a:t>
            </a:r>
            <a:r>
              <a:rPr lang="zh-TW" sz="1800">
                <a:solidFill>
                  <a:srgbClr val="55565A"/>
                </a:solidFill>
              </a:rPr>
              <a:t>點選「</a:t>
            </a:r>
            <a:r>
              <a:rPr lang="zh-TW" sz="1800" i="1">
                <a:solidFill>
                  <a:srgbClr val="55565A"/>
                </a:solidFill>
              </a:rPr>
              <a:t>我的獅子分會</a:t>
            </a:r>
            <a:r>
              <a:rPr lang="zh-TW" sz="1800">
                <a:solidFill>
                  <a:srgbClr val="55565A"/>
                </a:solidFill>
              </a:rPr>
              <a:t>」標籤，並於下拉式選單中點選「</a:t>
            </a:r>
            <a:r>
              <a:rPr lang="zh-TW" sz="1800" i="1">
                <a:solidFill>
                  <a:srgbClr val="55565A"/>
                </a:solidFill>
              </a:rPr>
              <a:t>新分會申請</a:t>
            </a:r>
            <a:r>
              <a:rPr lang="zh-TW" sz="1800">
                <a:solidFill>
                  <a:srgbClr val="55565A"/>
                </a:solidFill>
              </a:rPr>
              <a:t>」。點擊添加分會的按鈕。</a:t>
            </a: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89" y="2869732"/>
            <a:ext cx="3308311" cy="3779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682" y="3048000"/>
            <a:ext cx="3324225" cy="762000"/>
          </a:xfrm>
          <a:prstGeom prst="rect">
            <a:avLst/>
          </a:prstGeom>
        </p:spPr>
      </p:pic>
      <p:sp>
        <p:nvSpPr>
          <p:cNvPr id="9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繳交申請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68815" y="4677508"/>
            <a:ext cx="2646485" cy="5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15300" y="4160526"/>
            <a:ext cx="224387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sz="1600"/>
              <a:t>要訣：  欲在整個過程中查看新分會，請使用此步驟。</a:t>
            </a:r>
          </a:p>
        </p:txBody>
      </p:sp>
    </p:spTree>
    <p:extLst>
      <p:ext uri="{BB962C8B-B14F-4D97-AF65-F5344CB8AC3E}">
        <p14:creationId xmlns:p14="http://schemas.microsoft.com/office/powerpoint/2010/main" val="151293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34179" y="-23547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2595" y="130863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>
                <a:solidFill>
                  <a:srgbClr val="00338D"/>
                </a:solidFill>
              </a:rPr>
              <a:t>繳交新分會申請：MyLCI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6882" y="6189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>
                <a:latin typeface="Arial" charset="0"/>
                <a:ea typeface="PMingLiU" charset="0"/>
                <a:cs typeface="Arial" charset="0"/>
              </a:rPr>
              <a:t> </a:t>
            </a:r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20106" y="849408"/>
            <a:ext cx="8875358" cy="7816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600" b="1" dirty="0">
                <a:solidFill>
                  <a:srgbClr val="0070C0"/>
                </a:solidFill>
              </a:rPr>
              <a:t>步驟 4:   待定的繳交 - </a:t>
            </a:r>
            <a:r>
              <a:rPr lang="zh-TW" sz="1600" dirty="0">
                <a:solidFill>
                  <a:srgbClr val="55565A"/>
                </a:solidFill>
              </a:rPr>
              <a:t>輸入所有列出的資訊。  請務必點選分會的標準、繳交給總監，以及保存的按鈕，以進入申請程序的下一個階段。</a:t>
            </a:r>
          </a:p>
          <a:p>
            <a:endParaRPr lang="en-US" sz="1800" i="1" kern="0" dirty="0">
              <a:solidFill>
                <a:srgbClr val="55565A"/>
              </a:solidFill>
            </a:endParaRPr>
          </a:p>
          <a:p>
            <a:endParaRPr lang="en-US" sz="1800" i="1" kern="0" dirty="0">
              <a:solidFill>
                <a:srgbClr val="55565A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025382" y="1845583"/>
            <a:ext cx="5187460" cy="4730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2149" y="2526222"/>
            <a:ext cx="4210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sz="2000" b="1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申請表是由 6 個簡單的部分組成：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新分會資訊</a:t>
            </a:r>
          </a:p>
          <a:p>
            <a:pPr marL="457200" indent="-457200">
              <a:buFont typeface="+mj-lt"/>
              <a:buAutoNum type="arabicPeriod"/>
            </a:pPr>
            <a:r>
              <a:rPr lang="zh-TW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輔導獅子會</a:t>
            </a:r>
          </a:p>
          <a:p>
            <a:pPr marL="457200" indent="-457200">
              <a:buFont typeface="+mj-lt"/>
              <a:buAutoNum type="arabicPeriod"/>
            </a:pPr>
            <a:r>
              <a:rPr lang="zh-TW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新分會幹部</a:t>
            </a:r>
          </a:p>
          <a:p>
            <a:pPr marL="457200" indent="-457200">
              <a:buFont typeface="+mj-lt"/>
              <a:buAutoNum type="arabicPeriod"/>
            </a:pPr>
            <a:r>
              <a:rPr lang="zh-TW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授證會員人數的估計</a:t>
            </a:r>
          </a:p>
          <a:p>
            <a:pPr marL="457200" indent="-457200">
              <a:buFont typeface="+mj-lt"/>
              <a:buAutoNum type="arabicPeriod"/>
            </a:pPr>
            <a:r>
              <a:rPr lang="zh-TW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分會的標準</a:t>
            </a:r>
          </a:p>
          <a:p>
            <a:pPr marL="457200" indent="-457200">
              <a:buFont typeface="+mj-lt"/>
              <a:buAutoNum type="arabicPeriod"/>
            </a:pPr>
            <a:r>
              <a:rPr lang="zh-TW">
                <a:latin typeface="Helvetica" panose="020B0604020202020204" pitchFamily="34" charset="0"/>
                <a:ea typeface="PMingLiU"/>
                <a:cs typeface="Helvetica" panose="020B0604020202020204" pitchFamily="34" charset="0"/>
              </a:rPr>
              <a:t>意見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734121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1600">
                <a:solidFill>
                  <a:srgbClr val="EBB700"/>
                </a:solidFill>
              </a:rPr>
              <a:t>繳交申請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08023" y="5006092"/>
            <a:ext cx="634791" cy="246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42369" y="6515993"/>
            <a:ext cx="609824" cy="136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9240" y="5775578"/>
            <a:ext cx="838332" cy="257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48090" y="4783015"/>
            <a:ext cx="1704501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/>
              <a:t>新分會的標準方框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38654" y="5274029"/>
            <a:ext cx="138145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/>
              <a:t>總監核准的方框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0392" y="6472520"/>
            <a:ext cx="1911219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/>
              <a:t>繳交前的保存按鈕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76380" y="2154597"/>
            <a:ext cx="138145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TW" sz="1200"/>
              <a:t>申請階段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63840" y="2323378"/>
            <a:ext cx="540327" cy="52571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2242</Words>
  <Application>Microsoft Office PowerPoint</Application>
  <PresentationFormat>Widescreen</PresentationFormat>
  <Paragraphs>236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Helvetica Neue</vt:lpstr>
      <vt:lpstr>Wingdings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Gray, Tracy</cp:lastModifiedBy>
  <cp:revision>290</cp:revision>
  <dcterms:created xsi:type="dcterms:W3CDTF">2018-11-12T16:45:52Z</dcterms:created>
  <dcterms:modified xsi:type="dcterms:W3CDTF">2023-04-13T16:20:36Z</dcterms:modified>
</cp:coreProperties>
</file>