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4"/>
  </p:notesMasterIdLst>
  <p:sldIdLst>
    <p:sldId id="257" r:id="rId16"/>
    <p:sldId id="329" r:id="rId17"/>
    <p:sldId id="325" r:id="rId18"/>
    <p:sldId id="334" r:id="rId19"/>
    <p:sldId id="332" r:id="rId20"/>
    <p:sldId id="321" r:id="rId21"/>
    <p:sldId id="333" r:id="rId22"/>
    <p:sldId id="354" r:id="rId23"/>
    <p:sldId id="260" r:id="rId24"/>
    <p:sldId id="340" r:id="rId25"/>
    <p:sldId id="342" r:id="rId26"/>
    <p:sldId id="353" r:id="rId27"/>
    <p:sldId id="326" r:id="rId28"/>
    <p:sldId id="330" r:id="rId29"/>
    <p:sldId id="350" r:id="rId30"/>
    <p:sldId id="355" r:id="rId31"/>
    <p:sldId id="356" r:id="rId32"/>
    <p:sldId id="360" r:id="rId33"/>
    <p:sldId id="361" r:id="rId34"/>
    <p:sldId id="346" r:id="rId35"/>
    <p:sldId id="347" r:id="rId36"/>
    <p:sldId id="358" r:id="rId37"/>
    <p:sldId id="320" r:id="rId38"/>
    <p:sldId id="339" r:id="rId39"/>
    <p:sldId id="348" r:id="rId40"/>
    <p:sldId id="313" r:id="rId41"/>
    <p:sldId id="316" r:id="rId42"/>
    <p:sldId id="27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ext uri="{19B8F6BF-5375-455C-9EA6-DF929625EA0E}">
        <p15:presenceInfo xmlns:p15="http://schemas.microsoft.com/office/powerpoint/2012/main" userId="S-1-5-21-1659004503-1409082233-839522115-1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9" autoAdjust="0"/>
    <p:restoredTop sz="95155" autoAdjust="0"/>
  </p:normalViewPr>
  <p:slideViewPr>
    <p:cSldViewPr snapToGrid="0">
      <p:cViewPr varScale="1">
        <p:scale>
          <a:sx n="110" d="100"/>
          <a:sy n="110" d="100"/>
        </p:scale>
        <p:origin x="414"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6/5/2019</a:t>
            </a:fld>
            <a:endParaRPr lang="zh-TW"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zh-TW"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zh-TW" sz="1600" dirty="0">
                <a:latin typeface="PMingLiU"/>
                <a:cs typeface="PMingLiU"/>
              </a:rPr>
              <a:t>大家好，我的名字是Clare MacMillen，我很高興歡迎您參加我們的MyLion網絡研討會。</a:t>
            </a:r>
          </a:p>
          <a:p>
            <a:endParaRPr lang="zh-TW" sz="1600" baseline="0" dirty="0"/>
          </a:p>
          <a:p>
            <a:endParaRPr lang="zh-TW"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zh-TW" dirty="0">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mtClean="0">
                <a:latin typeface="PMingLiU"/>
                <a:cs typeface="PMingLiU"/>
              </a:rPr>
              <a:t>這些機會-聯絡，發現其他服務理念，以及更多 - 是因為與MyLCI相比，Mylion的運作方式發生了兩次重大的變化。</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mtClean="0">
                <a:latin typeface="PMingLiU"/>
                <a:cs typeface="PMingLiU"/>
              </a:rPr>
              <a:t>首先，任何獅友或青少獅都可以使用MyLion。這是我們向所有會員開放的第一個應用軟體。</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mtClean="0">
                <a:latin typeface="PMingLiU"/>
                <a:cs typeface="PMingLiU"/>
              </a:rPr>
              <a:t>其次，我們今天的網絡研討會的重點是，現在有兩種創建活動的途徑。在MyLion中，您可以在活動發生之前創建活動，也可以在活動發生後報告活動。</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zh-TW" dirty="0">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我們將開始報告已經發生後的活動。 </a:t>
            </a:r>
          </a:p>
          <a:p>
            <a:endParaRPr lang="zh-TW" baseline="0" dirty="0"/>
          </a:p>
          <a:p>
            <a:r>
              <a:rPr lang="zh-TW" smtClean="0">
                <a:latin typeface="PMingLiU"/>
                <a:cs typeface="PMingLiU"/>
              </a:rPr>
              <a:t>如果您選擇在活動發生後報告活動，則與 MyLCI相比並沒有太多的改變。只有幹部才能在活動發生後報告。</a:t>
            </a:r>
            <a:r>
              <a:rPr lang="zh-TW" b="1" baseline="0" dirty="0">
                <a:latin typeface="PMingLiU"/>
                <a:cs typeface="PMingLiU"/>
              </a:rPr>
              <a:t>您將選擇“報告活動” </a:t>
            </a:r>
            <a:r>
              <a:rPr lang="zh-TW" smtClean="0">
                <a:latin typeface="PMingLiU"/>
                <a:cs typeface="PMingLiU"/>
              </a:rPr>
              <a:t>並輸入所有活動的詳細訊息，然後提交。</a:t>
            </a:r>
          </a:p>
          <a:p>
            <a:endParaRPr lang="zh-TW" baseline="0" dirty="0"/>
          </a:p>
          <a:p>
            <a:r>
              <a:rPr lang="zh-TW" smtClean="0">
                <a:latin typeface="PMingLiU"/>
                <a:cs typeface="PMingLiU"/>
              </a:rPr>
              <a:t>此功能也可在 MyLion應用軟體中使用。</a:t>
            </a:r>
          </a:p>
          <a:p>
            <a:endParaRPr lang="zh-TW" baseline="0" dirty="0"/>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zh-TW" dirty="0">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mtClean="0">
                <a:latin typeface="PMingLiU"/>
                <a:cs typeface="PMingLiU"/>
              </a:rPr>
              <a:t>我們將使用MyLion 應用軟體觀看 Lion 用戶在活動發生後報告活動的視頻。 </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zh-TW" dirty="0">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sz="1200" b="0" kern="0" dirty="0">
                <a:solidFill>
                  <a:prstClr val="white"/>
                </a:solidFill>
                <a:latin typeface="PMingLiU"/>
                <a:cs typeface="PMingLiU"/>
              </a:rPr>
              <a:t>現在讓我們來看看MyLion中的其他報告途徑：在活動發生之前創建活動或計劃。無論我們是去購物或在我們的工作中從事方案，還是考慮下一次的服務活動，規劃都是我們日常生活的重要組成部分。</a:t>
            </a:r>
          </a:p>
          <a:p>
            <a:pPr algn="l"/>
            <a:endParaRPr lang="zh-TW" sz="1200" b="0" kern="0" baseline="0" dirty="0">
              <a:solidFill>
                <a:prstClr val="white"/>
              </a:solidFill>
              <a:latin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kern="0" dirty="0">
                <a:solidFill>
                  <a:schemeClr val="accent2">
                    <a:lumMod val="50000"/>
                  </a:schemeClr>
                </a:solidFill>
                <a:latin typeface="PMingLiU"/>
                <a:cs typeface="PMingLiU"/>
              </a:rPr>
              <a:t>目前，獅友和青少獅能夠使用各種工具來規劃他們的服務然後，在服務活動完成後，我們將登錄MyLCI並報告。正如我們之前討論的那樣，該方法面臨的一些挑戰是：</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kern="0" baseline="0" dirty="0">
              <a:solidFill>
                <a:schemeClr val="accent2">
                  <a:lumMod val="50000"/>
                </a:schemeClr>
              </a:solidFill>
              <a:latin typeface="PMingLiU"/>
              <a:ea typeface="PMingLiU"/>
              <a:cs typeface="PMingLiU"/>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zh-TW" sz="1200" b="1" kern="0" baseline="0" dirty="0">
                <a:solidFill>
                  <a:schemeClr val="accent2">
                    <a:lumMod val="50000"/>
                  </a:schemeClr>
                </a:solidFill>
                <a:latin typeface="PMingLiU"/>
                <a:cs typeface="PMingLiU"/>
              </a:rPr>
              <a:t>我們的工作量翻倍</a:t>
            </a:r>
            <a:r>
              <a:rPr lang="zh-TW" sz="1200" kern="0" baseline="0" dirty="0">
                <a:solidFill>
                  <a:schemeClr val="accent2">
                    <a:lumMod val="50000"/>
                  </a:schemeClr>
                </a:solidFill>
                <a:latin typeface="PMingLiU"/>
                <a:cs typeface="PMingLiU"/>
              </a:rPr>
              <a:t>。我們可能正在計劃我們在臉書上的活動，透過電子郵件或使用其他平台。為什麼不計劃我們也將報告的活動？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zh-TW" sz="1200" b="1" kern="0" baseline="0" dirty="0">
                <a:solidFill>
                  <a:schemeClr val="accent2">
                    <a:lumMod val="50000"/>
                  </a:schemeClr>
                </a:solidFill>
                <a:latin typeface="PMingLiU"/>
                <a:cs typeface="PMingLiU"/>
              </a:rPr>
              <a:t>我們可能不記得活動的所有細節。</a:t>
            </a:r>
            <a:r>
              <a:rPr lang="zh-TW" sz="1200" kern="0" baseline="0" dirty="0">
                <a:solidFill>
                  <a:schemeClr val="accent2">
                    <a:lumMod val="50000"/>
                  </a:schemeClr>
                </a:solidFill>
                <a:latin typeface="PMingLiU"/>
                <a:cs typeface="PMingLiU"/>
              </a:rPr>
              <a:t>在資訊發生後將資訊輸入會增加我們忘記某些細節的可能性。</a:t>
            </a:r>
            <a:endParaRPr lang="zh-TW" sz="1200" b="1" kern="0" baseline="0" dirty="0">
              <a:solidFill>
                <a:schemeClr val="accent2">
                  <a:lumMod val="50000"/>
                </a:schemeClr>
              </a:solidFill>
              <a:latin typeface="PMingLiU"/>
              <a:ea typeface="PMingLiU"/>
              <a:cs typeface="PMingLiU"/>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zh-TW" sz="1200" b="1" kern="0" baseline="0" dirty="0">
                <a:solidFill>
                  <a:schemeClr val="accent2">
                    <a:lumMod val="50000"/>
                  </a:schemeClr>
                </a:solidFill>
                <a:latin typeface="PMingLiU"/>
                <a:cs typeface="PMingLiU"/>
              </a:rPr>
              <a:t>非幹部不能主動領導。</a:t>
            </a:r>
            <a:r>
              <a:rPr lang="zh-TW" sz="1200" kern="0" baseline="0" dirty="0">
                <a:solidFill>
                  <a:schemeClr val="accent2">
                    <a:lumMod val="50000"/>
                  </a:schemeClr>
                </a:solidFill>
                <a:latin typeface="PMingLiU"/>
                <a:cs typeface="PMingLiU"/>
              </a:rPr>
              <a:t>目前，只有獅子會幹部可以輸入服務活動詳情，但非幹部可能是領導者。</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kern="0" baseline="0" dirty="0">
              <a:solidFill>
                <a:schemeClr val="accent2">
                  <a:lumMod val="50000"/>
                </a:schemeClr>
              </a:solidFill>
              <a:latin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kern="0" baseline="0" dirty="0">
                <a:solidFill>
                  <a:schemeClr val="accent2">
                    <a:lumMod val="50000"/>
                  </a:schemeClr>
                </a:solidFill>
                <a:latin typeface="PMingLiU"/>
                <a:cs typeface="PMingLiU"/>
              </a:rPr>
              <a:t>MyLion改變了這一點。我們現在有一條途徑，不僅要報告過去的服務活動，還要結合服務活動計劃和報告。</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kern="0" baseline="0" dirty="0">
              <a:solidFill>
                <a:schemeClr val="accent2">
                  <a:lumMod val="50000"/>
                </a:schemeClr>
              </a:solidFill>
              <a:latin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kern="0" baseline="0" dirty="0">
                <a:solidFill>
                  <a:schemeClr val="accent2">
                    <a:lumMod val="50000"/>
                  </a:schemeClr>
                </a:solidFill>
                <a:latin typeface="PMingLiU"/>
                <a:cs typeface="PMingLiU"/>
              </a:rPr>
              <a:t>在 MyLion計畫還有一些獨特的好處。我們可以：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200" kern="0" baseline="0" dirty="0">
                <a:solidFill>
                  <a:schemeClr val="accent2">
                    <a:lumMod val="50000"/>
                  </a:schemeClr>
                </a:solidFill>
                <a:latin typeface="PMingLiU"/>
                <a:cs typeface="PMingLiU"/>
              </a:rPr>
              <a:t>邀請其他獅友和青少獅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200" kern="0" baseline="0" dirty="0">
                <a:solidFill>
                  <a:schemeClr val="accent2">
                    <a:lumMod val="50000"/>
                  </a:schemeClr>
                </a:solidFill>
                <a:latin typeface="PMingLiU"/>
                <a:cs typeface="PMingLiU"/>
              </a:rPr>
              <a:t>向會員發送訊息以幫助組織或共享更新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200" kern="0" baseline="0" dirty="0">
                <a:solidFill>
                  <a:schemeClr val="accent2">
                    <a:lumMod val="50000"/>
                  </a:schemeClr>
                </a:solidFill>
                <a:latin typeface="PMingLiU"/>
                <a:cs typeface="PMingLiU"/>
              </a:rPr>
              <a:t>我們可以讓我們的區或複合區領導人更新他們可以參加或支持的活動，因為這些活動是可搜索的。</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kern="0" baseline="0" dirty="0">
              <a:solidFill>
                <a:schemeClr val="accent2">
                  <a:lumMod val="50000"/>
                </a:schemeClr>
              </a:solidFill>
              <a:latin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kern="0" baseline="0" dirty="0">
                <a:solidFill>
                  <a:schemeClr val="accent2">
                    <a:lumMod val="50000"/>
                  </a:schemeClr>
                </a:solidFill>
                <a:latin typeface="PMingLiU"/>
                <a:cs typeface="PMingLiU"/>
              </a:rPr>
              <a:t>為了利用在 MyLion中規劃活動，我們選擇“新活動”，添加所有方案詳細資訊，如標題，時間和地點，邀請會員加入，這樣就完成了。我們發布活動，一旦結束，幹部可以登錄並報告最終細節。</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zh-TW" dirty="0">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現在我們已經了解了規劃或在 MyLion中創建“新活動”與報告過去活動之間的區別，讓我們來看看演示。</a:t>
            </a:r>
          </a:p>
          <a:p>
            <a:endParaRPr lang="zh-TW" baseline="0" dirty="0"/>
          </a:p>
          <a:p>
            <a:r>
              <a:rPr lang="zh-TW" smtClean="0">
                <a:latin typeface="PMingLiU"/>
                <a:cs typeface="PMingLiU"/>
              </a:rPr>
              <a:t>這是一個獅友在MyLion網站應用軟體上為她的分會創建即將展開的活動或“新活動”。</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zh-TW" dirty="0"/>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正如我所提到的，任何分會會員都可以創建Lion帳戶並使用MyLion。但是，只有此處顯示的分會幹部才能報告活動。</a:t>
            </a:r>
          </a:p>
          <a:p>
            <a:endParaRPr lang="zh-TW" baseline="0" dirty="0"/>
          </a:p>
          <a:p>
            <a:r>
              <a:rPr lang="zh-TW" smtClean="0">
                <a:latin typeface="PMingLiU"/>
                <a:cs typeface="PMingLiU"/>
              </a:rPr>
              <a:t>這些幹部在MyLion上還有其他一些獨特的權限。</a:t>
            </a:r>
          </a:p>
          <a:p>
            <a:endParaRPr lang="zh-TW" baseline="0" dirty="0"/>
          </a:p>
          <a:p>
            <a:r>
              <a:rPr lang="zh-TW" smtClean="0">
                <a:latin typeface="PMingLiU"/>
                <a:cs typeface="PMingLiU"/>
              </a:rPr>
              <a:t>他們能：</a:t>
            </a:r>
          </a:p>
          <a:p>
            <a:pPr marL="228600" indent="-228600">
              <a:buFont typeface="+mj-lt"/>
              <a:buAutoNum type="arabicPeriod"/>
            </a:pPr>
            <a:endParaRPr lang="zh-TW" baseline="0" dirty="0"/>
          </a:p>
          <a:p>
            <a:pPr marL="228600" indent="-228600">
              <a:buFont typeface="+mj-lt"/>
              <a:buAutoNum type="arabicPeriod"/>
            </a:pPr>
            <a:r>
              <a:rPr lang="zh-TW" smtClean="0">
                <a:latin typeface="PMingLiU"/>
                <a:cs typeface="PMingLiU"/>
              </a:rPr>
              <a:t>刪除會員創建的活動</a:t>
            </a:r>
          </a:p>
          <a:p>
            <a:pPr marL="228600" indent="-228600">
              <a:buFont typeface="+mj-lt"/>
              <a:buAutoNum type="arabicPeriod"/>
            </a:pPr>
            <a:r>
              <a:rPr lang="zh-TW" smtClean="0">
                <a:latin typeface="PMingLiU"/>
                <a:cs typeface="PMingLiU"/>
              </a:rPr>
              <a:t>編輯會員創建的活動</a:t>
            </a:r>
          </a:p>
          <a:p>
            <a:pPr marL="228600" indent="-228600">
              <a:buFont typeface="+mj-lt"/>
              <a:buAutoNum type="arabicPeriod"/>
            </a:pPr>
            <a:r>
              <a:rPr lang="zh-TW" smtClean="0">
                <a:latin typeface="PMingLiU"/>
                <a:cs typeface="PMingLiU"/>
              </a:rPr>
              <a:t>在 MyLion應用軟體上創建分會檔案。</a:t>
            </a:r>
          </a:p>
          <a:p>
            <a:endParaRPr lang="zh-TW" baseline="0" dirty="0"/>
          </a:p>
          <a:p>
            <a:r>
              <a:rPr lang="zh-TW" smtClean="0">
                <a:latin typeface="PMingLiU"/>
                <a:cs typeface="PMingLiU"/>
              </a:rPr>
              <a:t>分會簡介是與其他獅友以及可能有興趣加入您分會的社區成員分享更多關於您的分會的絕佳機會。MyLion上的分會檔案顯示在lionsclubs.org上的分會定位器上。  因此，選擇一張代表您的會員的有趣照片，分享關於您的分會特別之處的描述，然後訪問lionsclubs.org上的分會定位器，了解您的分會如何向潛在新會員展現貴分會。</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zh-TW" dirty="0">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現在，透過臉書上的MyLion論壇和我們的地區網絡研討會以及像您這樣的獅友和青少獅的一般回饋，我們知道獅子會如何計劃和報告服務有一些細微差別。我將介紹一些常見問題。</a:t>
            </a:r>
          </a:p>
          <a:p>
            <a:endParaRPr lang="zh-TW" baseline="0" dirty="0"/>
          </a:p>
          <a:p>
            <a:pPr marL="171450" indent="-171450">
              <a:buFont typeface="Arial" panose="020B0604020202020204" pitchFamily="34" charset="0"/>
              <a:buChar char="•"/>
            </a:pPr>
            <a:r>
              <a:rPr lang="zh-TW" smtClean="0">
                <a:latin typeface="PMingLiU"/>
                <a:cs typeface="PMingLiU"/>
              </a:rPr>
              <a:t>首先，如果您是擁有多個頭銜的獅友，您習慣於在MyLCI中手動更改頭銜。MyLion的構建方式不同。如果您是將擁有多個頭銜的獅友，MyLion將識別您在國際獅子會中的所有角色，並根據所有這些頭銜授予您瀏覽的權限。您無需更改角色。</a:t>
            </a:r>
          </a:p>
          <a:p>
            <a:endParaRPr lang="zh-TW" baseline="0" dirty="0"/>
          </a:p>
          <a:p>
            <a:pPr marL="628650" lvl="1" indent="-171450">
              <a:buFont typeface="Arial" panose="020B0604020202020204" pitchFamily="34" charset="0"/>
              <a:buChar char="•"/>
            </a:pPr>
            <a:endParaRPr lang="zh-TW" baseline="0" dirty="0">
              <a:solidFill>
                <a:schemeClr val="tx1"/>
              </a:solidFill>
            </a:endParaRPr>
          </a:p>
          <a:p>
            <a:pPr marL="171450" lvl="0" indent="-171450">
              <a:buFont typeface="Arial" panose="020B0604020202020204" pitchFamily="34" charset="0"/>
              <a:buChar char="•"/>
            </a:pPr>
            <a:r>
              <a:rPr lang="zh-TW" baseline="0" dirty="0">
                <a:solidFill>
                  <a:schemeClr val="tx1"/>
                </a:solidFill>
                <a:latin typeface="PMingLiU"/>
                <a:cs typeface="PMingLiU"/>
              </a:rPr>
              <a:t>其次，雖然MyLion是我們從2019年7月1日開始的服務活動報告的目的地，但幹部仍將享受2018-2019的服務活動報告寬限期。您可以在2019年7月15日之前在MyLCI中報告2018-2019服務活動。</a:t>
            </a:r>
          </a:p>
          <a:p>
            <a:endParaRPr lang="zh-TW" baseline="0" dirty="0">
              <a:solidFill>
                <a:schemeClr val="tx1"/>
              </a:solidFill>
            </a:endParaRPr>
          </a:p>
          <a:p>
            <a:endParaRPr lang="zh-TW" baseline="0" dirty="0"/>
          </a:p>
          <a:p>
            <a:endParaRPr lang="zh-TW" baseline="0" dirty="0"/>
          </a:p>
          <a:p>
            <a:endParaRPr lang="zh-TW" baseline="0" dirty="0"/>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zh-TW" dirty="0">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baseline="0" dirty="0"/>
          </a:p>
          <a:p>
            <a:pPr marL="171450" indent="-171450">
              <a:buFont typeface="Arial" panose="020B0604020202020204" pitchFamily="34" charset="0"/>
              <a:buChar char="•"/>
            </a:pPr>
            <a:r>
              <a:rPr lang="zh-TW" smtClean="0">
                <a:latin typeface="PMingLiU"/>
                <a:cs typeface="PMingLiU"/>
              </a:rPr>
              <a:t>對於已開始使用MyLion的獅友，常見問題與代表性活動有關。它們在哪裡......實際上，它們是什麼？</a:t>
            </a:r>
          </a:p>
          <a:p>
            <a:pPr marL="628650" lvl="1" indent="-171450">
              <a:buFont typeface="Arial" panose="020B0604020202020204" pitchFamily="34" charset="0"/>
              <a:buChar char="•"/>
            </a:pPr>
            <a:r>
              <a:rPr lang="zh-TW" baseline="0" dirty="0">
                <a:solidFill>
                  <a:schemeClr val="tx1"/>
                </a:solidFill>
                <a:latin typeface="PMingLiU"/>
                <a:cs typeface="PMingLiU"/>
              </a:rPr>
              <a:t>MyLion的這一功能將於2019年6月開始。</a:t>
            </a:r>
          </a:p>
          <a:p>
            <a:pPr marL="628650" lvl="1" indent="-171450">
              <a:buFont typeface="Arial" panose="020B0604020202020204" pitchFamily="34" charset="0"/>
              <a:buChar char="•"/>
            </a:pPr>
            <a:r>
              <a:rPr lang="zh-TW" baseline="0" dirty="0">
                <a:solidFill>
                  <a:schemeClr val="tx1"/>
                </a:solidFill>
                <a:latin typeface="PMingLiU"/>
                <a:cs typeface="PMingLiU"/>
              </a:rPr>
              <a:t>當我們開始評估MyLCI並建立MyLion時，我們的服務團隊意識到“代表性”活動的定義和解釋因地區而異。</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baseline="0" dirty="0">
                <a:solidFill>
                  <a:schemeClr val="tx1"/>
                </a:solidFill>
                <a:latin typeface="PMingLiU"/>
                <a:cs typeface="PMingLiU"/>
              </a:rPr>
              <a:t>在我們的全球行動團隊的幫助下，我們現在有了代表性活動的定義。代表性活動是一種重複性</a:t>
            </a:r>
            <a:r>
              <a:rPr lang="zh-TW" sz="1200" kern="0" dirty="0">
                <a:solidFill>
                  <a:srgbClr val="D9D9D9">
                    <a:lumMod val="50000"/>
                  </a:srgbClr>
                </a:solidFill>
                <a:latin typeface="PMingLiU"/>
                <a:cs typeface="PMingLiU"/>
              </a:rPr>
              <a:t>活動，代表籌組的分會，區或複合區的特性和/或專業化。</a:t>
            </a:r>
          </a:p>
          <a:p>
            <a:pPr marL="628650" lvl="1" indent="-171450">
              <a:buFont typeface="Arial" panose="020B0604020202020204" pitchFamily="34" charset="0"/>
              <a:buChar char="•"/>
            </a:pPr>
            <a:r>
              <a:rPr lang="zh-TW" baseline="0" dirty="0">
                <a:solidFill>
                  <a:schemeClr val="tx1"/>
                </a:solidFill>
                <a:latin typeface="PMingLiU"/>
                <a:cs typeface="PMingLiU"/>
              </a:rPr>
              <a:t>獅子會和青少獅會使用此定義來指導哪些活動被標記為“代表性”。</a:t>
            </a:r>
          </a:p>
          <a:p>
            <a:pPr marL="628650" lvl="1" indent="-171450">
              <a:buFont typeface="Arial" panose="020B0604020202020204" pitchFamily="34" charset="0"/>
              <a:buChar char="•"/>
            </a:pPr>
            <a:endParaRPr lang="zh-TW" baseline="0" dirty="0">
              <a:solidFill>
                <a:schemeClr val="tx1"/>
              </a:solidFill>
            </a:endParaRPr>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zh-TW" dirty="0">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baseline="0" dirty="0">
              <a:solidFill>
                <a:schemeClr val="tx1"/>
              </a:solidFill>
            </a:endParaRPr>
          </a:p>
          <a:p>
            <a:pPr marL="171450" lvl="0" indent="-171450">
              <a:buFont typeface="Arial" panose="020B0604020202020204" pitchFamily="34" charset="0"/>
              <a:buChar char="•"/>
            </a:pPr>
            <a:r>
              <a:rPr lang="zh-TW" baseline="0" dirty="0">
                <a:solidFill>
                  <a:schemeClr val="tx1"/>
                </a:solidFill>
                <a:latin typeface="PMingLiU"/>
                <a:cs typeface="PMingLiU"/>
              </a:rPr>
              <a:t>最後一個常見問題是關於我們如何對服務進行分類。</a:t>
            </a:r>
          </a:p>
          <a:p>
            <a:pPr marL="628650" lvl="1" indent="-171450">
              <a:buFont typeface="Arial" panose="020B0604020202020204" pitchFamily="34" charset="0"/>
              <a:buChar char="•"/>
            </a:pPr>
            <a:r>
              <a:rPr lang="zh-TW" baseline="0" dirty="0">
                <a:solidFill>
                  <a:schemeClr val="tx1"/>
                </a:solidFill>
                <a:latin typeface="PMingLiU"/>
                <a:cs typeface="PMingLiU"/>
              </a:rPr>
              <a:t>過去，獅子會從90種不同類型的服務方案中選擇。選擇合適的類別令人困惑，因此我們的服務活動團隊幫助簡化了這些選項。我們來自MyLCI的最受歡迎的服務方案類型回來了，我們還添加了一些選項。</a:t>
            </a:r>
          </a:p>
          <a:p>
            <a:pPr marL="628650" lvl="1" indent="-171450">
              <a:buFont typeface="Arial" panose="020B0604020202020204" pitchFamily="34" charset="0"/>
              <a:buChar char="•"/>
            </a:pPr>
            <a:r>
              <a:rPr lang="zh-TW" baseline="0" dirty="0">
                <a:solidFill>
                  <a:schemeClr val="tx1"/>
                </a:solidFill>
                <a:latin typeface="PMingLiU"/>
                <a:cs typeface="PMingLiU"/>
              </a:rPr>
              <a:t>螢幕上是分類您的活動的步驟。</a:t>
            </a:r>
          </a:p>
          <a:p>
            <a:endParaRPr lang="zh-TW" baseline="0" dirty="0"/>
          </a:p>
          <a:p>
            <a:endParaRPr lang="zh-TW" baseline="0" dirty="0"/>
          </a:p>
          <a:p>
            <a:endParaRPr lang="zh-TW" baseline="0" dirty="0"/>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zh-TW" dirty="0">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zh-TW" dirty="0">
              <a:solidFill>
                <a:prstClr val="black"/>
              </a:solidFill>
            </a:endParaRPr>
          </a:p>
        </p:txBody>
      </p:sp>
    </p:spTree>
    <p:extLst>
      <p:ext uri="{BB962C8B-B14F-4D97-AF65-F5344CB8AC3E}">
        <p14:creationId xmlns:p14="http://schemas.microsoft.com/office/powerpoint/2010/main" val="36851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zh-TW" sz="1600" baseline="0" dirty="0">
                <a:latin typeface="PMingLiU"/>
                <a:cs typeface="PMingLiU"/>
              </a:rPr>
              <a:t> 今天的與會者們，考慮到觀眾的規模，我們在會議結束時將不會進行現場問答的環節。但是，如果您在網絡研討會結束後有任何問題，請發送電子郵件至mylion@lionsclubs.org，我們將直接回覆您。我將在整個網路研討會和演示結束時分享該電子郵件地址。</a:t>
            </a:r>
          </a:p>
          <a:p>
            <a:endParaRPr lang="zh-TW" sz="1600" baseline="0" dirty="0"/>
          </a:p>
          <a:p>
            <a:r>
              <a:rPr lang="zh-TW" sz="1600" baseline="0" dirty="0">
                <a:latin typeface="PMingLiU"/>
                <a:cs typeface="PMingLiU"/>
              </a:rPr>
              <a:t>我們該怎麼做呢？</a:t>
            </a:r>
            <a:endParaRPr lang="zh-TW" sz="1600" dirty="0"/>
          </a:p>
          <a:p>
            <a:endParaRPr lang="zh-TW" sz="1600" dirty="0"/>
          </a:p>
          <a:p>
            <a:r>
              <a:rPr lang="zh-TW" sz="1600" dirty="0">
                <a:latin typeface="PMingLiU"/>
                <a:cs typeface="PMingLiU"/>
              </a:rPr>
              <a:t>首先，我們將談談服務，因為服務是獅子會的核心。 </a:t>
            </a:r>
            <a:endParaRPr lang="zh-TW" sz="1600" dirty="0"/>
          </a:p>
          <a:p>
            <a:endParaRPr lang="zh-TW" sz="1600" dirty="0"/>
          </a:p>
          <a:p>
            <a:r>
              <a:rPr lang="zh-TW" sz="1600" dirty="0">
                <a:latin typeface="PMingLiU"/>
                <a:cs typeface="PMingLiU"/>
              </a:rPr>
              <a:t>接下來，我們將討論獅子會的數位世界，包括您的Lion帳戶，MyLion以及我們會員可用的其他一些數位應用軟體。</a:t>
            </a:r>
            <a:endParaRPr lang="zh-TW" sz="1600" dirty="0"/>
          </a:p>
          <a:p>
            <a:endParaRPr lang="zh-TW"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z="1600" dirty="0">
                <a:latin typeface="PMingLiU"/>
                <a:cs typeface="PMingLiU"/>
              </a:rPr>
              <a:t>最後，我們將回顧幾個步驟，開始使用MyLion。</a:t>
            </a:r>
            <a:endParaRPr lang="zh-TW" sz="1600" dirty="0"/>
          </a:p>
          <a:p>
            <a:endParaRPr lang="zh-TW" sz="1600" dirty="0"/>
          </a:p>
          <a:p>
            <a:endParaRPr lang="zh-TW"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報告活動有助於我們看到和慶祝我們作為獅友和青少獅所做的工作。我們有幾個數位應用軟體，可以幫助會員和幹部探索影響，設定目標，並了解其他獅友和青少獅如何為他們的社區做出貢獻。</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zh-TW" dirty="0">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MyLion中的“指標”頁面將服務影響指標分配到個別活動層級，並包括有關受服務人數和志願者時數的數據。用戶可以在他們的分會，區，複合區和憲章區以及全球範圍內查看數據。</a:t>
            </a:r>
          </a:p>
          <a:p>
            <a:endParaRPr lang="zh-TW" baseline="0" dirty="0"/>
          </a:p>
          <a:p>
            <a:r>
              <a:rPr lang="zh-TW" smtClean="0">
                <a:latin typeface="PMingLiU"/>
                <a:cs typeface="PMingLiU"/>
              </a:rPr>
              <a:t>如果您有興趣仔細查看幹部可用的所有報告資料，請瀏覽至我們最新的應用軟體 Insights。</a:t>
            </a:r>
          </a:p>
          <a:p>
            <a:endParaRPr lang="zh-TW" baseline="0" dirty="0"/>
          </a:p>
          <a:p>
            <a:r>
              <a:rPr lang="zh-TW" smtClean="0">
                <a:latin typeface="PMingLiU"/>
                <a:cs typeface="PMingLiU"/>
              </a:rPr>
              <a:t>在分會層級，Insights分享會員發展，服務和捐贈。  </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zh-TW" dirty="0">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您可以透過選擇“檢視內容”仔細查看每個數據部分。</a:t>
            </a:r>
          </a:p>
          <a:p>
            <a:endParaRPr lang="zh-TW" baseline="0" dirty="0"/>
          </a:p>
          <a:p>
            <a:r>
              <a:rPr lang="zh-TW" smtClean="0">
                <a:latin typeface="PMingLiU"/>
                <a:cs typeface="PMingLiU"/>
              </a:rPr>
              <a:t>Insights中的服務活動部分顯示與每個全球志業相關的服務，受服務人數， 志願服務時數和活動。</a:t>
            </a:r>
          </a:p>
          <a:p>
            <a:endParaRPr lang="zh-TW" baseline="0" dirty="0"/>
          </a:p>
          <a:p>
            <a:r>
              <a:rPr lang="zh-TW" smtClean="0">
                <a:latin typeface="PMingLiU"/>
                <a:cs typeface="PMingLiU"/>
              </a:rPr>
              <a:t>它還顯示了與平均值的比較以及對服務趨勢的更深入了解。</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22</a:t>
            </a:fld>
            <a:endParaRPr lang="zh-TW" dirty="0">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600" dirty="0">
                <a:latin typeface="PMingLiU"/>
                <a:cs typeface="PMingLiU"/>
              </a:rPr>
              <a:t>今天我們分享了很多關於MyLion的資訊，但是不可能涵蓋所有內容！希望獲得更多援，訓練材料或問題答案的獅友可以在我們的數位應用軟體中找到它。</a:t>
            </a:r>
            <a:endParaRPr lang="zh-TW" sz="1600"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zh-TW">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dirty="0"/>
          </a:p>
          <a:p>
            <a:r>
              <a:rPr lang="zh-TW" smtClean="0">
                <a:latin typeface="PMingLiU"/>
                <a:cs typeface="PMingLiU"/>
              </a:rPr>
              <a:t>從我們的任何數位應用軟體網站，獅友可以點擊“支持”並瀏覽至我們的線上服務台。  此處提供的連結會引出常見問題，操作方法文檔以及提交問題或議題的途徑。</a:t>
            </a:r>
          </a:p>
          <a:p>
            <a:endParaRPr lang="zh-TW" baseline="0" dirty="0"/>
          </a:p>
          <a:p>
            <a:r>
              <a:rPr lang="zh-TW" smtClean="0">
                <a:latin typeface="PMingLiU"/>
                <a:cs typeface="PMingLiU"/>
              </a:rPr>
              <a:t>我們的會員支持中心的資訊也在這裡分享。團隊很樂意接聽您的電話或回覆電子郵件。</a:t>
            </a:r>
          </a:p>
          <a:p>
            <a:endParaRPr lang="zh-TW" baseline="0" dirty="0"/>
          </a:p>
          <a:p>
            <a:r>
              <a:rPr lang="zh-TW" smtClean="0">
                <a:latin typeface="PMingLiU"/>
                <a:cs typeface="PMingLiU"/>
              </a:rPr>
              <a:t>最後，我們有一個逐漸茁壯的名為MyLion論壇的MyLion 臉書社區。加入論壇是查找有關我們的應用軟體的最新資訊，提出可能與更大的獅子會社區有關的問題以及與其他獅友和青少獅分享應用軟體想法的好方法。</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24</a:t>
            </a:fld>
            <a:endParaRPr lang="zh-TW" dirty="0">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dirty="0"/>
          </a:p>
          <a:p>
            <a:r>
              <a:rPr lang="zh-TW" smtClean="0">
                <a:latin typeface="PMingLiU"/>
                <a:cs typeface="PMingLiU"/>
              </a:rPr>
              <a:t>所以，下一步呢?</a:t>
            </a:r>
            <a:endParaRPr lang="zh-TW" dirty="0"/>
          </a:p>
          <a:p>
            <a:endParaRPr lang="zh-TW"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25</a:t>
            </a:fld>
            <a:endParaRPr lang="zh-TW">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sz="1200" dirty="0">
                <a:latin typeface="PMingLiU"/>
                <a:cs typeface="PMingLiU"/>
              </a:rPr>
              <a:t>我們可以做三件關鍵事情來開始使用MyLion並幫助我們的會員開始使用MyLion。</a:t>
            </a:r>
          </a:p>
          <a:p>
            <a:endParaRPr lang="zh-TW" sz="1200" baseline="0" dirty="0"/>
          </a:p>
          <a:p>
            <a:r>
              <a:rPr lang="zh-TW" sz="1200" baseline="0" dirty="0">
                <a:latin typeface="PMingLiU"/>
                <a:cs typeface="PMingLiU"/>
              </a:rPr>
              <a:t>首先，創建一個Lion帳戶。如果您已經創建了一個帳戶，您還可以確保MyLCI中每個分會會員的資訊都是最新的。如果會員有更新的電子郵件或手機號碼，會員將可以註冊Lion帳戶。</a:t>
            </a:r>
          </a:p>
          <a:p>
            <a:endParaRPr lang="zh-TW" sz="1200" baseline="0" dirty="0"/>
          </a:p>
          <a:p>
            <a:r>
              <a:rPr lang="zh-TW" sz="1200" baseline="0" dirty="0">
                <a:latin typeface="PMingLiU"/>
                <a:cs typeface="PMingLiU"/>
              </a:rPr>
              <a:t>接下來，在MyLion中設置您的個人和分會檔案資料。添加圖像，編寫說明，然後開始為您創建MyLion。</a:t>
            </a:r>
          </a:p>
          <a:p>
            <a:endParaRPr lang="zh-TW" sz="1200" baseline="0" dirty="0"/>
          </a:p>
          <a:p>
            <a:r>
              <a:rPr lang="zh-TW" sz="1200" baseline="0" dirty="0">
                <a:latin typeface="PMingLiU"/>
                <a:cs typeface="PMingLiU"/>
              </a:rPr>
              <a:t>最後，在MyLion上計劃及/或報告您的下一個服務活動。學習應用軟體的最佳方法之一是嘗試使用它。MyLion將成為我們的服務活動報告目的地，從2019年7月1日開始，所以不要在MyLCI中輸入您的下一個活動，請給MyLion一個加油！</a:t>
            </a:r>
          </a:p>
          <a:p>
            <a:endParaRPr lang="zh-TW"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26</a:t>
            </a:fld>
            <a:endParaRPr lang="zh-TW">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感謝您參加今天的網絡研討會。如前所述，如果您對MyLion有其他疑問，請透過mylion@lionsclubs.org與我們聯繫。我們的支持團隊將直接與您聯繫，確保您擁有在MyLion上成功取得所需的資訊。</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t>27</a:t>
            </a:fld>
            <a:endParaRPr lang="zh-TW" dirty="0"/>
          </a:p>
        </p:txBody>
      </p:sp>
    </p:spTree>
    <p:extLst>
      <p:ext uri="{BB962C8B-B14F-4D97-AF65-F5344CB8AC3E}">
        <p14:creationId xmlns:p14="http://schemas.microsoft.com/office/powerpoint/2010/main" val="358112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zh-TW" sz="1600" baseline="0" dirty="0">
                <a:latin typeface="PMingLiU"/>
                <a:cs typeface="PMingLiU"/>
              </a:rPr>
              <a:t>最後，這個網絡研討會將很快被記錄在lionsclubs.org上在我們的現場會議結束後，我們還會發送一封包含錄音，離線版和網絡研討會常見問題解答的電子郵件。</a:t>
            </a:r>
          </a:p>
          <a:p>
            <a:endParaRPr lang="zh-TW" sz="1600" baseline="0" dirty="0"/>
          </a:p>
          <a:p>
            <a:r>
              <a:rPr lang="zh-TW" sz="1600" baseline="0" dirty="0">
                <a:latin typeface="PMingLiU"/>
                <a:cs typeface="PMingLiU"/>
              </a:rPr>
              <a:t>再次感謝你，祝福您有美好的每一天。</a:t>
            </a:r>
            <a:endParaRPr lang="zh-TW" sz="1600" dirty="0"/>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在我們談論 MyLion或 MyLCI或獅子會帳戶之前，我們需要談談服務。</a:t>
            </a:r>
          </a:p>
          <a:p>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100多年來，獅子會和青少獅在當地和全球的社區都產生了影響。  今天，我們在200多個不同的國家擁有140萬會員，而您，我們的分會幹部代表了近5萬個分會。</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雖然過去100年來服務的願望沒有太大變化，但是還是有其他許多事情改變了。我們擴展了官方語言，開始使用網路科技進行溝通，看到來自不同國家的成員共同利用他們的資源 - 所有這些都是為了增強我們的影響力。</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會員和服務的增長意味著我們的獅子會網絡比以往任何時候都更強大，更複雜。</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endParaRPr lang="zh-TW" baseline="0" dirty="0"/>
          </a:p>
          <a:p>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zh-TW" dirty="0">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鑑於獅子會網絡不斷發展和複雜，我們服務之旅的重要部分已成為我們的服務報告，以捕捉獅子會在全球的影響。</a:t>
            </a:r>
          </a:p>
          <a:p>
            <a:endParaRPr lang="zh-TW" baseline="0" dirty="0"/>
          </a:p>
          <a:p>
            <a:pPr marL="0" indent="0">
              <a:buFont typeface="Arial" panose="020B0604020202020204" pitchFamily="34" charset="0"/>
              <a:buNone/>
            </a:pPr>
            <a:r>
              <a:rPr lang="zh-TW" dirty="0" smtClean="0">
                <a:latin typeface="PMingLiU"/>
                <a:cs typeface="PMingLiU"/>
              </a:rPr>
              <a:t>我們還報告服務以…</a:t>
            </a:r>
          </a:p>
          <a:p>
            <a:pPr marL="0" indent="0">
              <a:buFont typeface="Arial" panose="020B0604020202020204" pitchFamily="34" charset="0"/>
              <a:buNone/>
            </a:pPr>
            <a:endParaRPr lang="zh-TW" baseline="0" dirty="0"/>
          </a:p>
          <a:p>
            <a:pPr marL="171450" indent="-171450">
              <a:buFont typeface="Arial" panose="020B0604020202020204" pitchFamily="34" charset="0"/>
              <a:buChar char="•"/>
            </a:pPr>
            <a:r>
              <a:rPr lang="zh-TW" dirty="0" smtClean="0">
                <a:latin typeface="PMingLiU"/>
                <a:cs typeface="PMingLiU"/>
              </a:rPr>
              <a:t>表揚我們分會和協會整體的貢獻和成就。為了慶祝和感謝為更大的利益而共同努力的力量。</a:t>
            </a:r>
          </a:p>
          <a:p>
            <a:pPr marL="0" indent="0">
              <a:buFont typeface="Arial" panose="020B0604020202020204" pitchFamily="34" charset="0"/>
              <a:buNone/>
            </a:pPr>
            <a:endParaRPr lang="zh-TW" baseline="0" dirty="0"/>
          </a:p>
          <a:p>
            <a:pPr marL="171450" indent="-171450">
              <a:buFont typeface="Arial" panose="020B0604020202020204" pitchFamily="34" charset="0"/>
              <a:buChar char="•"/>
            </a:pPr>
            <a:r>
              <a:rPr lang="zh-TW" dirty="0" smtClean="0">
                <a:latin typeface="PMingLiU"/>
                <a:cs typeface="PMingLiU"/>
              </a:rPr>
              <a:t>了解其他人的服務方式，也許可以透過我們自己的分會複製這些活動。</a:t>
            </a:r>
          </a:p>
          <a:p>
            <a:pPr marL="171450" indent="-171450">
              <a:buFont typeface="Arial" panose="020B0604020202020204" pitchFamily="34" charset="0"/>
              <a:buChar char="•"/>
            </a:pPr>
            <a:endParaRPr lang="zh-TW" baseline="0" dirty="0"/>
          </a:p>
          <a:p>
            <a:pPr marL="171450" indent="-171450">
              <a:buFont typeface="Arial" panose="020B0604020202020204" pitchFamily="34" charset="0"/>
              <a:buChar char="•"/>
            </a:pPr>
            <a:r>
              <a:rPr lang="zh-TW" dirty="0" smtClean="0">
                <a:latin typeface="PMingLiU"/>
                <a:cs typeface="PMingLiU"/>
              </a:rPr>
              <a:t>幫助我們制定新的影響目標，並鼓勵我們以更多或不同的方式提供服務。 </a:t>
            </a:r>
          </a:p>
          <a:p>
            <a:pPr marL="171450" indent="-171450">
              <a:buFont typeface="Arial" panose="020B0604020202020204" pitchFamily="34" charset="0"/>
              <a:buChar char="•"/>
            </a:pPr>
            <a:endParaRPr lang="zh-TW" baseline="0" dirty="0"/>
          </a:p>
          <a:p>
            <a:pPr marL="0" indent="0">
              <a:buFont typeface="Arial" panose="020B0604020202020204" pitchFamily="34" charset="0"/>
              <a:buNone/>
            </a:pPr>
            <a:r>
              <a:rPr lang="zh-TW" dirty="0" smtClean="0">
                <a:latin typeface="PMingLiU"/>
                <a:cs typeface="PMingLiU"/>
              </a:rPr>
              <a:t>我們報告，以便我們可以在全球和本地展示哪些問題對我們很重要，並鼓勵其他人思考這些問題。</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zh-TW" dirty="0">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mtClean="0">
                <a:latin typeface="PMingLiU"/>
                <a:cs typeface="PMingLiU"/>
              </a:rPr>
              <a:t>但是，獅友已經分享說報告服務存在一些挑戰。</a:t>
            </a:r>
          </a:p>
          <a:p>
            <a:endParaRPr lang="zh-TW" baseline="0" dirty="0"/>
          </a:p>
          <a:p>
            <a:pPr marL="171450" indent="-171450">
              <a:buFont typeface="Arial" panose="020B0604020202020204" pitchFamily="34" charset="0"/>
              <a:buChar char="•"/>
            </a:pPr>
            <a:r>
              <a:rPr lang="zh-TW" smtClean="0">
                <a:latin typeface="PMingLiU"/>
                <a:cs typeface="PMingLiU"/>
              </a:rPr>
              <a:t>在當今世界，我們習慣於快速，輕鬆地取得各種資訊。無論是我們今天走了多少步，或者為什麼我們的供熱費用在上個月如此之高，我們想要多層次的資訊，我們希望能夠自己取得它。有時在國際獅子會那裡，輕鬆而不需努力的獲取並不存在。</a:t>
            </a:r>
          </a:p>
          <a:p>
            <a:endParaRPr lang="zh-TW" baseline="0" dirty="0"/>
          </a:p>
          <a:p>
            <a:pPr marL="171450" indent="-171450">
              <a:buFont typeface="Arial" panose="020B0604020202020204" pitchFamily="34" charset="0"/>
              <a:buChar char="•"/>
            </a:pPr>
            <a:r>
              <a:rPr lang="zh-TW" smtClean="0">
                <a:latin typeface="PMingLiU"/>
                <a:cs typeface="PMingLiU"/>
              </a:rPr>
              <a:t>報告也可能很耗時。 </a:t>
            </a:r>
          </a:p>
          <a:p>
            <a:pPr marL="0" indent="0">
              <a:buFont typeface="Arial" panose="020B0604020202020204" pitchFamily="34" charset="0"/>
              <a:buNone/>
            </a:pPr>
            <a:endParaRPr lang="zh-TW" baseline="0" dirty="0"/>
          </a:p>
          <a:p>
            <a:pPr marL="628650" lvl="1" indent="-171450">
              <a:buFont typeface="Arial" panose="020B0604020202020204" pitchFamily="34" charset="0"/>
              <a:buChar char="•"/>
            </a:pPr>
            <a:r>
              <a:rPr lang="zh-TW" smtClean="0">
                <a:latin typeface="PMingLiU"/>
                <a:cs typeface="PMingLiU"/>
              </a:rPr>
              <a:t>目前，只有選定的幹部才能在MyLCI中報告活動。這樣的好處是像您這樣的領導者可以控制我們添加到資料庫中的資訊品質，但也可能不方便。有時候我們會有一個分會會員，他在一項活動中起了帶頭作用，並擁有所有關鍵資訊，例如什麼時候舉行，它發生在哪裡，以及什麼是適當的描述。該分會會員必須將他們的資訊傳遞給報告的幹部，並且不能自己輸入。</a:t>
            </a:r>
          </a:p>
          <a:p>
            <a:pPr marL="628650" lvl="1" indent="-171450">
              <a:buFont typeface="Arial" panose="020B0604020202020204" pitchFamily="34" charset="0"/>
              <a:buChar char="•"/>
            </a:pPr>
            <a:r>
              <a:rPr lang="zh-TW" smtClean="0">
                <a:latin typeface="PMingLiU"/>
                <a:cs typeface="PMingLiU"/>
              </a:rPr>
              <a:t>時間問題的第二個議題是，</a:t>
            </a:r>
            <a:r>
              <a:rPr lang="zh-TW" b="1" baseline="0" dirty="0">
                <a:latin typeface="PMingLiU"/>
                <a:cs typeface="PMingLiU"/>
              </a:rPr>
              <a:t>由於目前我們只能在活動發生後報告活動，</a:t>
            </a:r>
            <a:r>
              <a:rPr lang="zh-TW" smtClean="0">
                <a:latin typeface="PMingLiU"/>
                <a:cs typeface="PMingLiU"/>
              </a:rPr>
              <a:t> 因此我們無法在活動發展時將資訊輸入MyLCI。  沒有即時輸入資訊，無法輕鬆上傳圖片。這意味著我們很多分會已經決定在月底進行所有報告，即使我們冒著忘記細節的風險。</a:t>
            </a:r>
          </a:p>
          <a:p>
            <a:endParaRPr lang="zh-TW" baseline="0" dirty="0"/>
          </a:p>
          <a:p>
            <a:pPr marL="171450" indent="-171450">
              <a:buFont typeface="Arial" panose="020B0604020202020204" pitchFamily="34" charset="0"/>
              <a:buChar char="•"/>
            </a:pPr>
            <a:r>
              <a:rPr lang="zh-TW" smtClean="0">
                <a:latin typeface="PMingLiU"/>
                <a:cs typeface="PMingLiU"/>
              </a:rPr>
              <a:t>最後，當我們進入系統並準備報告時，我們仍然可能遇到障礙。我該如何解釋這個影響力指標？我如何對此活動進行分類？有時我們會以不同的方式解釋MyLCI系統提示。這讓我們提出了一個好問題 - 如果我們沒有明確的報告服務方式，為什麼要報告呢？</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zh-TW" dirty="0">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b="0" kern="0" dirty="0">
                <a:solidFill>
                  <a:prstClr val="white"/>
                </a:solidFill>
                <a:latin typeface="PMingLiU"/>
                <a:cs typeface="PMingLiU"/>
              </a:rPr>
              <a:t>這些挑戰意味著有機會讓獅友和青少獅更輕鬆地做服務。其中很大一部分是擴展和改進我們的數位應用軟體。我們不會改變100年的服務，我們不會停止報告 - 但我們可以更輕鬆地進行連接，服務，報告和慶祝。</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b="0" kern="0" baseline="0" dirty="0">
              <a:solidFill>
                <a:prstClr val="white"/>
              </a:solidFill>
              <a:latin typeface="PMingLiU"/>
              <a:ea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b="0" kern="0" baseline="0" dirty="0">
                <a:solidFill>
                  <a:prstClr val="white"/>
                </a:solidFill>
                <a:latin typeface="PMingLiU"/>
                <a:cs typeface="PMingLiU"/>
              </a:rPr>
              <a:t>所以讓我們來談談獅子會的數位世界，它如何為服務您擔任幹部以及獅友幫助我們改進所有數位應用的方式。 </a:t>
            </a:r>
            <a:endParaRPr lang="zh-TW" sz="1200" b="0" kern="0" dirty="0">
              <a:solidFill>
                <a:prstClr val="white"/>
              </a:solidFill>
              <a:latin typeface="PMingLiU"/>
              <a:ea typeface="PMingLiU"/>
              <a:cs typeface="PMingLiU"/>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zh-TW">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zh-TW" smtClean="0">
                <a:latin typeface="PMingLiU"/>
                <a:cs typeface="PMingLiU"/>
              </a:rPr>
              <a:t>這一切開始您的獅子會帳戶。您的獅子會帳戶是您新的通用登錄帳戶。它是所有獅子會數位應用軟體的關鍵。它使您可以訪問 MyLCI、MyLion、Shop（購物）、Insights（統計圖表）（這是我們最新的應用軟體）和未來的應用軟體。每個獅友和青少獅都可以創建一個獅子會帳戶。</a:t>
            </a:r>
          </a:p>
          <a:p>
            <a:endParaRPr lang="zh-TW" b="0" baseline="0" dirty="0"/>
          </a:p>
          <a:p>
            <a:r>
              <a:rPr lang="zh-TW" b="0" baseline="0" dirty="0">
                <a:latin typeface="PMingLiU"/>
                <a:cs typeface="PMingLiU"/>
              </a:rPr>
              <a:t>之前已註冊 MyLion的會員無需重新註冊獅子會帳戶。他們的 MyLion登錄資料就是他們現在的獅子會帳戶資料。</a:t>
            </a:r>
          </a:p>
          <a:p>
            <a:endParaRPr lang="zh-TW" b="0" baseline="0" dirty="0"/>
          </a:p>
          <a:p>
            <a:r>
              <a:rPr lang="zh-TW" sz="1200" kern="1200" dirty="0">
                <a:solidFill>
                  <a:schemeClr val="tx1"/>
                </a:solidFill>
                <a:effectLst/>
                <a:latin typeface="PMingLiU"/>
                <a:cs typeface="PMingLiU"/>
              </a:rPr>
              <a:t>如果您尚未註冊獅子會帳戶，現在是個好時機。您需要在 MyLCI中使用您的會員編號以及最新電子郵件或手機號碼。</a:t>
            </a:r>
            <a:r>
              <a:rPr lang="zh-TW" smtClean="0">
                <a:latin typeface="PMingLiU"/>
                <a:cs typeface="PMingLiU"/>
              </a:rPr>
              <a:t>  </a:t>
            </a:r>
          </a:p>
          <a:p>
            <a:endParaRPr lang="zh-TW" sz="1200" b="0" kern="1200" baseline="0" dirty="0">
              <a:solidFill>
                <a:schemeClr val="tx1"/>
              </a:solidFill>
              <a:effectLst/>
              <a:latin typeface="PMingLiU"/>
              <a:ea typeface="PMingLiU"/>
              <a:cs typeface="PMingLiU"/>
            </a:endParaRPr>
          </a:p>
          <a:p>
            <a:r>
              <a:rPr lang="zh-TW" sz="1200" b="1" kern="1200" baseline="0" dirty="0">
                <a:solidFill>
                  <a:schemeClr val="tx1"/>
                </a:solidFill>
                <a:effectLst/>
                <a:latin typeface="PMingLiU"/>
                <a:cs typeface="PMingLiU"/>
              </a:rPr>
              <a:t>對於一些會員來説，創建獅子會帳戶很容易。可是對有些會員，我們曾遇到障礙，比如在 MyLCI中的電話號碼或電子郵件地址已經過時等。我們知道這對 MyLCI用戶來說是一個困擾，所以感謝所有聯繫我們尋求支援的人。 </a:t>
            </a:r>
          </a:p>
          <a:p>
            <a:endParaRPr lang="zh-TW" sz="1200" b="0" kern="1200" baseline="0" dirty="0">
              <a:solidFill>
                <a:schemeClr val="tx1"/>
              </a:solidFill>
              <a:effectLst/>
              <a:latin typeface="PMingLiU"/>
              <a:ea typeface="PMingLiU"/>
              <a:cs typeface="PMingLiU"/>
            </a:endParaRPr>
          </a:p>
          <a:p>
            <a:r>
              <a:rPr lang="zh-TW" sz="1200" b="0" kern="1200" baseline="0" dirty="0">
                <a:solidFill>
                  <a:schemeClr val="tx1"/>
                </a:solidFill>
                <a:effectLst/>
                <a:latin typeface="PMingLiU"/>
                <a:cs typeface="PMingLiU"/>
              </a:rPr>
              <a:t>如果您在創建獅子會帳戶，或在您開始鼓勵其他會員創建獅子會帳戶時需要協助，請聯絡國際獅子會職員 mylion@lionsclubs.org 。支援團隊很樂意為您提供幫助！</a:t>
            </a:r>
          </a:p>
          <a:p>
            <a:endParaRPr lang="zh-TW"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zh-TW" dirty="0">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mtClean="0">
                <a:latin typeface="PMingLiU"/>
                <a:cs typeface="PMingLiU"/>
              </a:rPr>
              <a:t>一旦登錄獅子會帳戶後，您可以輕鬆地在我們的任何應用軟體之間瀏覽。獅子會會員目前可以訪問螢幕上的所有應用軟體，</a:t>
            </a:r>
            <a:r>
              <a:rPr lang="zh-TW" b="1" smtClean="0">
                <a:latin typeface="PMingLiU"/>
                <a:cs typeface="PMingLiU"/>
              </a:rPr>
              <a:t>除了</a:t>
            </a:r>
            <a:r>
              <a:rPr lang="zh-TW" smtClean="0">
                <a:latin typeface="PMingLiU"/>
                <a:cs typeface="PMingLiU"/>
              </a:rPr>
              <a:t> MyLCI。MyLCI仍然是幹部的應用軟體，對於非幹部則以灰色顯示。</a:t>
            </a:r>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zh-TW" dirty="0">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zh-TW" smtClean="0">
                <a:latin typeface="PMingLiU"/>
                <a:cs typeface="PMingLiU"/>
              </a:rPr>
              <a:t>我們來看看MyLion。MyLion是我們的新服務應用軟體，專注於獅子會服務和獅誼的核心。</a:t>
            </a:r>
          </a:p>
          <a:p>
            <a:endParaRPr lang="zh-TW" baseline="0" dirty="0"/>
          </a:p>
          <a:p>
            <a:r>
              <a:rPr lang="zh-TW" smtClean="0">
                <a:latin typeface="PMingLiU"/>
                <a:cs typeface="PMingLiU"/>
              </a:rPr>
              <a:t>MyLion提供機會與其他會員更好地聯繫，發現並受到世界各地服務活動的啟發，從而促進我們的服務。 </a:t>
            </a:r>
          </a:p>
          <a:p>
            <a:endParaRPr lang="zh-TW" baseline="0" dirty="0"/>
          </a:p>
          <a:p>
            <a:endParaRPr lang="zh-TW" baseline="0" dirty="0"/>
          </a:p>
          <a:p>
            <a:endParaRPr lang="zh-TW"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zh-TW" dirty="0">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4" name="Media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zh-TW" sz="39984">
                <a:solidFill>
                  <a:srgbClr val="FFFFFF"/>
                </a:solidFill>
                <a:latin typeface="PMingLiU"/>
                <a:cs typeface="PMingLiU"/>
              </a:rPr>
              <a:t>#</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zh-TW" sz="2000" b="1">
                <a:solidFill>
                  <a:prstClr val="white"/>
                </a:solidFill>
                <a:latin typeface="PMingLiU"/>
                <a:cs typeface="PMingLiU"/>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zh-TW" sz="2000" b="1">
                <a:solidFill>
                  <a:prstClr val="white"/>
                </a:solidFill>
                <a:latin typeface="PMingLiU"/>
                <a:cs typeface="PMingLiU"/>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zh-TW" sz="2000" b="1">
                <a:solidFill>
                  <a:prstClr val="white"/>
                </a:solidFill>
                <a:latin typeface="PMingLiU"/>
                <a:cs typeface="PMingLiU"/>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zh-TW" sz="2000" b="1">
                <a:solidFill>
                  <a:prstClr val="white"/>
                </a:solidFill>
                <a:latin typeface="PMingLiU"/>
                <a:cs typeface="PMingLiU"/>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r>
              <a:rPr lang="en-US" sz="1599" dirty="0">
                <a:latin typeface="Arial" charset="0"/>
                <a:ea typeface="Arial" charset="0"/>
                <a:cs typeface="Arial" charset="0"/>
              </a:rPr>
              <a:t/>
            </a:r>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zh-TW" sz="30000" dirty="0">
                <a:solidFill>
                  <a:srgbClr val="FFFFFF"/>
                </a:solidFill>
                <a:latin typeface="PMingLiU"/>
                <a:cs typeface="PMingLiU"/>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zh-TW" smtClean="0">
                <a:latin typeface="PMingLiU"/>
                <a:cs typeface="PMingLiU"/>
              </a:rPr>
              <a:t>  </a:t>
            </a:r>
          </a:p>
        </p:txBody>
      </p:sp>
    </p:spTree>
    <p:extLst>
      <p:ext uri="{BB962C8B-B14F-4D97-AF65-F5344CB8AC3E}">
        <p14:creationId xmlns:p14="http://schemas.microsoft.com/office/powerpoint/2010/main" val="3196253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zh-TW" sz="100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4" name="Media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zh-TW" sz="40000">
                <a:solidFill>
                  <a:srgbClr val="FFFFFF"/>
                </a:solidFill>
                <a:latin typeface="PMingLiU"/>
                <a:cs typeface="PMingLiU"/>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a:solidFill>
                  <a:prstClr val="white"/>
                </a:solidFill>
                <a:latin typeface="PMingLiU"/>
                <a:cs typeface="PMingLiU"/>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a:solidFill>
                  <a:prstClr val="white"/>
                </a:solidFill>
                <a:latin typeface="PMingLiU"/>
                <a:cs typeface="PMingLiU"/>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a:solidFill>
                  <a:prstClr val="white"/>
                </a:solidFill>
                <a:latin typeface="PMingLiU"/>
                <a:cs typeface="PMingLiU"/>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a:solidFill>
                  <a:prstClr val="white"/>
                </a:solidFill>
                <a:latin typeface="PMingLiU"/>
                <a:cs typeface="PMingLiU"/>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r>
              <a:rPr lang="en-US" sz="1600">
                <a:latin typeface="Arial" charset="0"/>
                <a:ea typeface="Arial" charset="0"/>
                <a:cs typeface="Arial" charset="0"/>
              </a:rPr>
              <a:t/>
            </a:r>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zh-TW" smtClean="0">
                <a:latin typeface="PMingLiU"/>
                <a:cs typeface="PMingLiU"/>
              </a:rPr>
              <a:t>    </a:t>
            </a:r>
          </a:p>
        </p:txBody>
      </p:sp>
    </p:spTree>
    <p:extLst>
      <p:ext uri="{BB962C8B-B14F-4D97-AF65-F5344CB8AC3E}">
        <p14:creationId xmlns:p14="http://schemas.microsoft.com/office/powerpoint/2010/main" val="110693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zh-TW" sz="100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a:solidFill>
                  <a:srgbClr val="33373B"/>
                </a:solidFill>
                <a:latin typeface="PMingLiU"/>
                <a:cs typeface="PMingLiU"/>
              </a:rPr>
              <a:t>TM</a:t>
            </a:r>
            <a:endParaRPr lang="zh-TW" sz="1050">
              <a:solidFill>
                <a:srgbClr val="33373B"/>
              </a:solidFill>
              <a:latin typeface="PMingLiU"/>
              <a:ea typeface="PMingLiU"/>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zh-TW" sz="1500" b="1" dirty="0">
                <a:solidFill>
                  <a:prstClr val="white"/>
                </a:solidFill>
                <a:latin typeface="PMingLiU"/>
                <a:cs typeface="PMingLiU"/>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a:solidFill>
                  <a:srgbClr val="33373B"/>
                </a:solidFill>
                <a:latin typeface="PMingLiU"/>
                <a:cs typeface="PMingLiU"/>
              </a:rPr>
              <a:t>TM</a:t>
            </a:r>
            <a:endParaRPr lang="zh-TW" sz="1050">
              <a:solidFill>
                <a:srgbClr val="33373B"/>
              </a:solidFill>
              <a:latin typeface="PMingLiU"/>
              <a:ea typeface="PMingLiU"/>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zh-TW"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zh-TW" sz="1500" b="1" dirty="0">
                <a:solidFill>
                  <a:prstClr val="white"/>
                </a:solidFill>
                <a:latin typeface="PMingLiU"/>
                <a:cs typeface="PMingLiU"/>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zh-TW" sz="1500" b="1" dirty="0">
                <a:solidFill>
                  <a:prstClr val="white"/>
                </a:solidFill>
                <a:latin typeface="PMingLiU"/>
                <a:cs typeface="PMingLiU"/>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zh-TW" sz="1500" b="1" dirty="0">
                <a:solidFill>
                  <a:prstClr val="white"/>
                </a:solidFill>
                <a:latin typeface="PMingLiU"/>
                <a:cs typeface="PMingLiU"/>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zh-TW" smtClean="0">
                <a:latin typeface="PMingLiU"/>
                <a:cs typeface="PMingLiU"/>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zh-TW" sz="450" dirty="0">
                <a:solidFill>
                  <a:srgbClr val="33373B"/>
                </a:solidFill>
                <a:latin typeface="PMingLiU"/>
                <a:cs typeface="PMingLiU"/>
              </a:rPr>
              <a:t>TM</a:t>
            </a:r>
            <a:endParaRPr lang="zh-TW" sz="788" dirty="0">
              <a:solidFill>
                <a:srgbClr val="33373B"/>
              </a:solidFill>
              <a:latin typeface="PMingLiU"/>
              <a:ea typeface="PMingLiU"/>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zh-TW" sz="450" dirty="0">
                <a:solidFill>
                  <a:srgbClr val="33373B"/>
                </a:solidFill>
                <a:latin typeface="PMingLiU"/>
                <a:cs typeface="PMingLiU"/>
              </a:rPr>
              <a:t>TM</a:t>
            </a:r>
            <a:endParaRPr lang="zh-TW" sz="788" dirty="0">
              <a:solidFill>
                <a:srgbClr val="33373B"/>
              </a:solidFill>
              <a:latin typeface="PMingLiU"/>
              <a:ea typeface="PMingLiU"/>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zh-TW" sz="40000" dirty="0">
                <a:solidFill>
                  <a:srgbClr val="FFFFFF"/>
                </a:solidFill>
                <a:latin typeface="PMingLiU"/>
                <a:cs typeface="PMingLiU"/>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zh-TW" smtClean="0">
                <a:latin typeface="PMingLiU"/>
                <a:cs typeface="PMingLiU"/>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zh-TW"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zh-TW" sz="7200" b="1" dirty="0">
                <a:solidFill>
                  <a:srgbClr val="FBC608"/>
                </a:solidFill>
                <a:latin typeface="PMingLiU"/>
                <a:cs typeface="PMingLiU"/>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zh-TW" sz="7200" b="1" dirty="0">
                <a:solidFill>
                  <a:srgbClr val="FBC608"/>
                </a:solidFill>
                <a:latin typeface="PMingLiU"/>
                <a:cs typeface="PMingLiU"/>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dirty="0">
                <a:solidFill>
                  <a:srgbClr val="33373B"/>
                </a:solidFill>
                <a:latin typeface="PMingLiU"/>
                <a:cs typeface="PMingLiU"/>
              </a:rPr>
              <a:t>TM</a:t>
            </a:r>
            <a:endParaRPr lang="zh-TW" sz="1050" dirty="0">
              <a:solidFill>
                <a:srgbClr val="33373B"/>
              </a:solidFill>
              <a:latin typeface="PMingLiU"/>
              <a:ea typeface="PMingLiU"/>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dirty="0">
                <a:solidFill>
                  <a:srgbClr val="33373B"/>
                </a:solidFill>
                <a:latin typeface="PMingLiU"/>
                <a:cs typeface="PMingLiU"/>
              </a:rPr>
              <a:t>TM</a:t>
            </a:r>
            <a:endParaRPr lang="zh-TW" sz="1050" dirty="0">
              <a:solidFill>
                <a:srgbClr val="33373B"/>
              </a:solidFill>
              <a:latin typeface="PMingLiU"/>
              <a:ea typeface="PMingLiU"/>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a:solidFill>
                  <a:srgbClr val="33373B"/>
                </a:solidFill>
                <a:latin typeface="PMingLiU"/>
                <a:cs typeface="PMingLiU"/>
              </a:rPr>
              <a:t>TM</a:t>
            </a:r>
            <a:endParaRPr lang="zh-TW" sz="1050">
              <a:solidFill>
                <a:srgbClr val="33373B"/>
              </a:solidFill>
              <a:latin typeface="PMingLiU"/>
              <a:ea typeface="PMingLiU"/>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a:solidFill>
                  <a:srgbClr val="33373B"/>
                </a:solidFill>
                <a:latin typeface="PMingLiU"/>
                <a:cs typeface="PMingLiU"/>
              </a:rPr>
              <a:t>TM</a:t>
            </a:r>
            <a:endParaRPr lang="zh-TW" sz="1050">
              <a:solidFill>
                <a:srgbClr val="33373B"/>
              </a:solidFill>
              <a:latin typeface="PMingLiU"/>
              <a:ea typeface="PMingLiU"/>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zh-TW" sz="9600" b="1">
                <a:solidFill>
                  <a:srgbClr val="FBC608"/>
                </a:solidFill>
                <a:latin typeface="PMingLiU"/>
                <a:cs typeface="PMingLiU"/>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zh-TW" sz="9600" b="1">
                <a:solidFill>
                  <a:srgbClr val="FBC608"/>
                </a:solidFill>
                <a:latin typeface="PMingLiU"/>
                <a:cs typeface="PMingLiU"/>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zh-TW" sz="9600" b="1">
                <a:solidFill>
                  <a:srgbClr val="FBC608"/>
                </a:solidFill>
                <a:latin typeface="PMingLiU"/>
                <a:cs typeface="PMingLiU"/>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zh-TW" sz="9600" b="1">
                <a:solidFill>
                  <a:srgbClr val="FBC608"/>
                </a:solidFill>
                <a:latin typeface="PMingLiU"/>
                <a:cs typeface="PMingLiU"/>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1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zh-TW"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zh-TW"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zh-TW" sz="1000" dirty="0">
              <a:solidFill>
                <a:srgbClr val="00338D"/>
              </a:solidFill>
              <a:latin typeface="PMingLiU"/>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lionshelp.zendesk.com/" TargetMode="External"/><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mailto:mylion@lionsclubs.org" TargetMode="External"/><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38.xml"/><Relationship Id="rId4" Type="http://schemas.openxmlformats.org/officeDocument/2006/relationships/hyperlink" Target="mailto:mylionsupport@lionsclub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hyperlink" Target="https://cdn2.webdamdb.com/md_wJT2rcTDxmu4.jpg.pdf?v=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09F760-D9F2-7740-BF46-490370A1D2DF}"/>
              </a:ext>
            </a:extLst>
          </p:cNvPr>
          <p:cNvSpPr>
            <a:spLocks noGrp="1"/>
          </p:cNvSpPr>
          <p:nvPr>
            <p:ph type="body" sz="quarter" idx="13"/>
          </p:nvPr>
        </p:nvSpPr>
        <p:spPr>
          <a:xfrm>
            <a:off x="774748" y="4471551"/>
            <a:ext cx="8638032" cy="535194"/>
          </a:xfrm>
        </p:spPr>
        <p:txBody>
          <a:bodyPr/>
          <a:lstStyle/>
          <a:p>
            <a:r>
              <a:rPr lang="zh-TW" sz="2000" dirty="0">
                <a:latin typeface="PMingLiU"/>
                <a:cs typeface="PMingLiU"/>
              </a:rPr>
              <a:t>如何使用MyLion來支持您的服務。</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zh-CN" altLang="en-US" dirty="0" smtClean="0">
                <a:latin typeface="PMingLiU"/>
                <a:cs typeface="PMingLiU"/>
              </a:rPr>
              <a:t>使用 </a:t>
            </a:r>
            <a:r>
              <a:rPr lang="zh-TW" dirty="0" smtClean="0">
                <a:latin typeface="PMingLiU"/>
                <a:cs typeface="PMingLiU"/>
              </a:rPr>
              <a:t>MyLion</a:t>
            </a:r>
            <a:r>
              <a:rPr lang="zh-CN" altLang="en-US" dirty="0" smtClean="0">
                <a:latin typeface="PMingLiU"/>
                <a:cs typeface="PMingLiU"/>
              </a:rPr>
              <a:t> 來</a:t>
            </a:r>
            <a:r>
              <a:rPr lang="zh-TW" dirty="0" smtClean="0">
                <a:latin typeface="PMingLiU"/>
                <a:cs typeface="PMingLiU"/>
              </a:rPr>
              <a:t>服</a:t>
            </a:r>
            <a:r>
              <a:rPr lang="zh-TW" dirty="0" smtClean="0">
                <a:latin typeface="PMingLiU"/>
                <a:cs typeface="PMingLiU"/>
              </a:rPr>
              <a:t>務。</a:t>
            </a:r>
          </a:p>
        </p:txBody>
      </p:sp>
      <p:sp>
        <p:nvSpPr>
          <p:cNvPr id="2" name="Text Placeholder 1"/>
          <p:cNvSpPr>
            <a:spLocks noGrp="1"/>
          </p:cNvSpPr>
          <p:nvPr>
            <p:ph type="body" sz="quarter" idx="13"/>
          </p:nvPr>
        </p:nvSpPr>
        <p:spPr/>
        <p:txBody>
          <a:bodyPr/>
          <a:lstStyle/>
          <a:p>
            <a:r>
              <a:rPr lang="zh-TW" smtClean="0">
                <a:latin typeface="PMingLiU"/>
                <a:cs typeface="PMingLiU"/>
              </a:rPr>
              <a:t>兩個途徑：新活動或報告活動</a:t>
            </a: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776252" cy="445043"/>
          </a:xfrm>
          <a:prstGeom prst="rect">
            <a:avLst/>
          </a:prstGeom>
        </p:spPr>
        <p:txBody>
          <a:bodyPr/>
          <a:lstStyle/>
          <a:p>
            <a:pPr marL="0" indent="0">
              <a:buNone/>
            </a:pPr>
            <a:r>
              <a:rPr lang="zh-TW" sz="4000" b="1" kern="1200" dirty="0">
                <a:solidFill>
                  <a:srgbClr val="0A5496"/>
                </a:solidFill>
                <a:latin typeface="PMingLiU"/>
                <a:cs typeface="PMingLiU"/>
              </a:rPr>
              <a:t>在MyLion中報告過去的活動。 </a:t>
            </a:r>
          </a:p>
        </p:txBody>
      </p:sp>
      <p:sp>
        <p:nvSpPr>
          <p:cNvPr id="5" name="Content Placeholder 2"/>
          <p:cNvSpPr txBox="1">
            <a:spLocks/>
          </p:cNvSpPr>
          <p:nvPr/>
        </p:nvSpPr>
        <p:spPr bwMode="auto">
          <a:xfrm>
            <a:off x="685801" y="1752261"/>
            <a:ext cx="6529192" cy="52030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2600" kern="0" dirty="0">
                <a:solidFill>
                  <a:schemeClr val="accent2">
                    <a:lumMod val="50000"/>
                  </a:schemeClr>
                </a:solidFill>
                <a:latin typeface="PMingLiU"/>
                <a:cs typeface="PMingLiU"/>
              </a:rPr>
              <a:t>如果你要報告的活動</a:t>
            </a:r>
            <a:r>
              <a:rPr lang="zh-TW" smtClean="0">
                <a:latin typeface="PMingLiU"/>
                <a:cs typeface="PMingLiU"/>
              </a:rPr>
              <a:t> </a:t>
            </a:r>
            <a:r>
              <a:rPr lang="zh-TW" sz="2600" kern="0" dirty="0">
                <a:solidFill>
                  <a:schemeClr val="accent2">
                    <a:lumMod val="50000"/>
                  </a:schemeClr>
                </a:solidFill>
                <a:latin typeface="PMingLiU"/>
                <a:cs typeface="PMingLiU"/>
              </a:rPr>
              <a:t>已經發生，請選擇“</a:t>
            </a:r>
            <a:r>
              <a:rPr lang="zh-TW" sz="2600" b="1" kern="0" dirty="0">
                <a:solidFill>
                  <a:schemeClr val="accent2">
                    <a:lumMod val="50000"/>
                  </a:schemeClr>
                </a:solidFill>
                <a:latin typeface="PMingLiU"/>
                <a:cs typeface="PMingLiU"/>
              </a:rPr>
              <a:t>報告活動</a:t>
            </a:r>
            <a:r>
              <a:rPr lang="zh-TW" sz="2600" kern="0" dirty="0">
                <a:solidFill>
                  <a:schemeClr val="accent2">
                    <a:lumMod val="50000"/>
                  </a:schemeClr>
                </a:solidFill>
                <a:latin typeface="PMingLiU"/>
                <a:cs typeface="PMingLiU"/>
              </a:rPr>
              <a:t>” 。</a:t>
            </a:r>
            <a:r>
              <a:rPr lang="zh-TW" smtClean="0">
                <a:latin typeface="PMingLiU"/>
                <a:cs typeface="PMingLiU"/>
              </a:rPr>
              <a:t>  </a:t>
            </a:r>
            <a:r>
              <a:rPr lang="zh-TW" sz="2600" kern="0" dirty="0">
                <a:solidFill>
                  <a:schemeClr val="accent2">
                    <a:lumMod val="50000"/>
                  </a:schemeClr>
                </a:solidFill>
                <a:latin typeface="PMingLiU"/>
                <a:cs typeface="PMingLiU"/>
              </a:rPr>
              <a:t>然後：</a:t>
            </a:r>
          </a:p>
          <a:p>
            <a:pPr lvl="1">
              <a:lnSpc>
                <a:spcPct val="105000"/>
              </a:lnSpc>
              <a:spcAft>
                <a:spcPts val="1200"/>
              </a:spcAft>
            </a:pPr>
            <a:r>
              <a:rPr lang="zh-TW" sz="2000" kern="0" dirty="0">
                <a:solidFill>
                  <a:schemeClr val="accent2">
                    <a:lumMod val="50000"/>
                  </a:schemeClr>
                </a:solidFill>
                <a:latin typeface="PMingLiU"/>
                <a:cs typeface="PMingLiU"/>
              </a:rPr>
              <a:t>添加關鍵細節</a:t>
            </a:r>
          </a:p>
          <a:p>
            <a:pPr lvl="1">
              <a:lnSpc>
                <a:spcPct val="105000"/>
              </a:lnSpc>
              <a:spcAft>
                <a:spcPts val="1200"/>
              </a:spcAft>
            </a:pPr>
            <a:r>
              <a:rPr lang="zh-TW" sz="2000" kern="0" dirty="0">
                <a:solidFill>
                  <a:schemeClr val="accent2">
                    <a:lumMod val="50000"/>
                  </a:schemeClr>
                </a:solidFill>
                <a:latin typeface="PMingLiU"/>
                <a:cs typeface="PMingLiU"/>
              </a:rPr>
              <a:t>上傳照片</a:t>
            </a:r>
          </a:p>
          <a:p>
            <a:pPr lvl="1">
              <a:lnSpc>
                <a:spcPct val="105000"/>
              </a:lnSpc>
              <a:spcAft>
                <a:spcPts val="1200"/>
              </a:spcAft>
            </a:pPr>
            <a:r>
              <a:rPr lang="zh-TW" sz="2000" kern="0" dirty="0">
                <a:solidFill>
                  <a:schemeClr val="accent2">
                    <a:lumMod val="50000"/>
                  </a:schemeClr>
                </a:solidFill>
                <a:latin typeface="PMingLiU"/>
                <a:cs typeface="PMingLiU"/>
              </a:rPr>
              <a:t>輸入收益數字</a:t>
            </a:r>
          </a:p>
          <a:p>
            <a:pPr>
              <a:lnSpc>
                <a:spcPct val="105000"/>
              </a:lnSpc>
              <a:spcAft>
                <a:spcPts val="1200"/>
              </a:spcAft>
            </a:pPr>
            <a:r>
              <a:rPr lang="zh-TW" sz="2400" dirty="0">
                <a:solidFill>
                  <a:srgbClr val="D9D9D9">
                    <a:lumMod val="50000"/>
                  </a:srgbClr>
                </a:solidFill>
                <a:latin typeface="PMingLiU"/>
                <a:cs typeface="PMingLiU"/>
              </a:rPr>
              <a:t>只有具有報告權限的人員才能</a:t>
            </a:r>
            <a:r>
              <a:rPr lang="zh-TW" sz="2400" b="1" dirty="0">
                <a:solidFill>
                  <a:srgbClr val="D9D9D9">
                    <a:lumMod val="50000"/>
                  </a:srgbClr>
                </a:solidFill>
                <a:latin typeface="PMingLiU"/>
                <a:cs typeface="PMingLiU"/>
              </a:rPr>
              <a:t>報告活動</a:t>
            </a:r>
            <a:r>
              <a:rPr lang="zh-TW" sz="2400" dirty="0">
                <a:solidFill>
                  <a:srgbClr val="D9D9D9">
                    <a:lumMod val="50000"/>
                  </a:srgbClr>
                </a:solidFill>
                <a:latin typeface="PMingLiU"/>
                <a:cs typeface="PMingLiU"/>
              </a:rPr>
              <a:t>。</a:t>
            </a:r>
          </a:p>
          <a:p>
            <a:pPr>
              <a:lnSpc>
                <a:spcPct val="105000"/>
              </a:lnSpc>
              <a:spcAft>
                <a:spcPts val="1200"/>
              </a:spcAft>
            </a:pPr>
            <a:r>
              <a:rPr lang="zh-TW" sz="2400" b="1" kern="0" dirty="0">
                <a:solidFill>
                  <a:srgbClr val="D9D9D9">
                    <a:lumMod val="50000"/>
                  </a:srgbClr>
                </a:solidFill>
                <a:latin typeface="PMingLiU"/>
                <a:cs typeface="PMingLiU"/>
              </a:rPr>
              <a:t>可在網站和MyLion應用軟體上找到。</a:t>
            </a:r>
            <a:endParaRPr lang="zh-TW" sz="2600" b="1" kern="0" dirty="0">
              <a:solidFill>
                <a:schemeClr val="accent2">
                  <a:lumMod val="50000"/>
                </a:schemeClr>
              </a:solidFill>
              <a:latin typeface="PMingLiU"/>
              <a:ea typeface="PMingLiU"/>
              <a:cs typeface="PMingLiU"/>
            </a:endParaRPr>
          </a:p>
          <a:p>
            <a:pPr>
              <a:lnSpc>
                <a:spcPct val="105000"/>
              </a:lnSpc>
              <a:spcAft>
                <a:spcPts val="1200"/>
              </a:spcAft>
              <a:buClr>
                <a:prstClr val="white"/>
              </a:buClr>
              <a:buFont typeface="Arial" charset="0"/>
              <a:buChar char="•"/>
            </a:pPr>
            <a:endParaRPr lang="zh-TW" sz="2600" kern="0" dirty="0">
              <a:solidFill>
                <a:schemeClr val="accent2">
                  <a:lumMod val="50000"/>
                </a:schemeClr>
              </a:solidFill>
              <a:latin typeface="PMingLiU"/>
              <a:ea typeface="PMingLiU"/>
              <a:cs typeface="PMingLiU"/>
            </a:endParaRPr>
          </a:p>
        </p:txBody>
      </p:sp>
      <p:pic>
        <p:nvPicPr>
          <p:cNvPr id="7" name="Picture 6"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334288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zh-TW" smtClean="0">
                <a:latin typeface="PMingLiU"/>
                <a:cs typeface="PMingLiU"/>
              </a:rPr>
              <a:t>示範：報告過去的活動（網站）。</a:t>
            </a:r>
          </a:p>
        </p:txBody>
      </p:sp>
      <p:sp>
        <p:nvSpPr>
          <p:cNvPr id="6" name="TextBox 5"/>
          <p:cNvSpPr txBox="1"/>
          <p:nvPr/>
        </p:nvSpPr>
        <p:spPr>
          <a:xfrm>
            <a:off x="4710624" y="4314063"/>
            <a:ext cx="2770750" cy="338554"/>
          </a:xfrm>
          <a:prstGeom prst="rect">
            <a:avLst/>
          </a:prstGeom>
          <a:noFill/>
        </p:spPr>
        <p:txBody>
          <a:bodyPr wrap="square" rtlCol="0">
            <a:spAutoFit/>
          </a:bodyPr>
          <a:lstStyle/>
          <a:p>
            <a:r>
              <a:rPr lang="zh-TW" sz="1600" i="1" dirty="0">
                <a:solidFill>
                  <a:schemeClr val="bg1"/>
                </a:solidFill>
                <a:latin typeface="PMingLiU"/>
                <a:cs typeface="PMingLiU"/>
              </a:rPr>
              <a:t>在此插入視頻連結 </a:t>
            </a:r>
          </a:p>
        </p:txBody>
      </p:sp>
      <p:sp>
        <p:nvSpPr>
          <p:cNvPr id="7" name="TextBox 6"/>
          <p:cNvSpPr txBox="1"/>
          <p:nvPr/>
        </p:nvSpPr>
        <p:spPr>
          <a:xfrm>
            <a:off x="3037766" y="5815035"/>
            <a:ext cx="7193724" cy="338554"/>
          </a:xfrm>
          <a:prstGeom prst="rect">
            <a:avLst/>
          </a:prstGeom>
          <a:noFill/>
        </p:spPr>
        <p:txBody>
          <a:bodyPr wrap="square" rtlCol="0">
            <a:spAutoFit/>
          </a:bodyPr>
          <a:lstStyle/>
          <a:p>
            <a:r>
              <a:rPr lang="zh-TW" sz="1600" i="1" dirty="0">
                <a:solidFill>
                  <a:schemeClr val="bg1"/>
                </a:solidFill>
                <a:latin typeface="PMingLiU"/>
                <a:cs typeface="PMingLiU"/>
              </a:rPr>
              <a:t>MyLion是2019年7月1日開始的服務活動報告的目的地。</a:t>
            </a: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0431966" cy="445043"/>
          </a:xfrm>
          <a:prstGeom prst="rect">
            <a:avLst/>
          </a:prstGeom>
        </p:spPr>
        <p:txBody>
          <a:bodyPr/>
          <a:lstStyle/>
          <a:p>
            <a:pPr marL="0" indent="0">
              <a:buNone/>
            </a:pPr>
            <a:r>
              <a:rPr lang="zh-TW" sz="4000" b="1" kern="1200" dirty="0">
                <a:solidFill>
                  <a:srgbClr val="0A5496"/>
                </a:solidFill>
                <a:latin typeface="PMingLiU"/>
                <a:cs typeface="PMingLiU"/>
              </a:rPr>
              <a:t>計劃一項活動，然後在MyLion中報告。</a:t>
            </a:r>
          </a:p>
        </p:txBody>
      </p:sp>
      <p:sp>
        <p:nvSpPr>
          <p:cNvPr id="5" name="Content Placeholder 2"/>
          <p:cNvSpPr txBox="1">
            <a:spLocks/>
          </p:cNvSpPr>
          <p:nvPr/>
        </p:nvSpPr>
        <p:spPr bwMode="auto">
          <a:xfrm>
            <a:off x="685800" y="1573881"/>
            <a:ext cx="6756723" cy="52030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2600" kern="0" dirty="0">
                <a:solidFill>
                  <a:schemeClr val="accent2">
                    <a:lumMod val="50000"/>
                  </a:schemeClr>
                </a:solidFill>
                <a:latin typeface="PMingLiU"/>
                <a:cs typeface="PMingLiU"/>
              </a:rPr>
              <a:t>創建並發布即將展開的活動。</a:t>
            </a:r>
          </a:p>
          <a:p>
            <a:pPr>
              <a:lnSpc>
                <a:spcPct val="105000"/>
              </a:lnSpc>
              <a:spcAft>
                <a:spcPts val="1200"/>
              </a:spcAft>
            </a:pPr>
            <a:r>
              <a:rPr lang="zh-TW" sz="2600" kern="0" dirty="0">
                <a:solidFill>
                  <a:schemeClr val="accent2">
                    <a:lumMod val="50000"/>
                  </a:schemeClr>
                </a:solidFill>
                <a:latin typeface="PMingLiU"/>
                <a:cs typeface="PMingLiU"/>
              </a:rPr>
              <a:t>在MyLion中選擇</a:t>
            </a:r>
            <a:r>
              <a:rPr lang="zh-TW" sz="2600" b="1" kern="0" dirty="0">
                <a:solidFill>
                  <a:schemeClr val="accent2">
                    <a:lumMod val="50000"/>
                  </a:schemeClr>
                </a:solidFill>
                <a:latin typeface="PMingLiU"/>
                <a:cs typeface="PMingLiU"/>
              </a:rPr>
              <a:t>新活動</a:t>
            </a:r>
            <a:r>
              <a:rPr lang="zh-TW" sz="2600" kern="0" dirty="0">
                <a:solidFill>
                  <a:schemeClr val="accent2">
                    <a:lumMod val="50000"/>
                  </a:schemeClr>
                </a:solidFill>
                <a:latin typeface="PMingLiU"/>
                <a:cs typeface="PMingLiU"/>
              </a:rPr>
              <a:t>，然後：</a:t>
            </a:r>
          </a:p>
          <a:p>
            <a:pPr lvl="1">
              <a:lnSpc>
                <a:spcPct val="105000"/>
              </a:lnSpc>
              <a:spcAft>
                <a:spcPts val="1200"/>
              </a:spcAft>
            </a:pPr>
            <a:r>
              <a:rPr lang="zh-TW" sz="2000" kern="0" dirty="0">
                <a:solidFill>
                  <a:schemeClr val="accent2">
                    <a:lumMod val="50000"/>
                  </a:schemeClr>
                </a:solidFill>
                <a:latin typeface="PMingLiU"/>
                <a:cs typeface="PMingLiU"/>
              </a:rPr>
              <a:t>添加關鍵細節</a:t>
            </a:r>
          </a:p>
          <a:p>
            <a:pPr lvl="1">
              <a:lnSpc>
                <a:spcPct val="105000"/>
              </a:lnSpc>
              <a:spcAft>
                <a:spcPts val="1200"/>
              </a:spcAft>
            </a:pPr>
            <a:r>
              <a:rPr lang="zh-TW" sz="2000" kern="0" dirty="0">
                <a:solidFill>
                  <a:schemeClr val="accent2">
                    <a:lumMod val="50000"/>
                  </a:schemeClr>
                </a:solidFill>
                <a:latin typeface="PMingLiU"/>
                <a:cs typeface="PMingLiU"/>
              </a:rPr>
              <a:t>上傳照片</a:t>
            </a:r>
          </a:p>
          <a:p>
            <a:pPr lvl="1">
              <a:lnSpc>
                <a:spcPct val="105000"/>
              </a:lnSpc>
              <a:spcAft>
                <a:spcPts val="1200"/>
              </a:spcAft>
            </a:pPr>
            <a:r>
              <a:rPr lang="zh-TW" sz="2000" kern="0" dirty="0">
                <a:solidFill>
                  <a:schemeClr val="accent2">
                    <a:lumMod val="50000"/>
                  </a:schemeClr>
                </a:solidFill>
                <a:latin typeface="PMingLiU"/>
                <a:cs typeface="PMingLiU"/>
              </a:rPr>
              <a:t>邀請會員加入 </a:t>
            </a:r>
          </a:p>
          <a:p>
            <a:pPr lvl="1">
              <a:lnSpc>
                <a:spcPct val="105000"/>
              </a:lnSpc>
              <a:spcAft>
                <a:spcPts val="1200"/>
              </a:spcAft>
            </a:pPr>
            <a:r>
              <a:rPr lang="zh-TW" sz="2000" kern="0" dirty="0">
                <a:solidFill>
                  <a:schemeClr val="accent2">
                    <a:lumMod val="50000"/>
                  </a:schemeClr>
                </a:solidFill>
                <a:latin typeface="PMingLiU"/>
                <a:cs typeface="PMingLiU"/>
              </a:rPr>
              <a:t>發布 </a:t>
            </a:r>
          </a:p>
          <a:p>
            <a:pPr>
              <a:lnSpc>
                <a:spcPct val="105000"/>
              </a:lnSpc>
              <a:spcAft>
                <a:spcPts val="1200"/>
              </a:spcAft>
            </a:pPr>
            <a:r>
              <a:rPr lang="zh-TW" sz="2400" dirty="0">
                <a:solidFill>
                  <a:srgbClr val="D9D9D9">
                    <a:lumMod val="50000"/>
                  </a:srgbClr>
                </a:solidFill>
                <a:latin typeface="PMingLiU"/>
                <a:cs typeface="PMingLiU"/>
              </a:rPr>
              <a:t>活動結束了？幹部添加一些收益數字並完成報告</a:t>
            </a:r>
          </a:p>
          <a:p>
            <a:pPr>
              <a:lnSpc>
                <a:spcPct val="105000"/>
              </a:lnSpc>
              <a:spcAft>
                <a:spcPts val="1200"/>
              </a:spcAft>
            </a:pPr>
            <a:r>
              <a:rPr lang="zh-TW" sz="2400" kern="0" dirty="0">
                <a:solidFill>
                  <a:srgbClr val="D9D9D9">
                    <a:lumMod val="50000"/>
                  </a:srgbClr>
                </a:solidFill>
                <a:latin typeface="PMingLiU"/>
                <a:cs typeface="PMingLiU"/>
              </a:rPr>
              <a:t>任何獅友或青少獅都可以創建</a:t>
            </a:r>
            <a:r>
              <a:rPr lang="zh-TW" sz="2400" b="1" kern="0" dirty="0">
                <a:solidFill>
                  <a:srgbClr val="D9D9D9">
                    <a:lumMod val="50000"/>
                  </a:srgbClr>
                </a:solidFill>
                <a:latin typeface="PMingLiU"/>
                <a:cs typeface="PMingLiU"/>
              </a:rPr>
              <a:t>新活動</a:t>
            </a:r>
            <a:r>
              <a:rPr lang="zh-TW" sz="2400" kern="0" dirty="0">
                <a:solidFill>
                  <a:srgbClr val="D9D9D9">
                    <a:lumMod val="50000"/>
                  </a:srgbClr>
                </a:solidFill>
                <a:latin typeface="PMingLiU"/>
                <a:cs typeface="PMingLiU"/>
              </a:rPr>
              <a:t>。</a:t>
            </a:r>
            <a:endParaRPr lang="zh-TW" sz="2600" kern="0" dirty="0">
              <a:solidFill>
                <a:schemeClr val="accent2">
                  <a:lumMod val="50000"/>
                </a:schemeClr>
              </a:solidFill>
              <a:latin typeface="PMingLiU"/>
              <a:ea typeface="PMingLiU"/>
              <a:cs typeface="PMingLiU"/>
            </a:endParaRPr>
          </a:p>
          <a:p>
            <a:pPr>
              <a:lnSpc>
                <a:spcPct val="105000"/>
              </a:lnSpc>
              <a:spcAft>
                <a:spcPts val="1200"/>
              </a:spcAft>
              <a:buClr>
                <a:prstClr val="white"/>
              </a:buClr>
              <a:buFont typeface="Arial" charset="0"/>
              <a:buChar char="•"/>
            </a:pPr>
            <a:endParaRPr lang="zh-TW" sz="2600" kern="0" dirty="0">
              <a:solidFill>
                <a:schemeClr val="accent2">
                  <a:lumMod val="50000"/>
                </a:schemeClr>
              </a:solidFill>
              <a:latin typeface="PMingLiU"/>
              <a:ea typeface="PMingLiU"/>
              <a:cs typeface="PMingLiU"/>
            </a:endParaRPr>
          </a:p>
        </p:txBody>
      </p:sp>
      <p:pic>
        <p:nvPicPr>
          <p:cNvPr id="6" name="Picture 5"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18991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zh-TW" smtClean="0">
                <a:latin typeface="PMingLiU"/>
                <a:cs typeface="PMingLiU"/>
              </a:rPr>
              <a:t>示範：在 MyLion（網站）上規劃活動。</a:t>
            </a:r>
          </a:p>
        </p:txBody>
      </p:sp>
      <p:sp>
        <p:nvSpPr>
          <p:cNvPr id="2" name="TextBox 1"/>
          <p:cNvSpPr txBox="1"/>
          <p:nvPr/>
        </p:nvSpPr>
        <p:spPr>
          <a:xfrm>
            <a:off x="2868459" y="4288405"/>
            <a:ext cx="6455080" cy="338554"/>
          </a:xfrm>
          <a:prstGeom prst="rect">
            <a:avLst/>
          </a:prstGeom>
          <a:noFill/>
        </p:spPr>
        <p:txBody>
          <a:bodyPr wrap="square" rtlCol="0">
            <a:spAutoFit/>
          </a:bodyPr>
          <a:lstStyle/>
          <a:p>
            <a:r>
              <a:rPr lang="zh-TW" sz="1600" dirty="0">
                <a:latin typeface="PMingLiU"/>
                <a:cs typeface="PMingLiU"/>
                <a:hlinkClick r:id="rId3"/>
              </a:rPr>
              <a:t>https://www.youtube.com/watch?v=npuTGERBctE&amp;feature=youtu.be</a:t>
            </a:r>
            <a:endParaRPr lang="zh-TW" sz="1600" i="1" dirty="0">
              <a:solidFill>
                <a:schemeClr val="bg1"/>
              </a:solidFill>
              <a:latin typeface="PMingLiU"/>
              <a:cs typeface="PMingLiU"/>
            </a:endParaRPr>
          </a:p>
        </p:txBody>
      </p:sp>
      <p:sp>
        <p:nvSpPr>
          <p:cNvPr id="5" name="TextBox 4"/>
          <p:cNvSpPr txBox="1"/>
          <p:nvPr/>
        </p:nvSpPr>
        <p:spPr>
          <a:xfrm>
            <a:off x="2743201" y="5975672"/>
            <a:ext cx="7193724" cy="338554"/>
          </a:xfrm>
          <a:prstGeom prst="rect">
            <a:avLst/>
          </a:prstGeom>
          <a:noFill/>
        </p:spPr>
        <p:txBody>
          <a:bodyPr wrap="square" rtlCol="0">
            <a:spAutoFit/>
          </a:bodyPr>
          <a:lstStyle/>
          <a:p>
            <a:r>
              <a:rPr lang="zh-TW" sz="1600" i="1" dirty="0">
                <a:solidFill>
                  <a:schemeClr val="bg1"/>
                </a:solidFill>
                <a:latin typeface="PMingLiU"/>
                <a:cs typeface="PMingLiU"/>
              </a:rPr>
              <a:t>MyLion是2019年7月1日開始的服務活動報告的目的地。</a:t>
            </a: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zh-TW" sz="4000" kern="1200" dirty="0">
                <a:latin typeface="PMingLiU"/>
                <a:cs typeface="PMingLiU"/>
              </a:rPr>
              <a:t>分會幹部與 MyLion</a:t>
            </a:r>
            <a:endParaRPr lang="zh-TW" sz="4000" b="1" kern="1200" dirty="0">
              <a:solidFill>
                <a:srgbClr val="0A5496"/>
              </a:solidFill>
            </a:endParaRP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Clr>
                <a:srgbClr val="EBB700"/>
              </a:buClr>
              <a:buNone/>
            </a:pPr>
            <a:r>
              <a:rPr lang="zh-TW" sz="2100" b="1" dirty="0">
                <a:solidFill>
                  <a:srgbClr val="D9D9D9">
                    <a:lumMod val="50000"/>
                  </a:srgbClr>
                </a:solidFill>
                <a:latin typeface="PMingLiU"/>
                <a:cs typeface="PMingLiU"/>
              </a:rPr>
              <a:t>哪些分會幹部可以報告活動？</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分會會長</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分會秘書</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分會服務主席</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分會行政人員</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青少獅會會長</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青少獅會祕書</a:t>
            </a:r>
          </a:p>
          <a:p>
            <a:pPr lvl="1">
              <a:lnSpc>
                <a:spcPct val="105000"/>
              </a:lnSpc>
              <a:buFont typeface="Arial" panose="020B0604020202020204" pitchFamily="34" charset="0"/>
              <a:buChar char="•"/>
            </a:pPr>
            <a:endParaRPr lang="zh-TW" sz="1800" dirty="0">
              <a:solidFill>
                <a:srgbClr val="D9D9D9">
                  <a:lumMod val="50000"/>
                </a:srgbClr>
              </a:solidFill>
              <a:latin typeface="PMingLiU"/>
              <a:cs typeface="PMingLiU"/>
            </a:endParaRPr>
          </a:p>
          <a:p>
            <a:pPr marL="3174" indent="0">
              <a:lnSpc>
                <a:spcPct val="105000"/>
              </a:lnSpc>
              <a:buClr>
                <a:srgbClr val="EBB700"/>
              </a:buClr>
              <a:buNone/>
            </a:pPr>
            <a:r>
              <a:rPr lang="zh-TW" sz="2100" b="1" dirty="0">
                <a:solidFill>
                  <a:srgbClr val="D9D9D9">
                    <a:lumMod val="50000"/>
                  </a:srgbClr>
                </a:solidFill>
                <a:latin typeface="PMingLiU"/>
                <a:cs typeface="PMingLiU"/>
              </a:rPr>
              <a:t>這些分會幹部還能做什麼？</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刪除/編輯會員創建的活動</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報告分會活動</a:t>
            </a:r>
          </a:p>
          <a:p>
            <a:pPr lvl="1">
              <a:lnSpc>
                <a:spcPct val="105000"/>
              </a:lnSpc>
              <a:buFont typeface="Arial" panose="020B0604020202020204" pitchFamily="34" charset="0"/>
              <a:buChar char="•"/>
            </a:pPr>
            <a:r>
              <a:rPr lang="zh-TW" sz="1800" dirty="0">
                <a:solidFill>
                  <a:srgbClr val="D9D9D9">
                    <a:lumMod val="50000"/>
                  </a:srgbClr>
                </a:solidFill>
                <a:latin typeface="PMingLiU"/>
                <a:cs typeface="PMingLiU"/>
              </a:rPr>
              <a:t>編輯分會檔案（提示：訪問lionsclubs.org分會定位器，查看您更新的分會檔案！）</a:t>
            </a:r>
          </a:p>
          <a:p>
            <a:pPr lvl="1">
              <a:lnSpc>
                <a:spcPct val="105000"/>
              </a:lnSpc>
              <a:buFont typeface="Arial" panose="020B0604020202020204" pitchFamily="34" charset="0"/>
              <a:buChar char="•"/>
            </a:pPr>
            <a:endParaRPr lang="zh-TW" sz="1800" dirty="0">
              <a:solidFill>
                <a:srgbClr val="D9D9D9">
                  <a:lumMod val="50000"/>
                </a:srgbClr>
              </a:solidFill>
              <a:latin typeface="PMingLiU"/>
              <a:cs typeface="PMingLiU"/>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86590" y="2057399"/>
            <a:ext cx="9432758" cy="429494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zh-TW" sz="2000" b="1" kern="0" dirty="0">
                <a:solidFill>
                  <a:srgbClr val="D9D9D9">
                    <a:lumMod val="50000"/>
                  </a:srgbClr>
                </a:solidFill>
                <a:latin typeface="PMingLiU"/>
                <a:cs typeface="PMingLiU"/>
              </a:rPr>
              <a:t>我有多個頭銜。如何在MyLion中更改我的角色？</a:t>
            </a:r>
          </a:p>
          <a:p>
            <a:pPr>
              <a:lnSpc>
                <a:spcPct val="105000"/>
              </a:lnSpc>
              <a:spcAft>
                <a:spcPts val="1200"/>
              </a:spcAft>
            </a:pPr>
            <a:r>
              <a:rPr lang="zh-TW" sz="2000" kern="0" dirty="0">
                <a:solidFill>
                  <a:srgbClr val="D9D9D9">
                    <a:lumMod val="50000"/>
                  </a:srgbClr>
                </a:solidFill>
                <a:latin typeface="PMingLiU"/>
                <a:cs typeface="PMingLiU"/>
              </a:rPr>
              <a:t>MyLion可識別用戶的所有頭銜，並允許您訪問有關這些頭銜的服務活動可完成的所有任務。您無需手動更改角色。</a:t>
            </a:r>
          </a:p>
          <a:p>
            <a:pPr marL="0" indent="0">
              <a:lnSpc>
                <a:spcPct val="105000"/>
              </a:lnSpc>
              <a:spcAft>
                <a:spcPts val="1200"/>
              </a:spcAft>
              <a:buNone/>
            </a:pPr>
            <a:endParaRPr lang="zh-TW" sz="2000" kern="0" dirty="0">
              <a:solidFill>
                <a:srgbClr val="D9D9D9">
                  <a:lumMod val="50000"/>
                </a:srgbClr>
              </a:solidFill>
              <a:latin typeface="PMingLiU"/>
              <a:ea typeface="PMingLiU"/>
              <a:cs typeface="PMingLiU"/>
            </a:endParaRPr>
          </a:p>
          <a:p>
            <a:pPr marL="0" indent="0">
              <a:lnSpc>
                <a:spcPct val="105000"/>
              </a:lnSpc>
              <a:spcAft>
                <a:spcPts val="1200"/>
              </a:spcAft>
              <a:buNone/>
            </a:pPr>
            <a:r>
              <a:rPr lang="zh-TW" sz="2000" b="1" kern="0" dirty="0">
                <a:solidFill>
                  <a:srgbClr val="D9D9D9">
                    <a:lumMod val="50000"/>
                  </a:srgbClr>
                </a:solidFill>
                <a:latin typeface="PMingLiU"/>
                <a:cs typeface="PMingLiU"/>
              </a:rPr>
              <a:t>MyLion將成為7月1日開始的服務活動報告的目的地。但是，MyLCI是否有2018-2019報告寬限期？</a:t>
            </a:r>
          </a:p>
          <a:p>
            <a:pPr marL="230182" lvl="1" indent="-230182">
              <a:lnSpc>
                <a:spcPct val="105000"/>
              </a:lnSpc>
              <a:spcAft>
                <a:spcPts val="1200"/>
              </a:spcAft>
              <a:buFont typeface="Arial" pitchFamily="34" charset="0"/>
              <a:buChar char="•"/>
            </a:pPr>
            <a:r>
              <a:rPr lang="zh-TW" sz="2000" kern="0" dirty="0">
                <a:solidFill>
                  <a:srgbClr val="D9D9D9">
                    <a:lumMod val="50000"/>
                  </a:srgbClr>
                </a:solidFill>
                <a:latin typeface="PMingLiU"/>
                <a:cs typeface="PMingLiU"/>
              </a:rPr>
              <a:t>是的，您可以在2019年7月15日之前在MyLCI中報告2018-2019服務活動。</a:t>
            </a:r>
          </a:p>
          <a:p>
            <a:pPr>
              <a:lnSpc>
                <a:spcPct val="105000"/>
              </a:lnSpc>
              <a:spcAft>
                <a:spcPts val="1200"/>
              </a:spcAft>
            </a:pPr>
            <a:endParaRPr lang="zh-TW" sz="1400" kern="0" dirty="0">
              <a:solidFill>
                <a:srgbClr val="D9D9D9">
                  <a:lumMod val="50000"/>
                </a:srgbClr>
              </a:solidFill>
              <a:latin typeface="PMingLiU"/>
              <a:ea typeface="PMingLiU"/>
              <a:cs typeface="PMingLiU"/>
            </a:endParaRPr>
          </a:p>
          <a:p>
            <a:pPr>
              <a:lnSpc>
                <a:spcPct val="105000"/>
              </a:lnSpc>
              <a:spcAft>
                <a:spcPts val="1200"/>
              </a:spcAft>
              <a:buClr>
                <a:prstClr val="white"/>
              </a:buClr>
              <a:buFont typeface="Arial" charset="0"/>
              <a:buChar char="•"/>
            </a:pPr>
            <a:endParaRPr lang="zh-TW" sz="1400" kern="0" dirty="0">
              <a:solidFill>
                <a:srgbClr val="D9D9D9">
                  <a:lumMod val="50000"/>
                </a:srgbClr>
              </a:solidFill>
              <a:latin typeface="PMingLiU"/>
              <a:ea typeface="PMingLiU"/>
              <a:cs typeface="PMingLiU"/>
            </a:endParaRPr>
          </a:p>
        </p:txBody>
      </p:sp>
      <p:sp>
        <p:nvSpPr>
          <p:cNvPr id="2" name="Text Placeholder 1"/>
          <p:cNvSpPr>
            <a:spLocks noGrp="1"/>
          </p:cNvSpPr>
          <p:nvPr>
            <p:ph type="body" sz="quarter" idx="12"/>
          </p:nvPr>
        </p:nvSpPr>
        <p:spPr>
          <a:xfrm>
            <a:off x="685800" y="724626"/>
            <a:ext cx="8357992" cy="445043"/>
          </a:xfrm>
        </p:spPr>
        <p:txBody>
          <a:bodyPr/>
          <a:lstStyle/>
          <a:p>
            <a:r>
              <a:rPr lang="zh-TW" smtClean="0">
                <a:latin typeface="PMingLiU"/>
                <a:cs typeface="PMingLiU"/>
              </a:rPr>
              <a:t>MyLion常見問題</a:t>
            </a: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zh-TW" sz="2000" b="1" kern="0" dirty="0">
                <a:solidFill>
                  <a:srgbClr val="D9D9D9">
                    <a:lumMod val="50000"/>
                  </a:srgbClr>
                </a:solidFill>
                <a:latin typeface="PMingLiU"/>
                <a:cs typeface="PMingLiU"/>
              </a:rPr>
              <a:t>代表性活動在哪裡？代表性活動有定義嗎？</a:t>
            </a:r>
          </a:p>
          <a:p>
            <a:pPr marL="230182" lvl="1" indent="-230182">
              <a:lnSpc>
                <a:spcPct val="105000"/>
              </a:lnSpc>
              <a:spcAft>
                <a:spcPts val="1200"/>
              </a:spcAft>
              <a:buFont typeface="Arial" pitchFamily="34" charset="0"/>
              <a:buChar char="•"/>
            </a:pPr>
            <a:r>
              <a:rPr lang="zh-TW" sz="2000" kern="0" dirty="0">
                <a:solidFill>
                  <a:srgbClr val="D9D9D9">
                    <a:lumMod val="50000"/>
                  </a:srgbClr>
                </a:solidFill>
                <a:latin typeface="PMingLiU"/>
                <a:cs typeface="PMingLiU"/>
              </a:rPr>
              <a:t>代表性活動將於2019年6月開放。</a:t>
            </a:r>
          </a:p>
          <a:p>
            <a:pPr marL="230182" lvl="1" indent="-230182">
              <a:lnSpc>
                <a:spcPct val="105000"/>
              </a:lnSpc>
              <a:spcAft>
                <a:spcPts val="1200"/>
              </a:spcAft>
              <a:buFont typeface="Arial" pitchFamily="34" charset="0"/>
              <a:buChar char="•"/>
            </a:pPr>
            <a:r>
              <a:rPr lang="zh-TW" sz="2000" kern="0" dirty="0">
                <a:solidFill>
                  <a:srgbClr val="D9D9D9">
                    <a:lumMod val="50000"/>
                  </a:srgbClr>
                </a:solidFill>
                <a:latin typeface="PMingLiU"/>
                <a:cs typeface="PMingLiU"/>
              </a:rPr>
              <a:t>國際獅子會將代表性活動定義為重複性活動，代表籌組之分會，區或複合區的特性和/或專業化。</a:t>
            </a:r>
          </a:p>
          <a:p>
            <a:pPr marL="230182" lvl="1" indent="-230182">
              <a:lnSpc>
                <a:spcPct val="105000"/>
              </a:lnSpc>
              <a:spcAft>
                <a:spcPts val="1200"/>
              </a:spcAft>
              <a:buFont typeface="Arial" pitchFamily="34" charset="0"/>
              <a:buChar char="•"/>
            </a:pPr>
            <a:r>
              <a:rPr lang="zh-TW" sz="2000" kern="0" dirty="0">
                <a:solidFill>
                  <a:srgbClr val="D9D9D9">
                    <a:lumMod val="50000"/>
                  </a:srgbClr>
                </a:solidFill>
                <a:latin typeface="PMingLiU"/>
                <a:cs typeface="PMingLiU"/>
              </a:rPr>
              <a:t>根據這一定義，獅子會和青少獅會能夠決定哪些活動是他們的代表性活動。</a:t>
            </a:r>
          </a:p>
        </p:txBody>
      </p:sp>
      <p:sp>
        <p:nvSpPr>
          <p:cNvPr id="2" name="Text Placeholder 1"/>
          <p:cNvSpPr>
            <a:spLocks noGrp="1"/>
          </p:cNvSpPr>
          <p:nvPr>
            <p:ph type="body" sz="quarter" idx="12"/>
          </p:nvPr>
        </p:nvSpPr>
        <p:spPr>
          <a:xfrm>
            <a:off x="685799" y="724626"/>
            <a:ext cx="10863197" cy="445043"/>
          </a:xfrm>
        </p:spPr>
        <p:txBody>
          <a:bodyPr/>
          <a:lstStyle/>
          <a:p>
            <a:r>
              <a:rPr lang="zh-TW" smtClean="0">
                <a:latin typeface="PMingLiU"/>
                <a:cs typeface="PMingLiU"/>
              </a:rPr>
              <a:t>MyLion常見問題 (續)</a:t>
            </a: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zh-TW" sz="2000" b="1" kern="0" dirty="0">
                <a:solidFill>
                  <a:srgbClr val="D9D9D9">
                    <a:lumMod val="50000"/>
                  </a:srgbClr>
                </a:solidFill>
                <a:latin typeface="PMingLiU"/>
                <a:cs typeface="PMingLiU"/>
              </a:rPr>
              <a:t>我如何對活動進行分類？</a:t>
            </a:r>
          </a:p>
          <a:p>
            <a:pPr marL="230182" lvl="1" indent="-230182">
              <a:lnSpc>
                <a:spcPct val="105000"/>
              </a:lnSpc>
              <a:spcAft>
                <a:spcPts val="1200"/>
              </a:spcAft>
              <a:buFont typeface="Arial" pitchFamily="34" charset="0"/>
              <a:buChar char="•"/>
            </a:pPr>
            <a:r>
              <a:rPr lang="zh-TW" sz="2000" kern="0" dirty="0">
                <a:solidFill>
                  <a:srgbClr val="D9D9D9">
                    <a:lumMod val="50000"/>
                  </a:srgbClr>
                </a:solidFill>
                <a:latin typeface="PMingLiU"/>
                <a:cs typeface="PMingLiU"/>
              </a:rPr>
              <a:t>首先選擇活動類型（服務活動，募款，會議） </a:t>
            </a:r>
          </a:p>
          <a:p>
            <a:pPr marL="230182" lvl="1" indent="-230182">
              <a:lnSpc>
                <a:spcPct val="105000"/>
              </a:lnSpc>
              <a:spcAft>
                <a:spcPts val="1200"/>
              </a:spcAft>
              <a:buFont typeface="Arial" pitchFamily="34" charset="0"/>
              <a:buChar char="•"/>
            </a:pPr>
            <a:r>
              <a:rPr lang="zh-TW" sz="2000" kern="0" dirty="0">
                <a:solidFill>
                  <a:srgbClr val="D9D9D9">
                    <a:lumMod val="50000"/>
                  </a:srgbClr>
                </a:solidFill>
                <a:latin typeface="PMingLiU"/>
                <a:cs typeface="PMingLiU"/>
              </a:rPr>
              <a:t>然後選擇適當的“全球志業”。如果活動不屬於全球志業，請選擇“其他”。</a:t>
            </a:r>
          </a:p>
          <a:p>
            <a:pPr marL="230182" lvl="1" indent="-230182">
              <a:lnSpc>
                <a:spcPct val="105000"/>
              </a:lnSpc>
              <a:spcAft>
                <a:spcPts val="1200"/>
              </a:spcAft>
              <a:buFont typeface="Arial" pitchFamily="34" charset="0"/>
              <a:buChar char="•"/>
            </a:pPr>
            <a:r>
              <a:rPr lang="zh-TW" sz="2000" kern="0" dirty="0">
                <a:solidFill>
                  <a:srgbClr val="D9D9D9">
                    <a:lumMod val="50000"/>
                  </a:srgbClr>
                </a:solidFill>
                <a:latin typeface="PMingLiU"/>
                <a:cs typeface="PMingLiU"/>
              </a:rPr>
              <a:t>根據選擇的全球志業，將有一組子類別。選擇與您的活動最緊密一致的子類別。</a:t>
            </a:r>
          </a:p>
        </p:txBody>
      </p:sp>
      <p:sp>
        <p:nvSpPr>
          <p:cNvPr id="2" name="Text Placeholder 1"/>
          <p:cNvSpPr>
            <a:spLocks noGrp="1"/>
          </p:cNvSpPr>
          <p:nvPr>
            <p:ph type="body" sz="quarter" idx="12"/>
          </p:nvPr>
        </p:nvSpPr>
        <p:spPr>
          <a:xfrm>
            <a:off x="685799" y="724626"/>
            <a:ext cx="10863197" cy="445043"/>
          </a:xfrm>
        </p:spPr>
        <p:txBody>
          <a:bodyPr/>
          <a:lstStyle/>
          <a:p>
            <a:r>
              <a:rPr lang="zh-TW" smtClean="0">
                <a:latin typeface="PMingLiU"/>
                <a:cs typeface="PMingLiU"/>
              </a:rPr>
              <a:t>MyLion常見問題 (續)</a:t>
            </a: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zh-TW" sz="2000" b="1" kern="0" dirty="0">
                <a:solidFill>
                  <a:srgbClr val="D9D9D9">
                    <a:lumMod val="50000"/>
                  </a:srgbClr>
                </a:solidFill>
                <a:latin typeface="PMingLiU"/>
                <a:cs typeface="PMingLiU"/>
              </a:rPr>
              <a:t>如果我參加區或複合區主導的服務活動該如何？</a:t>
            </a:r>
          </a:p>
          <a:p>
            <a:pPr marL="230182" lvl="1" indent="-230182">
              <a:lnSpc>
                <a:spcPct val="105000"/>
              </a:lnSpc>
              <a:spcAft>
                <a:spcPts val="1200"/>
              </a:spcAft>
              <a:buFont typeface="Arial" pitchFamily="34" charset="0"/>
              <a:buChar char="•"/>
            </a:pPr>
            <a:r>
              <a:rPr lang="zh-TW" sz="2000" kern="0" dirty="0">
                <a:solidFill>
                  <a:srgbClr val="D9D9D9">
                    <a:lumMod val="50000"/>
                  </a:srgbClr>
                </a:solidFill>
                <a:latin typeface="PMingLiU"/>
                <a:cs typeface="PMingLiU"/>
              </a:rPr>
              <a:t>……………………</a:t>
            </a:r>
          </a:p>
        </p:txBody>
      </p:sp>
      <p:sp>
        <p:nvSpPr>
          <p:cNvPr id="2" name="Text Placeholder 1"/>
          <p:cNvSpPr>
            <a:spLocks noGrp="1"/>
          </p:cNvSpPr>
          <p:nvPr>
            <p:ph type="body" sz="quarter" idx="12"/>
          </p:nvPr>
        </p:nvSpPr>
        <p:spPr>
          <a:xfrm>
            <a:off x="685799" y="724626"/>
            <a:ext cx="10863197" cy="445043"/>
          </a:xfrm>
        </p:spPr>
        <p:txBody>
          <a:bodyPr/>
          <a:lstStyle/>
          <a:p>
            <a:r>
              <a:rPr lang="zh-TW" smtClean="0">
                <a:latin typeface="PMingLiU"/>
                <a:cs typeface="PMingLiU"/>
              </a:rPr>
              <a:t>MyLion常見問題 (續)</a:t>
            </a:r>
          </a:p>
        </p:txBody>
      </p:sp>
    </p:spTree>
    <p:extLst>
      <p:ext uri="{BB962C8B-B14F-4D97-AF65-F5344CB8AC3E}">
        <p14:creationId xmlns:p14="http://schemas.microsoft.com/office/powerpoint/2010/main" val="372896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prstClr val="white">
                    <a:alpha val="44000"/>
                  </a:prstClr>
                </a:solidFill>
                <a:latin typeface="PMingLiU"/>
                <a:cs typeface="PMingLiU"/>
              </a:rPr>
              <a:t>aa</a:t>
            </a:r>
          </a:p>
        </p:txBody>
      </p:sp>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prstClr val="white">
                    <a:alpha val="44000"/>
                  </a:prstClr>
                </a:solidFill>
                <a:latin typeface="PMingLiU"/>
                <a:cs typeface="PMingLiU"/>
              </a:rPr>
              <a:t>A,</a:t>
            </a:r>
          </a:p>
        </p:txBody>
      </p:sp>
      <p:sp>
        <p:nvSpPr>
          <p:cNvPr id="4" name="Large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3632580-C8D1-9543-A017-C596B265E906}"/>
              </a:ext>
            </a:extLst>
          </p:cNvPr>
          <p:cNvSpPr txBox="1"/>
          <p:nvPr/>
        </p:nvSpPr>
        <p:spPr>
          <a:xfrm>
            <a:off x="336884" y="1665238"/>
            <a:ext cx="4364455" cy="2400657"/>
          </a:xfrm>
          <a:prstGeom prst="rect">
            <a:avLst/>
          </a:prstGeom>
          <a:noFill/>
        </p:spPr>
        <p:txBody>
          <a:bodyPr wrap="square" rtlCol="0" anchor="b">
            <a:spAutoFit/>
          </a:bodyPr>
          <a:lstStyle/>
          <a:p>
            <a:pPr algn="ctr">
              <a:lnSpc>
                <a:spcPts val="9000"/>
              </a:lnSpc>
            </a:pPr>
            <a:r>
              <a:rPr lang="zh-TW" sz="3800" b="1" i="1" dirty="0">
                <a:solidFill>
                  <a:prstClr val="white"/>
                </a:solidFill>
                <a:latin typeface="PMingLiU"/>
                <a:cs typeface="PMingLiU"/>
              </a:rPr>
              <a:t>我們來</a:t>
            </a:r>
            <a:r>
              <a:rPr lang="zh-TW" sz="3800" b="1" i="1" dirty="0" smtClean="0">
                <a:solidFill>
                  <a:prstClr val="white"/>
                </a:solidFill>
                <a:latin typeface="PMingLiU"/>
                <a:cs typeface="PMingLiU"/>
              </a:rPr>
              <a:t>討論</a:t>
            </a:r>
            <a:r>
              <a:rPr lang="en-US" altLang="zh-TW" sz="3800" b="1" i="1" dirty="0" smtClean="0">
                <a:solidFill>
                  <a:prstClr val="white"/>
                </a:solidFill>
                <a:latin typeface="PMingLiU"/>
                <a:cs typeface="PMingLiU"/>
              </a:rPr>
              <a:t/>
            </a:r>
            <a:br>
              <a:rPr lang="en-US" altLang="zh-TW" sz="3800" b="1" i="1" dirty="0" smtClean="0">
                <a:solidFill>
                  <a:prstClr val="white"/>
                </a:solidFill>
                <a:latin typeface="PMingLiU"/>
                <a:cs typeface="PMingLiU"/>
              </a:rPr>
            </a:br>
            <a:r>
              <a:rPr lang="zh-TW" sz="3800" b="1" i="1" dirty="0" smtClean="0">
                <a:solidFill>
                  <a:prstClr val="white"/>
                </a:solidFill>
                <a:latin typeface="PMingLiU"/>
                <a:cs typeface="PMingLiU"/>
              </a:rPr>
              <a:t>以下</a:t>
            </a:r>
            <a:r>
              <a:rPr lang="zh-TW" sz="3800" b="1" i="1" dirty="0">
                <a:solidFill>
                  <a:prstClr val="white"/>
                </a:solidFill>
                <a:latin typeface="PMingLiU"/>
                <a:cs typeface="PMingLiU"/>
              </a:rPr>
              <a:t>事項…</a:t>
            </a:r>
          </a:p>
        </p:txBody>
      </p:sp>
      <p:sp>
        <p:nvSpPr>
          <p:cNvPr id="11" name="Page Number - Blu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zh-TW" sz="1000" dirty="0">
              <a:solidFill>
                <a:srgbClr val="00338D"/>
              </a:solidFill>
            </a:endParaRPr>
          </a:p>
        </p:txBody>
      </p:sp>
      <p:sp>
        <p:nvSpPr>
          <p:cNvPr id="12"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976928F-B454-9A49-B6F7-D7B881D56ADF}"/>
              </a:ext>
            </a:extLst>
          </p:cNvPr>
          <p:cNvSpPr txBox="1">
            <a:spLocks/>
          </p:cNvSpPr>
          <p:nvPr/>
        </p:nvSpPr>
        <p:spPr>
          <a:xfrm>
            <a:off x="6254532" y="575061"/>
            <a:ext cx="5610046" cy="569238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zh-TW" sz="2400" b="1" kern="0" dirty="0">
                <a:solidFill>
                  <a:srgbClr val="0D2240"/>
                </a:solidFill>
                <a:latin typeface="PMingLiU"/>
                <a:cs typeface="PMingLiU"/>
              </a:rPr>
              <a:t>獅友和服務</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a:solidFill>
                  <a:srgbClr val="0D2240"/>
                </a:solidFill>
                <a:latin typeface="PMingLiU"/>
                <a:cs typeface="PMingLiU"/>
              </a:rPr>
              <a:t>透過數位化應用軟體支持獅友服務</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a:solidFill>
                  <a:srgbClr val="0D2240"/>
                </a:solidFill>
                <a:latin typeface="PMingLiU"/>
                <a:cs typeface="PMingLiU"/>
              </a:rPr>
              <a:t>如何使用MyLion進行計劃和報告（以網站為中心）</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a:solidFill>
                  <a:srgbClr val="0D2240"/>
                </a:solidFill>
                <a:latin typeface="PMingLiU"/>
                <a:cs typeface="PMingLiU"/>
              </a:rPr>
              <a:t>尋求支持</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a:solidFill>
                  <a:srgbClr val="0D2240"/>
                </a:solidFill>
                <a:latin typeface="PMingLiU"/>
                <a:cs typeface="PMingLiU"/>
              </a:rPr>
              <a:t>著手開始</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a:solidFill>
                  <a:srgbClr val="0D2240"/>
                </a:solidFill>
                <a:latin typeface="PMingLiU"/>
                <a:cs typeface="PMingLiU"/>
              </a:rPr>
              <a:t>即將來臨的進展</a:t>
            </a:r>
          </a:p>
          <a:p>
            <a:pPr>
              <a:buClr>
                <a:srgbClr val="F0C300"/>
              </a:buClr>
            </a:pPr>
            <a:endParaRPr lang="zh-TW" sz="2400" b="1" kern="0" dirty="0">
              <a:solidFill>
                <a:srgbClr val="0D2240"/>
              </a:solidFill>
            </a:endParaRPr>
          </a:p>
          <a:p>
            <a:pPr marL="457200" indent="-457200">
              <a:buClr>
                <a:srgbClr val="F0C300"/>
              </a:buClr>
              <a:buFont typeface="+mj-lt"/>
              <a:buAutoNum type="arabicPeriod"/>
            </a:pPr>
            <a:endParaRPr lang="zh-TW" sz="2400" b="1" kern="0" dirty="0">
              <a:solidFill>
                <a:srgbClr val="0D2240"/>
              </a:solidFill>
            </a:endParaRPr>
          </a:p>
        </p:txBody>
      </p:sp>
    </p:spTree>
    <p:extLst>
      <p:ext uri="{BB962C8B-B14F-4D97-AF65-F5344CB8AC3E}">
        <p14:creationId xmlns:p14="http://schemas.microsoft.com/office/powerpoint/2010/main" val="383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zh-TW" dirty="0" smtClean="0">
                <a:latin typeface="PMingLiU"/>
                <a:cs typeface="PMingLiU"/>
              </a:rPr>
              <a:t>MyLion &amp; Insights: </a:t>
            </a:r>
            <a:r>
              <a:rPr lang="zh-TW" dirty="0" smtClean="0">
                <a:latin typeface="PMingLiU"/>
                <a:cs typeface="PMingLiU"/>
              </a:rPr>
              <a:t>透</a:t>
            </a:r>
            <a:r>
              <a:rPr lang="zh-CN" altLang="en-US" dirty="0" smtClean="0">
                <a:latin typeface="PMingLiU"/>
                <a:cs typeface="PMingLiU"/>
              </a:rPr>
              <a:t>過</a:t>
            </a:r>
            <a:r>
              <a:rPr lang="zh-TW" dirty="0" smtClean="0">
                <a:latin typeface="PMingLiU"/>
                <a:cs typeface="PMingLiU"/>
              </a:rPr>
              <a:t>探索數字</a:t>
            </a:r>
            <a:r>
              <a:rPr lang="en-US" altLang="zh-TW" dirty="0" smtClean="0">
                <a:latin typeface="PMingLiU"/>
                <a:cs typeface="PMingLiU"/>
              </a:rPr>
              <a:t/>
            </a:r>
            <a:br>
              <a:rPr lang="en-US" altLang="zh-TW" dirty="0" smtClean="0">
                <a:latin typeface="PMingLiU"/>
                <a:cs typeface="PMingLiU"/>
              </a:rPr>
            </a:br>
            <a:r>
              <a:rPr lang="zh-TW" dirty="0" smtClean="0">
                <a:latin typeface="PMingLiU"/>
                <a:cs typeface="PMingLiU"/>
              </a:rPr>
              <a:t>來慶祝您</a:t>
            </a:r>
            <a:r>
              <a:rPr lang="zh-TW" dirty="0" smtClean="0">
                <a:latin typeface="PMingLiU"/>
                <a:cs typeface="PMingLiU"/>
              </a:rPr>
              <a:t>的服務影響。</a:t>
            </a:r>
          </a:p>
        </p:txBody>
      </p:sp>
    </p:spTree>
    <p:extLst>
      <p:ext uri="{BB962C8B-B14F-4D97-AF65-F5344CB8AC3E}">
        <p14:creationId xmlns:p14="http://schemas.microsoft.com/office/powerpoint/2010/main" val="423756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7212496" cy="445043"/>
          </a:xfrm>
          <a:prstGeom prst="rect">
            <a:avLst/>
          </a:prstGeom>
        </p:spPr>
        <p:txBody>
          <a:bodyPr/>
          <a:lstStyle/>
          <a:p>
            <a:pPr marL="0" indent="0">
              <a:buNone/>
            </a:pPr>
            <a:r>
              <a:rPr lang="zh-TW" sz="3300" b="1" kern="1200" dirty="0">
                <a:solidFill>
                  <a:srgbClr val="0A5496"/>
                </a:solidFill>
                <a:latin typeface="PMingLiU"/>
                <a:cs typeface="PMingLiU"/>
              </a:rPr>
              <a:t>所有獅友和青少獅的服務數據</a:t>
            </a:r>
          </a:p>
        </p:txBody>
      </p:sp>
      <p:sp>
        <p:nvSpPr>
          <p:cNvPr id="5" name="Content Placeholder 2"/>
          <p:cNvSpPr txBox="1">
            <a:spLocks/>
          </p:cNvSpPr>
          <p:nvPr/>
        </p:nvSpPr>
        <p:spPr bwMode="auto">
          <a:xfrm>
            <a:off x="1143183" y="5063854"/>
            <a:ext cx="4715753" cy="133314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1400" kern="0" dirty="0">
                <a:solidFill>
                  <a:srgbClr val="D9D9D9">
                    <a:lumMod val="50000"/>
                  </a:srgbClr>
                </a:solidFill>
                <a:latin typeface="PMingLiU"/>
                <a:cs typeface="PMingLiU"/>
              </a:rPr>
              <a:t>將服務影響指標分享到個別活動層級</a:t>
            </a:r>
          </a:p>
          <a:p>
            <a:pPr>
              <a:lnSpc>
                <a:spcPct val="105000"/>
              </a:lnSpc>
              <a:spcAft>
                <a:spcPts val="1200"/>
              </a:spcAft>
            </a:pPr>
            <a:r>
              <a:rPr lang="zh-TW" sz="1400" kern="0" dirty="0">
                <a:solidFill>
                  <a:srgbClr val="D9D9D9">
                    <a:lumMod val="50000"/>
                  </a:srgbClr>
                </a:solidFill>
                <a:latin typeface="PMingLiU"/>
                <a:cs typeface="PMingLiU"/>
              </a:rPr>
              <a:t>提供有關受服務人數和志願者時數</a:t>
            </a:r>
          </a:p>
          <a:p>
            <a:pPr>
              <a:lnSpc>
                <a:spcPct val="105000"/>
              </a:lnSpc>
              <a:spcAft>
                <a:spcPts val="1200"/>
              </a:spcAft>
            </a:pPr>
            <a:r>
              <a:rPr lang="zh-TW" sz="1400" kern="0" dirty="0">
                <a:solidFill>
                  <a:srgbClr val="D9D9D9">
                    <a:lumMod val="50000"/>
                  </a:srgbClr>
                </a:solidFill>
                <a:latin typeface="PMingLiU"/>
                <a:cs typeface="PMingLiU"/>
              </a:rPr>
              <a:t>可以跨多個層級探索服務數據</a:t>
            </a: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1400" kern="0" dirty="0">
                <a:solidFill>
                  <a:srgbClr val="D9D9D9">
                    <a:lumMod val="50000"/>
                  </a:srgbClr>
                </a:solidFill>
                <a:latin typeface="PMingLiU"/>
                <a:cs typeface="PMingLiU"/>
              </a:rPr>
              <a:t>分享會員發展，服務，捐贈和分會數據</a:t>
            </a:r>
          </a:p>
          <a:p>
            <a:pPr>
              <a:lnSpc>
                <a:spcPct val="105000"/>
              </a:lnSpc>
              <a:spcAft>
                <a:spcPts val="1200"/>
              </a:spcAft>
            </a:pPr>
            <a:r>
              <a:rPr lang="zh-TW" sz="1400" kern="0" dirty="0">
                <a:solidFill>
                  <a:srgbClr val="D9D9D9">
                    <a:lumMod val="50000"/>
                  </a:srgbClr>
                </a:solidFill>
                <a:latin typeface="PMingLiU"/>
                <a:cs typeface="PMingLiU"/>
              </a:rPr>
              <a:t>公告板訪問根據用戶的頭銜</a:t>
            </a:r>
          </a:p>
        </p:txBody>
      </p:sp>
      <p:sp>
        <p:nvSpPr>
          <p:cNvPr id="12" name="Text Placeholder 2"/>
          <p:cNvSpPr txBox="1">
            <a:spLocks/>
          </p:cNvSpPr>
          <p:nvPr/>
        </p:nvSpPr>
        <p:spPr>
          <a:xfrm>
            <a:off x="2250799" y="1450428"/>
            <a:ext cx="25005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kern="1200" dirty="0" smtClean="0">
                <a:latin typeface="PMingLiU"/>
                <a:cs typeface="PMingLiU"/>
              </a:rPr>
              <a:t>MyLion</a:t>
            </a:r>
            <a:r>
              <a:rPr lang="en-US" altLang="zh-TW" sz="2000" kern="1200" dirty="0" smtClean="0">
                <a:latin typeface="PMingLiU"/>
                <a:cs typeface="PMingLiU"/>
              </a:rPr>
              <a:t> </a:t>
            </a:r>
            <a:r>
              <a:rPr lang="zh-TW" sz="1600" kern="1200" dirty="0" smtClean="0">
                <a:latin typeface="PMingLiU"/>
                <a:cs typeface="PMingLiU"/>
              </a:rPr>
              <a:t>上的指</a:t>
            </a:r>
            <a:r>
              <a:rPr lang="zh-CN" altLang="en-US" sz="1600" kern="1200" dirty="0" smtClean="0">
                <a:latin typeface="PMingLiU"/>
                <a:cs typeface="PMingLiU"/>
              </a:rPr>
              <a:t>數</a:t>
            </a:r>
            <a:endParaRPr lang="zh-TW" sz="1600" kern="1200" dirty="0">
              <a:latin typeface="PMingLiU"/>
              <a:cs typeface="PMingLiU"/>
            </a:endParaRPr>
          </a:p>
        </p:txBody>
      </p:sp>
      <p:sp>
        <p:nvSpPr>
          <p:cNvPr id="13" name="Text Placeholder 2"/>
          <p:cNvSpPr txBox="1">
            <a:spLocks/>
          </p:cNvSpPr>
          <p:nvPr/>
        </p:nvSpPr>
        <p:spPr>
          <a:xfrm>
            <a:off x="7803296" y="1404990"/>
            <a:ext cx="2254556"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kern="1200" dirty="0">
                <a:latin typeface="PMingLiU"/>
                <a:cs typeface="PMingLiU"/>
              </a:rPr>
              <a:t>Insights </a:t>
            </a:r>
            <a:r>
              <a:rPr lang="en-US" altLang="zh-TW" sz="2000" kern="1200" dirty="0" smtClean="0">
                <a:latin typeface="PMingLiU"/>
                <a:cs typeface="PMingLiU"/>
              </a:rPr>
              <a:t>(</a:t>
            </a:r>
            <a:r>
              <a:rPr lang="zh-TW" sz="1400" kern="1200" dirty="0" smtClean="0">
                <a:latin typeface="PMingLiU"/>
                <a:cs typeface="PMingLiU"/>
              </a:rPr>
              <a:t>統計圖表</a:t>
            </a:r>
            <a:r>
              <a:rPr lang="en-US" altLang="zh-TW" sz="1400" kern="1200" dirty="0" smtClean="0">
                <a:latin typeface="PMingLiU"/>
                <a:cs typeface="PMingLiU"/>
              </a:rPr>
              <a:t>)</a:t>
            </a:r>
            <a:endParaRPr lang="zh-TW" sz="2000" kern="1200" dirty="0">
              <a:latin typeface="PMingLiU"/>
              <a:cs typeface="PMingLiU"/>
            </a:endParaRPr>
          </a:p>
        </p:txBody>
      </p:sp>
      <p:pic>
        <p:nvPicPr>
          <p:cNvPr id="8" name="Picture 7"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291602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885714" cy="707886"/>
          </a:xfrm>
          <a:prstGeom prst="rect">
            <a:avLst/>
          </a:prstGeom>
        </p:spPr>
        <p:txBody>
          <a:bodyPr wrap="square">
            <a:spAutoFit/>
          </a:bodyPr>
          <a:lstStyle/>
          <a:p>
            <a:pPr marL="285750" indent="-285750">
              <a:buFont typeface="Arial" panose="020B0604020202020204" pitchFamily="34" charset="0"/>
              <a:buChar char="•"/>
            </a:pPr>
            <a:r>
              <a:rPr lang="zh-TW" sz="2000" dirty="0">
                <a:solidFill>
                  <a:schemeClr val="accent2">
                    <a:lumMod val="50000"/>
                  </a:schemeClr>
                </a:solidFill>
                <a:latin typeface="PMingLiU"/>
                <a:cs typeface="PMingLiU"/>
              </a:rPr>
              <a:t>點擊每個部分中的“檢視內容”按鍵以查看更多指標。探索與該部分相關的平均值和其他數據分析的比較。 </a:t>
            </a:r>
          </a:p>
        </p:txBody>
      </p:sp>
      <p:sp>
        <p:nvSpPr>
          <p:cNvPr id="10" name="Text Placeholder 1"/>
          <p:cNvSpPr txBox="1">
            <a:spLocks/>
          </p:cNvSpPr>
          <p:nvPr/>
        </p:nvSpPr>
        <p:spPr>
          <a:xfrm>
            <a:off x="725129" y="1039162"/>
            <a:ext cx="929394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smtClean="0">
                <a:latin typeface="PMingLiU"/>
                <a:cs typeface="PMingLiU"/>
              </a:rPr>
              <a:t>詳細檢</a:t>
            </a:r>
            <a:r>
              <a:rPr lang="zh-TW" dirty="0" smtClean="0">
                <a:latin typeface="PMingLiU"/>
                <a:cs typeface="PMingLiU"/>
              </a:rPr>
              <a:t>視</a:t>
            </a:r>
            <a:r>
              <a:rPr lang="zh-CN" altLang="en-US" dirty="0" smtClean="0">
                <a:latin typeface="PMingLiU"/>
                <a:cs typeface="PMingLiU"/>
              </a:rPr>
              <a:t> </a:t>
            </a:r>
            <a:r>
              <a:rPr lang="zh-TW" dirty="0" smtClean="0">
                <a:latin typeface="PMingLiU"/>
                <a:cs typeface="PMingLiU"/>
              </a:rPr>
              <a:t>Insights</a:t>
            </a:r>
            <a:r>
              <a:rPr lang="zh-CN" altLang="en-US" dirty="0" smtClean="0">
                <a:latin typeface="PMingLiU"/>
                <a:cs typeface="PMingLiU"/>
              </a:rPr>
              <a:t> </a:t>
            </a:r>
            <a:r>
              <a:rPr lang="zh-TW" dirty="0" smtClean="0">
                <a:latin typeface="PMingLiU"/>
                <a:cs typeface="PMingLiU"/>
              </a:rPr>
              <a:t>上面的獅子會數據</a:t>
            </a:r>
            <a:endParaRPr lang="zh-TW" dirty="0" smtClean="0">
              <a:latin typeface="PMingLiU"/>
              <a:cs typeface="PMingLiU"/>
            </a:endParaRPr>
          </a:p>
          <a:p>
            <a:endParaRPr lang="zh-TW" kern="0" dirty="0"/>
          </a:p>
        </p:txBody>
      </p:sp>
      <p:pic>
        <p:nvPicPr>
          <p:cNvPr id="5" name="Picture 4"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08209"/>
            <a:ext cx="9455939" cy="5059435"/>
          </a:xfrm>
          <a:prstGeom prst="rect">
            <a:avLst/>
          </a:prstGeom>
        </p:spPr>
      </p:pic>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2531328"/>
            <a:ext cx="8512007" cy="1160834"/>
          </a:xfrm>
        </p:spPr>
        <p:txBody>
          <a:bodyPr>
            <a:noAutofit/>
          </a:bodyPr>
          <a:lstStyle/>
          <a:p>
            <a:r>
              <a:rPr lang="zh-TW" sz="4400" dirty="0">
                <a:latin typeface="PMingLiU"/>
                <a:cs typeface="PMingLiU"/>
              </a:rPr>
              <a:t>在MyLion上尋找支援。</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0" i="1" kern="0" dirty="0">
                <a:solidFill>
                  <a:prstClr val="white"/>
                </a:solidFill>
                <a:latin typeface="PMingLiU"/>
                <a:cs typeface="PMingLiU"/>
              </a:rPr>
              <a:t>重新定</a:t>
            </a:r>
            <a:r>
              <a:rPr lang="zh-TW" sz="2400" b="0" i="1" kern="0" dirty="0" smtClean="0">
                <a:solidFill>
                  <a:prstClr val="white"/>
                </a:solidFill>
                <a:latin typeface="PMingLiU"/>
                <a:cs typeface="PMingLiU"/>
              </a:rPr>
              <a:t>義</a:t>
            </a:r>
            <a:r>
              <a:rPr lang="zh-CN" altLang="en-US" sz="2400" b="0" i="1" kern="0" dirty="0" smtClean="0">
                <a:solidFill>
                  <a:prstClr val="white"/>
                </a:solidFill>
                <a:latin typeface="PMingLiU"/>
                <a:cs typeface="PMingLiU"/>
              </a:rPr>
              <a:t> </a:t>
            </a:r>
            <a:r>
              <a:rPr lang="zh-TW" sz="2400" b="0" i="1" kern="0" dirty="0" smtClean="0">
                <a:solidFill>
                  <a:prstClr val="white"/>
                </a:solidFill>
                <a:latin typeface="PMingLiU"/>
                <a:cs typeface="PMingLiU"/>
              </a:rPr>
              <a:t>“</a:t>
            </a:r>
            <a:r>
              <a:rPr lang="zh-CN" altLang="en-US" sz="2400" b="0" i="1" kern="0" dirty="0" smtClean="0">
                <a:solidFill>
                  <a:prstClr val="white"/>
                </a:solidFill>
                <a:latin typeface="PMingLiU"/>
                <a:cs typeface="PMingLiU"/>
              </a:rPr>
              <a:t>培訓 ”</a:t>
            </a:r>
            <a:endParaRPr lang="zh-TW" sz="2400" b="0" i="1" kern="0" dirty="0">
              <a:solidFill>
                <a:prstClr val="white"/>
              </a:solidFill>
              <a:latin typeface="PMingLiU"/>
              <a:cs typeface="PMingLiU"/>
            </a:endParaRPr>
          </a:p>
        </p:txBody>
      </p:sp>
    </p:spTree>
    <p:extLst>
      <p:ext uri="{BB962C8B-B14F-4D97-AF65-F5344CB8AC3E}">
        <p14:creationId xmlns:p14="http://schemas.microsoft.com/office/powerpoint/2010/main" val="262398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5453521" cy="930919"/>
          </a:xfrm>
        </p:spPr>
        <p:txBody>
          <a:bodyPr/>
          <a:lstStyle/>
          <a:p>
            <a:r>
              <a:rPr lang="zh-CN" altLang="en-US" dirty="0">
                <a:latin typeface="PMingLiU"/>
                <a:cs typeface="PMingLiU"/>
              </a:rPr>
              <a:t>在</a:t>
            </a:r>
            <a:r>
              <a:rPr lang="zh-TW" dirty="0" smtClean="0">
                <a:latin typeface="PMingLiU"/>
                <a:cs typeface="PMingLiU"/>
              </a:rPr>
              <a:t>您需要</a:t>
            </a:r>
            <a:r>
              <a:rPr lang="zh-CN" altLang="en-US" dirty="0" smtClean="0">
                <a:latin typeface="PMingLiU"/>
                <a:cs typeface="PMingLiU"/>
              </a:rPr>
              <a:t>時提供支援</a:t>
            </a:r>
            <a:r>
              <a:rPr lang="zh-TW" dirty="0" smtClean="0">
                <a:latin typeface="PMingLiU"/>
                <a:cs typeface="PMingLiU"/>
              </a:rPr>
              <a:t>。</a:t>
            </a:r>
            <a:endParaRPr lang="zh-TW" dirty="0" smtClean="0">
              <a:latin typeface="PMingLiU"/>
              <a:cs typeface="PMingLiU"/>
            </a:endParaRP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2000" kern="0" dirty="0">
                <a:solidFill>
                  <a:schemeClr val="accent2">
                    <a:lumMod val="50000"/>
                  </a:schemeClr>
                </a:solidFill>
                <a:latin typeface="PMingLiU"/>
                <a:cs typeface="PMingLiU"/>
                <a:hlinkClick r:id="rId3"/>
              </a:rPr>
              <a:t>www.lionshelp.zendesk.com</a:t>
            </a:r>
            <a:endParaRPr lang="zh-TW" sz="2000" kern="0" dirty="0">
              <a:solidFill>
                <a:schemeClr val="accent2">
                  <a:lumMod val="50000"/>
                </a:schemeClr>
              </a:solidFill>
              <a:latin typeface="PMingLiU"/>
              <a:ea typeface="PMingLiU"/>
              <a:cs typeface="PMingLiU"/>
            </a:endParaRPr>
          </a:p>
          <a:p>
            <a:pPr lvl="1">
              <a:lnSpc>
                <a:spcPct val="105000"/>
              </a:lnSpc>
              <a:spcAft>
                <a:spcPts val="1200"/>
              </a:spcAft>
            </a:pPr>
            <a:r>
              <a:rPr lang="zh-CN" altLang="en-US" sz="2000" kern="0" dirty="0" smtClean="0">
                <a:solidFill>
                  <a:schemeClr val="accent2">
                    <a:lumMod val="50000"/>
                  </a:schemeClr>
                </a:solidFill>
                <a:latin typeface="PMingLiU"/>
                <a:cs typeface="PMingLiU"/>
              </a:rPr>
              <a:t> </a:t>
            </a:r>
            <a:r>
              <a:rPr lang="zh-TW" sz="2000" kern="0" dirty="0" smtClean="0">
                <a:solidFill>
                  <a:schemeClr val="accent2">
                    <a:lumMod val="50000"/>
                  </a:schemeClr>
                </a:solidFill>
                <a:latin typeface="PMingLiU"/>
                <a:cs typeface="PMingLiU"/>
              </a:rPr>
              <a:t>使用</a:t>
            </a:r>
            <a:r>
              <a:rPr lang="zh-TW" sz="2000" kern="0" dirty="0">
                <a:solidFill>
                  <a:schemeClr val="accent2">
                    <a:lumMod val="50000"/>
                  </a:schemeClr>
                </a:solidFill>
                <a:latin typeface="PMingLiU"/>
                <a:cs typeface="PMingLiU"/>
              </a:rPr>
              <a:t>“支持”按鍵查找有用的操作方法</a:t>
            </a:r>
            <a:r>
              <a:rPr lang="zh-TW" dirty="0" smtClean="0">
                <a:latin typeface="PMingLiU"/>
                <a:cs typeface="PMingLiU"/>
              </a:rPr>
              <a:t> </a:t>
            </a:r>
          </a:p>
          <a:p>
            <a:pPr>
              <a:lnSpc>
                <a:spcPct val="105000"/>
              </a:lnSpc>
              <a:spcAft>
                <a:spcPts val="1200"/>
              </a:spcAft>
            </a:pPr>
            <a:r>
              <a:rPr lang="zh-TW" sz="2000" kern="0" dirty="0">
                <a:solidFill>
                  <a:schemeClr val="accent2">
                    <a:lumMod val="50000"/>
                  </a:schemeClr>
                </a:solidFill>
                <a:latin typeface="PMingLiU"/>
                <a:cs typeface="PMingLiU"/>
              </a:rPr>
              <a:t>想與我們的支持團隊交談？</a:t>
            </a:r>
          </a:p>
          <a:p>
            <a:pPr lvl="1">
              <a:lnSpc>
                <a:spcPct val="105000"/>
              </a:lnSpc>
              <a:spcAft>
                <a:spcPts val="1200"/>
              </a:spcAft>
            </a:pPr>
            <a:r>
              <a:rPr lang="zh-CN" altLang="en-US" sz="2000" kern="0" dirty="0" smtClean="0">
                <a:solidFill>
                  <a:schemeClr val="accent2">
                    <a:lumMod val="50000"/>
                  </a:schemeClr>
                </a:solidFill>
                <a:latin typeface="PMingLiU"/>
                <a:cs typeface="PMingLiU"/>
              </a:rPr>
              <a:t> </a:t>
            </a:r>
            <a:r>
              <a:rPr lang="zh-TW" sz="2000" kern="0" dirty="0" smtClean="0">
                <a:solidFill>
                  <a:schemeClr val="accent2">
                    <a:lumMod val="50000"/>
                  </a:schemeClr>
                </a:solidFill>
                <a:latin typeface="PMingLiU"/>
                <a:cs typeface="PMingLiU"/>
              </a:rPr>
              <a:t>電</a:t>
            </a:r>
            <a:r>
              <a:rPr lang="zh-TW" sz="2000" kern="0" dirty="0">
                <a:solidFill>
                  <a:schemeClr val="accent2">
                    <a:lumMod val="50000"/>
                  </a:schemeClr>
                </a:solidFill>
                <a:latin typeface="PMingLiU"/>
                <a:cs typeface="PMingLiU"/>
              </a:rPr>
              <a:t>話號</a:t>
            </a:r>
            <a:r>
              <a:rPr lang="zh-TW" sz="2000" kern="0" dirty="0" smtClean="0">
                <a:solidFill>
                  <a:schemeClr val="accent2">
                    <a:lumMod val="50000"/>
                  </a:schemeClr>
                </a:solidFill>
                <a:latin typeface="PMingLiU"/>
                <a:cs typeface="PMingLiU"/>
              </a:rPr>
              <a:t>碼</a:t>
            </a:r>
            <a:r>
              <a:rPr lang="zh-CN" altLang="en-US" sz="2000" kern="0" dirty="0" smtClean="0">
                <a:solidFill>
                  <a:schemeClr val="accent2">
                    <a:lumMod val="50000"/>
                  </a:schemeClr>
                </a:solidFill>
                <a:latin typeface="PMingLiU"/>
                <a:cs typeface="PMingLiU"/>
              </a:rPr>
              <a:t> </a:t>
            </a:r>
            <a:r>
              <a:rPr lang="en-US" altLang="zh-CN" sz="2000" kern="0" dirty="0" smtClean="0">
                <a:solidFill>
                  <a:schemeClr val="accent2">
                    <a:lumMod val="50000"/>
                  </a:schemeClr>
                </a:solidFill>
                <a:latin typeface="PMingLiU"/>
                <a:cs typeface="PMingLiU"/>
              </a:rPr>
              <a:t>+</a:t>
            </a:r>
            <a:r>
              <a:rPr lang="zh-TW" sz="2000" kern="0" dirty="0" smtClean="0">
                <a:solidFill>
                  <a:schemeClr val="accent2">
                    <a:lumMod val="50000"/>
                  </a:schemeClr>
                </a:solidFill>
                <a:latin typeface="PMingLiU"/>
                <a:cs typeface="PMingLiU"/>
              </a:rPr>
              <a:t>1</a:t>
            </a:r>
            <a:r>
              <a:rPr lang="zh-CN" altLang="en-US" sz="2000" kern="0" dirty="0" smtClean="0">
                <a:solidFill>
                  <a:schemeClr val="accent2">
                    <a:lumMod val="50000"/>
                  </a:schemeClr>
                </a:solidFill>
                <a:latin typeface="PMingLiU"/>
                <a:cs typeface="PMingLiU"/>
              </a:rPr>
              <a:t> </a:t>
            </a:r>
            <a:r>
              <a:rPr lang="zh-TW" sz="2000" kern="0" dirty="0" smtClean="0">
                <a:solidFill>
                  <a:schemeClr val="accent2">
                    <a:lumMod val="50000"/>
                  </a:schemeClr>
                </a:solidFill>
                <a:latin typeface="PMingLiU"/>
                <a:cs typeface="PMingLiU"/>
              </a:rPr>
              <a:t>630-468-7000</a:t>
            </a:r>
            <a:endParaRPr lang="zh-TW" sz="2000" kern="0" dirty="0">
              <a:solidFill>
                <a:schemeClr val="accent2">
                  <a:lumMod val="50000"/>
                </a:schemeClr>
              </a:solidFill>
              <a:latin typeface="PMingLiU"/>
              <a:cs typeface="PMingLiU"/>
            </a:endParaRPr>
          </a:p>
          <a:p>
            <a:pPr lvl="1">
              <a:lnSpc>
                <a:spcPct val="105000"/>
              </a:lnSpc>
              <a:spcAft>
                <a:spcPts val="1200"/>
              </a:spcAft>
            </a:pPr>
            <a:r>
              <a:rPr lang="zh-CN" altLang="en-US" sz="2000" kern="0" dirty="0" smtClean="0">
                <a:solidFill>
                  <a:schemeClr val="accent2">
                    <a:lumMod val="50000"/>
                  </a:schemeClr>
                </a:solidFill>
                <a:latin typeface="PMingLiU"/>
                <a:cs typeface="PMingLiU"/>
              </a:rPr>
              <a:t> </a:t>
            </a:r>
            <a:r>
              <a:rPr lang="zh-TW" sz="2000" kern="0" dirty="0" smtClean="0">
                <a:solidFill>
                  <a:schemeClr val="accent2">
                    <a:lumMod val="50000"/>
                  </a:schemeClr>
                </a:solidFill>
                <a:latin typeface="PMingLiU"/>
                <a:cs typeface="PMingLiU"/>
              </a:rPr>
              <a:t>電</a:t>
            </a:r>
            <a:r>
              <a:rPr lang="zh-TW" sz="2000" kern="0" dirty="0">
                <a:solidFill>
                  <a:schemeClr val="accent2">
                    <a:lumMod val="50000"/>
                  </a:schemeClr>
                </a:solidFill>
                <a:latin typeface="PMingLiU"/>
                <a:cs typeface="PMingLiU"/>
              </a:rPr>
              <a:t>郵：</a:t>
            </a:r>
            <a:r>
              <a:rPr lang="zh-TW" sz="2000" kern="0" dirty="0">
                <a:solidFill>
                  <a:schemeClr val="accent2">
                    <a:lumMod val="50000"/>
                  </a:schemeClr>
                </a:solidFill>
                <a:latin typeface="PMingLiU"/>
                <a:cs typeface="PMingLiU"/>
                <a:hlinkClick r:id="rId4"/>
              </a:rPr>
              <a:t>mylion@lionsclubs.org</a:t>
            </a:r>
            <a:endParaRPr lang="zh-TW" sz="2000" kern="0" dirty="0">
              <a:solidFill>
                <a:schemeClr val="accent2">
                  <a:lumMod val="50000"/>
                </a:schemeClr>
              </a:solidFill>
              <a:latin typeface="PMingLiU"/>
              <a:ea typeface="PMingLiU"/>
              <a:cs typeface="PMingLiU"/>
            </a:endParaRPr>
          </a:p>
          <a:p>
            <a:pPr>
              <a:lnSpc>
                <a:spcPct val="105000"/>
              </a:lnSpc>
              <a:spcAft>
                <a:spcPts val="1200"/>
              </a:spcAft>
            </a:pPr>
            <a:r>
              <a:rPr lang="zh-TW" sz="2000" kern="0" dirty="0">
                <a:solidFill>
                  <a:schemeClr val="accent2">
                    <a:lumMod val="50000"/>
                  </a:schemeClr>
                </a:solidFill>
                <a:latin typeface="PMingLiU"/>
                <a:cs typeface="PMingLiU"/>
              </a:rPr>
              <a:t>加入MyLion 臉書論壇，獲取獅子會對獅友的幫助並分享您的想法。</a:t>
            </a:r>
          </a:p>
        </p:txBody>
      </p:sp>
      <p:sp>
        <p:nvSpPr>
          <p:cNvPr id="7" name="TextBox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719075-B0AD-8546-BCA6-E5F79E5DA933}"/>
              </a:ext>
            </a:extLst>
          </p:cNvPr>
          <p:cNvSpPr txBox="1"/>
          <p:nvPr/>
        </p:nvSpPr>
        <p:spPr>
          <a:xfrm>
            <a:off x="8479857" y="5119960"/>
            <a:ext cx="3093853" cy="646331"/>
          </a:xfrm>
          <a:prstGeom prst="rect">
            <a:avLst/>
          </a:prstGeom>
          <a:noFill/>
        </p:spPr>
        <p:txBody>
          <a:bodyPr wrap="square" rtlCol="0">
            <a:spAutoFit/>
          </a:bodyPr>
          <a:lstStyle/>
          <a:p>
            <a:pPr fontAlgn="auto">
              <a:spcBef>
                <a:spcPts val="0"/>
              </a:spcBef>
              <a:spcAft>
                <a:spcPts val="0"/>
              </a:spcAft>
            </a:pPr>
            <a:r>
              <a:rPr lang="zh-TW" sz="1200" i="1" dirty="0">
                <a:latin typeface="PMingLiU"/>
                <a:cs typeface="PMingLiU"/>
              </a:rPr>
              <a:t>小建議：在MyLion應用軟體中，瀏覽至您的用戶檔案，然後點擊上角的三個圓圈以查找支持。</a:t>
            </a:r>
          </a:p>
        </p:txBody>
      </p:sp>
      <p:pic>
        <p:nvPicPr>
          <p:cNvPr id="8" name="Picture 7"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70" y="107729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F0121A-839C-DB45-832E-AA7C92FC9057}"/>
              </a:ext>
            </a:extLst>
          </p:cNvPr>
          <p:cNvGrpSpPr/>
          <p:nvPr/>
        </p:nvGrpSpPr>
        <p:grpSpPr>
          <a:xfrm>
            <a:off x="7219389" y="4405576"/>
            <a:ext cx="1120840" cy="2148714"/>
            <a:chOff x="3636471" y="1689804"/>
            <a:chExt cx="2389841" cy="4581461"/>
          </a:xfrm>
        </p:grpSpPr>
        <p:pic>
          <p:nvPicPr>
            <p:cNvPr id="10" name="Picture 9" descr="A close up of electronics&#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zh-TW" sz="4200" b="1" dirty="0">
                <a:latin typeface="PMingLiU"/>
                <a:cs typeface="PMingLiU"/>
              </a:rPr>
              <a:t>下一步呢?</a:t>
            </a:r>
          </a:p>
        </p:txBody>
      </p:sp>
    </p:spTree>
    <p:extLst>
      <p:ext uri="{BB962C8B-B14F-4D97-AF65-F5344CB8AC3E}">
        <p14:creationId xmlns:p14="http://schemas.microsoft.com/office/powerpoint/2010/main" val="89315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zh-TW" dirty="0">
                <a:latin typeface="PMingLiU"/>
                <a:cs typeface="PMingLiU"/>
              </a:rPr>
              <a:t>開始使用MyLion的3個步驟。</a:t>
            </a: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zh-TW" sz="1499" b="1" dirty="0">
                <a:solidFill>
                  <a:prstClr val="white"/>
                </a:solidFill>
                <a:latin typeface="PMingLiU"/>
                <a:cs typeface="PMingLiU"/>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zh-TW" sz="1499" b="1" dirty="0">
                <a:solidFill>
                  <a:prstClr val="white"/>
                </a:solidFill>
                <a:latin typeface="PMingLiU"/>
                <a:cs typeface="PMingLiU"/>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zh-TW" sz="1499" b="1" dirty="0">
                <a:solidFill>
                  <a:prstClr val="white"/>
                </a:solidFill>
                <a:latin typeface="PMingLiU"/>
                <a:cs typeface="PMingLiU"/>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zh-TW" sz="2200" b="1" kern="0" dirty="0">
                <a:solidFill>
                  <a:prstClr val="black">
                    <a:lumMod val="50000"/>
                    <a:lumOff val="50000"/>
                  </a:prstClr>
                </a:solidFill>
                <a:latin typeface="PMingLiU"/>
                <a:cs typeface="PMingLiU"/>
              </a:rPr>
              <a:t>註冊您的Lion帳戶。</a:t>
            </a:r>
            <a:endParaRPr lang="zh-TW" sz="2200" kern="0" dirty="0">
              <a:solidFill>
                <a:prstClr val="black">
                  <a:lumMod val="50000"/>
                  <a:lumOff val="50000"/>
                </a:prstClr>
              </a:solidFill>
              <a:latin typeface="PMingLiU"/>
              <a:ea typeface="PMingLiU"/>
              <a:cs typeface="PMingLiU"/>
            </a:endParaRP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zh-TW" sz="2200" kern="0" dirty="0">
                <a:solidFill>
                  <a:prstClr val="black">
                    <a:lumMod val="50000"/>
                    <a:lumOff val="50000"/>
                  </a:prstClr>
                </a:solidFill>
                <a:latin typeface="PMingLiU"/>
                <a:cs typeface="PMingLiU"/>
              </a:rPr>
              <a:t>在MyLion上設置您的個人（和分會！）檔案資料。</a:t>
            </a:r>
            <a:endParaRPr lang="zh-TW" sz="2200" dirty="0">
              <a:solidFill>
                <a:srgbClr val="33373B"/>
              </a:solidFill>
              <a:latin typeface="PMingLiU"/>
              <a:ea typeface="PMingLiU"/>
            </a:endParaRPr>
          </a:p>
        </p:txBody>
      </p:sp>
      <p:sp>
        <p:nvSpPr>
          <p:cNvPr id="17" name="TextBox 16"/>
          <p:cNvSpPr txBox="1"/>
          <p:nvPr/>
        </p:nvSpPr>
        <p:spPr>
          <a:xfrm>
            <a:off x="2179325" y="4628848"/>
            <a:ext cx="7167875" cy="430887"/>
          </a:xfrm>
          <a:prstGeom prst="rect">
            <a:avLst/>
          </a:prstGeom>
          <a:noFill/>
        </p:spPr>
        <p:txBody>
          <a:bodyPr wrap="square" rtlCol="0">
            <a:spAutoFit/>
          </a:bodyPr>
          <a:lstStyle/>
          <a:p>
            <a:pPr marL="0" lvl="1" fontAlgn="base">
              <a:spcBef>
                <a:spcPct val="0"/>
              </a:spcBef>
              <a:spcAft>
                <a:spcPct val="0"/>
              </a:spcAft>
            </a:pPr>
            <a:r>
              <a:rPr lang="zh-TW" sz="2200" b="1" kern="0" dirty="0">
                <a:solidFill>
                  <a:prstClr val="black">
                    <a:lumMod val="50000"/>
                    <a:lumOff val="50000"/>
                  </a:prstClr>
                </a:solidFill>
                <a:latin typeface="PMingLiU"/>
                <a:cs typeface="PMingLiU"/>
              </a:rPr>
              <a:t>在MyLion上計劃及/或報告</a:t>
            </a:r>
            <a:r>
              <a:rPr lang="zh-TW" sz="2200" kern="0" dirty="0">
                <a:solidFill>
                  <a:prstClr val="black">
                    <a:lumMod val="50000"/>
                    <a:lumOff val="50000"/>
                  </a:prstClr>
                </a:solidFill>
                <a:latin typeface="PMingLiU"/>
                <a:cs typeface="PMingLiU"/>
              </a:rPr>
              <a:t> 您的下一個服務活動。</a:t>
            </a:r>
          </a:p>
        </p:txBody>
      </p:sp>
    </p:spTree>
    <p:extLst>
      <p:ext uri="{BB962C8B-B14F-4D97-AF65-F5344CB8AC3E}">
        <p14:creationId xmlns:p14="http://schemas.microsoft.com/office/powerpoint/2010/main" val="20675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2319528" y="188127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zh-TW" sz="4800" b="1" dirty="0">
                <a:solidFill>
                  <a:prstClr val="white"/>
                </a:solidFill>
                <a:latin typeface="PMingLiU"/>
                <a:cs typeface="PMingLiU"/>
              </a:rPr>
              <a:t>您有問題嗎</a:t>
            </a:r>
            <a:r>
              <a:rPr lang="zh-TW" sz="4800" b="1" dirty="0" smtClean="0">
                <a:solidFill>
                  <a:prstClr val="white"/>
                </a:solidFill>
                <a:latin typeface="PMingLiU"/>
                <a:cs typeface="PMingLiU"/>
              </a:rPr>
              <a:t>？</a:t>
            </a:r>
            <a:r>
              <a:rPr lang="en-US" altLang="zh-TW" sz="4800" b="1" dirty="0" smtClean="0">
                <a:solidFill>
                  <a:prstClr val="white"/>
                </a:solidFill>
                <a:latin typeface="PMingLiU"/>
                <a:cs typeface="PMingLiU"/>
              </a:rPr>
              <a:t/>
            </a:r>
            <a:br>
              <a:rPr lang="en-US" altLang="zh-TW" sz="4800" b="1" dirty="0" smtClean="0">
                <a:solidFill>
                  <a:prstClr val="white"/>
                </a:solidFill>
                <a:latin typeface="PMingLiU"/>
                <a:cs typeface="PMingLiU"/>
              </a:rPr>
            </a:br>
            <a:r>
              <a:rPr lang="zh-TW" sz="4800" b="1" dirty="0" smtClean="0">
                <a:solidFill>
                  <a:prstClr val="white"/>
                </a:solidFill>
                <a:latin typeface="PMingLiU"/>
                <a:cs typeface="PMingLiU"/>
              </a:rPr>
              <a:t>我們可以幫忙</a:t>
            </a:r>
            <a:r>
              <a:rPr lang="zh-TW" sz="4800" b="1" dirty="0">
                <a:solidFill>
                  <a:prstClr val="white"/>
                </a:solidFill>
                <a:latin typeface="PMingLiU"/>
                <a:cs typeface="PMingLiU"/>
              </a:rPr>
              <a:t>。</a:t>
            </a:r>
          </a:p>
        </p:txBody>
      </p:sp>
      <p:sp>
        <p:nvSpPr>
          <p:cNvPr id="9" name="Text Placeholder 6"/>
          <p:cNvSpPr txBox="1">
            <a:spLocks/>
          </p:cNvSpPr>
          <p:nvPr/>
        </p:nvSpPr>
        <p:spPr>
          <a:xfrm>
            <a:off x="1863365" y="568258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0" i="1" kern="0" dirty="0">
                <a:solidFill>
                  <a:prstClr val="white"/>
                </a:solidFill>
                <a:latin typeface="PMingLiU"/>
                <a:cs typeface="PMingLiU"/>
              </a:rPr>
              <a:t>請發送電郵到</a:t>
            </a:r>
            <a:r>
              <a:rPr lang="zh-TW" sz="2400" b="0" i="1" kern="0" dirty="0">
                <a:solidFill>
                  <a:prstClr val="white"/>
                </a:solidFill>
                <a:latin typeface="PMingLiU"/>
                <a:cs typeface="PMingLiU"/>
                <a:hlinkClick r:id="rId4"/>
              </a:rPr>
              <a:t>mylion@lionsclubs.org</a:t>
            </a:r>
            <a:r>
              <a:rPr lang="zh-TW" sz="2400" b="0" i="1" kern="0" dirty="0">
                <a:solidFill>
                  <a:prstClr val="white"/>
                </a:solidFill>
                <a:latin typeface="PMingLiU"/>
                <a:cs typeface="PMingLiU"/>
              </a:rPr>
              <a:t> 當您有其他問題時。</a:t>
            </a:r>
          </a:p>
        </p:txBody>
      </p:sp>
    </p:spTree>
    <p:extLst>
      <p:ext uri="{BB962C8B-B14F-4D97-AF65-F5344CB8AC3E}">
        <p14:creationId xmlns:p14="http://schemas.microsoft.com/office/powerpoint/2010/main" val="11655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zh-TW" sz="4800" b="1" dirty="0">
                <a:solidFill>
                  <a:prstClr val="white"/>
                </a:solidFill>
                <a:latin typeface="PMingLiU"/>
                <a:cs typeface="PMingLiU"/>
              </a:rPr>
              <a:t>感謝您</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zh-TW" sz="1600" b="1" dirty="0">
                <a:solidFill>
                  <a:prstClr val="white"/>
                </a:solidFill>
                <a:latin typeface="PMingLiU"/>
                <a:cs typeface="PMingLiU"/>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zh-TW" smtClean="0">
                <a:latin typeface="PMingLiU"/>
                <a:cs typeface="PMingLiU"/>
              </a:rPr>
              <a:t>我們今天在這裡是因為我們服務。</a:t>
            </a:r>
          </a:p>
        </p:txBody>
      </p:sp>
      <p:sp>
        <p:nvSpPr>
          <p:cNvPr id="5" name="Content Placeholder 2"/>
          <p:cNvSpPr txBox="1">
            <a:spLocks/>
          </p:cNvSpPr>
          <p:nvPr/>
        </p:nvSpPr>
        <p:spPr bwMode="auto">
          <a:xfrm>
            <a:off x="685800" y="1695414"/>
            <a:ext cx="6478929" cy="448996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zh-TW" sz="2200" dirty="0">
                <a:solidFill>
                  <a:schemeClr val="accent2">
                    <a:lumMod val="50000"/>
                  </a:schemeClr>
                </a:solidFill>
                <a:latin typeface="PMingLiU"/>
                <a:cs typeface="PMingLiU"/>
              </a:rPr>
              <a:t>作為一個協會，我們的服務目標是什麼？</a:t>
            </a:r>
          </a:p>
          <a:p>
            <a:pPr lvl="0">
              <a:buClr>
                <a:srgbClr val="EBB700"/>
              </a:buClr>
            </a:pPr>
            <a:r>
              <a:rPr lang="zh-TW" sz="2200" dirty="0">
                <a:solidFill>
                  <a:schemeClr val="accent2">
                    <a:lumMod val="50000"/>
                  </a:schemeClr>
                </a:solidFill>
                <a:latin typeface="PMingLiU"/>
                <a:cs typeface="PMingLiU"/>
              </a:rPr>
              <a:t>強調彼此之間、與當地社區之間互相的聯繫/情誼，以及透過善意聯繫的全球人際網絡</a:t>
            </a:r>
          </a:p>
          <a:p>
            <a:pPr lvl="0">
              <a:buClr>
                <a:srgbClr val="EBB700"/>
              </a:buClr>
            </a:pPr>
            <a:r>
              <a:rPr lang="zh-TW" sz="2200" dirty="0">
                <a:solidFill>
                  <a:schemeClr val="accent2">
                    <a:lumMod val="50000"/>
                  </a:schemeClr>
                </a:solidFill>
                <a:latin typeface="PMingLiU"/>
                <a:cs typeface="PMingLiU"/>
              </a:rPr>
              <a:t>服務背景？</a:t>
            </a:r>
          </a:p>
          <a:p>
            <a:pPr lvl="0">
              <a:buClr>
                <a:srgbClr val="EBB700"/>
              </a:buClr>
            </a:pPr>
            <a:r>
              <a:rPr lang="zh-TW" sz="2200" dirty="0">
                <a:solidFill>
                  <a:schemeClr val="accent2">
                    <a:lumMod val="50000"/>
                  </a:schemeClr>
                </a:solidFill>
                <a:latin typeface="PMingLiU"/>
                <a:cs typeface="PMingLiU"/>
              </a:rPr>
              <a:t>任何內容都是設定“為什麼我們都在這裡，我們為什麼是獅友”</a:t>
            </a:r>
          </a:p>
          <a:p>
            <a:pPr>
              <a:lnSpc>
                <a:spcPct val="105000"/>
              </a:lnSpc>
              <a:spcAft>
                <a:spcPts val="1200"/>
              </a:spcAft>
              <a:buClr>
                <a:srgbClr val="EBB700"/>
              </a:buClr>
            </a:pPr>
            <a:endParaRPr lang="zh-TW" sz="2200" dirty="0">
              <a:solidFill>
                <a:schemeClr val="accent2">
                  <a:lumMod val="50000"/>
                </a:schemeClr>
              </a:solidFill>
              <a:latin typeface="PMingLiU"/>
              <a:cs typeface="PMingLiU"/>
            </a:endParaRPr>
          </a:p>
          <a:p>
            <a:pPr>
              <a:lnSpc>
                <a:spcPct val="105000"/>
              </a:lnSpc>
              <a:spcAft>
                <a:spcPts val="1200"/>
              </a:spcAft>
              <a:buClr>
                <a:srgbClr val="EBB700"/>
              </a:buClr>
            </a:pPr>
            <a:endParaRPr lang="zh-TW" sz="2200" dirty="0">
              <a:solidFill>
                <a:schemeClr val="accent2">
                  <a:lumMod val="50000"/>
                </a:schemeClr>
              </a:solidFill>
              <a:latin typeface="PMingLiU"/>
              <a:cs typeface="PMingLiU"/>
            </a:endParaRPr>
          </a:p>
        </p:txBody>
      </p:sp>
      <p:pic>
        <p:nvPicPr>
          <p:cNvPr id="2" name="Picture 1"/>
          <p:cNvPicPr>
            <a:picLocks noChangeAspect="1"/>
          </p:cNvPicPr>
          <p:nvPr/>
        </p:nvPicPr>
        <p:blipFill rotWithShape="1">
          <a:blip r:embed="rId3"/>
          <a:srcRect l="5005" r="5113"/>
          <a:stretch/>
        </p:blipFill>
        <p:spPr>
          <a:xfrm>
            <a:off x="-17586" y="0"/>
            <a:ext cx="12209585" cy="685800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3" name="Text Placeholder 2"/>
          <p:cNvSpPr>
            <a:spLocks noGrp="1"/>
          </p:cNvSpPr>
          <p:nvPr>
            <p:ph type="body" sz="quarter" idx="12"/>
          </p:nvPr>
        </p:nvSpPr>
        <p:spPr>
          <a:xfrm>
            <a:off x="685800" y="368418"/>
            <a:ext cx="11181080" cy="1124494"/>
          </a:xfrm>
        </p:spPr>
        <p:txBody>
          <a:bodyPr/>
          <a:lstStyle/>
          <a:p>
            <a:r>
              <a:rPr lang="zh-TW" sz="4000" dirty="0">
                <a:latin typeface="PMingLiU"/>
                <a:cs typeface="PMingLiU"/>
              </a:rPr>
              <a:t>我們行動，然</a:t>
            </a:r>
            <a:r>
              <a:rPr lang="zh-TW" sz="4000" dirty="0" smtClean="0">
                <a:latin typeface="PMingLiU"/>
                <a:cs typeface="PMingLiU"/>
              </a:rPr>
              <a:t>後報告</a:t>
            </a:r>
            <a:r>
              <a:rPr lang="zh-TW" sz="4000" dirty="0">
                <a:latin typeface="PMingLiU"/>
                <a:cs typeface="PMingLiU"/>
              </a:rPr>
              <a:t>。</a:t>
            </a:r>
          </a:p>
        </p:txBody>
      </p:sp>
      <p:sp>
        <p:nvSpPr>
          <p:cNvPr id="5" name="Content Placeholder 2"/>
          <p:cNvSpPr txBox="1">
            <a:spLocks/>
          </p:cNvSpPr>
          <p:nvPr/>
        </p:nvSpPr>
        <p:spPr bwMode="auto">
          <a:xfrm>
            <a:off x="696036" y="1381420"/>
            <a:ext cx="6872298" cy="448996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buClr>
                <a:srgbClr val="EBB700"/>
              </a:buClr>
              <a:buNone/>
            </a:pPr>
            <a:r>
              <a:rPr lang="zh-TW" sz="2200" dirty="0">
                <a:solidFill>
                  <a:schemeClr val="accent2">
                    <a:lumMod val="50000"/>
                  </a:schemeClr>
                </a:solidFill>
                <a:latin typeface="PMingLiU"/>
                <a:cs typeface="PMingLiU"/>
              </a:rPr>
              <a:t>我們致力於改善當地和世界各地的社區。但為什麼我們報告服務？</a:t>
            </a:r>
          </a:p>
          <a:p>
            <a:pPr lvl="0">
              <a:buClr>
                <a:srgbClr val="EBB700"/>
              </a:buClr>
            </a:pPr>
            <a:endParaRPr lang="zh-TW" sz="2200" dirty="0">
              <a:solidFill>
                <a:schemeClr val="accent2">
                  <a:lumMod val="50000"/>
                </a:schemeClr>
              </a:solidFill>
              <a:latin typeface="PMingLiU"/>
              <a:cs typeface="PMingLiU"/>
            </a:endParaRPr>
          </a:p>
          <a:p>
            <a:pPr lvl="1">
              <a:lnSpc>
                <a:spcPct val="150000"/>
              </a:lnSpc>
              <a:buFont typeface="Arial" panose="020B0604020202020204" pitchFamily="34" charset="0"/>
              <a:buChar char="•"/>
            </a:pPr>
            <a:r>
              <a:rPr lang="zh-TW" sz="2200" dirty="0" smtClean="0">
                <a:solidFill>
                  <a:schemeClr val="accent2">
                    <a:lumMod val="50000"/>
                  </a:schemeClr>
                </a:solidFill>
                <a:latin typeface="PMingLiU"/>
                <a:cs typeface="PMingLiU"/>
              </a:rPr>
              <a:t>慶祝會員</a:t>
            </a:r>
            <a:r>
              <a:rPr lang="zh-CN" altLang="en-US" sz="2200" dirty="0">
                <a:solidFill>
                  <a:schemeClr val="accent2">
                    <a:lumMod val="50000"/>
                  </a:schemeClr>
                </a:solidFill>
                <a:latin typeface="PMingLiU"/>
                <a:cs typeface="PMingLiU"/>
              </a:rPr>
              <a:t>、</a:t>
            </a:r>
            <a:r>
              <a:rPr lang="zh-TW" sz="2200" dirty="0" smtClean="0">
                <a:solidFill>
                  <a:schemeClr val="accent2">
                    <a:lumMod val="50000"/>
                  </a:schemeClr>
                </a:solidFill>
                <a:latin typeface="PMingLiU"/>
                <a:cs typeface="PMingLiU"/>
              </a:rPr>
              <a:t>分會和我們協會</a:t>
            </a:r>
            <a:r>
              <a:rPr lang="zh-TW" sz="2200" dirty="0">
                <a:solidFill>
                  <a:schemeClr val="accent2">
                    <a:lumMod val="50000"/>
                  </a:schemeClr>
                </a:solidFill>
                <a:latin typeface="PMingLiU"/>
                <a:cs typeface="PMingLiU"/>
              </a:rPr>
              <a:t>的貢獻和成就。</a:t>
            </a:r>
          </a:p>
          <a:p>
            <a:pPr lvl="1">
              <a:lnSpc>
                <a:spcPct val="150000"/>
              </a:lnSpc>
              <a:buFont typeface="Arial" panose="020B0604020202020204" pitchFamily="34" charset="0"/>
              <a:buChar char="•"/>
            </a:pPr>
            <a:r>
              <a:rPr lang="zh-TW" sz="2200" dirty="0">
                <a:solidFill>
                  <a:schemeClr val="accent2">
                    <a:lumMod val="50000"/>
                  </a:schemeClr>
                </a:solidFill>
                <a:latin typeface="PMingLiU"/>
                <a:cs typeface="PMingLiU"/>
              </a:rPr>
              <a:t>發現並複製有影響力的服務方案。</a:t>
            </a:r>
          </a:p>
          <a:p>
            <a:pPr lvl="1">
              <a:lnSpc>
                <a:spcPct val="150000"/>
              </a:lnSpc>
              <a:buFont typeface="Arial" panose="020B0604020202020204" pitchFamily="34" charset="0"/>
              <a:buChar char="•"/>
            </a:pPr>
            <a:r>
              <a:rPr lang="zh-TW" sz="2200" dirty="0">
                <a:solidFill>
                  <a:schemeClr val="accent2">
                    <a:lumMod val="50000"/>
                  </a:schemeClr>
                </a:solidFill>
                <a:latin typeface="PMingLiU"/>
                <a:cs typeface="PMingLiU"/>
              </a:rPr>
              <a:t>設定目標以增加我們的影響力。</a:t>
            </a:r>
          </a:p>
          <a:p>
            <a:pPr lvl="1">
              <a:lnSpc>
                <a:spcPct val="150000"/>
              </a:lnSpc>
              <a:buFont typeface="Arial" panose="020B0604020202020204" pitchFamily="34" charset="0"/>
              <a:buChar char="•"/>
            </a:pPr>
            <a:r>
              <a:rPr lang="zh-TW" sz="2200" dirty="0">
                <a:solidFill>
                  <a:schemeClr val="accent2">
                    <a:lumMod val="50000"/>
                  </a:schemeClr>
                </a:solidFill>
                <a:latin typeface="PMingLiU"/>
                <a:cs typeface="PMingLiU"/>
              </a:rPr>
              <a:t>提高對當地和全球需求的認識。</a:t>
            </a:r>
          </a:p>
          <a:p>
            <a:pPr lvl="1">
              <a:lnSpc>
                <a:spcPct val="150000"/>
              </a:lnSpc>
              <a:buFont typeface="Arial" panose="020B0604020202020204" pitchFamily="34" charset="0"/>
              <a:buChar char="•"/>
            </a:pPr>
            <a:r>
              <a:rPr lang="zh-TW" sz="2200" dirty="0">
                <a:solidFill>
                  <a:schemeClr val="accent2">
                    <a:lumMod val="50000"/>
                  </a:schemeClr>
                </a:solidFill>
                <a:latin typeface="PMingLiU"/>
                <a:cs typeface="PMingLiU"/>
              </a:rPr>
              <a:t>了解更多關於</a:t>
            </a:r>
            <a:r>
              <a:rPr lang="zh-TW" sz="2200" dirty="0">
                <a:solidFill>
                  <a:schemeClr val="accent2">
                    <a:lumMod val="50000"/>
                  </a:schemeClr>
                </a:solidFill>
                <a:latin typeface="PMingLiU"/>
                <a:cs typeface="PMingLiU"/>
                <a:hlinkClick r:id="rId4"/>
              </a:rPr>
              <a:t>為何我們報告服務</a:t>
            </a:r>
            <a:r>
              <a:rPr lang="zh-TW" sz="2200" dirty="0">
                <a:solidFill>
                  <a:schemeClr val="accent2">
                    <a:lumMod val="50000"/>
                  </a:schemeClr>
                </a:solidFill>
                <a:latin typeface="PMingLiU"/>
                <a:cs typeface="PMingLiU"/>
              </a:rPr>
              <a:t>。</a:t>
            </a:r>
          </a:p>
          <a:p>
            <a:pPr lvl="1">
              <a:lnSpc>
                <a:spcPct val="150000"/>
              </a:lnSpc>
              <a:buFont typeface="Arial" panose="020B0604020202020204" pitchFamily="34" charset="0"/>
              <a:buChar char="•"/>
            </a:pPr>
            <a:endParaRPr lang="zh-TW" sz="2200" dirty="0">
              <a:solidFill>
                <a:schemeClr val="accent2">
                  <a:lumMod val="50000"/>
                </a:schemeClr>
              </a:solidFill>
              <a:latin typeface="PMingLiU"/>
              <a:cs typeface="PMingLiU"/>
            </a:endParaRPr>
          </a:p>
          <a:p>
            <a:pPr>
              <a:lnSpc>
                <a:spcPct val="105000"/>
              </a:lnSpc>
              <a:spcAft>
                <a:spcPts val="1200"/>
              </a:spcAft>
              <a:buClr>
                <a:srgbClr val="EBB700"/>
              </a:buClr>
            </a:pPr>
            <a:endParaRPr lang="zh-TW" sz="2200" dirty="0">
              <a:solidFill>
                <a:schemeClr val="accent2">
                  <a:lumMod val="50000"/>
                </a:schemeClr>
              </a:solidFill>
              <a:latin typeface="PMingLiU"/>
              <a:cs typeface="PMingLiU"/>
            </a:endParaRPr>
          </a:p>
          <a:p>
            <a:pPr>
              <a:lnSpc>
                <a:spcPct val="105000"/>
              </a:lnSpc>
              <a:spcAft>
                <a:spcPts val="1200"/>
              </a:spcAft>
              <a:buClr>
                <a:srgbClr val="EBB700"/>
              </a:buClr>
            </a:pPr>
            <a:endParaRPr lang="zh-TW" sz="2200" dirty="0">
              <a:solidFill>
                <a:schemeClr val="accent2">
                  <a:lumMod val="50000"/>
                </a:schemeClr>
              </a:solidFill>
              <a:latin typeface="PMingLiU"/>
              <a:cs typeface="PMingLiU"/>
            </a:endParaRPr>
          </a:p>
        </p:txBody>
      </p:sp>
      <p:sp>
        <p:nvSpPr>
          <p:cNvPr id="15" name="Rectangl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EAD3D5-B70B-124A-AAC6-59DE0E1B34DA}"/>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Content Placeholder 2"/>
          <p:cNvSpPr txBox="1">
            <a:spLocks/>
          </p:cNvSpPr>
          <p:nvPr/>
        </p:nvSpPr>
        <p:spPr bwMode="auto">
          <a:xfrm>
            <a:off x="232834" y="2088156"/>
            <a:ext cx="6755795" cy="371071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zh-TW" sz="2200" dirty="0">
                <a:solidFill>
                  <a:srgbClr val="D9D9D9">
                    <a:lumMod val="50000"/>
                  </a:srgbClr>
                </a:solidFill>
                <a:latin typeface="PMingLiU"/>
                <a:cs typeface="PMingLiU"/>
              </a:rPr>
              <a:t>當我們無法大規模地看到我們的影響並且只有少數人能夠獲取資訊時，很難找到動力。</a:t>
            </a:r>
            <a:r>
              <a:t/>
            </a:r>
            <a:br/>
            <a:endParaRPr lang="zh-TW" sz="2200" dirty="0">
              <a:solidFill>
                <a:srgbClr val="D9D9D9">
                  <a:lumMod val="50000"/>
                </a:srgbClr>
              </a:solidFill>
              <a:latin typeface="PMingLiU"/>
              <a:cs typeface="PMingLiU"/>
            </a:endParaRPr>
          </a:p>
          <a:p>
            <a:pPr lvl="1">
              <a:buFont typeface="Arial" panose="020B0604020202020204" pitchFamily="34" charset="0"/>
              <a:buChar char="•"/>
            </a:pPr>
            <a:r>
              <a:rPr lang="zh-TW" sz="2200" dirty="0">
                <a:solidFill>
                  <a:srgbClr val="D9D9D9">
                    <a:lumMod val="50000"/>
                  </a:srgbClr>
                </a:solidFill>
                <a:latin typeface="PMingLiU"/>
                <a:cs typeface="PMingLiU"/>
              </a:rPr>
              <a:t>這很花費時間。</a:t>
            </a:r>
            <a:r>
              <a:t/>
            </a:r>
            <a:br/>
            <a:endParaRPr lang="zh-TW" sz="2200" dirty="0">
              <a:solidFill>
                <a:srgbClr val="D9D9D9">
                  <a:lumMod val="50000"/>
                </a:srgbClr>
              </a:solidFill>
              <a:latin typeface="PMingLiU"/>
              <a:cs typeface="PMingLiU"/>
            </a:endParaRPr>
          </a:p>
          <a:p>
            <a:pPr lvl="1">
              <a:buFont typeface="Arial" panose="020B0604020202020204" pitchFamily="34" charset="0"/>
              <a:buChar char="•"/>
            </a:pPr>
            <a:r>
              <a:rPr lang="zh-TW" sz="2200" dirty="0">
                <a:solidFill>
                  <a:srgbClr val="D9D9D9">
                    <a:lumMod val="50000"/>
                  </a:srgbClr>
                </a:solidFill>
                <a:latin typeface="PMingLiU"/>
                <a:cs typeface="PMingLiU"/>
              </a:rPr>
              <a:t>我們通常會在月底報告我們的活動。很難記住所有活動的細節。</a:t>
            </a:r>
            <a:r>
              <a:t/>
            </a:r>
            <a:br/>
            <a:endParaRPr lang="zh-TW" sz="2200" dirty="0">
              <a:solidFill>
                <a:srgbClr val="D9D9D9">
                  <a:lumMod val="50000"/>
                </a:srgbClr>
              </a:solidFill>
              <a:latin typeface="PMingLiU"/>
              <a:cs typeface="PMingLiU"/>
            </a:endParaRPr>
          </a:p>
          <a:p>
            <a:pPr lvl="1">
              <a:buFont typeface="Arial" panose="020B0604020202020204" pitchFamily="34" charset="0"/>
              <a:buChar char="•"/>
            </a:pPr>
            <a:r>
              <a:rPr lang="zh-TW" sz="2200" dirty="0">
                <a:solidFill>
                  <a:srgbClr val="D9D9D9">
                    <a:lumMod val="50000"/>
                  </a:srgbClr>
                </a:solidFill>
                <a:latin typeface="PMingLiU"/>
                <a:cs typeface="PMingLiU"/>
              </a:rPr>
              <a:t>報告規則和定義不是永遠清楚。</a:t>
            </a:r>
          </a:p>
          <a:p>
            <a:pPr lvl="1">
              <a:lnSpc>
                <a:spcPct val="150000"/>
              </a:lnSpc>
              <a:buClr>
                <a:srgbClr val="EBB700"/>
              </a:buClr>
              <a:buFont typeface="Arial" panose="020B0604020202020204" pitchFamily="34" charset="0"/>
              <a:buChar char="•"/>
            </a:pPr>
            <a:endParaRPr lang="zh-TW" sz="2200" dirty="0">
              <a:solidFill>
                <a:srgbClr val="D9D9D9">
                  <a:lumMod val="50000"/>
                </a:srgbClr>
              </a:solidFill>
              <a:latin typeface="PMingLiU"/>
              <a:cs typeface="PMingLiU"/>
            </a:endParaRPr>
          </a:p>
          <a:p>
            <a:pPr>
              <a:lnSpc>
                <a:spcPct val="105000"/>
              </a:lnSpc>
              <a:spcAft>
                <a:spcPts val="1200"/>
              </a:spcAft>
              <a:buClr>
                <a:srgbClr val="EBB700"/>
              </a:buClr>
            </a:pPr>
            <a:endParaRPr lang="zh-TW" sz="2200" dirty="0">
              <a:solidFill>
                <a:srgbClr val="D9D9D9">
                  <a:lumMod val="50000"/>
                </a:srgbClr>
              </a:solidFill>
              <a:latin typeface="PMingLiU"/>
              <a:cs typeface="PMingLiU"/>
            </a:endParaRP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9"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F032926-641D-5D4A-8F4C-7F84F0EBC5AC}"/>
              </a:ext>
            </a:extLst>
          </p:cNvPr>
          <p:cNvSpPr txBox="1">
            <a:spLocks/>
          </p:cNvSpPr>
          <p:nvPr/>
        </p:nvSpPr>
        <p:spPr>
          <a:xfrm>
            <a:off x="685800" y="682565"/>
            <a:ext cx="6511834" cy="1224612"/>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kern="0" dirty="0">
                <a:latin typeface="PMingLiU"/>
                <a:cs typeface="PMingLiU"/>
              </a:rPr>
              <a:t>報告服務的挑戰，從獅友那裡得知。</a:t>
            </a:r>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2389673" y="3247118"/>
            <a:ext cx="7412655" cy="445043"/>
          </a:xfrm>
        </p:spPr>
        <p:txBody>
          <a:bodyPr>
            <a:noAutofit/>
          </a:bodyPr>
          <a:lstStyle/>
          <a:p>
            <a:r>
              <a:rPr lang="zh-TW" sz="4050" dirty="0">
                <a:latin typeface="PMingLiU"/>
                <a:cs typeface="PMingLiU"/>
              </a:rPr>
              <a:t>支援獅友服務</a:t>
            </a:r>
            <a:endParaRPr lang="zh-TW" sz="4050" b="1" dirty="0">
              <a:latin typeface="PMingLiU"/>
              <a:cs typeface="PMingLiU"/>
            </a:endParaRPr>
          </a:p>
        </p:txBody>
      </p:sp>
      <p:sp>
        <p:nvSpPr>
          <p:cNvPr id="8"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0" i="1" kern="0" dirty="0">
                <a:solidFill>
                  <a:prstClr val="white"/>
                </a:solidFill>
                <a:latin typeface="PMingLiU"/>
                <a:cs typeface="PMingLiU"/>
              </a:rPr>
              <a:t>給每個獅友和青少獅的數位應用軟體概述</a:t>
            </a:r>
          </a:p>
        </p:txBody>
      </p:sp>
    </p:spTree>
    <p:extLst>
      <p:ext uri="{BB962C8B-B14F-4D97-AF65-F5344CB8AC3E}">
        <p14:creationId xmlns:p14="http://schemas.microsoft.com/office/powerpoint/2010/main" val="251343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zh-TW">
                <a:solidFill>
                  <a:prstClr val="white">
                    <a:alpha val="44000"/>
                  </a:prstClr>
                </a:solidFill>
                <a:latin typeface="PMingLiU"/>
                <a:cs typeface="PMingLiU"/>
              </a:rPr>
              <a:t>M </a:t>
            </a:r>
            <a:endParaRPr lang="zh-TW" dirty="0">
              <a:solidFill>
                <a:prstClr val="white">
                  <a:alpha val="44000"/>
                </a:prstClr>
              </a:solidFill>
            </a:endParaRPr>
          </a:p>
        </p:txBody>
      </p:sp>
      <p:pic>
        <p:nvPicPr>
          <p:cNvPr id="5" name="Emblem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7</a:t>
            </a:fld>
            <a:endParaRPr lang="zh-TW" sz="1000" dirty="0">
              <a:solidFill>
                <a:prstClr val="white"/>
              </a:solidFill>
            </a:endParaRPr>
          </a:p>
        </p:txBody>
      </p:sp>
      <p:sp>
        <p:nvSpPr>
          <p:cNvPr id="11" name="Title 1"/>
          <p:cNvSpPr txBox="1">
            <a:spLocks/>
          </p:cNvSpPr>
          <p:nvPr/>
        </p:nvSpPr>
        <p:spPr>
          <a:xfrm>
            <a:off x="6096000" y="743692"/>
            <a:ext cx="6238886"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5000" b="1" kern="0" dirty="0">
                <a:solidFill>
                  <a:prstClr val="white"/>
                </a:solidFill>
                <a:latin typeface="PMingLiU"/>
                <a:cs typeface="PMingLiU"/>
              </a:rPr>
              <a:t>您的獅子會帳戶</a:t>
            </a:r>
          </a:p>
        </p:txBody>
      </p:sp>
      <p:sp>
        <p:nvSpPr>
          <p:cNvPr id="12" name="Rectangle 11"/>
          <p:cNvSpPr/>
          <p:nvPr/>
        </p:nvSpPr>
        <p:spPr>
          <a:xfrm>
            <a:off x="6330467" y="2366821"/>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13"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D47FA3D-6ED0-834D-914A-30CB8CB87125}"/>
              </a:ext>
            </a:extLst>
          </p:cNvPr>
          <p:cNvSpPr txBox="1">
            <a:spLocks/>
          </p:cNvSpPr>
          <p:nvPr/>
        </p:nvSpPr>
        <p:spPr>
          <a:xfrm>
            <a:off x="6209678" y="2700089"/>
            <a:ext cx="5411303"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zh-TW" sz="1800" dirty="0">
                <a:solidFill>
                  <a:prstClr val="white"/>
                </a:solidFill>
                <a:latin typeface="PMingLiU"/>
                <a:cs typeface="PMingLiU"/>
              </a:rPr>
              <a:t>獅子會帳戶是我們的通用登錄系統。</a:t>
            </a:r>
          </a:p>
          <a:p>
            <a:pPr marL="560070" lvl="1" indent="-285750">
              <a:lnSpc>
                <a:spcPct val="105000"/>
              </a:lnSpc>
              <a:spcBef>
                <a:spcPct val="0"/>
              </a:spcBef>
              <a:spcAft>
                <a:spcPts val="1200"/>
              </a:spcAft>
              <a:buClr>
                <a:schemeClr val="bg1"/>
              </a:buClr>
              <a:buSzPct val="100000"/>
              <a:buFont typeface="Arial" pitchFamily="34" charset="0"/>
              <a:buChar char="•"/>
            </a:pPr>
            <a:r>
              <a:rPr lang="zh-TW" sz="1800" dirty="0">
                <a:solidFill>
                  <a:prstClr val="white"/>
                </a:solidFill>
                <a:latin typeface="PMingLiU"/>
                <a:cs typeface="PMingLiU"/>
              </a:rPr>
              <a:t>您的獅子會帳戶可讓您訪問：</a:t>
            </a:r>
          </a:p>
          <a:p>
            <a:pPr marL="1017237" lvl="2" indent="-285750">
              <a:spcBef>
                <a:spcPct val="0"/>
              </a:spcBef>
              <a:spcAft>
                <a:spcPts val="1200"/>
              </a:spcAft>
              <a:buClr>
                <a:schemeClr val="bg1"/>
              </a:buClr>
              <a:buSzPct val="100000"/>
            </a:pPr>
            <a:r>
              <a:rPr lang="zh-TW" dirty="0">
                <a:solidFill>
                  <a:prstClr val="white"/>
                </a:solidFill>
                <a:latin typeface="PMingLiU"/>
                <a:cs typeface="PMingLiU"/>
              </a:rPr>
              <a:t>MyLCI</a:t>
            </a:r>
          </a:p>
          <a:p>
            <a:pPr marL="1017237" lvl="2" indent="-285750">
              <a:spcBef>
                <a:spcPct val="0"/>
              </a:spcBef>
              <a:spcAft>
                <a:spcPts val="1200"/>
              </a:spcAft>
              <a:buClr>
                <a:schemeClr val="bg1"/>
              </a:buClr>
            </a:pPr>
            <a:r>
              <a:rPr lang="zh-TW" dirty="0">
                <a:solidFill>
                  <a:prstClr val="white"/>
                </a:solidFill>
                <a:latin typeface="PMingLiU"/>
                <a:cs typeface="PMingLiU"/>
              </a:rPr>
              <a:t>MyLion</a:t>
            </a:r>
          </a:p>
          <a:p>
            <a:pPr marL="1017237" lvl="2" indent="-285750">
              <a:spcBef>
                <a:spcPct val="0"/>
              </a:spcBef>
              <a:spcAft>
                <a:spcPts val="1200"/>
              </a:spcAft>
              <a:buClr>
                <a:schemeClr val="bg1"/>
              </a:buClr>
            </a:pPr>
            <a:r>
              <a:rPr lang="zh-TW" dirty="0">
                <a:solidFill>
                  <a:prstClr val="white"/>
                </a:solidFill>
                <a:latin typeface="PMingLiU"/>
                <a:cs typeface="PMingLiU"/>
              </a:rPr>
              <a:t>Shop （購物）</a:t>
            </a:r>
          </a:p>
          <a:p>
            <a:pPr marL="1017237" lvl="2" indent="-285750">
              <a:spcBef>
                <a:spcPct val="0"/>
              </a:spcBef>
              <a:spcAft>
                <a:spcPts val="1200"/>
              </a:spcAft>
              <a:buClr>
                <a:schemeClr val="bg1"/>
              </a:buClr>
            </a:pPr>
            <a:r>
              <a:rPr lang="zh-TW" dirty="0">
                <a:solidFill>
                  <a:prstClr val="white"/>
                </a:solidFill>
                <a:latin typeface="PMingLiU"/>
                <a:cs typeface="PMingLiU"/>
              </a:rPr>
              <a:t>Insights （統計圖表）</a:t>
            </a:r>
          </a:p>
          <a:p>
            <a:pPr marL="1017237" lvl="2" indent="-285750">
              <a:spcBef>
                <a:spcPct val="0"/>
              </a:spcBef>
              <a:spcAft>
                <a:spcPts val="1200"/>
              </a:spcAft>
              <a:buClr>
                <a:schemeClr val="bg1"/>
              </a:buClr>
            </a:pPr>
            <a:r>
              <a:rPr lang="zh-TW" dirty="0">
                <a:solidFill>
                  <a:prstClr val="white"/>
                </a:solidFill>
                <a:latin typeface="PMingLiU"/>
                <a:cs typeface="PMingLiU"/>
              </a:rPr>
              <a:t>即將推出的應用軟體</a:t>
            </a:r>
          </a:p>
          <a:p>
            <a:pPr marL="560070" lvl="1" indent="-285750">
              <a:lnSpc>
                <a:spcPct val="105000"/>
              </a:lnSpc>
              <a:spcBef>
                <a:spcPct val="0"/>
              </a:spcBef>
              <a:spcAft>
                <a:spcPts val="1200"/>
              </a:spcAft>
              <a:buClr>
                <a:schemeClr val="bg1"/>
              </a:buClr>
              <a:buSzPct val="100000"/>
              <a:buFont typeface="Arial" pitchFamily="34" charset="0"/>
              <a:buChar char="•"/>
            </a:pPr>
            <a:r>
              <a:rPr lang="zh-TW" sz="1800" dirty="0">
                <a:solidFill>
                  <a:prstClr val="white"/>
                </a:solidFill>
                <a:latin typeface="PMingLiU"/>
                <a:cs typeface="PMingLiU"/>
              </a:rPr>
              <a:t>所有獅友和青少獅都可以創建獅子會帳戶。</a:t>
            </a:r>
          </a:p>
          <a:p>
            <a:pPr marL="560070" lvl="1" indent="-285750">
              <a:lnSpc>
                <a:spcPct val="105000"/>
              </a:lnSpc>
              <a:spcBef>
                <a:spcPct val="0"/>
              </a:spcBef>
              <a:spcAft>
                <a:spcPts val="1200"/>
              </a:spcAft>
              <a:buClr>
                <a:schemeClr val="bg1"/>
              </a:buClr>
              <a:buSzPct val="100000"/>
              <a:buFont typeface="Arial" pitchFamily="34" charset="0"/>
              <a:buChar char="•"/>
            </a:pPr>
            <a:r>
              <a:rPr lang="zh-TW" sz="1800" dirty="0">
                <a:solidFill>
                  <a:prstClr val="white"/>
                </a:solidFill>
                <a:latin typeface="PMingLiU"/>
                <a:cs typeface="PMingLiU"/>
              </a:rPr>
              <a:t>請聯絡 </a:t>
            </a:r>
            <a:r>
              <a:rPr lang="zh-TW" sz="1800" dirty="0">
                <a:solidFill>
                  <a:prstClr val="white"/>
                </a:solidFill>
                <a:latin typeface="PMingLiU"/>
                <a:cs typeface="PMingLiU"/>
                <a:hlinkClick r:id="rId4"/>
              </a:rPr>
              <a:t>mylion@lionsclubs.org</a:t>
            </a:r>
            <a:r>
              <a:rPr lang="zh-TW" sz="1800" dirty="0">
                <a:solidFill>
                  <a:prstClr val="white"/>
                </a:solidFill>
                <a:latin typeface="PMingLiU"/>
                <a:cs typeface="PMingLiU"/>
              </a:rPr>
              <a:t>以獲取支援。</a:t>
            </a:r>
          </a:p>
          <a:p>
            <a:pPr marL="560070" lvl="1" indent="-285750">
              <a:lnSpc>
                <a:spcPct val="105000"/>
              </a:lnSpc>
              <a:spcBef>
                <a:spcPct val="0"/>
              </a:spcBef>
              <a:spcAft>
                <a:spcPts val="1200"/>
              </a:spcAft>
              <a:buClr>
                <a:srgbClr val="EBB700"/>
              </a:buClr>
              <a:buFont typeface="Arial" pitchFamily="34" charset="0"/>
              <a:buChar char="•"/>
            </a:pPr>
            <a:endParaRPr lang="zh-TW" sz="1800" b="1" dirty="0">
              <a:solidFill>
                <a:prstClr val="white"/>
              </a:solidFill>
              <a:latin typeface="PMingLiU"/>
              <a:ea typeface="PMingLiU"/>
              <a:cs typeface="PMingLiU"/>
            </a:endParaRPr>
          </a:p>
        </p:txBody>
      </p:sp>
      <p:sp>
        <p:nvSpPr>
          <p:cNvPr id="18" name="TextBox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719075-B0AD-8546-BCA6-E5F79E5DA933}"/>
              </a:ext>
            </a:extLst>
          </p:cNvPr>
          <p:cNvSpPr txBox="1"/>
          <p:nvPr/>
        </p:nvSpPr>
        <p:spPr>
          <a:xfrm>
            <a:off x="510667" y="5746963"/>
            <a:ext cx="4018441" cy="461665"/>
          </a:xfrm>
          <a:prstGeom prst="rect">
            <a:avLst/>
          </a:prstGeom>
          <a:noFill/>
        </p:spPr>
        <p:txBody>
          <a:bodyPr wrap="square" rtlCol="0">
            <a:spAutoFit/>
          </a:bodyPr>
          <a:lstStyle/>
          <a:p>
            <a:pPr fontAlgn="auto">
              <a:spcBef>
                <a:spcPts val="0"/>
              </a:spcBef>
              <a:spcAft>
                <a:spcPts val="0"/>
              </a:spcAft>
            </a:pPr>
            <a:r>
              <a:rPr lang="zh-TW" sz="1200" i="1" dirty="0">
                <a:latin typeface="PMingLiU"/>
                <a:cs typeface="PMingLiU"/>
              </a:rPr>
              <a:t>小建議：獅友和青少獅在MyLCI中將需要他們的會員編號和最新的電話號碼或電子郵件進行註冊     </a:t>
            </a:r>
          </a:p>
        </p:txBody>
      </p:sp>
      <p:grpSp>
        <p:nvGrpSpPr>
          <p:cNvPr id="10" name="Group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424B351-7AD3-234F-8F83-0170018378AC}"/>
              </a:ext>
            </a:extLst>
          </p:cNvPr>
          <p:cNvGrpSpPr/>
          <p:nvPr/>
        </p:nvGrpSpPr>
        <p:grpSpPr>
          <a:xfrm>
            <a:off x="20297" y="1060331"/>
            <a:ext cx="6967524" cy="4360565"/>
            <a:chOff x="-11289" y="1157979"/>
            <a:chExt cx="6967524" cy="4360565"/>
          </a:xfrm>
        </p:grpSpPr>
        <p:pic>
          <p:nvPicPr>
            <p:cNvPr id="17" name="Picture 16"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F0121A-839C-DB45-832E-AA7C92FC9057}"/>
              </a:ext>
            </a:extLst>
          </p:cNvPr>
          <p:cNvGrpSpPr/>
          <p:nvPr/>
        </p:nvGrpSpPr>
        <p:grpSpPr>
          <a:xfrm>
            <a:off x="4646903" y="3223597"/>
            <a:ext cx="1120840" cy="2148714"/>
            <a:chOff x="3636471" y="1689804"/>
            <a:chExt cx="2389841" cy="4581461"/>
          </a:xfrm>
        </p:grpSpPr>
        <p:pic>
          <p:nvPicPr>
            <p:cNvPr id="3" name="Picture 2" descr="A close up of electronics&#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36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8923566" cy="646331"/>
          </a:xfrm>
          <a:prstGeom prst="rect">
            <a:avLst/>
          </a:prstGeom>
          <a:noFill/>
        </p:spPr>
        <p:txBody>
          <a:bodyPr wrap="square" rtlCol="0">
            <a:spAutoFit/>
          </a:bodyPr>
          <a:lstStyle/>
          <a:p>
            <a:r>
              <a:rPr lang="zh-TW" sz="3600" b="1" kern="0" dirty="0">
                <a:solidFill>
                  <a:srgbClr val="0A5496"/>
                </a:solidFill>
                <a:latin typeface="PMingLiU"/>
                <a:cs typeface="PMingLiU"/>
              </a:rPr>
              <a:t>挑選您的應用軟體。</a:t>
            </a:r>
            <a:endParaRPr lang="zh-TW" sz="3000" dirty="0">
              <a:solidFill>
                <a:srgbClr val="33373B"/>
              </a:solidFill>
            </a:endParaRP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zh-TW" dirty="0">
                <a:solidFill>
                  <a:prstClr val="white">
                    <a:alpha val="44000"/>
                  </a:prstClr>
                </a:solidFill>
                <a:latin typeface="PMingLiU"/>
                <a:cs typeface="PMingLiU"/>
              </a:rPr>
              <a:t>m</a:t>
            </a:r>
          </a:p>
        </p:txBody>
      </p:sp>
      <p:pic>
        <p:nvPicPr>
          <p:cNvPr id="5" name="Emblem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9</a:t>
            </a:fld>
            <a:endParaRPr lang="zh-TW" sz="1000" dirty="0">
              <a:solidFill>
                <a:prstClr val="white"/>
              </a:solidFill>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zh-TW" sz="6000" b="1" kern="0" dirty="0">
                <a:solidFill>
                  <a:prstClr val="white"/>
                </a:solidFill>
                <a:latin typeface="PMingLiU"/>
                <a:cs typeface="PMingLiU"/>
              </a:rPr>
              <a:t>MyLion</a:t>
            </a:r>
          </a:p>
          <a:p>
            <a:pPr>
              <a:lnSpc>
                <a:spcPct val="150000"/>
              </a:lnSpc>
            </a:pPr>
            <a:r>
              <a:rPr lang="zh-TW" sz="4000" b="1" i="1" kern="0" dirty="0" smtClean="0">
                <a:solidFill>
                  <a:prstClr val="white"/>
                </a:solidFill>
                <a:latin typeface="PMingLiU"/>
                <a:cs typeface="PMingLiU"/>
              </a:rPr>
              <a:t>連</a:t>
            </a:r>
            <a:r>
              <a:rPr lang="zh-CN" altLang="en-US" sz="4000" b="1" i="1" kern="0" dirty="0" smtClean="0">
                <a:solidFill>
                  <a:prstClr val="white"/>
                </a:solidFill>
                <a:latin typeface="PMingLiU"/>
                <a:cs typeface="PMingLiU"/>
              </a:rPr>
              <a:t>絡</a:t>
            </a:r>
            <a:r>
              <a:rPr lang="zh-TW" sz="4000" b="1" i="1" kern="0" dirty="0" smtClean="0">
                <a:solidFill>
                  <a:prstClr val="white"/>
                </a:solidFill>
                <a:latin typeface="PMingLiU"/>
                <a:cs typeface="PMingLiU"/>
              </a:rPr>
              <a:t>和服</a:t>
            </a:r>
            <a:r>
              <a:rPr lang="zh-TW" sz="4000" b="1" i="1" kern="0" dirty="0">
                <a:solidFill>
                  <a:prstClr val="white"/>
                </a:solidFill>
                <a:latin typeface="PMingLiU"/>
                <a:cs typeface="PMingLiU"/>
              </a:rPr>
              <a:t>務。</a:t>
            </a: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217" y="1188563"/>
            <a:ext cx="8206927" cy="4554444"/>
          </a:xfrm>
          <a:prstGeom prst="rect">
            <a:avLst/>
          </a:prstGeom>
        </p:spPr>
      </p:pic>
      <p:sp>
        <p:nvSpPr>
          <p:cNvPr id="2" name="TextBox 1"/>
          <p:cNvSpPr txBox="1"/>
          <p:nvPr/>
        </p:nvSpPr>
        <p:spPr>
          <a:xfrm>
            <a:off x="4670855" y="6062170"/>
            <a:ext cx="7193724" cy="338554"/>
          </a:xfrm>
          <a:prstGeom prst="rect">
            <a:avLst/>
          </a:prstGeom>
          <a:noFill/>
        </p:spPr>
        <p:txBody>
          <a:bodyPr wrap="square" rtlCol="0">
            <a:spAutoFit/>
          </a:bodyPr>
          <a:lstStyle/>
          <a:p>
            <a:r>
              <a:rPr lang="zh-TW" sz="1600" i="1" dirty="0">
                <a:solidFill>
                  <a:schemeClr val="bg1"/>
                </a:solidFill>
                <a:latin typeface="PMingLiU"/>
                <a:cs typeface="PMingLiU"/>
              </a:rPr>
              <a:t>MyLion是2019年7月1日開始的服務活動報告的目的地。</a:t>
            </a:r>
          </a:p>
        </p:txBody>
      </p:sp>
    </p:spTree>
    <p:extLst>
      <p:ext uri="{BB962C8B-B14F-4D97-AF65-F5344CB8AC3E}">
        <p14:creationId xmlns:p14="http://schemas.microsoft.com/office/powerpoint/2010/main" val="1602337836"/>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38405</TotalTime>
  <Words>2384</Words>
  <Application>Microsoft Office PowerPoint</Application>
  <PresentationFormat>Widescreen</PresentationFormat>
  <Paragraphs>323</Paragraphs>
  <Slides>28</Slides>
  <Notes>28</Notes>
  <HiddenSlides>0</HiddenSlides>
  <MMClips>0</MMClips>
  <ScaleCrop>false</ScaleCrop>
  <HeadingPairs>
    <vt:vector size="6" baseType="variant">
      <vt:variant>
        <vt:lpstr>Fonts Used</vt:lpstr>
      </vt:variant>
      <vt:variant>
        <vt:i4>14</vt:i4>
      </vt:variant>
      <vt:variant>
        <vt:lpstr>Theme</vt:lpstr>
      </vt:variant>
      <vt:variant>
        <vt:i4>15</vt:i4>
      </vt:variant>
      <vt:variant>
        <vt:lpstr>Slide Titles</vt:lpstr>
      </vt:variant>
      <vt:variant>
        <vt:i4>28</vt:i4>
      </vt:variant>
    </vt:vector>
  </HeadingPairs>
  <TitlesOfParts>
    <vt:vector size="57" baseType="lpstr">
      <vt:lpstr>Arial Hebrew Scholar</vt:lpstr>
      <vt:lpstr>Century Gothic Regular</vt:lpstr>
      <vt:lpstr>Helvetica Neue</vt:lpstr>
      <vt:lpstr>Open Sans Regular</vt:lpstr>
      <vt:lpstr>新細明體</vt:lpstr>
      <vt:lpstr>新細明體</vt:lpstr>
      <vt:lpstr>ヒラギノ角ゴ Pro W3</vt:lpstr>
      <vt:lpstr>Arial</vt:lpstr>
      <vt:lpstr>Calibri</vt:lpstr>
      <vt:lpstr>Century Gothic</vt:lpstr>
      <vt:lpstr>Helvetica</vt:lpstr>
      <vt:lpstr>Segoe UI</vt:lpstr>
      <vt:lpstr>Segoe UI Light</vt:lpstr>
      <vt:lpstr>Segoe UI Semibold</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Cui, Li</cp:lastModifiedBy>
  <cp:revision>267</cp:revision>
  <cp:lastPrinted>2019-02-19T18:34:58Z</cp:lastPrinted>
  <dcterms:created xsi:type="dcterms:W3CDTF">2019-02-13T18:13:08Z</dcterms:created>
  <dcterms:modified xsi:type="dcterms:W3CDTF">2019-06-05T15:59:39Z</dcterms:modified>
</cp:coreProperties>
</file>