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 id="2147483882" r:id="rId9"/>
    <p:sldMasterId id="2147483899" r:id="rId10"/>
  </p:sldMasterIdLst>
  <p:notesMasterIdLst>
    <p:notesMasterId r:id="rId40"/>
  </p:notesMasterIdLst>
  <p:handoutMasterIdLst>
    <p:handoutMasterId r:id="rId41"/>
  </p:handoutMasterIdLst>
  <p:sldIdLst>
    <p:sldId id="1987" r:id="rId11"/>
    <p:sldId id="1951" r:id="rId12"/>
    <p:sldId id="1910" r:id="rId13"/>
    <p:sldId id="1988" r:id="rId14"/>
    <p:sldId id="1983" r:id="rId15"/>
    <p:sldId id="1989" r:id="rId16"/>
    <p:sldId id="1960" r:id="rId17"/>
    <p:sldId id="1990" r:id="rId18"/>
    <p:sldId id="1991" r:id="rId19"/>
    <p:sldId id="1992" r:id="rId20"/>
    <p:sldId id="1993" r:id="rId21"/>
    <p:sldId id="1994" r:id="rId22"/>
    <p:sldId id="1995" r:id="rId23"/>
    <p:sldId id="1996" r:id="rId24"/>
    <p:sldId id="1997" r:id="rId25"/>
    <p:sldId id="1998" r:id="rId26"/>
    <p:sldId id="1967" r:id="rId27"/>
    <p:sldId id="1999" r:id="rId28"/>
    <p:sldId id="1968" r:id="rId29"/>
    <p:sldId id="2000" r:id="rId30"/>
    <p:sldId id="2001" r:id="rId31"/>
    <p:sldId id="2002" r:id="rId32"/>
    <p:sldId id="2003" r:id="rId33"/>
    <p:sldId id="2004" r:id="rId34"/>
    <p:sldId id="1110" r:id="rId35"/>
    <p:sldId id="2005" r:id="rId36"/>
    <p:sldId id="2006" r:id="rId37"/>
    <p:sldId id="2064" r:id="rId38"/>
    <p:sldId id="1977" r:id="rId39"/>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240"/>
    <a:srgbClr val="00338D"/>
    <a:srgbClr val="10A0A0"/>
    <a:srgbClr val="00B069"/>
    <a:srgbClr val="00339A"/>
    <a:srgbClr val="10233F"/>
    <a:srgbClr val="F0C300"/>
    <a:srgbClr val="082E87"/>
    <a:srgbClr val="407CCA"/>
    <a:srgbClr val="B3B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91" autoAdjust="0"/>
    <p:restoredTop sz="91304" autoAdjust="0"/>
  </p:normalViewPr>
  <p:slideViewPr>
    <p:cSldViewPr showGuides="1">
      <p:cViewPr varScale="1">
        <p:scale>
          <a:sx n="61" d="100"/>
          <a:sy n="61" d="100"/>
        </p:scale>
        <p:origin x="780" y="48"/>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3" d="2"/>
        <a:sy n="3" d="2"/>
      </p:scale>
      <p:origin x="0" y="0"/>
    </p:cViewPr>
  </p:notesTextViewPr>
  <p:sorterViewPr>
    <p:cViewPr>
      <p:scale>
        <a:sx n="90" d="100"/>
        <a:sy n="90" d="100"/>
      </p:scale>
      <p:origin x="0" y="-2754"/>
    </p:cViewPr>
  </p:sorterViewPr>
  <p:notesViewPr>
    <p:cSldViewPr showGuides="1">
      <p:cViewPr varScale="1">
        <p:scale>
          <a:sx n="74" d="100"/>
          <a:sy n="74" d="100"/>
        </p:scale>
        <p:origin x="279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commentAuthors" Target="commentAuthor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5.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presProps" Target="presProps.xml"/><Relationship Id="rId8" Type="http://schemas.openxmlformats.org/officeDocument/2006/relationships/slideMaster" Target="slideMasters/slideMaster3.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2/1/2024</a:t>
            </a:fld>
            <a:endParaRPr lang="en-US"/>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spcBef>
                <a:spcPts val="0"/>
              </a:spcBef>
            </a:pPr>
            <a:r>
              <a:rPr lang="zh-TW" dirty="0"/>
              <a:t>分會優質倡議是分會用來評估自身滿足其會員和社區需求的能力之最重要工具。</a:t>
            </a:r>
          </a:p>
          <a:p>
            <a:pPr>
              <a:lnSpc>
                <a:spcPct val="200000"/>
              </a:lnSpc>
              <a:spcBef>
                <a:spcPts val="0"/>
              </a:spcBef>
            </a:pPr>
            <a:endParaRPr lang="en-US" dirty="0"/>
          </a:p>
          <a:p>
            <a:pPr>
              <a:lnSpc>
                <a:spcPct val="200000"/>
              </a:lnSpc>
              <a:spcBef>
                <a:spcPts val="0"/>
              </a:spcBef>
            </a:pPr>
            <a:r>
              <a:rPr lang="zh-TW" dirty="0"/>
              <a:t>在當今繁忙的世界，一個分會需要能夠管理和實施積極的評估及目標設定的過程如此簡單地成為標準運作程序，可以根據需要繼續著重在一個成功的分會最重要最關鍵的因素：  服務、優</a:t>
            </a:r>
            <a:r>
              <a:rPr lang="zh-CN" altLang="en-US" dirty="0"/>
              <a:t>質</a:t>
            </a:r>
            <a:r>
              <a:rPr lang="zh-TW" dirty="0"/>
              <a:t>會員和成長中的領導人。</a:t>
            </a:r>
          </a:p>
          <a:p>
            <a:endParaRPr lang="en-US" dirty="0"/>
          </a:p>
        </p:txBody>
      </p:sp>
    </p:spTree>
    <p:extLst>
      <p:ext uri="{BB962C8B-B14F-4D97-AF65-F5344CB8AC3E}">
        <p14:creationId xmlns:p14="http://schemas.microsoft.com/office/powerpoint/2010/main" val="2572879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3208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9767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279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zh-TW" dirty="0"/>
              <a:t>憲章及附則：</a:t>
            </a:r>
            <a:r>
              <a:rPr lang="zh-TW" sz="1200" dirty="0">
                <a:solidFill>
                  <a:srgbClr val="00338D"/>
                </a:solidFill>
                <a:latin typeface="HelveticaNeueLT Std Lt" panose="020B0403020202020204" pitchFamily="34" charset="0"/>
                <a:ea typeface="PMingLiU"/>
              </a:rPr>
              <a:t>新幹部、理事和委員會主席的職位。重新定位委員會。定義新的標準版分會結構。</a:t>
            </a:r>
          </a:p>
          <a:p>
            <a:pPr>
              <a:lnSpc>
                <a:spcPct val="114000"/>
              </a:lnSpc>
            </a:pPr>
            <a:endParaRPr lang="en-US" sz="1200" dirty="0">
              <a:solidFill>
                <a:srgbClr val="00338D"/>
              </a:solidFill>
              <a:latin typeface="HelveticaNeueLT Std Lt" panose="020B0403020202020204" pitchFamily="34" charset="0"/>
            </a:endParaRPr>
          </a:p>
          <a:p>
            <a:pPr algn="l"/>
            <a:r>
              <a:rPr lang="zh-TW" sz="1200" dirty="0">
                <a:solidFill>
                  <a:srgbClr val="00338D"/>
                </a:solidFill>
                <a:latin typeface="HelveticaNeueLT Std Lt" panose="020B0403020202020204" pitchFamily="34" charset="0"/>
                <a:ea typeface="PMingLiU" charset="0"/>
                <a:cs typeface="Arial" charset="0"/>
              </a:rPr>
              <a:t>您的分會，您的方式！：</a:t>
            </a:r>
            <a:r>
              <a:rPr lang="zh-TW" sz="1200" dirty="0">
                <a:solidFill>
                  <a:srgbClr val="0A5496"/>
                </a:solidFill>
                <a:latin typeface="HelveticaNeueLT Std Lt" panose="020B0403020202020204" pitchFamily="34" charset="0"/>
                <a:ea typeface="PMingLiU" charset="0"/>
                <a:cs typeface="Arial" charset="0"/>
              </a:rPr>
              <a:t>自訂您的分會類型指南。重塑你們的例會。增加參與的想法。分會會議活動的構想。向大眾宣傳你的例會和活動。</a:t>
            </a:r>
          </a:p>
          <a:p>
            <a:pPr algn="l"/>
            <a:endParaRPr lang="en-US" sz="1200" kern="0" dirty="0">
              <a:solidFill>
                <a:srgbClr val="0A5496"/>
              </a:solidFill>
              <a:latin typeface="HelveticaNeueLT Std Lt" panose="020B0403020202020204" pitchFamily="34" charset="0"/>
              <a:ea typeface="Arial" charset="0"/>
              <a:cs typeface="Arial" charset="0"/>
            </a:endParaRPr>
          </a:p>
          <a:p>
            <a:pPr marL="0" indent="0">
              <a:lnSpc>
                <a:spcPct val="90000"/>
              </a:lnSpc>
              <a:buFont typeface="Arial" panose="020B0604020202020204" pitchFamily="34" charset="0"/>
              <a:buNone/>
            </a:pPr>
            <a:r>
              <a:rPr lang="zh-TW" sz="1200" dirty="0">
                <a:solidFill>
                  <a:srgbClr val="0A5496"/>
                </a:solidFill>
                <a:latin typeface="HelveticaNeueLT Std Lt" panose="020B0403020202020204" pitchFamily="34" charset="0"/>
                <a:ea typeface="PMingLiU" charset="0"/>
                <a:cs typeface="Arial" charset="0"/>
              </a:rPr>
              <a:t>電子書：分會會長/副會長、秘書、財務、會員發展主席、服務主席</a:t>
            </a:r>
            <a:r>
              <a:rPr lang="zh-CN" altLang="en-US" sz="1200" dirty="0">
                <a:solidFill>
                  <a:srgbClr val="0A5496"/>
                </a:solidFill>
                <a:latin typeface="HelveticaNeueLT Std Lt" panose="020B0403020202020204" pitchFamily="34" charset="0"/>
                <a:ea typeface="PMingLiU" charset="0"/>
                <a:cs typeface="Arial" charset="0"/>
              </a:rPr>
              <a:t>。</a:t>
            </a:r>
            <a:endParaRPr lang="zh-TW" sz="1200" dirty="0">
              <a:solidFill>
                <a:srgbClr val="0A5496"/>
              </a:solidFill>
              <a:latin typeface="HelveticaNeueLT Std Lt" panose="020B0403020202020204" pitchFamily="34" charset="0"/>
              <a:ea typeface="PMingLiU" charset="0"/>
              <a:cs typeface="Arial" charset="0"/>
            </a:endParaRPr>
          </a:p>
          <a:p>
            <a:pPr marL="0" indent="0">
              <a:lnSpc>
                <a:spcPct val="90000"/>
              </a:lnSpc>
              <a:buFont typeface="Arial" panose="020B0604020202020204" pitchFamily="34" charset="0"/>
              <a:buNone/>
            </a:pPr>
            <a:endParaRPr lang="en-US" sz="1200" kern="0" dirty="0">
              <a:solidFill>
                <a:srgbClr val="0A5496"/>
              </a:solidFill>
              <a:latin typeface="HelveticaNeueLT Std Lt" panose="020B0403020202020204" pitchFamily="34" charset="0"/>
              <a:ea typeface="Arial" charset="0"/>
              <a:cs typeface="Arial" charset="0"/>
            </a:endParaRPr>
          </a:p>
          <a:p>
            <a:pPr marL="0" indent="0">
              <a:lnSpc>
                <a:spcPct val="90000"/>
              </a:lnSpc>
              <a:buFont typeface="Arial" panose="020B0604020202020204" pitchFamily="34" charset="0"/>
              <a:buNone/>
            </a:pPr>
            <a:r>
              <a:rPr lang="zh-TW" sz="1200" dirty="0">
                <a:solidFill>
                  <a:srgbClr val="0A5496"/>
                </a:solidFill>
                <a:latin typeface="HelveticaNeueLT Std Lt" panose="020B0403020202020204" pitchFamily="34" charset="0"/>
                <a:ea typeface="PMingLiU" charset="0"/>
                <a:cs typeface="Arial" charset="0"/>
              </a:rPr>
              <a:t>為分會的成功擬定計劃！：此計劃指南和投影片簡報</a:t>
            </a:r>
            <a:r>
              <a:rPr lang="zh-TW" dirty="0"/>
              <a:t>幫助貴分會發現其優勢、改進的方法，以及將幫助貴分會成長和茁壯的新機會。計劃表格有助於擬定願景、評估貴分會的需求，並為成功的實施制定計劃。  </a:t>
            </a:r>
          </a:p>
          <a:p>
            <a:pPr algn="l"/>
            <a:endParaRPr lang="en-US" sz="1200" kern="0" dirty="0">
              <a:solidFill>
                <a:srgbClr val="0A5496"/>
              </a:solidFill>
              <a:latin typeface="HelveticaNeueLT Std Lt" panose="020B0403020202020204" pitchFamily="34" charset="0"/>
              <a:ea typeface="Arial" charset="0"/>
              <a:cs typeface="Arial" charset="0"/>
            </a:endParaRPr>
          </a:p>
          <a:p>
            <a:endParaRPr lang="en-US" dirty="0"/>
          </a:p>
        </p:txBody>
      </p:sp>
    </p:spTree>
    <p:extLst>
      <p:ext uri="{BB962C8B-B14F-4D97-AF65-F5344CB8AC3E}">
        <p14:creationId xmlns:p14="http://schemas.microsoft.com/office/powerpoint/2010/main" val="2660868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4304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8830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3602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7664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200">
                <a:latin typeface="Calibri Light" panose="020F0302020204030204" pitchFamily="34" charset="0"/>
                <a:ea typeface="PMingLiU" panose="02020603050405020304" pitchFamily="18" charset="0"/>
                <a:cs typeface="Arial" panose="020B0604020202020204" pitchFamily="34" charset="0"/>
              </a:rPr>
              <a:t>為每項評估制定三個SMART目標。  </a:t>
            </a:r>
          </a:p>
          <a:p>
            <a:endParaRPr lang="en-US" sz="1200" b="1" dirty="0">
              <a:effectLst/>
              <a:latin typeface="Calibri Light" panose="020F0302020204030204" pitchFamily="34" charset="0"/>
              <a:ea typeface="Times New Roman" panose="02020603050405020304" pitchFamily="18" charset="0"/>
              <a:cs typeface="Arial" panose="020B0604020202020204" pitchFamily="34" charset="0"/>
            </a:endParaRPr>
          </a:p>
          <a:p>
            <a:r>
              <a:rPr lang="zh-TW" sz="1200">
                <a:latin typeface="Calibri Light" panose="020F0302020204030204" pitchFamily="34" charset="0"/>
                <a:ea typeface="PMingLiU" panose="02020603050405020304" pitchFamily="18" charset="0"/>
                <a:cs typeface="Arial" panose="020B0604020202020204" pitchFamily="34" charset="0"/>
              </a:rPr>
              <a:t>我們來花點時間討論這些目標，並為每項評估制定三個SMART目標。  偶爾</a:t>
            </a:r>
            <a:r>
              <a:rPr lang="zh-TW" sz="1200" b="1">
                <a:latin typeface="Calibri Light" panose="020F0302020204030204" pitchFamily="34" charset="0"/>
                <a:ea typeface="PMingLiU" panose="02020603050405020304" pitchFamily="18" charset="0"/>
                <a:cs typeface="Arial" panose="020B0604020202020204" pitchFamily="34" charset="0"/>
              </a:rPr>
              <a:t>巡視</a:t>
            </a:r>
            <a:r>
              <a:rPr lang="zh-TW" sz="1200">
                <a:latin typeface="Calibri Light" panose="020F0302020204030204" pitchFamily="34" charset="0"/>
                <a:ea typeface="PMingLiU" panose="02020603050405020304" pitchFamily="18" charset="0"/>
                <a:cs typeface="Arial" panose="020B0604020202020204" pitchFamily="34" charset="0"/>
              </a:rPr>
              <a:t>，以確保有效地討論每項評估。</a:t>
            </a:r>
          </a:p>
          <a:p>
            <a:endParaRPr lang="en-US" dirty="0"/>
          </a:p>
        </p:txBody>
      </p:sp>
    </p:spTree>
    <p:extLst>
      <p:ext uri="{BB962C8B-B14F-4D97-AF65-F5344CB8AC3E}">
        <p14:creationId xmlns:p14="http://schemas.microsoft.com/office/powerpoint/2010/main" val="1787706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a:t>我們來報告您的目標。  我們將請各小組分享三個目標。 </a:t>
            </a:r>
          </a:p>
          <a:p>
            <a:endParaRPr lang="en-US" dirty="0"/>
          </a:p>
        </p:txBody>
      </p:sp>
    </p:spTree>
    <p:extLst>
      <p:ext uri="{BB962C8B-B14F-4D97-AF65-F5344CB8AC3E}">
        <p14:creationId xmlns:p14="http://schemas.microsoft.com/office/powerpoint/2010/main" val="2885694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43605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2062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6303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a:t>我們來報告您的目標。  我們將請各小組分享三個目標。 </a:t>
            </a:r>
          </a:p>
          <a:p>
            <a:endParaRPr lang="en-US" dirty="0"/>
          </a:p>
        </p:txBody>
      </p:sp>
    </p:spTree>
    <p:extLst>
      <p:ext uri="{BB962C8B-B14F-4D97-AF65-F5344CB8AC3E}">
        <p14:creationId xmlns:p14="http://schemas.microsoft.com/office/powerpoint/2010/main" val="36155158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2809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1038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a:t>Lions International給分會提供許多工具和資源。  請訪問改進分會品質的網頁，加入改進分會品質的臉書群組。 </a:t>
            </a:r>
          </a:p>
          <a:p>
            <a:endParaRPr lang="en-US" dirty="0"/>
          </a:p>
        </p:txBody>
      </p:sp>
    </p:spTree>
    <p:extLst>
      <p:ext uri="{BB962C8B-B14F-4D97-AF65-F5344CB8AC3E}">
        <p14:creationId xmlns:p14="http://schemas.microsoft.com/office/powerpoint/2010/main" val="5238816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請</a:t>
            </a:r>
            <a:r>
              <a:rPr lang="zh-CN" altLang="en-US" dirty="0"/>
              <a:t>志願者</a:t>
            </a:r>
            <a:r>
              <a:rPr lang="zh-TW" dirty="0"/>
              <a:t>說明他們在研討會中發現最重要的事項。  </a:t>
            </a:r>
          </a:p>
          <a:p>
            <a:endParaRPr lang="en-US" dirty="0"/>
          </a:p>
          <a:p>
            <a:r>
              <a:rPr lang="zh-TW" dirty="0"/>
              <a:t>討論後，將他們的陳述收集起來再進行匯報。 </a:t>
            </a:r>
          </a:p>
          <a:p>
            <a:endParaRPr lang="en-US" dirty="0"/>
          </a:p>
        </p:txBody>
      </p:sp>
    </p:spTree>
    <p:extLst>
      <p:ext uri="{BB962C8B-B14F-4D97-AF65-F5344CB8AC3E}">
        <p14:creationId xmlns:p14="http://schemas.microsoft.com/office/powerpoint/2010/main" val="392288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r>
              <a:rPr lang="zh-TW"/>
              <a:t>在會員發展、社區服務、傑出組織及溝通上表現傑出的分會可符合獲得尊貴的傑出獎項之資格。  在您向著傑出路線前進時，請列出符合傑出分會獎申請表的資格。 </a:t>
            </a:r>
          </a:p>
        </p:txBody>
      </p:sp>
    </p:spTree>
    <p:extLst>
      <p:ext uri="{BB962C8B-B14F-4D97-AF65-F5344CB8AC3E}">
        <p14:creationId xmlns:p14="http://schemas.microsoft.com/office/powerpoint/2010/main" val="976400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感謝大家前來參加。</a:t>
            </a:r>
          </a:p>
        </p:txBody>
      </p:sp>
    </p:spTree>
    <p:extLst>
      <p:ext uri="{BB962C8B-B14F-4D97-AF65-F5344CB8AC3E}">
        <p14:creationId xmlns:p14="http://schemas.microsoft.com/office/powerpoint/2010/main" val="1448102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dirty="0"/>
              <a:t>對每個分會而言，</a:t>
            </a:r>
            <a:r>
              <a:rPr lang="zh-TW" altLang="en-US" dirty="0"/>
              <a:t>改變</a:t>
            </a:r>
            <a:r>
              <a:rPr lang="zh-TW" dirty="0"/>
              <a:t>是至關重要的。  藉著了解我們目前的運作、確定可以改進的領域、並採取慎重的步驟來實現我們的目標，每個分會都可以變得更好！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zh-TW" dirty="0"/>
              <a:t>四個領域為：</a:t>
            </a:r>
          </a:p>
          <a:p>
            <a:endParaRPr lang="en-US" dirty="0"/>
          </a:p>
          <a:p>
            <a:pPr marL="228600" indent="-228600">
              <a:buAutoNum type="arabicPeriod"/>
            </a:pPr>
            <a:r>
              <a:rPr lang="zh-TW" dirty="0"/>
              <a:t>以新會員振興您的分會</a:t>
            </a:r>
          </a:p>
          <a:p>
            <a:pPr marL="228600" indent="-228600">
              <a:buAutoNum type="arabicPeriod"/>
            </a:pPr>
            <a:r>
              <a:rPr lang="zh-TW" dirty="0"/>
              <a:t>以新的服務機會重振您的分會</a:t>
            </a:r>
          </a:p>
          <a:p>
            <a:pPr marL="228600" indent="-228600">
              <a:buAutoNum type="arabicPeriod"/>
            </a:pPr>
            <a:r>
              <a:rPr lang="zh-TW" dirty="0"/>
              <a:t>在領導發展及分會運作中追求卓越</a:t>
            </a:r>
          </a:p>
          <a:p>
            <a:pPr marL="228600" indent="-228600">
              <a:buAutoNum type="arabicPeriod"/>
            </a:pPr>
            <a:r>
              <a:rPr lang="zh-TW" dirty="0"/>
              <a:t>與社區分享貴分會的工作成果</a:t>
            </a:r>
          </a:p>
          <a:p>
            <a:endParaRPr lang="en-US" dirty="0"/>
          </a:p>
        </p:txBody>
      </p:sp>
    </p:spTree>
    <p:extLst>
      <p:ext uri="{BB962C8B-B14F-4D97-AF65-F5344CB8AC3E}">
        <p14:creationId xmlns:p14="http://schemas.microsoft.com/office/powerpoint/2010/main" val="1074583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t>每項評估旨在幫助確定可以改進的領域。 </a:t>
            </a:r>
          </a:p>
          <a:p>
            <a:endParaRPr lang="en-US" dirty="0"/>
          </a:p>
          <a:p>
            <a:r>
              <a:rPr lang="zh-TW"/>
              <a:t>評估： </a:t>
            </a:r>
          </a:p>
          <a:p>
            <a:endParaRPr lang="en-US" dirty="0"/>
          </a:p>
          <a:p>
            <a:pPr marL="342900" indent="-342900">
              <a:buFont typeface="Arial" panose="020B0604020202020204" pitchFamily="34" charset="0"/>
              <a:buChar char="•"/>
            </a:pPr>
            <a:r>
              <a:rPr lang="zh-TW" sz="1200" b="1">
                <a:latin typeface="HelveticaNeueLT Std Lt" panose="020B0403020202020204" pitchFamily="34" charset="0"/>
                <a:ea typeface="PMingLiU" charset="0"/>
                <a:cs typeface="Helvetica" panose="020B0604020202020204" pitchFamily="34" charset="0"/>
              </a:rPr>
              <a:t>有助於重點思考</a:t>
            </a:r>
          </a:p>
          <a:p>
            <a:pPr marL="342900" indent="-342900">
              <a:buFont typeface="Arial" panose="020B0604020202020204" pitchFamily="34" charset="0"/>
              <a:buChar char="•"/>
            </a:pPr>
            <a:r>
              <a:rPr lang="zh-TW" sz="1200" b="1">
                <a:latin typeface="HelveticaNeueLT Std Lt" panose="020B0403020202020204" pitchFamily="34" charset="0"/>
                <a:ea typeface="PMingLiU" charset="0"/>
                <a:cs typeface="Helvetica" panose="020B0604020202020204" pitchFamily="34" charset="0"/>
              </a:rPr>
              <a:t>指導討論</a:t>
            </a:r>
          </a:p>
          <a:p>
            <a:pPr marL="342900" indent="-342900">
              <a:buFont typeface="Arial" panose="020B0604020202020204" pitchFamily="34" charset="0"/>
              <a:buChar char="•"/>
            </a:pPr>
            <a:r>
              <a:rPr lang="zh-TW" sz="1200" b="1">
                <a:latin typeface="HelveticaNeueLT Std Lt" panose="020B0403020202020204" pitchFamily="34" charset="0"/>
                <a:ea typeface="PMingLiU" charset="0"/>
                <a:cs typeface="Helvetica" panose="020B0604020202020204" pitchFamily="34" charset="0"/>
              </a:rPr>
              <a:t>鼓勵探索資源</a:t>
            </a:r>
          </a:p>
          <a:p>
            <a:pPr marL="342900" indent="-342900">
              <a:buFont typeface="Arial" panose="020B0604020202020204" pitchFamily="34" charset="0"/>
              <a:buChar char="•"/>
            </a:pPr>
            <a:r>
              <a:rPr lang="zh-TW" sz="1200" b="1">
                <a:latin typeface="HelveticaNeueLT Std Lt" panose="020B0403020202020204" pitchFamily="34" charset="0"/>
                <a:ea typeface="PMingLiU" charset="0"/>
                <a:cs typeface="Helvetica" panose="020B0604020202020204" pitchFamily="34" charset="0"/>
              </a:rPr>
              <a:t>程序可以單獨完成或以一個群組來完成</a:t>
            </a:r>
          </a:p>
          <a:p>
            <a:endParaRPr lang="en-US" dirty="0"/>
          </a:p>
          <a:p>
            <a:r>
              <a:rPr lang="zh-TW"/>
              <a:t>現在，我們將分成小組來完成或審閱評估。  您將發現什麼？ </a:t>
            </a:r>
          </a:p>
          <a:p>
            <a:endParaRPr lang="en-US" dirty="0"/>
          </a:p>
        </p:txBody>
      </p:sp>
    </p:spTree>
    <p:extLst>
      <p:ext uri="{BB962C8B-B14F-4D97-AF65-F5344CB8AC3E}">
        <p14:creationId xmlns:p14="http://schemas.microsoft.com/office/powerpoint/2010/main" val="4162256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6400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6442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9380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6561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643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799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980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283212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459149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2655145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23682237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2976191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7696805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2298363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16501263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374566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5083411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282177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133910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29108666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6591968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prstClr val="white">
                    <a:alpha val="44000"/>
                  </a:prstClr>
                </a:solidFill>
              </a:rPr>
              <a:t>    </a:t>
            </a:r>
          </a:p>
        </p:txBody>
      </p:sp>
    </p:spTree>
    <p:extLst>
      <p:ext uri="{BB962C8B-B14F-4D97-AF65-F5344CB8AC3E}">
        <p14:creationId xmlns:p14="http://schemas.microsoft.com/office/powerpoint/2010/main" val="40768598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34419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17085155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13075838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3928899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23374871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9461224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517144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38694338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200368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028566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40615465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1532579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6495969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2789860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prstClr val="white">
                    <a:alpha val="44000"/>
                  </a:prstClr>
                </a:solidFill>
              </a:rPr>
              <a:t>    </a:t>
            </a:r>
          </a:p>
        </p:txBody>
      </p:sp>
    </p:spTree>
    <p:extLst>
      <p:ext uri="{BB962C8B-B14F-4D97-AF65-F5344CB8AC3E}">
        <p14:creationId xmlns:p14="http://schemas.microsoft.com/office/powerpoint/2010/main" val="620944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75528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theme" Target="../theme/theme5.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8" r:id="rId4"/>
    <p:sldLayoutId id="2147483869" r:id="rId5"/>
    <p:sldLayoutId id="2147483870" r:id="rId6"/>
    <p:sldLayoutId id="2147483871" r:id="rId7"/>
    <p:sldLayoutId id="2147483872" r:id="rId8"/>
    <p:sldLayoutId id="2147483873" r:id="rId9"/>
    <p:sldLayoutId id="2147483874" r:id="rId10"/>
    <p:sldLayoutId id="2147483880" r:id="rId11"/>
    <p:sldLayoutId id="2147483875" r:id="rId12"/>
    <p:sldLayoutId id="2147483878" r:id="rId13"/>
    <p:sldLayoutId id="2147483879" r:id="rId14"/>
    <p:sldLayoutId id="2147483876" r:id="rId15"/>
    <p:sldLayoutId id="2147483928" r:id="rId16"/>
    <p:sldLayoutId id="2147483929" r:id="rId1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1495871592"/>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104868927"/>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45.emf"/></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45.emf"/></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hyperlink" Target="https://www.lionsclubs.org/zh-hant/resources-for-members/resource-center/improving-club-quality" TargetMode="External"/><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s://www.facebook.com/groups/317754885360703/"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7.xml"/><Relationship Id="rId1" Type="http://schemas.openxmlformats.org/officeDocument/2006/relationships/slideLayout" Target="../slideLayouts/slideLayout16.xml"/><Relationship Id="rId5" Type="http://schemas.openxmlformats.org/officeDocument/2006/relationships/hyperlink" Target="mailto:clubexcellenceaward@lionsclubs.org" TargetMode="Externa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1C1F519D-AEA0-1222-796C-C7F5AF3F47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 y="0"/>
            <a:ext cx="12192000"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3" y="0"/>
            <a:ext cx="12192000" cy="6858000"/>
          </a:xfrm>
          <a:prstGeom prst="rect">
            <a:avLst/>
          </a:prstGeom>
          <a:gradFill flip="none" rotWithShape="0">
            <a:gsLst>
              <a:gs pos="0">
                <a:srgbClr val="0D2240">
                  <a:alpha val="91000"/>
                </a:srgbClr>
              </a:gs>
              <a:gs pos="100000">
                <a:srgbClr val="7A2582">
                  <a:alpha val="9100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a:solidFill>
                <a:schemeClr val="bg1"/>
              </a:solidFill>
            </a:endParaRPr>
          </a:p>
        </p:txBody>
      </p:sp>
      <p:sp>
        <p:nvSpPr>
          <p:cNvPr id="3" name="Yellow Bar">
            <a:extLst>
              <a:ext uri="{FF2B5EF4-FFF2-40B4-BE49-F238E27FC236}">
                <a16:creationId xmlns:a16="http://schemas.microsoft.com/office/drawing/2014/main" id="{02E5F8EC-AC8C-477E-E48D-EC8391DC3483}"/>
              </a:ext>
            </a:extLst>
          </p:cNvPr>
          <p:cNvSpPr/>
          <p:nvPr/>
        </p:nvSpPr>
        <p:spPr>
          <a:xfrm>
            <a:off x="919814" y="411480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4" name="Headline">
            <a:extLst>
              <a:ext uri="{FF2B5EF4-FFF2-40B4-BE49-F238E27FC236}">
                <a16:creationId xmlns:a16="http://schemas.microsoft.com/office/drawing/2014/main" id="{95657C42-33D9-96EF-2E40-90CACC9BFA29}"/>
              </a:ext>
            </a:extLst>
          </p:cNvPr>
          <p:cNvSpPr txBox="1">
            <a:spLocks/>
          </p:cNvSpPr>
          <p:nvPr/>
        </p:nvSpPr>
        <p:spPr>
          <a:xfrm>
            <a:off x="762000" y="2676564"/>
            <a:ext cx="4003965" cy="120248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t>分會優質倡議</a:t>
            </a:r>
          </a:p>
        </p:txBody>
      </p:sp>
      <p:pic>
        <p:nvPicPr>
          <p:cNvPr id="6" name="Emblem - White" descr="lionlogo_white.eps">
            <a:extLst>
              <a:ext uri="{FF2B5EF4-FFF2-40B4-BE49-F238E27FC236}">
                <a16:creationId xmlns:a16="http://schemas.microsoft.com/office/drawing/2014/main" id="{D3D9C50E-6A78-108D-7559-C3CCF4451F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4400" y="1297166"/>
            <a:ext cx="1172364" cy="1143642"/>
          </a:xfrm>
          <a:prstGeom prst="rect">
            <a:avLst/>
          </a:prstGeom>
        </p:spPr>
      </p:pic>
      <p:pic>
        <p:nvPicPr>
          <p:cNvPr id="7" name="Picture 6">
            <a:extLst>
              <a:ext uri="{FF2B5EF4-FFF2-40B4-BE49-F238E27FC236}">
                <a16:creationId xmlns:a16="http://schemas.microsoft.com/office/drawing/2014/main" id="{65FDD877-D78E-7C8B-5E04-125C5E661EE8}"/>
              </a:ext>
            </a:extLst>
          </p:cNvPr>
          <p:cNvPicPr>
            <a:picLocks noChangeAspect="1"/>
          </p:cNvPicPr>
          <p:nvPr/>
        </p:nvPicPr>
        <p:blipFill>
          <a:blip r:embed="rId5"/>
          <a:stretch>
            <a:fillRect/>
          </a:stretch>
        </p:blipFill>
        <p:spPr>
          <a:xfrm>
            <a:off x="7077738" y="624575"/>
            <a:ext cx="4083848" cy="5322465"/>
          </a:xfrm>
          <a:prstGeom prst="rect">
            <a:avLst/>
          </a:prstGeom>
        </p:spPr>
      </p:pic>
    </p:spTree>
    <p:extLst>
      <p:ext uri="{BB962C8B-B14F-4D97-AF65-F5344CB8AC3E}">
        <p14:creationId xmlns:p14="http://schemas.microsoft.com/office/powerpoint/2010/main" val="995419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10233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7265" y="550843"/>
            <a:ext cx="12358930" cy="668358"/>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zh-TW" sz="3200" dirty="0">
                <a:solidFill>
                  <a:srgbClr val="00338D"/>
                </a:solidFill>
              </a:rPr>
              <a:t>資源：以新的服務機會重振貴分會</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45" name="Text Placeholder 1">
            <a:extLst>
              <a:ext uri="{FF2B5EF4-FFF2-40B4-BE49-F238E27FC236}">
                <a16:creationId xmlns:a16="http://schemas.microsoft.com/office/drawing/2014/main" id="{887F161C-D5E3-B22A-7687-A3B3B0D1BCA7}"/>
              </a:ext>
            </a:extLst>
          </p:cNvPr>
          <p:cNvSpPr txBox="1">
            <a:spLocks/>
          </p:cNvSpPr>
          <p:nvPr/>
        </p:nvSpPr>
        <p:spPr>
          <a:xfrm>
            <a:off x="4968760" y="1581717"/>
            <a:ext cx="2045561" cy="671287"/>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3200" dirty="0">
                <a:solidFill>
                  <a:srgbClr val="00338D"/>
                </a:solidFill>
              </a:rPr>
              <a:t>服務旅程</a:t>
            </a:r>
          </a:p>
        </p:txBody>
      </p:sp>
      <p:grpSp>
        <p:nvGrpSpPr>
          <p:cNvPr id="7" name="Group 6">
            <a:extLst>
              <a:ext uri="{FF2B5EF4-FFF2-40B4-BE49-F238E27FC236}">
                <a16:creationId xmlns:a16="http://schemas.microsoft.com/office/drawing/2014/main" id="{DD83C322-63F3-3DFF-52E3-9A4F3A6E6D4B}"/>
              </a:ext>
            </a:extLst>
          </p:cNvPr>
          <p:cNvGrpSpPr/>
          <p:nvPr/>
        </p:nvGrpSpPr>
        <p:grpSpPr>
          <a:xfrm>
            <a:off x="256702" y="2429249"/>
            <a:ext cx="11808512" cy="1727871"/>
            <a:chOff x="217631" y="709793"/>
            <a:chExt cx="11808512" cy="1727871"/>
          </a:xfrm>
        </p:grpSpPr>
        <p:sp>
          <p:nvSpPr>
            <p:cNvPr id="12" name="TextBox 11">
              <a:extLst>
                <a:ext uri="{FF2B5EF4-FFF2-40B4-BE49-F238E27FC236}">
                  <a16:creationId xmlns:a16="http://schemas.microsoft.com/office/drawing/2014/main" id="{0125949D-FABB-88F7-E346-7F8A5F547672}"/>
                </a:ext>
              </a:extLst>
            </p:cNvPr>
            <p:cNvSpPr txBox="1"/>
            <p:nvPr/>
          </p:nvSpPr>
          <p:spPr>
            <a:xfrm>
              <a:off x="4507775" y="1852448"/>
              <a:ext cx="1553291" cy="585216"/>
            </a:xfrm>
            <a:prstGeom prst="rect">
              <a:avLst/>
            </a:prstGeom>
            <a:noFill/>
          </p:spPr>
          <p:txBody>
            <a:bodyPr wrap="square" lIns="0" rIns="0" rtlCol="0">
              <a:spAutoFit/>
            </a:bodyPr>
            <a:lstStyle/>
            <a:p>
              <a:pPr algn="ctr"/>
              <a:r>
                <a:rPr lang="zh-TW" sz="1600" b="1">
                  <a:solidFill>
                    <a:srgbClr val="8CC63F"/>
                  </a:solidFill>
                  <a:ea typeface="Open Sans" charset="0"/>
                  <a:cs typeface="Open Sans" charset="0"/>
                </a:rPr>
                <a:t>環保</a:t>
              </a:r>
              <a:br>
                <a:rPr lang="zh-TW" sz="1600" b="1">
                  <a:solidFill>
                    <a:srgbClr val="8CC63F"/>
                  </a:solidFill>
                  <a:ea typeface="Open Sans" charset="0"/>
                  <a:cs typeface="Open Sans" charset="0"/>
                </a:rPr>
              </a:br>
              <a:endParaRPr lang="zh-TW" sz="1600" b="1">
                <a:solidFill>
                  <a:srgbClr val="8CC63F"/>
                </a:solidFill>
                <a:ea typeface="Open Sans" charset="0"/>
                <a:cs typeface="Open Sans" charset="0"/>
              </a:endParaRPr>
            </a:p>
          </p:txBody>
        </p:sp>
        <p:sp>
          <p:nvSpPr>
            <p:cNvPr id="15" name="TextBox 14">
              <a:extLst>
                <a:ext uri="{FF2B5EF4-FFF2-40B4-BE49-F238E27FC236}">
                  <a16:creationId xmlns:a16="http://schemas.microsoft.com/office/drawing/2014/main" id="{3C446040-1C51-B858-2D2C-541C42B5EF61}"/>
                </a:ext>
              </a:extLst>
            </p:cNvPr>
            <p:cNvSpPr txBox="1"/>
            <p:nvPr/>
          </p:nvSpPr>
          <p:spPr>
            <a:xfrm>
              <a:off x="7596389" y="1852448"/>
              <a:ext cx="1463040" cy="585216"/>
            </a:xfrm>
            <a:prstGeom prst="rect">
              <a:avLst/>
            </a:prstGeom>
            <a:noFill/>
          </p:spPr>
          <p:txBody>
            <a:bodyPr wrap="square" lIns="0" rIns="0" rtlCol="0">
              <a:spAutoFit/>
            </a:bodyPr>
            <a:lstStyle/>
            <a:p>
              <a:pPr algn="ctr"/>
              <a:r>
                <a:rPr lang="zh-TW" sz="1600" b="1">
                  <a:solidFill>
                    <a:srgbClr val="F26A2C"/>
                  </a:solidFill>
                  <a:ea typeface="Open Sans" charset="0"/>
                  <a:cs typeface="Open Sans" charset="0"/>
                </a:rPr>
                <a:t>救濟飢餓</a:t>
              </a:r>
              <a:br>
                <a:rPr lang="zh-TW" sz="1600" b="1">
                  <a:solidFill>
                    <a:srgbClr val="F26A2C"/>
                  </a:solidFill>
                  <a:ea typeface="Open Sans" charset="0"/>
                  <a:cs typeface="Open Sans" charset="0"/>
                </a:rPr>
              </a:br>
              <a:endParaRPr lang="zh-TW" sz="1600" b="1">
                <a:solidFill>
                  <a:srgbClr val="F26A2C"/>
                </a:solidFill>
                <a:ea typeface="Open Sans" charset="0"/>
                <a:cs typeface="Open Sans" charset="0"/>
              </a:endParaRPr>
            </a:p>
          </p:txBody>
        </p:sp>
        <p:sp>
          <p:nvSpPr>
            <p:cNvPr id="21" name="TextBox 20">
              <a:extLst>
                <a:ext uri="{FF2B5EF4-FFF2-40B4-BE49-F238E27FC236}">
                  <a16:creationId xmlns:a16="http://schemas.microsoft.com/office/drawing/2014/main" id="{6B011712-9146-81BB-19E5-7A3B6D7889D6}"/>
                </a:ext>
              </a:extLst>
            </p:cNvPr>
            <p:cNvSpPr txBox="1"/>
            <p:nvPr/>
          </p:nvSpPr>
          <p:spPr>
            <a:xfrm>
              <a:off x="9112143" y="1852448"/>
              <a:ext cx="1463040" cy="585216"/>
            </a:xfrm>
            <a:prstGeom prst="rect">
              <a:avLst/>
            </a:prstGeom>
            <a:noFill/>
          </p:spPr>
          <p:txBody>
            <a:bodyPr wrap="square" lIns="0" rIns="0" rtlCol="0">
              <a:spAutoFit/>
            </a:bodyPr>
            <a:lstStyle/>
            <a:p>
              <a:pPr algn="ctr"/>
              <a:r>
                <a:rPr lang="zh-TW" sz="1600" b="1">
                  <a:solidFill>
                    <a:srgbClr val="6A205F"/>
                  </a:solidFill>
                  <a:ea typeface="Open Sans" charset="0"/>
                  <a:cs typeface="Open Sans" charset="0"/>
                </a:rPr>
                <a:t>視力</a:t>
              </a:r>
              <a:br>
                <a:rPr lang="zh-TW" sz="1600" b="1">
                  <a:solidFill>
                    <a:srgbClr val="6A205F"/>
                  </a:solidFill>
                  <a:ea typeface="Open Sans" charset="0"/>
                  <a:cs typeface="Open Sans" charset="0"/>
                </a:rPr>
              </a:br>
              <a:endParaRPr lang="zh-TW" sz="1600" b="1">
                <a:solidFill>
                  <a:srgbClr val="6A205F"/>
                </a:solidFill>
                <a:ea typeface="Open Sans" charset="0"/>
                <a:cs typeface="Open Sans" charset="0"/>
              </a:endParaRPr>
            </a:p>
          </p:txBody>
        </p:sp>
        <p:sp>
          <p:nvSpPr>
            <p:cNvPr id="23" name="TextBox 22">
              <a:extLst>
                <a:ext uri="{FF2B5EF4-FFF2-40B4-BE49-F238E27FC236}">
                  <a16:creationId xmlns:a16="http://schemas.microsoft.com/office/drawing/2014/main" id="{CB9F8FCB-B003-62B8-F8E5-17FC6241A921}"/>
                </a:ext>
              </a:extLst>
            </p:cNvPr>
            <p:cNvSpPr txBox="1"/>
            <p:nvPr/>
          </p:nvSpPr>
          <p:spPr>
            <a:xfrm>
              <a:off x="217631" y="1852448"/>
              <a:ext cx="1463040" cy="585216"/>
            </a:xfrm>
            <a:prstGeom prst="rect">
              <a:avLst/>
            </a:prstGeom>
            <a:noFill/>
          </p:spPr>
          <p:txBody>
            <a:bodyPr wrap="square" lIns="0" rIns="0" rtlCol="0">
              <a:spAutoFit/>
            </a:bodyPr>
            <a:lstStyle/>
            <a:p>
              <a:pPr algn="ctr"/>
              <a:r>
                <a:rPr lang="zh-TW" sz="1600" b="1">
                  <a:solidFill>
                    <a:srgbClr val="F0C217"/>
                  </a:solidFill>
                  <a:ea typeface="Open Sans" charset="0"/>
                  <a:cs typeface="Open Sans" charset="0"/>
                </a:rPr>
                <a:t>兒童 </a:t>
              </a:r>
            </a:p>
            <a:p>
              <a:pPr algn="ctr"/>
              <a:r>
                <a:rPr lang="zh-TW" sz="1600" b="1">
                  <a:solidFill>
                    <a:srgbClr val="F0C217"/>
                  </a:solidFill>
                  <a:ea typeface="Open Sans" charset="0"/>
                  <a:cs typeface="Open Sans" charset="0"/>
                </a:rPr>
                <a:t>癌症</a:t>
              </a:r>
            </a:p>
          </p:txBody>
        </p:sp>
        <p:pic>
          <p:nvPicPr>
            <p:cNvPr id="24" name="Picture 23">
              <a:extLst>
                <a:ext uri="{FF2B5EF4-FFF2-40B4-BE49-F238E27FC236}">
                  <a16:creationId xmlns:a16="http://schemas.microsoft.com/office/drawing/2014/main" id="{D288F4CF-C92A-D3E4-E1A5-CF81F3DF642E}"/>
                </a:ext>
              </a:extLst>
            </p:cNvPr>
            <p:cNvPicPr>
              <a:picLocks noChangeAspect="1"/>
            </p:cNvPicPr>
            <p:nvPr/>
          </p:nvPicPr>
          <p:blipFill>
            <a:blip r:embed="rId3"/>
            <a:stretch>
              <a:fillRect/>
            </a:stretch>
          </p:blipFill>
          <p:spPr>
            <a:xfrm>
              <a:off x="389691" y="709793"/>
              <a:ext cx="1128140" cy="1143000"/>
            </a:xfrm>
            <a:prstGeom prst="rect">
              <a:avLst/>
            </a:prstGeom>
          </p:spPr>
        </p:pic>
        <p:pic>
          <p:nvPicPr>
            <p:cNvPr id="25" name="Picture 24">
              <a:extLst>
                <a:ext uri="{FF2B5EF4-FFF2-40B4-BE49-F238E27FC236}">
                  <a16:creationId xmlns:a16="http://schemas.microsoft.com/office/drawing/2014/main" id="{FF01190F-E97E-A7C6-F476-956BB97B909B}"/>
                </a:ext>
              </a:extLst>
            </p:cNvPr>
            <p:cNvPicPr>
              <a:picLocks noChangeAspect="1"/>
            </p:cNvPicPr>
            <p:nvPr/>
          </p:nvPicPr>
          <p:blipFill>
            <a:blip r:embed="rId4"/>
            <a:stretch>
              <a:fillRect/>
            </a:stretch>
          </p:blipFill>
          <p:spPr>
            <a:xfrm>
              <a:off x="4780740" y="709793"/>
              <a:ext cx="1103880" cy="1143000"/>
            </a:xfrm>
            <a:prstGeom prst="rect">
              <a:avLst/>
            </a:prstGeom>
          </p:spPr>
        </p:pic>
        <p:pic>
          <p:nvPicPr>
            <p:cNvPr id="26" name="Picture 25">
              <a:extLst>
                <a:ext uri="{FF2B5EF4-FFF2-40B4-BE49-F238E27FC236}">
                  <a16:creationId xmlns:a16="http://schemas.microsoft.com/office/drawing/2014/main" id="{F8544E49-D4C4-D25A-52BA-9CB4C117474F}"/>
                </a:ext>
              </a:extLst>
            </p:cNvPr>
            <p:cNvPicPr>
              <a:picLocks noChangeAspect="1"/>
            </p:cNvPicPr>
            <p:nvPr/>
          </p:nvPicPr>
          <p:blipFill>
            <a:blip r:embed="rId5"/>
            <a:stretch>
              <a:fillRect/>
            </a:stretch>
          </p:blipFill>
          <p:spPr>
            <a:xfrm>
              <a:off x="7739495" y="709793"/>
              <a:ext cx="1270138" cy="1143000"/>
            </a:xfrm>
            <a:prstGeom prst="rect">
              <a:avLst/>
            </a:prstGeom>
          </p:spPr>
        </p:pic>
        <p:pic>
          <p:nvPicPr>
            <p:cNvPr id="28" name="Picture 27">
              <a:extLst>
                <a:ext uri="{FF2B5EF4-FFF2-40B4-BE49-F238E27FC236}">
                  <a16:creationId xmlns:a16="http://schemas.microsoft.com/office/drawing/2014/main" id="{9B3E1A09-9B87-6FC3-AF33-985F1A2F4741}"/>
                </a:ext>
              </a:extLst>
            </p:cNvPr>
            <p:cNvPicPr>
              <a:picLocks noChangeAspect="1"/>
            </p:cNvPicPr>
            <p:nvPr/>
          </p:nvPicPr>
          <p:blipFill>
            <a:blip r:embed="rId6"/>
            <a:stretch>
              <a:fillRect/>
            </a:stretch>
          </p:blipFill>
          <p:spPr>
            <a:xfrm>
              <a:off x="9279326" y="709793"/>
              <a:ext cx="1147013" cy="1143000"/>
            </a:xfrm>
            <a:prstGeom prst="rect">
              <a:avLst/>
            </a:prstGeom>
          </p:spPr>
        </p:pic>
        <p:sp>
          <p:nvSpPr>
            <p:cNvPr id="29" name="TextBox 28">
              <a:extLst>
                <a:ext uri="{FF2B5EF4-FFF2-40B4-BE49-F238E27FC236}">
                  <a16:creationId xmlns:a16="http://schemas.microsoft.com/office/drawing/2014/main" id="{767CAC8A-FBAD-6825-2C03-04AC40F978C4}"/>
                </a:ext>
              </a:extLst>
            </p:cNvPr>
            <p:cNvSpPr txBox="1"/>
            <p:nvPr/>
          </p:nvSpPr>
          <p:spPr>
            <a:xfrm>
              <a:off x="1689891" y="1852448"/>
              <a:ext cx="1463040" cy="585216"/>
            </a:xfrm>
            <a:prstGeom prst="rect">
              <a:avLst/>
            </a:prstGeom>
            <a:noFill/>
          </p:spPr>
          <p:txBody>
            <a:bodyPr wrap="square" lIns="0" rIns="0" rtlCol="0">
              <a:spAutoFit/>
            </a:bodyPr>
            <a:lstStyle/>
            <a:p>
              <a:pPr algn="ctr"/>
              <a:r>
                <a:rPr lang="zh-TW" sz="1600" b="1">
                  <a:solidFill>
                    <a:srgbClr val="0774AF"/>
                  </a:solidFill>
                  <a:ea typeface="Open Sans" charset="0"/>
                  <a:cs typeface="Open Sans" charset="0"/>
                </a:rPr>
                <a:t>糖尿病</a:t>
              </a:r>
              <a:br>
                <a:rPr lang="zh-TW" sz="1200" b="1">
                  <a:solidFill>
                    <a:schemeClr val="tx2"/>
                  </a:solidFill>
                  <a:ea typeface="Open Sans" charset="0"/>
                  <a:cs typeface="Open Sans" charset="0"/>
                </a:rPr>
              </a:br>
              <a:endParaRPr lang="zh-TW" sz="1200" b="1">
                <a:solidFill>
                  <a:schemeClr val="tx2"/>
                </a:solidFill>
                <a:ea typeface="Open Sans" charset="0"/>
                <a:cs typeface="Open Sans" charset="0"/>
              </a:endParaRPr>
            </a:p>
          </p:txBody>
        </p:sp>
        <p:pic>
          <p:nvPicPr>
            <p:cNvPr id="31" name="Picture 30">
              <a:extLst>
                <a:ext uri="{FF2B5EF4-FFF2-40B4-BE49-F238E27FC236}">
                  <a16:creationId xmlns:a16="http://schemas.microsoft.com/office/drawing/2014/main" id="{92C9F8B5-12A7-2766-3C8B-CB9BBDB366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3510" y="709793"/>
              <a:ext cx="1155048" cy="1143000"/>
            </a:xfrm>
            <a:prstGeom prst="rect">
              <a:avLst/>
            </a:prstGeom>
          </p:spPr>
        </p:pic>
        <p:pic>
          <p:nvPicPr>
            <p:cNvPr id="35" name="Picture 34" descr="A blue and purple circle with a cloud and lightning bolt&#10;&#10;Description automatically generated">
              <a:extLst>
                <a:ext uri="{FF2B5EF4-FFF2-40B4-BE49-F238E27FC236}">
                  <a16:creationId xmlns:a16="http://schemas.microsoft.com/office/drawing/2014/main" id="{24347B44-DE76-1E8D-6E91-4F6740236D70}"/>
                </a:ext>
              </a:extLst>
            </p:cNvPr>
            <p:cNvPicPr>
              <a:picLocks noChangeAspect="1"/>
            </p:cNvPicPr>
            <p:nvPr/>
          </p:nvPicPr>
          <p:blipFill>
            <a:blip r:embed="rId8"/>
            <a:stretch>
              <a:fillRect/>
            </a:stretch>
          </p:blipFill>
          <p:spPr>
            <a:xfrm>
              <a:off x="3324237" y="709793"/>
              <a:ext cx="1130824" cy="1143000"/>
            </a:xfrm>
            <a:prstGeom prst="rect">
              <a:avLst/>
            </a:prstGeom>
          </p:spPr>
        </p:pic>
        <p:sp>
          <p:nvSpPr>
            <p:cNvPr id="37" name="TextBox 36">
              <a:extLst>
                <a:ext uri="{FF2B5EF4-FFF2-40B4-BE49-F238E27FC236}">
                  <a16:creationId xmlns:a16="http://schemas.microsoft.com/office/drawing/2014/main" id="{A22FA2D7-C012-1465-F542-2BB370733B6C}"/>
                </a:ext>
              </a:extLst>
            </p:cNvPr>
            <p:cNvSpPr txBox="1"/>
            <p:nvPr/>
          </p:nvSpPr>
          <p:spPr>
            <a:xfrm>
              <a:off x="3161397" y="1852448"/>
              <a:ext cx="1463040" cy="585216"/>
            </a:xfrm>
            <a:prstGeom prst="rect">
              <a:avLst/>
            </a:prstGeom>
            <a:noFill/>
          </p:spPr>
          <p:txBody>
            <a:bodyPr wrap="square" lIns="0" rIns="0" rtlCol="0">
              <a:spAutoFit/>
            </a:bodyPr>
            <a:lstStyle/>
            <a:p>
              <a:pPr algn="ctr"/>
              <a:r>
                <a:rPr lang="zh-TW" sz="1600" b="1">
                  <a:solidFill>
                    <a:srgbClr val="00339A"/>
                  </a:solidFill>
                  <a:ea typeface="Open Sans" charset="0"/>
                  <a:cs typeface="Open Sans" charset="0"/>
                </a:rPr>
                <a:t>災難援助</a:t>
              </a:r>
            </a:p>
          </p:txBody>
        </p:sp>
        <p:pic>
          <p:nvPicPr>
            <p:cNvPr id="38" name="Picture 37" descr="A group of people holding hands&#10;&#10;Description automatically generated">
              <a:extLst>
                <a:ext uri="{FF2B5EF4-FFF2-40B4-BE49-F238E27FC236}">
                  <a16:creationId xmlns:a16="http://schemas.microsoft.com/office/drawing/2014/main" id="{C77DE890-28EA-C7FB-D471-47C59CFCE439}"/>
                </a:ext>
              </a:extLst>
            </p:cNvPr>
            <p:cNvPicPr>
              <a:picLocks noChangeAspect="1"/>
            </p:cNvPicPr>
            <p:nvPr/>
          </p:nvPicPr>
          <p:blipFill>
            <a:blip r:embed="rId9"/>
            <a:stretch>
              <a:fillRect/>
            </a:stretch>
          </p:blipFill>
          <p:spPr>
            <a:xfrm>
              <a:off x="10724026" y="709793"/>
              <a:ext cx="1130824" cy="1143000"/>
            </a:xfrm>
            <a:prstGeom prst="rect">
              <a:avLst/>
            </a:prstGeom>
          </p:spPr>
        </p:pic>
        <p:sp>
          <p:nvSpPr>
            <p:cNvPr id="39" name="TextBox 38">
              <a:extLst>
                <a:ext uri="{FF2B5EF4-FFF2-40B4-BE49-F238E27FC236}">
                  <a16:creationId xmlns:a16="http://schemas.microsoft.com/office/drawing/2014/main" id="{97695BCC-5A0B-A14A-B07E-549C41D6FED4}"/>
                </a:ext>
              </a:extLst>
            </p:cNvPr>
            <p:cNvSpPr txBox="1"/>
            <p:nvPr/>
          </p:nvSpPr>
          <p:spPr>
            <a:xfrm>
              <a:off x="10563103" y="1852448"/>
              <a:ext cx="1463040" cy="585216"/>
            </a:xfrm>
            <a:prstGeom prst="rect">
              <a:avLst/>
            </a:prstGeom>
            <a:noFill/>
          </p:spPr>
          <p:txBody>
            <a:bodyPr wrap="square" lIns="0" rIns="0" rtlCol="0">
              <a:spAutoFit/>
            </a:bodyPr>
            <a:lstStyle/>
            <a:p>
              <a:pPr algn="ctr"/>
              <a:r>
                <a:rPr lang="zh-TW" sz="1600" b="1">
                  <a:solidFill>
                    <a:srgbClr val="10A0A0"/>
                  </a:solidFill>
                  <a:ea typeface="Open Sans" charset="0"/>
                  <a:cs typeface="Open Sans" charset="0"/>
                </a:rPr>
                <a:t>青少年</a:t>
              </a:r>
              <a:br>
                <a:rPr lang="zh-TW" sz="1600" b="1">
                  <a:solidFill>
                    <a:srgbClr val="10A0A0"/>
                  </a:solidFill>
                  <a:ea typeface="Open Sans" charset="0"/>
                  <a:cs typeface="Open Sans" charset="0"/>
                </a:rPr>
              </a:br>
              <a:endParaRPr lang="zh-TW" sz="1600" b="1">
                <a:solidFill>
                  <a:srgbClr val="10A0A0"/>
                </a:solidFill>
                <a:ea typeface="Open Sans" charset="0"/>
                <a:cs typeface="Open Sans" charset="0"/>
              </a:endParaRPr>
            </a:p>
          </p:txBody>
        </p:sp>
        <p:sp>
          <p:nvSpPr>
            <p:cNvPr id="46" name="TextBox 45">
              <a:extLst>
                <a:ext uri="{FF2B5EF4-FFF2-40B4-BE49-F238E27FC236}">
                  <a16:creationId xmlns:a16="http://schemas.microsoft.com/office/drawing/2014/main" id="{A1BD86A6-ACB8-EA7B-0D20-6E8B0539156B}"/>
                </a:ext>
              </a:extLst>
            </p:cNvPr>
            <p:cNvSpPr txBox="1"/>
            <p:nvPr/>
          </p:nvSpPr>
          <p:spPr>
            <a:xfrm>
              <a:off x="6094533" y="1852448"/>
              <a:ext cx="1592247" cy="585216"/>
            </a:xfrm>
            <a:prstGeom prst="rect">
              <a:avLst/>
            </a:prstGeom>
            <a:noFill/>
          </p:spPr>
          <p:txBody>
            <a:bodyPr wrap="square" lIns="0" rIns="0" rtlCol="0">
              <a:spAutoFit/>
            </a:bodyPr>
            <a:lstStyle/>
            <a:p>
              <a:pPr algn="ctr"/>
              <a:r>
                <a:rPr lang="zh-TW" sz="1600" b="1">
                  <a:solidFill>
                    <a:srgbClr val="C00000"/>
                  </a:solidFill>
                  <a:ea typeface="Open Sans" charset="0"/>
                  <a:cs typeface="Open Sans" charset="0"/>
                </a:rPr>
                <a:t>人道主義</a:t>
              </a:r>
              <a:br>
                <a:rPr lang="zh-TW" sz="1600" b="1">
                  <a:solidFill>
                    <a:srgbClr val="C00000"/>
                  </a:solidFill>
                  <a:ea typeface="Open Sans" charset="0"/>
                  <a:cs typeface="Open Sans" charset="0"/>
                </a:rPr>
              </a:br>
              <a:endParaRPr lang="zh-TW" sz="1600" b="1">
                <a:solidFill>
                  <a:srgbClr val="C00000"/>
                </a:solidFill>
                <a:ea typeface="Open Sans" charset="0"/>
                <a:cs typeface="Open Sans" charset="0"/>
              </a:endParaRPr>
            </a:p>
          </p:txBody>
        </p:sp>
        <p:pic>
          <p:nvPicPr>
            <p:cNvPr id="47" name="Picture 46" descr="A close-up of a logo&#10;&#10;Description automatically generated">
              <a:extLst>
                <a:ext uri="{FF2B5EF4-FFF2-40B4-BE49-F238E27FC236}">
                  <a16:creationId xmlns:a16="http://schemas.microsoft.com/office/drawing/2014/main" id="{153C02EB-167F-F5E2-96E0-39C91473DDEC}"/>
                </a:ext>
              </a:extLst>
            </p:cNvPr>
            <p:cNvPicPr>
              <a:picLocks noChangeAspect="1"/>
            </p:cNvPicPr>
            <p:nvPr/>
          </p:nvPicPr>
          <p:blipFill>
            <a:blip r:embed="rId10"/>
            <a:stretch>
              <a:fillRect/>
            </a:stretch>
          </p:blipFill>
          <p:spPr>
            <a:xfrm>
              <a:off x="6210299" y="709793"/>
              <a:ext cx="1231510" cy="1143000"/>
            </a:xfrm>
            <a:prstGeom prst="rect">
              <a:avLst/>
            </a:prstGeom>
          </p:spPr>
        </p:pic>
      </p:grpSp>
      <p:pic>
        <p:nvPicPr>
          <p:cNvPr id="3" name="Picture 2">
            <a:extLst>
              <a:ext uri="{FF2B5EF4-FFF2-40B4-BE49-F238E27FC236}">
                <a16:creationId xmlns:a16="http://schemas.microsoft.com/office/drawing/2014/main" id="{03FB76DA-21B7-C2E2-0B36-DFFD27E9986D}"/>
              </a:ext>
            </a:extLst>
          </p:cNvPr>
          <p:cNvPicPr>
            <a:picLocks noChangeAspect="1"/>
          </p:cNvPicPr>
          <p:nvPr/>
        </p:nvPicPr>
        <p:blipFill>
          <a:blip r:embed="rId11"/>
          <a:stretch>
            <a:fillRect/>
          </a:stretch>
        </p:blipFill>
        <p:spPr>
          <a:xfrm flipV="1">
            <a:off x="5894307" y="4213703"/>
            <a:ext cx="6120717" cy="1530359"/>
          </a:xfrm>
          <a:prstGeom prst="rect">
            <a:avLst/>
          </a:prstGeom>
          <a:effectLst>
            <a:outerShdw blurRad="63500" sx="102000" sy="102000" algn="ctr" rotWithShape="0">
              <a:schemeClr val="accent1">
                <a:alpha val="40000"/>
              </a:schemeClr>
            </a:outerShdw>
          </a:effectLst>
        </p:spPr>
      </p:pic>
      <p:pic>
        <p:nvPicPr>
          <p:cNvPr id="6" name="Picture 5">
            <a:extLst>
              <a:ext uri="{FF2B5EF4-FFF2-40B4-BE49-F238E27FC236}">
                <a16:creationId xmlns:a16="http://schemas.microsoft.com/office/drawing/2014/main" id="{5943E30E-0FCC-F2F5-E973-0BEF197D3DE1}"/>
              </a:ext>
            </a:extLst>
          </p:cNvPr>
          <p:cNvPicPr>
            <a:picLocks noChangeAspect="1"/>
          </p:cNvPicPr>
          <p:nvPr/>
        </p:nvPicPr>
        <p:blipFill>
          <a:blip r:embed="rId12"/>
          <a:stretch>
            <a:fillRect/>
          </a:stretch>
        </p:blipFill>
        <p:spPr>
          <a:xfrm>
            <a:off x="175127" y="5397451"/>
            <a:ext cx="5719180" cy="1162108"/>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105870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0" i="0" u="none" strike="noStrike" cap="none" normalizeH="0" baseline="0" noProof="0">
                <a:ln>
                  <a:noFill/>
                </a:ln>
                <a:solidFill>
                  <a:prstClr val="white"/>
                </a:solidFill>
                <a:uLnTx/>
                <a:uFillTx/>
                <a:latin typeface="Arial" charset="0"/>
                <a:ea typeface="PMingLiU"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1032553" y="903689"/>
            <a:ext cx="44538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zh-TW" b="1" dirty="0">
                <a:solidFill>
                  <a:schemeClr val="bg1"/>
                </a:solidFill>
                <a:latin typeface="Arial"/>
                <a:ea typeface="PMingLiU"/>
                <a:cs typeface="Arial"/>
              </a:rPr>
              <a:t>評估三</a:t>
            </a:r>
            <a:br>
              <a:rPr lang="zh-TW" b="1" dirty="0">
                <a:solidFill>
                  <a:schemeClr val="bg1"/>
                </a:solidFill>
                <a:latin typeface="Arial"/>
                <a:ea typeface="PMingLiU"/>
                <a:cs typeface="Arial"/>
              </a:rPr>
            </a:br>
            <a:r>
              <a:rPr lang="zh-TW" sz="2000" i="1" dirty="0">
                <a:solidFill>
                  <a:schemeClr val="bg1"/>
                </a:solidFill>
                <a:latin typeface="Arial"/>
                <a:ea typeface="PMingLiU"/>
                <a:cs typeface="Arial"/>
              </a:rPr>
              <a:t>在領導發展及分會運作中追求卓越</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1992853" cy="369332"/>
          </a:xfrm>
          <a:prstGeom prst="rect">
            <a:avLst/>
          </a:prstGeom>
        </p:spPr>
        <p:txBody>
          <a:bodyPr wrap="none">
            <a:spAutoFit/>
          </a:bodyPr>
          <a:lstStyle/>
          <a:p>
            <a:pPr lvl="0">
              <a:spcBef>
                <a:spcPts val="0"/>
              </a:spcBef>
              <a:spcAft>
                <a:spcPts val="1200"/>
              </a:spcAft>
              <a:defRPr/>
            </a:pPr>
            <a:r>
              <a:rPr lang="zh-TW" b="1" i="1" dirty="0">
                <a:solidFill>
                  <a:srgbClr val="EBB700"/>
                </a:solidFill>
                <a:latin typeface="Arial"/>
                <a:ea typeface="PMingLiU"/>
                <a:cs typeface="Arial"/>
              </a:rPr>
              <a:t>完成第 6頁的評估</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Content Placeholder 1">
            <a:extLst>
              <a:ext uri="{FF2B5EF4-FFF2-40B4-BE49-F238E27FC236}">
                <a16:creationId xmlns:a16="http://schemas.microsoft.com/office/drawing/2014/main" id="{021E42D9-BC96-F726-FAF4-8B815896EEF5}"/>
              </a:ext>
            </a:extLst>
          </p:cNvPr>
          <p:cNvSpPr txBox="1">
            <a:spLocks/>
          </p:cNvSpPr>
          <p:nvPr/>
        </p:nvSpPr>
        <p:spPr>
          <a:xfrm>
            <a:off x="367175" y="3335182"/>
            <a:ext cx="6625087" cy="312862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r>
              <a:rPr lang="zh-TW" dirty="0">
                <a:solidFill>
                  <a:schemeClr val="bg1"/>
                </a:solidFill>
              </a:rPr>
              <a:t>分會鼓勵所有的會員尋求領導的職位</a:t>
            </a:r>
          </a:p>
          <a:p>
            <a:pPr marL="285750" indent="-285750"/>
            <a:endParaRPr lang="en-US" kern="0" dirty="0">
              <a:solidFill>
                <a:schemeClr val="bg1"/>
              </a:solidFill>
            </a:endParaRPr>
          </a:p>
          <a:p>
            <a:pPr marL="285750" indent="-285750"/>
            <a:r>
              <a:rPr lang="zh-TW" dirty="0">
                <a:solidFill>
                  <a:schemeClr val="bg1"/>
                </a:solidFill>
              </a:rPr>
              <a:t>分會幹部隨時知會會員有關分會的決定</a:t>
            </a:r>
          </a:p>
          <a:p>
            <a:pPr marL="285750" indent="-285750"/>
            <a:endParaRPr lang="en-US" kern="0" dirty="0">
              <a:solidFill>
                <a:schemeClr val="bg1"/>
              </a:solidFill>
            </a:endParaRPr>
          </a:p>
          <a:p>
            <a:pPr marL="285750" indent="-285750"/>
            <a:r>
              <a:rPr lang="zh-TW" dirty="0">
                <a:solidFill>
                  <a:schemeClr val="bg1"/>
                </a:solidFill>
              </a:rPr>
              <a:t>會員感覺到參與，並且他們的參與是很好的利用了他們的時間</a:t>
            </a:r>
          </a:p>
          <a:p>
            <a:pPr marL="285750" indent="-285750"/>
            <a:endParaRPr lang="en-US" kern="0" dirty="0">
              <a:solidFill>
                <a:schemeClr val="bg1"/>
              </a:solidFill>
            </a:endParaRPr>
          </a:p>
          <a:p>
            <a:pPr marL="285750" indent="-285750"/>
            <a:r>
              <a:rPr lang="zh-TW" dirty="0">
                <a:solidFill>
                  <a:schemeClr val="bg1"/>
                </a:solidFill>
              </a:rPr>
              <a:t>會員對分會的管理方式感到滿意</a:t>
            </a:r>
          </a:p>
          <a:p>
            <a:endParaRPr lang="en-US" kern="0" dirty="0"/>
          </a:p>
          <a:p>
            <a:endParaRPr lang="en-US" kern="0" dirty="0"/>
          </a:p>
        </p:txBody>
      </p:sp>
      <p:pic>
        <p:nvPicPr>
          <p:cNvPr id="6" name="Picture 5">
            <a:extLst>
              <a:ext uri="{FF2B5EF4-FFF2-40B4-BE49-F238E27FC236}">
                <a16:creationId xmlns:a16="http://schemas.microsoft.com/office/drawing/2014/main" id="{C6695837-1F85-6C4B-5D9C-25163FEA9159}"/>
              </a:ext>
            </a:extLst>
          </p:cNvPr>
          <p:cNvPicPr>
            <a:picLocks noChangeAspect="1"/>
          </p:cNvPicPr>
          <p:nvPr/>
        </p:nvPicPr>
        <p:blipFill rotWithShape="1">
          <a:blip r:embed="rId4"/>
          <a:srcRect t="921" b="11121"/>
          <a:stretch/>
        </p:blipFill>
        <p:spPr>
          <a:xfrm>
            <a:off x="7093691" y="2000319"/>
            <a:ext cx="4796287" cy="2857362"/>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19925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12</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0" i="0" u="none" strike="noStrike" cap="none" normalizeH="0" baseline="0" noProof="0">
                <a:ln>
                  <a:noFill/>
                </a:ln>
                <a:solidFill>
                  <a:prstClr val="white"/>
                </a:solidFill>
                <a:uLnTx/>
                <a:uFillTx/>
                <a:latin typeface="Arial" charset="0"/>
                <a:ea typeface="PMingLiU" charset="0"/>
                <a:cs typeface="Arial" charset="0"/>
              </a:rPr>
              <a:t> </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6282647" cy="369332"/>
          </a:xfrm>
          <a:prstGeom prst="rect">
            <a:avLst/>
          </a:prstGeom>
        </p:spPr>
        <p:txBody>
          <a:bodyPr wrap="square">
            <a:spAutoFit/>
          </a:bodyPr>
          <a:lstStyle/>
          <a:p>
            <a:pPr lvl="0">
              <a:spcBef>
                <a:spcPts val="0"/>
              </a:spcBef>
              <a:spcAft>
                <a:spcPts val="1200"/>
              </a:spcAft>
              <a:defRPr/>
            </a:pPr>
            <a:r>
              <a:rPr lang="zh-TW" b="1" i="1" dirty="0">
                <a:solidFill>
                  <a:srgbClr val="EBB700"/>
                </a:solidFill>
                <a:latin typeface="Arial"/>
                <a:ea typeface="PMingLiU"/>
                <a:cs typeface="Arial"/>
              </a:rPr>
              <a:t>完成第 6頁和第 7頁的分會會員評估</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6" name="Headline">
            <a:extLst>
              <a:ext uri="{FF2B5EF4-FFF2-40B4-BE49-F238E27FC236}">
                <a16:creationId xmlns:a16="http://schemas.microsoft.com/office/drawing/2014/main" id="{CD333A46-F428-2A4C-0F71-311084E641FA}"/>
              </a:ext>
            </a:extLst>
          </p:cNvPr>
          <p:cNvSpPr txBox="1">
            <a:spLocks/>
          </p:cNvSpPr>
          <p:nvPr/>
        </p:nvSpPr>
        <p:spPr>
          <a:xfrm>
            <a:off x="1032553" y="903689"/>
            <a:ext cx="44538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zh-TW" b="1" dirty="0">
                <a:solidFill>
                  <a:schemeClr val="bg1"/>
                </a:solidFill>
                <a:latin typeface="Arial"/>
                <a:ea typeface="PMingLiU"/>
                <a:cs typeface="Arial"/>
              </a:rPr>
              <a:t>評估三</a:t>
            </a:r>
            <a:br>
              <a:rPr lang="zh-TW" b="1" dirty="0">
                <a:solidFill>
                  <a:schemeClr val="bg1"/>
                </a:solidFill>
                <a:latin typeface="Arial"/>
                <a:ea typeface="PMingLiU"/>
                <a:cs typeface="Arial"/>
              </a:rPr>
            </a:br>
            <a:r>
              <a:rPr lang="zh-TW" sz="2000" i="1" dirty="0">
                <a:solidFill>
                  <a:schemeClr val="bg1"/>
                </a:solidFill>
                <a:latin typeface="Arial"/>
                <a:ea typeface="PMingLiU"/>
                <a:cs typeface="Arial"/>
              </a:rPr>
              <a:t>在領導發展及分會運作中追求卓越</a:t>
            </a:r>
          </a:p>
        </p:txBody>
      </p:sp>
      <p:sp>
        <p:nvSpPr>
          <p:cNvPr id="7" name="Content Placeholder 6">
            <a:extLst>
              <a:ext uri="{FF2B5EF4-FFF2-40B4-BE49-F238E27FC236}">
                <a16:creationId xmlns:a16="http://schemas.microsoft.com/office/drawing/2014/main" id="{D3509628-E144-E5BE-A868-30C2A89D29E7}"/>
              </a:ext>
            </a:extLst>
          </p:cNvPr>
          <p:cNvSpPr txBox="1">
            <a:spLocks/>
          </p:cNvSpPr>
          <p:nvPr/>
        </p:nvSpPr>
        <p:spPr bwMode="auto">
          <a:xfrm>
            <a:off x="1903476" y="3021542"/>
            <a:ext cx="8382000" cy="36954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solidFill>
                  <a:schemeClr val="bg1"/>
                </a:solidFill>
                <a:latin typeface="Arial" panose="020B0604020202020204" pitchFamily="34" charset="0"/>
                <a:ea typeface="PMingLiU"/>
                <a:cs typeface="Arial" panose="020B0604020202020204" pitchFamily="34" charset="0"/>
              </a:rPr>
              <a:t>您對我們分會的運作有疑問嗎？ </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zh-TW" dirty="0">
                <a:solidFill>
                  <a:schemeClr val="bg1"/>
                </a:solidFill>
                <a:latin typeface="Arial" panose="020B0604020202020204" pitchFamily="34" charset="0"/>
                <a:ea typeface="PMingLiU"/>
                <a:cs typeface="Arial" panose="020B0604020202020204" pitchFamily="34" charset="0"/>
              </a:rPr>
              <a:t>我們的分會會議可以做些什麼改進？ </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zh-TW" dirty="0">
                <a:solidFill>
                  <a:schemeClr val="bg1"/>
                </a:solidFill>
                <a:latin typeface="Arial" panose="020B0604020202020204" pitchFamily="34" charset="0"/>
                <a:ea typeface="PMingLiU"/>
                <a:cs typeface="Arial" panose="020B0604020202020204" pitchFamily="34" charset="0"/>
              </a:rPr>
              <a:t>哪些</a:t>
            </a:r>
            <a:r>
              <a:rPr lang="zh-TW" altLang="en-US" dirty="0">
                <a:solidFill>
                  <a:schemeClr val="bg1"/>
                </a:solidFill>
                <a:latin typeface="Arial" panose="020B0604020202020204" pitchFamily="34" charset="0"/>
                <a:ea typeface="PMingLiU"/>
                <a:cs typeface="Arial" panose="020B0604020202020204" pitchFamily="34" charset="0"/>
              </a:rPr>
              <a:t>改變</a:t>
            </a:r>
            <a:r>
              <a:rPr lang="zh-TW" dirty="0">
                <a:solidFill>
                  <a:schemeClr val="bg1"/>
                </a:solidFill>
                <a:latin typeface="Arial" panose="020B0604020202020204" pitchFamily="34" charset="0"/>
                <a:ea typeface="PMingLiU"/>
                <a:cs typeface="Arial" panose="020B0604020202020204" pitchFamily="34" charset="0"/>
              </a:rPr>
              <a:t>可以讓您的參與更有意義？</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zh-TW" dirty="0">
                <a:solidFill>
                  <a:schemeClr val="bg1"/>
                </a:solidFill>
                <a:latin typeface="Arial" panose="020B0604020202020204" pitchFamily="34" charset="0"/>
                <a:ea typeface="PMingLiU"/>
                <a:cs typeface="Arial" panose="020B0604020202020204" pitchFamily="34" charset="0"/>
              </a:rPr>
              <a:t>分會內部有衝突嗎？</a:t>
            </a:r>
          </a:p>
          <a:p>
            <a:pPr marL="0" indent="0">
              <a:buNone/>
            </a:pPr>
            <a:r>
              <a:rPr lang="zh-TW" dirty="0">
                <a:solidFill>
                  <a:schemeClr val="bg1"/>
                </a:solidFill>
                <a:latin typeface="Arial" panose="020B0604020202020204" pitchFamily="34" charset="0"/>
                <a:ea typeface="PMingLiU"/>
                <a:cs typeface="Arial" panose="020B0604020202020204" pitchFamily="34" charset="0"/>
              </a:rPr>
              <a:t> </a:t>
            </a:r>
          </a:p>
          <a:p>
            <a:r>
              <a:rPr lang="zh-TW" dirty="0">
                <a:solidFill>
                  <a:schemeClr val="bg1"/>
                </a:solidFill>
                <a:latin typeface="Arial" panose="020B0604020202020204" pitchFamily="34" charset="0"/>
                <a:ea typeface="PMingLiU"/>
                <a:cs typeface="Arial" panose="020B0604020202020204" pitchFamily="34" charset="0"/>
              </a:rPr>
              <a:t>分會需要更多會員之間的溝通嗎？</a:t>
            </a:r>
          </a:p>
          <a:p>
            <a:pPr marL="0" indent="0">
              <a:buNone/>
            </a:pPr>
            <a:r>
              <a:rPr lang="zh-TW" dirty="0">
                <a:solidFill>
                  <a:schemeClr val="bg1"/>
                </a:solidFill>
                <a:latin typeface="Arial" panose="020B0604020202020204" pitchFamily="34" charset="0"/>
                <a:ea typeface="PMingLiU"/>
                <a:cs typeface="Arial" panose="020B0604020202020204" pitchFamily="34" charset="0"/>
              </a:rPr>
              <a:t> </a:t>
            </a:r>
          </a:p>
          <a:p>
            <a:r>
              <a:rPr lang="zh-TW" dirty="0">
                <a:solidFill>
                  <a:schemeClr val="bg1"/>
                </a:solidFill>
                <a:latin typeface="Arial" panose="020B0604020202020204" pitchFamily="34" charset="0"/>
                <a:ea typeface="PMingLiU"/>
                <a:cs typeface="Arial" panose="020B0604020202020204" pitchFamily="34" charset="0"/>
              </a:rPr>
              <a:t>如果您能夠</a:t>
            </a:r>
            <a:r>
              <a:rPr lang="zh-TW" altLang="en-US" dirty="0">
                <a:solidFill>
                  <a:schemeClr val="bg1"/>
                </a:solidFill>
                <a:latin typeface="Arial" panose="020B0604020202020204" pitchFamily="34" charset="0"/>
                <a:ea typeface="PMingLiU"/>
                <a:cs typeface="Arial" panose="020B0604020202020204" pitchFamily="34" charset="0"/>
              </a:rPr>
              <a:t>改變</a:t>
            </a:r>
            <a:r>
              <a:rPr lang="zh-TW" dirty="0">
                <a:solidFill>
                  <a:schemeClr val="bg1"/>
                </a:solidFill>
                <a:latin typeface="Arial" panose="020B0604020202020204" pitchFamily="34" charset="0"/>
                <a:ea typeface="PMingLiU"/>
                <a:cs typeface="Arial" panose="020B0604020202020204" pitchFamily="34" charset="0"/>
              </a:rPr>
              <a:t>一件事情，那會是什麼？  </a:t>
            </a:r>
          </a:p>
          <a:p>
            <a:pPr marL="0" indent="0">
              <a:buNone/>
            </a:pPr>
            <a:endParaRPr lang="en-US" sz="2000" kern="0" dirty="0">
              <a:solidFill>
                <a:schemeClr val="bg1"/>
              </a:solidFill>
              <a:latin typeface="Arial" panose="020B0604020202020204" pitchFamily="34" charset="0"/>
              <a:ea typeface="Arial" charset="0"/>
              <a:cs typeface="Arial" panose="020B0604020202020204" pitchFamily="34"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815751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43932" y="623603"/>
            <a:ext cx="12039600" cy="519397"/>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zh-TW" sz="3400" dirty="0">
                <a:solidFill>
                  <a:srgbClr val="00338D"/>
                </a:solidFill>
                <a:latin typeface="+mn-ea"/>
                <a:ea typeface="+mn-ea"/>
              </a:rPr>
              <a:t>資源：</a:t>
            </a:r>
            <a:r>
              <a:rPr lang="zh-CN" altLang="en-US" sz="3400" dirty="0">
                <a:solidFill>
                  <a:srgbClr val="00338D"/>
                </a:solidFill>
                <a:latin typeface="+mn-ea"/>
                <a:ea typeface="+mn-ea"/>
              </a:rPr>
              <a:t>可用的</a:t>
            </a:r>
            <a:r>
              <a:rPr lang="zh-TW" sz="3400" dirty="0">
                <a:solidFill>
                  <a:srgbClr val="00338D"/>
                </a:solidFill>
                <a:latin typeface="+mn-ea"/>
                <a:ea typeface="+mn-ea"/>
              </a:rPr>
              <a:t>分會運作和品質工具</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grpSp>
        <p:nvGrpSpPr>
          <p:cNvPr id="2" name="Group 1">
            <a:extLst>
              <a:ext uri="{FF2B5EF4-FFF2-40B4-BE49-F238E27FC236}">
                <a16:creationId xmlns:a16="http://schemas.microsoft.com/office/drawing/2014/main" id="{89D43157-9E7F-685F-2EED-79AA028CA6DF}"/>
              </a:ext>
            </a:extLst>
          </p:cNvPr>
          <p:cNvGrpSpPr/>
          <p:nvPr/>
        </p:nvGrpSpPr>
        <p:grpSpPr>
          <a:xfrm>
            <a:off x="206630" y="2102249"/>
            <a:ext cx="1564866" cy="3449892"/>
            <a:chOff x="5473765" y="685800"/>
            <a:chExt cx="2457450" cy="5524500"/>
          </a:xfrm>
          <a:effectLst>
            <a:outerShdw blurRad="63500" sx="102000" sy="102000" algn="ctr" rotWithShape="0">
              <a:srgbClr val="10233F">
                <a:alpha val="40000"/>
              </a:srgbClr>
            </a:outerShdw>
          </a:effectLst>
        </p:grpSpPr>
        <p:pic>
          <p:nvPicPr>
            <p:cNvPr id="3" name="Picture 2">
              <a:extLst>
                <a:ext uri="{FF2B5EF4-FFF2-40B4-BE49-F238E27FC236}">
                  <a16:creationId xmlns:a16="http://schemas.microsoft.com/office/drawing/2014/main" id="{D5C0BF70-9B37-AEFA-5CEB-7050F5491E88}"/>
                </a:ext>
              </a:extLst>
            </p:cNvPr>
            <p:cNvPicPr>
              <a:picLocks noChangeAspect="1"/>
            </p:cNvPicPr>
            <p:nvPr/>
          </p:nvPicPr>
          <p:blipFill>
            <a:blip r:embed="rId3"/>
            <a:stretch>
              <a:fillRect/>
            </a:stretch>
          </p:blipFill>
          <p:spPr>
            <a:xfrm>
              <a:off x="5473765" y="685800"/>
              <a:ext cx="2457450" cy="5114925"/>
            </a:xfrm>
            <a:prstGeom prst="rect">
              <a:avLst/>
            </a:prstGeom>
            <a:scene3d>
              <a:camera prst="orthographicFront"/>
              <a:lightRig rig="threePt" dir="t"/>
            </a:scene3d>
            <a:sp3d contourW="12700">
              <a:bevelT prst="relaxedInset"/>
              <a:bevelB prst="relaxedInset"/>
              <a:contourClr>
                <a:srgbClr val="10233F"/>
              </a:contourClr>
            </a:sp3d>
          </p:spPr>
        </p:pic>
        <p:pic>
          <p:nvPicPr>
            <p:cNvPr id="4" name="Picture 3">
              <a:extLst>
                <a:ext uri="{FF2B5EF4-FFF2-40B4-BE49-F238E27FC236}">
                  <a16:creationId xmlns:a16="http://schemas.microsoft.com/office/drawing/2014/main" id="{04CCEF9E-98B6-5D25-A7EF-8763BEE314D8}"/>
                </a:ext>
              </a:extLst>
            </p:cNvPr>
            <p:cNvPicPr>
              <a:picLocks noChangeAspect="1"/>
            </p:cNvPicPr>
            <p:nvPr/>
          </p:nvPicPr>
          <p:blipFill>
            <a:blip r:embed="rId4"/>
            <a:stretch>
              <a:fillRect/>
            </a:stretch>
          </p:blipFill>
          <p:spPr>
            <a:xfrm>
              <a:off x="5473765" y="5800725"/>
              <a:ext cx="2457450" cy="409575"/>
            </a:xfrm>
            <a:prstGeom prst="rect">
              <a:avLst/>
            </a:prstGeom>
            <a:scene3d>
              <a:camera prst="orthographicFront"/>
              <a:lightRig rig="threePt" dir="t"/>
            </a:scene3d>
            <a:sp3d contourW="12700">
              <a:bevelT prst="relaxedInset"/>
              <a:bevelB prst="relaxedInset"/>
              <a:contourClr>
                <a:srgbClr val="10233F"/>
              </a:contourClr>
            </a:sp3d>
          </p:spPr>
        </p:pic>
      </p:grpSp>
      <p:sp>
        <p:nvSpPr>
          <p:cNvPr id="13" name="TextBox 12">
            <a:extLst>
              <a:ext uri="{FF2B5EF4-FFF2-40B4-BE49-F238E27FC236}">
                <a16:creationId xmlns:a16="http://schemas.microsoft.com/office/drawing/2014/main" id="{042D95A3-81F8-D35A-FB33-741843CC7965}"/>
              </a:ext>
            </a:extLst>
          </p:cNvPr>
          <p:cNvSpPr txBox="1"/>
          <p:nvPr/>
        </p:nvSpPr>
        <p:spPr>
          <a:xfrm>
            <a:off x="263934" y="5729205"/>
            <a:ext cx="1450259" cy="830997"/>
          </a:xfrm>
          <a:prstGeom prst="rect">
            <a:avLst/>
          </a:prstGeom>
          <a:solidFill>
            <a:schemeClr val="accent1"/>
          </a:solidFill>
        </p:spPr>
        <p:txBody>
          <a:bodyPr wrap="square" rtlCol="0">
            <a:spAutoFit/>
          </a:bodyPr>
          <a:lstStyle/>
          <a:p>
            <a:r>
              <a:rPr lang="zh-TW" sz="1600">
                <a:solidFill>
                  <a:srgbClr val="0D2240"/>
                </a:solidFill>
                <a:cs typeface="Arial" panose="020B0604020202020204" pitchFamily="34" charset="0"/>
              </a:rPr>
              <a:t>給各分會幹部的標準版憲章及附則電子書 </a:t>
            </a:r>
          </a:p>
          <a:p>
            <a:r>
              <a:rPr lang="zh-TW" sz="1600">
                <a:solidFill>
                  <a:srgbClr val="0D2240"/>
                </a:solidFill>
                <a:cs typeface="Arial" panose="020B0604020202020204" pitchFamily="34" charset="0"/>
              </a:rPr>
              <a:t> </a:t>
            </a:r>
          </a:p>
          <a:p>
            <a:endParaRPr lang="zh-TW" sz="1600">
              <a:solidFill>
                <a:srgbClr val="0D2240"/>
              </a:solidFill>
              <a:cs typeface="Arial" panose="020B0604020202020204" pitchFamily="34" charset="0"/>
            </a:endParaRPr>
          </a:p>
        </p:txBody>
      </p:sp>
      <p:sp>
        <p:nvSpPr>
          <p:cNvPr id="14" name="TextBox 13">
            <a:extLst>
              <a:ext uri="{FF2B5EF4-FFF2-40B4-BE49-F238E27FC236}">
                <a16:creationId xmlns:a16="http://schemas.microsoft.com/office/drawing/2014/main" id="{E7128243-2DD8-6B43-E7C9-FC5DE4B473BE}"/>
              </a:ext>
            </a:extLst>
          </p:cNvPr>
          <p:cNvSpPr txBox="1"/>
          <p:nvPr/>
        </p:nvSpPr>
        <p:spPr>
          <a:xfrm>
            <a:off x="2553688" y="5207306"/>
            <a:ext cx="2209800" cy="338554"/>
          </a:xfrm>
          <a:prstGeom prst="rect">
            <a:avLst/>
          </a:prstGeom>
          <a:solidFill>
            <a:schemeClr val="accent1"/>
          </a:solidFill>
        </p:spPr>
        <p:txBody>
          <a:bodyPr wrap="square" rtlCol="0">
            <a:spAutoFit/>
          </a:bodyPr>
          <a:lstStyle/>
          <a:p>
            <a:r>
              <a:rPr lang="zh-TW" sz="1600">
                <a:solidFill>
                  <a:srgbClr val="0D2240"/>
                </a:solidFill>
                <a:cs typeface="Arial" panose="020B0604020202020204" pitchFamily="34" charset="0"/>
              </a:rPr>
              <a:t>您的分會，您的方式！</a:t>
            </a:r>
          </a:p>
        </p:txBody>
      </p:sp>
      <p:sp>
        <p:nvSpPr>
          <p:cNvPr id="16" name="TextBox 15">
            <a:extLst>
              <a:ext uri="{FF2B5EF4-FFF2-40B4-BE49-F238E27FC236}">
                <a16:creationId xmlns:a16="http://schemas.microsoft.com/office/drawing/2014/main" id="{807EB382-3B57-941F-BD1D-DBF1A09D0F19}"/>
              </a:ext>
            </a:extLst>
          </p:cNvPr>
          <p:cNvSpPr txBox="1"/>
          <p:nvPr/>
        </p:nvSpPr>
        <p:spPr>
          <a:xfrm>
            <a:off x="6289464" y="5961358"/>
            <a:ext cx="1732068" cy="584775"/>
          </a:xfrm>
          <a:prstGeom prst="rect">
            <a:avLst/>
          </a:prstGeom>
          <a:solidFill>
            <a:schemeClr val="accent1"/>
          </a:solidFill>
        </p:spPr>
        <p:txBody>
          <a:bodyPr wrap="square" rtlCol="0">
            <a:spAutoFit/>
          </a:bodyPr>
          <a:lstStyle/>
          <a:p>
            <a:r>
              <a:rPr lang="zh-TW" sz="1600" dirty="0">
                <a:solidFill>
                  <a:srgbClr val="0D2240"/>
                </a:solidFill>
                <a:cs typeface="Arial" panose="020B0604020202020204" pitchFamily="34" charset="0"/>
              </a:rPr>
              <a:t> </a:t>
            </a:r>
            <a:r>
              <a:rPr lang="zh-CN" altLang="en-US" sz="1600" dirty="0">
                <a:solidFill>
                  <a:srgbClr val="0D2240"/>
                </a:solidFill>
                <a:cs typeface="Arial" panose="020B0604020202020204" pitchFamily="34" charset="0"/>
              </a:rPr>
              <a:t>每位分會幹部的電子書</a:t>
            </a:r>
            <a:endParaRPr lang="zh-TW" sz="1600" dirty="0">
              <a:solidFill>
                <a:srgbClr val="0D2240"/>
              </a:solidFill>
              <a:cs typeface="Arial" panose="020B0604020202020204" pitchFamily="34" charset="0"/>
            </a:endParaRPr>
          </a:p>
        </p:txBody>
      </p:sp>
      <p:sp>
        <p:nvSpPr>
          <p:cNvPr id="17" name="TextBox 16">
            <a:extLst>
              <a:ext uri="{FF2B5EF4-FFF2-40B4-BE49-F238E27FC236}">
                <a16:creationId xmlns:a16="http://schemas.microsoft.com/office/drawing/2014/main" id="{0DA72AF1-702D-3BE8-CB68-4EADD29A13E0}"/>
              </a:ext>
            </a:extLst>
          </p:cNvPr>
          <p:cNvSpPr txBox="1"/>
          <p:nvPr/>
        </p:nvSpPr>
        <p:spPr>
          <a:xfrm>
            <a:off x="9448800" y="5376583"/>
            <a:ext cx="2209800" cy="584775"/>
          </a:xfrm>
          <a:prstGeom prst="rect">
            <a:avLst/>
          </a:prstGeom>
          <a:solidFill>
            <a:schemeClr val="accent1"/>
          </a:solidFill>
        </p:spPr>
        <p:txBody>
          <a:bodyPr wrap="square" rtlCol="0">
            <a:spAutoFit/>
          </a:bodyPr>
          <a:lstStyle/>
          <a:p>
            <a:r>
              <a:rPr lang="zh-TW" sz="1600">
                <a:solidFill>
                  <a:srgbClr val="0D2240"/>
                </a:solidFill>
                <a:cs typeface="Arial" panose="020B0604020202020204" pitchFamily="34" charset="0"/>
              </a:rPr>
              <a:t>計劃和設定目標的工具</a:t>
            </a:r>
          </a:p>
        </p:txBody>
      </p:sp>
      <p:pic>
        <p:nvPicPr>
          <p:cNvPr id="7" name="Picture 6">
            <a:extLst>
              <a:ext uri="{FF2B5EF4-FFF2-40B4-BE49-F238E27FC236}">
                <a16:creationId xmlns:a16="http://schemas.microsoft.com/office/drawing/2014/main" id="{1A9D848B-1EC8-021F-5858-E7714A376752}"/>
              </a:ext>
            </a:extLst>
          </p:cNvPr>
          <p:cNvPicPr>
            <a:picLocks noChangeAspect="1"/>
          </p:cNvPicPr>
          <p:nvPr/>
        </p:nvPicPr>
        <p:blipFill>
          <a:blip r:embed="rId5"/>
          <a:stretch>
            <a:fillRect/>
          </a:stretch>
        </p:blipFill>
        <p:spPr>
          <a:xfrm>
            <a:off x="2549009" y="1932839"/>
            <a:ext cx="2431184" cy="3122479"/>
          </a:xfrm>
          <a:prstGeom prst="rect">
            <a:avLst/>
          </a:prstGeom>
          <a:effectLst>
            <a:outerShdw blurRad="63500" sx="102000" sy="102000" algn="ctr" rotWithShape="0">
              <a:srgbClr val="0D2240">
                <a:alpha val="40000"/>
              </a:srgbClr>
            </a:outerShdw>
          </a:effectLst>
        </p:spPr>
      </p:pic>
      <p:pic>
        <p:nvPicPr>
          <p:cNvPr id="12" name="Picture 11">
            <a:extLst>
              <a:ext uri="{FF2B5EF4-FFF2-40B4-BE49-F238E27FC236}">
                <a16:creationId xmlns:a16="http://schemas.microsoft.com/office/drawing/2014/main" id="{0CC102CF-27A3-811A-78B5-693217C45040}"/>
              </a:ext>
            </a:extLst>
          </p:cNvPr>
          <p:cNvPicPr>
            <a:picLocks noChangeAspect="1"/>
          </p:cNvPicPr>
          <p:nvPr/>
        </p:nvPicPr>
        <p:blipFill>
          <a:blip r:embed="rId6"/>
          <a:stretch>
            <a:fillRect/>
          </a:stretch>
        </p:blipFill>
        <p:spPr>
          <a:xfrm>
            <a:off x="5956277" y="2803665"/>
            <a:ext cx="2265331" cy="2940112"/>
          </a:xfrm>
          <a:prstGeom prst="rect">
            <a:avLst/>
          </a:prstGeom>
          <a:effectLst>
            <a:outerShdw blurRad="63500" sx="102000" sy="102000" algn="ctr" rotWithShape="0">
              <a:srgbClr val="0D2240">
                <a:alpha val="40000"/>
              </a:srgbClr>
            </a:outerShdw>
          </a:effectLst>
        </p:spPr>
      </p:pic>
      <p:pic>
        <p:nvPicPr>
          <p:cNvPr id="15" name="Picture 14">
            <a:extLst>
              <a:ext uri="{FF2B5EF4-FFF2-40B4-BE49-F238E27FC236}">
                <a16:creationId xmlns:a16="http://schemas.microsoft.com/office/drawing/2014/main" id="{99C63C01-2697-ABBB-2AC8-1F700EF58CD5}"/>
              </a:ext>
            </a:extLst>
          </p:cNvPr>
          <p:cNvPicPr>
            <a:picLocks noChangeAspect="1"/>
          </p:cNvPicPr>
          <p:nvPr/>
        </p:nvPicPr>
        <p:blipFill>
          <a:blip r:embed="rId7"/>
          <a:stretch>
            <a:fillRect/>
          </a:stretch>
        </p:blipFill>
        <p:spPr>
          <a:xfrm>
            <a:off x="9363545" y="2031280"/>
            <a:ext cx="2450538" cy="3176026"/>
          </a:xfrm>
          <a:prstGeom prst="rect">
            <a:avLst/>
          </a:prstGeom>
          <a:effectLst>
            <a:outerShdw blurRad="63500" sx="102000" sy="102000" algn="ctr" rotWithShape="0">
              <a:srgbClr val="0D2240">
                <a:alpha val="40000"/>
              </a:srgbClr>
            </a:outerShdw>
          </a:effectLst>
        </p:spPr>
      </p:pic>
    </p:spTree>
    <p:extLst>
      <p:ext uri="{BB962C8B-B14F-4D97-AF65-F5344CB8AC3E}">
        <p14:creationId xmlns:p14="http://schemas.microsoft.com/office/powerpoint/2010/main" val="1530554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14</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0" i="0" u="none" strike="noStrike" cap="none" normalizeH="0" baseline="0" noProof="0">
                <a:ln>
                  <a:noFill/>
                </a:ln>
                <a:solidFill>
                  <a:prstClr val="white"/>
                </a:solidFill>
                <a:uLnTx/>
                <a:uFillTx/>
                <a:latin typeface="Arial" charset="0"/>
                <a:ea typeface="PMingLiU"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1032553" y="903689"/>
            <a:ext cx="44538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zh-TW" b="1" dirty="0">
                <a:solidFill>
                  <a:schemeClr val="bg1"/>
                </a:solidFill>
                <a:latin typeface="Arial"/>
                <a:ea typeface="PMingLiU"/>
                <a:cs typeface="Arial"/>
              </a:rPr>
              <a:t>評估四</a:t>
            </a:r>
            <a:br>
              <a:rPr lang="zh-TW" dirty="0">
                <a:solidFill>
                  <a:schemeClr val="bg1"/>
                </a:solidFill>
                <a:latin typeface="Arial"/>
                <a:ea typeface="PMingLiU"/>
                <a:cs typeface="Arial"/>
              </a:rPr>
            </a:br>
            <a:r>
              <a:rPr lang="zh-TW" sz="2000" i="1" dirty="0">
                <a:solidFill>
                  <a:schemeClr val="bg1"/>
                </a:solidFill>
                <a:latin typeface="Arial"/>
                <a:ea typeface="PMingLiU"/>
                <a:cs typeface="Arial"/>
              </a:rPr>
              <a:t>與社區分享貴分會的工作成果</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2" y="2404970"/>
            <a:ext cx="4606247" cy="369332"/>
          </a:xfrm>
          <a:prstGeom prst="rect">
            <a:avLst/>
          </a:prstGeom>
        </p:spPr>
        <p:txBody>
          <a:bodyPr wrap="square">
            <a:spAutoFit/>
          </a:bodyPr>
          <a:lstStyle/>
          <a:p>
            <a:pPr lvl="0">
              <a:spcBef>
                <a:spcPts val="0"/>
              </a:spcBef>
              <a:spcAft>
                <a:spcPts val="1200"/>
              </a:spcAft>
              <a:defRPr/>
            </a:pPr>
            <a:r>
              <a:rPr lang="zh-TW" b="1" i="1" dirty="0">
                <a:solidFill>
                  <a:srgbClr val="EBB700"/>
                </a:solidFill>
                <a:latin typeface="Arial"/>
                <a:ea typeface="PMingLiU"/>
                <a:cs typeface="Arial"/>
              </a:rPr>
              <a:t>完成第 8頁和第 9頁的評估</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7" name="Content Placeholder 6">
            <a:extLst>
              <a:ext uri="{FF2B5EF4-FFF2-40B4-BE49-F238E27FC236}">
                <a16:creationId xmlns:a16="http://schemas.microsoft.com/office/drawing/2014/main" id="{3DAADF3D-BA6B-77EB-6314-B8514FD03BF2}"/>
              </a:ext>
            </a:extLst>
          </p:cNvPr>
          <p:cNvSpPr txBox="1">
            <a:spLocks/>
          </p:cNvSpPr>
          <p:nvPr/>
        </p:nvSpPr>
        <p:spPr bwMode="auto">
          <a:xfrm>
            <a:off x="310489" y="3421890"/>
            <a:ext cx="7029450" cy="25324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solidFill>
                  <a:schemeClr val="bg1"/>
                </a:solidFill>
                <a:latin typeface="Arial" panose="020B0604020202020204" pitchFamily="34" charset="0"/>
                <a:ea typeface="PMingLiU" charset="0"/>
                <a:cs typeface="Arial" panose="020B0604020202020204" pitchFamily="34" charset="0"/>
              </a:rPr>
              <a:t>社區如何看待貴分會，正面和負面的</a:t>
            </a:r>
          </a:p>
          <a:p>
            <a:pPr marL="0" indent="0">
              <a:buNone/>
            </a:pPr>
            <a:endParaRPr lang="en-US" kern="0" dirty="0">
              <a:solidFill>
                <a:schemeClr val="bg1"/>
              </a:solidFill>
              <a:latin typeface="Arial" panose="020B0604020202020204" pitchFamily="34" charset="0"/>
              <a:ea typeface="Arial" charset="0"/>
              <a:cs typeface="Arial" panose="020B0604020202020204" pitchFamily="34" charset="0"/>
            </a:endParaRPr>
          </a:p>
          <a:p>
            <a:r>
              <a:rPr lang="zh-TW" dirty="0">
                <a:solidFill>
                  <a:schemeClr val="bg1"/>
                </a:solidFill>
                <a:latin typeface="Arial" panose="020B0604020202020204" pitchFamily="34" charset="0"/>
                <a:ea typeface="PMingLiU" charset="0"/>
                <a:cs typeface="Arial" panose="020B0604020202020204" pitchFamily="34" charset="0"/>
              </a:rPr>
              <a:t>對社區領導人的可見度</a:t>
            </a:r>
          </a:p>
          <a:p>
            <a:pPr marL="0" indent="0">
              <a:buNone/>
            </a:pPr>
            <a:endParaRPr lang="en-US" kern="0" dirty="0">
              <a:solidFill>
                <a:schemeClr val="bg1"/>
              </a:solidFill>
              <a:latin typeface="Arial" panose="020B0604020202020204" pitchFamily="34" charset="0"/>
              <a:ea typeface="Arial" charset="0"/>
              <a:cs typeface="Arial" panose="020B0604020202020204" pitchFamily="34" charset="0"/>
            </a:endParaRPr>
          </a:p>
          <a:p>
            <a:r>
              <a:rPr lang="zh-TW" dirty="0">
                <a:solidFill>
                  <a:schemeClr val="bg1"/>
                </a:solidFill>
                <a:latin typeface="Arial" panose="020B0604020202020204" pitchFamily="34" charset="0"/>
                <a:ea typeface="PMingLiU" charset="0"/>
                <a:cs typeface="Arial" panose="020B0604020202020204" pitchFamily="34" charset="0"/>
              </a:rPr>
              <a:t>與當地媒體及社交媒體的</a:t>
            </a:r>
            <a:r>
              <a:rPr lang="zh-CN" altLang="en-US" dirty="0">
                <a:solidFill>
                  <a:schemeClr val="bg1"/>
                </a:solidFill>
                <a:latin typeface="Arial" panose="020B0604020202020204" pitchFamily="34" charset="0"/>
                <a:ea typeface="PMingLiU" charset="0"/>
                <a:cs typeface="Arial" panose="020B0604020202020204" pitchFamily="34" charset="0"/>
              </a:rPr>
              <a:t>聯繫</a:t>
            </a:r>
            <a:endParaRPr lang="zh-TW" dirty="0">
              <a:solidFill>
                <a:schemeClr val="bg1"/>
              </a:solidFill>
              <a:latin typeface="Arial" panose="020B0604020202020204" pitchFamily="34" charset="0"/>
              <a:ea typeface="PMingLiU" charset="0"/>
              <a:cs typeface="Arial" panose="020B0604020202020204" pitchFamily="34" charset="0"/>
            </a:endParaRPr>
          </a:p>
          <a:p>
            <a:endParaRPr lang="en-US" kern="0" dirty="0">
              <a:solidFill>
                <a:schemeClr val="bg1"/>
              </a:solidFill>
              <a:latin typeface="Arial" panose="020B0604020202020204" pitchFamily="34" charset="0"/>
              <a:ea typeface="Arial" charset="0"/>
              <a:cs typeface="Arial" panose="020B0604020202020204" pitchFamily="34" charset="0"/>
            </a:endParaRPr>
          </a:p>
          <a:p>
            <a:r>
              <a:rPr lang="zh-TW" dirty="0">
                <a:solidFill>
                  <a:schemeClr val="bg1"/>
                </a:solidFill>
                <a:latin typeface="Arial" panose="020B0604020202020204" pitchFamily="34" charset="0"/>
                <a:ea typeface="PMingLiU" charset="0"/>
                <a:cs typeface="Arial" panose="020B0604020202020204" pitchFamily="34" charset="0"/>
              </a:rPr>
              <a:t>內部溝通的有效性</a:t>
            </a: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pic>
        <p:nvPicPr>
          <p:cNvPr id="8" name="Picture 7">
            <a:extLst>
              <a:ext uri="{FF2B5EF4-FFF2-40B4-BE49-F238E27FC236}">
                <a16:creationId xmlns:a16="http://schemas.microsoft.com/office/drawing/2014/main" id="{9704EF68-A975-72F0-8DAF-502D646A89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5273" y="2286000"/>
            <a:ext cx="3813247" cy="28599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24887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0" i="0" u="none" strike="noStrike" cap="none" normalizeH="0" baseline="0" noProof="0">
                <a:ln>
                  <a:noFill/>
                </a:ln>
                <a:solidFill>
                  <a:prstClr val="white"/>
                </a:solidFill>
                <a:uLnTx/>
                <a:uFillTx/>
                <a:latin typeface="Arial" charset="0"/>
                <a:ea typeface="PMingLiU" charset="0"/>
                <a:cs typeface="Arial" charset="0"/>
              </a:rPr>
              <a:t> </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6282647" cy="369332"/>
          </a:xfrm>
          <a:prstGeom prst="rect">
            <a:avLst/>
          </a:prstGeom>
        </p:spPr>
        <p:txBody>
          <a:bodyPr wrap="square">
            <a:spAutoFit/>
          </a:bodyPr>
          <a:lstStyle/>
          <a:p>
            <a:pPr lvl="0">
              <a:spcBef>
                <a:spcPts val="0"/>
              </a:spcBef>
              <a:spcAft>
                <a:spcPts val="1200"/>
              </a:spcAft>
              <a:defRPr/>
            </a:pPr>
            <a:r>
              <a:rPr lang="zh-TW" b="1" i="1" dirty="0">
                <a:solidFill>
                  <a:srgbClr val="EBB700"/>
                </a:solidFill>
                <a:latin typeface="Arial"/>
                <a:ea typeface="PMingLiU"/>
                <a:cs typeface="Arial"/>
              </a:rPr>
              <a:t>完成第 8頁和第 9頁的分會會員評估 </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6" name="Headline">
            <a:extLst>
              <a:ext uri="{FF2B5EF4-FFF2-40B4-BE49-F238E27FC236}">
                <a16:creationId xmlns:a16="http://schemas.microsoft.com/office/drawing/2014/main" id="{CD333A46-F428-2A4C-0F71-311084E641FA}"/>
              </a:ext>
            </a:extLst>
          </p:cNvPr>
          <p:cNvSpPr txBox="1">
            <a:spLocks/>
          </p:cNvSpPr>
          <p:nvPr/>
        </p:nvSpPr>
        <p:spPr>
          <a:xfrm>
            <a:off x="1032553" y="903689"/>
            <a:ext cx="44538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zh-TW" b="1" dirty="0">
                <a:solidFill>
                  <a:schemeClr val="bg1"/>
                </a:solidFill>
                <a:latin typeface="Arial"/>
                <a:ea typeface="PMingLiU"/>
                <a:cs typeface="Arial"/>
              </a:rPr>
              <a:t>評估四</a:t>
            </a:r>
            <a:br>
              <a:rPr lang="zh-TW" dirty="0">
                <a:solidFill>
                  <a:schemeClr val="bg1"/>
                </a:solidFill>
                <a:latin typeface="Arial"/>
                <a:ea typeface="PMingLiU"/>
                <a:cs typeface="Arial"/>
              </a:rPr>
            </a:br>
            <a:r>
              <a:rPr lang="zh-TW" sz="2000" i="1" dirty="0">
                <a:solidFill>
                  <a:schemeClr val="bg1"/>
                </a:solidFill>
                <a:latin typeface="Arial"/>
                <a:ea typeface="PMingLiU"/>
                <a:cs typeface="Arial"/>
              </a:rPr>
              <a:t>與社區分享貴分會的工作成果</a:t>
            </a:r>
          </a:p>
        </p:txBody>
      </p:sp>
      <p:sp>
        <p:nvSpPr>
          <p:cNvPr id="5" name="Content Placeholder 6">
            <a:extLst>
              <a:ext uri="{FF2B5EF4-FFF2-40B4-BE49-F238E27FC236}">
                <a16:creationId xmlns:a16="http://schemas.microsoft.com/office/drawing/2014/main" id="{02AD24D1-5AEE-8F0D-76B2-A7576A9B01C4}"/>
              </a:ext>
            </a:extLst>
          </p:cNvPr>
          <p:cNvSpPr txBox="1">
            <a:spLocks/>
          </p:cNvSpPr>
          <p:nvPr/>
        </p:nvSpPr>
        <p:spPr bwMode="auto">
          <a:xfrm>
            <a:off x="1903476" y="3810000"/>
            <a:ext cx="8840724" cy="1772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000" dirty="0">
                <a:solidFill>
                  <a:schemeClr val="bg1"/>
                </a:solidFill>
                <a:latin typeface="Arial" panose="020B0604020202020204" pitchFamily="34" charset="0"/>
                <a:ea typeface="PMingLiU"/>
                <a:cs typeface="Arial" panose="020B0604020202020204" pitchFamily="34" charset="0"/>
              </a:rPr>
              <a:t>社區的民眾如何看待我們的分會？ </a:t>
            </a:r>
          </a:p>
          <a:p>
            <a:endParaRPr lang="en-US" sz="2000" dirty="0">
              <a:solidFill>
                <a:schemeClr val="bg1"/>
              </a:solidFill>
              <a:latin typeface="Arial" panose="020B0604020202020204" pitchFamily="34" charset="0"/>
              <a:cs typeface="Arial" panose="020B0604020202020204" pitchFamily="34" charset="0"/>
            </a:endParaRPr>
          </a:p>
          <a:p>
            <a:r>
              <a:rPr lang="zh-TW" sz="2000" dirty="0">
                <a:solidFill>
                  <a:schemeClr val="bg1"/>
                </a:solidFill>
                <a:latin typeface="Arial" panose="020B0604020202020204" pitchFamily="34" charset="0"/>
                <a:ea typeface="PMingLiU"/>
                <a:cs typeface="Arial" panose="020B0604020202020204" pitchFamily="34" charset="0"/>
              </a:rPr>
              <a:t>我們的分會可以做些什麼來重塑公眾對獅子會的看法並提高我們的可見度？ </a:t>
            </a:r>
          </a:p>
          <a:p>
            <a:pPr marL="0" indent="0">
              <a:buNone/>
            </a:pPr>
            <a:endParaRPr lang="en-US" sz="2000" dirty="0">
              <a:solidFill>
                <a:schemeClr val="bg1"/>
              </a:solidFill>
              <a:latin typeface="Arial" panose="020B0604020202020204" pitchFamily="34" charset="0"/>
              <a:cs typeface="Arial" panose="020B0604020202020204" pitchFamily="34" charset="0"/>
            </a:endParaRPr>
          </a:p>
          <a:p>
            <a:pPr marL="0" indent="0">
              <a:buNone/>
            </a:pPr>
            <a:endParaRPr lang="en-US" sz="2000" kern="0" dirty="0">
              <a:solidFill>
                <a:schemeClr val="bg1"/>
              </a:solidFill>
              <a:latin typeface="Arial" panose="020B0604020202020204" pitchFamily="34" charset="0"/>
              <a:ea typeface="Arial" charset="0"/>
              <a:cs typeface="Arial" panose="020B0604020202020204" pitchFamily="34"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592637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43932" y="623603"/>
            <a:ext cx="12039600" cy="519397"/>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zh-TW" sz="3400" dirty="0">
                <a:solidFill>
                  <a:srgbClr val="00338D"/>
                </a:solidFill>
                <a:latin typeface="+mn-ea"/>
                <a:ea typeface="+mn-ea"/>
              </a:rPr>
              <a:t>資源：</a:t>
            </a:r>
            <a:r>
              <a:rPr lang="zh-CN" altLang="en-US" sz="3400" dirty="0">
                <a:solidFill>
                  <a:srgbClr val="00338D"/>
                </a:solidFill>
                <a:latin typeface="+mn-ea"/>
                <a:ea typeface="+mn-ea"/>
              </a:rPr>
              <a:t>可用的</a:t>
            </a:r>
            <a:r>
              <a:rPr lang="zh-TW" sz="3400" dirty="0">
                <a:solidFill>
                  <a:srgbClr val="00338D"/>
                </a:solidFill>
                <a:latin typeface="+mn-ea"/>
                <a:ea typeface="+mn-ea"/>
              </a:rPr>
              <a:t>公關和媒體的工具</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pic>
        <p:nvPicPr>
          <p:cNvPr id="18" name="Picture 17">
            <a:extLst>
              <a:ext uri="{FF2B5EF4-FFF2-40B4-BE49-F238E27FC236}">
                <a16:creationId xmlns:a16="http://schemas.microsoft.com/office/drawing/2014/main" id="{26B6A713-F77E-11B8-FCF3-57BC8BD1A7F0}"/>
              </a:ext>
            </a:extLst>
          </p:cNvPr>
          <p:cNvPicPr>
            <a:picLocks noChangeAspect="1"/>
          </p:cNvPicPr>
          <p:nvPr/>
        </p:nvPicPr>
        <p:blipFill>
          <a:blip r:embed="rId3"/>
          <a:stretch>
            <a:fillRect/>
          </a:stretch>
        </p:blipFill>
        <p:spPr>
          <a:xfrm>
            <a:off x="3677034" y="1576564"/>
            <a:ext cx="3385351" cy="2438400"/>
          </a:xfrm>
          <a:prstGeom prst="rect">
            <a:avLst/>
          </a:prstGeom>
          <a:ln w="22225">
            <a:solidFill>
              <a:srgbClr val="0D2240"/>
            </a:solidFill>
          </a:ln>
        </p:spPr>
      </p:pic>
      <p:grpSp>
        <p:nvGrpSpPr>
          <p:cNvPr id="11" name="Group 10">
            <a:extLst>
              <a:ext uri="{FF2B5EF4-FFF2-40B4-BE49-F238E27FC236}">
                <a16:creationId xmlns:a16="http://schemas.microsoft.com/office/drawing/2014/main" id="{CDFCD774-BFF6-63D8-E7ED-4818EEDC91ED}"/>
              </a:ext>
            </a:extLst>
          </p:cNvPr>
          <p:cNvGrpSpPr/>
          <p:nvPr/>
        </p:nvGrpSpPr>
        <p:grpSpPr>
          <a:xfrm>
            <a:off x="7257271" y="1151739"/>
            <a:ext cx="4672471" cy="1066800"/>
            <a:chOff x="7492832" y="1390005"/>
            <a:chExt cx="4672471" cy="1066800"/>
          </a:xfrm>
        </p:grpSpPr>
        <p:pic>
          <p:nvPicPr>
            <p:cNvPr id="19" name="Picture 18" descr="A blue circle with a white f in it&#10;&#10;Description automatically generated">
              <a:extLst>
                <a:ext uri="{FF2B5EF4-FFF2-40B4-BE49-F238E27FC236}">
                  <a16:creationId xmlns:a16="http://schemas.microsoft.com/office/drawing/2014/main" id="{AC94CC78-5759-13A6-0978-2021B045FFC1}"/>
                </a:ext>
              </a:extLst>
            </p:cNvPr>
            <p:cNvPicPr>
              <a:picLocks noChangeAspect="1"/>
            </p:cNvPicPr>
            <p:nvPr/>
          </p:nvPicPr>
          <p:blipFill>
            <a:blip r:embed="rId4"/>
            <a:stretch>
              <a:fillRect/>
            </a:stretch>
          </p:blipFill>
          <p:spPr>
            <a:xfrm>
              <a:off x="7492832" y="1576564"/>
              <a:ext cx="1354689" cy="852143"/>
            </a:xfrm>
            <a:prstGeom prst="rect">
              <a:avLst/>
            </a:prstGeom>
          </p:spPr>
        </p:pic>
        <p:pic>
          <p:nvPicPr>
            <p:cNvPr id="20" name="Picture 19" descr="A black and white x&#10;&#10;Description automatically generated">
              <a:extLst>
                <a:ext uri="{FF2B5EF4-FFF2-40B4-BE49-F238E27FC236}">
                  <a16:creationId xmlns:a16="http://schemas.microsoft.com/office/drawing/2014/main" id="{EAD47F32-BBE0-1208-9B58-A222DEBD24B8}"/>
                </a:ext>
              </a:extLst>
            </p:cNvPr>
            <p:cNvPicPr>
              <a:picLocks noChangeAspect="1"/>
            </p:cNvPicPr>
            <p:nvPr/>
          </p:nvPicPr>
          <p:blipFill>
            <a:blip r:embed="rId5"/>
            <a:stretch>
              <a:fillRect/>
            </a:stretch>
          </p:blipFill>
          <p:spPr>
            <a:xfrm>
              <a:off x="8331829" y="1576564"/>
              <a:ext cx="1321856" cy="831490"/>
            </a:xfrm>
            <a:prstGeom prst="rect">
              <a:avLst/>
            </a:prstGeom>
          </p:spPr>
        </p:pic>
        <p:pic>
          <p:nvPicPr>
            <p:cNvPr id="21" name="Picture 20" descr="A blue square with white letters&#10;&#10;Description automatically generated">
              <a:extLst>
                <a:ext uri="{FF2B5EF4-FFF2-40B4-BE49-F238E27FC236}">
                  <a16:creationId xmlns:a16="http://schemas.microsoft.com/office/drawing/2014/main" id="{76CB174C-848C-ED56-A001-A5451F14976C}"/>
                </a:ext>
              </a:extLst>
            </p:cNvPr>
            <p:cNvPicPr>
              <a:picLocks noChangeAspect="1"/>
            </p:cNvPicPr>
            <p:nvPr/>
          </p:nvPicPr>
          <p:blipFill>
            <a:blip r:embed="rId6"/>
            <a:stretch>
              <a:fillRect/>
            </a:stretch>
          </p:blipFill>
          <p:spPr>
            <a:xfrm>
              <a:off x="9410523" y="1592781"/>
              <a:ext cx="727412" cy="727412"/>
            </a:xfrm>
            <a:prstGeom prst="rect">
              <a:avLst/>
            </a:prstGeom>
          </p:spPr>
        </p:pic>
        <p:pic>
          <p:nvPicPr>
            <p:cNvPr id="23" name="Picture 22" descr="A red circle with a white circle and a white circle with a white circle and a white circle with a white circle and a white circle with a white circle and a red circle with a white circle&#10;&#10;Description automatically generated">
              <a:extLst>
                <a:ext uri="{FF2B5EF4-FFF2-40B4-BE49-F238E27FC236}">
                  <a16:creationId xmlns:a16="http://schemas.microsoft.com/office/drawing/2014/main" id="{AC781579-8F92-AD94-E528-7DCE9A7E16B9}"/>
                </a:ext>
              </a:extLst>
            </p:cNvPr>
            <p:cNvPicPr>
              <a:picLocks noChangeAspect="1"/>
            </p:cNvPicPr>
            <p:nvPr/>
          </p:nvPicPr>
          <p:blipFill>
            <a:blip r:embed="rId7"/>
            <a:stretch>
              <a:fillRect/>
            </a:stretch>
          </p:blipFill>
          <p:spPr>
            <a:xfrm>
              <a:off x="10170574" y="1484267"/>
              <a:ext cx="944440" cy="944440"/>
            </a:xfrm>
            <a:prstGeom prst="rect">
              <a:avLst/>
            </a:prstGeom>
          </p:spPr>
        </p:pic>
        <p:pic>
          <p:nvPicPr>
            <p:cNvPr id="25" name="Picture 24" descr="A black and white line art of a envelope with a letter&#10;&#10;Description automatically generated">
              <a:extLst>
                <a:ext uri="{FF2B5EF4-FFF2-40B4-BE49-F238E27FC236}">
                  <a16:creationId xmlns:a16="http://schemas.microsoft.com/office/drawing/2014/main" id="{508AF769-9A5F-E5D8-FE2D-3E565B3EE26B}"/>
                </a:ext>
              </a:extLst>
            </p:cNvPr>
            <p:cNvPicPr>
              <a:picLocks noChangeAspect="1"/>
            </p:cNvPicPr>
            <p:nvPr/>
          </p:nvPicPr>
          <p:blipFill>
            <a:blip r:embed="rId8"/>
            <a:stretch>
              <a:fillRect/>
            </a:stretch>
          </p:blipFill>
          <p:spPr>
            <a:xfrm>
              <a:off x="11098503" y="1390005"/>
              <a:ext cx="1066800" cy="1066800"/>
            </a:xfrm>
            <a:prstGeom prst="rect">
              <a:avLst/>
            </a:prstGeom>
          </p:spPr>
        </p:pic>
      </p:grpSp>
      <p:pic>
        <p:nvPicPr>
          <p:cNvPr id="3" name="Picture 2">
            <a:extLst>
              <a:ext uri="{FF2B5EF4-FFF2-40B4-BE49-F238E27FC236}">
                <a16:creationId xmlns:a16="http://schemas.microsoft.com/office/drawing/2014/main" id="{724DC2C5-94D4-AF70-7AC1-69BCD99A1CE5}"/>
              </a:ext>
            </a:extLst>
          </p:cNvPr>
          <p:cNvPicPr>
            <a:picLocks noChangeAspect="1"/>
          </p:cNvPicPr>
          <p:nvPr/>
        </p:nvPicPr>
        <p:blipFill>
          <a:blip r:embed="rId9"/>
          <a:stretch>
            <a:fillRect/>
          </a:stretch>
        </p:blipFill>
        <p:spPr>
          <a:xfrm>
            <a:off x="3407792" y="4696135"/>
            <a:ext cx="4606732" cy="1952272"/>
          </a:xfrm>
          <a:prstGeom prst="rect">
            <a:avLst/>
          </a:prstGeom>
          <a:ln w="25400">
            <a:solidFill>
              <a:srgbClr val="0D2240"/>
            </a:solidFill>
          </a:ln>
        </p:spPr>
      </p:pic>
      <p:pic>
        <p:nvPicPr>
          <p:cNvPr id="6" name="Picture 5">
            <a:extLst>
              <a:ext uri="{FF2B5EF4-FFF2-40B4-BE49-F238E27FC236}">
                <a16:creationId xmlns:a16="http://schemas.microsoft.com/office/drawing/2014/main" id="{28F005E9-423A-AF18-7F1A-CD6723F35682}"/>
              </a:ext>
            </a:extLst>
          </p:cNvPr>
          <p:cNvPicPr>
            <a:picLocks noChangeAspect="1"/>
          </p:cNvPicPr>
          <p:nvPr/>
        </p:nvPicPr>
        <p:blipFill>
          <a:blip r:embed="rId10"/>
          <a:stretch>
            <a:fillRect/>
          </a:stretch>
        </p:blipFill>
        <p:spPr>
          <a:xfrm>
            <a:off x="236512" y="1576564"/>
            <a:ext cx="2978880" cy="3823426"/>
          </a:xfrm>
          <a:prstGeom prst="rect">
            <a:avLst/>
          </a:prstGeom>
          <a:ln w="25400">
            <a:solidFill>
              <a:srgbClr val="0D2240"/>
            </a:solidFill>
          </a:ln>
        </p:spPr>
      </p:pic>
      <p:pic>
        <p:nvPicPr>
          <p:cNvPr id="10" name="Picture 9">
            <a:extLst>
              <a:ext uri="{FF2B5EF4-FFF2-40B4-BE49-F238E27FC236}">
                <a16:creationId xmlns:a16="http://schemas.microsoft.com/office/drawing/2014/main" id="{404DF6D2-9EA1-C152-0027-D1BDF9BA5C11}"/>
              </a:ext>
            </a:extLst>
          </p:cNvPr>
          <p:cNvPicPr>
            <a:picLocks noChangeAspect="1"/>
          </p:cNvPicPr>
          <p:nvPr/>
        </p:nvPicPr>
        <p:blipFill>
          <a:blip r:embed="rId11"/>
          <a:stretch>
            <a:fillRect/>
          </a:stretch>
        </p:blipFill>
        <p:spPr>
          <a:xfrm>
            <a:off x="8225975" y="2798072"/>
            <a:ext cx="3684717" cy="2662069"/>
          </a:xfrm>
          <a:prstGeom prst="rect">
            <a:avLst/>
          </a:prstGeom>
        </p:spPr>
      </p:pic>
    </p:spTree>
    <p:extLst>
      <p:ext uri="{BB962C8B-B14F-4D97-AF65-F5344CB8AC3E}">
        <p14:creationId xmlns:p14="http://schemas.microsoft.com/office/powerpoint/2010/main" val="980501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17</a:t>
            </a:fld>
            <a:endParaRPr lang="en-US" sz="1000">
              <a:solidFill>
                <a:srgbClr val="00338D"/>
              </a:solidFill>
            </a:endParaRPr>
          </a:p>
        </p:txBody>
      </p:sp>
      <p:sp>
        <p:nvSpPr>
          <p:cNvPr id="3" name="Text Placeholder 1">
            <a:extLst>
              <a:ext uri="{FF2B5EF4-FFF2-40B4-BE49-F238E27FC236}">
                <a16:creationId xmlns:a16="http://schemas.microsoft.com/office/drawing/2014/main" id="{3A5C7BD0-1ABD-70DE-F011-38EF7D12BF7F}"/>
              </a:ext>
            </a:extLst>
          </p:cNvPr>
          <p:cNvSpPr txBox="1">
            <a:spLocks/>
          </p:cNvSpPr>
          <p:nvPr/>
        </p:nvSpPr>
        <p:spPr>
          <a:xfrm>
            <a:off x="1524000" y="2548660"/>
            <a:ext cx="3048000" cy="1151080"/>
          </a:xfrm>
          <a:prstGeom prst="rect">
            <a:avLst/>
          </a:prstGeom>
        </p:spPr>
        <p:txBody>
          <a:bodyPr anchor="b"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ts val="7000"/>
              </a:lnSpc>
              <a:spcBef>
                <a:spcPts val="0"/>
              </a:spcBef>
              <a:spcAft>
                <a:spcPts val="0"/>
              </a:spcAft>
              <a:buNone/>
            </a:pPr>
            <a:r>
              <a:rPr lang="zh-TW" sz="6000" b="1">
                <a:solidFill>
                  <a:schemeClr val="bg1"/>
                </a:solidFill>
                <a:latin typeface="Arial" charset="0"/>
                <a:ea typeface="PMingLiU" charset="0"/>
                <a:cs typeface="Arial" charset="0"/>
              </a:rPr>
              <a:t>休息！</a:t>
            </a:r>
          </a:p>
        </p:txBody>
      </p:sp>
      <p:sp>
        <p:nvSpPr>
          <p:cNvPr id="4" name="Yellow Bar">
            <a:extLst>
              <a:ext uri="{FF2B5EF4-FFF2-40B4-BE49-F238E27FC236}">
                <a16:creationId xmlns:a16="http://schemas.microsoft.com/office/drawing/2014/main" id="{E4AE9751-7D17-A2FA-C3CA-F097073A25A9}"/>
              </a:ext>
            </a:extLst>
          </p:cNvPr>
          <p:cNvSpPr/>
          <p:nvPr/>
        </p:nvSpPr>
        <p:spPr>
          <a:xfrm>
            <a:off x="1556345" y="369974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Tree>
    <p:extLst>
      <p:ext uri="{BB962C8B-B14F-4D97-AF65-F5344CB8AC3E}">
        <p14:creationId xmlns:p14="http://schemas.microsoft.com/office/powerpoint/2010/main" val="3690919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4400" dirty="0">
                <a:latin typeface="Arial" charset="0"/>
                <a:ea typeface="PMingLiU" charset="0"/>
                <a:cs typeface="Arial" charset="0"/>
              </a:rPr>
              <a:t>步驟三</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200" b="0" i="1">
                <a:latin typeface="Arial" charset="0"/>
                <a:ea typeface="PMingLiU" charset="0"/>
                <a:cs typeface="Arial" charset="0"/>
              </a:rPr>
              <a:t>設定目標</a:t>
            </a:r>
          </a:p>
        </p:txBody>
      </p:sp>
    </p:spTree>
    <p:extLst>
      <p:ext uri="{BB962C8B-B14F-4D97-AF65-F5344CB8AC3E}">
        <p14:creationId xmlns:p14="http://schemas.microsoft.com/office/powerpoint/2010/main" val="3731926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B93FCC-63BC-A6B6-79AD-0005AA412DA3}"/>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2" name="Page Number - Blue">
            <a:extLst>
              <a:ext uri="{FF2B5EF4-FFF2-40B4-BE49-F238E27FC236}">
                <a16:creationId xmlns:a16="http://schemas.microsoft.com/office/drawing/2014/main" id="{D58306AF-9124-D8F4-2499-B4C1E9C4B9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19</a:t>
            </a:fld>
            <a:endParaRPr lang="en-US" sz="1000">
              <a:solidFill>
                <a:srgbClr val="00338D"/>
              </a:solidFill>
            </a:endParaRPr>
          </a:p>
        </p:txBody>
      </p:sp>
      <p:sp>
        <p:nvSpPr>
          <p:cNvPr id="4" name="Graphic 2">
            <a:extLst>
              <a:ext uri="{FF2B5EF4-FFF2-40B4-BE49-F238E27FC236}">
                <a16:creationId xmlns:a16="http://schemas.microsoft.com/office/drawing/2014/main" id="{E9A1FCC6-2FE3-30AA-D60A-9E4366B49780}"/>
              </a:ext>
            </a:extLst>
          </p:cNvPr>
          <p:cNvSpPr/>
          <p:nvPr/>
        </p:nvSpPr>
        <p:spPr>
          <a:xfrm rot="10800000">
            <a:off x="0" y="1"/>
            <a:ext cx="2456900" cy="4255473"/>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9" name="Graphic 4">
            <a:extLst>
              <a:ext uri="{FF2B5EF4-FFF2-40B4-BE49-F238E27FC236}">
                <a16:creationId xmlns:a16="http://schemas.microsoft.com/office/drawing/2014/main" id="{EAB49D99-04AC-DFC1-9AB8-E98ECAE78DAA}"/>
              </a:ext>
            </a:extLst>
          </p:cNvPr>
          <p:cNvSpPr/>
          <p:nvPr/>
        </p:nvSpPr>
        <p:spPr>
          <a:xfrm rot="10800000">
            <a:off x="-41" y="-2"/>
            <a:ext cx="2111717" cy="3657599"/>
          </a:xfrm>
          <a:custGeom>
            <a:avLst/>
            <a:gdLst>
              <a:gd name="connsiteX0" fmla="*/ 0 w 2111717"/>
              <a:gd name="connsiteY0" fmla="*/ 3657600 h 3657599"/>
              <a:gd name="connsiteX1" fmla="*/ 2111718 w 2111717"/>
              <a:gd name="connsiteY1" fmla="*/ 0 h 3657599"/>
              <a:gd name="connsiteX2" fmla="*/ 2111718 w 2111717"/>
              <a:gd name="connsiteY2" fmla="*/ 3657600 h 3657599"/>
            </a:gdLst>
            <a:ahLst/>
            <a:cxnLst>
              <a:cxn ang="0">
                <a:pos x="connsiteX0" y="connsiteY0"/>
              </a:cxn>
              <a:cxn ang="0">
                <a:pos x="connsiteX1" y="connsiteY1"/>
              </a:cxn>
              <a:cxn ang="0">
                <a:pos x="connsiteX2" y="connsiteY2"/>
              </a:cxn>
            </a:cxnLst>
            <a:rect l="l" t="t" r="r" b="b"/>
            <a:pathLst>
              <a:path w="2111717" h="3657599">
                <a:moveTo>
                  <a:pt x="0" y="3657600"/>
                </a:moveTo>
                <a:lnTo>
                  <a:pt x="2111718" y="0"/>
                </a:lnTo>
                <a:lnTo>
                  <a:pt x="2111718" y="3657600"/>
                </a:lnTo>
                <a:close/>
              </a:path>
            </a:pathLst>
          </a:custGeom>
          <a:solidFill>
            <a:schemeClr val="bg1">
              <a:alpha val="3000"/>
            </a:schemeClr>
          </a:solidFill>
          <a:ln w="4233" cap="flat">
            <a:noFill/>
            <a:prstDash val="solid"/>
            <a:miter/>
          </a:ln>
        </p:spPr>
        <p:txBody>
          <a:bodyPr rtlCol="0" anchor="ctr"/>
          <a:lstStyle/>
          <a:p>
            <a:endParaRPr lang="en-US"/>
          </a:p>
        </p:txBody>
      </p:sp>
      <p:sp>
        <p:nvSpPr>
          <p:cNvPr id="3" name="Headline">
            <a:extLst>
              <a:ext uri="{FF2B5EF4-FFF2-40B4-BE49-F238E27FC236}">
                <a16:creationId xmlns:a16="http://schemas.microsoft.com/office/drawing/2014/main" id="{3D068CE8-71DB-9C63-97D1-F475CA606F73}"/>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a:solidFill>
                  <a:srgbClr val="EBB700"/>
                </a:solidFill>
                <a:latin typeface="Arial" panose="020B0604020202020204" pitchFamily="34" charset="0"/>
                <a:ea typeface="PMingLiU"/>
                <a:cs typeface="Arial" panose="020B0604020202020204" pitchFamily="34" charset="0"/>
              </a:rPr>
              <a:t>設定目標</a:t>
            </a:r>
          </a:p>
        </p:txBody>
      </p:sp>
      <p:pic>
        <p:nvPicPr>
          <p:cNvPr id="10" name="Picture 9">
            <a:extLst>
              <a:ext uri="{FF2B5EF4-FFF2-40B4-BE49-F238E27FC236}">
                <a16:creationId xmlns:a16="http://schemas.microsoft.com/office/drawing/2014/main" id="{90FCB713-2B45-C3EF-E6CF-D3DF12C83C4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96569" y="5944675"/>
            <a:ext cx="739156" cy="702199"/>
          </a:xfrm>
          <a:prstGeom prst="rect">
            <a:avLst/>
          </a:prstGeom>
        </p:spPr>
      </p:pic>
      <p:grpSp>
        <p:nvGrpSpPr>
          <p:cNvPr id="5" name="Group 4">
            <a:extLst>
              <a:ext uri="{FF2B5EF4-FFF2-40B4-BE49-F238E27FC236}">
                <a16:creationId xmlns:a16="http://schemas.microsoft.com/office/drawing/2014/main" id="{30D18012-5375-AA1C-D96B-4366C8614C10}"/>
              </a:ext>
            </a:extLst>
          </p:cNvPr>
          <p:cNvGrpSpPr/>
          <p:nvPr/>
        </p:nvGrpSpPr>
        <p:grpSpPr>
          <a:xfrm>
            <a:off x="685800" y="1446755"/>
            <a:ext cx="1640453" cy="4191509"/>
            <a:chOff x="484271" y="1458067"/>
            <a:chExt cx="1640453" cy="4191509"/>
          </a:xfrm>
        </p:grpSpPr>
        <p:sp>
          <p:nvSpPr>
            <p:cNvPr id="11" name="Rectangle 14">
              <a:extLst>
                <a:ext uri="{FF2B5EF4-FFF2-40B4-BE49-F238E27FC236}">
                  <a16:creationId xmlns:a16="http://schemas.microsoft.com/office/drawing/2014/main" id="{3E360DE0-9230-EDB1-DD24-25FFD1DA5E64}"/>
                </a:ext>
              </a:extLst>
            </p:cNvPr>
            <p:cNvSpPr>
              <a:spLocks noChangeArrowheads="1"/>
            </p:cNvSpPr>
            <p:nvPr/>
          </p:nvSpPr>
          <p:spPr bwMode="auto">
            <a:xfrm>
              <a:off x="1006386" y="3621272"/>
              <a:ext cx="1089491" cy="307777"/>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zh-TW" sz="2000" b="1">
                  <a:solidFill>
                    <a:srgbClr val="F0C300"/>
                  </a:solidFill>
                  <a:latin typeface="Arial" panose="020B0604020202020204" pitchFamily="34" charset="0"/>
                  <a:ea typeface="PMingLiU" charset="0"/>
                  <a:cs typeface="Arial" panose="020B0604020202020204" pitchFamily="34" charset="0"/>
                </a:rPr>
                <a:t>具體的</a:t>
              </a:r>
            </a:p>
          </p:txBody>
        </p:sp>
        <p:sp>
          <p:nvSpPr>
            <p:cNvPr id="12" name="Rectangle 21">
              <a:extLst>
                <a:ext uri="{FF2B5EF4-FFF2-40B4-BE49-F238E27FC236}">
                  <a16:creationId xmlns:a16="http://schemas.microsoft.com/office/drawing/2014/main" id="{A2FA8D0A-A90D-0F9B-84B4-B3641D7963A9}"/>
                </a:ext>
              </a:extLst>
            </p:cNvPr>
            <p:cNvSpPr>
              <a:spLocks noChangeArrowheads="1"/>
            </p:cNvSpPr>
            <p:nvPr/>
          </p:nvSpPr>
          <p:spPr bwMode="auto">
            <a:xfrm>
              <a:off x="484271" y="3369067"/>
              <a:ext cx="3431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zh-TW" sz="5400" dirty="0">
                <a:solidFill>
                  <a:srgbClr val="F0C300"/>
                </a:solidFill>
                <a:latin typeface="Arial" panose="020B0604020202020204" pitchFamily="34" charset="0"/>
                <a:ea typeface="PMingLiU" charset="0"/>
                <a:cs typeface="Arial" panose="020B0604020202020204" pitchFamily="34" charset="0"/>
              </a:endParaRPr>
            </a:p>
          </p:txBody>
        </p:sp>
        <p:sp>
          <p:nvSpPr>
            <p:cNvPr id="13" name="Oval 8">
              <a:extLst>
                <a:ext uri="{FF2B5EF4-FFF2-40B4-BE49-F238E27FC236}">
                  <a16:creationId xmlns:a16="http://schemas.microsoft.com/office/drawing/2014/main" id="{18B97E00-B060-88AF-3DAA-B8147D4B672C}"/>
                </a:ext>
              </a:extLst>
            </p:cNvPr>
            <p:cNvSpPr>
              <a:spLocks noChangeAspect="1" noChangeArrowheads="1"/>
            </p:cNvSpPr>
            <p:nvPr/>
          </p:nvSpPr>
          <p:spPr bwMode="auto">
            <a:xfrm>
              <a:off x="563385" y="1458067"/>
              <a:ext cx="1554481" cy="1554480"/>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14" name="TextBox 93">
              <a:extLst>
                <a:ext uri="{FF2B5EF4-FFF2-40B4-BE49-F238E27FC236}">
                  <a16:creationId xmlns:a16="http://schemas.microsoft.com/office/drawing/2014/main" id="{F6A06171-9316-14AD-0969-59B7984BB286}"/>
                </a:ext>
              </a:extLst>
            </p:cNvPr>
            <p:cNvSpPr txBox="1">
              <a:spLocks noChangeArrowheads="1"/>
            </p:cNvSpPr>
            <p:nvPr/>
          </p:nvSpPr>
          <p:spPr bwMode="auto">
            <a:xfrm>
              <a:off x="570243" y="4326137"/>
              <a:ext cx="155448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zh-TW" sz="2000">
                  <a:solidFill>
                    <a:schemeClr val="bg1"/>
                  </a:solidFill>
                  <a:latin typeface="Arial" panose="020B0604020202020204" pitchFamily="34" charset="0"/>
                  <a:ea typeface="PMingLiU" charset="0"/>
                  <a:cs typeface="Arial" panose="020B0604020202020204" pitchFamily="34" charset="0"/>
                </a:rPr>
                <a:t>確保目標明確。 </a:t>
              </a:r>
            </a:p>
          </p:txBody>
        </p:sp>
        <p:sp>
          <p:nvSpPr>
            <p:cNvPr id="15" name="TextBox 14">
              <a:extLst>
                <a:ext uri="{FF2B5EF4-FFF2-40B4-BE49-F238E27FC236}">
                  <a16:creationId xmlns:a16="http://schemas.microsoft.com/office/drawing/2014/main" id="{28C4044B-BD32-814A-756B-D45A884C41E4}"/>
                </a:ext>
              </a:extLst>
            </p:cNvPr>
            <p:cNvSpPr txBox="1"/>
            <p:nvPr/>
          </p:nvSpPr>
          <p:spPr>
            <a:xfrm>
              <a:off x="922466" y="1814587"/>
              <a:ext cx="838200" cy="769441"/>
            </a:xfrm>
            <a:prstGeom prst="rect">
              <a:avLst/>
            </a:prstGeom>
            <a:noFill/>
          </p:spPr>
          <p:txBody>
            <a:bodyPr wrap="square" rtlCol="0">
              <a:spAutoFit/>
            </a:bodyPr>
            <a:lstStyle/>
            <a:p>
              <a:pPr algn="ctr"/>
              <a:r>
                <a:rPr lang="zh-TW" sz="4400" b="1">
                  <a:solidFill>
                    <a:schemeClr val="bg1"/>
                  </a:solidFill>
                  <a:cs typeface="Arial" panose="020B0604020202020204" pitchFamily="34" charset="0"/>
                </a:rPr>
                <a:t>S</a:t>
              </a:r>
            </a:p>
          </p:txBody>
        </p:sp>
      </p:grpSp>
      <p:grpSp>
        <p:nvGrpSpPr>
          <p:cNvPr id="17" name="Group 16">
            <a:extLst>
              <a:ext uri="{FF2B5EF4-FFF2-40B4-BE49-F238E27FC236}">
                <a16:creationId xmlns:a16="http://schemas.microsoft.com/office/drawing/2014/main" id="{8E32CD95-4A57-C087-7EDD-88513640C9CD}"/>
              </a:ext>
            </a:extLst>
          </p:cNvPr>
          <p:cNvGrpSpPr/>
          <p:nvPr/>
        </p:nvGrpSpPr>
        <p:grpSpPr>
          <a:xfrm>
            <a:off x="2872100" y="1467800"/>
            <a:ext cx="1895637" cy="4083094"/>
            <a:chOff x="2670571" y="1479112"/>
            <a:chExt cx="1895637" cy="4083094"/>
          </a:xfrm>
        </p:grpSpPr>
        <p:sp>
          <p:nvSpPr>
            <p:cNvPr id="18" name="Rectangle 15">
              <a:extLst>
                <a:ext uri="{FF2B5EF4-FFF2-40B4-BE49-F238E27FC236}">
                  <a16:creationId xmlns:a16="http://schemas.microsoft.com/office/drawing/2014/main" id="{1D0D8155-DD73-D783-E14F-ACD9E2EC2446}"/>
                </a:ext>
              </a:extLst>
            </p:cNvPr>
            <p:cNvSpPr>
              <a:spLocks noChangeArrowheads="1"/>
            </p:cNvSpPr>
            <p:nvPr/>
          </p:nvSpPr>
          <p:spPr bwMode="auto">
            <a:xfrm>
              <a:off x="3250135" y="3620050"/>
              <a:ext cx="11974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zh-TW" sz="2000" b="1">
                  <a:solidFill>
                    <a:srgbClr val="F76639"/>
                  </a:solidFill>
                  <a:latin typeface="Arial" panose="020B0604020202020204" pitchFamily="34" charset="0"/>
                  <a:ea typeface="PMingLiU" charset="0"/>
                  <a:cs typeface="Arial" panose="020B0604020202020204" pitchFamily="34" charset="0"/>
                </a:rPr>
                <a:t>可衡量的</a:t>
              </a:r>
            </a:p>
          </p:txBody>
        </p:sp>
        <p:sp>
          <p:nvSpPr>
            <p:cNvPr id="19" name="Rectangle 21">
              <a:extLst>
                <a:ext uri="{FF2B5EF4-FFF2-40B4-BE49-F238E27FC236}">
                  <a16:creationId xmlns:a16="http://schemas.microsoft.com/office/drawing/2014/main" id="{6736689F-07F3-8DC5-3460-B146460F7F16}"/>
                </a:ext>
              </a:extLst>
            </p:cNvPr>
            <p:cNvSpPr>
              <a:spLocks noChangeArrowheads="1"/>
            </p:cNvSpPr>
            <p:nvPr/>
          </p:nvSpPr>
          <p:spPr bwMode="auto">
            <a:xfrm>
              <a:off x="2702892" y="3357677"/>
              <a:ext cx="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zh-TW" sz="5400" dirty="0">
                <a:solidFill>
                  <a:srgbClr val="F76639"/>
                </a:solidFill>
                <a:latin typeface="Arial" panose="020B0604020202020204" pitchFamily="34" charset="0"/>
                <a:ea typeface="PMingLiU" charset="0"/>
                <a:cs typeface="Arial" panose="020B0604020202020204" pitchFamily="34" charset="0"/>
              </a:endParaRPr>
            </a:p>
          </p:txBody>
        </p:sp>
        <p:sp>
          <p:nvSpPr>
            <p:cNvPr id="20" name="Oval 9">
              <a:extLst>
                <a:ext uri="{FF2B5EF4-FFF2-40B4-BE49-F238E27FC236}">
                  <a16:creationId xmlns:a16="http://schemas.microsoft.com/office/drawing/2014/main" id="{47CFAC12-2AD7-A2F6-47E3-0BE551DC1E08}"/>
                </a:ext>
              </a:extLst>
            </p:cNvPr>
            <p:cNvSpPr>
              <a:spLocks noChangeAspect="1" noChangeArrowheads="1"/>
            </p:cNvSpPr>
            <p:nvPr/>
          </p:nvSpPr>
          <p:spPr bwMode="auto">
            <a:xfrm>
              <a:off x="2836056" y="1479112"/>
              <a:ext cx="1559168" cy="1554480"/>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21" name="TextBox 20">
              <a:extLst>
                <a:ext uri="{FF2B5EF4-FFF2-40B4-BE49-F238E27FC236}">
                  <a16:creationId xmlns:a16="http://schemas.microsoft.com/office/drawing/2014/main" id="{EB5ACC76-AA8F-7C67-CFFC-43A7D109D1C7}"/>
                </a:ext>
              </a:extLst>
            </p:cNvPr>
            <p:cNvSpPr txBox="1"/>
            <p:nvPr/>
          </p:nvSpPr>
          <p:spPr>
            <a:xfrm>
              <a:off x="3272740" y="1840853"/>
              <a:ext cx="685800" cy="769441"/>
            </a:xfrm>
            <a:prstGeom prst="rect">
              <a:avLst/>
            </a:prstGeom>
            <a:noFill/>
          </p:spPr>
          <p:txBody>
            <a:bodyPr wrap="square" rtlCol="0">
              <a:spAutoFit/>
            </a:bodyPr>
            <a:lstStyle/>
            <a:p>
              <a:pPr algn="ctr"/>
              <a:r>
                <a:rPr lang="zh-TW" sz="4400" b="1">
                  <a:solidFill>
                    <a:schemeClr val="bg1"/>
                  </a:solidFill>
                  <a:cs typeface="Arial" panose="020B0604020202020204" pitchFamily="34" charset="0"/>
                </a:rPr>
                <a:t>M</a:t>
              </a:r>
            </a:p>
          </p:txBody>
        </p:sp>
        <p:sp>
          <p:nvSpPr>
            <p:cNvPr id="22" name="TextBox 93">
              <a:extLst>
                <a:ext uri="{FF2B5EF4-FFF2-40B4-BE49-F238E27FC236}">
                  <a16:creationId xmlns:a16="http://schemas.microsoft.com/office/drawing/2014/main" id="{63325D0A-75D8-DEA9-0786-12CA226130C2}"/>
                </a:ext>
              </a:extLst>
            </p:cNvPr>
            <p:cNvSpPr txBox="1">
              <a:spLocks noChangeArrowheads="1"/>
            </p:cNvSpPr>
            <p:nvPr/>
          </p:nvSpPr>
          <p:spPr bwMode="auto">
            <a:xfrm>
              <a:off x="2670571" y="4238767"/>
              <a:ext cx="18956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zh-TW" sz="2000">
                  <a:solidFill>
                    <a:schemeClr val="bg1"/>
                  </a:solidFill>
                  <a:latin typeface="Arial" panose="020B0604020202020204" pitchFamily="34" charset="0"/>
                  <a:ea typeface="PMingLiU" charset="0"/>
                  <a:cs typeface="Arial" panose="020B0604020202020204" pitchFamily="34" charset="0"/>
                </a:rPr>
                <a:t>基準和進展必須是可衡量的。</a:t>
              </a:r>
            </a:p>
          </p:txBody>
        </p:sp>
      </p:grpSp>
      <p:grpSp>
        <p:nvGrpSpPr>
          <p:cNvPr id="23" name="Group 22">
            <a:extLst>
              <a:ext uri="{FF2B5EF4-FFF2-40B4-BE49-F238E27FC236}">
                <a16:creationId xmlns:a16="http://schemas.microsoft.com/office/drawing/2014/main" id="{9B55898F-CD3A-26D3-1DB4-0F6EA45F468A}"/>
              </a:ext>
            </a:extLst>
          </p:cNvPr>
          <p:cNvGrpSpPr/>
          <p:nvPr/>
        </p:nvGrpSpPr>
        <p:grpSpPr>
          <a:xfrm>
            <a:off x="5409305" y="1430713"/>
            <a:ext cx="2000600" cy="3586768"/>
            <a:chOff x="5207776" y="1442025"/>
            <a:chExt cx="2000600" cy="3586768"/>
          </a:xfrm>
        </p:grpSpPr>
        <p:sp>
          <p:nvSpPr>
            <p:cNvPr id="24" name="Rectangle 16">
              <a:extLst>
                <a:ext uri="{FF2B5EF4-FFF2-40B4-BE49-F238E27FC236}">
                  <a16:creationId xmlns:a16="http://schemas.microsoft.com/office/drawing/2014/main" id="{C01A89FC-D371-3537-1280-63BCA83A0113}"/>
                </a:ext>
              </a:extLst>
            </p:cNvPr>
            <p:cNvSpPr>
              <a:spLocks noChangeArrowheads="1"/>
            </p:cNvSpPr>
            <p:nvPr/>
          </p:nvSpPr>
          <p:spPr bwMode="auto">
            <a:xfrm>
              <a:off x="5661069" y="3544529"/>
              <a:ext cx="11253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zh-TW" sz="2000" b="1">
                  <a:solidFill>
                    <a:srgbClr val="732E81"/>
                  </a:solidFill>
                  <a:latin typeface="Arial" panose="020B0604020202020204" pitchFamily="34" charset="0"/>
                  <a:ea typeface="PMingLiU" charset="0"/>
                  <a:cs typeface="Arial" panose="020B0604020202020204" pitchFamily="34" charset="0"/>
                </a:rPr>
                <a:t>可行動的</a:t>
              </a:r>
            </a:p>
          </p:txBody>
        </p:sp>
        <p:sp>
          <p:nvSpPr>
            <p:cNvPr id="25" name="Rectangle 22">
              <a:extLst>
                <a:ext uri="{FF2B5EF4-FFF2-40B4-BE49-F238E27FC236}">
                  <a16:creationId xmlns:a16="http://schemas.microsoft.com/office/drawing/2014/main" id="{9960A480-8331-07B9-7A46-EEBD7DE54856}"/>
                </a:ext>
              </a:extLst>
            </p:cNvPr>
            <p:cNvSpPr>
              <a:spLocks noChangeArrowheads="1"/>
            </p:cNvSpPr>
            <p:nvPr/>
          </p:nvSpPr>
          <p:spPr bwMode="auto">
            <a:xfrm>
              <a:off x="5220285" y="3278220"/>
              <a:ext cx="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zh-TW" sz="5400" b="1" dirty="0">
                <a:solidFill>
                  <a:srgbClr val="732E81"/>
                </a:solidFill>
                <a:latin typeface="Arial" panose="020B0604020202020204" pitchFamily="34" charset="0"/>
                <a:ea typeface="PMingLiU" charset="0"/>
                <a:cs typeface="Arial" panose="020B0604020202020204" pitchFamily="34" charset="0"/>
              </a:endParaRPr>
            </a:p>
          </p:txBody>
        </p:sp>
        <p:sp>
          <p:nvSpPr>
            <p:cNvPr id="26" name="Oval 10">
              <a:extLst>
                <a:ext uri="{FF2B5EF4-FFF2-40B4-BE49-F238E27FC236}">
                  <a16:creationId xmlns:a16="http://schemas.microsoft.com/office/drawing/2014/main" id="{4066501B-49E3-F24E-BA2D-CCBEB3599261}"/>
                </a:ext>
              </a:extLst>
            </p:cNvPr>
            <p:cNvSpPr>
              <a:spLocks noChangeAspect="1" noChangeArrowheads="1"/>
            </p:cNvSpPr>
            <p:nvPr/>
          </p:nvSpPr>
          <p:spPr bwMode="auto">
            <a:xfrm>
              <a:off x="5207776" y="1442025"/>
              <a:ext cx="1599088" cy="1581909"/>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27" name="TextBox 26">
              <a:extLst>
                <a:ext uri="{FF2B5EF4-FFF2-40B4-BE49-F238E27FC236}">
                  <a16:creationId xmlns:a16="http://schemas.microsoft.com/office/drawing/2014/main" id="{D53CE9EE-1D29-6AB3-8416-934365C0D748}"/>
                </a:ext>
              </a:extLst>
            </p:cNvPr>
            <p:cNvSpPr txBox="1"/>
            <p:nvPr/>
          </p:nvSpPr>
          <p:spPr>
            <a:xfrm>
              <a:off x="5575760" y="1810150"/>
              <a:ext cx="863121" cy="769441"/>
            </a:xfrm>
            <a:prstGeom prst="rect">
              <a:avLst/>
            </a:prstGeom>
            <a:noFill/>
          </p:spPr>
          <p:txBody>
            <a:bodyPr wrap="square" rtlCol="0">
              <a:spAutoFit/>
            </a:bodyPr>
            <a:lstStyle/>
            <a:p>
              <a:pPr algn="ctr"/>
              <a:r>
                <a:rPr lang="en-US" altLang="zh-TW" sz="4400" b="1" dirty="0">
                  <a:solidFill>
                    <a:schemeClr val="bg1"/>
                  </a:solidFill>
                  <a:cs typeface="Arial" panose="020B0604020202020204" pitchFamily="34" charset="0"/>
                </a:rPr>
                <a:t>A</a:t>
              </a:r>
              <a:endParaRPr lang="zh-TW" sz="4400" b="1" dirty="0">
                <a:solidFill>
                  <a:schemeClr val="bg1"/>
                </a:solidFill>
                <a:cs typeface="Arial" panose="020B0604020202020204" pitchFamily="34" charset="0"/>
              </a:endParaRPr>
            </a:p>
          </p:txBody>
        </p:sp>
        <p:sp>
          <p:nvSpPr>
            <p:cNvPr id="28" name="TextBox 93">
              <a:extLst>
                <a:ext uri="{FF2B5EF4-FFF2-40B4-BE49-F238E27FC236}">
                  <a16:creationId xmlns:a16="http://schemas.microsoft.com/office/drawing/2014/main" id="{D23C8418-909E-2062-9F4D-AD397E795E8E}"/>
                </a:ext>
              </a:extLst>
            </p:cNvPr>
            <p:cNvSpPr txBox="1">
              <a:spLocks noChangeArrowheads="1"/>
            </p:cNvSpPr>
            <p:nvPr/>
          </p:nvSpPr>
          <p:spPr bwMode="auto">
            <a:xfrm>
              <a:off x="5256379" y="4320907"/>
              <a:ext cx="195199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zh-TW" sz="2000">
                  <a:solidFill>
                    <a:schemeClr val="bg1"/>
                  </a:solidFill>
                  <a:latin typeface="Arial" panose="020B0604020202020204" pitchFamily="34" charset="0"/>
                  <a:ea typeface="PMingLiU" charset="0"/>
                  <a:cs typeface="Arial" panose="020B0604020202020204" pitchFamily="34" charset="0"/>
                </a:rPr>
                <a:t>每個目標都必須是可以實現的。</a:t>
              </a:r>
            </a:p>
          </p:txBody>
        </p:sp>
      </p:grpSp>
      <p:grpSp>
        <p:nvGrpSpPr>
          <p:cNvPr id="29" name="Group 28">
            <a:extLst>
              <a:ext uri="{FF2B5EF4-FFF2-40B4-BE49-F238E27FC236}">
                <a16:creationId xmlns:a16="http://schemas.microsoft.com/office/drawing/2014/main" id="{C9C6A347-9CB5-BA09-CC87-B38AE439AF5C}"/>
              </a:ext>
            </a:extLst>
          </p:cNvPr>
          <p:cNvGrpSpPr/>
          <p:nvPr/>
        </p:nvGrpSpPr>
        <p:grpSpPr>
          <a:xfrm>
            <a:off x="7848600" y="1446755"/>
            <a:ext cx="1904280" cy="4024780"/>
            <a:chOff x="7647071" y="1458067"/>
            <a:chExt cx="1904280" cy="4024780"/>
          </a:xfrm>
        </p:grpSpPr>
        <p:sp>
          <p:nvSpPr>
            <p:cNvPr id="30" name="Rectangle 17">
              <a:extLst>
                <a:ext uri="{FF2B5EF4-FFF2-40B4-BE49-F238E27FC236}">
                  <a16:creationId xmlns:a16="http://schemas.microsoft.com/office/drawing/2014/main" id="{A33D868C-7205-4622-B8FD-9DC7996EC25A}"/>
                </a:ext>
              </a:extLst>
            </p:cNvPr>
            <p:cNvSpPr>
              <a:spLocks noChangeArrowheads="1"/>
            </p:cNvSpPr>
            <p:nvPr/>
          </p:nvSpPr>
          <p:spPr bwMode="auto">
            <a:xfrm>
              <a:off x="8196222" y="3599899"/>
              <a:ext cx="8672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zh-TW" sz="2000" b="1">
                  <a:solidFill>
                    <a:srgbClr val="407CCA"/>
                  </a:solidFill>
                  <a:latin typeface="Arial" panose="020B0604020202020204" pitchFamily="34" charset="0"/>
                  <a:ea typeface="PMingLiU" charset="0"/>
                  <a:cs typeface="Arial" panose="020B0604020202020204" pitchFamily="34" charset="0"/>
                </a:rPr>
                <a:t>現實的</a:t>
              </a:r>
            </a:p>
          </p:txBody>
        </p:sp>
        <p:sp>
          <p:nvSpPr>
            <p:cNvPr id="31" name="Rectangle 23">
              <a:extLst>
                <a:ext uri="{FF2B5EF4-FFF2-40B4-BE49-F238E27FC236}">
                  <a16:creationId xmlns:a16="http://schemas.microsoft.com/office/drawing/2014/main" id="{C29CEA1D-4966-4C26-95E4-543323401CA0}"/>
                </a:ext>
              </a:extLst>
            </p:cNvPr>
            <p:cNvSpPr>
              <a:spLocks noChangeArrowheads="1"/>
            </p:cNvSpPr>
            <p:nvPr/>
          </p:nvSpPr>
          <p:spPr bwMode="auto">
            <a:xfrm>
              <a:off x="7647071" y="3313696"/>
              <a:ext cx="3581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zh-TW" sz="5400" b="1" dirty="0">
                <a:solidFill>
                  <a:srgbClr val="407CCA"/>
                </a:solidFill>
                <a:latin typeface="Arial" panose="020B0604020202020204" pitchFamily="34" charset="0"/>
                <a:ea typeface="PMingLiU" charset="0"/>
                <a:cs typeface="Arial" panose="020B0604020202020204" pitchFamily="34" charset="0"/>
              </a:endParaRPr>
            </a:p>
          </p:txBody>
        </p:sp>
        <p:sp>
          <p:nvSpPr>
            <p:cNvPr id="32" name="Oval 31">
              <a:extLst>
                <a:ext uri="{FF2B5EF4-FFF2-40B4-BE49-F238E27FC236}">
                  <a16:creationId xmlns:a16="http://schemas.microsoft.com/office/drawing/2014/main" id="{D95A2EEB-AAB6-9A23-185F-FD91439A453B}"/>
                </a:ext>
              </a:extLst>
            </p:cNvPr>
            <p:cNvSpPr>
              <a:spLocks noChangeAspect="1" noChangeArrowheads="1"/>
            </p:cNvSpPr>
            <p:nvPr/>
          </p:nvSpPr>
          <p:spPr bwMode="auto">
            <a:xfrm>
              <a:off x="7655714" y="1458067"/>
              <a:ext cx="1554480" cy="1554480"/>
            </a:xfrm>
            <a:prstGeom prst="ellipse">
              <a:avLst/>
            </a:prstGeom>
            <a:solidFill>
              <a:srgbClr val="407CCA"/>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33" name="TextBox 32">
              <a:extLst>
                <a:ext uri="{FF2B5EF4-FFF2-40B4-BE49-F238E27FC236}">
                  <a16:creationId xmlns:a16="http://schemas.microsoft.com/office/drawing/2014/main" id="{89BC32D5-1AEF-A014-629A-B810EBC7A8E4}"/>
                </a:ext>
              </a:extLst>
            </p:cNvPr>
            <p:cNvSpPr txBox="1"/>
            <p:nvPr/>
          </p:nvSpPr>
          <p:spPr>
            <a:xfrm>
              <a:off x="8013853" y="1814585"/>
              <a:ext cx="838200" cy="769441"/>
            </a:xfrm>
            <a:prstGeom prst="rect">
              <a:avLst/>
            </a:prstGeom>
            <a:noFill/>
          </p:spPr>
          <p:txBody>
            <a:bodyPr wrap="square" rtlCol="0">
              <a:spAutoFit/>
            </a:bodyPr>
            <a:lstStyle/>
            <a:p>
              <a:pPr algn="ctr"/>
              <a:r>
                <a:rPr lang="zh-TW" sz="4400" b="1" dirty="0">
                  <a:solidFill>
                    <a:schemeClr val="bg1"/>
                  </a:solidFill>
                  <a:cs typeface="Arial" panose="020B0604020202020204" pitchFamily="34" charset="0"/>
                </a:rPr>
                <a:t>R</a:t>
              </a:r>
            </a:p>
          </p:txBody>
        </p:sp>
        <p:sp>
          <p:nvSpPr>
            <p:cNvPr id="34" name="TextBox 93">
              <a:extLst>
                <a:ext uri="{FF2B5EF4-FFF2-40B4-BE49-F238E27FC236}">
                  <a16:creationId xmlns:a16="http://schemas.microsoft.com/office/drawing/2014/main" id="{B31FAB5D-2F40-60C1-B064-8E59B6888E0F}"/>
                </a:ext>
              </a:extLst>
            </p:cNvPr>
            <p:cNvSpPr txBox="1">
              <a:spLocks noChangeArrowheads="1"/>
            </p:cNvSpPr>
            <p:nvPr/>
          </p:nvSpPr>
          <p:spPr bwMode="auto">
            <a:xfrm>
              <a:off x="7655714" y="4467184"/>
              <a:ext cx="18956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zh-TW" sz="2000">
                  <a:solidFill>
                    <a:schemeClr val="bg1"/>
                  </a:solidFill>
                  <a:latin typeface="Arial" panose="020B0604020202020204" pitchFamily="34" charset="0"/>
                  <a:ea typeface="PMingLiU" charset="0"/>
                  <a:cs typeface="Arial" panose="020B0604020202020204" pitchFamily="34" charset="0"/>
                </a:rPr>
                <a:t>具有挑戰性但並非不現實的。</a:t>
              </a:r>
            </a:p>
          </p:txBody>
        </p:sp>
      </p:grpSp>
      <p:grpSp>
        <p:nvGrpSpPr>
          <p:cNvPr id="35" name="Group 34">
            <a:extLst>
              <a:ext uri="{FF2B5EF4-FFF2-40B4-BE49-F238E27FC236}">
                <a16:creationId xmlns:a16="http://schemas.microsoft.com/office/drawing/2014/main" id="{751041C5-BF0B-579A-4244-09EFF373C33B}"/>
              </a:ext>
            </a:extLst>
          </p:cNvPr>
          <p:cNvGrpSpPr/>
          <p:nvPr/>
        </p:nvGrpSpPr>
        <p:grpSpPr>
          <a:xfrm>
            <a:off x="10209825" y="1467800"/>
            <a:ext cx="1902660" cy="4170464"/>
            <a:chOff x="10008296" y="1479112"/>
            <a:chExt cx="1902660" cy="4170464"/>
          </a:xfrm>
        </p:grpSpPr>
        <p:sp>
          <p:nvSpPr>
            <p:cNvPr id="36" name="Rectangle 18">
              <a:extLst>
                <a:ext uri="{FF2B5EF4-FFF2-40B4-BE49-F238E27FC236}">
                  <a16:creationId xmlns:a16="http://schemas.microsoft.com/office/drawing/2014/main" id="{BC2083DA-F811-4821-5C56-9436B6378EC2}"/>
                </a:ext>
              </a:extLst>
            </p:cNvPr>
            <p:cNvSpPr>
              <a:spLocks noChangeArrowheads="1"/>
            </p:cNvSpPr>
            <p:nvPr/>
          </p:nvSpPr>
          <p:spPr bwMode="auto">
            <a:xfrm>
              <a:off x="10325142" y="3620050"/>
              <a:ext cx="13256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zh-TW" sz="2000" b="1">
                  <a:solidFill>
                    <a:srgbClr val="00A869"/>
                  </a:solidFill>
                  <a:latin typeface="Arial" panose="020B0604020202020204" pitchFamily="34" charset="0"/>
                  <a:ea typeface="PMingLiU" charset="0"/>
                  <a:cs typeface="Arial" panose="020B0604020202020204" pitchFamily="34" charset="0"/>
                </a:rPr>
                <a:t>有時限的</a:t>
              </a:r>
            </a:p>
          </p:txBody>
        </p:sp>
        <p:sp>
          <p:nvSpPr>
            <p:cNvPr id="37" name="Rectangle 24">
              <a:extLst>
                <a:ext uri="{FF2B5EF4-FFF2-40B4-BE49-F238E27FC236}">
                  <a16:creationId xmlns:a16="http://schemas.microsoft.com/office/drawing/2014/main" id="{109762A3-EA62-957E-58C9-31045E1B478B}"/>
                </a:ext>
              </a:extLst>
            </p:cNvPr>
            <p:cNvSpPr>
              <a:spLocks noChangeArrowheads="1"/>
            </p:cNvSpPr>
            <p:nvPr/>
          </p:nvSpPr>
          <p:spPr bwMode="auto">
            <a:xfrm>
              <a:off x="10008296" y="3347516"/>
              <a:ext cx="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zh-TW" sz="5400" dirty="0">
                <a:solidFill>
                  <a:srgbClr val="00A869"/>
                </a:solidFill>
                <a:latin typeface="Arial" panose="020B0604020202020204" pitchFamily="34" charset="0"/>
                <a:ea typeface="PMingLiU" charset="0"/>
                <a:cs typeface="Arial" panose="020B0604020202020204" pitchFamily="34" charset="0"/>
              </a:endParaRPr>
            </a:p>
          </p:txBody>
        </p:sp>
        <p:sp>
          <p:nvSpPr>
            <p:cNvPr id="38" name="Oval 37">
              <a:extLst>
                <a:ext uri="{FF2B5EF4-FFF2-40B4-BE49-F238E27FC236}">
                  <a16:creationId xmlns:a16="http://schemas.microsoft.com/office/drawing/2014/main" id="{D7684576-1232-5571-C8A1-F92A0C6FC3FC}"/>
                </a:ext>
              </a:extLst>
            </p:cNvPr>
            <p:cNvSpPr>
              <a:spLocks noChangeAspect="1" noChangeArrowheads="1"/>
            </p:cNvSpPr>
            <p:nvPr/>
          </p:nvSpPr>
          <p:spPr bwMode="auto">
            <a:xfrm>
              <a:off x="10008296" y="1479112"/>
              <a:ext cx="1554481" cy="1554480"/>
            </a:xfrm>
            <a:prstGeom prst="ellipse">
              <a:avLst/>
            </a:prstGeom>
            <a:solidFill>
              <a:srgbClr val="00A86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39" name="TextBox 38">
              <a:extLst>
                <a:ext uri="{FF2B5EF4-FFF2-40B4-BE49-F238E27FC236}">
                  <a16:creationId xmlns:a16="http://schemas.microsoft.com/office/drawing/2014/main" id="{3CB5ABA3-157F-B0EF-AD05-7473A8473296}"/>
                </a:ext>
              </a:extLst>
            </p:cNvPr>
            <p:cNvSpPr txBox="1"/>
            <p:nvPr/>
          </p:nvSpPr>
          <p:spPr>
            <a:xfrm>
              <a:off x="10366436" y="1814585"/>
              <a:ext cx="838200" cy="769441"/>
            </a:xfrm>
            <a:prstGeom prst="rect">
              <a:avLst/>
            </a:prstGeom>
            <a:noFill/>
          </p:spPr>
          <p:txBody>
            <a:bodyPr wrap="square" rtlCol="0">
              <a:spAutoFit/>
            </a:bodyPr>
            <a:lstStyle/>
            <a:p>
              <a:pPr algn="ctr"/>
              <a:r>
                <a:rPr lang="zh-TW" sz="4400" b="1">
                  <a:solidFill>
                    <a:schemeClr val="bg1"/>
                  </a:solidFill>
                  <a:cs typeface="Arial" panose="020B0604020202020204" pitchFamily="34" charset="0"/>
                </a:rPr>
                <a:t>T</a:t>
              </a:r>
            </a:p>
          </p:txBody>
        </p:sp>
        <p:sp>
          <p:nvSpPr>
            <p:cNvPr id="40" name="TextBox 93">
              <a:extLst>
                <a:ext uri="{FF2B5EF4-FFF2-40B4-BE49-F238E27FC236}">
                  <a16:creationId xmlns:a16="http://schemas.microsoft.com/office/drawing/2014/main" id="{ED7FD2EE-3B99-7AF4-354A-0772309C07E5}"/>
                </a:ext>
              </a:extLst>
            </p:cNvPr>
            <p:cNvSpPr txBox="1">
              <a:spLocks noChangeArrowheads="1"/>
            </p:cNvSpPr>
            <p:nvPr/>
          </p:nvSpPr>
          <p:spPr bwMode="auto">
            <a:xfrm>
              <a:off x="10015319" y="4326137"/>
              <a:ext cx="18956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zh-TW" sz="2000">
                  <a:solidFill>
                    <a:schemeClr val="bg1"/>
                  </a:solidFill>
                  <a:latin typeface="Arial" panose="020B0604020202020204" pitchFamily="34" charset="0"/>
                  <a:ea typeface="PMingLiU" charset="0"/>
                  <a:cs typeface="Arial" panose="020B0604020202020204" pitchFamily="34" charset="0"/>
                </a:rPr>
                <a:t>有一個概述進展的時間表。</a:t>
              </a:r>
            </a:p>
          </p:txBody>
        </p:sp>
      </p:grpSp>
    </p:spTree>
    <p:extLst>
      <p:ext uri="{BB962C8B-B14F-4D97-AF65-F5344CB8AC3E}">
        <p14:creationId xmlns:p14="http://schemas.microsoft.com/office/powerpoint/2010/main" val="307642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0"/>
            <a:ext cx="12192000" cy="6858000"/>
          </a:xfrm>
          <a:prstGeom prst="rect">
            <a:avLst/>
          </a:prstGeom>
          <a:gradFill flip="none" rotWithShape="1">
            <a:gsLst>
              <a:gs pos="0">
                <a:srgbClr val="7A2582"/>
              </a:gs>
              <a:gs pos="98000">
                <a:srgbClr val="00338D"/>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16" name="Graphic 2">
            <a:extLst>
              <a:ext uri="{FF2B5EF4-FFF2-40B4-BE49-F238E27FC236}">
                <a16:creationId xmlns:a16="http://schemas.microsoft.com/office/drawing/2014/main" id="{AFC93577-7AA7-B4F3-2E71-7EB0C04B4451}"/>
              </a:ext>
            </a:extLst>
          </p:cNvPr>
          <p:cNvSpPr/>
          <p:nvPr/>
        </p:nvSpPr>
        <p:spPr>
          <a:xfrm>
            <a:off x="8320517" y="152400"/>
            <a:ext cx="3871482" cy="6705600"/>
          </a:xfrm>
          <a:custGeom>
            <a:avLst/>
            <a:gdLst>
              <a:gd name="connsiteX0" fmla="*/ 0 w 3871482"/>
              <a:gd name="connsiteY0" fmla="*/ 6705600 h 6705600"/>
              <a:gd name="connsiteX1" fmla="*/ 3871483 w 3871482"/>
              <a:gd name="connsiteY1" fmla="*/ 0 h 6705600"/>
              <a:gd name="connsiteX2" fmla="*/ 3871483 w 3871482"/>
              <a:gd name="connsiteY2" fmla="*/ 6705600 h 6705600"/>
            </a:gdLst>
            <a:ahLst/>
            <a:cxnLst>
              <a:cxn ang="0">
                <a:pos x="connsiteX0" y="connsiteY0"/>
              </a:cxn>
              <a:cxn ang="0">
                <a:pos x="connsiteX1" y="connsiteY1"/>
              </a:cxn>
              <a:cxn ang="0">
                <a:pos x="connsiteX2" y="connsiteY2"/>
              </a:cxn>
            </a:cxnLst>
            <a:rect l="l" t="t" r="r" b="b"/>
            <a:pathLst>
              <a:path w="3871482" h="6705600">
                <a:moveTo>
                  <a:pt x="0" y="6705600"/>
                </a:moveTo>
                <a:lnTo>
                  <a:pt x="3871483" y="0"/>
                </a:lnTo>
                <a:lnTo>
                  <a:pt x="3871483" y="6705600"/>
                </a:lnTo>
                <a:close/>
              </a:path>
            </a:pathLst>
          </a:custGeom>
          <a:solidFill>
            <a:schemeClr val="bg1">
              <a:alpha val="3000"/>
            </a:schemeClr>
          </a:solidFill>
          <a:ln w="7761" cap="flat">
            <a:noFill/>
            <a:prstDash val="solid"/>
            <a:miter/>
          </a:ln>
        </p:spPr>
        <p:txBody>
          <a:bodyPr rtlCol="0" anchor="ctr"/>
          <a:lstStyle/>
          <a:p>
            <a:endParaRPr lang="en-US"/>
          </a:p>
        </p:txBody>
      </p:sp>
      <p:sp>
        <p:nvSpPr>
          <p:cNvPr id="15" name="Graphic 3">
            <a:extLst>
              <a:ext uri="{FF2B5EF4-FFF2-40B4-BE49-F238E27FC236}">
                <a16:creationId xmlns:a16="http://schemas.microsoft.com/office/drawing/2014/main" id="{05186FED-3062-F405-299A-202881559DE5}"/>
              </a:ext>
            </a:extLst>
          </p:cNvPr>
          <p:cNvSpPr/>
          <p:nvPr/>
        </p:nvSpPr>
        <p:spPr>
          <a:xfrm>
            <a:off x="9074702" y="1458686"/>
            <a:ext cx="3117297" cy="5399314"/>
          </a:xfrm>
          <a:custGeom>
            <a:avLst/>
            <a:gdLst>
              <a:gd name="connsiteX0" fmla="*/ 0 w 3117297"/>
              <a:gd name="connsiteY0" fmla="*/ 5399314 h 5399314"/>
              <a:gd name="connsiteX1" fmla="*/ 3117298 w 3117297"/>
              <a:gd name="connsiteY1" fmla="*/ 0 h 5399314"/>
              <a:gd name="connsiteX2" fmla="*/ 3117298 w 3117297"/>
              <a:gd name="connsiteY2" fmla="*/ 5399314 h 5399314"/>
            </a:gdLst>
            <a:ahLst/>
            <a:cxnLst>
              <a:cxn ang="0">
                <a:pos x="connsiteX0" y="connsiteY0"/>
              </a:cxn>
              <a:cxn ang="0">
                <a:pos x="connsiteX1" y="connsiteY1"/>
              </a:cxn>
              <a:cxn ang="0">
                <a:pos x="connsiteX2" y="connsiteY2"/>
              </a:cxn>
            </a:cxnLst>
            <a:rect l="l" t="t" r="r" b="b"/>
            <a:pathLst>
              <a:path w="3117297" h="5399314">
                <a:moveTo>
                  <a:pt x="0" y="5399314"/>
                </a:moveTo>
                <a:lnTo>
                  <a:pt x="3117298" y="0"/>
                </a:lnTo>
                <a:lnTo>
                  <a:pt x="3117298" y="5399314"/>
                </a:lnTo>
                <a:close/>
              </a:path>
            </a:pathLst>
          </a:custGeom>
          <a:solidFill>
            <a:schemeClr val="bg1">
              <a:alpha val="3000"/>
            </a:schemeClr>
          </a:solidFill>
          <a:ln w="6240" cap="flat">
            <a:noFill/>
            <a:prstDash val="solid"/>
            <a:miter/>
          </a:ln>
        </p:spPr>
        <p:txBody>
          <a:bodyPr rtlCol="0" anchor="ctr"/>
          <a:lstStyle/>
          <a:p>
            <a:endParaRPr lang="en-US"/>
          </a:p>
        </p:txBody>
      </p:sp>
      <p:sp>
        <p:nvSpPr>
          <p:cNvPr id="14" name="Graphic 4">
            <a:extLst>
              <a:ext uri="{FF2B5EF4-FFF2-40B4-BE49-F238E27FC236}">
                <a16:creationId xmlns:a16="http://schemas.microsoft.com/office/drawing/2014/main" id="{C1B54BBB-9FD7-8B29-48D1-5974C2D3AC30}"/>
              </a:ext>
            </a:extLst>
          </p:cNvPr>
          <p:cNvSpPr/>
          <p:nvPr/>
        </p:nvSpPr>
        <p:spPr>
          <a:xfrm>
            <a:off x="9813174" y="2737757"/>
            <a:ext cx="2378825" cy="4120243"/>
          </a:xfrm>
          <a:custGeom>
            <a:avLst/>
            <a:gdLst>
              <a:gd name="connsiteX0" fmla="*/ 0 w 2378825"/>
              <a:gd name="connsiteY0" fmla="*/ 4120243 h 4120243"/>
              <a:gd name="connsiteX1" fmla="*/ 2378825 w 2378825"/>
              <a:gd name="connsiteY1" fmla="*/ 0 h 4120243"/>
              <a:gd name="connsiteX2" fmla="*/ 2378825 w 2378825"/>
              <a:gd name="connsiteY2" fmla="*/ 4120243 h 4120243"/>
            </a:gdLst>
            <a:ahLst/>
            <a:cxnLst>
              <a:cxn ang="0">
                <a:pos x="connsiteX0" y="connsiteY0"/>
              </a:cxn>
              <a:cxn ang="0">
                <a:pos x="connsiteX1" y="connsiteY1"/>
              </a:cxn>
              <a:cxn ang="0">
                <a:pos x="connsiteX2" y="connsiteY2"/>
              </a:cxn>
            </a:cxnLst>
            <a:rect l="l" t="t" r="r" b="b"/>
            <a:pathLst>
              <a:path w="2378825" h="4120243">
                <a:moveTo>
                  <a:pt x="0" y="4120243"/>
                </a:moveTo>
                <a:lnTo>
                  <a:pt x="2378825" y="0"/>
                </a:lnTo>
                <a:lnTo>
                  <a:pt x="2378825" y="4120243"/>
                </a:lnTo>
                <a:close/>
              </a:path>
            </a:pathLst>
          </a:custGeom>
          <a:solidFill>
            <a:schemeClr val="bg1">
              <a:alpha val="3000"/>
            </a:schemeClr>
          </a:solidFill>
          <a:ln w="4763" cap="flat">
            <a:noFill/>
            <a:prstDash val="solid"/>
            <a:miter/>
          </a:ln>
        </p:spPr>
        <p:txBody>
          <a:bodyPr rtlCol="0" anchor="ctr"/>
          <a:lstStyle/>
          <a:p>
            <a:endParaRPr lang="en-US"/>
          </a:p>
        </p:txBody>
      </p:sp>
      <p:sp>
        <p:nvSpPr>
          <p:cNvPr id="13" name="Graphic 5">
            <a:extLst>
              <a:ext uri="{FF2B5EF4-FFF2-40B4-BE49-F238E27FC236}">
                <a16:creationId xmlns:a16="http://schemas.microsoft.com/office/drawing/2014/main" id="{B9A15A9D-34DC-E346-D746-D081109B7C21}"/>
              </a:ext>
            </a:extLst>
          </p:cNvPr>
          <p:cNvSpPr/>
          <p:nvPr/>
        </p:nvSpPr>
        <p:spPr>
          <a:xfrm rot="10800000">
            <a:off x="-1293" y="0"/>
            <a:ext cx="3117297" cy="5399314"/>
          </a:xfrm>
          <a:custGeom>
            <a:avLst/>
            <a:gdLst>
              <a:gd name="connsiteX0" fmla="*/ 0 w 3117297"/>
              <a:gd name="connsiteY0" fmla="*/ 5399314 h 5399314"/>
              <a:gd name="connsiteX1" fmla="*/ 3117298 w 3117297"/>
              <a:gd name="connsiteY1" fmla="*/ 0 h 5399314"/>
              <a:gd name="connsiteX2" fmla="*/ 3117298 w 3117297"/>
              <a:gd name="connsiteY2" fmla="*/ 5399314 h 5399314"/>
            </a:gdLst>
            <a:ahLst/>
            <a:cxnLst>
              <a:cxn ang="0">
                <a:pos x="connsiteX0" y="connsiteY0"/>
              </a:cxn>
              <a:cxn ang="0">
                <a:pos x="connsiteX1" y="connsiteY1"/>
              </a:cxn>
              <a:cxn ang="0">
                <a:pos x="connsiteX2" y="connsiteY2"/>
              </a:cxn>
            </a:cxnLst>
            <a:rect l="l" t="t" r="r" b="b"/>
            <a:pathLst>
              <a:path w="3117297" h="5399314">
                <a:moveTo>
                  <a:pt x="0" y="5399314"/>
                </a:moveTo>
                <a:lnTo>
                  <a:pt x="3117298" y="0"/>
                </a:lnTo>
                <a:lnTo>
                  <a:pt x="3117298" y="5399314"/>
                </a:lnTo>
                <a:close/>
              </a:path>
            </a:pathLst>
          </a:custGeom>
          <a:solidFill>
            <a:schemeClr val="bg1">
              <a:alpha val="3000"/>
            </a:schemeClr>
          </a:solidFill>
          <a:ln w="6240" cap="flat">
            <a:noFill/>
            <a:prstDash val="solid"/>
            <a:miter/>
          </a:ln>
        </p:spPr>
        <p:txBody>
          <a:bodyPr rtlCol="0" anchor="ctr"/>
          <a:lstStyle/>
          <a:p>
            <a:endParaRPr lang="en-US"/>
          </a:p>
        </p:txBody>
      </p:sp>
      <p:sp>
        <p:nvSpPr>
          <p:cNvPr id="9" name="Graphic 6">
            <a:extLst>
              <a:ext uri="{FF2B5EF4-FFF2-40B4-BE49-F238E27FC236}">
                <a16:creationId xmlns:a16="http://schemas.microsoft.com/office/drawing/2014/main" id="{7876B912-A17B-16E4-5716-39C67D06DF3C}"/>
              </a:ext>
            </a:extLst>
          </p:cNvPr>
          <p:cNvSpPr/>
          <p:nvPr/>
        </p:nvSpPr>
        <p:spPr>
          <a:xfrm rot="10800000">
            <a:off x="-3" y="0"/>
            <a:ext cx="2378825" cy="4120243"/>
          </a:xfrm>
          <a:custGeom>
            <a:avLst/>
            <a:gdLst>
              <a:gd name="connsiteX0" fmla="*/ 0 w 2378825"/>
              <a:gd name="connsiteY0" fmla="*/ 4120243 h 4120243"/>
              <a:gd name="connsiteX1" fmla="*/ 2378825 w 2378825"/>
              <a:gd name="connsiteY1" fmla="*/ 0 h 4120243"/>
              <a:gd name="connsiteX2" fmla="*/ 2378825 w 2378825"/>
              <a:gd name="connsiteY2" fmla="*/ 4120243 h 4120243"/>
            </a:gdLst>
            <a:ahLst/>
            <a:cxnLst>
              <a:cxn ang="0">
                <a:pos x="connsiteX0" y="connsiteY0"/>
              </a:cxn>
              <a:cxn ang="0">
                <a:pos x="connsiteX1" y="connsiteY1"/>
              </a:cxn>
              <a:cxn ang="0">
                <a:pos x="connsiteX2" y="connsiteY2"/>
              </a:cxn>
            </a:cxnLst>
            <a:rect l="l" t="t" r="r" b="b"/>
            <a:pathLst>
              <a:path w="2378825" h="4120243">
                <a:moveTo>
                  <a:pt x="0" y="4120243"/>
                </a:moveTo>
                <a:lnTo>
                  <a:pt x="2378825" y="0"/>
                </a:lnTo>
                <a:lnTo>
                  <a:pt x="2378825" y="4120243"/>
                </a:lnTo>
                <a:close/>
              </a:path>
            </a:pathLst>
          </a:custGeom>
          <a:solidFill>
            <a:schemeClr val="bg1">
              <a:alpha val="3000"/>
            </a:schemeClr>
          </a:solidFill>
          <a:ln w="4763" cap="flat">
            <a:noFill/>
            <a:prstDash val="solid"/>
            <a:miter/>
          </a:ln>
        </p:spPr>
        <p:txBody>
          <a:bodyPr rtlCol="0" anchor="ctr"/>
          <a:lstStyle/>
          <a:p>
            <a:endParaRPr lang="en-US"/>
          </a:p>
        </p:txBody>
      </p:sp>
      <p:sp>
        <p:nvSpPr>
          <p:cNvPr id="8" name="Page Number - White">
            <a:extLst>
              <a:ext uri="{FF2B5EF4-FFF2-40B4-BE49-F238E27FC236}">
                <a16:creationId xmlns:a16="http://schemas.microsoft.com/office/drawing/2014/main" id="{EAB69E6D-30C6-BEB6-72F9-55F0CF4FC0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0" name="Text Placeholder 8">
            <a:extLst>
              <a:ext uri="{FF2B5EF4-FFF2-40B4-BE49-F238E27FC236}">
                <a16:creationId xmlns:a16="http://schemas.microsoft.com/office/drawing/2014/main" id="{270FA5A7-644D-93C0-C7AE-16C8960C3577}"/>
              </a:ext>
            </a:extLst>
          </p:cNvPr>
          <p:cNvSpPr txBox="1">
            <a:spLocks/>
          </p:cNvSpPr>
          <p:nvPr/>
        </p:nvSpPr>
        <p:spPr>
          <a:xfrm>
            <a:off x="1976984" y="2075646"/>
            <a:ext cx="8328945" cy="4485043"/>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257300" lvl="1" indent="-342900">
              <a:spcAft>
                <a:spcPts val="3000"/>
              </a:spcAft>
              <a:buClr>
                <a:srgbClr val="EBB700"/>
              </a:buClr>
              <a:buSzPct val="50000"/>
              <a:buFont typeface="Lucida Grande" panose="020B0600040502020204" pitchFamily="34" charset="0"/>
              <a:buChar char="▶"/>
            </a:pPr>
            <a:r>
              <a:rPr lang="zh-TW" sz="2400" dirty="0">
                <a:solidFill>
                  <a:schemeClr val="bg1"/>
                </a:solidFill>
                <a:latin typeface="Arial" charset="0"/>
                <a:ea typeface="PMingLiU" charset="0"/>
                <a:cs typeface="Arial" charset="0"/>
              </a:rPr>
              <a:t>步驟一：了解過程</a:t>
            </a:r>
          </a:p>
          <a:p>
            <a:pPr marL="1257300" lvl="1" indent="-342900">
              <a:spcAft>
                <a:spcPts val="3000"/>
              </a:spcAft>
              <a:buClr>
                <a:srgbClr val="EBB700"/>
              </a:buClr>
              <a:buSzPct val="50000"/>
              <a:buFont typeface="Lucida Grande" panose="020B0600040502020204" pitchFamily="34" charset="0"/>
              <a:buChar char="▶"/>
            </a:pPr>
            <a:r>
              <a:rPr lang="zh-TW" sz="2400" dirty="0">
                <a:solidFill>
                  <a:schemeClr val="bg1"/>
                </a:solidFill>
                <a:latin typeface="Arial" charset="0"/>
                <a:ea typeface="PMingLiU" charset="0"/>
                <a:cs typeface="Arial" charset="0"/>
              </a:rPr>
              <a:t>步驟二：使用重要的評估來確定</a:t>
            </a:r>
            <a:r>
              <a:rPr lang="zh-TW" altLang="en-US" sz="2400" dirty="0">
                <a:solidFill>
                  <a:schemeClr val="bg1"/>
                </a:solidFill>
                <a:latin typeface="Arial" charset="0"/>
                <a:ea typeface="PMingLiU" charset="0"/>
                <a:cs typeface="Arial" charset="0"/>
              </a:rPr>
              <a:t>改變</a:t>
            </a:r>
            <a:r>
              <a:rPr lang="zh-TW" sz="2400" dirty="0">
                <a:solidFill>
                  <a:schemeClr val="bg1"/>
                </a:solidFill>
                <a:latin typeface="Arial" charset="0"/>
                <a:ea typeface="PMingLiU" charset="0"/>
                <a:cs typeface="Arial" charset="0"/>
              </a:rPr>
              <a:t>的需要</a:t>
            </a:r>
          </a:p>
          <a:p>
            <a:pPr marL="1257300" lvl="1" indent="-342900">
              <a:spcAft>
                <a:spcPts val="3000"/>
              </a:spcAft>
              <a:buClr>
                <a:srgbClr val="EBB700"/>
              </a:buClr>
              <a:buSzPct val="50000"/>
              <a:buFont typeface="Lucida Grande" panose="020B0600040502020204" pitchFamily="34" charset="0"/>
              <a:buChar char="▶"/>
            </a:pPr>
            <a:r>
              <a:rPr lang="zh-TW" sz="2400" dirty="0">
                <a:solidFill>
                  <a:schemeClr val="bg1"/>
                </a:solidFill>
                <a:latin typeface="Arial" charset="0"/>
                <a:ea typeface="PMingLiU" charset="0"/>
                <a:cs typeface="Arial" charset="0"/>
              </a:rPr>
              <a:t>步驟三：確定</a:t>
            </a:r>
            <a:r>
              <a:rPr lang="zh-TW" altLang="en-US" sz="2400" dirty="0">
                <a:solidFill>
                  <a:schemeClr val="bg1"/>
                </a:solidFill>
                <a:latin typeface="Arial" charset="0"/>
                <a:ea typeface="PMingLiU" charset="0"/>
                <a:cs typeface="Arial" charset="0"/>
              </a:rPr>
              <a:t>改變</a:t>
            </a:r>
            <a:r>
              <a:rPr lang="zh-TW" sz="2400" dirty="0">
                <a:solidFill>
                  <a:schemeClr val="bg1"/>
                </a:solidFill>
                <a:latin typeface="Arial" charset="0"/>
                <a:ea typeface="PMingLiU" charset="0"/>
                <a:cs typeface="Arial" charset="0"/>
              </a:rPr>
              <a:t>的需要</a:t>
            </a:r>
          </a:p>
          <a:p>
            <a:pPr marL="1257300" lvl="1" indent="-342900">
              <a:spcAft>
                <a:spcPts val="3000"/>
              </a:spcAft>
              <a:buClr>
                <a:srgbClr val="EBB700"/>
              </a:buClr>
              <a:buSzPct val="50000"/>
              <a:buFont typeface="Lucida Grande" panose="020B0600040502020204" pitchFamily="34" charset="0"/>
              <a:buChar char="▶"/>
            </a:pPr>
            <a:r>
              <a:rPr lang="zh-TW" sz="2400" dirty="0">
                <a:solidFill>
                  <a:schemeClr val="bg1"/>
                </a:solidFill>
                <a:latin typeface="Arial" charset="0"/>
                <a:ea typeface="PMingLiU" charset="0"/>
                <a:cs typeface="Arial" charset="0"/>
              </a:rPr>
              <a:t>步驟四：擬定計劃</a:t>
            </a:r>
          </a:p>
          <a:p>
            <a:pPr marL="1257300" lvl="1" indent="-342900">
              <a:spcAft>
                <a:spcPts val="3000"/>
              </a:spcAft>
              <a:buClr>
                <a:srgbClr val="EBB700"/>
              </a:buClr>
              <a:buSzPct val="50000"/>
              <a:buFont typeface="Lucida Grande" panose="020B0600040502020204" pitchFamily="34" charset="0"/>
              <a:buChar char="▶"/>
            </a:pPr>
            <a:r>
              <a:rPr lang="zh-TW" sz="2400" dirty="0">
                <a:solidFill>
                  <a:schemeClr val="bg1"/>
                </a:solidFill>
                <a:latin typeface="Arial" charset="0"/>
                <a:ea typeface="PMingLiU" charset="0"/>
                <a:cs typeface="Arial" charset="0"/>
              </a:rPr>
              <a:t>步驟五：實施和維持</a:t>
            </a:r>
            <a:r>
              <a:rPr lang="zh-TW" altLang="en-US" sz="2400" dirty="0">
                <a:solidFill>
                  <a:schemeClr val="bg1"/>
                </a:solidFill>
                <a:latin typeface="Arial" charset="0"/>
                <a:ea typeface="PMingLiU" charset="0"/>
                <a:cs typeface="Arial" charset="0"/>
              </a:rPr>
              <a:t>改變</a:t>
            </a:r>
            <a:endParaRPr lang="zh-TW" sz="2400" dirty="0">
              <a:solidFill>
                <a:schemeClr val="bg1"/>
              </a:solidFill>
              <a:latin typeface="Arial" charset="0"/>
              <a:ea typeface="PMingLiU" charset="0"/>
              <a:cs typeface="Arial" charset="0"/>
            </a:endParaRPr>
          </a:p>
        </p:txBody>
      </p:sp>
      <p:sp>
        <p:nvSpPr>
          <p:cNvPr id="11" name="Yellow Bar">
            <a:extLst>
              <a:ext uri="{FF2B5EF4-FFF2-40B4-BE49-F238E27FC236}">
                <a16:creationId xmlns:a16="http://schemas.microsoft.com/office/drawing/2014/main" id="{CE8C223D-D21B-BF28-FB98-E272801AB929}"/>
              </a:ext>
            </a:extLst>
          </p:cNvPr>
          <p:cNvSpPr/>
          <p:nvPr/>
        </p:nvSpPr>
        <p:spPr>
          <a:xfrm>
            <a:off x="4632959" y="165853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
        <p:nvSpPr>
          <p:cNvPr id="12" name="Headline">
            <a:extLst>
              <a:ext uri="{FF2B5EF4-FFF2-40B4-BE49-F238E27FC236}">
                <a16:creationId xmlns:a16="http://schemas.microsoft.com/office/drawing/2014/main" id="{70D25A03-A755-DA69-2BEE-841625C7E5FE}"/>
              </a:ext>
            </a:extLst>
          </p:cNvPr>
          <p:cNvSpPr txBox="1">
            <a:spLocks/>
          </p:cNvSpPr>
          <p:nvPr/>
        </p:nvSpPr>
        <p:spPr>
          <a:xfrm>
            <a:off x="1909046" y="975494"/>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zh-TW" sz="3200">
                <a:solidFill>
                  <a:schemeClr val="bg1"/>
                </a:solidFill>
                <a:latin typeface="Arial" panose="020B0604020202020204" pitchFamily="34" charset="0"/>
                <a:ea typeface="PMingLiU"/>
                <a:cs typeface="Arial" panose="020B0604020202020204" pitchFamily="34" charset="0"/>
              </a:rPr>
              <a:t>五個步驟</a:t>
            </a:r>
          </a:p>
        </p:txBody>
      </p:sp>
    </p:spTree>
    <p:extLst>
      <p:ext uri="{BB962C8B-B14F-4D97-AF65-F5344CB8AC3E}">
        <p14:creationId xmlns:p14="http://schemas.microsoft.com/office/powerpoint/2010/main" val="135112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3"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4"/>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20</a:t>
            </a:fld>
            <a:endParaRPr lang="en-US" sz="1000">
              <a:solidFill>
                <a:srgbClr val="00338D"/>
              </a:solidFill>
            </a:endParaRPr>
          </a:p>
        </p:txBody>
      </p:sp>
      <p:sp>
        <p:nvSpPr>
          <p:cNvPr id="3" name="Text Placeholder 1">
            <a:extLst>
              <a:ext uri="{FF2B5EF4-FFF2-40B4-BE49-F238E27FC236}">
                <a16:creationId xmlns:a16="http://schemas.microsoft.com/office/drawing/2014/main" id="{3A5C7BD0-1ABD-70DE-F011-38EF7D12BF7F}"/>
              </a:ext>
            </a:extLst>
          </p:cNvPr>
          <p:cNvSpPr txBox="1">
            <a:spLocks/>
          </p:cNvSpPr>
          <p:nvPr/>
        </p:nvSpPr>
        <p:spPr>
          <a:xfrm>
            <a:off x="1524000" y="2057400"/>
            <a:ext cx="4419600" cy="1642340"/>
          </a:xfrm>
          <a:prstGeom prst="rect">
            <a:avLst/>
          </a:prstGeom>
        </p:spPr>
        <p:txBody>
          <a:bodyPr anchor="b"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ts val="7000"/>
              </a:lnSpc>
              <a:spcBef>
                <a:spcPts val="0"/>
              </a:spcBef>
              <a:spcAft>
                <a:spcPts val="0"/>
              </a:spcAft>
              <a:buNone/>
            </a:pPr>
            <a:r>
              <a:rPr lang="zh-TW" sz="6000" b="1">
                <a:solidFill>
                  <a:schemeClr val="bg1"/>
                </a:solidFill>
                <a:latin typeface="Arial" charset="0"/>
                <a:ea typeface="PMingLiU" charset="0"/>
                <a:cs typeface="Arial" charset="0"/>
              </a:rPr>
              <a:t>小組討論</a:t>
            </a:r>
          </a:p>
        </p:txBody>
      </p:sp>
      <p:sp>
        <p:nvSpPr>
          <p:cNvPr id="4" name="Yellow Bar">
            <a:extLst>
              <a:ext uri="{FF2B5EF4-FFF2-40B4-BE49-F238E27FC236}">
                <a16:creationId xmlns:a16="http://schemas.microsoft.com/office/drawing/2014/main" id="{E4AE9751-7D17-A2FA-C3CA-F097073A25A9}"/>
              </a:ext>
            </a:extLst>
          </p:cNvPr>
          <p:cNvSpPr/>
          <p:nvPr/>
        </p:nvSpPr>
        <p:spPr>
          <a:xfrm>
            <a:off x="1556345" y="369974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Tree>
    <p:extLst>
      <p:ext uri="{BB962C8B-B14F-4D97-AF65-F5344CB8AC3E}">
        <p14:creationId xmlns:p14="http://schemas.microsoft.com/office/powerpoint/2010/main" val="3449059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55914" y="2293093"/>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4400" dirty="0">
                <a:latin typeface="Arial" charset="0"/>
                <a:ea typeface="PMingLiU" charset="0"/>
                <a:cs typeface="Arial" charset="0"/>
              </a:rPr>
              <a:t>步驟四</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12227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2" name="Text Placeholder 18">
            <a:extLst>
              <a:ext uri="{FF2B5EF4-FFF2-40B4-BE49-F238E27FC236}">
                <a16:creationId xmlns:a16="http://schemas.microsoft.com/office/drawing/2014/main" id="{BAF66967-A9DE-8304-4A25-69F203BE4DD9}"/>
              </a:ext>
            </a:extLst>
          </p:cNvPr>
          <p:cNvSpPr txBox="1">
            <a:spLocks/>
          </p:cNvSpPr>
          <p:nvPr/>
        </p:nvSpPr>
        <p:spPr>
          <a:xfrm>
            <a:off x="1866900" y="3429000"/>
            <a:ext cx="8458200" cy="2819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200" b="0" i="1" dirty="0">
                <a:latin typeface="Arial" charset="0"/>
                <a:ea typeface="PMingLiU" charset="0"/>
                <a:cs typeface="Arial" charset="0"/>
              </a:rPr>
              <a:t>擬定計劃</a:t>
            </a:r>
          </a:p>
          <a:p>
            <a:endParaRPr lang="en-US" sz="1200" b="0" i="1" kern="0" dirty="0">
              <a:latin typeface="Arial" charset="0"/>
              <a:ea typeface="Arial" charset="0"/>
              <a:cs typeface="Arial" charset="0"/>
            </a:endParaRPr>
          </a:p>
          <a:p>
            <a:pPr marL="1714465" lvl="3" indent="-342900" algn="l">
              <a:buFont typeface="Wingdings" panose="05000000000000000000" pitchFamily="2" charset="2"/>
              <a:buChar char="v"/>
            </a:pPr>
            <a:r>
              <a:rPr lang="zh-CN" altLang="en-US" sz="2400" b="0" i="1" dirty="0">
                <a:solidFill>
                  <a:schemeClr val="bg1"/>
                </a:solidFill>
                <a:latin typeface="Arial" charset="0"/>
                <a:ea typeface="PMingLiU" charset="0"/>
                <a:cs typeface="Arial" charset="0"/>
              </a:rPr>
              <a:t>確定長期和短期</a:t>
            </a:r>
            <a:r>
              <a:rPr lang="zh-TW" sz="2400" b="0" i="1" dirty="0">
                <a:solidFill>
                  <a:schemeClr val="bg1"/>
                </a:solidFill>
                <a:latin typeface="Arial" charset="0"/>
                <a:ea typeface="PMingLiU" charset="0"/>
                <a:cs typeface="Arial" charset="0"/>
              </a:rPr>
              <a:t>的優先事項</a:t>
            </a:r>
          </a:p>
          <a:p>
            <a:pPr marL="1714465" lvl="3" indent="-342900" algn="l">
              <a:buFont typeface="Wingdings" panose="05000000000000000000" pitchFamily="2" charset="2"/>
              <a:buChar char="v"/>
            </a:pPr>
            <a:r>
              <a:rPr lang="zh-TW" sz="2400" b="0" i="1" dirty="0">
                <a:solidFill>
                  <a:schemeClr val="bg1"/>
                </a:solidFill>
                <a:latin typeface="Arial" charset="0"/>
                <a:ea typeface="PMingLiU" charset="0"/>
                <a:cs typeface="Arial" charset="0"/>
              </a:rPr>
              <a:t>將目標分配給</a:t>
            </a:r>
            <a:r>
              <a:rPr lang="zh-CN" altLang="en-US" sz="2400" b="0" i="1" dirty="0">
                <a:solidFill>
                  <a:schemeClr val="bg1"/>
                </a:solidFill>
                <a:latin typeface="Arial" charset="0"/>
                <a:ea typeface="PMingLiU" charset="0"/>
                <a:cs typeface="Arial" charset="0"/>
              </a:rPr>
              <a:t>各</a:t>
            </a:r>
            <a:r>
              <a:rPr lang="zh-TW" sz="2400" b="0" i="1" dirty="0">
                <a:solidFill>
                  <a:schemeClr val="bg1"/>
                </a:solidFill>
                <a:latin typeface="Arial" charset="0"/>
                <a:ea typeface="PMingLiU" charset="0"/>
                <a:cs typeface="Arial" charset="0"/>
              </a:rPr>
              <a:t>委員會</a:t>
            </a:r>
          </a:p>
          <a:p>
            <a:pPr lvl="3" algn="l"/>
            <a:endParaRPr lang="en-US" sz="800" b="0" i="1" kern="0" dirty="0">
              <a:solidFill>
                <a:schemeClr val="bg1"/>
              </a:solidFill>
              <a:latin typeface="Arial" charset="0"/>
              <a:ea typeface="Arial" charset="0"/>
              <a:cs typeface="Arial" charset="0"/>
            </a:endParaRPr>
          </a:p>
          <a:p>
            <a:pPr marL="1714465" lvl="3" indent="-342900" algn="l">
              <a:spcBef>
                <a:spcPts val="0"/>
              </a:spcBef>
              <a:buFont typeface="Wingdings" panose="05000000000000000000" pitchFamily="2" charset="2"/>
              <a:buChar char="v"/>
            </a:pPr>
            <a:r>
              <a:rPr lang="zh-TW" sz="2400" b="0" i="1" dirty="0">
                <a:solidFill>
                  <a:schemeClr val="bg1"/>
                </a:solidFill>
                <a:latin typeface="Arial" charset="0"/>
                <a:ea typeface="PMingLiU" charset="0"/>
                <a:cs typeface="Arial" charset="0"/>
              </a:rPr>
              <a:t>鼓勵所有的分會會員都參與解決的方案 </a:t>
            </a:r>
          </a:p>
          <a:p>
            <a:pPr lvl="3" algn="l">
              <a:spcBef>
                <a:spcPts val="0"/>
              </a:spcBef>
            </a:pPr>
            <a:r>
              <a:rPr lang="zh-TW" sz="2400" i="1" dirty="0">
                <a:solidFill>
                  <a:schemeClr val="bg1"/>
                </a:solidFill>
                <a:latin typeface="Arial" charset="0"/>
                <a:ea typeface="PMingLiU" charset="0"/>
                <a:cs typeface="Arial" charset="0"/>
              </a:rPr>
              <a:t>    </a:t>
            </a:r>
          </a:p>
        </p:txBody>
      </p:sp>
    </p:spTree>
    <p:extLst>
      <p:ext uri="{BB962C8B-B14F-4D97-AF65-F5344CB8AC3E}">
        <p14:creationId xmlns:p14="http://schemas.microsoft.com/office/powerpoint/2010/main" val="3882816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43932" y="623603"/>
            <a:ext cx="12039600" cy="519397"/>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zh-TW" sz="3400" dirty="0">
                <a:solidFill>
                  <a:srgbClr val="00338D"/>
                </a:solidFill>
                <a:latin typeface="+mn-ea"/>
                <a:ea typeface="+mn-ea"/>
              </a:rPr>
              <a:t>使用這些工具來準備和計劃</a:t>
            </a:r>
            <a:r>
              <a:rPr lang="zh-TW" altLang="en-US" sz="3400" dirty="0">
                <a:solidFill>
                  <a:srgbClr val="00338D"/>
                </a:solidFill>
                <a:latin typeface="+mn-ea"/>
                <a:ea typeface="+mn-ea"/>
              </a:rPr>
              <a:t>改變</a:t>
            </a:r>
            <a:r>
              <a:rPr lang="zh-TW" sz="3400" dirty="0">
                <a:solidFill>
                  <a:srgbClr val="00338D"/>
                </a:solidFill>
                <a:latin typeface="+mn-ea"/>
                <a:ea typeface="+mn-ea"/>
              </a:rPr>
              <a:t>！</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pic>
        <p:nvPicPr>
          <p:cNvPr id="4" name="Picture 3">
            <a:extLst>
              <a:ext uri="{FF2B5EF4-FFF2-40B4-BE49-F238E27FC236}">
                <a16:creationId xmlns:a16="http://schemas.microsoft.com/office/drawing/2014/main" id="{69B45947-99C3-7917-0E53-1C758C6DCA96}"/>
              </a:ext>
            </a:extLst>
          </p:cNvPr>
          <p:cNvPicPr>
            <a:picLocks noChangeAspect="1"/>
          </p:cNvPicPr>
          <p:nvPr/>
        </p:nvPicPr>
        <p:blipFill>
          <a:blip r:embed="rId3"/>
          <a:stretch>
            <a:fillRect/>
          </a:stretch>
        </p:blipFill>
        <p:spPr>
          <a:xfrm>
            <a:off x="249177" y="1690457"/>
            <a:ext cx="3624097" cy="4786543"/>
          </a:xfrm>
          <a:prstGeom prst="rect">
            <a:avLst/>
          </a:prstGeom>
          <a:ln>
            <a:solidFill>
              <a:srgbClr val="0D2240"/>
            </a:solidFill>
          </a:ln>
        </p:spPr>
      </p:pic>
      <p:pic>
        <p:nvPicPr>
          <p:cNvPr id="12" name="Picture 11">
            <a:extLst>
              <a:ext uri="{FF2B5EF4-FFF2-40B4-BE49-F238E27FC236}">
                <a16:creationId xmlns:a16="http://schemas.microsoft.com/office/drawing/2014/main" id="{76B7B4B2-DD35-EC96-BEE5-B0F77600BE7A}"/>
              </a:ext>
            </a:extLst>
          </p:cNvPr>
          <p:cNvPicPr>
            <a:picLocks noChangeAspect="1"/>
          </p:cNvPicPr>
          <p:nvPr/>
        </p:nvPicPr>
        <p:blipFill>
          <a:blip r:embed="rId4"/>
          <a:stretch>
            <a:fillRect/>
          </a:stretch>
        </p:blipFill>
        <p:spPr>
          <a:xfrm>
            <a:off x="4495800" y="1690457"/>
            <a:ext cx="3638024" cy="4778659"/>
          </a:xfrm>
          <a:prstGeom prst="rect">
            <a:avLst/>
          </a:prstGeom>
          <a:ln>
            <a:solidFill>
              <a:srgbClr val="0D2240"/>
            </a:solidFill>
          </a:ln>
        </p:spPr>
      </p:pic>
      <p:pic>
        <p:nvPicPr>
          <p:cNvPr id="14" name="Picture 13">
            <a:extLst>
              <a:ext uri="{FF2B5EF4-FFF2-40B4-BE49-F238E27FC236}">
                <a16:creationId xmlns:a16="http://schemas.microsoft.com/office/drawing/2014/main" id="{4898EE4E-A77E-AB96-6B74-B0A9CF44479F}"/>
              </a:ext>
            </a:extLst>
          </p:cNvPr>
          <p:cNvPicPr>
            <a:picLocks noChangeAspect="1"/>
          </p:cNvPicPr>
          <p:nvPr/>
        </p:nvPicPr>
        <p:blipFill>
          <a:blip r:embed="rId5"/>
          <a:stretch>
            <a:fillRect/>
          </a:stretch>
        </p:blipFill>
        <p:spPr>
          <a:xfrm>
            <a:off x="8347343" y="1711478"/>
            <a:ext cx="3563949" cy="4778659"/>
          </a:xfrm>
          <a:prstGeom prst="rect">
            <a:avLst/>
          </a:prstGeom>
          <a:ln>
            <a:solidFill>
              <a:srgbClr val="0D2240"/>
            </a:solidFill>
          </a:ln>
        </p:spPr>
      </p:pic>
    </p:spTree>
    <p:extLst>
      <p:ext uri="{BB962C8B-B14F-4D97-AF65-F5344CB8AC3E}">
        <p14:creationId xmlns:p14="http://schemas.microsoft.com/office/powerpoint/2010/main" val="1105922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3"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4"/>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23</a:t>
            </a:fld>
            <a:endParaRPr lang="en-US" sz="1000">
              <a:solidFill>
                <a:srgbClr val="00338D"/>
              </a:solidFill>
            </a:endParaRPr>
          </a:p>
        </p:txBody>
      </p:sp>
      <p:sp>
        <p:nvSpPr>
          <p:cNvPr id="3" name="Text Placeholder 1">
            <a:extLst>
              <a:ext uri="{FF2B5EF4-FFF2-40B4-BE49-F238E27FC236}">
                <a16:creationId xmlns:a16="http://schemas.microsoft.com/office/drawing/2014/main" id="{3A5C7BD0-1ABD-70DE-F011-38EF7D12BF7F}"/>
              </a:ext>
            </a:extLst>
          </p:cNvPr>
          <p:cNvSpPr txBox="1">
            <a:spLocks/>
          </p:cNvSpPr>
          <p:nvPr/>
        </p:nvSpPr>
        <p:spPr>
          <a:xfrm>
            <a:off x="1524000" y="2057400"/>
            <a:ext cx="4419600" cy="1642340"/>
          </a:xfrm>
          <a:prstGeom prst="rect">
            <a:avLst/>
          </a:prstGeom>
        </p:spPr>
        <p:txBody>
          <a:bodyPr anchor="b"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ts val="7000"/>
              </a:lnSpc>
              <a:spcBef>
                <a:spcPts val="0"/>
              </a:spcBef>
              <a:spcAft>
                <a:spcPts val="0"/>
              </a:spcAft>
              <a:buNone/>
            </a:pPr>
            <a:r>
              <a:rPr lang="zh-TW" sz="6000" b="1">
                <a:solidFill>
                  <a:schemeClr val="bg1"/>
                </a:solidFill>
                <a:latin typeface="Arial" charset="0"/>
                <a:ea typeface="PMingLiU" charset="0"/>
                <a:cs typeface="Arial" charset="0"/>
              </a:rPr>
              <a:t>小組討論</a:t>
            </a:r>
          </a:p>
        </p:txBody>
      </p:sp>
      <p:sp>
        <p:nvSpPr>
          <p:cNvPr id="4" name="Yellow Bar">
            <a:extLst>
              <a:ext uri="{FF2B5EF4-FFF2-40B4-BE49-F238E27FC236}">
                <a16:creationId xmlns:a16="http://schemas.microsoft.com/office/drawing/2014/main" id="{E4AE9751-7D17-A2FA-C3CA-F097073A25A9}"/>
              </a:ext>
            </a:extLst>
          </p:cNvPr>
          <p:cNvSpPr/>
          <p:nvPr/>
        </p:nvSpPr>
        <p:spPr>
          <a:xfrm>
            <a:off x="1556345" y="369974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Tree>
    <p:extLst>
      <p:ext uri="{BB962C8B-B14F-4D97-AF65-F5344CB8AC3E}">
        <p14:creationId xmlns:p14="http://schemas.microsoft.com/office/powerpoint/2010/main" val="564186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4400" dirty="0">
                <a:latin typeface="Arial" charset="0"/>
                <a:ea typeface="PMingLiU" charset="0"/>
                <a:cs typeface="Arial" charset="0"/>
              </a:rPr>
              <a:t>步驟五</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200" b="0" i="1" dirty="0">
                <a:latin typeface="Arial" charset="0"/>
                <a:ea typeface="PMingLiU" charset="0"/>
                <a:cs typeface="Arial" charset="0"/>
              </a:rPr>
              <a:t>實施並保持</a:t>
            </a:r>
            <a:r>
              <a:rPr lang="zh-CN" altLang="en-US" sz="3200" b="0" i="1" dirty="0">
                <a:latin typeface="Arial" charset="0"/>
                <a:ea typeface="PMingLiU" charset="0"/>
                <a:cs typeface="Arial" charset="0"/>
              </a:rPr>
              <a:t>改變</a:t>
            </a:r>
            <a:endParaRPr lang="zh-TW" sz="3200" b="0" i="1" dirty="0">
              <a:latin typeface="Arial" charset="0"/>
              <a:ea typeface="PMingLiU" charset="0"/>
              <a:cs typeface="Arial" charset="0"/>
            </a:endParaRPr>
          </a:p>
        </p:txBody>
      </p:sp>
    </p:spTree>
    <p:extLst>
      <p:ext uri="{BB962C8B-B14F-4D97-AF65-F5344CB8AC3E}">
        <p14:creationId xmlns:p14="http://schemas.microsoft.com/office/powerpoint/2010/main" val="2362022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6" name="Background - Solid">
            <a:extLst>
              <a:ext uri="{FF2B5EF4-FFF2-40B4-BE49-F238E27FC236}">
                <a16:creationId xmlns:a16="http://schemas.microsoft.com/office/drawing/2014/main" id="{D256824C-2B02-2735-973D-4D7957E2D60D}"/>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Background - Solid">
            <a:extLst>
              <a:ext uri="{FF2B5EF4-FFF2-40B4-BE49-F238E27FC236}">
                <a16:creationId xmlns:a16="http://schemas.microsoft.com/office/drawing/2014/main" id="{98641075-39D8-B523-2CC8-8C4F92F28E03}"/>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25</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2" name="Picture 1">
            <a:extLst>
              <a:ext uri="{FF2B5EF4-FFF2-40B4-BE49-F238E27FC236}">
                <a16:creationId xmlns:a16="http://schemas.microsoft.com/office/drawing/2014/main" id="{77D2AC43-288D-D2C2-B200-D312FAE6139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Headline">
            <a:extLst>
              <a:ext uri="{FF2B5EF4-FFF2-40B4-BE49-F238E27FC236}">
                <a16:creationId xmlns:a16="http://schemas.microsoft.com/office/drawing/2014/main" id="{96A58171-B0F0-60D9-CCB2-2F7865E3A264}"/>
              </a:ext>
            </a:extLst>
          </p:cNvPr>
          <p:cNvSpPr txBox="1">
            <a:spLocks/>
          </p:cNvSpPr>
          <p:nvPr/>
        </p:nvSpPr>
        <p:spPr>
          <a:xfrm>
            <a:off x="438822" y="1081585"/>
            <a:ext cx="10143068" cy="519397"/>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zh-TW" sz="3400" dirty="0">
                <a:solidFill>
                  <a:schemeClr val="bg1"/>
                </a:solidFill>
                <a:latin typeface="+mn-ea"/>
                <a:ea typeface="+mn-ea"/>
              </a:rPr>
              <a:t>使用這些工具來準備和計劃</a:t>
            </a:r>
            <a:r>
              <a:rPr lang="zh-TW" altLang="en-US" sz="3400" dirty="0">
                <a:solidFill>
                  <a:schemeClr val="bg1"/>
                </a:solidFill>
                <a:latin typeface="+mn-ea"/>
                <a:ea typeface="+mn-ea"/>
              </a:rPr>
              <a:t>改變</a:t>
            </a:r>
            <a:r>
              <a:rPr lang="zh-TW" sz="3400" dirty="0">
                <a:solidFill>
                  <a:schemeClr val="bg1"/>
                </a:solidFill>
                <a:latin typeface="+mn-ea"/>
                <a:ea typeface="+mn-ea"/>
              </a:rPr>
              <a:t>！</a:t>
            </a:r>
          </a:p>
        </p:txBody>
      </p:sp>
      <p:sp>
        <p:nvSpPr>
          <p:cNvPr id="8" name="Yellow Bar">
            <a:extLst>
              <a:ext uri="{FF2B5EF4-FFF2-40B4-BE49-F238E27FC236}">
                <a16:creationId xmlns:a16="http://schemas.microsoft.com/office/drawing/2014/main" id="{B37D9E3D-DF9C-E487-1154-7D80CB749697}"/>
              </a:ext>
            </a:extLst>
          </p:cNvPr>
          <p:cNvSpPr/>
          <p:nvPr/>
        </p:nvSpPr>
        <p:spPr>
          <a:xfrm>
            <a:off x="533400" y="171337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9" name="TextBox 8">
            <a:extLst>
              <a:ext uri="{FF2B5EF4-FFF2-40B4-BE49-F238E27FC236}">
                <a16:creationId xmlns:a16="http://schemas.microsoft.com/office/drawing/2014/main" id="{B6320DA9-9D03-579C-FC26-A296BB9B83B7}"/>
              </a:ext>
            </a:extLst>
          </p:cNvPr>
          <p:cNvSpPr txBox="1"/>
          <p:nvPr/>
        </p:nvSpPr>
        <p:spPr>
          <a:xfrm>
            <a:off x="2733290" y="1955277"/>
            <a:ext cx="7848600" cy="4445448"/>
          </a:xfrm>
          <a:prstGeom prst="rect">
            <a:avLst/>
          </a:prstGeom>
          <a:noFill/>
        </p:spPr>
        <p:txBody>
          <a:bodyPr wrap="square" rtlCol="0">
            <a:spAutoFit/>
          </a:bodyPr>
          <a:lstStyle/>
          <a:p>
            <a:r>
              <a:rPr lang="zh-TW" sz="2400" b="1" i="1" dirty="0">
                <a:solidFill>
                  <a:schemeClr val="bg2"/>
                </a:solidFill>
                <a:latin typeface="+mn-ea"/>
                <a:ea typeface="+mn-ea"/>
                <a:cs typeface="Arial" panose="020B0604020202020204" pitchFamily="34" charset="0"/>
              </a:rPr>
              <a:t>實施</a:t>
            </a:r>
            <a:r>
              <a:rPr lang="zh-TW" altLang="en-US" sz="2400" b="1" i="1" dirty="0">
                <a:solidFill>
                  <a:schemeClr val="bg2"/>
                </a:solidFill>
                <a:latin typeface="+mn-ea"/>
                <a:ea typeface="+mn-ea"/>
                <a:cs typeface="Arial" panose="020B0604020202020204" pitchFamily="34" charset="0"/>
              </a:rPr>
              <a:t>改變</a:t>
            </a:r>
            <a:endParaRPr lang="zh-TW" sz="2400" b="1" i="1" dirty="0">
              <a:solidFill>
                <a:schemeClr val="bg2"/>
              </a:solidFill>
              <a:latin typeface="+mn-ea"/>
              <a:ea typeface="+mn-ea"/>
              <a:cs typeface="Arial" panose="020B0604020202020204" pitchFamily="34" charset="0"/>
            </a:endParaRPr>
          </a:p>
          <a:p>
            <a:endParaRPr lang="en-US" sz="2400" b="1" i="1" dirty="0">
              <a:solidFill>
                <a:schemeClr val="bg1"/>
              </a:solidFill>
              <a:latin typeface="+mn-ea"/>
              <a:ea typeface="+mn-ea"/>
              <a:cs typeface="Arial" panose="020B0604020202020204" pitchFamily="34" charset="0"/>
            </a:endParaRPr>
          </a:p>
          <a:p>
            <a:pPr marL="285750" indent="-285750">
              <a:lnSpc>
                <a:spcPct val="114000"/>
              </a:lnSpc>
              <a:buFont typeface="Arial" panose="020B0604020202020204" pitchFamily="34" charset="0"/>
              <a:buChar char="•"/>
            </a:pPr>
            <a:r>
              <a:rPr lang="zh-TW" sz="2400" dirty="0">
                <a:solidFill>
                  <a:schemeClr val="bg1"/>
                </a:solidFill>
                <a:latin typeface="+mn-ea"/>
                <a:ea typeface="+mn-ea"/>
                <a:cs typeface="Arial" panose="020B0604020202020204" pitchFamily="34" charset="0"/>
              </a:rPr>
              <a:t>記錄成果</a:t>
            </a:r>
          </a:p>
          <a:p>
            <a:pPr marL="285750" indent="-285750">
              <a:lnSpc>
                <a:spcPct val="114000"/>
              </a:lnSpc>
              <a:buFont typeface="Arial" panose="020B0604020202020204" pitchFamily="34" charset="0"/>
              <a:buChar char="•"/>
            </a:pPr>
            <a:endParaRPr lang="en-US" sz="1000" dirty="0">
              <a:solidFill>
                <a:schemeClr val="bg1"/>
              </a:solidFill>
              <a:latin typeface="+mn-ea"/>
              <a:ea typeface="+mn-ea"/>
              <a:cs typeface="Arial" panose="020B0604020202020204" pitchFamily="34" charset="0"/>
            </a:endParaRPr>
          </a:p>
          <a:p>
            <a:pPr marL="285750" indent="-285750">
              <a:lnSpc>
                <a:spcPct val="114000"/>
              </a:lnSpc>
              <a:buFont typeface="Arial" panose="020B0604020202020204" pitchFamily="34" charset="0"/>
              <a:buChar char="•"/>
            </a:pPr>
            <a:r>
              <a:rPr lang="zh-TW" sz="2400" dirty="0">
                <a:solidFill>
                  <a:schemeClr val="bg1"/>
                </a:solidFill>
                <a:latin typeface="+mn-ea"/>
                <a:ea typeface="+mn-ea"/>
                <a:cs typeface="Arial" panose="020B0604020202020204" pitchFamily="34" charset="0"/>
              </a:rPr>
              <a:t>對每個基準有一個商定的最後期限</a:t>
            </a:r>
          </a:p>
          <a:p>
            <a:pPr marL="285750" indent="-285750">
              <a:lnSpc>
                <a:spcPct val="114000"/>
              </a:lnSpc>
              <a:buFont typeface="Arial" panose="020B0604020202020204" pitchFamily="34" charset="0"/>
              <a:buChar char="•"/>
            </a:pPr>
            <a:endParaRPr lang="en-US" sz="1000" dirty="0">
              <a:solidFill>
                <a:schemeClr val="bg1"/>
              </a:solidFill>
              <a:latin typeface="+mn-ea"/>
              <a:ea typeface="+mn-ea"/>
              <a:cs typeface="Arial" panose="020B0604020202020204" pitchFamily="34" charset="0"/>
            </a:endParaRPr>
          </a:p>
          <a:p>
            <a:pPr marL="285750" indent="-285750">
              <a:lnSpc>
                <a:spcPct val="114000"/>
              </a:lnSpc>
              <a:buFont typeface="Arial" panose="020B0604020202020204" pitchFamily="34" charset="0"/>
              <a:buChar char="•"/>
            </a:pPr>
            <a:r>
              <a:rPr lang="zh-TW" sz="2400" dirty="0">
                <a:solidFill>
                  <a:schemeClr val="bg1"/>
                </a:solidFill>
                <a:latin typeface="+mn-ea"/>
                <a:ea typeface="+mn-ea"/>
                <a:cs typeface="Arial" panose="020B0604020202020204" pitchFamily="34" charset="0"/>
              </a:rPr>
              <a:t>向您的分會報告，直到完成基準為止</a:t>
            </a:r>
          </a:p>
          <a:p>
            <a:pPr marL="285750" indent="-285750">
              <a:buFont typeface="Arial" panose="020B0604020202020204" pitchFamily="34" charset="0"/>
              <a:buChar char="•"/>
            </a:pPr>
            <a:endParaRPr lang="en-US" sz="2400" b="1" i="1" dirty="0">
              <a:solidFill>
                <a:schemeClr val="tx1">
                  <a:lumMod val="65000"/>
                  <a:lumOff val="35000"/>
                </a:schemeClr>
              </a:solidFill>
              <a:latin typeface="+mn-ea"/>
              <a:ea typeface="+mn-ea"/>
              <a:cs typeface="Calibri Light" panose="020F0302020204030204" pitchFamily="34" charset="0"/>
            </a:endParaRPr>
          </a:p>
          <a:p>
            <a:r>
              <a:rPr lang="zh-TW" sz="2400" b="1" i="1" dirty="0">
                <a:solidFill>
                  <a:schemeClr val="bg2"/>
                </a:solidFill>
                <a:latin typeface="+mn-ea"/>
                <a:ea typeface="+mn-ea"/>
                <a:cs typeface="Arial" panose="020B0604020202020204" pitchFamily="34" charset="0"/>
              </a:rPr>
              <a:t>維持</a:t>
            </a:r>
            <a:r>
              <a:rPr lang="zh-TW" altLang="en-US" sz="2400" b="1" i="1" dirty="0">
                <a:solidFill>
                  <a:schemeClr val="bg2"/>
                </a:solidFill>
                <a:latin typeface="+mn-ea"/>
                <a:ea typeface="+mn-ea"/>
                <a:cs typeface="Arial" panose="020B0604020202020204" pitchFamily="34" charset="0"/>
              </a:rPr>
              <a:t>改變</a:t>
            </a:r>
            <a:endParaRPr lang="zh-TW" sz="2400" b="1" i="1" dirty="0">
              <a:solidFill>
                <a:schemeClr val="bg2"/>
              </a:solidFill>
              <a:latin typeface="+mn-ea"/>
              <a:ea typeface="+mn-ea"/>
              <a:cs typeface="Arial" panose="020B0604020202020204" pitchFamily="34" charset="0"/>
            </a:endParaRPr>
          </a:p>
          <a:p>
            <a:endParaRPr lang="en-US" sz="2400" b="1" i="1" dirty="0">
              <a:solidFill>
                <a:schemeClr val="bg1"/>
              </a:solidFill>
              <a:latin typeface="+mn-ea"/>
              <a:ea typeface="+mn-ea"/>
              <a:cs typeface="Arial" panose="020B0604020202020204" pitchFamily="34" charset="0"/>
            </a:endParaRPr>
          </a:p>
          <a:p>
            <a:pPr marL="285750" indent="-285750">
              <a:buFont typeface="Arial" panose="020B0604020202020204" pitchFamily="34" charset="0"/>
              <a:buChar char="•"/>
            </a:pPr>
            <a:r>
              <a:rPr lang="zh-TW" altLang="en-US" sz="2400" dirty="0">
                <a:solidFill>
                  <a:schemeClr val="bg1"/>
                </a:solidFill>
                <a:latin typeface="+mn-ea"/>
                <a:ea typeface="+mn-ea"/>
                <a:cs typeface="Arial" panose="020B0604020202020204" pitchFamily="34" charset="0"/>
              </a:rPr>
              <a:t>改變</a:t>
            </a:r>
            <a:r>
              <a:rPr lang="zh-TW" sz="2400" dirty="0">
                <a:solidFill>
                  <a:schemeClr val="bg1"/>
                </a:solidFill>
                <a:latin typeface="+mn-ea"/>
                <a:ea typeface="+mn-ea"/>
                <a:cs typeface="Arial" panose="020B0604020202020204" pitchFamily="34" charset="0"/>
              </a:rPr>
              <a:t>會導致更多的</a:t>
            </a:r>
            <a:r>
              <a:rPr lang="zh-TW" altLang="en-US" sz="2400" dirty="0">
                <a:solidFill>
                  <a:schemeClr val="bg1"/>
                </a:solidFill>
                <a:latin typeface="+mn-ea"/>
                <a:ea typeface="+mn-ea"/>
                <a:cs typeface="Arial" panose="020B0604020202020204" pitchFamily="34" charset="0"/>
              </a:rPr>
              <a:t>改變</a:t>
            </a:r>
            <a:endParaRPr lang="zh-TW" sz="2400" dirty="0">
              <a:solidFill>
                <a:schemeClr val="bg1"/>
              </a:solidFill>
              <a:latin typeface="+mn-ea"/>
              <a:ea typeface="+mn-ea"/>
              <a:cs typeface="Arial" panose="020B0604020202020204" pitchFamily="34" charset="0"/>
            </a:endParaRPr>
          </a:p>
          <a:p>
            <a:pPr marL="285750" indent="-285750">
              <a:buFont typeface="Arial" panose="020B0604020202020204" pitchFamily="34" charset="0"/>
              <a:buChar char="•"/>
            </a:pPr>
            <a:endParaRPr lang="en-US" sz="1000" dirty="0">
              <a:solidFill>
                <a:schemeClr val="bg1"/>
              </a:solidFill>
              <a:latin typeface="+mn-ea"/>
              <a:ea typeface="+mn-ea"/>
              <a:cs typeface="Arial" panose="020B0604020202020204" pitchFamily="34" charset="0"/>
            </a:endParaRPr>
          </a:p>
          <a:p>
            <a:pPr marL="285750" indent="-285750">
              <a:buFont typeface="Arial" panose="020B0604020202020204" pitchFamily="34" charset="0"/>
              <a:buChar char="•"/>
            </a:pPr>
            <a:r>
              <a:rPr lang="zh-TW" sz="2400" dirty="0">
                <a:solidFill>
                  <a:schemeClr val="bg1"/>
                </a:solidFill>
                <a:latin typeface="+mn-ea"/>
                <a:ea typeface="+mn-ea"/>
                <a:cs typeface="Arial" panose="020B0604020202020204" pitchFamily="34" charset="0"/>
              </a:rPr>
              <a:t>尋找新的機會</a:t>
            </a:r>
          </a:p>
        </p:txBody>
      </p:sp>
    </p:spTree>
    <p:extLst>
      <p:ext uri="{BB962C8B-B14F-4D97-AF65-F5344CB8AC3E}">
        <p14:creationId xmlns:p14="http://schemas.microsoft.com/office/powerpoint/2010/main" val="760346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43932" y="623603"/>
            <a:ext cx="12039600" cy="519397"/>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zh-TW" sz="3400" dirty="0">
                <a:solidFill>
                  <a:srgbClr val="00338D"/>
                </a:solidFill>
                <a:latin typeface="+mn-ea"/>
                <a:ea typeface="+mn-ea"/>
              </a:rPr>
              <a:t>工具和資源</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4" name="TextBox 3">
            <a:extLst>
              <a:ext uri="{FF2B5EF4-FFF2-40B4-BE49-F238E27FC236}">
                <a16:creationId xmlns:a16="http://schemas.microsoft.com/office/drawing/2014/main" id="{0A0CCE9F-579B-48C1-BB61-0A5AD3764992}"/>
              </a:ext>
            </a:extLst>
          </p:cNvPr>
          <p:cNvSpPr txBox="1"/>
          <p:nvPr/>
        </p:nvSpPr>
        <p:spPr>
          <a:xfrm>
            <a:off x="2209800" y="1661248"/>
            <a:ext cx="9372600" cy="2677656"/>
          </a:xfrm>
          <a:prstGeom prst="rect">
            <a:avLst/>
          </a:prstGeom>
          <a:noFill/>
        </p:spPr>
        <p:txBody>
          <a:bodyPr wrap="square" rtlCol="0">
            <a:spAutoFit/>
          </a:bodyPr>
          <a:lstStyle/>
          <a:p>
            <a:r>
              <a:rPr lang="zh-TW" sz="2400" dirty="0">
                <a:solidFill>
                  <a:srgbClr val="0D2240"/>
                </a:solidFill>
                <a:latin typeface="+mn-ea"/>
                <a:ea typeface="+mn-ea"/>
              </a:rPr>
              <a:t>網站：</a:t>
            </a:r>
          </a:p>
          <a:p>
            <a:r>
              <a:rPr lang="zh-TW" sz="2400" dirty="0">
                <a:solidFill>
                  <a:srgbClr val="0D2240"/>
                </a:solidFill>
                <a:latin typeface="+mn-ea"/>
                <a:ea typeface="+mn-ea"/>
                <a:cs typeface="Arial" panose="020B0604020202020204" pitchFamily="34" charset="0"/>
                <a:sym typeface="HelveticaNeueLT Std Lt"/>
                <a:hlinkClick r:id="rId3">
                  <a:extLst>
                    <a:ext uri="{A12FA001-AC4F-418D-AE19-62706E023703}">
                      <ahyp:hlinkClr xmlns:ahyp="http://schemas.microsoft.com/office/drawing/2018/hyperlinkcolor" val="tx"/>
                    </a:ext>
                  </a:extLst>
                </a:hlinkClick>
              </a:rPr>
              <a:t>https://www.lionsclubs.org/zh-hant/resources-for-members/resource-center/improving-club-quality</a:t>
            </a:r>
            <a:r>
              <a:rPr lang="zh-TW" sz="2400" dirty="0">
                <a:solidFill>
                  <a:srgbClr val="0D2240"/>
                </a:solidFill>
                <a:latin typeface="+mn-ea"/>
                <a:ea typeface="+mn-ea"/>
                <a:cs typeface="Arial" panose="020B0604020202020204" pitchFamily="34" charset="0"/>
                <a:sym typeface="HelveticaNeueLT Std Lt"/>
              </a:rPr>
              <a:t> </a:t>
            </a:r>
          </a:p>
          <a:p>
            <a:endParaRPr lang="en-US" sz="2400" kern="0" dirty="0">
              <a:solidFill>
                <a:srgbClr val="0D2240"/>
              </a:solidFill>
              <a:latin typeface="+mn-ea"/>
              <a:ea typeface="+mn-ea"/>
              <a:cs typeface="Arial" panose="020B0604020202020204" pitchFamily="34" charset="0"/>
              <a:sym typeface="HelveticaNeueLT Std Lt"/>
            </a:endParaRPr>
          </a:p>
          <a:p>
            <a:r>
              <a:rPr lang="zh-TW" sz="2400" dirty="0">
                <a:solidFill>
                  <a:srgbClr val="0D2240"/>
                </a:solidFill>
                <a:latin typeface="+mn-ea"/>
                <a:ea typeface="+mn-ea"/>
              </a:rPr>
              <a:t>臉書群組： </a:t>
            </a:r>
          </a:p>
          <a:p>
            <a:r>
              <a:rPr lang="zh-TW" sz="2400" dirty="0">
                <a:solidFill>
                  <a:srgbClr val="0D2240"/>
                </a:solidFill>
                <a:latin typeface="+mn-ea"/>
                <a:ea typeface="+mn-ea"/>
                <a:hlinkClick r:id="rId4">
                  <a:extLst>
                    <a:ext uri="{A12FA001-AC4F-418D-AE19-62706E023703}">
                      <ahyp:hlinkClr xmlns:ahyp="http://schemas.microsoft.com/office/drawing/2018/hyperlinkcolor" val="tx"/>
                    </a:ext>
                  </a:extLst>
                </a:hlinkClick>
              </a:rPr>
              <a:t>https://www.facebook.com/groups/317754885360703/</a:t>
            </a:r>
            <a:r>
              <a:rPr lang="zh-TW" sz="2400" dirty="0">
                <a:solidFill>
                  <a:srgbClr val="0D2240"/>
                </a:solidFill>
                <a:latin typeface="+mn-ea"/>
                <a:ea typeface="+mn-ea"/>
              </a:rPr>
              <a:t> </a:t>
            </a:r>
          </a:p>
          <a:p>
            <a:endParaRPr lang="en-US" sz="2400" dirty="0">
              <a:solidFill>
                <a:srgbClr val="0D2240"/>
              </a:solidFill>
              <a:latin typeface="+mn-ea"/>
              <a:ea typeface="+mn-ea"/>
            </a:endParaRPr>
          </a:p>
        </p:txBody>
      </p:sp>
      <p:pic>
        <p:nvPicPr>
          <p:cNvPr id="12" name="Picture 11">
            <a:extLst>
              <a:ext uri="{FF2B5EF4-FFF2-40B4-BE49-F238E27FC236}">
                <a16:creationId xmlns:a16="http://schemas.microsoft.com/office/drawing/2014/main" id="{32E706FD-03C0-D948-1EED-5EADE2E388F6}"/>
              </a:ext>
            </a:extLst>
          </p:cNvPr>
          <p:cNvPicPr>
            <a:picLocks noChangeAspect="1"/>
          </p:cNvPicPr>
          <p:nvPr/>
        </p:nvPicPr>
        <p:blipFill>
          <a:blip r:embed="rId5"/>
          <a:stretch>
            <a:fillRect/>
          </a:stretch>
        </p:blipFill>
        <p:spPr>
          <a:xfrm>
            <a:off x="1337108" y="4225620"/>
            <a:ext cx="1745383" cy="1759868"/>
          </a:xfrm>
          <a:prstGeom prst="rect">
            <a:avLst/>
          </a:prstGeom>
        </p:spPr>
      </p:pic>
      <p:sp>
        <p:nvSpPr>
          <p:cNvPr id="15" name="TextBox 14">
            <a:extLst>
              <a:ext uri="{FF2B5EF4-FFF2-40B4-BE49-F238E27FC236}">
                <a16:creationId xmlns:a16="http://schemas.microsoft.com/office/drawing/2014/main" id="{8BB6B762-3245-AAA4-9811-291E0AA4BB01}"/>
              </a:ext>
            </a:extLst>
          </p:cNvPr>
          <p:cNvSpPr txBox="1"/>
          <p:nvPr/>
        </p:nvSpPr>
        <p:spPr>
          <a:xfrm>
            <a:off x="1257299" y="6226038"/>
            <a:ext cx="1905000" cy="338554"/>
          </a:xfrm>
          <a:prstGeom prst="rect">
            <a:avLst/>
          </a:prstGeom>
          <a:solidFill>
            <a:schemeClr val="accent1"/>
          </a:solidFill>
        </p:spPr>
        <p:txBody>
          <a:bodyPr wrap="square" rtlCol="0">
            <a:spAutoFit/>
          </a:bodyPr>
          <a:lstStyle/>
          <a:p>
            <a:r>
              <a:rPr lang="zh-TW" sz="1600">
                <a:solidFill>
                  <a:srgbClr val="0D2240"/>
                </a:solidFill>
                <a:cs typeface="Arial" panose="020B0604020202020204" pitchFamily="34" charset="0"/>
              </a:rPr>
              <a:t>網站QR碼</a:t>
            </a:r>
          </a:p>
        </p:txBody>
      </p:sp>
      <p:pic>
        <p:nvPicPr>
          <p:cNvPr id="17" name="Picture 16">
            <a:extLst>
              <a:ext uri="{FF2B5EF4-FFF2-40B4-BE49-F238E27FC236}">
                <a16:creationId xmlns:a16="http://schemas.microsoft.com/office/drawing/2014/main" id="{4C6E40B5-7BDE-CA87-C86B-8FE60F2C45C6}"/>
              </a:ext>
            </a:extLst>
          </p:cNvPr>
          <p:cNvPicPr>
            <a:picLocks noChangeAspect="1"/>
          </p:cNvPicPr>
          <p:nvPr/>
        </p:nvPicPr>
        <p:blipFill>
          <a:blip r:embed="rId6"/>
          <a:stretch>
            <a:fillRect/>
          </a:stretch>
        </p:blipFill>
        <p:spPr>
          <a:xfrm>
            <a:off x="8534400" y="4217261"/>
            <a:ext cx="1710868" cy="1697236"/>
          </a:xfrm>
          <a:prstGeom prst="rect">
            <a:avLst/>
          </a:prstGeom>
        </p:spPr>
      </p:pic>
      <p:sp>
        <p:nvSpPr>
          <p:cNvPr id="18" name="TextBox 17">
            <a:extLst>
              <a:ext uri="{FF2B5EF4-FFF2-40B4-BE49-F238E27FC236}">
                <a16:creationId xmlns:a16="http://schemas.microsoft.com/office/drawing/2014/main" id="{B5D3E502-CD9F-2FD2-7D7F-C91E9011C5D2}"/>
              </a:ext>
            </a:extLst>
          </p:cNvPr>
          <p:cNvSpPr txBox="1"/>
          <p:nvPr/>
        </p:nvSpPr>
        <p:spPr>
          <a:xfrm>
            <a:off x="8534400" y="6102927"/>
            <a:ext cx="1774003" cy="584775"/>
          </a:xfrm>
          <a:prstGeom prst="rect">
            <a:avLst/>
          </a:prstGeom>
          <a:solidFill>
            <a:schemeClr val="accent1"/>
          </a:solidFill>
        </p:spPr>
        <p:txBody>
          <a:bodyPr wrap="square" rtlCol="0">
            <a:spAutoFit/>
          </a:bodyPr>
          <a:lstStyle/>
          <a:p>
            <a:r>
              <a:rPr lang="zh-TW" sz="1600">
                <a:solidFill>
                  <a:srgbClr val="0D2240"/>
                </a:solidFill>
                <a:cs typeface="Arial" panose="020B0604020202020204" pitchFamily="34" charset="0"/>
              </a:rPr>
              <a:t>臉書群組QR碼</a:t>
            </a:r>
          </a:p>
        </p:txBody>
      </p:sp>
    </p:spTree>
    <p:extLst>
      <p:ext uri="{BB962C8B-B14F-4D97-AF65-F5344CB8AC3E}">
        <p14:creationId xmlns:p14="http://schemas.microsoft.com/office/powerpoint/2010/main" val="804276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4400">
                <a:latin typeface="Arial" charset="0"/>
                <a:ea typeface="PMingLiU" charset="0"/>
                <a:cs typeface="Arial" charset="0"/>
              </a:rPr>
              <a:t>結束</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200" b="0" i="1">
                <a:latin typeface="Arial" charset="0"/>
                <a:ea typeface="PMingLiU" charset="0"/>
                <a:cs typeface="Arial" charset="0"/>
              </a:rPr>
              <a:t>小組討論</a:t>
            </a:r>
          </a:p>
        </p:txBody>
      </p:sp>
    </p:spTree>
    <p:extLst>
      <p:ext uri="{BB962C8B-B14F-4D97-AF65-F5344CB8AC3E}">
        <p14:creationId xmlns:p14="http://schemas.microsoft.com/office/powerpoint/2010/main" val="1037168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28</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5" name="Body Copy">
            <a:extLst>
              <a:ext uri="{FF2B5EF4-FFF2-40B4-BE49-F238E27FC236}">
                <a16:creationId xmlns:a16="http://schemas.microsoft.com/office/drawing/2014/main" id="{2DB383CD-1344-5E9A-50A2-A28E9EA82D60}"/>
              </a:ext>
            </a:extLst>
          </p:cNvPr>
          <p:cNvSpPr txBox="1">
            <a:spLocks/>
          </p:cNvSpPr>
          <p:nvPr/>
        </p:nvSpPr>
        <p:spPr>
          <a:xfrm>
            <a:off x="492628" y="3419608"/>
            <a:ext cx="5334000" cy="2174974"/>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R="195580">
              <a:spcBef>
                <a:spcPts val="0"/>
              </a:spcBef>
              <a:spcAft>
                <a:spcPts val="1200"/>
              </a:spcAft>
              <a:tabLst>
                <a:tab pos="144780" algn="l"/>
              </a:tabLst>
              <a:defRPr/>
            </a:pPr>
            <a:r>
              <a:rPr lang="zh-TW" sz="1800" dirty="0">
                <a:solidFill>
                  <a:schemeClr val="bg1"/>
                </a:solidFill>
                <a:latin typeface="Arial"/>
                <a:ea typeface="PMingLiU"/>
                <a:cs typeface="Arial"/>
              </a:rPr>
              <a:t>獎項標準包括以下的重點領域： </a:t>
            </a:r>
          </a:p>
          <a:p>
            <a:pPr marL="285750" marR="195580" indent="-285750">
              <a:spcBef>
                <a:spcPts val="0"/>
              </a:spcBef>
              <a:spcAft>
                <a:spcPts val="1200"/>
              </a:spcAft>
              <a:buFont typeface="Arial" panose="020B0604020202020204" pitchFamily="34" charset="0"/>
              <a:buChar char="•"/>
              <a:tabLst>
                <a:tab pos="144780" algn="l"/>
              </a:tabLst>
              <a:defRPr/>
            </a:pPr>
            <a:r>
              <a:rPr lang="zh-TW" sz="1800" dirty="0">
                <a:solidFill>
                  <a:schemeClr val="bg1"/>
                </a:solidFill>
                <a:latin typeface="Arial"/>
                <a:ea typeface="PMingLiU"/>
                <a:cs typeface="Arial"/>
              </a:rPr>
              <a:t>會員發展</a:t>
            </a:r>
          </a:p>
          <a:p>
            <a:pPr marL="285750" marR="195580" indent="-285750">
              <a:spcBef>
                <a:spcPts val="0"/>
              </a:spcBef>
              <a:spcAft>
                <a:spcPts val="1200"/>
              </a:spcAft>
              <a:buFont typeface="Arial" panose="020B0604020202020204" pitchFamily="34" charset="0"/>
              <a:buChar char="•"/>
              <a:tabLst>
                <a:tab pos="144780" algn="l"/>
              </a:tabLst>
              <a:defRPr/>
            </a:pPr>
            <a:r>
              <a:rPr lang="zh-TW" sz="1800" dirty="0">
                <a:solidFill>
                  <a:schemeClr val="bg1"/>
                </a:solidFill>
                <a:latin typeface="Arial"/>
                <a:ea typeface="PMingLiU"/>
                <a:cs typeface="Arial"/>
              </a:rPr>
              <a:t>服務</a:t>
            </a:r>
          </a:p>
          <a:p>
            <a:pPr marL="285750" marR="195580" indent="-285750">
              <a:spcBef>
                <a:spcPts val="0"/>
              </a:spcBef>
              <a:spcAft>
                <a:spcPts val="1200"/>
              </a:spcAft>
              <a:buFont typeface="Arial" panose="020B0604020202020204" pitchFamily="34" charset="0"/>
              <a:buChar char="•"/>
              <a:tabLst>
                <a:tab pos="144780" algn="l"/>
              </a:tabLst>
              <a:defRPr/>
            </a:pPr>
            <a:r>
              <a:rPr lang="zh-TW" sz="1800" dirty="0">
                <a:solidFill>
                  <a:schemeClr val="bg1"/>
                </a:solidFill>
                <a:latin typeface="Arial"/>
                <a:ea typeface="PMingLiU"/>
                <a:cs typeface="Arial"/>
              </a:rPr>
              <a:t>領導發展及組織的卓越</a:t>
            </a:r>
          </a:p>
          <a:p>
            <a:pPr marL="285750" marR="195580" indent="-285750">
              <a:spcBef>
                <a:spcPts val="0"/>
              </a:spcBef>
              <a:spcAft>
                <a:spcPts val="1200"/>
              </a:spcAft>
              <a:buFont typeface="Arial" panose="020B0604020202020204" pitchFamily="34" charset="0"/>
              <a:buChar char="•"/>
              <a:tabLst>
                <a:tab pos="144780" algn="l"/>
              </a:tabLst>
              <a:defRPr/>
            </a:pPr>
            <a:r>
              <a:rPr lang="zh-TW" sz="1800" dirty="0">
                <a:solidFill>
                  <a:schemeClr val="bg1"/>
                </a:solidFill>
                <a:latin typeface="Arial"/>
                <a:ea typeface="PMingLiU"/>
                <a:cs typeface="Arial"/>
              </a:rPr>
              <a:t>行銷 </a:t>
            </a:r>
          </a:p>
        </p:txBody>
      </p:sp>
      <p:sp>
        <p:nvSpPr>
          <p:cNvPr id="9" name="Yellow Bar">
            <a:extLst>
              <a:ext uri="{FF2B5EF4-FFF2-40B4-BE49-F238E27FC236}">
                <a16:creationId xmlns:a16="http://schemas.microsoft.com/office/drawing/2014/main" id="{ADACD617-68A2-58B4-2D26-9BF6C5324D43}"/>
              </a:ext>
            </a:extLst>
          </p:cNvPr>
          <p:cNvSpPr/>
          <p:nvPr/>
        </p:nvSpPr>
        <p:spPr>
          <a:xfrm>
            <a:off x="762000" y="176829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0" i="0" u="none" strike="noStrike" cap="none" normalizeH="0" baseline="0" noProof="0">
                <a:ln>
                  <a:noFill/>
                </a:ln>
                <a:solidFill>
                  <a:prstClr val="white"/>
                </a:solidFill>
                <a:uLnTx/>
                <a:uFillTx/>
                <a:latin typeface="Arial" charset="0"/>
                <a:ea typeface="PMingLiU"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613420" y="1077935"/>
            <a:ext cx="5862589" cy="691098"/>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zh-TW" altLang="en-US" dirty="0">
                <a:solidFill>
                  <a:schemeClr val="bg1"/>
                </a:solidFill>
                <a:latin typeface="Arial"/>
                <a:ea typeface="PMingLiU"/>
                <a:cs typeface="Arial"/>
              </a:rPr>
              <a:t>傑出分會獎</a:t>
            </a:r>
            <a:endParaRPr lang="zh-TW" dirty="0">
              <a:solidFill>
                <a:schemeClr val="bg1"/>
              </a:solidFill>
              <a:latin typeface="Arial"/>
              <a:ea typeface="PMingLiU"/>
              <a:cs typeface="Arial"/>
            </a:endParaRP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pic>
        <p:nvPicPr>
          <p:cNvPr id="6" name="Picture 5">
            <a:extLst>
              <a:ext uri="{FF2B5EF4-FFF2-40B4-BE49-F238E27FC236}">
                <a16:creationId xmlns:a16="http://schemas.microsoft.com/office/drawing/2014/main" id="{709DF9B1-469F-467D-4424-EF69B7CAEE98}"/>
              </a:ext>
            </a:extLst>
          </p:cNvPr>
          <p:cNvPicPr>
            <a:picLocks noChangeAspect="1"/>
          </p:cNvPicPr>
          <p:nvPr/>
        </p:nvPicPr>
        <p:blipFill>
          <a:blip r:embed="rId4"/>
          <a:stretch>
            <a:fillRect/>
          </a:stretch>
        </p:blipFill>
        <p:spPr>
          <a:xfrm>
            <a:off x="7641756" y="1567585"/>
            <a:ext cx="3086212" cy="3722829"/>
          </a:xfrm>
          <a:prstGeom prst="rect">
            <a:avLst/>
          </a:prstGeom>
        </p:spPr>
      </p:pic>
      <p:sp>
        <p:nvSpPr>
          <p:cNvPr id="7" name="Headline">
            <a:extLst>
              <a:ext uri="{FF2B5EF4-FFF2-40B4-BE49-F238E27FC236}">
                <a16:creationId xmlns:a16="http://schemas.microsoft.com/office/drawing/2014/main" id="{25B5E101-E172-B749-E3EE-EB4A4D69D1BD}"/>
              </a:ext>
            </a:extLst>
          </p:cNvPr>
          <p:cNvSpPr txBox="1">
            <a:spLocks/>
          </p:cNvSpPr>
          <p:nvPr/>
        </p:nvSpPr>
        <p:spPr>
          <a:xfrm>
            <a:off x="613419" y="2375817"/>
            <a:ext cx="5862589" cy="691098"/>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zh-TW" sz="2800" b="0" i="1">
                <a:solidFill>
                  <a:schemeClr val="bg1"/>
                </a:solidFill>
                <a:latin typeface="Arial"/>
                <a:ea typeface="PMingLiU"/>
                <a:cs typeface="Arial"/>
              </a:rPr>
              <a:t>成功的路線圖</a:t>
            </a:r>
          </a:p>
        </p:txBody>
      </p:sp>
      <p:sp>
        <p:nvSpPr>
          <p:cNvPr id="8" name="TextBox 7">
            <a:extLst>
              <a:ext uri="{FF2B5EF4-FFF2-40B4-BE49-F238E27FC236}">
                <a16:creationId xmlns:a16="http://schemas.microsoft.com/office/drawing/2014/main" id="{F6DD0E7E-2C8B-45B2-607F-F0D9DC4C35F6}"/>
              </a:ext>
            </a:extLst>
          </p:cNvPr>
          <p:cNvSpPr txBox="1"/>
          <p:nvPr/>
        </p:nvSpPr>
        <p:spPr>
          <a:xfrm>
            <a:off x="5666716" y="5769494"/>
            <a:ext cx="6172132" cy="923330"/>
          </a:xfrm>
          <a:prstGeom prst="rect">
            <a:avLst/>
          </a:prstGeom>
          <a:noFill/>
        </p:spPr>
        <p:txBody>
          <a:bodyPr wrap="square">
            <a:spAutoFit/>
          </a:bodyPr>
          <a:lstStyle/>
          <a:p>
            <a:r>
              <a:rPr lang="zh-TW" dirty="0">
                <a:solidFill>
                  <a:schemeClr val="accent1"/>
                </a:solidFill>
                <a:latin typeface="+mn-ea"/>
                <a:ea typeface="+mn-ea"/>
                <a:cs typeface="Arial" panose="020B0604020202020204" pitchFamily="34" charset="0"/>
              </a:rPr>
              <a:t>請聯絡我們：</a:t>
            </a:r>
            <a:r>
              <a:rPr lang="zh-TW" dirty="0">
                <a:solidFill>
                  <a:schemeClr val="accent1"/>
                </a:solidFill>
                <a:latin typeface="+mn-ea"/>
                <a:ea typeface="+mn-ea"/>
                <a:cs typeface="Arial" panose="020B0604020202020204" pitchFamily="34" charset="0"/>
                <a:hlinkClick r:id="rId5">
                  <a:extLst>
                    <a:ext uri="{A12FA001-AC4F-418D-AE19-62706E023703}">
                      <ahyp:hlinkClr xmlns:ahyp="http://schemas.microsoft.com/office/drawing/2018/hyperlinkcolor" val="tx"/>
                    </a:ext>
                  </a:extLst>
                </a:hlinkClick>
              </a:rPr>
              <a:t>clubexcellenceaward@lionsclubs.org</a:t>
            </a:r>
            <a:r>
              <a:rPr lang="zh-TW" dirty="0">
                <a:solidFill>
                  <a:schemeClr val="accent1"/>
                </a:solidFill>
                <a:latin typeface="+mn-ea"/>
                <a:ea typeface="+mn-ea"/>
                <a:cs typeface="Arial" panose="020B0604020202020204" pitchFamily="34" charset="0"/>
              </a:rPr>
              <a:t> </a:t>
            </a:r>
          </a:p>
          <a:p>
            <a:r>
              <a:rPr lang="zh-TW" dirty="0">
                <a:solidFill>
                  <a:schemeClr val="accent1"/>
                </a:solidFill>
                <a:latin typeface="+mn-ea"/>
                <a:ea typeface="+mn-ea"/>
                <a:cs typeface="Arial" panose="020B0604020202020204" pitchFamily="34" charset="0"/>
              </a:rPr>
              <a:t> </a:t>
            </a:r>
          </a:p>
          <a:p>
            <a:r>
              <a:rPr lang="zh-TW" dirty="0">
                <a:solidFill>
                  <a:schemeClr val="accent1"/>
                </a:solidFill>
                <a:latin typeface="+mn-ea"/>
                <a:ea typeface="+mn-ea"/>
                <a:cs typeface="Arial" panose="020B0604020202020204" pitchFamily="34" charset="0"/>
              </a:rPr>
              <a:t>網站：  lionsclubs.org/</a:t>
            </a:r>
            <a:r>
              <a:rPr lang="en-US" altLang="zh-TW" dirty="0" err="1">
                <a:solidFill>
                  <a:schemeClr val="accent1"/>
                </a:solidFill>
                <a:latin typeface="+mn-ea"/>
                <a:ea typeface="+mn-ea"/>
                <a:cs typeface="Arial" panose="020B0604020202020204" pitchFamily="34" charset="0"/>
              </a:rPr>
              <a:t>zh-hant</a:t>
            </a:r>
            <a:r>
              <a:rPr lang="en-US" altLang="zh-TW" dirty="0">
                <a:solidFill>
                  <a:schemeClr val="accent1"/>
                </a:solidFill>
                <a:latin typeface="+mn-ea"/>
                <a:ea typeface="+mn-ea"/>
                <a:cs typeface="Arial" panose="020B0604020202020204" pitchFamily="34" charset="0"/>
              </a:rPr>
              <a:t>/</a:t>
            </a:r>
            <a:r>
              <a:rPr lang="zh-TW" dirty="0">
                <a:solidFill>
                  <a:schemeClr val="accent1"/>
                </a:solidFill>
                <a:latin typeface="+mn-ea"/>
                <a:ea typeface="+mn-ea"/>
                <a:cs typeface="Arial" panose="020B0604020202020204" pitchFamily="34" charset="0"/>
              </a:rPr>
              <a:t>ClubExcellenceAward</a:t>
            </a:r>
          </a:p>
        </p:txBody>
      </p:sp>
    </p:spTree>
    <p:extLst>
      <p:ext uri="{BB962C8B-B14F-4D97-AF65-F5344CB8AC3E}">
        <p14:creationId xmlns:p14="http://schemas.microsoft.com/office/powerpoint/2010/main" val="119233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human face, person, person, collage&#10;&#10;Description automatically generated">
            <a:extLst>
              <a:ext uri="{FF2B5EF4-FFF2-40B4-BE49-F238E27FC236}">
                <a16:creationId xmlns:a16="http://schemas.microsoft.com/office/drawing/2014/main" id="{EE1EB72F-2309-BCAF-1C08-E802D685C6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 y="0"/>
            <a:ext cx="12192000" cy="6858000"/>
          </a:xfrm>
          <a:prstGeom prst="rect">
            <a:avLst/>
          </a:prstGeom>
        </p:spPr>
      </p:pic>
      <p:sp>
        <p:nvSpPr>
          <p:cNvPr id="9" name="Background - Overlay">
            <a:extLst>
              <a:ext uri="{FF2B5EF4-FFF2-40B4-BE49-F238E27FC236}">
                <a16:creationId xmlns:a16="http://schemas.microsoft.com/office/drawing/2014/main" id="{8CC60AFD-58DF-E6B5-4E65-6C116BFB4189}"/>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a:solidFill>
                <a:schemeClr val="bg1"/>
              </a:solidFill>
            </a:endParaRPr>
          </a:p>
        </p:txBody>
      </p:sp>
      <p:pic>
        <p:nvPicPr>
          <p:cNvPr id="5" name="Picture 4" descr="lionlogo_white.eps">
            <a:extLst>
              <a:ext uri="{FF2B5EF4-FFF2-40B4-BE49-F238E27FC236}">
                <a16:creationId xmlns:a16="http://schemas.microsoft.com/office/drawing/2014/main" id="{96E4C017-D504-4266-BD3D-D61DA60B16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86400" y="1828800"/>
            <a:ext cx="1204464" cy="1174956"/>
          </a:xfrm>
          <a:prstGeom prst="rect">
            <a:avLst/>
          </a:prstGeom>
        </p:spPr>
      </p:pic>
      <p:sp>
        <p:nvSpPr>
          <p:cNvPr id="6" name="Title 1">
            <a:extLst>
              <a:ext uri="{FF2B5EF4-FFF2-40B4-BE49-F238E27FC236}">
                <a16:creationId xmlns:a16="http://schemas.microsoft.com/office/drawing/2014/main" id="{BE5CE7D0-AE24-51D1-E0D3-63022C87CC56}"/>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zh-TW" sz="4800" b="1" dirty="0">
                <a:solidFill>
                  <a:schemeClr val="bg1"/>
                </a:solidFill>
                <a:latin typeface="Helvetica Neue" charset="0"/>
                <a:ea typeface="PMingLiU" charset="0"/>
                <a:cs typeface="Helvetica Neue" charset="0"/>
              </a:rPr>
              <a:t>謝</a:t>
            </a:r>
            <a:r>
              <a:rPr lang="en-US" altLang="zh-TW" sz="4800" b="1" dirty="0">
                <a:solidFill>
                  <a:schemeClr val="bg1"/>
                </a:solidFill>
                <a:latin typeface="Helvetica Neue" charset="0"/>
                <a:ea typeface="PMingLiU" charset="0"/>
                <a:cs typeface="Helvetica Neue" charset="0"/>
              </a:rPr>
              <a:t> </a:t>
            </a:r>
            <a:r>
              <a:rPr lang="zh-TW" sz="4800" b="1" dirty="0">
                <a:solidFill>
                  <a:schemeClr val="bg1"/>
                </a:solidFill>
                <a:latin typeface="Helvetica Neue" charset="0"/>
                <a:ea typeface="PMingLiU" charset="0"/>
                <a:cs typeface="Helvetica Neue" charset="0"/>
              </a:rPr>
              <a:t>謝</a:t>
            </a:r>
          </a:p>
        </p:txBody>
      </p:sp>
      <p:sp>
        <p:nvSpPr>
          <p:cNvPr id="7" name="Rectangle 6">
            <a:extLst>
              <a:ext uri="{FF2B5EF4-FFF2-40B4-BE49-F238E27FC236}">
                <a16:creationId xmlns:a16="http://schemas.microsoft.com/office/drawing/2014/main" id="{A59A182A-F7C9-2D50-1338-065060B5634B}"/>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8" name="TextBox 7">
            <a:extLst>
              <a:ext uri="{FF2B5EF4-FFF2-40B4-BE49-F238E27FC236}">
                <a16:creationId xmlns:a16="http://schemas.microsoft.com/office/drawing/2014/main" id="{DCEF54F2-6210-10BA-9007-D2166429BE17}"/>
              </a:ext>
            </a:extLst>
          </p:cNvPr>
          <p:cNvSpPr txBox="1"/>
          <p:nvPr/>
        </p:nvSpPr>
        <p:spPr>
          <a:xfrm>
            <a:off x="4404334" y="6248400"/>
            <a:ext cx="3399810" cy="338554"/>
          </a:xfrm>
          <a:prstGeom prst="rect">
            <a:avLst/>
          </a:prstGeom>
          <a:noFill/>
        </p:spPr>
        <p:txBody>
          <a:bodyPr wrap="square" rtlCol="0">
            <a:spAutoFit/>
          </a:bodyPr>
          <a:lstStyle/>
          <a:p>
            <a:pPr algn="ctr"/>
            <a:r>
              <a:rPr lang="zh-TW" sz="1600" b="1">
                <a:solidFill>
                  <a:schemeClr val="bg1"/>
                </a:solidFill>
              </a:rPr>
              <a:t>© 2022 Lions International</a:t>
            </a:r>
          </a:p>
        </p:txBody>
      </p:sp>
    </p:spTree>
    <p:extLst>
      <p:ext uri="{BB962C8B-B14F-4D97-AF65-F5344CB8AC3E}">
        <p14:creationId xmlns:p14="http://schemas.microsoft.com/office/powerpoint/2010/main" val="2219868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4400" dirty="0">
                <a:latin typeface="Arial" charset="0"/>
                <a:ea typeface="PMingLiU" charset="0"/>
                <a:cs typeface="Arial" charset="0"/>
              </a:rPr>
              <a:t>步驟一 </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200" b="0" i="1" dirty="0">
                <a:latin typeface="Arial" charset="0"/>
                <a:ea typeface="PMingLiU" charset="0"/>
                <a:cs typeface="Arial" charset="0"/>
              </a:rPr>
              <a:t>了解過程</a:t>
            </a:r>
          </a:p>
          <a:p>
            <a:r>
              <a:rPr lang="zh-TW" altLang="en-US" sz="2400" b="0" i="1" dirty="0">
                <a:latin typeface="Arial" charset="0"/>
                <a:ea typeface="PMingLiU" charset="0"/>
                <a:cs typeface="Arial" charset="0"/>
              </a:rPr>
              <a:t>改變</a:t>
            </a:r>
            <a:r>
              <a:rPr lang="zh-TW" sz="2400" b="0" i="1" dirty="0">
                <a:latin typeface="Arial" charset="0"/>
                <a:ea typeface="PMingLiU" charset="0"/>
                <a:cs typeface="Arial" charset="0"/>
              </a:rPr>
              <a:t>的過程就是將事情做得更好的過程！</a:t>
            </a:r>
          </a:p>
        </p:txBody>
      </p:sp>
    </p:spTree>
    <p:extLst>
      <p:ext uri="{BB962C8B-B14F-4D97-AF65-F5344CB8AC3E}">
        <p14:creationId xmlns:p14="http://schemas.microsoft.com/office/powerpoint/2010/main" val="3388350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4400" dirty="0">
                <a:latin typeface="Arial" charset="0"/>
                <a:ea typeface="PMingLiU" charset="0"/>
                <a:cs typeface="Arial" charset="0"/>
              </a:rPr>
              <a:t>步驟二</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200" b="0" i="1" dirty="0">
                <a:latin typeface="Arial" charset="0"/>
                <a:ea typeface="PMingLiU" charset="0"/>
                <a:cs typeface="Arial" charset="0"/>
              </a:rPr>
              <a:t>確定</a:t>
            </a:r>
            <a:r>
              <a:rPr lang="zh-TW" altLang="en-US" sz="3200" b="0" i="1" dirty="0">
                <a:latin typeface="Arial" charset="0"/>
                <a:ea typeface="PMingLiU" charset="0"/>
                <a:cs typeface="Arial" charset="0"/>
              </a:rPr>
              <a:t>改變</a:t>
            </a:r>
            <a:r>
              <a:rPr lang="zh-TW" sz="3200" b="0" i="1" dirty="0">
                <a:latin typeface="Arial" charset="0"/>
                <a:ea typeface="PMingLiU" charset="0"/>
                <a:cs typeface="Arial" charset="0"/>
              </a:rPr>
              <a:t>的需要</a:t>
            </a:r>
          </a:p>
          <a:p>
            <a:r>
              <a:rPr lang="zh-TW" sz="2400" b="0" i="1" dirty="0">
                <a:latin typeface="Arial" charset="0"/>
                <a:ea typeface="PMingLiU" charset="0"/>
                <a:cs typeface="Arial" charset="0"/>
              </a:rPr>
              <a:t>完成四項評估</a:t>
            </a:r>
          </a:p>
        </p:txBody>
      </p:sp>
    </p:spTree>
    <p:extLst>
      <p:ext uri="{BB962C8B-B14F-4D97-AF65-F5344CB8AC3E}">
        <p14:creationId xmlns:p14="http://schemas.microsoft.com/office/powerpoint/2010/main" val="3086097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0" i="0" u="none" strike="noStrike" cap="none" normalizeH="0" baseline="0" noProof="0">
                <a:ln>
                  <a:noFill/>
                </a:ln>
                <a:solidFill>
                  <a:prstClr val="white"/>
                </a:solidFill>
                <a:uLnTx/>
                <a:uFillTx/>
                <a:latin typeface="Arial" charset="0"/>
                <a:ea typeface="PMingLiU"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1032553" y="1064265"/>
            <a:ext cx="4771303" cy="114512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zh-TW" b="1" dirty="0">
                <a:solidFill>
                  <a:schemeClr val="bg1"/>
                </a:solidFill>
                <a:latin typeface="Arial"/>
                <a:ea typeface="PMingLiU"/>
                <a:cs typeface="Arial"/>
              </a:rPr>
              <a:t>評估一</a:t>
            </a:r>
            <a:br>
              <a:rPr lang="zh-TW" dirty="0">
                <a:solidFill>
                  <a:schemeClr val="bg1"/>
                </a:solidFill>
                <a:latin typeface="Arial"/>
                <a:ea typeface="PMingLiU"/>
                <a:cs typeface="Arial"/>
              </a:rPr>
            </a:br>
            <a:r>
              <a:rPr lang="zh-TW" sz="2000" i="1" dirty="0">
                <a:solidFill>
                  <a:schemeClr val="bg1"/>
                </a:solidFill>
                <a:latin typeface="Arial"/>
                <a:ea typeface="PMingLiU"/>
                <a:cs typeface="Arial"/>
              </a:rPr>
              <a:t>以新會員振興您的分會</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3829638" cy="369332"/>
          </a:xfrm>
          <a:prstGeom prst="rect">
            <a:avLst/>
          </a:prstGeom>
        </p:spPr>
        <p:txBody>
          <a:bodyPr wrap="none">
            <a:spAutoFit/>
          </a:bodyPr>
          <a:lstStyle/>
          <a:p>
            <a:pPr lvl="0">
              <a:spcBef>
                <a:spcPts val="0"/>
              </a:spcBef>
              <a:spcAft>
                <a:spcPts val="1200"/>
              </a:spcAft>
              <a:defRPr/>
            </a:pPr>
            <a:r>
              <a:rPr lang="zh-TW" b="1" i="1">
                <a:solidFill>
                  <a:srgbClr val="EBB700"/>
                </a:solidFill>
                <a:latin typeface="Arial"/>
                <a:ea typeface="PMingLiU"/>
                <a:cs typeface="Arial"/>
              </a:rPr>
              <a:t>完成第 2 頁的評估</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pic>
        <p:nvPicPr>
          <p:cNvPr id="6" name="Picture 5">
            <a:extLst>
              <a:ext uri="{FF2B5EF4-FFF2-40B4-BE49-F238E27FC236}">
                <a16:creationId xmlns:a16="http://schemas.microsoft.com/office/drawing/2014/main" id="{41FFAD00-3FC2-ABFE-A312-424D535C9374}"/>
              </a:ext>
            </a:extLst>
          </p:cNvPr>
          <p:cNvPicPr>
            <a:picLocks noChangeAspect="1"/>
          </p:cNvPicPr>
          <p:nvPr/>
        </p:nvPicPr>
        <p:blipFill rotWithShape="1">
          <a:blip r:embed="rId4">
            <a:extLst>
              <a:ext uri="{28A0092B-C50C-407E-A947-70E740481C1C}">
                <a14:useLocalDpi xmlns:a14="http://schemas.microsoft.com/office/drawing/2010/main" val="0"/>
              </a:ext>
            </a:extLst>
          </a:blip>
          <a:srcRect l="10794" r="6451"/>
          <a:stretch/>
        </p:blipFill>
        <p:spPr>
          <a:xfrm>
            <a:off x="7086600" y="2514600"/>
            <a:ext cx="4771303" cy="3215444"/>
          </a:xfrm>
          <a:prstGeom prst="rect">
            <a:avLst/>
          </a:prstGeom>
          <a:ln>
            <a:noFill/>
          </a:ln>
          <a:effectLst>
            <a:outerShdw blurRad="292100" dist="139700" dir="2700000" algn="tl" rotWithShape="0">
              <a:srgbClr val="333333">
                <a:alpha val="65000"/>
              </a:srgbClr>
            </a:outerShdw>
          </a:effectLst>
        </p:spPr>
      </p:pic>
      <p:sp>
        <p:nvSpPr>
          <p:cNvPr id="7" name="Content Placeholder 6">
            <a:extLst>
              <a:ext uri="{FF2B5EF4-FFF2-40B4-BE49-F238E27FC236}">
                <a16:creationId xmlns:a16="http://schemas.microsoft.com/office/drawing/2014/main" id="{BAFCB0EB-B07C-EB27-7CCA-AC12120CB968}"/>
              </a:ext>
            </a:extLst>
          </p:cNvPr>
          <p:cNvSpPr txBox="1">
            <a:spLocks/>
          </p:cNvSpPr>
          <p:nvPr/>
        </p:nvSpPr>
        <p:spPr bwMode="auto">
          <a:xfrm>
            <a:off x="897558" y="3490815"/>
            <a:ext cx="5486400" cy="29099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600">
                <a:solidFill>
                  <a:schemeClr val="bg1"/>
                </a:solidFill>
                <a:latin typeface="Arial" panose="020B0604020202020204" pitchFamily="34" charset="0"/>
                <a:ea typeface="PMingLiU"/>
                <a:cs typeface="Arial" panose="020B0604020202020204" pitchFamily="34" charset="0"/>
              </a:rPr>
              <a:t>我們的分會招募能夠幫助推進方案的社區領導人</a:t>
            </a:r>
          </a:p>
          <a:p>
            <a:endParaRPr lang="en-US" sz="1600" dirty="0">
              <a:solidFill>
                <a:schemeClr val="bg1"/>
              </a:solidFill>
              <a:latin typeface="Arial" panose="020B0604020202020204" pitchFamily="34" charset="0"/>
              <a:cs typeface="Arial" panose="020B0604020202020204" pitchFamily="34" charset="0"/>
            </a:endParaRPr>
          </a:p>
          <a:p>
            <a:r>
              <a:rPr lang="zh-TW" sz="1600">
                <a:solidFill>
                  <a:schemeClr val="bg1"/>
                </a:solidFill>
                <a:latin typeface="Arial" panose="020B0604020202020204" pitchFamily="34" charset="0"/>
                <a:ea typeface="PMingLiU"/>
                <a:cs typeface="Arial" panose="020B0604020202020204" pitchFamily="34" charset="0"/>
              </a:rPr>
              <a:t>我們的分會積極尋找潛在會員，並成功地招募他們</a:t>
            </a:r>
          </a:p>
          <a:p>
            <a:endParaRPr lang="en-US" sz="1600" dirty="0">
              <a:solidFill>
                <a:schemeClr val="bg1"/>
              </a:solidFill>
              <a:latin typeface="Arial" panose="020B0604020202020204" pitchFamily="34" charset="0"/>
              <a:cs typeface="Arial" panose="020B0604020202020204" pitchFamily="34" charset="0"/>
            </a:endParaRPr>
          </a:p>
          <a:p>
            <a:r>
              <a:rPr lang="zh-TW" sz="1600">
                <a:solidFill>
                  <a:schemeClr val="bg1"/>
                </a:solidFill>
                <a:latin typeface="Arial" panose="020B0604020202020204" pitchFamily="34" charset="0"/>
                <a:ea typeface="PMingLiU"/>
                <a:cs typeface="Arial" panose="020B0604020202020204" pitchFamily="34" charset="0"/>
              </a:rPr>
              <a:t>招募工作得到認可和支持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zh-TW" sz="1600">
                <a:solidFill>
                  <a:schemeClr val="bg1"/>
                </a:solidFill>
                <a:latin typeface="Arial" panose="020B0604020202020204" pitchFamily="34" charset="0"/>
                <a:ea typeface="PMingLiU"/>
                <a:cs typeface="Arial" panose="020B0604020202020204" pitchFamily="34" charset="0"/>
              </a:rPr>
              <a:t>新會員獲得一個引人入勝並且訊息豐富的講習 </a:t>
            </a: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556696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0" i="0" u="none" strike="noStrike" cap="none" normalizeH="0" baseline="0" noProof="0">
                <a:ln>
                  <a:noFill/>
                </a:ln>
                <a:solidFill>
                  <a:prstClr val="white"/>
                </a:solidFill>
                <a:uLnTx/>
                <a:uFillTx/>
                <a:latin typeface="Arial" charset="0"/>
                <a:ea typeface="PMingLiU"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930509" y="1054690"/>
            <a:ext cx="4771303" cy="114512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zh-TW" b="1" dirty="0">
                <a:solidFill>
                  <a:schemeClr val="bg1"/>
                </a:solidFill>
                <a:latin typeface="Arial"/>
                <a:ea typeface="PMingLiU"/>
                <a:cs typeface="Arial"/>
              </a:rPr>
              <a:t>評估一</a:t>
            </a:r>
            <a:br>
              <a:rPr lang="zh-TW" dirty="0">
                <a:solidFill>
                  <a:schemeClr val="bg1"/>
                </a:solidFill>
                <a:latin typeface="Arial"/>
                <a:ea typeface="PMingLiU"/>
                <a:cs typeface="Arial"/>
              </a:rPr>
            </a:br>
            <a:r>
              <a:rPr lang="zh-TW" sz="2000" i="1" dirty="0">
                <a:solidFill>
                  <a:schemeClr val="bg1"/>
                </a:solidFill>
                <a:latin typeface="Arial"/>
                <a:ea typeface="PMingLiU"/>
                <a:cs typeface="Arial"/>
              </a:rPr>
              <a:t>以新會員振興您的分會</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5602816" cy="369332"/>
          </a:xfrm>
          <a:prstGeom prst="rect">
            <a:avLst/>
          </a:prstGeom>
        </p:spPr>
        <p:txBody>
          <a:bodyPr wrap="none">
            <a:spAutoFit/>
          </a:bodyPr>
          <a:lstStyle/>
          <a:p>
            <a:pPr lvl="0">
              <a:spcBef>
                <a:spcPts val="0"/>
              </a:spcBef>
              <a:spcAft>
                <a:spcPts val="1200"/>
              </a:spcAft>
              <a:defRPr/>
            </a:pPr>
            <a:r>
              <a:rPr lang="zh-TW" b="1" i="1">
                <a:solidFill>
                  <a:srgbClr val="EBB700"/>
                </a:solidFill>
                <a:latin typeface="Arial"/>
                <a:ea typeface="PMingLiU"/>
                <a:cs typeface="Arial"/>
              </a:rPr>
              <a:t>完成第 3 頁的分會會員評估</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Content Placeholder 6">
            <a:extLst>
              <a:ext uri="{FF2B5EF4-FFF2-40B4-BE49-F238E27FC236}">
                <a16:creationId xmlns:a16="http://schemas.microsoft.com/office/drawing/2014/main" id="{B4EEEB2E-78AF-D5AA-35DA-8B2050A9B90C}"/>
              </a:ext>
            </a:extLst>
          </p:cNvPr>
          <p:cNvSpPr txBox="1">
            <a:spLocks/>
          </p:cNvSpPr>
          <p:nvPr/>
        </p:nvSpPr>
        <p:spPr bwMode="auto">
          <a:xfrm>
            <a:off x="412049" y="3931920"/>
            <a:ext cx="112014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600">
                <a:solidFill>
                  <a:schemeClr val="bg1"/>
                </a:solidFill>
                <a:latin typeface="Arial" panose="020B0604020202020204" pitchFamily="34" charset="0"/>
                <a:ea typeface="PMingLiU"/>
                <a:cs typeface="Arial" panose="020B0604020202020204" pitchFamily="34" charset="0"/>
              </a:rPr>
              <a:t>分會可以採取什麼行動來招募會員？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zh-TW" sz="1600">
                <a:solidFill>
                  <a:schemeClr val="bg1"/>
                </a:solidFill>
                <a:latin typeface="Arial" panose="020B0604020202020204" pitchFamily="34" charset="0"/>
                <a:ea typeface="PMingLiU"/>
                <a:cs typeface="Arial" panose="020B0604020202020204" pitchFamily="34" charset="0"/>
              </a:rPr>
              <a:t>分會如何讓會員對我們的活動保持興趣和參與？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zh-TW" sz="1600">
                <a:solidFill>
                  <a:schemeClr val="bg1"/>
                </a:solidFill>
                <a:latin typeface="Arial" panose="020B0604020202020204" pitchFamily="34" charset="0"/>
                <a:ea typeface="PMingLiU"/>
                <a:cs typeface="Arial" panose="020B0604020202020204" pitchFamily="34" charset="0"/>
              </a:rPr>
              <a:t>想想那些已退會的會員，有什麼不同的做法可以保持他們的活躍和參與呢？ </a:t>
            </a:r>
          </a:p>
        </p:txBody>
      </p:sp>
    </p:spTree>
    <p:extLst>
      <p:ext uri="{BB962C8B-B14F-4D97-AF65-F5344CB8AC3E}">
        <p14:creationId xmlns:p14="http://schemas.microsoft.com/office/powerpoint/2010/main" val="3548695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52400" y="550843"/>
            <a:ext cx="11658600" cy="668358"/>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zh-TW" sz="3600">
                <a:solidFill>
                  <a:srgbClr val="00338D"/>
                </a:solidFill>
              </a:rPr>
              <a:t>資源：以新會員振興您的分會</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pic>
        <p:nvPicPr>
          <p:cNvPr id="2" name="Picture 1">
            <a:extLst>
              <a:ext uri="{FF2B5EF4-FFF2-40B4-BE49-F238E27FC236}">
                <a16:creationId xmlns:a16="http://schemas.microsoft.com/office/drawing/2014/main" id="{1E3F53D8-91B0-4883-1714-E42E5AD1B2E0}"/>
              </a:ext>
            </a:extLst>
          </p:cNvPr>
          <p:cNvPicPr>
            <a:picLocks noChangeAspect="1"/>
          </p:cNvPicPr>
          <p:nvPr/>
        </p:nvPicPr>
        <p:blipFill>
          <a:blip r:embed="rId3"/>
          <a:stretch>
            <a:fillRect/>
          </a:stretch>
        </p:blipFill>
        <p:spPr>
          <a:xfrm>
            <a:off x="4283581" y="1814742"/>
            <a:ext cx="3297690" cy="4218511"/>
          </a:xfrm>
          <a:prstGeom prst="rect">
            <a:avLst/>
          </a:prstGeom>
          <a:effectLst>
            <a:outerShdw blurRad="63500" sx="102000" sy="102000" algn="ctr" rotWithShape="0">
              <a:srgbClr val="0D2240">
                <a:alpha val="40000"/>
              </a:srgbClr>
            </a:outerShdw>
          </a:effectLst>
        </p:spPr>
      </p:pic>
      <p:pic>
        <p:nvPicPr>
          <p:cNvPr id="3" name="Picture 2">
            <a:extLst>
              <a:ext uri="{FF2B5EF4-FFF2-40B4-BE49-F238E27FC236}">
                <a16:creationId xmlns:a16="http://schemas.microsoft.com/office/drawing/2014/main" id="{A5E94792-10C1-DE9F-25A2-729FB8A5BE1E}"/>
              </a:ext>
            </a:extLst>
          </p:cNvPr>
          <p:cNvPicPr>
            <a:picLocks noChangeAspect="1"/>
          </p:cNvPicPr>
          <p:nvPr/>
        </p:nvPicPr>
        <p:blipFill>
          <a:blip r:embed="rId4"/>
          <a:stretch>
            <a:fillRect/>
          </a:stretch>
        </p:blipFill>
        <p:spPr>
          <a:xfrm>
            <a:off x="304800" y="1814743"/>
            <a:ext cx="3265944" cy="4218511"/>
          </a:xfrm>
          <a:prstGeom prst="rect">
            <a:avLst/>
          </a:prstGeom>
          <a:effectLst>
            <a:outerShdw blurRad="63500" sx="102000" sy="102000" algn="ctr" rotWithShape="0">
              <a:srgbClr val="0D2240">
                <a:alpha val="40000"/>
              </a:srgbClr>
            </a:outerShdw>
          </a:effectLst>
        </p:spPr>
      </p:pic>
      <p:pic>
        <p:nvPicPr>
          <p:cNvPr id="4" name="Picture 3">
            <a:extLst>
              <a:ext uri="{FF2B5EF4-FFF2-40B4-BE49-F238E27FC236}">
                <a16:creationId xmlns:a16="http://schemas.microsoft.com/office/drawing/2014/main" id="{902C1DF4-AC7F-7A89-AD8B-124787C33371}"/>
              </a:ext>
            </a:extLst>
          </p:cNvPr>
          <p:cNvPicPr>
            <a:picLocks noChangeAspect="1"/>
          </p:cNvPicPr>
          <p:nvPr/>
        </p:nvPicPr>
        <p:blipFill>
          <a:blip r:embed="rId5"/>
          <a:stretch>
            <a:fillRect/>
          </a:stretch>
        </p:blipFill>
        <p:spPr>
          <a:xfrm>
            <a:off x="8294109" y="1814742"/>
            <a:ext cx="3261854" cy="4218511"/>
          </a:xfrm>
          <a:prstGeom prst="rect">
            <a:avLst/>
          </a:prstGeom>
          <a:effectLst>
            <a:outerShdw blurRad="63500" sx="102000" sy="102000" algn="ctr" rotWithShape="0">
              <a:srgbClr val="0D2240">
                <a:alpha val="40000"/>
              </a:srgbClr>
            </a:outerShdw>
          </a:effectLst>
        </p:spPr>
      </p:pic>
    </p:spTree>
    <p:extLst>
      <p:ext uri="{BB962C8B-B14F-4D97-AF65-F5344CB8AC3E}">
        <p14:creationId xmlns:p14="http://schemas.microsoft.com/office/powerpoint/2010/main" val="2634593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0" i="0" u="none" strike="noStrike" cap="none" normalizeH="0" baseline="0" noProof="0">
                <a:ln>
                  <a:noFill/>
                </a:ln>
                <a:solidFill>
                  <a:prstClr val="white"/>
                </a:solidFill>
                <a:uLnTx/>
                <a:uFillTx/>
                <a:latin typeface="Arial" charset="0"/>
                <a:ea typeface="PMingLiU"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1032553" y="903689"/>
            <a:ext cx="39966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zh-TW" b="1" dirty="0">
                <a:solidFill>
                  <a:schemeClr val="bg1"/>
                </a:solidFill>
                <a:latin typeface="Arial"/>
                <a:ea typeface="PMingLiU"/>
                <a:cs typeface="Arial"/>
              </a:rPr>
              <a:t>評估二</a:t>
            </a:r>
            <a:br>
              <a:rPr lang="zh-TW" b="1" dirty="0">
                <a:solidFill>
                  <a:schemeClr val="bg1"/>
                </a:solidFill>
                <a:latin typeface="Arial"/>
                <a:ea typeface="PMingLiU"/>
                <a:cs typeface="Arial"/>
              </a:rPr>
            </a:br>
            <a:r>
              <a:rPr lang="zh-TW" sz="2000" i="1" dirty="0">
                <a:solidFill>
                  <a:schemeClr val="bg1"/>
                </a:solidFill>
                <a:latin typeface="Arial"/>
                <a:ea typeface="PMingLiU"/>
                <a:cs typeface="Arial"/>
              </a:rPr>
              <a:t>以</a:t>
            </a:r>
            <a:r>
              <a:rPr lang="zh-TW" sz="2000" b="1" i="1" dirty="0">
                <a:solidFill>
                  <a:schemeClr val="bg1"/>
                </a:solidFill>
                <a:latin typeface="Arial"/>
                <a:ea typeface="PMingLiU"/>
                <a:cs typeface="Arial"/>
              </a:rPr>
              <a:t>新的服務機會</a:t>
            </a:r>
            <a:r>
              <a:rPr lang="zh-TW" sz="2000" i="1" dirty="0">
                <a:solidFill>
                  <a:schemeClr val="bg1"/>
                </a:solidFill>
                <a:latin typeface="Arial"/>
                <a:ea typeface="PMingLiU"/>
                <a:cs typeface="Arial"/>
              </a:rPr>
              <a:t>重振您的分會</a:t>
            </a:r>
            <a:endParaRPr lang="zh-TW" sz="2000" b="0" i="1" dirty="0">
              <a:solidFill>
                <a:schemeClr val="bg1"/>
              </a:solidFill>
              <a:latin typeface="Arial"/>
              <a:ea typeface="PMingLiU"/>
              <a:cs typeface="Arial"/>
            </a:endParaRPr>
          </a:p>
          <a:p>
            <a:pPr lvl="0">
              <a:lnSpc>
                <a:spcPct val="100000"/>
              </a:lnSpc>
              <a:defRPr/>
            </a:pPr>
            <a:r>
              <a:rPr lang="zh-TW" sz="2000" b="0" i="1" dirty="0">
                <a:solidFill>
                  <a:schemeClr val="bg1"/>
                </a:solidFill>
                <a:latin typeface="Arial"/>
                <a:ea typeface="PMingLiU"/>
                <a:cs typeface="Arial"/>
              </a:rPr>
              <a:t> </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1992853" cy="369332"/>
          </a:xfrm>
          <a:prstGeom prst="rect">
            <a:avLst/>
          </a:prstGeom>
        </p:spPr>
        <p:txBody>
          <a:bodyPr wrap="none">
            <a:spAutoFit/>
          </a:bodyPr>
          <a:lstStyle/>
          <a:p>
            <a:pPr lvl="0">
              <a:spcBef>
                <a:spcPts val="0"/>
              </a:spcBef>
              <a:spcAft>
                <a:spcPts val="1200"/>
              </a:spcAft>
              <a:defRPr/>
            </a:pPr>
            <a:r>
              <a:rPr lang="zh-TW" b="1" i="1" dirty="0">
                <a:solidFill>
                  <a:srgbClr val="EBB700"/>
                </a:solidFill>
                <a:latin typeface="Arial"/>
                <a:ea typeface="PMingLiU"/>
                <a:cs typeface="Arial"/>
              </a:rPr>
              <a:t>完成第 4頁的評估</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8" name="Content Placeholder 6">
            <a:extLst>
              <a:ext uri="{FF2B5EF4-FFF2-40B4-BE49-F238E27FC236}">
                <a16:creationId xmlns:a16="http://schemas.microsoft.com/office/drawing/2014/main" id="{B41CA8B0-F44F-24A1-2AB1-229DB9F1D525}"/>
              </a:ext>
            </a:extLst>
          </p:cNvPr>
          <p:cNvSpPr txBox="1">
            <a:spLocks/>
          </p:cNvSpPr>
          <p:nvPr/>
        </p:nvSpPr>
        <p:spPr bwMode="auto">
          <a:xfrm>
            <a:off x="272625" y="3227782"/>
            <a:ext cx="65532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solidFill>
                  <a:schemeClr val="bg1"/>
                </a:solidFill>
                <a:latin typeface="Arial" panose="020B0604020202020204" pitchFamily="34" charset="0"/>
                <a:ea typeface="PMingLiU"/>
                <a:cs typeface="Arial" panose="020B0604020202020204" pitchFamily="34" charset="0"/>
              </a:rPr>
              <a:t>我們的分會與社區組織和/或企業合作，以確定需求的領域</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zh-TW">
                <a:solidFill>
                  <a:schemeClr val="bg1"/>
                </a:solidFill>
                <a:latin typeface="Arial" panose="020B0604020202020204" pitchFamily="34" charset="0"/>
                <a:ea typeface="PMingLiU"/>
                <a:cs typeface="Arial" panose="020B0604020202020204" pitchFamily="34" charset="0"/>
              </a:rPr>
              <a:t>我們的活動吸引新會員加入我們的分會</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zh-TW">
                <a:solidFill>
                  <a:schemeClr val="bg1"/>
                </a:solidFill>
                <a:latin typeface="Arial" panose="020B0604020202020204" pitchFamily="34" charset="0"/>
                <a:ea typeface="PMingLiU"/>
                <a:cs typeface="Arial" panose="020B0604020202020204" pitchFamily="34" charset="0"/>
              </a:rPr>
              <a:t>我們的分會邀請青少獅和其他的青少年與我們一起服務</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zh-TW">
                <a:solidFill>
                  <a:schemeClr val="bg1"/>
                </a:solidFill>
                <a:latin typeface="Arial" panose="020B0604020202020204" pitchFamily="34" charset="0"/>
                <a:ea typeface="PMingLiU"/>
                <a:cs typeface="Arial" panose="020B0604020202020204" pitchFamily="34" charset="0"/>
              </a:rPr>
              <a:t>會員看到他們方案的影響力</a:t>
            </a:r>
          </a:p>
          <a:p>
            <a:pPr marL="0" indent="0">
              <a:buNone/>
            </a:pPr>
            <a:endParaRPr lang="en-US" sz="2000" dirty="0">
              <a:solidFill>
                <a:schemeClr val="bg1"/>
              </a:solidFill>
              <a:latin typeface="Arial" panose="020B0604020202020204" pitchFamily="34" charset="0"/>
              <a:cs typeface="Arial" panose="020B0604020202020204" pitchFamily="34" charset="0"/>
            </a:endParaRPr>
          </a:p>
          <a:p>
            <a:pPr marL="0" indent="0">
              <a:buNone/>
            </a:pPr>
            <a:endParaRPr lang="en-US" sz="2000" kern="0" dirty="0">
              <a:solidFill>
                <a:schemeClr val="bg1"/>
              </a:solidFill>
              <a:latin typeface="Arial" panose="020B0604020202020204" pitchFamily="34" charset="0"/>
              <a:ea typeface="Arial" charset="0"/>
              <a:cs typeface="Arial" panose="020B0604020202020204" pitchFamily="34"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pic>
        <p:nvPicPr>
          <p:cNvPr id="14" name="Picture 13" descr="A group of people planting trees&#10;&#10;Description automatically generated">
            <a:extLst>
              <a:ext uri="{FF2B5EF4-FFF2-40B4-BE49-F238E27FC236}">
                <a16:creationId xmlns:a16="http://schemas.microsoft.com/office/drawing/2014/main" id="{087F010F-5BEF-5A0E-F442-CD9562300DF8}"/>
              </a:ext>
            </a:extLst>
          </p:cNvPr>
          <p:cNvPicPr>
            <a:picLocks noChangeAspect="1"/>
          </p:cNvPicPr>
          <p:nvPr/>
        </p:nvPicPr>
        <p:blipFill>
          <a:blip r:embed="rId4"/>
          <a:stretch>
            <a:fillRect/>
          </a:stretch>
        </p:blipFill>
        <p:spPr>
          <a:xfrm>
            <a:off x="7419556" y="2116757"/>
            <a:ext cx="4200624" cy="2800416"/>
          </a:xfrm>
          <a:prstGeom prst="rect">
            <a:avLst/>
          </a:prstGeom>
        </p:spPr>
      </p:pic>
    </p:spTree>
    <p:extLst>
      <p:ext uri="{BB962C8B-B14F-4D97-AF65-F5344CB8AC3E}">
        <p14:creationId xmlns:p14="http://schemas.microsoft.com/office/powerpoint/2010/main" val="2701611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0" i="0" u="none" strike="noStrike" cap="none" normalizeH="0" baseline="0" noProof="0">
                <a:ln>
                  <a:noFill/>
                </a:ln>
                <a:solidFill>
                  <a:prstClr val="white"/>
                </a:solidFill>
                <a:uLnTx/>
                <a:uFillTx/>
                <a:latin typeface="Arial" charset="0"/>
                <a:ea typeface="PMingLiU"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1032553" y="903689"/>
            <a:ext cx="39966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zh-TW" b="1" dirty="0">
                <a:solidFill>
                  <a:schemeClr val="bg1"/>
                </a:solidFill>
                <a:latin typeface="Arial"/>
                <a:ea typeface="PMingLiU"/>
                <a:cs typeface="Arial"/>
              </a:rPr>
              <a:t>評估二</a:t>
            </a:r>
            <a:br>
              <a:rPr lang="zh-TW" b="1" dirty="0">
                <a:solidFill>
                  <a:schemeClr val="bg1"/>
                </a:solidFill>
                <a:latin typeface="Arial"/>
                <a:ea typeface="PMingLiU"/>
                <a:cs typeface="Arial"/>
              </a:rPr>
            </a:br>
            <a:r>
              <a:rPr lang="zh-TW" sz="2000" i="1" dirty="0">
                <a:solidFill>
                  <a:schemeClr val="bg1"/>
                </a:solidFill>
                <a:latin typeface="Arial"/>
                <a:ea typeface="PMingLiU"/>
                <a:cs typeface="Arial"/>
              </a:rPr>
              <a:t>以</a:t>
            </a:r>
            <a:r>
              <a:rPr lang="zh-TW" sz="2000" b="1" i="1" dirty="0">
                <a:solidFill>
                  <a:schemeClr val="bg1"/>
                </a:solidFill>
                <a:latin typeface="Arial"/>
                <a:ea typeface="PMingLiU"/>
                <a:cs typeface="Arial"/>
              </a:rPr>
              <a:t>新的服務機會</a:t>
            </a:r>
            <a:r>
              <a:rPr lang="zh-TW" sz="2000" i="1" dirty="0">
                <a:solidFill>
                  <a:schemeClr val="bg1"/>
                </a:solidFill>
                <a:latin typeface="Arial"/>
                <a:ea typeface="PMingLiU"/>
                <a:cs typeface="Arial"/>
              </a:rPr>
              <a:t>重振您的分會</a:t>
            </a:r>
            <a:endParaRPr lang="zh-TW" sz="2000" b="0" i="1" dirty="0">
              <a:solidFill>
                <a:schemeClr val="bg1"/>
              </a:solidFill>
              <a:latin typeface="Arial"/>
              <a:ea typeface="PMingLiU"/>
              <a:cs typeface="Arial"/>
            </a:endParaRPr>
          </a:p>
          <a:p>
            <a:pPr lvl="0">
              <a:lnSpc>
                <a:spcPct val="100000"/>
              </a:lnSpc>
              <a:defRPr/>
            </a:pPr>
            <a:r>
              <a:rPr lang="zh-TW" sz="2000" b="0" i="1" dirty="0">
                <a:solidFill>
                  <a:schemeClr val="bg1"/>
                </a:solidFill>
                <a:latin typeface="Arial"/>
                <a:ea typeface="PMingLiU"/>
                <a:cs typeface="Arial"/>
              </a:rPr>
              <a:t> </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2916183" cy="369332"/>
          </a:xfrm>
          <a:prstGeom prst="rect">
            <a:avLst/>
          </a:prstGeom>
        </p:spPr>
        <p:txBody>
          <a:bodyPr wrap="none">
            <a:spAutoFit/>
          </a:bodyPr>
          <a:lstStyle/>
          <a:p>
            <a:pPr lvl="0">
              <a:spcBef>
                <a:spcPts val="0"/>
              </a:spcBef>
              <a:spcAft>
                <a:spcPts val="1200"/>
              </a:spcAft>
              <a:defRPr/>
            </a:pPr>
            <a:r>
              <a:rPr lang="zh-TW" b="1" i="1" dirty="0">
                <a:solidFill>
                  <a:srgbClr val="EBB700"/>
                </a:solidFill>
                <a:latin typeface="Arial"/>
                <a:ea typeface="PMingLiU"/>
                <a:cs typeface="Arial"/>
              </a:rPr>
              <a:t>完成第 5頁的分會會員評估</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Content Placeholder 6">
            <a:extLst>
              <a:ext uri="{FF2B5EF4-FFF2-40B4-BE49-F238E27FC236}">
                <a16:creationId xmlns:a16="http://schemas.microsoft.com/office/drawing/2014/main" id="{967EFC06-9508-1C06-C591-96F1F370CA12}"/>
              </a:ext>
            </a:extLst>
          </p:cNvPr>
          <p:cNvSpPr txBox="1">
            <a:spLocks/>
          </p:cNvSpPr>
          <p:nvPr/>
        </p:nvSpPr>
        <p:spPr bwMode="auto">
          <a:xfrm>
            <a:off x="1881376" y="3429000"/>
            <a:ext cx="8426199" cy="3071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600">
                <a:solidFill>
                  <a:schemeClr val="bg1"/>
                </a:solidFill>
                <a:latin typeface="Arial" panose="020B0604020202020204" pitchFamily="34" charset="0"/>
                <a:ea typeface="PMingLiU"/>
                <a:cs typeface="Arial" panose="020B0604020202020204" pitchFamily="34" charset="0"/>
              </a:rPr>
              <a:t>您對評估中的問題有任何建議，或對我們如何改善服務有任何構想嗎？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zh-TW" sz="1600">
                <a:solidFill>
                  <a:schemeClr val="bg1"/>
                </a:solidFill>
                <a:latin typeface="Arial" panose="020B0604020202020204" pitchFamily="34" charset="0"/>
                <a:ea typeface="PMingLiU"/>
                <a:cs typeface="Arial" panose="020B0604020202020204" pitchFamily="34" charset="0"/>
              </a:rPr>
              <a:t>您最喜歡的方案或活動是什麼？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zh-TW" sz="1600">
                <a:solidFill>
                  <a:schemeClr val="bg1"/>
                </a:solidFill>
                <a:latin typeface="Arial" panose="020B0604020202020204" pitchFamily="34" charset="0"/>
                <a:ea typeface="PMingLiU"/>
                <a:cs typeface="Arial" panose="020B0604020202020204" pitchFamily="34" charset="0"/>
              </a:rPr>
              <a:t>您最不喜歡的方案或活動是什麼？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zh-TW" sz="1600">
                <a:solidFill>
                  <a:schemeClr val="bg1"/>
                </a:solidFill>
                <a:latin typeface="Arial" panose="020B0604020202020204" pitchFamily="34" charset="0"/>
                <a:ea typeface="PMingLiU"/>
                <a:cs typeface="Arial" panose="020B0604020202020204" pitchFamily="34" charset="0"/>
              </a:rPr>
              <a:t>應該考慮什麼新的潛在方案？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zh-TW" sz="1600">
                <a:solidFill>
                  <a:schemeClr val="bg1"/>
                </a:solidFill>
                <a:latin typeface="Arial" panose="020B0604020202020204" pitchFamily="34" charset="0"/>
                <a:ea typeface="PMingLiU"/>
                <a:cs typeface="Arial" panose="020B0604020202020204" pitchFamily="34" charset="0"/>
              </a:rPr>
              <a:t>是否有一些目前的方案應該重新考慮或重新設計？ </a:t>
            </a: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887098423"/>
      </p:ext>
    </p:extLst>
  </p:cSld>
  <p:clrMapOvr>
    <a:masterClrMapping/>
  </p:clrMapOvr>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PMingLiU"/>
        <a:cs typeface=""/>
      </a:majorFont>
      <a:minorFont>
        <a:latin typeface="Calibri"/>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PMingLiU"/>
        <a:cs typeface=""/>
      </a:majorFont>
      <a:minorFont>
        <a:latin typeface="Calibri"/>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LongProperties xmlns="http://schemas.microsoft.com/office/2006/metadata/longProperties"/>
</file>

<file path=customXml/item5.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6A8C181-E056-415E-9B59-40F04FA43837}">
  <ds:schemaRefs>
    <ds:schemaRef ds:uri="http://schemas.microsoft.com/office/2006/documentManagement/types"/>
    <ds:schemaRef ds:uri="http://purl.org/dc/elements/1.1/"/>
    <ds:schemaRef ds:uri="http://purl.org/dc/terms/"/>
    <ds:schemaRef ds:uri="http://purl.org/dc/dcmitype/"/>
    <ds:schemaRef ds:uri="http://schemas.microsoft.com/office/infopath/2007/PartnerControls"/>
    <ds:schemaRef ds:uri="http://schemas.openxmlformats.org/package/2006/metadata/core-properties"/>
    <ds:schemaRef ds:uri="http://schemas.microsoft.com/office/2006/metadata/properties"/>
    <ds:schemaRef ds:uri="a7495015-d16d-4dd1-a72f-488cd8119f34"/>
    <ds:schemaRef ds:uri="http://www.w3.org/XML/1998/namespace"/>
  </ds:schemaRefs>
</ds:datastoreItem>
</file>

<file path=customXml/itemProps2.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4.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5.xml><?xml version="1.0" encoding="utf-8"?>
<ds:datastoreItem xmlns:ds="http://schemas.openxmlformats.org/officeDocument/2006/customXml" ds:itemID="{B82C1470-9FF8-4C48-A872-BCD0DE68C02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8520</TotalTime>
  <Words>2512</Words>
  <Application>Microsoft Office PowerPoint</Application>
  <PresentationFormat>Widescreen</PresentationFormat>
  <Paragraphs>252</Paragraphs>
  <Slides>29</Slides>
  <Notes>28</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29</vt:i4>
      </vt:variant>
    </vt:vector>
  </HeadingPairs>
  <TitlesOfParts>
    <vt:vector size="48" baseType="lpstr">
      <vt:lpstr>PMingLiU</vt:lpstr>
      <vt:lpstr>Arial</vt:lpstr>
      <vt:lpstr>Arial Hebrew Scholar</vt:lpstr>
      <vt:lpstr>Calibri</vt:lpstr>
      <vt:lpstr>Calibri Light</vt:lpstr>
      <vt:lpstr>Helvetica</vt:lpstr>
      <vt:lpstr>Helvetica Neue</vt:lpstr>
      <vt:lpstr>HelveticaNeueLT Std Lt</vt:lpstr>
      <vt:lpstr>Lucida Grande</vt:lpstr>
      <vt:lpstr>Open sans</vt:lpstr>
      <vt:lpstr>Open Sans Regular</vt:lpstr>
      <vt:lpstr>Segoe UI</vt:lpstr>
      <vt:lpstr>Segoe UI Semibold</vt:lpstr>
      <vt:lpstr>Wingdings</vt:lpstr>
      <vt:lpstr>Blue Page Number</vt:lpstr>
      <vt:lpstr>White Page Number</vt:lpstr>
      <vt:lpstr>No Page Number</vt:lpstr>
      <vt:lpstr>1_Blue Page Number</vt:lpstr>
      <vt:lpstr>2_Blue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1358</cp:revision>
  <cp:lastPrinted>2018-06-08T16:40:30Z</cp:lastPrinted>
  <dcterms:created xsi:type="dcterms:W3CDTF">2016-11-15T15:12:50Z</dcterms:created>
  <dcterms:modified xsi:type="dcterms:W3CDTF">2024-02-01T19:18:26Z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