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6"/>
    <p:sldMasterId id="2147483763" r:id="rId7"/>
  </p:sldMasterIdLst>
  <p:notesMasterIdLst>
    <p:notesMasterId r:id="rId31"/>
  </p:notesMasterIdLst>
  <p:handoutMasterIdLst>
    <p:handoutMasterId r:id="rId32"/>
  </p:handoutMasterIdLst>
  <p:sldIdLst>
    <p:sldId id="257" r:id="rId8"/>
    <p:sldId id="303" r:id="rId9"/>
    <p:sldId id="304" r:id="rId10"/>
    <p:sldId id="311" r:id="rId11"/>
    <p:sldId id="312" r:id="rId12"/>
    <p:sldId id="313" r:id="rId13"/>
    <p:sldId id="314" r:id="rId14"/>
    <p:sldId id="266" r:id="rId15"/>
    <p:sldId id="302" r:id="rId16"/>
    <p:sldId id="258" r:id="rId17"/>
    <p:sldId id="310" r:id="rId18"/>
    <p:sldId id="274" r:id="rId19"/>
    <p:sldId id="280" r:id="rId20"/>
    <p:sldId id="270" r:id="rId21"/>
    <p:sldId id="260" r:id="rId22"/>
    <p:sldId id="261" r:id="rId23"/>
    <p:sldId id="282" r:id="rId24"/>
    <p:sldId id="307" r:id="rId25"/>
    <p:sldId id="308" r:id="rId26"/>
    <p:sldId id="276" r:id="rId27"/>
    <p:sldId id="281" r:id="rId28"/>
    <p:sldId id="263" r:id="rId29"/>
    <p:sldId id="306"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D08"/>
    <a:srgbClr val="00529B"/>
    <a:srgbClr val="766A63"/>
    <a:srgbClr val="004BD2"/>
    <a:srgbClr val="FBC40E"/>
    <a:srgbClr val="8343C9"/>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8" autoAdjust="0"/>
    <p:restoredTop sz="68248" autoAdjust="0"/>
  </p:normalViewPr>
  <p:slideViewPr>
    <p:cSldViewPr>
      <p:cViewPr varScale="1">
        <p:scale>
          <a:sx n="80" d="100"/>
          <a:sy n="80" d="100"/>
        </p:scale>
        <p:origin x="2106" y="114"/>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rPr lang="en-US" dirty="0"/>
            <a:t>LCI </a:t>
          </a:r>
          <a:r>
            <a:rPr lang="zh-CN" altLang="en-US" dirty="0"/>
            <a:t>前進</a:t>
          </a:r>
          <a:endParaRPr lang="en-US" dirty="0"/>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a:p>
      </dgm:t>
    </dgm:pt>
    <dgm:pt modelId="{229106F1-F723-47FE-9352-5BA351B9CCBA}">
      <dgm:prSet phldrT="[Text]"/>
      <dgm:spPr/>
      <dgm:t>
        <a:bodyPr/>
        <a:lstStyle/>
        <a:p>
          <a:r>
            <a:rPr lang="zh-CN" altLang="en-US" dirty="0"/>
            <a:t>提升服務影響</a:t>
          </a:r>
          <a:r>
            <a:rPr lang="en-US" dirty="0"/>
            <a:t> &amp; </a:t>
          </a:r>
          <a:r>
            <a:rPr lang="zh-CN" altLang="en-US" dirty="0"/>
            <a:t>重點</a:t>
          </a:r>
          <a:endParaRPr lang="en-US" dirty="0"/>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a:p>
      </dgm:t>
    </dgm:pt>
    <dgm:pt modelId="{DF2061B7-74A5-49E4-A6F5-12ED835A2431}">
      <dgm:prSet phldrT="[Text]"/>
      <dgm:spPr/>
      <dgm:t>
        <a:bodyPr/>
        <a:lstStyle/>
        <a:p>
          <a:r>
            <a:rPr lang="zh-CN" altLang="en-US" dirty="0"/>
            <a:t>服務框架</a:t>
          </a:r>
          <a:endParaRPr lang="en-US" dirty="0"/>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a:p>
      </dgm:t>
    </dgm:pt>
    <dgm:pt modelId="{4BC9DE5A-81F6-4AD2-AC8C-00795A1FC0A9}">
      <dgm:prSet/>
      <dgm:spPr/>
      <dgm:t>
        <a:bodyPr/>
        <a:lstStyle/>
        <a:p>
          <a:r>
            <a:rPr lang="zh-CN" altLang="en-US" dirty="0"/>
            <a:t>服務目標</a:t>
          </a:r>
          <a:endParaRPr lang="en-US" dirty="0"/>
        </a:p>
      </dgm:t>
    </dgm:pt>
    <dgm:pt modelId="{C4D2293F-0ADF-4C03-857F-E02709D7C1E0}" type="parTrans" cxnId="{739CEB24-3B47-42F1-A989-B1203BFD8002}">
      <dgm:prSet/>
      <dgm:spPr/>
      <dgm:t>
        <a:bodyPr/>
        <a:lstStyle/>
        <a:p>
          <a:endParaRPr lang="en-US"/>
        </a:p>
      </dgm:t>
    </dgm:pt>
    <dgm:pt modelId="{F516D8D2-08C1-4A65-95D7-8DCBB92DD1FB}" type="sibTrans" cxnId="{739CEB24-3B47-42F1-A989-B1203BFD8002}">
      <dgm:prSet/>
      <dgm:spPr/>
      <dgm:t>
        <a:bodyPr/>
        <a:lstStyle/>
        <a:p>
          <a:endParaRPr lang="en-US"/>
        </a:p>
      </dgm:t>
    </dgm:pt>
    <dgm:pt modelId="{55519BAC-DBA7-457E-8A16-6FCBD58DC5F7}">
      <dgm:prSet/>
      <dgm:spPr/>
      <dgm:t>
        <a:bodyPr/>
        <a:lstStyle/>
        <a:p>
          <a:r>
            <a:rPr lang="zh-CN" altLang="en-US" dirty="0"/>
            <a:t>全球服務團隊</a:t>
          </a:r>
          <a:endParaRPr lang="en-US" dirty="0"/>
        </a:p>
      </dgm:t>
    </dgm:pt>
    <dgm:pt modelId="{4F7B7A34-F77E-497D-A0F7-9266C649E22D}" type="parTrans" cxnId="{9A543397-09B8-458E-ADBB-F4F12A9933B8}">
      <dgm:prSet/>
      <dgm:spPr/>
      <dgm:t>
        <a:bodyPr/>
        <a:lstStyle/>
        <a:p>
          <a:endParaRPr lang="en-US"/>
        </a:p>
      </dgm:t>
    </dgm:pt>
    <dgm:pt modelId="{C23D7877-6629-46CE-95B3-C5F8953D8514}" type="sibTrans" cxnId="{9A543397-09B8-458E-ADBB-F4F12A9933B8}">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38E8BC70-B795-4C9E-8A07-9E7390B1FD6F}" type="pres">
      <dgm:prSet presAssocID="{992C70EB-1921-4CF5-A771-4FDA8C787066}" presName="FiveNodes_1" presStyleLbl="node1" presStyleIdx="0" presStyleCnt="5">
        <dgm:presLayoutVars>
          <dgm:bulletEnabled val="1"/>
        </dgm:presLayoutVars>
      </dgm:prSet>
      <dgm:spPr/>
      <dgm:t>
        <a:bodyPr/>
        <a:lstStyle/>
        <a:p>
          <a:endParaRPr lang="en-US"/>
        </a:p>
      </dgm:t>
    </dgm:pt>
    <dgm:pt modelId="{93AF03E3-8FD1-4D59-A293-5E8B27D45C89}" type="pres">
      <dgm:prSet presAssocID="{992C70EB-1921-4CF5-A771-4FDA8C787066}" presName="FiveNodes_2" presStyleLbl="node1" presStyleIdx="1" presStyleCnt="5">
        <dgm:presLayoutVars>
          <dgm:bulletEnabled val="1"/>
        </dgm:presLayoutVars>
      </dgm:prSet>
      <dgm:spPr/>
      <dgm:t>
        <a:bodyPr/>
        <a:lstStyle/>
        <a:p>
          <a:endParaRPr lang="en-US"/>
        </a:p>
      </dgm:t>
    </dgm:pt>
    <dgm:pt modelId="{35A22466-684B-4A3E-9920-1E89125381BC}" type="pres">
      <dgm:prSet presAssocID="{992C70EB-1921-4CF5-A771-4FDA8C787066}" presName="FiveNodes_3" presStyleLbl="node1" presStyleIdx="2" presStyleCnt="5">
        <dgm:presLayoutVars>
          <dgm:bulletEnabled val="1"/>
        </dgm:presLayoutVars>
      </dgm:prSet>
      <dgm:spPr/>
      <dgm:t>
        <a:bodyPr/>
        <a:lstStyle/>
        <a:p>
          <a:endParaRPr lang="en-US"/>
        </a:p>
      </dgm:t>
    </dgm:pt>
    <dgm:pt modelId="{840A2273-0703-4F02-80DC-7668A2511235}" type="pres">
      <dgm:prSet presAssocID="{992C70EB-1921-4CF5-A771-4FDA8C787066}" presName="FiveNodes_4" presStyleLbl="node1" presStyleIdx="3" presStyleCnt="5">
        <dgm:presLayoutVars>
          <dgm:bulletEnabled val="1"/>
        </dgm:presLayoutVars>
      </dgm:prSet>
      <dgm:spPr/>
      <dgm:t>
        <a:bodyPr/>
        <a:lstStyle/>
        <a:p>
          <a:endParaRPr lang="en-US"/>
        </a:p>
      </dgm:t>
    </dgm:pt>
    <dgm:pt modelId="{8CE3C9B3-3BEC-447C-9F7A-FD626A5B6670}" type="pres">
      <dgm:prSet presAssocID="{992C70EB-1921-4CF5-A771-4FDA8C787066}" presName="FiveNodes_5" presStyleLbl="node1" presStyleIdx="4" presStyleCnt="5">
        <dgm:presLayoutVars>
          <dgm:bulletEnabled val="1"/>
        </dgm:presLayoutVars>
      </dgm:prSet>
      <dgm:spPr/>
      <dgm:t>
        <a:bodyPr/>
        <a:lstStyle/>
        <a:p>
          <a:endParaRPr lang="en-US"/>
        </a:p>
      </dgm:t>
    </dgm:pt>
    <dgm:pt modelId="{646F63C8-E9A3-4A76-9E85-7F45DDF00057}" type="pres">
      <dgm:prSet presAssocID="{992C70EB-1921-4CF5-A771-4FDA8C787066}" presName="FiveConn_1-2" presStyleLbl="fgAccFollowNode1" presStyleIdx="0" presStyleCnt="4">
        <dgm:presLayoutVars>
          <dgm:bulletEnabled val="1"/>
        </dgm:presLayoutVars>
      </dgm:prSet>
      <dgm:spPr/>
      <dgm:t>
        <a:bodyPr/>
        <a:lstStyle/>
        <a:p>
          <a:endParaRPr lang="en-US"/>
        </a:p>
      </dgm:t>
    </dgm:pt>
    <dgm:pt modelId="{C1C4128A-D981-4B91-8FDB-D8A689EBBABC}" type="pres">
      <dgm:prSet presAssocID="{992C70EB-1921-4CF5-A771-4FDA8C787066}" presName="FiveConn_2-3" presStyleLbl="fgAccFollowNode1" presStyleIdx="1" presStyleCnt="4">
        <dgm:presLayoutVars>
          <dgm:bulletEnabled val="1"/>
        </dgm:presLayoutVars>
      </dgm:prSet>
      <dgm:spPr/>
      <dgm:t>
        <a:bodyPr/>
        <a:lstStyle/>
        <a:p>
          <a:endParaRPr lang="en-US"/>
        </a:p>
      </dgm:t>
    </dgm:pt>
    <dgm:pt modelId="{46C89E65-1177-4D43-B62F-59DD85024AB0}" type="pres">
      <dgm:prSet presAssocID="{992C70EB-1921-4CF5-A771-4FDA8C787066}" presName="FiveConn_3-4" presStyleLbl="fgAccFollowNode1" presStyleIdx="2" presStyleCnt="4">
        <dgm:presLayoutVars>
          <dgm:bulletEnabled val="1"/>
        </dgm:presLayoutVars>
      </dgm:prSet>
      <dgm:spPr/>
      <dgm:t>
        <a:bodyPr/>
        <a:lstStyle/>
        <a:p>
          <a:endParaRPr lang="en-US"/>
        </a:p>
      </dgm:t>
    </dgm:pt>
    <dgm:pt modelId="{148A5397-E98F-46AF-A5C6-201FA7045742}" type="pres">
      <dgm:prSet presAssocID="{992C70EB-1921-4CF5-A771-4FDA8C787066}" presName="FiveConn_4-5" presStyleLbl="fgAccFollowNode1" presStyleIdx="3" presStyleCnt="4">
        <dgm:presLayoutVars>
          <dgm:bulletEnabled val="1"/>
        </dgm:presLayoutVars>
      </dgm:prSet>
      <dgm:spPr/>
      <dgm:t>
        <a:bodyPr/>
        <a:lstStyle/>
        <a:p>
          <a:endParaRPr lang="en-US"/>
        </a:p>
      </dgm:t>
    </dgm:pt>
    <dgm:pt modelId="{0E8F9224-40C8-47E1-9BEC-D2ADFE86FC4D}" type="pres">
      <dgm:prSet presAssocID="{992C70EB-1921-4CF5-A771-4FDA8C787066}" presName="FiveNodes_1_text" presStyleLbl="node1" presStyleIdx="4" presStyleCnt="5">
        <dgm:presLayoutVars>
          <dgm:bulletEnabled val="1"/>
        </dgm:presLayoutVars>
      </dgm:prSet>
      <dgm:spPr/>
      <dgm:t>
        <a:bodyPr/>
        <a:lstStyle/>
        <a:p>
          <a:endParaRPr lang="en-US"/>
        </a:p>
      </dgm:t>
    </dgm:pt>
    <dgm:pt modelId="{9F8A6B29-5339-4B24-88F1-4270A49FF327}" type="pres">
      <dgm:prSet presAssocID="{992C70EB-1921-4CF5-A771-4FDA8C787066}" presName="FiveNodes_2_text" presStyleLbl="node1" presStyleIdx="4" presStyleCnt="5">
        <dgm:presLayoutVars>
          <dgm:bulletEnabled val="1"/>
        </dgm:presLayoutVars>
      </dgm:prSet>
      <dgm:spPr/>
      <dgm:t>
        <a:bodyPr/>
        <a:lstStyle/>
        <a:p>
          <a:endParaRPr lang="en-US"/>
        </a:p>
      </dgm:t>
    </dgm:pt>
    <dgm:pt modelId="{B9CB3661-0624-40B0-B84A-07ECF63C2893}" type="pres">
      <dgm:prSet presAssocID="{992C70EB-1921-4CF5-A771-4FDA8C787066}" presName="FiveNodes_3_text" presStyleLbl="node1" presStyleIdx="4" presStyleCnt="5">
        <dgm:presLayoutVars>
          <dgm:bulletEnabled val="1"/>
        </dgm:presLayoutVars>
      </dgm:prSet>
      <dgm:spPr/>
      <dgm:t>
        <a:bodyPr/>
        <a:lstStyle/>
        <a:p>
          <a:endParaRPr lang="en-US"/>
        </a:p>
      </dgm:t>
    </dgm:pt>
    <dgm:pt modelId="{1094822B-3CF7-4F4D-BFE0-378CFF46A5C1}" type="pres">
      <dgm:prSet presAssocID="{992C70EB-1921-4CF5-A771-4FDA8C787066}" presName="FiveNodes_4_text" presStyleLbl="node1" presStyleIdx="4" presStyleCnt="5">
        <dgm:presLayoutVars>
          <dgm:bulletEnabled val="1"/>
        </dgm:presLayoutVars>
      </dgm:prSet>
      <dgm:spPr/>
      <dgm:t>
        <a:bodyPr/>
        <a:lstStyle/>
        <a:p>
          <a:endParaRPr lang="en-US"/>
        </a:p>
      </dgm:t>
    </dgm:pt>
    <dgm:pt modelId="{D3597190-8491-441F-BA78-813D4FE74443}" type="pres">
      <dgm:prSet presAssocID="{992C70EB-1921-4CF5-A771-4FDA8C787066}" presName="FiveNodes_5_text" presStyleLbl="node1" presStyleIdx="4" presStyleCnt="5">
        <dgm:presLayoutVars>
          <dgm:bulletEnabled val="1"/>
        </dgm:presLayoutVars>
      </dgm:prSet>
      <dgm:spPr/>
      <dgm:t>
        <a:bodyPr/>
        <a:lstStyle/>
        <a:p>
          <a:endParaRPr lang="en-US"/>
        </a:p>
      </dgm:t>
    </dgm:pt>
  </dgm:ptLst>
  <dgm:cxnLst>
    <dgm:cxn modelId="{739CEB24-3B47-42F1-A989-B1203BFD8002}" srcId="{992C70EB-1921-4CF5-A771-4FDA8C787066}" destId="{4BC9DE5A-81F6-4AD2-AC8C-00795A1FC0A9}" srcOrd="3" destOrd="0" parTransId="{C4D2293F-0ADF-4C03-857F-E02709D7C1E0}" sibTransId="{F516D8D2-08C1-4A65-95D7-8DCBB92DD1FB}"/>
    <dgm:cxn modelId="{15CF04A8-0200-4849-A468-712BC06D2DD4}" srcId="{992C70EB-1921-4CF5-A771-4FDA8C787066}" destId="{DF2061B7-74A5-49E4-A6F5-12ED835A2431}" srcOrd="2" destOrd="0" parTransId="{265B7743-413B-4A31-946D-00000D42CED3}" sibTransId="{4DC6A36B-702A-4EA1-8EF5-9D0E57C86705}"/>
    <dgm:cxn modelId="{0E4B9169-6FBF-46E5-BC3D-479FC4CF0C53}" type="presOf" srcId="{229106F1-F723-47FE-9352-5BA351B9CCBA}" destId="{93AF03E3-8FD1-4D59-A293-5E8B27D45C89}" srcOrd="0" destOrd="0" presId="urn:microsoft.com/office/officeart/2005/8/layout/vProcess5"/>
    <dgm:cxn modelId="{0834CE90-2E34-477B-9ECE-29D05ED4FF8E}" type="presOf" srcId="{55519BAC-DBA7-457E-8A16-6FCBD58DC5F7}" destId="{D3597190-8491-441F-BA78-813D4FE74443}" srcOrd="1" destOrd="0" presId="urn:microsoft.com/office/officeart/2005/8/layout/vProcess5"/>
    <dgm:cxn modelId="{0F1254DF-8D70-4480-87AD-FE84A72E928B}" type="presOf" srcId="{229106F1-F723-47FE-9352-5BA351B9CCBA}" destId="{9F8A6B29-5339-4B24-88F1-4270A49FF327}" srcOrd="1" destOrd="0" presId="urn:microsoft.com/office/officeart/2005/8/layout/vProcess5"/>
    <dgm:cxn modelId="{ECDEF44E-4D60-4093-8678-8EC38A851258}" type="presOf" srcId="{992C70EB-1921-4CF5-A771-4FDA8C787066}" destId="{635149BC-8F59-4F8A-B460-26388EB9F7DE}" srcOrd="0" destOrd="0" presId="urn:microsoft.com/office/officeart/2005/8/layout/vProcess5"/>
    <dgm:cxn modelId="{C4191796-03EB-4A40-B33B-194BE6A58627}" type="presOf" srcId="{4DC6A36B-702A-4EA1-8EF5-9D0E57C86705}" destId="{46C89E65-1177-4D43-B62F-59DD85024AB0}" srcOrd="0" destOrd="0" presId="urn:microsoft.com/office/officeart/2005/8/layout/vProcess5"/>
    <dgm:cxn modelId="{E8CEF116-DC8D-43A2-A3D1-371E97F51A4F}" srcId="{992C70EB-1921-4CF5-A771-4FDA8C787066}" destId="{44155543-E101-4A40-9CA1-F0B9EFF0E751}" srcOrd="0" destOrd="0" parTransId="{FCA25D7F-E6BF-4709-A211-53F638548E0F}" sibTransId="{E090C78B-6351-4986-A083-DC4CB136DA14}"/>
    <dgm:cxn modelId="{9A543397-09B8-458E-ADBB-F4F12A9933B8}" srcId="{992C70EB-1921-4CF5-A771-4FDA8C787066}" destId="{55519BAC-DBA7-457E-8A16-6FCBD58DC5F7}" srcOrd="4" destOrd="0" parTransId="{4F7B7A34-F77E-497D-A0F7-9266C649E22D}" sibTransId="{C23D7877-6629-46CE-95B3-C5F8953D8514}"/>
    <dgm:cxn modelId="{47E88A97-E603-4E83-AA04-BE19DB1D896F}" type="presOf" srcId="{4BC9DE5A-81F6-4AD2-AC8C-00795A1FC0A9}" destId="{840A2273-0703-4F02-80DC-7668A2511235}"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08642D51-A77F-49BE-9F1E-924E611886F2}" type="presOf" srcId="{55519BAC-DBA7-457E-8A16-6FCBD58DC5F7}" destId="{8CE3C9B3-3BEC-447C-9F7A-FD626A5B6670}" srcOrd="0" destOrd="0" presId="urn:microsoft.com/office/officeart/2005/8/layout/vProcess5"/>
    <dgm:cxn modelId="{53E662B8-9D1B-4357-8A71-F0725B2FCC58}" type="presOf" srcId="{44155543-E101-4A40-9CA1-F0B9EFF0E751}" destId="{0E8F9224-40C8-47E1-9BEC-D2ADFE86FC4D}" srcOrd="1" destOrd="0" presId="urn:microsoft.com/office/officeart/2005/8/layout/vProcess5"/>
    <dgm:cxn modelId="{E4739590-210A-4C65-86EC-610EC7ABE944}" type="presOf" srcId="{E090C78B-6351-4986-A083-DC4CB136DA14}" destId="{646F63C8-E9A3-4A76-9E85-7F45DDF00057}" srcOrd="0" destOrd="0" presId="urn:microsoft.com/office/officeart/2005/8/layout/vProcess5"/>
    <dgm:cxn modelId="{95839E46-74FD-48C5-9424-EB00DB14AA07}" type="presOf" srcId="{DF2061B7-74A5-49E4-A6F5-12ED835A2431}" destId="{35A22466-684B-4A3E-9920-1E89125381BC}" srcOrd="0" destOrd="0" presId="urn:microsoft.com/office/officeart/2005/8/layout/vProcess5"/>
    <dgm:cxn modelId="{76977687-05CF-4553-84F0-15EEBA47E876}" type="presOf" srcId="{4BC9DE5A-81F6-4AD2-AC8C-00795A1FC0A9}" destId="{1094822B-3CF7-4F4D-BFE0-378CFF46A5C1}" srcOrd="1" destOrd="0" presId="urn:microsoft.com/office/officeart/2005/8/layout/vProcess5"/>
    <dgm:cxn modelId="{8F04F593-BADB-4FFA-A192-2287754C81D2}" type="presOf" srcId="{F516D8D2-08C1-4A65-95D7-8DCBB92DD1FB}" destId="{148A5397-E98F-46AF-A5C6-201FA7045742}" srcOrd="0" destOrd="0" presId="urn:microsoft.com/office/officeart/2005/8/layout/vProcess5"/>
    <dgm:cxn modelId="{973B05C8-0526-4287-BC04-37444FC1C7F0}" type="presOf" srcId="{363717E9-C909-4997-BF48-F54ED57E88A3}" destId="{C1C4128A-D981-4B91-8FDB-D8A689EBBABC}" srcOrd="0" destOrd="0" presId="urn:microsoft.com/office/officeart/2005/8/layout/vProcess5"/>
    <dgm:cxn modelId="{76B550F5-CBBC-4D98-8140-F14CD41978EA}" type="presOf" srcId="{44155543-E101-4A40-9CA1-F0B9EFF0E751}" destId="{38E8BC70-B795-4C9E-8A07-9E7390B1FD6F}" srcOrd="0" destOrd="0" presId="urn:microsoft.com/office/officeart/2005/8/layout/vProcess5"/>
    <dgm:cxn modelId="{26661E7C-37CB-49DE-8EC1-571A2EA6F6F1}" type="presOf" srcId="{DF2061B7-74A5-49E4-A6F5-12ED835A2431}" destId="{B9CB3661-0624-40B0-B84A-07ECF63C2893}" srcOrd="1" destOrd="0" presId="urn:microsoft.com/office/officeart/2005/8/layout/vProcess5"/>
    <dgm:cxn modelId="{12ED5DAA-E2E1-49A8-9368-674F9FB5B1B2}" type="presParOf" srcId="{635149BC-8F59-4F8A-B460-26388EB9F7DE}" destId="{C903298F-E564-43E5-AC15-3A90035B58F5}" srcOrd="0" destOrd="0" presId="urn:microsoft.com/office/officeart/2005/8/layout/vProcess5"/>
    <dgm:cxn modelId="{7FA10BF7-870C-4F29-A74D-ACDEAF23BD7E}" type="presParOf" srcId="{635149BC-8F59-4F8A-B460-26388EB9F7DE}" destId="{38E8BC70-B795-4C9E-8A07-9E7390B1FD6F}" srcOrd="1" destOrd="0" presId="urn:microsoft.com/office/officeart/2005/8/layout/vProcess5"/>
    <dgm:cxn modelId="{FA05C87B-7BD8-4C2E-9276-33F71C74E4D9}" type="presParOf" srcId="{635149BC-8F59-4F8A-B460-26388EB9F7DE}" destId="{93AF03E3-8FD1-4D59-A293-5E8B27D45C89}" srcOrd="2" destOrd="0" presId="urn:microsoft.com/office/officeart/2005/8/layout/vProcess5"/>
    <dgm:cxn modelId="{16052BC7-B2C4-44DD-80AB-1C01C42E1C9E}" type="presParOf" srcId="{635149BC-8F59-4F8A-B460-26388EB9F7DE}" destId="{35A22466-684B-4A3E-9920-1E89125381BC}" srcOrd="3" destOrd="0" presId="urn:microsoft.com/office/officeart/2005/8/layout/vProcess5"/>
    <dgm:cxn modelId="{E751BE3C-8F33-4ACD-9A05-C7634F99FA6A}" type="presParOf" srcId="{635149BC-8F59-4F8A-B460-26388EB9F7DE}" destId="{840A2273-0703-4F02-80DC-7668A2511235}" srcOrd="4" destOrd="0" presId="urn:microsoft.com/office/officeart/2005/8/layout/vProcess5"/>
    <dgm:cxn modelId="{589463DE-18D9-4490-9131-923FFDEFD45B}" type="presParOf" srcId="{635149BC-8F59-4F8A-B460-26388EB9F7DE}" destId="{8CE3C9B3-3BEC-447C-9F7A-FD626A5B6670}" srcOrd="5" destOrd="0" presId="urn:microsoft.com/office/officeart/2005/8/layout/vProcess5"/>
    <dgm:cxn modelId="{08FECF5A-5456-4BA2-8AAB-D383F4799BAC}" type="presParOf" srcId="{635149BC-8F59-4F8A-B460-26388EB9F7DE}" destId="{646F63C8-E9A3-4A76-9E85-7F45DDF00057}" srcOrd="6" destOrd="0" presId="urn:microsoft.com/office/officeart/2005/8/layout/vProcess5"/>
    <dgm:cxn modelId="{D22F1B3B-3E0A-4D38-B3AF-786F46D1FF19}" type="presParOf" srcId="{635149BC-8F59-4F8A-B460-26388EB9F7DE}" destId="{C1C4128A-D981-4B91-8FDB-D8A689EBBABC}" srcOrd="7" destOrd="0" presId="urn:microsoft.com/office/officeart/2005/8/layout/vProcess5"/>
    <dgm:cxn modelId="{47F27B94-3F53-44D5-A801-CF6CDDB5E2B3}" type="presParOf" srcId="{635149BC-8F59-4F8A-B460-26388EB9F7DE}" destId="{46C89E65-1177-4D43-B62F-59DD85024AB0}" srcOrd="8" destOrd="0" presId="urn:microsoft.com/office/officeart/2005/8/layout/vProcess5"/>
    <dgm:cxn modelId="{26D36E6C-80D4-468D-99E2-FDF51A5E8BF2}" type="presParOf" srcId="{635149BC-8F59-4F8A-B460-26388EB9F7DE}" destId="{148A5397-E98F-46AF-A5C6-201FA7045742}" srcOrd="9" destOrd="0" presId="urn:microsoft.com/office/officeart/2005/8/layout/vProcess5"/>
    <dgm:cxn modelId="{7942D57F-7792-4B30-9212-E9C80A210018}" type="presParOf" srcId="{635149BC-8F59-4F8A-B460-26388EB9F7DE}" destId="{0E8F9224-40C8-47E1-9BEC-D2ADFE86FC4D}" srcOrd="10" destOrd="0" presId="urn:microsoft.com/office/officeart/2005/8/layout/vProcess5"/>
    <dgm:cxn modelId="{1F3AC152-720C-4B2C-A221-B5A44101B488}" type="presParOf" srcId="{635149BC-8F59-4F8A-B460-26388EB9F7DE}" destId="{9F8A6B29-5339-4B24-88F1-4270A49FF327}" srcOrd="11" destOrd="0" presId="urn:microsoft.com/office/officeart/2005/8/layout/vProcess5"/>
    <dgm:cxn modelId="{26DFAFC3-0F7C-42A9-B219-C71F832687BA}" type="presParOf" srcId="{635149BC-8F59-4F8A-B460-26388EB9F7DE}" destId="{B9CB3661-0624-40B0-B84A-07ECF63C2893}" srcOrd="12" destOrd="0" presId="urn:microsoft.com/office/officeart/2005/8/layout/vProcess5"/>
    <dgm:cxn modelId="{EAADB368-AABE-42CA-94D1-FE34977DA2F1}" type="presParOf" srcId="{635149BC-8F59-4F8A-B460-26388EB9F7DE}" destId="{1094822B-3CF7-4F4D-BFE0-378CFF46A5C1}" srcOrd="13" destOrd="0" presId="urn:microsoft.com/office/officeart/2005/8/layout/vProcess5"/>
    <dgm:cxn modelId="{6659AEDD-A374-4994-B102-69AD0FBB660F}" type="presParOf" srcId="{635149BC-8F59-4F8A-B460-26388EB9F7DE}" destId="{D3597190-8491-441F-BA78-813D4FE7444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rPr lang="zh-CN" altLang="en-US" dirty="0"/>
            <a:t>全球服務團隊</a:t>
          </a:r>
          <a:endParaRPr lang="en-US" dirty="0"/>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a:p>
      </dgm:t>
    </dgm:pt>
    <dgm:pt modelId="{229106F1-F723-47FE-9352-5BA351B9CCBA}">
      <dgm:prSet phldrT="[Text]"/>
      <dgm:spPr/>
      <dgm:t>
        <a:bodyPr/>
        <a:lstStyle/>
        <a:p>
          <a:r>
            <a:rPr lang="zh-CN" altLang="en-US" dirty="0"/>
            <a:t>目標</a:t>
          </a:r>
          <a:endParaRPr lang="en-US" dirty="0"/>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a:p>
      </dgm:t>
    </dgm:pt>
    <dgm:pt modelId="{DF2061B7-74A5-49E4-A6F5-12ED835A2431}">
      <dgm:prSet phldrT="[Text]"/>
      <dgm:spPr/>
      <dgm:t>
        <a:bodyPr/>
        <a:lstStyle/>
        <a:p>
          <a:r>
            <a:rPr lang="zh-CN" altLang="en-US" dirty="0"/>
            <a:t>策略</a:t>
          </a:r>
          <a:endParaRPr lang="en-US" dirty="0"/>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DA0E3309-AA06-47D0-9853-A2219A1248D1}" type="pres">
      <dgm:prSet presAssocID="{992C70EB-1921-4CF5-A771-4FDA8C787066}" presName="ThreeNodes_1" presStyleLbl="node1" presStyleIdx="0" presStyleCnt="3">
        <dgm:presLayoutVars>
          <dgm:bulletEnabled val="1"/>
        </dgm:presLayoutVars>
      </dgm:prSet>
      <dgm:spPr/>
      <dgm:t>
        <a:bodyPr/>
        <a:lstStyle/>
        <a:p>
          <a:endParaRPr lang="en-US"/>
        </a:p>
      </dgm:t>
    </dgm:pt>
    <dgm:pt modelId="{98DDFA3B-9A09-42E9-9A28-0351115F499F}" type="pres">
      <dgm:prSet presAssocID="{992C70EB-1921-4CF5-A771-4FDA8C787066}" presName="ThreeNodes_2" presStyleLbl="node1" presStyleIdx="1" presStyleCnt="3">
        <dgm:presLayoutVars>
          <dgm:bulletEnabled val="1"/>
        </dgm:presLayoutVars>
      </dgm:prSet>
      <dgm:spPr/>
      <dgm:t>
        <a:bodyPr/>
        <a:lstStyle/>
        <a:p>
          <a:endParaRPr lang="en-US"/>
        </a:p>
      </dgm:t>
    </dgm:pt>
    <dgm:pt modelId="{2E544543-787E-4CEE-BA5A-11C1063E4E15}" type="pres">
      <dgm:prSet presAssocID="{992C70EB-1921-4CF5-A771-4FDA8C787066}" presName="ThreeNodes_3" presStyleLbl="node1" presStyleIdx="2" presStyleCnt="3">
        <dgm:presLayoutVars>
          <dgm:bulletEnabled val="1"/>
        </dgm:presLayoutVars>
      </dgm:prSet>
      <dgm:spPr/>
      <dgm:t>
        <a:bodyPr/>
        <a:lstStyle/>
        <a:p>
          <a:endParaRPr lang="en-US"/>
        </a:p>
      </dgm:t>
    </dgm:pt>
    <dgm:pt modelId="{3D8A97FF-92B9-41D2-B05D-F46CCF8852CD}" type="pres">
      <dgm:prSet presAssocID="{992C70EB-1921-4CF5-A771-4FDA8C787066}" presName="ThreeConn_1-2" presStyleLbl="fgAccFollowNode1" presStyleIdx="0" presStyleCnt="2">
        <dgm:presLayoutVars>
          <dgm:bulletEnabled val="1"/>
        </dgm:presLayoutVars>
      </dgm:prSet>
      <dgm:spPr/>
      <dgm:t>
        <a:bodyPr/>
        <a:lstStyle/>
        <a:p>
          <a:endParaRPr lang="en-US"/>
        </a:p>
      </dgm:t>
    </dgm:pt>
    <dgm:pt modelId="{45851497-9E3A-4368-A341-C121617DCC9E}" type="pres">
      <dgm:prSet presAssocID="{992C70EB-1921-4CF5-A771-4FDA8C787066}" presName="ThreeConn_2-3" presStyleLbl="fgAccFollowNode1" presStyleIdx="1" presStyleCnt="2">
        <dgm:presLayoutVars>
          <dgm:bulletEnabled val="1"/>
        </dgm:presLayoutVars>
      </dgm:prSet>
      <dgm:spPr/>
      <dgm:t>
        <a:bodyPr/>
        <a:lstStyle/>
        <a:p>
          <a:endParaRPr lang="en-US"/>
        </a:p>
      </dgm:t>
    </dgm:pt>
    <dgm:pt modelId="{08792E48-8683-475D-A9A0-35146AB1655F}" type="pres">
      <dgm:prSet presAssocID="{992C70EB-1921-4CF5-A771-4FDA8C787066}" presName="ThreeNodes_1_text" presStyleLbl="node1" presStyleIdx="2" presStyleCnt="3">
        <dgm:presLayoutVars>
          <dgm:bulletEnabled val="1"/>
        </dgm:presLayoutVars>
      </dgm:prSet>
      <dgm:spPr/>
      <dgm:t>
        <a:bodyPr/>
        <a:lstStyle/>
        <a:p>
          <a:endParaRPr lang="en-US"/>
        </a:p>
      </dgm:t>
    </dgm:pt>
    <dgm:pt modelId="{548E070F-06AA-47BA-B16A-DB45A81D6A99}" type="pres">
      <dgm:prSet presAssocID="{992C70EB-1921-4CF5-A771-4FDA8C787066}" presName="ThreeNodes_2_text" presStyleLbl="node1" presStyleIdx="2" presStyleCnt="3">
        <dgm:presLayoutVars>
          <dgm:bulletEnabled val="1"/>
        </dgm:presLayoutVars>
      </dgm:prSet>
      <dgm:spPr/>
      <dgm:t>
        <a:bodyPr/>
        <a:lstStyle/>
        <a:p>
          <a:endParaRPr lang="en-US"/>
        </a:p>
      </dgm:t>
    </dgm:pt>
    <dgm:pt modelId="{12636348-BB02-4B8B-9D6B-F7AEB106D6A9}" type="pres">
      <dgm:prSet presAssocID="{992C70EB-1921-4CF5-A771-4FDA8C787066}" presName="ThreeNodes_3_text" presStyleLbl="node1" presStyleIdx="2" presStyleCnt="3">
        <dgm:presLayoutVars>
          <dgm:bulletEnabled val="1"/>
        </dgm:presLayoutVars>
      </dgm:prSet>
      <dgm:spPr/>
      <dgm:t>
        <a:bodyPr/>
        <a:lstStyle/>
        <a:p>
          <a:endParaRPr lang="en-US"/>
        </a:p>
      </dgm:t>
    </dgm:pt>
  </dgm:ptLst>
  <dgm:cxnLst>
    <dgm:cxn modelId="{15CF04A8-0200-4849-A468-712BC06D2DD4}" srcId="{992C70EB-1921-4CF5-A771-4FDA8C787066}" destId="{DF2061B7-74A5-49E4-A6F5-12ED835A2431}" srcOrd="2" destOrd="0" parTransId="{265B7743-413B-4A31-946D-00000D42CED3}" sibTransId="{4DC6A36B-702A-4EA1-8EF5-9D0E57C86705}"/>
    <dgm:cxn modelId="{065DA458-F4CD-4D1A-AED5-058C7D8E2347}" type="presOf" srcId="{44155543-E101-4A40-9CA1-F0B9EFF0E751}" destId="{08792E48-8683-475D-A9A0-35146AB1655F}" srcOrd="1" destOrd="0" presId="urn:microsoft.com/office/officeart/2005/8/layout/vProcess5"/>
    <dgm:cxn modelId="{51037C21-4391-49B8-A112-6DE5B777204B}" type="presOf" srcId="{363717E9-C909-4997-BF48-F54ED57E88A3}" destId="{45851497-9E3A-4368-A341-C121617DCC9E}" srcOrd="0" destOrd="0" presId="urn:microsoft.com/office/officeart/2005/8/layout/vProcess5"/>
    <dgm:cxn modelId="{AF3B54D4-6466-4D5E-B55D-CC38D09EDEDF}" type="presOf" srcId="{E090C78B-6351-4986-A083-DC4CB136DA14}" destId="{3D8A97FF-92B9-41D2-B05D-F46CCF8852CD}" srcOrd="0" destOrd="0" presId="urn:microsoft.com/office/officeart/2005/8/layout/vProcess5"/>
    <dgm:cxn modelId="{7B24BBE2-9F01-410A-9EF2-E3CF97B7B062}" type="presOf" srcId="{229106F1-F723-47FE-9352-5BA351B9CCBA}" destId="{548E070F-06AA-47BA-B16A-DB45A81D6A99}" srcOrd="1" destOrd="0" presId="urn:microsoft.com/office/officeart/2005/8/layout/vProcess5"/>
    <dgm:cxn modelId="{0BD119E9-CC76-4A1F-8A0D-8EEB363D1CF0}" type="presOf" srcId="{DF2061B7-74A5-49E4-A6F5-12ED835A2431}" destId="{12636348-BB02-4B8B-9D6B-F7AEB106D6A9}" srcOrd="1" destOrd="0" presId="urn:microsoft.com/office/officeart/2005/8/layout/vProcess5"/>
    <dgm:cxn modelId="{C7A66341-B72E-476C-8F77-A20C8A1EB37D}" type="presOf" srcId="{992C70EB-1921-4CF5-A771-4FDA8C787066}" destId="{635149BC-8F59-4F8A-B460-26388EB9F7DE}" srcOrd="0" destOrd="0" presId="urn:microsoft.com/office/officeart/2005/8/layout/vProcess5"/>
    <dgm:cxn modelId="{1DB096A5-3A79-40A5-9BF5-F3B9094E428E}" type="presOf" srcId="{DF2061B7-74A5-49E4-A6F5-12ED835A2431}" destId="{2E544543-787E-4CEE-BA5A-11C1063E4E15}" srcOrd="0" destOrd="0" presId="urn:microsoft.com/office/officeart/2005/8/layout/vProcess5"/>
    <dgm:cxn modelId="{7AAD177C-C1A5-413D-BBD9-665B997A2609}" type="presOf" srcId="{44155543-E101-4A40-9CA1-F0B9EFF0E751}" destId="{DA0E3309-AA06-47D0-9853-A2219A1248D1}"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E8CEF116-DC8D-43A2-A3D1-371E97F51A4F}" srcId="{992C70EB-1921-4CF5-A771-4FDA8C787066}" destId="{44155543-E101-4A40-9CA1-F0B9EFF0E751}" srcOrd="0" destOrd="0" parTransId="{FCA25D7F-E6BF-4709-A211-53F638548E0F}" sibTransId="{E090C78B-6351-4986-A083-DC4CB136DA14}"/>
    <dgm:cxn modelId="{86DEF561-959C-44C1-8EEF-40DF83654B44}" type="presOf" srcId="{229106F1-F723-47FE-9352-5BA351B9CCBA}" destId="{98DDFA3B-9A09-42E9-9A28-0351115F499F}" srcOrd="0" destOrd="0" presId="urn:microsoft.com/office/officeart/2005/8/layout/vProcess5"/>
    <dgm:cxn modelId="{A0321CA7-B8A2-4095-B786-FF59D50C0F4C}" type="presParOf" srcId="{635149BC-8F59-4F8A-B460-26388EB9F7DE}" destId="{C903298F-E564-43E5-AC15-3A90035B58F5}" srcOrd="0" destOrd="0" presId="urn:microsoft.com/office/officeart/2005/8/layout/vProcess5"/>
    <dgm:cxn modelId="{9C191CB7-C914-40D4-82E1-26E0E92A909A}" type="presParOf" srcId="{635149BC-8F59-4F8A-B460-26388EB9F7DE}" destId="{DA0E3309-AA06-47D0-9853-A2219A1248D1}" srcOrd="1" destOrd="0" presId="urn:microsoft.com/office/officeart/2005/8/layout/vProcess5"/>
    <dgm:cxn modelId="{44601530-C644-4EBD-8251-7CF06D675186}" type="presParOf" srcId="{635149BC-8F59-4F8A-B460-26388EB9F7DE}" destId="{98DDFA3B-9A09-42E9-9A28-0351115F499F}" srcOrd="2" destOrd="0" presId="urn:microsoft.com/office/officeart/2005/8/layout/vProcess5"/>
    <dgm:cxn modelId="{3956DA16-E473-4AC0-A1CD-83BBBCC324D2}" type="presParOf" srcId="{635149BC-8F59-4F8A-B460-26388EB9F7DE}" destId="{2E544543-787E-4CEE-BA5A-11C1063E4E15}" srcOrd="3" destOrd="0" presId="urn:microsoft.com/office/officeart/2005/8/layout/vProcess5"/>
    <dgm:cxn modelId="{F35F359A-661C-45E7-972A-244BF04E5904}" type="presParOf" srcId="{635149BC-8F59-4F8A-B460-26388EB9F7DE}" destId="{3D8A97FF-92B9-41D2-B05D-F46CCF8852CD}" srcOrd="4" destOrd="0" presId="urn:microsoft.com/office/officeart/2005/8/layout/vProcess5"/>
    <dgm:cxn modelId="{E42A8E07-4739-4766-B76C-CCAD67ED34B3}" type="presParOf" srcId="{635149BC-8F59-4F8A-B460-26388EB9F7DE}" destId="{45851497-9E3A-4368-A341-C121617DCC9E}" srcOrd="5" destOrd="0" presId="urn:microsoft.com/office/officeart/2005/8/layout/vProcess5"/>
    <dgm:cxn modelId="{418DAEB9-04AA-4BB2-BACE-03F6B801281C}" type="presParOf" srcId="{635149BC-8F59-4F8A-B460-26388EB9F7DE}" destId="{08792E48-8683-475D-A9A0-35146AB1655F}" srcOrd="6" destOrd="0" presId="urn:microsoft.com/office/officeart/2005/8/layout/vProcess5"/>
    <dgm:cxn modelId="{0E48809F-4368-4D51-A4BF-4E0EA134F500}" type="presParOf" srcId="{635149BC-8F59-4F8A-B460-26388EB9F7DE}" destId="{548E070F-06AA-47BA-B16A-DB45A81D6A99}" srcOrd="7" destOrd="0" presId="urn:microsoft.com/office/officeart/2005/8/layout/vProcess5"/>
    <dgm:cxn modelId="{7647A455-94C0-487F-BD91-612CF7057855}" type="presParOf" srcId="{635149BC-8F59-4F8A-B460-26388EB9F7DE}" destId="{12636348-BB02-4B8B-9D6B-F7AEB106D6A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C1D927-49B4-41EB-BD2D-C398DB41D8E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3DCA660-D35B-4A08-BF7E-3D918D38C739}">
      <dgm:prSet phldrT="[Text]"/>
      <dgm:spPr/>
      <dgm:t>
        <a:bodyPr/>
        <a:lstStyle/>
        <a:p>
          <a:r>
            <a:rPr lang="zh-CN" altLang="en-US" dirty="0"/>
            <a:t>植樹。諮詢你的地方環境機構，來確定需要樹的種類和數量以及植樹地點。</a:t>
          </a:r>
          <a:r>
            <a:rPr lang="en-US" dirty="0"/>
            <a:t> </a:t>
          </a:r>
        </a:p>
        <a:p>
          <a:r>
            <a:rPr lang="zh-CN" altLang="en-US" dirty="0"/>
            <a:t>主辦一場關注大自然和環境的攝影比賽。</a:t>
          </a:r>
          <a:endParaRPr lang="en-US" dirty="0"/>
        </a:p>
      </dgm:t>
    </dgm:pt>
    <dgm:pt modelId="{366D9284-4804-4358-BCAD-6D80C37B1582}" type="parTrans" cxnId="{A112B203-21AC-40C1-A6EA-6793682158AD}">
      <dgm:prSet/>
      <dgm:spPr/>
      <dgm:t>
        <a:bodyPr/>
        <a:lstStyle/>
        <a:p>
          <a:endParaRPr lang="en-US"/>
        </a:p>
      </dgm:t>
    </dgm:pt>
    <dgm:pt modelId="{88599E66-6832-4E6F-A7B0-CA34D83A7244}" type="sibTrans" cxnId="{A112B203-21AC-40C1-A6EA-6793682158AD}">
      <dgm:prSet/>
      <dgm:spPr/>
      <dgm:t>
        <a:bodyPr/>
        <a:lstStyle/>
        <a:p>
          <a:endParaRPr lang="en-US"/>
        </a:p>
      </dgm:t>
    </dgm:pt>
    <dgm:pt modelId="{4213A130-EC5C-4100-AA33-5EF99D7EDE79}">
      <dgm:prSet phldrT="[Text]"/>
      <dgm:spPr/>
      <dgm:t>
        <a:bodyPr/>
        <a:lstStyle/>
        <a:p>
          <a:r>
            <a:rPr lang="zh-CN" altLang="en-US" dirty="0"/>
            <a:t>準備並分發食物籃給有需要的家庭。</a:t>
          </a:r>
          <a:endParaRPr lang="en-US" dirty="0"/>
        </a:p>
        <a:p>
          <a:r>
            <a:rPr lang="zh-CN" altLang="en-US" dirty="0"/>
            <a:t>主辦一項健康飲食活動。要求一位營養師作主要演講人。</a:t>
          </a:r>
          <a:endParaRPr lang="en-US" dirty="0"/>
        </a:p>
      </dgm:t>
    </dgm:pt>
    <dgm:pt modelId="{5DB95ACA-F26F-4493-AC47-A42DBFF6B048}" type="parTrans" cxnId="{EB83F53E-D57A-43B4-ADA1-B6970A0AC71A}">
      <dgm:prSet/>
      <dgm:spPr/>
      <dgm:t>
        <a:bodyPr/>
        <a:lstStyle/>
        <a:p>
          <a:endParaRPr lang="en-US"/>
        </a:p>
      </dgm:t>
    </dgm:pt>
    <dgm:pt modelId="{89600AC6-49DB-42A9-ACD4-863E917991E5}" type="sibTrans" cxnId="{EB83F53E-D57A-43B4-ADA1-B6970A0AC71A}">
      <dgm:prSet/>
      <dgm:spPr/>
      <dgm:t>
        <a:bodyPr/>
        <a:lstStyle/>
        <a:p>
          <a:endParaRPr lang="en-US"/>
        </a:p>
      </dgm:t>
    </dgm:pt>
    <dgm:pt modelId="{83447B4D-BCE5-4D81-9739-DE10FD16432F}">
      <dgm:prSet/>
      <dgm:spPr/>
      <dgm:t>
        <a:bodyPr/>
        <a:lstStyle/>
        <a:p>
          <a:r>
            <a:rPr lang="zh-CN" altLang="en-US" dirty="0"/>
            <a:t>輔導患有癌症的兒童以及他的兄弟姐妹。</a:t>
          </a:r>
          <a:endParaRPr lang="en-US" dirty="0"/>
        </a:p>
        <a:p>
          <a:r>
            <a:rPr lang="zh-CN" altLang="en-US" dirty="0"/>
            <a:t>帶領兄弟姐妹去採購學校用品或衣服。</a:t>
          </a:r>
          <a:endParaRPr lang="en-US" dirty="0"/>
        </a:p>
      </dgm:t>
    </dgm:pt>
    <dgm:pt modelId="{43CCF1CA-8974-4CD7-A20C-45DE4A1712FD}" type="parTrans" cxnId="{6BFED22E-0688-46D1-B4F2-697AD1D898DE}">
      <dgm:prSet/>
      <dgm:spPr/>
      <dgm:t>
        <a:bodyPr/>
        <a:lstStyle/>
        <a:p>
          <a:endParaRPr lang="en-US"/>
        </a:p>
      </dgm:t>
    </dgm:pt>
    <dgm:pt modelId="{2948215D-D92F-4037-9A23-C2BD31A45A2D}" type="sibTrans" cxnId="{6BFED22E-0688-46D1-B4F2-697AD1D898DE}">
      <dgm:prSet/>
      <dgm:spPr/>
      <dgm:t>
        <a:bodyPr/>
        <a:lstStyle/>
        <a:p>
          <a:endParaRPr lang="en-US"/>
        </a:p>
      </dgm:t>
    </dgm:pt>
    <dgm:pt modelId="{EE10118B-0519-4020-B19A-C4673AB21BEE}">
      <dgm:prSet/>
      <dgm:spPr/>
      <dgm:t>
        <a:bodyPr/>
        <a:lstStyle/>
        <a:p>
          <a:r>
            <a:rPr lang="zh-CN" altLang="en-US" dirty="0"/>
            <a:t>通過募款或義務勞動，支持導盲犬訓練活動。</a:t>
          </a:r>
          <a:r>
            <a:rPr lang="en-US" dirty="0"/>
            <a:t> </a:t>
          </a:r>
        </a:p>
        <a:p>
          <a:r>
            <a:rPr lang="zh-CN" altLang="en-US" dirty="0"/>
            <a:t>主辦一場</a:t>
          </a:r>
          <a:r>
            <a:rPr lang="en-US" dirty="0"/>
            <a:t>“</a:t>
          </a:r>
          <a:r>
            <a:rPr lang="zh-CN" altLang="en-US" dirty="0"/>
            <a:t>嘩嘩棒球</a:t>
          </a:r>
          <a:r>
            <a:rPr lang="en-US" dirty="0"/>
            <a:t>” </a:t>
          </a:r>
          <a:r>
            <a:rPr lang="zh-CN" altLang="en-US" dirty="0"/>
            <a:t>遊戲或比賽。</a:t>
          </a:r>
          <a:endParaRPr lang="en-US" dirty="0"/>
        </a:p>
      </dgm:t>
    </dgm:pt>
    <dgm:pt modelId="{F1DB3322-1C1E-44E8-8EEC-CF6023142803}" type="parTrans" cxnId="{58594A20-2BFB-457B-9A70-0C39F8EA884A}">
      <dgm:prSet/>
      <dgm:spPr/>
      <dgm:t>
        <a:bodyPr/>
        <a:lstStyle/>
        <a:p>
          <a:endParaRPr lang="en-US"/>
        </a:p>
      </dgm:t>
    </dgm:pt>
    <dgm:pt modelId="{60B5069A-30E7-45FF-92D3-A64CA47DACA8}" type="sibTrans" cxnId="{58594A20-2BFB-457B-9A70-0C39F8EA884A}">
      <dgm:prSet/>
      <dgm:spPr/>
      <dgm:t>
        <a:bodyPr/>
        <a:lstStyle/>
        <a:p>
          <a:endParaRPr lang="en-US"/>
        </a:p>
      </dgm:t>
    </dgm:pt>
    <dgm:pt modelId="{8F2C590B-5C62-4AC1-BEDF-3D538B040C1F}">
      <dgm:prSet/>
      <dgm:spPr/>
      <dgm:t>
        <a:bodyPr/>
        <a:lstStyle/>
        <a:p>
          <a:r>
            <a:rPr lang="zh-CN" altLang="en-US" dirty="0"/>
            <a:t>與青少年一道創作壁畫或創建一個社區馬賽克。</a:t>
          </a:r>
          <a:endParaRPr lang="en-US" dirty="0"/>
        </a:p>
        <a:p>
          <a:r>
            <a:rPr lang="zh-CN" altLang="en-US" dirty="0"/>
            <a:t>讓青少年參與改裝一個兒童中心或學校教室：刷漆、修理或整理景觀。</a:t>
          </a:r>
          <a:endParaRPr lang="en-US" dirty="0"/>
        </a:p>
      </dgm:t>
    </dgm:pt>
    <dgm:pt modelId="{E3A1DEB7-3E4B-486C-A90C-F65FF19C71BA}" type="parTrans" cxnId="{9FB55003-079C-4553-8323-25ED9C438FA5}">
      <dgm:prSet/>
      <dgm:spPr/>
      <dgm:t>
        <a:bodyPr/>
        <a:lstStyle/>
        <a:p>
          <a:endParaRPr lang="en-US"/>
        </a:p>
      </dgm:t>
    </dgm:pt>
    <dgm:pt modelId="{C64809F7-6E47-46EC-8840-4BCD98F74867}" type="sibTrans" cxnId="{9FB55003-079C-4553-8323-25ED9C438FA5}">
      <dgm:prSet/>
      <dgm:spPr/>
      <dgm:t>
        <a:bodyPr/>
        <a:lstStyle/>
        <a:p>
          <a:endParaRPr lang="en-US"/>
        </a:p>
      </dgm:t>
    </dgm:pt>
    <dgm:pt modelId="{22CAB596-FE48-478E-AB10-AE8C088CA6B9}">
      <dgm:prSet phldrT="[Text]"/>
      <dgm:spPr/>
      <dgm:t>
        <a:bodyPr/>
        <a:lstStyle/>
        <a:p>
          <a:r>
            <a:rPr lang="zh-CN" altLang="en-US" dirty="0"/>
            <a:t>贊助一個有需求的兒童參加糖尿病營活動。</a:t>
          </a:r>
          <a:endParaRPr lang="en-US" dirty="0"/>
        </a:p>
        <a:p>
          <a:r>
            <a:rPr lang="zh-CN" altLang="en-US" dirty="0"/>
            <a:t>舉辦一項為地方糖尿病營或基金會的募款活動。</a:t>
          </a:r>
          <a:endParaRPr lang="en-US" dirty="0"/>
        </a:p>
      </dgm:t>
    </dgm:pt>
    <dgm:pt modelId="{30D90861-833B-4F38-B35F-C455372481FF}" type="sibTrans" cxnId="{73A4DD83-6160-4FCE-A734-3D0D59DB1580}">
      <dgm:prSet/>
      <dgm:spPr/>
      <dgm:t>
        <a:bodyPr/>
        <a:lstStyle/>
        <a:p>
          <a:endParaRPr lang="en-US"/>
        </a:p>
      </dgm:t>
    </dgm:pt>
    <dgm:pt modelId="{CF069F83-FB75-4BD7-A380-728CC749F2C7}" type="parTrans" cxnId="{73A4DD83-6160-4FCE-A734-3D0D59DB1580}">
      <dgm:prSet/>
      <dgm:spPr/>
      <dgm:t>
        <a:bodyPr/>
        <a:lstStyle/>
        <a:p>
          <a:endParaRPr lang="en-US"/>
        </a:p>
      </dgm:t>
    </dgm:pt>
    <dgm:pt modelId="{55BE117E-3BD0-478C-9FF5-310D8318D1E6}" type="pres">
      <dgm:prSet presAssocID="{03C1D927-49B4-41EB-BD2D-C398DB41D8EB}" presName="linearFlow" presStyleCnt="0">
        <dgm:presLayoutVars>
          <dgm:dir/>
          <dgm:resizeHandles val="exact"/>
        </dgm:presLayoutVars>
      </dgm:prSet>
      <dgm:spPr/>
      <dgm:t>
        <a:bodyPr/>
        <a:lstStyle/>
        <a:p>
          <a:endParaRPr lang="en-US"/>
        </a:p>
      </dgm:t>
    </dgm:pt>
    <dgm:pt modelId="{BFAD6E3F-E7F7-4B81-AB34-E95E0C458C33}" type="pres">
      <dgm:prSet presAssocID="{22CAB596-FE48-478E-AB10-AE8C088CA6B9}" presName="composite" presStyleCnt="0"/>
      <dgm:spPr/>
    </dgm:pt>
    <dgm:pt modelId="{B6FD36DA-E7B1-4297-A899-26F25C743546}" type="pres">
      <dgm:prSet presAssocID="{22CAB596-FE48-478E-AB10-AE8C088CA6B9}"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DE9FEFC-4992-43A8-8AC5-C95728E65C61}" type="pres">
      <dgm:prSet presAssocID="{22CAB596-FE48-478E-AB10-AE8C088CA6B9}" presName="txShp" presStyleLbl="node1" presStyleIdx="0" presStyleCnt="6">
        <dgm:presLayoutVars>
          <dgm:bulletEnabled val="1"/>
        </dgm:presLayoutVars>
      </dgm:prSet>
      <dgm:spPr/>
      <dgm:t>
        <a:bodyPr/>
        <a:lstStyle/>
        <a:p>
          <a:endParaRPr lang="en-US"/>
        </a:p>
      </dgm:t>
    </dgm:pt>
    <dgm:pt modelId="{CB2F5ADC-0751-488B-8823-F82FA2FE5C8E}" type="pres">
      <dgm:prSet presAssocID="{30D90861-833B-4F38-B35F-C455372481FF}" presName="spacing" presStyleCnt="0"/>
      <dgm:spPr/>
    </dgm:pt>
    <dgm:pt modelId="{0D8F4981-9F23-49D9-A449-4F90D2BFEFE5}" type="pres">
      <dgm:prSet presAssocID="{53DCA660-D35B-4A08-BF7E-3D918D38C739}" presName="composite" presStyleCnt="0"/>
      <dgm:spPr/>
    </dgm:pt>
    <dgm:pt modelId="{06C26B90-8208-40BE-ACD5-4AA7DB9AF742}" type="pres">
      <dgm:prSet presAssocID="{53DCA660-D35B-4A08-BF7E-3D918D38C739}"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7493791-9238-4417-BF9F-28E8A0ADA968}" type="pres">
      <dgm:prSet presAssocID="{53DCA660-D35B-4A08-BF7E-3D918D38C739}" presName="txShp" presStyleLbl="node1" presStyleIdx="1" presStyleCnt="6">
        <dgm:presLayoutVars>
          <dgm:bulletEnabled val="1"/>
        </dgm:presLayoutVars>
      </dgm:prSet>
      <dgm:spPr/>
      <dgm:t>
        <a:bodyPr/>
        <a:lstStyle/>
        <a:p>
          <a:endParaRPr lang="en-US"/>
        </a:p>
      </dgm:t>
    </dgm:pt>
    <dgm:pt modelId="{18205FD6-A6EB-4C9D-BC20-E0E343893E41}" type="pres">
      <dgm:prSet presAssocID="{88599E66-6832-4E6F-A7B0-CA34D83A7244}" presName="spacing" presStyleCnt="0"/>
      <dgm:spPr/>
    </dgm:pt>
    <dgm:pt modelId="{5338061A-1704-4558-8E90-8EBAE23CBA58}" type="pres">
      <dgm:prSet presAssocID="{4213A130-EC5C-4100-AA33-5EF99D7EDE79}" presName="composite" presStyleCnt="0"/>
      <dgm:spPr/>
    </dgm:pt>
    <dgm:pt modelId="{C08B734E-454E-4BD6-BCEF-B6A451DE55A0}" type="pres">
      <dgm:prSet presAssocID="{4213A130-EC5C-4100-AA33-5EF99D7EDE79}"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D04D00F-BB2F-4D32-A3A9-2EAA6C91FB93}" type="pres">
      <dgm:prSet presAssocID="{4213A130-EC5C-4100-AA33-5EF99D7EDE79}" presName="txShp" presStyleLbl="node1" presStyleIdx="2" presStyleCnt="6">
        <dgm:presLayoutVars>
          <dgm:bulletEnabled val="1"/>
        </dgm:presLayoutVars>
      </dgm:prSet>
      <dgm:spPr/>
      <dgm:t>
        <a:bodyPr/>
        <a:lstStyle/>
        <a:p>
          <a:endParaRPr lang="en-US"/>
        </a:p>
      </dgm:t>
    </dgm:pt>
    <dgm:pt modelId="{E9D4E87E-ED2F-49A4-9FA9-BE1B07A48338}" type="pres">
      <dgm:prSet presAssocID="{89600AC6-49DB-42A9-ACD4-863E917991E5}" presName="spacing" presStyleCnt="0"/>
      <dgm:spPr/>
    </dgm:pt>
    <dgm:pt modelId="{C93CA6A9-D7DA-44A0-9567-20C9591342BA}" type="pres">
      <dgm:prSet presAssocID="{83447B4D-BCE5-4D81-9739-DE10FD16432F}" presName="composite" presStyleCnt="0"/>
      <dgm:spPr/>
    </dgm:pt>
    <dgm:pt modelId="{FC93223C-7E00-4D99-829D-4A3791A35B61}" type="pres">
      <dgm:prSet presAssocID="{83447B4D-BCE5-4D81-9739-DE10FD16432F}"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62EF3A7E-439F-4BEC-B81C-6F993B614E6A}" type="pres">
      <dgm:prSet presAssocID="{83447B4D-BCE5-4D81-9739-DE10FD16432F}" presName="txShp" presStyleLbl="node1" presStyleIdx="3" presStyleCnt="6">
        <dgm:presLayoutVars>
          <dgm:bulletEnabled val="1"/>
        </dgm:presLayoutVars>
      </dgm:prSet>
      <dgm:spPr/>
      <dgm:t>
        <a:bodyPr/>
        <a:lstStyle/>
        <a:p>
          <a:endParaRPr lang="en-US"/>
        </a:p>
      </dgm:t>
    </dgm:pt>
    <dgm:pt modelId="{1AB99C80-5E1B-4986-858E-861B6A3BEDA5}" type="pres">
      <dgm:prSet presAssocID="{2948215D-D92F-4037-9A23-C2BD31A45A2D}" presName="spacing" presStyleCnt="0"/>
      <dgm:spPr/>
    </dgm:pt>
    <dgm:pt modelId="{E7B4752D-DDAD-4253-9BEA-CED77FCB8F2D}" type="pres">
      <dgm:prSet presAssocID="{EE10118B-0519-4020-B19A-C4673AB21BEE}" presName="composite" presStyleCnt="0"/>
      <dgm:spPr/>
    </dgm:pt>
    <dgm:pt modelId="{4210936C-E6FA-477A-9D41-28C73BBEBF03}" type="pres">
      <dgm:prSet presAssocID="{EE10118B-0519-4020-B19A-C4673AB21BEE}"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00B64842-0C8B-4028-B9FF-D5C7AD1B9690}" type="pres">
      <dgm:prSet presAssocID="{EE10118B-0519-4020-B19A-C4673AB21BEE}" presName="txShp" presStyleLbl="node1" presStyleIdx="4" presStyleCnt="6">
        <dgm:presLayoutVars>
          <dgm:bulletEnabled val="1"/>
        </dgm:presLayoutVars>
      </dgm:prSet>
      <dgm:spPr/>
      <dgm:t>
        <a:bodyPr/>
        <a:lstStyle/>
        <a:p>
          <a:endParaRPr lang="en-US"/>
        </a:p>
      </dgm:t>
    </dgm:pt>
    <dgm:pt modelId="{EB8D1196-75BF-474B-9FC5-81C5D93DF47E}" type="pres">
      <dgm:prSet presAssocID="{60B5069A-30E7-45FF-92D3-A64CA47DACA8}" presName="spacing" presStyleCnt="0"/>
      <dgm:spPr/>
    </dgm:pt>
    <dgm:pt modelId="{0486380F-FC2C-4300-AF81-B57E7BEF6D54}" type="pres">
      <dgm:prSet presAssocID="{8F2C590B-5C62-4AC1-BEDF-3D538B040C1F}" presName="composite" presStyleCnt="0"/>
      <dgm:spPr/>
    </dgm:pt>
    <dgm:pt modelId="{085A77BB-E38B-4F4D-86B6-952BCE90748F}" type="pres">
      <dgm:prSet presAssocID="{8F2C590B-5C62-4AC1-BEDF-3D538B040C1F}"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9000" r="-39000"/>
          </a:stretch>
        </a:blipFill>
      </dgm:spPr>
    </dgm:pt>
    <dgm:pt modelId="{1F954B25-9A7E-4D4C-A43A-AA8816325DB8}" type="pres">
      <dgm:prSet presAssocID="{8F2C590B-5C62-4AC1-BEDF-3D538B040C1F}" presName="txShp" presStyleLbl="node1" presStyleIdx="5" presStyleCnt="6">
        <dgm:presLayoutVars>
          <dgm:bulletEnabled val="1"/>
        </dgm:presLayoutVars>
      </dgm:prSet>
      <dgm:spPr/>
      <dgm:t>
        <a:bodyPr/>
        <a:lstStyle/>
        <a:p>
          <a:endParaRPr lang="en-US"/>
        </a:p>
      </dgm:t>
    </dgm:pt>
  </dgm:ptLst>
  <dgm:cxnLst>
    <dgm:cxn modelId="{6BFED22E-0688-46D1-B4F2-697AD1D898DE}" srcId="{03C1D927-49B4-41EB-BD2D-C398DB41D8EB}" destId="{83447B4D-BCE5-4D81-9739-DE10FD16432F}" srcOrd="3" destOrd="0" parTransId="{43CCF1CA-8974-4CD7-A20C-45DE4A1712FD}" sibTransId="{2948215D-D92F-4037-9A23-C2BD31A45A2D}"/>
    <dgm:cxn modelId="{FC78A10F-573D-4BE3-82F2-6CC1FD51898F}" type="presOf" srcId="{4213A130-EC5C-4100-AA33-5EF99D7EDE79}" destId="{1D04D00F-BB2F-4D32-A3A9-2EAA6C91FB93}" srcOrd="0" destOrd="0" presId="urn:microsoft.com/office/officeart/2005/8/layout/vList3"/>
    <dgm:cxn modelId="{58594A20-2BFB-457B-9A70-0C39F8EA884A}" srcId="{03C1D927-49B4-41EB-BD2D-C398DB41D8EB}" destId="{EE10118B-0519-4020-B19A-C4673AB21BEE}" srcOrd="4" destOrd="0" parTransId="{F1DB3322-1C1E-44E8-8EEC-CF6023142803}" sibTransId="{60B5069A-30E7-45FF-92D3-A64CA47DACA8}"/>
    <dgm:cxn modelId="{5AFAB17F-373F-44D0-9A75-E3DF001DD077}" type="presOf" srcId="{53DCA660-D35B-4A08-BF7E-3D918D38C739}" destId="{B7493791-9238-4417-BF9F-28E8A0ADA968}" srcOrd="0" destOrd="0" presId="urn:microsoft.com/office/officeart/2005/8/layout/vList3"/>
    <dgm:cxn modelId="{57EDC9FA-EB0C-4EC3-8D30-F3E26F03066B}" type="presOf" srcId="{8F2C590B-5C62-4AC1-BEDF-3D538B040C1F}" destId="{1F954B25-9A7E-4D4C-A43A-AA8816325DB8}" srcOrd="0" destOrd="0" presId="urn:microsoft.com/office/officeart/2005/8/layout/vList3"/>
    <dgm:cxn modelId="{27103B51-858D-4861-A7BC-CA5AA6140B31}" type="presOf" srcId="{EE10118B-0519-4020-B19A-C4673AB21BEE}" destId="{00B64842-0C8B-4028-B9FF-D5C7AD1B9690}" srcOrd="0" destOrd="0" presId="urn:microsoft.com/office/officeart/2005/8/layout/vList3"/>
    <dgm:cxn modelId="{0A277482-845E-4B59-A49C-4D5A8F49F5DC}" type="presOf" srcId="{22CAB596-FE48-478E-AB10-AE8C088CA6B9}" destId="{5DE9FEFC-4992-43A8-8AC5-C95728E65C61}" srcOrd="0" destOrd="0" presId="urn:microsoft.com/office/officeart/2005/8/layout/vList3"/>
    <dgm:cxn modelId="{EB83F53E-D57A-43B4-ADA1-B6970A0AC71A}" srcId="{03C1D927-49B4-41EB-BD2D-C398DB41D8EB}" destId="{4213A130-EC5C-4100-AA33-5EF99D7EDE79}" srcOrd="2" destOrd="0" parTransId="{5DB95ACA-F26F-4493-AC47-A42DBFF6B048}" sibTransId="{89600AC6-49DB-42A9-ACD4-863E917991E5}"/>
    <dgm:cxn modelId="{A112B203-21AC-40C1-A6EA-6793682158AD}" srcId="{03C1D927-49B4-41EB-BD2D-C398DB41D8EB}" destId="{53DCA660-D35B-4A08-BF7E-3D918D38C739}" srcOrd="1" destOrd="0" parTransId="{366D9284-4804-4358-BCAD-6D80C37B1582}" sibTransId="{88599E66-6832-4E6F-A7B0-CA34D83A7244}"/>
    <dgm:cxn modelId="{BF24D94E-382D-40D6-91C2-D746BB6DC5B7}" type="presOf" srcId="{03C1D927-49B4-41EB-BD2D-C398DB41D8EB}" destId="{55BE117E-3BD0-478C-9FF5-310D8318D1E6}" srcOrd="0" destOrd="0" presId="urn:microsoft.com/office/officeart/2005/8/layout/vList3"/>
    <dgm:cxn modelId="{9FB55003-079C-4553-8323-25ED9C438FA5}" srcId="{03C1D927-49B4-41EB-BD2D-C398DB41D8EB}" destId="{8F2C590B-5C62-4AC1-BEDF-3D538B040C1F}" srcOrd="5" destOrd="0" parTransId="{E3A1DEB7-3E4B-486C-A90C-F65FF19C71BA}" sibTransId="{C64809F7-6E47-46EC-8840-4BCD98F74867}"/>
    <dgm:cxn modelId="{73A4DD83-6160-4FCE-A734-3D0D59DB1580}" srcId="{03C1D927-49B4-41EB-BD2D-C398DB41D8EB}" destId="{22CAB596-FE48-478E-AB10-AE8C088CA6B9}" srcOrd="0" destOrd="0" parTransId="{CF069F83-FB75-4BD7-A380-728CC749F2C7}" sibTransId="{30D90861-833B-4F38-B35F-C455372481FF}"/>
    <dgm:cxn modelId="{E2ED6CF3-B847-435D-87AF-5B12574D3043}" type="presOf" srcId="{83447B4D-BCE5-4D81-9739-DE10FD16432F}" destId="{62EF3A7E-439F-4BEC-B81C-6F993B614E6A}" srcOrd="0" destOrd="0" presId="urn:microsoft.com/office/officeart/2005/8/layout/vList3"/>
    <dgm:cxn modelId="{68742D4E-C71F-463E-A393-D9319AA6D106}" type="presParOf" srcId="{55BE117E-3BD0-478C-9FF5-310D8318D1E6}" destId="{BFAD6E3F-E7F7-4B81-AB34-E95E0C458C33}" srcOrd="0" destOrd="0" presId="urn:microsoft.com/office/officeart/2005/8/layout/vList3"/>
    <dgm:cxn modelId="{06A87AA7-FE66-40F3-9B92-2731BA8F021E}" type="presParOf" srcId="{BFAD6E3F-E7F7-4B81-AB34-E95E0C458C33}" destId="{B6FD36DA-E7B1-4297-A899-26F25C743546}" srcOrd="0" destOrd="0" presId="urn:microsoft.com/office/officeart/2005/8/layout/vList3"/>
    <dgm:cxn modelId="{2161F07F-EA23-4729-9288-5D6C89737DC6}" type="presParOf" srcId="{BFAD6E3F-E7F7-4B81-AB34-E95E0C458C33}" destId="{5DE9FEFC-4992-43A8-8AC5-C95728E65C61}" srcOrd="1" destOrd="0" presId="urn:microsoft.com/office/officeart/2005/8/layout/vList3"/>
    <dgm:cxn modelId="{74AC3596-6C87-46CA-B1E5-9A72D74B5D89}" type="presParOf" srcId="{55BE117E-3BD0-478C-9FF5-310D8318D1E6}" destId="{CB2F5ADC-0751-488B-8823-F82FA2FE5C8E}" srcOrd="1" destOrd="0" presId="urn:microsoft.com/office/officeart/2005/8/layout/vList3"/>
    <dgm:cxn modelId="{DCFDA493-0347-492B-9BBF-6F9306AB0EA4}" type="presParOf" srcId="{55BE117E-3BD0-478C-9FF5-310D8318D1E6}" destId="{0D8F4981-9F23-49D9-A449-4F90D2BFEFE5}" srcOrd="2" destOrd="0" presId="urn:microsoft.com/office/officeart/2005/8/layout/vList3"/>
    <dgm:cxn modelId="{929D9E70-0A0F-4ABC-9477-35DEC8D35CA1}" type="presParOf" srcId="{0D8F4981-9F23-49D9-A449-4F90D2BFEFE5}" destId="{06C26B90-8208-40BE-ACD5-4AA7DB9AF742}" srcOrd="0" destOrd="0" presId="urn:microsoft.com/office/officeart/2005/8/layout/vList3"/>
    <dgm:cxn modelId="{2CB773CE-9E0D-41E7-9524-F9A788B58CE3}" type="presParOf" srcId="{0D8F4981-9F23-49D9-A449-4F90D2BFEFE5}" destId="{B7493791-9238-4417-BF9F-28E8A0ADA968}" srcOrd="1" destOrd="0" presId="urn:microsoft.com/office/officeart/2005/8/layout/vList3"/>
    <dgm:cxn modelId="{1F53E797-EFE0-478A-9325-4F56ABD62AEB}" type="presParOf" srcId="{55BE117E-3BD0-478C-9FF5-310D8318D1E6}" destId="{18205FD6-A6EB-4C9D-BC20-E0E343893E41}" srcOrd="3" destOrd="0" presId="urn:microsoft.com/office/officeart/2005/8/layout/vList3"/>
    <dgm:cxn modelId="{F4D66844-3A9A-4D5C-839A-2DEF20262322}" type="presParOf" srcId="{55BE117E-3BD0-478C-9FF5-310D8318D1E6}" destId="{5338061A-1704-4558-8E90-8EBAE23CBA58}" srcOrd="4" destOrd="0" presId="urn:microsoft.com/office/officeart/2005/8/layout/vList3"/>
    <dgm:cxn modelId="{967A03C2-880E-405B-A9EB-6041226DEE29}" type="presParOf" srcId="{5338061A-1704-4558-8E90-8EBAE23CBA58}" destId="{C08B734E-454E-4BD6-BCEF-B6A451DE55A0}" srcOrd="0" destOrd="0" presId="urn:microsoft.com/office/officeart/2005/8/layout/vList3"/>
    <dgm:cxn modelId="{35828501-E1F2-43EE-8BCB-059138C70EB7}" type="presParOf" srcId="{5338061A-1704-4558-8E90-8EBAE23CBA58}" destId="{1D04D00F-BB2F-4D32-A3A9-2EAA6C91FB93}" srcOrd="1" destOrd="0" presId="urn:microsoft.com/office/officeart/2005/8/layout/vList3"/>
    <dgm:cxn modelId="{F4FF8CFB-734B-46C8-B4E7-5474AEEA89ED}" type="presParOf" srcId="{55BE117E-3BD0-478C-9FF5-310D8318D1E6}" destId="{E9D4E87E-ED2F-49A4-9FA9-BE1B07A48338}" srcOrd="5" destOrd="0" presId="urn:microsoft.com/office/officeart/2005/8/layout/vList3"/>
    <dgm:cxn modelId="{F81F03E6-5994-41E0-BE5A-89DDE0B251BD}" type="presParOf" srcId="{55BE117E-3BD0-478C-9FF5-310D8318D1E6}" destId="{C93CA6A9-D7DA-44A0-9567-20C9591342BA}" srcOrd="6" destOrd="0" presId="urn:microsoft.com/office/officeart/2005/8/layout/vList3"/>
    <dgm:cxn modelId="{83EE2F9C-4E1E-4437-ABA1-F710A523917B}" type="presParOf" srcId="{C93CA6A9-D7DA-44A0-9567-20C9591342BA}" destId="{FC93223C-7E00-4D99-829D-4A3791A35B61}" srcOrd="0" destOrd="0" presId="urn:microsoft.com/office/officeart/2005/8/layout/vList3"/>
    <dgm:cxn modelId="{DFF9022A-6BD6-480C-8DC3-408192623F9E}" type="presParOf" srcId="{C93CA6A9-D7DA-44A0-9567-20C9591342BA}" destId="{62EF3A7E-439F-4BEC-B81C-6F993B614E6A}" srcOrd="1" destOrd="0" presId="urn:microsoft.com/office/officeart/2005/8/layout/vList3"/>
    <dgm:cxn modelId="{B34240C5-D879-4A13-A244-57BE074E3E98}" type="presParOf" srcId="{55BE117E-3BD0-478C-9FF5-310D8318D1E6}" destId="{1AB99C80-5E1B-4986-858E-861B6A3BEDA5}" srcOrd="7" destOrd="0" presId="urn:microsoft.com/office/officeart/2005/8/layout/vList3"/>
    <dgm:cxn modelId="{742A074D-1802-41B5-BFFE-3D91523B5C87}" type="presParOf" srcId="{55BE117E-3BD0-478C-9FF5-310D8318D1E6}" destId="{E7B4752D-DDAD-4253-9BEA-CED77FCB8F2D}" srcOrd="8" destOrd="0" presId="urn:microsoft.com/office/officeart/2005/8/layout/vList3"/>
    <dgm:cxn modelId="{048CD2C5-9DCB-4E13-BDF3-4AA273AD0D02}" type="presParOf" srcId="{E7B4752D-DDAD-4253-9BEA-CED77FCB8F2D}" destId="{4210936C-E6FA-477A-9D41-28C73BBEBF03}" srcOrd="0" destOrd="0" presId="urn:microsoft.com/office/officeart/2005/8/layout/vList3"/>
    <dgm:cxn modelId="{EBE5E4DF-EB2C-4A42-9294-E380CD787E58}" type="presParOf" srcId="{E7B4752D-DDAD-4253-9BEA-CED77FCB8F2D}" destId="{00B64842-0C8B-4028-B9FF-D5C7AD1B9690}" srcOrd="1" destOrd="0" presId="urn:microsoft.com/office/officeart/2005/8/layout/vList3"/>
    <dgm:cxn modelId="{65A44CEF-209A-4972-831E-797CCB2FC06A}" type="presParOf" srcId="{55BE117E-3BD0-478C-9FF5-310D8318D1E6}" destId="{EB8D1196-75BF-474B-9FC5-81C5D93DF47E}" srcOrd="9" destOrd="0" presId="urn:microsoft.com/office/officeart/2005/8/layout/vList3"/>
    <dgm:cxn modelId="{D6A72F6A-CFA8-430B-99E1-F834459E5D38}" type="presParOf" srcId="{55BE117E-3BD0-478C-9FF5-310D8318D1E6}" destId="{0486380F-FC2C-4300-AF81-B57E7BEF6D54}" srcOrd="10" destOrd="0" presId="urn:microsoft.com/office/officeart/2005/8/layout/vList3"/>
    <dgm:cxn modelId="{88CE5AE8-6E2B-4F00-B164-047B6A1A6361}" type="presParOf" srcId="{0486380F-FC2C-4300-AF81-B57E7BEF6D54}" destId="{085A77BB-E38B-4F4D-86B6-952BCE90748F}" srcOrd="0" destOrd="0" presId="urn:microsoft.com/office/officeart/2005/8/layout/vList3"/>
    <dgm:cxn modelId="{C352C2F0-EBC7-4825-A416-763C923F1051}" type="presParOf" srcId="{0486380F-FC2C-4300-AF81-B57E7BEF6D54}" destId="{1F954B25-9A7E-4D4C-A43A-AA8816325DB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1"/>
            <a:ext cx="3038475" cy="465621"/>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EA1A7210-0B2B-4F28-95C4-07BD8775DA7A}" type="datetimeFigureOut">
              <a:rPr lang="en-US"/>
              <a:pPr>
                <a:defRPr/>
              </a:pPr>
              <a:t>12/7/2017</a:t>
            </a:fld>
            <a:endParaRPr lang="en-US" dirty="0"/>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181"/>
            <a:ext cx="3038475" cy="46562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FBA8D9B-71D9-4A7B-BE07-1B7244D46708}" type="slidenum">
              <a:rPr lang="en-US" altLang="en-US"/>
              <a:pPr/>
              <a:t>‹#›</a:t>
            </a:fld>
            <a:endParaRPr lang="en-US" altLang="en-US" dirty="0"/>
          </a:p>
        </p:txBody>
      </p:sp>
    </p:spTree>
    <p:extLst>
      <p:ext uri="{BB962C8B-B14F-4D97-AF65-F5344CB8AC3E}">
        <p14:creationId xmlns:p14="http://schemas.microsoft.com/office/powerpoint/2010/main" val="2938806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1"/>
            <a:ext cx="3038475" cy="465621"/>
          </a:xfrm>
          <a:prstGeom prst="rect">
            <a:avLst/>
          </a:prstGeom>
        </p:spPr>
        <p:txBody>
          <a:bodyPr vert="horz" wrap="square" lIns="92446" tIns="46223" rIns="92446" bIns="46223" numCol="1" anchor="t" anchorCtr="0" compatLnSpc="1">
            <a:prstTxWarp prst="textNoShape">
              <a:avLst/>
            </a:prstTxWarp>
          </a:bodyPr>
          <a:lstStyle>
            <a:lvl1pPr algn="r">
              <a:defRPr sz="1200" smtClean="0">
                <a:latin typeface="Calibri" pitchFamily="34" charset="0"/>
              </a:defRPr>
            </a:lvl1pPr>
          </a:lstStyle>
          <a:p>
            <a:pPr>
              <a:defRPr/>
            </a:pPr>
            <a:fld id="{650E5A6F-92FD-4175-992C-CA3DDCA6AD3A}" type="datetimeFigureOut">
              <a:rPr lang="en-US"/>
              <a:pPr>
                <a:defRPr/>
              </a:pPr>
              <a:t>12/7/2017</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676" y="4416191"/>
            <a:ext cx="5607050" cy="418258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181"/>
            <a:ext cx="3038475" cy="465621"/>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181"/>
            <a:ext cx="3038475" cy="465621"/>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anose="020F0502020204030204" pitchFamily="34" charset="0"/>
              </a:defRPr>
            </a:lvl1pPr>
          </a:lstStyle>
          <a:p>
            <a:fld id="{D0DBD422-9EB0-4323-BF6E-DCF786888576}" type="slidenum">
              <a:rPr lang="en-US" altLang="en-US"/>
              <a:pPr/>
              <a:t>‹#›</a:t>
            </a:fld>
            <a:endParaRPr lang="en-US" altLang="en-US" dirty="0"/>
          </a:p>
        </p:txBody>
      </p:sp>
    </p:spTree>
    <p:extLst>
      <p:ext uri="{BB962C8B-B14F-4D97-AF65-F5344CB8AC3E}">
        <p14:creationId xmlns:p14="http://schemas.microsoft.com/office/powerpoint/2010/main" val="3091109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a:t>
            </a:fld>
            <a:endParaRPr lang="en-US" altLang="en-US" dirty="0"/>
          </a:p>
        </p:txBody>
      </p:sp>
    </p:spTree>
    <p:extLst>
      <p:ext uri="{BB962C8B-B14F-4D97-AF65-F5344CB8AC3E}">
        <p14:creationId xmlns:p14="http://schemas.microsoft.com/office/powerpoint/2010/main" val="407002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baseline="0" dirty="0"/>
              <a:t>讓我們仔細看看</a:t>
            </a:r>
            <a:r>
              <a:rPr lang="en-US" altLang="zh-CN" baseline="0" dirty="0"/>
              <a:t>GST</a:t>
            </a:r>
            <a:r>
              <a:rPr lang="zh-CN" altLang="en-US" baseline="0" dirty="0"/>
              <a:t>在服務活動以及全球行動團隊中所處的位置。作為服務活動司的最新部分，全球服務團隊將同活動發展部門和青少獅部門一道將服務放在我們組織的最前沿。服務活動司內的每個部門將一起合作，互相補充來達到我們的目標。</a:t>
            </a:r>
            <a:r>
              <a:rPr lang="en-US" baseline="0" dirty="0"/>
              <a:t> </a:t>
            </a:r>
          </a:p>
          <a:p>
            <a:endParaRPr lang="en-US" baseline="0" dirty="0"/>
          </a:p>
          <a:p>
            <a:r>
              <a:rPr lang="zh-CN" altLang="en-US" baseline="0" dirty="0"/>
              <a:t>我們可以把活動發展部門看作是</a:t>
            </a:r>
            <a:r>
              <a:rPr lang="zh-CN" altLang="en-US" b="1" baseline="0" dirty="0"/>
              <a:t>智庫：</a:t>
            </a:r>
            <a:r>
              <a:rPr lang="en-US" b="0" baseline="0" dirty="0"/>
              <a:t> </a:t>
            </a:r>
            <a:r>
              <a:rPr lang="zh-CN" altLang="en-US" b="0" baseline="0" dirty="0"/>
              <a:t>研發服務活動和模式、建立工具來支援方案的實施並發展試運行活動來測試新的倡議活動。</a:t>
            </a:r>
            <a:r>
              <a:rPr lang="en-US" altLang="zh-CN" b="0" baseline="0" dirty="0"/>
              <a:t>GST </a:t>
            </a:r>
            <a:r>
              <a:rPr lang="zh-CN" altLang="en-US" b="0" baseline="0" dirty="0"/>
              <a:t>將起</a:t>
            </a:r>
            <a:r>
              <a:rPr lang="zh-CN" altLang="en-US" b="1" baseline="0" dirty="0"/>
              <a:t>動員者</a:t>
            </a:r>
            <a:r>
              <a:rPr lang="zh-CN" altLang="en-US" b="0" baseline="0" dirty="0"/>
              <a:t>的作用：</a:t>
            </a:r>
            <a:r>
              <a:rPr lang="en-US" b="0" baseline="0" dirty="0"/>
              <a:t> </a:t>
            </a:r>
            <a:r>
              <a:rPr lang="zh-CN" altLang="en-US" b="0" baseline="0" dirty="0"/>
              <a:t>激勵實地的獅友實施親手服務方案、收集並分析所有憲章區的需求和機會的回饋。我們將在確保</a:t>
            </a:r>
            <a:r>
              <a:rPr lang="en-US" altLang="zh-CN" b="0" baseline="0" dirty="0"/>
              <a:t>GST</a:t>
            </a:r>
            <a:r>
              <a:rPr lang="zh-CN" altLang="en-US" b="0" baseline="0" dirty="0"/>
              <a:t>收到所需資料方面，起到不可分割的作用。這個資料將會被轉化成有價值的見解，用於活動發展部門進一步改進與每個地區具體相關的活動和資源。</a:t>
            </a:r>
            <a:endParaRPr lang="en-US" baseline="0" dirty="0"/>
          </a:p>
          <a:p>
            <a:endParaRPr lang="en-US" baseline="0" dirty="0"/>
          </a:p>
          <a:p>
            <a:r>
              <a:rPr lang="zh-CN" altLang="en-US" dirty="0"/>
              <a:t>在服務活動司外部，全球服務團隊將與全球會員發展團隊和全球領導發展團隊並肩合作。</a:t>
            </a:r>
            <a:r>
              <a:rPr lang="en-US" altLang="zh-CN" dirty="0"/>
              <a:t>GST</a:t>
            </a:r>
            <a:r>
              <a:rPr lang="zh-CN" altLang="en-US" dirty="0"/>
              <a:t>、</a:t>
            </a:r>
            <a:r>
              <a:rPr lang="en-US" altLang="zh-CN" dirty="0"/>
              <a:t>GMT</a:t>
            </a:r>
            <a:r>
              <a:rPr lang="zh-CN" altLang="en-US" dirty="0"/>
              <a:t>和</a:t>
            </a:r>
            <a:r>
              <a:rPr lang="en-US" altLang="zh-CN" dirty="0"/>
              <a:t>GLT</a:t>
            </a:r>
            <a:r>
              <a:rPr lang="zh-CN" altLang="en-US" dirty="0"/>
              <a:t>一起組成全球行動團隊，統一獅子會的三個關鍵領域：領導發展、會員成長和服務。</a:t>
            </a:r>
            <a:endParaRPr lang="en-US" baseline="0" dirty="0"/>
          </a:p>
          <a:p>
            <a:endParaRPr lang="en-US" baseline="0" dirty="0"/>
          </a:p>
          <a:p>
            <a:r>
              <a:rPr lang="en-US" baseline="0" dirty="0"/>
              <a:t>GST </a:t>
            </a:r>
            <a:r>
              <a:rPr lang="zh-CN" altLang="en-US" baseline="0" dirty="0"/>
              <a:t>也將會與基金會合作，以增加服務方案的資源、為組織和基金會帶來能見度並在經歷需求評估、進展報告、實地訪問到最終報告週期中支援地方獅子會尋求撥款資金。我們想讓獅友知道基金會所做的一切並幫助傳播資訊給他人。</a:t>
            </a:r>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10</a:t>
            </a:fld>
            <a:endParaRPr lang="en-US" altLang="en-US" dirty="0"/>
          </a:p>
        </p:txBody>
      </p:sp>
    </p:spTree>
    <p:extLst>
      <p:ext uri="{BB962C8B-B14F-4D97-AF65-F5344CB8AC3E}">
        <p14:creationId xmlns:p14="http://schemas.microsoft.com/office/powerpoint/2010/main" val="365413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i="0" baseline="0" dirty="0"/>
              <a:t>這是高層次說明全球行動團隊和</a:t>
            </a:r>
            <a:r>
              <a:rPr lang="en-US" altLang="zh-CN" i="0" baseline="0" dirty="0"/>
              <a:t>LCIF</a:t>
            </a:r>
            <a:r>
              <a:rPr lang="zh-CN" altLang="en-US" i="0" baseline="0" dirty="0"/>
              <a:t>將如何進行合作的情形。</a:t>
            </a:r>
            <a:endParaRPr lang="en-US" i="0" dirty="0"/>
          </a:p>
          <a:p>
            <a:endParaRPr lang="en-US" dirty="0"/>
          </a:p>
        </p:txBody>
      </p:sp>
      <p:sp>
        <p:nvSpPr>
          <p:cNvPr id="4" name="Slide Number Placeholder 3"/>
          <p:cNvSpPr>
            <a:spLocks noGrp="1"/>
          </p:cNvSpPr>
          <p:nvPr>
            <p:ph type="sldNum" sz="quarter" idx="10"/>
          </p:nvPr>
        </p:nvSpPr>
        <p:spPr/>
        <p:txBody>
          <a:bodyPr/>
          <a:lstStyle/>
          <a:p>
            <a:fld id="{E5C71B69-8B32-4D0C-B099-2760A7644D55}" type="slidenum">
              <a:rPr lang="en-US" smtClean="0"/>
              <a:t>11</a:t>
            </a:fld>
            <a:endParaRPr lang="en-US" dirty="0"/>
          </a:p>
        </p:txBody>
      </p:sp>
    </p:spTree>
    <p:extLst>
      <p:ext uri="{BB962C8B-B14F-4D97-AF65-F5344CB8AC3E}">
        <p14:creationId xmlns:p14="http://schemas.microsoft.com/office/powerpoint/2010/main" val="374819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a:t>讓我們仔細看看</a:t>
            </a:r>
            <a:r>
              <a:rPr lang="en-US" baseline="0" dirty="0"/>
              <a:t> GAT – LCIF </a:t>
            </a:r>
            <a:r>
              <a:rPr lang="zh-CN" altLang="en-US" baseline="0" dirty="0"/>
              <a:t>的關係。</a:t>
            </a:r>
            <a:r>
              <a:rPr lang="en-US" baseline="0" dirty="0"/>
              <a:t>LCIF </a:t>
            </a:r>
            <a:r>
              <a:rPr lang="zh-CN" altLang="en-US" baseline="0" dirty="0"/>
              <a:t>尤其在與全球服務團隊的合作中所處的地位，如圖中說明的雙向箭頭。</a:t>
            </a:r>
            <a:endParaRPr lang="en-US" dirty="0"/>
          </a:p>
          <a:p>
            <a:endParaRPr lang="en-US" dirty="0"/>
          </a:p>
          <a:p>
            <a:r>
              <a:rPr lang="en-US" dirty="0"/>
              <a:t>LCIF </a:t>
            </a:r>
            <a:r>
              <a:rPr lang="zh-CN" altLang="en-US" dirty="0"/>
              <a:t>協調員和</a:t>
            </a:r>
            <a:r>
              <a:rPr lang="en-US" dirty="0"/>
              <a:t> GST </a:t>
            </a:r>
            <a:r>
              <a:rPr lang="zh-CN" altLang="en-US" dirty="0"/>
              <a:t>成員受益于互相宣傳。</a:t>
            </a:r>
            <a:r>
              <a:rPr lang="en-US" dirty="0"/>
              <a:t>LCIF </a:t>
            </a:r>
            <a:r>
              <a:rPr lang="zh-CN" altLang="en-US" dirty="0"/>
              <a:t>支援獅子會的服務並且獅子會的服務得到來自</a:t>
            </a:r>
            <a:r>
              <a:rPr lang="en-US" altLang="zh-CN" dirty="0"/>
              <a:t>LCIF</a:t>
            </a:r>
            <a:r>
              <a:rPr lang="zh-CN" altLang="en-US" dirty="0"/>
              <a:t>的資金援助。透過突出兩者的關係，服務和對基金會的財力支持得到加強。</a:t>
            </a:r>
            <a:endParaRPr lang="en-US" dirty="0"/>
          </a:p>
          <a:p>
            <a:r>
              <a:rPr lang="en-US" dirty="0"/>
              <a:t> </a:t>
            </a:r>
          </a:p>
          <a:p>
            <a:r>
              <a:rPr lang="en-US" dirty="0"/>
              <a:t>GST </a:t>
            </a:r>
            <a:r>
              <a:rPr lang="zh-CN" altLang="en-US" dirty="0"/>
              <a:t>成員和 </a:t>
            </a:r>
            <a:r>
              <a:rPr lang="en-US" dirty="0"/>
              <a:t>LCIF </a:t>
            </a:r>
            <a:r>
              <a:rPr lang="zh-CN" altLang="en-US" dirty="0"/>
              <a:t>協調員將會在複合區、區及分會層面起到領導人的作用。通過在每個層面的合作，計畫可以整合並開發來實現多項目標。</a:t>
            </a:r>
            <a:endParaRPr lang="en-US" dirty="0"/>
          </a:p>
          <a:p>
            <a:endParaRPr lang="en-US" dirty="0"/>
          </a:p>
          <a:p>
            <a:r>
              <a:rPr lang="zh-CN" altLang="en-US" dirty="0"/>
              <a:t>在憲章區和地區層面，</a:t>
            </a:r>
            <a:r>
              <a:rPr lang="en-US" altLang="zh-CN" dirty="0"/>
              <a:t>LCIF </a:t>
            </a:r>
            <a:r>
              <a:rPr lang="zh-CN" altLang="en-US" dirty="0"/>
              <a:t>沒有協調員代表，</a:t>
            </a:r>
            <a:r>
              <a:rPr lang="zh-CN" altLang="en-US" b="1" dirty="0"/>
              <a:t>我們</a:t>
            </a:r>
            <a:r>
              <a:rPr lang="zh-CN" altLang="en-US" dirty="0"/>
              <a:t>將負責支持基金會到會員。</a:t>
            </a:r>
            <a:endParaRPr lang="en-US" dirty="0"/>
          </a:p>
          <a:p>
            <a:endParaRPr lang="en-US" dirty="0"/>
          </a:p>
          <a:p>
            <a:r>
              <a:rPr lang="zh-CN" altLang="en-US" dirty="0"/>
              <a:t>募款的目標是由</a:t>
            </a:r>
            <a:r>
              <a:rPr lang="en-US" altLang="zh-CN" dirty="0"/>
              <a:t>LCIF</a:t>
            </a:r>
            <a:r>
              <a:rPr lang="zh-CN" altLang="en-US" dirty="0"/>
              <a:t>建立的，因此當獅友透過合格撥款尋求資金時，我們就能夠應對。沒有來自</a:t>
            </a:r>
            <a:r>
              <a:rPr lang="en-US" altLang="zh-CN" dirty="0"/>
              <a:t>LCIF </a:t>
            </a:r>
            <a:r>
              <a:rPr lang="zh-CN" altLang="en-US" dirty="0"/>
              <a:t>的支援，獅友無法滿足他們社區大規模的需求或應對無法預期的災難。</a:t>
            </a:r>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12</a:t>
            </a:fld>
            <a:endParaRPr lang="en-US" altLang="en-US" dirty="0"/>
          </a:p>
        </p:txBody>
      </p:sp>
    </p:spTree>
    <p:extLst>
      <p:ext uri="{BB962C8B-B14F-4D97-AF65-F5344CB8AC3E}">
        <p14:creationId xmlns:p14="http://schemas.microsoft.com/office/powerpoint/2010/main" val="250325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a:solidFill>
                  <a:schemeClr val="tx1"/>
                </a:solidFill>
                <a:effectLst/>
                <a:latin typeface="+mn-lt"/>
                <a:ea typeface="ヒラギノ角ゴ Pro W3" charset="0"/>
                <a:cs typeface="ヒラギノ角ゴ Pro W3" charset="0"/>
              </a:rPr>
              <a:t>以下是我們計畫如何達到</a:t>
            </a:r>
            <a:r>
              <a:rPr lang="en-US" sz="1200" kern="1200" baseline="0" dirty="0">
                <a:solidFill>
                  <a:schemeClr val="tx1"/>
                </a:solidFill>
                <a:effectLst/>
                <a:latin typeface="+mn-lt"/>
                <a:ea typeface="ヒラギノ角ゴ Pro W3" charset="0"/>
                <a:cs typeface="ヒラギノ角ゴ Pro W3" charset="0"/>
              </a:rPr>
              <a:t> GST – LCIF </a:t>
            </a:r>
            <a:r>
              <a:rPr lang="zh-CN" altLang="en-US" sz="1200" kern="1200" baseline="0" dirty="0">
                <a:solidFill>
                  <a:schemeClr val="tx1"/>
                </a:solidFill>
                <a:effectLst/>
                <a:latin typeface="+mn-lt"/>
                <a:ea typeface="ヒラギノ角ゴ Pro W3" charset="0"/>
                <a:cs typeface="ヒラギノ角ゴ Pro W3" charset="0"/>
              </a:rPr>
              <a:t>的合作關係：</a:t>
            </a:r>
            <a:endParaRPr lang="en-US" sz="1200" kern="1200" dirty="0">
              <a:solidFill>
                <a:schemeClr val="tx1"/>
              </a:solidFill>
              <a:effectLst/>
              <a:latin typeface="+mn-lt"/>
              <a:ea typeface="ヒラギノ角ゴ Pro W3" charset="0"/>
              <a:cs typeface="ヒラギノ角ゴ Pro W3" charset="0"/>
            </a:endParaRPr>
          </a:p>
          <a:p>
            <a:endParaRPr lang="en-US" sz="1200" kern="1200" dirty="0">
              <a:solidFill>
                <a:schemeClr val="tx1"/>
              </a:solidFill>
              <a:effectLst/>
              <a:latin typeface="+mn-lt"/>
              <a:ea typeface="ヒラギノ角ゴ Pro W3" charset="0"/>
              <a:cs typeface="ヒラギノ角ゴ Pro W3" charset="0"/>
            </a:endParaRPr>
          </a:p>
          <a:p>
            <a:pPr marL="171450" indent="-171450">
              <a:buFontTx/>
              <a:buChar char="-"/>
            </a:pPr>
            <a:r>
              <a:rPr lang="zh-CN" altLang="en-US" sz="1200" kern="1200" dirty="0">
                <a:solidFill>
                  <a:schemeClr val="tx1"/>
                </a:solidFill>
                <a:effectLst/>
                <a:latin typeface="+mn-lt"/>
                <a:ea typeface="ヒラギノ角ゴ Pro W3" charset="0"/>
                <a:cs typeface="ヒラギノ角ゴ Pro W3" charset="0"/>
              </a:rPr>
              <a:t>我們同</a:t>
            </a:r>
            <a:r>
              <a:rPr lang="en-US" sz="1200" kern="1200" baseline="0" dirty="0">
                <a:solidFill>
                  <a:schemeClr val="tx1"/>
                </a:solidFill>
                <a:effectLst/>
                <a:latin typeface="+mn-lt"/>
                <a:ea typeface="ヒラギノ角ゴ Pro W3" charset="0"/>
                <a:cs typeface="ヒラギノ角ゴ Pro W3" charset="0"/>
              </a:rPr>
              <a:t> </a:t>
            </a:r>
            <a:r>
              <a:rPr lang="en-US" sz="1200" kern="1200" dirty="0">
                <a:solidFill>
                  <a:schemeClr val="tx1"/>
                </a:solidFill>
                <a:effectLst/>
                <a:latin typeface="+mn-lt"/>
                <a:ea typeface="ヒラギノ角ゴ Pro W3" charset="0"/>
                <a:cs typeface="ヒラギノ角ゴ Pro W3" charset="0"/>
              </a:rPr>
              <a:t>GST </a:t>
            </a:r>
            <a:r>
              <a:rPr lang="zh-CN" altLang="en-US" sz="1200" kern="1200" dirty="0">
                <a:solidFill>
                  <a:schemeClr val="tx1"/>
                </a:solidFill>
                <a:effectLst/>
                <a:latin typeface="+mn-lt"/>
                <a:ea typeface="ヒラギノ角ゴ Pro W3" charset="0"/>
                <a:cs typeface="ヒラギノ角ゴ Pro W3" charset="0"/>
              </a:rPr>
              <a:t>複合區和區協調員一道，將幫助</a:t>
            </a:r>
            <a:r>
              <a:rPr lang="zh-CN" altLang="en-US" sz="1200" b="1" kern="1200" dirty="0">
                <a:solidFill>
                  <a:schemeClr val="tx1"/>
                </a:solidFill>
                <a:effectLst/>
                <a:latin typeface="+mn-lt"/>
                <a:ea typeface="ヒラギノ角ゴ Pro W3" charset="0"/>
                <a:cs typeface="ヒラギノ角ゴ Pro W3" charset="0"/>
              </a:rPr>
              <a:t>識別方案</a:t>
            </a:r>
            <a:r>
              <a:rPr lang="en-US" sz="1200" b="1" kern="1200" dirty="0">
                <a:solidFill>
                  <a:schemeClr val="tx1"/>
                </a:solidFill>
                <a:effectLst/>
                <a:latin typeface="+mn-lt"/>
                <a:ea typeface="ヒラギノ角ゴ Pro W3" charset="0"/>
                <a:cs typeface="ヒラギノ角ゴ Pro W3" charset="0"/>
              </a:rPr>
              <a:t>  </a:t>
            </a:r>
            <a:r>
              <a:rPr lang="zh-CN" altLang="en-US" sz="1200" b="1" kern="1200" dirty="0">
                <a:solidFill>
                  <a:schemeClr val="tx1"/>
                </a:solidFill>
                <a:effectLst/>
                <a:latin typeface="+mn-lt"/>
                <a:ea typeface="ヒラギノ角ゴ Pro W3" charset="0"/>
                <a:cs typeface="ヒラギノ角ゴ Pro W3" charset="0"/>
              </a:rPr>
              <a:t>，</a:t>
            </a:r>
            <a:r>
              <a:rPr lang="zh-CN" altLang="en-US" sz="1200" kern="1200" dirty="0">
                <a:solidFill>
                  <a:schemeClr val="tx1"/>
                </a:solidFill>
                <a:effectLst/>
                <a:latin typeface="+mn-lt"/>
                <a:ea typeface="ヒラギノ角ゴ Pro W3" charset="0"/>
                <a:cs typeface="ヒラギノ角ゴ Pro W3" charset="0"/>
              </a:rPr>
              <a:t>這些方案需要並符合撥款資金，同將協助完整的撥款週期。這包括瞭解每一個程式步驟，從需求評估到最終報告，包括實地訪問。</a:t>
            </a:r>
            <a:endParaRPr lang="en-US" sz="1200" kern="1200" dirty="0">
              <a:solidFill>
                <a:schemeClr val="tx1"/>
              </a:solidFill>
              <a:effectLst/>
              <a:latin typeface="+mn-lt"/>
              <a:ea typeface="ヒラギノ角ゴ Pro W3" charset="0"/>
              <a:cs typeface="ヒラギノ角ゴ Pro W3" charset="0"/>
            </a:endParaRPr>
          </a:p>
          <a:p>
            <a:pPr marL="171450" indent="-171450">
              <a:buFontTx/>
              <a:buChar char="-"/>
            </a:pPr>
            <a:r>
              <a:rPr lang="zh-CN" altLang="en-US" sz="1200" kern="1200" dirty="0">
                <a:solidFill>
                  <a:schemeClr val="tx1"/>
                </a:solidFill>
                <a:effectLst/>
                <a:latin typeface="+mn-lt"/>
                <a:ea typeface="ヒラギノ角ゴ Pro W3" charset="0"/>
                <a:cs typeface="ヒラギノ角ゴ Pro W3" charset="0"/>
              </a:rPr>
              <a:t>我們還必須</a:t>
            </a:r>
            <a:r>
              <a:rPr lang="zh-CN" altLang="en-US" sz="1200" b="1" kern="1200" dirty="0">
                <a:solidFill>
                  <a:schemeClr val="tx1"/>
                </a:solidFill>
                <a:effectLst/>
                <a:latin typeface="+mn-lt"/>
                <a:ea typeface="ヒラギノ角ゴ Pro W3" charset="0"/>
                <a:cs typeface="ヒラギノ角ゴ Pro W3" charset="0"/>
              </a:rPr>
              <a:t>鼓勵</a:t>
            </a:r>
            <a:r>
              <a:rPr lang="zh-CN" altLang="en-US" sz="1200" kern="1200" dirty="0">
                <a:solidFill>
                  <a:schemeClr val="tx1"/>
                </a:solidFill>
                <a:effectLst/>
                <a:latin typeface="+mn-lt"/>
                <a:ea typeface="ヒラギノ角ゴ Pro W3" charset="0"/>
                <a:cs typeface="ヒラギノ角ゴ Pro W3" charset="0"/>
              </a:rPr>
              <a:t>捐款並</a:t>
            </a:r>
            <a:r>
              <a:rPr lang="zh-CN" altLang="en-US" sz="1200" b="1" kern="1200" dirty="0">
                <a:solidFill>
                  <a:schemeClr val="tx1"/>
                </a:solidFill>
                <a:effectLst/>
                <a:latin typeface="+mn-lt"/>
                <a:ea typeface="ヒラギノ角ゴ Pro W3" charset="0"/>
                <a:cs typeface="ヒラギノ角ゴ Pro W3" charset="0"/>
              </a:rPr>
              <a:t>透過講述 </a:t>
            </a:r>
            <a:r>
              <a:rPr lang="en-US" altLang="zh-CN" sz="1200" b="1" kern="1200" dirty="0">
                <a:solidFill>
                  <a:schemeClr val="tx1"/>
                </a:solidFill>
                <a:effectLst/>
                <a:latin typeface="+mn-lt"/>
                <a:ea typeface="ヒラギノ角ゴ Pro W3" charset="0"/>
                <a:cs typeface="ヒラギノ角ゴ Pro W3" charset="0"/>
              </a:rPr>
              <a:t>LCIF </a:t>
            </a:r>
            <a:r>
              <a:rPr lang="zh-CN" altLang="en-US" sz="1200" b="1" kern="1200" dirty="0">
                <a:solidFill>
                  <a:schemeClr val="tx1"/>
                </a:solidFill>
                <a:effectLst/>
                <a:latin typeface="+mn-lt"/>
                <a:ea typeface="ヒラギノ角ゴ Pro W3" charset="0"/>
                <a:cs typeface="ヒラギノ角ゴ Pro W3" charset="0"/>
              </a:rPr>
              <a:t>的故事</a:t>
            </a:r>
            <a:r>
              <a:rPr lang="zh-CN" altLang="en-US" sz="1200" kern="1200" dirty="0">
                <a:solidFill>
                  <a:schemeClr val="tx1"/>
                </a:solidFill>
                <a:effectLst/>
                <a:latin typeface="+mn-lt"/>
                <a:ea typeface="ヒラギノ角ゴ Pro W3" charset="0"/>
                <a:cs typeface="ヒラギノ角ゴ Pro W3" charset="0"/>
              </a:rPr>
              <a:t>來啟發獅友。</a:t>
            </a:r>
            <a:endParaRPr lang="en-US" sz="1200" kern="1200" dirty="0">
              <a:solidFill>
                <a:schemeClr val="tx1"/>
              </a:solidFill>
              <a:effectLst/>
              <a:latin typeface="+mn-lt"/>
              <a:ea typeface="ヒラギノ角ゴ Pro W3" charset="0"/>
              <a:cs typeface="ヒラギノ角ゴ Pro W3" charset="0"/>
            </a:endParaRPr>
          </a:p>
          <a:p>
            <a:pPr marL="171450" indent="-171450">
              <a:buFontTx/>
              <a:buChar char="-"/>
            </a:pPr>
            <a:r>
              <a:rPr lang="en-US" sz="1200" kern="1200" dirty="0">
                <a:solidFill>
                  <a:schemeClr val="tx1"/>
                </a:solidFill>
                <a:effectLst/>
                <a:latin typeface="+mn-lt"/>
                <a:ea typeface="ヒラギノ角ゴ Pro W3" charset="0"/>
                <a:cs typeface="ヒラギノ角ゴ Pro W3" charset="0"/>
              </a:rPr>
              <a:t>LCIF </a:t>
            </a:r>
            <a:r>
              <a:rPr lang="zh-CN" altLang="en-US" sz="1200" kern="1200" dirty="0">
                <a:solidFill>
                  <a:schemeClr val="tx1"/>
                </a:solidFill>
                <a:effectLst/>
                <a:latin typeface="+mn-lt"/>
                <a:ea typeface="ヒラギノ角ゴ Pro W3" charset="0"/>
                <a:cs typeface="ヒラギノ角ゴ Pro W3" charset="0"/>
              </a:rPr>
              <a:t>能將資源帶給很多服務方案，尤其是</a:t>
            </a:r>
            <a:r>
              <a:rPr lang="zh-CN" altLang="en-US" sz="1200" b="1" kern="1200" dirty="0">
                <a:solidFill>
                  <a:schemeClr val="tx1"/>
                </a:solidFill>
                <a:effectLst/>
                <a:latin typeface="+mn-lt"/>
                <a:ea typeface="ヒラギノ角ゴ Pro W3" charset="0"/>
                <a:cs typeface="ヒラギノ角ゴ Pro W3" charset="0"/>
              </a:rPr>
              <a:t>撥款</a:t>
            </a:r>
            <a:r>
              <a:rPr lang="zh-CN" altLang="en-US" sz="1200" kern="1200" dirty="0">
                <a:solidFill>
                  <a:schemeClr val="tx1"/>
                </a:solidFill>
                <a:effectLst/>
                <a:latin typeface="+mn-lt"/>
                <a:ea typeface="ヒラギノ角ゴ Pro W3" charset="0"/>
                <a:cs typeface="ヒラギノ角ゴ Pro W3" charset="0"/>
              </a:rPr>
              <a:t>。</a:t>
            </a:r>
            <a:endParaRPr lang="en-US" sz="1200" b="0" kern="1200" baseline="0" dirty="0">
              <a:solidFill>
                <a:schemeClr val="tx1"/>
              </a:solidFill>
              <a:effectLst/>
              <a:latin typeface="+mn-lt"/>
              <a:ea typeface="ヒラギノ角ゴ Pro W3" charset="0"/>
              <a:cs typeface="ヒラギノ角ゴ Pro W3" charset="0"/>
            </a:endParaRPr>
          </a:p>
          <a:p>
            <a:pPr marL="171450" indent="-171450">
              <a:buFontTx/>
              <a:buChar char="-"/>
            </a:pPr>
            <a:r>
              <a:rPr lang="en-US" sz="1200" kern="1200" dirty="0">
                <a:solidFill>
                  <a:schemeClr val="tx1"/>
                </a:solidFill>
                <a:effectLst/>
                <a:latin typeface="+mn-lt"/>
                <a:ea typeface="ヒラギノ角ゴ Pro W3" charset="0"/>
                <a:cs typeface="ヒラギノ角ゴ Pro W3" charset="0"/>
              </a:rPr>
              <a:t>LCIF </a:t>
            </a:r>
            <a:r>
              <a:rPr lang="zh-CN" altLang="en-US" sz="1200" kern="1200" dirty="0">
                <a:solidFill>
                  <a:schemeClr val="tx1"/>
                </a:solidFill>
                <a:effectLst/>
                <a:latin typeface="+mn-lt"/>
                <a:ea typeface="ヒラギノ角ゴ Pro W3" charset="0"/>
                <a:cs typeface="ヒラギノ角ゴ Pro W3" charset="0"/>
              </a:rPr>
              <a:t>能夠</a:t>
            </a:r>
            <a:r>
              <a:rPr lang="zh-CN" altLang="en-US" sz="1200" b="1" kern="1200" dirty="0">
                <a:solidFill>
                  <a:schemeClr val="tx1"/>
                </a:solidFill>
                <a:effectLst/>
                <a:latin typeface="+mn-lt"/>
                <a:ea typeface="ヒラギノ角ゴ Pro W3" charset="0"/>
                <a:cs typeface="ヒラギノ角ゴ Pro W3" charset="0"/>
              </a:rPr>
              <a:t>改善獅子會服務的能見度</a:t>
            </a:r>
            <a:r>
              <a:rPr lang="zh-CN" altLang="en-US" sz="1200" b="0" kern="1200" dirty="0">
                <a:solidFill>
                  <a:schemeClr val="tx1"/>
                </a:solidFill>
                <a:effectLst/>
                <a:latin typeface="+mn-lt"/>
                <a:ea typeface="ヒラギノ角ゴ Pro W3" charset="0"/>
                <a:cs typeface="ヒラギノ角ゴ Pro W3" charset="0"/>
              </a:rPr>
              <a:t>並建立合作夥伴</a:t>
            </a:r>
            <a:r>
              <a:rPr lang="en-US" sz="1200" b="0" kern="1200" baseline="0" dirty="0">
                <a:solidFill>
                  <a:schemeClr val="tx1"/>
                </a:solidFill>
                <a:effectLst/>
                <a:latin typeface="+mn-lt"/>
                <a:ea typeface="ヒラギノ角ゴ Pro W3" charset="0"/>
                <a:cs typeface="ヒラギノ角ゴ Pro W3" charset="0"/>
              </a:rPr>
              <a:t> </a:t>
            </a:r>
            <a:endParaRPr lang="en-US" sz="1200" b="0" kern="1200" dirty="0">
              <a:solidFill>
                <a:schemeClr val="tx1"/>
              </a:solidFill>
              <a:effectLst/>
              <a:latin typeface="+mn-lt"/>
              <a:ea typeface="ヒラギノ角ゴ Pro W3" charset="0"/>
              <a:cs typeface="ヒラギノ角ゴ Pro W3" charset="0"/>
            </a:endParaRPr>
          </a:p>
          <a:p>
            <a:pPr marL="171450" indent="-171450">
              <a:buFontTx/>
              <a:buChar char="-"/>
            </a:pPr>
            <a:r>
              <a:rPr lang="zh-CN" altLang="en-US" sz="1200" kern="1200" dirty="0">
                <a:solidFill>
                  <a:schemeClr val="tx1"/>
                </a:solidFill>
                <a:effectLst/>
                <a:latin typeface="+mn-lt"/>
                <a:ea typeface="ヒラギノ角ゴ Pro W3" charset="0"/>
                <a:cs typeface="ヒラギノ角ゴ Pro W3" charset="0"/>
              </a:rPr>
              <a:t>我們想在災難預警方面，建立獅子會的</a:t>
            </a:r>
            <a:r>
              <a:rPr lang="zh-CN" altLang="en-US" sz="1200" b="1" kern="1200" dirty="0">
                <a:solidFill>
                  <a:schemeClr val="tx1"/>
                </a:solidFill>
                <a:effectLst/>
                <a:latin typeface="+mn-lt"/>
                <a:ea typeface="ヒラギノ角ゴ Pro W3" charset="0"/>
                <a:cs typeface="ヒラギノ角ゴ Pro W3" charset="0"/>
              </a:rPr>
              <a:t>專長</a:t>
            </a:r>
            <a:r>
              <a:rPr lang="zh-CN" altLang="en-US" sz="1200" kern="1200" dirty="0">
                <a:solidFill>
                  <a:schemeClr val="tx1"/>
                </a:solidFill>
                <a:effectLst/>
                <a:latin typeface="+mn-lt"/>
                <a:ea typeface="ヒラギノ角ゴ Pro W3" charset="0"/>
                <a:cs typeface="ヒラギノ角ゴ Pro W3" charset="0"/>
              </a:rPr>
              <a:t>。</a:t>
            </a:r>
            <a:r>
              <a:rPr lang="en-US" sz="1200" kern="1200" dirty="0">
                <a:solidFill>
                  <a:schemeClr val="tx1"/>
                </a:solidFill>
                <a:effectLst/>
                <a:latin typeface="+mn-lt"/>
                <a:ea typeface="ヒラギノ角ゴ Pro W3" charset="0"/>
                <a:cs typeface="ヒラギノ角ゴ Pro W3" charset="0"/>
              </a:rPr>
              <a:t> </a:t>
            </a:r>
            <a:r>
              <a:rPr lang="zh-CN" altLang="en-US" sz="1200" kern="1200" dirty="0">
                <a:solidFill>
                  <a:schemeClr val="tx1"/>
                </a:solidFill>
                <a:effectLst/>
                <a:latin typeface="+mn-lt"/>
                <a:ea typeface="ヒラギノ角ゴ Pro W3" charset="0"/>
                <a:cs typeface="ヒラギノ角ゴ Pro W3" charset="0"/>
              </a:rPr>
              <a:t>這將會產生及時、有效和深思熟慮的災難應對。</a:t>
            </a:r>
            <a:endParaRPr lang="en-US" sz="1200" kern="1200" dirty="0">
              <a:solidFill>
                <a:schemeClr val="tx1"/>
              </a:solidFill>
              <a:effectLst/>
              <a:latin typeface="+mn-lt"/>
              <a:ea typeface="ヒラギノ角ゴ Pro W3" charset="0"/>
              <a:cs typeface="ヒラギノ角ゴ Pro W3"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13</a:t>
            </a:fld>
            <a:endParaRPr lang="en-US" altLang="en-US" dirty="0"/>
          </a:p>
        </p:txBody>
      </p:sp>
    </p:spTree>
    <p:extLst>
      <p:ext uri="{BB962C8B-B14F-4D97-AF65-F5344CB8AC3E}">
        <p14:creationId xmlns:p14="http://schemas.microsoft.com/office/powerpoint/2010/main" val="279418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GST </a:t>
            </a:r>
            <a:r>
              <a:rPr lang="zh-CN" altLang="en-US" baseline="0" dirty="0"/>
              <a:t>已經設立了具體的目標並制定策略，以便達到這些目標。</a:t>
            </a:r>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14</a:t>
            </a:fld>
            <a:endParaRPr lang="en-US" altLang="en-US" dirty="0"/>
          </a:p>
        </p:txBody>
      </p:sp>
    </p:spTree>
    <p:extLst>
      <p:ext uri="{BB962C8B-B14F-4D97-AF65-F5344CB8AC3E}">
        <p14:creationId xmlns:p14="http://schemas.microsoft.com/office/powerpoint/2010/main" val="331074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zh-CN" altLang="en-US" dirty="0"/>
              <a:t>為了達到每年服務</a:t>
            </a:r>
            <a:r>
              <a:rPr lang="en-US" altLang="zh-CN" dirty="0"/>
              <a:t> 2 </a:t>
            </a:r>
            <a:r>
              <a:rPr lang="zh-CN" altLang="en-US" dirty="0"/>
              <a:t>億民眾新的有聲望的目標並將我們的服務影響最大化，</a:t>
            </a:r>
            <a:r>
              <a:rPr lang="en-US" baseline="0" dirty="0"/>
              <a:t>GST </a:t>
            </a:r>
            <a:r>
              <a:rPr lang="zh-CN" altLang="en-US" baseline="0" dirty="0"/>
              <a:t>將負責制定一套目標。第一年的目標如下：</a:t>
            </a:r>
            <a:endParaRPr lang="en-US" baseline="0" dirty="0"/>
          </a:p>
          <a:p>
            <a:endParaRPr lang="en-US" baseline="0" dirty="0"/>
          </a:p>
          <a:p>
            <a:r>
              <a:rPr lang="en-US" baseline="0" dirty="0"/>
              <a:t>-</a:t>
            </a:r>
            <a:r>
              <a:rPr lang="zh-CN" altLang="en-US" baseline="0" dirty="0"/>
              <a:t>增加 </a:t>
            </a:r>
            <a:r>
              <a:rPr lang="en-US" altLang="zh-CN" baseline="0" dirty="0"/>
              <a:t>5% </a:t>
            </a:r>
            <a:r>
              <a:rPr lang="zh-CN" altLang="en-US" baseline="0" dirty="0"/>
              <a:t>的服務方案實施</a:t>
            </a:r>
            <a:endParaRPr lang="en-US" baseline="0" dirty="0"/>
          </a:p>
          <a:p>
            <a:r>
              <a:rPr lang="en-US" baseline="0" dirty="0"/>
              <a:t>-</a:t>
            </a:r>
            <a:r>
              <a:rPr lang="zh-CN" altLang="en-US" baseline="0" dirty="0"/>
              <a:t>增加 </a:t>
            </a:r>
            <a:r>
              <a:rPr lang="en-US" altLang="zh-CN" baseline="0" dirty="0"/>
              <a:t>5% </a:t>
            </a:r>
            <a:r>
              <a:rPr lang="zh-CN" altLang="en-US" baseline="0" dirty="0"/>
              <a:t>的服務報告</a:t>
            </a:r>
            <a:endParaRPr lang="en-US" altLang="zh-CN" baseline="0" dirty="0"/>
          </a:p>
          <a:p>
            <a:r>
              <a:rPr lang="en-US" baseline="0" dirty="0"/>
              <a:t>-</a:t>
            </a:r>
            <a:r>
              <a:rPr lang="zh-CN" altLang="en-US" baseline="0" dirty="0"/>
              <a:t>增加 </a:t>
            </a:r>
            <a:r>
              <a:rPr lang="en-US" altLang="zh-CN" baseline="0" dirty="0"/>
              <a:t>7% </a:t>
            </a:r>
            <a:r>
              <a:rPr lang="zh-CN" altLang="en-US" baseline="0" dirty="0"/>
              <a:t>的糖尿病服務方案</a:t>
            </a:r>
            <a:endParaRPr lang="en-US" baseline="0" dirty="0"/>
          </a:p>
          <a:p>
            <a:r>
              <a:rPr lang="en-US" baseline="0" dirty="0"/>
              <a:t>-</a:t>
            </a:r>
            <a:r>
              <a:rPr lang="zh-CN" altLang="en-US" baseline="0" dirty="0"/>
              <a:t>鼓勵</a:t>
            </a:r>
            <a:r>
              <a:rPr lang="en-US" baseline="0" dirty="0"/>
              <a:t> LCI </a:t>
            </a:r>
            <a:r>
              <a:rPr lang="zh-CN" altLang="en-US" baseline="0" dirty="0"/>
              <a:t>移動軟體在可使用地方的使用</a:t>
            </a:r>
            <a:endParaRPr lang="en-US" baseline="0" dirty="0"/>
          </a:p>
          <a:p>
            <a:r>
              <a:rPr lang="en-US" baseline="0" dirty="0"/>
              <a:t>-</a:t>
            </a:r>
            <a:r>
              <a:rPr lang="zh-CN" altLang="en-US" baseline="0" dirty="0"/>
              <a:t>與分會 </a:t>
            </a:r>
            <a:r>
              <a:rPr lang="en-US" altLang="zh-CN" baseline="0" dirty="0"/>
              <a:t>LCIF </a:t>
            </a:r>
            <a:r>
              <a:rPr lang="zh-CN" altLang="en-US" baseline="0" dirty="0"/>
              <a:t>協調員的合作</a:t>
            </a:r>
            <a:endParaRPr lang="en-US" baseline="0" dirty="0"/>
          </a:p>
          <a:p>
            <a:r>
              <a:rPr lang="zh-CN" altLang="en-US" baseline="0" dirty="0"/>
              <a:t>每一個目標將幫助支援國際總會長阿噶沃的 </a:t>
            </a:r>
            <a:r>
              <a:rPr lang="en-US" altLang="zh-CN" baseline="0" dirty="0"/>
              <a:t>2017-2018 </a:t>
            </a:r>
            <a:r>
              <a:rPr lang="zh-CN" altLang="en-US" baseline="0" dirty="0"/>
              <a:t>年度服務 </a:t>
            </a:r>
            <a:r>
              <a:rPr lang="en-US" altLang="zh-CN" baseline="0" dirty="0"/>
              <a:t>1.5 </a:t>
            </a:r>
            <a:r>
              <a:rPr lang="zh-CN" altLang="en-US" baseline="0" dirty="0"/>
              <a:t>億民眾的目標。</a:t>
            </a:r>
            <a:endParaRPr lang="en-US" baseline="0" dirty="0"/>
          </a:p>
          <a:p>
            <a:endParaRPr lang="en-US" baseline="0" dirty="0"/>
          </a:p>
          <a:p>
            <a:r>
              <a:rPr lang="zh-CN" altLang="en-US" baseline="0" dirty="0"/>
              <a:t>其他的策略還在開發中，以達到以下的目標：</a:t>
            </a:r>
            <a:endParaRPr lang="en-US" baseline="0" dirty="0"/>
          </a:p>
          <a:p>
            <a:r>
              <a:rPr lang="en-US" baseline="0" dirty="0"/>
              <a:t>-</a:t>
            </a:r>
            <a:r>
              <a:rPr lang="zh-CN" altLang="en-US" baseline="0" dirty="0"/>
              <a:t>方案發展中有更多的青少年參與</a:t>
            </a:r>
            <a:endParaRPr lang="en-US" baseline="0" dirty="0"/>
          </a:p>
          <a:p>
            <a:r>
              <a:rPr lang="en-US" baseline="0" dirty="0"/>
              <a:t>-</a:t>
            </a:r>
            <a:r>
              <a:rPr lang="zh-CN" altLang="en-US" baseline="0" dirty="0"/>
              <a:t>增進與地方組織和商業的合作關係</a:t>
            </a:r>
            <a:endParaRPr lang="en-US" baseline="0" dirty="0"/>
          </a:p>
          <a:p>
            <a:endParaRPr lang="en-US" baseline="0" dirty="0"/>
          </a:p>
          <a:p>
            <a:r>
              <a:rPr lang="zh-CN" altLang="en-US" baseline="0" dirty="0"/>
              <a:t>在未來的數年裡，目標的設定將會具體到區，這將會讓</a:t>
            </a:r>
            <a:r>
              <a:rPr lang="en-US" baseline="0" dirty="0"/>
              <a:t>GST </a:t>
            </a:r>
            <a:r>
              <a:rPr lang="zh-CN" altLang="en-US" baseline="0" dirty="0"/>
              <a:t>區協調員進一步審查區的需求和機會、在結構中溝通這些需求並相應地獲得更多來自我們以及總部 </a:t>
            </a:r>
            <a:r>
              <a:rPr lang="en-US" altLang="zh-CN" baseline="0" dirty="0"/>
              <a:t>GST </a:t>
            </a:r>
            <a:r>
              <a:rPr lang="zh-CN" altLang="en-US" baseline="0" dirty="0"/>
              <a:t>團隊對區域的支援。最後，我們的最大優先考量是幫助建立未來的 </a:t>
            </a:r>
            <a:r>
              <a:rPr lang="en-US" altLang="zh-CN" baseline="0" dirty="0"/>
              <a:t>GST</a:t>
            </a:r>
            <a:r>
              <a:rPr lang="zh-CN" altLang="en-US" baseline="0" dirty="0"/>
              <a:t>，</a:t>
            </a:r>
            <a:r>
              <a:rPr lang="zh-CN" altLang="en-US" b="1" baseline="0" dirty="0"/>
              <a:t>我們需要的 </a:t>
            </a:r>
            <a:r>
              <a:rPr lang="en-US" altLang="zh-CN" b="1" baseline="0" dirty="0"/>
              <a:t>GST</a:t>
            </a:r>
            <a:r>
              <a:rPr lang="en-US" b="0" baseline="0" dirty="0"/>
              <a:t> </a:t>
            </a:r>
            <a:r>
              <a:rPr lang="zh-CN" altLang="en-US" b="0" baseline="0" dirty="0"/>
              <a:t>。為了建立一個強大和成功的團隊來支援我們地區的獅友，我們必須與 </a:t>
            </a:r>
            <a:r>
              <a:rPr lang="en-US" altLang="zh-CN" b="0" baseline="0" dirty="0"/>
              <a:t>GST </a:t>
            </a:r>
            <a:r>
              <a:rPr lang="zh-CN" altLang="en-US" b="0" baseline="0" dirty="0"/>
              <a:t>專員一道工作並計畫在今年的試運行年內与他們定期接触。</a:t>
            </a:r>
            <a:endParaRPr lang="en-US"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15</a:t>
            </a:fld>
            <a:endParaRPr lang="en-US" altLang="en-US" dirty="0"/>
          </a:p>
        </p:txBody>
      </p:sp>
    </p:spTree>
    <p:extLst>
      <p:ext uri="{BB962C8B-B14F-4D97-AF65-F5344CB8AC3E}">
        <p14:creationId xmlns:p14="http://schemas.microsoft.com/office/powerpoint/2010/main" val="36998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baseline="0" dirty="0"/>
              <a:t>總部的 </a:t>
            </a:r>
            <a:r>
              <a:rPr lang="en-US" baseline="0" dirty="0"/>
              <a:t>GST </a:t>
            </a:r>
            <a:r>
              <a:rPr lang="zh-CN" altLang="en-US" baseline="0" dirty="0"/>
              <a:t>團隊想同我們一道工作，來建立具體的區域資源，幫助我們達到我們的目標。這些現有和開發中的資源提供給所有層級的獅子會。獅子會學習中心提供區層級和分會層級獅友的訓練機會。</a:t>
            </a:r>
            <a:endParaRPr lang="en-US" baseline="0" dirty="0"/>
          </a:p>
          <a:p>
            <a:endParaRPr lang="en-US" baseline="0" dirty="0"/>
          </a:p>
          <a:p>
            <a:r>
              <a:rPr lang="zh-CN" altLang="en-US" baseline="0" dirty="0"/>
              <a:t>其他可以提供給我們的資源包括：百年慶服務挑戰，其中包括 </a:t>
            </a:r>
            <a:r>
              <a:rPr lang="en-US" altLang="zh-CN" baseline="0" dirty="0"/>
              <a:t>2017-2018 </a:t>
            </a:r>
            <a:r>
              <a:rPr lang="zh-CN" altLang="en-US" baseline="0" dirty="0"/>
              <a:t>的糖尿病活動、百年慶傳承方案以及各種領導發展工具，比如能够進一步發展我們技能的獅子會學習中心課程、網路研討會和地方學院及研習會。</a:t>
            </a:r>
            <a:endParaRPr lang="en-US" baseline="0" dirty="0"/>
          </a:p>
          <a:p>
            <a:endParaRPr lang="en-US" baseline="0" dirty="0"/>
          </a:p>
          <a:p>
            <a:r>
              <a:rPr lang="zh-CN" altLang="en-US" baseline="0" dirty="0"/>
              <a:t>此外，</a:t>
            </a:r>
            <a:r>
              <a:rPr lang="en-US" altLang="zh-CN" baseline="0" dirty="0"/>
              <a:t>MyLCI </a:t>
            </a:r>
            <a:r>
              <a:rPr lang="zh-CN" altLang="en-US" baseline="0" dirty="0"/>
              <a:t>還提供幾項報告。根據領導層級，我們將能夠看到不同的分會如何積極活躍。能夠看到哪些分會還未報告任何服務活動以及看到哪些分會報告的活動種類。   </a:t>
            </a:r>
            <a:r>
              <a:rPr lang="en-US" baseline="0" dirty="0"/>
              <a:t>(</a:t>
            </a:r>
            <a:r>
              <a:rPr lang="zh-CN" altLang="en-US" baseline="0" dirty="0"/>
              <a:t>我們有很長的報告名單，給你提供給每個層面的報告</a:t>
            </a:r>
            <a:r>
              <a:rPr lang="en-US" baseline="0" dirty="0"/>
              <a:t>)</a:t>
            </a:r>
            <a:r>
              <a:rPr lang="zh-CN" altLang="en-US" baseline="0" dirty="0"/>
              <a:t>。</a:t>
            </a:r>
            <a:endParaRPr lang="en-US"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16</a:t>
            </a:fld>
            <a:endParaRPr lang="en-US" altLang="en-US" dirty="0"/>
          </a:p>
        </p:txBody>
      </p:sp>
    </p:spTree>
    <p:extLst>
      <p:ext uri="{BB962C8B-B14F-4D97-AF65-F5344CB8AC3E}">
        <p14:creationId xmlns:p14="http://schemas.microsoft.com/office/powerpoint/2010/main" val="179972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baseline="0" dirty="0"/>
              <a:t>方案理念的快速單正在開發中，它們將給獅友和青少獅提供簡單、即用、有影響力的服務方案，可以客制化給不同的獅子會社區。方案理念從初級到高級並能改編適用於任何獅子會區域。活動發展部門目前正在進行破土服務方案工具稱作方案藍圖，它將可以用更有效並區域化的方式進行服務方案規劃和實施。</a:t>
            </a:r>
            <a:endParaRPr lang="en-US" baseline="0" dirty="0"/>
          </a:p>
          <a:p>
            <a:endParaRPr lang="en-US" baseline="0" dirty="0"/>
          </a:p>
          <a:p>
            <a:r>
              <a:rPr lang="zh-CN" altLang="en-US" baseline="0" dirty="0"/>
              <a:t>不過，這是一個我們區域專員和我們之間的雙向溝通，為了建立更適合區域的資源。這包括當新的資源出現時，可以與獅友交流、資料收集並提供資訊回饋給專員。</a:t>
            </a:r>
            <a:endParaRPr lang="en-US"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17</a:t>
            </a:fld>
            <a:endParaRPr lang="en-US" altLang="en-US" dirty="0"/>
          </a:p>
        </p:txBody>
      </p:sp>
    </p:spTree>
    <p:extLst>
      <p:ext uri="{BB962C8B-B14F-4D97-AF65-F5344CB8AC3E}">
        <p14:creationId xmlns:p14="http://schemas.microsoft.com/office/powerpoint/2010/main" val="112995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目前還未提供，全球行動團隊</a:t>
            </a:r>
            <a:r>
              <a:rPr lang="en-US" altLang="zh-CN" dirty="0"/>
              <a:t>-</a:t>
            </a:r>
            <a:r>
              <a:rPr lang="zh-CN" altLang="en-US" dirty="0"/>
              <a:t>服務複合區和區協調員將符合一項運作預算。本預算用於覆蓋協調員在完成其職責時所產生的費用。</a:t>
            </a:r>
            <a:r>
              <a:rPr lang="en-US" baseline="0" dirty="0"/>
              <a:t>(</a:t>
            </a:r>
            <a:r>
              <a:rPr lang="zh-CN" altLang="en-US" baseline="0" dirty="0"/>
              <a:t>比如，網路研討會服務、訓練成本、與服務活動相關的旅行或參加區相關會議</a:t>
            </a:r>
            <a:r>
              <a:rPr lang="en-US" baseline="0" dirty="0"/>
              <a:t>)</a:t>
            </a:r>
            <a:r>
              <a:rPr lang="zh-CN" altLang="en-US" baseline="0" dirty="0"/>
              <a:t>。</a:t>
            </a:r>
            <a:endParaRPr lang="en-US" baseline="0" dirty="0"/>
          </a:p>
          <a:p>
            <a:endParaRPr lang="en-US" baseline="0" dirty="0"/>
          </a:p>
          <a:p>
            <a:r>
              <a:rPr lang="zh-CN" altLang="en-US" baseline="0" dirty="0"/>
              <a:t>一旦完成所有的要求，複合區協調員可以收到</a:t>
            </a:r>
            <a:r>
              <a:rPr lang="en-US" altLang="zh-CN" baseline="0" dirty="0"/>
              <a:t>600</a:t>
            </a:r>
            <a:r>
              <a:rPr lang="zh-CN" altLang="en-US" baseline="0" dirty="0"/>
              <a:t>美元的預算，區協調員可以收到</a:t>
            </a:r>
            <a:r>
              <a:rPr lang="en-US" altLang="zh-CN" baseline="0" dirty="0"/>
              <a:t>250</a:t>
            </a:r>
            <a:r>
              <a:rPr lang="zh-CN" altLang="en-US" baseline="0" dirty="0"/>
              <a:t>美元的預算。</a:t>
            </a:r>
            <a:endParaRPr lang="en-US" baseline="0" dirty="0"/>
          </a:p>
          <a:p>
            <a:endParaRPr lang="en-US" baseline="0" dirty="0"/>
          </a:p>
          <a:p>
            <a:pPr marL="0" indent="0">
              <a:buNone/>
            </a:pPr>
            <a:endParaRPr lang="en-US" baseline="0" dirty="0"/>
          </a:p>
          <a:p>
            <a:pPr marL="0" indent="0">
              <a:buNone/>
            </a:pPr>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18</a:t>
            </a:fld>
            <a:endParaRPr lang="en-US" altLang="en-US" dirty="0"/>
          </a:p>
        </p:txBody>
      </p:sp>
    </p:spTree>
    <p:extLst>
      <p:ext uri="{BB962C8B-B14F-4D97-AF65-F5344CB8AC3E}">
        <p14:creationId xmlns:p14="http://schemas.microsoft.com/office/powerpoint/2010/main" val="306571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aseline="0" dirty="0"/>
              <a:t>要想獲得他們的運作預算，複合區和區協調員必須完成以下事項：</a:t>
            </a:r>
            <a:endParaRPr lang="en-US" baseline="0" dirty="0"/>
          </a:p>
          <a:p>
            <a:endParaRPr lang="en-US" baseline="0" dirty="0"/>
          </a:p>
          <a:p>
            <a:pPr marL="228600" indent="-228600">
              <a:buAutoNum type="arabicPeriod"/>
            </a:pPr>
            <a:r>
              <a:rPr lang="zh-CN" altLang="en-US" baseline="0" dirty="0"/>
              <a:t>提交一份發展計畫</a:t>
            </a:r>
            <a:r>
              <a:rPr lang="en-US" baseline="0" dirty="0"/>
              <a:t> (</a:t>
            </a:r>
            <a:r>
              <a:rPr lang="zh-CN" altLang="en-US" baseline="0" dirty="0"/>
              <a:t>將具體到服務</a:t>
            </a:r>
            <a:r>
              <a:rPr lang="en-US" baseline="0" dirty="0"/>
              <a:t>)</a:t>
            </a:r>
            <a:r>
              <a:rPr lang="zh-CN" altLang="en-US" baseline="0" dirty="0"/>
              <a:t>。這個可以透過全球行動團隊發展計畫和進展報告網頁完成。</a:t>
            </a:r>
            <a:r>
              <a:rPr lang="en-US" baseline="0" dirty="0"/>
              <a:t> </a:t>
            </a:r>
          </a:p>
          <a:p>
            <a:pPr marL="228600" indent="-228600">
              <a:buAutoNum type="arabicPeriod"/>
            </a:pPr>
            <a:r>
              <a:rPr lang="zh-CN" altLang="en-US" baseline="0" dirty="0"/>
              <a:t>完成 </a:t>
            </a:r>
            <a:r>
              <a:rPr lang="en-US" baseline="0" dirty="0"/>
              <a:t>2 </a:t>
            </a:r>
            <a:r>
              <a:rPr lang="zh-CN" altLang="en-US" baseline="0" dirty="0"/>
              <a:t>門必修線上訓練課程，將會在獅子會學習中心 （</a:t>
            </a:r>
            <a:r>
              <a:rPr lang="en-US" altLang="zh-CN" baseline="0" dirty="0"/>
              <a:t>LLC</a:t>
            </a:r>
            <a:r>
              <a:rPr lang="zh-CN" altLang="en-US" baseline="0" dirty="0"/>
              <a:t>）上提供；推薦的課程單將會儘快提供給協調員。要求複合區和區協調員完成這些課程，我們身為領導也要熟悉這個材料。</a:t>
            </a:r>
            <a:r>
              <a:rPr lang="en-US" baseline="0" dirty="0"/>
              <a:t> </a:t>
            </a:r>
          </a:p>
          <a:p>
            <a:pPr marL="228600" indent="-228600">
              <a:buAutoNum type="arabicPeriod"/>
            </a:pPr>
            <a:r>
              <a:rPr lang="zh-CN" altLang="en-US" baseline="0" dirty="0"/>
              <a:t>協調員需要提交一份複合區</a:t>
            </a:r>
            <a:r>
              <a:rPr lang="en-US" altLang="zh-CN" baseline="0" dirty="0"/>
              <a:t>/</a:t>
            </a:r>
            <a:r>
              <a:rPr lang="zh-CN" altLang="en-US" baseline="0" dirty="0"/>
              <a:t>區的運作預算支付表格，給全球服務團隊的職員，電郵至：</a:t>
            </a:r>
            <a:r>
              <a:rPr lang="en-US" baseline="0" dirty="0"/>
              <a:t> gst@lionsclubs.org</a:t>
            </a:r>
          </a:p>
          <a:p>
            <a:pPr marL="0" inden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19</a:t>
            </a:fld>
            <a:endParaRPr lang="en-US" altLang="en-US" dirty="0"/>
          </a:p>
        </p:txBody>
      </p:sp>
    </p:spTree>
    <p:extLst>
      <p:ext uri="{BB962C8B-B14F-4D97-AF65-F5344CB8AC3E}">
        <p14:creationId xmlns:p14="http://schemas.microsoft.com/office/powerpoint/2010/main" val="404648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black"/>
                </a:solidFill>
                <a:effectLst/>
                <a:uLnTx/>
                <a:uFillTx/>
                <a:latin typeface="+mn-lt"/>
                <a:ea typeface="+mn-ea"/>
                <a:cs typeface="+mn-cs"/>
              </a:rPr>
              <a:t>我們是一個全球性的組織，注重服務他人。我們是人道服務的全球領導者！正當我們開始新的世紀時，比以往任何時候，需要全球的獅友</a:t>
            </a:r>
            <a:r>
              <a:rPr kumimoji="0" lang="en-US" sz="900" b="0" i="0" u="none" strike="noStrike" kern="1200" cap="none" spc="0" normalizeH="0" baseline="0" noProof="0" dirty="0">
                <a:ln>
                  <a:noFill/>
                </a:ln>
                <a:solidFill>
                  <a:prstClr val="black"/>
                </a:solidFill>
                <a:effectLst/>
                <a:uLnTx/>
                <a:uFillTx/>
                <a:latin typeface="+mn-lt"/>
                <a:ea typeface="+mn-ea"/>
                <a:cs typeface="+mn-cs"/>
              </a:rPr>
              <a:t>…</a:t>
            </a:r>
            <a:r>
              <a:rPr kumimoji="0" lang="zh-CN" altLang="en-US" sz="900" b="0" i="0" u="none" strike="noStrike" kern="1200" cap="none" spc="0" normalizeH="0" baseline="0" noProof="0" dirty="0">
                <a:ln>
                  <a:noFill/>
                </a:ln>
                <a:solidFill>
                  <a:prstClr val="black"/>
                </a:solidFill>
                <a:effectLst/>
                <a:uLnTx/>
                <a:uFillTx/>
                <a:latin typeface="+mn-lt"/>
                <a:ea typeface="+mn-ea"/>
                <a:cs typeface="+mn-cs"/>
              </a:rPr>
              <a:t>採取</a:t>
            </a:r>
            <a:r>
              <a:rPr kumimoji="0" lang="zh-CN" altLang="en-US" sz="900" b="1" i="0" u="none" strike="noStrike" kern="1200" cap="none" spc="0" normalizeH="0" baseline="0" noProof="0" dirty="0">
                <a:ln>
                  <a:noFill/>
                </a:ln>
                <a:solidFill>
                  <a:prstClr val="black"/>
                </a:solidFill>
                <a:effectLst/>
                <a:uLnTx/>
                <a:uFillTx/>
                <a:latin typeface="+mn-lt"/>
                <a:ea typeface="+mn-ea"/>
                <a:cs typeface="+mn-cs"/>
              </a:rPr>
              <a:t>行動！</a:t>
            </a:r>
            <a:r>
              <a:rPr kumimoji="0" lang="en-US" sz="900" b="0" i="0" u="none" strike="noStrike" kern="1200" cap="none" spc="0" normalizeH="0" baseline="0" noProof="0" dirty="0">
                <a:ln>
                  <a:noFill/>
                </a:ln>
                <a:solidFill>
                  <a:prstClr val="black"/>
                </a:solidFill>
                <a:effectLst/>
                <a:uLnTx/>
                <a:uFillTx/>
                <a:latin typeface="+mn-lt"/>
                <a:ea typeface="+mn-ea"/>
                <a:cs typeface="+mn-cs"/>
              </a:rPr>
              <a:t>  </a:t>
            </a:r>
            <a:r>
              <a:rPr kumimoji="0" lang="zh-CN" altLang="en-US" sz="900" b="0" i="0" u="none" strike="noStrike" kern="1200" cap="none" spc="0" normalizeH="0" baseline="0" noProof="0" dirty="0">
                <a:ln>
                  <a:noFill/>
                </a:ln>
                <a:solidFill>
                  <a:prstClr val="black"/>
                </a:solidFill>
                <a:effectLst/>
                <a:uLnTx/>
                <a:uFillTx/>
                <a:latin typeface="+mn-lt"/>
                <a:ea typeface="+mn-ea"/>
                <a:cs typeface="+mn-cs"/>
              </a:rPr>
              <a:t>採取行動，邁向目標，即</a:t>
            </a:r>
            <a:r>
              <a:rPr lang="zh-CN" altLang="en-US" sz="900" b="1" dirty="0">
                <a:solidFill>
                  <a:srgbClr val="1C2753"/>
                </a:solidFill>
                <a:latin typeface="Open sans"/>
                <a:cs typeface="Open sans"/>
              </a:rPr>
              <a:t>設想有一天全球的每一個需求能夠透過一名獅友或青少獅的服務得到滿足。</a:t>
            </a:r>
            <a:endParaRPr kumimoji="0" lang="en-US" sz="900" b="1" i="0" u="none" strike="noStrike" kern="1200" cap="none" spc="0" normalizeH="0" baseline="0" noProof="0" dirty="0">
              <a:ln>
                <a:noFill/>
              </a:ln>
              <a:solidFill>
                <a:srgbClr val="1C2753"/>
              </a:solidFill>
              <a:effectLst/>
              <a:uLnTx/>
              <a:uFillTx/>
              <a:latin typeface="Open sans"/>
              <a:cs typeface="Open sans"/>
            </a:endParaRPr>
          </a:p>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r>
              <a:rPr lang="zh-CN" altLang="en-US" sz="900" kern="1200" dirty="0">
                <a:solidFill>
                  <a:schemeClr val="tx1"/>
                </a:solidFill>
                <a:effectLst/>
                <a:latin typeface="+mn-lt"/>
                <a:ea typeface="+mn-ea"/>
                <a:cs typeface="+mn-cs"/>
              </a:rPr>
              <a:t>全球行動團隊是由全球會員發展團隊 </a:t>
            </a:r>
            <a:r>
              <a:rPr lang="en-US" sz="900" kern="1200" dirty="0">
                <a:solidFill>
                  <a:schemeClr val="tx1"/>
                </a:solidFill>
                <a:effectLst/>
                <a:latin typeface="+mn-lt"/>
                <a:ea typeface="+mn-ea"/>
                <a:cs typeface="+mn-cs"/>
              </a:rPr>
              <a:t>(GMT)</a:t>
            </a:r>
            <a:r>
              <a:rPr lang="zh-CN" altLang="en-US" sz="900" kern="1200" dirty="0">
                <a:solidFill>
                  <a:schemeClr val="tx1"/>
                </a:solidFill>
                <a:effectLst/>
                <a:latin typeface="+mn-lt"/>
                <a:ea typeface="+mn-ea"/>
                <a:cs typeface="+mn-cs"/>
              </a:rPr>
              <a:t>、全球領導發展團隊</a:t>
            </a:r>
            <a:r>
              <a:rPr lang="en-US" sz="900" kern="1200" dirty="0">
                <a:solidFill>
                  <a:schemeClr val="tx1"/>
                </a:solidFill>
                <a:effectLst/>
                <a:latin typeface="+mn-lt"/>
                <a:ea typeface="+mn-ea"/>
                <a:cs typeface="+mn-cs"/>
              </a:rPr>
              <a:t> (GLT) </a:t>
            </a:r>
            <a:r>
              <a:rPr lang="zh-CN" altLang="en-US" sz="900" kern="1200" dirty="0">
                <a:solidFill>
                  <a:schemeClr val="tx1"/>
                </a:solidFill>
                <a:effectLst/>
                <a:latin typeface="+mn-lt"/>
                <a:ea typeface="+mn-ea"/>
                <a:cs typeface="+mn-cs"/>
              </a:rPr>
              <a:t>以及新成立的全球服務團隊</a:t>
            </a:r>
            <a:r>
              <a:rPr lang="en-US" sz="900" kern="1200" dirty="0">
                <a:solidFill>
                  <a:schemeClr val="tx1"/>
                </a:solidFill>
                <a:effectLst/>
                <a:latin typeface="+mn-lt"/>
                <a:ea typeface="+mn-ea"/>
                <a:cs typeface="+mn-cs"/>
              </a:rPr>
              <a:t> (GST)</a:t>
            </a:r>
            <a:r>
              <a:rPr lang="zh-CN" altLang="en-US" sz="900" kern="1200" dirty="0">
                <a:solidFill>
                  <a:schemeClr val="tx1"/>
                </a:solidFill>
                <a:effectLst/>
                <a:latin typeface="+mn-lt"/>
                <a:ea typeface="+mn-ea"/>
                <a:cs typeface="+mn-cs"/>
              </a:rPr>
              <a:t>組成。與獅子會國際基金會一道，該全球團隊將獅友們集聚在一起，將我們的座右銘：</a:t>
            </a:r>
            <a:r>
              <a:rPr lang="en-US" sz="900" kern="1200" dirty="0">
                <a:solidFill>
                  <a:schemeClr val="tx1"/>
                </a:solidFill>
                <a:effectLst/>
                <a:latin typeface="+mn-lt"/>
                <a:ea typeface="+mn-ea"/>
                <a:cs typeface="+mn-cs"/>
              </a:rPr>
              <a:t> “</a:t>
            </a:r>
            <a:r>
              <a:rPr lang="zh-CN" altLang="en-US" sz="900" kern="1200" dirty="0">
                <a:solidFill>
                  <a:schemeClr val="tx1"/>
                </a:solidFill>
                <a:effectLst/>
                <a:latin typeface="+mn-lt"/>
                <a:ea typeface="+mn-ea"/>
                <a:cs typeface="+mn-cs"/>
              </a:rPr>
              <a:t>我們服務</a:t>
            </a:r>
            <a:r>
              <a:rPr lang="en-US" sz="900" kern="1200" dirty="0">
                <a:solidFill>
                  <a:schemeClr val="tx1"/>
                </a:solidFill>
                <a:effectLst/>
                <a:latin typeface="+mn-lt"/>
                <a:ea typeface="+mn-ea"/>
                <a:cs typeface="+mn-cs"/>
              </a:rPr>
              <a:t>” </a:t>
            </a:r>
            <a:r>
              <a:rPr lang="zh-CN" altLang="en-US" sz="900" kern="1200" dirty="0">
                <a:solidFill>
                  <a:schemeClr val="tx1"/>
                </a:solidFill>
                <a:effectLst/>
                <a:latin typeface="+mn-lt"/>
                <a:ea typeface="+mn-ea"/>
                <a:cs typeface="+mn-cs"/>
              </a:rPr>
              <a:t>付諸行動。它創立了本組織在各個層面的一個新的和統一的服務、會員發展和領導發展方式！</a:t>
            </a:r>
            <a:r>
              <a:rPr lang="en-US" sz="9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29996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這是從先前提及的快速資源單中的一些方案理念的掠影。</a:t>
            </a:r>
            <a:endParaRPr lang="en-US" baseline="0" dirty="0"/>
          </a:p>
          <a:p>
            <a:endParaRPr lang="en-US" baseline="0" dirty="0"/>
          </a:p>
          <a:p>
            <a:r>
              <a:rPr lang="zh-CN" altLang="en-US" baseline="0" dirty="0"/>
              <a:t>重要的是要記住，這些只是推薦供實施的方案。這些方案在世界各地很成功。你可以稍作更改進行實施，來匹配貴社區的具體需要以及地方資源的提供。</a:t>
            </a:r>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20</a:t>
            </a:fld>
            <a:endParaRPr lang="en-US" altLang="en-US" dirty="0"/>
          </a:p>
        </p:txBody>
      </p:sp>
    </p:spTree>
    <p:extLst>
      <p:ext uri="{BB962C8B-B14F-4D97-AF65-F5344CB8AC3E}">
        <p14:creationId xmlns:p14="http://schemas.microsoft.com/office/powerpoint/2010/main" val="3539131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前譚總會長要求我們採取立刻的行動。因此，讓我們走出去並鼓勵我們社區的獅友參加一些即將到來的服務日期和活動，來結合我們最後的百年慶年度。世界糖尿病是</a:t>
            </a:r>
            <a:r>
              <a:rPr lang="en-US" altLang="zh-CN" dirty="0"/>
              <a:t>11</a:t>
            </a:r>
            <a:r>
              <a:rPr lang="zh-CN" altLang="en-US" dirty="0"/>
              <a:t>月</a:t>
            </a:r>
            <a:r>
              <a:rPr lang="en-US" altLang="zh-CN" dirty="0"/>
              <a:t>14</a:t>
            </a:r>
            <a:r>
              <a:rPr lang="zh-CN" altLang="en-US" dirty="0"/>
              <a:t>日。作為我們新的全球服務重點，讓我們鼓勵全球的獅友參加與糖尿病一致的方案。我們還在繼續每個百年慶服務挑戰活動的全球服務周。如果你需要方案理念的説明，請聯絡 </a:t>
            </a:r>
            <a:r>
              <a:rPr lang="en-US" altLang="zh-CN" dirty="0"/>
              <a:t>LCI </a:t>
            </a:r>
            <a:r>
              <a:rPr lang="zh-CN" altLang="en-US" dirty="0"/>
              <a:t>的區域專員以尋求協助。</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21</a:t>
            </a:fld>
            <a:endParaRPr lang="en-US" altLang="en-US" dirty="0"/>
          </a:p>
        </p:txBody>
      </p:sp>
    </p:spTree>
    <p:extLst>
      <p:ext uri="{BB962C8B-B14F-4D97-AF65-F5344CB8AC3E}">
        <p14:creationId xmlns:p14="http://schemas.microsoft.com/office/powerpoint/2010/main" val="2301417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zh-CN" altLang="en-US" dirty="0"/>
              <a:t>我們需要你幫助向各地的獅友傳播 </a:t>
            </a:r>
            <a:r>
              <a:rPr lang="en-US" altLang="zh-CN" dirty="0"/>
              <a:t>GST </a:t>
            </a:r>
            <a:r>
              <a:rPr lang="zh-CN" altLang="en-US" dirty="0"/>
              <a:t>的資訊和目標。關鍵是，我們一道有正確的資訊在手，以便我們能夠同獅友分享我們的目標，為了满足他們。</a:t>
            </a:r>
            <a:endParaRPr lang="en-US" baseline="0" dirty="0"/>
          </a:p>
          <a:p>
            <a:endParaRPr lang="en-US" baseline="0" dirty="0"/>
          </a:p>
          <a:p>
            <a:r>
              <a:rPr lang="zh-CN" altLang="en-US" baseline="0" dirty="0"/>
              <a:t>以下是本次講座的獲益之處。我們竭力：</a:t>
            </a:r>
            <a:endParaRPr lang="en-US" baseline="0" dirty="0"/>
          </a:p>
          <a:p>
            <a:r>
              <a:rPr lang="en-US" baseline="0" dirty="0"/>
              <a:t>-</a:t>
            </a:r>
            <a:r>
              <a:rPr lang="zh-CN" altLang="en-US" baseline="0" dirty="0"/>
              <a:t>增加親手方案傳遞的價值，為了滿足我們新的服務目標。</a:t>
            </a:r>
            <a:endParaRPr lang="en-US" baseline="0" dirty="0"/>
          </a:p>
          <a:p>
            <a:r>
              <a:rPr lang="en-US" baseline="0" dirty="0"/>
              <a:t>-</a:t>
            </a:r>
            <a:r>
              <a:rPr lang="zh-CN" altLang="en-US" baseline="0" dirty="0"/>
              <a:t>在每個區域增加服務報告。如果獅友不報告他們方案的服務影響力，我們就不能達到我們的服務影響力目標。</a:t>
            </a:r>
            <a:endParaRPr lang="en-US" baseline="0" dirty="0"/>
          </a:p>
          <a:p>
            <a:r>
              <a:rPr lang="en-US" baseline="0" dirty="0"/>
              <a:t>-</a:t>
            </a:r>
            <a:r>
              <a:rPr lang="zh-CN" altLang="en-US" baseline="0" dirty="0"/>
              <a:t>改進方案發展效率。這意味著有效地計畫簡單的、即刻能用的、容易的方案並透過利用提供的工具和資源來創造更大的服務影響力。</a:t>
            </a:r>
            <a:endParaRPr lang="en-US" baseline="0" dirty="0"/>
          </a:p>
          <a:p>
            <a:r>
              <a:rPr lang="en-US" baseline="0" dirty="0"/>
              <a:t>-</a:t>
            </a:r>
            <a:r>
              <a:rPr lang="zh-CN" altLang="en-US" baseline="0" dirty="0"/>
              <a:t>與 </a:t>
            </a:r>
            <a:r>
              <a:rPr lang="en-US" altLang="zh-CN" baseline="0" dirty="0"/>
              <a:t>GMT</a:t>
            </a:r>
            <a:r>
              <a:rPr lang="zh-CN" altLang="en-US" baseline="0" dirty="0"/>
              <a:t>、</a:t>
            </a:r>
            <a:r>
              <a:rPr lang="en-US" altLang="zh-CN" baseline="0" dirty="0"/>
              <a:t>GLT </a:t>
            </a:r>
            <a:r>
              <a:rPr lang="zh-CN" altLang="en-US" baseline="0" dirty="0"/>
              <a:t>和 </a:t>
            </a:r>
            <a:r>
              <a:rPr lang="en-US" altLang="zh-CN" baseline="0" dirty="0"/>
              <a:t>LCIF </a:t>
            </a:r>
            <a:r>
              <a:rPr lang="zh-CN" altLang="en-US" baseline="0" dirty="0"/>
              <a:t>合作。</a:t>
            </a:r>
            <a:endParaRPr lang="en-US" baseline="0" dirty="0"/>
          </a:p>
          <a:p>
            <a:r>
              <a:rPr lang="en-US" baseline="0" dirty="0"/>
              <a:t>-</a:t>
            </a:r>
            <a:r>
              <a:rPr lang="zh-CN" altLang="en-US" baseline="0" dirty="0"/>
              <a:t>與我們的區域專員合作，建立我們需要的 </a:t>
            </a:r>
            <a:r>
              <a:rPr lang="en-US" altLang="zh-CN" baseline="0" dirty="0"/>
              <a:t>GST</a:t>
            </a:r>
            <a:r>
              <a:rPr lang="zh-CN" altLang="en-US" baseline="0" dirty="0"/>
              <a:t>。</a:t>
            </a:r>
            <a:endParaRPr lang="en-US" baseline="0" dirty="0"/>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a:t>最後一點是全球服務團隊試運行年的關鍵。這意味著運用你的區域化並與區域專員定期溝通。我們不僅有我們的區域專員，而且還有我們的活動發展團隊支援我們。我們的專員是發展之屋和我們之間的入口。我們一道將我們的服務放在組織的最前沿。</a:t>
            </a: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LCI </a:t>
            </a:r>
            <a:r>
              <a:rPr lang="zh-CN" altLang="en-US" baseline="0" dirty="0"/>
              <a:t>想要支援我們，同時我們需要共同合作以達到我們的目標並改進所有地區的服務影響力。這就是為什麼你們都要做一項調查：查看每個區域的優勢和需求以及他們差異。今年秋季，本項調查將會發給複合區和區協調員。請幫助鼓勵 </a:t>
            </a:r>
            <a:r>
              <a:rPr lang="en-US" altLang="zh-CN" baseline="0" dirty="0"/>
              <a:t>GST </a:t>
            </a:r>
            <a:r>
              <a:rPr lang="zh-CN" altLang="en-US" baseline="0" dirty="0"/>
              <a:t>協調員完成本調查，以便幫助 </a:t>
            </a:r>
            <a:r>
              <a:rPr lang="en-US" altLang="zh-CN" baseline="0" dirty="0"/>
              <a:t>LCI</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a:t>建立具體需要的工具。</a:t>
            </a:r>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22</a:t>
            </a:fld>
            <a:endParaRPr lang="en-US" altLang="en-US" dirty="0"/>
          </a:p>
        </p:txBody>
      </p:sp>
    </p:spTree>
    <p:extLst>
      <p:ext uri="{BB962C8B-B14F-4D97-AF65-F5344CB8AC3E}">
        <p14:creationId xmlns:p14="http://schemas.microsoft.com/office/powerpoint/2010/main" val="464754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現在是行動的時刻。我們將向世界展示我們關愛。我們將向世界展示，我們已準備好卷起袖子並解決問題。</a:t>
            </a:r>
            <a:endParaRPr lang="en-US" baseline="0"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55091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6821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GLT </a:t>
            </a:r>
            <a:r>
              <a:rPr lang="zh-CN" altLang="en-US" baseline="0" dirty="0"/>
              <a:t>負責尋找並發展新的獅子會領導人。一些具體的職責包括：</a:t>
            </a:r>
            <a:r>
              <a:rPr lang="en-US" baseline="0" dirty="0"/>
              <a:t> </a:t>
            </a:r>
          </a:p>
          <a:p>
            <a:endParaRPr lang="en-US" baseline="0" dirty="0"/>
          </a:p>
          <a:p>
            <a:pPr lvl="0"/>
            <a:r>
              <a:rPr lang="zh-CN" altLang="en-US" dirty="0"/>
              <a:t>促進所有成員的領導發展和學習機會。</a:t>
            </a:r>
            <a:r>
              <a:rPr lang="en-US" dirty="0"/>
              <a:t> </a:t>
            </a:r>
            <a:endParaRPr lang="en-US" sz="13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a:t>增長獅友參加領導發展和學習活動的獅友總數至</a:t>
            </a:r>
            <a:r>
              <a:rPr lang="en-US" altLang="zh-CN" sz="1200" dirty="0"/>
              <a:t>10%</a:t>
            </a:r>
            <a:endParaRPr lang="en-US" sz="1200" dirty="0"/>
          </a:p>
          <a:p>
            <a:pPr marL="0" lvl="0" indent="0">
              <a:buFont typeface="Arial" panose="020B0604020202020204" pitchFamily="34" charset="0"/>
              <a:buNone/>
            </a:pPr>
            <a:r>
              <a:rPr lang="zh-CN" altLang="en-US" sz="1200" dirty="0"/>
              <a:t>識別並準備新的領導人</a:t>
            </a:r>
            <a:endParaRPr lang="en-US" altLang="zh-CN"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zh-CN" altLang="en-US" sz="2400" dirty="0"/>
              <a:t>確保在複合區和區層面進行</a:t>
            </a:r>
            <a:r>
              <a:rPr lang="en-US" sz="2400" dirty="0"/>
              <a:t> </a:t>
            </a:r>
            <a:r>
              <a:rPr lang="zh-CN" altLang="en-US" sz="2400" dirty="0"/>
              <a:t>分會幹部訓練</a:t>
            </a:r>
            <a:r>
              <a:rPr lang="en-US" sz="2400" dirty="0"/>
              <a:t> </a:t>
            </a:r>
            <a:r>
              <a:rPr lang="zh-CN" altLang="en-US" sz="2400" dirty="0"/>
              <a:t>、分區主席訓練以及第一和第二副總監的訓練</a:t>
            </a:r>
            <a:endParaRPr lang="en-US" dirty="0"/>
          </a:p>
          <a:p>
            <a:pPr defTabSz="881390" eaLnBrk="1" fontAlgn="auto" hangingPunct="1">
              <a:spcBef>
                <a:spcPts val="0"/>
              </a:spcBef>
              <a:spcAft>
                <a:spcPts val="0"/>
              </a:spcAft>
              <a:defRPr/>
            </a:pPr>
            <a:r>
              <a:rPr lang="en-US" dirty="0"/>
              <a:t>(</a:t>
            </a:r>
            <a:r>
              <a:rPr lang="zh-CN" altLang="en-US" dirty="0"/>
              <a:t>如果時間允許，留時間思考想法</a:t>
            </a:r>
            <a:r>
              <a:rPr lang="en-US" altLang="zh-CN" dirty="0"/>
              <a:t>/</a:t>
            </a:r>
            <a:r>
              <a:rPr lang="zh-CN" altLang="en-US" dirty="0"/>
              <a:t>討論</a:t>
            </a:r>
            <a:r>
              <a:rPr lang="en-US" dirty="0"/>
              <a:t>): </a:t>
            </a:r>
            <a:r>
              <a:rPr lang="zh-CN" altLang="en-US" dirty="0"/>
              <a:t>你認為我們還能從 </a:t>
            </a:r>
            <a:r>
              <a:rPr lang="en-US" altLang="zh-CN" dirty="0"/>
              <a:t>GLT </a:t>
            </a:r>
            <a:r>
              <a:rPr lang="zh-CN" altLang="en-US" dirty="0"/>
              <a:t>哪裡預期什麼？</a:t>
            </a:r>
            <a:r>
              <a:rPr lang="en-US" dirty="0"/>
              <a:t> </a:t>
            </a:r>
            <a:endParaRPr lang="en-US" sz="1300" dirty="0"/>
          </a:p>
          <a:p>
            <a:pPr lvl="0"/>
            <a:endParaRPr lang="en-US" dirty="0"/>
          </a:p>
          <a:p>
            <a:pPr lvl="0"/>
            <a:endParaRPr lang="en-US" sz="13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a:t>
            </a:fld>
            <a:endParaRPr lang="en-US" dirty="0"/>
          </a:p>
        </p:txBody>
      </p:sp>
    </p:spTree>
    <p:extLst>
      <p:ext uri="{BB962C8B-B14F-4D97-AF65-F5344CB8AC3E}">
        <p14:creationId xmlns:p14="http://schemas.microsoft.com/office/powerpoint/2010/main" val="208177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GMT </a:t>
            </a:r>
            <a:r>
              <a:rPr lang="zh-CN" altLang="en-US" dirty="0"/>
              <a:t>將努力工作來提升會員的滿意度，以便增加我們的會員。一些關鍵領域的職責包擴諸如以下：</a:t>
            </a:r>
            <a:endParaRPr lang="en-US" dirty="0"/>
          </a:p>
          <a:p>
            <a:pPr marL="330521" marR="0" lvl="0" indent="-330521"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CN" altLang="en-US" sz="1200" dirty="0"/>
              <a:t>透過增進會員參與來降低會員退會</a:t>
            </a:r>
            <a:endParaRPr lang="en-US" sz="1200" dirty="0"/>
          </a:p>
          <a:p>
            <a:pPr marL="342900" lvl="0" indent="-342900">
              <a:buFont typeface="Arial" panose="020B0604020202020204" pitchFamily="34" charset="0"/>
              <a:buChar char="•"/>
            </a:pPr>
            <a:r>
              <a:rPr lang="zh-CN" altLang="en-US" sz="1200" dirty="0"/>
              <a:t>在新的地點授證新的分會</a:t>
            </a:r>
            <a:endParaRPr lang="en-US" sz="1200" dirty="0"/>
          </a:p>
          <a:p>
            <a:pPr marL="342900" lvl="0" indent="-342900">
              <a:buFont typeface="Arial" panose="020B0604020202020204" pitchFamily="34" charset="0"/>
              <a:buChar char="•"/>
            </a:pPr>
            <a:r>
              <a:rPr lang="zh-CN" altLang="en-US" sz="1200" dirty="0"/>
              <a:t>授證特殊興趣分會</a:t>
            </a:r>
            <a:endParaRPr lang="en-US" sz="1200" dirty="0"/>
          </a:p>
          <a:p>
            <a:pPr marL="342900" lvl="0" indent="-342900">
              <a:buFont typeface="Arial" panose="020B0604020202020204" pitchFamily="34" charset="0"/>
              <a:buChar char="•"/>
            </a:pPr>
            <a:r>
              <a:rPr lang="zh-CN" altLang="en-US" sz="1200" dirty="0"/>
              <a:t>邀請潛在會員參加服務方案</a:t>
            </a:r>
            <a:endParaRPr lang="en-US" sz="1200" dirty="0"/>
          </a:p>
          <a:p>
            <a:pPr marL="342900" lvl="0" indent="-342900">
              <a:buFont typeface="Arial" panose="020B0604020202020204" pitchFamily="34" charset="0"/>
              <a:buChar char="•"/>
            </a:pPr>
            <a:r>
              <a:rPr lang="zh-CN" altLang="en-US" sz="1200" dirty="0"/>
              <a:t>實施會員發展活動</a:t>
            </a:r>
            <a:endParaRPr lang="en-US" sz="1200" dirty="0"/>
          </a:p>
          <a:p>
            <a:pPr marL="342900" lvl="0" indent="-342900">
              <a:buFont typeface="Arial" panose="020B0604020202020204" pitchFamily="34" charset="0"/>
              <a:buChar char="•"/>
            </a:pPr>
            <a:r>
              <a:rPr lang="zh-CN" altLang="en-US" sz="1200" dirty="0"/>
              <a:t>像家人一樣對待每一名會員</a:t>
            </a:r>
            <a:endParaRPr lang="en-US" sz="1200" dirty="0"/>
          </a:p>
          <a:p>
            <a:pPr marL="342900" lvl="0" indent="-342900">
              <a:buFont typeface="Arial" panose="020B0604020202020204" pitchFamily="34" charset="0"/>
              <a:buChar char="•"/>
            </a:pPr>
            <a:r>
              <a:rPr lang="zh-CN" altLang="en-US" sz="1200" dirty="0"/>
              <a:t>確保新分會得到恰當並及時的入會介紹</a:t>
            </a:r>
            <a:endParaRPr lang="en-US" sz="1200" dirty="0"/>
          </a:p>
          <a:p>
            <a:endParaRPr lang="en-US" dirty="0"/>
          </a:p>
          <a:p>
            <a:pPr defTabSz="881390" eaLnBrk="1" fontAlgn="auto" hangingPunct="1">
              <a:spcBef>
                <a:spcPts val="0"/>
              </a:spcBef>
              <a:spcAft>
                <a:spcPts val="0"/>
              </a:spcAft>
              <a:defRPr/>
            </a:pPr>
            <a:r>
              <a:rPr lang="en-US" dirty="0"/>
              <a:t>(</a:t>
            </a:r>
            <a:r>
              <a:rPr lang="zh-CN" altLang="en-US" dirty="0"/>
              <a:t>如果時間允許，留時間思考想法</a:t>
            </a:r>
            <a:r>
              <a:rPr lang="en-US" altLang="zh-CN" dirty="0"/>
              <a:t>/</a:t>
            </a:r>
            <a:r>
              <a:rPr lang="zh-CN" altLang="en-US" dirty="0"/>
              <a:t>討論</a:t>
            </a:r>
            <a:r>
              <a:rPr lang="en-US" dirty="0"/>
              <a:t>): </a:t>
            </a:r>
            <a:r>
              <a:rPr lang="zh-CN" altLang="en-US" dirty="0"/>
              <a:t>你認為我們還能從 </a:t>
            </a:r>
            <a:r>
              <a:rPr lang="en-US" altLang="zh-CN" dirty="0"/>
              <a:t>GMT </a:t>
            </a:r>
            <a:r>
              <a:rPr lang="zh-CN" altLang="en-US" dirty="0"/>
              <a:t>哪裡預期什麼？</a:t>
            </a:r>
            <a:r>
              <a:rPr lang="en-US" dirty="0"/>
              <a:t> </a:t>
            </a:r>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en-US" dirty="0"/>
          </a:p>
        </p:txBody>
      </p:sp>
    </p:spTree>
    <p:extLst>
      <p:ext uri="{BB962C8B-B14F-4D97-AF65-F5344CB8AC3E}">
        <p14:creationId xmlns:p14="http://schemas.microsoft.com/office/powerpoint/2010/main" val="124034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16871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7422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a:t>我們為何建立了</a:t>
            </a:r>
            <a:r>
              <a:rPr lang="en-US" baseline="0" dirty="0"/>
              <a:t> GST? </a:t>
            </a:r>
          </a:p>
          <a:p>
            <a:endParaRPr lang="en-US" baseline="0" dirty="0"/>
          </a:p>
          <a:p>
            <a:r>
              <a:rPr lang="zh-CN" altLang="en-US" baseline="0" dirty="0"/>
              <a:t>正如你所知，</a:t>
            </a:r>
            <a:r>
              <a:rPr lang="en-US" dirty="0"/>
              <a:t>LCI</a:t>
            </a:r>
            <a:r>
              <a:rPr lang="en-US" baseline="0" dirty="0"/>
              <a:t> </a:t>
            </a:r>
            <a:r>
              <a:rPr lang="zh-CN" altLang="en-US" baseline="0" dirty="0"/>
              <a:t>前進是我們的 </a:t>
            </a:r>
            <a:r>
              <a:rPr lang="en-US" altLang="zh-CN" baseline="0" dirty="0"/>
              <a:t>5 </a:t>
            </a:r>
            <a:r>
              <a:rPr lang="zh-CN" altLang="en-US" baseline="0" dirty="0"/>
              <a:t>年策略計畫，旨在指導獅子會進入第二個世紀的服務。</a:t>
            </a:r>
            <a:r>
              <a:rPr lang="en-US" baseline="0" dirty="0"/>
              <a:t> </a:t>
            </a:r>
          </a:p>
          <a:p>
            <a:endParaRPr lang="en-US" baseline="0" dirty="0"/>
          </a:p>
          <a:p>
            <a:r>
              <a:rPr lang="en-US" altLang="zh-CN" baseline="0" dirty="0"/>
              <a:t>LCI </a:t>
            </a:r>
            <a:r>
              <a:rPr lang="zh-CN" altLang="en-US" baseline="0" dirty="0"/>
              <a:t>前進的核心目的之一是，要求我們</a:t>
            </a:r>
            <a:r>
              <a:rPr lang="zh-CN" altLang="en-US" i="1" baseline="0" dirty="0"/>
              <a:t>提升服務影響和重點</a:t>
            </a:r>
            <a:r>
              <a:rPr lang="en-US" i="0" baseline="0" dirty="0"/>
              <a:t> </a:t>
            </a:r>
            <a:r>
              <a:rPr lang="zh-CN" altLang="en-US" i="0" baseline="0" dirty="0"/>
              <a:t>，從而產生了服務框架，它由五項全球服務平臺組成。圍繞這五項策略選擇的服務領域來建立服務機會，將幫助我們達到我們到</a:t>
            </a:r>
            <a:r>
              <a:rPr lang="en-US" altLang="zh-CN" i="0" baseline="0" dirty="0"/>
              <a:t>2020-2021</a:t>
            </a:r>
            <a:r>
              <a:rPr lang="zh-CN" altLang="en-US" i="0" baseline="0" dirty="0"/>
              <a:t>年服務</a:t>
            </a:r>
            <a:r>
              <a:rPr lang="en-US" altLang="zh-CN" i="0" baseline="0" dirty="0"/>
              <a:t>2</a:t>
            </a:r>
            <a:r>
              <a:rPr lang="zh-CN" altLang="en-US" i="0" baseline="0" dirty="0"/>
              <a:t>億民眾的目標。</a:t>
            </a:r>
            <a:endParaRPr lang="en-US" i="0" baseline="0" dirty="0"/>
          </a:p>
          <a:p>
            <a:endParaRPr lang="en-US" i="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a:t>為了實施這個新的服務框架並達到我們新世紀的服務目標，全球服務團隊的成立是全球行動團隊的一個部分。</a:t>
            </a:r>
            <a:r>
              <a:rPr lang="en-US" baseline="0" dirty="0"/>
              <a:t>GST </a:t>
            </a:r>
            <a:r>
              <a:rPr lang="zh-CN" altLang="en-US" baseline="0" dirty="0"/>
              <a:t>專員將與區域的獅友合作，以便改進服務方案的價值以及服務方案發展的效率。他們將緊密與獅子會和活動發展團隊合作，以確保獅友有最大的服務影響力並達到所有幫助有需求的人的領域。</a:t>
            </a:r>
            <a:endParaRPr lang="en-US"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8</a:t>
            </a:fld>
            <a:endParaRPr lang="en-US" altLang="en-US" dirty="0"/>
          </a:p>
        </p:txBody>
      </p:sp>
    </p:spTree>
    <p:extLst>
      <p:ext uri="{BB962C8B-B14F-4D97-AF65-F5344CB8AC3E}">
        <p14:creationId xmlns:p14="http://schemas.microsoft.com/office/powerpoint/2010/main" val="55894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[[Click to view animation]]</a:t>
            </a:r>
            <a:r>
              <a:rPr lang="en-US" baseline="0" dirty="0"/>
              <a:t> </a:t>
            </a:r>
          </a:p>
          <a:p>
            <a:pPr marL="0" indent="0">
              <a:buFont typeface="Arial" panose="020B0604020202020204" pitchFamily="34" charset="0"/>
              <a:buNone/>
            </a:pPr>
            <a:endParaRPr lang="en-US" baseline="0" dirty="0"/>
          </a:p>
          <a:p>
            <a:r>
              <a:rPr lang="zh-CN" altLang="en-US" baseline="0" dirty="0"/>
              <a:t>服務框架內的五項服務領域是：視力、饑餓、環境、兒童癌症和糖尿病，並以糖尿病作為我們首個全球事業和重點領域。透過讓青少年以志願者和服務領導人的身份參與 </a:t>
            </a:r>
            <a:r>
              <a:rPr lang="en-US" altLang="zh-CN" baseline="0" dirty="0"/>
              <a:t>5 </a:t>
            </a:r>
            <a:r>
              <a:rPr lang="zh-CN" altLang="en-US" baseline="0" dirty="0"/>
              <a:t>項服務領域活動，我們計畫繼續服務青少年的傳統。</a:t>
            </a:r>
            <a:r>
              <a:rPr lang="en-US" baseline="0" dirty="0"/>
              <a:t> </a:t>
            </a:r>
            <a:r>
              <a:rPr lang="zh-CN" altLang="en-US" baseline="0" dirty="0"/>
              <a:t>有了這個提升的重點和策略的活動投資及資源發展，我們正信心十足的追尋我們新世紀的服務目標，它召喚我們到</a:t>
            </a:r>
            <a:r>
              <a:rPr lang="en-US" altLang="zh-CN" baseline="0" dirty="0"/>
              <a:t>2020-2021</a:t>
            </a:r>
            <a:r>
              <a:rPr lang="zh-CN" altLang="en-US" baseline="0" dirty="0"/>
              <a:t>年每年服務</a:t>
            </a:r>
            <a:r>
              <a:rPr lang="en-US" altLang="zh-CN" baseline="0" dirty="0"/>
              <a:t>2</a:t>
            </a:r>
            <a:r>
              <a:rPr lang="zh-CN" altLang="en-US" baseline="0" dirty="0"/>
              <a:t>億民眾，增加我們目前三倍的人道影響力。</a:t>
            </a:r>
            <a:r>
              <a:rPr lang="en-US" baseline="0" dirty="0"/>
              <a:t>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a:t>重要的是要記住，資源的發展將注重這五項領域，</a:t>
            </a:r>
            <a:r>
              <a:rPr lang="en-US" altLang="zh-CN" baseline="0" dirty="0"/>
              <a:t>GST</a:t>
            </a:r>
            <a:r>
              <a:rPr lang="zh-CN" altLang="en-US" baseline="0" dirty="0"/>
              <a:t>將繼續支持任何和所有地方獅子會方案，提供一般的服務資源。服務框架給獅友和青少獅在五項服務平臺內，提供參與國際服務倡議的機會。這些倡議將由</a:t>
            </a:r>
            <a:r>
              <a:rPr lang="en-US" altLang="zh-CN" baseline="0" dirty="0"/>
              <a:t>LCI</a:t>
            </a:r>
            <a:r>
              <a:rPr lang="zh-CN" altLang="en-US" baseline="0" dirty="0"/>
              <a:t>資源支援</a:t>
            </a:r>
            <a:r>
              <a:rPr lang="en-US" baseline="0" dirty="0"/>
              <a:t> (</a:t>
            </a:r>
            <a:r>
              <a:rPr lang="zh-CN" altLang="en-US" baseline="0" dirty="0"/>
              <a:t>比如，藍圖、小型撥款、創新的比賽、宣導和合作夥伴</a:t>
            </a:r>
            <a:r>
              <a:rPr lang="en-US" sz="1200" kern="1200" dirty="0">
                <a:solidFill>
                  <a:schemeClr val="tx1"/>
                </a:solidFill>
                <a:effectLst/>
                <a:latin typeface="+mn-lt"/>
                <a:ea typeface="ヒラギノ角ゴ Pro W3" charset="0"/>
                <a:cs typeface="ヒラギノ角ゴ Pro W3" charset="0"/>
              </a:rPr>
              <a:t>) </a:t>
            </a:r>
            <a:r>
              <a:rPr lang="zh-CN" altLang="en-US" sz="1200" kern="1200" dirty="0">
                <a:solidFill>
                  <a:schemeClr val="tx1"/>
                </a:solidFill>
                <a:effectLst/>
                <a:latin typeface="+mn-lt"/>
                <a:ea typeface="ヒラギノ角ゴ Pro W3" charset="0"/>
                <a:cs typeface="ヒラギノ角ゴ Pro W3" charset="0"/>
              </a:rPr>
              <a:t>以及</a:t>
            </a:r>
            <a:r>
              <a:rPr lang="en-US" baseline="0" dirty="0"/>
              <a:t> LCIF </a:t>
            </a:r>
            <a:r>
              <a:rPr lang="zh-CN" altLang="en-US" baseline="0" dirty="0"/>
              <a:t>撥款機會。這些令人激動的新資源和服務機會目前正在開發中並將會在</a:t>
            </a:r>
            <a:r>
              <a:rPr lang="en-US" altLang="zh-CN" baseline="0" dirty="0"/>
              <a:t>2018</a:t>
            </a:r>
            <a:r>
              <a:rPr lang="zh-CN" altLang="en-US" baseline="0" dirty="0"/>
              <a:t>年拉斯維加斯的年會上啟動。</a:t>
            </a:r>
            <a:endParaRPr lang="en-US" baseline="0" dirty="0"/>
          </a:p>
          <a:p>
            <a:endParaRPr lang="en-US" baseline="0" dirty="0"/>
          </a:p>
          <a:p>
            <a:r>
              <a:rPr lang="zh-CN" altLang="en-US" baseline="0" dirty="0"/>
              <a:t>一切來自獅子會服務有需求的人的榮譽感。當我們服務我們社區時，獅友創造一種歸屬感並在分會會員以及社區之間培育尊重。身為僕人，獅友一道工作，確保他們社區成員的需求得到解決、加強他們的分會並鞏固會員發展。反過來，其他人感覺到受啟發，來參與幫助和服務。</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B5E018B-4C7B-4A14-853B-32800A159F8F}" type="slidenum">
              <a:rPr lang="en-US" altLang="en-US" smtClean="0">
                <a:solidFill>
                  <a:prstClr val="black"/>
                </a:solidFill>
              </a:rPr>
              <a:pPr/>
              <a:t>9</a:t>
            </a:fld>
            <a:endParaRPr lang="en-US" altLang="en-US" dirty="0">
              <a:solidFill>
                <a:prstClr val="black"/>
              </a:solidFill>
            </a:endParaRPr>
          </a:p>
        </p:txBody>
      </p:sp>
    </p:spTree>
    <p:extLst>
      <p:ext uri="{BB962C8B-B14F-4D97-AF65-F5344CB8AC3E}">
        <p14:creationId xmlns:p14="http://schemas.microsoft.com/office/powerpoint/2010/main" val="3616583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21783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621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016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5509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162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169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755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3534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220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9"/>
            <a:ext cx="4629150" cy="4873625"/>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131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979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325442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9"/>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365129"/>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110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lvl1pPr marL="609600" indent="-609600"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ctr" eaLnBrk="1" hangingPunct="1">
              <a:buFont typeface="Helvetica" panose="020B0604020202020204" pitchFamily="34" charset="0"/>
              <a:buNone/>
            </a:pPr>
            <a:endParaRPr lang="en-US" altLang="en-US" sz="3000">
              <a:solidFill>
                <a:srgbClr val="404040"/>
              </a:solidFill>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86289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828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133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3352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61984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2214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75149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dirty="0"/>
              <a:t>Click icon to add picture</a:t>
            </a:r>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3280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74313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LIONS_PPT_TEMPLATE_V1-02.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7620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9"/>
          <p:cNvSpPr txBox="1">
            <a:spLocks noChangeArrowheads="1"/>
          </p:cNvSpPr>
          <p:nvPr/>
        </p:nvSpPr>
        <p:spPr bwMode="auto">
          <a:xfrm>
            <a:off x="8572500" y="64008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r">
              <a:spcBef>
                <a:spcPct val="50000"/>
              </a:spcBef>
            </a:pPr>
            <a:fld id="{EE3D1103-5DA8-4963-969E-27B2E569E62F}" type="slidenum">
              <a:rPr lang="en-US" altLang="en-US" sz="1000">
                <a:solidFill>
                  <a:srgbClr val="00338D"/>
                </a:solidFill>
              </a:rPr>
              <a:pPr algn="r">
                <a:spcBef>
                  <a:spcPct val="50000"/>
                </a:spcBef>
              </a:pPr>
              <a:t>‹#›</a:t>
            </a:fld>
            <a:endParaRPr lang="en-US" altLang="en-US" sz="1000" dirty="0">
              <a:solidFill>
                <a:srgbClr val="00338D"/>
              </a:solidFill>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1" r:id="rId4"/>
    <p:sldLayoutId id="2147483757" r:id="rId5"/>
    <p:sldLayoutId id="2147483752" r:id="rId6"/>
    <p:sldLayoutId id="2147483758" r:id="rId7"/>
    <p:sldLayoutId id="2147483759" r:id="rId8"/>
    <p:sldLayoutId id="2147483753" r:id="rId9"/>
  </p:sldLayoutIdLst>
  <p:hf sldNum="0" hdr="0" dt="0"/>
  <p:txStyles>
    <p:title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anose="020B0604020202020204" pitchFamily="34" charset="0"/>
        <a:buChar char="•"/>
        <a:defRPr sz="26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panose="05000000000000000000" pitchFamily="2" charset="2"/>
        <a:buChar char="§"/>
        <a:defRPr sz="22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anose="020B0604020202020204"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77" tIns="34289" rIns="68577"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68577" tIns="34289" rIns="68577"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68577" tIns="34289" rIns="68577" bIns="34289" rtlCol="0" anchor="ctr"/>
          <a:lstStyle>
            <a:lvl1pPr algn="l">
              <a:defRPr sz="900">
                <a:solidFill>
                  <a:schemeClr val="tx1">
                    <a:tint val="75000"/>
                  </a:schemeClr>
                </a:solidFill>
              </a:defRPr>
            </a:lvl1pPr>
          </a:lstStyle>
          <a:p>
            <a:pPr defTabSz="685766" fontAlgn="auto">
              <a:spcBef>
                <a:spcPts val="0"/>
              </a:spcBef>
              <a:spcAft>
                <a:spcPts val="0"/>
              </a:spcAft>
            </a:pPr>
            <a:fld id="{C79B5C92-DC58-4850-8B8E-F48AB281F40F}" type="datetimeFigureOut">
              <a:rPr lang="en-US" smtClean="0">
                <a:solidFill>
                  <a:prstClr val="black">
                    <a:tint val="75000"/>
                  </a:prstClr>
                </a:solidFill>
                <a:latin typeface="Calibri"/>
                <a:ea typeface="+mn-ea"/>
              </a:rPr>
              <a:pPr defTabSz="685766" fontAlgn="auto">
                <a:spcBef>
                  <a:spcPts val="0"/>
                </a:spcBef>
                <a:spcAft>
                  <a:spcPts val="0"/>
                </a:spcAft>
              </a:pPr>
              <a:t>12/7/2017</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68577" tIns="34289" rIns="68577" bIns="34289" rtlCol="0" anchor="ctr"/>
          <a:lstStyle>
            <a:lvl1pPr algn="ctr">
              <a:defRPr sz="900">
                <a:solidFill>
                  <a:schemeClr val="tx1">
                    <a:tint val="75000"/>
                  </a:schemeClr>
                </a:solidFill>
              </a:defRPr>
            </a:lvl1pPr>
          </a:lstStyle>
          <a:p>
            <a:pPr defTabSz="685766"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68577" tIns="34289" rIns="68577" bIns="34289" rtlCol="0" anchor="ctr"/>
          <a:lstStyle>
            <a:lvl1pPr algn="r">
              <a:defRPr sz="900">
                <a:solidFill>
                  <a:schemeClr val="tx1">
                    <a:tint val="75000"/>
                  </a:schemeClr>
                </a:solidFill>
              </a:defRPr>
            </a:lvl1pPr>
          </a:lstStyle>
          <a:p>
            <a:pPr defTabSz="685766" fontAlgn="auto">
              <a:spcBef>
                <a:spcPts val="0"/>
              </a:spcBef>
              <a:spcAft>
                <a:spcPts val="0"/>
              </a:spcAft>
            </a:pPr>
            <a:fld id="{3E91C3CC-6A9D-43FD-9C92-944AFD99CB88}" type="slidenum">
              <a:rPr lang="en-US" smtClean="0">
                <a:solidFill>
                  <a:prstClr val="black">
                    <a:tint val="75000"/>
                  </a:prstClr>
                </a:solidFill>
                <a:latin typeface="Calibri"/>
                <a:ea typeface="+mn-ea"/>
              </a:rPr>
              <a:pPr defTabSz="685766"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160453900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lions100.lionsclubs.org/TC/programs/centennial-service-challenge/index.php"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lions100.lionsclubs.org/TC/programs/centennial-legacy-projects.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4572000"/>
            <a:ext cx="3962400" cy="1524000"/>
          </a:xfrm>
        </p:spPr>
        <p:txBody>
          <a:bodyPr/>
          <a:lstStyle/>
          <a:p>
            <a:r>
              <a:rPr lang="zh-CN" altLang="en-US" sz="3600" dirty="0"/>
              <a:t>全球服務團隊</a:t>
            </a:r>
            <a:endParaRPr lang="en-US" sz="3600" dirty="0"/>
          </a:p>
        </p:txBody>
      </p:sp>
    </p:spTree>
    <p:extLst>
      <p:ext uri="{BB962C8B-B14F-4D97-AF65-F5344CB8AC3E}">
        <p14:creationId xmlns:p14="http://schemas.microsoft.com/office/powerpoint/2010/main" val="194251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29B"/>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b="11473"/>
          <a:stretch/>
        </p:blipFill>
        <p:spPr>
          <a:xfrm>
            <a:off x="429817" y="152401"/>
            <a:ext cx="8284366" cy="5410199"/>
          </a:xfrm>
          <a:prstGeom prst="rect">
            <a:avLst/>
          </a:prstGeom>
        </p:spPr>
      </p:pic>
      <p:sp>
        <p:nvSpPr>
          <p:cNvPr id="3" name="TextBox 2"/>
          <p:cNvSpPr txBox="1"/>
          <p:nvPr/>
        </p:nvSpPr>
        <p:spPr>
          <a:xfrm>
            <a:off x="3505442" y="392668"/>
            <a:ext cx="646331" cy="369332"/>
          </a:xfrm>
          <a:prstGeom prst="rect">
            <a:avLst/>
          </a:prstGeom>
          <a:noFill/>
        </p:spPr>
        <p:txBody>
          <a:bodyPr wrap="none" rtlCol="0">
            <a:spAutoFit/>
          </a:bodyPr>
          <a:lstStyle/>
          <a:p>
            <a:r>
              <a:rPr lang="zh-CN" altLang="en-US" dirty="0">
                <a:solidFill>
                  <a:srgbClr val="FFFF00"/>
                </a:solidFill>
              </a:rPr>
              <a:t>結構</a:t>
            </a:r>
            <a:endParaRPr lang="en-US" dirty="0">
              <a:solidFill>
                <a:srgbClr val="FFFF00"/>
              </a:solidFill>
            </a:endParaRPr>
          </a:p>
        </p:txBody>
      </p:sp>
      <p:sp>
        <p:nvSpPr>
          <p:cNvPr id="4" name="TextBox 3"/>
          <p:cNvSpPr txBox="1"/>
          <p:nvPr/>
        </p:nvSpPr>
        <p:spPr>
          <a:xfrm>
            <a:off x="6893004" y="1230868"/>
            <a:ext cx="1107996" cy="369332"/>
          </a:xfrm>
          <a:prstGeom prst="rect">
            <a:avLst/>
          </a:prstGeom>
          <a:noFill/>
        </p:spPr>
        <p:txBody>
          <a:bodyPr wrap="none" rtlCol="0">
            <a:spAutoFit/>
          </a:bodyPr>
          <a:lstStyle/>
          <a:p>
            <a:r>
              <a:rPr lang="zh-CN" altLang="en-US" dirty="0">
                <a:solidFill>
                  <a:srgbClr val="FFFF00"/>
                </a:solidFill>
              </a:rPr>
              <a:t>服務活動</a:t>
            </a:r>
            <a:endParaRPr lang="en-US" dirty="0">
              <a:solidFill>
                <a:srgbClr val="FFFF00"/>
              </a:solidFill>
            </a:endParaRPr>
          </a:p>
        </p:txBody>
      </p:sp>
    </p:spTree>
    <p:extLst>
      <p:ext uri="{BB962C8B-B14F-4D97-AF65-F5344CB8AC3E}">
        <p14:creationId xmlns:p14="http://schemas.microsoft.com/office/powerpoint/2010/main" val="363418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7" y="29640"/>
            <a:ext cx="6635427" cy="825728"/>
          </a:xfrm>
        </p:spPr>
        <p:txBody>
          <a:bodyPr>
            <a:normAutofit/>
          </a:bodyPr>
          <a:lstStyle/>
          <a:p>
            <a:r>
              <a:rPr lang="zh-CN" altLang="en-US" dirty="0">
                <a:solidFill>
                  <a:srgbClr val="1A4190"/>
                </a:solidFill>
                <a:latin typeface="Helvetica Neue Bold Condensed"/>
                <a:cs typeface="Helvetica Neue Bold Condensed"/>
              </a:rPr>
              <a:t>全球行動團隊結構</a:t>
            </a:r>
            <a:endParaRPr lang="en-US" dirty="0"/>
          </a:p>
        </p:txBody>
      </p:sp>
      <p:sp>
        <p:nvSpPr>
          <p:cNvPr id="237" name="Rounded Rectangle 236"/>
          <p:cNvSpPr/>
          <p:nvPr/>
        </p:nvSpPr>
        <p:spPr>
          <a:xfrm>
            <a:off x="1421396" y="1088131"/>
            <a:ext cx="2068364" cy="666969"/>
          </a:xfrm>
          <a:prstGeom prst="roundRect">
            <a:avLst/>
          </a:prstGeom>
          <a:solidFill>
            <a:srgbClr val="263788"/>
          </a:solidFill>
          <a:ln>
            <a:solidFill>
              <a:srgbClr val="26378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8" name="Rectangle 237"/>
          <p:cNvSpPr/>
          <p:nvPr/>
        </p:nvSpPr>
        <p:spPr bwMode="auto">
          <a:xfrm>
            <a:off x="1409937" y="1108042"/>
            <a:ext cx="2079823" cy="667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indent="-457200" algn="ctr" defTabSz="685800" fontAlgn="base">
              <a:spcAft>
                <a:spcPct val="0"/>
              </a:spcAft>
            </a:pPr>
            <a:r>
              <a:rPr lang="zh-CN" altLang="en-US" sz="1100" dirty="0">
                <a:solidFill>
                  <a:schemeClr val="bg1"/>
                </a:solidFill>
                <a:latin typeface="Helvetica Neue Bold Condensed"/>
                <a:ea typeface="ヒラギノ角ゴ Pro W3" pitchFamily="84" charset="-128"/>
                <a:cs typeface="Helvetica Neue Bold Condensed"/>
              </a:rPr>
              <a:t>執行幹部</a:t>
            </a:r>
            <a:endParaRPr lang="en-US" sz="1100" dirty="0">
              <a:solidFill>
                <a:schemeClr val="bg1"/>
              </a:solidFill>
              <a:latin typeface="Helvetica Neue Bold Condensed"/>
              <a:ea typeface="ヒラギノ角ゴ Pro W3" pitchFamily="84" charset="-128"/>
              <a:cs typeface="Helvetica Neue Bold Condensed"/>
            </a:endParaRPr>
          </a:p>
        </p:txBody>
      </p:sp>
      <p:sp>
        <p:nvSpPr>
          <p:cNvPr id="239" name="Rectangle 238"/>
          <p:cNvSpPr/>
          <p:nvPr/>
        </p:nvSpPr>
        <p:spPr>
          <a:xfrm>
            <a:off x="422240" y="3265140"/>
            <a:ext cx="8503630" cy="434368"/>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422240" y="2719195"/>
            <a:ext cx="8503630" cy="513161"/>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422240" y="2169451"/>
            <a:ext cx="8503630" cy="513161"/>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bwMode="auto">
          <a:xfrm>
            <a:off x="422240" y="1896932"/>
            <a:ext cx="8506667" cy="218456"/>
          </a:xfrm>
          <a:prstGeom prst="roundRect">
            <a:avLst/>
          </a:prstGeom>
          <a:solidFill>
            <a:srgbClr val="263788"/>
          </a:solidFill>
          <a:ln>
            <a:solidFill>
              <a:srgbClr val="26378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CN" altLang="en-US" sz="1000" b="1" dirty="0">
                <a:latin typeface="Helvetica Neue Bold Condensed"/>
                <a:cs typeface="Helvetica Neue Bold Condensed"/>
              </a:rPr>
              <a:t>全球行動團隊主席、副主席</a:t>
            </a:r>
            <a:r>
              <a:rPr lang="en-US" sz="1000" b="1" dirty="0">
                <a:solidFill>
                  <a:schemeClr val="bg1"/>
                </a:solidFill>
                <a:latin typeface="Helvetica Neue"/>
                <a:cs typeface="Helvetica Neue Bold Condensed"/>
              </a:rPr>
              <a:t> &amp;  </a:t>
            </a:r>
            <a:r>
              <a:rPr lang="en-US" sz="1000" b="1" dirty="0">
                <a:solidFill>
                  <a:schemeClr val="bg1"/>
                </a:solidFill>
                <a:latin typeface="Helvetica Neue"/>
              </a:rPr>
              <a:t>LCIF </a:t>
            </a:r>
            <a:r>
              <a:rPr lang="zh-CN" altLang="en-US" sz="1000" b="1" dirty="0">
                <a:solidFill>
                  <a:schemeClr val="bg1"/>
                </a:solidFill>
                <a:latin typeface="Helvetica Neue"/>
              </a:rPr>
              <a:t>信託理事聯絡員</a:t>
            </a:r>
            <a:endParaRPr lang="en-US" sz="1000" b="1" dirty="0">
              <a:solidFill>
                <a:schemeClr val="bg1"/>
              </a:solidFill>
              <a:latin typeface="Helvetica Neue"/>
            </a:endParaRPr>
          </a:p>
        </p:txBody>
      </p:sp>
      <p:grpSp>
        <p:nvGrpSpPr>
          <p:cNvPr id="243" name="Group 242"/>
          <p:cNvGrpSpPr/>
          <p:nvPr/>
        </p:nvGrpSpPr>
        <p:grpSpPr>
          <a:xfrm>
            <a:off x="425563" y="2216623"/>
            <a:ext cx="2032835" cy="344003"/>
            <a:chOff x="1587500" y="2388804"/>
            <a:chExt cx="2710447" cy="458670"/>
          </a:xfrm>
        </p:grpSpPr>
        <p:sp>
          <p:nvSpPr>
            <p:cNvPr id="244" name="Rounded Rectangle 243"/>
            <p:cNvSpPr/>
            <p:nvPr/>
          </p:nvSpPr>
          <p:spPr>
            <a:xfrm>
              <a:off x="1587500"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45" name="Rectangle 244"/>
            <p:cNvSpPr/>
            <p:nvPr/>
          </p:nvSpPr>
          <p:spPr bwMode="auto">
            <a:xfrm>
              <a:off x="1597739" y="2388804"/>
              <a:ext cx="2696450"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GLT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憲章區領導人</a:t>
              </a:r>
              <a:endParaRPr lang="en-US" sz="1100" dirty="0">
                <a:solidFill>
                  <a:schemeClr val="bg1"/>
                </a:solidFill>
                <a:latin typeface="Helvetica Neue Bold Condensed"/>
                <a:ea typeface="ヒラギノ角ゴ Pro W3" pitchFamily="84" charset="-128"/>
                <a:cs typeface="Helvetica Neue Bold Condensed"/>
              </a:endParaRPr>
            </a:p>
          </p:txBody>
        </p:sp>
      </p:grpSp>
      <p:sp>
        <p:nvSpPr>
          <p:cNvPr id="246" name="Rounded Rectangle 245"/>
          <p:cNvSpPr/>
          <p:nvPr/>
        </p:nvSpPr>
        <p:spPr>
          <a:xfrm>
            <a:off x="5586887" y="1079240"/>
            <a:ext cx="2570109" cy="684751"/>
          </a:xfrm>
          <a:prstGeom prst="roundRect">
            <a:avLst/>
          </a:prstGeom>
          <a:solidFill>
            <a:srgbClr val="263788"/>
          </a:solidFill>
          <a:ln>
            <a:solidFill>
              <a:srgbClr val="26378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bg1"/>
              </a:solidFill>
              <a:latin typeface="Helvetica Neue"/>
            </a:endParaRPr>
          </a:p>
        </p:txBody>
      </p:sp>
      <p:sp>
        <p:nvSpPr>
          <p:cNvPr id="247" name="Rectangle 246"/>
          <p:cNvSpPr/>
          <p:nvPr/>
        </p:nvSpPr>
        <p:spPr bwMode="auto">
          <a:xfrm>
            <a:off x="5579768" y="1062613"/>
            <a:ext cx="2584348" cy="712911"/>
          </a:xfrm>
          <a:prstGeom prst="rect">
            <a:avLst/>
          </a:prstGeom>
          <a:noFill/>
          <a:ln>
            <a:headEnd type="none" w="med" len="med"/>
            <a:tailEnd type="none" w="med" len="med"/>
          </a:ln>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zh-CN" altLang="en-US" sz="800" b="1" u="sng" dirty="0">
                <a:solidFill>
                  <a:schemeClr val="bg1"/>
                </a:solidFill>
                <a:latin typeface="Helvetica Neue"/>
                <a:ea typeface="ヒラギノ角ゴ Pro W3" pitchFamily="84" charset="-128"/>
                <a:cs typeface="Helvetica Neue Bold Condensed"/>
              </a:rPr>
              <a:t>大使</a:t>
            </a:r>
            <a:endParaRPr lang="en-US" sz="800" b="1" u="sng" dirty="0">
              <a:solidFill>
                <a:schemeClr val="bg1"/>
              </a:solidFill>
              <a:latin typeface="Helvetica Neue"/>
              <a:ea typeface="ヒラギノ角ゴ Pro W3" pitchFamily="84" charset="-128"/>
              <a:cs typeface="Helvetica Neue Bold Condensed"/>
            </a:endParaRPr>
          </a:p>
          <a:p>
            <a:pPr algn="ctr"/>
            <a:r>
              <a:rPr lang="zh-CN" altLang="en-US" sz="800" dirty="0">
                <a:solidFill>
                  <a:schemeClr val="bg1"/>
                </a:solidFill>
                <a:latin typeface="Helvetica Neue"/>
                <a:ea typeface="ヒラギノ角ゴ Pro W3" pitchFamily="84" charset="-128"/>
                <a:cs typeface="Helvetica Neue Bold Condensed"/>
              </a:rPr>
              <a:t>前國際總會長</a:t>
            </a:r>
            <a:endParaRPr lang="en-US" sz="800" dirty="0">
              <a:solidFill>
                <a:schemeClr val="bg1"/>
              </a:solidFill>
              <a:latin typeface="Helvetica Neue"/>
              <a:ea typeface="ヒラギノ角ゴ Pro W3" pitchFamily="84" charset="-128"/>
              <a:cs typeface="Helvetica Neue Bold Condensed"/>
            </a:endParaRPr>
          </a:p>
          <a:p>
            <a:pPr algn="ctr"/>
            <a:r>
              <a:rPr lang="zh-CN" altLang="en-US" sz="800" dirty="0">
                <a:solidFill>
                  <a:schemeClr val="bg1"/>
                </a:solidFill>
                <a:latin typeface="Helvetica Neue"/>
                <a:ea typeface="ヒラギノ角ゴ Pro W3" pitchFamily="84" charset="-128"/>
                <a:cs typeface="Helvetica Neue Bold Condensed"/>
              </a:rPr>
              <a:t>國際理事會</a:t>
            </a:r>
            <a:endParaRPr lang="en-US" sz="800" dirty="0">
              <a:solidFill>
                <a:schemeClr val="bg1"/>
              </a:solidFill>
              <a:latin typeface="Helvetica Neue"/>
              <a:ea typeface="ヒラギノ角ゴ Pro W3" pitchFamily="84" charset="-128"/>
              <a:cs typeface="Helvetica Neue Bold Condensed"/>
            </a:endParaRPr>
          </a:p>
          <a:p>
            <a:pPr algn="ctr"/>
            <a:r>
              <a:rPr lang="en-US" sz="800" dirty="0">
                <a:solidFill>
                  <a:schemeClr val="bg1"/>
                </a:solidFill>
                <a:latin typeface="Helvetica Neue"/>
              </a:rPr>
              <a:t>LCIF </a:t>
            </a:r>
            <a:r>
              <a:rPr lang="zh-CN" altLang="en-US" sz="800" dirty="0">
                <a:solidFill>
                  <a:schemeClr val="bg1"/>
                </a:solidFill>
                <a:latin typeface="Helvetica Neue"/>
              </a:rPr>
              <a:t>信託理事會</a:t>
            </a:r>
            <a:r>
              <a:rPr lang="en-US" sz="800" dirty="0">
                <a:solidFill>
                  <a:schemeClr val="bg1"/>
                </a:solidFill>
                <a:latin typeface="Helvetica Neue"/>
              </a:rPr>
              <a:t> </a:t>
            </a:r>
          </a:p>
          <a:p>
            <a:pPr algn="ctr"/>
            <a:r>
              <a:rPr lang="zh-CN" altLang="en-US" sz="800" dirty="0">
                <a:solidFill>
                  <a:schemeClr val="bg1"/>
                </a:solidFill>
                <a:latin typeface="Helvetica Neue"/>
              </a:rPr>
              <a:t>即將卸任國際理事</a:t>
            </a:r>
            <a:endParaRPr lang="en-US" sz="800" dirty="0">
              <a:solidFill>
                <a:schemeClr val="bg1"/>
              </a:solidFill>
              <a:latin typeface="Helvetica Neue"/>
            </a:endParaRPr>
          </a:p>
        </p:txBody>
      </p:sp>
      <p:sp>
        <p:nvSpPr>
          <p:cNvPr id="248" name="Rectangle 247"/>
          <p:cNvSpPr/>
          <p:nvPr/>
        </p:nvSpPr>
        <p:spPr bwMode="auto">
          <a:xfrm>
            <a:off x="2694599" y="2269315"/>
            <a:ext cx="2022337" cy="226507"/>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r>
              <a:rPr lang="en-US" sz="1100" dirty="0">
                <a:solidFill>
                  <a:schemeClr val="bg1"/>
                </a:solidFill>
                <a:latin typeface="Helvetica Neue Bold Condensed"/>
                <a:ea typeface="ヒラギノ角ゴ Pro W3" pitchFamily="84" charset="-128"/>
                <a:cs typeface="Helvetica Neue Bold Condensed"/>
              </a:rPr>
              <a:t>GMT</a:t>
            </a:r>
          </a:p>
        </p:txBody>
      </p:sp>
      <p:grpSp>
        <p:nvGrpSpPr>
          <p:cNvPr id="249" name="Group 248"/>
          <p:cNvGrpSpPr/>
          <p:nvPr/>
        </p:nvGrpSpPr>
        <p:grpSpPr>
          <a:xfrm>
            <a:off x="2565352" y="2225695"/>
            <a:ext cx="2032835" cy="344006"/>
            <a:chOff x="4640302" y="2400895"/>
            <a:chExt cx="2710448" cy="458673"/>
          </a:xfrm>
        </p:grpSpPr>
        <p:sp>
          <p:nvSpPr>
            <p:cNvPr id="250" name="Rounded Rectangle 249"/>
            <p:cNvSpPr/>
            <p:nvPr/>
          </p:nvSpPr>
          <p:spPr>
            <a:xfrm>
              <a:off x="4640302" y="2425094"/>
              <a:ext cx="2710448"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51" name="Rectangle 250"/>
            <p:cNvSpPr/>
            <p:nvPr/>
          </p:nvSpPr>
          <p:spPr bwMode="auto">
            <a:xfrm>
              <a:off x="4650540" y="2400895"/>
              <a:ext cx="2696450" cy="302008"/>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GMT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憲章區領導人</a:t>
              </a:r>
              <a:endParaRPr lang="en-US" sz="800" dirty="0">
                <a:solidFill>
                  <a:srgbClr val="1A4190"/>
                </a:solidFill>
                <a:latin typeface="Helvetica Neue"/>
                <a:ea typeface="ヒラギノ角ゴ Pro W3" pitchFamily="84" charset="-128"/>
                <a:cs typeface="Helvetica Neue"/>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52" name="Group 251"/>
          <p:cNvGrpSpPr/>
          <p:nvPr/>
        </p:nvGrpSpPr>
        <p:grpSpPr>
          <a:xfrm>
            <a:off x="4735594" y="2216623"/>
            <a:ext cx="2028659" cy="344003"/>
            <a:chOff x="7563182" y="2388804"/>
            <a:chExt cx="2710447" cy="458670"/>
          </a:xfrm>
        </p:grpSpPr>
        <p:sp>
          <p:nvSpPr>
            <p:cNvPr id="253" name="Rounded Rectangle 252"/>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54" name="Rectangle 253"/>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GST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憲章區領導人</a:t>
              </a:r>
              <a:endParaRPr lang="en-US" sz="800" dirty="0">
                <a:solidFill>
                  <a:srgbClr val="1A4190"/>
                </a:solidFill>
                <a:latin typeface="Helvetica Neue"/>
                <a:ea typeface="ヒラギノ角ゴ Pro W3" pitchFamily="84" charset="-128"/>
                <a:cs typeface="Helvetica Neue"/>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55" name="Group 254"/>
          <p:cNvGrpSpPr/>
          <p:nvPr/>
        </p:nvGrpSpPr>
        <p:grpSpPr>
          <a:xfrm>
            <a:off x="425563" y="3281001"/>
            <a:ext cx="2032835" cy="344003"/>
            <a:chOff x="1587500" y="2388804"/>
            <a:chExt cx="2710447" cy="458670"/>
          </a:xfrm>
        </p:grpSpPr>
        <p:sp>
          <p:nvSpPr>
            <p:cNvPr id="256" name="Rounded Rectangle 255"/>
            <p:cNvSpPr/>
            <p:nvPr/>
          </p:nvSpPr>
          <p:spPr>
            <a:xfrm>
              <a:off x="1587500"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57" name="Rectangle 256"/>
            <p:cNvSpPr/>
            <p:nvPr/>
          </p:nvSpPr>
          <p:spPr bwMode="auto">
            <a:xfrm>
              <a:off x="1597739"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GLT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地區領導人</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58" name="Group 257"/>
          <p:cNvGrpSpPr/>
          <p:nvPr/>
        </p:nvGrpSpPr>
        <p:grpSpPr>
          <a:xfrm>
            <a:off x="2566764" y="3281001"/>
            <a:ext cx="2032835" cy="344003"/>
            <a:chOff x="4642182" y="2388804"/>
            <a:chExt cx="2710447" cy="458670"/>
          </a:xfrm>
        </p:grpSpPr>
        <p:sp>
          <p:nvSpPr>
            <p:cNvPr id="259" name="Rounded Rectangle 258"/>
            <p:cNvSpPr/>
            <p:nvPr/>
          </p:nvSpPr>
          <p:spPr>
            <a:xfrm>
              <a:off x="4642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60" name="Rectangle 259"/>
            <p:cNvSpPr/>
            <p:nvPr/>
          </p:nvSpPr>
          <p:spPr bwMode="auto">
            <a:xfrm>
              <a:off x="4652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GMT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地區領導人</a:t>
              </a: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61" name="Group 260"/>
          <p:cNvGrpSpPr/>
          <p:nvPr/>
        </p:nvGrpSpPr>
        <p:grpSpPr>
          <a:xfrm>
            <a:off x="4735595" y="3281001"/>
            <a:ext cx="2032948" cy="344003"/>
            <a:chOff x="7563182" y="2388804"/>
            <a:chExt cx="2710447" cy="458670"/>
          </a:xfrm>
        </p:grpSpPr>
        <p:sp>
          <p:nvSpPr>
            <p:cNvPr id="262" name="Rounded Rectangle 261"/>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63" name="Rectangle 262"/>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GST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地區領導人</a:t>
              </a: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sp>
        <p:nvSpPr>
          <p:cNvPr id="264" name="Rounded Rectangle 263"/>
          <p:cNvSpPr/>
          <p:nvPr/>
        </p:nvSpPr>
        <p:spPr>
          <a:xfrm>
            <a:off x="422240" y="3736709"/>
            <a:ext cx="8509486" cy="172556"/>
          </a:xfrm>
          <a:prstGeom prst="roundRect">
            <a:avLst/>
          </a:prstGeom>
          <a:solidFill>
            <a:srgbClr val="263788"/>
          </a:solidFill>
          <a:ln>
            <a:solidFill>
              <a:srgbClr val="FFFF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zh-CN" altLang="en-US" sz="900" dirty="0">
                <a:solidFill>
                  <a:schemeClr val="bg1"/>
                </a:solidFill>
                <a:latin typeface="Helvetica Neue Bold Condensed"/>
                <a:cs typeface="Helvetica Neue Bold Condensed"/>
              </a:rPr>
              <a:t>複合區全球行動團隊主席</a:t>
            </a:r>
            <a:r>
              <a:rPr lang="en-US" sz="900" dirty="0">
                <a:solidFill>
                  <a:schemeClr val="bg1"/>
                </a:solidFill>
                <a:latin typeface="Helvetica Neue Bold Condensed"/>
                <a:cs typeface="Helvetica Neue Bold Condensed"/>
              </a:rPr>
              <a:t> (</a:t>
            </a:r>
            <a:r>
              <a:rPr lang="zh-CN" altLang="en-US" sz="900" dirty="0">
                <a:solidFill>
                  <a:schemeClr val="bg1"/>
                </a:solidFill>
                <a:latin typeface="Helvetica Neue Bold Condensed"/>
                <a:cs typeface="Helvetica Neue Bold Condensed"/>
              </a:rPr>
              <a:t>議會議長</a:t>
            </a:r>
            <a:r>
              <a:rPr lang="en-US" sz="900" dirty="0">
                <a:solidFill>
                  <a:schemeClr val="bg1"/>
                </a:solidFill>
                <a:latin typeface="Helvetica Neue Bold Condensed"/>
                <a:cs typeface="Helvetica Neue Bold Condensed"/>
              </a:rPr>
              <a:t>)</a:t>
            </a:r>
          </a:p>
        </p:txBody>
      </p:sp>
      <p:grpSp>
        <p:nvGrpSpPr>
          <p:cNvPr id="265" name="Group 264"/>
          <p:cNvGrpSpPr/>
          <p:nvPr/>
        </p:nvGrpSpPr>
        <p:grpSpPr>
          <a:xfrm>
            <a:off x="425563" y="3887943"/>
            <a:ext cx="2032835" cy="344003"/>
            <a:chOff x="1587500" y="2388804"/>
            <a:chExt cx="2710447" cy="458670"/>
          </a:xfrm>
        </p:grpSpPr>
        <p:sp>
          <p:nvSpPr>
            <p:cNvPr id="266" name="Rounded Rectangle 265"/>
            <p:cNvSpPr/>
            <p:nvPr/>
          </p:nvSpPr>
          <p:spPr>
            <a:xfrm>
              <a:off x="1587500"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67" name="Rectangle 266"/>
            <p:cNvSpPr/>
            <p:nvPr/>
          </p:nvSpPr>
          <p:spPr bwMode="auto">
            <a:xfrm>
              <a:off x="1597739"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GLT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複合區協調員</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68" name="Group 267"/>
          <p:cNvGrpSpPr/>
          <p:nvPr/>
        </p:nvGrpSpPr>
        <p:grpSpPr>
          <a:xfrm>
            <a:off x="2566764" y="3887943"/>
            <a:ext cx="2032835" cy="344003"/>
            <a:chOff x="4642182" y="2388804"/>
            <a:chExt cx="2710447" cy="458670"/>
          </a:xfrm>
        </p:grpSpPr>
        <p:sp>
          <p:nvSpPr>
            <p:cNvPr id="269" name="Rounded Rectangle 268"/>
            <p:cNvSpPr/>
            <p:nvPr/>
          </p:nvSpPr>
          <p:spPr>
            <a:xfrm>
              <a:off x="4642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70" name="Rectangle 269"/>
            <p:cNvSpPr/>
            <p:nvPr/>
          </p:nvSpPr>
          <p:spPr bwMode="auto">
            <a:xfrm>
              <a:off x="4652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GMT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複合區協調員</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71" name="Group 270"/>
          <p:cNvGrpSpPr/>
          <p:nvPr/>
        </p:nvGrpSpPr>
        <p:grpSpPr>
          <a:xfrm>
            <a:off x="4707964" y="3887943"/>
            <a:ext cx="2032835" cy="344003"/>
            <a:chOff x="7563182" y="2388804"/>
            <a:chExt cx="2710447" cy="458670"/>
          </a:xfrm>
        </p:grpSpPr>
        <p:sp>
          <p:nvSpPr>
            <p:cNvPr id="272" name="Rounded Rectangle 271"/>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73" name="Rectangle 272"/>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GST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複合區協調員</a:t>
              </a: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sp>
        <p:nvSpPr>
          <p:cNvPr id="274" name="Rounded Rectangle 273"/>
          <p:cNvSpPr/>
          <p:nvPr/>
        </p:nvSpPr>
        <p:spPr>
          <a:xfrm>
            <a:off x="422240" y="4343651"/>
            <a:ext cx="8509486" cy="172556"/>
          </a:xfrm>
          <a:prstGeom prst="roundRect">
            <a:avLst/>
          </a:prstGeom>
          <a:solidFill>
            <a:srgbClr val="2E43A1"/>
          </a:solidFill>
          <a:ln>
            <a:solidFill>
              <a:srgbClr val="FFFF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zh-CN" altLang="en-US" sz="900" dirty="0">
                <a:solidFill>
                  <a:schemeClr val="bg1"/>
                </a:solidFill>
                <a:latin typeface="Helvetica Neue Bold Condensed"/>
                <a:cs typeface="Helvetica Neue Bold Condensed"/>
              </a:rPr>
              <a:t>區全球行動團隊主席</a:t>
            </a:r>
            <a:r>
              <a:rPr lang="en-US" sz="900" dirty="0">
                <a:solidFill>
                  <a:schemeClr val="bg1"/>
                </a:solidFill>
                <a:latin typeface="Helvetica Neue Bold Condensed"/>
                <a:cs typeface="Helvetica Neue Bold Condensed"/>
              </a:rPr>
              <a:t> (</a:t>
            </a:r>
            <a:r>
              <a:rPr lang="zh-CN" altLang="en-US" sz="900" dirty="0">
                <a:solidFill>
                  <a:schemeClr val="bg1"/>
                </a:solidFill>
                <a:latin typeface="Helvetica Neue Bold Condensed"/>
                <a:cs typeface="Helvetica Neue Bold Condensed"/>
              </a:rPr>
              <a:t>總監</a:t>
            </a:r>
            <a:r>
              <a:rPr lang="en-US" sz="900" dirty="0">
                <a:solidFill>
                  <a:schemeClr val="bg1"/>
                </a:solidFill>
                <a:latin typeface="Helvetica Neue Bold Condensed"/>
                <a:cs typeface="Helvetica Neue Bold Condensed"/>
              </a:rPr>
              <a:t>)</a:t>
            </a:r>
          </a:p>
        </p:txBody>
      </p:sp>
      <p:grpSp>
        <p:nvGrpSpPr>
          <p:cNvPr id="275" name="Group 274"/>
          <p:cNvGrpSpPr/>
          <p:nvPr/>
        </p:nvGrpSpPr>
        <p:grpSpPr>
          <a:xfrm>
            <a:off x="425563" y="4494885"/>
            <a:ext cx="2032835" cy="344003"/>
            <a:chOff x="1587500" y="2388804"/>
            <a:chExt cx="2710447" cy="458670"/>
          </a:xfrm>
        </p:grpSpPr>
        <p:sp>
          <p:nvSpPr>
            <p:cNvPr id="276" name="Rounded Rectangle 275"/>
            <p:cNvSpPr/>
            <p:nvPr/>
          </p:nvSpPr>
          <p:spPr>
            <a:xfrm>
              <a:off x="1587500"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77" name="Rectangle 276"/>
            <p:cNvSpPr/>
            <p:nvPr/>
          </p:nvSpPr>
          <p:spPr bwMode="auto">
            <a:xfrm>
              <a:off x="1597739"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GLT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區協調員</a:t>
              </a: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78" name="Group 277"/>
          <p:cNvGrpSpPr/>
          <p:nvPr/>
        </p:nvGrpSpPr>
        <p:grpSpPr>
          <a:xfrm>
            <a:off x="2566764" y="4494885"/>
            <a:ext cx="2032835" cy="344003"/>
            <a:chOff x="4642182" y="2388804"/>
            <a:chExt cx="2710447" cy="458670"/>
          </a:xfrm>
        </p:grpSpPr>
        <p:sp>
          <p:nvSpPr>
            <p:cNvPr id="279" name="Rounded Rectangle 278"/>
            <p:cNvSpPr/>
            <p:nvPr/>
          </p:nvSpPr>
          <p:spPr>
            <a:xfrm>
              <a:off x="4642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80" name="Rectangle 279"/>
            <p:cNvSpPr/>
            <p:nvPr/>
          </p:nvSpPr>
          <p:spPr bwMode="auto">
            <a:xfrm>
              <a:off x="4652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GMT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區協調員</a:t>
              </a: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81" name="Group 280"/>
          <p:cNvGrpSpPr/>
          <p:nvPr/>
        </p:nvGrpSpPr>
        <p:grpSpPr>
          <a:xfrm>
            <a:off x="4734237" y="4494885"/>
            <a:ext cx="2032835" cy="344003"/>
            <a:chOff x="7563182" y="2388804"/>
            <a:chExt cx="2710447" cy="458670"/>
          </a:xfrm>
        </p:grpSpPr>
        <p:sp>
          <p:nvSpPr>
            <p:cNvPr id="282" name="Rounded Rectangle 281"/>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83" name="Rectangle 282"/>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GST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區協調員</a:t>
              </a:r>
              <a:endParaRPr lang="en-US" sz="1100" dirty="0">
                <a:solidFill>
                  <a:schemeClr val="bg1"/>
                </a:solidFill>
                <a:latin typeface="Helvetica Neue Bold Condensed"/>
                <a:ea typeface="ヒラギノ角ゴ Pro W3" pitchFamily="84" charset="-128"/>
                <a:cs typeface="Helvetica Neue Bold Condensed"/>
              </a:endParaRPr>
            </a:p>
          </p:txBody>
        </p:sp>
      </p:grpSp>
      <p:sp>
        <p:nvSpPr>
          <p:cNvPr id="284" name="Rounded Rectangle 283"/>
          <p:cNvSpPr/>
          <p:nvPr/>
        </p:nvSpPr>
        <p:spPr>
          <a:xfrm>
            <a:off x="422240" y="4919582"/>
            <a:ext cx="8509486" cy="162813"/>
          </a:xfrm>
          <a:prstGeom prst="roundRect">
            <a:avLst/>
          </a:prstGeom>
          <a:solidFill>
            <a:srgbClr val="C00000"/>
          </a:solidFill>
          <a:ln>
            <a:solidFill>
              <a:srgbClr val="FFFF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zh-CN" altLang="en-US" sz="900" dirty="0">
                <a:solidFill>
                  <a:schemeClr val="bg1"/>
                </a:solidFill>
                <a:latin typeface="Helvetica Neue Bold Condensed"/>
                <a:cs typeface="Helvetica Neue Bold Condensed"/>
              </a:rPr>
              <a:t>分會全球行動團隊主席</a:t>
            </a:r>
            <a:r>
              <a:rPr lang="en-US" sz="900" dirty="0">
                <a:solidFill>
                  <a:schemeClr val="bg1"/>
                </a:solidFill>
                <a:latin typeface="Helvetica Neue Bold Condensed"/>
                <a:cs typeface="Helvetica Neue Bold Condensed"/>
              </a:rPr>
              <a:t> (</a:t>
            </a:r>
            <a:r>
              <a:rPr lang="zh-CN" altLang="en-US" sz="900" dirty="0">
                <a:solidFill>
                  <a:schemeClr val="bg1"/>
                </a:solidFill>
                <a:latin typeface="Helvetica Neue Bold Condensed"/>
                <a:cs typeface="Helvetica Neue Bold Condensed"/>
              </a:rPr>
              <a:t>分會會長</a:t>
            </a:r>
            <a:r>
              <a:rPr lang="en-US" sz="900" dirty="0">
                <a:solidFill>
                  <a:schemeClr val="bg1"/>
                </a:solidFill>
                <a:latin typeface="Helvetica Neue Bold Condensed"/>
                <a:cs typeface="Helvetica Neue Bold Condensed"/>
              </a:rPr>
              <a:t>)</a:t>
            </a:r>
          </a:p>
        </p:txBody>
      </p:sp>
      <p:grpSp>
        <p:nvGrpSpPr>
          <p:cNvPr id="285" name="Group 284"/>
          <p:cNvGrpSpPr/>
          <p:nvPr/>
        </p:nvGrpSpPr>
        <p:grpSpPr>
          <a:xfrm>
            <a:off x="425563" y="5064798"/>
            <a:ext cx="2032835" cy="344002"/>
            <a:chOff x="1587500" y="2388804"/>
            <a:chExt cx="2710447" cy="458669"/>
          </a:xfrm>
        </p:grpSpPr>
        <p:sp>
          <p:nvSpPr>
            <p:cNvPr id="286" name="Rounded Rectangle 285"/>
            <p:cNvSpPr/>
            <p:nvPr/>
          </p:nvSpPr>
          <p:spPr>
            <a:xfrm>
              <a:off x="1587500" y="2412999"/>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87" name="Rectangle 286"/>
            <p:cNvSpPr/>
            <p:nvPr/>
          </p:nvSpPr>
          <p:spPr bwMode="auto">
            <a:xfrm>
              <a:off x="1597739"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GLT</a:t>
              </a:r>
            </a:p>
            <a:p>
              <a:pPr algn="ctr"/>
              <a:r>
                <a:rPr lang="zh-CN" altLang="en-US" sz="700" dirty="0">
                  <a:solidFill>
                    <a:schemeClr val="accent1">
                      <a:lumMod val="50000"/>
                    </a:schemeClr>
                  </a:solidFill>
                  <a:latin typeface="Helvetica Neue"/>
                </a:rPr>
                <a:t>第一副分會會長</a:t>
              </a:r>
              <a:r>
                <a:rPr lang="en-US" sz="700" dirty="0">
                  <a:solidFill>
                    <a:schemeClr val="accent1">
                      <a:lumMod val="50000"/>
                    </a:schemeClr>
                  </a:solidFill>
                  <a:latin typeface="Helvetica Neue"/>
                </a:rPr>
                <a:t>/</a:t>
              </a:r>
              <a:r>
                <a:rPr lang="zh-CN" altLang="en-US" sz="700" dirty="0">
                  <a:solidFill>
                    <a:schemeClr val="accent1">
                      <a:lumMod val="50000"/>
                    </a:schemeClr>
                  </a:solidFill>
                  <a:latin typeface="Helvetica Neue"/>
                </a:rPr>
                <a:t>領導發展主席</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88" name="Group 287"/>
          <p:cNvGrpSpPr/>
          <p:nvPr/>
        </p:nvGrpSpPr>
        <p:grpSpPr>
          <a:xfrm>
            <a:off x="2566764" y="5064799"/>
            <a:ext cx="2032835" cy="344003"/>
            <a:chOff x="4642182" y="2388804"/>
            <a:chExt cx="2710447" cy="458670"/>
          </a:xfrm>
        </p:grpSpPr>
        <p:sp>
          <p:nvSpPr>
            <p:cNvPr id="289" name="Rounded Rectangle 288"/>
            <p:cNvSpPr/>
            <p:nvPr/>
          </p:nvSpPr>
          <p:spPr>
            <a:xfrm>
              <a:off x="4642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90" name="Rectangle 289"/>
            <p:cNvSpPr/>
            <p:nvPr/>
          </p:nvSpPr>
          <p:spPr bwMode="auto">
            <a:xfrm>
              <a:off x="4652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GMT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會員發展主席</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91" name="Group 290"/>
          <p:cNvGrpSpPr/>
          <p:nvPr/>
        </p:nvGrpSpPr>
        <p:grpSpPr>
          <a:xfrm>
            <a:off x="4707964" y="5064799"/>
            <a:ext cx="2032835" cy="344003"/>
            <a:chOff x="7563182" y="2388804"/>
            <a:chExt cx="2710447" cy="458670"/>
          </a:xfrm>
        </p:grpSpPr>
        <p:sp>
          <p:nvSpPr>
            <p:cNvPr id="292" name="Rounded Rectangle 291"/>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93" name="Rectangle 292"/>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GST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服務主席</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94" name="Group 293"/>
          <p:cNvGrpSpPr/>
          <p:nvPr/>
        </p:nvGrpSpPr>
        <p:grpSpPr>
          <a:xfrm>
            <a:off x="6898891" y="3889341"/>
            <a:ext cx="2032835" cy="344003"/>
            <a:chOff x="7563182" y="2388804"/>
            <a:chExt cx="2710447" cy="458670"/>
          </a:xfrm>
        </p:grpSpPr>
        <p:sp>
          <p:nvSpPr>
            <p:cNvPr id="295" name="Rounded Rectangle 294"/>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96" name="Rectangle 295"/>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LCIF</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複合區協調員</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97" name="Group 296"/>
          <p:cNvGrpSpPr/>
          <p:nvPr/>
        </p:nvGrpSpPr>
        <p:grpSpPr>
          <a:xfrm>
            <a:off x="6898891" y="4496283"/>
            <a:ext cx="2032835" cy="344003"/>
            <a:chOff x="7563182" y="2388804"/>
            <a:chExt cx="2710447" cy="458670"/>
          </a:xfrm>
        </p:grpSpPr>
        <p:sp>
          <p:nvSpPr>
            <p:cNvPr id="298" name="Rounded Rectangle 297"/>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99" name="Rectangle 298"/>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LCIF</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區協調員</a:t>
              </a: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300" name="Group 299"/>
          <p:cNvGrpSpPr/>
          <p:nvPr/>
        </p:nvGrpSpPr>
        <p:grpSpPr>
          <a:xfrm>
            <a:off x="6898891" y="5066197"/>
            <a:ext cx="2032835" cy="344003"/>
            <a:chOff x="7563182" y="2388804"/>
            <a:chExt cx="2710447" cy="458670"/>
          </a:xfrm>
        </p:grpSpPr>
        <p:sp>
          <p:nvSpPr>
            <p:cNvPr id="301" name="Rounded Rectangle 300"/>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302" name="Rectangle 301"/>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LCIF</a:t>
              </a:r>
            </a:p>
            <a:p>
              <a:pPr marL="457200" indent="-457200" algn="ctr" fontAlgn="base">
                <a:spcAft>
                  <a:spcPct val="0"/>
                </a:spcAft>
              </a:pPr>
              <a:r>
                <a:rPr lang="en-US" sz="800" dirty="0">
                  <a:solidFill>
                    <a:srgbClr val="1A4190"/>
                  </a:solidFill>
                  <a:latin typeface="Helvetica Neue"/>
                  <a:ea typeface="ヒラギノ角ゴ Pro W3" pitchFamily="84" charset="-128"/>
                  <a:cs typeface="Helvetica Neue"/>
                </a:rPr>
                <a:t>LCIF </a:t>
              </a:r>
              <a:r>
                <a:rPr lang="zh-CN" altLang="en-US" sz="800" dirty="0">
                  <a:solidFill>
                    <a:srgbClr val="1A4190"/>
                  </a:solidFill>
                  <a:latin typeface="Helvetica Neue"/>
                  <a:ea typeface="ヒラギノ角ゴ Pro W3" pitchFamily="84" charset="-128"/>
                  <a:cs typeface="Helvetica Neue"/>
                </a:rPr>
                <a:t>協調員</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303" name="Group 302"/>
          <p:cNvGrpSpPr/>
          <p:nvPr/>
        </p:nvGrpSpPr>
        <p:grpSpPr>
          <a:xfrm>
            <a:off x="426961" y="2769322"/>
            <a:ext cx="2032835" cy="344003"/>
            <a:chOff x="1587500" y="2388804"/>
            <a:chExt cx="2710447" cy="458670"/>
          </a:xfrm>
        </p:grpSpPr>
        <p:sp>
          <p:nvSpPr>
            <p:cNvPr id="304" name="Rounded Rectangle 303"/>
            <p:cNvSpPr/>
            <p:nvPr/>
          </p:nvSpPr>
          <p:spPr>
            <a:xfrm>
              <a:off x="1587500"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305" name="Rectangle 304"/>
            <p:cNvSpPr/>
            <p:nvPr/>
          </p:nvSpPr>
          <p:spPr bwMode="auto">
            <a:xfrm>
              <a:off x="1597739"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GLT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副憲章區領導人</a:t>
              </a:r>
              <a:endParaRPr lang="en-US" sz="800" dirty="0">
                <a:solidFill>
                  <a:srgbClr val="1A4190"/>
                </a:solidFill>
                <a:latin typeface="Helvetica Neue"/>
                <a:ea typeface="ヒラギノ角ゴ Pro W3" pitchFamily="84" charset="-128"/>
                <a:cs typeface="Helvetica Neue"/>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sp>
        <p:nvSpPr>
          <p:cNvPr id="306" name="Rectangle 305"/>
          <p:cNvSpPr/>
          <p:nvPr/>
        </p:nvSpPr>
        <p:spPr bwMode="auto">
          <a:xfrm>
            <a:off x="2773387" y="2861253"/>
            <a:ext cx="2028290" cy="345566"/>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r>
              <a:rPr lang="en-US" sz="1200" dirty="0">
                <a:solidFill>
                  <a:schemeClr val="bg1"/>
                </a:solidFill>
                <a:latin typeface="Helvetica Neue Bold Condensed"/>
                <a:ea typeface="ヒラギノ角ゴ Pro W3" pitchFamily="84" charset="-128"/>
                <a:cs typeface="Helvetica Neue Bold Condensed"/>
              </a:rPr>
              <a:t>GMT</a:t>
            </a:r>
            <a:endParaRPr lang="en-US" sz="2100" dirty="0">
              <a:solidFill>
                <a:schemeClr val="bg1"/>
              </a:solidFill>
              <a:latin typeface="Helvetica Neue Bold Condensed"/>
              <a:ea typeface="ヒラギノ角ゴ Pro W3" pitchFamily="84" charset="-128"/>
              <a:cs typeface="Helvetica Neue Bold Condensed"/>
            </a:endParaRPr>
          </a:p>
        </p:txBody>
      </p:sp>
      <p:sp>
        <p:nvSpPr>
          <p:cNvPr id="307" name="Rectangle 306"/>
          <p:cNvSpPr/>
          <p:nvPr/>
        </p:nvSpPr>
        <p:spPr bwMode="auto">
          <a:xfrm>
            <a:off x="2695997" y="2813625"/>
            <a:ext cx="2022337" cy="226507"/>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r>
              <a:rPr lang="en-US" sz="1100" dirty="0">
                <a:solidFill>
                  <a:schemeClr val="bg1"/>
                </a:solidFill>
                <a:latin typeface="Helvetica Neue Bold Condensed"/>
                <a:ea typeface="ヒラギノ角ゴ Pro W3" pitchFamily="84" charset="-128"/>
                <a:cs typeface="Helvetica Neue Bold Condensed"/>
              </a:rPr>
              <a:t>GMT</a:t>
            </a:r>
          </a:p>
        </p:txBody>
      </p:sp>
      <p:sp>
        <p:nvSpPr>
          <p:cNvPr id="308" name="Rectangle 307"/>
          <p:cNvSpPr/>
          <p:nvPr/>
        </p:nvSpPr>
        <p:spPr bwMode="auto">
          <a:xfrm>
            <a:off x="5011763" y="2813625"/>
            <a:ext cx="2022337" cy="226507"/>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r>
              <a:rPr lang="en-US" sz="1100" dirty="0">
                <a:solidFill>
                  <a:schemeClr val="bg1"/>
                </a:solidFill>
                <a:latin typeface="Helvetica Neue Bold Condensed"/>
                <a:ea typeface="ヒラギノ角ゴ Pro W3" pitchFamily="84" charset="-128"/>
                <a:cs typeface="Helvetica Neue Bold Condensed"/>
              </a:rPr>
              <a:t>GST</a:t>
            </a:r>
          </a:p>
        </p:txBody>
      </p:sp>
      <p:grpSp>
        <p:nvGrpSpPr>
          <p:cNvPr id="309" name="Group 308"/>
          <p:cNvGrpSpPr/>
          <p:nvPr/>
        </p:nvGrpSpPr>
        <p:grpSpPr>
          <a:xfrm>
            <a:off x="2568162" y="2769322"/>
            <a:ext cx="2032835" cy="344003"/>
            <a:chOff x="4642182" y="2388804"/>
            <a:chExt cx="2710447" cy="458670"/>
          </a:xfrm>
        </p:grpSpPr>
        <p:sp>
          <p:nvSpPr>
            <p:cNvPr id="310" name="Rounded Rectangle 309"/>
            <p:cNvSpPr/>
            <p:nvPr/>
          </p:nvSpPr>
          <p:spPr>
            <a:xfrm>
              <a:off x="4642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311" name="Rectangle 310"/>
            <p:cNvSpPr/>
            <p:nvPr/>
          </p:nvSpPr>
          <p:spPr bwMode="auto">
            <a:xfrm>
              <a:off x="4652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GMT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副憲章區領導人</a:t>
              </a:r>
              <a:endParaRPr lang="en-US" sz="800" dirty="0">
                <a:solidFill>
                  <a:srgbClr val="1A4190"/>
                </a:solidFill>
                <a:latin typeface="Helvetica Neue"/>
                <a:ea typeface="ヒラギノ角ゴ Pro W3" pitchFamily="84" charset="-128"/>
                <a:cs typeface="Helvetica Neue"/>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312" name="Group 311"/>
          <p:cNvGrpSpPr/>
          <p:nvPr/>
        </p:nvGrpSpPr>
        <p:grpSpPr>
          <a:xfrm>
            <a:off x="4736992" y="2769322"/>
            <a:ext cx="2034475" cy="344003"/>
            <a:chOff x="7563182" y="2388804"/>
            <a:chExt cx="2710447" cy="458670"/>
          </a:xfrm>
        </p:grpSpPr>
        <p:sp>
          <p:nvSpPr>
            <p:cNvPr id="313" name="Rounded Rectangle 312"/>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314" name="Rectangle 313"/>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GST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副憲章區領導人</a:t>
              </a:r>
              <a:endParaRPr lang="en-US" sz="800" dirty="0">
                <a:solidFill>
                  <a:srgbClr val="1A4190"/>
                </a:solidFill>
                <a:latin typeface="Helvetica Neue"/>
                <a:ea typeface="ヒラギノ角ゴ Pro W3" pitchFamily="84" charset="-128"/>
                <a:cs typeface="Helvetica Neue"/>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81" name="Group 80"/>
          <p:cNvGrpSpPr/>
          <p:nvPr/>
        </p:nvGrpSpPr>
        <p:grpSpPr>
          <a:xfrm>
            <a:off x="6400799" y="1474436"/>
            <a:ext cx="1844023" cy="2545136"/>
            <a:chOff x="5673729" y="1935237"/>
            <a:chExt cx="2454276" cy="2443544"/>
          </a:xfrm>
        </p:grpSpPr>
        <p:cxnSp>
          <p:nvCxnSpPr>
            <p:cNvPr id="82" name="Straight Connector 81"/>
            <p:cNvCxnSpPr/>
            <p:nvPr/>
          </p:nvCxnSpPr>
          <p:spPr>
            <a:xfrm>
              <a:off x="8128000" y="2025648"/>
              <a:ext cx="2" cy="2353133"/>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flipV="1">
              <a:off x="7060828" y="2010078"/>
              <a:ext cx="1067177" cy="1055"/>
            </a:xfrm>
            <a:prstGeom prst="straightConnector1">
              <a:avLst/>
            </a:prstGeom>
            <a:ln w="2222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5673729" y="1935237"/>
              <a:ext cx="1247244" cy="1702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fontAlgn="auto">
                <a:spcBef>
                  <a:spcPts val="0"/>
                </a:spcBef>
                <a:spcAft>
                  <a:spcPts val="0"/>
                </a:spcAft>
              </a:pPr>
              <a:endParaRPr lang="en-US" sz="1400">
                <a:solidFill>
                  <a:prstClr val="white"/>
                </a:solidFill>
              </a:endParaRPr>
            </a:p>
          </p:txBody>
        </p:sp>
      </p:grpSp>
    </p:spTree>
    <p:extLst>
      <p:ext uri="{BB962C8B-B14F-4D97-AF65-F5344CB8AC3E}">
        <p14:creationId xmlns:p14="http://schemas.microsoft.com/office/powerpoint/2010/main" val="4001773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19114"/>
            <a:ext cx="8153400" cy="642886"/>
          </a:xfrm>
        </p:spPr>
        <p:txBody>
          <a:bodyPr/>
          <a:lstStyle/>
          <a:p>
            <a:r>
              <a:rPr lang="zh-CN" altLang="en-US" dirty="0">
                <a:latin typeface="Garamond" panose="02020404030301010803" pitchFamily="18" charset="0"/>
              </a:rPr>
              <a:t>全球服務團隊 </a:t>
            </a:r>
            <a:r>
              <a:rPr lang="en-US" dirty="0">
                <a:latin typeface="Garamond" panose="02020404030301010803" pitchFamily="18" charset="0"/>
              </a:rPr>
              <a:t>&amp; LCIF </a:t>
            </a:r>
            <a:r>
              <a:rPr lang="zh-CN" altLang="en-US" dirty="0">
                <a:latin typeface="Garamond" panose="02020404030301010803" pitchFamily="18" charset="0"/>
              </a:rPr>
              <a:t>結構</a:t>
            </a:r>
            <a:endParaRPr lang="en-US" dirty="0"/>
          </a:p>
        </p:txBody>
      </p:sp>
      <p:grpSp>
        <p:nvGrpSpPr>
          <p:cNvPr id="54" name="Group 53"/>
          <p:cNvGrpSpPr/>
          <p:nvPr/>
        </p:nvGrpSpPr>
        <p:grpSpPr>
          <a:xfrm>
            <a:off x="2845995" y="950205"/>
            <a:ext cx="4164405" cy="5010150"/>
            <a:chOff x="2631747" y="914400"/>
            <a:chExt cx="4226253" cy="4876800"/>
          </a:xfrm>
        </p:grpSpPr>
        <p:sp>
          <p:nvSpPr>
            <p:cNvPr id="55" name="Rounded Rectangle 54"/>
            <p:cNvSpPr/>
            <p:nvPr/>
          </p:nvSpPr>
          <p:spPr>
            <a:xfrm>
              <a:off x="2631747" y="914400"/>
              <a:ext cx="2030017" cy="666969"/>
            </a:xfrm>
            <a:prstGeom prst="roundRect">
              <a:avLst/>
            </a:prstGeom>
            <a:solidFill>
              <a:srgbClr val="263788"/>
            </a:solidFill>
            <a:ln>
              <a:solidFill>
                <a:srgbClr val="26378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6" name="Rectangle 55"/>
            <p:cNvSpPr/>
            <p:nvPr/>
          </p:nvSpPr>
          <p:spPr bwMode="auto">
            <a:xfrm>
              <a:off x="2644577" y="922871"/>
              <a:ext cx="2079823" cy="667482"/>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342900" indent="-342900" algn="ctr" defTabSz="514350"/>
              <a:r>
                <a:rPr lang="zh-CN" altLang="en-US" sz="825" dirty="0">
                  <a:solidFill>
                    <a:schemeClr val="bg1"/>
                  </a:solidFill>
                  <a:latin typeface="Helvetica Neue Bold Condensed"/>
                  <a:ea typeface="ヒラギノ角ゴ Pro W3" pitchFamily="84" charset="-128"/>
                  <a:cs typeface="Helvetica Neue Bold Condensed"/>
                </a:rPr>
                <a:t>執行幹部</a:t>
              </a:r>
              <a:endParaRPr lang="en-US" sz="825" dirty="0">
                <a:solidFill>
                  <a:schemeClr val="bg1"/>
                </a:solidFill>
                <a:latin typeface="Helvetica Neue Bold Condensed"/>
                <a:ea typeface="ヒラギノ角ゴ Pro W3" pitchFamily="84" charset="-128"/>
                <a:cs typeface="Helvetica Neue Bold Condensed"/>
              </a:endParaRPr>
            </a:p>
          </p:txBody>
        </p:sp>
        <p:sp>
          <p:nvSpPr>
            <p:cNvPr id="57" name="Rectangle 56"/>
            <p:cNvSpPr/>
            <p:nvPr/>
          </p:nvSpPr>
          <p:spPr>
            <a:xfrm>
              <a:off x="2639427" y="3345526"/>
              <a:ext cx="4210226" cy="434368"/>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57"/>
            <p:cNvSpPr/>
            <p:nvPr/>
          </p:nvSpPr>
          <p:spPr>
            <a:xfrm>
              <a:off x="2639427" y="2799582"/>
              <a:ext cx="4210225" cy="513161"/>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p:cNvSpPr/>
            <p:nvPr/>
          </p:nvSpPr>
          <p:spPr>
            <a:xfrm>
              <a:off x="2639427" y="2249838"/>
              <a:ext cx="4210226" cy="513161"/>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Rounded Rectangle 59"/>
            <p:cNvSpPr/>
            <p:nvPr/>
          </p:nvSpPr>
          <p:spPr bwMode="auto">
            <a:xfrm>
              <a:off x="2631748" y="1667312"/>
              <a:ext cx="4220943" cy="432658"/>
            </a:xfrm>
            <a:prstGeom prst="roundRect">
              <a:avLst/>
            </a:prstGeom>
            <a:solidFill>
              <a:srgbClr val="263788"/>
            </a:solidFill>
            <a:ln>
              <a:solidFill>
                <a:srgbClr val="26378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zh-CN" altLang="en-US" sz="750" b="1" dirty="0">
                  <a:latin typeface="Helvetica Neue Bold Condensed"/>
                  <a:cs typeface="Helvetica Neue Bold Condensed"/>
                </a:rPr>
                <a:t>全球行動團隊主席，副主席</a:t>
              </a:r>
              <a:r>
                <a:rPr lang="en-US" sz="750" b="1" dirty="0">
                  <a:solidFill>
                    <a:schemeClr val="bg1"/>
                  </a:solidFill>
                  <a:latin typeface="Helvetica Neue"/>
                  <a:cs typeface="Helvetica Neue Bold Condensed"/>
                </a:rPr>
                <a:t> &amp;  </a:t>
              </a:r>
              <a:r>
                <a:rPr lang="en-US" sz="750" b="1" dirty="0">
                  <a:solidFill>
                    <a:schemeClr val="bg1"/>
                  </a:solidFill>
                  <a:latin typeface="Helvetica Neue"/>
                </a:rPr>
                <a:t>LCIF </a:t>
              </a:r>
              <a:r>
                <a:rPr lang="zh-CN" altLang="en-US" sz="750" b="1" dirty="0">
                  <a:solidFill>
                    <a:schemeClr val="bg1"/>
                  </a:solidFill>
                  <a:latin typeface="Helvetica Neue"/>
                </a:rPr>
                <a:t>信託理事聯絡員</a:t>
              </a:r>
              <a:endParaRPr lang="en-US" sz="750" b="1" dirty="0">
                <a:solidFill>
                  <a:schemeClr val="bg1"/>
                </a:solidFill>
                <a:latin typeface="Helvetica Neue"/>
              </a:endParaRPr>
            </a:p>
          </p:txBody>
        </p:sp>
        <p:sp>
          <p:nvSpPr>
            <p:cNvPr id="61" name="Rounded Rectangle 60"/>
            <p:cNvSpPr/>
            <p:nvPr/>
          </p:nvSpPr>
          <p:spPr>
            <a:xfrm>
              <a:off x="4807720" y="914400"/>
              <a:ext cx="2050280" cy="684751"/>
            </a:xfrm>
            <a:prstGeom prst="roundRect">
              <a:avLst/>
            </a:prstGeom>
            <a:solidFill>
              <a:srgbClr val="263788"/>
            </a:solidFill>
            <a:ln>
              <a:solidFill>
                <a:srgbClr val="26378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5">
                <a:solidFill>
                  <a:schemeClr val="bg1"/>
                </a:solidFill>
                <a:latin typeface="Helvetica Neue"/>
              </a:endParaRPr>
            </a:p>
          </p:txBody>
        </p:sp>
        <p:grpSp>
          <p:nvGrpSpPr>
            <p:cNvPr id="63" name="Group 62"/>
            <p:cNvGrpSpPr/>
            <p:nvPr/>
          </p:nvGrpSpPr>
          <p:grpSpPr>
            <a:xfrm>
              <a:off x="3645884" y="2294498"/>
              <a:ext cx="2190927" cy="325855"/>
              <a:chOff x="7563182" y="2385458"/>
              <a:chExt cx="2710447" cy="434473"/>
            </a:xfrm>
          </p:grpSpPr>
          <p:sp>
            <p:nvSpPr>
              <p:cNvPr id="92" name="Rounded Rectangle 91"/>
              <p:cNvSpPr/>
              <p:nvPr/>
            </p:nvSpPr>
            <p:spPr>
              <a:xfrm>
                <a:off x="7563182" y="2385458"/>
                <a:ext cx="2710447" cy="434473"/>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93" name="Rectangle 92"/>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GST</a:t>
                </a:r>
              </a:p>
              <a:p>
                <a:pPr marL="342900" indent="-342900" algn="ctr"/>
                <a:r>
                  <a:rPr lang="zh-CN" altLang="en-US" sz="600" dirty="0">
                    <a:solidFill>
                      <a:srgbClr val="1A4190"/>
                    </a:solidFill>
                    <a:latin typeface="Helvetica Neue"/>
                    <a:ea typeface="ヒラギノ角ゴ Pro W3" pitchFamily="84" charset="-128"/>
                    <a:cs typeface="Helvetica Neue"/>
                  </a:rPr>
                  <a:t>憲章區領導人</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grpSp>
          <p:nvGrpSpPr>
            <p:cNvPr id="64" name="Group 63"/>
            <p:cNvGrpSpPr/>
            <p:nvPr/>
          </p:nvGrpSpPr>
          <p:grpSpPr>
            <a:xfrm>
              <a:off x="3645884" y="3361388"/>
              <a:ext cx="2195559" cy="344003"/>
              <a:chOff x="7563182" y="2388804"/>
              <a:chExt cx="2710447" cy="458670"/>
            </a:xfrm>
          </p:grpSpPr>
          <p:sp>
            <p:nvSpPr>
              <p:cNvPr id="90" name="Rounded Rectangle 89"/>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91" name="Rectangle 90"/>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GST</a:t>
                </a:r>
              </a:p>
              <a:p>
                <a:pPr marL="342900" indent="-342900" algn="ctr"/>
                <a:r>
                  <a:rPr lang="zh-CN" altLang="en-US" sz="600" dirty="0">
                    <a:solidFill>
                      <a:srgbClr val="1A4190"/>
                    </a:solidFill>
                    <a:latin typeface="Helvetica Neue"/>
                    <a:ea typeface="ヒラギノ角ゴ Pro W3" pitchFamily="84" charset="-128"/>
                    <a:cs typeface="Helvetica Neue"/>
                  </a:rPr>
                  <a:t>地區領導人</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sp>
          <p:nvSpPr>
            <p:cNvPr id="65" name="Rounded Rectangle 64"/>
            <p:cNvSpPr/>
            <p:nvPr/>
          </p:nvSpPr>
          <p:spPr>
            <a:xfrm>
              <a:off x="2631747" y="3817094"/>
              <a:ext cx="4217905" cy="240348"/>
            </a:xfrm>
            <a:prstGeom prst="roundRect">
              <a:avLst/>
            </a:prstGeom>
            <a:solidFill>
              <a:srgbClr val="263788"/>
            </a:solidFill>
            <a:ln>
              <a:solidFill>
                <a:srgbClr val="FFFF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zh-CN" altLang="en-US" sz="675" dirty="0">
                  <a:solidFill>
                    <a:schemeClr val="bg1"/>
                  </a:solidFill>
                  <a:latin typeface="Helvetica Neue Bold Condensed"/>
                  <a:cs typeface="Helvetica Neue Bold Condensed"/>
                </a:rPr>
                <a:t>複合區全球行動團隊主席</a:t>
              </a:r>
              <a:r>
                <a:rPr lang="en-US" sz="675" dirty="0">
                  <a:solidFill>
                    <a:schemeClr val="bg1"/>
                  </a:solidFill>
                  <a:latin typeface="Helvetica Neue Bold Condensed"/>
                  <a:cs typeface="Helvetica Neue Bold Condensed"/>
                </a:rPr>
                <a:t> (</a:t>
              </a:r>
              <a:r>
                <a:rPr lang="zh-CN" altLang="en-US" sz="675" dirty="0">
                  <a:solidFill>
                    <a:schemeClr val="bg1"/>
                  </a:solidFill>
                  <a:latin typeface="Helvetica Neue Bold Condensed"/>
                  <a:cs typeface="Helvetica Neue Bold Condensed"/>
                </a:rPr>
                <a:t>議會議長</a:t>
              </a:r>
              <a:r>
                <a:rPr lang="en-US" sz="675" dirty="0">
                  <a:solidFill>
                    <a:schemeClr val="bg1"/>
                  </a:solidFill>
                  <a:latin typeface="Helvetica Neue Bold Condensed"/>
                  <a:cs typeface="Helvetica Neue Bold Condensed"/>
                </a:rPr>
                <a:t>)</a:t>
              </a:r>
            </a:p>
          </p:txBody>
        </p:sp>
        <p:grpSp>
          <p:nvGrpSpPr>
            <p:cNvPr id="66" name="Group 65"/>
            <p:cNvGrpSpPr/>
            <p:nvPr/>
          </p:nvGrpSpPr>
          <p:grpSpPr>
            <a:xfrm>
              <a:off x="2631748" y="4074199"/>
              <a:ext cx="2032835" cy="344003"/>
              <a:chOff x="7563182" y="2388804"/>
              <a:chExt cx="2710447" cy="458670"/>
            </a:xfrm>
          </p:grpSpPr>
          <p:sp>
            <p:nvSpPr>
              <p:cNvPr id="88" name="Rounded Rectangle 87"/>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89" name="Rectangle 88"/>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GST</a:t>
                </a:r>
              </a:p>
              <a:p>
                <a:pPr marL="342900" indent="-342900" algn="ctr"/>
                <a:r>
                  <a:rPr lang="zh-CN" altLang="en-US" sz="600" dirty="0">
                    <a:solidFill>
                      <a:srgbClr val="1A4190"/>
                    </a:solidFill>
                    <a:latin typeface="Helvetica Neue"/>
                    <a:ea typeface="ヒラギノ角ゴ Pro W3" pitchFamily="84" charset="-128"/>
                    <a:cs typeface="Helvetica Neue"/>
                  </a:rPr>
                  <a:t>複合區協調員</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sp>
          <p:nvSpPr>
            <p:cNvPr id="67" name="Rounded Rectangle 66"/>
            <p:cNvSpPr/>
            <p:nvPr/>
          </p:nvSpPr>
          <p:spPr>
            <a:xfrm>
              <a:off x="2631747" y="4471037"/>
              <a:ext cx="4217905" cy="177163"/>
            </a:xfrm>
            <a:prstGeom prst="roundRect">
              <a:avLst/>
            </a:prstGeom>
            <a:solidFill>
              <a:srgbClr val="2E43A1"/>
            </a:solidFill>
            <a:ln>
              <a:solidFill>
                <a:srgbClr val="FFFF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zh-CN" altLang="en-US" sz="675" dirty="0">
                  <a:solidFill>
                    <a:schemeClr val="bg1"/>
                  </a:solidFill>
                  <a:latin typeface="Helvetica Neue Bold Condensed"/>
                  <a:cs typeface="Helvetica Neue Bold Condensed"/>
                </a:rPr>
                <a:t>區全球行動團隊主席</a:t>
              </a:r>
              <a:r>
                <a:rPr lang="en-US" sz="675" dirty="0">
                  <a:solidFill>
                    <a:schemeClr val="bg1"/>
                  </a:solidFill>
                  <a:latin typeface="Helvetica Neue Bold Condensed"/>
                  <a:cs typeface="Helvetica Neue Bold Condensed"/>
                </a:rPr>
                <a:t> (</a:t>
              </a:r>
              <a:r>
                <a:rPr lang="zh-CN" altLang="en-US" sz="675" dirty="0">
                  <a:solidFill>
                    <a:schemeClr val="bg1"/>
                  </a:solidFill>
                  <a:latin typeface="Helvetica Neue Bold Condensed"/>
                  <a:cs typeface="Helvetica Neue Bold Condensed"/>
                </a:rPr>
                <a:t>總監</a:t>
              </a:r>
              <a:r>
                <a:rPr lang="en-US" sz="675" dirty="0">
                  <a:solidFill>
                    <a:schemeClr val="bg1"/>
                  </a:solidFill>
                  <a:latin typeface="Helvetica Neue Bold Condensed"/>
                  <a:cs typeface="Helvetica Neue Bold Condensed"/>
                </a:rPr>
                <a:t>)</a:t>
              </a:r>
            </a:p>
          </p:txBody>
        </p:sp>
        <p:grpSp>
          <p:nvGrpSpPr>
            <p:cNvPr id="68" name="Group 67"/>
            <p:cNvGrpSpPr/>
            <p:nvPr/>
          </p:nvGrpSpPr>
          <p:grpSpPr>
            <a:xfrm>
              <a:off x="2631748" y="4683799"/>
              <a:ext cx="2032835" cy="344003"/>
              <a:chOff x="7563182" y="2388804"/>
              <a:chExt cx="2710447" cy="458670"/>
            </a:xfrm>
          </p:grpSpPr>
          <p:sp>
            <p:nvSpPr>
              <p:cNvPr id="86" name="Rounded Rectangle 85"/>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87" name="Rectangle 86"/>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GST</a:t>
                </a:r>
              </a:p>
              <a:p>
                <a:pPr marL="342900" indent="-342900" algn="ctr"/>
                <a:r>
                  <a:rPr lang="zh-CN" altLang="en-US" sz="600" dirty="0">
                    <a:solidFill>
                      <a:srgbClr val="1A4190"/>
                    </a:solidFill>
                    <a:latin typeface="Helvetica Neue"/>
                    <a:ea typeface="ヒラギノ角ゴ Pro W3" pitchFamily="84" charset="-128"/>
                    <a:cs typeface="Helvetica Neue"/>
                  </a:rPr>
                  <a:t>區協調員</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sp>
          <p:nvSpPr>
            <p:cNvPr id="69" name="Rounded Rectangle 68"/>
            <p:cNvSpPr/>
            <p:nvPr/>
          </p:nvSpPr>
          <p:spPr>
            <a:xfrm>
              <a:off x="2639427" y="5105401"/>
              <a:ext cx="4210225" cy="241050"/>
            </a:xfrm>
            <a:prstGeom prst="roundRect">
              <a:avLst/>
            </a:prstGeom>
            <a:solidFill>
              <a:srgbClr val="C00000"/>
            </a:solidFill>
            <a:ln>
              <a:solidFill>
                <a:srgbClr val="FFFF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zh-CN" altLang="en-US" sz="675" dirty="0">
                  <a:solidFill>
                    <a:schemeClr val="bg1"/>
                  </a:solidFill>
                  <a:latin typeface="Helvetica Neue Bold Condensed"/>
                  <a:cs typeface="Helvetica Neue Bold Condensed"/>
                </a:rPr>
                <a:t>分會全球行動團隊主席</a:t>
              </a:r>
              <a:r>
                <a:rPr lang="en-US" sz="675" dirty="0">
                  <a:solidFill>
                    <a:schemeClr val="bg1"/>
                  </a:solidFill>
                  <a:latin typeface="Helvetica Neue Bold Condensed"/>
                  <a:cs typeface="Helvetica Neue Bold Condensed"/>
                </a:rPr>
                <a:t> (</a:t>
              </a:r>
              <a:r>
                <a:rPr lang="zh-CN" altLang="en-US" sz="675" dirty="0">
                  <a:solidFill>
                    <a:schemeClr val="bg1"/>
                  </a:solidFill>
                  <a:latin typeface="Helvetica Neue Bold Condensed"/>
                  <a:cs typeface="Helvetica Neue Bold Condensed"/>
                </a:rPr>
                <a:t>分會會長</a:t>
              </a:r>
              <a:r>
                <a:rPr lang="en-US" sz="675" dirty="0">
                  <a:solidFill>
                    <a:schemeClr val="bg1"/>
                  </a:solidFill>
                  <a:latin typeface="Helvetica Neue Bold Condensed"/>
                  <a:cs typeface="Helvetica Neue Bold Condensed"/>
                </a:rPr>
                <a:t>)</a:t>
              </a:r>
            </a:p>
          </p:txBody>
        </p:sp>
        <p:grpSp>
          <p:nvGrpSpPr>
            <p:cNvPr id="70" name="Group 69"/>
            <p:cNvGrpSpPr/>
            <p:nvPr/>
          </p:nvGrpSpPr>
          <p:grpSpPr>
            <a:xfrm>
              <a:off x="2631748" y="5445799"/>
              <a:ext cx="2032835" cy="344003"/>
              <a:chOff x="7563182" y="2388804"/>
              <a:chExt cx="2710447" cy="458670"/>
            </a:xfrm>
          </p:grpSpPr>
          <p:sp>
            <p:nvSpPr>
              <p:cNvPr id="84" name="Rounded Rectangle 83"/>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85" name="Rectangle 84"/>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GST</a:t>
                </a:r>
              </a:p>
              <a:p>
                <a:pPr marL="342900" indent="-342900" algn="ctr"/>
                <a:r>
                  <a:rPr lang="zh-CN" altLang="en-US" sz="600" dirty="0">
                    <a:solidFill>
                      <a:srgbClr val="1A4190"/>
                    </a:solidFill>
                    <a:latin typeface="Helvetica Neue"/>
                    <a:ea typeface="ヒラギノ角ゴ Pro W3" pitchFamily="84" charset="-128"/>
                    <a:cs typeface="Helvetica Neue"/>
                  </a:rPr>
                  <a:t>分會會長</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grpSp>
          <p:nvGrpSpPr>
            <p:cNvPr id="71" name="Group 70"/>
            <p:cNvGrpSpPr/>
            <p:nvPr/>
          </p:nvGrpSpPr>
          <p:grpSpPr>
            <a:xfrm>
              <a:off x="4822675" y="4075597"/>
              <a:ext cx="2032835" cy="344003"/>
              <a:chOff x="7563182" y="2388804"/>
              <a:chExt cx="2710447" cy="458670"/>
            </a:xfrm>
          </p:grpSpPr>
          <p:sp>
            <p:nvSpPr>
              <p:cNvPr id="82" name="Rounded Rectangle 81"/>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83" name="Rectangle 82"/>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LCIF</a:t>
                </a:r>
              </a:p>
              <a:p>
                <a:pPr marL="342900" indent="-342900" algn="ctr"/>
                <a:r>
                  <a:rPr lang="zh-CN" altLang="en-US" sz="600" dirty="0">
                    <a:solidFill>
                      <a:srgbClr val="1A4190"/>
                    </a:solidFill>
                    <a:latin typeface="Helvetica Neue"/>
                    <a:ea typeface="ヒラギノ角ゴ Pro W3" pitchFamily="84" charset="-128"/>
                    <a:cs typeface="Helvetica Neue"/>
                  </a:rPr>
                  <a:t>複合區協調員</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grpSp>
          <p:nvGrpSpPr>
            <p:cNvPr id="72" name="Group 71"/>
            <p:cNvGrpSpPr/>
            <p:nvPr/>
          </p:nvGrpSpPr>
          <p:grpSpPr>
            <a:xfrm>
              <a:off x="4822675" y="4685197"/>
              <a:ext cx="2032835" cy="344003"/>
              <a:chOff x="7563182" y="2388804"/>
              <a:chExt cx="2710447" cy="458670"/>
            </a:xfrm>
          </p:grpSpPr>
          <p:sp>
            <p:nvSpPr>
              <p:cNvPr id="80" name="Rounded Rectangle 79"/>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81" name="Rectangle 80"/>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LCIF</a:t>
                </a:r>
              </a:p>
              <a:p>
                <a:pPr marL="342900" indent="-342900" algn="ctr"/>
                <a:r>
                  <a:rPr lang="zh-CN" altLang="en-US" sz="600" dirty="0">
                    <a:solidFill>
                      <a:srgbClr val="1A4190"/>
                    </a:solidFill>
                    <a:latin typeface="Helvetica Neue"/>
                    <a:ea typeface="ヒラギノ角ゴ Pro W3" pitchFamily="84" charset="-128"/>
                    <a:cs typeface="Helvetica Neue"/>
                  </a:rPr>
                  <a:t>區協調員</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grpSp>
          <p:nvGrpSpPr>
            <p:cNvPr id="73" name="Group 72"/>
            <p:cNvGrpSpPr/>
            <p:nvPr/>
          </p:nvGrpSpPr>
          <p:grpSpPr>
            <a:xfrm>
              <a:off x="4822675" y="5447197"/>
              <a:ext cx="2035325" cy="344003"/>
              <a:chOff x="7563182" y="2388804"/>
              <a:chExt cx="2710447" cy="458670"/>
            </a:xfrm>
          </p:grpSpPr>
          <p:sp>
            <p:nvSpPr>
              <p:cNvPr id="78" name="Rounded Rectangle 77"/>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79" name="Rectangle 78"/>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LCIF</a:t>
                </a:r>
              </a:p>
              <a:p>
                <a:pPr marL="342900" indent="-342900" algn="ctr"/>
                <a:r>
                  <a:rPr lang="zh-CN" altLang="en-US" sz="600" dirty="0">
                    <a:solidFill>
                      <a:srgbClr val="1A4190"/>
                    </a:solidFill>
                    <a:latin typeface="Helvetica Neue"/>
                    <a:ea typeface="ヒラギノ角ゴ Pro W3" pitchFamily="84" charset="-128"/>
                    <a:cs typeface="Helvetica Neue"/>
                  </a:rPr>
                  <a:t>分會會長</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sp>
          <p:nvSpPr>
            <p:cNvPr id="74" name="Rectangle 73"/>
            <p:cNvSpPr/>
            <p:nvPr/>
          </p:nvSpPr>
          <p:spPr bwMode="auto">
            <a:xfrm>
              <a:off x="2935547" y="2894012"/>
              <a:ext cx="2022337" cy="226507"/>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51435" tIns="25718" rIns="51435" bIns="25718" numCol="1" rtlCol="0" anchor="t" anchorCtr="0" compatLnSpc="1">
              <a:prstTxWarp prst="textNoShape">
                <a:avLst/>
              </a:prstTxWarp>
            </a:bodyPr>
            <a:lstStyle/>
            <a:p>
              <a:pPr marL="342900" indent="-342900" algn="ctr" defTabSz="514350"/>
              <a:r>
                <a:rPr lang="en-US" sz="825" dirty="0">
                  <a:solidFill>
                    <a:schemeClr val="bg1"/>
                  </a:solidFill>
                  <a:latin typeface="Helvetica Neue Bold Condensed"/>
                  <a:ea typeface="ヒラギノ角ゴ Pro W3" pitchFamily="84" charset="-128"/>
                  <a:cs typeface="Helvetica Neue Bold Condensed"/>
                </a:rPr>
                <a:t>GST</a:t>
              </a:r>
            </a:p>
          </p:txBody>
        </p:sp>
        <p:grpSp>
          <p:nvGrpSpPr>
            <p:cNvPr id="75" name="Group 74"/>
            <p:cNvGrpSpPr/>
            <p:nvPr/>
          </p:nvGrpSpPr>
          <p:grpSpPr>
            <a:xfrm>
              <a:off x="3647281" y="2849709"/>
              <a:ext cx="2197208" cy="344003"/>
              <a:chOff x="7563182" y="2388804"/>
              <a:chExt cx="2710447" cy="458670"/>
            </a:xfrm>
          </p:grpSpPr>
          <p:sp>
            <p:nvSpPr>
              <p:cNvPr id="76" name="Rounded Rectangle 75"/>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77" name="Rectangle 76"/>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GST</a:t>
                </a:r>
              </a:p>
              <a:p>
                <a:pPr marL="342900" indent="-342900" algn="ctr"/>
                <a:r>
                  <a:rPr lang="zh-CN" altLang="en-US" sz="600" dirty="0">
                    <a:solidFill>
                      <a:srgbClr val="1A4190"/>
                    </a:solidFill>
                    <a:latin typeface="Helvetica Neue"/>
                    <a:ea typeface="ヒラギノ角ゴ Pro W3" pitchFamily="84" charset="-128"/>
                    <a:cs typeface="Helvetica Neue"/>
                  </a:rPr>
                  <a:t>副憲章區領導人</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grpSp>
      <p:sp>
        <p:nvSpPr>
          <p:cNvPr id="94" name="Rectangle 93"/>
          <p:cNvSpPr/>
          <p:nvPr/>
        </p:nvSpPr>
        <p:spPr bwMode="auto">
          <a:xfrm>
            <a:off x="4495800" y="910100"/>
            <a:ext cx="3021405" cy="842500"/>
          </a:xfrm>
          <a:prstGeom prst="rect">
            <a:avLst/>
          </a:prstGeom>
          <a:noFill/>
          <a:ln>
            <a:noFill/>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zh-CN" altLang="en-US" sz="800" b="1" i="0" u="sng" strike="noStrike" kern="0" cap="none" spc="0" normalizeH="0" baseline="0" noProof="0" dirty="0">
                <a:ln>
                  <a:noFill/>
                </a:ln>
                <a:solidFill>
                  <a:prstClr val="white"/>
                </a:solidFill>
                <a:effectLst/>
                <a:uLnTx/>
                <a:uFillTx/>
                <a:latin typeface="Helvetica Neue"/>
                <a:ea typeface="ヒラギノ角ゴ Pro W3" pitchFamily="84" charset="-128"/>
                <a:cs typeface="Helvetica Neue Bold Condensed"/>
              </a:rPr>
              <a:t>大使</a:t>
            </a:r>
            <a:endParaRPr kumimoji="0" lang="en-US" sz="800" b="1" i="0" u="sng" strike="noStrike" kern="0" cap="none" spc="0" normalizeH="0" baseline="0" noProof="0" dirty="0">
              <a:ln>
                <a:noFill/>
              </a:ln>
              <a:solidFill>
                <a:prstClr val="white"/>
              </a:solidFill>
              <a:effectLst/>
              <a:uLnTx/>
              <a:uFillTx/>
              <a:latin typeface="Helvetica Neue"/>
              <a:ea typeface="ヒラギノ角ゴ Pro W3" pitchFamily="84" charset="-128"/>
              <a:cs typeface="Helvetica Neue Bold Condensed"/>
            </a:endParaRPr>
          </a:p>
          <a:p>
            <a:pPr marL="0" marR="0" lvl="0" indent="0" algn="ctr" defTabSz="685766"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Helvetica Neue"/>
                <a:ea typeface="ヒラギノ角ゴ Pro W3" pitchFamily="84" charset="-128"/>
                <a:cs typeface="Helvetica Neue Bold Condensed"/>
              </a:rPr>
              <a:t>前國際總會長</a:t>
            </a:r>
            <a:endParaRPr kumimoji="0" lang="en-US" sz="800" b="0" i="0" u="none" strike="noStrike" kern="0" cap="none" spc="0" normalizeH="0" baseline="0" noProof="0" dirty="0">
              <a:ln>
                <a:noFill/>
              </a:ln>
              <a:solidFill>
                <a:prstClr val="white"/>
              </a:solidFill>
              <a:effectLst/>
              <a:uLnTx/>
              <a:uFillTx/>
              <a:latin typeface="Helvetica Neue"/>
              <a:ea typeface="ヒラギノ角ゴ Pro W3" pitchFamily="84" charset="-128"/>
              <a:cs typeface="Helvetica Neue Bold Condensed"/>
            </a:endParaRPr>
          </a:p>
          <a:p>
            <a:pPr marL="0" marR="0" lvl="0" indent="0" algn="ctr" defTabSz="685766"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Helvetica Neue"/>
                <a:ea typeface="ヒラギノ角ゴ Pro W3" pitchFamily="84" charset="-128"/>
                <a:cs typeface="Helvetica Neue Bold Condensed"/>
              </a:rPr>
              <a:t>國際理事會</a:t>
            </a:r>
            <a:endParaRPr kumimoji="0" lang="en-US" sz="800" b="0" i="0" u="none" strike="noStrike" kern="0" cap="none" spc="0" normalizeH="0" baseline="0" noProof="0" dirty="0">
              <a:ln>
                <a:noFill/>
              </a:ln>
              <a:solidFill>
                <a:prstClr val="white"/>
              </a:solidFill>
              <a:effectLst/>
              <a:uLnTx/>
              <a:uFillTx/>
              <a:latin typeface="Helvetica Neue"/>
              <a:ea typeface="ヒラギノ角ゴ Pro W3" pitchFamily="84" charset="-128"/>
              <a:cs typeface="Helvetica Neue Bold Condensed"/>
            </a:endParaRPr>
          </a:p>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Helvetica Neue"/>
                <a:ea typeface="+mn-ea"/>
                <a:cs typeface="+mn-cs"/>
              </a:rPr>
              <a:t>LCIF </a:t>
            </a:r>
            <a:r>
              <a:rPr kumimoji="0" lang="zh-CN" altLang="en-US" sz="800" b="0" i="0" u="none" strike="noStrike" kern="0" cap="none" spc="0" normalizeH="0" baseline="0" noProof="0" dirty="0">
                <a:ln>
                  <a:noFill/>
                </a:ln>
                <a:solidFill>
                  <a:prstClr val="white"/>
                </a:solidFill>
                <a:effectLst/>
                <a:uLnTx/>
                <a:uFillTx/>
                <a:latin typeface="Helvetica Neue"/>
                <a:ea typeface="+mn-ea"/>
                <a:cs typeface="+mn-cs"/>
              </a:rPr>
              <a:t>信託理事會</a:t>
            </a:r>
            <a:r>
              <a:rPr kumimoji="0" lang="en-US" sz="800" b="0" i="0" u="none" strike="noStrike" kern="0" cap="none" spc="0" normalizeH="0" baseline="0" noProof="0" dirty="0">
                <a:ln>
                  <a:noFill/>
                </a:ln>
                <a:solidFill>
                  <a:prstClr val="white"/>
                </a:solidFill>
                <a:effectLst/>
                <a:uLnTx/>
                <a:uFillTx/>
                <a:latin typeface="Helvetica Neue"/>
                <a:ea typeface="+mn-ea"/>
                <a:cs typeface="+mn-cs"/>
              </a:rPr>
              <a:t> </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Helvetica Neue"/>
                <a:ea typeface="+mn-ea"/>
                <a:cs typeface="+mn-cs"/>
              </a:rPr>
              <a:t>即將卸任國際理事</a:t>
            </a:r>
            <a:endParaRPr kumimoji="0" lang="en-US" sz="800" b="0" i="0" u="none" strike="noStrike" kern="0" cap="none" spc="0" normalizeH="0" baseline="0" noProof="0" dirty="0">
              <a:ln>
                <a:noFill/>
              </a:ln>
              <a:solidFill>
                <a:prstClr val="white"/>
              </a:solidFill>
              <a:effectLst/>
              <a:uLnTx/>
              <a:uFillTx/>
              <a:latin typeface="Helvetica Neue"/>
              <a:ea typeface="+mn-ea"/>
              <a:cs typeface="+mn-cs"/>
            </a:endParaRPr>
          </a:p>
        </p:txBody>
      </p:sp>
      <p:sp>
        <p:nvSpPr>
          <p:cNvPr id="95" name="Left Arrow 94"/>
          <p:cNvSpPr/>
          <p:nvPr/>
        </p:nvSpPr>
        <p:spPr bwMode="auto">
          <a:xfrm>
            <a:off x="4709710" y="4419600"/>
            <a:ext cx="386456" cy="121849"/>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
        <p:nvSpPr>
          <p:cNvPr id="96" name="Left Arrow 95"/>
          <p:cNvSpPr/>
          <p:nvPr/>
        </p:nvSpPr>
        <p:spPr bwMode="auto">
          <a:xfrm rot="10800000">
            <a:off x="4718944" y="4267200"/>
            <a:ext cx="386456" cy="121849"/>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
        <p:nvSpPr>
          <p:cNvPr id="97" name="Left Arrow 96"/>
          <p:cNvSpPr/>
          <p:nvPr/>
        </p:nvSpPr>
        <p:spPr bwMode="auto">
          <a:xfrm>
            <a:off x="4699693" y="4876800"/>
            <a:ext cx="386456" cy="121849"/>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
        <p:nvSpPr>
          <p:cNvPr id="98" name="Left Arrow 97"/>
          <p:cNvSpPr/>
          <p:nvPr/>
        </p:nvSpPr>
        <p:spPr bwMode="auto">
          <a:xfrm rot="10800000">
            <a:off x="4708927" y="5003192"/>
            <a:ext cx="386456" cy="121849"/>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
        <p:nvSpPr>
          <p:cNvPr id="99" name="Left Arrow 98"/>
          <p:cNvSpPr/>
          <p:nvPr/>
        </p:nvSpPr>
        <p:spPr bwMode="auto">
          <a:xfrm>
            <a:off x="4690828" y="5821751"/>
            <a:ext cx="386456" cy="121849"/>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
        <p:nvSpPr>
          <p:cNvPr id="100" name="Left Arrow 99"/>
          <p:cNvSpPr/>
          <p:nvPr/>
        </p:nvSpPr>
        <p:spPr bwMode="auto">
          <a:xfrm rot="10800000">
            <a:off x="4700063" y="5669350"/>
            <a:ext cx="386456" cy="121849"/>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Tree>
    <p:extLst>
      <p:ext uri="{BB962C8B-B14F-4D97-AF65-F5344CB8AC3E}">
        <p14:creationId xmlns:p14="http://schemas.microsoft.com/office/powerpoint/2010/main" val="361654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534400" cy="3048000"/>
          </a:xfrm>
        </p:spPr>
        <p:txBody>
          <a:bodyPr/>
          <a:lstStyle/>
          <a:p>
            <a:pPr>
              <a:spcBef>
                <a:spcPts val="1200"/>
              </a:spcBef>
              <a:spcAft>
                <a:spcPts val="1200"/>
              </a:spcAft>
            </a:pPr>
            <a:r>
              <a:rPr lang="zh-CN" altLang="en-US" sz="2800" dirty="0">
                <a:solidFill>
                  <a:schemeClr val="tx1">
                    <a:lumMod val="75000"/>
                    <a:lumOff val="25000"/>
                  </a:schemeClr>
                </a:solidFill>
              </a:rPr>
              <a:t>啟發和激勵服務</a:t>
            </a:r>
            <a:endParaRPr lang="en-US" sz="2800" dirty="0">
              <a:solidFill>
                <a:schemeClr val="tx1">
                  <a:lumMod val="75000"/>
                  <a:lumOff val="25000"/>
                </a:schemeClr>
              </a:solidFill>
            </a:endParaRPr>
          </a:p>
          <a:p>
            <a:pPr>
              <a:spcBef>
                <a:spcPts val="1200"/>
              </a:spcBef>
              <a:spcAft>
                <a:spcPts val="1200"/>
              </a:spcAft>
            </a:pPr>
            <a:r>
              <a:rPr lang="zh-CN" altLang="en-US" sz="2800" dirty="0">
                <a:solidFill>
                  <a:schemeClr val="tx1">
                    <a:lumMod val="75000"/>
                    <a:lumOff val="25000"/>
                  </a:schemeClr>
                </a:solidFill>
              </a:rPr>
              <a:t>宣傳並講述 </a:t>
            </a:r>
            <a:r>
              <a:rPr lang="en-US" altLang="zh-CN" sz="2800" dirty="0">
                <a:solidFill>
                  <a:schemeClr val="tx1">
                    <a:lumMod val="75000"/>
                    <a:lumOff val="25000"/>
                  </a:schemeClr>
                </a:solidFill>
              </a:rPr>
              <a:t>LCIF </a:t>
            </a:r>
            <a:r>
              <a:rPr lang="zh-CN" altLang="en-US" sz="2800" dirty="0">
                <a:solidFill>
                  <a:schemeClr val="tx1">
                    <a:lumMod val="75000"/>
                    <a:lumOff val="25000"/>
                  </a:schemeClr>
                </a:solidFill>
              </a:rPr>
              <a:t>的故事，以支援服務</a:t>
            </a:r>
            <a:endParaRPr lang="en-US" sz="2800" dirty="0">
              <a:solidFill>
                <a:schemeClr val="tx1">
                  <a:lumMod val="75000"/>
                  <a:lumOff val="25000"/>
                </a:schemeClr>
              </a:solidFill>
            </a:endParaRPr>
          </a:p>
          <a:p>
            <a:pPr>
              <a:spcBef>
                <a:spcPts val="1200"/>
              </a:spcBef>
              <a:spcAft>
                <a:spcPts val="1200"/>
              </a:spcAft>
            </a:pPr>
            <a:r>
              <a:rPr lang="zh-CN" altLang="en-US" sz="2800" dirty="0">
                <a:solidFill>
                  <a:schemeClr val="tx1">
                    <a:lumMod val="75000"/>
                    <a:lumOff val="25000"/>
                  </a:schemeClr>
                </a:solidFill>
              </a:rPr>
              <a:t>用捐款和募款來支持</a:t>
            </a:r>
            <a:r>
              <a:rPr lang="en-US" sz="2800" dirty="0">
                <a:solidFill>
                  <a:schemeClr val="tx1">
                    <a:lumMod val="75000"/>
                    <a:lumOff val="25000"/>
                  </a:schemeClr>
                </a:solidFill>
              </a:rPr>
              <a:t> LCIF </a:t>
            </a:r>
          </a:p>
          <a:p>
            <a:pPr>
              <a:spcBef>
                <a:spcPts val="1200"/>
              </a:spcBef>
              <a:spcAft>
                <a:spcPts val="1200"/>
              </a:spcAft>
            </a:pPr>
            <a:r>
              <a:rPr lang="zh-CN" altLang="en-US" sz="2800" dirty="0">
                <a:solidFill>
                  <a:schemeClr val="tx1">
                    <a:lumMod val="75000"/>
                    <a:lumOff val="25000"/>
                  </a:schemeClr>
                </a:solidFill>
              </a:rPr>
              <a:t>支持方案的監控</a:t>
            </a:r>
            <a:endParaRPr lang="en-US" sz="2800" dirty="0">
              <a:solidFill>
                <a:schemeClr val="tx1">
                  <a:lumMod val="75000"/>
                  <a:lumOff val="25000"/>
                </a:schemeClr>
              </a:solidFill>
            </a:endParaRPr>
          </a:p>
          <a:p>
            <a:pPr>
              <a:spcBef>
                <a:spcPts val="1200"/>
              </a:spcBef>
              <a:spcAft>
                <a:spcPts val="1200"/>
              </a:spcAft>
            </a:pPr>
            <a:r>
              <a:rPr lang="zh-CN" altLang="en-US" sz="2800" dirty="0">
                <a:solidFill>
                  <a:schemeClr val="tx1">
                    <a:lumMod val="75000"/>
                    <a:lumOff val="25000"/>
                  </a:schemeClr>
                </a:solidFill>
              </a:rPr>
              <a:t>繼續支持麻疹活動，以完成我們剩餘的 </a:t>
            </a:r>
            <a:r>
              <a:rPr lang="en-US" sz="2800" dirty="0">
                <a:solidFill>
                  <a:schemeClr val="tx1">
                    <a:lumMod val="75000"/>
                    <a:lumOff val="25000"/>
                  </a:schemeClr>
                </a:solidFill>
              </a:rPr>
              <a:t>$5.5 </a:t>
            </a:r>
            <a:r>
              <a:rPr lang="zh-CN" altLang="en-US" sz="2800" dirty="0">
                <a:solidFill>
                  <a:schemeClr val="tx1">
                    <a:lumMod val="75000"/>
                    <a:lumOff val="25000"/>
                  </a:schemeClr>
                </a:solidFill>
              </a:rPr>
              <a:t>百萬美元的承諾</a:t>
            </a:r>
            <a:endParaRPr lang="en-US" sz="2800" dirty="0">
              <a:solidFill>
                <a:schemeClr val="tx1">
                  <a:lumMod val="75000"/>
                  <a:lumOff val="25000"/>
                </a:schemeClr>
              </a:solidFill>
            </a:endParaRPr>
          </a:p>
        </p:txBody>
      </p:sp>
      <p:sp>
        <p:nvSpPr>
          <p:cNvPr id="3" name="Title 2"/>
          <p:cNvSpPr>
            <a:spLocks noGrp="1"/>
          </p:cNvSpPr>
          <p:nvPr>
            <p:ph type="title"/>
          </p:nvPr>
        </p:nvSpPr>
        <p:spPr/>
        <p:txBody>
          <a:bodyPr/>
          <a:lstStyle/>
          <a:p>
            <a:r>
              <a:rPr lang="en-US" dirty="0"/>
              <a:t>GST </a:t>
            </a:r>
            <a:r>
              <a:rPr lang="zh-CN" altLang="en-US" dirty="0"/>
              <a:t>支持 </a:t>
            </a:r>
            <a:r>
              <a:rPr lang="en-US" altLang="zh-CN" dirty="0"/>
              <a:t>LCIF </a:t>
            </a:r>
            <a:r>
              <a:rPr lang="zh-CN" altLang="en-US" dirty="0"/>
              <a:t>的義務</a:t>
            </a:r>
            <a:endParaRPr lang="en-US" dirty="0"/>
          </a:p>
        </p:txBody>
      </p:sp>
    </p:spTree>
    <p:extLst>
      <p:ext uri="{BB962C8B-B14F-4D97-AF65-F5344CB8AC3E}">
        <p14:creationId xmlns:p14="http://schemas.microsoft.com/office/powerpoint/2010/main" val="49398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GST </a:t>
            </a:r>
            <a:r>
              <a:rPr lang="zh-CN" altLang="en-US" dirty="0"/>
              <a:t>目標和策略</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4677515"/>
              </p:ext>
            </p:extLst>
          </p:nvPr>
        </p:nvGraphicFramePr>
        <p:xfrm>
          <a:off x="1047750" y="1295400"/>
          <a:ext cx="70485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0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153400" cy="457200"/>
          </a:xfrm>
        </p:spPr>
        <p:txBody>
          <a:bodyPr/>
          <a:lstStyle/>
          <a:p>
            <a:r>
              <a:rPr lang="en-US" dirty="0"/>
              <a:t>GST </a:t>
            </a:r>
            <a:r>
              <a:rPr lang="zh-CN" altLang="en-US" dirty="0"/>
              <a:t>目標</a:t>
            </a:r>
            <a:endParaRPr lang="en-US" dirty="0"/>
          </a:p>
        </p:txBody>
      </p:sp>
      <p:sp>
        <p:nvSpPr>
          <p:cNvPr id="9" name="Content Placeholder 1"/>
          <p:cNvSpPr txBox="1">
            <a:spLocks/>
          </p:cNvSpPr>
          <p:nvPr/>
        </p:nvSpPr>
        <p:spPr bwMode="auto">
          <a:xfrm>
            <a:off x="247650" y="762000"/>
            <a:ext cx="6686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Font typeface="Arial" panose="020B0604020202020204" pitchFamily="34" charset="0"/>
              <a:buChar char="•"/>
              <a:defRPr sz="1800">
                <a:solidFill>
                  <a:schemeClr val="tx1">
                    <a:lumMod val="65000"/>
                    <a:lumOff val="35000"/>
                  </a:schemeClr>
                </a:solidFill>
                <a:latin typeface="+mn-lt"/>
                <a:ea typeface="ヒラギノ角ゴ Pro W3" charset="0"/>
                <a:cs typeface="ヒラギノ角ゴ Pro W3" charset="0"/>
              </a:defRPr>
            </a:lvl1pPr>
            <a:lvl2pPr marL="684213" indent="-227013" algn="l" rtl="0" eaLnBrk="1" fontAlgn="base" hangingPunct="1">
              <a:spcBef>
                <a:spcPct val="20000"/>
              </a:spcBef>
              <a:spcAft>
                <a:spcPct val="0"/>
              </a:spcAft>
              <a:buFont typeface="Wingdings" panose="05000000000000000000" pitchFamily="2" charset="2"/>
              <a:buChar char="§"/>
              <a:defRPr sz="1800">
                <a:solidFill>
                  <a:schemeClr val="tx1">
                    <a:lumMod val="65000"/>
                    <a:lumOff val="35000"/>
                  </a:schemeClr>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tabLst/>
              <a:defRPr sz="1800">
                <a:solidFill>
                  <a:schemeClr val="tx1">
                    <a:lumMod val="65000"/>
                    <a:lumOff val="35000"/>
                  </a:schemeClr>
                </a:solidFill>
                <a:latin typeface="+mn-lt"/>
                <a:ea typeface="ヒラギノ角ゴ Pro W3" charset="0"/>
              </a:defRPr>
            </a:lvl3pPr>
            <a:lvl4pPr marL="1598613" indent="-227013" algn="l" rtl="0" eaLnBrk="1" fontAlgn="base" hangingPunct="1">
              <a:spcBef>
                <a:spcPct val="20000"/>
              </a:spcBef>
              <a:spcAft>
                <a:spcPct val="0"/>
              </a:spcAft>
              <a:buFont typeface="Arial" panose="020B0604020202020204" pitchFamily="34" charset="0"/>
              <a:buChar char="▫"/>
              <a:defRPr sz="1800">
                <a:solidFill>
                  <a:schemeClr val="tx1">
                    <a:lumMod val="65000"/>
                    <a:lumOff val="35000"/>
                  </a:schemeClr>
                </a:solidFill>
                <a:latin typeface="+mn-lt"/>
                <a:ea typeface="ヒラギノ角ゴ Pro W3" charset="0"/>
              </a:defRPr>
            </a:lvl4pPr>
            <a:lvl5pPr marL="2058988" indent="-230188" algn="l" rtl="0" eaLnBrk="1" fontAlgn="base" hangingPunct="1">
              <a:spcBef>
                <a:spcPct val="20000"/>
              </a:spcBef>
              <a:spcAft>
                <a:spcPct val="0"/>
              </a:spcAft>
              <a:buFont typeface="Arial" panose="020B0604020202020204" pitchFamily="34" charset="0"/>
              <a:buChar char="◦"/>
              <a:defRPr sz="1800">
                <a:solidFill>
                  <a:schemeClr val="tx1">
                    <a:lumMod val="65000"/>
                    <a:lumOff val="3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r>
              <a:rPr lang="en-US" sz="1650" kern="0" dirty="0"/>
              <a:t>      </a:t>
            </a:r>
            <a:r>
              <a:rPr lang="zh-CN" altLang="en-US" sz="1650" b="1" kern="0" dirty="0"/>
              <a:t>親手服務方案的實施</a:t>
            </a:r>
            <a:endParaRPr lang="en-US" b="1" kern="0" dirty="0">
              <a:latin typeface="Garamond" panose="02020404030301010803" pitchFamily="18" charset="0"/>
            </a:endParaRPr>
          </a:p>
          <a:p>
            <a:r>
              <a:rPr lang="en-US" b="1" kern="0" dirty="0">
                <a:latin typeface="Garamond" panose="02020404030301010803" pitchFamily="18" charset="0"/>
              </a:rPr>
              <a:t>      </a:t>
            </a:r>
            <a:r>
              <a:rPr lang="zh-CN" altLang="en-US" b="1" kern="0" dirty="0">
                <a:latin typeface="Garamond" panose="02020404030301010803" pitchFamily="18" charset="0"/>
              </a:rPr>
              <a:t>糖尿病方案的實施</a:t>
            </a:r>
            <a:endParaRPr lang="en-US" b="1" kern="0" dirty="0">
              <a:latin typeface="Garamond" panose="02020404030301010803" pitchFamily="18" charset="0"/>
            </a:endParaRPr>
          </a:p>
          <a:p>
            <a:r>
              <a:rPr lang="en-US" b="1" kern="0" dirty="0">
                <a:latin typeface="Garamond" panose="02020404030301010803" pitchFamily="18" charset="0"/>
              </a:rPr>
              <a:t>      MyLCI </a:t>
            </a:r>
            <a:r>
              <a:rPr lang="zh-CN" altLang="en-US" b="1" kern="0" dirty="0">
                <a:latin typeface="Garamond" panose="02020404030301010803" pitchFamily="18" charset="0"/>
              </a:rPr>
              <a:t>報告</a:t>
            </a:r>
            <a:endParaRPr lang="en-US" b="1" kern="0" dirty="0">
              <a:latin typeface="Garamond" panose="02020404030301010803" pitchFamily="18" charset="0"/>
            </a:endParaRPr>
          </a:p>
          <a:p>
            <a:r>
              <a:rPr lang="en-US" b="1" kern="0" dirty="0">
                <a:latin typeface="Garamond" panose="02020404030301010803" pitchFamily="18" charset="0"/>
              </a:rPr>
              <a:t>      LCI </a:t>
            </a:r>
            <a:r>
              <a:rPr lang="zh-CN" altLang="en-US" b="1" kern="0" dirty="0">
                <a:latin typeface="Garamond" panose="02020404030301010803" pitchFamily="18" charset="0"/>
              </a:rPr>
              <a:t>軟體應用</a:t>
            </a:r>
            <a:endParaRPr lang="en-US" b="1" kern="0" dirty="0">
              <a:latin typeface="Garamond" panose="02020404030301010803" pitchFamily="18" charset="0"/>
            </a:endParaRPr>
          </a:p>
          <a:p>
            <a:r>
              <a:rPr lang="en-US" b="1" kern="0" dirty="0">
                <a:latin typeface="Garamond" panose="02020404030301010803" pitchFamily="18" charset="0"/>
              </a:rPr>
              <a:t>      </a:t>
            </a:r>
            <a:r>
              <a:rPr lang="zh-CN" altLang="en-US" b="1" kern="0" dirty="0">
                <a:latin typeface="Garamond" panose="02020404030301010803" pitchFamily="18" charset="0"/>
              </a:rPr>
              <a:t>與 </a:t>
            </a:r>
            <a:r>
              <a:rPr lang="en-US" b="1" kern="0" dirty="0">
                <a:latin typeface="Garamond" panose="02020404030301010803" pitchFamily="18" charset="0"/>
              </a:rPr>
              <a:t>LCIF </a:t>
            </a:r>
            <a:r>
              <a:rPr lang="zh-CN" altLang="en-US" b="1" kern="0" dirty="0">
                <a:latin typeface="Garamond" panose="02020404030301010803" pitchFamily="18" charset="0"/>
              </a:rPr>
              <a:t>協調員的合作</a:t>
            </a:r>
            <a:endParaRPr lang="en-US" b="1" kern="0" dirty="0">
              <a:latin typeface="Garamond" panose="02020404030301010803" pitchFamily="18" charset="0"/>
            </a:endParaRPr>
          </a:p>
          <a:p>
            <a:endParaRPr lang="en-US" b="1" kern="0" dirty="0">
              <a:solidFill>
                <a:prstClr val="black">
                  <a:lumMod val="65000"/>
                  <a:lumOff val="35000"/>
                </a:prstClr>
              </a:solidFill>
              <a:latin typeface="Garamond" panose="02020404030301010803" pitchFamily="18" charset="0"/>
            </a:endParaRPr>
          </a:p>
          <a:p>
            <a:pPr marL="0" indent="0" algn="ctr">
              <a:spcBef>
                <a:spcPts val="0"/>
              </a:spcBef>
              <a:buFont typeface="Arial" panose="020B0604020202020204" pitchFamily="34" charset="0"/>
              <a:buNone/>
            </a:pPr>
            <a:r>
              <a:rPr lang="zh-CN" altLang="en-US" b="1" kern="0" dirty="0">
                <a:solidFill>
                  <a:prstClr val="black">
                    <a:lumMod val="65000"/>
                    <a:lumOff val="35000"/>
                  </a:prstClr>
                </a:solidFill>
                <a:latin typeface="Garamond" panose="02020404030301010803" pitchFamily="18" charset="0"/>
              </a:rPr>
              <a:t>支持國際總會長阿噶沃的</a:t>
            </a:r>
            <a:r>
              <a:rPr lang="en-US" b="1" kern="0" dirty="0">
                <a:solidFill>
                  <a:prstClr val="black">
                    <a:lumMod val="65000"/>
                    <a:lumOff val="35000"/>
                  </a:prstClr>
                </a:solidFill>
                <a:latin typeface="Garamond" panose="02020404030301010803" pitchFamily="18" charset="0"/>
              </a:rPr>
              <a:t> 2017-2018 </a:t>
            </a:r>
            <a:r>
              <a:rPr lang="zh-CN" altLang="en-US" b="1" kern="0" dirty="0">
                <a:solidFill>
                  <a:prstClr val="black">
                    <a:lumMod val="65000"/>
                    <a:lumOff val="35000"/>
                  </a:prstClr>
                </a:solidFill>
                <a:latin typeface="Garamond" panose="02020404030301010803" pitchFamily="18" charset="0"/>
              </a:rPr>
              <a:t>年度目標</a:t>
            </a:r>
            <a:r>
              <a:rPr lang="en-US" b="1" kern="0" dirty="0">
                <a:solidFill>
                  <a:prstClr val="black">
                    <a:lumMod val="65000"/>
                    <a:lumOff val="35000"/>
                  </a:prstClr>
                </a:solidFill>
                <a:latin typeface="Garamond" panose="02020404030301010803" pitchFamily="18" charset="0"/>
              </a:rPr>
              <a:t>: </a:t>
            </a:r>
            <a:r>
              <a:rPr lang="zh-CN" altLang="en-US" b="1" i="1" kern="0" dirty="0">
                <a:solidFill>
                  <a:prstClr val="black">
                    <a:lumMod val="65000"/>
                    <a:lumOff val="35000"/>
                  </a:prstClr>
                </a:solidFill>
                <a:latin typeface="Garamond" panose="02020404030301010803" pitchFamily="18" charset="0"/>
              </a:rPr>
              <a:t>服務</a:t>
            </a:r>
            <a:r>
              <a:rPr lang="en-US" altLang="zh-CN" b="1" i="1" kern="0" dirty="0">
                <a:solidFill>
                  <a:prstClr val="black">
                    <a:lumMod val="65000"/>
                    <a:lumOff val="35000"/>
                  </a:prstClr>
                </a:solidFill>
                <a:latin typeface="Garamond" panose="02020404030301010803" pitchFamily="18" charset="0"/>
              </a:rPr>
              <a:t>1.5</a:t>
            </a:r>
            <a:r>
              <a:rPr lang="zh-CN" altLang="en-US" b="1" i="1" kern="0" dirty="0">
                <a:solidFill>
                  <a:prstClr val="black">
                    <a:lumMod val="65000"/>
                    <a:lumOff val="35000"/>
                  </a:prstClr>
                </a:solidFill>
                <a:latin typeface="Garamond" panose="02020404030301010803" pitchFamily="18" charset="0"/>
              </a:rPr>
              <a:t>億民眾</a:t>
            </a:r>
            <a:endParaRPr lang="en-US" b="1" i="1" kern="0" dirty="0">
              <a:solidFill>
                <a:prstClr val="black">
                  <a:lumMod val="65000"/>
                  <a:lumOff val="35000"/>
                </a:prstClr>
              </a:solidFill>
              <a:latin typeface="Garamond" panose="02020404030301010803" pitchFamily="18" charset="0"/>
            </a:endParaRPr>
          </a:p>
          <a:p>
            <a:pPr>
              <a:spcBef>
                <a:spcPts val="0"/>
              </a:spcBef>
            </a:pPr>
            <a:endParaRPr lang="en-US" b="1" kern="0" dirty="0">
              <a:latin typeface="Garamond" panose="02020404030301010803" pitchFamily="18" charset="0"/>
            </a:endParaRPr>
          </a:p>
          <a:p>
            <a:pPr marL="0" indent="0">
              <a:spcBef>
                <a:spcPts val="0"/>
              </a:spcBef>
              <a:buFont typeface="Arial" panose="020B0604020202020204" pitchFamily="34" charset="0"/>
              <a:buNone/>
            </a:pPr>
            <a:r>
              <a:rPr lang="zh-CN" altLang="en-US" b="1" kern="0" dirty="0">
                <a:latin typeface="Garamond" panose="02020404030301010803" pitchFamily="18" charset="0"/>
              </a:rPr>
              <a:t>開發中</a:t>
            </a:r>
            <a:r>
              <a:rPr lang="en-US" b="1" kern="0" dirty="0">
                <a:latin typeface="Garamond" panose="02020404030301010803" pitchFamily="18" charset="0"/>
              </a:rPr>
              <a:t>:</a:t>
            </a:r>
          </a:p>
          <a:p>
            <a:r>
              <a:rPr lang="zh-CN" altLang="en-US" kern="0" dirty="0">
                <a:latin typeface="Garamond" panose="02020404030301010803" pitchFamily="18" charset="0"/>
              </a:rPr>
              <a:t>青少年參與</a:t>
            </a:r>
            <a:r>
              <a:rPr lang="en-US" kern="0" dirty="0">
                <a:latin typeface="Garamond" panose="02020404030301010803" pitchFamily="18" charset="0"/>
              </a:rPr>
              <a:t> – </a:t>
            </a:r>
            <a:r>
              <a:rPr lang="zh-CN" altLang="en-US" kern="0" dirty="0">
                <a:latin typeface="Garamond" panose="02020404030301010803" pitchFamily="18" charset="0"/>
              </a:rPr>
              <a:t>獅友和青少獅的合作</a:t>
            </a:r>
            <a:endParaRPr lang="en-US" kern="0" dirty="0">
              <a:latin typeface="Garamond" panose="02020404030301010803" pitchFamily="18" charset="0"/>
            </a:endParaRPr>
          </a:p>
          <a:p>
            <a:r>
              <a:rPr lang="zh-CN" altLang="en-US" b="1" kern="0" dirty="0">
                <a:latin typeface="Garamond" panose="02020404030301010803" pitchFamily="18" charset="0"/>
              </a:rPr>
              <a:t>與</a:t>
            </a:r>
            <a:r>
              <a:rPr lang="zh-CN" altLang="en-US" kern="0" dirty="0">
                <a:latin typeface="Garamond" panose="02020404030301010803" pitchFamily="18" charset="0"/>
              </a:rPr>
              <a:t>全球和地方組織的合作關係</a:t>
            </a:r>
            <a:endParaRPr lang="en-US" i="1" kern="0" dirty="0">
              <a:latin typeface="Garamond" panose="02020404030301010803" pitchFamily="18" charset="0"/>
            </a:endParaRPr>
          </a:p>
          <a:p>
            <a:pPr marL="342900" lvl="1" indent="0" algn="ctr">
              <a:buFont typeface="Wingdings" panose="05000000000000000000" pitchFamily="2" charset="2"/>
              <a:buNone/>
            </a:pPr>
            <a:r>
              <a:rPr lang="zh-CN" altLang="en-US" b="1" i="1" kern="0" dirty="0">
                <a:latin typeface="Garamond" panose="02020404030301010803" pitchFamily="18" charset="0"/>
              </a:rPr>
              <a:t>幫助我們建立你需要的</a:t>
            </a:r>
            <a:r>
              <a:rPr lang="en-US" b="1" i="1" kern="0" dirty="0">
                <a:latin typeface="Garamond" panose="02020404030301010803" pitchFamily="18" charset="0"/>
              </a:rPr>
              <a:t> GST </a:t>
            </a:r>
          </a:p>
        </p:txBody>
      </p:sp>
      <p:sp>
        <p:nvSpPr>
          <p:cNvPr id="11" name="Up Arrow 10"/>
          <p:cNvSpPr/>
          <p:nvPr/>
        </p:nvSpPr>
        <p:spPr bwMode="auto">
          <a:xfrm>
            <a:off x="685800" y="838200"/>
            <a:ext cx="171450" cy="162306"/>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t" anchorCtr="0" compatLnSpc="1">
            <a:prstTxWarp prst="textNoShape">
              <a:avLst/>
            </a:prstTxWarp>
          </a:bodyPr>
          <a:lstStyle/>
          <a:p>
            <a:pPr marL="457200" indent="-457200" algn="ctr" fontAlgn="base">
              <a:spcBef>
                <a:spcPct val="0"/>
              </a:spcBef>
              <a:spcAft>
                <a:spcPct val="0"/>
              </a:spcAft>
            </a:pPr>
            <a:endParaRPr lang="en-US" sz="2250" b="1" dirty="0" err="1">
              <a:solidFill>
                <a:srgbClr val="404040"/>
              </a:solidFill>
              <a:ea typeface="ヒラギノ角ゴ Pro W3" pitchFamily="84" charset="-128"/>
            </a:endParaRPr>
          </a:p>
        </p:txBody>
      </p:sp>
      <p:sp>
        <p:nvSpPr>
          <p:cNvPr id="12" name="Up Arrow 11"/>
          <p:cNvSpPr/>
          <p:nvPr/>
        </p:nvSpPr>
        <p:spPr bwMode="auto">
          <a:xfrm>
            <a:off x="685800" y="1133094"/>
            <a:ext cx="171450" cy="162306"/>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t" anchorCtr="0" compatLnSpc="1">
            <a:prstTxWarp prst="textNoShape">
              <a:avLst/>
            </a:prstTxWarp>
          </a:bodyPr>
          <a:lstStyle/>
          <a:p>
            <a:pPr marL="457200" indent="-457200" algn="ctr" fontAlgn="base">
              <a:spcBef>
                <a:spcPct val="0"/>
              </a:spcBef>
              <a:spcAft>
                <a:spcPct val="0"/>
              </a:spcAft>
            </a:pPr>
            <a:endParaRPr lang="en-US" sz="2250" b="1" dirty="0" err="1">
              <a:solidFill>
                <a:srgbClr val="404040"/>
              </a:solidFill>
              <a:ea typeface="ヒラギノ角ゴ Pro W3" pitchFamily="84" charset="-128"/>
            </a:endParaRPr>
          </a:p>
        </p:txBody>
      </p:sp>
      <p:sp>
        <p:nvSpPr>
          <p:cNvPr id="13" name="Up Arrow 12"/>
          <p:cNvSpPr/>
          <p:nvPr/>
        </p:nvSpPr>
        <p:spPr bwMode="auto">
          <a:xfrm>
            <a:off x="685800" y="1466850"/>
            <a:ext cx="171450" cy="162306"/>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t" anchorCtr="0" compatLnSpc="1">
            <a:prstTxWarp prst="textNoShape">
              <a:avLst/>
            </a:prstTxWarp>
          </a:bodyPr>
          <a:lstStyle/>
          <a:p>
            <a:pPr marL="457200" indent="-457200" algn="ctr" fontAlgn="base">
              <a:spcBef>
                <a:spcPct val="0"/>
              </a:spcBef>
              <a:spcAft>
                <a:spcPct val="0"/>
              </a:spcAft>
            </a:pPr>
            <a:endParaRPr lang="en-US" sz="2250" b="1" dirty="0" err="1">
              <a:solidFill>
                <a:srgbClr val="404040"/>
              </a:solidFill>
              <a:ea typeface="ヒラギノ角ゴ Pro W3" pitchFamily="84" charset="-128"/>
            </a:endParaRPr>
          </a:p>
        </p:txBody>
      </p:sp>
      <p:sp>
        <p:nvSpPr>
          <p:cNvPr id="14" name="Up Arrow 13"/>
          <p:cNvSpPr/>
          <p:nvPr/>
        </p:nvSpPr>
        <p:spPr bwMode="auto">
          <a:xfrm>
            <a:off x="685800" y="1761744"/>
            <a:ext cx="171450" cy="162306"/>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t" anchorCtr="0" compatLnSpc="1">
            <a:prstTxWarp prst="textNoShape">
              <a:avLst/>
            </a:prstTxWarp>
          </a:bodyPr>
          <a:lstStyle/>
          <a:p>
            <a:pPr marL="457200" indent="-457200" algn="ctr" fontAlgn="base">
              <a:spcBef>
                <a:spcPct val="0"/>
              </a:spcBef>
              <a:spcAft>
                <a:spcPct val="0"/>
              </a:spcAft>
            </a:pPr>
            <a:endParaRPr lang="en-US" sz="2250" b="1" dirty="0" err="1">
              <a:solidFill>
                <a:srgbClr val="404040"/>
              </a:solidFill>
              <a:ea typeface="ヒラギノ角ゴ Pro W3" pitchFamily="84" charset="-128"/>
            </a:endParaRPr>
          </a:p>
        </p:txBody>
      </p:sp>
      <p:sp>
        <p:nvSpPr>
          <p:cNvPr id="15" name="Up Arrow 14"/>
          <p:cNvSpPr/>
          <p:nvPr/>
        </p:nvSpPr>
        <p:spPr bwMode="auto">
          <a:xfrm>
            <a:off x="685800" y="2047494"/>
            <a:ext cx="171450" cy="162306"/>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t" anchorCtr="0" compatLnSpc="1">
            <a:prstTxWarp prst="textNoShape">
              <a:avLst/>
            </a:prstTxWarp>
          </a:bodyPr>
          <a:lstStyle/>
          <a:p>
            <a:pPr marL="457200" indent="-457200" algn="ctr" fontAlgn="base">
              <a:spcBef>
                <a:spcPct val="0"/>
              </a:spcBef>
              <a:spcAft>
                <a:spcPct val="0"/>
              </a:spcAft>
            </a:pPr>
            <a:endParaRPr lang="en-US" sz="2250" b="1" dirty="0" err="1">
              <a:solidFill>
                <a:srgbClr val="404040"/>
              </a:solidFill>
              <a:ea typeface="ヒラギノ角ゴ Pro W3" pitchFamily="84" charset="-128"/>
            </a:endParaRPr>
          </a:p>
        </p:txBody>
      </p:sp>
    </p:spTree>
    <p:extLst>
      <p:ext uri="{BB962C8B-B14F-4D97-AF65-F5344CB8AC3E}">
        <p14:creationId xmlns:p14="http://schemas.microsoft.com/office/powerpoint/2010/main" val="284130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4572000"/>
          </a:xfrm>
        </p:spPr>
        <p:txBody>
          <a:bodyPr/>
          <a:lstStyle/>
          <a:p>
            <a:pPr>
              <a:spcBef>
                <a:spcPts val="600"/>
              </a:spcBef>
              <a:spcAft>
                <a:spcPts val="1200"/>
              </a:spcAft>
            </a:pPr>
            <a:r>
              <a:rPr lang="zh-CN" altLang="en-US" sz="2600" dirty="0"/>
              <a:t> 針對所有領導層面的客制化的教育材料</a:t>
            </a:r>
            <a:endParaRPr lang="en-US" sz="2600" dirty="0"/>
          </a:p>
          <a:p>
            <a:pPr>
              <a:spcBef>
                <a:spcPts val="600"/>
              </a:spcBef>
              <a:spcAft>
                <a:spcPts val="1200"/>
              </a:spcAft>
            </a:pPr>
            <a:r>
              <a:rPr lang="zh-CN" altLang="en-US" sz="2600" dirty="0"/>
              <a:t>目前可以提供的有</a:t>
            </a:r>
            <a:endParaRPr lang="en-US" sz="2600" dirty="0"/>
          </a:p>
          <a:p>
            <a:pPr lvl="1">
              <a:spcBef>
                <a:spcPts val="0"/>
              </a:spcBef>
              <a:spcAft>
                <a:spcPts val="1200"/>
              </a:spcAft>
            </a:pPr>
            <a:r>
              <a:rPr lang="zh-CN" altLang="en-US" sz="2200" dirty="0">
                <a:hlinkClick r:id="rId3"/>
              </a:rPr>
              <a:t>百年慶服務挑戰</a:t>
            </a:r>
            <a:endParaRPr lang="en-US" sz="2200" dirty="0"/>
          </a:p>
          <a:p>
            <a:pPr lvl="1">
              <a:spcBef>
                <a:spcPts val="0"/>
              </a:spcBef>
              <a:spcAft>
                <a:spcPts val="1200"/>
              </a:spcAft>
            </a:pPr>
            <a:r>
              <a:rPr lang="zh-CN" altLang="en-US" sz="2200" dirty="0">
                <a:hlinkClick r:id="rId4"/>
              </a:rPr>
              <a:t>傳承方案</a:t>
            </a:r>
            <a:endParaRPr lang="en-US" sz="2200" dirty="0"/>
          </a:p>
          <a:p>
            <a:pPr>
              <a:spcBef>
                <a:spcPts val="600"/>
              </a:spcBef>
              <a:spcAft>
                <a:spcPts val="1200"/>
              </a:spcAft>
            </a:pPr>
            <a:r>
              <a:rPr lang="zh-CN" altLang="en-US" sz="2600" dirty="0"/>
              <a:t>可提供的報告有</a:t>
            </a:r>
            <a:endParaRPr lang="en-US" sz="2600" dirty="0"/>
          </a:p>
          <a:p>
            <a:pPr lvl="1">
              <a:spcBef>
                <a:spcPts val="600"/>
              </a:spcBef>
              <a:spcAft>
                <a:spcPts val="1200"/>
              </a:spcAft>
            </a:pPr>
            <a:r>
              <a:rPr lang="zh-CN" altLang="en-US" sz="2600" dirty="0"/>
              <a:t>根據領導層面的不同報告</a:t>
            </a:r>
            <a:endParaRPr lang="en-US" sz="2600" dirty="0"/>
          </a:p>
          <a:p>
            <a:pPr lvl="1">
              <a:spcBef>
                <a:spcPts val="600"/>
              </a:spcBef>
              <a:spcAft>
                <a:spcPts val="1200"/>
              </a:spcAft>
            </a:pPr>
            <a:r>
              <a:rPr lang="zh-CN" altLang="en-US" sz="2600" dirty="0"/>
              <a:t>可以追蹤還未報告活動的分會</a:t>
            </a:r>
            <a:endParaRPr lang="en-US" sz="2600" dirty="0"/>
          </a:p>
          <a:p>
            <a:pPr lvl="1">
              <a:spcBef>
                <a:spcPts val="600"/>
              </a:spcBef>
              <a:spcAft>
                <a:spcPts val="1200"/>
              </a:spcAft>
            </a:pPr>
            <a:r>
              <a:rPr lang="zh-CN" altLang="en-US" sz="2600" dirty="0"/>
              <a:t>活動分類的摘要</a:t>
            </a:r>
            <a:endParaRPr lang="en-US" sz="2600" dirty="0"/>
          </a:p>
          <a:p>
            <a:pPr lvl="1">
              <a:spcBef>
                <a:spcPts val="600"/>
              </a:spcBef>
              <a:spcAft>
                <a:spcPts val="1200"/>
              </a:spcAft>
            </a:pPr>
            <a:endParaRPr lang="en-US" sz="2600" dirty="0"/>
          </a:p>
        </p:txBody>
      </p:sp>
      <p:sp>
        <p:nvSpPr>
          <p:cNvPr id="3" name="Title 2"/>
          <p:cNvSpPr>
            <a:spLocks noGrp="1"/>
          </p:cNvSpPr>
          <p:nvPr>
            <p:ph type="title"/>
          </p:nvPr>
        </p:nvSpPr>
        <p:spPr/>
        <p:txBody>
          <a:bodyPr/>
          <a:lstStyle/>
          <a:p>
            <a:r>
              <a:rPr lang="zh-CN" altLang="en-US" dirty="0"/>
              <a:t>資源</a:t>
            </a:r>
            <a:r>
              <a:rPr lang="en-US" dirty="0"/>
              <a:t>	</a:t>
            </a:r>
          </a:p>
        </p:txBody>
      </p:sp>
    </p:spTree>
    <p:extLst>
      <p:ext uri="{BB962C8B-B14F-4D97-AF65-F5344CB8AC3E}">
        <p14:creationId xmlns:p14="http://schemas.microsoft.com/office/powerpoint/2010/main" val="580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4572000"/>
          </a:xfrm>
        </p:spPr>
        <p:txBody>
          <a:bodyPr/>
          <a:lstStyle/>
          <a:p>
            <a:pPr>
              <a:spcBef>
                <a:spcPts val="450"/>
              </a:spcBef>
              <a:spcAft>
                <a:spcPts val="900"/>
              </a:spcAft>
            </a:pPr>
            <a:r>
              <a:rPr lang="zh-CN" altLang="en-US" sz="1950" b="1" dirty="0">
                <a:latin typeface="Garamond" panose="02020404030301010803" pitchFamily="18" charset="0"/>
              </a:rPr>
              <a:t>開發中</a:t>
            </a:r>
            <a:endParaRPr lang="en-US" sz="1950" b="1" dirty="0">
              <a:latin typeface="Garamond" panose="02020404030301010803" pitchFamily="18" charset="0"/>
            </a:endParaRPr>
          </a:p>
          <a:p>
            <a:pPr lvl="1">
              <a:spcBef>
                <a:spcPts val="0"/>
              </a:spcBef>
              <a:spcAft>
                <a:spcPts val="900"/>
              </a:spcAft>
            </a:pPr>
            <a:r>
              <a:rPr lang="zh-CN" altLang="en-US" sz="1650" dirty="0">
                <a:latin typeface="Garamond" panose="02020404030301010803" pitchFamily="18" charset="0"/>
              </a:rPr>
              <a:t>方案理念</a:t>
            </a:r>
            <a:endParaRPr lang="en-US" sz="1650" dirty="0">
              <a:latin typeface="Garamond" panose="02020404030301010803" pitchFamily="18" charset="0"/>
            </a:endParaRPr>
          </a:p>
          <a:p>
            <a:pPr lvl="1">
              <a:spcBef>
                <a:spcPts val="0"/>
              </a:spcBef>
              <a:spcAft>
                <a:spcPts val="900"/>
              </a:spcAft>
            </a:pPr>
            <a:r>
              <a:rPr lang="zh-CN" altLang="en-US" sz="1650" dirty="0">
                <a:latin typeface="Garamond" panose="02020404030301010803" pitchFamily="18" charset="0"/>
              </a:rPr>
              <a:t>基本方案規劃資源</a:t>
            </a:r>
            <a:endParaRPr lang="en-US" sz="1650" dirty="0">
              <a:latin typeface="Garamond" panose="02020404030301010803" pitchFamily="18" charset="0"/>
            </a:endParaRPr>
          </a:p>
          <a:p>
            <a:pPr lvl="1">
              <a:spcBef>
                <a:spcPts val="0"/>
              </a:spcBef>
              <a:spcAft>
                <a:spcPts val="900"/>
              </a:spcAft>
            </a:pPr>
            <a:r>
              <a:rPr lang="zh-CN" altLang="en-US" sz="1650" dirty="0">
                <a:latin typeface="Garamond" panose="02020404030301010803" pitchFamily="18" charset="0"/>
              </a:rPr>
              <a:t>方案藍圖</a:t>
            </a:r>
            <a:endParaRPr lang="en-US" sz="1650" dirty="0">
              <a:latin typeface="Garamond" panose="02020404030301010803" pitchFamily="18" charset="0"/>
            </a:endParaRPr>
          </a:p>
          <a:p>
            <a:pPr>
              <a:spcBef>
                <a:spcPts val="600"/>
              </a:spcBef>
              <a:spcAft>
                <a:spcPts val="1200"/>
              </a:spcAft>
            </a:pPr>
            <a:r>
              <a:rPr lang="en-US" altLang="zh-CN" sz="2600" dirty="0"/>
              <a:t>LCI </a:t>
            </a:r>
            <a:r>
              <a:rPr lang="zh-CN" altLang="en-US" sz="2600" dirty="0"/>
              <a:t>和 </a:t>
            </a:r>
            <a:r>
              <a:rPr lang="en-US" altLang="zh-CN" sz="2600" dirty="0"/>
              <a:t>GST </a:t>
            </a:r>
            <a:r>
              <a:rPr lang="zh-CN" altLang="en-US" sz="2600" dirty="0"/>
              <a:t>領導之間的持續溝通對區域恰當的資源開發非常關鍵</a:t>
            </a:r>
            <a:endParaRPr lang="en-US" sz="2600" dirty="0"/>
          </a:p>
        </p:txBody>
      </p:sp>
      <p:sp>
        <p:nvSpPr>
          <p:cNvPr id="3" name="Title 2"/>
          <p:cNvSpPr>
            <a:spLocks noGrp="1"/>
          </p:cNvSpPr>
          <p:nvPr>
            <p:ph type="title"/>
          </p:nvPr>
        </p:nvSpPr>
        <p:spPr/>
        <p:txBody>
          <a:bodyPr/>
          <a:lstStyle/>
          <a:p>
            <a:r>
              <a:rPr lang="zh-CN" altLang="en-US" dirty="0"/>
              <a:t>資源</a:t>
            </a:r>
            <a:r>
              <a:rPr lang="en-US" dirty="0"/>
              <a:t>	</a:t>
            </a:r>
          </a:p>
        </p:txBody>
      </p:sp>
    </p:spTree>
    <p:extLst>
      <p:ext uri="{BB962C8B-B14F-4D97-AF65-F5344CB8AC3E}">
        <p14:creationId xmlns:p14="http://schemas.microsoft.com/office/powerpoint/2010/main" val="339519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457200" y="323850"/>
            <a:ext cx="8153400" cy="514350"/>
          </a:xfrm>
        </p:spPr>
        <p:txBody>
          <a:bodyPr/>
          <a:lstStyle/>
          <a:p>
            <a:r>
              <a:rPr lang="zh-CN" altLang="en-US" dirty="0"/>
              <a:t>可用于支援所有複合區和區訓練的全球服務補助款：</a:t>
            </a:r>
            <a:endParaRPr lang="en-US" dirty="0"/>
          </a:p>
        </p:txBody>
      </p:sp>
      <p:sp>
        <p:nvSpPr>
          <p:cNvPr id="15" name="Oval 14"/>
          <p:cNvSpPr/>
          <p:nvPr/>
        </p:nvSpPr>
        <p:spPr bwMode="auto">
          <a:xfrm>
            <a:off x="2755872" y="1070196"/>
            <a:ext cx="1600200" cy="1543050"/>
          </a:xfrm>
          <a:prstGeom prst="ellipse">
            <a:avLst/>
          </a:prstGeom>
          <a:solidFill>
            <a:srgbClr val="00529B"/>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chemeClr val="tx2">
                  <a:lumMod val="75000"/>
                </a:schemeClr>
              </a:solidFill>
              <a:ea typeface="ヒラギノ角ゴ Pro W3" pitchFamily="84" charset="-128"/>
            </a:endParaRPr>
          </a:p>
        </p:txBody>
      </p:sp>
      <p:sp>
        <p:nvSpPr>
          <p:cNvPr id="16" name="Oval 15"/>
          <p:cNvSpPr/>
          <p:nvPr/>
        </p:nvSpPr>
        <p:spPr bwMode="auto">
          <a:xfrm>
            <a:off x="4686300" y="2579204"/>
            <a:ext cx="1600200" cy="154305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chemeClr val="tx2">
                  <a:lumMod val="75000"/>
                </a:schemeClr>
              </a:solidFill>
              <a:ea typeface="ヒラギノ角ゴ Pro W3" pitchFamily="84" charset="-128"/>
            </a:endParaRPr>
          </a:p>
        </p:txBody>
      </p:sp>
      <p:sp>
        <p:nvSpPr>
          <p:cNvPr id="17" name="Oval 16"/>
          <p:cNvSpPr/>
          <p:nvPr/>
        </p:nvSpPr>
        <p:spPr bwMode="auto">
          <a:xfrm>
            <a:off x="4229100" y="1272209"/>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
        <p:nvSpPr>
          <p:cNvPr id="18" name="Oval 17"/>
          <p:cNvSpPr/>
          <p:nvPr/>
        </p:nvSpPr>
        <p:spPr bwMode="auto">
          <a:xfrm>
            <a:off x="3272459" y="2343150"/>
            <a:ext cx="1600200" cy="1543050"/>
          </a:xfrm>
          <a:prstGeom prst="ellipse">
            <a:avLst/>
          </a:prstGeom>
          <a:solidFill>
            <a:srgbClr val="FDCD08">
              <a:alpha val="80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
        <p:nvSpPr>
          <p:cNvPr id="19" name="TextBox 18"/>
          <p:cNvSpPr txBox="1"/>
          <p:nvPr/>
        </p:nvSpPr>
        <p:spPr>
          <a:xfrm>
            <a:off x="2995033" y="1374285"/>
            <a:ext cx="1121879" cy="611706"/>
          </a:xfrm>
          <a:prstGeom prst="rect">
            <a:avLst/>
          </a:prstGeom>
          <a:noFill/>
        </p:spPr>
        <p:txBody>
          <a:bodyPr wrap="square" rtlCol="0">
            <a:spAutoFit/>
          </a:bodyPr>
          <a:lstStyle/>
          <a:p>
            <a:pPr algn="ctr"/>
            <a:r>
              <a:rPr lang="en-US" sz="1125" b="1" dirty="0">
                <a:solidFill>
                  <a:schemeClr val="bg1"/>
                </a:solidFill>
              </a:rPr>
              <a:t>GST-</a:t>
            </a:r>
            <a:r>
              <a:rPr lang="zh-CN" altLang="en-US" sz="1125" b="1" dirty="0">
                <a:solidFill>
                  <a:schemeClr val="bg1"/>
                </a:solidFill>
              </a:rPr>
              <a:t>複合區協調員運作預算</a:t>
            </a:r>
            <a:r>
              <a:rPr lang="en-US" sz="1125" b="1" dirty="0">
                <a:solidFill>
                  <a:schemeClr val="bg1"/>
                </a:solidFill>
              </a:rPr>
              <a:t> ($600</a:t>
            </a:r>
            <a:r>
              <a:rPr lang="zh-CN" altLang="en-US" sz="1125" b="1" dirty="0">
                <a:solidFill>
                  <a:schemeClr val="bg1"/>
                </a:solidFill>
              </a:rPr>
              <a:t>美元</a:t>
            </a:r>
            <a:r>
              <a:rPr lang="en-US" sz="1125" b="1" dirty="0">
                <a:solidFill>
                  <a:schemeClr val="bg1"/>
                </a:solidFill>
              </a:rPr>
              <a:t>)</a:t>
            </a:r>
          </a:p>
        </p:txBody>
      </p:sp>
      <p:sp>
        <p:nvSpPr>
          <p:cNvPr id="20" name="TextBox 19"/>
          <p:cNvSpPr txBox="1"/>
          <p:nvPr/>
        </p:nvSpPr>
        <p:spPr>
          <a:xfrm>
            <a:off x="4457700" y="1600200"/>
            <a:ext cx="1121879" cy="611706"/>
          </a:xfrm>
          <a:prstGeom prst="rect">
            <a:avLst/>
          </a:prstGeom>
          <a:noFill/>
        </p:spPr>
        <p:txBody>
          <a:bodyPr wrap="square" rtlCol="0">
            <a:spAutoFit/>
          </a:bodyPr>
          <a:lstStyle/>
          <a:p>
            <a:pPr algn="ctr"/>
            <a:r>
              <a:rPr lang="en-US" sz="1125" b="1" dirty="0"/>
              <a:t>GST-</a:t>
            </a:r>
            <a:r>
              <a:rPr lang="zh-CN" altLang="en-US" sz="1125" b="1" dirty="0"/>
              <a:t>區協調員運作預算</a:t>
            </a:r>
            <a:r>
              <a:rPr lang="en-US" sz="1125" b="1" dirty="0"/>
              <a:t> ($250</a:t>
            </a:r>
            <a:r>
              <a:rPr lang="zh-CN" altLang="en-US" sz="1125" b="1" dirty="0"/>
              <a:t>美元</a:t>
            </a:r>
            <a:r>
              <a:rPr lang="en-US" sz="1125" b="1" dirty="0"/>
              <a:t>)</a:t>
            </a:r>
          </a:p>
        </p:txBody>
      </p:sp>
      <p:sp>
        <p:nvSpPr>
          <p:cNvPr id="21" name="TextBox 20"/>
          <p:cNvSpPr txBox="1"/>
          <p:nvPr/>
        </p:nvSpPr>
        <p:spPr>
          <a:xfrm>
            <a:off x="4748139" y="2969855"/>
            <a:ext cx="1476521" cy="611706"/>
          </a:xfrm>
          <a:prstGeom prst="rect">
            <a:avLst/>
          </a:prstGeom>
          <a:noFill/>
        </p:spPr>
        <p:txBody>
          <a:bodyPr wrap="square" rtlCol="0">
            <a:spAutoFit/>
          </a:bodyPr>
          <a:lstStyle/>
          <a:p>
            <a:pPr algn="ctr"/>
            <a:r>
              <a:rPr lang="zh-CN" altLang="en-US" sz="1125" b="1" dirty="0">
                <a:solidFill>
                  <a:schemeClr val="bg1"/>
                </a:solidFill>
              </a:rPr>
              <a:t>複合區補助款</a:t>
            </a:r>
            <a:r>
              <a:rPr lang="en-US" altLang="zh-CN" sz="1125" b="1" dirty="0">
                <a:solidFill>
                  <a:schemeClr val="bg1"/>
                </a:solidFill>
              </a:rPr>
              <a:t/>
            </a:r>
            <a:br>
              <a:rPr lang="en-US" altLang="zh-CN" sz="1125" b="1" dirty="0">
                <a:solidFill>
                  <a:schemeClr val="bg1"/>
                </a:solidFill>
              </a:rPr>
            </a:br>
            <a:r>
              <a:rPr lang="zh-CN" altLang="en-US" sz="1125" b="1" dirty="0">
                <a:solidFill>
                  <a:schemeClr val="bg1"/>
                </a:solidFill>
              </a:rPr>
              <a:t>第一</a:t>
            </a:r>
            <a:r>
              <a:rPr lang="en-US" sz="1125" b="1" dirty="0">
                <a:solidFill>
                  <a:schemeClr val="bg1"/>
                </a:solidFill>
              </a:rPr>
              <a:t> &amp; </a:t>
            </a:r>
            <a:r>
              <a:rPr lang="zh-CN" altLang="en-US" sz="1125" b="1" dirty="0">
                <a:solidFill>
                  <a:schemeClr val="bg1"/>
                </a:solidFill>
              </a:rPr>
              <a:t>第二</a:t>
            </a:r>
            <a:r>
              <a:rPr lang="en-US" sz="1125" b="1" dirty="0">
                <a:solidFill>
                  <a:schemeClr val="bg1"/>
                </a:solidFill>
              </a:rPr>
              <a:t> </a:t>
            </a:r>
          </a:p>
          <a:p>
            <a:pPr algn="ctr"/>
            <a:r>
              <a:rPr lang="zh-CN" altLang="en-US" sz="1125" b="1" dirty="0">
                <a:solidFill>
                  <a:schemeClr val="bg1"/>
                </a:solidFill>
              </a:rPr>
              <a:t>副總監訓練</a:t>
            </a:r>
            <a:endParaRPr lang="en-US" sz="1125" b="1" dirty="0">
              <a:solidFill>
                <a:schemeClr val="bg1"/>
              </a:solidFill>
            </a:endParaRPr>
          </a:p>
        </p:txBody>
      </p:sp>
      <p:sp>
        <p:nvSpPr>
          <p:cNvPr id="22" name="TextBox 21"/>
          <p:cNvSpPr txBox="1"/>
          <p:nvPr/>
        </p:nvSpPr>
        <p:spPr>
          <a:xfrm>
            <a:off x="3508327" y="2724403"/>
            <a:ext cx="1121879" cy="438582"/>
          </a:xfrm>
          <a:prstGeom prst="rect">
            <a:avLst/>
          </a:prstGeom>
          <a:noFill/>
        </p:spPr>
        <p:txBody>
          <a:bodyPr wrap="square" rtlCol="0">
            <a:spAutoFit/>
          </a:bodyPr>
          <a:lstStyle/>
          <a:p>
            <a:pPr algn="ctr"/>
            <a:r>
              <a:rPr lang="zh-CN" altLang="en-US" sz="1125" b="1" dirty="0"/>
              <a:t>區補助款</a:t>
            </a:r>
            <a:r>
              <a:rPr lang="en-US" sz="1125" b="1" dirty="0"/>
              <a:t> </a:t>
            </a:r>
            <a:br>
              <a:rPr lang="en-US" sz="1125" b="1" dirty="0"/>
            </a:br>
            <a:r>
              <a:rPr lang="zh-CN" altLang="en-US" sz="1125" b="1" dirty="0"/>
              <a:t>分區主席訓練</a:t>
            </a:r>
            <a:endParaRPr lang="en-US" sz="1125" b="1" dirty="0"/>
          </a:p>
        </p:txBody>
      </p:sp>
    </p:spTree>
    <p:extLst>
      <p:ext uri="{BB962C8B-B14F-4D97-AF65-F5344CB8AC3E}">
        <p14:creationId xmlns:p14="http://schemas.microsoft.com/office/powerpoint/2010/main" val="2386842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t>運作預算：獲得資金</a:t>
            </a:r>
            <a:endParaRPr lang="en-US" dirty="0"/>
          </a:p>
        </p:txBody>
      </p:sp>
      <p:sp>
        <p:nvSpPr>
          <p:cNvPr id="5" name="Oval 4"/>
          <p:cNvSpPr/>
          <p:nvPr/>
        </p:nvSpPr>
        <p:spPr bwMode="auto">
          <a:xfrm>
            <a:off x="1905000" y="114300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Oval 5"/>
          <p:cNvSpPr/>
          <p:nvPr/>
        </p:nvSpPr>
        <p:spPr bwMode="auto">
          <a:xfrm>
            <a:off x="1905000" y="409575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7" name="TextBox 6"/>
          <p:cNvSpPr txBox="1"/>
          <p:nvPr/>
        </p:nvSpPr>
        <p:spPr>
          <a:xfrm>
            <a:off x="2133600" y="1578114"/>
            <a:ext cx="1066800" cy="707886"/>
          </a:xfrm>
          <a:prstGeom prst="rect">
            <a:avLst/>
          </a:prstGeom>
          <a:noFill/>
        </p:spPr>
        <p:txBody>
          <a:bodyPr wrap="square" rtlCol="0">
            <a:spAutoFit/>
          </a:bodyPr>
          <a:lstStyle/>
          <a:p>
            <a:pPr algn="ctr"/>
            <a:r>
              <a:rPr lang="zh-CN" altLang="en-US" sz="2000" dirty="0"/>
              <a:t>年度</a:t>
            </a:r>
            <a:endParaRPr lang="en-US" altLang="zh-CN" sz="2000" dirty="0"/>
          </a:p>
          <a:p>
            <a:pPr algn="ctr"/>
            <a:r>
              <a:rPr lang="zh-CN" altLang="en-US" sz="2000" dirty="0"/>
              <a:t>計畫</a:t>
            </a:r>
            <a:endParaRPr lang="en-US" sz="2000" dirty="0"/>
          </a:p>
        </p:txBody>
      </p:sp>
      <p:sp>
        <p:nvSpPr>
          <p:cNvPr id="8" name="TextBox 7"/>
          <p:cNvSpPr txBox="1"/>
          <p:nvPr/>
        </p:nvSpPr>
        <p:spPr>
          <a:xfrm>
            <a:off x="2072640" y="4318337"/>
            <a:ext cx="1203960" cy="707886"/>
          </a:xfrm>
          <a:prstGeom prst="rect">
            <a:avLst/>
          </a:prstGeom>
          <a:noFill/>
        </p:spPr>
        <p:txBody>
          <a:bodyPr wrap="square" rtlCol="0">
            <a:spAutoFit/>
          </a:bodyPr>
          <a:lstStyle/>
          <a:p>
            <a:pPr algn="ctr"/>
            <a:r>
              <a:rPr lang="zh-CN" altLang="en-US" sz="2000" dirty="0"/>
              <a:t>兩門線上課程</a:t>
            </a:r>
            <a:endParaRPr lang="en-US" sz="2000" dirty="0"/>
          </a:p>
        </p:txBody>
      </p:sp>
      <p:sp>
        <p:nvSpPr>
          <p:cNvPr id="9" name="Plus 8"/>
          <p:cNvSpPr/>
          <p:nvPr/>
        </p:nvSpPr>
        <p:spPr bwMode="auto">
          <a:xfrm>
            <a:off x="2209800" y="2868385"/>
            <a:ext cx="1043940" cy="912250"/>
          </a:xfrm>
          <a:prstGeom prst="mathPlus">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0" name="Right Arrow 9"/>
          <p:cNvSpPr/>
          <p:nvPr/>
        </p:nvSpPr>
        <p:spPr bwMode="auto">
          <a:xfrm>
            <a:off x="3878580" y="3051562"/>
            <a:ext cx="685800" cy="609600"/>
          </a:xfrm>
          <a:prstGeom prst="righ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1" name="Oval 10"/>
          <p:cNvSpPr/>
          <p:nvPr/>
        </p:nvSpPr>
        <p:spPr bwMode="auto">
          <a:xfrm>
            <a:off x="5105400" y="2002971"/>
            <a:ext cx="2743200" cy="2645229"/>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2" name="TextBox 11"/>
          <p:cNvSpPr txBox="1"/>
          <p:nvPr/>
        </p:nvSpPr>
        <p:spPr>
          <a:xfrm>
            <a:off x="5448300" y="2817753"/>
            <a:ext cx="2057400" cy="584775"/>
          </a:xfrm>
          <a:prstGeom prst="rect">
            <a:avLst/>
          </a:prstGeom>
          <a:noFill/>
        </p:spPr>
        <p:txBody>
          <a:bodyPr wrap="square" rtlCol="0">
            <a:spAutoFit/>
          </a:bodyPr>
          <a:lstStyle/>
          <a:p>
            <a:pPr algn="ctr"/>
            <a:r>
              <a:rPr lang="zh-CN" altLang="en-US" sz="3200" dirty="0">
                <a:solidFill>
                  <a:schemeClr val="bg1"/>
                </a:solidFill>
              </a:rPr>
              <a:t>運作預算</a:t>
            </a:r>
            <a:endParaRPr lang="en-US" sz="3200" dirty="0">
              <a:solidFill>
                <a:schemeClr val="bg1"/>
              </a:solidFill>
            </a:endParaRPr>
          </a:p>
        </p:txBody>
      </p:sp>
      <p:sp>
        <p:nvSpPr>
          <p:cNvPr id="13" name="Oval 12"/>
          <p:cNvSpPr/>
          <p:nvPr/>
        </p:nvSpPr>
        <p:spPr bwMode="auto">
          <a:xfrm>
            <a:off x="152400" y="259080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4" name="TextBox 13"/>
          <p:cNvSpPr txBox="1"/>
          <p:nvPr/>
        </p:nvSpPr>
        <p:spPr>
          <a:xfrm>
            <a:off x="76200" y="3048000"/>
            <a:ext cx="1752600" cy="384721"/>
          </a:xfrm>
          <a:prstGeom prst="rect">
            <a:avLst/>
          </a:prstGeom>
          <a:noFill/>
        </p:spPr>
        <p:txBody>
          <a:bodyPr wrap="square" rtlCol="0">
            <a:spAutoFit/>
          </a:bodyPr>
          <a:lstStyle/>
          <a:p>
            <a:pPr algn="ctr"/>
            <a:r>
              <a:rPr lang="zh-CN" altLang="en-US" sz="1900" dirty="0"/>
              <a:t>支付表格</a:t>
            </a:r>
            <a:endParaRPr lang="en-US" sz="1900" dirty="0"/>
          </a:p>
        </p:txBody>
      </p:sp>
    </p:spTree>
    <p:extLst>
      <p:ext uri="{BB962C8B-B14F-4D97-AF65-F5344CB8AC3E}">
        <p14:creationId xmlns:p14="http://schemas.microsoft.com/office/powerpoint/2010/main" val="230315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68500" y="4407239"/>
            <a:ext cx="5207000" cy="1298575"/>
          </a:xfrm>
        </p:spPr>
        <p:txBody>
          <a:bodyPr>
            <a:normAutofit/>
          </a:bodyPr>
          <a:lstStyle/>
          <a:p>
            <a:pPr marL="0" indent="0" algn="ctr">
              <a:buNone/>
            </a:pPr>
            <a:r>
              <a:rPr lang="zh-CN" altLang="en-US" sz="2000" b="1" dirty="0">
                <a:solidFill>
                  <a:srgbClr val="1C2753"/>
                </a:solidFill>
                <a:latin typeface="Open sans"/>
                <a:cs typeface="Open sans"/>
              </a:rPr>
              <a:t>設想有一天全球的每一個需求能夠透過一名獅友或青少獅的服務得到滿足</a:t>
            </a:r>
            <a:endParaRPr lang="en-US" sz="2000" b="1" dirty="0">
              <a:solidFill>
                <a:srgbClr val="1C2753"/>
              </a:solidFill>
              <a:latin typeface="Open sans"/>
              <a:cs typeface="Open sans"/>
            </a:endParaRP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556" y="762000"/>
            <a:ext cx="3066444" cy="3123940"/>
          </a:xfrm>
          <a:prstGeom prst="rect">
            <a:avLst/>
          </a:prstGeom>
        </p:spPr>
      </p:pic>
    </p:spTree>
    <p:extLst>
      <p:ext uri="{BB962C8B-B14F-4D97-AF65-F5344CB8AC3E}">
        <p14:creationId xmlns:p14="http://schemas.microsoft.com/office/powerpoint/2010/main" val="36056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t>方案理念</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449271880"/>
              </p:ext>
            </p:extLst>
          </p:nvPr>
        </p:nvGraphicFramePr>
        <p:xfrm>
          <a:off x="1257300" y="723900"/>
          <a:ext cx="68961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81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t>現在該做什麼：</a:t>
            </a:r>
            <a:endParaRPr lang="en-US" dirty="0"/>
          </a:p>
        </p:txBody>
      </p:sp>
      <p:sp>
        <p:nvSpPr>
          <p:cNvPr id="2" name="Content Placeholder 1"/>
          <p:cNvSpPr>
            <a:spLocks noGrp="1"/>
          </p:cNvSpPr>
          <p:nvPr>
            <p:ph idx="1"/>
          </p:nvPr>
        </p:nvSpPr>
        <p:spPr/>
        <p:txBody>
          <a:bodyPr/>
          <a:lstStyle/>
          <a:p>
            <a:r>
              <a:rPr lang="zh-CN" altLang="en-US" sz="2800" dirty="0"/>
              <a:t>世界糖尿病日</a:t>
            </a:r>
            <a:endParaRPr lang="en-US" sz="2800" dirty="0"/>
          </a:p>
          <a:p>
            <a:pPr lvl="1"/>
            <a:r>
              <a:rPr lang="en-US" sz="2200" dirty="0"/>
              <a:t>2017</a:t>
            </a:r>
            <a:r>
              <a:rPr lang="zh-CN" altLang="en-US" sz="2200" dirty="0"/>
              <a:t>年</a:t>
            </a:r>
            <a:r>
              <a:rPr lang="en-US" altLang="zh-CN" sz="2200" dirty="0"/>
              <a:t>11</a:t>
            </a:r>
            <a:r>
              <a:rPr lang="zh-CN" altLang="en-US" sz="2200" dirty="0"/>
              <a:t>月</a:t>
            </a:r>
            <a:r>
              <a:rPr lang="en-US" altLang="zh-CN" sz="2200" dirty="0"/>
              <a:t>14</a:t>
            </a:r>
            <a:r>
              <a:rPr lang="zh-CN" altLang="en-US" sz="2200" dirty="0"/>
              <a:t>日</a:t>
            </a:r>
            <a:endParaRPr lang="en-US" sz="2200" dirty="0"/>
          </a:p>
          <a:p>
            <a:pPr lvl="1"/>
            <a:r>
              <a:rPr lang="zh-CN" altLang="en-US" sz="2200" dirty="0"/>
              <a:t>全球努力来建立由糖尿病造成的不斷上升的健康威脅意識</a:t>
            </a:r>
            <a:endParaRPr lang="en-US" sz="2200" dirty="0"/>
          </a:p>
          <a:p>
            <a:pPr lvl="1"/>
            <a:r>
              <a:rPr lang="zh-CN" altLang="en-US" sz="2200" dirty="0"/>
              <a:t>地方倡議或預先設定的活動</a:t>
            </a:r>
            <a:endParaRPr lang="en-US" sz="2200" dirty="0"/>
          </a:p>
          <a:p>
            <a:endParaRPr lang="en-US" dirty="0"/>
          </a:p>
          <a:p>
            <a:r>
              <a:rPr lang="zh-CN" altLang="en-US" sz="2800" dirty="0"/>
              <a:t>全球服務周</a:t>
            </a:r>
            <a:endParaRPr lang="en-US" sz="2800" dirty="0"/>
          </a:p>
          <a:p>
            <a:pPr lvl="1"/>
            <a:r>
              <a:rPr lang="zh-CN" altLang="en-US" sz="2200" dirty="0"/>
              <a:t>對抗饑餓：</a:t>
            </a:r>
            <a:r>
              <a:rPr lang="en-US" sz="2200" dirty="0"/>
              <a:t>1</a:t>
            </a:r>
            <a:r>
              <a:rPr lang="zh-CN" altLang="en-US" sz="2200" dirty="0"/>
              <a:t>月</a:t>
            </a:r>
            <a:r>
              <a:rPr lang="en-US" altLang="zh-CN" sz="2200" dirty="0"/>
              <a:t>9</a:t>
            </a:r>
            <a:r>
              <a:rPr lang="zh-CN" altLang="en-US" sz="2200" dirty="0"/>
              <a:t>日至</a:t>
            </a:r>
            <a:r>
              <a:rPr lang="en-US" altLang="zh-CN" sz="2200" dirty="0"/>
              <a:t>15</a:t>
            </a:r>
            <a:r>
              <a:rPr lang="zh-CN" altLang="en-US" sz="2200" dirty="0"/>
              <a:t>日</a:t>
            </a:r>
            <a:endParaRPr lang="en-US" sz="2200" dirty="0"/>
          </a:p>
          <a:p>
            <a:pPr lvl="1"/>
            <a:r>
              <a:rPr lang="zh-CN" altLang="en-US" sz="2200" dirty="0"/>
              <a:t>保護我們的地球：</a:t>
            </a:r>
            <a:r>
              <a:rPr lang="en-US" altLang="zh-CN" sz="2200" dirty="0"/>
              <a:t>4</a:t>
            </a:r>
            <a:r>
              <a:rPr lang="zh-CN" altLang="en-US" sz="2200" dirty="0"/>
              <a:t>月</a:t>
            </a:r>
            <a:r>
              <a:rPr lang="en-US" altLang="zh-CN" sz="2200" dirty="0"/>
              <a:t>17</a:t>
            </a:r>
            <a:r>
              <a:rPr lang="zh-CN" altLang="en-US" sz="2200" dirty="0"/>
              <a:t>日至</a:t>
            </a:r>
            <a:r>
              <a:rPr lang="en-US" altLang="zh-CN" sz="2200" dirty="0"/>
              <a:t>23</a:t>
            </a:r>
            <a:r>
              <a:rPr lang="zh-CN" altLang="en-US" sz="2200" dirty="0"/>
              <a:t>日</a:t>
            </a:r>
            <a:endParaRPr lang="en-US" sz="2200" dirty="0"/>
          </a:p>
          <a:p>
            <a:pPr lvl="1"/>
            <a:r>
              <a:rPr lang="zh-CN" altLang="en-US" sz="2200" dirty="0"/>
              <a:t>為青少年：</a:t>
            </a:r>
            <a:r>
              <a:rPr lang="en-US" altLang="zh-CN" sz="2200" dirty="0"/>
              <a:t>8</a:t>
            </a:r>
            <a:r>
              <a:rPr lang="zh-CN" altLang="en-US" sz="2200" dirty="0"/>
              <a:t>月</a:t>
            </a:r>
            <a:r>
              <a:rPr lang="en-US" altLang="zh-CN" sz="2200" dirty="0"/>
              <a:t>7</a:t>
            </a:r>
            <a:r>
              <a:rPr lang="zh-CN" altLang="en-US" sz="2200" dirty="0"/>
              <a:t>日至</a:t>
            </a:r>
            <a:r>
              <a:rPr lang="en-US" altLang="zh-CN" sz="2200" dirty="0"/>
              <a:t>13</a:t>
            </a:r>
            <a:r>
              <a:rPr lang="zh-CN" altLang="en-US" sz="2200" dirty="0"/>
              <a:t>日</a:t>
            </a:r>
            <a:endParaRPr lang="en-US" sz="2200" dirty="0"/>
          </a:p>
          <a:p>
            <a:pPr lvl="1"/>
            <a:r>
              <a:rPr lang="zh-CN" altLang="en-US" sz="2200" dirty="0"/>
              <a:t>視力中的服務：</a:t>
            </a:r>
            <a:r>
              <a:rPr lang="en-US" altLang="zh-CN" sz="2200" dirty="0"/>
              <a:t>10</a:t>
            </a:r>
            <a:r>
              <a:rPr lang="zh-CN" altLang="en-US" sz="2200" dirty="0"/>
              <a:t>月</a:t>
            </a:r>
            <a:r>
              <a:rPr lang="en-US" altLang="zh-CN" sz="2200" dirty="0"/>
              <a:t>10</a:t>
            </a:r>
            <a:r>
              <a:rPr lang="zh-CN" altLang="en-US" sz="2200" dirty="0"/>
              <a:t>日至</a:t>
            </a:r>
            <a:r>
              <a:rPr lang="en-US" altLang="zh-CN" sz="2200" dirty="0"/>
              <a:t>16</a:t>
            </a:r>
            <a:r>
              <a:rPr lang="zh-CN" altLang="en-US" sz="2200" dirty="0"/>
              <a:t>日</a:t>
            </a:r>
            <a:endParaRPr lang="en-US" sz="2200" dirty="0"/>
          </a:p>
        </p:txBody>
      </p:sp>
    </p:spTree>
    <p:extLst>
      <p:ext uri="{BB962C8B-B14F-4D97-AF65-F5344CB8AC3E}">
        <p14:creationId xmlns:p14="http://schemas.microsoft.com/office/powerpoint/2010/main" val="3264690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534400" cy="4572000"/>
          </a:xfrm>
        </p:spPr>
        <p:txBody>
          <a:bodyPr/>
          <a:lstStyle/>
          <a:p>
            <a:pPr>
              <a:spcBef>
                <a:spcPts val="1200"/>
              </a:spcBef>
              <a:spcAft>
                <a:spcPts val="1200"/>
              </a:spcAft>
            </a:pPr>
            <a:r>
              <a:rPr lang="zh-CN" altLang="en-US" sz="2800" dirty="0"/>
              <a:t>服務的價值</a:t>
            </a:r>
            <a:endParaRPr lang="en-US" sz="2800" dirty="0"/>
          </a:p>
          <a:p>
            <a:pPr>
              <a:spcBef>
                <a:spcPts val="1200"/>
              </a:spcBef>
              <a:spcAft>
                <a:spcPts val="1200"/>
              </a:spcAft>
            </a:pPr>
            <a:r>
              <a:rPr lang="zh-CN" altLang="en-US" sz="2800" dirty="0"/>
              <a:t>報告</a:t>
            </a:r>
            <a:endParaRPr lang="en-US" sz="2800" dirty="0"/>
          </a:p>
          <a:p>
            <a:pPr>
              <a:spcBef>
                <a:spcPts val="1200"/>
              </a:spcBef>
              <a:spcAft>
                <a:spcPts val="1200"/>
              </a:spcAft>
            </a:pPr>
            <a:r>
              <a:rPr lang="zh-CN" altLang="en-US" sz="2800" dirty="0"/>
              <a:t>有效的方案規劃</a:t>
            </a:r>
            <a:endParaRPr lang="en-US" sz="2800" dirty="0"/>
          </a:p>
          <a:p>
            <a:pPr>
              <a:spcBef>
                <a:spcPts val="1200"/>
              </a:spcBef>
              <a:spcAft>
                <a:spcPts val="1200"/>
              </a:spcAft>
            </a:pPr>
            <a:r>
              <a:rPr lang="zh-CN" altLang="en-US" sz="2800" dirty="0"/>
              <a:t>與 </a:t>
            </a:r>
            <a:r>
              <a:rPr lang="en-US" altLang="zh-CN" sz="2800" dirty="0"/>
              <a:t>GMT</a:t>
            </a:r>
            <a:r>
              <a:rPr lang="zh-CN" altLang="en-US" sz="2800" dirty="0"/>
              <a:t>、</a:t>
            </a:r>
            <a:r>
              <a:rPr lang="en-US" altLang="zh-CN" sz="2800" dirty="0"/>
              <a:t>GLT </a:t>
            </a:r>
            <a:r>
              <a:rPr lang="zh-CN" altLang="en-US" sz="2800" dirty="0"/>
              <a:t>和 </a:t>
            </a:r>
            <a:r>
              <a:rPr lang="en-US" altLang="zh-CN" sz="2800" dirty="0"/>
              <a:t>LCIF </a:t>
            </a:r>
            <a:r>
              <a:rPr lang="zh-CN" altLang="en-US" sz="2800" dirty="0"/>
              <a:t>的橫向合作</a:t>
            </a:r>
            <a:endParaRPr lang="en-US" sz="2800" dirty="0"/>
          </a:p>
          <a:p>
            <a:pPr>
              <a:spcBef>
                <a:spcPts val="1200"/>
              </a:spcBef>
              <a:spcAft>
                <a:spcPts val="1200"/>
              </a:spcAft>
            </a:pPr>
            <a:r>
              <a:rPr lang="zh-CN" altLang="en-US" sz="2800" dirty="0"/>
              <a:t>建立</a:t>
            </a:r>
            <a:r>
              <a:rPr lang="zh-CN" altLang="en-US" sz="2800" u="sng" dirty="0"/>
              <a:t>我們</a:t>
            </a:r>
            <a:r>
              <a:rPr lang="zh-CN" altLang="en-US" sz="2800" dirty="0"/>
              <a:t>需要的</a:t>
            </a:r>
            <a:r>
              <a:rPr lang="en-US" sz="2800" dirty="0"/>
              <a:t> GST </a:t>
            </a:r>
          </a:p>
          <a:p>
            <a:pPr lvl="1">
              <a:spcBef>
                <a:spcPts val="1200"/>
              </a:spcBef>
              <a:spcAft>
                <a:spcPts val="1200"/>
              </a:spcAft>
            </a:pPr>
            <a:r>
              <a:rPr lang="zh-CN" altLang="en-US" sz="2800" dirty="0"/>
              <a:t>利用區域專員作為資源</a:t>
            </a:r>
            <a:endParaRPr lang="en-US" sz="2800" dirty="0"/>
          </a:p>
          <a:p>
            <a:pPr lvl="1">
              <a:spcBef>
                <a:spcPts val="1200"/>
              </a:spcBef>
              <a:spcAft>
                <a:spcPts val="1200"/>
              </a:spcAft>
            </a:pPr>
            <a:r>
              <a:rPr lang="zh-CN" altLang="en-US" sz="2800" dirty="0"/>
              <a:t>調查</a:t>
            </a:r>
            <a:endParaRPr lang="en-US" sz="2800" dirty="0"/>
          </a:p>
        </p:txBody>
      </p:sp>
      <p:sp>
        <p:nvSpPr>
          <p:cNvPr id="3" name="Title 2"/>
          <p:cNvSpPr>
            <a:spLocks noGrp="1"/>
          </p:cNvSpPr>
          <p:nvPr>
            <p:ph type="title"/>
          </p:nvPr>
        </p:nvSpPr>
        <p:spPr/>
        <p:txBody>
          <a:bodyPr/>
          <a:lstStyle/>
          <a:p>
            <a:r>
              <a:rPr lang="zh-CN" altLang="en-US" dirty="0"/>
              <a:t>收穫</a:t>
            </a:r>
            <a:endParaRPr lang="en-US" dirty="0"/>
          </a:p>
        </p:txBody>
      </p:sp>
    </p:spTree>
    <p:extLst>
      <p:ext uri="{BB962C8B-B14F-4D97-AF65-F5344CB8AC3E}">
        <p14:creationId xmlns:p14="http://schemas.microsoft.com/office/powerpoint/2010/main" val="224571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man Lion with other Lions in Panam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5" y="364291"/>
            <a:ext cx="9211442" cy="6129418"/>
          </a:xfrm>
          <a:prstGeom prst="rect">
            <a:avLst/>
          </a:prstGeom>
        </p:spPr>
      </p:pic>
      <p:sp>
        <p:nvSpPr>
          <p:cNvPr id="10" name="Rectangle 9"/>
          <p:cNvSpPr/>
          <p:nvPr/>
        </p:nvSpPr>
        <p:spPr>
          <a:xfrm>
            <a:off x="0" y="0"/>
            <a:ext cx="9144000" cy="692885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alpha val="44000"/>
                </a:prstClr>
              </a:solidFill>
            </a:endParaRPr>
          </a:p>
        </p:txBody>
      </p:sp>
      <p:sp>
        <p:nvSpPr>
          <p:cNvPr id="11" name="Text Placeholder 2"/>
          <p:cNvSpPr txBox="1">
            <a:spLocks/>
          </p:cNvSpPr>
          <p:nvPr/>
        </p:nvSpPr>
        <p:spPr>
          <a:xfrm>
            <a:off x="2363742" y="3596067"/>
            <a:ext cx="4416520" cy="1827654"/>
          </a:xfrm>
          <a:prstGeom prst="rect">
            <a:avLst/>
          </a:prstGeom>
        </p:spPr>
        <p:txBody>
          <a:bodyPr vert="horz" lIns="68577" tIns="34289" rIns="68577" bIns="34289"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fontAlgn="auto">
              <a:lnSpc>
                <a:spcPct val="80000"/>
              </a:lnSpc>
              <a:spcBef>
                <a:spcPts val="0"/>
              </a:spcBef>
              <a:spcAft>
                <a:spcPts val="0"/>
              </a:spcAft>
            </a:pPr>
            <a:r>
              <a:rPr lang="zh-CN" altLang="en-US" sz="4000" dirty="0">
                <a:solidFill>
                  <a:srgbClr val="FFFFFF"/>
                </a:solidFill>
                <a:latin typeface="Open sans"/>
                <a:cs typeface="Open sans"/>
              </a:rPr>
              <a:t>是採取行動的</a:t>
            </a:r>
            <a:endParaRPr lang="en-US" altLang="zh-CN" sz="4000" dirty="0">
              <a:solidFill>
                <a:srgbClr val="FFFFFF"/>
              </a:solidFill>
              <a:latin typeface="Open sans"/>
              <a:cs typeface="Open sans"/>
            </a:endParaRPr>
          </a:p>
          <a:p>
            <a:pPr fontAlgn="auto">
              <a:lnSpc>
                <a:spcPct val="80000"/>
              </a:lnSpc>
              <a:spcBef>
                <a:spcPts val="0"/>
              </a:spcBef>
              <a:spcAft>
                <a:spcPts val="0"/>
              </a:spcAft>
            </a:pPr>
            <a:r>
              <a:rPr lang="zh-CN" altLang="en-US" sz="4000" dirty="0">
                <a:solidFill>
                  <a:srgbClr val="FFFFFF"/>
                </a:solidFill>
                <a:latin typeface="Open sans"/>
                <a:cs typeface="Open sans"/>
              </a:rPr>
              <a:t>時候了</a:t>
            </a:r>
            <a:endParaRPr lang="en-US" sz="4800" b="1" dirty="0">
              <a:solidFill>
                <a:srgbClr val="FFFFFF"/>
              </a:solidFill>
              <a:latin typeface="Open sans"/>
              <a:cs typeface="Open sans"/>
            </a:endParaRPr>
          </a:p>
        </p:txBody>
      </p:sp>
      <p:sp>
        <p:nvSpPr>
          <p:cNvPr id="6" name="Rectangle 5"/>
          <p:cNvSpPr/>
          <p:nvPr/>
        </p:nvSpPr>
        <p:spPr>
          <a:xfrm>
            <a:off x="3806246" y="4448011"/>
            <a:ext cx="1450258"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solidFill>
            </a:endParaRPr>
          </a:p>
        </p:txBody>
      </p:sp>
      <p:pic>
        <p:nvPicPr>
          <p:cNvPr id="7" name="Picture 6" descr="GAT_club_mark_1color-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530" y="1428751"/>
            <a:ext cx="1682944" cy="1714500"/>
          </a:xfrm>
          <a:prstGeom prst="rect">
            <a:avLst/>
          </a:prstGeom>
        </p:spPr>
      </p:pic>
    </p:spTree>
    <p:extLst>
      <p:ext uri="{BB962C8B-B14F-4D97-AF65-F5344CB8AC3E}">
        <p14:creationId xmlns:p14="http://schemas.microsoft.com/office/powerpoint/2010/main" val="341449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a:solidFill>
                  <a:srgbClr val="1A4190"/>
                </a:solidFill>
                <a:latin typeface="Helvetica Neue Bold Condensed"/>
                <a:cs typeface="Helvetica Neue Bold Condensed"/>
              </a:rPr>
              <a:t>全球行動團隊</a:t>
            </a:r>
            <a:endParaRPr lang="en-US" dirty="0">
              <a:solidFill>
                <a:srgbClr val="1A4190"/>
              </a:solidFill>
              <a:latin typeface="Helvetica Neue Bold Condensed"/>
              <a:cs typeface="Helvetica Neue Bold Condensed"/>
            </a:endParaRP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10305"/>
            <a:ext cx="1371600" cy="1397317"/>
          </a:xfrm>
          <a:prstGeom prst="rect">
            <a:avLst/>
          </a:prstGeom>
        </p:spPr>
      </p:pic>
      <p:sp>
        <p:nvSpPr>
          <p:cNvPr id="2" name="TextBox 1"/>
          <p:cNvSpPr txBox="1"/>
          <p:nvPr/>
        </p:nvSpPr>
        <p:spPr>
          <a:xfrm>
            <a:off x="1447800" y="1593771"/>
            <a:ext cx="7391400" cy="2862322"/>
          </a:xfrm>
          <a:prstGeom prst="rect">
            <a:avLst/>
          </a:prstGeom>
          <a:noFill/>
        </p:spPr>
        <p:txBody>
          <a:bodyPr wrap="square" rtlCol="0">
            <a:spAutoFit/>
          </a:bodyPr>
          <a:lstStyle/>
          <a:p>
            <a:r>
              <a:rPr lang="zh-CN" altLang="en-US" sz="2000" dirty="0"/>
              <a:t>設想有一天全球的每一個需求能夠透過一名獅友或青少獅的服務得到滿足。</a:t>
            </a:r>
            <a:endParaRPr lang="en-US" sz="2000" dirty="0"/>
          </a:p>
          <a:p>
            <a:endParaRPr lang="en-US" sz="2000" dirty="0"/>
          </a:p>
          <a:p>
            <a:r>
              <a:rPr lang="zh-CN" altLang="en-US" sz="2000" dirty="0"/>
              <a:t>全球行動團隊將支持 </a:t>
            </a:r>
            <a:r>
              <a:rPr lang="en-US" altLang="zh-CN" sz="2000" dirty="0"/>
              <a:t>LCI &amp; LCIF </a:t>
            </a:r>
            <a:r>
              <a:rPr lang="zh-CN" altLang="en-US" sz="2000" dirty="0"/>
              <a:t>的願景並通透服務重新點燃我們獅友和青少獅的熱情。</a:t>
            </a:r>
            <a:endParaRPr lang="en-US" sz="2000" dirty="0"/>
          </a:p>
          <a:p>
            <a:endParaRPr lang="en-US" sz="2000" dirty="0"/>
          </a:p>
          <a:p>
            <a:endParaRPr lang="en-US" altLang="zh-CN" sz="2000" dirty="0"/>
          </a:p>
          <a:p>
            <a:r>
              <a:rPr lang="zh-CN" altLang="en-US" sz="2000" dirty="0"/>
              <a:t>確保國際獅子會到 </a:t>
            </a:r>
            <a:r>
              <a:rPr lang="en-US" altLang="zh-CN" sz="2000" dirty="0"/>
              <a:t>2020 </a:t>
            </a:r>
            <a:r>
              <a:rPr lang="zh-CN" altLang="en-US" sz="2000" dirty="0"/>
              <a:t>年，透過 </a:t>
            </a:r>
            <a:r>
              <a:rPr lang="en-US" altLang="zh-CN" sz="2000" dirty="0"/>
              <a:t>1.7 </a:t>
            </a:r>
            <a:r>
              <a:rPr lang="zh-CN" altLang="en-US" sz="2000" dirty="0"/>
              <a:t>百萬獅友和青少獅會員的服務，來影響 </a:t>
            </a:r>
            <a:r>
              <a:rPr lang="en-US" altLang="zh-CN" sz="2000" dirty="0"/>
              <a:t>2 </a:t>
            </a:r>
            <a:r>
              <a:rPr lang="zh-CN" altLang="en-US" sz="2000" dirty="0"/>
              <a:t>億民眾的生活並為 </a:t>
            </a:r>
            <a:r>
              <a:rPr lang="en-US" altLang="zh-CN" sz="2000" dirty="0"/>
              <a:t>500,000 </a:t>
            </a:r>
            <a:r>
              <a:rPr lang="zh-CN" altLang="en-US" sz="2000" dirty="0"/>
              <a:t>會員提供學習的機會。</a:t>
            </a:r>
            <a:endParaRPr lang="en-US" sz="2000" dirty="0"/>
          </a:p>
        </p:txBody>
      </p:sp>
      <p:sp>
        <p:nvSpPr>
          <p:cNvPr id="6" name="TextBox 5"/>
          <p:cNvSpPr txBox="1"/>
          <p:nvPr/>
        </p:nvSpPr>
        <p:spPr>
          <a:xfrm>
            <a:off x="-76200" y="1621096"/>
            <a:ext cx="1524000" cy="2808461"/>
          </a:xfrm>
          <a:prstGeom prst="rect">
            <a:avLst/>
          </a:prstGeom>
          <a:noFill/>
        </p:spPr>
        <p:txBody>
          <a:bodyPr wrap="square" rtlCol="0">
            <a:spAutoFit/>
          </a:bodyPr>
          <a:lstStyle/>
          <a:p>
            <a:pPr algn="r"/>
            <a:r>
              <a:rPr lang="zh-CN" altLang="en-US" sz="2000" dirty="0"/>
              <a:t>願景</a:t>
            </a:r>
            <a:r>
              <a:rPr lang="en-US" sz="2000" dirty="0"/>
              <a:t>:</a:t>
            </a:r>
          </a:p>
          <a:p>
            <a:pPr algn="r"/>
            <a:endParaRPr lang="en-US" sz="2000" dirty="0"/>
          </a:p>
          <a:p>
            <a:pPr algn="r"/>
            <a:endParaRPr lang="en-US" sz="2000" dirty="0"/>
          </a:p>
          <a:p>
            <a:pPr algn="r"/>
            <a:r>
              <a:rPr lang="zh-CN" altLang="en-US" sz="2000" dirty="0"/>
              <a:t>使命</a:t>
            </a:r>
            <a:r>
              <a:rPr lang="en-US" sz="2000" dirty="0"/>
              <a:t>:</a:t>
            </a:r>
          </a:p>
          <a:p>
            <a:pPr algn="r"/>
            <a:endParaRPr lang="en-US" sz="2000" dirty="0"/>
          </a:p>
          <a:p>
            <a:pPr algn="r"/>
            <a:endParaRPr lang="en-US" sz="2000" dirty="0"/>
          </a:p>
          <a:p>
            <a:pPr algn="r"/>
            <a:endParaRPr lang="en-US" sz="2000" dirty="0"/>
          </a:p>
          <a:p>
            <a:pPr algn="r"/>
            <a:r>
              <a:rPr lang="zh-CN" altLang="en-US" sz="2000" dirty="0"/>
              <a:t>目標</a:t>
            </a:r>
            <a:r>
              <a:rPr lang="en-US" sz="2000" dirty="0"/>
              <a:t>:</a:t>
            </a:r>
          </a:p>
          <a:p>
            <a:endParaRPr lang="en-US" sz="1600" dirty="0"/>
          </a:p>
        </p:txBody>
      </p:sp>
    </p:spTree>
    <p:extLst>
      <p:ext uri="{BB962C8B-B14F-4D97-AF65-F5344CB8AC3E}">
        <p14:creationId xmlns:p14="http://schemas.microsoft.com/office/powerpoint/2010/main" val="129649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n-US" dirty="0"/>
              <a:t>GLT </a:t>
            </a:r>
            <a:r>
              <a:rPr lang="zh-CN" altLang="en-US" dirty="0"/>
              <a:t>關鍵職責</a:t>
            </a:r>
            <a:endParaRPr lang="en-US" dirty="0"/>
          </a:p>
        </p:txBody>
      </p:sp>
      <p:sp>
        <p:nvSpPr>
          <p:cNvPr id="5" name="Rectangle 4"/>
          <p:cNvSpPr/>
          <p:nvPr/>
        </p:nvSpPr>
        <p:spPr>
          <a:xfrm>
            <a:off x="228600" y="990600"/>
            <a:ext cx="6858000" cy="3046988"/>
          </a:xfrm>
          <a:prstGeom prst="rect">
            <a:avLst/>
          </a:prstGeom>
        </p:spPr>
        <p:txBody>
          <a:bodyPr wrap="square">
            <a:spAutoFit/>
          </a:bodyPr>
          <a:lstStyle/>
          <a:p>
            <a:pPr marL="342900" lvl="0" indent="-342900">
              <a:buFont typeface="Arial" panose="020B0604020202020204" pitchFamily="34" charset="0"/>
              <a:buChar char="•"/>
            </a:pPr>
            <a:r>
              <a:rPr lang="zh-CN" altLang="en-US" sz="2400" dirty="0"/>
              <a:t>促進所有獅友的領導發展和學習機會</a:t>
            </a:r>
            <a:endParaRPr lang="en-US" sz="2400" dirty="0"/>
          </a:p>
          <a:p>
            <a:pPr marL="342900" lvl="0" indent="-342900">
              <a:buFont typeface="Arial" panose="020B0604020202020204" pitchFamily="34" charset="0"/>
              <a:buChar char="•"/>
            </a:pPr>
            <a:r>
              <a:rPr lang="zh-CN" altLang="en-US" sz="2400" dirty="0"/>
              <a:t>增長 獅友參加領導發展和學習活動的獅友總數至</a:t>
            </a:r>
            <a:r>
              <a:rPr lang="en-US" altLang="zh-CN" sz="2400" dirty="0"/>
              <a:t>10%</a:t>
            </a:r>
            <a:endParaRPr lang="en-US" sz="2400" dirty="0"/>
          </a:p>
          <a:p>
            <a:pPr marL="342900" lvl="0" indent="-342900">
              <a:buFont typeface="Arial" panose="020B0604020202020204" pitchFamily="34" charset="0"/>
              <a:buChar char="•"/>
            </a:pPr>
            <a:r>
              <a:rPr lang="zh-CN" altLang="en-US" sz="2400" dirty="0"/>
              <a:t>識別並準備新的領導人</a:t>
            </a:r>
            <a:endParaRPr lang="en-US" sz="2400" dirty="0"/>
          </a:p>
          <a:p>
            <a:pPr marL="342900" lvl="0" indent="-342900">
              <a:buFont typeface="Arial" panose="020B0604020202020204" pitchFamily="34" charset="0"/>
              <a:buChar char="•"/>
            </a:pPr>
            <a:r>
              <a:rPr lang="zh-CN" altLang="en-US" sz="2400" dirty="0"/>
              <a:t>確保以下的訓練在複合區和區層面進行：</a:t>
            </a:r>
            <a:r>
              <a:rPr lang="en-US" sz="2400" dirty="0"/>
              <a:t> </a:t>
            </a:r>
          </a:p>
          <a:p>
            <a:pPr marL="800100" lvl="1" indent="-342900">
              <a:buFont typeface="Arial" panose="020B0604020202020204" pitchFamily="34" charset="0"/>
              <a:buChar char="•"/>
            </a:pPr>
            <a:r>
              <a:rPr lang="zh-CN" altLang="en-US" sz="2400" dirty="0"/>
              <a:t>分會幹部訓練</a:t>
            </a:r>
            <a:r>
              <a:rPr lang="en-US" sz="2400" dirty="0"/>
              <a:t> </a:t>
            </a:r>
          </a:p>
          <a:p>
            <a:pPr marL="800100" lvl="1" indent="-342900">
              <a:buFont typeface="Arial" panose="020B0604020202020204" pitchFamily="34" charset="0"/>
              <a:buChar char="•"/>
            </a:pPr>
            <a:r>
              <a:rPr lang="zh-CN" altLang="en-US" sz="2400" dirty="0"/>
              <a:t>分區主席訓練</a:t>
            </a:r>
            <a:endParaRPr lang="en-US" sz="2400" dirty="0"/>
          </a:p>
          <a:p>
            <a:pPr marL="800100" lvl="1" indent="-342900">
              <a:buFont typeface="Arial" panose="020B0604020202020204" pitchFamily="34" charset="0"/>
              <a:buChar char="•"/>
            </a:pPr>
            <a:r>
              <a:rPr lang="zh-CN" altLang="en-US" sz="2400" dirty="0"/>
              <a:t>第一和第二副總監的訓練</a:t>
            </a:r>
            <a:endParaRPr lang="en-US" sz="2400"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11307" r="8237"/>
          <a:stretch/>
        </p:blipFill>
        <p:spPr>
          <a:xfrm>
            <a:off x="6767338" y="1371600"/>
            <a:ext cx="2371746" cy="441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894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n-US" dirty="0"/>
              <a:t>GMT </a:t>
            </a:r>
            <a:r>
              <a:rPr lang="zh-CN" altLang="en-US" dirty="0"/>
              <a:t>關鍵職責</a:t>
            </a:r>
            <a:endParaRPr lang="en-US" dirty="0"/>
          </a:p>
        </p:txBody>
      </p:sp>
      <p:sp>
        <p:nvSpPr>
          <p:cNvPr id="5" name="Rectangle 4"/>
          <p:cNvSpPr/>
          <p:nvPr/>
        </p:nvSpPr>
        <p:spPr>
          <a:xfrm>
            <a:off x="228600" y="990600"/>
            <a:ext cx="6934200" cy="2677656"/>
          </a:xfrm>
          <a:prstGeom prst="rect">
            <a:avLst/>
          </a:prstGeom>
        </p:spPr>
        <p:txBody>
          <a:bodyPr wrap="square">
            <a:spAutoFit/>
          </a:bodyPr>
          <a:lstStyle/>
          <a:p>
            <a:pPr marL="342900" lvl="0" indent="-342900">
              <a:buFont typeface="Arial" panose="020B0604020202020204" pitchFamily="34" charset="0"/>
              <a:buChar char="•"/>
            </a:pPr>
            <a:r>
              <a:rPr lang="zh-CN" altLang="en-US" sz="2400" dirty="0"/>
              <a:t>透過增進會員參與來降低會員退會</a:t>
            </a:r>
            <a:endParaRPr lang="en-US" sz="2400" dirty="0"/>
          </a:p>
          <a:p>
            <a:pPr marL="342900" lvl="0" indent="-342900">
              <a:buFont typeface="Arial" panose="020B0604020202020204" pitchFamily="34" charset="0"/>
              <a:buChar char="•"/>
            </a:pPr>
            <a:r>
              <a:rPr lang="zh-CN" altLang="en-US" sz="2400" dirty="0"/>
              <a:t>在新的地點授證新的分會</a:t>
            </a:r>
            <a:endParaRPr lang="en-US" sz="2400" dirty="0"/>
          </a:p>
          <a:p>
            <a:pPr marL="342900" lvl="0" indent="-342900">
              <a:buFont typeface="Arial" panose="020B0604020202020204" pitchFamily="34" charset="0"/>
              <a:buChar char="•"/>
            </a:pPr>
            <a:r>
              <a:rPr lang="zh-CN" altLang="en-US" sz="2400" dirty="0"/>
              <a:t>授證特殊興趣分會</a:t>
            </a:r>
            <a:endParaRPr lang="en-US" sz="2400" dirty="0"/>
          </a:p>
          <a:p>
            <a:pPr marL="342900" lvl="0" indent="-342900">
              <a:buFont typeface="Arial" panose="020B0604020202020204" pitchFamily="34" charset="0"/>
              <a:buChar char="•"/>
            </a:pPr>
            <a:r>
              <a:rPr lang="zh-CN" altLang="en-US" sz="2400" dirty="0"/>
              <a:t>邀請潛在會員參加服務方案</a:t>
            </a:r>
            <a:endParaRPr lang="en-US" sz="2400" dirty="0"/>
          </a:p>
          <a:p>
            <a:pPr marL="342900" lvl="0" indent="-342900">
              <a:buFont typeface="Arial" panose="020B0604020202020204" pitchFamily="34" charset="0"/>
              <a:buChar char="•"/>
            </a:pPr>
            <a:r>
              <a:rPr lang="zh-CN" altLang="en-US" sz="2400" dirty="0"/>
              <a:t>實施會員發展活動</a:t>
            </a:r>
            <a:endParaRPr lang="en-US" sz="2400" dirty="0"/>
          </a:p>
          <a:p>
            <a:pPr marL="342900" lvl="0" indent="-342900">
              <a:buFont typeface="Arial" panose="020B0604020202020204" pitchFamily="34" charset="0"/>
              <a:buChar char="•"/>
            </a:pPr>
            <a:r>
              <a:rPr lang="zh-CN" altLang="en-US" sz="2400" dirty="0"/>
              <a:t>像家人一樣對待每一名會員</a:t>
            </a:r>
            <a:endParaRPr lang="en-US" sz="2400" dirty="0"/>
          </a:p>
          <a:p>
            <a:pPr marL="342900" lvl="0" indent="-342900">
              <a:buFont typeface="Arial" panose="020B0604020202020204" pitchFamily="34" charset="0"/>
              <a:buChar char="•"/>
            </a:pPr>
            <a:r>
              <a:rPr lang="zh-CN" altLang="en-US" sz="2400" dirty="0"/>
              <a:t>確保新分會得到恰當並及時的入會介紹</a:t>
            </a:r>
            <a:endParaRPr lang="en-US" sz="24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24600" y="1752600"/>
            <a:ext cx="3194360" cy="4191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091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en-US" dirty="0"/>
              <a:t>GST </a:t>
            </a:r>
            <a:r>
              <a:rPr lang="zh-CN" altLang="en-US" dirty="0" smtClean="0"/>
              <a:t>關鍵職責</a:t>
            </a:r>
            <a:endParaRPr lang="en-US" dirty="0"/>
          </a:p>
        </p:txBody>
      </p:sp>
      <p:sp>
        <p:nvSpPr>
          <p:cNvPr id="5" name="Rectangle 4"/>
          <p:cNvSpPr/>
          <p:nvPr/>
        </p:nvSpPr>
        <p:spPr>
          <a:xfrm>
            <a:off x="609600" y="1295400"/>
            <a:ext cx="6553200" cy="2554545"/>
          </a:xfrm>
          <a:prstGeom prst="rect">
            <a:avLst/>
          </a:prstGeom>
        </p:spPr>
        <p:txBody>
          <a:bodyPr wrap="square">
            <a:spAutoFit/>
          </a:bodyPr>
          <a:lstStyle/>
          <a:p>
            <a:pPr marL="342900"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確保 </a:t>
            </a:r>
            <a:r>
              <a:rPr lang="en-US" altLang="zh-CN" sz="2000" dirty="0" smtClean="0">
                <a:solidFill>
                  <a:prstClr val="black"/>
                </a:solidFill>
                <a:ea typeface="ヒラギノ角ゴ Pro W3" pitchFamily="125" charset="-128"/>
              </a:rPr>
              <a:t>GAT </a:t>
            </a:r>
            <a:r>
              <a:rPr lang="zh-CN" altLang="en-US" sz="2000" dirty="0" smtClean="0">
                <a:solidFill>
                  <a:prstClr val="black"/>
                </a:solidFill>
                <a:ea typeface="ヒラギノ角ゴ Pro W3" pitchFamily="125" charset="-128"/>
              </a:rPr>
              <a:t>成員之間的有效溝通與合作以創立：</a:t>
            </a:r>
            <a:endParaRPr lang="en-US" sz="2000" dirty="0" smtClean="0">
              <a:solidFill>
                <a:prstClr val="black"/>
              </a:solidFill>
              <a:ea typeface="ヒラギノ角ゴ Pro W3" pitchFamily="125" charset="-128"/>
            </a:endParaRPr>
          </a:p>
          <a:p>
            <a:pPr marL="800100" lvl="1"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領導發展、</a:t>
            </a:r>
            <a:r>
              <a:rPr lang="en-US" sz="2000" dirty="0" smtClean="0">
                <a:solidFill>
                  <a:prstClr val="black"/>
                </a:solidFill>
                <a:ea typeface="ヒラギノ角ゴ Pro W3" pitchFamily="125" charset="-128"/>
              </a:rPr>
              <a:t> </a:t>
            </a:r>
          </a:p>
          <a:p>
            <a:pPr marL="800100" lvl="1"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會員成長和</a:t>
            </a:r>
            <a:r>
              <a:rPr lang="en-US" sz="2000" dirty="0" smtClean="0">
                <a:solidFill>
                  <a:prstClr val="black"/>
                </a:solidFill>
                <a:ea typeface="ヒラギノ角ゴ Pro W3" pitchFamily="125" charset="-128"/>
              </a:rPr>
              <a:t> </a:t>
            </a:r>
            <a:endParaRPr lang="en-US" sz="20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人道服務擴展</a:t>
            </a:r>
            <a:endParaRPr lang="en-US" sz="2000" dirty="0">
              <a:solidFill>
                <a:prstClr val="black"/>
              </a:solidFill>
              <a:ea typeface="ヒラギノ角ゴ Pro W3" pitchFamily="125" charset="-128"/>
            </a:endParaRPr>
          </a:p>
          <a:p>
            <a:pPr marL="342900"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支援服務方案的開發和實施，這些方案：</a:t>
            </a:r>
            <a:endParaRPr lang="en-US" sz="20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與 </a:t>
            </a:r>
            <a:r>
              <a:rPr lang="en-US" altLang="zh-CN" sz="2000" dirty="0" smtClean="0">
                <a:solidFill>
                  <a:prstClr val="black"/>
                </a:solidFill>
                <a:ea typeface="ヒラギノ角ゴ Pro W3" pitchFamily="125" charset="-128"/>
              </a:rPr>
              <a:t>LCI </a:t>
            </a:r>
            <a:r>
              <a:rPr lang="zh-CN" altLang="en-US" sz="2000" dirty="0" smtClean="0">
                <a:solidFill>
                  <a:prstClr val="black"/>
                </a:solidFill>
                <a:ea typeface="ヒラギノ角ゴ Pro W3" pitchFamily="125" charset="-128"/>
              </a:rPr>
              <a:t>的服務框架和總體使命和願景保持一致</a:t>
            </a:r>
            <a:endParaRPr lang="en-US" sz="20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為獅友和青少獅建立一種歸屬感和榮譽感</a:t>
            </a:r>
            <a:endParaRPr lang="en-US" sz="20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吸引多代參加者實施有影響力的服務</a:t>
            </a:r>
            <a:endParaRPr lang="en-US" sz="2000" dirty="0">
              <a:solidFill>
                <a:prstClr val="black"/>
              </a:solidFill>
              <a:ea typeface="ヒラギノ角ゴ Pro W3" pitchFamily="125" charset="-128"/>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Tree>
    <p:extLst>
      <p:ext uri="{BB962C8B-B14F-4D97-AF65-F5344CB8AC3E}">
        <p14:creationId xmlns:p14="http://schemas.microsoft.com/office/powerpoint/2010/main" val="8993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en-US" dirty="0"/>
              <a:t>GST </a:t>
            </a:r>
            <a:r>
              <a:rPr lang="zh-CN" altLang="en-US" dirty="0" smtClean="0"/>
              <a:t>關鍵職責</a:t>
            </a:r>
            <a:r>
              <a:rPr lang="en-US" dirty="0" smtClean="0"/>
              <a:t> </a:t>
            </a:r>
            <a:endParaRPr lang="en-US"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
        <p:nvSpPr>
          <p:cNvPr id="2" name="Rectangle 1"/>
          <p:cNvSpPr/>
          <p:nvPr/>
        </p:nvSpPr>
        <p:spPr>
          <a:xfrm>
            <a:off x="724586" y="1295400"/>
            <a:ext cx="6019800" cy="3046988"/>
          </a:xfrm>
          <a:prstGeom prst="rect">
            <a:avLst/>
          </a:prstGeom>
        </p:spPr>
        <p:txBody>
          <a:bodyPr wrap="square">
            <a:spAutoFit/>
          </a:bodyPr>
          <a:lstStyle/>
          <a:p>
            <a:pPr marL="800100" lvl="1" indent="-342900" fontAlgn="base">
              <a:buFont typeface="Arial" panose="020B0604020202020204" pitchFamily="34" charset="0"/>
              <a:buChar char="•"/>
            </a:pPr>
            <a:r>
              <a:rPr lang="zh-CN" altLang="en-US" sz="2400" dirty="0" smtClean="0">
                <a:solidFill>
                  <a:prstClr val="black"/>
                </a:solidFill>
                <a:ea typeface="ヒラギノ角ゴ Pro W3" pitchFamily="125" charset="-128"/>
              </a:rPr>
              <a:t>幫助在地方社區提升獅子會服務影響的能見度。</a:t>
            </a:r>
            <a:endParaRPr lang="en-US" sz="2400" dirty="0" smtClean="0">
              <a:solidFill>
                <a:prstClr val="black"/>
              </a:solidFill>
              <a:ea typeface="ヒラギノ角ゴ Pro W3" pitchFamily="125" charset="-128"/>
            </a:endParaRPr>
          </a:p>
          <a:p>
            <a:pPr lvl="1" fontAlgn="base"/>
            <a:endParaRPr lang="en-US" sz="2400" dirty="0" smtClean="0">
              <a:solidFill>
                <a:prstClr val="black"/>
              </a:solidFill>
              <a:ea typeface="ヒラギノ角ゴ Pro W3" pitchFamily="125" charset="-128"/>
            </a:endParaRPr>
          </a:p>
          <a:p>
            <a:pPr marL="800100" lvl="1" indent="-342900" fontAlgn="base">
              <a:buFont typeface="Arial" panose="020B0604020202020204" pitchFamily="34" charset="0"/>
              <a:buChar char="•"/>
            </a:pPr>
            <a:r>
              <a:rPr lang="zh-CN" altLang="en-US" sz="2400" dirty="0" smtClean="0">
                <a:solidFill>
                  <a:prstClr val="black"/>
                </a:solidFill>
                <a:ea typeface="ヒラギノ角ゴ Pro W3" pitchFamily="125" charset="-128"/>
              </a:rPr>
              <a:t>尋求並分享服務方案的成功、計畫和挑戰</a:t>
            </a:r>
            <a:endParaRPr lang="en-US" sz="2400" dirty="0">
              <a:solidFill>
                <a:prstClr val="black"/>
              </a:solidFill>
              <a:ea typeface="ヒラギノ角ゴ Pro W3" pitchFamily="125" charset="-128"/>
            </a:endParaRPr>
          </a:p>
          <a:p>
            <a:pPr marL="800100" lvl="1" indent="-342900" fontAlgn="base">
              <a:buFont typeface="Arial" panose="020B0604020202020204" pitchFamily="34" charset="0"/>
              <a:buChar char="•"/>
            </a:pPr>
            <a:endParaRPr lang="en-US" sz="24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zh-CN" altLang="en-US" sz="2400" dirty="0" smtClean="0">
                <a:solidFill>
                  <a:prstClr val="black"/>
                </a:solidFill>
                <a:ea typeface="ヒラギノ角ゴ Pro W3" pitchFamily="125" charset="-128"/>
              </a:rPr>
              <a:t>與 </a:t>
            </a:r>
            <a:r>
              <a:rPr lang="en-US" altLang="zh-CN" sz="2400" dirty="0" smtClean="0">
                <a:solidFill>
                  <a:prstClr val="black"/>
                </a:solidFill>
                <a:ea typeface="ヒラギノ角ゴ Pro W3" pitchFamily="125" charset="-128"/>
              </a:rPr>
              <a:t>LCIF </a:t>
            </a:r>
            <a:r>
              <a:rPr lang="zh-CN" altLang="en-US" sz="2400" dirty="0" smtClean="0">
                <a:solidFill>
                  <a:prstClr val="black"/>
                </a:solidFill>
                <a:ea typeface="ヒラギノ角ゴ Pro W3" pitchFamily="125" charset="-128"/>
              </a:rPr>
              <a:t>協調員合作，確保最大資源利用並增加募款參與度</a:t>
            </a:r>
            <a:endParaRPr lang="en-US" sz="2400" dirty="0">
              <a:solidFill>
                <a:prstClr val="black"/>
              </a:solidFill>
              <a:ea typeface="ヒラギノ角ゴ Pro W3" pitchFamily="125" charset="-128"/>
            </a:endParaRPr>
          </a:p>
        </p:txBody>
      </p:sp>
    </p:spTree>
    <p:extLst>
      <p:ext uri="{BB962C8B-B14F-4D97-AF65-F5344CB8AC3E}">
        <p14:creationId xmlns:p14="http://schemas.microsoft.com/office/powerpoint/2010/main" val="115328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GST </a:t>
            </a:r>
            <a:r>
              <a:rPr lang="zh-CN" altLang="en-US" dirty="0"/>
              <a:t>目標</a:t>
            </a:r>
            <a:endParaRPr lang="en-US" dirty="0"/>
          </a:p>
        </p:txBody>
      </p:sp>
      <p:graphicFrame>
        <p:nvGraphicFramePr>
          <p:cNvPr id="12" name="Diagram 11"/>
          <p:cNvGraphicFramePr/>
          <p:nvPr>
            <p:extLst>
              <p:ext uri="{D42A27DB-BD31-4B8C-83A1-F6EECF244321}">
                <p14:modId xmlns:p14="http://schemas.microsoft.com/office/powerpoint/2010/main" val="3086493997"/>
              </p:ext>
            </p:extLst>
          </p:nvPr>
        </p:nvGraphicFramePr>
        <p:xfrm>
          <a:off x="1534020" y="1143000"/>
          <a:ext cx="64389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4845471" y="3166394"/>
            <a:ext cx="1860129" cy="262606"/>
            <a:chOff x="685800" y="2590800"/>
            <a:chExt cx="6477000" cy="914400"/>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2590800"/>
              <a:ext cx="914400" cy="91440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8400" y="2590800"/>
              <a:ext cx="914400" cy="91440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9330" y="2593019"/>
              <a:ext cx="914400" cy="909963"/>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8865" y="2590800"/>
              <a:ext cx="914400" cy="914400"/>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5335" y="2590800"/>
              <a:ext cx="918860" cy="914400"/>
            </a:xfrm>
            <a:prstGeom prst="rect">
              <a:avLst/>
            </a:prstGeom>
          </p:spPr>
        </p:pic>
      </p:grpSp>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t="8764" b="8752"/>
          <a:stretch/>
        </p:blipFill>
        <p:spPr>
          <a:xfrm>
            <a:off x="609600" y="4373697"/>
            <a:ext cx="1542109" cy="1646103"/>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92859" y="685800"/>
            <a:ext cx="1560121" cy="1549537"/>
          </a:xfrm>
          <a:prstGeom prst="rect">
            <a:avLst/>
          </a:prstGeom>
        </p:spPr>
      </p:pic>
    </p:spTree>
    <p:extLst>
      <p:ext uri="{BB962C8B-B14F-4D97-AF65-F5344CB8AC3E}">
        <p14:creationId xmlns:p14="http://schemas.microsoft.com/office/powerpoint/2010/main" val="13560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ene02_SF.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561" y="457200"/>
            <a:ext cx="8922878" cy="5019119"/>
          </a:xfrm>
          <a:prstGeom prst="rect">
            <a:avLst/>
          </a:prstGeom>
        </p:spPr>
      </p:pic>
      <p:sp>
        <p:nvSpPr>
          <p:cNvPr id="2" name="Text Placeholder 1"/>
          <p:cNvSpPr txBox="1">
            <a:spLocks/>
          </p:cNvSpPr>
          <p:nvPr/>
        </p:nvSpPr>
        <p:spPr>
          <a:xfrm>
            <a:off x="1314450" y="4191000"/>
            <a:ext cx="6515100" cy="1048628"/>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r>
              <a:rPr lang="en-US" sz="1400" dirty="0">
                <a:solidFill>
                  <a:srgbClr val="404040"/>
                </a:solidFill>
              </a:rPr>
              <a:t> </a:t>
            </a:r>
            <a:r>
              <a:rPr lang="zh-CN" altLang="en-US" sz="1400" dirty="0">
                <a:solidFill>
                  <a:srgbClr val="404040"/>
                </a:solidFill>
              </a:rPr>
              <a:t>崇尚我們的歷史並滿足新興的需求。</a:t>
            </a:r>
            <a:endParaRPr lang="en-US" sz="1600" dirty="0">
              <a:solidFill>
                <a:srgbClr val="404040"/>
              </a:solidFill>
            </a:endParaRPr>
          </a:p>
          <a:p>
            <a:r>
              <a:rPr lang="zh-CN" altLang="en-US" sz="1600" dirty="0">
                <a:solidFill>
                  <a:srgbClr val="404040"/>
                </a:solidFill>
              </a:rPr>
              <a:t>同時給年輕人提供與我們一道服務的新機會。</a:t>
            </a:r>
            <a:endParaRPr lang="en-US" sz="1600" dirty="0">
              <a:solidFill>
                <a:srgbClr val="404040"/>
              </a:solidFill>
            </a:endParaRPr>
          </a:p>
        </p:txBody>
      </p:sp>
      <p:sp>
        <p:nvSpPr>
          <p:cNvPr id="3" name="Text Placeholder 1"/>
          <p:cNvSpPr txBox="1">
            <a:spLocks/>
          </p:cNvSpPr>
          <p:nvPr/>
        </p:nvSpPr>
        <p:spPr>
          <a:xfrm>
            <a:off x="1147646" y="1066800"/>
            <a:ext cx="7081954" cy="1066612"/>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110000"/>
              </a:lnSpc>
            </a:pPr>
            <a:r>
              <a:rPr lang="zh-CN" altLang="en-US" sz="2800" b="1" dirty="0">
                <a:solidFill>
                  <a:prstClr val="black">
                    <a:lumMod val="75000"/>
                    <a:lumOff val="25000"/>
                  </a:prstClr>
                </a:solidFill>
                <a:latin typeface="Open Sans"/>
                <a:cs typeface="Open Sans"/>
              </a:rPr>
              <a:t>全球服務框架將會是我們第二個世紀的足跡。</a:t>
            </a:r>
            <a:endParaRPr lang="en-US" sz="2800" b="1" dirty="0">
              <a:solidFill>
                <a:prstClr val="black">
                  <a:lumMod val="75000"/>
                  <a:lumOff val="25000"/>
                </a:prstClr>
              </a:solidFill>
              <a:latin typeface="Open Sans"/>
              <a:cs typeface="Open Sans"/>
            </a:endParaRPr>
          </a:p>
          <a:p>
            <a:pPr fontAlgn="auto">
              <a:lnSpc>
                <a:spcPct val="110000"/>
              </a:lnSpc>
              <a:spcAft>
                <a:spcPts val="0"/>
              </a:spcAft>
            </a:pPr>
            <a:endParaRPr lang="en-US" sz="2100" b="1" dirty="0">
              <a:solidFill>
                <a:prstClr val="black">
                  <a:lumMod val="75000"/>
                  <a:lumOff val="25000"/>
                </a:prstClr>
              </a:solidFill>
              <a:latin typeface="Open Sans"/>
              <a:cs typeface="Open Sans"/>
            </a:endParaRPr>
          </a:p>
        </p:txBody>
      </p:sp>
    </p:spTree>
    <p:extLst>
      <p:ext uri="{BB962C8B-B14F-4D97-AF65-F5344CB8AC3E}">
        <p14:creationId xmlns:p14="http://schemas.microsoft.com/office/powerpoint/2010/main" val="4281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57"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2000"/>
                                        <p:tgtEl>
                                          <p:spTgt spid="2">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build="p"/>
      <p:bldP spid="3" grpId="0" build="p"/>
    </p:bldLst>
  </p:timing>
</p:sld>
</file>

<file path=ppt/theme/theme1.xml><?xml version="1.0" encoding="utf-8"?>
<a:theme xmlns:a="http://schemas.openxmlformats.org/drawingml/2006/main" name="LC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3.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4.xml><?xml version="1.0" encoding="utf-8"?>
<ds:datastoreItem xmlns:ds="http://schemas.openxmlformats.org/officeDocument/2006/customXml" ds:itemID="{A3B269BC-AAA3-4428-BC64-93ED370B77BB}">
  <ds:schemaRefs>
    <ds:schemaRef ds:uri="http://schemas.openxmlformats.org/package/2006/metadata/core-properties"/>
    <ds:schemaRef ds:uri="http://schemas.microsoft.com/office/2006/documentManagement/types"/>
    <ds:schemaRef ds:uri="a7495015-d16d-4dd1-a72f-488cd8119f34"/>
    <ds:schemaRef ds:uri="http://schemas.microsoft.com/office/infopath/2007/PartnerControls"/>
    <ds:schemaRef ds:uri="http://www.w3.org/XML/1998/namespace"/>
    <ds:schemaRef ds:uri="http://purl.org/dc/elements/1.1/"/>
    <ds:schemaRef ds:uri="http://purl.org/dc/terms/"/>
    <ds:schemaRef ds:uri="http://purl.org/dc/dcmitype/"/>
    <ds:schemaRef ds:uri="http://schemas.microsoft.com/office/2006/metadata/properties"/>
  </ds:schemaRefs>
</ds:datastoreItem>
</file>

<file path=customXml/itemProps5.xml><?xml version="1.0" encoding="utf-8"?>
<ds:datastoreItem xmlns:ds="http://schemas.openxmlformats.org/officeDocument/2006/customXml" ds:itemID="{B82C1470-9FF8-4C48-A872-BCD0DE68C02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Template>
  <TotalTime>3549</TotalTime>
  <Words>6003</Words>
  <Application>Microsoft Office PowerPoint</Application>
  <PresentationFormat>On-screen Show (4:3)</PresentationFormat>
  <Paragraphs>365</Paragraphs>
  <Slides>23</Slides>
  <Notes>23</Notes>
  <HiddenSlides>0</HiddenSlides>
  <MMClips>1</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23</vt:i4>
      </vt:variant>
    </vt:vector>
  </HeadingPairs>
  <TitlesOfParts>
    <vt:vector size="40" baseType="lpstr">
      <vt:lpstr>黑体</vt:lpstr>
      <vt:lpstr>宋体</vt:lpstr>
      <vt:lpstr>Arial</vt:lpstr>
      <vt:lpstr>Calibri</vt:lpstr>
      <vt:lpstr>Calibri Light</vt:lpstr>
      <vt:lpstr>Candara</vt:lpstr>
      <vt:lpstr>Garamond</vt:lpstr>
      <vt:lpstr>Helvetica</vt:lpstr>
      <vt:lpstr>Helvetica Neue</vt:lpstr>
      <vt:lpstr>Helvetica Neue Bold Condensed</vt:lpstr>
      <vt:lpstr>Open Sans</vt:lpstr>
      <vt:lpstr>Open Sans</vt:lpstr>
      <vt:lpstr>Open Sans Light</vt:lpstr>
      <vt:lpstr>Wingdings</vt:lpstr>
      <vt:lpstr>ヒラギノ角ゴ Pro W3</vt:lpstr>
      <vt:lpstr>LCI Template</vt:lpstr>
      <vt:lpstr>Office Theme</vt:lpstr>
      <vt:lpstr>全球服務團隊</vt:lpstr>
      <vt:lpstr>PowerPoint Presentation</vt:lpstr>
      <vt:lpstr>全球行動團隊</vt:lpstr>
      <vt:lpstr>GLT 關鍵職責</vt:lpstr>
      <vt:lpstr>GMT 關鍵職責</vt:lpstr>
      <vt:lpstr>GST 關鍵職責</vt:lpstr>
      <vt:lpstr>GST 關鍵職責 </vt:lpstr>
      <vt:lpstr>GST 目標</vt:lpstr>
      <vt:lpstr>PowerPoint Presentation</vt:lpstr>
      <vt:lpstr>PowerPoint Presentation</vt:lpstr>
      <vt:lpstr>全球行動團隊結構</vt:lpstr>
      <vt:lpstr>全球服務團隊 &amp; LCIF 結構</vt:lpstr>
      <vt:lpstr>GST 支持 LCIF 的義務</vt:lpstr>
      <vt:lpstr>GST 目標和策略</vt:lpstr>
      <vt:lpstr>GST 目標</vt:lpstr>
      <vt:lpstr>資源 </vt:lpstr>
      <vt:lpstr>資源 </vt:lpstr>
      <vt:lpstr>可用于支援所有複合區和區訓練的全球服務補助款：</vt:lpstr>
      <vt:lpstr>運作預算：獲得資金</vt:lpstr>
      <vt:lpstr>方案理念</vt:lpstr>
      <vt:lpstr>現在該做什麼：</vt:lpstr>
      <vt:lpstr>收穫</vt:lpstr>
      <vt:lpstr>PowerPoint Presentation</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Ruff, Beth</dc:creator>
  <cp:lastModifiedBy>Ruff, Beth</cp:lastModifiedBy>
  <cp:revision>226</cp:revision>
  <cp:lastPrinted>2017-08-03T12:38:20Z</cp:lastPrinted>
  <dcterms:created xsi:type="dcterms:W3CDTF">2017-07-20T15:36:30Z</dcterms:created>
  <dcterms:modified xsi:type="dcterms:W3CDTF">2017-12-07T20:55:53Z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