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1137" r:id="rId2"/>
    <p:sldId id="259" r:id="rId3"/>
    <p:sldId id="1114" r:id="rId4"/>
    <p:sldId id="261" r:id="rId5"/>
    <p:sldId id="1156" r:id="rId6"/>
    <p:sldId id="260" r:id="rId7"/>
    <p:sldId id="1151" r:id="rId8"/>
    <p:sldId id="1142" r:id="rId9"/>
    <p:sldId id="1152" r:id="rId10"/>
    <p:sldId id="1153" r:id="rId11"/>
    <p:sldId id="1154" r:id="rId12"/>
    <p:sldId id="1155" r:id="rId13"/>
    <p:sldId id="1157" r:id="rId14"/>
    <p:sldId id="1150" r:id="rId15"/>
    <p:sldId id="114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C2A72-4192-4F17-B2F2-BBC09C95A275}" v="55" dt="2023-04-14T21:37:43.508"/>
    <p1510:client id="{18DE39AF-1D60-42F3-B1CD-8D553104D35D}" v="2" dt="2023-04-17T15:50:35.776"/>
    <p1510:client id="{5944BDE1-D02D-4042-ADB2-90813A784DC6}" v="36" dt="2023-06-14T22:04:52.846"/>
    <p1510:client id="{7A530A79-942B-4863-8010-101673DD60DB}" v="3" dt="2023-04-17T16:04:57.497"/>
    <p1510:client id="{964FE9DE-AB07-4123-8491-C248CEF52F38}" v="29" dt="2023-04-21T18:34:06.690"/>
    <p1510:client id="{E8DA8AB6-29AB-4E2B-ACBA-390B98253AF0}" v="2" dt="2023-04-14T20:04:10.182"/>
  </p1510:revLst>
</p1510:revInfo>
</file>

<file path=ppt/tableStyles.xml><?xml version="1.0" encoding="utf-8"?>
<a:tblStyleLst xmlns:a="http://schemas.openxmlformats.org/drawingml/2006/main" def="{16A299CF-C680-4D44-A448-CC42B6D110BA}">
  <a:tblStyle styleId="{16A299CF-C680-4D44-A448-CC42B6D110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9" autoAdjust="0"/>
  </p:normalViewPr>
  <p:slideViewPr>
    <p:cSldViewPr snapToGrid="0">
      <p:cViewPr varScale="1">
        <p:scale>
          <a:sx n="88" d="100"/>
          <a:sy n="8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webdamdb.com/md_c9vtbxNILI66.jpg.pdf?v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714f982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714f982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青少獅會計劃成立於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1957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年，為年輕人提供個人發展、領導培訓和社區服務的機會。該計劃旨在鼓勵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歲至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歲的年輕人積極參與社區服務方案，並在他們當地的社區中產生正面的影響。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青少獅會是由獅子會輔導，因此獅子會首先需要決定他們想要成立一個青少獅會。</a:t>
            </a:r>
            <a:endParaRPr lang="en-US" sz="1800" dirty="0">
              <a:latin typeface="Calibri"/>
              <a:cs typeface="Calibri"/>
            </a:endParaRPr>
          </a:p>
          <a:p>
            <a:pPr fontAlgn="base">
              <a:buFont typeface="+mj-lt"/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確定青少獅顧問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一位希望與年輕人一起工作並幫助他們成長為領導者的人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需要參加所有的會議並支持該團體</a:t>
            </a:r>
            <a:endParaRPr lang="en-US" sz="1800" dirty="0">
              <a:latin typeface="Calibri"/>
              <a:cs typeface="Calibri"/>
            </a:endParaRPr>
          </a:p>
          <a:p>
            <a:pPr algn="l"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建立一個架構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少獅會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(Alpha)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或青獅會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(Omega)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、以學校或以社區為基礎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確定潛在的青少獅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從學校、大專院校、宗教場所、青少年團體、朋友或親戚等處獲得潛在青少獅的姓名。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邀請潛在的會員參加說明會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主辦成立會議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組織一個青少獅會成立會議，選舉青少獅會幹部、討論潛在的方案、接受</a:t>
            </a:r>
            <a:r>
              <a:rPr lang="zh-TW" altLang="en-US" sz="3200" b="1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青少獅會憲章及附則</a:t>
            </a:r>
            <a:r>
              <a:rPr lang="zh-TW" altLang="en-US" sz="3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，並確定分會會議的地點和時間。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+mj-lt"/>
              <a:buAutoNum type="arabicPeriod" startAt="5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完成需要的文書工作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可以向國際獅子會訂購組織的資料袋，以支持新分會的成立。您也可以在國際獅子會的網站上查找會員申請和組織的表格。</a:t>
            </a: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>
              <a:buFont typeface="+mj-lt"/>
              <a:buAutoNum type="arabicPeriod" startAt="6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策劃就職典禮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財務的義務</a:t>
            </a: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97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7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這段影片是來自世界各地真實的青少獅，分享他們擔任青少獅的經歷。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1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青少獅會是國際獅子會最年輕的會員之家，他們的見解和行動對於促進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Lions International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的使命是非常寶貴的。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4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青少獅是年齡介於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歲至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歲之間的青少年。青少獅會是由當地的獅子會透過國際獅子會（這個世界上最大、在全球擁有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140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萬名會員的社區服務組織）進行輔導。青少獅會計劃已經蓬勃發展了超過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年，目前在世界各地有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7,800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多個青少獅會。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青少獅是想要回饋社區和為他人服務的年輕人。</a:t>
            </a:r>
            <a:endParaRPr sz="1000" dirty="0"/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83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為什麼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歲至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歲的年輕人想要加入青少獅會計劃？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9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Arial" panose="020B0604020202020204" pitchFamily="34" charset="0"/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人們可以用許多的方式來回饋其社區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但是擔任青少獅不僅僅是提供服務。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選擇成立一個青少獅會將幫助您個人的成長和擔任領導人的成長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找到您的目的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成立青少獅會可以為青少獅（和您！）帶來無限的機會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從培養重要的生活技能和在社區中產生改變，到與志同道合的人建立終生的聯繫。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0" indent="-317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領導技能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領導發展培訓、幹部職位、策劃活動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方案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引語：在我擔任青少獅的期間，我們將自己的構想變成了現實。人們尊重這一點。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青少獅對於服務的擧動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可以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如此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地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令人愉快而感到驚訝。一位青少獅會員說：「這就是服務？即使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它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不是這麼有趣，我也會幫忙的。」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Cutler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Orosi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青少獅會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建立人際網絡和團隊建設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服務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374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為什麼您的獅子會應該成立青少獅會？獅友從成立青少獅會中獲得什麼？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8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當成立青少獅會時，青少獅和青少獅顧問加入一個由年輕人組成的全球大家庭，讓世界變得更美好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輔導青少獅分會讓獅友有機會指導年輕的領導人和賦予他們力量，並培養對社區服務的承諾，同時激勵您的會員保持參與！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今日的領導人營造明日的世界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組織青少獅會為獅友提供了與社區的年輕人互動的機會。青少獅分享您的熱忱，並投入於獅子會的工作。認可青少獅是潛在的會員，這是確保獅友在貴社區中之未來的有效方式。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KIU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青少獅會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希望之滴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：獅友寶貴的指導為確定青少獅可以為社會做些什麼，以及如何改善領導實踐預備了道路。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建立人際網絡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領導技能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領導年輕人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將精力投入於年輕人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向年輕人學習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吸引更年輕的會員、他們的家庭成員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更進一步深入您的社區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857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25100" y="1340075"/>
            <a:ext cx="26502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454075" y="2909450"/>
            <a:ext cx="245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- BLANK">
  <p:cSld name="MASTER SLIDE - BLANK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 l="20139" t="17140" r="42976" b="40534"/>
          <a:stretch/>
        </p:blipFill>
        <p:spPr>
          <a:xfrm>
            <a:off x="6142535" y="-2"/>
            <a:ext cx="3001464" cy="516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90" y="59138"/>
            <a:ext cx="125947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 l="15744" b="4900"/>
          <a:stretch/>
        </p:blipFill>
        <p:spPr>
          <a:xfrm>
            <a:off x="-1" y="3907181"/>
            <a:ext cx="74391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52868" y="4800545"/>
            <a:ext cx="49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onsclubs.org/en/v2/resource/download/120142828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lionsclubs.org/zh-hant/resources-for-members/resource-center/leo-club-advis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clubs.org/zh-hant/resources-for-members/resource-center/start-a-leo-club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myapps.lionsclubs.org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onsclubs.org/zh-hant/resources-for-members/resource-center/leo-club-leadersh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HxfYUNFzlY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9008-759B-BF4A-A397-55EB3B46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0" t="17140" r="42977" b="40535"/>
          <a:stretch/>
        </p:blipFill>
        <p:spPr>
          <a:xfrm>
            <a:off x="6142534" y="-2"/>
            <a:ext cx="3001466" cy="5166661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8520BA-3857-4F45-9F89-B8892B3B592C}"/>
              </a:ext>
            </a:extLst>
          </p:cNvPr>
          <p:cNvSpPr txBox="1">
            <a:spLocks/>
          </p:cNvSpPr>
          <p:nvPr/>
        </p:nvSpPr>
        <p:spPr>
          <a:xfrm>
            <a:off x="1859017" y="2256365"/>
            <a:ext cx="5571033" cy="82841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>
                <a:solidFill>
                  <a:srgbClr val="55565A"/>
                </a:solidFill>
              </a:rPr>
              <a:t>成立青少獅會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04425"/>
            <a:ext cx="1932295" cy="1932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0C187D-881A-124B-AD8C-8CCB536CC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436557" y="567886"/>
            <a:ext cx="7511505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4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為什麼您的獅子會應該成立</a:t>
            </a:r>
            <a:r>
              <a:rPr lang="zh-TW" sz="2400">
                <a:solidFill>
                  <a:srgbClr val="00B05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青少獅會</a:t>
            </a:r>
            <a:r>
              <a:rPr lang="zh-TW" sz="24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？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增長獅友全球的大家庭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指導和賦予年輕的領導人力量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培養對服務的承諾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吸引更年輕的會員及其家人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激勵和啟發獅子會會員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獲得服務的合作夥伴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培養未來的獅友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7516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7343790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/>
              <a:t>如何成立青少獅會？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44134" y="551837"/>
            <a:ext cx="7785112" cy="379219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4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準備好要成立</a:t>
            </a:r>
            <a:r>
              <a:rPr lang="zh-TW" sz="2400">
                <a:solidFill>
                  <a:srgbClr val="00B05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青少獅會</a:t>
            </a:r>
            <a:r>
              <a:rPr lang="zh-TW" sz="24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了嗎？採取這些步驟！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同意輔導青少獅會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確定青少獅顧問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決定分會的類型和潛在的會員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邀請潛在的會員參加說明會或服務活動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主辦成立分會的會議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完成需要的文書工作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向 Lions International 繳付100美元的組織費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策劃就職典禮 </a:t>
            </a:r>
          </a:p>
        </p:txBody>
      </p:sp>
    </p:spTree>
    <p:extLst>
      <p:ext uri="{BB962C8B-B14F-4D97-AF65-F5344CB8AC3E}">
        <p14:creationId xmlns:p14="http://schemas.microsoft.com/office/powerpoint/2010/main" val="10042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743918" y="318700"/>
            <a:ext cx="6729681" cy="3588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8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準備好要成立</a:t>
            </a:r>
            <a:r>
              <a:rPr lang="zh-TW" sz="2800">
                <a:solidFill>
                  <a:srgbClr val="00B05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青少獅會</a:t>
            </a:r>
            <a:r>
              <a:rPr lang="zh-TW" sz="28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了嗎？ </a:t>
            </a:r>
          </a:p>
          <a:p>
            <a:r>
              <a:rPr lang="zh-TW" sz="280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使用這些資源！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6"/>
              </a:rPr>
              <a:t>成立青少獅會的網頁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7"/>
              </a:rPr>
              <a:t>青少獅顧問網頁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青少獅會幹部就職及新會員入會</a:t>
            </a: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8"/>
              </a:rPr>
              <a:t>指南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9"/>
              </a:rPr>
              <a:t>青少獅會幹部網頁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青少獅招募小手冊及海報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10"/>
              </a:rPr>
              <a:t>獅子會學習中心</a:t>
            </a:r>
            <a:r>
              <a:rPr lang="zh-TW" sz="20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的青少獅學習路徑</a:t>
            </a:r>
          </a:p>
        </p:txBody>
      </p:sp>
    </p:spTree>
    <p:extLst>
      <p:ext uri="{BB962C8B-B14F-4D97-AF65-F5344CB8AC3E}">
        <p14:creationId xmlns:p14="http://schemas.microsoft.com/office/powerpoint/2010/main" val="39701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BAAAC-1C2C-1C4C-97E3-EEAFF755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35B36-2A84-4843-B7CD-C97216D18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4FC51006-FDCC-E647-BDD4-387B9FA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2" name="Online Media 1" title="It’s Your Time | Youth &amp; Young Adult Volunteerism | Leo Clubs | :60">
            <a:hlinkClick r:id="" action="ppaction://media"/>
            <a:extLst>
              <a:ext uri="{FF2B5EF4-FFF2-40B4-BE49-F238E27FC236}">
                <a16:creationId xmlns:a16="http://schemas.microsoft.com/office/drawing/2014/main" id="{9B92DC00-6F07-F68E-E60D-B8B7206D8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5032" y="-1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75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8ABF-F451-834E-959B-CB6351D3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3" t="10769" r="64229" b="50895"/>
          <a:stretch/>
        </p:blipFill>
        <p:spPr>
          <a:xfrm>
            <a:off x="8148796" y="0"/>
            <a:ext cx="995204" cy="2209800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AABAD8D0-5BDB-BC49-AF32-288AED58FC17}"/>
              </a:ext>
            </a:extLst>
          </p:cNvPr>
          <p:cNvSpPr txBox="1">
            <a:spLocks/>
          </p:cNvSpPr>
          <p:nvPr/>
        </p:nvSpPr>
        <p:spPr>
          <a:xfrm>
            <a:off x="2691189" y="2825079"/>
            <a:ext cx="3761621" cy="7475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TW"/>
              <a:t>疑問？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A85CD-EF90-E24C-ACB9-CEC7C207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79" y="1420637"/>
            <a:ext cx="1531439" cy="153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468D0-8D40-594B-8081-4D8C4F4EB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3" name="Copyright">
            <a:extLst>
              <a:ext uri="{FF2B5EF4-FFF2-40B4-BE49-F238E27FC236}">
                <a16:creationId xmlns:a16="http://schemas.microsoft.com/office/drawing/2014/main" id="{556327CB-2D25-4048-8888-B14AA8D6B07A}"/>
              </a:ext>
            </a:extLst>
          </p:cNvPr>
          <p:cNvSpPr txBox="1"/>
          <p:nvPr/>
        </p:nvSpPr>
        <p:spPr>
          <a:xfrm>
            <a:off x="2378827" y="4686301"/>
            <a:ext cx="307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200" b="1">
                <a:solidFill>
                  <a:schemeClr val="bg1"/>
                </a:solidFill>
              </a:rPr>
              <a:t>©2020  國際獅子會</a:t>
            </a:r>
          </a:p>
        </p:txBody>
      </p:sp>
    </p:spTree>
    <p:extLst>
      <p:ext uri="{BB962C8B-B14F-4D97-AF65-F5344CB8AC3E}">
        <p14:creationId xmlns:p14="http://schemas.microsoft.com/office/powerpoint/2010/main" val="3164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662375" y="1568900"/>
            <a:ext cx="4742400" cy="2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2400" b="0" i="0" u="none" strike="noStrike" cap="none">
                <a:solidFill>
                  <a:schemeClr val="dk2"/>
                </a:solidFill>
                <a:latin typeface="Arial"/>
                <a:ea typeface="PMingLiU"/>
                <a:cs typeface="Arial"/>
                <a:sym typeface="Arial"/>
              </a:rPr>
              <a:t>為全世界的青少年提供個人和集體發展與貢獻的機會，使其成爲當地、國家，和國際社區負責任的成員。
</a:t>
            </a:r>
            <a:br>
              <a:rPr lang="zh-TW" sz="2400" b="0" i="0" u="none" strike="noStrike" cap="none">
                <a:solidFill>
                  <a:schemeClr val="dk2"/>
                </a:solidFill>
                <a:latin typeface="Arial"/>
                <a:ea typeface="PMingLiU"/>
                <a:cs typeface="Arial"/>
                <a:sym typeface="Arial"/>
              </a:rPr>
            </a:br>
            <a:endParaRPr lang="zh-TW" sz="2400" b="0" i="0" u="none" strike="noStrike" cap="none">
              <a:solidFill>
                <a:schemeClr val="dk2"/>
              </a:solidFill>
              <a:latin typeface="Arial"/>
              <a:ea typeface="PMingLiU"/>
              <a:cs typeface="Arial"/>
              <a:sym typeface="Arial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380502" y="424359"/>
            <a:ext cx="4349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3600" b="1">
                <a:solidFill>
                  <a:schemeClr val="accent3"/>
                </a:solidFill>
              </a:rPr>
              <a:t>青少獅會計劃的目標</a:t>
            </a: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/>
          <a:srcRect l="9983" r="9983"/>
          <a:stretch/>
        </p:blipFill>
        <p:spPr>
          <a:xfrm>
            <a:off x="5836875" y="1112900"/>
            <a:ext cx="3307131" cy="275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5456321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/>
              <a:t>青少獅是誰？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3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accent3"/>
                </a:solidFill>
              </a:rPr>
              <a:t>青少獅是誰？</a:t>
            </a:r>
          </a:p>
        </p:txBody>
      </p:sp>
      <p:sp>
        <p:nvSpPr>
          <p:cNvPr id="159" name="Google Shape;159;p24"/>
          <p:cNvSpPr txBox="1"/>
          <p:nvPr/>
        </p:nvSpPr>
        <p:spPr>
          <a:xfrm>
            <a:off x="1261226" y="1015939"/>
            <a:ext cx="2295706" cy="1048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accent2"/>
                </a:solidFill>
              </a:rPr>
              <a:t>青少獅 (LEO) 代表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2"/>
                </a:solidFill>
              </a:rPr>
              <a:t>領導 (</a:t>
            </a:r>
            <a:r>
              <a:rPr lang="zh-TW" sz="1600" b="1" dirty="0">
                <a:solidFill>
                  <a:schemeClr val="accent2"/>
                </a:solidFill>
              </a:rPr>
              <a:t>L</a:t>
            </a:r>
            <a:r>
              <a:rPr lang="zh-TW" dirty="0">
                <a:solidFill>
                  <a:schemeClr val="accent2"/>
                </a:solidFill>
              </a:rPr>
              <a:t>eadership)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2"/>
                </a:solidFill>
              </a:rPr>
              <a:t>體驗 (</a:t>
            </a:r>
            <a:r>
              <a:rPr lang="zh-TW" b="1" dirty="0">
                <a:solidFill>
                  <a:schemeClr val="accent2"/>
                </a:solidFill>
              </a:rPr>
              <a:t>E</a:t>
            </a:r>
            <a:r>
              <a:rPr lang="zh-TW" dirty="0">
                <a:solidFill>
                  <a:schemeClr val="accent2"/>
                </a:solidFill>
              </a:rPr>
              <a:t>xperience)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2"/>
                </a:solidFill>
              </a:rPr>
              <a:t>機會 (</a:t>
            </a:r>
            <a:r>
              <a:rPr lang="zh-TW" b="1" dirty="0">
                <a:solidFill>
                  <a:schemeClr val="accent2"/>
                </a:solidFill>
              </a:rPr>
              <a:t>O</a:t>
            </a:r>
            <a:r>
              <a:rPr lang="zh-TW" dirty="0">
                <a:solidFill>
                  <a:schemeClr val="accent2"/>
                </a:solidFill>
              </a:rPr>
              <a:t>pportunity)</a:t>
            </a:r>
          </a:p>
        </p:txBody>
      </p:sp>
      <p:sp>
        <p:nvSpPr>
          <p:cNvPr id="162" name="Google Shape;162;p24"/>
          <p:cNvSpPr txBox="1"/>
          <p:nvPr/>
        </p:nvSpPr>
        <p:spPr>
          <a:xfrm>
            <a:off x="1261226" y="2404721"/>
            <a:ext cx="6282574" cy="130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accent2"/>
                </a:solidFill>
              </a:rPr>
              <a:t>獅友和青少獅</a:t>
            </a:r>
          </a:p>
          <a:p>
            <a:r>
              <a:rPr lang="zh-TW" dirty="0">
                <a:solidFill>
                  <a:schemeClr val="accent2"/>
                </a:solidFill>
              </a:rPr>
              <a:t>青少獅會是由當地的獅子會透過 Lions International 進行輔導。輔導分會可以協助青少獅會的組織、監督和指導。青少獅提供獅子會創意的構想，並作為服務的合作夥伴。 </a:t>
            </a:r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332725" y="1151106"/>
            <a:ext cx="3633558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800" b="1" i="0" strike="noStrike" cap="none">
                <a:solidFill>
                  <a:schemeClr val="accent2"/>
                </a:solidFill>
              </a:rPr>
              <a:t>少獅會 (Alpha)</a:t>
            </a:r>
            <a:r>
              <a:rPr lang="zh-TW" sz="1800" b="0" i="0" strike="noStrike" cap="none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12-18 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專注於青少年的個人和社交發展 </a:t>
            </a:r>
          </a:p>
        </p:txBody>
      </p:sp>
      <p:sp>
        <p:nvSpPr>
          <p:cNvPr id="156" name="Google Shape;156;p24"/>
          <p:cNvSpPr txBox="1"/>
          <p:nvPr/>
        </p:nvSpPr>
        <p:spPr>
          <a:xfrm>
            <a:off x="2582533" y="2412628"/>
            <a:ext cx="3888892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800" b="1" i="0" strike="noStrike" cap="none">
                <a:solidFill>
                  <a:schemeClr val="accent2"/>
                </a:solidFill>
              </a:rPr>
              <a:t>青獅會 (Omega)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18-30 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專注於年輕成人的個人和專業發展</a:t>
            </a:r>
          </a:p>
        </p:txBody>
      </p:sp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accent3"/>
                </a:solidFill>
              </a:rPr>
              <a:t>青少獅是誰？</a:t>
            </a:r>
          </a:p>
        </p:txBody>
      </p:sp>
      <p:sp>
        <p:nvSpPr>
          <p:cNvPr id="160" name="Google Shape;160;p24"/>
          <p:cNvSpPr txBox="1"/>
          <p:nvPr/>
        </p:nvSpPr>
        <p:spPr>
          <a:xfrm>
            <a:off x="2582533" y="4023940"/>
            <a:ext cx="2181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zh-TW">
                <a:solidFill>
                  <a:schemeClr val="accent2"/>
                </a:solidFill>
              </a:rPr>
              <a:t>以學校為基礎的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zh-TW">
                <a:solidFill>
                  <a:schemeClr val="accent2"/>
                </a:solidFill>
              </a:rPr>
              <a:t>以社區為基礎的</a:t>
            </a:r>
          </a:p>
        </p:txBody>
      </p:sp>
      <p:sp>
        <p:nvSpPr>
          <p:cNvPr id="161" name="Google Shape;161;p24"/>
          <p:cNvSpPr txBox="1"/>
          <p:nvPr/>
        </p:nvSpPr>
        <p:spPr>
          <a:xfrm>
            <a:off x="2969100" y="3696559"/>
            <a:ext cx="1602900" cy="397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accent2"/>
                </a:solidFill>
              </a:rPr>
              <a:t>分會類型</a:t>
            </a: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25" y="809285"/>
            <a:ext cx="1456500" cy="14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2" y="2240079"/>
            <a:ext cx="1456500" cy="145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8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2863508"/>
            <a:ext cx="9144000" cy="152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 rot="-5400000">
            <a:off x="137747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 rot="5400000">
            <a:off x="3974010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 rot="-5400000">
            <a:off x="5284849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53298" y="2372269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Arial"/>
                <a:ea typeface="PMingLiU"/>
                <a:cs typeface="Arial"/>
                <a:sym typeface="Arial"/>
              </a:rPr>
              <a:t>1957</a:t>
            </a:r>
          </a:p>
        </p:txBody>
      </p:sp>
      <p:sp>
        <p:nvSpPr>
          <p:cNvPr id="137" name="Google Shape;137;p23"/>
          <p:cNvSpPr txBox="1"/>
          <p:nvPr/>
        </p:nvSpPr>
        <p:spPr>
          <a:xfrm>
            <a:off x="2607305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Arial"/>
                <a:ea typeface="PMingLiU"/>
                <a:cs typeface="Arial"/>
                <a:sym typeface="Arial"/>
              </a:rPr>
              <a:t>2014</a:t>
            </a:r>
          </a:p>
        </p:txBody>
      </p:sp>
      <p:sp>
        <p:nvSpPr>
          <p:cNvPr id="138" name="Google Shape;138;p23"/>
          <p:cNvSpPr/>
          <p:nvPr/>
        </p:nvSpPr>
        <p:spPr>
          <a:xfrm rot="5400000">
            <a:off x="1324497" y="3061507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525958" y="3117322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Arial"/>
                <a:ea typeface="PMingLiU"/>
                <a:cs typeface="Arial"/>
                <a:sym typeface="Arial"/>
              </a:rPr>
              <a:t>1967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4189574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>
                <a:solidFill>
                  <a:schemeClr val="lt1"/>
                </a:solidFill>
              </a:rPr>
              <a:t>2016</a:t>
            </a:r>
          </a:p>
        </p:txBody>
      </p:sp>
      <p:sp>
        <p:nvSpPr>
          <p:cNvPr id="141" name="Google Shape;141;p23"/>
          <p:cNvSpPr txBox="1"/>
          <p:nvPr/>
        </p:nvSpPr>
        <p:spPr>
          <a:xfrm>
            <a:off x="5500400" y="2287308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>
                <a:solidFill>
                  <a:schemeClr val="lt1"/>
                </a:solidFill>
              </a:rPr>
              <a:t>2022</a:t>
            </a:r>
          </a:p>
        </p:txBody>
      </p:sp>
      <p:sp>
        <p:nvSpPr>
          <p:cNvPr id="142" name="Google Shape;142;p23"/>
          <p:cNvSpPr txBox="1"/>
          <p:nvPr/>
        </p:nvSpPr>
        <p:spPr>
          <a:xfrm>
            <a:off x="44171" y="3015908"/>
            <a:ext cx="1352698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  <a:t>1957年12月5日，第一個青少獅會在美國賓夕法尼亞州成立。</a:t>
            </a:r>
          </a:p>
        </p:txBody>
      </p:sp>
      <p:sp>
        <p:nvSpPr>
          <p:cNvPr id="143" name="Google Shape;143;p23"/>
          <p:cNvSpPr txBox="1"/>
          <p:nvPr/>
        </p:nvSpPr>
        <p:spPr>
          <a:xfrm>
            <a:off x="5192101" y="3015908"/>
            <a:ext cx="1484734" cy="83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sz="1200">
                <a:solidFill>
                  <a:srgbClr val="7F7F7F"/>
                </a:solidFill>
              </a:rPr>
              <a:t>設立了青少獅或青獅獅友内閣及總監議會聯絡員的職位。</a:t>
            </a:r>
          </a:p>
        </p:txBody>
      </p:sp>
      <p:sp>
        <p:nvSpPr>
          <p:cNvPr id="144" name="Google Shape;144;p23"/>
          <p:cNvSpPr txBox="1"/>
          <p:nvPr/>
        </p:nvSpPr>
        <p:spPr>
          <a:xfrm>
            <a:off x="3761617" y="1526323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200"/>
            </a:pPr>
            <a:r>
              <a:rPr lang="zh-TW" sz="1200" dirty="0">
                <a:solidFill>
                  <a:srgbClr val="7F7F7F"/>
                </a:solidFill>
              </a:rPr>
              <a:t>成立了有關青少年參與的青少年特設委員會，以確定吸引年輕會員參與的策略</a:t>
            </a:r>
            <a:r>
              <a:rPr lang="zh-TW" altLang="en-US" sz="1200" dirty="0">
                <a:solidFill>
                  <a:srgbClr val="7F7F7F"/>
                </a:solidFill>
              </a:rPr>
              <a:t>。</a:t>
            </a:r>
            <a:endParaRPr lang="zh-TW" sz="1200" b="0" i="0" u="none" strike="noStrike" cap="none" dirty="0">
              <a:solidFill>
                <a:srgbClr val="7F7F7F"/>
              </a:solidFill>
              <a:latin typeface="Arial"/>
              <a:ea typeface="PMingLiU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1176324" y="1828193"/>
            <a:ext cx="1551251" cy="8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dirty="0">
                <a:solidFill>
                  <a:srgbClr val="7F7F7F"/>
                </a:solidFill>
              </a:rPr>
              <a:t>國際獅子會將青少獅會計劃納入為一項官方的計劃。</a:t>
            </a:r>
            <a:b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</a:br>
            <a:endParaRPr lang="zh-TW" sz="1200" b="0" i="0" u="none" strike="noStrike" cap="none" dirty="0">
              <a:solidFill>
                <a:srgbClr val="7F7F7F"/>
              </a:solidFill>
              <a:latin typeface="Arial"/>
              <a:ea typeface="PMingLiU"/>
              <a:cs typeface="Arial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0" y="0"/>
            <a:ext cx="12903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-50725" y="420500"/>
            <a:ext cx="73614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C04A"/>
              </a:buClr>
              <a:buSzPts val="1400"/>
              <a:buFont typeface="Arial"/>
              <a:buNone/>
            </a:pPr>
            <a:r>
              <a:rPr lang="zh-TW" sz="3500">
                <a:solidFill>
                  <a:schemeClr val="accent3"/>
                </a:solidFill>
              </a:rPr>
              <a:t>青少獅會計劃的歷史</a:t>
            </a:r>
          </a:p>
        </p:txBody>
      </p:sp>
      <p:sp>
        <p:nvSpPr>
          <p:cNvPr id="148" name="Google Shape;148;p23"/>
          <p:cNvSpPr/>
          <p:nvPr/>
        </p:nvSpPr>
        <p:spPr>
          <a:xfrm rot="-5400000">
            <a:off x="2547124" y="198955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764387" y="2302369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>
                <a:solidFill>
                  <a:schemeClr val="lt1"/>
                </a:solidFill>
              </a:rPr>
              <a:t>2008</a:t>
            </a:r>
          </a:p>
        </p:txBody>
      </p:sp>
      <p:sp>
        <p:nvSpPr>
          <p:cNvPr id="150" name="Google Shape;150;p23"/>
          <p:cNvSpPr txBox="1"/>
          <p:nvPr/>
        </p:nvSpPr>
        <p:spPr>
          <a:xfrm>
            <a:off x="2359279" y="3063336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>
                <a:solidFill>
                  <a:srgbClr val="7F7F7F"/>
                </a:solidFill>
              </a:rPr>
              <a:t>決定分為少獅 (Alpha) 和青獅 (Omega) 兩部分，更新了青少獅會標誌。核准了青少獅會顧問小組，第一屆小組成員於2009-2010獅子年度開始。</a:t>
            </a:r>
          </a:p>
        </p:txBody>
      </p:sp>
      <p:sp>
        <p:nvSpPr>
          <p:cNvPr id="2" name="Google Shape;148;p23">
            <a:extLst>
              <a:ext uri="{FF2B5EF4-FFF2-40B4-BE49-F238E27FC236}">
                <a16:creationId xmlns:a16="http://schemas.microsoft.com/office/drawing/2014/main" id="{9809C423-80C0-B3F3-92CA-A7D4A15EF98D}"/>
              </a:ext>
            </a:extLst>
          </p:cNvPr>
          <p:cNvSpPr/>
          <p:nvPr/>
        </p:nvSpPr>
        <p:spPr>
          <a:xfrm rot="5400000">
            <a:off x="6642766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9;p23">
            <a:extLst>
              <a:ext uri="{FF2B5EF4-FFF2-40B4-BE49-F238E27FC236}">
                <a16:creationId xmlns:a16="http://schemas.microsoft.com/office/drawing/2014/main" id="{29971A99-93D5-E306-F271-53110EFE257A}"/>
              </a:ext>
            </a:extLst>
          </p:cNvPr>
          <p:cNvSpPr txBox="1"/>
          <p:nvPr/>
        </p:nvSpPr>
        <p:spPr>
          <a:xfrm>
            <a:off x="6858316" y="3131276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>
                <a:solidFill>
                  <a:schemeClr val="lt1"/>
                </a:solidFill>
              </a:rPr>
              <a:t>2023</a:t>
            </a:r>
          </a:p>
        </p:txBody>
      </p:sp>
      <p:sp>
        <p:nvSpPr>
          <p:cNvPr id="4" name="Google Shape;150;p23">
            <a:extLst>
              <a:ext uri="{FF2B5EF4-FFF2-40B4-BE49-F238E27FC236}">
                <a16:creationId xmlns:a16="http://schemas.microsoft.com/office/drawing/2014/main" id="{53D853F8-4712-3B97-92E2-1EC96C9F40CF}"/>
              </a:ext>
            </a:extLst>
          </p:cNvPr>
          <p:cNvSpPr txBox="1"/>
          <p:nvPr/>
        </p:nvSpPr>
        <p:spPr>
          <a:xfrm>
            <a:off x="6724079" y="1880299"/>
            <a:ext cx="1061373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  <a:t>設立了</a:t>
            </a:r>
            <a:endParaRPr lang="en-US" altLang="zh-TW" sz="1200" b="0" i="0" u="none" strike="noStrike" cap="none" dirty="0">
              <a:solidFill>
                <a:srgbClr val="7F7F7F"/>
              </a:solidFill>
              <a:latin typeface="Arial"/>
              <a:ea typeface="PMingLiU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  <a:t>青少獅或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dirty="0">
                <a:solidFill>
                  <a:srgbClr val="7F7F7F"/>
                </a:solidFill>
              </a:rPr>
              <a:t>青獅獅友駐聯合國代表。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15032" y="4287588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164880" cy="1259479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 dirty="0">
                <a:latin typeface="Arial"/>
                <a:ea typeface="PMingLiU"/>
                <a:cs typeface="Arial"/>
              </a:rPr>
              <a:t>擔任青少獅意味著什麼？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85421" y="429598"/>
            <a:ext cx="6941333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40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人們回饋社區的方式有許多 - </a:t>
            </a:r>
            <a:r>
              <a:rPr lang="zh-TW" sz="2400">
                <a:solidFill>
                  <a:srgbClr val="00B050"/>
                </a:solidFill>
                <a:latin typeface="Arial"/>
                <a:ea typeface="PMingLiU"/>
                <a:cs typeface="Arial"/>
              </a:rPr>
              <a:t>為什麼選擇青少獅？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在當地和全球服務社區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個人成長和擔任領導人的成長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培養重要的生活技能和領導技能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與志同道合的人建立終生的聯繫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建立人際網絡的機會</a:t>
            </a:r>
          </a:p>
        </p:txBody>
      </p:sp>
    </p:spTree>
    <p:extLst>
      <p:ext uri="{BB962C8B-B14F-4D97-AF65-F5344CB8AC3E}">
        <p14:creationId xmlns:p14="http://schemas.microsoft.com/office/powerpoint/2010/main" val="16289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471432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/>
              <a:t>為什麼要成立青少獅會？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75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o">
      <a:dk1>
        <a:srgbClr val="000000"/>
      </a:dk1>
      <a:lt1>
        <a:srgbClr val="FFFFFF"/>
      </a:lt1>
      <a:dk2>
        <a:srgbClr val="55565A"/>
      </a:dk2>
      <a:lt2>
        <a:srgbClr val="E7E6E6"/>
      </a:lt2>
      <a:accent1>
        <a:srgbClr val="407CCA"/>
      </a:accent1>
      <a:accent2>
        <a:srgbClr val="55565A"/>
      </a:accent2>
      <a:accent3>
        <a:srgbClr val="00AC69"/>
      </a:accent3>
      <a:accent4>
        <a:srgbClr val="EBB7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2187</Words>
  <Application>Microsoft Office PowerPoint</Application>
  <PresentationFormat>On-screen Show (16:9)</PresentationFormat>
  <Paragraphs>126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青少獅會計劃的歷史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Ashley</dc:creator>
  <cp:lastModifiedBy>Christensen, Ashley</cp:lastModifiedBy>
  <cp:revision>89</cp:revision>
  <dcterms:modified xsi:type="dcterms:W3CDTF">2023-08-31T13:49:20Z</dcterms:modified>
</cp:coreProperties>
</file>