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3"/>
  </p:notesMasterIdLst>
  <p:handoutMasterIdLst>
    <p:handoutMasterId r:id="rId34"/>
  </p:handoutMasterIdLst>
  <p:sldIdLst>
    <p:sldId id="961" r:id="rId7"/>
    <p:sldId id="1153" r:id="rId8"/>
    <p:sldId id="1140" r:id="rId9"/>
    <p:sldId id="1141" r:id="rId10"/>
    <p:sldId id="1127" r:id="rId11"/>
    <p:sldId id="968" r:id="rId12"/>
    <p:sldId id="1135" r:id="rId13"/>
    <p:sldId id="1136" r:id="rId14"/>
    <p:sldId id="1137" r:id="rId15"/>
    <p:sldId id="1121" r:id="rId16"/>
    <p:sldId id="1967" r:id="rId17"/>
    <p:sldId id="1139" r:id="rId18"/>
    <p:sldId id="1161" r:id="rId19"/>
    <p:sldId id="1163" r:id="rId20"/>
    <p:sldId id="2033" r:id="rId21"/>
    <p:sldId id="983" r:id="rId22"/>
    <p:sldId id="1968" r:id="rId23"/>
    <p:sldId id="2037" r:id="rId24"/>
    <p:sldId id="1148" r:id="rId25"/>
    <p:sldId id="2038" r:id="rId26"/>
    <p:sldId id="2039" r:id="rId27"/>
    <p:sldId id="1172" r:id="rId28"/>
    <p:sldId id="2041" r:id="rId29"/>
    <p:sldId id="1151" r:id="rId30"/>
    <p:sldId id="1134" r:id="rId31"/>
    <p:sldId id="1977" r:id="rId3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87662" autoAdjust="0"/>
  </p:normalViewPr>
  <p:slideViewPr>
    <p:cSldViewPr showGuides="1">
      <p:cViewPr varScale="1">
        <p:scale>
          <a:sx n="100" d="100"/>
          <a:sy n="100" d="100"/>
        </p:scale>
        <p:origin x="1032" y="7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rgbClr val="FBC608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建立一個團隊</a:t>
          </a: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rgbClr val="EBB700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建立一個願景</a:t>
          </a: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rgbClr val="FFCF00"/>
          </a:solidFill>
        </a:ln>
      </dgm:spPr>
      <dgm:t>
        <a:bodyPr/>
        <a:lstStyle/>
        <a:p>
          <a:r>
            <a:rPr lang="zh-TW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建立一項計劃</a:t>
          </a: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rgbClr val="FFCF01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分會的會員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zh-TW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透過新的服務機會重振您的分會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zh-TW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以新會員振興您的分會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zh-TW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在領導發展及分會運作中追求卓越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zh-TW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與社區分享貴分會的工作成績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480" y="170491"/>
          <a:ext cx="1521960" cy="913176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rgbClr val="FBC60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建立一個團隊</a:t>
          </a:r>
        </a:p>
      </dsp:txBody>
      <dsp:txXfrm>
        <a:off x="30226" y="197237"/>
        <a:ext cx="1468468" cy="859684"/>
      </dsp:txXfrm>
    </dsp:sp>
    <dsp:sp modelId="{7C60905F-858E-3D45-BDCF-8E59A2EDBDC4}">
      <dsp:nvSpPr>
        <dsp:cNvPr id="0" name=""/>
        <dsp:cNvSpPr/>
      </dsp:nvSpPr>
      <dsp:spPr>
        <a:xfrm>
          <a:off x="1677637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7637" y="513845"/>
        <a:ext cx="225859" cy="226468"/>
      </dsp:txXfrm>
    </dsp:sp>
    <dsp:sp modelId="{E8342DD9-3EB7-044E-AC87-2159238855B0}">
      <dsp:nvSpPr>
        <dsp:cNvPr id="0" name=""/>
        <dsp:cNvSpPr/>
      </dsp:nvSpPr>
      <dsp:spPr>
        <a:xfrm>
          <a:off x="2134225" y="170491"/>
          <a:ext cx="1521960" cy="913176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建立一個願景</a:t>
          </a:r>
        </a:p>
      </dsp:txBody>
      <dsp:txXfrm>
        <a:off x="2160971" y="197237"/>
        <a:ext cx="1468468" cy="859684"/>
      </dsp:txXfrm>
    </dsp:sp>
    <dsp:sp modelId="{B54B4899-8638-1D4E-9510-CDD331AF6A4C}">
      <dsp:nvSpPr>
        <dsp:cNvPr id="0" name=""/>
        <dsp:cNvSpPr/>
      </dsp:nvSpPr>
      <dsp:spPr>
        <a:xfrm>
          <a:off x="3808381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8381" y="513845"/>
        <a:ext cx="225859" cy="226468"/>
      </dsp:txXfrm>
    </dsp:sp>
    <dsp:sp modelId="{BEB34310-ABF7-2D43-851D-F592E75CB68F}">
      <dsp:nvSpPr>
        <dsp:cNvPr id="0" name=""/>
        <dsp:cNvSpPr/>
      </dsp:nvSpPr>
      <dsp:spPr>
        <a:xfrm>
          <a:off x="4264969" y="170491"/>
          <a:ext cx="1521960" cy="913176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rgbClr val="FFC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建立一項計劃</a:t>
          </a:r>
        </a:p>
      </dsp:txBody>
      <dsp:txXfrm>
        <a:off x="4291715" y="197237"/>
        <a:ext cx="1468468" cy="859684"/>
      </dsp:txXfrm>
    </dsp:sp>
    <dsp:sp modelId="{CA339F13-2EEE-8C42-BA2D-5E6BA45F7F5D}">
      <dsp:nvSpPr>
        <dsp:cNvPr id="0" name=""/>
        <dsp:cNvSpPr/>
      </dsp:nvSpPr>
      <dsp:spPr>
        <a:xfrm>
          <a:off x="5939125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125" y="513845"/>
        <a:ext cx="225859" cy="226468"/>
      </dsp:txXfrm>
    </dsp:sp>
    <dsp:sp modelId="{A036C3C0-EC55-8E47-B730-4BF68E881699}">
      <dsp:nvSpPr>
        <dsp:cNvPr id="0" name=""/>
        <dsp:cNvSpPr/>
      </dsp:nvSpPr>
      <dsp:spPr>
        <a:xfrm>
          <a:off x="6395713" y="170491"/>
          <a:ext cx="1521960" cy="913176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rgbClr val="FFCF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sp:txBody>
      <dsp:txXfrm>
        <a:off x="6422459" y="197237"/>
        <a:ext cx="1468468" cy="859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分會的會員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以新會員振興您的分會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透過新的服務機會重振您的分會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在領導發展及分會運作中追求卓越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與社區分享貴分會的工作成績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000046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3000046" y="22775"/>
        <a:ext cx="799390" cy="799390"/>
      </dsp:txXfrm>
    </dsp:sp>
    <dsp:sp modelId="{38F3E115-2726-41E2-A1A9-A5F5D41654D6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21292777"/>
            <a:gd name="adj4" fmla="val 1976664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83011" y="1509188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3483011" y="1509188"/>
        <a:ext cx="799390" cy="799390"/>
      </dsp:txXfrm>
    </dsp:sp>
    <dsp:sp modelId="{8BA4A4AD-AE21-4519-907E-3292F261B497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4014216"/>
            <a:gd name="adj4" fmla="val 2253875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18592" y="2427842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sp:txBody>
      <dsp:txXfrm>
        <a:off x="2218592" y="2427842"/>
        <a:ext cx="799390" cy="799390"/>
      </dsp:txXfrm>
    </dsp:sp>
    <dsp:sp modelId="{9E39B2B2-8846-4D64-9C36-18324217A6E5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8210097"/>
            <a:gd name="adj4" fmla="val 644975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724177" y="1509188"/>
          <a:ext cx="1259383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sp:txBody>
      <dsp:txXfrm>
        <a:off x="724177" y="1509188"/>
        <a:ext cx="1259383" cy="799390"/>
      </dsp:txXfrm>
    </dsp:sp>
    <dsp:sp modelId="{2E3351E2-2A4A-4DA6-8386-CAD3C32A7C8A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2297326"/>
            <a:gd name="adj4" fmla="val 1077119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437139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sp:txBody>
      <dsp:txXfrm>
        <a:off x="1437139" y="22775"/>
        <a:ext cx="799390" cy="799390"/>
      </dsp:txXfrm>
    </dsp:sp>
    <dsp:sp modelId="{530FA79C-3F31-40E4-83D7-8F47B18CD322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6865206"/>
            <a:gd name="adj4" fmla="val 1519876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/>
              <a:t>分享: </a:t>
            </a: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貴分會的</a:t>
            </a:r>
            <a:r>
              <a:rPr lang="zh-TW" sz="1200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願景</a:t>
            </a: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給所有分會會員，以便他們意識到分會想要實現什麽，以及他們在達成分會目標中的角色。對於任何分會的健康和活力而言，其會員感到與分會的成功息息相關是很重要的。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支持：會員致力於該計劃，確保會員擁有成功所需的資源。領導人應主動聯絡會員，確保他們感到受支持，並獲得所需的指導。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認可：里程碑，使成員感到被重視，並知道他們正在朝著正確的方向前進。每個旅程都始於邁出的第一步。經常讓會員放心，以保持他們的動力和參與度。不要保密您的成功！與您的社區分享成功，讓志同道合的人（和潛在會員）參與其中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評估：這項計劃。定期地評估您的計劃也是很關鍵。當情況發生變化時，您的計劃也需要修改。建立最初的「願景」只是一個開始。透過衡量進展和定期收集分會會員的回饋意見，可保持它的活力和相關性。這就是您實現想要之結果的方法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改變：  計劃。不要害怕因機會不斷變化而更改計劃，以便保持計劃的相關性。定期重新審查計劃、評估需求，並完善行動步驟。讓參與計劃的成員參與決策，以便他們保持參與並做出承諾。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訪問「改善分會品質」網頁，立即下載《分會成功計劃指南》和隨附的 PPT 簡報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3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使用 SWOT 分析來確定需求並製定目標。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此分會的疑難排解指南列出常見的分會問題，並提供資源和潛在的解決辦法。</a:t>
            </a:r>
            <a:r>
              <a:rPr lang="zh-TW" sz="1800">
                <a:effectLst/>
                <a:latin typeface="Calibri Light" panose="020F0302020204030204" pitchFamily="34" charset="0"/>
                <a:ea typeface="PMingLiU" panose="020F0502020204030204" pitchFamily="34" charset="0"/>
              </a:rPr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/>
              <a:t>NAMI的過去、現在和未來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mailto:orderdetails@lionsclubs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4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為分會的成功做好計劃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000" b="1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(全球會員發展措施)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490F344-ADA3-3514-846E-B239BA84C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410200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333599" y="212764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227614" y="1458326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 分析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423893" y="2466609"/>
            <a:ext cx="4787503" cy="2909126"/>
            <a:chOff x="444259" y="1879385"/>
            <a:chExt cx="5377898" cy="27822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發揮我們的優勢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管理我們的劣勢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利用機會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減少威脅的影響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D021753-0413-4809-8593-0A2F5B36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0" y="2911290"/>
            <a:ext cx="6964323" cy="2019764"/>
          </a:xfrm>
          <a:prstGeom prst="rect">
            <a:avLst/>
          </a:prstGeom>
        </p:spPr>
      </p:pic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84BAE67D-B83D-7C0A-12D0-A130DF789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245E48F1-D185-3348-74A9-8CC3C55614FC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962E4-6635-85D7-49D4-2F057124C3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8309C7D0-C6A0-395B-5A1D-840543FEA9C1}"/>
              </a:ext>
            </a:extLst>
          </p:cNvPr>
          <p:cNvSpPr txBox="1">
            <a:spLocks/>
          </p:cNvSpPr>
          <p:nvPr/>
        </p:nvSpPr>
        <p:spPr>
          <a:xfrm>
            <a:off x="1067859" y="2225577"/>
            <a:ext cx="5169368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支持專注領域的資源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26184" y="1212008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27425" y="595092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1C88102-F0A4-9F72-6F87-4443B778D0C3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5E575-C7E3-9D99-2B7C-13135A532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64" y="2430281"/>
            <a:ext cx="2861619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AEF29-DF8C-9B7D-D516-056C47680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53" y="1670418"/>
            <a:ext cx="2836617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99FFA-85E0-6666-7895-4BDEF2C18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688" y="2430281"/>
            <a:ext cx="2874023" cy="370400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8EAAF-FEC5-55E6-DA6F-2B991099D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33" y="1771650"/>
            <a:ext cx="295502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zh-TW" dirty="0">
              <a:solidFill>
                <a:schemeClr val="accent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E37BA65-9E23-5C9E-64AF-2425151EDDA9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D8952-5D8A-B4CD-8104-A0429D30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327" y="683030"/>
            <a:ext cx="2768025" cy="3629115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C4CFF-A5C8-9426-D9BC-7E9A769AB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33" y="4573978"/>
            <a:ext cx="7361298" cy="2093193"/>
          </a:xfrm>
          <a:prstGeom prst="rect">
            <a:avLst/>
          </a:prstGeom>
          <a:ln w="31750">
            <a:solidFill>
              <a:srgbClr val="F0C3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6FE19-7CC7-C0C8-C8AD-94DD9B6FE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71" y="1316578"/>
            <a:ext cx="2768026" cy="357415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E3C62-315B-1F5F-A767-59B4415F5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657" y="695456"/>
            <a:ext cx="2768025" cy="361668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E7EE7-A37A-5E37-014A-43D8ED9EC9F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3" y="5665819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980A9-2C61-03B0-0414-4736EC2D5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2029"/>
            <a:ext cx="5007069" cy="63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523200F2-9003-9E05-CA29-CE0F8A7183F1}"/>
              </a:ext>
            </a:extLst>
          </p:cNvPr>
          <p:cNvSpPr txBox="1">
            <a:spLocks/>
          </p:cNvSpPr>
          <p:nvPr/>
        </p:nvSpPr>
        <p:spPr>
          <a:xfrm>
            <a:off x="1002559" y="3024754"/>
            <a:ext cx="4071895" cy="69865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6C348-3DE9-C308-3D68-110D10A81A69}"/>
              </a:ext>
            </a:extLst>
          </p:cNvPr>
          <p:cNvSpPr txBox="1"/>
          <p:nvPr/>
        </p:nvSpPr>
        <p:spPr>
          <a:xfrm>
            <a:off x="995632" y="2810707"/>
            <a:ext cx="2890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建立目標</a:t>
            </a:r>
          </a:p>
        </p:txBody>
      </p:sp>
    </p:spTree>
    <p:extLst>
      <p:ext uri="{BB962C8B-B14F-4D97-AF65-F5344CB8AC3E}">
        <p14:creationId xmlns:p14="http://schemas.microsoft.com/office/powerpoint/2010/main" val="73156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561339" cy="4437730"/>
            <a:chOff x="563385" y="1458067"/>
            <a:chExt cx="1561339" cy="4437730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具體的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0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確保目標是明確的。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1976334" cy="4329315"/>
            <a:chOff x="2589874" y="1479112"/>
            <a:chExt cx="1976334" cy="4329315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979832" y="3605883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可衡量的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0" i="0" u="none" strike="noStrike" cap="none" normalizeH="0" baseline="0" noProof="0" dirty="0">
                <a:ln>
                  <a:noFill/>
                </a:ln>
                <a:solidFill>
                  <a:srgbClr val="F76639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基準和進展必須是可衡量的。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04190" y="3581608"/>
              <a:ext cx="1189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可行動的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A</a:t>
              </a:r>
              <a:endParaRPr kumimoji="0" lang="zh-TW" sz="4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/>
                <a:cs typeface="Calibri" panose="020F0502020204030204" pitchFamily="34" charset="0"/>
              </a:endParaRP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每個目標都必須是可以實現的。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1895637" cy="4209446"/>
            <a:chOff x="7655714" y="1458067"/>
            <a:chExt cx="1895637" cy="4209446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7844908" y="3581608"/>
              <a:ext cx="8894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符合實際的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1" i="0" u="none" strike="noStrike" cap="none" normalizeH="0" baseline="0" noProof="0" dirty="0">
                <a:ln>
                  <a:noFill/>
                </a:ln>
                <a:solidFill>
                  <a:srgbClr val="407CCA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具有挑戰性但並非不現實的。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1982764" cy="4416685"/>
            <a:chOff x="9928192" y="1479112"/>
            <a:chExt cx="1982764" cy="4416685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300" b="1" i="0" u="none" strike="noStrike" cap="none" normalizeH="0" baseline="0" noProof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有時限的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0" i="0" u="none" strike="noStrike" cap="none" normalizeH="0" baseline="0" noProof="0" dirty="0">
                <a:ln>
                  <a:noFill/>
                </a:ln>
                <a:solidFill>
                  <a:srgbClr val="00A869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有概述進展日程的時間表。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EA7FED-A27B-65CF-B953-B8E9772CB5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09" y="58699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9E13E3-C3C1-C10D-2975-BEEF09361A17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128DADBA-F500-A48B-FCCE-D5D42F981E36}"/>
              </a:ext>
            </a:extLst>
          </p:cNvPr>
          <p:cNvSpPr txBox="1">
            <a:spLocks/>
          </p:cNvSpPr>
          <p:nvPr/>
        </p:nvSpPr>
        <p:spPr>
          <a:xfrm>
            <a:off x="231205" y="211126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目標 </a:t>
            </a:r>
          </a:p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宣言表格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686B8-0F24-DAA6-E741-488C43190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592081"/>
            <a:ext cx="4359481" cy="571388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749C7019-AED8-9849-342D-23703B6031BC}"/>
              </a:ext>
            </a:extLst>
          </p:cNvPr>
          <p:cNvSpPr txBox="1">
            <a:spLocks/>
          </p:cNvSpPr>
          <p:nvPr/>
        </p:nvSpPr>
        <p:spPr>
          <a:xfrm>
            <a:off x="224026" y="2115324"/>
            <a:ext cx="5172416" cy="142038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建立一個計劃</a:t>
            </a:r>
            <a:b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來實現我們的目標</a:t>
            </a:r>
          </a:p>
        </p:txBody>
      </p:sp>
    </p:spTree>
    <p:extLst>
      <p:ext uri="{BB962C8B-B14F-4D97-AF65-F5344CB8AC3E}">
        <p14:creationId xmlns:p14="http://schemas.microsoft.com/office/powerpoint/2010/main" val="294645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7062068" y="131741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每個地區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何事？(目標宣言)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如何做？(行動步驟)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何時？(完成截止日)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人物? (行動負責人)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您如何知道? （您如何知道工作已完成）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92353" y="2005323"/>
            <a:ext cx="5609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列出你將為實現目標所採取的步驟，以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製定您的</a:t>
            </a:r>
            <a:r>
              <a:rPr lang="zh-TW" sz="2400" b="1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行動計劃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。</a:t>
            </a:r>
            <a:r>
              <a:rPr lang="zh-TW" sz="2400" strike="sngStrike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此步驟將總結目標將如何實現（行動步驟）、每個步驟何時會完成、誰將負責該步驟、及如何確定每個步驟已經完成。《行動計畫工作表》是個可以用來製定計劃，以實現每項目標的工具。每個目標的計劃放在一起，就構成了您的 </a:t>
            </a:r>
            <a:r>
              <a:rPr lang="zh-TW" sz="24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願景。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152400" y="609600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建立計劃來實現我們的目標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DD719-A2A2-BFEE-DE7F-4DA79280E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6" y="5886368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5775AFE2-84E7-018D-6E5F-53F881A9C44E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447800" y="2362200"/>
            <a:ext cx="94488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聚集一起是個開始；  保持團結是進步；</a:t>
            </a:r>
            <a:br>
              <a:rPr lang="en-US" alt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共同奮鬥則是成功。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- 亨利 福特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26EA2DE-5CCB-E21B-8686-C04AB97233D2}"/>
              </a:ext>
            </a:extLst>
          </p:cNvPr>
          <p:cNvSpPr/>
          <p:nvPr/>
        </p:nvSpPr>
        <p:spPr>
          <a:xfrm>
            <a:off x="3048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D9F5B-3655-ED75-2736-CD71383E7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74DED898-3FA7-2D8C-DC0A-CB2FCA6A69AE}"/>
              </a:ext>
            </a:extLst>
          </p:cNvPr>
          <p:cNvSpPr txBox="1">
            <a:spLocks/>
          </p:cNvSpPr>
          <p:nvPr/>
        </p:nvSpPr>
        <p:spPr>
          <a:xfrm>
            <a:off x="89487" y="225565"/>
            <a:ext cx="1578276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行動計劃</a:t>
            </a:r>
            <a:br>
              <a:rPr lang="en-US" alt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工作表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23D82-D8C9-B215-BCE9-12A6DBEF1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32" y="284411"/>
            <a:ext cx="4498586" cy="58674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99AF44F5-7141-DA98-297B-4008EED91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6294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複印此表格並為每個目標填寫一份</a:t>
            </a:r>
          </a:p>
        </p:txBody>
      </p:sp>
    </p:spTree>
    <p:extLst>
      <p:ext uri="{BB962C8B-B14F-4D97-AF65-F5344CB8AC3E}">
        <p14:creationId xmlns:p14="http://schemas.microsoft.com/office/powerpoint/2010/main" val="353984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53C0D951-B499-0360-26D7-4AD9ABC7B661}"/>
              </a:ext>
            </a:extLst>
          </p:cNvPr>
          <p:cNvSpPr txBox="1">
            <a:spLocks/>
          </p:cNvSpPr>
          <p:nvPr/>
        </p:nvSpPr>
        <p:spPr>
          <a:xfrm>
            <a:off x="1055904" y="2581648"/>
            <a:ext cx="3348023" cy="108510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</p:spTree>
    <p:extLst>
      <p:ext uri="{BB962C8B-B14F-4D97-AF65-F5344CB8AC3E}">
        <p14:creationId xmlns:p14="http://schemas.microsoft.com/office/powerpoint/2010/main" val="1358148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90657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287195" y="1019215"/>
            <a:ext cx="2514600" cy="7766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1485900" y="1600200"/>
            <a:ext cx="2514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分享</a:t>
            </a:r>
          </a:p>
          <a:p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認可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評估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改變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152400" y="459578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建立成功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24202" y="3492295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12499"/>
              </p:ext>
            </p:extLst>
          </p:nvPr>
        </p:nvGraphicFramePr>
        <p:xfrm>
          <a:off x="6858000" y="1905000"/>
          <a:ext cx="5006579" cy="322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8C60E85-2C3D-E135-A52A-9B4D0590E5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95" y="563742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4E4FCADE-D990-632C-7843-3120F4C42C31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9D7F335D-EFF9-972E-7521-1FA2EF115131}"/>
              </a:ext>
            </a:extLst>
          </p:cNvPr>
          <p:cNvSpPr txBox="1">
            <a:spLocks/>
          </p:cNvSpPr>
          <p:nvPr/>
        </p:nvSpPr>
        <p:spPr>
          <a:xfrm>
            <a:off x="1021731" y="2368278"/>
            <a:ext cx="2575521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記得慶祝</a:t>
            </a:r>
          </a:p>
        </p:txBody>
      </p:sp>
    </p:spTree>
    <p:extLst>
      <p:ext uri="{BB962C8B-B14F-4D97-AF65-F5344CB8AC3E}">
        <p14:creationId xmlns:p14="http://schemas.microsoft.com/office/powerpoint/2010/main" val="306568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609600" y="1568257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81000" y="901363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記得慶祝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908494" y="2590151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LCI商店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是為慶祝活動訂購證書、獎牌和其他物品的簡便方法。如果您對分會用品有進一步的問題，請發送電子郵件至</a:t>
            </a:r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35313C-E7CA-4D0A-90F9-47836485D120}"/>
              </a:ext>
            </a:extLst>
          </p:cNvPr>
          <p:cNvSpPr txBox="1">
            <a:spLocks/>
          </p:cNvSpPr>
          <p:nvPr/>
        </p:nvSpPr>
        <p:spPr>
          <a:xfrm>
            <a:off x="2971800" y="4168408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您將如何慶祝?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D72C4-B433-AFCB-5E5E-94793BDFF8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291E1C59-F94B-C38C-3EA3-BB6953CF5273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-24938" y="-82456"/>
            <a:ext cx="12216938" cy="6940456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36E80-457F-474B-835B-CE365A93819E}"/>
              </a:ext>
            </a:extLst>
          </p:cNvPr>
          <p:cNvSpPr/>
          <p:nvPr/>
        </p:nvSpPr>
        <p:spPr>
          <a:xfrm>
            <a:off x="158970" y="1355330"/>
            <a:ext cx="10927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下載該指南、完整的 PPT 和資源以進一步幫助您的分會。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9FF34C-06D7-46D4-9AD6-9F809BD4109D}"/>
              </a:ext>
            </a:extLst>
          </p:cNvPr>
          <p:cNvSpPr/>
          <p:nvPr/>
        </p:nvSpPr>
        <p:spPr>
          <a:xfrm>
            <a:off x="6003121" y="148894"/>
            <a:ext cx="5861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66A831-5539-4B10-B1A6-F4F4D7C8EE8D}"/>
              </a:ext>
            </a:extLst>
          </p:cNvPr>
          <p:cNvSpPr/>
          <p:nvPr/>
        </p:nvSpPr>
        <p:spPr>
          <a:xfrm>
            <a:off x="9527183" y="3015448"/>
            <a:ext cx="942762" cy="4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PPT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48252-11DE-4006-B9C9-AF01B63F91D6}"/>
              </a:ext>
            </a:extLst>
          </p:cNvPr>
          <p:cNvSpPr/>
          <p:nvPr/>
        </p:nvSpPr>
        <p:spPr>
          <a:xfrm>
            <a:off x="6094476" y="2414084"/>
            <a:ext cx="914198" cy="473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指南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0CCF62DE-6FC9-4725-BA9A-E9BE0AC27BA7}"/>
              </a:ext>
            </a:extLst>
          </p:cNvPr>
          <p:cNvSpPr/>
          <p:nvPr/>
        </p:nvSpPr>
        <p:spPr>
          <a:xfrm flipV="1">
            <a:off x="208608" y="1045201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DCABE8B6-F5C1-4124-B71A-69AF8B4C55AF}"/>
              </a:ext>
            </a:extLst>
          </p:cNvPr>
          <p:cNvSpPr txBox="1">
            <a:spLocks/>
          </p:cNvSpPr>
          <p:nvPr/>
        </p:nvSpPr>
        <p:spPr>
          <a:xfrm>
            <a:off x="41244" y="469293"/>
            <a:ext cx="8810984" cy="66503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專為您在分會使用而設計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62AFD-E6F8-117E-6B2B-66CB1861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260" y="3834944"/>
            <a:ext cx="3724714" cy="2077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894E8-0C0E-ACC0-7660-8DF6562B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41" y="2703143"/>
            <a:ext cx="4581635" cy="2624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D81297-EB0A-B30E-7FAE-88C6DC0670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4" y="5716262"/>
            <a:ext cx="896739" cy="849661"/>
          </a:xfrm>
          <a:prstGeom prst="rect">
            <a:avLst/>
          </a:prstGeom>
        </p:spPr>
      </p:pic>
      <p:sp>
        <p:nvSpPr>
          <p:cNvPr id="20" name="Background - Solid">
            <a:extLst>
              <a:ext uri="{FF2B5EF4-FFF2-40B4-BE49-F238E27FC236}">
                <a16:creationId xmlns:a16="http://schemas.microsoft.com/office/drawing/2014/main" id="{7CB695C6-9336-9B2C-7D7C-F22148F26D9B}"/>
              </a:ext>
            </a:extLst>
          </p:cNvPr>
          <p:cNvSpPr/>
          <p:nvPr/>
        </p:nvSpPr>
        <p:spPr>
          <a:xfrm>
            <a:off x="0" y="-103582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B12A40-5425-84B7-0A90-A0915E978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813" y="3015448"/>
            <a:ext cx="2691422" cy="3619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EF90B-585A-9736-4180-CDDA320467A5}"/>
              </a:ext>
            </a:extLst>
          </p:cNvPr>
          <p:cNvSpPr txBox="1"/>
          <p:nvPr/>
        </p:nvSpPr>
        <p:spPr>
          <a:xfrm>
            <a:off x="1752600" y="2151553"/>
            <a:ext cx="952500" cy="46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網頁</a:t>
            </a:r>
            <a:endParaRPr lang="en-US" sz="24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2AEC8223-5EE8-CAB4-3B90-3752DBB987E2}"/>
              </a:ext>
            </a:extLst>
          </p:cNvPr>
          <p:cNvSpPr txBox="1">
            <a:spLocks/>
          </p:cNvSpPr>
          <p:nvPr/>
        </p:nvSpPr>
        <p:spPr>
          <a:xfrm>
            <a:off x="3124200" y="3467034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感謝您！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57200" y="164137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30306" y="765668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分會的全球會員發展措施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7FFEBE-14CB-1D31-AA38-EF245F4B93B6}"/>
              </a:ext>
            </a:extLst>
          </p:cNvPr>
          <p:cNvGrpSpPr/>
          <p:nvPr/>
        </p:nvGrpSpPr>
        <p:grpSpPr>
          <a:xfrm>
            <a:off x="1447800" y="3631846"/>
            <a:ext cx="6186815" cy="2768880"/>
            <a:chOff x="1356985" y="3012770"/>
            <a:chExt cx="6186815" cy="27688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639E146-14E1-4FAA-8A05-A7D728D33865}"/>
                </a:ext>
              </a:extLst>
            </p:cNvPr>
            <p:cNvGrpSpPr/>
            <p:nvPr/>
          </p:nvGrpSpPr>
          <p:grpSpPr>
            <a:xfrm>
              <a:off x="1784174" y="3012770"/>
              <a:ext cx="5759626" cy="2768880"/>
              <a:chOff x="1784174" y="3012770"/>
              <a:chExt cx="5759626" cy="2768880"/>
            </a:xfrm>
          </p:grpSpPr>
          <p:sp>
            <p:nvSpPr>
              <p:cNvPr id="14" name="Content Placeholder 35">
                <a:extLst>
                  <a:ext uri="{FF2B5EF4-FFF2-40B4-BE49-F238E27FC236}">
                    <a16:creationId xmlns:a16="http://schemas.microsoft.com/office/drawing/2014/main" id="{17CBCB3A-FC53-4405-B811-AEDAB32949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249" y="5318040"/>
                <a:ext cx="2490071" cy="463610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建立成功</a:t>
                </a:r>
              </a:p>
            </p:txBody>
          </p:sp>
          <p:sp>
            <p:nvSpPr>
              <p:cNvPr id="20" name="Content Placeholder 35">
                <a:extLst>
                  <a:ext uri="{FF2B5EF4-FFF2-40B4-BE49-F238E27FC236}">
                    <a16:creationId xmlns:a16="http://schemas.microsoft.com/office/drawing/2014/main" id="{07B3DB9F-DEBF-41A6-A8F4-4C082139CA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7967" y="3012770"/>
                <a:ext cx="4173473" cy="463610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建立分會領導團隊</a:t>
                </a:r>
              </a:p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endParaRPr lang="en-US" kern="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1" name="Content Placeholder 35">
                <a:extLst>
                  <a:ext uri="{FF2B5EF4-FFF2-40B4-BE49-F238E27FC236}">
                    <a16:creationId xmlns:a16="http://schemas.microsoft.com/office/drawing/2014/main" id="{AC30D748-6A66-4450-99D7-C2C181363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1178" y="3737337"/>
                <a:ext cx="5732622" cy="547495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建立願景、評估需求並設定目標 </a:t>
                </a:r>
              </a:p>
            </p:txBody>
          </p:sp>
          <p:sp>
            <p:nvSpPr>
              <p:cNvPr id="22" name="Content Placeholder 35">
                <a:extLst>
                  <a:ext uri="{FF2B5EF4-FFF2-40B4-BE49-F238E27FC236}">
                    <a16:creationId xmlns:a16="http://schemas.microsoft.com/office/drawing/2014/main" id="{AEF94A47-6E3B-4727-9183-6E1FBF157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174" y="4552731"/>
                <a:ext cx="4692826" cy="477685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建立計劃來實現我們的目標</a:t>
                </a:r>
              </a:p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endParaRPr lang="en-US" sz="800" kern="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3A4098-C974-4992-9460-6C22C5251166}"/>
                </a:ext>
              </a:extLst>
            </p:cNvPr>
            <p:cNvSpPr/>
            <p:nvPr/>
          </p:nvSpPr>
          <p:spPr bwMode="auto">
            <a:xfrm>
              <a:off x="1356985" y="3039578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CB11EF6-0558-4779-B1C1-69D82DF3B1EF}"/>
                </a:ext>
              </a:extLst>
            </p:cNvPr>
            <p:cNvSpPr/>
            <p:nvPr/>
          </p:nvSpPr>
          <p:spPr bwMode="auto">
            <a:xfrm>
              <a:off x="1356985" y="3781677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28FB20-3653-4FB5-A643-EDD90E608E28}"/>
                </a:ext>
              </a:extLst>
            </p:cNvPr>
            <p:cNvSpPr/>
            <p:nvPr/>
          </p:nvSpPr>
          <p:spPr bwMode="auto">
            <a:xfrm>
              <a:off x="1356985" y="4507428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8EF7A6-3617-446A-A465-F242FF61F9F1}"/>
                </a:ext>
              </a:extLst>
            </p:cNvPr>
            <p:cNvSpPr/>
            <p:nvPr/>
          </p:nvSpPr>
          <p:spPr bwMode="auto">
            <a:xfrm>
              <a:off x="1356985" y="5261269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497953DA-3947-47CB-ACC2-C2277A9588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288478"/>
              </p:ext>
            </p:extLst>
          </p:nvPr>
        </p:nvGraphicFramePr>
        <p:xfrm>
          <a:off x="2131677" y="2091247"/>
          <a:ext cx="7921155" cy="125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1B30B13-E23C-38DE-DB85-C63CC1C614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201" y="5774160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C31018FB-8F05-B1FD-6CAC-B172486F7A8A}"/>
              </a:ext>
            </a:extLst>
          </p:cNvPr>
          <p:cNvSpPr/>
          <p:nvPr/>
        </p:nvSpPr>
        <p:spPr>
          <a:xfrm>
            <a:off x="3048" y="3451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21129" y="188222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94235" y="1006518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建立分會領導團隊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94235" y="2343120"/>
            <a:ext cx="112035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現任領導人：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找出能夠執行和領導此策略發展的人。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未來領導人：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包括能擔任未來領導人的獅友。  曾擔任領導職位、可提供洞察力、支持並對分會的未來感興趣的獅友。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對會員進行一個民意投票：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全面了解貴分會的需求。尋找代表分會的各類會員的交集，或在較小分會中鼓勵盡可能多的會員（老會員、新會員、年輕獅友、專業人士）參與，了解他們的需求並發揮他們的才能。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A5568EEC-D56A-7BFF-0007-AD2FE2D5B672}"/>
              </a:ext>
            </a:extLst>
          </p:cNvPr>
          <p:cNvSpPr/>
          <p:nvPr/>
        </p:nvSpPr>
        <p:spPr>
          <a:xfrm>
            <a:off x="3048" y="24749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59FBC-FF33-E540-D545-B72F24E71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09" y="5729337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37654" y="1255754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604214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建立願景、評估需求並設定目標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1219200" y="1764143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10740977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zh-TW" sz="200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07DBEA-7DFF-1360-514A-CF59796F7B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444" y="566403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422A95F7-197B-948C-6605-2C36A35F02E7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446619" y="329336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1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以新會員振興分會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2483" y="45720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2510519"/>
            <a:ext cx="9144000" cy="434332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有什麼可以擴大會員發展的機會？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我們需要做些什麼來更好地招募會員？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會員為什麼不加入我們的分會？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人們為什麼加入我們分會?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98001" y="5486401"/>
            <a:ext cx="964988" cy="914326"/>
          </a:xfrm>
          <a:prstGeom prst="rect">
            <a:avLst/>
          </a:prstGeom>
        </p:spPr>
      </p:pic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624EECC-B46F-60EC-F17F-828784D7F781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4967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486303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99994" y="5448003"/>
            <a:ext cx="1232195" cy="1167505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426125" y="308357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2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以新的服務機會重振分會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38033" y="2212000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分會的服務方案與目前的社區需求相關嗎？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會員們熱忱並積極地參與服務方案嗎？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分會的領導接受會員提出的新的服務構想嗎？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我們的服務方案是否吸引新會員？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8778EE67-5B78-C088-0B47-2861083A678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457200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8510" y="5484114"/>
            <a:ext cx="1079458" cy="1022787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373734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3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在領導力發展及分會運作中表現卓越：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105881" y="2152414"/>
            <a:ext cx="9144000" cy="372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分會幹部是否參加他們職位的培訓？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會員受到鼓勵擔任領導職務嗎？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會員固定出席和參與分會活動嗎？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是否需要重新考慮分會例會的形式?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098E32A3-8BAD-1DD5-C9A8-859F0F85A038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50479"/>
            <a:ext cx="12192000" cy="695252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27709" y="507679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23462" y="5562601"/>
            <a:ext cx="1096380" cy="1038820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624278" y="507679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4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與社區分享貴分會的工作成績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262192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分會在社交媒體（Facebook、Instagram、Twitter）上活躍嗎？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貴分會有電子分會會所或網站嗎？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您如何讓公眾知道您們的各項活動？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我們是否有提供鼓勵人們加入的歡迎信息？ 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4CDB6EFD-BF36-5DFA-3430-978727E866B6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65354</TotalTime>
  <Words>2019</Words>
  <Application>Microsoft Office PowerPoint</Application>
  <PresentationFormat>Widescreen</PresentationFormat>
  <Paragraphs>225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Open Sans Regular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2086</cp:revision>
  <cp:lastPrinted>2018-07-23T15:21:46Z</cp:lastPrinted>
  <dcterms:created xsi:type="dcterms:W3CDTF">2016-11-15T15:12:50Z</dcterms:created>
  <dcterms:modified xsi:type="dcterms:W3CDTF">2023-10-25T17:36:10Z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