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871" r:id="rId2"/>
    <p:sldId id="874" r:id="rId3"/>
    <p:sldId id="1075" r:id="rId4"/>
    <p:sldId id="1121" r:id="rId5"/>
    <p:sldId id="974" r:id="rId6"/>
    <p:sldId id="953" r:id="rId7"/>
    <p:sldId id="1104" r:id="rId8"/>
    <p:sldId id="889" r:id="rId9"/>
    <p:sldId id="1137" r:id="rId10"/>
    <p:sldId id="1138" r:id="rId11"/>
    <p:sldId id="1133" r:id="rId12"/>
    <p:sldId id="954" r:id="rId13"/>
    <p:sldId id="1134" r:id="rId14"/>
    <p:sldId id="982" r:id="rId15"/>
    <p:sldId id="1136" r:id="rId16"/>
    <p:sldId id="955" r:id="rId17"/>
    <p:sldId id="894" r:id="rId18"/>
    <p:sldId id="95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rns, Andrea" initials="BA" lastIdx="21" clrIdx="0">
    <p:extLst>
      <p:ext uri="{19B8F6BF-5375-455C-9EA6-DF929625EA0E}">
        <p15:presenceInfo xmlns:p15="http://schemas.microsoft.com/office/powerpoint/2012/main" userId="S::aburns@lionsclubs.org::a9d9e45e-56e8-4c87-b4e0-b1ceb4907a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240"/>
    <a:srgbClr val="00338D"/>
    <a:srgbClr val="55565A"/>
    <a:srgbClr val="EBB700"/>
    <a:srgbClr val="7A2682"/>
    <a:srgbClr val="FF5C35"/>
    <a:srgbClr val="407CCA"/>
    <a:srgbClr val="00AC69"/>
    <a:srgbClr val="B3B2B1"/>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09"/>
    <p:restoredTop sz="62632" autoAdjust="0"/>
  </p:normalViewPr>
  <p:slideViewPr>
    <p:cSldViewPr snapToGrid="0" snapToObjects="1">
      <p:cViewPr varScale="1">
        <p:scale>
          <a:sx n="45" d="100"/>
          <a:sy n="45" d="100"/>
        </p:scale>
        <p:origin x="1896" y="48"/>
      </p:cViewPr>
      <p:guideLst>
        <p:guide orient="horz" pos="2184"/>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7/26/2021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a:p>
        </p:txBody>
      </p:sp>
    </p:spTree>
    <p:extLst>
      <p:ext uri="{BB962C8B-B14F-4D97-AF65-F5344CB8AC3E}">
        <p14:creationId xmlns:p14="http://schemas.microsoft.com/office/powerpoint/2010/main" val="4121062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4</a:t>
            </a:fld>
            <a:endParaRPr lang="en-US"/>
          </a:p>
        </p:txBody>
      </p:sp>
    </p:spTree>
    <p:extLst>
      <p:ext uri="{BB962C8B-B14F-4D97-AF65-F5344CB8AC3E}">
        <p14:creationId xmlns:p14="http://schemas.microsoft.com/office/powerpoint/2010/main" val="3315034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a:t>
            </a:fld>
            <a:endParaRPr lang="en-US"/>
          </a:p>
        </p:txBody>
      </p:sp>
    </p:spTree>
    <p:extLst>
      <p:ext uri="{BB962C8B-B14F-4D97-AF65-F5344CB8AC3E}">
        <p14:creationId xmlns:p14="http://schemas.microsoft.com/office/powerpoint/2010/main" val="3349022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kern="1200" dirty="0">
                <a:solidFill>
                  <a:schemeClr val="tx1"/>
                </a:solidFill>
                <a:effectLst/>
                <a:latin typeface="+mn-lt"/>
                <a:ea typeface="+mn-ea"/>
                <a:cs typeface="+mn-cs"/>
              </a:rPr>
              <a:t>幼獅計劃是獅子會讓社區内的青少年參與社區服務的方式。</a:t>
            </a:r>
            <a:r>
              <a:rPr lang="en-US" sz="1200" kern="1200" dirty="0">
                <a:solidFill>
                  <a:schemeClr val="tx1"/>
                </a:solidFill>
                <a:effectLst/>
                <a:latin typeface="+mn-lt"/>
                <a:ea typeface="+mn-ea"/>
                <a:cs typeface="+mn-cs"/>
              </a:rPr>
              <a:t>  </a:t>
            </a:r>
            <a:r>
              <a:rPr lang="zh-TW" altLang="en-US" sz="1200" kern="1200" dirty="0">
                <a:solidFill>
                  <a:schemeClr val="tx1"/>
                </a:solidFill>
                <a:effectLst/>
                <a:latin typeface="+mn-lt"/>
                <a:ea typeface="+mn-ea"/>
                <a:cs typeface="+mn-cs"/>
              </a:rPr>
              <a:t>在接下來的的幻燈片中會更詳細的介紹該計劃。</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zh-TW" altLang="en-US" sz="1200" kern="1200" dirty="0">
                <a:solidFill>
                  <a:schemeClr val="tx1"/>
                </a:solidFill>
                <a:effectLst/>
                <a:latin typeface="+mn-lt"/>
                <a:ea typeface="+mn-ea"/>
                <a:cs typeface="+mn-cs"/>
              </a:rPr>
              <a:t>「領導</a:t>
            </a:r>
            <a:r>
              <a:rPr lang="en-US" altLang="zh-TW"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經驗</a:t>
            </a:r>
            <a:r>
              <a:rPr lang="en-US" altLang="zh-TW"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機會」這是青少獅的本質。作為國際獅子會最年輕的成員，青少獅體現了我們美好組織的最佳品質。在接下來的幻燈片中會提供更多關於青少獅的資訊。</a:t>
            </a:r>
            <a:endParaRPr lang="en-US" sz="1800" spc="40" dirty="0">
              <a:solidFill>
                <a:srgbClr val="000000"/>
              </a:solidFill>
              <a:effectLst/>
              <a:latin typeface="Calibri" panose="020F0502020204030204" pitchFamily="34" charset="0"/>
              <a:ea typeface="Calibri" panose="020F0502020204030204" pitchFamily="34" charset="0"/>
            </a:endParaRPr>
          </a:p>
          <a:p>
            <a:pPr marL="171450" indent="-171450">
              <a:buFont typeface="Arial" panose="020B0604020202020204" pitchFamily="34" charset="0"/>
              <a:buChar char="•"/>
            </a:pPr>
            <a:r>
              <a:rPr lang="zh-TW" altLang="en-US" sz="1200" kern="1200" dirty="0">
                <a:solidFill>
                  <a:schemeClr val="tx1"/>
                </a:solidFill>
                <a:effectLst/>
                <a:latin typeface="+mn-lt"/>
                <a:ea typeface="+mn-ea"/>
                <a:cs typeface="+mn-cs"/>
              </a:rPr>
              <a:t>校園分會是讓校園中的家庭參與的極佳方式。</a:t>
            </a:r>
            <a:r>
              <a:rPr lang="en-US" sz="1200" kern="1200" dirty="0">
                <a:solidFill>
                  <a:schemeClr val="tx1"/>
                </a:solidFill>
                <a:effectLst/>
                <a:latin typeface="+mn-lt"/>
                <a:ea typeface="+mn-ea"/>
                <a:cs typeface="+mn-cs"/>
              </a:rPr>
              <a:t>  </a:t>
            </a:r>
            <a:r>
              <a:rPr lang="zh-TW" altLang="en-US" sz="1200" kern="1200" dirty="0">
                <a:solidFill>
                  <a:schemeClr val="tx1"/>
                </a:solidFill>
                <a:effectLst/>
                <a:latin typeface="+mn-lt"/>
                <a:ea typeface="+mn-ea"/>
                <a:cs typeface="+mn-cs"/>
              </a:rPr>
              <a:t>它也藉著當地校園的參與，將貴分會開放給社區中的學生和教職人員。</a:t>
            </a:r>
            <a:r>
              <a:rPr lang="en-US" dirty="0"/>
              <a:t>.</a:t>
            </a:r>
          </a:p>
          <a:p>
            <a:pPr marL="171450" indent="-171450">
              <a:buFont typeface="Arial" panose="020B0604020202020204" pitchFamily="34" charset="0"/>
              <a:buChar char="•"/>
            </a:pPr>
            <a:r>
              <a:rPr lang="zh-TW" altLang="en-US" sz="1200" kern="1200" dirty="0">
                <a:solidFill>
                  <a:schemeClr val="tx1"/>
                </a:solidFill>
                <a:effectLst/>
                <a:latin typeface="+mn-lt"/>
                <a:ea typeface="+mn-ea"/>
                <a:cs typeface="+mn-cs"/>
              </a:rPr>
              <a:t>貴分會的特殊興趣可以是關於家庭或兒童的參與。</a:t>
            </a:r>
            <a:r>
              <a:rPr lang="en-US" dirty="0"/>
              <a:t>  </a:t>
            </a:r>
          </a:p>
          <a:p>
            <a:pPr marL="171450" indent="-171450">
              <a:buFont typeface="Arial" panose="020B0604020202020204" pitchFamily="34" charset="0"/>
              <a:buChar char="•"/>
            </a:pPr>
            <a:r>
              <a:rPr lang="zh-TW" altLang="en-US" sz="1200" kern="1200">
                <a:solidFill>
                  <a:schemeClr val="tx1"/>
                </a:solidFill>
                <a:effectLst/>
                <a:latin typeface="+mn-lt"/>
                <a:ea typeface="+mn-ea"/>
                <a:cs typeface="+mn-cs"/>
              </a:rPr>
              <a:t>網</a:t>
            </a:r>
            <a:r>
              <a:rPr lang="zh-TW" altLang="en-US" sz="1200" kern="1200" dirty="0">
                <a:solidFill>
                  <a:schemeClr val="tx1"/>
                </a:solidFill>
                <a:effectLst/>
                <a:latin typeface="+mn-lt"/>
                <a:ea typeface="+mn-ea"/>
                <a:cs typeface="+mn-cs"/>
              </a:rPr>
              <a:t>路分會為太繁忙無法參加傳統會議的人們提供了在線上登錄會議的選擇。</a:t>
            </a: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13</a:t>
            </a:fld>
            <a:endParaRPr lang="en-US"/>
          </a:p>
        </p:txBody>
      </p:sp>
    </p:spTree>
    <p:extLst>
      <p:ext uri="{BB962C8B-B14F-4D97-AF65-F5344CB8AC3E}">
        <p14:creationId xmlns:p14="http://schemas.microsoft.com/office/powerpoint/2010/main" val="625568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hyperlink" Target="https://temp.lionsclubs.org/EN/pdfs/tk30.pdf" TargetMode="External"/><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a:blip r:embed="rId2"/>
          <a:stretch>
            <a:fillRect/>
          </a:stretch>
        </p:blipFill>
        <p:spPr>
          <a:xfrm>
            <a:off x="0" y="0"/>
            <a:ext cx="12192000" cy="6858000"/>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a:solidFill>
                  <a:srgbClr val="EBB700"/>
                </a:solidFill>
              </a:rPr>
              <a:t>家庭會員</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a:t>幫助提倡多代的獅子會為他們的社區服務，滿足人道主義的需求，鼓勵和平，並促進國際的理解。</a:t>
            </a: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a:solidFill>
                <a:schemeClr val="bg1"/>
              </a:solidFill>
            </a:endParaRPr>
          </a:p>
        </p:txBody>
      </p:sp>
    </p:spTree>
    <p:extLst>
      <p:ext uri="{BB962C8B-B14F-4D97-AF65-F5344CB8AC3E}">
        <p14:creationId xmlns:p14="http://schemas.microsoft.com/office/powerpoint/2010/main" val="4278533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1600">
                <a:solidFill>
                  <a:srgbClr val="EBB700"/>
                </a:solidFill>
              </a:rPr>
              <a:t>著手開始</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marR="0" indent="-285750">
              <a:lnSpc>
                <a:spcPct val="107000"/>
              </a:lnSpc>
              <a:spcBef>
                <a:spcPts val="0"/>
              </a:spcBef>
              <a:spcAft>
                <a:spcPts val="800"/>
              </a:spcAft>
              <a:buFont typeface="Arial" panose="020B0604020202020204" pitchFamily="34" charset="0"/>
              <a:buChar char="•"/>
            </a:pPr>
            <a:r>
              <a:rPr lang="zh-TW" sz="1800">
                <a:solidFill>
                  <a:schemeClr val="bg1"/>
                </a:solidFill>
                <a:latin typeface="Calibri" panose="020F0502020204030204" pitchFamily="34" charset="0"/>
                <a:ea typeface="PMingLiU" panose="020F0502020204030204" pitchFamily="34" charset="0"/>
                <a:cs typeface="Times New Roman" panose="02020603050405020304" pitchFamily="18" charset="0"/>
              </a:rPr>
              <a:t>國際獅子會青少年計劃 </a:t>
            </a:r>
          </a:p>
          <a:p>
            <a:pPr marL="285750" marR="0" indent="-285750">
              <a:lnSpc>
                <a:spcPct val="107000"/>
              </a:lnSpc>
              <a:spcBef>
                <a:spcPts val="0"/>
              </a:spcBef>
              <a:spcAft>
                <a:spcPts val="800"/>
              </a:spcAft>
              <a:buFont typeface="Arial" panose="020B0604020202020204" pitchFamily="34" charset="0"/>
              <a:buChar char="•"/>
            </a:pPr>
            <a:r>
              <a:rPr lang="zh-TW" sz="1800">
                <a:solidFill>
                  <a:schemeClr val="bg1"/>
                </a:solidFill>
                <a:latin typeface="Calibri" panose="020F0502020204030204" pitchFamily="34" charset="0"/>
                <a:ea typeface="PMingLiU" panose="020F0502020204030204" pitchFamily="34" charset="0"/>
                <a:cs typeface="Times New Roman" panose="02020603050405020304" pitchFamily="18" charset="0"/>
              </a:rPr>
              <a:t>其他的社區兒童活動 - 童子軍、體育活動、學校等。 </a:t>
            </a:r>
          </a:p>
          <a:p>
            <a:pPr marL="285750" marR="0" indent="-285750">
              <a:lnSpc>
                <a:spcPct val="107000"/>
              </a:lnSpc>
              <a:spcBef>
                <a:spcPts val="0"/>
              </a:spcBef>
              <a:spcAft>
                <a:spcPts val="800"/>
              </a:spcAft>
              <a:buFont typeface="Arial" panose="020B0604020202020204" pitchFamily="34" charset="0"/>
              <a:buChar char="•"/>
            </a:pPr>
            <a:r>
              <a:rPr lang="zh-TW" sz="1800">
                <a:solidFill>
                  <a:schemeClr val="bg1"/>
                </a:solidFill>
                <a:latin typeface="Calibri" panose="020F0502020204030204" pitchFamily="34" charset="0"/>
                <a:ea typeface="PMingLiU" panose="020F0502020204030204" pitchFamily="34" charset="0"/>
                <a:cs typeface="Times New Roman" panose="02020603050405020304" pitchFamily="18" charset="0"/>
              </a:rPr>
              <a:t>幫助年長者 </a:t>
            </a:r>
          </a:p>
          <a:p>
            <a:pPr marL="285750" marR="0" indent="-285750">
              <a:lnSpc>
                <a:spcPct val="107000"/>
              </a:lnSpc>
              <a:spcBef>
                <a:spcPts val="0"/>
              </a:spcBef>
              <a:spcAft>
                <a:spcPts val="800"/>
              </a:spcAft>
              <a:buFont typeface="Arial" panose="020B0604020202020204" pitchFamily="34" charset="0"/>
              <a:buChar char="•"/>
            </a:pPr>
            <a:r>
              <a:rPr lang="zh-TW" sz="1800">
                <a:solidFill>
                  <a:schemeClr val="bg1"/>
                </a:solidFill>
                <a:latin typeface="Calibri" panose="020F0502020204030204" pitchFamily="34" charset="0"/>
                <a:ea typeface="PMingLiU" panose="020F0502020204030204" pitchFamily="34" charset="0"/>
                <a:cs typeface="Times New Roman" panose="02020603050405020304" pitchFamily="18" charset="0"/>
              </a:rPr>
              <a:t>與無家可歸者一起工作</a:t>
            </a:r>
          </a:p>
          <a:p>
            <a:pPr marL="285750" marR="0" indent="-285750">
              <a:lnSpc>
                <a:spcPct val="107000"/>
              </a:lnSpc>
              <a:spcBef>
                <a:spcPts val="0"/>
              </a:spcBef>
              <a:spcAft>
                <a:spcPts val="800"/>
              </a:spcAft>
              <a:buFont typeface="Arial" panose="020B0604020202020204" pitchFamily="34" charset="0"/>
              <a:buChar char="•"/>
            </a:pPr>
            <a:r>
              <a:rPr lang="zh-TW" sz="1800">
                <a:solidFill>
                  <a:schemeClr val="bg1"/>
                </a:solidFill>
                <a:latin typeface="Calibri" panose="020F0502020204030204" pitchFamily="34" charset="0"/>
                <a:ea typeface="PMingLiU" panose="020F0502020204030204" pitchFamily="34" charset="0"/>
                <a:cs typeface="Times New Roman" panose="02020603050405020304" pitchFamily="18" charset="0"/>
              </a:rPr>
              <a:t>識字方案 </a:t>
            </a:r>
          </a:p>
          <a:p>
            <a:pPr marL="285750" marR="0" indent="-285750">
              <a:lnSpc>
                <a:spcPct val="107000"/>
              </a:lnSpc>
              <a:spcBef>
                <a:spcPts val="0"/>
              </a:spcBef>
              <a:spcAft>
                <a:spcPts val="800"/>
              </a:spcAft>
              <a:buFont typeface="Arial" panose="020B0604020202020204" pitchFamily="34" charset="0"/>
              <a:buChar char="•"/>
            </a:pPr>
            <a:r>
              <a:rPr lang="zh-TW" sz="1800">
                <a:solidFill>
                  <a:schemeClr val="bg1"/>
                </a:solidFill>
                <a:latin typeface="Calibri" panose="020F0502020204030204" pitchFamily="34" charset="0"/>
                <a:ea typeface="PMingLiU" panose="020F0502020204030204" pitchFamily="34" charset="0"/>
                <a:cs typeface="Times New Roman" panose="02020603050405020304" pitchFamily="18" charset="0"/>
              </a:rPr>
              <a:t>環境方案 </a:t>
            </a:r>
          </a:p>
          <a:p>
            <a:pPr marL="285750" marR="0" indent="-285750">
              <a:lnSpc>
                <a:spcPct val="107000"/>
              </a:lnSpc>
              <a:spcBef>
                <a:spcPts val="0"/>
              </a:spcBef>
              <a:spcAft>
                <a:spcPts val="800"/>
              </a:spcAft>
              <a:buFont typeface="Arial" panose="020B0604020202020204" pitchFamily="34" charset="0"/>
              <a:buChar char="•"/>
            </a:pPr>
            <a:r>
              <a:rPr lang="zh-TW" sz="1800">
                <a:solidFill>
                  <a:schemeClr val="bg1"/>
                </a:solidFill>
                <a:latin typeface="Calibri" panose="020F0502020204030204" pitchFamily="34" charset="0"/>
                <a:ea typeface="PMingLiU" panose="020F0502020204030204" pitchFamily="34" charset="0"/>
                <a:cs typeface="Times New Roman" panose="02020603050405020304" pitchFamily="18" charset="0"/>
              </a:rPr>
              <a:t>學校體育活動 </a:t>
            </a:r>
          </a:p>
          <a:p>
            <a:pPr marL="285750" marR="0" indent="-285750">
              <a:lnSpc>
                <a:spcPct val="107000"/>
              </a:lnSpc>
              <a:spcBef>
                <a:spcPts val="0"/>
              </a:spcBef>
              <a:spcAft>
                <a:spcPts val="800"/>
              </a:spcAft>
              <a:buFont typeface="Arial" panose="020B0604020202020204" pitchFamily="34" charset="0"/>
              <a:buChar char="•"/>
            </a:pPr>
            <a:r>
              <a:rPr lang="zh-TW" sz="1800">
                <a:solidFill>
                  <a:schemeClr val="bg1"/>
                </a:solidFill>
                <a:latin typeface="Calibri" panose="020F0502020204030204" pitchFamily="34" charset="0"/>
                <a:ea typeface="PMingLiU" panose="020F0502020204030204" pitchFamily="34" charset="0"/>
                <a:cs typeface="Times New Roman" panose="02020603050405020304" pitchFamily="18" charset="0"/>
              </a:rPr>
              <a:t>青少年保姆診所 </a:t>
            </a:r>
          </a:p>
          <a:p>
            <a:pPr lvl="1"/>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03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a:solidFill>
                  <a:schemeClr val="bg1"/>
                </a:solidFill>
              </a:rPr>
              <a:t>服務方案可能的構想</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2"/>
          <a:srcRect/>
          <a:stretch/>
        </p:blipFill>
        <p:spPr>
          <a:xfrm>
            <a:off x="195594" y="5944675"/>
            <a:ext cx="741108" cy="702199"/>
          </a:xfrm>
          <a:prstGeom prst="rect">
            <a:avLst/>
          </a:prstGeom>
        </p:spPr>
      </p:pic>
    </p:spTree>
    <p:extLst>
      <p:ext uri="{BB962C8B-B14F-4D97-AF65-F5344CB8AC3E}">
        <p14:creationId xmlns:p14="http://schemas.microsoft.com/office/powerpoint/2010/main" val="3188203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C10E9795-63A4-9348-B0A9-A3DEA1C69EFB}"/>
              </a:ext>
            </a:extLst>
          </p:cNvPr>
          <p:cNvGrpSpPr/>
          <p:nvPr/>
        </p:nvGrpSpPr>
        <p:grpSpPr>
          <a:xfrm>
            <a:off x="-10667" y="1214846"/>
            <a:ext cx="12202667" cy="5643154"/>
            <a:chOff x="-10667" y="0"/>
            <a:chExt cx="12202667" cy="6858000"/>
          </a:xfrm>
        </p:grpSpPr>
        <p:sp>
          <p:nvSpPr>
            <p:cNvPr id="19" name="Background - Solid">
              <a:extLst>
                <a:ext uri="{FF2B5EF4-FFF2-40B4-BE49-F238E27FC236}">
                  <a16:creationId xmlns:a16="http://schemas.microsoft.com/office/drawing/2014/main" id="{D129B19E-2B4C-3249-85E4-5E4A13456EC3}"/>
                </a:ext>
              </a:extLst>
            </p:cNvPr>
            <p:cNvSpPr/>
            <p:nvPr/>
          </p:nvSpPr>
          <p:spPr>
            <a:xfrm>
              <a:off x="4056127" y="0"/>
              <a:ext cx="4069080" cy="3429000"/>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0" name="Background - Solid">
              <a:extLst>
                <a:ext uri="{FF2B5EF4-FFF2-40B4-BE49-F238E27FC236}">
                  <a16:creationId xmlns:a16="http://schemas.microsoft.com/office/drawing/2014/main" id="{E2392956-7547-3542-9E17-74D05BD61977}"/>
                </a:ext>
              </a:extLst>
            </p:cNvPr>
            <p:cNvSpPr/>
            <p:nvPr/>
          </p:nvSpPr>
          <p:spPr>
            <a:xfrm>
              <a:off x="8122920" y="0"/>
              <a:ext cx="4069080" cy="3429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AEC7A52-DD5C-B640-BCE3-CD561B286312}"/>
                </a:ext>
              </a:extLst>
            </p:cNvPr>
            <p:cNvSpPr/>
            <p:nvPr/>
          </p:nvSpPr>
          <p:spPr>
            <a:xfrm>
              <a:off x="-10667" y="0"/>
              <a:ext cx="4069080" cy="3429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1" name="Background - Solid">
              <a:extLst>
                <a:ext uri="{FF2B5EF4-FFF2-40B4-BE49-F238E27FC236}">
                  <a16:creationId xmlns:a16="http://schemas.microsoft.com/office/drawing/2014/main" id="{40D8B86D-C852-484F-8B17-BE68059ED362}"/>
                </a:ext>
              </a:extLst>
            </p:cNvPr>
            <p:cNvSpPr/>
            <p:nvPr/>
          </p:nvSpPr>
          <p:spPr>
            <a:xfrm>
              <a:off x="4056127" y="3429000"/>
              <a:ext cx="4069080" cy="3429000"/>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2" name="Background - Solid">
              <a:extLst>
                <a:ext uri="{FF2B5EF4-FFF2-40B4-BE49-F238E27FC236}">
                  <a16:creationId xmlns:a16="http://schemas.microsoft.com/office/drawing/2014/main" id="{ED131092-7AA6-9B40-8990-B4F127F1F0DA}"/>
                </a:ext>
              </a:extLst>
            </p:cNvPr>
            <p:cNvSpPr/>
            <p:nvPr/>
          </p:nvSpPr>
          <p:spPr>
            <a:xfrm>
              <a:off x="8122920" y="3429000"/>
              <a:ext cx="4069080" cy="3429000"/>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136A74EF-2BAE-7641-9021-9ECE7056AE77}"/>
                </a:ext>
              </a:extLst>
            </p:cNvPr>
            <p:cNvSpPr/>
            <p:nvPr/>
          </p:nvSpPr>
          <p:spPr>
            <a:xfrm>
              <a:off x="-10667" y="3429000"/>
              <a:ext cx="4069080" cy="342900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a:solidFill>
                <a:schemeClr val="bg1"/>
              </a:solidFill>
            </a:endParaRPr>
          </a:p>
        </p:txBody>
      </p:sp>
      <p:sp>
        <p:nvSpPr>
          <p:cNvPr id="53" name="Body Copy">
            <a:extLst>
              <a:ext uri="{FF2B5EF4-FFF2-40B4-BE49-F238E27FC236}">
                <a16:creationId xmlns:a16="http://schemas.microsoft.com/office/drawing/2014/main" id="{E4238763-68B1-7D4A-8064-4D37CB46BB52}"/>
              </a:ext>
            </a:extLst>
          </p:cNvPr>
          <p:cNvSpPr txBox="1">
            <a:spLocks/>
          </p:cNvSpPr>
          <p:nvPr/>
        </p:nvSpPr>
        <p:spPr>
          <a:xfrm>
            <a:off x="226310"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zh-TW" sz="2400" b="1">
                <a:solidFill>
                  <a:schemeClr val="bg1"/>
                </a:solidFill>
              </a:rPr>
              <a:t>與老師和學生交談</a:t>
            </a:r>
            <a:r>
              <a:rPr lang="zh-TW" sz="1800">
                <a:solidFill>
                  <a:schemeClr val="bg1"/>
                </a:solidFill>
              </a:rPr>
              <a:t> </a:t>
            </a:r>
          </a:p>
        </p:txBody>
      </p:sp>
      <p:sp>
        <p:nvSpPr>
          <p:cNvPr id="25" name="Body Copy">
            <a:extLst>
              <a:ext uri="{FF2B5EF4-FFF2-40B4-BE49-F238E27FC236}">
                <a16:creationId xmlns:a16="http://schemas.microsoft.com/office/drawing/2014/main" id="{038B1A03-491C-3A4D-979D-80D6A5D83D9F}"/>
              </a:ext>
            </a:extLst>
          </p:cNvPr>
          <p:cNvSpPr txBox="1">
            <a:spLocks/>
          </p:cNvSpPr>
          <p:nvPr/>
        </p:nvSpPr>
        <p:spPr>
          <a:xfrm>
            <a:off x="226310"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zh-TW" sz="2400" b="1">
                <a:solidFill>
                  <a:schemeClr val="bg1"/>
                </a:solidFill>
              </a:rPr>
              <a:t>直系親屬</a:t>
            </a:r>
            <a:r>
              <a:rPr lang="zh-TW" sz="1800">
                <a:solidFill>
                  <a:schemeClr val="bg1"/>
                </a:solidFill>
              </a:rPr>
              <a:t> </a:t>
            </a:r>
          </a:p>
        </p:txBody>
      </p:sp>
      <p:sp>
        <p:nvSpPr>
          <p:cNvPr id="26" name="Body Copy">
            <a:extLst>
              <a:ext uri="{FF2B5EF4-FFF2-40B4-BE49-F238E27FC236}">
                <a16:creationId xmlns:a16="http://schemas.microsoft.com/office/drawing/2014/main" id="{A88FC208-A008-1148-9E4E-77B6529AABD3}"/>
              </a:ext>
            </a:extLst>
          </p:cNvPr>
          <p:cNvSpPr txBox="1">
            <a:spLocks/>
          </p:cNvSpPr>
          <p:nvPr/>
        </p:nvSpPr>
        <p:spPr>
          <a:xfrm>
            <a:off x="4290817"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zh-TW" sz="2400" b="1">
                <a:solidFill>
                  <a:schemeClr val="bg1"/>
                </a:solidFill>
              </a:rPr>
              <a:t>聯繫教練和體育運動的隊友 </a:t>
            </a:r>
            <a:r>
              <a:rPr lang="zh-TW" sz="1800">
                <a:solidFill>
                  <a:schemeClr val="bg1"/>
                </a:solidFill>
              </a:rPr>
              <a:t> </a:t>
            </a:r>
          </a:p>
        </p:txBody>
      </p:sp>
      <p:sp>
        <p:nvSpPr>
          <p:cNvPr id="27" name="Body Copy">
            <a:extLst>
              <a:ext uri="{FF2B5EF4-FFF2-40B4-BE49-F238E27FC236}">
                <a16:creationId xmlns:a16="http://schemas.microsoft.com/office/drawing/2014/main" id="{BD5477CE-F4DD-304C-9A9A-50C5A804F010}"/>
              </a:ext>
            </a:extLst>
          </p:cNvPr>
          <p:cNvSpPr txBox="1">
            <a:spLocks/>
          </p:cNvSpPr>
          <p:nvPr/>
        </p:nvSpPr>
        <p:spPr>
          <a:xfrm>
            <a:off x="4290817"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zh-TW" sz="2400" b="1">
                <a:solidFill>
                  <a:schemeClr val="bg1"/>
                </a:solidFill>
              </a:rPr>
              <a:t>與您的鄰居交談</a:t>
            </a:r>
            <a:r>
              <a:rPr lang="zh-TW" sz="1800">
                <a:solidFill>
                  <a:schemeClr val="bg1"/>
                </a:solidFill>
              </a:rPr>
              <a:t> </a:t>
            </a:r>
          </a:p>
        </p:txBody>
      </p:sp>
      <p:sp>
        <p:nvSpPr>
          <p:cNvPr id="35" name="Body Copy">
            <a:extLst>
              <a:ext uri="{FF2B5EF4-FFF2-40B4-BE49-F238E27FC236}">
                <a16:creationId xmlns:a16="http://schemas.microsoft.com/office/drawing/2014/main" id="{73FBC161-6FDA-F14F-9779-F442BAC6EA99}"/>
              </a:ext>
            </a:extLst>
          </p:cNvPr>
          <p:cNvSpPr txBox="1">
            <a:spLocks/>
          </p:cNvSpPr>
          <p:nvPr/>
        </p:nvSpPr>
        <p:spPr>
          <a:xfrm>
            <a:off x="8370565"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zh-TW" sz="2400" b="1">
                <a:solidFill>
                  <a:schemeClr val="bg1"/>
                </a:solidFill>
              </a:rPr>
              <a:t>與宗教及社區領導人交談</a:t>
            </a:r>
            <a:r>
              <a:rPr lang="zh-TW" sz="1800">
                <a:solidFill>
                  <a:schemeClr val="bg1"/>
                </a:solidFill>
              </a:rPr>
              <a:t> </a:t>
            </a:r>
          </a:p>
        </p:txBody>
      </p:sp>
      <p:sp>
        <p:nvSpPr>
          <p:cNvPr id="36" name="Body Copy">
            <a:extLst>
              <a:ext uri="{FF2B5EF4-FFF2-40B4-BE49-F238E27FC236}">
                <a16:creationId xmlns:a16="http://schemas.microsoft.com/office/drawing/2014/main" id="{7DDD5C4A-BAAA-7244-A04D-DD862C5DFE2E}"/>
              </a:ext>
            </a:extLst>
          </p:cNvPr>
          <p:cNvSpPr txBox="1">
            <a:spLocks/>
          </p:cNvSpPr>
          <p:nvPr/>
        </p:nvSpPr>
        <p:spPr>
          <a:xfrm>
            <a:off x="8370565"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zh-TW" sz="2400" b="1">
                <a:solidFill>
                  <a:schemeClr val="bg1"/>
                </a:solidFill>
              </a:rPr>
              <a:t>與其他的社區組織及分會合作</a:t>
            </a:r>
            <a:r>
              <a:rPr lang="zh-TW" sz="1800">
                <a:solidFill>
                  <a:schemeClr val="bg1"/>
                </a:solidFill>
              </a:rPr>
              <a:t> </a:t>
            </a:r>
          </a:p>
        </p:txBody>
      </p:sp>
      <p:sp>
        <p:nvSpPr>
          <p:cNvPr id="38" name="Header Copy">
            <a:extLst>
              <a:ext uri="{FF2B5EF4-FFF2-40B4-BE49-F238E27FC236}">
                <a16:creationId xmlns:a16="http://schemas.microsoft.com/office/drawing/2014/main" id="{EBB3B6C9-877F-1A44-A330-67A1296B30E3}"/>
              </a:ext>
            </a:extLst>
          </p:cNvPr>
          <p:cNvSpPr txBox="1">
            <a:spLocks/>
          </p:cNvSpPr>
          <p:nvPr/>
        </p:nvSpPr>
        <p:spPr>
          <a:xfrm>
            <a:off x="226310" y="233780"/>
            <a:ext cx="6318869" cy="73279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18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200">
                <a:solidFill>
                  <a:schemeClr val="bg1"/>
                </a:solidFill>
              </a:rPr>
              <a:t>您可以在何處招募家庭？</a:t>
            </a:r>
          </a:p>
        </p:txBody>
      </p:sp>
    </p:spTree>
    <p:extLst>
      <p:ext uri="{BB962C8B-B14F-4D97-AF65-F5344CB8AC3E}">
        <p14:creationId xmlns:p14="http://schemas.microsoft.com/office/powerpoint/2010/main" val="2013174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2"/>
          <a:srcRect l="474" t="8212" r="474" b="8212"/>
          <a:stretch/>
        </p:blipFill>
        <p:spPr>
          <a:xfrm>
            <a:off x="0" y="0"/>
            <a:ext cx="12192000"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1934817" y="3025998"/>
            <a:ext cx="8905461"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a:t>有助於讓家庭參與的獅子會計劃</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6" name="Page Number - White">
            <a:extLst>
              <a:ext uri="{FF2B5EF4-FFF2-40B4-BE49-F238E27FC236}">
                <a16:creationId xmlns:a16="http://schemas.microsoft.com/office/drawing/2014/main" id="{FB4D99EA-85AC-2A49-AB05-6DBA783E04F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a:solidFill>
                <a:schemeClr val="bg1"/>
              </a:solidFill>
            </a:endParaRPr>
          </a:p>
        </p:txBody>
      </p:sp>
      <p:pic>
        <p:nvPicPr>
          <p:cNvPr id="18" name="Picture 17">
            <a:extLst>
              <a:ext uri="{FF2B5EF4-FFF2-40B4-BE49-F238E27FC236}">
                <a16:creationId xmlns:a16="http://schemas.microsoft.com/office/drawing/2014/main" id="{C4132B06-5C36-C044-AC2D-1C222AC7C5E2}"/>
              </a:ext>
            </a:extLst>
          </p:cNvPr>
          <p:cNvPicPr>
            <a:picLocks noChangeAspect="1"/>
          </p:cNvPicPr>
          <p:nvPr/>
        </p:nvPicPr>
        <p:blipFill>
          <a:blip r:embed="rId3"/>
          <a:stretch>
            <a:fillRect/>
          </a:stretch>
        </p:blipFill>
        <p:spPr>
          <a:xfrm>
            <a:off x="9906000" y="0"/>
            <a:ext cx="2286000" cy="2286000"/>
          </a:xfrm>
          <a:prstGeom prst="rect">
            <a:avLst/>
          </a:prstGeom>
        </p:spPr>
      </p:pic>
      <p:pic>
        <p:nvPicPr>
          <p:cNvPr id="19" name="Picture 18">
            <a:extLst>
              <a:ext uri="{FF2B5EF4-FFF2-40B4-BE49-F238E27FC236}">
                <a16:creationId xmlns:a16="http://schemas.microsoft.com/office/drawing/2014/main" id="{1A304C1A-EC23-2843-9F16-B1E11DC6D68A}"/>
              </a:ext>
            </a:extLst>
          </p:cNvPr>
          <p:cNvPicPr>
            <a:picLocks noChangeAspect="1"/>
          </p:cNvPicPr>
          <p:nvPr/>
        </p:nvPicPr>
        <p:blipFill>
          <a:blip r:embed="rId3"/>
          <a:stretch>
            <a:fill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3FC937F7-38C0-A14C-8F06-ED8F191FBAD4}"/>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4206587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C10E9795-63A4-9348-B0A9-A3DEA1C69EFB}"/>
              </a:ext>
            </a:extLst>
          </p:cNvPr>
          <p:cNvGrpSpPr/>
          <p:nvPr/>
        </p:nvGrpSpPr>
        <p:grpSpPr>
          <a:xfrm>
            <a:off x="-10667" y="1214846"/>
            <a:ext cx="12202667" cy="5643154"/>
            <a:chOff x="-10667" y="0"/>
            <a:chExt cx="12202667" cy="6858000"/>
          </a:xfrm>
        </p:grpSpPr>
        <p:sp>
          <p:nvSpPr>
            <p:cNvPr id="19" name="Background - Solid">
              <a:extLst>
                <a:ext uri="{FF2B5EF4-FFF2-40B4-BE49-F238E27FC236}">
                  <a16:creationId xmlns:a16="http://schemas.microsoft.com/office/drawing/2014/main" id="{D129B19E-2B4C-3249-85E4-5E4A13456EC3}"/>
                </a:ext>
              </a:extLst>
            </p:cNvPr>
            <p:cNvSpPr/>
            <p:nvPr/>
          </p:nvSpPr>
          <p:spPr>
            <a:xfrm>
              <a:off x="4056127" y="0"/>
              <a:ext cx="4069080" cy="3429000"/>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0" name="Background - Solid">
              <a:extLst>
                <a:ext uri="{FF2B5EF4-FFF2-40B4-BE49-F238E27FC236}">
                  <a16:creationId xmlns:a16="http://schemas.microsoft.com/office/drawing/2014/main" id="{E2392956-7547-3542-9E17-74D05BD61977}"/>
                </a:ext>
              </a:extLst>
            </p:cNvPr>
            <p:cNvSpPr/>
            <p:nvPr/>
          </p:nvSpPr>
          <p:spPr>
            <a:xfrm>
              <a:off x="8122920" y="0"/>
              <a:ext cx="4069080" cy="3429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AEC7A52-DD5C-B640-BCE3-CD561B286312}"/>
                </a:ext>
              </a:extLst>
            </p:cNvPr>
            <p:cNvSpPr/>
            <p:nvPr/>
          </p:nvSpPr>
          <p:spPr>
            <a:xfrm>
              <a:off x="-10667" y="0"/>
              <a:ext cx="4069080" cy="3429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1" name="Background - Solid">
              <a:extLst>
                <a:ext uri="{FF2B5EF4-FFF2-40B4-BE49-F238E27FC236}">
                  <a16:creationId xmlns:a16="http://schemas.microsoft.com/office/drawing/2014/main" id="{40D8B86D-C852-484F-8B17-BE68059ED362}"/>
                </a:ext>
              </a:extLst>
            </p:cNvPr>
            <p:cNvSpPr/>
            <p:nvPr/>
          </p:nvSpPr>
          <p:spPr>
            <a:xfrm>
              <a:off x="4056127" y="3429000"/>
              <a:ext cx="4069080" cy="3429000"/>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2" name="Background - Solid">
              <a:extLst>
                <a:ext uri="{FF2B5EF4-FFF2-40B4-BE49-F238E27FC236}">
                  <a16:creationId xmlns:a16="http://schemas.microsoft.com/office/drawing/2014/main" id="{ED131092-7AA6-9B40-8990-B4F127F1F0DA}"/>
                </a:ext>
              </a:extLst>
            </p:cNvPr>
            <p:cNvSpPr/>
            <p:nvPr/>
          </p:nvSpPr>
          <p:spPr>
            <a:xfrm>
              <a:off x="8122920" y="3429000"/>
              <a:ext cx="4069080" cy="3429000"/>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136A74EF-2BAE-7641-9021-9ECE7056AE77}"/>
                </a:ext>
              </a:extLst>
            </p:cNvPr>
            <p:cNvSpPr/>
            <p:nvPr/>
          </p:nvSpPr>
          <p:spPr>
            <a:xfrm>
              <a:off x="-10667" y="3429000"/>
              <a:ext cx="4069080" cy="342900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sp>
        <p:nvSpPr>
          <p:cNvPr id="53" name="Body Copy">
            <a:extLst>
              <a:ext uri="{FF2B5EF4-FFF2-40B4-BE49-F238E27FC236}">
                <a16:creationId xmlns:a16="http://schemas.microsoft.com/office/drawing/2014/main" id="{E4238763-68B1-7D4A-8064-4D37CB46BB52}"/>
              </a:ext>
            </a:extLst>
          </p:cNvPr>
          <p:cNvSpPr txBox="1">
            <a:spLocks/>
          </p:cNvSpPr>
          <p:nvPr/>
        </p:nvSpPr>
        <p:spPr>
          <a:xfrm>
            <a:off x="226310"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400" b="1">
                <a:solidFill>
                  <a:schemeClr val="bg1"/>
                </a:solidFill>
              </a:rPr>
              <a:t>幼獅計劃 </a:t>
            </a:r>
          </a:p>
          <a:p>
            <a:endParaRPr lang="en-US" sz="2400" b="1" kern="0" dirty="0">
              <a:solidFill>
                <a:schemeClr val="bg1"/>
              </a:solidFill>
            </a:endParaRPr>
          </a:p>
        </p:txBody>
      </p:sp>
      <p:sp>
        <p:nvSpPr>
          <p:cNvPr id="25" name="Body Copy">
            <a:extLst>
              <a:ext uri="{FF2B5EF4-FFF2-40B4-BE49-F238E27FC236}">
                <a16:creationId xmlns:a16="http://schemas.microsoft.com/office/drawing/2014/main" id="{038B1A03-491C-3A4D-979D-80D6A5D83D9F}"/>
              </a:ext>
            </a:extLst>
          </p:cNvPr>
          <p:cNvSpPr txBox="1">
            <a:spLocks/>
          </p:cNvSpPr>
          <p:nvPr/>
        </p:nvSpPr>
        <p:spPr>
          <a:xfrm>
            <a:off x="226310"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400" b="1">
                <a:solidFill>
                  <a:schemeClr val="bg1"/>
                </a:solidFill>
              </a:rPr>
              <a:t>特殊興趣分會 </a:t>
            </a:r>
          </a:p>
          <a:p>
            <a:r>
              <a:rPr lang="zh-TW" sz="1800">
                <a:solidFill>
                  <a:schemeClr val="bg1"/>
                </a:solidFill>
                <a:ea typeface="Calibri" panose="020F0502020204030204" pitchFamily="34" charset="0"/>
              </a:rPr>
              <a:t>特殊興趣分會計劃旨在讓擁有共同興趣或熱忱的會員建立分會，讓他們在更深的層次上彼此聯結。</a:t>
            </a:r>
          </a:p>
        </p:txBody>
      </p:sp>
      <p:sp>
        <p:nvSpPr>
          <p:cNvPr id="26" name="Body Copy">
            <a:extLst>
              <a:ext uri="{FF2B5EF4-FFF2-40B4-BE49-F238E27FC236}">
                <a16:creationId xmlns:a16="http://schemas.microsoft.com/office/drawing/2014/main" id="{A88FC208-A008-1148-9E4E-77B6529AABD3}"/>
              </a:ext>
            </a:extLst>
          </p:cNvPr>
          <p:cNvSpPr txBox="1">
            <a:spLocks/>
          </p:cNvSpPr>
          <p:nvPr/>
        </p:nvSpPr>
        <p:spPr>
          <a:xfrm>
            <a:off x="4290817" y="1476103"/>
            <a:ext cx="3595125" cy="2044338"/>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400" b="1">
                <a:solidFill>
                  <a:schemeClr val="bg1"/>
                </a:solidFill>
              </a:rPr>
              <a:t>青少獅會 </a:t>
            </a:r>
          </a:p>
          <a:p>
            <a:pPr>
              <a:lnSpc>
                <a:spcPct val="107000"/>
              </a:lnSpc>
              <a:spcBef>
                <a:spcPts val="0"/>
              </a:spcBef>
              <a:spcAft>
                <a:spcPts val="800"/>
              </a:spcAft>
            </a:pPr>
            <a:r>
              <a:rPr lang="zh-TW" sz="1800">
                <a:solidFill>
                  <a:schemeClr val="bg1"/>
                </a:solidFill>
                <a:latin typeface="Arial"/>
                <a:ea typeface="PMingLiU" panose="020F0502020204030204" pitchFamily="34" charset="0"/>
                <a:cs typeface="Arial"/>
              </a:rPr>
              <a:t>青少獅會是獅子會輔導的活動，邀請 12-18 歲和 18-30 歲的年輕人創立自己的青少獅會，並藉著服務和獅子會的價值觀培養生活技能。    </a:t>
            </a:r>
          </a:p>
        </p:txBody>
      </p:sp>
      <p:sp>
        <p:nvSpPr>
          <p:cNvPr id="27" name="Body Copy">
            <a:extLst>
              <a:ext uri="{FF2B5EF4-FFF2-40B4-BE49-F238E27FC236}">
                <a16:creationId xmlns:a16="http://schemas.microsoft.com/office/drawing/2014/main" id="{BD5477CE-F4DD-304C-9A9A-50C5A804F010}"/>
              </a:ext>
            </a:extLst>
          </p:cNvPr>
          <p:cNvSpPr txBox="1">
            <a:spLocks/>
          </p:cNvSpPr>
          <p:nvPr/>
        </p:nvSpPr>
        <p:spPr>
          <a:xfrm>
            <a:off x="4290817"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400" b="1">
                <a:solidFill>
                  <a:schemeClr val="bg1"/>
                </a:solidFill>
              </a:rPr>
              <a:t>網路分會 </a:t>
            </a:r>
          </a:p>
          <a:p>
            <a:r>
              <a:rPr lang="zh-TW" sz="1800">
                <a:solidFill>
                  <a:schemeClr val="bg1"/>
                </a:solidFill>
                <a:ea typeface="Calibri" panose="020F0502020204030204" pitchFamily="34" charset="0"/>
              </a:rPr>
              <a:t>當今世界的許多家庭都非常繁忙，無法親自參加會議。考慮為貴分會採用混合模式，讓會員在線上參加會議。 </a:t>
            </a:r>
          </a:p>
        </p:txBody>
      </p:sp>
      <p:sp>
        <p:nvSpPr>
          <p:cNvPr id="35" name="Body Copy">
            <a:extLst>
              <a:ext uri="{FF2B5EF4-FFF2-40B4-BE49-F238E27FC236}">
                <a16:creationId xmlns:a16="http://schemas.microsoft.com/office/drawing/2014/main" id="{73FBC161-6FDA-F14F-9779-F442BAC6EA99}"/>
              </a:ext>
            </a:extLst>
          </p:cNvPr>
          <p:cNvSpPr txBox="1">
            <a:spLocks/>
          </p:cNvSpPr>
          <p:nvPr/>
        </p:nvSpPr>
        <p:spPr>
          <a:xfrm>
            <a:off x="8370565"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400" b="1">
                <a:solidFill>
                  <a:schemeClr val="bg1"/>
                </a:solidFill>
              </a:rPr>
              <a:t>校園分會 </a:t>
            </a:r>
          </a:p>
          <a:p>
            <a:r>
              <a:rPr lang="zh-TW" sz="1800">
                <a:solidFill>
                  <a:schemeClr val="bg1"/>
                </a:solidFill>
                <a:ea typeface="Calibri" panose="020F0502020204030204" pitchFamily="34" charset="0"/>
              </a:rPr>
              <a:t>校園分會可以影響當地的校園社區和世界各地的社區，同時聯結學生、教職員和企業領導人。</a:t>
            </a:r>
          </a:p>
          <a:p>
            <a:r>
              <a:rPr lang="zh-TW" sz="1800">
                <a:solidFill>
                  <a:schemeClr val="bg1"/>
                </a:solidFill>
              </a:rPr>
              <a:t>. </a:t>
            </a:r>
          </a:p>
        </p:txBody>
      </p:sp>
      <p:sp>
        <p:nvSpPr>
          <p:cNvPr id="36" name="Body Copy">
            <a:extLst>
              <a:ext uri="{FF2B5EF4-FFF2-40B4-BE49-F238E27FC236}">
                <a16:creationId xmlns:a16="http://schemas.microsoft.com/office/drawing/2014/main" id="{7DDD5C4A-BAAA-7244-A04D-DD862C5DFE2E}"/>
              </a:ext>
            </a:extLst>
          </p:cNvPr>
          <p:cNvSpPr txBox="1">
            <a:spLocks/>
          </p:cNvSpPr>
          <p:nvPr/>
        </p:nvSpPr>
        <p:spPr>
          <a:xfrm>
            <a:off x="8370565"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chemeClr val="bg1"/>
              </a:solidFill>
            </a:endParaRPr>
          </a:p>
        </p:txBody>
      </p:sp>
      <p:sp>
        <p:nvSpPr>
          <p:cNvPr id="38" name="Header Copy">
            <a:extLst>
              <a:ext uri="{FF2B5EF4-FFF2-40B4-BE49-F238E27FC236}">
                <a16:creationId xmlns:a16="http://schemas.microsoft.com/office/drawing/2014/main" id="{EBB3B6C9-877F-1A44-A330-67A1296B30E3}"/>
              </a:ext>
            </a:extLst>
          </p:cNvPr>
          <p:cNvSpPr txBox="1">
            <a:spLocks/>
          </p:cNvSpPr>
          <p:nvPr/>
        </p:nvSpPr>
        <p:spPr>
          <a:xfrm>
            <a:off x="226310" y="233780"/>
            <a:ext cx="11041912" cy="73279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18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200">
                <a:solidFill>
                  <a:srgbClr val="00338D"/>
                </a:solidFill>
              </a:rPr>
              <a:t>有助於讓家庭參與的獅子會計劃</a:t>
            </a:r>
          </a:p>
        </p:txBody>
      </p:sp>
      <p:sp>
        <p:nvSpPr>
          <p:cNvPr id="24" name="TextBox 23">
            <a:extLst>
              <a:ext uri="{FF2B5EF4-FFF2-40B4-BE49-F238E27FC236}">
                <a16:creationId xmlns:a16="http://schemas.microsoft.com/office/drawing/2014/main" id="{F55F2F33-A663-42B2-9D96-A2B5E5B70640}"/>
              </a:ext>
            </a:extLst>
          </p:cNvPr>
          <p:cNvSpPr txBox="1"/>
          <p:nvPr/>
        </p:nvSpPr>
        <p:spPr>
          <a:xfrm>
            <a:off x="224024" y="1993763"/>
            <a:ext cx="3586745" cy="1200329"/>
          </a:xfrm>
          <a:prstGeom prst="rect">
            <a:avLst/>
          </a:prstGeom>
          <a:noFill/>
        </p:spPr>
        <p:txBody>
          <a:bodyPr wrap="square" lIns="91440" tIns="45720" rIns="91440" bIns="45720" anchor="t">
            <a:spAutoFit/>
          </a:bodyPr>
          <a:lstStyle/>
          <a:p>
            <a:r>
              <a:rPr lang="zh-TW">
                <a:solidFill>
                  <a:schemeClr val="bg1"/>
                </a:solidFill>
                <a:latin typeface="Arial"/>
                <a:ea typeface="PMingLiU" panose="020F0502020204030204" pitchFamily="34" charset="0"/>
                <a:cs typeface="Arial"/>
              </a:rPr>
              <a:t>一個特別的計劃，提供 12 歲及以下的兒童和獅子會會員的親屬與獅子會一起服務的機會  </a:t>
            </a:r>
          </a:p>
        </p:txBody>
      </p:sp>
    </p:spTree>
    <p:extLst>
      <p:ext uri="{BB962C8B-B14F-4D97-AF65-F5344CB8AC3E}">
        <p14:creationId xmlns:p14="http://schemas.microsoft.com/office/powerpoint/2010/main" val="1811906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503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10975" y="1624322"/>
            <a:ext cx="4914756" cy="351733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EBB700"/>
              </a:buClr>
              <a:buSzPct val="100000"/>
              <a:buFont typeface="Lucida Grande" panose="020B0600040502020204" pitchFamily="34" charset="0"/>
              <a:buChar char="▶"/>
            </a:pPr>
            <a:r>
              <a:rPr lang="zh-TW">
                <a:solidFill>
                  <a:schemeClr val="bg1"/>
                </a:solidFill>
                <a:latin typeface="Arial"/>
                <a:ea typeface="PMingLiU" charset="0"/>
                <a:cs typeface="Arial"/>
              </a:rPr>
              <a:t>將幼獅會員納入貴獅子分會的會議、活動和服務方案，藉此幫助鼓勵家庭一起參與義工的活動</a:t>
            </a:r>
          </a:p>
          <a:p>
            <a:pPr marL="342900" indent="-342900">
              <a:buClr>
                <a:srgbClr val="EBB700"/>
              </a:buClr>
              <a:buSzPct val="100000"/>
              <a:buFont typeface="Lucida Grande" panose="020B0600040502020204" pitchFamily="34" charset="0"/>
              <a:buChar char="▶"/>
            </a:pPr>
            <a:r>
              <a:rPr lang="zh-TW">
                <a:solidFill>
                  <a:schemeClr val="bg1"/>
                </a:solidFill>
                <a:latin typeface="Arial"/>
                <a:ea typeface="PMingLiU" charset="0"/>
                <a:cs typeface="Arial"/>
              </a:rPr>
              <a:t>專為 12 歲及以下的兒童設計</a:t>
            </a:r>
          </a:p>
          <a:p>
            <a:pPr marL="342900" indent="-342900">
              <a:buClr>
                <a:srgbClr val="EBB700"/>
              </a:buClr>
              <a:buSzPct val="100000"/>
              <a:buFont typeface="Lucida Grande" panose="020B0600040502020204" pitchFamily="34" charset="0"/>
              <a:buChar char="▶"/>
            </a:pPr>
            <a:r>
              <a:rPr lang="zh-TW">
                <a:solidFill>
                  <a:schemeClr val="bg1"/>
                </a:solidFill>
                <a:latin typeface="Arial"/>
                <a:ea typeface="PMingLiU" charset="0"/>
                <a:cs typeface="Arial"/>
              </a:rPr>
              <a:t>會員可以向國際獅子會訂購三個級別的幼獅布章</a:t>
            </a:r>
            <a:br>
              <a:rPr lang="zh-TW">
                <a:latin typeface="Arial" charset="0"/>
                <a:ea typeface="PMingLiU" charset="0"/>
                <a:cs typeface="Arial" charset="0"/>
              </a:rPr>
            </a:br>
            <a:endParaRPr lang="zh-TW">
              <a:latin typeface="Arial" charset="0"/>
              <a:ea typeface="PMingLiU"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179053" y="2164630"/>
            <a:ext cx="5092507" cy="2144177"/>
          </a:xfrm>
          <a:prstGeom prst="rect">
            <a:avLst/>
          </a:prstGeom>
          <a:noFill/>
        </p:spPr>
        <p:txBody>
          <a:bodyPr wrap="square" rtlCol="0" anchor="b">
            <a:spAutoFit/>
          </a:bodyPr>
          <a:lstStyle/>
          <a:p>
            <a:pPr algn="ctr">
              <a:lnSpc>
                <a:spcPts val="8000"/>
              </a:lnSpc>
            </a:pPr>
            <a:r>
              <a:rPr lang="zh-TW" sz="8000" b="1">
                <a:solidFill>
                  <a:srgbClr val="00338D"/>
                </a:solidFill>
                <a:latin typeface="Arial" panose="020B0604020202020204" pitchFamily="34" charset="0"/>
                <a:ea typeface="PMingLiU" charset="0"/>
                <a:cs typeface="Arial" panose="020B0604020202020204" pitchFamily="34" charset="0"/>
              </a:rPr>
              <a:t>幼獅計劃</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07323" y="2431482"/>
            <a:ext cx="185822"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a:solidFill>
                <a:schemeClr val="bg1"/>
              </a:solidFill>
            </a:endParaRPr>
          </a:p>
        </p:txBody>
      </p:sp>
      <p:pic>
        <p:nvPicPr>
          <p:cNvPr id="13" name="Picture 12">
            <a:extLst>
              <a:ext uri="{FF2B5EF4-FFF2-40B4-BE49-F238E27FC236}">
                <a16:creationId xmlns:a16="http://schemas.microsoft.com/office/drawing/2014/main" id="{BE0D3F9F-984D-824C-9AE7-FE50AD070310}"/>
              </a:ext>
            </a:extLst>
          </p:cNvPr>
          <p:cNvPicPr>
            <a:picLocks noChangeAspect="1"/>
          </p:cNvPicPr>
          <p:nvPr/>
        </p:nvPicPr>
        <p:blipFill>
          <a:blip r:embed="rId2"/>
          <a:srcRect/>
          <a:stretch/>
        </p:blipFill>
        <p:spPr>
          <a:xfrm>
            <a:off x="11286103" y="202119"/>
            <a:ext cx="741107" cy="702199"/>
          </a:xfrm>
          <a:prstGeom prst="rect">
            <a:avLst/>
          </a:prstGeom>
        </p:spPr>
      </p:pic>
    </p:spTree>
    <p:extLst>
      <p:ext uri="{BB962C8B-B14F-4D97-AF65-F5344CB8AC3E}">
        <p14:creationId xmlns:p14="http://schemas.microsoft.com/office/powerpoint/2010/main" val="4194906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796598" y="1955001"/>
            <a:ext cx="4914756" cy="351733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EBB700"/>
              </a:buClr>
              <a:buSzPct val="100000"/>
              <a:buFont typeface="Lucida Grande" panose="020B0600040502020204" pitchFamily="34" charset="0"/>
              <a:buChar char="▶"/>
            </a:pPr>
            <a:r>
              <a:rPr lang="zh-TW">
                <a:latin typeface="Arial"/>
                <a:ea typeface="PMingLiU" charset="0"/>
                <a:cs typeface="Arial"/>
              </a:rPr>
              <a:t>獅子會可以輔導青少獅會，以指導和賦予年輕領導人的能力，並培養他們對服務的承諾。</a:t>
            </a:r>
          </a:p>
          <a:p>
            <a:pPr marL="342900" indent="-342900">
              <a:buClr>
                <a:srgbClr val="EBB700"/>
              </a:buClr>
              <a:buSzPct val="100000"/>
              <a:buFont typeface="Lucida Grande" panose="020B0600040502020204" pitchFamily="34" charset="0"/>
              <a:buChar char="▶"/>
            </a:pPr>
            <a:r>
              <a:rPr lang="zh-TW">
                <a:latin typeface="Arial"/>
                <a:ea typeface="PMingLiU" charset="0"/>
                <a:cs typeface="Arial"/>
              </a:rPr>
              <a:t>少獅 (Alpha)：12-18 歲</a:t>
            </a:r>
          </a:p>
          <a:p>
            <a:pPr marL="342900" indent="-342900">
              <a:buClr>
                <a:srgbClr val="EBB700"/>
              </a:buClr>
              <a:buSzPct val="100000"/>
              <a:buFont typeface="Lucida Grande" panose="020B0600040502020204" pitchFamily="34" charset="0"/>
              <a:buChar char="▶"/>
            </a:pPr>
            <a:r>
              <a:rPr lang="zh-TW">
                <a:latin typeface="Arial"/>
                <a:ea typeface="PMingLiU" charset="0"/>
                <a:cs typeface="Arial"/>
              </a:rPr>
              <a:t>青獅 (Omega)：18-30 歲</a:t>
            </a:r>
          </a:p>
          <a:p>
            <a:pPr marL="342900" indent="-342900">
              <a:buClr>
                <a:srgbClr val="EBB700"/>
              </a:buClr>
              <a:buSzPct val="100000"/>
              <a:buFont typeface="Lucida Grande" panose="020B0600040502020204" pitchFamily="34" charset="0"/>
              <a:buChar char="▶"/>
            </a:pPr>
            <a:r>
              <a:rPr lang="zh-TW">
                <a:latin typeface="Arial"/>
                <a:ea typeface="PMingLiU" charset="0"/>
                <a:cs typeface="Arial"/>
              </a:rPr>
              <a:t>青少獅（LEO）代表： </a:t>
            </a:r>
          </a:p>
          <a:p>
            <a:pPr marL="861695" lvl="1">
              <a:buClr>
                <a:srgbClr val="EBB700"/>
              </a:buClr>
              <a:buSzPct val="100000"/>
              <a:buFont typeface="Lucida Grande" panose="020B0600040502020204" pitchFamily="34" charset="0"/>
              <a:buChar char="▶"/>
            </a:pPr>
            <a:r>
              <a:rPr lang="zh-TW">
                <a:latin typeface="Arial"/>
                <a:ea typeface="PMingLiU" charset="0"/>
                <a:cs typeface="Arial"/>
              </a:rPr>
              <a:t>領導</a:t>
            </a:r>
          </a:p>
          <a:p>
            <a:pPr marL="861695" lvl="1">
              <a:buClr>
                <a:srgbClr val="EBB700"/>
              </a:buClr>
              <a:buSzPct val="100000"/>
              <a:buFont typeface="Lucida Grande" panose="020B0600040502020204" pitchFamily="34" charset="0"/>
              <a:buChar char="▶"/>
            </a:pPr>
            <a:r>
              <a:rPr lang="zh-TW">
                <a:latin typeface="Arial"/>
                <a:ea typeface="PMingLiU" charset="0"/>
                <a:cs typeface="Arial"/>
              </a:rPr>
              <a:t>經驗</a:t>
            </a:r>
          </a:p>
          <a:p>
            <a:pPr marL="861695" lvl="1">
              <a:buClr>
                <a:srgbClr val="EBB700"/>
              </a:buClr>
              <a:buSzPct val="100000"/>
              <a:buFont typeface="Lucida Grande" panose="020B0600040502020204" pitchFamily="34" charset="0"/>
              <a:buChar char="▶"/>
            </a:pPr>
            <a:r>
              <a:rPr lang="zh-TW">
                <a:latin typeface="Arial" charset="0"/>
                <a:ea typeface="PMingLiU" charset="0"/>
                <a:cs typeface="Arial" charset="0"/>
              </a:rPr>
              <a:t>機會</a:t>
            </a:r>
            <a:br>
              <a:rPr lang="zh-TW">
                <a:latin typeface="Arial" charset="0"/>
                <a:ea typeface="PMingLiU" charset="0"/>
                <a:cs typeface="Arial" charset="0"/>
              </a:rPr>
            </a:br>
            <a:endParaRPr lang="zh-TW">
              <a:latin typeface="Arial" charset="0"/>
              <a:ea typeface="PMingLiU" charset="0"/>
              <a:cs typeface="Arial" charset="0"/>
            </a:endParaRPr>
          </a:p>
          <a:p>
            <a:pPr>
              <a:buClr>
                <a:srgbClr val="EBB700"/>
              </a:buClr>
              <a:buSzPct val="100000"/>
            </a:pPr>
            <a:endParaRPr lang="en-US" kern="0" dirty="0">
              <a:solidFill>
                <a:srgbClr val="0D2240"/>
              </a:solidFill>
              <a:latin typeface="Arial" charset="0"/>
              <a:ea typeface="Arial" charset="0"/>
              <a:cs typeface="Arial" charset="0"/>
            </a:endParaRPr>
          </a:p>
          <a:p>
            <a:pPr>
              <a:buClr>
                <a:srgbClr val="EBB700"/>
              </a:buClr>
              <a:buSzPct val="100000"/>
            </a:pPr>
            <a:endParaRPr lang="en-US" kern="0" dirty="0">
              <a:solidFill>
                <a:srgbClr val="0D2240"/>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179053" y="2164630"/>
            <a:ext cx="5092507" cy="2144177"/>
          </a:xfrm>
          <a:prstGeom prst="rect">
            <a:avLst/>
          </a:prstGeom>
          <a:noFill/>
        </p:spPr>
        <p:txBody>
          <a:bodyPr wrap="square" rtlCol="0" anchor="b">
            <a:spAutoFit/>
          </a:bodyPr>
          <a:lstStyle/>
          <a:p>
            <a:pPr algn="ctr">
              <a:lnSpc>
                <a:spcPts val="8000"/>
              </a:lnSpc>
            </a:pPr>
            <a:r>
              <a:rPr lang="zh-TW" sz="8000" b="1">
                <a:solidFill>
                  <a:schemeClr val="bg1"/>
                </a:solidFill>
                <a:latin typeface="Arial" panose="020B0604020202020204" pitchFamily="34" charset="0"/>
                <a:ea typeface="PMingLiU" charset="0"/>
                <a:cs typeface="Arial" panose="020B0604020202020204" pitchFamily="34" charset="0"/>
              </a:rPr>
              <a:t>青少獅會</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07323" y="2431482"/>
            <a:ext cx="185822"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15</a:t>
            </a:fld>
            <a:endParaRPr lang="en-US" sz="100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2"/>
          <a:srcRect/>
          <a:stretch/>
        </p:blipFill>
        <p:spPr>
          <a:xfrm>
            <a:off x="11286103" y="202119"/>
            <a:ext cx="741108" cy="702199"/>
          </a:xfrm>
          <a:prstGeom prst="rect">
            <a:avLst/>
          </a:prstGeom>
        </p:spPr>
      </p:pic>
    </p:spTree>
    <p:extLst>
      <p:ext uri="{BB962C8B-B14F-4D97-AF65-F5344CB8AC3E}">
        <p14:creationId xmlns:p14="http://schemas.microsoft.com/office/powerpoint/2010/main" val="1630288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2"/>
          <a:srcRect l="203" t="8413" r="203" b="7451"/>
          <a:stretch/>
        </p:blipFill>
        <p:spPr>
          <a:xfrm>
            <a:off x="0" y="0"/>
            <a:ext cx="12192000"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2991185" y="3170382"/>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a:t>報告家庭會員</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16" name="Picture 15">
            <a:extLst>
              <a:ext uri="{FF2B5EF4-FFF2-40B4-BE49-F238E27FC236}">
                <a16:creationId xmlns:a16="http://schemas.microsoft.com/office/drawing/2014/main" id="{2914DF02-25B9-A943-9ECD-68005E5FD933}"/>
              </a:ext>
            </a:extLst>
          </p:cNvPr>
          <p:cNvPicPr>
            <a:picLocks noChangeAspect="1"/>
          </p:cNvPicPr>
          <p:nvPr/>
        </p:nvPicPr>
        <p:blipFill>
          <a:blip r:embed="rId3"/>
          <a:stretch>
            <a:fillRect/>
          </a:stretch>
        </p:blipFill>
        <p:spPr>
          <a:xfrm>
            <a:off x="9906000" y="0"/>
            <a:ext cx="2286000" cy="2286000"/>
          </a:xfrm>
          <a:prstGeom prst="rect">
            <a:avLst/>
          </a:prstGeom>
        </p:spPr>
      </p:pic>
      <p:pic>
        <p:nvPicPr>
          <p:cNvPr id="17" name="Picture 16">
            <a:extLst>
              <a:ext uri="{FF2B5EF4-FFF2-40B4-BE49-F238E27FC236}">
                <a16:creationId xmlns:a16="http://schemas.microsoft.com/office/drawing/2014/main" id="{30C9B824-8C4F-D949-B088-442798ED5D45}"/>
              </a:ext>
            </a:extLst>
          </p:cNvPr>
          <p:cNvPicPr>
            <a:picLocks noChangeAspect="1"/>
          </p:cNvPicPr>
          <p:nvPr/>
        </p:nvPicPr>
        <p:blipFill>
          <a:blip r:embed="rId3"/>
          <a:stretch>
            <a:fillRect/>
          </a:stretch>
        </p:blipFill>
        <p:spPr>
          <a:xfrm rot="10800000">
            <a:off x="-1" y="4572001"/>
            <a:ext cx="2286000" cy="2286000"/>
          </a:xfrm>
          <a:prstGeom prst="rect">
            <a:avLst/>
          </a:prstGeom>
        </p:spPr>
      </p:pic>
      <p:sp>
        <p:nvSpPr>
          <p:cNvPr id="8" name="Page Number - White">
            <a:extLst>
              <a:ext uri="{FF2B5EF4-FFF2-40B4-BE49-F238E27FC236}">
                <a16:creationId xmlns:a16="http://schemas.microsoft.com/office/drawing/2014/main" id="{A7BA4B8B-61B5-EA4B-AFE0-E5EA026E1586}"/>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pic>
        <p:nvPicPr>
          <p:cNvPr id="9" name="Picture 8">
            <a:extLst>
              <a:ext uri="{FF2B5EF4-FFF2-40B4-BE49-F238E27FC236}">
                <a16:creationId xmlns:a16="http://schemas.microsoft.com/office/drawing/2014/main" id="{BE04E847-7143-DE42-9E3D-A21E4F89D1C3}"/>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164493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s Circles">
            <a:extLst>
              <a:ext uri="{FF2B5EF4-FFF2-40B4-BE49-F238E27FC236}">
                <a16:creationId xmlns:a16="http://schemas.microsoft.com/office/drawing/2014/main" id="{D35B8394-C793-4D43-9BCE-C3C948BD0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1447" y="3429000"/>
            <a:ext cx="4824982" cy="3203252"/>
          </a:xfrm>
          <a:prstGeom prst="rect">
            <a:avLst/>
          </a:prstGeom>
        </p:spPr>
      </p:pic>
      <p:sp>
        <p:nvSpPr>
          <p:cNvPr id="7" name="Subhead">
            <a:extLst>
              <a:ext uri="{FF2B5EF4-FFF2-40B4-BE49-F238E27FC236}">
                <a16:creationId xmlns:a16="http://schemas.microsoft.com/office/drawing/2014/main" id="{6D7BD20D-3CBE-904D-BAF6-087B7453C430}"/>
              </a:ext>
            </a:extLst>
          </p:cNvPr>
          <p:cNvSpPr txBox="1">
            <a:spLocks/>
          </p:cNvSpPr>
          <p:nvPr/>
        </p:nvSpPr>
        <p:spPr>
          <a:xfrm>
            <a:off x="1746019" y="2351867"/>
            <a:ext cx="8699961"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a:solidFill>
                  <a:srgbClr val="55565A"/>
                </a:solidFill>
                <a:latin typeface="Arial" charset="0"/>
                <a:ea typeface="PMingLiU" charset="0"/>
                <a:cs typeface="Arial" charset="0"/>
              </a:rPr>
              <a:t>若要加入家庭會員計劃，您的分會秘書必須填妥</a:t>
            </a:r>
            <a:r>
              <a:rPr lang="zh-TW">
                <a:solidFill>
                  <a:srgbClr val="55565A"/>
                </a:solidFill>
                <a:latin typeface="Arial" charset="0"/>
                <a:ea typeface="PMingLiU" charset="0"/>
                <a:cs typeface="Arial" charset="0"/>
                <a:hlinkClick r:id="rId3"/>
              </a:rPr>
              <a:t>家庭單位證明表格</a:t>
            </a:r>
            <a:r>
              <a:rPr lang="zh-TW">
                <a:solidFill>
                  <a:srgbClr val="55565A"/>
                </a:solidFill>
                <a:latin typeface="Arial" charset="0"/>
                <a:ea typeface="PMingLiU" charset="0"/>
                <a:cs typeface="Arial" charset="0"/>
              </a:rPr>
              <a:t>或在線上繳交。</a:t>
            </a:r>
          </a:p>
        </p:txBody>
      </p:sp>
      <p:sp>
        <p:nvSpPr>
          <p:cNvPr id="18" name="Page Number - Blue">
            <a:extLst>
              <a:ext uri="{FF2B5EF4-FFF2-40B4-BE49-F238E27FC236}">
                <a16:creationId xmlns:a16="http://schemas.microsoft.com/office/drawing/2014/main" id="{D1E2F2A6-1540-2643-B160-2A046D3CB4C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17</a:t>
            </a:fld>
            <a:endParaRPr lang="en-US" sz="1000">
              <a:solidFill>
                <a:srgbClr val="00338D"/>
              </a:solidFill>
            </a:endParaRPr>
          </a:p>
        </p:txBody>
      </p:sp>
      <p:sp>
        <p:nvSpPr>
          <p:cNvPr id="19" name="Headline">
            <a:extLst>
              <a:ext uri="{FF2B5EF4-FFF2-40B4-BE49-F238E27FC236}">
                <a16:creationId xmlns:a16="http://schemas.microsoft.com/office/drawing/2014/main" id="{740A47B8-6F7F-0345-A738-FF471743261F}"/>
              </a:ext>
            </a:extLst>
          </p:cNvPr>
          <p:cNvSpPr txBox="1">
            <a:spLocks/>
          </p:cNvSpPr>
          <p:nvPr/>
        </p:nvSpPr>
        <p:spPr>
          <a:xfrm>
            <a:off x="372975" y="366728"/>
            <a:ext cx="5376661" cy="37449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1600">
                <a:solidFill>
                  <a:srgbClr val="EBB700"/>
                </a:solidFill>
              </a:rPr>
              <a:t>報告家庭會員</a:t>
            </a:r>
          </a:p>
        </p:txBody>
      </p:sp>
      <p:sp>
        <p:nvSpPr>
          <p:cNvPr id="12" name="Text Placeholder 18">
            <a:extLst>
              <a:ext uri="{FF2B5EF4-FFF2-40B4-BE49-F238E27FC236}">
                <a16:creationId xmlns:a16="http://schemas.microsoft.com/office/drawing/2014/main" id="{0F44EF3A-6441-F749-AD46-F9A1FDBF6E47}"/>
              </a:ext>
            </a:extLst>
          </p:cNvPr>
          <p:cNvSpPr txBox="1">
            <a:spLocks/>
          </p:cNvSpPr>
          <p:nvPr/>
        </p:nvSpPr>
        <p:spPr>
          <a:xfrm>
            <a:off x="1997612" y="1225924"/>
            <a:ext cx="8032653"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a:solidFill>
                  <a:srgbClr val="00338D"/>
                </a:solidFill>
              </a:rPr>
              <a:t>報告家庭會員</a:t>
            </a:r>
          </a:p>
        </p:txBody>
      </p:sp>
      <p:sp>
        <p:nvSpPr>
          <p:cNvPr id="15" name="Rectangle 14">
            <a:extLst>
              <a:ext uri="{FF2B5EF4-FFF2-40B4-BE49-F238E27FC236}">
                <a16:creationId xmlns:a16="http://schemas.microsoft.com/office/drawing/2014/main" id="{A123B0F2-3BA1-9B40-92FC-6873BD7D0948}"/>
              </a:ext>
            </a:extLst>
          </p:cNvPr>
          <p:cNvSpPr/>
          <p:nvPr/>
        </p:nvSpPr>
        <p:spPr>
          <a:xfrm>
            <a:off x="4724398" y="2002074"/>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3871005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ckground - Image">
            <a:extLst>
              <a:ext uri="{FF2B5EF4-FFF2-40B4-BE49-F238E27FC236}">
                <a16:creationId xmlns:a16="http://schemas.microsoft.com/office/drawing/2014/main" id="{4972701C-247A-3448-8A68-1078D203BFA0}"/>
              </a:ext>
            </a:extLst>
          </p:cNvPr>
          <p:cNvPicPr>
            <a:picLocks noChangeAspect="1"/>
          </p:cNvPicPr>
          <p:nvPr/>
        </p:nvPicPr>
        <p:blipFill>
          <a:blip r:embed="rId2"/>
          <a:stretch>
            <a:fillRect/>
          </a:stretch>
        </p:blipFill>
        <p:spPr>
          <a:xfrm>
            <a:off x="0" y="0"/>
            <a:ext cx="12192000"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zh-TW" sz="4800" b="1">
                <a:solidFill>
                  <a:schemeClr val="bg1"/>
                </a:solidFill>
                <a:latin typeface="Helvetica Neue" charset="0"/>
                <a:ea typeface="PMingLiU" charset="0"/>
                <a:cs typeface="Helvetica Neue" charset="0"/>
              </a:rPr>
              <a:t>謝謝您</a:t>
            </a:r>
          </a:p>
        </p:txBody>
      </p:sp>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7" name="Copyright"/>
          <p:cNvSpPr txBox="1"/>
          <p:nvPr/>
        </p:nvSpPr>
        <p:spPr>
          <a:xfrm>
            <a:off x="3171770" y="6248400"/>
            <a:ext cx="3399810" cy="338554"/>
          </a:xfrm>
          <a:prstGeom prst="rect">
            <a:avLst/>
          </a:prstGeom>
          <a:noFill/>
        </p:spPr>
        <p:txBody>
          <a:bodyPr wrap="square" rtlCol="0">
            <a:spAutoFit/>
          </a:bodyPr>
          <a:lstStyle/>
          <a:p>
            <a:r>
              <a:rPr lang="zh-TW" sz="1600" b="1">
                <a:solidFill>
                  <a:schemeClr val="bg1"/>
                </a:solidFill>
              </a:rPr>
              <a:t>© 2019 國際獅子會</a:t>
            </a:r>
          </a:p>
        </p:txBody>
      </p:sp>
      <p:sp>
        <p:nvSpPr>
          <p:cNvPr id="8" name="Date Lang Code"/>
          <p:cNvSpPr txBox="1"/>
          <p:nvPr/>
        </p:nvSpPr>
        <p:spPr>
          <a:xfrm>
            <a:off x="6829370" y="6248400"/>
            <a:ext cx="1752600" cy="338554"/>
          </a:xfrm>
          <a:prstGeom prst="rect">
            <a:avLst/>
          </a:prstGeom>
          <a:noFill/>
        </p:spPr>
        <p:txBody>
          <a:bodyPr wrap="square" rtlCol="0">
            <a:spAutoFit/>
          </a:bodyPr>
          <a:lstStyle/>
          <a:p>
            <a:r>
              <a:rPr lang="zh-TW" sz="1600" b="1">
                <a:solidFill>
                  <a:schemeClr val="bg1"/>
                </a:solidFill>
              </a:rPr>
              <a:t>XXXX 00/00 CH</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18</a:t>
            </a:fld>
            <a:endParaRPr lang="en-US" sz="1000">
              <a:solidFill>
                <a:schemeClr val="bg1"/>
              </a:solidFill>
            </a:endParaRP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3"/>
          <a:srcRect t="8359" r="936" b="8055"/>
          <a:stretch/>
        </p:blipFill>
        <p:spPr>
          <a:xfrm>
            <a:off x="0" y="0"/>
            <a:ext cx="12192000"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2286000" y="3206478"/>
            <a:ext cx="8050695"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a:t>家庭會員的基本知識</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6" name="Page Number - White">
            <a:extLst>
              <a:ext uri="{FF2B5EF4-FFF2-40B4-BE49-F238E27FC236}">
                <a16:creationId xmlns:a16="http://schemas.microsoft.com/office/drawing/2014/main" id="{32F9EF3D-342F-B44E-B679-6B19F4FC8809}"/>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pic>
        <p:nvPicPr>
          <p:cNvPr id="17" name="Picture 16">
            <a:extLst>
              <a:ext uri="{FF2B5EF4-FFF2-40B4-BE49-F238E27FC236}">
                <a16:creationId xmlns:a16="http://schemas.microsoft.com/office/drawing/2014/main" id="{AB129129-D69E-474F-93F9-A060C0A1F88D}"/>
              </a:ext>
            </a:extLst>
          </p:cNvPr>
          <p:cNvPicPr>
            <a:picLocks noChangeAspect="1"/>
          </p:cNvPicPr>
          <p:nvPr/>
        </p:nvPicPr>
        <p:blipFill>
          <a:blip r:embed="rId4"/>
          <a:stretch>
            <a:fillRect/>
          </a:stretch>
        </p:blipFill>
        <p:spPr>
          <a:xfrm>
            <a:off x="9906000" y="0"/>
            <a:ext cx="2286000" cy="2286000"/>
          </a:xfrm>
          <a:prstGeom prst="rect">
            <a:avLst/>
          </a:prstGeom>
        </p:spPr>
      </p:pic>
      <p:pic>
        <p:nvPicPr>
          <p:cNvPr id="18" name="Picture 17">
            <a:extLst>
              <a:ext uri="{FF2B5EF4-FFF2-40B4-BE49-F238E27FC236}">
                <a16:creationId xmlns:a16="http://schemas.microsoft.com/office/drawing/2014/main" id="{DB7696C6-B7AF-2A4E-93D5-D5EF0FB98325}"/>
              </a:ext>
            </a:extLst>
          </p:cNvPr>
          <p:cNvPicPr>
            <a:picLocks noChangeAspect="1"/>
          </p:cNvPicPr>
          <p:nvPr/>
        </p:nvPicPr>
        <p:blipFill>
          <a:blip r:embed="rId4"/>
          <a:stretch>
            <a:fillRect/>
          </a:stretch>
        </p:blipFill>
        <p:spPr>
          <a:xfrm rot="10800000">
            <a:off x="-1" y="4572001"/>
            <a:ext cx="2286000" cy="2286000"/>
          </a:xfrm>
          <a:prstGeom prst="rect">
            <a:avLst/>
          </a:prstGeom>
        </p:spPr>
      </p:pic>
      <p:pic>
        <p:nvPicPr>
          <p:cNvPr id="12" name="Picture 11">
            <a:extLst>
              <a:ext uri="{FF2B5EF4-FFF2-40B4-BE49-F238E27FC236}">
                <a16:creationId xmlns:a16="http://schemas.microsoft.com/office/drawing/2014/main" id="{D4E14198-4178-D149-9867-21BDDD8BAA22}"/>
              </a:ext>
            </a:extLst>
          </p:cNvPr>
          <p:cNvPicPr>
            <a:picLocks noChangeAspect="1"/>
          </p:cNvPicPr>
          <p:nvPr/>
        </p:nvPicPr>
        <p:blipFill>
          <a:blip r:embed="rId5"/>
          <a:srcRect/>
          <a:stretch/>
        </p:blipFill>
        <p:spPr>
          <a:xfrm>
            <a:off x="273388" y="6114917"/>
            <a:ext cx="2755897" cy="463609"/>
          </a:xfrm>
          <a:prstGeom prst="rect">
            <a:avLst/>
          </a:prstGeom>
        </p:spPr>
      </p:pic>
    </p:spTree>
    <p:extLst>
      <p:ext uri="{BB962C8B-B14F-4D97-AF65-F5344CB8AC3E}">
        <p14:creationId xmlns:p14="http://schemas.microsoft.com/office/powerpoint/2010/main" val="3911045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a:solidFill>
                  <a:schemeClr val="bg1">
                    <a:alpha val="44000"/>
                  </a:schemeClr>
                </a:solidFill>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rotWithShape="1">
          <a:blip r:embed="rId2"/>
          <a:srcRect l="-36957" t="6712" r="37905" b="9712"/>
          <a:stretch/>
        </p:blipFill>
        <p:spPr>
          <a:xfrm>
            <a:off x="0" y="0"/>
            <a:ext cx="12192000" cy="6858000"/>
          </a:xfrm>
          <a:prstGeom prst="rect">
            <a:avLst/>
          </a:prstGeom>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884D2F3C-77C4-0842-BD09-61B2F6C68A95}"/>
              </a:ext>
            </a:extLst>
          </p:cNvPr>
          <p:cNvSpPr txBox="1">
            <a:spLocks/>
          </p:cNvSpPr>
          <p:nvPr/>
        </p:nvSpPr>
        <p:spPr>
          <a:xfrm>
            <a:off x="372975" y="366728"/>
            <a:ext cx="5376661" cy="37449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1600">
                <a:solidFill>
                  <a:srgbClr val="EBB700"/>
                </a:solidFill>
              </a:rPr>
              <a:t>家庭會員的基本知識 </a:t>
            </a: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516836" y="2937416"/>
            <a:ext cx="5232800" cy="230309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buSzPct val="120000"/>
              <a:buFont typeface="Arial" panose="020B0604020202020204" pitchFamily="34" charset="0"/>
              <a:buChar char="•"/>
            </a:pPr>
            <a:r>
              <a:rPr lang="zh-TW" sz="2400">
                <a:solidFill>
                  <a:schemeClr val="bg1"/>
                </a:solidFill>
                <a:latin typeface="Arial" charset="0"/>
                <a:ea typeface="PMingLiU" charset="0"/>
                <a:cs typeface="Arial" charset="0"/>
              </a:rPr>
              <a:t>提高天倫之樂的品質</a:t>
            </a:r>
          </a:p>
          <a:p>
            <a:pPr marL="457200" indent="-457200">
              <a:buSzPct val="120000"/>
              <a:buFont typeface="Arial" panose="020B0604020202020204" pitchFamily="34" charset="0"/>
              <a:buChar char="•"/>
            </a:pPr>
            <a:r>
              <a:rPr lang="zh-TW" sz="2400">
                <a:solidFill>
                  <a:schemeClr val="bg1"/>
                </a:solidFill>
                <a:latin typeface="Arial" charset="0"/>
                <a:ea typeface="PMingLiU" charset="0"/>
                <a:cs typeface="Arial" charset="0"/>
              </a:rPr>
              <a:t>成為模範榜樣</a:t>
            </a:r>
          </a:p>
          <a:p>
            <a:pPr marL="457200" indent="-457200">
              <a:buSzPct val="120000"/>
              <a:buFont typeface="Arial" panose="020B0604020202020204" pitchFamily="34" charset="0"/>
              <a:buChar char="•"/>
            </a:pPr>
            <a:r>
              <a:rPr lang="zh-TW" sz="2400">
                <a:solidFill>
                  <a:schemeClr val="bg1"/>
                </a:solidFill>
                <a:latin typeface="Arial" charset="0"/>
                <a:ea typeface="PMingLiU" charset="0"/>
                <a:cs typeface="Arial" charset="0"/>
              </a:rPr>
              <a:t>幫助您的社區</a:t>
            </a: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831160" y="1573848"/>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zh-TW" sz="3200" b="1">
                <a:solidFill>
                  <a:schemeClr val="bg1"/>
                </a:solidFill>
                <a:latin typeface="Arial" charset="0"/>
                <a:ea typeface="PMingLiU" charset="0"/>
                <a:cs typeface="Arial" charset="0"/>
              </a:rPr>
              <a:t>為什麼要讓家庭成員參與服務？ </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3039510" y="612469"/>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3" name="Page Number - White">
            <a:extLst>
              <a:ext uri="{FF2B5EF4-FFF2-40B4-BE49-F238E27FC236}">
                <a16:creationId xmlns:a16="http://schemas.microsoft.com/office/drawing/2014/main" id="{7CAAAE34-12FE-E746-A90B-1EE720FC66A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pic>
        <p:nvPicPr>
          <p:cNvPr id="10" name="Picture 9">
            <a:extLst>
              <a:ext uri="{FF2B5EF4-FFF2-40B4-BE49-F238E27FC236}">
                <a16:creationId xmlns:a16="http://schemas.microsoft.com/office/drawing/2014/main" id="{CAA5A05A-B830-9F4B-AF70-ADEF243B9536}"/>
              </a:ext>
            </a:extLst>
          </p:cNvPr>
          <p:cNvPicPr>
            <a:picLocks noChangeAspect="1"/>
          </p:cNvPicPr>
          <p:nvPr/>
        </p:nvPicPr>
        <p:blipFill>
          <a:blip r:embed="rId3"/>
          <a:srcRect/>
          <a:stretch/>
        </p:blipFill>
        <p:spPr>
          <a:xfrm>
            <a:off x="273388" y="6114917"/>
            <a:ext cx="2755897" cy="463609"/>
          </a:xfrm>
          <a:prstGeom prst="rect">
            <a:avLst/>
          </a:prstGeom>
        </p:spPr>
      </p:pic>
    </p:spTree>
    <p:extLst>
      <p:ext uri="{BB962C8B-B14F-4D97-AF65-F5344CB8AC3E}">
        <p14:creationId xmlns:p14="http://schemas.microsoft.com/office/powerpoint/2010/main" val="2253459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sp>
        <p:nvSpPr>
          <p:cNvPr id="11" name="Body Copy">
            <a:extLst>
              <a:ext uri="{FF2B5EF4-FFF2-40B4-BE49-F238E27FC236}">
                <a16:creationId xmlns:a16="http://schemas.microsoft.com/office/drawing/2014/main" id="{14B45C99-9127-3643-92CE-5F0614EE8BA5}"/>
              </a:ext>
            </a:extLst>
          </p:cNvPr>
          <p:cNvSpPr txBox="1">
            <a:spLocks/>
          </p:cNvSpPr>
          <p:nvPr/>
        </p:nvSpPr>
        <p:spPr>
          <a:xfrm>
            <a:off x="1016063" y="1776460"/>
            <a:ext cx="10159874" cy="33639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800">
                <a:solidFill>
                  <a:schemeClr val="bg1"/>
                </a:solidFill>
              </a:rPr>
              <a:t>家庭會員計劃適用於以下的家庭成員：</a:t>
            </a:r>
          </a:p>
          <a:p>
            <a:endParaRPr lang="en-US" sz="1800" kern="0" dirty="0">
              <a:solidFill>
                <a:schemeClr val="bg1"/>
              </a:solidFill>
            </a:endParaRPr>
          </a:p>
          <a:p>
            <a:pPr marL="285750" indent="-285750">
              <a:buFont typeface="Arial" panose="020B0604020202020204" pitchFamily="34" charset="0"/>
              <a:buChar char="•"/>
            </a:pPr>
            <a:r>
              <a:rPr lang="zh-TW" sz="1800">
                <a:solidFill>
                  <a:schemeClr val="bg1"/>
                </a:solidFill>
              </a:rPr>
              <a:t>符合獅子會會員的資格</a:t>
            </a:r>
          </a:p>
          <a:p>
            <a:pPr marL="285750" indent="-285750">
              <a:buFont typeface="Arial" panose="020B0604020202020204" pitchFamily="34" charset="0"/>
              <a:buChar char="•"/>
            </a:pPr>
            <a:r>
              <a:rPr lang="zh-TW" sz="1800">
                <a:solidFill>
                  <a:schemeClr val="bg1"/>
                </a:solidFill>
              </a:rPr>
              <a:t>目前屬於或加入同一個獅子會</a:t>
            </a:r>
          </a:p>
          <a:p>
            <a:pPr marL="285750" indent="-285750">
              <a:buFont typeface="Arial" panose="020B0604020202020204" pitchFamily="34" charset="0"/>
              <a:buChar char="•"/>
            </a:pPr>
            <a:r>
              <a:rPr lang="zh-TW" sz="1800">
                <a:solidFill>
                  <a:schemeClr val="bg1"/>
                </a:solidFill>
              </a:rPr>
              <a:t>居住在同一家庭中，並且彼此間具有由出生、婚姻或其他法律上產生的關係</a:t>
            </a:r>
          </a:p>
        </p:txBody>
      </p:sp>
      <p:sp>
        <p:nvSpPr>
          <p:cNvPr id="12" name="Yellow Bar">
            <a:extLst>
              <a:ext uri="{FF2B5EF4-FFF2-40B4-BE49-F238E27FC236}">
                <a16:creationId xmlns:a16="http://schemas.microsoft.com/office/drawing/2014/main" id="{AF9F7C8F-5725-4A49-B3AF-B006117735B9}"/>
              </a:ext>
            </a:extLst>
          </p:cNvPr>
          <p:cNvSpPr/>
          <p:nvPr/>
        </p:nvSpPr>
        <p:spPr>
          <a:xfrm>
            <a:off x="1137330" y="151554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027265" y="83250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a:solidFill>
                  <a:schemeClr val="bg1"/>
                </a:solidFill>
              </a:rPr>
              <a:t>誰有資格參加家庭會員計劃？</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3"/>
          <a:srcRect/>
          <a:stretch/>
        </p:blipFill>
        <p:spPr>
          <a:xfrm>
            <a:off x="1087693" y="5446458"/>
            <a:ext cx="896739" cy="849661"/>
          </a:xfrm>
          <a:prstGeom prst="rect">
            <a:avLst/>
          </a:prstGeom>
        </p:spPr>
      </p:pic>
    </p:spTree>
    <p:extLst>
      <p:ext uri="{BB962C8B-B14F-4D97-AF65-F5344CB8AC3E}">
        <p14:creationId xmlns:p14="http://schemas.microsoft.com/office/powerpoint/2010/main" val="3065051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796598" y="1955001"/>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EBB700"/>
              </a:buClr>
              <a:buSzPct val="100000"/>
              <a:buFont typeface="Lucida Grande" panose="020B0600040502020204" pitchFamily="34" charset="0"/>
              <a:buChar char="▶"/>
            </a:pPr>
            <a:r>
              <a:rPr lang="zh-TW">
                <a:solidFill>
                  <a:srgbClr val="0D2240"/>
                </a:solidFill>
                <a:latin typeface="Arial" charset="0"/>
                <a:ea typeface="PMingLiU" charset="0"/>
                <a:cs typeface="Arial" charset="0"/>
              </a:rPr>
              <a:t>家庭會員是一個計劃，提供獅友機會，讓其他的家庭成員更容易地為社區服務。</a:t>
            </a:r>
            <a:br>
              <a:rPr lang="zh-TW">
                <a:solidFill>
                  <a:srgbClr val="0D2240"/>
                </a:solidFill>
                <a:latin typeface="Arial" charset="0"/>
                <a:ea typeface="PMingLiU" charset="0"/>
                <a:cs typeface="Arial" charset="0"/>
              </a:rPr>
            </a:br>
            <a:endParaRPr lang="zh-TW">
              <a:solidFill>
                <a:srgbClr val="0D2240"/>
              </a:solidFill>
              <a:latin typeface="Arial" charset="0"/>
              <a:ea typeface="PMingLiU" charset="0"/>
              <a:cs typeface="Arial" charset="0"/>
            </a:endParaRPr>
          </a:p>
          <a:p>
            <a:pPr marL="342900" indent="-342900">
              <a:buClr>
                <a:srgbClr val="EBB700"/>
              </a:buClr>
              <a:buSzPct val="100000"/>
              <a:buFont typeface="Lucida Grande" panose="020B0600040502020204" pitchFamily="34" charset="0"/>
              <a:buChar char="▶"/>
            </a:pPr>
            <a:r>
              <a:rPr lang="zh-TW">
                <a:solidFill>
                  <a:srgbClr val="0D2240"/>
                </a:solidFill>
                <a:latin typeface="Arial" charset="0"/>
                <a:ea typeface="PMingLiU" charset="0"/>
                <a:cs typeface="Arial" charset="0"/>
              </a:rPr>
              <a:t>該計劃提供家庭成員會費的優惠，使得成為會員更為容易。</a:t>
            </a:r>
            <a:br>
              <a:rPr lang="zh-TW">
                <a:solidFill>
                  <a:srgbClr val="0D2240"/>
                </a:solidFill>
                <a:latin typeface="Arial" charset="0"/>
                <a:ea typeface="PMingLiU" charset="0"/>
                <a:cs typeface="Arial" charset="0"/>
              </a:rPr>
            </a:br>
            <a:endParaRPr lang="zh-TW">
              <a:solidFill>
                <a:srgbClr val="0D2240"/>
              </a:solidFill>
              <a:latin typeface="Arial" charset="0"/>
              <a:ea typeface="PMingLiU" charset="0"/>
              <a:cs typeface="Arial" charset="0"/>
            </a:endParaRPr>
          </a:p>
          <a:p>
            <a:pPr marL="342900" indent="-342900">
              <a:buClr>
                <a:srgbClr val="EBB700"/>
              </a:buClr>
              <a:buSzPct val="100000"/>
              <a:buFont typeface="Lucida Grande" panose="020B0600040502020204" pitchFamily="34" charset="0"/>
              <a:buChar char="▶"/>
            </a:pPr>
            <a:r>
              <a:rPr lang="zh-TW">
                <a:solidFill>
                  <a:srgbClr val="0D2240"/>
                </a:solidFill>
                <a:latin typeface="Arial" charset="0"/>
                <a:ea typeface="PMingLiU" charset="0"/>
                <a:cs typeface="Arial" charset="0"/>
              </a:rPr>
              <a:t>會費的優惠由區決定。</a:t>
            </a:r>
          </a:p>
        </p:txBody>
      </p:sp>
      <p:sp>
        <p:nvSpPr>
          <p:cNvPr id="25" name="Large #">
            <a:extLst>
              <a:ext uri="{FF2B5EF4-FFF2-40B4-BE49-F238E27FC236}">
                <a16:creationId xmlns:a16="http://schemas.microsoft.com/office/drawing/2014/main" id="{2E20D425-63F8-344E-9EAF-9DA816EF30EC}"/>
              </a:ext>
            </a:extLst>
          </p:cNvPr>
          <p:cNvSpPr txBox="1"/>
          <p:nvPr/>
        </p:nvSpPr>
        <p:spPr>
          <a:xfrm>
            <a:off x="179053" y="2840984"/>
            <a:ext cx="5092507" cy="1323439"/>
          </a:xfrm>
          <a:prstGeom prst="rect">
            <a:avLst/>
          </a:prstGeom>
          <a:noFill/>
        </p:spPr>
        <p:txBody>
          <a:bodyPr wrap="square" rtlCol="0" anchor="b">
            <a:spAutoFit/>
          </a:bodyPr>
          <a:lstStyle/>
          <a:p>
            <a:pPr algn="ctr"/>
            <a:r>
              <a:rPr lang="zh-TW" sz="4000" b="1">
                <a:solidFill>
                  <a:schemeClr val="bg1"/>
                </a:solidFill>
                <a:latin typeface="Arial" panose="020B0604020202020204" pitchFamily="34" charset="0"/>
                <a:ea typeface="PMingLiU" charset="0"/>
                <a:cs typeface="Arial" panose="020B0604020202020204" pitchFamily="34" charset="0"/>
              </a:rPr>
              <a:t>家庭會員是什麽？</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07323" y="2431482"/>
            <a:ext cx="185822"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a:t>
            </a:fld>
            <a:endParaRPr lang="en-US" sz="100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srcRect/>
          <a:stretch/>
        </p:blipFill>
        <p:spPr>
          <a:xfrm>
            <a:off x="11286103" y="202119"/>
            <a:ext cx="741108" cy="702199"/>
          </a:xfrm>
          <a:prstGeom prst="rect">
            <a:avLst/>
          </a:prstGeom>
        </p:spPr>
      </p:pic>
    </p:spTree>
    <p:extLst>
      <p:ext uri="{BB962C8B-B14F-4D97-AF65-F5344CB8AC3E}">
        <p14:creationId xmlns:p14="http://schemas.microsoft.com/office/powerpoint/2010/main" val="1358897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2"/>
          <a:srcRect l="604" t="9867" r="630" b="6773"/>
          <a:stretch/>
        </p:blipFill>
        <p:spPr>
          <a:xfrm>
            <a:off x="0" y="0"/>
            <a:ext cx="12192000"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2991185" y="32064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a:t>著手開始</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6" name="Page Number - White">
            <a:extLst>
              <a:ext uri="{FF2B5EF4-FFF2-40B4-BE49-F238E27FC236}">
                <a16:creationId xmlns:a16="http://schemas.microsoft.com/office/drawing/2014/main" id="{F8F7C60F-FA98-9D49-B929-50B5CCDD5CF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pic>
        <p:nvPicPr>
          <p:cNvPr id="21" name="Picture 20">
            <a:extLst>
              <a:ext uri="{FF2B5EF4-FFF2-40B4-BE49-F238E27FC236}">
                <a16:creationId xmlns:a16="http://schemas.microsoft.com/office/drawing/2014/main" id="{01FD43B3-3340-684D-889C-51B99200D3DF}"/>
              </a:ext>
            </a:extLst>
          </p:cNvPr>
          <p:cNvPicPr>
            <a:picLocks noChangeAspect="1"/>
          </p:cNvPicPr>
          <p:nvPr/>
        </p:nvPicPr>
        <p:blipFill>
          <a:blip r:embed="rId3"/>
          <a:stretch>
            <a:fillRect/>
          </a:stretch>
        </p:blipFill>
        <p:spPr>
          <a:xfrm>
            <a:off x="9906000" y="0"/>
            <a:ext cx="2286000" cy="2286000"/>
          </a:xfrm>
          <a:prstGeom prst="rect">
            <a:avLst/>
          </a:prstGeom>
        </p:spPr>
      </p:pic>
      <p:pic>
        <p:nvPicPr>
          <p:cNvPr id="22" name="Picture 21">
            <a:extLst>
              <a:ext uri="{FF2B5EF4-FFF2-40B4-BE49-F238E27FC236}">
                <a16:creationId xmlns:a16="http://schemas.microsoft.com/office/drawing/2014/main" id="{394FFC11-E11E-0F41-9FCC-C3CEECD67836}"/>
              </a:ext>
            </a:extLst>
          </p:cNvPr>
          <p:cNvPicPr>
            <a:picLocks noChangeAspect="1"/>
          </p:cNvPicPr>
          <p:nvPr/>
        </p:nvPicPr>
        <p:blipFill>
          <a:blip r:embed="rId3"/>
          <a:stretch>
            <a:fill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75FBF915-E310-5D48-96E3-416654B23B6D}"/>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4097868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0" name="Background - Solid">
            <a:extLst>
              <a:ext uri="{FF2B5EF4-FFF2-40B4-BE49-F238E27FC236}">
                <a16:creationId xmlns:a16="http://schemas.microsoft.com/office/drawing/2014/main" id="{452DE08C-F2BF-A54D-B326-B04A101D8C30}"/>
              </a:ext>
            </a:extLst>
          </p:cNvPr>
          <p:cNvSpPr/>
          <p:nvPr/>
        </p:nvSpPr>
        <p:spPr>
          <a:xfrm>
            <a:off x="1" y="3409247"/>
            <a:ext cx="3050320" cy="344875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3ABBB681-35F2-E640-B821-4B731FF91872}"/>
              </a:ext>
            </a:extLst>
          </p:cNvPr>
          <p:cNvSpPr/>
          <p:nvPr/>
        </p:nvSpPr>
        <p:spPr>
          <a:xfrm>
            <a:off x="3045681" y="3409247"/>
            <a:ext cx="3050320" cy="344875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C0A8A5F3-89AE-4044-85BB-A697E02A9A44}"/>
              </a:ext>
            </a:extLst>
          </p:cNvPr>
          <p:cNvSpPr/>
          <p:nvPr/>
        </p:nvSpPr>
        <p:spPr>
          <a:xfrm>
            <a:off x="6091361" y="3409247"/>
            <a:ext cx="3050320" cy="3448751"/>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955A863-4945-0940-9E42-DB7F1DB24754}"/>
              </a:ext>
            </a:extLst>
          </p:cNvPr>
          <p:cNvSpPr/>
          <p:nvPr/>
        </p:nvSpPr>
        <p:spPr>
          <a:xfrm>
            <a:off x="9137040" y="3409247"/>
            <a:ext cx="3050320" cy="3448751"/>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1804467"/>
            <a:ext cx="10159874" cy="90051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zh-TW" sz="1800">
                <a:solidFill>
                  <a:schemeClr val="bg1"/>
                </a:solidFill>
              </a:rPr>
              <a:t>儘管有很多好處，家庭的概念並不適合所有的分會。</a:t>
            </a:r>
            <a:r>
              <a:rPr lang="zh-TW" sz="1800">
                <a:solidFill>
                  <a:schemeClr val="bg1"/>
                </a:solidFill>
                <a:latin typeface="Calibri" panose="020F0502020204030204" pitchFamily="34" charset="0"/>
                <a:ea typeface="PMingLiU" panose="020F0502020204030204" pitchFamily="34" charset="0"/>
                <a:cs typeface="Times New Roman" panose="02020603050405020304" pitchFamily="18" charset="0"/>
              </a:rPr>
              <a:t>為了成功地實施適合家庭的分會概念，您需要全體會員的接受和熱忱。
</a:t>
            </a:r>
            <a:br>
              <a:rPr lang="zh-TW" sz="1800">
                <a:solidFill>
                  <a:schemeClr val="bg1"/>
                </a:solidFill>
                <a:latin typeface="Calibri" panose="020F0502020204030204" pitchFamily="34" charset="0"/>
                <a:ea typeface="PMingLiU" panose="020F0502020204030204" pitchFamily="34" charset="0"/>
                <a:cs typeface="Times New Roman" panose="02020603050405020304" pitchFamily="18" charset="0"/>
              </a:rPr>
            </a:br>
            <a:r>
              <a:rPr lang="zh-TW" sz="1800">
                <a:solidFill>
                  <a:schemeClr val="bg1"/>
                </a:solidFill>
                <a:latin typeface="Calibri" panose="020F0502020204030204" pitchFamily="34" charset="0"/>
                <a:ea typeface="PMingLiU" panose="020F0502020204030204" pitchFamily="34" charset="0"/>
                <a:cs typeface="Times New Roman" panose="02020603050405020304" pitchFamily="18" charset="0"/>
              </a:rPr>
              <a:t>在進行之前，確保您徹底了解並準備好做必要的更改，以便將家庭納入您的獅子會。 </a:t>
            </a:r>
          </a:p>
          <a:p>
            <a:pPr algn="ctr"/>
            <a:endParaRPr lang="en-US" sz="1800" kern="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4632960" y="154355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1909048" y="860509"/>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zh-TW" sz="3200">
                <a:solidFill>
                  <a:schemeClr val="bg1"/>
                </a:solidFill>
              </a:rPr>
              <a:t>從何處著手開始？</a:t>
            </a:r>
          </a:p>
        </p:txBody>
      </p:sp>
      <p:sp>
        <p:nvSpPr>
          <p:cNvPr id="20" name="Body Copy">
            <a:extLst>
              <a:ext uri="{FF2B5EF4-FFF2-40B4-BE49-F238E27FC236}">
                <a16:creationId xmlns:a16="http://schemas.microsoft.com/office/drawing/2014/main" id="{9283FD6C-7DBF-7041-B27F-755487286E6C}"/>
              </a:ext>
            </a:extLst>
          </p:cNvPr>
          <p:cNvSpPr txBox="1">
            <a:spLocks/>
          </p:cNvSpPr>
          <p:nvPr/>
        </p:nvSpPr>
        <p:spPr>
          <a:xfrm>
            <a:off x="268932" y="3755892"/>
            <a:ext cx="247051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800">
                <a:solidFill>
                  <a:schemeClr val="bg1"/>
                </a:solidFill>
                <a:latin typeface="Calibri" panose="020F0502020204030204" pitchFamily="34" charset="0"/>
                <a:ea typeface="PMingLiU" panose="020F0502020204030204" pitchFamily="34" charset="0"/>
                <a:cs typeface="Times New Roman" panose="02020603050405020304" pitchFamily="18" charset="0"/>
              </a:rPr>
              <a:t>向貴分會介紹此構想。説明家庭的概念及它對分會的影響。</a:t>
            </a:r>
          </a:p>
        </p:txBody>
      </p:sp>
      <p:sp>
        <p:nvSpPr>
          <p:cNvPr id="21" name="Body Copy">
            <a:extLst>
              <a:ext uri="{FF2B5EF4-FFF2-40B4-BE49-F238E27FC236}">
                <a16:creationId xmlns:a16="http://schemas.microsoft.com/office/drawing/2014/main" id="{D25AA450-2FC6-294E-B094-F2FA3EE81BA9}"/>
              </a:ext>
            </a:extLst>
          </p:cNvPr>
          <p:cNvSpPr txBox="1">
            <a:spLocks/>
          </p:cNvSpPr>
          <p:nvPr/>
        </p:nvSpPr>
        <p:spPr>
          <a:xfrm>
            <a:off x="3336762" y="3755892"/>
            <a:ext cx="247051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800">
                <a:solidFill>
                  <a:schemeClr val="bg1"/>
                </a:solidFill>
                <a:latin typeface="Calibri" panose="020F0502020204030204" pitchFamily="34" charset="0"/>
                <a:ea typeface="PMingLiU" panose="020F0502020204030204" pitchFamily="34" charset="0"/>
                <a:cs typeface="Times New Roman" panose="02020603050405020304" pitchFamily="18" charset="0"/>
              </a:rPr>
              <a:t>如果您的分會會員贊成進一步探討這個構想，請成立一個委員會，以了解將會影響貴分會的所有重要問題。為委員會設定一個報告結果的最後期限。 </a:t>
            </a:r>
          </a:p>
        </p:txBody>
      </p:sp>
      <p:sp>
        <p:nvSpPr>
          <p:cNvPr id="22" name="Body Copy">
            <a:extLst>
              <a:ext uri="{FF2B5EF4-FFF2-40B4-BE49-F238E27FC236}">
                <a16:creationId xmlns:a16="http://schemas.microsoft.com/office/drawing/2014/main" id="{0BB80D65-9701-204D-BE31-1A1AF88C6587}"/>
              </a:ext>
            </a:extLst>
          </p:cNvPr>
          <p:cNvSpPr txBox="1">
            <a:spLocks/>
          </p:cNvSpPr>
          <p:nvPr/>
        </p:nvSpPr>
        <p:spPr>
          <a:xfrm>
            <a:off x="6372424" y="3755892"/>
            <a:ext cx="247051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800">
                <a:solidFill>
                  <a:schemeClr val="bg1"/>
                </a:solidFill>
                <a:latin typeface="Calibri" panose="020F0502020204030204" pitchFamily="34" charset="0"/>
                <a:ea typeface="PMingLiU" panose="020F0502020204030204" pitchFamily="34" charset="0"/>
                <a:cs typeface="Times New Roman" panose="02020603050405020304" pitchFamily="18" charset="0"/>
              </a:rPr>
              <a:t>如果分會會員贊成著手進行，請列出目標並擬定行動計劃，以便在分會內實施必要的改變。 </a:t>
            </a:r>
          </a:p>
        </p:txBody>
      </p:sp>
      <p:sp>
        <p:nvSpPr>
          <p:cNvPr id="23" name="Body Copy">
            <a:extLst>
              <a:ext uri="{FF2B5EF4-FFF2-40B4-BE49-F238E27FC236}">
                <a16:creationId xmlns:a16="http://schemas.microsoft.com/office/drawing/2014/main" id="{4BF04623-02CB-E341-BD88-C0896F8C074B}"/>
              </a:ext>
            </a:extLst>
          </p:cNvPr>
          <p:cNvSpPr txBox="1">
            <a:spLocks/>
          </p:cNvSpPr>
          <p:nvPr/>
        </p:nvSpPr>
        <p:spPr>
          <a:xfrm>
            <a:off x="9413462" y="3755892"/>
            <a:ext cx="247051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800">
                <a:solidFill>
                  <a:schemeClr val="bg1"/>
                </a:solidFill>
                <a:latin typeface="Calibri" panose="020F0502020204030204" pitchFamily="34" charset="0"/>
                <a:ea typeface="PMingLiU" panose="020F0502020204030204" pitchFamily="34" charset="0"/>
                <a:cs typeface="Times New Roman" panose="02020603050405020304" pitchFamily="18" charset="0"/>
              </a:rPr>
              <a:t>在做了改變並且貴分會已經適應了新的時程表後，計劃和實施活動，以推廣適合家庭的分會。 </a:t>
            </a:r>
          </a:p>
        </p:txBody>
      </p:sp>
      <p:pic>
        <p:nvPicPr>
          <p:cNvPr id="24" name="Emblem - White" descr="lionlogo_white.eps">
            <a:extLst>
              <a:ext uri="{FF2B5EF4-FFF2-40B4-BE49-F238E27FC236}">
                <a16:creationId xmlns:a16="http://schemas.microsoft.com/office/drawing/2014/main" id="{9AE6649F-1131-9D41-90B4-68ED8B507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4534" y="238060"/>
            <a:ext cx="829848" cy="809517"/>
          </a:xfrm>
          <a:prstGeom prst="rect">
            <a:avLst/>
          </a:prstGeom>
        </p:spPr>
      </p:pic>
    </p:spTree>
    <p:extLst>
      <p:ext uri="{BB962C8B-B14F-4D97-AF65-F5344CB8AC3E}">
        <p14:creationId xmlns:p14="http://schemas.microsoft.com/office/powerpoint/2010/main" val="3126057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1600">
                <a:solidFill>
                  <a:srgbClr val="EBB700"/>
                </a:solidFill>
              </a:rPr>
              <a:t>著手開始</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buFont typeface="Arial" panose="020B0604020202020204" pitchFamily="34" charset="0"/>
              <a:buChar char="•"/>
            </a:pPr>
            <a:r>
              <a:rPr lang="zh-TW" sz="1800" b="1">
                <a:solidFill>
                  <a:schemeClr val="bg1"/>
                </a:solidFill>
                <a:latin typeface="Calibri" panose="020F0502020204030204" pitchFamily="34" charset="0"/>
                <a:ea typeface="PMingLiU" panose="020F0502020204030204" pitchFamily="34" charset="0"/>
                <a:cs typeface="Times New Roman" panose="02020603050405020304" pitchFamily="18" charset="0"/>
              </a:rPr>
              <a:t>分會會議：</a:t>
            </a:r>
            <a:r>
              <a:rPr lang="zh-TW" sz="1800">
                <a:solidFill>
                  <a:schemeClr val="bg1"/>
                </a:solidFill>
                <a:latin typeface="Calibri" panose="020F0502020204030204" pitchFamily="34" charset="0"/>
                <a:ea typeface="PMingLiU" panose="020F0502020204030204" pitchFamily="34" charset="0"/>
                <a:cs typeface="Times New Roman" panose="02020603050405020304" pitchFamily="18" charset="0"/>
              </a:rPr>
              <a:t>分會會議需要修改，以便為家庭提供一個熱情友好的環境，同時仍然富有成效。</a:t>
            </a:r>
          </a:p>
          <a:p>
            <a:pPr marL="804849" lvl="1" indent="-285750">
              <a:lnSpc>
                <a:spcPct val="107000"/>
              </a:lnSpc>
              <a:spcBef>
                <a:spcPts val="0"/>
              </a:spcBef>
              <a:spcAft>
                <a:spcPts val="800"/>
              </a:spcAft>
              <a:buFont typeface="Arial" panose="020B0604020202020204" pitchFamily="34" charset="0"/>
              <a:buChar char="•"/>
            </a:pPr>
            <a:r>
              <a:rPr lang="zh-TW" sz="1800">
                <a:solidFill>
                  <a:schemeClr val="bg1">
                    <a:lumMod val="95000"/>
                  </a:schemeClr>
                </a:solidFill>
                <a:latin typeface="Calibri" panose="020F0502020204030204" pitchFamily="34" charset="0"/>
                <a:ea typeface="PMingLiU" panose="020F0502020204030204" pitchFamily="34" charset="0"/>
                <a:cs typeface="Times New Roman" panose="02020603050405020304" pitchFamily="18" charset="0"/>
              </a:rPr>
              <a:t>分會會議需要在便於家庭參與的時間舉行。分會也可以採用虛擬平臺，以便會員可以在家中登錄會議。 </a:t>
            </a:r>
          </a:p>
          <a:p>
            <a:pPr marL="804849" lvl="1" indent="-285750">
              <a:lnSpc>
                <a:spcPct val="107000"/>
              </a:lnSpc>
              <a:spcBef>
                <a:spcPts val="0"/>
              </a:spcBef>
              <a:spcAft>
                <a:spcPts val="800"/>
              </a:spcAft>
              <a:buFont typeface="Arial" panose="020B0604020202020204" pitchFamily="34" charset="0"/>
              <a:buChar char="•"/>
            </a:pPr>
            <a:r>
              <a:rPr lang="zh-TW" sz="1800">
                <a:solidFill>
                  <a:schemeClr val="bg1">
                    <a:lumMod val="95000"/>
                  </a:schemeClr>
                </a:solidFill>
                <a:latin typeface="Calibri" panose="020F0502020204030204" pitchFamily="34" charset="0"/>
                <a:ea typeface="PMingLiU" panose="020F0502020204030204" pitchFamily="34" charset="0"/>
                <a:cs typeface="Times New Roman" panose="02020603050405020304" pitchFamily="18" charset="0"/>
              </a:rPr>
              <a:t>會議地點必需適合於兒童。請考慮包括由貴分會中的青少獅帶領的兒童活動。</a:t>
            </a:r>
          </a:p>
          <a:p>
            <a:pPr marL="804849" lvl="1" indent="-285750">
              <a:lnSpc>
                <a:spcPct val="107000"/>
              </a:lnSpc>
              <a:spcBef>
                <a:spcPts val="0"/>
              </a:spcBef>
              <a:spcAft>
                <a:spcPts val="800"/>
              </a:spcAft>
              <a:buFont typeface="Arial" panose="020B0604020202020204" pitchFamily="34" charset="0"/>
              <a:buChar char="•"/>
            </a:pPr>
            <a:r>
              <a:rPr lang="zh-TW" sz="1800">
                <a:solidFill>
                  <a:schemeClr val="bg1">
                    <a:lumMod val="95000"/>
                  </a:schemeClr>
                </a:solidFill>
                <a:latin typeface="Calibri" panose="020F0502020204030204" pitchFamily="34" charset="0"/>
                <a:ea typeface="PMingLiU" panose="020F0502020204030204" pitchFamily="34" charset="0"/>
                <a:cs typeface="Times New Roman" panose="02020603050405020304" pitchFamily="18" charset="0"/>
              </a:rPr>
              <a:t>傳統的晚餐會議未必適合於有幼童在場的會議。請考慮較隨意的方式，例如自助餐或百味餐式的聚餐。 </a:t>
            </a:r>
          </a:p>
          <a:p>
            <a:pPr marL="804849" lvl="1" indent="-285750">
              <a:lnSpc>
                <a:spcPct val="107000"/>
              </a:lnSpc>
              <a:spcBef>
                <a:spcPts val="0"/>
              </a:spcBef>
              <a:spcAft>
                <a:spcPts val="800"/>
              </a:spcAft>
              <a:buFont typeface="Arial" panose="020B0604020202020204" pitchFamily="34" charset="0"/>
              <a:buChar char="•"/>
            </a:pPr>
            <a:r>
              <a:rPr lang="zh-TW" sz="1800">
                <a:solidFill>
                  <a:schemeClr val="bg1">
                    <a:lumMod val="95000"/>
                  </a:schemeClr>
                </a:solidFill>
                <a:latin typeface="Calibri" panose="020F0502020204030204" pitchFamily="34" charset="0"/>
                <a:ea typeface="PMingLiU" panose="020F0502020204030204" pitchFamily="34" charset="0"/>
                <a:cs typeface="Times New Roman" panose="02020603050405020304" pitchFamily="18" charset="0"/>
              </a:rPr>
              <a:t>會議應該較短，以配合家庭繁忙的日程表。</a:t>
            </a:r>
          </a:p>
          <a:p>
            <a:pPr lvl="1"/>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03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a:solidFill>
                  <a:schemeClr val="bg1"/>
                </a:solidFill>
              </a:rPr>
              <a:t>分會會議的構想</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2"/>
          <a:srcRect/>
          <a:stretch/>
        </p:blipFill>
        <p:spPr>
          <a:xfrm>
            <a:off x="195594" y="5944675"/>
            <a:ext cx="741108" cy="702199"/>
          </a:xfrm>
          <a:prstGeom prst="rect">
            <a:avLst/>
          </a:prstGeom>
        </p:spPr>
      </p:pic>
    </p:spTree>
    <p:extLst>
      <p:ext uri="{BB962C8B-B14F-4D97-AF65-F5344CB8AC3E}">
        <p14:creationId xmlns:p14="http://schemas.microsoft.com/office/powerpoint/2010/main" val="2432991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1600">
                <a:solidFill>
                  <a:srgbClr val="EBB700"/>
                </a:solidFill>
              </a:rPr>
              <a:t>著手開始</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marR="0" indent="-285750">
              <a:lnSpc>
                <a:spcPct val="107000"/>
              </a:lnSpc>
              <a:spcBef>
                <a:spcPts val="0"/>
              </a:spcBef>
              <a:spcAft>
                <a:spcPts val="800"/>
              </a:spcAft>
              <a:buFont typeface="Arial" panose="020B0604020202020204" pitchFamily="34" charset="0"/>
              <a:buChar char="•"/>
            </a:pPr>
            <a:r>
              <a:rPr lang="zh-TW" sz="1800" b="1" dirty="0">
                <a:solidFill>
                  <a:schemeClr val="bg1"/>
                </a:solidFill>
                <a:latin typeface="Calibri" panose="020F0502020204030204" pitchFamily="34" charset="0"/>
                <a:ea typeface="PMingLiU" panose="020F0502020204030204" pitchFamily="34" charset="0"/>
                <a:cs typeface="Times New Roman" panose="02020603050405020304" pitchFamily="18" charset="0"/>
              </a:rPr>
              <a:t>服務活動：</a:t>
            </a:r>
            <a:r>
              <a:rPr lang="zh-TW" sz="1800" dirty="0">
                <a:solidFill>
                  <a:schemeClr val="bg1"/>
                </a:solidFill>
                <a:latin typeface="Calibri" panose="020F0502020204030204" pitchFamily="34" charset="0"/>
                <a:ea typeface="PMingLiU" panose="020F0502020204030204" pitchFamily="34" charset="0"/>
                <a:cs typeface="Times New Roman" panose="02020603050405020304" pitchFamily="18" charset="0"/>
              </a:rPr>
              <a:t>分會的服務活動必需是適合於家庭的參與。以下的要素通常不利於以家庭為中心的服務活動： </a:t>
            </a:r>
          </a:p>
          <a:p>
            <a:pPr marL="804849" lvl="1" indent="-285750">
              <a:lnSpc>
                <a:spcPct val="107000"/>
              </a:lnSpc>
              <a:spcBef>
                <a:spcPts val="0"/>
              </a:spcBef>
              <a:spcAft>
                <a:spcPts val="800"/>
              </a:spcAft>
              <a:buFont typeface="Arial" panose="020B0604020202020204" pitchFamily="34" charset="0"/>
              <a:buChar char="•"/>
            </a:pPr>
            <a:r>
              <a:rPr lang="zh-TW" sz="1800" dirty="0">
                <a:solidFill>
                  <a:schemeClr val="bg1"/>
                </a:solidFill>
                <a:latin typeface="Calibri" panose="020F0502020204030204" pitchFamily="34" charset="0"/>
                <a:ea typeface="PMingLiU" panose="020F0502020204030204" pitchFamily="34" charset="0"/>
                <a:cs typeface="Times New Roman" panose="02020603050405020304" pitchFamily="18" charset="0"/>
              </a:rPr>
              <a:t>那些需要全家人一直參與的活動。 </a:t>
            </a:r>
          </a:p>
          <a:p>
            <a:pPr marL="804849" lvl="1" indent="-285750">
              <a:lnSpc>
                <a:spcPct val="107000"/>
              </a:lnSpc>
              <a:spcBef>
                <a:spcPts val="0"/>
              </a:spcBef>
              <a:spcAft>
                <a:spcPts val="800"/>
              </a:spcAft>
              <a:buFont typeface="Arial" panose="020B0604020202020204" pitchFamily="34" charset="0"/>
              <a:buChar char="•"/>
            </a:pPr>
            <a:r>
              <a:rPr lang="zh-TW" sz="1800" dirty="0">
                <a:solidFill>
                  <a:schemeClr val="bg1"/>
                </a:solidFill>
                <a:latin typeface="Calibri" panose="020F0502020204030204" pitchFamily="34" charset="0"/>
                <a:ea typeface="PMingLiU" panose="020F0502020204030204" pitchFamily="34" charset="0"/>
                <a:cs typeface="Times New Roman" panose="02020603050405020304" pitchFamily="18" charset="0"/>
              </a:rPr>
              <a:t>將有幼童的家庭與有幼童的社區機構混在一起（監督成為一個問題）。</a:t>
            </a:r>
          </a:p>
          <a:p>
            <a:pPr marL="804849" lvl="1" indent="-285750">
              <a:lnSpc>
                <a:spcPct val="107000"/>
              </a:lnSpc>
              <a:spcBef>
                <a:spcPts val="0"/>
              </a:spcBef>
              <a:spcAft>
                <a:spcPts val="800"/>
              </a:spcAft>
              <a:buFont typeface="Arial" panose="020B0604020202020204" pitchFamily="34" charset="0"/>
              <a:buChar char="•"/>
            </a:pPr>
            <a:r>
              <a:rPr lang="zh-TW" sz="1800" dirty="0">
                <a:solidFill>
                  <a:schemeClr val="bg1"/>
                </a:solidFill>
                <a:latin typeface="Calibri" panose="020F0502020204030204" pitchFamily="34" charset="0"/>
                <a:ea typeface="PMingLiU" panose="020F0502020204030204" pitchFamily="34" charset="0"/>
                <a:cs typeface="Times New Roman" panose="02020603050405020304" pitchFamily="18" charset="0"/>
              </a:rPr>
              <a:t>固定的、經常性的作業。 </a:t>
            </a:r>
          </a:p>
          <a:p>
            <a:pPr marL="804849" lvl="1" indent="-285750">
              <a:lnSpc>
                <a:spcPct val="107000"/>
              </a:lnSpc>
              <a:spcBef>
                <a:spcPts val="0"/>
              </a:spcBef>
              <a:spcAft>
                <a:spcPts val="800"/>
              </a:spcAft>
              <a:buFont typeface="Arial" panose="020B0604020202020204" pitchFamily="34" charset="0"/>
              <a:buChar char="•"/>
            </a:pPr>
            <a:r>
              <a:rPr lang="zh-TW" sz="1800" dirty="0">
                <a:solidFill>
                  <a:schemeClr val="bg1"/>
                </a:solidFill>
                <a:latin typeface="Calibri" panose="020F0502020204030204" pitchFamily="34" charset="0"/>
                <a:ea typeface="PMingLiU" panose="020F0502020204030204" pitchFamily="34" charset="0"/>
                <a:cs typeface="Times New Roman" panose="02020603050405020304" pitchFamily="18" charset="0"/>
              </a:rPr>
              <a:t>無法分解成小單元的單功能任務。 </a:t>
            </a:r>
          </a:p>
          <a:p>
            <a:pPr marL="804849" lvl="1" indent="-285750">
              <a:lnSpc>
                <a:spcPct val="107000"/>
              </a:lnSpc>
              <a:spcBef>
                <a:spcPts val="0"/>
              </a:spcBef>
              <a:spcAft>
                <a:spcPts val="800"/>
              </a:spcAft>
              <a:buFont typeface="Arial" panose="020B0604020202020204" pitchFamily="34" charset="0"/>
              <a:buChar char="•"/>
            </a:pPr>
            <a:r>
              <a:rPr lang="zh-TW" sz="1800" dirty="0">
                <a:solidFill>
                  <a:schemeClr val="bg1"/>
                </a:solidFill>
                <a:latin typeface="Calibri" panose="020F0502020204030204" pitchFamily="34" charset="0"/>
                <a:ea typeface="PMingLiU" panose="020F0502020204030204" pitchFamily="34" charset="0"/>
                <a:cs typeface="Times New Roman" panose="02020603050405020304" pitchFamily="18" charset="0"/>
              </a:rPr>
              <a:t>持續幾個小時以上的方案可能不適合有年幼孩童的家庭。 </a:t>
            </a:r>
          </a:p>
          <a:p>
            <a:pPr marL="804849" lvl="1" indent="-285750">
              <a:lnSpc>
                <a:spcPct val="107000"/>
              </a:lnSpc>
              <a:spcBef>
                <a:spcPts val="0"/>
              </a:spcBef>
              <a:spcAft>
                <a:spcPts val="800"/>
              </a:spcAft>
              <a:buFont typeface="Arial" panose="020B0604020202020204" pitchFamily="34" charset="0"/>
              <a:buChar char="•"/>
            </a:pPr>
            <a:r>
              <a:rPr lang="zh-TW" sz="1800" dirty="0">
                <a:solidFill>
                  <a:schemeClr val="bg1"/>
                </a:solidFill>
                <a:latin typeface="Calibri" panose="020F0502020204030204" pitchFamily="34" charset="0"/>
                <a:ea typeface="PMingLiU" panose="020F0502020204030204" pitchFamily="34" charset="0"/>
                <a:cs typeface="Times New Roman" panose="02020603050405020304" pitchFamily="18" charset="0"/>
              </a:rPr>
              <a:t>具有大量身體活動的方案可能不適合年長的獅友或家庭成員。 </a:t>
            </a:r>
          </a:p>
          <a:p>
            <a:pPr lvl="1"/>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03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a:solidFill>
                  <a:schemeClr val="bg1"/>
                </a:solidFill>
              </a:rPr>
              <a:t>家庭的服務方案</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2"/>
          <a:srcRect/>
          <a:stretch/>
        </p:blipFill>
        <p:spPr>
          <a:xfrm>
            <a:off x="195594" y="5944675"/>
            <a:ext cx="741108" cy="702199"/>
          </a:xfrm>
          <a:prstGeom prst="rect">
            <a:avLst/>
          </a:prstGeom>
        </p:spPr>
      </p:pic>
    </p:spTree>
    <p:extLst>
      <p:ext uri="{BB962C8B-B14F-4D97-AF65-F5344CB8AC3E}">
        <p14:creationId xmlns:p14="http://schemas.microsoft.com/office/powerpoint/2010/main" val="980294375"/>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4587</TotalTime>
  <Words>1866</Words>
  <Application>Microsoft Office PowerPoint</Application>
  <PresentationFormat>Widescreen</PresentationFormat>
  <Paragraphs>126</Paragraphs>
  <Slides>18</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Helvetica Neue</vt:lpstr>
      <vt:lpstr>Lucida Grande</vt:lpstr>
      <vt:lpstr>Segoe UI</vt:lpstr>
      <vt:lpstr>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Marsoun, Richard</cp:lastModifiedBy>
  <cp:revision>307</cp:revision>
  <cp:lastPrinted>2019-06-19T16:24:35Z</cp:lastPrinted>
  <dcterms:created xsi:type="dcterms:W3CDTF">2018-11-12T16:45:52Z</dcterms:created>
  <dcterms:modified xsi:type="dcterms:W3CDTF">2021-07-26T14:59:00Z</dcterms:modified>
</cp:coreProperties>
</file>