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1140" r:id="rId2"/>
    <p:sldId id="874" r:id="rId3"/>
    <p:sldId id="873" r:id="rId4"/>
    <p:sldId id="953" r:id="rId5"/>
    <p:sldId id="1123" r:id="rId6"/>
    <p:sldId id="1114" r:id="rId7"/>
    <p:sldId id="1087" r:id="rId8"/>
    <p:sldId id="889" r:id="rId9"/>
    <p:sldId id="1106" r:id="rId10"/>
    <p:sldId id="1075" r:id="rId11"/>
    <p:sldId id="974" r:id="rId12"/>
    <p:sldId id="1121" r:id="rId13"/>
    <p:sldId id="952" r:id="rId14"/>
  </p:sldIdLst>
  <p:sldSz cx="12192000" cy="6858000"/>
  <p:notesSz cx="6858000" cy="13239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65A"/>
    <a:srgbClr val="0D2240"/>
    <a:srgbClr val="00338D"/>
    <a:srgbClr val="EBB700"/>
    <a:srgbClr val="7A2682"/>
    <a:srgbClr val="FF5C35"/>
    <a:srgbClr val="407CCA"/>
    <a:srgbClr val="00AC69"/>
    <a:srgbClr val="B3B2B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43"/>
    <p:restoredTop sz="61447"/>
  </p:normalViewPr>
  <p:slideViewPr>
    <p:cSldViewPr snapToGrid="0" snapToObjects="1">
      <p:cViewPr varScale="1">
        <p:scale>
          <a:sx n="73" d="100"/>
          <a:sy n="73" d="100"/>
        </p:scale>
        <p:origin x="72" y="198"/>
      </p:cViewPr>
      <p:guideLst>
        <p:guide orient="horz" pos="2184"/>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6/29/2020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55565A"/>
                </a:solidFill>
                <a:latin typeface="Arial" panose="020B0604020202020204" pitchFamily="34" charset="0"/>
                <a:cs typeface="Arial" panose="020B0604020202020204" pitchFamily="34" charset="0"/>
              </a:rPr>
              <a:t>COVID-19 is changing the way we live, work and serve. One of the biggest challenges we face as Lions is </a:t>
            </a:r>
            <a:r>
              <a:rPr lang="en-US" i="1" dirty="0">
                <a:solidFill>
                  <a:srgbClr val="FF0000"/>
                </a:solidFill>
                <a:latin typeface="Arial" panose="020B0604020202020204" pitchFamily="34" charset="0"/>
                <a:cs typeface="Arial" panose="020B0604020202020204" pitchFamily="34" charset="0"/>
              </a:rPr>
              <a:t>[state the problem – ex. hosting meetings in the age of social distancing.]</a:t>
            </a:r>
            <a:r>
              <a:rPr lang="en-US" i="1" dirty="0">
                <a:solidFill>
                  <a:srgbClr val="55565A"/>
                </a:solidFill>
                <a:latin typeface="Arial" panose="020B0604020202020204" pitchFamily="34" charset="0"/>
                <a:cs typeface="Arial" panose="020B0604020202020204" pitchFamily="34" charset="0"/>
              </a:rPr>
              <a:t> Today, we’re going to talk about </a:t>
            </a:r>
            <a:r>
              <a:rPr lang="en-US" i="1" dirty="0">
                <a:solidFill>
                  <a:srgbClr val="FF0000"/>
                </a:solidFill>
                <a:latin typeface="Arial" panose="020B0604020202020204" pitchFamily="34" charset="0"/>
                <a:cs typeface="Arial" panose="020B0604020202020204" pitchFamily="34" charset="0"/>
              </a:rPr>
              <a:t>[state the solution – ex. how you can find a virtual meeting platform that’s right for you.]</a:t>
            </a:r>
          </a:p>
          <a:p>
            <a:endParaRPr lang="en-US" i="1" dirty="0">
              <a:solidFill>
                <a:srgbClr val="55565A"/>
              </a:solidFill>
              <a:latin typeface="Arial" panose="020B0604020202020204" pitchFamily="34" charset="0"/>
              <a:cs typeface="Arial" panose="020B0604020202020204" pitchFamily="34" charset="0"/>
            </a:endParaRPr>
          </a:p>
          <a:p>
            <a:r>
              <a:rPr lang="en-US" i="1" dirty="0">
                <a:solidFill>
                  <a:srgbClr val="55565A"/>
                </a:solidFill>
                <a:latin typeface="Arial" panose="020B0604020202020204" pitchFamily="34" charset="0"/>
                <a:cs typeface="Arial" panose="020B0604020202020204" pitchFamily="34" charset="0"/>
              </a:rPr>
              <a:t>My name is </a:t>
            </a:r>
            <a:r>
              <a:rPr lang="en-US" i="1" dirty="0">
                <a:solidFill>
                  <a:srgbClr val="FF0000"/>
                </a:solidFill>
                <a:latin typeface="Arial" panose="020B0604020202020204" pitchFamily="34" charset="0"/>
                <a:cs typeface="Arial" panose="020B0604020202020204" pitchFamily="34" charset="0"/>
              </a:rPr>
              <a:t>[insert your name]</a:t>
            </a:r>
            <a:r>
              <a:rPr lang="en-US" i="1" dirty="0">
                <a:solidFill>
                  <a:srgbClr val="55565A"/>
                </a:solidFill>
                <a:latin typeface="Arial" panose="020B0604020202020204" pitchFamily="34" charset="0"/>
                <a:cs typeface="Arial" panose="020B0604020202020204" pitchFamily="34" charset="0"/>
              </a:rPr>
              <a:t>, and I’ll be hosting this special webinar just for Lions. Let’s get started!</a:t>
            </a:r>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3236707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4121062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cdn2.webdamdb.com/md_waKhcTuv1wD9.jpg.pdf?v=1"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EE3AF1F3-18D9-3440-8175-06C7FDC2864E}"/>
              </a:ext>
            </a:extLst>
          </p:cNvPr>
          <p:cNvPicPr>
            <a:picLocks noChangeAspect="1"/>
          </p:cNvPicPr>
          <p:nvPr/>
        </p:nvPicPr>
        <p:blipFill rotWithShape="1">
          <a:blip r:embed="rId3"/>
          <a:srcRect t="938" b="42812"/>
          <a:stretch/>
        </p:blipFill>
        <p:spPr>
          <a:xfrm>
            <a:off x="-2" y="0"/>
            <a:ext cx="12192001"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100645"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Yellow Bar">
            <a:extLst>
              <a:ext uri="{FF2B5EF4-FFF2-40B4-BE49-F238E27FC236}">
                <a16:creationId xmlns:a16="http://schemas.microsoft.com/office/drawing/2014/main" id="{64EEA7D3-3EFE-CE4D-AE89-2B7DA6B416D9}"/>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9" name="Emblem - White" descr="lionlogo_white.eps">
            <a:extLst>
              <a:ext uri="{FF2B5EF4-FFF2-40B4-BE49-F238E27FC236}">
                <a16:creationId xmlns:a16="http://schemas.microsoft.com/office/drawing/2014/main" id="{1EADB74F-C5D5-A94A-9986-74C53C060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0" name="Headline">
            <a:extLst>
              <a:ext uri="{FF2B5EF4-FFF2-40B4-BE49-F238E27FC236}">
                <a16:creationId xmlns:a16="http://schemas.microsoft.com/office/drawing/2014/main" id="{EAD956A8-6B12-6248-8B5F-6E0746CD6E73}"/>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rgbClr val="EBB700"/>
                </a:solidFill>
              </a:rPr>
              <a:t>網路分會</a:t>
            </a:r>
          </a:p>
        </p:txBody>
      </p:sp>
      <p:sp>
        <p:nvSpPr>
          <p:cNvPr id="11" name="Subhead">
            <a:extLst>
              <a:ext uri="{FF2B5EF4-FFF2-40B4-BE49-F238E27FC236}">
                <a16:creationId xmlns:a16="http://schemas.microsoft.com/office/drawing/2014/main" id="{DA775879-761C-0241-882C-441AE5159163}"/>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t>一種新的連接方式</a:t>
            </a: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a:solidFill>
                <a:schemeClr val="bg1"/>
              </a:solidFill>
            </a:endParaRPr>
          </a:p>
        </p:txBody>
      </p:sp>
    </p:spTree>
    <p:extLst>
      <p:ext uri="{BB962C8B-B14F-4D97-AF65-F5344CB8AC3E}">
        <p14:creationId xmlns:p14="http://schemas.microsoft.com/office/powerpoint/2010/main" val="3762438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bg1">
                    <a:alpha val="44000"/>
                  </a:schemeClr>
                </a:solidFill>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2"/>
          <a:srcRect l="-36" r="11414"/>
          <a:stretch/>
        </p:blipFill>
        <p:spPr>
          <a:xfrm>
            <a:off x="3074937" y="0"/>
            <a:ext cx="9117064"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58056" y="105114"/>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24539" y="1333786"/>
            <a:ext cx="4357416"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SzPct val="120000"/>
              <a:buFont typeface="Arial" panose="020B0604020202020204" pitchFamily="34" charset="0"/>
              <a:buChar char="•"/>
            </a:pPr>
            <a:r>
              <a:rPr lang="zh-TW" dirty="0">
                <a:solidFill>
                  <a:schemeClr val="bg1"/>
                </a:solidFill>
                <a:latin typeface="Arial" charset="0"/>
                <a:ea typeface="PMingLiU" charset="0"/>
                <a:cs typeface="Arial" charset="0"/>
              </a:rPr>
              <a:t>您將填寫與成立傳統分會相同的書面文件。</a:t>
            </a:r>
          </a:p>
          <a:p>
            <a:pPr>
              <a:buSzPct val="120000"/>
            </a:pPr>
            <a:endParaRPr lang="en-US" kern="0" dirty="0">
              <a:solidFill>
                <a:schemeClr val="bg1"/>
              </a:solidFill>
              <a:latin typeface="Arial" charset="0"/>
              <a:ea typeface="Arial" charset="0"/>
              <a:cs typeface="Arial" charset="0"/>
            </a:endParaRPr>
          </a:p>
          <a:p>
            <a:pPr marL="457200" indent="-457200">
              <a:buSzPct val="120000"/>
              <a:buFont typeface="Arial" panose="020B0604020202020204" pitchFamily="34" charset="0"/>
              <a:buChar char="•"/>
            </a:pPr>
            <a:r>
              <a:rPr lang="zh-TW" dirty="0">
                <a:solidFill>
                  <a:schemeClr val="bg1"/>
                </a:solidFill>
                <a:latin typeface="Arial" charset="0"/>
                <a:ea typeface="PMingLiU" charset="0"/>
                <a:cs typeface="Arial" charset="0"/>
              </a:rPr>
              <a:t>唯一的區別是在文件上將您的分會識別為網路</a:t>
            </a:r>
            <a:r>
              <a:rPr lang="zh-CN" altLang="en-US" dirty="0">
                <a:solidFill>
                  <a:schemeClr val="bg1"/>
                </a:solidFill>
                <a:latin typeface="Arial" charset="0"/>
                <a:ea typeface="PMingLiU" charset="0"/>
                <a:cs typeface="Arial" charset="0"/>
              </a:rPr>
              <a:t>分會</a:t>
            </a:r>
            <a:r>
              <a:rPr lang="zh-TW" dirty="0">
                <a:solidFill>
                  <a:schemeClr val="bg1"/>
                </a:solidFill>
                <a:latin typeface="Arial" charset="0"/>
                <a:ea typeface="PMingLiU" charset="0"/>
                <a:cs typeface="Arial" charset="0"/>
              </a:rPr>
              <a:t>。</a:t>
            </a: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24539" y="635632"/>
            <a:ext cx="592081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zh-TW" sz="2400" b="1">
                <a:solidFill>
                  <a:schemeClr val="bg1"/>
                </a:solidFill>
                <a:latin typeface="Arial" charset="0"/>
                <a:ea typeface="PMingLiU" charset="0"/>
                <a:cs typeface="Arial" charset="0"/>
              </a:rPr>
              <a:t>成立網路分會</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974443" y="-990219"/>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a:solidFill>
                <a:schemeClr val="bg1"/>
              </a:solidFill>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2253459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Background - Solid">
            <a:extLst>
              <a:ext uri="{FF2B5EF4-FFF2-40B4-BE49-F238E27FC236}">
                <a16:creationId xmlns:a16="http://schemas.microsoft.com/office/drawing/2014/main" id="{26686E2C-7ED9-1544-816E-ED77CB499B76}"/>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Freeform 23">
            <a:extLst>
              <a:ext uri="{FF2B5EF4-FFF2-40B4-BE49-F238E27FC236}">
                <a16:creationId xmlns:a16="http://schemas.microsoft.com/office/drawing/2014/main" id="{E39E4B24-8DD0-8746-989F-ADE4C1B100E8}"/>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2" name="Group 1">
            <a:extLst>
              <a:ext uri="{FF2B5EF4-FFF2-40B4-BE49-F238E27FC236}">
                <a16:creationId xmlns:a16="http://schemas.microsoft.com/office/drawing/2014/main" id="{04565E04-6750-604C-B216-14F6DB223BE5}"/>
              </a:ext>
            </a:extLst>
          </p:cNvPr>
          <p:cNvGrpSpPr/>
          <p:nvPr/>
        </p:nvGrpSpPr>
        <p:grpSpPr>
          <a:xfrm>
            <a:off x="4955038" y="0"/>
            <a:ext cx="1677492" cy="6858000"/>
            <a:chOff x="3697870" y="0"/>
            <a:chExt cx="1677492" cy="6858000"/>
          </a:xfrm>
        </p:grpSpPr>
        <p:sp>
          <p:nvSpPr>
            <p:cNvPr id="17" name="Freeform 16">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9" name="Freeform 18">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6" name="Body Copy">
            <a:extLst>
              <a:ext uri="{FF2B5EF4-FFF2-40B4-BE49-F238E27FC236}">
                <a16:creationId xmlns:a16="http://schemas.microsoft.com/office/drawing/2014/main" id="{2E50E5EB-D1FE-7D49-B16E-C5870ABEC04F}"/>
              </a:ext>
            </a:extLst>
          </p:cNvPr>
          <p:cNvSpPr txBox="1">
            <a:spLocks/>
          </p:cNvSpPr>
          <p:nvPr/>
        </p:nvSpPr>
        <p:spPr>
          <a:xfrm>
            <a:off x="6796598" y="1126621"/>
            <a:ext cx="4914756" cy="351733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Clr>
                <a:srgbClr val="EBB700"/>
              </a:buClr>
              <a:buSzPct val="100000"/>
              <a:buFont typeface="Lucida Grande" panose="020B0600040502020204" pitchFamily="34" charset="0"/>
              <a:buChar char="▶"/>
            </a:pPr>
            <a:r>
              <a:rPr lang="zh-TW">
                <a:solidFill>
                  <a:srgbClr val="0D2240"/>
                </a:solidFill>
                <a:latin typeface="Arial" charset="0"/>
                <a:ea typeface="PMingLiU" charset="0"/>
                <a:cs typeface="Arial" charset="0"/>
              </a:rPr>
              <a:t>選擇適合希望使用網路選項的人數的網路平台</a:t>
            </a:r>
            <a:br>
              <a:rPr lang="zh-TW">
                <a:solidFill>
                  <a:srgbClr val="0D2240"/>
                </a:solidFill>
                <a:latin typeface="Arial" charset="0"/>
                <a:ea typeface="PMingLiU" charset="0"/>
                <a:cs typeface="Arial" charset="0"/>
              </a:rPr>
            </a:br>
            <a:endParaRPr lang="zh-TW">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r>
              <a:rPr lang="zh-TW">
                <a:solidFill>
                  <a:srgbClr val="0D2240"/>
                </a:solidFill>
                <a:latin typeface="Arial" charset="0"/>
                <a:ea typeface="PMingLiU" charset="0"/>
                <a:cs typeface="Arial" charset="0"/>
              </a:rPr>
              <a:t>許多網路平台都提供免費試用期，以測試哪種平台最適合您的分會。</a:t>
            </a:r>
            <a:br>
              <a:rPr lang="zh-TW">
                <a:solidFill>
                  <a:srgbClr val="0D2240"/>
                </a:solidFill>
                <a:latin typeface="Arial" charset="0"/>
                <a:ea typeface="PMingLiU" charset="0"/>
                <a:cs typeface="Arial" charset="0"/>
              </a:rPr>
            </a:br>
            <a:endParaRPr lang="zh-TW">
              <a:solidFill>
                <a:srgbClr val="0D2240"/>
              </a:solidFill>
              <a:latin typeface="Arial" charset="0"/>
              <a:ea typeface="PMingLiU" charset="0"/>
              <a:cs typeface="Arial" charset="0"/>
            </a:endParaRPr>
          </a:p>
          <a:p>
            <a:pPr marL="342900" indent="-342900">
              <a:buClr>
                <a:srgbClr val="EBB700"/>
              </a:buClr>
              <a:buSzPct val="100000"/>
              <a:buFont typeface="Lucida Grande" panose="020B0600040502020204" pitchFamily="34" charset="0"/>
              <a:buChar char="▶"/>
            </a:pPr>
            <a:r>
              <a:rPr lang="zh-TW">
                <a:solidFill>
                  <a:srgbClr val="0D2240"/>
                </a:solidFill>
                <a:latin typeface="Arial" charset="0"/>
                <a:ea typeface="PMingLiU" charset="0"/>
                <a:cs typeface="Arial" charset="0"/>
              </a:rPr>
              <a:t>YouTube上有許多教學課程，以學習如何使用大多數的網路平台。</a:t>
            </a:r>
          </a:p>
          <a:p>
            <a:pPr>
              <a:buClr>
                <a:srgbClr val="EBB700"/>
              </a:buClr>
              <a:buSzPct val="100000"/>
            </a:pPr>
            <a:endParaRPr lang="en-US" kern="0" dirty="0">
              <a:solidFill>
                <a:srgbClr val="0D2240"/>
              </a:solidFill>
              <a:latin typeface="Arial" charset="0"/>
              <a:ea typeface="Arial" charset="0"/>
              <a:cs typeface="Arial" charset="0"/>
            </a:endParaRPr>
          </a:p>
          <a:p>
            <a:pPr marL="342900" indent="-342900">
              <a:buClr>
                <a:srgbClr val="EBB700"/>
              </a:buClr>
              <a:buSzPct val="100000"/>
              <a:buFont typeface="Lucida Grande" panose="020B0600040502020204" pitchFamily="34" charset="0"/>
              <a:buChar char="▶"/>
            </a:pPr>
            <a:r>
              <a:rPr lang="zh-TW">
                <a:solidFill>
                  <a:srgbClr val="0D2240"/>
                </a:solidFill>
                <a:latin typeface="Arial" charset="0"/>
                <a:ea typeface="PMingLiU" charset="0"/>
                <a:cs typeface="Arial" charset="0"/>
              </a:rPr>
              <a:t>有可以免費使用的網路平台。</a:t>
            </a:r>
          </a:p>
        </p:txBody>
      </p:sp>
      <p:sp>
        <p:nvSpPr>
          <p:cNvPr id="25" name="Large #">
            <a:extLst>
              <a:ext uri="{FF2B5EF4-FFF2-40B4-BE49-F238E27FC236}">
                <a16:creationId xmlns:a16="http://schemas.microsoft.com/office/drawing/2014/main" id="{2E20D425-63F8-344E-9EAF-9DA816EF30EC}"/>
              </a:ext>
            </a:extLst>
          </p:cNvPr>
          <p:cNvSpPr txBox="1"/>
          <p:nvPr/>
        </p:nvSpPr>
        <p:spPr>
          <a:xfrm>
            <a:off x="179053" y="2281008"/>
            <a:ext cx="5092507" cy="2027799"/>
          </a:xfrm>
          <a:prstGeom prst="rect">
            <a:avLst/>
          </a:prstGeom>
          <a:noFill/>
        </p:spPr>
        <p:txBody>
          <a:bodyPr wrap="square" rtlCol="0" anchor="b">
            <a:spAutoFit/>
          </a:bodyPr>
          <a:lstStyle/>
          <a:p>
            <a:pPr algn="ctr">
              <a:lnSpc>
                <a:spcPts val="8000"/>
              </a:lnSpc>
            </a:pPr>
            <a:r>
              <a:rPr lang="zh-TW" sz="4800" b="1">
                <a:solidFill>
                  <a:schemeClr val="bg1"/>
                </a:solidFill>
                <a:latin typeface="Arial" panose="020B0604020202020204" pitchFamily="34" charset="0"/>
                <a:ea typeface="PMingLiU" charset="0"/>
                <a:cs typeface="Arial" panose="020B0604020202020204" pitchFamily="34" charset="0"/>
              </a:rPr>
              <a:t>使用什麼網路平台？</a:t>
            </a:r>
          </a:p>
        </p:txBody>
      </p:sp>
      <p:sp>
        <p:nvSpPr>
          <p:cNvPr id="28" name="Rectangle 27">
            <a:extLst>
              <a:ext uri="{FF2B5EF4-FFF2-40B4-BE49-F238E27FC236}">
                <a16:creationId xmlns:a16="http://schemas.microsoft.com/office/drawing/2014/main" id="{1F2A9514-7C35-AB43-B22D-AC06B53DD328}"/>
              </a:ext>
            </a:extLst>
          </p:cNvPr>
          <p:cNvSpPr/>
          <p:nvPr/>
        </p:nvSpPr>
        <p:spPr>
          <a:xfrm rot="5400000">
            <a:off x="2607323" y="2431482"/>
            <a:ext cx="185822" cy="406708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a:solidFill>
                <a:srgbClr val="00338D"/>
              </a:solidFill>
            </a:endParaRPr>
          </a:p>
        </p:txBody>
      </p:sp>
      <p:pic>
        <p:nvPicPr>
          <p:cNvPr id="11" name="Picture 10">
            <a:extLst>
              <a:ext uri="{FF2B5EF4-FFF2-40B4-BE49-F238E27FC236}">
                <a16:creationId xmlns:a16="http://schemas.microsoft.com/office/drawing/2014/main" id="{E71325D6-7824-F444-951E-D53971D53FB6}"/>
              </a:ext>
            </a:extLst>
          </p:cNvPr>
          <p:cNvPicPr>
            <a:picLocks noChangeAspect="1"/>
          </p:cNvPicPr>
          <p:nvPr/>
        </p:nvPicPr>
        <p:blipFill>
          <a:blip r:embed="rId2"/>
          <a:srcRect/>
          <a:stretch/>
        </p:blipFill>
        <p:spPr>
          <a:xfrm>
            <a:off x="11286103" y="202119"/>
            <a:ext cx="741108" cy="702199"/>
          </a:xfrm>
          <a:prstGeom prst="rect">
            <a:avLst/>
          </a:prstGeom>
        </p:spPr>
      </p:pic>
    </p:spTree>
    <p:extLst>
      <p:ext uri="{BB962C8B-B14F-4D97-AF65-F5344CB8AC3E}">
        <p14:creationId xmlns:p14="http://schemas.microsoft.com/office/powerpoint/2010/main" val="1358897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a:solidFill>
                <a:schemeClr val="bg1"/>
              </a:solidFill>
            </a:endParaRPr>
          </a:p>
        </p:txBody>
      </p:sp>
      <p:sp>
        <p:nvSpPr>
          <p:cNvPr id="11" name="Body Copy">
            <a:extLst>
              <a:ext uri="{FF2B5EF4-FFF2-40B4-BE49-F238E27FC236}">
                <a16:creationId xmlns:a16="http://schemas.microsoft.com/office/drawing/2014/main" id="{14B45C99-9127-3643-92CE-5F0614EE8BA5}"/>
              </a:ext>
            </a:extLst>
          </p:cNvPr>
          <p:cNvSpPr txBox="1">
            <a:spLocks/>
          </p:cNvSpPr>
          <p:nvPr/>
        </p:nvSpPr>
        <p:spPr>
          <a:xfrm>
            <a:off x="986165" y="1113852"/>
            <a:ext cx="10159874" cy="400652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Font typeface="Arial" panose="020B0604020202020204" pitchFamily="34" charset="0"/>
              <a:buChar char="•"/>
            </a:pPr>
            <a:r>
              <a:rPr lang="zh-TW" sz="1800">
                <a:solidFill>
                  <a:schemeClr val="bg1"/>
                </a:solidFill>
              </a:rPr>
              <a:t>確保新會員了解如何使用網路平台。</a:t>
            </a:r>
          </a:p>
          <a:p>
            <a:pPr marL="914400" lvl="1" indent="-457200">
              <a:buFont typeface="Arial" panose="020B0604020202020204" pitchFamily="34" charset="0"/>
              <a:buChar char="•"/>
            </a:pPr>
            <a:r>
              <a:rPr lang="zh-TW" sz="1800">
                <a:solidFill>
                  <a:schemeClr val="bg1"/>
                </a:solidFill>
              </a:rPr>
              <a:t>如果需要在平台上培訓他們，請親自與他們見面</a:t>
            </a:r>
          </a:p>
          <a:p>
            <a:pPr marL="914400" lvl="1" indent="-457200">
              <a:buFont typeface="Arial" panose="020B0604020202020204" pitchFamily="34" charset="0"/>
              <a:buChar char="•"/>
            </a:pPr>
            <a:r>
              <a:rPr lang="zh-TW" sz="1800">
                <a:solidFill>
                  <a:schemeClr val="bg1"/>
                </a:solidFill>
              </a:rPr>
              <a:t>尋求建立技術顧問或技術委員會-這些人將為網路平台帶來的任何技術問題提供幫助</a:t>
            </a:r>
          </a:p>
          <a:p>
            <a:pPr marL="457200" indent="-457200">
              <a:buFont typeface="Arial" panose="020B0604020202020204" pitchFamily="34" charset="0"/>
              <a:buChar char="•"/>
            </a:pPr>
            <a:r>
              <a:rPr lang="zh-TW" sz="1800">
                <a:solidFill>
                  <a:schemeClr val="bg1"/>
                </a:solidFill>
              </a:rPr>
              <a:t>邀請新會員加入分會使用的任何社交平台。</a:t>
            </a:r>
          </a:p>
          <a:p>
            <a:pPr marL="457200" indent="-457200">
              <a:buFont typeface="Arial" panose="020B0604020202020204" pitchFamily="34" charset="0"/>
              <a:buChar char="•"/>
            </a:pPr>
            <a:r>
              <a:rPr lang="zh-TW" sz="1800">
                <a:solidFill>
                  <a:schemeClr val="bg1"/>
                </a:solidFill>
              </a:rPr>
              <a:t>發送列出了社區服務日期的行事曆給新會員</a:t>
            </a:r>
          </a:p>
          <a:p>
            <a:pPr marL="457200" indent="-457200">
              <a:buFont typeface="Arial" panose="020B0604020202020204" pitchFamily="34" charset="0"/>
              <a:buChar char="•"/>
            </a:pPr>
            <a:r>
              <a:rPr lang="zh-TW" sz="1800">
                <a:solidFill>
                  <a:schemeClr val="bg1"/>
                </a:solidFill>
              </a:rPr>
              <a:t>確保新會員參加 lionsclubs.org 上的新會員講習培訓。</a:t>
            </a:r>
          </a:p>
          <a:p>
            <a:pPr marL="914400" lvl="1" indent="-457200">
              <a:buFont typeface="Arial" panose="020B0604020202020204" pitchFamily="34" charset="0"/>
              <a:buChar char="•"/>
            </a:pPr>
            <a:r>
              <a:rPr lang="zh-TW" sz="1800">
                <a:solidFill>
                  <a:schemeClr val="bg1"/>
                </a:solidFill>
              </a:rPr>
              <a:t>請參閱</a:t>
            </a:r>
            <a:r>
              <a:rPr lang="zh-TW" sz="1800">
                <a:solidFill>
                  <a:schemeClr val="bg1"/>
                </a:solidFill>
                <a:hlinkClick r:id="rId2">
                  <a:extLst>
                    <a:ext uri="{A12FA001-AC4F-418D-AE19-62706E023703}">
                      <ahyp:hlinkClr xmlns:ahyp="http://schemas.microsoft.com/office/drawing/2018/hyperlinkcolor" val="tx"/>
                    </a:ext>
                  </a:extLst>
                </a:hlinkClick>
              </a:rPr>
              <a:t>指南。 </a:t>
            </a:r>
          </a:p>
          <a:p>
            <a:pPr marL="457200" indent="-457200">
              <a:buFont typeface="Arial" panose="020B0604020202020204" pitchFamily="34" charset="0"/>
              <a:buChar char="•"/>
            </a:pPr>
            <a:r>
              <a:rPr lang="zh-TW" sz="1800">
                <a:solidFill>
                  <a:schemeClr val="bg1"/>
                </a:solidFill>
              </a:rPr>
              <a:t>在下次線上會議介紹該會員</a:t>
            </a:r>
          </a:p>
          <a:p>
            <a:pPr marL="457200" indent="-457200">
              <a:buFont typeface="Arial" panose="020B0604020202020204" pitchFamily="34" charset="0"/>
              <a:buChar char="•"/>
            </a:pPr>
            <a:r>
              <a:rPr lang="zh-TW" sz="1800">
                <a:solidFill>
                  <a:schemeClr val="bg1"/>
                </a:solidFill>
              </a:rPr>
              <a:t>安排與新會員一起加入下一個社區服務方案。</a:t>
            </a:r>
          </a:p>
          <a:p>
            <a:pPr marL="914400" lvl="1" indent="-457200">
              <a:buFont typeface="Arial" panose="020B0604020202020204" pitchFamily="34" charset="0"/>
              <a:buChar char="•"/>
            </a:pPr>
            <a:r>
              <a:rPr lang="zh-TW" sz="1800">
                <a:solidFill>
                  <a:schemeClr val="bg1"/>
                </a:solidFill>
              </a:rPr>
              <a:t>這將有助於確保會員感到賓至如歸，並且可以將其介紹給正在參與的會員。</a:t>
            </a:r>
          </a:p>
          <a:p>
            <a:endParaRPr lang="en-US" sz="1800" kern="0" dirty="0">
              <a:solidFill>
                <a:schemeClr val="bg1"/>
              </a:solidFill>
            </a:endParaRPr>
          </a:p>
          <a:p>
            <a:r>
              <a:rPr lang="zh-TW" sz="1800">
                <a:solidFill>
                  <a:schemeClr val="bg1"/>
                </a:solidFill>
              </a:rPr>
              <a:t> </a:t>
            </a:r>
          </a:p>
          <a:p>
            <a:endParaRPr lang="en-US" sz="1800" kern="0" dirty="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1150560" y="88823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027265" y="354830"/>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chemeClr val="bg1"/>
                </a:solidFill>
              </a:rPr>
              <a:t>成立網路分會的提示</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087693" y="5446458"/>
            <a:ext cx="896739" cy="849661"/>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ackground - Image">
            <a:extLst>
              <a:ext uri="{FF2B5EF4-FFF2-40B4-BE49-F238E27FC236}">
                <a16:creationId xmlns:a16="http://schemas.microsoft.com/office/drawing/2014/main" id="{2EE2BF5C-B4A4-1B40-B3D6-5807C1E6D824}"/>
              </a:ext>
            </a:extLst>
          </p:cNvPr>
          <p:cNvPicPr>
            <a:picLocks noChangeAspect="1"/>
          </p:cNvPicPr>
          <p:nvPr/>
        </p:nvPicPr>
        <p:blipFill rotWithShape="1">
          <a:blip r:embed="rId2"/>
          <a:srcRect t="938" b="42812"/>
          <a:stretch/>
        </p:blipFill>
        <p:spPr>
          <a:xfrm>
            <a:off x="-2" y="0"/>
            <a:ext cx="12192001"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1"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zh-TW" sz="4800" b="1">
                <a:solidFill>
                  <a:schemeClr val="bg1"/>
                </a:solidFill>
                <a:latin typeface="Helvetica Neue" charset="0"/>
                <a:ea typeface="PMingLiU" charset="0"/>
                <a:cs typeface="Helvetica Neue" charset="0"/>
              </a:rPr>
              <a:t>謝謝您</a:t>
            </a:r>
          </a:p>
          <a:p>
            <a:pPr>
              <a:lnSpc>
                <a:spcPct val="80000"/>
              </a:lnSpc>
              <a:spcAft>
                <a:spcPts val="600"/>
              </a:spcAft>
            </a:pPr>
            <a:r>
              <a:rPr lang="zh-TW" sz="1800" b="1">
                <a:solidFill>
                  <a:schemeClr val="bg1"/>
                </a:solidFill>
                <a:latin typeface="Helvetica Neue" charset="0"/>
                <a:ea typeface="PMingLiU" charset="0"/>
                <a:cs typeface="Helvetica Neue" charset="0"/>
              </a:rPr>
              <a:t>如有任何問題請聯絡 membership@lionsclubs.org</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510239" y="6062172"/>
            <a:ext cx="3399810" cy="338554"/>
          </a:xfrm>
          <a:prstGeom prst="rect">
            <a:avLst/>
          </a:prstGeom>
          <a:noFill/>
        </p:spPr>
        <p:txBody>
          <a:bodyPr wrap="square" rtlCol="0">
            <a:spAutoFit/>
          </a:bodyPr>
          <a:lstStyle/>
          <a:p>
            <a:r>
              <a:rPr lang="zh-TW" sz="1600" b="1">
                <a:solidFill>
                  <a:schemeClr val="bg1"/>
                </a:solidFill>
              </a:rPr>
              <a:t>©2018  國際獅子會</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3"/>
          <a:srcRect t="14205" b="-7"/>
          <a:stretch/>
        </p:blipFill>
        <p:spPr>
          <a:xfrm>
            <a:off x="0" y="0"/>
            <a:ext cx="12191999"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t>什麼是網路分會？</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32F9EF3D-342F-B44E-B679-6B19F4FC880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pic>
        <p:nvPicPr>
          <p:cNvPr id="17" name="Picture 16">
            <a:extLst>
              <a:ext uri="{FF2B5EF4-FFF2-40B4-BE49-F238E27FC236}">
                <a16:creationId xmlns:a16="http://schemas.microsoft.com/office/drawing/2014/main" id="{AB129129-D69E-474F-93F9-A060C0A1F88D}"/>
              </a:ext>
            </a:extLst>
          </p:cNvPr>
          <p:cNvPicPr>
            <a:picLocks noChangeAspect="1"/>
          </p:cNvPicPr>
          <p:nvPr/>
        </p:nvPicPr>
        <p:blipFill>
          <a:blip r:embed="rId4"/>
          <a:stretch>
            <a:fillRect/>
          </a:stretch>
        </p:blipFill>
        <p:spPr>
          <a:xfrm>
            <a:off x="9906000" y="0"/>
            <a:ext cx="2286000" cy="2286000"/>
          </a:xfrm>
          <a:prstGeom prst="rect">
            <a:avLst/>
          </a:prstGeom>
        </p:spPr>
      </p:pic>
      <p:pic>
        <p:nvPicPr>
          <p:cNvPr id="18" name="Picture 17">
            <a:extLst>
              <a:ext uri="{FF2B5EF4-FFF2-40B4-BE49-F238E27FC236}">
                <a16:creationId xmlns:a16="http://schemas.microsoft.com/office/drawing/2014/main" id="{DB7696C6-B7AF-2A4E-93D5-D5EF0FB98325}"/>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12" name="Picture 11">
            <a:extLst>
              <a:ext uri="{FF2B5EF4-FFF2-40B4-BE49-F238E27FC236}">
                <a16:creationId xmlns:a16="http://schemas.microsoft.com/office/drawing/2014/main" id="{D4E14198-4178-D149-9867-21BDDD8BAA22}"/>
              </a:ext>
            </a:extLst>
          </p:cNvPr>
          <p:cNvPicPr>
            <a:picLocks noChangeAspect="1"/>
          </p:cNvPicPr>
          <p:nvPr/>
        </p:nvPicPr>
        <p:blipFill>
          <a:blip r:embed="rId5"/>
          <a:srcRect/>
          <a:stretch/>
        </p:blipFill>
        <p:spPr>
          <a:xfrm>
            <a:off x="273388" y="6114917"/>
            <a:ext cx="2755897" cy="463609"/>
          </a:xfrm>
          <a:prstGeom prst="rect">
            <a:avLst/>
          </a:prstGeom>
        </p:spPr>
      </p:pic>
    </p:spTree>
    <p:extLst>
      <p:ext uri="{BB962C8B-B14F-4D97-AF65-F5344CB8AC3E}">
        <p14:creationId xmlns:p14="http://schemas.microsoft.com/office/powerpoint/2010/main" val="391104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762001" y="992633"/>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591556" y="429923"/>
            <a:ext cx="7333244"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t>什麼是網路分會？</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591003" y="1075332"/>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kern="0" dirty="0"/>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
        <p:nvSpPr>
          <p:cNvPr id="2" name="TextBox 1">
            <a:extLst>
              <a:ext uri="{FF2B5EF4-FFF2-40B4-BE49-F238E27FC236}">
                <a16:creationId xmlns:a16="http://schemas.microsoft.com/office/drawing/2014/main" id="{93F9419B-F64A-47FE-8B6F-5B469CCA632C}"/>
              </a:ext>
            </a:extLst>
          </p:cNvPr>
          <p:cNvSpPr txBox="1"/>
          <p:nvPr/>
        </p:nvSpPr>
        <p:spPr>
          <a:xfrm>
            <a:off x="591556" y="1232452"/>
            <a:ext cx="10818566" cy="2677656"/>
          </a:xfrm>
          <a:prstGeom prst="rect">
            <a:avLst/>
          </a:prstGeom>
          <a:noFill/>
        </p:spPr>
        <p:txBody>
          <a:bodyPr wrap="square" rtlCol="0">
            <a:spAutoFit/>
          </a:bodyPr>
          <a:lstStyle/>
          <a:p>
            <a:pPr marL="285750" indent="-285750">
              <a:buFont typeface="Arial" panose="020B0604020202020204" pitchFamily="34" charset="0"/>
              <a:buChar char="•"/>
            </a:pPr>
            <a:r>
              <a:rPr lang="zh-TW" sz="2800" dirty="0">
                <a:solidFill>
                  <a:schemeClr val="bg1"/>
                </a:solidFill>
              </a:rPr>
              <a:t>網路獅子會是使用多功能平台的軟體應用程式在確定的網路空間中建立分會存在的總體類別。  網路分會可以包括網絡分會，What</a:t>
            </a:r>
            <a:r>
              <a:rPr lang="en-US" altLang="zh-TW" sz="2800" dirty="0">
                <a:solidFill>
                  <a:schemeClr val="bg1"/>
                </a:solidFill>
              </a:rPr>
              <a:t>s</a:t>
            </a:r>
            <a:r>
              <a:rPr lang="zh-TW" sz="2800" dirty="0">
                <a:solidFill>
                  <a:schemeClr val="bg1"/>
                </a:solidFill>
              </a:rPr>
              <a:t> App 分會或電話分會等平台。</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zh-TW" sz="2800" dirty="0">
                <a:solidFill>
                  <a:schemeClr val="bg1"/>
                </a:solidFill>
              </a:rPr>
              <a:t>聖地牙哥金三角獅子會是第一家在創會過程中使用“網路性”會議標識的獅子會。  他們於1990年成立。  </a:t>
            </a:r>
          </a:p>
        </p:txBody>
      </p:sp>
    </p:spTree>
    <p:extLst>
      <p:ext uri="{BB962C8B-B14F-4D97-AF65-F5344CB8AC3E}">
        <p14:creationId xmlns:p14="http://schemas.microsoft.com/office/powerpoint/2010/main" val="3679786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a16="http://schemas.microsoft.com/office/drawing/2014/main" id="{8BB30BA4-CC00-0C41-BC3E-81481A35DC8A}"/>
              </a:ext>
            </a:extLst>
          </p:cNvPr>
          <p:cNvPicPr>
            <a:picLocks noChangeAspect="1"/>
          </p:cNvPicPr>
          <p:nvPr/>
        </p:nvPicPr>
        <p:blipFill rotWithShape="1">
          <a:blip r:embed="rId2"/>
          <a:srcRect t="2640" r="-159" b="12852"/>
          <a:stretch/>
        </p:blipFill>
        <p:spPr>
          <a:xfrm>
            <a:off x="-3" y="0"/>
            <a:ext cx="12191999" cy="6858000"/>
          </a:xfrm>
          <a:prstGeom prst="rect">
            <a:avLst/>
          </a:prstGeom>
        </p:spPr>
      </p:pic>
      <p:sp>
        <p:nvSpPr>
          <p:cNvPr id="3" name="Background - Overlay">
            <a:extLst>
              <a:ext uri="{FF2B5EF4-FFF2-40B4-BE49-F238E27FC236}">
                <a16:creationId xmlns:a16="http://schemas.microsoft.com/office/drawing/2014/main" id="{57A097A5-E818-E049-8FDC-E004EF874760}"/>
              </a:ext>
            </a:extLst>
          </p:cNvPr>
          <p:cNvSpPr/>
          <p:nvPr/>
        </p:nvSpPr>
        <p:spPr>
          <a:xfrm>
            <a:off x="-8" y="-1"/>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Headline">
            <a:extLst>
              <a:ext uri="{FF2B5EF4-FFF2-40B4-BE49-F238E27FC236}">
                <a16:creationId xmlns:a16="http://schemas.microsoft.com/office/drawing/2014/main" id="{83479473-9EF7-934F-8036-05F8F4131C6D}"/>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t>為什麼是網路分會?</a:t>
            </a:r>
          </a:p>
        </p:txBody>
      </p:sp>
      <p:sp>
        <p:nvSpPr>
          <p:cNvPr id="5" name="Yellow Bar">
            <a:extLst>
              <a:ext uri="{FF2B5EF4-FFF2-40B4-BE49-F238E27FC236}">
                <a16:creationId xmlns:a16="http://schemas.microsoft.com/office/drawing/2014/main" id="{04EC0EED-33A8-9346-B2E9-91432F1BB78F}"/>
              </a:ext>
            </a:extLst>
          </p:cNvPr>
          <p:cNvSpPr/>
          <p:nvPr/>
        </p:nvSpPr>
        <p:spPr>
          <a:xfrm>
            <a:off x="5370871" y="39624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6" name="Page Number - White">
            <a:extLst>
              <a:ext uri="{FF2B5EF4-FFF2-40B4-BE49-F238E27FC236}">
                <a16:creationId xmlns:a16="http://schemas.microsoft.com/office/drawing/2014/main" id="{F8F7C60F-FA98-9D49-B929-50B5CCDD5C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pic>
        <p:nvPicPr>
          <p:cNvPr id="21" name="Picture 20">
            <a:extLst>
              <a:ext uri="{FF2B5EF4-FFF2-40B4-BE49-F238E27FC236}">
                <a16:creationId xmlns:a16="http://schemas.microsoft.com/office/drawing/2014/main" id="{01FD43B3-3340-684D-889C-51B99200D3DF}"/>
              </a:ext>
            </a:extLst>
          </p:cNvPr>
          <p:cNvPicPr>
            <a:picLocks noChangeAspect="1"/>
          </p:cNvPicPr>
          <p:nvPr/>
        </p:nvPicPr>
        <p:blipFill>
          <a:blip r:embed="rId3"/>
          <a:stretch>
            <a:fillRect/>
          </a:stretch>
        </p:blipFill>
        <p:spPr>
          <a:xfrm>
            <a:off x="9906000" y="0"/>
            <a:ext cx="2286000" cy="2286000"/>
          </a:xfrm>
          <a:prstGeom prst="rect">
            <a:avLst/>
          </a:prstGeom>
        </p:spPr>
      </p:pic>
      <p:pic>
        <p:nvPicPr>
          <p:cNvPr id="22" name="Picture 21">
            <a:extLst>
              <a:ext uri="{FF2B5EF4-FFF2-40B4-BE49-F238E27FC236}">
                <a16:creationId xmlns:a16="http://schemas.microsoft.com/office/drawing/2014/main" id="{394FFC11-E11E-0F41-9FCC-C3CEECD67836}"/>
              </a:ext>
            </a:extLst>
          </p:cNvPr>
          <p:cNvPicPr>
            <a:picLocks noChangeAspect="1"/>
          </p:cNvPicPr>
          <p:nvPr/>
        </p:nvPicPr>
        <p:blipFill>
          <a:blip r:embed="rId3"/>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5FBF915-E310-5D48-96E3-416654B23B6D}"/>
              </a:ext>
            </a:extLst>
          </p:cNvPr>
          <p:cNvPicPr>
            <a:picLocks noChangeAspect="1"/>
          </p:cNvPicPr>
          <p:nvPr/>
        </p:nvPicPr>
        <p:blipFill>
          <a:blip r:embed="rId4"/>
          <a:srcRect/>
          <a:stretch/>
        </p:blipFill>
        <p:spPr>
          <a:xfrm>
            <a:off x="273388" y="6114917"/>
            <a:ext cx="2755897" cy="463609"/>
          </a:xfrm>
          <a:prstGeom prst="rect">
            <a:avLst/>
          </a:prstGeom>
        </p:spPr>
      </p:pic>
    </p:spTree>
    <p:extLst>
      <p:ext uri="{BB962C8B-B14F-4D97-AF65-F5344CB8AC3E}">
        <p14:creationId xmlns:p14="http://schemas.microsoft.com/office/powerpoint/2010/main" val="4097868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4970" y="-1"/>
            <a:ext cx="12192000" cy="6858000"/>
          </a:xfrm>
          <a:prstGeom prst="rect">
            <a:avLst/>
          </a:prstGeom>
          <a:solidFill>
            <a:srgbClr val="55565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9B528F7-FFCE-164D-B6B9-E5AA98D57386}"/>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92DA6FD9-0326-BB4A-94DB-C31C0BCB43AB}"/>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796571" y="145733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696072" y="86252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t>為什麼以網路方式聚會</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0" y="1622258"/>
            <a:ext cx="9289281"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buFont typeface="Arial" panose="020B0604020202020204" pitchFamily="34" charset="0"/>
              <a:buChar char="•"/>
            </a:pPr>
            <a:r>
              <a:rPr lang="zh-TW" sz="2800"/>
              <a:t>獅友們居處相距甚遠，無法以傳統方式聚會。</a:t>
            </a:r>
          </a:p>
          <a:p>
            <a:pPr marL="285750" indent="-285750">
              <a:buFont typeface="Arial" panose="020B0604020202020204" pitchFamily="34" charset="0"/>
              <a:buChar char="•"/>
            </a:pPr>
            <a:r>
              <a:rPr lang="zh-TW" sz="2800"/>
              <a:t>該分會希望吸引各個年齡層的人參與。</a:t>
            </a:r>
          </a:p>
          <a:p>
            <a:pPr marL="804849" lvl="1" indent="-285750">
              <a:buFont typeface="Arial" panose="020B0604020202020204" pitchFamily="34" charset="0"/>
              <a:buChar char="•"/>
            </a:pPr>
            <a:r>
              <a:rPr lang="zh-TW" sz="2800">
                <a:solidFill>
                  <a:schemeClr val="bg1"/>
                </a:solidFill>
              </a:rPr>
              <a:t>希望吸引40歲以下的人參與。</a:t>
            </a:r>
          </a:p>
          <a:p>
            <a:pPr marL="285750" indent="-285750">
              <a:buFont typeface="Arial" panose="020B0604020202020204" pitchFamily="34" charset="0"/>
              <a:buChar char="•"/>
            </a:pPr>
            <a:r>
              <a:rPr lang="zh-TW" sz="2800"/>
              <a:t>使用網路分會來加強會員體驗。</a:t>
            </a:r>
          </a:p>
          <a:p>
            <a:endParaRPr lang="en-US" kern="0" dirty="0"/>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1953126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734B7AB6-6AFC-4043-891D-1AEF2DA82C4F}"/>
              </a:ext>
            </a:extLst>
          </p:cNvPr>
          <p:cNvPicPr>
            <a:picLocks noChangeAspect="1"/>
          </p:cNvPicPr>
          <p:nvPr/>
        </p:nvPicPr>
        <p:blipFill>
          <a:blip r:embed="rId2">
            <a:alphaModFix amt="8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9DF6DA1F-1D41-4943-85B5-EF1BF059A3FD}"/>
              </a:ext>
            </a:extLst>
          </p:cNvPr>
          <p:cNvPicPr>
            <a:picLocks noChangeAspect="1"/>
          </p:cNvPicPr>
          <p:nvPr/>
        </p:nvPicPr>
        <p:blipFill>
          <a:blip r:embed="rId2">
            <a:alphaModFix amt="8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886693" y="1886884"/>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1197940"/>
            <a:ext cx="862053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2000" dirty="0"/>
              <a:t>獅友們居處相距甚遠，無法以傳統方式聚會。</a:t>
            </a:r>
          </a:p>
          <a:p>
            <a:endParaRPr lang="en-US" sz="2000" dirty="0"/>
          </a:p>
          <a:p>
            <a:r>
              <a:rPr lang="zh-TW" sz="2000" dirty="0"/>
              <a:t>夏威夷</a:t>
            </a:r>
            <a:r>
              <a:rPr lang="zh-CN" altLang="en-US" sz="2000" dirty="0"/>
              <a:t>網絡</a:t>
            </a:r>
            <a:r>
              <a:rPr lang="zh-TW" sz="2000" dirty="0"/>
              <a:t>獅子會之所以用網路方式聚會，是因為他們的會員遍布整個島嶼。</a:t>
            </a:r>
          </a:p>
          <a:p>
            <a:endParaRPr lang="en-US" kern="0" dirty="0"/>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1" y="2181343"/>
            <a:ext cx="9998764"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a:lnSpc>
                <a:spcPct val="105000"/>
              </a:lnSpc>
              <a:spcBef>
                <a:spcPts val="500"/>
              </a:spcBef>
              <a:spcAft>
                <a:spcPts val="500"/>
              </a:spcAft>
            </a:pPr>
            <a:r>
              <a:rPr lang="zh-TW" sz="2000" b="1" dirty="0">
                <a:solidFill>
                  <a:schemeClr val="bg1"/>
                </a:solidFill>
                <a:latin typeface="Arial" charset="0"/>
                <a:ea typeface="PMingLiU" charset="0"/>
                <a:cs typeface="Arial" charset="0"/>
              </a:rPr>
              <a:t>他們如何運作：</a:t>
            </a:r>
          </a:p>
          <a:p>
            <a:pPr marL="285750" indent="-285750">
              <a:lnSpc>
                <a:spcPct val="105000"/>
              </a:lnSpc>
              <a:spcAft>
                <a:spcPts val="600"/>
              </a:spcAft>
              <a:buFont typeface="Arial" charset="0"/>
              <a:buChar char="•"/>
            </a:pPr>
            <a:r>
              <a:rPr lang="zh-TW" sz="2000" b="1" dirty="0">
                <a:latin typeface="Arial" charset="0"/>
                <a:ea typeface="PMingLiU" charset="0"/>
                <a:cs typeface="Arial" charset="0"/>
              </a:rPr>
              <a:t>該分會聚會以討論可能的服務方案和不同的分會事宜</a:t>
            </a:r>
          </a:p>
          <a:p>
            <a:pPr marL="285750" indent="-285750">
              <a:lnSpc>
                <a:spcPct val="105000"/>
              </a:lnSpc>
              <a:spcAft>
                <a:spcPts val="600"/>
              </a:spcAft>
              <a:buFont typeface="Arial" charset="0"/>
              <a:buChar char="•"/>
            </a:pPr>
            <a:r>
              <a:rPr lang="zh-TW" sz="2000" b="1" dirty="0">
                <a:latin typeface="Arial" charset="0"/>
                <a:ea typeface="PMingLiU" charset="0"/>
                <a:cs typeface="Arial" charset="0"/>
              </a:rPr>
              <a:t>他們</a:t>
            </a:r>
            <a:r>
              <a:rPr lang="zh-CN" altLang="en-US" sz="2000" b="1" dirty="0">
                <a:latin typeface="Arial" charset="0"/>
                <a:ea typeface="PMingLiU" charset="0"/>
                <a:cs typeface="Arial" charset="0"/>
              </a:rPr>
              <a:t>用</a:t>
            </a:r>
            <a:r>
              <a:rPr lang="zh-TW" sz="2000" b="1" dirty="0">
                <a:latin typeface="Arial" charset="0"/>
                <a:ea typeface="PMingLiU" charset="0"/>
                <a:cs typeface="Arial" charset="0"/>
              </a:rPr>
              <a:t>電子郵件</a:t>
            </a:r>
            <a:r>
              <a:rPr lang="zh-CN" altLang="en-US" sz="2000" b="1" dirty="0">
                <a:latin typeface="Arial" charset="0"/>
                <a:ea typeface="PMingLiU" charset="0"/>
                <a:cs typeface="Arial" charset="0"/>
              </a:rPr>
              <a:t>來</a:t>
            </a:r>
            <a:r>
              <a:rPr lang="zh-TW" sz="2000" b="1" dirty="0">
                <a:latin typeface="Arial" charset="0"/>
                <a:ea typeface="PMingLiU" charset="0"/>
                <a:cs typeface="Arial" charset="0"/>
              </a:rPr>
              <a:t>討論他們的想法。  該分會</a:t>
            </a:r>
            <a:r>
              <a:rPr lang="zh-CN" altLang="en-US" sz="2000" b="1" dirty="0">
                <a:latin typeface="Arial" charset="0"/>
                <a:ea typeface="PMingLiU" charset="0"/>
                <a:cs typeface="Arial" charset="0"/>
              </a:rPr>
              <a:t>提出動議後，會</a:t>
            </a:r>
            <a:r>
              <a:rPr lang="zh-TW" sz="2000" b="1" dirty="0">
                <a:latin typeface="Arial" charset="0"/>
                <a:ea typeface="PMingLiU" charset="0"/>
                <a:cs typeface="Arial" charset="0"/>
              </a:rPr>
              <a:t>開放一個</a:t>
            </a:r>
            <a:r>
              <a:rPr lang="zh-CN" altLang="en-US" sz="2000" b="1" dirty="0">
                <a:latin typeface="Arial" charset="0"/>
                <a:ea typeface="PMingLiU" charset="0"/>
                <a:cs typeface="Arial" charset="0"/>
              </a:rPr>
              <a:t>星期</a:t>
            </a:r>
            <a:r>
              <a:rPr lang="zh-TW" sz="2000" b="1" dirty="0">
                <a:latin typeface="Arial" charset="0"/>
                <a:ea typeface="PMingLiU" charset="0"/>
                <a:cs typeface="Arial" charset="0"/>
              </a:rPr>
              <a:t>的時間，以電子郵件</a:t>
            </a:r>
            <a:r>
              <a:rPr lang="zh-CN" altLang="en-US" sz="2000" b="1" dirty="0">
                <a:latin typeface="Arial" charset="0"/>
                <a:ea typeface="PMingLiU" charset="0"/>
                <a:cs typeface="Arial" charset="0"/>
              </a:rPr>
              <a:t>交換討論意見。</a:t>
            </a:r>
            <a:endParaRPr lang="zh-TW" sz="2000" b="1" dirty="0">
              <a:latin typeface="Arial" charset="0"/>
              <a:ea typeface="PMingLiU" charset="0"/>
              <a:cs typeface="Arial" charset="0"/>
            </a:endParaRPr>
          </a:p>
          <a:p>
            <a:pPr marL="285750" lvl="1" indent="-285750" fontAlgn="auto">
              <a:buFont typeface="Arial" charset="0"/>
              <a:buChar char="•"/>
            </a:pPr>
            <a:r>
              <a:rPr lang="zh-TW" sz="2000" b="1" dirty="0">
                <a:solidFill>
                  <a:schemeClr val="bg1"/>
                </a:solidFill>
                <a:latin typeface="Arial" charset="0"/>
                <a:ea typeface="PMingLiU" charset="0"/>
                <a:cs typeface="Arial" charset="0"/>
              </a:rPr>
              <a:t>該分會最近有一個與沃爾瑪</a:t>
            </a:r>
            <a:r>
              <a:rPr lang="zh-CN" altLang="en-US" sz="2000" b="1" dirty="0">
                <a:solidFill>
                  <a:schemeClr val="bg1"/>
                </a:solidFill>
                <a:latin typeface="Arial" charset="0"/>
                <a:ea typeface="PMingLiU" charset="0"/>
                <a:cs typeface="Arial" charset="0"/>
              </a:rPr>
              <a:t>商場</a:t>
            </a:r>
            <a:r>
              <a:rPr lang="zh-TW" sz="2000" b="1" dirty="0">
                <a:solidFill>
                  <a:schemeClr val="bg1"/>
                </a:solidFill>
                <a:latin typeface="Arial" charset="0"/>
                <a:ea typeface="PMingLiU" charset="0"/>
                <a:cs typeface="Arial" charset="0"/>
              </a:rPr>
              <a:t>有關的服務方案。  每個會員都</a:t>
            </a:r>
            <a:r>
              <a:rPr lang="zh-CN" altLang="en-US" sz="2000" b="1" dirty="0">
                <a:solidFill>
                  <a:schemeClr val="bg1"/>
                </a:solidFill>
                <a:latin typeface="Arial" charset="0"/>
                <a:ea typeface="PMingLiU" charset="0"/>
                <a:cs typeface="Arial" charset="0"/>
              </a:rPr>
              <a:t>為此方案到其附近</a:t>
            </a:r>
            <a:r>
              <a:rPr lang="zh-TW" sz="2000" b="1" dirty="0">
                <a:solidFill>
                  <a:schemeClr val="bg1"/>
                </a:solidFill>
                <a:latin typeface="Arial" charset="0"/>
                <a:ea typeface="PMingLiU" charset="0"/>
                <a:cs typeface="Arial" charset="0"/>
              </a:rPr>
              <a:t>的沃爾瑪</a:t>
            </a:r>
            <a:r>
              <a:rPr lang="zh-CN" altLang="en-US" sz="2000" b="1" dirty="0">
                <a:solidFill>
                  <a:schemeClr val="bg1"/>
                </a:solidFill>
                <a:latin typeface="Arial" charset="0"/>
                <a:ea typeface="PMingLiU" charset="0"/>
                <a:cs typeface="Arial" charset="0"/>
              </a:rPr>
              <a:t>商場踩點</a:t>
            </a:r>
            <a:r>
              <a:rPr lang="zh-TW" sz="2000" b="1" dirty="0">
                <a:solidFill>
                  <a:schemeClr val="bg1"/>
                </a:solidFill>
                <a:latin typeface="Arial" charset="0"/>
                <a:ea typeface="PMingLiU" charset="0"/>
                <a:cs typeface="Arial" charset="0"/>
              </a:rPr>
              <a:t>。</a:t>
            </a:r>
          </a:p>
          <a:p>
            <a:endParaRPr lang="en-US" kern="0" dirty="0"/>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pic>
        <p:nvPicPr>
          <p:cNvPr id="9" name="Picture 8">
            <a:extLst>
              <a:ext uri="{FF2B5EF4-FFF2-40B4-BE49-F238E27FC236}">
                <a16:creationId xmlns:a16="http://schemas.microsoft.com/office/drawing/2014/main" id="{2A0CF7DA-DFB0-CC46-AEFA-A9304F90922E}"/>
              </a:ext>
            </a:extLst>
          </p:cNvPr>
          <p:cNvPicPr>
            <a:picLocks noChangeAspect="1"/>
          </p:cNvPicPr>
          <p:nvPr/>
        </p:nvPicPr>
        <p:blipFill>
          <a:blip r:embed="rId3"/>
          <a:srcRect/>
          <a:stretch/>
        </p:blipFill>
        <p:spPr>
          <a:xfrm>
            <a:off x="273388" y="6114917"/>
            <a:ext cx="2755897" cy="463609"/>
          </a:xfrm>
          <a:prstGeom prst="rect">
            <a:avLst/>
          </a:prstGeom>
        </p:spPr>
      </p:pic>
    </p:spTree>
    <p:extLst>
      <p:ext uri="{BB962C8B-B14F-4D97-AF65-F5344CB8AC3E}">
        <p14:creationId xmlns:p14="http://schemas.microsoft.com/office/powerpoint/2010/main" val="2831668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sz="1800"/>
              <a:t>紐約全球領袖獅子會和青少獅會使用其網路分會平台吸引各個年齡層的人。</a:t>
            </a:r>
          </a:p>
          <a:p>
            <a:endParaRPr lang="en-US" sz="1800" dirty="0"/>
          </a:p>
          <a:p>
            <a:pPr marL="0" lvl="1">
              <a:lnSpc>
                <a:spcPct val="105000"/>
              </a:lnSpc>
              <a:spcBef>
                <a:spcPts val="500"/>
              </a:spcBef>
              <a:spcAft>
                <a:spcPts val="500"/>
              </a:spcAft>
            </a:pPr>
            <a:r>
              <a:rPr lang="zh-TW" sz="1800" b="1">
                <a:solidFill>
                  <a:srgbClr val="00338D"/>
                </a:solidFill>
                <a:latin typeface="Arial" charset="0"/>
                <a:ea typeface="PMingLiU" charset="0"/>
                <a:cs typeface="Arial" charset="0"/>
              </a:rPr>
              <a:t>他們如何運作： </a:t>
            </a:r>
          </a:p>
          <a:p>
            <a:pPr marL="285750" lvl="1" indent="-285750">
              <a:lnSpc>
                <a:spcPct val="105000"/>
              </a:lnSpc>
              <a:spcBef>
                <a:spcPts val="500"/>
              </a:spcBef>
              <a:spcAft>
                <a:spcPts val="500"/>
              </a:spcAft>
              <a:buFont typeface="Arial" panose="020B0604020202020204" pitchFamily="34" charset="0"/>
              <a:buChar char="•"/>
            </a:pPr>
            <a:r>
              <a:rPr lang="zh-TW" sz="1800">
                <a:latin typeface="Arial" charset="0"/>
                <a:ea typeface="PMingLiU" charset="0"/>
                <a:cs typeface="Arial" charset="0"/>
              </a:rPr>
              <a:t>他們持續舉行傳統會議。</a:t>
            </a:r>
          </a:p>
          <a:p>
            <a:pPr marL="285750" lvl="1" indent="-285750">
              <a:lnSpc>
                <a:spcPct val="105000"/>
              </a:lnSpc>
              <a:spcBef>
                <a:spcPts val="500"/>
              </a:spcBef>
              <a:spcAft>
                <a:spcPts val="500"/>
              </a:spcAft>
              <a:buFont typeface="Arial" panose="020B0604020202020204" pitchFamily="34" charset="0"/>
              <a:buChar char="•"/>
            </a:pPr>
            <a:r>
              <a:rPr lang="zh-TW" sz="1800">
                <a:latin typeface="Arial" charset="0"/>
                <a:ea typeface="PMingLiU" charset="0"/>
                <a:cs typeface="Arial" charset="0"/>
              </a:rPr>
              <a:t>在傳統會議中讓人們使用電子郵件，簡訊和電話。</a:t>
            </a:r>
          </a:p>
          <a:p>
            <a:pPr marL="742950" lvl="2" indent="-285750">
              <a:lnSpc>
                <a:spcPct val="105000"/>
              </a:lnSpc>
              <a:spcBef>
                <a:spcPts val="500"/>
              </a:spcBef>
              <a:spcAft>
                <a:spcPts val="500"/>
              </a:spcAft>
              <a:buFont typeface="Arial" panose="020B0604020202020204" pitchFamily="34" charset="0"/>
              <a:buChar char="•"/>
            </a:pPr>
            <a:r>
              <a:rPr lang="zh-TW" sz="1800">
                <a:latin typeface="Arial" charset="0"/>
                <a:ea typeface="PMingLiU" charset="0"/>
                <a:cs typeface="Arial" charset="0"/>
              </a:rPr>
              <a:t>此選項可讓更多青少獅參加會議。</a:t>
            </a:r>
          </a:p>
          <a:p>
            <a:pPr marL="285750" lvl="1" indent="-285750">
              <a:lnSpc>
                <a:spcPct val="105000"/>
              </a:lnSpc>
              <a:spcBef>
                <a:spcPts val="500"/>
              </a:spcBef>
              <a:spcAft>
                <a:spcPts val="500"/>
              </a:spcAft>
              <a:buFont typeface="Arial" panose="020B0604020202020204" pitchFamily="34" charset="0"/>
              <a:buChar char="•"/>
            </a:pPr>
            <a:r>
              <a:rPr lang="zh-TW" sz="1800">
                <a:latin typeface="Arial" charset="0"/>
                <a:ea typeface="PMingLiU" charset="0"/>
                <a:cs typeface="Arial" charset="0"/>
              </a:rPr>
              <a:t>該分會與J. Luce基金會合作，幫助年輕人培養全球領導才能。</a:t>
            </a:r>
          </a:p>
          <a:p>
            <a:endParaRPr lang="en-US" sz="1800" dirty="0"/>
          </a:p>
          <a:p>
            <a:endParaRPr lang="en-US" sz="1800" dirty="0">
              <a:solidFill>
                <a:schemeClr val="accent6">
                  <a:lumMod val="50000"/>
                  <a:lumOff val="50000"/>
                </a:schemeClr>
              </a:solidFill>
            </a:endParaRPr>
          </a:p>
          <a:p>
            <a:endParaRPr lang="en-US" sz="1800" kern="0" dirty="0">
              <a:solidFill>
                <a:srgbClr val="55565A"/>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rgbClr val="00338D"/>
                </a:solidFill>
              </a:rPr>
              <a:t>分會希望吸引各個年齡層的人參與。 </a:t>
            </a:r>
          </a:p>
        </p:txBody>
      </p:sp>
      <p:pic>
        <p:nvPicPr>
          <p:cNvPr id="13" name="Picture 12">
            <a:extLst>
              <a:ext uri="{FF2B5EF4-FFF2-40B4-BE49-F238E27FC236}">
                <a16:creationId xmlns:a16="http://schemas.microsoft.com/office/drawing/2014/main" id="{25335DA3-992D-9440-B1BD-2CA57DF992D3}"/>
              </a:ext>
            </a:extLst>
          </p:cNvPr>
          <p:cNvPicPr>
            <a:picLocks noChangeAspect="1"/>
          </p:cNvPicPr>
          <p:nvPr/>
        </p:nvPicPr>
        <p:blipFill>
          <a:blip r:embed="rId2"/>
          <a:srcRect/>
          <a:stretch/>
        </p:blipFill>
        <p:spPr>
          <a:xfrm>
            <a:off x="195594" y="5944675"/>
            <a:ext cx="741107" cy="702199"/>
          </a:xfrm>
          <a:prstGeom prst="rect">
            <a:avLst/>
          </a:prstGeom>
        </p:spPr>
      </p:pic>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a:solidFill>
                <a:srgbClr val="00338D"/>
              </a:solidFill>
            </a:endParaRPr>
          </a:p>
        </p:txBody>
      </p:sp>
    </p:spTree>
    <p:extLst>
      <p:ext uri="{BB962C8B-B14F-4D97-AF65-F5344CB8AC3E}">
        <p14:creationId xmlns:p14="http://schemas.microsoft.com/office/powerpoint/2010/main" val="1009829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zh-TW">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790461" y="1643089"/>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Font typeface="Arial" panose="020B0604020202020204" pitchFamily="34" charset="0"/>
              <a:buChar char="•"/>
            </a:pPr>
            <a:r>
              <a:rPr lang="zh-TW" dirty="0">
                <a:solidFill>
                  <a:schemeClr val="bg1"/>
                </a:solidFill>
              </a:rPr>
              <a:t>透過網路</a:t>
            </a:r>
            <a:r>
              <a:rPr lang="zh-CN" altLang="en-US" dirty="0">
                <a:solidFill>
                  <a:schemeClr val="bg1"/>
                </a:solidFill>
              </a:rPr>
              <a:t>連接</a:t>
            </a:r>
            <a:r>
              <a:rPr lang="zh-TW" dirty="0">
                <a:solidFill>
                  <a:schemeClr val="bg1"/>
                </a:solidFill>
              </a:rPr>
              <a:t>，使人們有機會參加通常</a:t>
            </a:r>
            <a:r>
              <a:rPr lang="zh-CN" altLang="en-US" dirty="0">
                <a:solidFill>
                  <a:schemeClr val="bg1"/>
                </a:solidFill>
              </a:rPr>
              <a:t>無法</a:t>
            </a:r>
            <a:r>
              <a:rPr lang="zh-TW" dirty="0">
                <a:solidFill>
                  <a:schemeClr val="bg1"/>
                </a:solidFill>
              </a:rPr>
              <a:t>參加的會議。</a:t>
            </a:r>
          </a:p>
          <a:p>
            <a:pPr marL="457200" indent="-457200">
              <a:buFont typeface="Arial" panose="020B0604020202020204" pitchFamily="34" charset="0"/>
              <a:buChar char="•"/>
            </a:pPr>
            <a:r>
              <a:rPr lang="zh-TW" dirty="0">
                <a:solidFill>
                  <a:schemeClr val="bg1"/>
                </a:solidFill>
              </a:rPr>
              <a:t>傳統會議仍將是獅友建立人際關係的基本。</a:t>
            </a:r>
          </a:p>
          <a:p>
            <a:pPr marL="457200" indent="-457200">
              <a:buFont typeface="Arial" panose="020B0604020202020204" pitchFamily="34" charset="0"/>
              <a:buChar char="•"/>
            </a:pPr>
            <a:r>
              <a:rPr lang="zh-TW" dirty="0">
                <a:solidFill>
                  <a:schemeClr val="bg1"/>
                </a:solidFill>
              </a:rPr>
              <a:t>網路會議將有助於使人們參與其中，因為他們可能有大量的旅行計劃，繁忙的家庭生活或大量的學校需求。</a:t>
            </a:r>
          </a:p>
          <a:p>
            <a:pPr marL="457200" indent="-457200">
              <a:buFont typeface="Arial" panose="020B0604020202020204" pitchFamily="34" charset="0"/>
              <a:buChar char="•"/>
            </a:pPr>
            <a:r>
              <a:rPr lang="zh-TW" dirty="0">
                <a:solidFill>
                  <a:schemeClr val="bg1"/>
                </a:solidFill>
              </a:rPr>
              <a:t>仍然需要傳統會議以討論大型分會事務。 </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2790461" y="142884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zh-TW">
                <a:latin typeface="Arial" charset="0"/>
                <a:ea typeface="PMingLiU"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661799" y="987288"/>
            <a:ext cx="8875357"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zh-TW" sz="3200">
                <a:solidFill>
                  <a:schemeClr val="bg1"/>
                </a:solidFill>
              </a:rPr>
              <a:t>網路會議和傳統會議</a:t>
            </a: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2"/>
          <a:srcRect/>
          <a:stretch/>
        </p:blipFill>
        <p:spPr>
          <a:xfrm>
            <a:off x="195594" y="5944675"/>
            <a:ext cx="741108" cy="702199"/>
          </a:xfrm>
          <a:prstGeom prst="rect">
            <a:avLst/>
          </a:prstGeom>
        </p:spPr>
      </p:pic>
    </p:spTree>
    <p:extLst>
      <p:ext uri="{BB962C8B-B14F-4D97-AF65-F5344CB8AC3E}">
        <p14:creationId xmlns:p14="http://schemas.microsoft.com/office/powerpoint/2010/main" val="243299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1828800" y="3206478"/>
            <a:ext cx="8216348"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zh-TW">
                <a:solidFill>
                  <a:schemeClr val="bg1"/>
                </a:solidFill>
              </a:rPr>
              <a:t>如何成立網路分會?</a:t>
            </a:r>
          </a:p>
        </p:txBody>
      </p:sp>
      <p:sp>
        <p:nvSpPr>
          <p:cNvPr id="4" name="Yellow Bar">
            <a:extLst>
              <a:ext uri="{FF2B5EF4-FFF2-40B4-BE49-F238E27FC236}">
                <a16:creationId xmlns:a16="http://schemas.microsoft.com/office/drawing/2014/main" id="{BB1323C2-86E0-EE4D-A8AE-3DDAADA40940}"/>
              </a:ext>
            </a:extLst>
          </p:cNvPr>
          <p:cNvSpPr/>
          <p:nvPr/>
        </p:nvSpPr>
        <p:spPr>
          <a:xfrm>
            <a:off x="5368387" y="3876388"/>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a:solidFill>
                <a:schemeClr val="bg1"/>
              </a:solidFill>
            </a:endParaRPr>
          </a:p>
        </p:txBody>
      </p:sp>
      <p:pic>
        <p:nvPicPr>
          <p:cNvPr id="9" name="Picture 8">
            <a:extLst>
              <a:ext uri="{FF2B5EF4-FFF2-40B4-BE49-F238E27FC236}">
                <a16:creationId xmlns:a16="http://schemas.microsoft.com/office/drawing/2014/main" id="{090100C3-D959-D840-87B6-3F6E18C75B87}"/>
              </a:ext>
            </a:extLst>
          </p:cNvPr>
          <p:cNvPicPr>
            <a:picLocks noChangeAspect="1"/>
          </p:cNvPicPr>
          <p:nvPr/>
        </p:nvPicPr>
        <p:blipFill>
          <a:blip r:embed="rId3"/>
          <a:srcRect/>
          <a:stretch/>
        </p:blipFill>
        <p:spPr>
          <a:xfrm>
            <a:off x="147686" y="5899282"/>
            <a:ext cx="836923" cy="792984"/>
          </a:xfrm>
          <a:prstGeom prst="rect">
            <a:avLst/>
          </a:prstGeom>
        </p:spPr>
      </p:pic>
    </p:spTree>
    <p:extLst>
      <p:ext uri="{BB962C8B-B14F-4D97-AF65-F5344CB8AC3E}">
        <p14:creationId xmlns:p14="http://schemas.microsoft.com/office/powerpoint/2010/main" val="1602915373"/>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2952</TotalTime>
  <Words>768</Words>
  <Application>Microsoft Office PowerPoint</Application>
  <PresentationFormat>Widescreen</PresentationFormat>
  <Paragraphs>85</Paragraphs>
  <Slides>13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Helvetica Neue</vt:lpstr>
      <vt:lpstr>Lucida Grande</vt:lpstr>
      <vt:lpstr>Arial</vt:lpstr>
      <vt:lpstr>Calibri</vt:lpstr>
      <vt:lpstr>Segoe UI</vt:lpstr>
      <vt:lpstr>MASTER SLIDE - 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Li Cui</cp:lastModifiedBy>
  <cp:revision>212</cp:revision>
  <cp:lastPrinted>2019-06-19T16:24:35Z</cp:lastPrinted>
  <dcterms:created xsi:type="dcterms:W3CDTF">2018-11-12T16:45:52Z</dcterms:created>
  <dcterms:modified xsi:type="dcterms:W3CDTF">2020-06-29T16:10:32Z</dcterms:modified>
</cp:coreProperties>
</file>