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5"/>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96" r:id="rId33"/>
    <p:sldId id="29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83768" autoAdjust="0"/>
  </p:normalViewPr>
  <p:slideViewPr>
    <p:cSldViewPr>
      <p:cViewPr>
        <p:scale>
          <a:sx n="115" d="100"/>
          <a:sy n="115" d="100"/>
        </p:scale>
        <p:origin x="776" y="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8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zh-TW" b="1" dirty="0"/>
            <a:t>1917年</a:t>
          </a:r>
          <a:r>
            <a:rPr lang="zh-TW" dirty="0"/>
            <a:t>: 茂文钟士创立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zh-TW" b="1" dirty="0"/>
            <a:t>1920年</a:t>
          </a:r>
          <a:r>
            <a:rPr lang="zh-TW" dirty="0"/>
            <a:t>: 加拿大成立了分会，使 LCI成为国际组织。</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zh-TW" b="1" dirty="0"/>
            <a:t>1925年</a:t>
          </a:r>
          <a:r>
            <a:rPr lang="zh-TW" dirty="0"/>
            <a:t>: 海伦凯乐挑战狮友成为“盲者的骑士。”</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zh-TW" b="1" dirty="0"/>
            <a:t>1945年</a:t>
          </a:r>
          <a:r>
            <a:rPr lang="zh-TW" dirty="0"/>
            <a:t>: LCI帮助起草联合国的宪章。</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zh-TW" b="1" dirty="0"/>
            <a:t>1957年</a:t>
          </a:r>
          <a:r>
            <a:rPr lang="zh-TW" dirty="0"/>
            <a:t>: 创立了青少狮会活动。</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zh-TW" b="1" dirty="0"/>
            <a:t>1968年</a:t>
          </a:r>
          <a:r>
            <a:rPr lang="zh-TW" dirty="0"/>
            <a:t>: 成立了狮子会国际基金会。</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zh-TW" b="1" dirty="0"/>
            <a:t>1990年</a:t>
          </a:r>
          <a:r>
            <a:rPr lang="zh-TW" dirty="0"/>
            <a:t>: 推出 [视力第一] 活动。</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zh-TW" b="1" dirty="0"/>
            <a:t>今日</a:t>
          </a:r>
          <a:r>
            <a:rPr lang="zh-TW" dirty="0"/>
            <a:t>: 我们的国际网络已扩大到 200 多个国家及地理区。</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zh-TW" dirty="0"/>
            <a:t>1987年: LCI成为第一个接受女性会员的服务组织。</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89480">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sz="2000" b="1" kern="1200" dirty="0"/>
            <a:t>1917年</a:t>
          </a:r>
          <a:r>
            <a:rPr lang="zh-TW" sz="2000" kern="1200" dirty="0"/>
            <a:t>: 茂文钟士创立 LCI</a:t>
          </a:r>
        </a:p>
        <a:p>
          <a:pPr marL="0" lvl="0" indent="0" algn="ctr" defTabSz="889000">
            <a:lnSpc>
              <a:spcPct val="90000"/>
            </a:lnSpc>
            <a:spcBef>
              <a:spcPct val="0"/>
            </a:spcBef>
            <a:spcAft>
              <a:spcPct val="35000"/>
            </a:spcAft>
            <a:buNone/>
          </a:pPr>
          <a:endParaRPr lang="en-US" sz="20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t>1920</a:t>
          </a:r>
          <a:r>
            <a:rPr lang="zh-TW" altLang="en-US" sz="2000" b="1" kern="1200" dirty="0"/>
            <a:t>年</a:t>
          </a:r>
          <a:r>
            <a:rPr lang="en-US" altLang="zh-TW" sz="2000" kern="1200" dirty="0"/>
            <a:t>: </a:t>
          </a:r>
          <a:r>
            <a:rPr lang="zh-TW" altLang="en-US" sz="2000" kern="1200" dirty="0"/>
            <a:t>加拿大成立了分会，使 </a:t>
          </a:r>
          <a:r>
            <a:rPr lang="en-US" altLang="zh-TW" sz="2000" kern="1200" dirty="0"/>
            <a:t>LCI</a:t>
          </a:r>
          <a:r>
            <a:rPr lang="zh-TW" altLang="en-US" sz="2000" kern="1200" dirty="0"/>
            <a:t>成为国际组织。</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t>1925</a:t>
          </a:r>
          <a:r>
            <a:rPr lang="zh-TW" altLang="en-US" sz="2000" b="1" kern="1200" dirty="0"/>
            <a:t>年</a:t>
          </a:r>
          <a:r>
            <a:rPr lang="en-US" altLang="zh-TW" sz="2000" kern="1200" dirty="0"/>
            <a:t>: </a:t>
          </a:r>
          <a:r>
            <a:rPr lang="zh-TW" altLang="en-US" sz="2000" kern="1200" dirty="0"/>
            <a:t>海伦凯乐挑战狮友成为“盲者的骑士。”</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t>1945</a:t>
          </a:r>
          <a:r>
            <a:rPr lang="zh-TW" altLang="en-US" sz="2000" b="1" kern="1200" dirty="0"/>
            <a:t>年</a:t>
          </a:r>
          <a:r>
            <a:rPr lang="en-US" altLang="zh-TW" sz="2000" kern="1200" dirty="0"/>
            <a:t>: LCI</a:t>
          </a:r>
          <a:r>
            <a:rPr lang="zh-TW" altLang="en-US" sz="2000" kern="1200" dirty="0"/>
            <a:t>帮助起草联合国的宪章。</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t>1957</a:t>
          </a:r>
          <a:r>
            <a:rPr lang="zh-TW" altLang="en-US" sz="2000" b="1" kern="1200" dirty="0"/>
            <a:t>年</a:t>
          </a:r>
          <a:r>
            <a:rPr lang="en-US" altLang="zh-TW" sz="2000" kern="1200" dirty="0"/>
            <a:t>: </a:t>
          </a:r>
          <a:r>
            <a:rPr lang="zh-TW" altLang="en-US" sz="2000" kern="1200" dirty="0"/>
            <a:t>创立了青少狮会活动。</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t>1968</a:t>
          </a:r>
          <a:r>
            <a:rPr lang="zh-TW" altLang="en-US" sz="2000" b="1" kern="1200" dirty="0"/>
            <a:t>年</a:t>
          </a:r>
          <a:r>
            <a:rPr lang="en-US" altLang="zh-TW" sz="2000" kern="1200" dirty="0"/>
            <a:t>: </a:t>
          </a:r>
          <a:r>
            <a:rPr lang="zh-TW" altLang="en-US" sz="2000" kern="1200" dirty="0"/>
            <a:t>成立了狮子会国际基金会。</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1987</a:t>
          </a:r>
          <a:r>
            <a:rPr lang="zh-TW" altLang="en-US" sz="2000" kern="1200" dirty="0"/>
            <a:t>年</a:t>
          </a:r>
          <a:r>
            <a:rPr lang="en-US" altLang="zh-TW" sz="2000" kern="1200" dirty="0"/>
            <a:t>: LCI</a:t>
          </a:r>
          <a:r>
            <a:rPr lang="zh-TW" altLang="en-US" sz="2000" kern="1200" dirty="0"/>
            <a:t>成为第一个接受女性会员的服务组织。</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t>1990</a:t>
          </a:r>
          <a:r>
            <a:rPr lang="zh-TW" altLang="en-US" sz="2000" b="1" kern="1200" dirty="0"/>
            <a:t>年</a:t>
          </a:r>
          <a:r>
            <a:rPr lang="en-US" altLang="zh-TW" sz="2000" kern="1200" dirty="0"/>
            <a:t>: </a:t>
          </a:r>
          <a:r>
            <a:rPr lang="zh-TW" altLang="en-US" sz="2000" kern="1200" dirty="0"/>
            <a:t>推出 </a:t>
          </a:r>
          <a:r>
            <a:rPr lang="en-US" altLang="zh-TW" sz="2000" kern="1200" dirty="0"/>
            <a:t>[</a:t>
          </a:r>
          <a:r>
            <a:rPr lang="zh-TW" altLang="en-US" sz="2000" kern="1200" dirty="0"/>
            <a:t>视力第一</a:t>
          </a:r>
          <a:r>
            <a:rPr lang="en-US" altLang="zh-TW" sz="2000" kern="1200" dirty="0"/>
            <a:t>] </a:t>
          </a:r>
          <a:r>
            <a:rPr lang="zh-TW" altLang="en-US" sz="2000" kern="1200" dirty="0"/>
            <a:t>活动。</a:t>
          </a:r>
        </a:p>
      </dsp:txBody>
      <dsp:txXfrm>
        <a:off x="3134227" y="4141509"/>
        <a:ext cx="2494545" cy="1496727"/>
      </dsp:txXfrm>
    </dsp:sp>
    <dsp:sp modelId="{3C8B6921-97BF-4BCB-9B1F-ABC7A319A23E}">
      <dsp:nvSpPr>
        <dsp:cNvPr id="0" name=""/>
        <dsp:cNvSpPr/>
      </dsp:nvSpPr>
      <dsp:spPr>
        <a:xfrm>
          <a:off x="6202518" y="4141509"/>
          <a:ext cx="2232119"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t>今日</a:t>
          </a:r>
          <a:r>
            <a:rPr lang="en-US" altLang="zh-TW" sz="2000" kern="1200" dirty="0"/>
            <a:t>: </a:t>
          </a:r>
          <a:r>
            <a:rPr lang="zh-TW" altLang="en-US" sz="2000" kern="1200" dirty="0"/>
            <a:t>我们的国际网络已扩大到 </a:t>
          </a:r>
          <a:r>
            <a:rPr lang="en-US" altLang="zh-TW" sz="2000" kern="1200" dirty="0"/>
            <a:t>200 </a:t>
          </a:r>
          <a:r>
            <a:rPr lang="zh-TW" altLang="en-US" sz="2000" kern="1200" dirty="0"/>
            <a:t>多个国家及地理区。</a:t>
          </a:r>
        </a:p>
      </dsp:txBody>
      <dsp:txXfrm>
        <a:off x="6202518" y="4141509"/>
        <a:ext cx="2232119"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Enter additional information as you see fit</a:t>
            </a:r>
            <a:r>
              <a:rPr lang="en-US" baseline="0" dirty="0"/>
              <a:t>, such as the name of the New Member Orientation trainer. Use this PowerPoint along with the New Member Orientation Training Guide. Be sure each of your participants has a New Member Orientation Guide to follow along with the presentation.</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dirty="0"/>
          </a:p>
        </p:txBody>
      </p:sp>
    </p:spTree>
    <p:extLst>
      <p:ext uri="{BB962C8B-B14F-4D97-AF65-F5344CB8AC3E}">
        <p14:creationId xmlns:p14="http://schemas.microsoft.com/office/powerpoint/2010/main" val="39835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aseline="0" dirty="0"/>
              <a:t>Consider adding photos from the projects to the slide if they are available.</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dirty="0"/>
          </a:p>
        </p:txBody>
      </p:sp>
    </p:spTree>
    <p:extLst>
      <p:ext uri="{BB962C8B-B14F-4D97-AF65-F5344CB8AC3E}">
        <p14:creationId xmlns:p14="http://schemas.microsoft.com/office/powerpoint/2010/main" val="149503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dirty="0"/>
          </a:p>
        </p:txBody>
      </p:sp>
    </p:spTree>
    <p:extLst>
      <p:ext uri="{BB962C8B-B14F-4D97-AF65-F5344CB8AC3E}">
        <p14:creationId xmlns:p14="http://schemas.microsoft.com/office/powerpoint/2010/main" val="684478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Trainer Tip: </a:t>
            </a:r>
            <a:r>
              <a:rPr lang="en-US" baseline="0" dirty="0"/>
              <a:t>Add any additional meeting information you feel is important.</a:t>
            </a:r>
            <a:endParaRPr lang="en-US" dirty="0"/>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dirty="0"/>
          </a:p>
        </p:txBody>
      </p:sp>
    </p:spTree>
    <p:extLst>
      <p:ext uri="{BB962C8B-B14F-4D97-AF65-F5344CB8AC3E}">
        <p14:creationId xmlns:p14="http://schemas.microsoft.com/office/powerpoint/2010/main" val="2147111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dirty="0"/>
              <a:t>Explain that</a:t>
            </a:r>
            <a:r>
              <a:rPr lang="en-US" baseline="0" dirty="0"/>
              <a:t> the activities budget consists of funds raised form the public through club projects and may only be expended to satisfy a community or public need. The administrative budget is what finances club operations and comes mostly from club dues.</a:t>
            </a:r>
            <a:endParaRPr lang="en-US" b="1" dirty="0"/>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dirty="0"/>
          </a:p>
        </p:txBody>
      </p:sp>
    </p:spTree>
    <p:extLst>
      <p:ext uri="{BB962C8B-B14F-4D97-AF65-F5344CB8AC3E}">
        <p14:creationId xmlns:p14="http://schemas.microsoft.com/office/powerpoint/2010/main" val="3748156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dirty="0"/>
          </a:p>
        </p:txBody>
      </p:sp>
    </p:spTree>
    <p:extLst>
      <p:ext uri="{BB962C8B-B14F-4D97-AF65-F5344CB8AC3E}">
        <p14:creationId xmlns:p14="http://schemas.microsoft.com/office/powerpoint/2010/main" val="366773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1" dirty="0"/>
              <a:t>Trainer Tip: </a:t>
            </a:r>
            <a:r>
              <a:rPr lang="en-US" b="0" dirty="0"/>
              <a:t>Consider adding </a:t>
            </a:r>
            <a:r>
              <a:rPr lang="en-US" dirty="0"/>
              <a:t>additional information about your district and multiple district, such as boundaries of your district and multiple district.</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dirty="0"/>
          </a:p>
        </p:txBody>
      </p:sp>
    </p:spTree>
    <p:extLst>
      <p:ext uri="{BB962C8B-B14F-4D97-AF65-F5344CB8AC3E}">
        <p14:creationId xmlns:p14="http://schemas.microsoft.com/office/powerpoint/2010/main" val="406767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Briefly go over the roles of each of these positions. The roles are found in the trainer and participant’s guide.</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dirty="0"/>
          </a:p>
        </p:txBody>
      </p:sp>
    </p:spTree>
    <p:extLst>
      <p:ext uri="{BB962C8B-B14F-4D97-AF65-F5344CB8AC3E}">
        <p14:creationId xmlns:p14="http://schemas.microsoft.com/office/powerpoint/2010/main" val="52658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dirty="0"/>
          </a:p>
        </p:txBody>
      </p:sp>
    </p:spTree>
    <p:extLst>
      <p:ext uri="{BB962C8B-B14F-4D97-AF65-F5344CB8AC3E}">
        <p14:creationId xmlns:p14="http://schemas.microsoft.com/office/powerpoint/2010/main" val="3955181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dirty="0"/>
          </a:p>
        </p:txBody>
      </p:sp>
    </p:spTree>
    <p:extLst>
      <p:ext uri="{BB962C8B-B14F-4D97-AF65-F5344CB8AC3E}">
        <p14:creationId xmlns:p14="http://schemas.microsoft.com/office/powerpoint/2010/main" val="3828521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dirty="0"/>
          </a:p>
        </p:txBody>
      </p:sp>
    </p:spTree>
    <p:extLst>
      <p:ext uri="{BB962C8B-B14F-4D97-AF65-F5344CB8AC3E}">
        <p14:creationId xmlns:p14="http://schemas.microsoft.com/office/powerpoint/2010/main" val="27370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dirty="0"/>
          </a:p>
        </p:txBody>
      </p:sp>
    </p:spTree>
    <p:extLst>
      <p:ext uri="{BB962C8B-B14F-4D97-AF65-F5344CB8AC3E}">
        <p14:creationId xmlns:p14="http://schemas.microsoft.com/office/powerpoint/2010/main" val="493162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dirty="0"/>
          </a:p>
        </p:txBody>
      </p:sp>
    </p:spTree>
    <p:extLst>
      <p:ext uri="{BB962C8B-B14F-4D97-AF65-F5344CB8AC3E}">
        <p14:creationId xmlns:p14="http://schemas.microsoft.com/office/powerpoint/2010/main" val="4275527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dirty="0"/>
          </a:p>
        </p:txBody>
      </p:sp>
    </p:spTree>
    <p:extLst>
      <p:ext uri="{BB962C8B-B14F-4D97-AF65-F5344CB8AC3E}">
        <p14:creationId xmlns:p14="http://schemas.microsoft.com/office/powerpoint/2010/main" val="65172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dirty="0"/>
          </a:p>
        </p:txBody>
      </p:sp>
    </p:spTree>
    <p:extLst>
      <p:ext uri="{BB962C8B-B14F-4D97-AF65-F5344CB8AC3E}">
        <p14:creationId xmlns:p14="http://schemas.microsoft.com/office/powerpoint/2010/main" val="2325860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dirty="0"/>
          </a:p>
        </p:txBody>
      </p:sp>
    </p:spTree>
    <p:extLst>
      <p:ext uri="{BB962C8B-B14F-4D97-AF65-F5344CB8AC3E}">
        <p14:creationId xmlns:p14="http://schemas.microsoft.com/office/powerpoint/2010/main" val="39055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dirty="0"/>
          </a:p>
        </p:txBody>
      </p:sp>
    </p:spTree>
    <p:extLst>
      <p:ext uri="{BB962C8B-B14F-4D97-AF65-F5344CB8AC3E}">
        <p14:creationId xmlns:p14="http://schemas.microsoft.com/office/powerpoint/2010/main" val="360671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dirty="0"/>
          </a:p>
        </p:txBody>
      </p:sp>
    </p:spTree>
    <p:extLst>
      <p:ext uri="{BB962C8B-B14F-4D97-AF65-F5344CB8AC3E}">
        <p14:creationId xmlns:p14="http://schemas.microsoft.com/office/powerpoint/2010/main" val="40210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dirty="0"/>
          </a:p>
        </p:txBody>
      </p:sp>
    </p:spTree>
    <p:extLst>
      <p:ext uri="{BB962C8B-B14F-4D97-AF65-F5344CB8AC3E}">
        <p14:creationId xmlns:p14="http://schemas.microsoft.com/office/powerpoint/2010/main" val="394477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dirty="0"/>
          </a:p>
        </p:txBody>
      </p:sp>
    </p:spTree>
    <p:extLst>
      <p:ext uri="{BB962C8B-B14F-4D97-AF65-F5344CB8AC3E}">
        <p14:creationId xmlns:p14="http://schemas.microsoft.com/office/powerpoint/2010/main" val="163517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Edit this slide as you see fit. Remove things that don’t apply to your club, or add things that are not currently</a:t>
            </a:r>
            <a:r>
              <a:rPr lang="en-US" baseline="0" dirty="0"/>
              <a:t> included.</a:t>
            </a:r>
            <a:endParaRPr lang="en-US" i="0"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dirty="0"/>
          </a:p>
        </p:txBody>
      </p:sp>
    </p:spTree>
    <p:extLst>
      <p:ext uri="{BB962C8B-B14F-4D97-AF65-F5344CB8AC3E}">
        <p14:creationId xmlns:p14="http://schemas.microsoft.com/office/powerpoint/2010/main" val="21900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0" dirty="0"/>
              <a:t>Add the </a:t>
            </a:r>
            <a:r>
              <a:rPr lang="en-US" b="0" baseline="0" dirty="0"/>
              <a:t>names of the current club officers. Add or remove bullet points if your club has different officers than those listed.</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dirty="0"/>
          </a:p>
        </p:txBody>
      </p:sp>
    </p:spTree>
    <p:extLst>
      <p:ext uri="{BB962C8B-B14F-4D97-AF65-F5344CB8AC3E}">
        <p14:creationId xmlns:p14="http://schemas.microsoft.com/office/powerpoint/2010/main" val="162509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dirty="0"/>
          </a:p>
        </p:txBody>
      </p:sp>
    </p:spTree>
    <p:extLst>
      <p:ext uri="{BB962C8B-B14F-4D97-AF65-F5344CB8AC3E}">
        <p14:creationId xmlns:p14="http://schemas.microsoft.com/office/powerpoint/2010/main" val="362552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dirty="0"/>
          </a:p>
        </p:txBody>
      </p:sp>
    </p:spTree>
    <p:extLst>
      <p:ext uri="{BB962C8B-B14F-4D97-AF65-F5344CB8AC3E}">
        <p14:creationId xmlns:p14="http://schemas.microsoft.com/office/powerpoint/2010/main" val="23750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Add additional information to this slide to show additional awards that are available through your club, district or multiple district.</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dirty="0"/>
          </a:p>
        </p:txBody>
      </p:sp>
    </p:spTree>
    <p:extLst>
      <p:ext uri="{BB962C8B-B14F-4D97-AF65-F5344CB8AC3E}">
        <p14:creationId xmlns:p14="http://schemas.microsoft.com/office/powerpoint/2010/main" val="1526831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A8F5488E-71E5-288B-B8C1-293ACD887C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zh-CN" altLang="en-US" sz="900" baseline="0" dirty="0">
                <a:solidFill>
                  <a:schemeClr val="bg1"/>
                </a:solidFill>
              </a:rPr>
              <a:t>國際獅子會</a:t>
            </a:r>
            <a:endParaRPr lang="en-US" sz="900" baseline="0" dirty="0">
              <a:solidFill>
                <a:schemeClr val="bg1"/>
              </a:solidFill>
            </a:endParaRPr>
          </a:p>
        </p:txBody>
      </p:sp>
      <p:sp>
        <p:nvSpPr>
          <p:cNvPr id="7"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zh-CN" altLang="en-US" sz="1000" b="1" baseline="0" dirty="0">
                <a:solidFill>
                  <a:schemeClr val="bg1"/>
                </a:solidFill>
              </a:rPr>
              <a:t>新會員講習</a:t>
            </a:r>
            <a:endParaRPr lang="en-US" sz="1000" b="1" baseline="0" dirty="0">
              <a:solidFill>
                <a:schemeClr val="bg1"/>
              </a:solidFill>
            </a:endParaRP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zh-han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lionsclubs.org/" TargetMode="External"/><Relationship Id="rId7"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hyperlink" Target="https://youtube.com/lionsclubs" TargetMode="External"/><Relationship Id="rId5" Type="http://schemas.openxmlformats.org/officeDocument/2006/relationships/hyperlink" Target="https://twitter.com/lionsclubs" TargetMode="External"/><Relationship Id="rId4" Type="http://schemas.openxmlformats.org/officeDocument/2006/relationships/hyperlink" Target="http://www.facebook.com/lionsclub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TW" dirty="0">
                <a:latin typeface="+mn-lt"/>
                <a:ea typeface="PMingLiU"/>
              </a:rPr>
              <a:t>新会员讲习</a:t>
            </a:r>
          </a:p>
        </p:txBody>
      </p:sp>
      <p:sp>
        <p:nvSpPr>
          <p:cNvPr id="3" name="Subtitle 2"/>
          <p:cNvSpPr>
            <a:spLocks noGrp="1"/>
          </p:cNvSpPr>
          <p:nvPr>
            <p:ph type="subTitle" idx="1"/>
          </p:nvPr>
        </p:nvSpPr>
        <p:spPr/>
        <p:txBody>
          <a:bodyPr/>
          <a:lstStyle/>
          <a:p>
            <a:r>
              <a:rPr lang="zh-TW" dirty="0"/>
              <a:t>[在此输入分会名称]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奖</a:t>
            </a:r>
            <a:r>
              <a:rPr lang="zh-CN" altLang="en-US" dirty="0"/>
              <a:t>  </a:t>
            </a:r>
            <a:r>
              <a:rPr lang="zh-TW" dirty="0"/>
              <a:t>励</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尽管服务本身就是有回报的，但特别的成就和里程碑都应该得到表扬和庆祝。以下的奖励是所有狮友都能实现的。 </a:t>
            </a:r>
          </a:p>
          <a:p>
            <a:pPr>
              <a:lnSpc>
                <a:spcPct val="200000"/>
              </a:lnSpc>
              <a:buClr>
                <a:srgbClr val="EAB71F"/>
              </a:buClr>
              <a:buFont typeface="Courier New" panose="02070309020205020404" pitchFamily="49" charset="0"/>
              <a:buChar char="o"/>
            </a:pPr>
            <a:r>
              <a:rPr lang="zh-TW" sz="2000" dirty="0"/>
              <a:t>会员钥奖</a:t>
            </a:r>
          </a:p>
          <a:p>
            <a:pPr>
              <a:lnSpc>
                <a:spcPct val="200000"/>
              </a:lnSpc>
              <a:buClr>
                <a:srgbClr val="EAB71F"/>
              </a:buClr>
              <a:buFont typeface="Courier New" panose="02070309020205020404" pitchFamily="49" charset="0"/>
              <a:buChar char="o"/>
            </a:pPr>
            <a:r>
              <a:rPr lang="zh-TW" sz="2000" dirty="0"/>
              <a:t>年纹奬</a:t>
            </a:r>
          </a:p>
          <a:p>
            <a:pPr>
              <a:lnSpc>
                <a:spcPct val="200000"/>
              </a:lnSpc>
              <a:buClr>
                <a:srgbClr val="EAB71F"/>
              </a:buClr>
              <a:buFont typeface="Courier New" panose="02070309020205020404" pitchFamily="49" charset="0"/>
              <a:buChar char="o"/>
            </a:pPr>
            <a:r>
              <a:rPr lang="zh-TW" sz="2000" dirty="0"/>
              <a:t>推荐会员奖</a:t>
            </a:r>
          </a:p>
          <a:p>
            <a:pPr>
              <a:lnSpc>
                <a:spcPct val="200000"/>
              </a:lnSpc>
              <a:buClr>
                <a:srgbClr val="EAB71F"/>
              </a:buClr>
              <a:buFont typeface="Courier New" panose="02070309020205020404" pitchFamily="49" charset="0"/>
              <a:buChar char="o"/>
            </a:pPr>
            <a:r>
              <a:rPr lang="zh-TW" sz="2000" dirty="0"/>
              <a:t>新会发展奖</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服务和募款活动</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dirty="0"/>
              <a:t>[列出贵分会在参与的各项服务方案。]</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会</a:t>
            </a:r>
            <a:r>
              <a:rPr lang="zh-CN" altLang="en-US" dirty="0"/>
              <a:t>  </a:t>
            </a:r>
            <a:r>
              <a:rPr lang="zh-TW" dirty="0"/>
              <a:t>籍</a:t>
            </a:r>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成为狮子会员的好处有很多，其中包括：</a:t>
            </a:r>
          </a:p>
          <a:p>
            <a:pPr>
              <a:lnSpc>
                <a:spcPct val="200000"/>
              </a:lnSpc>
              <a:buClr>
                <a:srgbClr val="EAB71F"/>
              </a:buClr>
              <a:buFont typeface="Courier New" panose="02070309020205020404" pitchFamily="49" charset="0"/>
              <a:buChar char="o"/>
            </a:pPr>
            <a:r>
              <a:rPr lang="zh-TW" sz="1800" dirty="0"/>
              <a:t>成为一个做善事的全球社区的成员</a:t>
            </a:r>
          </a:p>
          <a:p>
            <a:pPr>
              <a:lnSpc>
                <a:spcPct val="200000"/>
              </a:lnSpc>
              <a:buClr>
                <a:srgbClr val="EAB71F"/>
              </a:buClr>
              <a:buFont typeface="Courier New" panose="02070309020205020404" pitchFamily="49" charset="0"/>
              <a:buChar char="o"/>
            </a:pPr>
            <a:r>
              <a:rPr lang="zh-TW" sz="1800" dirty="0"/>
              <a:t>有支持、工具和资源用以提升您的服务</a:t>
            </a:r>
          </a:p>
          <a:p>
            <a:pPr>
              <a:lnSpc>
                <a:spcPct val="200000"/>
              </a:lnSpc>
              <a:buClr>
                <a:srgbClr val="EAB71F"/>
              </a:buClr>
              <a:buFont typeface="Courier New" panose="02070309020205020404" pitchFamily="49" charset="0"/>
              <a:buChar char="o"/>
            </a:pPr>
            <a:r>
              <a:rPr lang="zh-TW" sz="1800" dirty="0"/>
              <a:t>发展领导力的机会</a:t>
            </a:r>
          </a:p>
          <a:p>
            <a:pPr>
              <a:lnSpc>
                <a:spcPct val="200000"/>
              </a:lnSpc>
              <a:buClr>
                <a:srgbClr val="EAB71F"/>
              </a:buClr>
              <a:buFont typeface="Courier New" panose="02070309020205020404" pitchFamily="49" charset="0"/>
              <a:buChar char="o"/>
            </a:pPr>
            <a:r>
              <a:rPr lang="zh-TW" sz="1800" dirty="0"/>
              <a:t>帮助有需要者的满足和愉悦感</a:t>
            </a:r>
          </a:p>
          <a:p>
            <a:pPr>
              <a:lnSpc>
                <a:spcPct val="200000"/>
              </a:lnSpc>
              <a:buClr>
                <a:srgbClr val="EAB71F"/>
              </a:buClr>
              <a:buFont typeface="Courier New" panose="02070309020205020404" pitchFamily="49" charset="0"/>
              <a:buChar char="o"/>
            </a:pPr>
            <a:r>
              <a:rPr lang="zh-TW" sz="1800" dirty="0"/>
              <a:t>与当地及国际社区领导人取得联系的机会</a:t>
            </a:r>
          </a:p>
          <a:p>
            <a:pPr>
              <a:lnSpc>
                <a:spcPct val="200000"/>
              </a:lnSpc>
              <a:buClr>
                <a:srgbClr val="EAB71F"/>
              </a:buClr>
              <a:buFont typeface="Courier New" panose="02070309020205020404" pitchFamily="49" charset="0"/>
              <a:buChar char="o"/>
            </a:pPr>
            <a:r>
              <a:rPr lang="zh-TW" sz="1800" dirty="0"/>
              <a:t>与有服务意愿者结下友谊</a:t>
            </a:r>
          </a:p>
          <a:p>
            <a:pPr>
              <a:lnSpc>
                <a:spcPct val="200000"/>
              </a:lnSpc>
              <a:buClr>
                <a:srgbClr val="EAB71F"/>
              </a:buClr>
              <a:buFont typeface="Courier New" panose="02070309020205020404" pitchFamily="49" charset="0"/>
              <a:buChar char="o"/>
            </a:pPr>
            <a:r>
              <a:rPr lang="zh-TW" sz="1800" dirty="0"/>
              <a:t>受敬重和可信赖的狮子会员身份</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会</a:t>
            </a:r>
            <a:r>
              <a:rPr lang="zh-CN" altLang="en-US" dirty="0"/>
              <a:t>  </a:t>
            </a:r>
            <a:r>
              <a:rPr lang="zh-TW" dirty="0"/>
              <a:t>议</a:t>
            </a:r>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zh-TW" sz="2000" b="1" dirty="0">
                <a:solidFill>
                  <a:srgbClr val="10233E"/>
                </a:solidFill>
              </a:rPr>
              <a:t>日期: </a:t>
            </a:r>
            <a:r>
              <a:rPr lang="zh-TW" sz="2000" dirty="0"/>
              <a:t>[输入]</a:t>
            </a:r>
          </a:p>
          <a:p>
            <a:pPr>
              <a:lnSpc>
                <a:spcPct val="200000"/>
              </a:lnSpc>
              <a:buClr>
                <a:srgbClr val="EAB71F"/>
              </a:buClr>
              <a:buFont typeface="Courier New" panose="02070309020205020404" pitchFamily="49" charset="0"/>
              <a:buChar char="o"/>
            </a:pPr>
            <a:r>
              <a:rPr lang="zh-TW" sz="2000" b="1" dirty="0">
                <a:solidFill>
                  <a:srgbClr val="10233E"/>
                </a:solidFill>
              </a:rPr>
              <a:t>地</a:t>
            </a:r>
            <a:r>
              <a:rPr lang="zh-CN" altLang="en-US" sz="2000" b="1" dirty="0">
                <a:solidFill>
                  <a:srgbClr val="10233E"/>
                </a:solidFill>
              </a:rPr>
              <a:t>点</a:t>
            </a:r>
            <a:r>
              <a:rPr lang="zh-TW" sz="2000" b="1" dirty="0">
                <a:solidFill>
                  <a:srgbClr val="10233E"/>
                </a:solidFill>
              </a:rPr>
              <a:t>: </a:t>
            </a:r>
            <a:r>
              <a:rPr lang="zh-TW" sz="2000" dirty="0"/>
              <a:t>[输入]</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dirty="0">
                <a:solidFill>
                  <a:srgbClr val="10233E"/>
                </a:solidFill>
              </a:rPr>
              <a:t>总计会费</a:t>
            </a:r>
          </a:p>
          <a:p>
            <a:pPr lvl="1">
              <a:buClr>
                <a:srgbClr val="EAB71F"/>
              </a:buClr>
              <a:buFont typeface="Arial" panose="020B0604020202020204" pitchFamily="34" charset="0"/>
              <a:buChar char="•"/>
            </a:pPr>
            <a:r>
              <a:rPr lang="zh-TW" sz="1800" dirty="0"/>
              <a:t>分会会费：</a:t>
            </a:r>
            <a:r>
              <a:rPr lang="zh-TW" sz="1800" b="1" dirty="0">
                <a:solidFill>
                  <a:srgbClr val="10233E"/>
                </a:solidFill>
              </a:rPr>
              <a:t>[输入]</a:t>
            </a:r>
          </a:p>
          <a:p>
            <a:pPr lvl="1">
              <a:buClr>
                <a:srgbClr val="EAB71F"/>
              </a:buClr>
              <a:buFont typeface="Arial" panose="020B0604020202020204" pitchFamily="34" charset="0"/>
              <a:buChar char="•"/>
            </a:pPr>
            <a:r>
              <a:rPr lang="zh-TW" sz="1800" dirty="0"/>
              <a:t>区及复合区会费：</a:t>
            </a:r>
            <a:r>
              <a:rPr lang="zh-TW" sz="1800" b="1" dirty="0">
                <a:solidFill>
                  <a:srgbClr val="10233E"/>
                </a:solidFill>
              </a:rPr>
              <a:t>[输入]</a:t>
            </a:r>
          </a:p>
          <a:p>
            <a:pPr lvl="1">
              <a:buClr>
                <a:srgbClr val="EAB71F"/>
              </a:buClr>
              <a:buFont typeface="Arial" panose="020B0604020202020204" pitchFamily="34" charset="0"/>
              <a:buChar char="•"/>
            </a:pPr>
            <a:r>
              <a:rPr lang="zh-TW" sz="1800" dirty="0"/>
              <a:t>国际会费：</a:t>
            </a:r>
            <a:r>
              <a:rPr lang="zh-TW" sz="1800" b="1" dirty="0">
                <a:solidFill>
                  <a:srgbClr val="10233E"/>
                </a:solidFill>
              </a:rPr>
              <a:t>US$43</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zh-TW" sz="1800" b="1" dirty="0">
                <a:solidFill>
                  <a:srgbClr val="10233E"/>
                </a:solidFill>
              </a:rPr>
              <a:t>活动预算</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zh-TW" sz="1800" b="1" dirty="0">
                <a:solidFill>
                  <a:srgbClr val="10233E"/>
                </a:solidFill>
              </a:rPr>
              <a:t>行政预算</a:t>
            </a:r>
          </a:p>
        </p:txBody>
      </p:sp>
      <p:sp>
        <p:nvSpPr>
          <p:cNvPr id="2" name="Title 1"/>
          <p:cNvSpPr>
            <a:spLocks noGrp="1"/>
          </p:cNvSpPr>
          <p:nvPr>
            <p:ph type="title"/>
          </p:nvPr>
        </p:nvSpPr>
        <p:spPr/>
        <p:txBody>
          <a:bodyPr/>
          <a:lstStyle/>
          <a:p>
            <a:r>
              <a:rPr lang="zh-TW" dirty="0"/>
              <a:t>会费和预算</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我们如何进行沟通</a:t>
            </a:r>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dirty="0"/>
              <a:t>[列出分会沟通的所有方式，包括通讯、电子邮件、Facebook网页、网站等]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zh-TW" sz="4000" dirty="0"/>
              <a:t>区及复合区</a:t>
            </a:r>
          </a:p>
        </p:txBody>
      </p:sp>
      <p:pic>
        <p:nvPicPr>
          <p:cNvPr id="4" name="Picture Placeholder 7">
            <a:extLst>
              <a:ext uri="{FF2B5EF4-FFF2-40B4-BE49-F238E27FC236}">
                <a16:creationId xmlns:a16="http://schemas.microsoft.com/office/drawing/2014/main" id="{5FAC1F4E-C394-BD35-EB1E-5F83253795E3}"/>
              </a:ext>
            </a:extLst>
          </p:cNvPr>
          <p:cNvPicPr>
            <a:picLocks noChangeAspect="1"/>
          </p:cNvPicPr>
          <p:nvPr/>
        </p:nvPicPr>
        <p:blipFill rotWithShape="1">
          <a:blip r:embed="rId2">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dirty="0"/>
              <a:t>组织结构</a:t>
            </a:r>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dirty="0">
                <a:solidFill>
                  <a:srgbClr val="10233E"/>
                </a:solidFill>
              </a:rPr>
              <a:t>大约有750个区，每个区有35个或以上分会及1250位或以上会员。</a:t>
            </a:r>
          </a:p>
          <a:p>
            <a:pPr lvl="1">
              <a:buClr>
                <a:srgbClr val="EAB71F"/>
              </a:buClr>
              <a:buFont typeface="Arial" panose="020B0604020202020204" pitchFamily="34" charset="0"/>
              <a:buChar char="•"/>
            </a:pPr>
            <a:r>
              <a:rPr lang="zh-TW" sz="1800" dirty="0"/>
              <a:t>每个区有一位总监</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zh-TW" sz="1800" b="1" dirty="0">
                <a:solidFill>
                  <a:srgbClr val="10233E"/>
                </a:solidFill>
              </a:rPr>
              <a:t>复合区由同一区域内两个或以上的区组成。</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zh-TW" sz="1800" b="1" dirty="0">
                <a:solidFill>
                  <a:srgbClr val="10233E"/>
                </a:solidFill>
              </a:rPr>
              <a:t>我们的复合区: </a:t>
            </a:r>
            <a:r>
              <a:rPr lang="zh-TW" sz="1800" dirty="0"/>
              <a:t>[输入]</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zh-TW" sz="1800" b="1" dirty="0">
                <a:solidFill>
                  <a:srgbClr val="10233E"/>
                </a:solidFill>
              </a:rPr>
              <a:t>我们的区：</a:t>
            </a:r>
            <a:r>
              <a:rPr lang="zh-TW" sz="1800" dirty="0"/>
              <a:t>[输入]</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区的领导</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dirty="0">
                <a:solidFill>
                  <a:srgbClr val="10233E"/>
                </a:solidFill>
              </a:rPr>
              <a:t>总监: </a:t>
            </a:r>
            <a:r>
              <a:rPr lang="zh-TW" sz="2000" dirty="0"/>
              <a:t>[输入]</a:t>
            </a:r>
          </a:p>
          <a:p>
            <a:pPr>
              <a:buClr>
                <a:srgbClr val="EAB71F"/>
              </a:buClr>
              <a:buFont typeface="Courier New" panose="02070309020205020404" pitchFamily="49" charset="0"/>
              <a:buChar char="o"/>
            </a:pPr>
            <a:r>
              <a:rPr lang="zh-TW" sz="2000" b="1" dirty="0">
                <a:solidFill>
                  <a:srgbClr val="10233E"/>
                </a:solidFill>
              </a:rPr>
              <a:t>第一副总监: </a:t>
            </a:r>
            <a:r>
              <a:rPr lang="zh-TW" sz="2000" dirty="0"/>
              <a:t>[输入]</a:t>
            </a:r>
          </a:p>
          <a:p>
            <a:pPr>
              <a:buClr>
                <a:srgbClr val="EAB71F"/>
              </a:buClr>
              <a:buFont typeface="Courier New" panose="02070309020205020404" pitchFamily="49" charset="0"/>
              <a:buChar char="o"/>
            </a:pPr>
            <a:r>
              <a:rPr lang="zh-TW" sz="2000" b="1" dirty="0">
                <a:solidFill>
                  <a:srgbClr val="10233E"/>
                </a:solidFill>
              </a:rPr>
              <a:t>第二副总监</a:t>
            </a:r>
            <a:r>
              <a:rPr lang="zh-TW" sz="2000" dirty="0"/>
              <a:t>[输入]</a:t>
            </a:r>
          </a:p>
          <a:p>
            <a:pPr>
              <a:buClr>
                <a:srgbClr val="EAB71F"/>
              </a:buClr>
              <a:buFont typeface="Courier New" panose="02070309020205020404" pitchFamily="49" charset="0"/>
              <a:buChar char="o"/>
            </a:pPr>
            <a:r>
              <a:rPr lang="zh-TW" sz="2000" b="1" dirty="0">
                <a:solidFill>
                  <a:srgbClr val="10233E"/>
                </a:solidFill>
              </a:rPr>
              <a:t>内阁秘书兼财务长: </a:t>
            </a:r>
            <a:r>
              <a:rPr lang="zh-TW" sz="2000" dirty="0"/>
              <a:t>[输入]</a:t>
            </a:r>
          </a:p>
          <a:p>
            <a:pPr>
              <a:buClr>
                <a:srgbClr val="EAB71F"/>
              </a:buClr>
              <a:buFont typeface="Courier New" panose="02070309020205020404" pitchFamily="49" charset="0"/>
              <a:buChar char="o"/>
            </a:pPr>
            <a:r>
              <a:rPr lang="zh-TW" sz="2000" b="1" dirty="0">
                <a:solidFill>
                  <a:srgbClr val="10233E"/>
                </a:solidFill>
              </a:rPr>
              <a:t>区各委员会主席: </a:t>
            </a:r>
            <a:r>
              <a:rPr lang="zh-TW" sz="2000" dirty="0"/>
              <a:t>[输入]</a:t>
            </a:r>
          </a:p>
          <a:p>
            <a:pPr>
              <a:buClr>
                <a:srgbClr val="EAB71F"/>
              </a:buClr>
              <a:buFont typeface="Courier New" panose="02070309020205020404" pitchFamily="49" charset="0"/>
              <a:buChar char="o"/>
            </a:pPr>
            <a:r>
              <a:rPr lang="zh-TW" sz="2000" b="1" dirty="0">
                <a:solidFill>
                  <a:srgbClr val="10233E"/>
                </a:solidFill>
              </a:rPr>
              <a:t>分区主席: </a:t>
            </a:r>
            <a:r>
              <a:rPr lang="zh-TW" sz="2000" dirty="0"/>
              <a:t>[输入]</a:t>
            </a:r>
          </a:p>
          <a:p>
            <a:pPr>
              <a:buClr>
                <a:srgbClr val="EAB71F"/>
              </a:buClr>
              <a:buFont typeface="Courier New" panose="02070309020205020404" pitchFamily="49" charset="0"/>
              <a:buChar char="o"/>
            </a:pPr>
            <a:r>
              <a:rPr lang="zh-TW" sz="2000" b="1" dirty="0">
                <a:solidFill>
                  <a:srgbClr val="10233E"/>
                </a:solidFill>
              </a:rPr>
              <a:t>总监议会: </a:t>
            </a:r>
            <a:r>
              <a:rPr lang="zh-TW" sz="2000" dirty="0"/>
              <a:t>[输入]</a:t>
            </a:r>
          </a:p>
          <a:p>
            <a:pPr>
              <a:buClr>
                <a:srgbClr val="EAB71F"/>
              </a:buClr>
              <a:buFont typeface="Courier New" panose="02070309020205020404" pitchFamily="49" charset="0"/>
              <a:buChar char="o"/>
            </a:pPr>
            <a:r>
              <a:rPr lang="zh-TW" sz="2000" b="1" dirty="0">
                <a:solidFill>
                  <a:srgbClr val="10233E"/>
                </a:solidFill>
              </a:rPr>
              <a:t>全球行动团队:</a:t>
            </a:r>
          </a:p>
          <a:p>
            <a:pPr lvl="1">
              <a:buClr>
                <a:srgbClr val="EAB71F"/>
              </a:buClr>
              <a:buFont typeface="Arial" panose="020B0604020202020204" pitchFamily="34" charset="0"/>
              <a:buChar char="•"/>
            </a:pPr>
            <a:r>
              <a:rPr lang="zh-TW" sz="1600" dirty="0"/>
              <a:t>全球行动团队区主席 (总监): [输入]</a:t>
            </a:r>
          </a:p>
          <a:p>
            <a:pPr lvl="1">
              <a:buClr>
                <a:srgbClr val="EAB71F"/>
              </a:buClr>
              <a:buFont typeface="Arial" panose="020B0604020202020204" pitchFamily="34" charset="0"/>
              <a:buChar char="•"/>
            </a:pPr>
            <a:r>
              <a:rPr lang="zh-TW" sz="1600" dirty="0"/>
              <a:t>全球会员团队区协调员: [输入]</a:t>
            </a:r>
          </a:p>
          <a:p>
            <a:pPr lvl="1">
              <a:buClr>
                <a:srgbClr val="EAB71F"/>
              </a:buClr>
              <a:buFont typeface="Arial" panose="020B0604020202020204" pitchFamily="34" charset="0"/>
              <a:buChar char="•"/>
            </a:pPr>
            <a:r>
              <a:rPr lang="zh-TW" sz="1600" dirty="0"/>
              <a:t>全球领导团队区协调员: [输入]</a:t>
            </a:r>
          </a:p>
          <a:p>
            <a:pPr lvl="1">
              <a:buClr>
                <a:srgbClr val="EAB71F"/>
              </a:buClr>
              <a:buFont typeface="Arial" panose="020B0604020202020204" pitchFamily="34" charset="0"/>
              <a:buChar char="•"/>
            </a:pPr>
            <a:r>
              <a:rPr lang="zh-TW" sz="1600" dirty="0"/>
              <a:t>全球服务团队区协调员: [输入]</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区年会</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dirty="0">
                <a:solidFill>
                  <a:srgbClr val="10233E"/>
                </a:solidFill>
              </a:rPr>
              <a:t>举办区年会的目的:</a:t>
            </a:r>
          </a:p>
          <a:p>
            <a:pPr lvl="1">
              <a:buClr>
                <a:srgbClr val="EAB71F"/>
              </a:buClr>
              <a:buFont typeface="Arial" panose="020B0604020202020204" pitchFamily="34" charset="0"/>
              <a:buChar char="•"/>
            </a:pPr>
            <a:r>
              <a:rPr lang="zh-TW" sz="1600" dirty="0"/>
              <a:t>发展全区狮友的友谊</a:t>
            </a:r>
          </a:p>
          <a:p>
            <a:pPr lvl="1">
              <a:buClr>
                <a:srgbClr val="EAB71F"/>
              </a:buClr>
              <a:buFont typeface="Arial" panose="020B0604020202020204" pitchFamily="34" charset="0"/>
              <a:buChar char="•"/>
            </a:pPr>
            <a:r>
              <a:rPr lang="zh-TW" sz="1600" dirty="0"/>
              <a:t>处理一般区务。</a:t>
            </a:r>
          </a:p>
          <a:p>
            <a:pPr lvl="1">
              <a:buClr>
                <a:srgbClr val="EAB71F"/>
              </a:buClr>
              <a:buFont typeface="Arial" panose="020B0604020202020204" pitchFamily="34" charset="0"/>
              <a:buChar char="•"/>
            </a:pPr>
            <a:r>
              <a:rPr lang="zh-TW" sz="1600" dirty="0"/>
              <a:t>选举总监和其他区内选举的职务。</a:t>
            </a:r>
          </a:p>
          <a:p>
            <a:pPr lvl="1">
              <a:buClr>
                <a:srgbClr val="EAB71F"/>
              </a:buClr>
              <a:buFont typeface="Arial" panose="020B0604020202020204" pitchFamily="34" charset="0"/>
              <a:buChar char="•"/>
            </a:pPr>
            <a:r>
              <a:rPr lang="zh-TW" sz="1600" dirty="0"/>
              <a:t>举办研讨会</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zh-TW" sz="2000" b="1" dirty="0">
                <a:solidFill>
                  <a:srgbClr val="10233E"/>
                </a:solidFill>
              </a:rPr>
              <a:t>[输入今年的区年会有关信息。]</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dirty="0"/>
              <a:t>新会员讲习的摘要</a:t>
            </a:r>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zh-TW" b="1" dirty="0">
                <a:solidFill>
                  <a:schemeClr val="bg1"/>
                </a:solidFill>
              </a:rPr>
              <a:t>新会员讲习分成四个部分:</a:t>
            </a:r>
          </a:p>
          <a:p>
            <a:pPr lvl="1">
              <a:spcBef>
                <a:spcPts val="1200"/>
              </a:spcBef>
              <a:buClr>
                <a:srgbClr val="F4B500"/>
              </a:buClr>
              <a:buFont typeface="Courier New" panose="02070309020205020404" pitchFamily="49" charset="0"/>
              <a:buChar char="o"/>
            </a:pPr>
            <a:r>
              <a:rPr lang="zh-TW" dirty="0">
                <a:solidFill>
                  <a:schemeClr val="bg1"/>
                </a:solidFill>
              </a:rPr>
              <a:t>狮友是谁</a:t>
            </a:r>
          </a:p>
          <a:p>
            <a:pPr lvl="1">
              <a:buClr>
                <a:srgbClr val="F4B500"/>
              </a:buClr>
              <a:buFont typeface="Courier New" panose="02070309020205020404" pitchFamily="49" charset="0"/>
              <a:buChar char="o"/>
            </a:pPr>
            <a:r>
              <a:rPr lang="zh-TW" dirty="0">
                <a:solidFill>
                  <a:schemeClr val="bg1"/>
                </a:solidFill>
              </a:rPr>
              <a:t>您的分会</a:t>
            </a:r>
          </a:p>
          <a:p>
            <a:pPr lvl="1">
              <a:buClr>
                <a:srgbClr val="F4B500"/>
              </a:buClr>
              <a:buFont typeface="Courier New" panose="02070309020205020404" pitchFamily="49" charset="0"/>
              <a:buChar char="o"/>
            </a:pPr>
            <a:r>
              <a:rPr lang="zh-TW" dirty="0">
                <a:solidFill>
                  <a:schemeClr val="bg1"/>
                </a:solidFill>
              </a:rPr>
              <a:t>区及复合区</a:t>
            </a:r>
          </a:p>
          <a:p>
            <a:pPr lvl="1">
              <a:buClr>
                <a:srgbClr val="F4B500"/>
              </a:buClr>
              <a:buFont typeface="Courier New" panose="02070309020205020404" pitchFamily="49" charset="0"/>
              <a:buChar char="o"/>
            </a:pPr>
            <a:r>
              <a:rPr lang="zh-TW" dirty="0">
                <a:solidFill>
                  <a:schemeClr val="bg1"/>
                </a:solidFill>
              </a:rPr>
              <a:t>国际狮子会 (LCI)</a:t>
            </a:r>
          </a:p>
        </p:txBody>
      </p:sp>
      <p:pic>
        <p:nvPicPr>
          <p:cNvPr id="5" name="Picture Placeholder 8">
            <a:extLst>
              <a:ext uri="{FF2B5EF4-FFF2-40B4-BE49-F238E27FC236}">
                <a16:creationId xmlns:a16="http://schemas.microsoft.com/office/drawing/2014/main" id="{B45CC26F-3E70-6459-4E09-429149B3E43B}"/>
              </a:ext>
            </a:extLst>
          </p:cNvPr>
          <p:cNvPicPr>
            <a:picLocks noChangeAspect="1"/>
          </p:cNvPicPr>
          <p:nvPr/>
        </p:nvPicPr>
        <p:blipFill rotWithShape="1">
          <a:blip r:embed="rId3">
            <a:extLst>
              <a:ext uri="{28A0092B-C50C-407E-A947-70E740481C1C}">
                <a14:useLocalDpi xmlns:a14="http://schemas.microsoft.com/office/drawing/2010/main" val="0"/>
              </a:ext>
            </a:extLst>
          </a:blip>
          <a:srcRect l="-505" t="82221" r="505" b="-403"/>
          <a:stretch/>
        </p:blipFill>
        <p:spPr bwMode="auto">
          <a:xfrm>
            <a:off x="762000" y="1173296"/>
            <a:ext cx="7543800"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sz="2500" dirty="0"/>
              <a:t>区及复合区如何进行沟通</a:t>
            </a:r>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dirty="0"/>
              <a:t>[列出区及复合区沟通的所有方式，包括通讯、Facebook网页、电子邮件、网站等]</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zh-CN" altLang="en-US" sz="4000" dirty="0"/>
              <a:t>国际狮子会</a:t>
            </a:r>
            <a:endParaRPr lang="zh-TW" sz="4000" dirty="0"/>
          </a:p>
        </p:txBody>
      </p:sp>
      <p:pic>
        <p:nvPicPr>
          <p:cNvPr id="4" name="Picture Placeholder 7">
            <a:extLst>
              <a:ext uri="{FF2B5EF4-FFF2-40B4-BE49-F238E27FC236}">
                <a16:creationId xmlns:a16="http://schemas.microsoft.com/office/drawing/2014/main" id="{7C0A0137-8A83-C6BA-503E-89322F02D1DE}"/>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历史</a:t>
            </a:r>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3095153864"/>
              </p:ext>
            </p:extLst>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名称和标志</a:t>
            </a:r>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dirty="0"/>
              <a:t>本组织的官方名称是“狮子会国际协会”或简称为“国际狮子会”。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zh-TW" sz="2000" dirty="0"/>
              <a:t>狮子的名字是在一个包含其他几个名字的秘密投票中选出的，因为狮子代表力量、勇气、忠诚和重要行动。</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dirty="0"/>
              <a:t>狮子会的标志包含一个金色圈包围的蓝底色上一个金色字母“L”。两边各有一个狮子头，一边回顾光荣的过去，而另一边则乐观地展望未来。</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组织结构</a:t>
            </a:r>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dirty="0">
                <a:solidFill>
                  <a:srgbClr val="10233E"/>
                </a:solidFill>
              </a:rPr>
              <a:t>国际干部负责执行政策，并担任激励全球狮友的领导者。</a:t>
            </a:r>
          </a:p>
          <a:p>
            <a:pPr lvl="1">
              <a:buClr>
                <a:srgbClr val="EAB71F"/>
              </a:buClr>
              <a:buFont typeface="Arial" panose="020B0604020202020204" pitchFamily="34" charset="0"/>
              <a:buChar char="•"/>
            </a:pPr>
            <a:r>
              <a:rPr lang="zh-TW" sz="1600" b="1" dirty="0">
                <a:solidFill>
                  <a:srgbClr val="10233E"/>
                </a:solidFill>
              </a:rPr>
              <a:t>国际总会长：</a:t>
            </a:r>
            <a:r>
              <a:rPr lang="zh-TW" sz="1600" dirty="0"/>
              <a:t>[输入]</a:t>
            </a:r>
          </a:p>
          <a:p>
            <a:pPr lvl="1">
              <a:buClr>
                <a:srgbClr val="EAB71F"/>
              </a:buClr>
              <a:buFont typeface="Arial" panose="020B0604020202020204" pitchFamily="34" charset="0"/>
              <a:buChar char="•"/>
            </a:pPr>
            <a:r>
              <a:rPr lang="zh-TW" sz="1600" b="1" dirty="0">
                <a:solidFill>
                  <a:srgbClr val="10233E"/>
                </a:solidFill>
              </a:rPr>
              <a:t>第一副总会长: </a:t>
            </a:r>
            <a:r>
              <a:rPr lang="zh-TW" sz="1600" dirty="0"/>
              <a:t>[输入]</a:t>
            </a:r>
          </a:p>
          <a:p>
            <a:pPr lvl="1">
              <a:buClr>
                <a:srgbClr val="EAB71F"/>
              </a:buClr>
              <a:buFont typeface="Arial" panose="020B0604020202020204" pitchFamily="34" charset="0"/>
              <a:buChar char="•"/>
            </a:pPr>
            <a:r>
              <a:rPr lang="zh-TW" sz="1600" b="1" dirty="0">
                <a:solidFill>
                  <a:srgbClr val="10233E"/>
                </a:solidFill>
              </a:rPr>
              <a:t>第二副总会长: </a:t>
            </a:r>
            <a:r>
              <a:rPr lang="zh-TW" sz="1600" dirty="0"/>
              <a:t>[输入]</a:t>
            </a:r>
          </a:p>
          <a:p>
            <a:pPr lvl="1">
              <a:buClr>
                <a:srgbClr val="EAB71F"/>
              </a:buClr>
              <a:buFont typeface="Arial" panose="020B0604020202020204" pitchFamily="34" charset="0"/>
              <a:buChar char="•"/>
            </a:pPr>
            <a:r>
              <a:rPr lang="zh-TW" sz="1600" b="1" dirty="0">
                <a:solidFill>
                  <a:srgbClr val="10233E"/>
                </a:solidFill>
              </a:rPr>
              <a:t>第三副总会长: </a:t>
            </a:r>
            <a:r>
              <a:rPr lang="zh-TW" sz="1600" dirty="0"/>
              <a:t>[输入]</a:t>
            </a:r>
          </a:p>
          <a:p>
            <a:pPr lvl="1">
              <a:buClr>
                <a:srgbClr val="EAB71F"/>
              </a:buClr>
              <a:buFont typeface="Arial" panose="020B0604020202020204" pitchFamily="34" charset="0"/>
              <a:buChar char="•"/>
            </a:pPr>
            <a:r>
              <a:rPr lang="zh-TW" sz="1600" b="1" dirty="0">
                <a:solidFill>
                  <a:srgbClr val="10233E"/>
                </a:solidFill>
              </a:rPr>
              <a:t>前任国际总会长/LCIF主席: </a:t>
            </a:r>
            <a:r>
              <a:rPr lang="zh-TW" sz="1600" dirty="0"/>
              <a:t>[输入]</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zh-TW" sz="2000" b="1" dirty="0">
                <a:solidFill>
                  <a:srgbClr val="10233E"/>
                </a:solidFill>
              </a:rPr>
              <a:t>国际理事会是本协会的管理机构。</a:t>
            </a:r>
          </a:p>
          <a:p>
            <a:pPr lvl="1">
              <a:buClr>
                <a:srgbClr val="EAB71F"/>
              </a:buClr>
              <a:buFont typeface="Arial" panose="020B0604020202020204" pitchFamily="34" charset="0"/>
              <a:buChar char="•"/>
            </a:pPr>
            <a:r>
              <a:rPr lang="zh-TW" sz="1600" dirty="0"/>
              <a:t>34 位成员</a:t>
            </a:r>
          </a:p>
          <a:p>
            <a:pPr marL="457200" lvl="1" indent="0">
              <a:buClr>
                <a:srgbClr val="EAB71F"/>
              </a:buClr>
              <a:buNone/>
            </a:pPr>
            <a:endParaRPr lang="en-US" sz="1600" dirty="0"/>
          </a:p>
          <a:p>
            <a:pPr>
              <a:buClr>
                <a:srgbClr val="EAB71F"/>
              </a:buClr>
              <a:buFont typeface="Courier New" panose="02070309020205020404" pitchFamily="49" charset="0"/>
              <a:buChar char="o"/>
            </a:pPr>
            <a:r>
              <a:rPr lang="zh-TW" sz="2000" b="1" dirty="0">
                <a:solidFill>
                  <a:srgbClr val="10233E"/>
                </a:solidFill>
              </a:rPr>
              <a:t>《国际宪章及附则》规定了协会的运作，并制定了协会运作的规则。</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国际年会</a:t>
            </a:r>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18616"/>
            <a:ext cx="8686800" cy="86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国际年会汇集了来自世界各地的数千名狮友，进行为期一周的会务、教育、庆祝和联谊活动。</a:t>
            </a:r>
          </a:p>
        </p:txBody>
      </p:sp>
      <p:graphicFrame>
        <p:nvGraphicFramePr>
          <p:cNvPr id="3" name="Table 2">
            <a:extLst>
              <a:ext uri="{FF2B5EF4-FFF2-40B4-BE49-F238E27FC236}">
                <a16:creationId xmlns:a16="http://schemas.microsoft.com/office/drawing/2014/main" id="{E4A65A52-991C-2CA3-1592-74B622728164}"/>
              </a:ext>
            </a:extLst>
          </p:cNvPr>
          <p:cNvGraphicFramePr>
            <a:graphicFrameLocks noGrp="1"/>
          </p:cNvGraphicFramePr>
          <p:nvPr>
            <p:extLst>
              <p:ext uri="{D42A27DB-BD31-4B8C-83A1-F6EECF244321}">
                <p14:modId xmlns:p14="http://schemas.microsoft.com/office/powerpoint/2010/main" val="3015130032"/>
              </p:ext>
            </p:extLst>
          </p:nvPr>
        </p:nvGraphicFramePr>
        <p:xfrm>
          <a:off x="952500" y="3429000"/>
          <a:ext cx="7239000" cy="314325"/>
        </p:xfrm>
        <a:graphic>
          <a:graphicData uri="http://schemas.openxmlformats.org/drawingml/2006/table">
            <a:tbl>
              <a:tblPr>
                <a:tableStyleId>{5C22544A-7EE6-4342-B048-85BDC9FD1C3A}</a:tableStyleId>
              </a:tblPr>
              <a:tblGrid>
                <a:gridCol w="7239000">
                  <a:extLst>
                    <a:ext uri="{9D8B030D-6E8A-4147-A177-3AD203B41FA5}">
                      <a16:colId xmlns:a16="http://schemas.microsoft.com/office/drawing/2014/main" val="1577112310"/>
                    </a:ext>
                  </a:extLst>
                </a:gridCol>
              </a:tblGrid>
              <a:tr h="190500">
                <a:tc>
                  <a:txBody>
                    <a:bodyPr/>
                    <a:lstStyle/>
                    <a:p>
                      <a:pPr algn="l" fontAlgn="b"/>
                      <a:r>
                        <a:rPr lang="ja-JP" altLang="en-US" sz="2000" u="none" strike="noStrike">
                          <a:effectLst/>
                        </a:rPr>
                        <a:t>要了解更多，请访问：</a:t>
                      </a:r>
                      <a:r>
                        <a:rPr lang="en-US" sz="2000" u="none" strike="noStrike" dirty="0">
                          <a:effectLst/>
                          <a:hlinkClick r:id="rId3"/>
                        </a:rPr>
                        <a:t>https://lcicon.lionsclubs.org/</a:t>
                      </a:r>
                      <a:r>
                        <a:rPr lang="en-US" sz="2000" u="none" strike="noStrike" dirty="0" err="1">
                          <a:effectLst/>
                          <a:hlinkClick r:id="rId3"/>
                        </a:rPr>
                        <a:t>zh-hans</a:t>
                      </a:r>
                      <a:r>
                        <a:rPr lang="en-US" sz="2000" u="none" strike="noStrike" dirty="0">
                          <a:effectLst/>
                          <a:hlinkClick r:id="rId3"/>
                        </a:rPr>
                        <a:t>/</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6319286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国际狮子会总部</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b="1" dirty="0">
                <a:solidFill>
                  <a:srgbClr val="10233E"/>
                </a:solidFill>
              </a:rPr>
              <a:t>位于美国伊利诺伊州橡溪市</a:t>
            </a:r>
          </a:p>
          <a:p>
            <a:pPr>
              <a:buClr>
                <a:srgbClr val="EAB71F"/>
              </a:buClr>
              <a:buFont typeface="Courier New" panose="02070309020205020404" pitchFamily="49" charset="0"/>
              <a:buChar char="o"/>
            </a:pPr>
            <a:r>
              <a:rPr lang="zh-TW" sz="2000" b="1" dirty="0">
                <a:solidFill>
                  <a:srgbClr val="10233E"/>
                </a:solidFill>
              </a:rPr>
              <a:t>大约有275位职员</a:t>
            </a:r>
            <a:br>
              <a:rPr lang="zh-TW" sz="2000" b="1" dirty="0">
                <a:solidFill>
                  <a:srgbClr val="10233E"/>
                </a:solidFill>
              </a:rPr>
            </a:br>
            <a:r>
              <a:rPr lang="zh-TW" sz="2000" b="1" dirty="0">
                <a:solidFill>
                  <a:srgbClr val="10233E"/>
                </a:solidFill>
              </a:rPr>
              <a:t>分属于以下11个司：</a:t>
            </a:r>
          </a:p>
          <a:p>
            <a:pPr lvl="1">
              <a:buClr>
                <a:srgbClr val="EAB71F"/>
              </a:buClr>
              <a:buFont typeface="Arial" panose="020B0604020202020204" pitchFamily="34" charset="0"/>
              <a:buChar char="•"/>
            </a:pPr>
            <a:r>
              <a:rPr lang="zh-TW" sz="1600" dirty="0"/>
              <a:t>年会</a:t>
            </a:r>
          </a:p>
          <a:p>
            <a:pPr lvl="1">
              <a:buClr>
                <a:srgbClr val="EAB71F"/>
              </a:buClr>
              <a:buFont typeface="Arial" panose="020B0604020202020204" pitchFamily="34" charset="0"/>
              <a:buChar char="•"/>
            </a:pPr>
            <a:r>
              <a:rPr lang="zh-TW" sz="1600" dirty="0"/>
              <a:t>区及分会行政管理</a:t>
            </a:r>
          </a:p>
          <a:p>
            <a:pPr lvl="1">
              <a:buClr>
                <a:srgbClr val="EAB71F"/>
              </a:buClr>
              <a:buFont typeface="Arial" panose="020B0604020202020204" pitchFamily="34" charset="0"/>
              <a:buChar char="•"/>
            </a:pPr>
            <a:r>
              <a:rPr lang="zh-TW" sz="1600" dirty="0"/>
              <a:t>财务</a:t>
            </a:r>
          </a:p>
          <a:p>
            <a:pPr lvl="1">
              <a:buClr>
                <a:srgbClr val="EAB71F"/>
              </a:buClr>
              <a:buFont typeface="Arial" panose="020B0604020202020204" pitchFamily="34" charset="0"/>
              <a:buChar char="•"/>
            </a:pPr>
            <a:r>
              <a:rPr lang="zh-TW" sz="1600" dirty="0"/>
              <a:t>信息科技</a:t>
            </a:r>
          </a:p>
          <a:p>
            <a:pPr lvl="1">
              <a:buClr>
                <a:srgbClr val="EAB71F"/>
              </a:buClr>
              <a:buFont typeface="Arial" panose="020B0604020202020204" pitchFamily="34" charset="0"/>
              <a:buChar char="•"/>
            </a:pPr>
            <a:r>
              <a:rPr lang="zh-TW" sz="1600" dirty="0"/>
              <a:t>领导发展 </a:t>
            </a:r>
          </a:p>
          <a:p>
            <a:pPr lvl="1">
              <a:buClr>
                <a:srgbClr val="EAB71F"/>
              </a:buClr>
              <a:buFont typeface="Arial" panose="020B0604020202020204" pitchFamily="34" charset="0"/>
              <a:buChar char="•"/>
            </a:pPr>
            <a:r>
              <a:rPr lang="zh-TW" sz="1600" dirty="0"/>
              <a:t>法律</a:t>
            </a:r>
          </a:p>
          <a:p>
            <a:pPr lvl="1">
              <a:buClr>
                <a:srgbClr val="EAB71F"/>
              </a:buClr>
              <a:buFont typeface="Arial" panose="020B0604020202020204" pitchFamily="34" charset="0"/>
              <a:buChar char="•"/>
            </a:pPr>
            <a:r>
              <a:rPr lang="zh-CN" altLang="en-US" sz="1600" dirty="0"/>
              <a:t>狮子会国际基金会</a:t>
            </a:r>
            <a:endParaRPr lang="zh-TW" sz="1600" dirty="0"/>
          </a:p>
          <a:p>
            <a:pPr lvl="1">
              <a:buClr>
                <a:srgbClr val="EAB71F"/>
              </a:buClr>
              <a:buFont typeface="Arial" panose="020B0604020202020204" pitchFamily="34" charset="0"/>
              <a:buChar char="•"/>
            </a:pPr>
            <a:r>
              <a:rPr lang="zh-TW" sz="1600" dirty="0"/>
              <a:t>营销</a:t>
            </a:r>
          </a:p>
          <a:p>
            <a:pPr lvl="1">
              <a:buClr>
                <a:srgbClr val="EAB71F"/>
              </a:buClr>
              <a:buFont typeface="Arial" panose="020B0604020202020204" pitchFamily="34" charset="0"/>
              <a:buChar char="•"/>
            </a:pPr>
            <a:r>
              <a:rPr lang="zh-TW" sz="1600" dirty="0"/>
              <a:t>会员发展 </a:t>
            </a:r>
          </a:p>
          <a:p>
            <a:pPr lvl="1">
              <a:buClr>
                <a:srgbClr val="EAB71F"/>
              </a:buClr>
              <a:buFont typeface="Arial" panose="020B0604020202020204" pitchFamily="34" charset="0"/>
              <a:buChar char="•"/>
            </a:pPr>
            <a:r>
              <a:rPr lang="zh-TW" sz="1600" dirty="0"/>
              <a:t>会员运作和支持</a:t>
            </a:r>
          </a:p>
          <a:p>
            <a:pPr lvl="1">
              <a:buClr>
                <a:srgbClr val="EAB71F"/>
              </a:buClr>
              <a:buFont typeface="Arial" panose="020B0604020202020204" pitchFamily="34" charset="0"/>
              <a:buChar char="•"/>
            </a:pPr>
            <a:r>
              <a:rPr lang="zh-TW" sz="1600" dirty="0"/>
              <a:t>服务活动</a:t>
            </a:r>
          </a:p>
        </p:txBody>
      </p:sp>
      <p:pic>
        <p:nvPicPr>
          <p:cNvPr id="5" name="Picture 4">
            <a:extLst>
              <a:ext uri="{FF2B5EF4-FFF2-40B4-BE49-F238E27FC236}">
                <a16:creationId xmlns:a16="http://schemas.microsoft.com/office/drawing/2014/main" id="{6EC2085A-426F-CE15-AFF1-F16A6943746A}"/>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194300" y="1208169"/>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狮子会国际基金会(LCIF)</a:t>
            </a:r>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重要事实</a:t>
            </a:r>
          </a:p>
          <a:p>
            <a:pPr lvl="1">
              <a:buClr>
                <a:srgbClr val="EAB71F"/>
              </a:buClr>
              <a:buFont typeface="Arial" panose="020B0604020202020204" pitchFamily="34" charset="0"/>
              <a:buChar char="•"/>
            </a:pPr>
            <a:r>
              <a:rPr lang="zh-TW" sz="1600" dirty="0"/>
              <a:t>于1968年成立：是国际狮子会的官方基金会，为狮子会的服务灌注力量</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提供拨款资助大规模的人道主义方案</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依靠捐款</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至今已拨出超过10亿美元的拨款</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是我们有史以来最有抱负的募款活动</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狮子会国际基金会(LCIF)</a:t>
            </a:r>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50多年的影响</a:t>
            </a:r>
          </a:p>
          <a:p>
            <a:pPr lvl="1">
              <a:spcBef>
                <a:spcPts val="1200"/>
              </a:spcBef>
              <a:buClr>
                <a:srgbClr val="EAB71F"/>
              </a:buClr>
              <a:buFont typeface="Arial" panose="020B0604020202020204" pitchFamily="34" charset="0"/>
              <a:buChar char="•"/>
            </a:pPr>
            <a:r>
              <a:rPr lang="zh-TW" sz="1600" dirty="0"/>
              <a:t>1.2亿美元用于救灾</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1600万儿童获得[狮子探索]的学习</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910万例白内障手术</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zh-TW" sz="1600" dirty="0"/>
              <a:t>数百万儿童获得麻疹疫苗注射</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领导</a:t>
            </a:r>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LCI给狮友们提供培训和发展的机会。全球领导团队（GLT）是这些活动背后的驱动者。这些活动包括：</a:t>
            </a:r>
          </a:p>
          <a:p>
            <a:pPr lvl="1">
              <a:spcBef>
                <a:spcPts val="1200"/>
              </a:spcBef>
              <a:buClr>
                <a:srgbClr val="EAB71F"/>
              </a:buClr>
              <a:buFont typeface="Arial" panose="020B0604020202020204" pitchFamily="34" charset="0"/>
              <a:buChar char="•"/>
            </a:pPr>
            <a:r>
              <a:rPr lang="zh-TW" sz="1600" dirty="0"/>
              <a:t>潜能狮友领导学院</a:t>
            </a:r>
          </a:p>
          <a:p>
            <a:pPr lvl="1">
              <a:buClr>
                <a:srgbClr val="EAB71F"/>
              </a:buClr>
              <a:buFont typeface="Arial" panose="020B0604020202020204" pitchFamily="34" charset="0"/>
              <a:buChar char="•"/>
            </a:pPr>
            <a:r>
              <a:rPr lang="zh-TW" sz="1600" dirty="0"/>
              <a:t>资深狮友领导学院</a:t>
            </a:r>
          </a:p>
          <a:p>
            <a:pPr lvl="1">
              <a:buClr>
                <a:srgbClr val="EAB71F"/>
              </a:buClr>
              <a:buFont typeface="Arial" panose="020B0604020202020204" pitchFamily="34" charset="0"/>
              <a:buChar char="•"/>
            </a:pPr>
            <a:r>
              <a:rPr lang="zh-TW" sz="1600" dirty="0"/>
              <a:t>讲师发展学院</a:t>
            </a:r>
          </a:p>
          <a:p>
            <a:pPr lvl="1">
              <a:buClr>
                <a:srgbClr val="EAB71F"/>
              </a:buClr>
              <a:buFont typeface="Arial" panose="020B0604020202020204" pitchFamily="34" charset="0"/>
              <a:buChar char="•"/>
            </a:pPr>
            <a:r>
              <a:rPr lang="zh-TW" sz="1600" dirty="0"/>
              <a:t>地方狮子会领导学院</a:t>
            </a:r>
          </a:p>
          <a:p>
            <a:pPr lvl="1">
              <a:buClr>
                <a:srgbClr val="EAB71F"/>
              </a:buClr>
              <a:buFont typeface="Arial" panose="020B0604020202020204" pitchFamily="34" charset="0"/>
              <a:buChar char="•"/>
            </a:pPr>
            <a:r>
              <a:rPr lang="zh-TW" sz="1600" dirty="0"/>
              <a:t>当选总监研习会</a:t>
            </a:r>
          </a:p>
          <a:p>
            <a:pPr lvl="1">
              <a:buClr>
                <a:srgbClr val="EAB71F"/>
              </a:buClr>
              <a:buFont typeface="Arial" panose="020B0604020202020204" pitchFamily="34" charset="0"/>
              <a:buChar char="•"/>
            </a:pPr>
            <a:r>
              <a:rPr lang="zh-TW" sz="1600" dirty="0"/>
              <a:t>复合区领导能力发展资金募集</a:t>
            </a:r>
          </a:p>
          <a:p>
            <a:pPr lvl="1">
              <a:buClr>
                <a:srgbClr val="EAB71F"/>
              </a:buClr>
              <a:buFont typeface="Arial" panose="020B0604020202020204" pitchFamily="34" charset="0"/>
              <a:buChar char="•"/>
            </a:pPr>
            <a:r>
              <a:rPr lang="zh-TW" sz="1600" dirty="0"/>
              <a:t>GLT 区补助款活动</a:t>
            </a:r>
          </a:p>
          <a:p>
            <a:pPr lvl="1">
              <a:buClr>
                <a:srgbClr val="EAB71F"/>
              </a:buClr>
              <a:buFont typeface="Arial" panose="020B0604020202020204" pitchFamily="34" charset="0"/>
              <a:buChar char="•"/>
            </a:pPr>
            <a:r>
              <a:rPr lang="zh-TW" sz="1600" dirty="0"/>
              <a:t>网络研讨会</a:t>
            </a:r>
          </a:p>
          <a:p>
            <a:pPr lvl="1">
              <a:buClr>
                <a:srgbClr val="EAB71F"/>
              </a:buClr>
              <a:buFont typeface="Arial" panose="020B0604020202020204" pitchFamily="34" charset="0"/>
              <a:buChar char="•"/>
            </a:pPr>
            <a:r>
              <a:rPr lang="zh-TW" sz="1600" dirty="0"/>
              <a:t>狮子会学习中心</a:t>
            </a:r>
          </a:p>
          <a:p>
            <a:pPr lvl="1">
              <a:buClr>
                <a:srgbClr val="EAB71F"/>
              </a:buClr>
              <a:buFont typeface="Arial" panose="020B0604020202020204" pitchFamily="34" charset="0"/>
              <a:buChar char="•"/>
            </a:pPr>
            <a:r>
              <a:rPr lang="zh-TW" sz="1600" dirty="0"/>
              <a:t>狮子会认证讲师活动</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dirty="0">
                <a:solidFill>
                  <a:schemeClr val="bg1"/>
                </a:solidFill>
              </a:rPr>
              <a:t>狮友是谁</a:t>
            </a:r>
          </a:p>
        </p:txBody>
      </p:sp>
      <p:sp>
        <p:nvSpPr>
          <p:cNvPr id="5" name="Content Placeholder 4"/>
          <p:cNvSpPr>
            <a:spLocks noGrp="1"/>
          </p:cNvSpPr>
          <p:nvPr>
            <p:ph idx="1"/>
          </p:nvPr>
        </p:nvSpPr>
        <p:spPr>
          <a:xfrm>
            <a:off x="152400" y="1118616"/>
            <a:ext cx="7772400" cy="5410200"/>
          </a:xfrm>
        </p:spPr>
        <p:txBody>
          <a:bodyPr/>
          <a:lstStyle/>
          <a:p>
            <a:pPr marL="0" indent="0">
              <a:buNone/>
            </a:pPr>
            <a:r>
              <a:rPr lang="zh-TW" b="1" dirty="0">
                <a:solidFill>
                  <a:srgbClr val="10233E"/>
                </a:solidFill>
              </a:rPr>
              <a:t>狮友是一群致力于在社区及全世界为有需要民众提供服务的男女人士。</a:t>
            </a:r>
          </a:p>
          <a:p>
            <a:pPr lvl="1"/>
            <a:endParaRPr lang="en-US" dirty="0"/>
          </a:p>
          <a:p>
            <a:pPr lvl="1">
              <a:buClr>
                <a:srgbClr val="EAB71F"/>
              </a:buClr>
              <a:buFont typeface="Courier New" panose="02070309020205020404" pitchFamily="49" charset="0"/>
              <a:buChar char="o"/>
            </a:pPr>
            <a:r>
              <a:rPr lang="zh-TW" dirty="0"/>
              <a:t>超过140万会员</a:t>
            </a:r>
          </a:p>
          <a:p>
            <a:pPr lvl="1">
              <a:buClr>
                <a:srgbClr val="EAB71F"/>
              </a:buClr>
              <a:buFont typeface="Courier New" panose="02070309020205020404" pitchFamily="49" charset="0"/>
              <a:buChar char="o"/>
            </a:pPr>
            <a:r>
              <a:rPr lang="zh-TW" dirty="0"/>
              <a:t>超过200个国家</a:t>
            </a:r>
          </a:p>
          <a:p>
            <a:pPr lvl="1">
              <a:buClr>
                <a:srgbClr val="EAB71F"/>
              </a:buClr>
              <a:buFont typeface="Courier New" panose="02070309020205020404" pitchFamily="49" charset="0"/>
              <a:buChar char="o"/>
            </a:pPr>
            <a:r>
              <a:rPr lang="zh-TW" dirty="0"/>
              <a:t>48,000 多个分会</a:t>
            </a:r>
          </a:p>
          <a:p>
            <a:pPr lvl="1">
              <a:buNone/>
            </a:pPr>
            <a:endParaRPr lang="en-US" dirty="0"/>
          </a:p>
        </p:txBody>
      </p:sp>
      <p:pic>
        <p:nvPicPr>
          <p:cNvPr id="6" name="Picture 2">
            <a:extLst>
              <a:ext uri="{FF2B5EF4-FFF2-40B4-BE49-F238E27FC236}">
                <a16:creationId xmlns:a16="http://schemas.microsoft.com/office/drawing/2014/main" id="{FD3E633E-4C78-BF85-2CD4-2D4B5A99E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服务活动</a:t>
            </a:r>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457200" y="1118616"/>
            <a:ext cx="8001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2000" b="1" dirty="0">
                <a:solidFill>
                  <a:srgbClr val="10233E"/>
                </a:solidFill>
              </a:rPr>
              <a:t>由于狮友寻求解决他们社区中最迫切的需求，因此尽管狮友都团结在五项全球志业背后，但我们的活动各有不同。全球服务团队（GST）是这些活动背后的驱动力，并收集和分享服务的故事来给领导们的行动灌注力量。</a:t>
            </a:r>
          </a:p>
          <a:p>
            <a:pPr lvl="1">
              <a:spcBef>
                <a:spcPts val="1200"/>
              </a:spcBef>
              <a:buClr>
                <a:srgbClr val="EAB71F"/>
              </a:buClr>
              <a:buFont typeface="Arial" panose="020B0604020202020204" pitchFamily="34" charset="0"/>
              <a:buChar char="•"/>
            </a:pPr>
            <a:r>
              <a:rPr lang="zh-TW" sz="1800" dirty="0"/>
              <a:t>糖尿病</a:t>
            </a:r>
          </a:p>
          <a:p>
            <a:pPr lvl="1">
              <a:buClr>
                <a:srgbClr val="EAB71F"/>
              </a:buClr>
              <a:buFont typeface="Arial" panose="020B0604020202020204" pitchFamily="34" charset="0"/>
              <a:buChar char="•"/>
            </a:pPr>
            <a:r>
              <a:rPr lang="zh-TW" sz="1800" dirty="0"/>
              <a:t>视力</a:t>
            </a:r>
          </a:p>
          <a:p>
            <a:pPr lvl="1">
              <a:buClr>
                <a:srgbClr val="EAB71F"/>
              </a:buClr>
              <a:buFont typeface="Arial" panose="020B0604020202020204" pitchFamily="34" charset="0"/>
              <a:buChar char="•"/>
            </a:pPr>
            <a:r>
              <a:rPr lang="zh-TW" sz="1800" dirty="0"/>
              <a:t>饥饿</a:t>
            </a:r>
          </a:p>
          <a:p>
            <a:pPr lvl="1">
              <a:buClr>
                <a:srgbClr val="EAB71F"/>
              </a:buClr>
              <a:buFont typeface="Arial" panose="020B0604020202020204" pitchFamily="34" charset="0"/>
              <a:buChar char="•"/>
            </a:pPr>
            <a:r>
              <a:rPr lang="zh-TW" sz="1800" dirty="0"/>
              <a:t>环境</a:t>
            </a:r>
          </a:p>
          <a:p>
            <a:pPr lvl="1">
              <a:buClr>
                <a:srgbClr val="EAB71F"/>
              </a:buClr>
              <a:buFont typeface="Arial" panose="020B0604020202020204" pitchFamily="34" charset="0"/>
              <a:buChar char="•"/>
            </a:pPr>
            <a:r>
              <a:rPr lang="zh-TW" sz="1800" dirty="0"/>
              <a:t>儿童癌症</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会员发展</a:t>
            </a:r>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3810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zh-TW" sz="1600" b="1" dirty="0">
                <a:solidFill>
                  <a:srgbClr val="10233E"/>
                </a:solidFill>
              </a:rPr>
              <a:t>招募新会员到贵会可确保有持续流入的热心会员去服务有需要的人士，并识别出新的适合的社区服务。会员发展活动旨在帮助促进会员的成长和培养优质的会员，包括:</a:t>
            </a:r>
          </a:p>
          <a:p>
            <a:pPr lvl="1">
              <a:spcBef>
                <a:spcPts val="1200"/>
              </a:spcBef>
              <a:buClr>
                <a:srgbClr val="EAB71F"/>
              </a:buClr>
              <a:buFont typeface="Arial" panose="020B0604020202020204" pitchFamily="34" charset="0"/>
              <a:buChar char="•"/>
            </a:pPr>
            <a:r>
              <a:rPr lang="zh-TW" sz="1400" dirty="0"/>
              <a:t>家庭会员</a:t>
            </a:r>
          </a:p>
          <a:p>
            <a:pPr lvl="1">
              <a:buClr>
                <a:srgbClr val="EAB71F"/>
              </a:buClr>
              <a:buFont typeface="Arial" panose="020B0604020202020204" pitchFamily="34" charset="0"/>
              <a:buChar char="•"/>
            </a:pPr>
            <a:r>
              <a:rPr lang="zh-TW" sz="1400" dirty="0"/>
              <a:t>学生会员</a:t>
            </a:r>
          </a:p>
          <a:p>
            <a:pPr lvl="1">
              <a:buClr>
                <a:srgbClr val="EAB71F"/>
              </a:buClr>
              <a:buFont typeface="Arial" panose="020B0604020202020204" pitchFamily="34" charset="0"/>
              <a:buChar char="•"/>
            </a:pPr>
            <a:r>
              <a:rPr lang="zh-TW" sz="1400" dirty="0"/>
              <a:t>青少狮转狮子会员</a:t>
            </a:r>
          </a:p>
          <a:p>
            <a:pPr lvl="1">
              <a:buClr>
                <a:srgbClr val="EAB71F"/>
              </a:buClr>
              <a:buFont typeface="Arial" panose="020B0604020202020204" pitchFamily="34" charset="0"/>
              <a:buChar char="•"/>
            </a:pPr>
            <a:r>
              <a:rPr lang="zh-TW" sz="1400" dirty="0"/>
              <a:t>狮子会全球入会仪式日</a:t>
            </a:r>
          </a:p>
          <a:p>
            <a:pPr lvl="1">
              <a:buClr>
                <a:srgbClr val="EAB71F"/>
              </a:buClr>
              <a:buFont typeface="Arial" panose="020B0604020202020204" pitchFamily="34" charset="0"/>
              <a:buChar char="•"/>
            </a:pPr>
            <a:r>
              <a:rPr lang="zh-TW" sz="1400" dirty="0"/>
              <a:t>青少狮会</a:t>
            </a:r>
          </a:p>
          <a:p>
            <a:pPr lvl="1">
              <a:buClr>
                <a:srgbClr val="EAB71F"/>
              </a:buClr>
              <a:buFont typeface="Arial" panose="020B0604020202020204" pitchFamily="34" charset="0"/>
              <a:buChar char="•"/>
            </a:pPr>
            <a:r>
              <a:rPr lang="zh-TW" sz="1400" dirty="0"/>
              <a:t>分会支部</a:t>
            </a:r>
          </a:p>
          <a:p>
            <a:pPr lvl="1">
              <a:buClr>
                <a:srgbClr val="EAB71F"/>
              </a:buClr>
              <a:buFont typeface="Arial" panose="020B0604020202020204" pitchFamily="34" charset="0"/>
              <a:buChar char="•"/>
            </a:pPr>
            <a:endParaRPr lang="en-US" sz="1600" dirty="0"/>
          </a:p>
          <a:p>
            <a:pPr marL="0" indent="0">
              <a:buClr>
                <a:srgbClr val="EAB71F"/>
              </a:buClr>
              <a:buNone/>
            </a:pPr>
            <a:r>
              <a:rPr lang="zh-TW" sz="1600" b="1" dirty="0">
                <a:solidFill>
                  <a:srgbClr val="10233E"/>
                </a:solidFill>
              </a:rPr>
              <a:t>此外，成立新会对服务一个新的或服务不足的地区是很重要的。会员可按自己的需求加入不同类型的分会：</a:t>
            </a:r>
          </a:p>
          <a:p>
            <a:pPr lvl="1">
              <a:spcBef>
                <a:spcPts val="1200"/>
              </a:spcBef>
              <a:buClr>
                <a:srgbClr val="EAB71F"/>
              </a:buClr>
              <a:buFont typeface="Arial" panose="020B0604020202020204" pitchFamily="34" charset="0"/>
              <a:buChar char="•"/>
            </a:pPr>
            <a:r>
              <a:rPr lang="zh-TW" sz="1400" dirty="0"/>
              <a:t>传统分会</a:t>
            </a:r>
          </a:p>
          <a:p>
            <a:pPr lvl="1">
              <a:buClr>
                <a:srgbClr val="EAB71F"/>
              </a:buClr>
              <a:buFont typeface="Arial" panose="020B0604020202020204" pitchFamily="34" charset="0"/>
              <a:buChar char="•"/>
            </a:pPr>
            <a:r>
              <a:rPr lang="zh-TW" sz="1400" dirty="0"/>
              <a:t>校园分会</a:t>
            </a:r>
          </a:p>
          <a:p>
            <a:pPr lvl="1">
              <a:buClr>
                <a:srgbClr val="EAB71F"/>
              </a:buClr>
              <a:buFont typeface="Arial" panose="020B0604020202020204" pitchFamily="34" charset="0"/>
              <a:buChar char="•"/>
            </a:pPr>
            <a:r>
              <a:rPr lang="zh-TW" sz="1400" dirty="0"/>
              <a:t>青少狮狮子会</a:t>
            </a:r>
          </a:p>
          <a:p>
            <a:pPr lvl="1">
              <a:buClr>
                <a:srgbClr val="EAB71F"/>
              </a:buClr>
              <a:buFont typeface="Arial" panose="020B0604020202020204" pitchFamily="34" charset="0"/>
              <a:buChar char="•"/>
            </a:pPr>
            <a:r>
              <a:rPr lang="zh-TW" sz="1400" dirty="0"/>
              <a:t>女狮狮子会</a:t>
            </a:r>
          </a:p>
          <a:p>
            <a:pPr lvl="1">
              <a:buClr>
                <a:srgbClr val="EAB71F"/>
              </a:buClr>
              <a:buFont typeface="Arial" panose="020B0604020202020204" pitchFamily="34" charset="0"/>
              <a:buChar char="•"/>
            </a:pPr>
            <a:r>
              <a:rPr lang="zh-TW" sz="1400" dirty="0"/>
              <a:t>特殊兴趣狮子会</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DF25E3-3BA5-5148-973C-08C8E5972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118616"/>
            <a:ext cx="3135086" cy="4114800"/>
          </a:xfrm>
          <a:prstGeom prst="rect">
            <a:avLst/>
          </a:prstGeom>
        </p:spPr>
      </p:pic>
      <p:sp>
        <p:nvSpPr>
          <p:cNvPr id="6" name="Content Placeholder 4">
            <a:extLst>
              <a:ext uri="{FF2B5EF4-FFF2-40B4-BE49-F238E27FC236}">
                <a16:creationId xmlns:a16="http://schemas.microsoft.com/office/drawing/2014/main" id="{FBF3840F-686F-8742-B322-10AC5355346C}"/>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CN" altLang="en-US" sz="2000" b="1" dirty="0">
                <a:solidFill>
                  <a:srgbClr val="10233E"/>
                </a:solidFill>
              </a:rPr>
              <a:t>狮子杂志</a:t>
            </a:r>
            <a:endParaRPr lang="en-US" sz="2000" b="1" dirty="0">
              <a:solidFill>
                <a:srgbClr val="10233E"/>
              </a:solidFill>
            </a:endParaRP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zh-CN" altLang="en-US" sz="2000" b="1" dirty="0">
                <a:solidFill>
                  <a:srgbClr val="10233E"/>
                </a:solidFill>
              </a:rPr>
              <a:t>电子邮件信息</a:t>
            </a:r>
            <a:endParaRPr lang="en-US" sz="2000" b="1" dirty="0">
              <a:solidFill>
                <a:srgbClr val="10233E"/>
              </a:solidFill>
            </a:endParaRP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zh-CN" altLang="en-US" sz="2000" b="1" dirty="0">
                <a:solidFill>
                  <a:srgbClr val="10233E"/>
                </a:solidFill>
              </a:rPr>
              <a:t>网站</a:t>
            </a:r>
            <a:endParaRPr lang="en-US" sz="2000" b="1" dirty="0">
              <a:solidFill>
                <a:srgbClr val="10233E"/>
              </a:solidFill>
            </a:endParaRPr>
          </a:p>
          <a:p>
            <a:pPr lvl="1">
              <a:buClr>
                <a:srgbClr val="EAB71F"/>
              </a:buClr>
              <a:buFont typeface="Courier New" panose="02070309020205020404" pitchFamily="49" charset="0"/>
              <a:buChar char="o"/>
            </a:pPr>
            <a:r>
              <a:rPr lang="en-US" sz="1600" b="1" dirty="0">
                <a:solidFill>
                  <a:srgbClr val="10233E"/>
                </a:solidFill>
                <a:hlinkClick r:id="rId3"/>
              </a:rPr>
              <a:t>lionsclubs.org</a:t>
            </a:r>
            <a:r>
              <a:rPr lang="en-US" sz="1600" b="1" dirty="0">
                <a:solidFill>
                  <a:srgbClr val="10233E"/>
                </a:solidFill>
              </a:rPr>
              <a:t> </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zh-CN" altLang="en-US" sz="2000" b="1" dirty="0">
                <a:solidFill>
                  <a:srgbClr val="10233E"/>
                </a:solidFill>
              </a:rPr>
              <a:t>社会交际</a:t>
            </a:r>
            <a:endParaRPr lang="en-US" sz="2000" b="1"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Facebook</a:t>
            </a:r>
          </a:p>
          <a:p>
            <a:pPr lvl="2">
              <a:buClr>
                <a:srgbClr val="EAB71F"/>
              </a:buClr>
              <a:buFont typeface="Courier New" panose="02070309020205020404" pitchFamily="49" charset="0"/>
              <a:buChar char="o"/>
            </a:pPr>
            <a:r>
              <a:rPr lang="en-US" sz="1400" dirty="0">
                <a:solidFill>
                  <a:srgbClr val="10233E"/>
                </a:solidFill>
                <a:hlinkClick r:id="rId4">
                  <a:extLst>
                    <a:ext uri="{A12FA001-AC4F-418D-AE19-62706E023703}">
                      <ahyp:hlinkClr xmlns:ahyp="http://schemas.microsoft.com/office/drawing/2018/hyperlinkcolor" val="tx"/>
                    </a:ext>
                  </a:extLst>
                </a:hlinkClick>
              </a:rPr>
              <a:t>facebook.com/</a:t>
            </a:r>
            <a:r>
              <a:rPr lang="en-US" sz="1400" dirty="0" err="1">
                <a:solidFill>
                  <a:srgbClr val="10233E"/>
                </a:solidFill>
                <a:hlinkClick r:id="rId4">
                  <a:extLst>
                    <a:ext uri="{A12FA001-AC4F-418D-AE19-62706E023703}">
                      <ahyp:hlinkClr xmlns:ahyp="http://schemas.microsoft.com/office/drawing/2018/hyperlinkcolor" val="tx"/>
                    </a:ext>
                  </a:extLst>
                </a:hlinkClick>
              </a:rPr>
              <a:t>lionsclubs</a:t>
            </a:r>
            <a:endParaRPr lang="en-US" sz="1400"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Twitter</a:t>
            </a:r>
          </a:p>
          <a:p>
            <a:pPr lvl="2">
              <a:buClr>
                <a:srgbClr val="EAB71F"/>
              </a:buClr>
              <a:buFont typeface="Courier New" panose="02070309020205020404" pitchFamily="49" charset="0"/>
              <a:buChar char="o"/>
            </a:pPr>
            <a:r>
              <a:rPr lang="en-US" sz="1400" dirty="0">
                <a:solidFill>
                  <a:srgbClr val="10233E"/>
                </a:solidFill>
                <a:hlinkClick r:id="rId5"/>
              </a:rPr>
              <a:t>twitter.com/</a:t>
            </a:r>
            <a:r>
              <a:rPr lang="en-US" sz="1400" dirty="0" err="1">
                <a:solidFill>
                  <a:srgbClr val="10233E"/>
                </a:solidFill>
                <a:hlinkClick r:id="rId5"/>
              </a:rPr>
              <a:t>lionsclubs</a:t>
            </a:r>
            <a:r>
              <a:rPr lang="en-US" sz="1400" dirty="0">
                <a:solidFill>
                  <a:srgbClr val="10233E"/>
                </a:solidFill>
              </a:rPr>
              <a:t>  </a:t>
            </a:r>
          </a:p>
          <a:p>
            <a:pPr lvl="1">
              <a:buClr>
                <a:srgbClr val="EAB71F"/>
              </a:buClr>
              <a:buFont typeface="Courier New" panose="02070309020205020404" pitchFamily="49" charset="0"/>
              <a:buChar char="o"/>
            </a:pPr>
            <a:r>
              <a:rPr lang="en-US" sz="1600" dirty="0">
                <a:solidFill>
                  <a:srgbClr val="10233E"/>
                </a:solidFill>
              </a:rPr>
              <a:t>YouTube</a:t>
            </a:r>
          </a:p>
          <a:p>
            <a:pPr lvl="2">
              <a:buClr>
                <a:srgbClr val="EAB71F"/>
              </a:buClr>
              <a:buFont typeface="Courier New" panose="02070309020205020404" pitchFamily="49" charset="0"/>
              <a:buChar char="o"/>
            </a:pPr>
            <a:r>
              <a:rPr lang="en-US" sz="1400" dirty="0">
                <a:solidFill>
                  <a:srgbClr val="10233E"/>
                </a:solidFill>
                <a:hlinkClick r:id="rId6"/>
              </a:rPr>
              <a:t>youtube.com/</a:t>
            </a:r>
            <a:r>
              <a:rPr lang="en-US" sz="1400" dirty="0" err="1">
                <a:solidFill>
                  <a:srgbClr val="10233E"/>
                </a:solidFill>
                <a:hlinkClick r:id="rId6"/>
              </a:rPr>
              <a:t>lionsclubs</a:t>
            </a:r>
            <a:r>
              <a:rPr lang="en-US" sz="1400" dirty="0">
                <a:solidFill>
                  <a:srgbClr val="10233E"/>
                </a:solidFill>
              </a:rPr>
              <a:t> </a:t>
            </a:r>
          </a:p>
          <a:p>
            <a:pPr marL="914400" lvl="2" indent="0">
              <a:buClr>
                <a:srgbClr val="EAB71F"/>
              </a:buClr>
              <a:buNone/>
            </a:pPr>
            <a:endParaRPr lang="en-US" sz="1400" dirty="0">
              <a:solidFill>
                <a:srgbClr val="10233E"/>
              </a:solidFill>
            </a:endParaRPr>
          </a:p>
        </p:txBody>
      </p:sp>
      <p:sp>
        <p:nvSpPr>
          <p:cNvPr id="2" name="Title 1"/>
          <p:cNvSpPr>
            <a:spLocks noGrp="1"/>
          </p:cNvSpPr>
          <p:nvPr>
            <p:ph type="title"/>
          </p:nvPr>
        </p:nvSpPr>
        <p:spPr/>
        <p:txBody>
          <a:bodyPr/>
          <a:lstStyle/>
          <a:p>
            <a:r>
              <a:rPr lang="zh-CN" altLang="en-US" dirty="0"/>
              <a:t>沟  通</a:t>
            </a:r>
            <a:endParaRPr lang="en-US" dirty="0"/>
          </a:p>
        </p:txBody>
      </p:sp>
      <p:pic>
        <p:nvPicPr>
          <p:cNvPr id="8" name="Picture 7">
            <a:extLst>
              <a:ext uri="{FF2B5EF4-FFF2-40B4-BE49-F238E27FC236}">
                <a16:creationId xmlns:a16="http://schemas.microsoft.com/office/drawing/2014/main" id="{D4E0F5FC-9847-2C45-8014-B35063AED0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811016"/>
            <a:ext cx="3276600" cy="2274058"/>
          </a:xfrm>
          <a:prstGeom prst="rect">
            <a:avLst/>
          </a:prstGeom>
        </p:spPr>
      </p:pic>
    </p:spTree>
    <p:extLst>
      <p:ext uri="{BB962C8B-B14F-4D97-AF65-F5344CB8AC3E}">
        <p14:creationId xmlns:p14="http://schemas.microsoft.com/office/powerpoint/2010/main" val="3504309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zh-TW" dirty="0"/>
              <a:t>欢迎加入我们的狮子会！</a:t>
            </a:r>
          </a:p>
        </p:txBody>
      </p:sp>
      <p:sp>
        <p:nvSpPr>
          <p:cNvPr id="7" name="Subtitle 6"/>
          <p:cNvSpPr>
            <a:spLocks noGrp="1"/>
          </p:cNvSpPr>
          <p:nvPr>
            <p:ph type="subTitle" idx="1"/>
          </p:nvPr>
        </p:nvSpPr>
        <p:spPr/>
        <p:txBody>
          <a:bodyPr/>
          <a:lstStyle/>
          <a:p>
            <a:r>
              <a:rPr lang="zh-TW" dirty="0"/>
              <a:t>有任何问题吗？</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solidFill>
                  <a:schemeClr val="bg1"/>
                </a:solidFill>
              </a:rPr>
              <a:t>狮友是谁</a:t>
            </a: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zh-TW" sz="2000" b="1" dirty="0">
                <a:solidFill>
                  <a:srgbClr val="10233E"/>
                </a:solidFill>
              </a:rPr>
              <a:t>愿景宣言：</a:t>
            </a:r>
            <a:r>
              <a:rPr lang="zh-TW" sz="2000" dirty="0"/>
              <a:t>成为社区和人道主义服务的全球领导人</a:t>
            </a:r>
          </a:p>
          <a:p>
            <a:pPr>
              <a:buClr>
                <a:srgbClr val="EAB71F"/>
              </a:buClr>
              <a:buFont typeface="Courier New" panose="02070309020205020404" pitchFamily="49" charset="0"/>
              <a:buChar char="o"/>
            </a:pPr>
            <a:r>
              <a:rPr lang="zh-TW" sz="2000" b="1" dirty="0">
                <a:solidFill>
                  <a:srgbClr val="10233E"/>
                </a:solidFill>
              </a:rPr>
              <a:t>任务宣言:</a:t>
            </a:r>
            <a:r>
              <a:rPr lang="zh-TW" sz="2000" dirty="0">
                <a:solidFill>
                  <a:srgbClr val="10233E"/>
                </a:solidFill>
              </a:rPr>
              <a:t> </a:t>
            </a:r>
            <a:r>
              <a:rPr lang="zh-TW" sz="2000" dirty="0"/>
              <a:t>透过狮子会，赋予志愿者有能力服务于他们的社区，满足人道主义的需求，鼓励和平并促进国际间之理解。</a:t>
            </a:r>
          </a:p>
          <a:p>
            <a:pPr>
              <a:buClr>
                <a:srgbClr val="EAB71F"/>
              </a:buClr>
              <a:buFont typeface="Courier New" panose="02070309020205020404" pitchFamily="49" charset="0"/>
              <a:buChar char="o"/>
            </a:pPr>
            <a:r>
              <a:rPr lang="zh-TW" sz="2000" b="1" dirty="0">
                <a:solidFill>
                  <a:srgbClr val="10233E"/>
                </a:solidFill>
              </a:rPr>
              <a:t>座右铭：</a:t>
            </a:r>
            <a:r>
              <a:rPr lang="zh-TW" sz="2000" dirty="0"/>
              <a:t>“我们服务”</a:t>
            </a:r>
          </a:p>
          <a:p>
            <a:pPr>
              <a:buClr>
                <a:srgbClr val="EAB71F"/>
              </a:buClr>
              <a:buFont typeface="Courier New" panose="02070309020205020404" pitchFamily="49" charset="0"/>
              <a:buChar char="o"/>
            </a:pPr>
            <a:r>
              <a:rPr lang="zh-TW" sz="2000" b="1" dirty="0">
                <a:solidFill>
                  <a:srgbClr val="10233E"/>
                </a:solidFill>
              </a:rPr>
              <a:t>标语：</a:t>
            </a:r>
            <a:r>
              <a:rPr lang="zh-TW" sz="2000" dirty="0"/>
              <a:t>自由、智慧、我们国家的安全</a:t>
            </a:r>
          </a:p>
          <a:p>
            <a:pPr>
              <a:buClr>
                <a:srgbClr val="EAB71F"/>
              </a:buClr>
              <a:buFont typeface="Courier New" panose="02070309020205020404" pitchFamily="49" charset="0"/>
              <a:buChar char="o"/>
            </a:pPr>
            <a:r>
              <a:rPr lang="zh-TW" sz="2000" b="1" dirty="0">
                <a:solidFill>
                  <a:srgbClr val="10233E"/>
                </a:solidFill>
              </a:rPr>
              <a:t>目的：</a:t>
            </a:r>
            <a:r>
              <a:rPr lang="zh-TW" sz="2000" dirty="0"/>
              <a:t>国际狮子会(LCI)有一份阐明狮子会存在意义的目的清单。</a:t>
            </a:r>
          </a:p>
          <a:p>
            <a:pPr>
              <a:buClr>
                <a:srgbClr val="EAB71F"/>
              </a:buClr>
              <a:buFont typeface="Courier New" panose="02070309020205020404" pitchFamily="49" charset="0"/>
              <a:buChar char="o"/>
            </a:pPr>
            <a:r>
              <a:rPr lang="zh-TW" sz="2000" b="1" dirty="0">
                <a:solidFill>
                  <a:srgbClr val="10233E"/>
                </a:solidFill>
              </a:rPr>
              <a:t>道德信条：</a:t>
            </a:r>
            <a:r>
              <a:rPr lang="zh-TW" sz="2000" dirty="0"/>
              <a:t>国际狮子会(LCI)有一份狮友们立志要坚持的道德信条。</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lang="zh-TW" sz="4000" b="1" dirty="0">
                <a:solidFill>
                  <a:schemeClr val="bg1"/>
                </a:solidFill>
              </a:rPr>
              <a:t>[在此插入分会名称]</a:t>
            </a:r>
          </a:p>
        </p:txBody>
      </p:sp>
      <p:pic>
        <p:nvPicPr>
          <p:cNvPr id="4" name="Picture Placeholder 7">
            <a:extLst>
              <a:ext uri="{FF2B5EF4-FFF2-40B4-BE49-F238E27FC236}">
                <a16:creationId xmlns:a16="http://schemas.microsoft.com/office/drawing/2014/main" id="{F34241B0-C2FA-8A05-4C93-00CB60C33B46}"/>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dirty="0"/>
              <a:t>历</a:t>
            </a:r>
            <a:r>
              <a:rPr lang="zh-CN" altLang="en-US" dirty="0"/>
              <a:t>  </a:t>
            </a:r>
            <a:r>
              <a:rPr lang="zh-TW" dirty="0"/>
              <a:t>史</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zh-TW" sz="2000" b="1" dirty="0">
                <a:solidFill>
                  <a:srgbClr val="10233E"/>
                </a:solidFill>
              </a:rPr>
              <a:t>成立的年份：</a:t>
            </a:r>
            <a:r>
              <a:rPr lang="zh-TW" sz="2000" dirty="0"/>
              <a:t>[输入]</a:t>
            </a:r>
          </a:p>
          <a:p>
            <a:pPr>
              <a:lnSpc>
                <a:spcPct val="200000"/>
              </a:lnSpc>
              <a:buClr>
                <a:srgbClr val="EAB71F"/>
              </a:buClr>
              <a:buFont typeface="Courier New" panose="02070309020205020404" pitchFamily="49" charset="0"/>
              <a:buChar char="o"/>
            </a:pPr>
            <a:r>
              <a:rPr lang="zh-TW" sz="2000" b="1" dirty="0">
                <a:solidFill>
                  <a:srgbClr val="10233E"/>
                </a:solidFill>
              </a:rPr>
              <a:t>授证会员的数量: </a:t>
            </a:r>
            <a:r>
              <a:rPr lang="zh-TW" sz="2000" dirty="0"/>
              <a:t>[输入]</a:t>
            </a:r>
          </a:p>
          <a:p>
            <a:pPr>
              <a:lnSpc>
                <a:spcPct val="200000"/>
              </a:lnSpc>
              <a:buClr>
                <a:srgbClr val="EAB71F"/>
              </a:buClr>
              <a:buFont typeface="Courier New" panose="02070309020205020404" pitchFamily="49" charset="0"/>
              <a:buChar char="o"/>
            </a:pPr>
            <a:r>
              <a:rPr lang="zh-TW" sz="2000" b="1" dirty="0">
                <a:solidFill>
                  <a:srgbClr val="10233E"/>
                </a:solidFill>
              </a:rPr>
              <a:t>新会的辅导者：</a:t>
            </a:r>
            <a:r>
              <a:rPr lang="zh-TW" sz="2000" dirty="0"/>
              <a:t>[输入]</a:t>
            </a:r>
          </a:p>
          <a:p>
            <a:pPr>
              <a:lnSpc>
                <a:spcPct val="200000"/>
              </a:lnSpc>
              <a:buClr>
                <a:srgbClr val="EAB71F"/>
              </a:buClr>
              <a:buFont typeface="Courier New" panose="02070309020205020404" pitchFamily="49" charset="0"/>
              <a:buChar char="o"/>
            </a:pPr>
            <a:r>
              <a:rPr lang="zh-TW" sz="2000" b="1" dirty="0">
                <a:solidFill>
                  <a:srgbClr val="10233E"/>
                </a:solidFill>
              </a:rPr>
              <a:t>重要的奖励或成绩：</a:t>
            </a:r>
            <a:r>
              <a:rPr lang="zh-TW" sz="2000" dirty="0"/>
              <a:t>[输入]</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分会干部</a:t>
            </a:r>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zh-TW" sz="2000" b="1" dirty="0">
                <a:solidFill>
                  <a:srgbClr val="10233E"/>
                </a:solidFill>
              </a:rPr>
              <a:t>总会长</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前任会长：</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副会长：</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秘书：</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财务：</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会员发展主席：</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营销沟通主席: </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服务主席：</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总管：</a:t>
            </a:r>
            <a:r>
              <a:rPr lang="zh-TW" sz="2000" dirty="0"/>
              <a:t>[输入]</a:t>
            </a:r>
          </a:p>
          <a:p>
            <a:pPr>
              <a:lnSpc>
                <a:spcPct val="150000"/>
              </a:lnSpc>
              <a:buClr>
                <a:srgbClr val="EAB71F"/>
              </a:buClr>
              <a:buFont typeface="Courier New" panose="02070309020205020404" pitchFamily="49" charset="0"/>
              <a:buChar char="o"/>
            </a:pPr>
            <a:r>
              <a:rPr lang="zh-TW" sz="2000" b="1" dirty="0">
                <a:solidFill>
                  <a:srgbClr val="10233E"/>
                </a:solidFill>
              </a:rPr>
              <a:t>联系：</a:t>
            </a:r>
            <a:r>
              <a:rPr lang="zh-TW" sz="2000" dirty="0"/>
              <a:t>[输入]</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惯</a:t>
            </a:r>
            <a:r>
              <a:rPr lang="zh-CN" altLang="en-US" dirty="0"/>
              <a:t>  </a:t>
            </a:r>
            <a:r>
              <a:rPr lang="zh-TW" dirty="0"/>
              <a:t>例</a:t>
            </a:r>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zh-TW" sz="2000" dirty="0"/>
              <a:t>[列出贵分会的一些惯例，并说明为何这样做。]</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dirty="0"/>
              <a:t>选</a:t>
            </a:r>
            <a:r>
              <a:rPr lang="zh-CN" altLang="en-US" dirty="0"/>
              <a:t>  </a:t>
            </a:r>
            <a:r>
              <a:rPr lang="zh-TW" dirty="0"/>
              <a:t>举</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zh-TW" sz="2000" dirty="0"/>
              <a:t>干部每年选举一次</a:t>
            </a:r>
          </a:p>
          <a:p>
            <a:pPr>
              <a:lnSpc>
                <a:spcPct val="200000"/>
              </a:lnSpc>
              <a:buClr>
                <a:srgbClr val="EAB71F"/>
              </a:buClr>
              <a:buFont typeface="Courier New" panose="02070309020205020404" pitchFamily="49" charset="0"/>
              <a:buChar char="o"/>
            </a:pPr>
            <a:r>
              <a:rPr lang="zh-TW" sz="2000" dirty="0"/>
              <a:t>分会会长在 3月份指派一个提名委员会</a:t>
            </a:r>
          </a:p>
          <a:p>
            <a:pPr>
              <a:lnSpc>
                <a:spcPct val="200000"/>
              </a:lnSpc>
              <a:buClr>
                <a:srgbClr val="EAB71F"/>
              </a:buClr>
              <a:buFont typeface="Courier New" panose="02070309020205020404" pitchFamily="49" charset="0"/>
              <a:buChar char="o"/>
            </a:pPr>
            <a:r>
              <a:rPr lang="zh-TW" sz="2000" dirty="0"/>
              <a:t>提名委员会挑选出候选人</a:t>
            </a:r>
          </a:p>
          <a:p>
            <a:pPr>
              <a:lnSpc>
                <a:spcPct val="200000"/>
              </a:lnSpc>
              <a:buClr>
                <a:srgbClr val="EAB71F"/>
              </a:buClr>
              <a:buFont typeface="Courier New" panose="02070309020205020404" pitchFamily="49" charset="0"/>
              <a:buChar char="o"/>
            </a:pPr>
            <a:r>
              <a:rPr lang="zh-TW" sz="2000" dirty="0"/>
              <a:t>分会在 4月份投票</a:t>
            </a:r>
          </a:p>
          <a:p>
            <a:pPr>
              <a:lnSpc>
                <a:spcPct val="200000"/>
              </a:lnSpc>
              <a:buClr>
                <a:srgbClr val="EAB71F"/>
              </a:buClr>
              <a:buFont typeface="Courier New" panose="02070309020205020404" pitchFamily="49" charset="0"/>
              <a:buChar char="o"/>
            </a:pPr>
            <a:r>
              <a:rPr lang="zh-TW" sz="2000" dirty="0"/>
              <a:t>任期从 7月1日开始</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2478</TotalTime>
  <Words>2754</Words>
  <Application>Microsoft Macintosh PowerPoint</Application>
  <PresentationFormat>On-screen Show (4:3)</PresentationFormat>
  <Paragraphs>260</Paragraphs>
  <Slides>33</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Helvetica</vt:lpstr>
      <vt:lpstr>Wingdings</vt:lpstr>
      <vt:lpstr>LCI Eco Template</vt:lpstr>
      <vt:lpstr>新会员讲习</vt:lpstr>
      <vt:lpstr>新会员讲习的摘要</vt:lpstr>
      <vt:lpstr>狮友是谁</vt:lpstr>
      <vt:lpstr>狮友是谁</vt:lpstr>
      <vt:lpstr>[在此插入分会名称]</vt:lpstr>
      <vt:lpstr>历  史</vt:lpstr>
      <vt:lpstr>分会干部</vt:lpstr>
      <vt:lpstr>惯  例</vt:lpstr>
      <vt:lpstr>选  举</vt:lpstr>
      <vt:lpstr>奖  励</vt:lpstr>
      <vt:lpstr>服务和募款活动</vt:lpstr>
      <vt:lpstr>会  籍</vt:lpstr>
      <vt:lpstr>会  议</vt:lpstr>
      <vt:lpstr>会费和预算</vt:lpstr>
      <vt:lpstr>我们如何进行沟通</vt:lpstr>
      <vt:lpstr>PowerPoint Presentation</vt:lpstr>
      <vt:lpstr>组织结构</vt:lpstr>
      <vt:lpstr>区的领导</vt:lpstr>
      <vt:lpstr>区年会</vt:lpstr>
      <vt:lpstr>区及复合区如何进行沟通</vt:lpstr>
      <vt:lpstr>PowerPoint Presentation</vt:lpstr>
      <vt:lpstr>历史</vt:lpstr>
      <vt:lpstr>名称和标志</vt:lpstr>
      <vt:lpstr>组织结构</vt:lpstr>
      <vt:lpstr>国际年会</vt:lpstr>
      <vt:lpstr>国际狮子会总部</vt:lpstr>
      <vt:lpstr>狮子会国际基金会(LCIF)</vt:lpstr>
      <vt:lpstr>狮子会国际基金会(LCIF)</vt:lpstr>
      <vt:lpstr>领导</vt:lpstr>
      <vt:lpstr>服务活动</vt:lpstr>
      <vt:lpstr>会员发展</vt:lpstr>
      <vt:lpstr>沟  通</vt:lpstr>
      <vt:lpstr>欢迎加入我们的狮子会！</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153</cp:revision>
  <dcterms:created xsi:type="dcterms:W3CDTF">2011-03-29T14:17:54Z</dcterms:created>
  <dcterms:modified xsi:type="dcterms:W3CDTF">2022-05-20T03:30:51Z</dcterms:modified>
</cp:coreProperties>
</file>