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72" r:id="rId2"/>
    <p:sldId id="1109" r:id="rId3"/>
    <p:sldId id="984" r:id="rId4"/>
    <p:sldId id="1087" r:id="rId5"/>
    <p:sldId id="1110" r:id="rId6"/>
    <p:sldId id="1117" r:id="rId7"/>
    <p:sldId id="1118" r:id="rId8"/>
    <p:sldId id="1119" r:id="rId9"/>
    <p:sldId id="1120" r:id="rId10"/>
    <p:sldId id="1123" r:id="rId11"/>
    <p:sldId id="1124" r:id="rId12"/>
    <p:sldId id="1116" r:id="rId13"/>
    <p:sldId id="1126" r:id="rId14"/>
    <p:sldId id="1127" r:id="rId15"/>
    <p:sldId id="1128" r:id="rId16"/>
    <p:sldId id="9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71" autoAdjust="0"/>
    <p:restoredTop sz="96315" autoAdjust="0"/>
  </p:normalViewPr>
  <p:slideViewPr>
    <p:cSldViewPr snapToGrid="0" snapToObjects="1">
      <p:cViewPr varScale="1">
        <p:scale>
          <a:sx n="179" d="100"/>
          <a:sy n="179" d="100"/>
        </p:scale>
        <p:origin x="896" y="19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3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国际狮子会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一个行善的全球力量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1600" dirty="0">
                <a:solidFill>
                  <a:srgbClr val="EBB700"/>
                </a:solidFill>
              </a:rPr>
              <a:t>我们的架构</a:t>
            </a:r>
            <a:endParaRPr lang="zh-TW" sz="1600" dirty="0">
              <a:solidFill>
                <a:srgbClr val="EBB700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05890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372837"/>
            <a:ext cx="861822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2400" dirty="0">
                <a:solidFill>
                  <a:srgbClr val="00338D"/>
                </a:solidFill>
              </a:rPr>
              <a:t>本组织分为八个宪章区</a:t>
            </a:r>
            <a:endParaRPr lang="zh-TW" sz="2400" dirty="0">
              <a:solidFill>
                <a:srgbClr val="00338D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3B43589-758D-DD4D-98F0-18180132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04" y="1613647"/>
            <a:ext cx="8403182" cy="507424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D81837F-17E1-0148-88B1-B38ECAA7D8C0}"/>
              </a:ext>
            </a:extLst>
          </p:cNvPr>
          <p:cNvGrpSpPr/>
          <p:nvPr/>
        </p:nvGrpSpPr>
        <p:grpSpPr>
          <a:xfrm>
            <a:off x="369830" y="1737627"/>
            <a:ext cx="2863960" cy="3980925"/>
            <a:chOff x="-2467504" y="2363562"/>
            <a:chExt cx="2897548" cy="4308823"/>
          </a:xfrm>
        </p:grpSpPr>
        <p:sp>
          <p:nvSpPr>
            <p:cNvPr id="50" name="Delay 49">
              <a:extLst>
                <a:ext uri="{FF2B5EF4-FFF2-40B4-BE49-F238E27FC236}">
                  <a16:creationId xmlns:a16="http://schemas.microsoft.com/office/drawing/2014/main" id="{EA67F762-FA00-3D4D-9EE3-6E1FFF399391}"/>
                </a:ext>
              </a:extLst>
            </p:cNvPr>
            <p:cNvSpPr/>
            <p:nvPr/>
          </p:nvSpPr>
          <p:spPr bwMode="auto">
            <a:xfrm>
              <a:off x="-152971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2" name="Delay 51">
              <a:extLst>
                <a:ext uri="{FF2B5EF4-FFF2-40B4-BE49-F238E27FC236}">
                  <a16:creationId xmlns:a16="http://schemas.microsoft.com/office/drawing/2014/main" id="{BD52A73B-DD49-0C46-A57F-6223A746CB6D}"/>
                </a:ext>
              </a:extLst>
            </p:cNvPr>
            <p:cNvSpPr/>
            <p:nvPr/>
          </p:nvSpPr>
          <p:spPr bwMode="auto">
            <a:xfrm>
              <a:off x="-152971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3" name="Delay 52">
              <a:extLst>
                <a:ext uri="{FF2B5EF4-FFF2-40B4-BE49-F238E27FC236}">
                  <a16:creationId xmlns:a16="http://schemas.microsoft.com/office/drawing/2014/main" id="{FBBA15B7-6691-7241-BA41-F57D4A8CEE41}"/>
                </a:ext>
              </a:extLst>
            </p:cNvPr>
            <p:cNvSpPr/>
            <p:nvPr/>
          </p:nvSpPr>
          <p:spPr bwMode="auto">
            <a:xfrm>
              <a:off x="-152971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4" name="Delay 53">
              <a:extLst>
                <a:ext uri="{FF2B5EF4-FFF2-40B4-BE49-F238E27FC236}">
                  <a16:creationId xmlns:a16="http://schemas.microsoft.com/office/drawing/2014/main" id="{9C8666F1-4602-7740-80E7-156D85309C1C}"/>
                </a:ext>
              </a:extLst>
            </p:cNvPr>
            <p:cNvSpPr/>
            <p:nvPr/>
          </p:nvSpPr>
          <p:spPr bwMode="auto">
            <a:xfrm>
              <a:off x="-152971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5" name="Delay 54">
              <a:extLst>
                <a:ext uri="{FF2B5EF4-FFF2-40B4-BE49-F238E27FC236}">
                  <a16:creationId xmlns:a16="http://schemas.microsoft.com/office/drawing/2014/main" id="{1386B469-AF1A-504C-81BC-DD8CA4E2A108}"/>
                </a:ext>
              </a:extLst>
            </p:cNvPr>
            <p:cNvSpPr/>
            <p:nvPr/>
          </p:nvSpPr>
          <p:spPr bwMode="auto">
            <a:xfrm>
              <a:off x="-152971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6" name="Delay 55">
              <a:extLst>
                <a:ext uri="{FF2B5EF4-FFF2-40B4-BE49-F238E27FC236}">
                  <a16:creationId xmlns:a16="http://schemas.microsoft.com/office/drawing/2014/main" id="{0B438D1A-B76E-9D49-B46D-308BD3CB9BB2}"/>
                </a:ext>
              </a:extLst>
            </p:cNvPr>
            <p:cNvSpPr/>
            <p:nvPr/>
          </p:nvSpPr>
          <p:spPr bwMode="auto">
            <a:xfrm>
              <a:off x="-152971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7" name="Delay 56">
              <a:extLst>
                <a:ext uri="{FF2B5EF4-FFF2-40B4-BE49-F238E27FC236}">
                  <a16:creationId xmlns:a16="http://schemas.microsoft.com/office/drawing/2014/main" id="{28C010A7-C1EC-214C-BB9F-8014B80B1B94}"/>
                </a:ext>
              </a:extLst>
            </p:cNvPr>
            <p:cNvSpPr/>
            <p:nvPr/>
          </p:nvSpPr>
          <p:spPr bwMode="auto">
            <a:xfrm>
              <a:off x="-152971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8" name="Delay 57">
              <a:extLst>
                <a:ext uri="{FF2B5EF4-FFF2-40B4-BE49-F238E27FC236}">
                  <a16:creationId xmlns:a16="http://schemas.microsoft.com/office/drawing/2014/main" id="{4BFFDE56-D170-E548-8C7E-87378AAA36D3}"/>
                </a:ext>
              </a:extLst>
            </p:cNvPr>
            <p:cNvSpPr/>
            <p:nvPr/>
          </p:nvSpPr>
          <p:spPr bwMode="auto">
            <a:xfrm>
              <a:off x="-152971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9" name="Delay 58">
              <a:extLst>
                <a:ext uri="{FF2B5EF4-FFF2-40B4-BE49-F238E27FC236}">
                  <a16:creationId xmlns:a16="http://schemas.microsoft.com/office/drawing/2014/main" id="{CDC77E3A-06BE-E547-B7CC-3FD8776D6D23}"/>
                </a:ext>
              </a:extLst>
            </p:cNvPr>
            <p:cNvSpPr/>
            <p:nvPr/>
          </p:nvSpPr>
          <p:spPr bwMode="auto">
            <a:xfrm flipH="1">
              <a:off x="-2467504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E761109-BFC4-4547-B05D-077F789C3F1E}"/>
                </a:ext>
              </a:extLst>
            </p:cNvPr>
            <p:cNvSpPr/>
            <p:nvPr/>
          </p:nvSpPr>
          <p:spPr bwMode="auto">
            <a:xfrm>
              <a:off x="-1828800" y="2911221"/>
              <a:ext cx="1942053" cy="475205"/>
            </a:xfrm>
            <a:prstGeom prst="rect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加拿大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Delay 60">
              <a:extLst>
                <a:ext uri="{FF2B5EF4-FFF2-40B4-BE49-F238E27FC236}">
                  <a16:creationId xmlns:a16="http://schemas.microsoft.com/office/drawing/2014/main" id="{9F4B2CBD-AEA2-A94D-8362-81E5DBAAE932}"/>
                </a:ext>
              </a:extLst>
            </p:cNvPr>
            <p:cNvSpPr/>
            <p:nvPr/>
          </p:nvSpPr>
          <p:spPr bwMode="auto">
            <a:xfrm flipH="1">
              <a:off x="-2467504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5D36430-3CD0-E845-9388-7F4C2A8688B3}"/>
                </a:ext>
              </a:extLst>
            </p:cNvPr>
            <p:cNvSpPr/>
            <p:nvPr/>
          </p:nvSpPr>
          <p:spPr bwMode="auto">
            <a:xfrm>
              <a:off x="-1828800" y="3458880"/>
              <a:ext cx="1942053" cy="475205"/>
            </a:xfrm>
            <a:prstGeom prst="rect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南美洲、中美洲、墨西哥及加勒比亚海群岛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Delay 62">
              <a:extLst>
                <a:ext uri="{FF2B5EF4-FFF2-40B4-BE49-F238E27FC236}">
                  <a16:creationId xmlns:a16="http://schemas.microsoft.com/office/drawing/2014/main" id="{88162406-7507-8A4B-BCE6-9F78D79F6AA3}"/>
                </a:ext>
              </a:extLst>
            </p:cNvPr>
            <p:cNvSpPr/>
            <p:nvPr/>
          </p:nvSpPr>
          <p:spPr bwMode="auto">
            <a:xfrm flipH="1">
              <a:off x="-2467504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1A8E8BC-EF80-5540-9CA0-7CE50F5B9F98}"/>
                </a:ext>
              </a:extLst>
            </p:cNvPr>
            <p:cNvSpPr/>
            <p:nvPr/>
          </p:nvSpPr>
          <p:spPr bwMode="auto">
            <a:xfrm>
              <a:off x="-1828800" y="4006539"/>
              <a:ext cx="1942053" cy="475205"/>
            </a:xfrm>
            <a:prstGeom prst="rect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欧洲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Delay 64">
              <a:extLst>
                <a:ext uri="{FF2B5EF4-FFF2-40B4-BE49-F238E27FC236}">
                  <a16:creationId xmlns:a16="http://schemas.microsoft.com/office/drawing/2014/main" id="{433DAD3E-AF29-A24E-8259-8D0B3AC0DF54}"/>
                </a:ext>
              </a:extLst>
            </p:cNvPr>
            <p:cNvSpPr/>
            <p:nvPr/>
          </p:nvSpPr>
          <p:spPr bwMode="auto">
            <a:xfrm flipH="1">
              <a:off x="-2467504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4384383-1DB8-174B-B9A4-618A4B38E592}"/>
                </a:ext>
              </a:extLst>
            </p:cNvPr>
            <p:cNvSpPr/>
            <p:nvPr/>
          </p:nvSpPr>
          <p:spPr bwMode="auto">
            <a:xfrm>
              <a:off x="-1828800" y="4554199"/>
              <a:ext cx="1942053" cy="475205"/>
            </a:xfrm>
            <a:prstGeom prst="rect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远东及东南亚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Delay 66">
              <a:extLst>
                <a:ext uri="{FF2B5EF4-FFF2-40B4-BE49-F238E27FC236}">
                  <a16:creationId xmlns:a16="http://schemas.microsoft.com/office/drawing/2014/main" id="{347DB2C9-F1CC-564D-9093-6B7C2F12CE9E}"/>
                </a:ext>
              </a:extLst>
            </p:cNvPr>
            <p:cNvSpPr/>
            <p:nvPr/>
          </p:nvSpPr>
          <p:spPr bwMode="auto">
            <a:xfrm flipH="1">
              <a:off x="-2467504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4452F35-5813-9940-BC41-80160F7ED4BC}"/>
                </a:ext>
              </a:extLst>
            </p:cNvPr>
            <p:cNvSpPr/>
            <p:nvPr/>
          </p:nvSpPr>
          <p:spPr bwMode="auto">
            <a:xfrm>
              <a:off x="-1828800" y="5101857"/>
              <a:ext cx="1942053" cy="475205"/>
            </a:xfrm>
            <a:prstGeom prst="rect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印度、南亚和中东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Delay 68">
              <a:extLst>
                <a:ext uri="{FF2B5EF4-FFF2-40B4-BE49-F238E27FC236}">
                  <a16:creationId xmlns:a16="http://schemas.microsoft.com/office/drawing/2014/main" id="{C5E0D722-EADB-1B4C-97E4-66D4BDAD5BA8}"/>
                </a:ext>
              </a:extLst>
            </p:cNvPr>
            <p:cNvSpPr/>
            <p:nvPr/>
          </p:nvSpPr>
          <p:spPr bwMode="auto">
            <a:xfrm flipH="1">
              <a:off x="-2467504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8D271C1-DCF2-AB4F-A689-FC161CB5ECF4}"/>
                </a:ext>
              </a:extLst>
            </p:cNvPr>
            <p:cNvSpPr/>
            <p:nvPr/>
          </p:nvSpPr>
          <p:spPr bwMode="auto">
            <a:xfrm>
              <a:off x="-1828800" y="5649516"/>
              <a:ext cx="1942053" cy="475205"/>
            </a:xfrm>
            <a:prstGeom prst="rect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澳大利亚、纽西兰、巴布新几内亚、印尼及南太平洋岛屿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Delay 70">
              <a:extLst>
                <a:ext uri="{FF2B5EF4-FFF2-40B4-BE49-F238E27FC236}">
                  <a16:creationId xmlns:a16="http://schemas.microsoft.com/office/drawing/2014/main" id="{AB964633-DF45-A048-9E55-431D4C8A624E}"/>
                </a:ext>
              </a:extLst>
            </p:cNvPr>
            <p:cNvSpPr/>
            <p:nvPr/>
          </p:nvSpPr>
          <p:spPr bwMode="auto">
            <a:xfrm flipH="1">
              <a:off x="-2467504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931B430-28B5-F643-A855-C69C75B4FD67}"/>
                </a:ext>
              </a:extLst>
            </p:cNvPr>
            <p:cNvSpPr/>
            <p:nvPr/>
          </p:nvSpPr>
          <p:spPr bwMode="auto">
            <a:xfrm>
              <a:off x="-1828800" y="2363562"/>
              <a:ext cx="2051652" cy="475205"/>
            </a:xfrm>
            <a:prstGeom prst="rect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ja-JP" altLang="en-US" sz="900">
                  <a:solidFill>
                    <a:schemeClr val="bg1"/>
                  </a:solidFill>
                </a:rPr>
                <a:t>美国及其附属地区、百慕达及巴哈马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73" name="Delay 72">
              <a:extLst>
                <a:ext uri="{FF2B5EF4-FFF2-40B4-BE49-F238E27FC236}">
                  <a16:creationId xmlns:a16="http://schemas.microsoft.com/office/drawing/2014/main" id="{1D442696-46DB-844F-8076-8CD646FA21DE}"/>
                </a:ext>
              </a:extLst>
            </p:cNvPr>
            <p:cNvSpPr/>
            <p:nvPr/>
          </p:nvSpPr>
          <p:spPr bwMode="auto">
            <a:xfrm flipH="1">
              <a:off x="-2467504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559EE47-C81C-3C4C-80C2-081F544BC1A5}"/>
                </a:ext>
              </a:extLst>
            </p:cNvPr>
            <p:cNvSpPr/>
            <p:nvPr/>
          </p:nvSpPr>
          <p:spPr bwMode="auto">
            <a:xfrm>
              <a:off x="-1828800" y="6197180"/>
              <a:ext cx="1942053" cy="475205"/>
            </a:xfrm>
            <a:prstGeom prst="rect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ja-JP" altLang="en-US" sz="900">
                  <a:solidFill>
                    <a:schemeClr val="bg1"/>
                  </a:solidFill>
                  <a:cs typeface="Arial" panose="020B0604020202020204" pitchFamily="34" charset="0"/>
                </a:rPr>
                <a:t>非洲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我们的分会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[</a:t>
            </a:r>
            <a:r>
              <a:rPr lang="zh-TW" altLang="en-US" dirty="0"/>
              <a:t>在此</a:t>
            </a:r>
            <a:r>
              <a:rPr lang="zh-TW" dirty="0"/>
              <a:t>插入分会名称]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我们的分会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[在此输入贵分会的信息：例如创立年分、现有会员数、干部等等]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关于[</a:t>
            </a:r>
            <a:r>
              <a:rPr lang="zh-TW" altLang="en-US" sz="3200" dirty="0">
                <a:solidFill>
                  <a:srgbClr val="00338D"/>
                </a:solidFill>
              </a:rPr>
              <a:t>在此</a:t>
            </a:r>
            <a:r>
              <a:rPr lang="zh-TW" sz="3200" dirty="0">
                <a:solidFill>
                  <a:srgbClr val="00338D"/>
                </a:solidFill>
              </a:rPr>
              <a:t>插入分会名称]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我们的小区。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[在此输入关于贵</a:t>
            </a:r>
            <a:r>
              <a:rPr lang="zh-CN" altLang="en-US" sz="1800" dirty="0">
                <a:solidFill>
                  <a:srgbClr val="55565A"/>
                </a:solidFill>
              </a:rPr>
              <a:t>社</a:t>
            </a:r>
            <a:r>
              <a:rPr lang="zh-TW" sz="1800" dirty="0">
                <a:solidFill>
                  <a:srgbClr val="55565A"/>
                </a:solidFill>
              </a:rPr>
              <a:t>区的信息：例如人口、历史、文化、有需求的地方等等]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我们服务[</a:t>
            </a:r>
            <a:r>
              <a:rPr lang="zh-TW" altLang="en-US" sz="3200" dirty="0">
                <a:solidFill>
                  <a:srgbClr val="00338D"/>
                </a:solidFill>
              </a:rPr>
              <a:t>在此</a:t>
            </a:r>
            <a:r>
              <a:rPr lang="zh-TW" sz="3200" dirty="0">
                <a:solidFill>
                  <a:srgbClr val="00338D"/>
                </a:solidFill>
              </a:rPr>
              <a:t>插入</a:t>
            </a:r>
            <a:r>
              <a:rPr lang="zh-CN" altLang="en-US" sz="3200" dirty="0">
                <a:solidFill>
                  <a:srgbClr val="00338D"/>
                </a:solidFill>
              </a:rPr>
              <a:t>社</a:t>
            </a:r>
            <a:r>
              <a:rPr lang="zh-TW" sz="3200" dirty="0">
                <a:solidFill>
                  <a:srgbClr val="00338D"/>
                </a:solidFill>
              </a:rPr>
              <a:t>区名称]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我们的服务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[在此输入关于贵分会注重的服务：例如具体活动、服务活动、当地伙伴关系等等]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zh-TW" sz="1800" dirty="0">
                <a:solidFill>
                  <a:srgbClr val="55565A"/>
                </a:solidFill>
              </a:rPr>
              <a:t>[别忘了强调贵分会如何服务贵</a:t>
            </a:r>
            <a:r>
              <a:rPr lang="zh-CN" altLang="en-US" sz="1800" dirty="0">
                <a:solidFill>
                  <a:srgbClr val="55565A"/>
                </a:solidFill>
              </a:rPr>
              <a:t>社</a:t>
            </a:r>
            <a:r>
              <a:rPr lang="zh-TW" sz="1800" dirty="0">
                <a:solidFill>
                  <a:srgbClr val="55565A"/>
                </a:solidFill>
              </a:rPr>
              <a:t>区中有需求的地方！]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我们的工作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接下来的步骤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[在此输入新的或潜在会员能分享他们意见的方法，以及如何参与贵分会在</a:t>
            </a:r>
            <a:r>
              <a:rPr lang="zh-CN" altLang="en-US" sz="1800" dirty="0">
                <a:solidFill>
                  <a:srgbClr val="55565A"/>
                </a:solidFill>
              </a:rPr>
              <a:t>社</a:t>
            </a:r>
            <a:r>
              <a:rPr lang="zh-TW" sz="1800" dirty="0">
                <a:solidFill>
                  <a:srgbClr val="55565A"/>
                </a:solidFill>
              </a:rPr>
              <a:t>区的活动]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您可以如何参与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altLang="en-US" sz="4800" b="1" dirty="0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感</a:t>
            </a:r>
            <a:r>
              <a:rPr lang="zh-TW" sz="4800" b="1" dirty="0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谢您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1600" b="1" dirty="0">
                <a:solidFill>
                  <a:schemeClr val="bg1"/>
                </a:solidFill>
              </a:rPr>
              <a:t>©2019  国际狮子会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400" dirty="0">
                <a:solidFill>
                  <a:schemeClr val="bg1"/>
                </a:solidFill>
              </a:rPr>
              <a:t>藉由解决国内和</a:t>
            </a:r>
            <a:r>
              <a:rPr lang="zh-TW" altLang="en-US" sz="1400" dirty="0">
                <a:solidFill>
                  <a:schemeClr val="bg1"/>
                </a:solidFill>
              </a:rPr>
              <a:t>国际</a:t>
            </a:r>
            <a:r>
              <a:rPr lang="zh-TW" sz="1400" dirty="0">
                <a:solidFill>
                  <a:schemeClr val="bg1"/>
                </a:solidFill>
              </a:rPr>
              <a:t>的需求</a:t>
            </a:r>
            <a:r>
              <a:rPr lang="zh-TW" altLang="en-US" sz="1400" dirty="0">
                <a:solidFill>
                  <a:schemeClr val="bg1"/>
                </a:solidFill>
              </a:rPr>
              <a:t>，狮子会一个</a:t>
            </a:r>
            <a:r>
              <a:rPr lang="zh-CN" altLang="en-US" sz="1400" dirty="0">
                <a:solidFill>
                  <a:schemeClr val="bg1"/>
                </a:solidFill>
              </a:rPr>
              <a:t>社</a:t>
            </a:r>
            <a:r>
              <a:rPr lang="zh-TW" sz="1400" dirty="0">
                <a:solidFill>
                  <a:schemeClr val="bg1"/>
                </a:solidFill>
              </a:rPr>
              <a:t>区一个</a:t>
            </a:r>
            <a:r>
              <a:rPr lang="zh-CN" altLang="en-US" sz="1400" dirty="0">
                <a:solidFill>
                  <a:schemeClr val="bg1"/>
                </a:solidFill>
              </a:rPr>
              <a:t>社</a:t>
            </a:r>
            <a:r>
              <a:rPr lang="zh-TW" sz="1400" dirty="0">
                <a:solidFill>
                  <a:schemeClr val="bg1"/>
                </a:solidFill>
              </a:rPr>
              <a:t>区地改变世界。由140万</a:t>
            </a:r>
            <a:r>
              <a:rPr lang="zh-TW" altLang="en-US" sz="1400" dirty="0">
                <a:solidFill>
                  <a:schemeClr val="bg1"/>
                </a:solidFill>
              </a:rPr>
              <a:t>名</a:t>
            </a:r>
            <a:r>
              <a:rPr lang="zh-TW" sz="1400" dirty="0">
                <a:solidFill>
                  <a:schemeClr val="bg1"/>
                </a:solidFill>
              </a:rPr>
              <a:t>男女人士组成的这个大家庭，我们都相信仁慈很重要。当我们一起努力时，我们能</a:t>
            </a:r>
            <a:r>
              <a:rPr lang="zh-TW" altLang="en-US" sz="1400" dirty="0">
                <a:solidFill>
                  <a:schemeClr val="bg1"/>
                </a:solidFill>
              </a:rPr>
              <a:t>达到</a:t>
            </a:r>
            <a:r>
              <a:rPr lang="zh-TW" sz="1400" dirty="0">
                <a:solidFill>
                  <a:schemeClr val="bg1"/>
                </a:solidFill>
              </a:rPr>
              <a:t>更大的目标。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200" dirty="0">
                <a:solidFill>
                  <a:schemeClr val="bg1"/>
                </a:solidFill>
              </a:rPr>
              <a:t>我们创造一个不同的世界。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座右铭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140万</a:t>
              </a:r>
              <a:r>
                <a:rPr lang="zh-TW" altLang="en-US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名</a:t>
              </a: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狮友在全球超过200多个国家、地区服务，将前所未有的同情心和影响力带到我们的服务中。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4800" b="1" dirty="0">
                  <a:solidFill>
                    <a:srgbClr val="00338D"/>
                  </a:solidFill>
                  <a:latin typeface="Arial" charset="0"/>
                  <a:ea typeface="PMingLiU" charset="0"/>
                  <a:cs typeface="Arial" charset="0"/>
                </a:rPr>
                <a:t>我们服务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646800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我们的全球志业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除了地方性的服务外，狮子会也支持五大全球志业。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我们一起面对全球挑战。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692671" y="4185518"/>
            <a:ext cx="1527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 dirty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糖尿病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1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减少糖尿病的患病率，提高患者的生活质量。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903749" y="4185517"/>
            <a:ext cx="1837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儿童癌症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1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帮助那些受儿童癌症影响的人们继续生存和发展。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450339" y="4185518"/>
            <a:ext cx="164217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环境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1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持续地保护和恢复我们的环境，以改善所有小区的福祉。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269345" y="4187548"/>
            <a:ext cx="1673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饥饿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1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确保所有小区居民都可以获得营养食品。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6072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400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视力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10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防止可预防的失明，并改善失明及视障人士的生活质量。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年轻人是服务的未来，而未来就是现在。</a:t>
            </a:r>
            <a:br>
              <a:rPr lang="zh-TW" sz="1800" b="1" dirty="0">
                <a:solidFill>
                  <a:srgbClr val="55565A"/>
                </a:solidFill>
              </a:rPr>
            </a:br>
            <a:endParaRPr lang="zh-TW" sz="1800" b="1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1400" dirty="0">
                <a:solidFill>
                  <a:srgbClr val="55565A"/>
                </a:solidFill>
              </a:rPr>
              <a:t>青少狮是12-30岁的年轻义工。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1400" dirty="0">
                <a:solidFill>
                  <a:srgbClr val="55565A"/>
                </a:solidFill>
              </a:rPr>
              <a:t>在175,000 青少狮中，分属7000多个分会参与重要的服务。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1400" dirty="0">
                <a:solidFill>
                  <a:srgbClr val="55565A"/>
                </a:solidFill>
              </a:rPr>
              <a:t>青少狮会已服务了60年了。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200" dirty="0">
                <a:solidFill>
                  <a:srgbClr val="00338D"/>
                </a:solidFill>
              </a:rPr>
              <a:t>我们培养下一代的义工。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</a:rPr>
              <a:t>我们的总部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国际狮子会的总部位于美国伊利诺伊州的橡树溪市。大约有300位职员，不仅提供全球会员及分会协助，也提供执行干部及国际理事会协助。我们开发并实施提升国际狮子会知名度及服务影响力的倡议。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</a:rPr>
              <a:t>我们的组织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组织是由各自独立的分会所组成的。国际狮子会的目的是召集有意愿为当地</a:t>
            </a:r>
            <a:r>
              <a:rPr lang="zh-CN" altLang="en-US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社</a:t>
            </a:r>
            <a:r>
              <a:rPr lang="zh-TW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区服务的成员来成立分会。  分会对管理营运、财务、服务方案及其他有关会员及分会生活的议题全权负责。国际狮子会的角色在于支持分会及会员，而非管理分会及会员。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</a:rPr>
              <a:t>我们的基金会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狮子会国际基金会 (LCIF) 是国际狮子会的官方慈善组织，LCIF以提供当地及全球人道服务的拨款来支持狮友的服务。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我们的结构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b="1" dirty="0">
                <a:solidFill>
                  <a:srgbClr val="55565A"/>
                </a:solidFill>
              </a:rPr>
              <a:t>狮友: </a:t>
            </a:r>
            <a:r>
              <a:rPr lang="zh-TW" sz="1800" dirty="0">
                <a:solidFill>
                  <a:srgbClr val="55565A"/>
                </a:solidFill>
              </a:rPr>
              <a:t>我们的义工会员。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狮子会：</a:t>
            </a:r>
            <a:r>
              <a:rPr lang="zh-TW" sz="1800" dirty="0">
                <a:solidFill>
                  <a:srgbClr val="55565A"/>
                </a:solidFill>
              </a:rPr>
              <a:t>加入当地分会的会员，解决</a:t>
            </a:r>
            <a:r>
              <a:rPr lang="zh-CN" altLang="en-US" sz="1800" dirty="0">
                <a:solidFill>
                  <a:srgbClr val="55565A"/>
                </a:solidFill>
              </a:rPr>
              <a:t>社</a:t>
            </a:r>
            <a:r>
              <a:rPr lang="zh-TW" sz="1800" dirty="0">
                <a:solidFill>
                  <a:srgbClr val="55565A"/>
                </a:solidFill>
              </a:rPr>
              <a:t>区的需求。当地狮子会应遵循区、复合区及国际狮子会的规定。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区：</a:t>
            </a:r>
            <a:r>
              <a:rPr lang="zh-TW" sz="1800" dirty="0">
                <a:solidFill>
                  <a:srgbClr val="55565A"/>
                </a:solidFill>
              </a:rPr>
              <a:t>由选出的狮友义工所领导来支持在特定范围内的分会。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复合区：</a:t>
            </a:r>
            <a:r>
              <a:rPr lang="zh-TW" sz="1800" dirty="0">
                <a:solidFill>
                  <a:srgbClr val="55565A"/>
                </a:solidFill>
              </a:rPr>
              <a:t>复合区由</a:t>
            </a:r>
            <a:r>
              <a:rPr lang="zh-TW" altLang="en-US" sz="1800" dirty="0">
                <a:solidFill>
                  <a:srgbClr val="55565A"/>
                </a:solidFill>
              </a:rPr>
              <a:t>几个</a:t>
            </a:r>
            <a:r>
              <a:rPr lang="zh-TW" sz="1800" dirty="0">
                <a:solidFill>
                  <a:srgbClr val="55565A"/>
                </a:solidFill>
              </a:rPr>
              <a:t>区组成。一般来说，美国一个复合区代表一个州，国际上的一个复合区代表一个国家。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zh-TW" sz="1800" b="1" dirty="0">
                <a:solidFill>
                  <a:srgbClr val="55565A"/>
                </a:solidFill>
              </a:rPr>
              <a:t>宪章区：</a:t>
            </a:r>
            <a:r>
              <a:rPr lang="zh-TW" sz="1800" dirty="0">
                <a:solidFill>
                  <a:srgbClr val="55565A"/>
                </a:solidFill>
              </a:rPr>
              <a:t>在国际理事会上，组织如何划分各个地区</a:t>
            </a:r>
            <a:r>
              <a:rPr lang="zh-TW" altLang="en-US" sz="1800" dirty="0">
                <a:solidFill>
                  <a:srgbClr val="55565A"/>
                </a:solidFill>
              </a:rPr>
              <a:t>。</a:t>
            </a:r>
            <a:r>
              <a:rPr lang="zh-TW" sz="1800" dirty="0">
                <a:solidFill>
                  <a:srgbClr val="55565A"/>
                </a:solidFill>
              </a:rPr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00338D"/>
                </a:solidFill>
              </a:rPr>
              <a:t>我们的结构小至地方，大至国家。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1264</Words>
  <Application>Microsoft Macintosh PowerPoint</Application>
  <PresentationFormat>Widescreen</PresentationFormat>
  <Paragraphs>117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Smith, Lisa</cp:lastModifiedBy>
  <cp:revision>175</cp:revision>
  <dcterms:created xsi:type="dcterms:W3CDTF">2018-11-12T16:45:52Z</dcterms:created>
  <dcterms:modified xsi:type="dcterms:W3CDTF">2019-10-19T16:16:17Z</dcterms:modified>
</cp:coreProperties>
</file>