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4" autoAdjust="0"/>
    <p:restoredTop sz="86041" autoAdjust="0"/>
  </p:normalViewPr>
  <p:slideViewPr>
    <p:cSldViewPr showGuides="1">
      <p:cViewPr varScale="1">
        <p:scale>
          <a:sx n="57" d="100"/>
          <a:sy n="57" d="100"/>
        </p:scale>
        <p:origin x="212" y="4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zh-TW" dirty="0"/>
              <a:t>分会优质倡议是分会用来评估自身满足其会员和</a:t>
            </a:r>
            <a:r>
              <a:rPr lang="zh-TW" altLang="en-US" dirty="0"/>
              <a:t>社区</a:t>
            </a:r>
            <a:r>
              <a:rPr lang="zh-TW" dirty="0"/>
              <a:t>需求的能力之最重要工具。</a:t>
            </a:r>
          </a:p>
          <a:p>
            <a:pPr>
              <a:lnSpc>
                <a:spcPct val="200000"/>
              </a:lnSpc>
              <a:spcBef>
                <a:spcPts val="0"/>
              </a:spcBef>
            </a:pPr>
            <a:endParaRPr lang="en-US" dirty="0"/>
          </a:p>
          <a:p>
            <a:pPr>
              <a:lnSpc>
                <a:spcPct val="200000"/>
              </a:lnSpc>
              <a:spcBef>
                <a:spcPts val="0"/>
              </a:spcBef>
            </a:pPr>
            <a:r>
              <a:rPr lang="zh-TW" dirty="0"/>
              <a:t>在当今繁忙的世界，一个分会需要能够管理和实施积极的评估及目标设定的过程如此简单地成为标准运作程序，可以根据需要继续着重在一个成功的分会最重要最关键的因素：  服务、</a:t>
            </a:r>
            <a:r>
              <a:rPr lang="zh-CN" altLang="en-US" dirty="0"/>
              <a:t>优质</a:t>
            </a:r>
            <a:r>
              <a:rPr lang="zh-TW" dirty="0"/>
              <a:t>会员和成长中的领导人。</a:t>
            </a:r>
          </a:p>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zh-TW" dirty="0"/>
              <a:t>宪章及附则：</a:t>
            </a:r>
            <a:r>
              <a:rPr lang="zh-TW" sz="1200" dirty="0">
                <a:solidFill>
                  <a:srgbClr val="00338D"/>
                </a:solidFill>
                <a:latin typeface="HelveticaNeueLT Std Lt" panose="020B0403020202020204" pitchFamily="34" charset="0"/>
                <a:ea typeface="PMingLiU"/>
              </a:rPr>
              <a:t>新干部、理事和委员会主席的职位。重新定位委员会。定义新的标准版分会结构。</a:t>
            </a:r>
          </a:p>
          <a:p>
            <a:pPr>
              <a:lnSpc>
                <a:spcPct val="114000"/>
              </a:lnSpc>
            </a:pPr>
            <a:endParaRPr lang="en-US" sz="1200" dirty="0">
              <a:solidFill>
                <a:srgbClr val="00338D"/>
              </a:solidFill>
              <a:latin typeface="HelveticaNeueLT Std Lt" panose="020B0403020202020204" pitchFamily="34" charset="0"/>
            </a:endParaRPr>
          </a:p>
          <a:p>
            <a:pPr algn="l"/>
            <a:r>
              <a:rPr lang="zh-TW" sz="1200" dirty="0">
                <a:solidFill>
                  <a:srgbClr val="00338D"/>
                </a:solidFill>
                <a:latin typeface="HelveticaNeueLT Std Lt" panose="020B0403020202020204" pitchFamily="34" charset="0"/>
                <a:ea typeface="PMingLiU" charset="0"/>
                <a:cs typeface="Arial" charset="0"/>
              </a:rPr>
              <a:t>您的分会，您的方式！：</a:t>
            </a:r>
            <a:r>
              <a:rPr lang="zh-TW" sz="1200" dirty="0">
                <a:solidFill>
                  <a:srgbClr val="0A5496"/>
                </a:solidFill>
                <a:latin typeface="HelveticaNeueLT Std Lt" panose="020B0403020202020204" pitchFamily="34" charset="0"/>
                <a:ea typeface="PMingLiU" charset="0"/>
                <a:cs typeface="Arial" charset="0"/>
              </a:rPr>
              <a:t>自订您的分会类型指南。重塑你们的例会。增加参与的想法。分会会议活动的构想。向大众宣传你的例会和活动。</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zh-TW" sz="1200" dirty="0">
                <a:solidFill>
                  <a:srgbClr val="0A5496"/>
                </a:solidFill>
                <a:latin typeface="HelveticaNeueLT Std Lt" panose="020B0403020202020204" pitchFamily="34" charset="0"/>
                <a:ea typeface="PMingLiU" charset="0"/>
                <a:cs typeface="Arial" charset="0"/>
              </a:rPr>
              <a:t>电子书：分会会长/副会长、秘书、财务、会员发展主席、服务主席</a:t>
            </a:r>
            <a:r>
              <a:rPr lang="zh-CN" altLang="en-US" sz="1200" dirty="0">
                <a:solidFill>
                  <a:srgbClr val="0A5496"/>
                </a:solidFill>
                <a:latin typeface="HelveticaNeueLT Std Lt" panose="020B0403020202020204" pitchFamily="34" charset="0"/>
                <a:ea typeface="PMingLiU" charset="0"/>
                <a:cs typeface="Arial" charset="0"/>
              </a:rPr>
              <a:t>。</a:t>
            </a:r>
            <a:endParaRPr lang="zh-TW" sz="1200" dirty="0">
              <a:solidFill>
                <a:srgbClr val="0A5496"/>
              </a:solidFill>
              <a:latin typeface="HelveticaNeueLT Std Lt" panose="020B0403020202020204" pitchFamily="34" charset="0"/>
              <a:ea typeface="PMingLiU" charset="0"/>
              <a:cs typeface="Arial" charset="0"/>
            </a:endParaRP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zh-TW" sz="1200" dirty="0">
                <a:solidFill>
                  <a:srgbClr val="0A5496"/>
                </a:solidFill>
                <a:latin typeface="HelveticaNeueLT Std Lt" panose="020B0403020202020204" pitchFamily="34" charset="0"/>
                <a:ea typeface="PMingLiU" charset="0"/>
                <a:cs typeface="Arial" charset="0"/>
              </a:rPr>
              <a:t>为分会的成功拟定计划！：此计划指南和投影片简报</a:t>
            </a:r>
            <a:r>
              <a:rPr lang="zh-TW" dirty="0"/>
              <a:t>帮助贵分会发现其优势、改进的方法，以及将帮助贵分会成长和茁壮的新机会。计划表格有助于拟定愿景、评估贵分会的需求，并为成功的实施制定计划。  </a:t>
            </a:r>
          </a:p>
          <a:p>
            <a:pPr algn="l"/>
            <a:endParaRPr lang="en-US" sz="1200" kern="0" dirty="0">
              <a:solidFill>
                <a:srgbClr val="0A5496"/>
              </a:solidFill>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latin typeface="Calibri Light" panose="020F0302020204030204" pitchFamily="34" charset="0"/>
                <a:ea typeface="PMingLiU" panose="02020603050405020304" pitchFamily="18" charset="0"/>
                <a:cs typeface="Arial" panose="020B0604020202020204" pitchFamily="34" charset="0"/>
              </a:rPr>
              <a:t>为每项评估制定三个SMART目标。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zh-TW" sz="1200" dirty="0">
                <a:latin typeface="Calibri Light" panose="020F0302020204030204" pitchFamily="34" charset="0"/>
                <a:ea typeface="PMingLiU" panose="02020603050405020304" pitchFamily="18" charset="0"/>
                <a:cs typeface="Arial" panose="020B0604020202020204" pitchFamily="34" charset="0"/>
              </a:rPr>
              <a:t>我们来花点时间讨论这些目标，并为每项评估制定三个SMART目标。  偶尔</a:t>
            </a:r>
            <a:r>
              <a:rPr lang="zh-TW" sz="1200" b="1" dirty="0">
                <a:latin typeface="Calibri Light" panose="020F0302020204030204" pitchFamily="34" charset="0"/>
                <a:ea typeface="PMingLiU" panose="02020603050405020304" pitchFamily="18" charset="0"/>
                <a:cs typeface="Arial" panose="020B0604020202020204" pitchFamily="34" charset="0"/>
              </a:rPr>
              <a:t>巡视</a:t>
            </a:r>
            <a:r>
              <a:rPr lang="zh-TW" sz="1200" dirty="0">
                <a:latin typeface="Calibri Light" panose="020F0302020204030204" pitchFamily="34" charset="0"/>
                <a:ea typeface="PMingLiU" panose="02020603050405020304" pitchFamily="18" charset="0"/>
                <a:cs typeface="Arial" panose="020B0604020202020204" pitchFamily="34" charset="0"/>
              </a:rPr>
              <a:t>，以确保有效地讨论每项评估。</a:t>
            </a:r>
          </a:p>
          <a:p>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我们来报告您的目标。  我们将请各小组分享三个目标。 </a:t>
            </a:r>
          </a:p>
          <a:p>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902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我们来报告您的目标。  我们将请各小组分享三个目标。 </a:t>
            </a:r>
          </a:p>
          <a:p>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Lions International给分会提供许多工具和资源。  请访问改进分会质量的网页，加入改进分会质量的脸书群组。 </a:t>
            </a:r>
          </a:p>
          <a:p>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请</a:t>
            </a:r>
            <a:r>
              <a:rPr lang="zh-CN" altLang="en-US" dirty="0"/>
              <a:t>志愿者</a:t>
            </a:r>
            <a:r>
              <a:rPr lang="zh-TW" dirty="0"/>
              <a:t>说明他们在研讨会中发现最重要的事项。  </a:t>
            </a:r>
          </a:p>
          <a:p>
            <a:endParaRPr lang="en-US" dirty="0"/>
          </a:p>
          <a:p>
            <a:r>
              <a:rPr lang="zh-TW" dirty="0"/>
              <a:t>讨论后，将他们的陈述收集起来再进行汇报。 </a:t>
            </a:r>
          </a:p>
          <a:p>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zh-TW" dirty="0"/>
              <a:t>在会员发展、</a:t>
            </a:r>
            <a:r>
              <a:rPr lang="zh-TW" altLang="en-US" dirty="0"/>
              <a:t>社区</a:t>
            </a:r>
            <a:r>
              <a:rPr lang="zh-TW" dirty="0"/>
              <a:t>服务、杰出组织及沟通上表现杰出的分会可符合获得尊贵的杰出奖项之资格。  在您向着杰出路线前进时，请列出符合杰出分会奖申请表的资格。 </a:t>
            </a:r>
          </a:p>
        </p:txBody>
      </p:sp>
    </p:spTree>
    <p:extLst>
      <p:ext uri="{BB962C8B-B14F-4D97-AF65-F5344CB8AC3E}">
        <p14:creationId xmlns:p14="http://schemas.microsoft.com/office/powerpoint/2010/main" val="976400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感谢大家前来参加。</a:t>
            </a:r>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对每个分会而言，</a:t>
            </a:r>
            <a:r>
              <a:rPr lang="zh-TW" altLang="en-US" dirty="0"/>
              <a:t>改变</a:t>
            </a:r>
            <a:r>
              <a:rPr lang="zh-TW" dirty="0"/>
              <a:t>是至关重要的。  借着了解我们目前的运作、确定可以改进的领域、并采取慎重的步骤来实现我们的目标，每个分会都可以变得更好！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TW" dirty="0"/>
              <a:t>四个领域为：</a:t>
            </a:r>
          </a:p>
          <a:p>
            <a:endParaRPr lang="en-US" dirty="0"/>
          </a:p>
          <a:p>
            <a:pPr marL="228600" indent="-228600">
              <a:buAutoNum type="arabicPeriod"/>
            </a:pPr>
            <a:r>
              <a:rPr lang="zh-TW" dirty="0"/>
              <a:t>以新会员振兴您的分会</a:t>
            </a:r>
          </a:p>
          <a:p>
            <a:pPr marL="228600" indent="-228600">
              <a:buAutoNum type="arabicPeriod"/>
            </a:pPr>
            <a:r>
              <a:rPr lang="zh-TW" dirty="0"/>
              <a:t>以新的服务机会重振您的分会</a:t>
            </a:r>
          </a:p>
          <a:p>
            <a:pPr marL="228600" indent="-228600">
              <a:buAutoNum type="arabicPeriod"/>
            </a:pPr>
            <a:r>
              <a:rPr lang="zh-TW" dirty="0"/>
              <a:t>在领导发展及分会运作中追求卓越</a:t>
            </a:r>
          </a:p>
          <a:p>
            <a:pPr marL="228600" indent="-228600">
              <a:buAutoNum type="arabicPeriod"/>
            </a:pPr>
            <a:r>
              <a:rPr lang="zh-TW" dirty="0"/>
              <a:t>与社区分享贵分会的工作成果</a:t>
            </a:r>
          </a:p>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每项评估旨在帮助确定可以改进的领域。 </a:t>
            </a:r>
          </a:p>
          <a:p>
            <a:endParaRPr lang="en-US" dirty="0"/>
          </a:p>
          <a:p>
            <a:r>
              <a:rPr lang="zh-TW" dirty="0"/>
              <a:t>评估： </a:t>
            </a:r>
          </a:p>
          <a:p>
            <a:endParaRPr lang="en-US" dirty="0"/>
          </a:p>
          <a:p>
            <a:pPr marL="342900" indent="-342900">
              <a:buFont typeface="Arial" panose="020B0604020202020204" pitchFamily="34" charset="0"/>
              <a:buChar char="•"/>
            </a:pPr>
            <a:r>
              <a:rPr lang="zh-TW" sz="1200" b="1" dirty="0">
                <a:latin typeface="HelveticaNeueLT Std Lt" panose="020B0403020202020204" pitchFamily="34" charset="0"/>
                <a:ea typeface="PMingLiU" charset="0"/>
                <a:cs typeface="Helvetica" panose="020B0604020202020204" pitchFamily="34" charset="0"/>
              </a:rPr>
              <a:t>有助于重点思考</a:t>
            </a:r>
          </a:p>
          <a:p>
            <a:pPr marL="342900" indent="-342900">
              <a:buFont typeface="Arial" panose="020B0604020202020204" pitchFamily="34" charset="0"/>
              <a:buChar char="•"/>
            </a:pPr>
            <a:r>
              <a:rPr lang="zh-TW" sz="1200" b="1" dirty="0">
                <a:latin typeface="HelveticaNeueLT Std Lt" panose="020B0403020202020204" pitchFamily="34" charset="0"/>
                <a:ea typeface="PMingLiU" charset="0"/>
                <a:cs typeface="Helvetica" panose="020B0604020202020204" pitchFamily="34" charset="0"/>
              </a:rPr>
              <a:t>指导讨论</a:t>
            </a:r>
          </a:p>
          <a:p>
            <a:pPr marL="342900" indent="-342900">
              <a:buFont typeface="Arial" panose="020B0604020202020204" pitchFamily="34" charset="0"/>
              <a:buChar char="•"/>
            </a:pPr>
            <a:r>
              <a:rPr lang="zh-TW" sz="1200" b="1" dirty="0">
                <a:latin typeface="HelveticaNeueLT Std Lt" panose="020B0403020202020204" pitchFamily="34" charset="0"/>
                <a:ea typeface="PMingLiU" charset="0"/>
                <a:cs typeface="Helvetica" panose="020B0604020202020204" pitchFamily="34" charset="0"/>
              </a:rPr>
              <a:t>鼓励探索资源</a:t>
            </a:r>
          </a:p>
          <a:p>
            <a:pPr marL="342900" indent="-342900">
              <a:buFont typeface="Arial" panose="020B0604020202020204" pitchFamily="34" charset="0"/>
              <a:buChar char="•"/>
            </a:pPr>
            <a:r>
              <a:rPr lang="zh-TW" sz="1200" b="1" dirty="0">
                <a:latin typeface="HelveticaNeueLT Std Lt" panose="020B0403020202020204" pitchFamily="34" charset="0"/>
                <a:ea typeface="PMingLiU" charset="0"/>
                <a:cs typeface="Helvetica" panose="020B0604020202020204" pitchFamily="34" charset="0"/>
              </a:rPr>
              <a:t>程序可以单独完成或以一个群组来完成</a:t>
            </a:r>
          </a:p>
          <a:p>
            <a:endParaRPr lang="en-US" dirty="0"/>
          </a:p>
          <a:p>
            <a:r>
              <a:rPr lang="zh-TW" dirty="0"/>
              <a:t>现在，我们将分成小组来完成或审阅评估。  您将发现什么？ </a:t>
            </a:r>
          </a:p>
          <a:p>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zh-hans/resources-for-members/resource-center/improving-club-quality"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hyperlink" Target="mailto:clubexcellenceaward@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分会优质倡议</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a:extLst>
              <a:ext uri="{FF2B5EF4-FFF2-40B4-BE49-F238E27FC236}">
                <a16:creationId xmlns:a16="http://schemas.microsoft.com/office/drawing/2014/main" id="{AD2D4A5F-55D0-6B54-1545-471C409CE6C2}"/>
              </a:ext>
            </a:extLst>
          </p:cNvPr>
          <p:cNvPicPr>
            <a:picLocks noChangeAspect="1"/>
          </p:cNvPicPr>
          <p:nvPr/>
        </p:nvPicPr>
        <p:blipFill>
          <a:blip r:embed="rId5"/>
          <a:stretch>
            <a:fillRect/>
          </a:stretch>
        </p:blipFill>
        <p:spPr>
          <a:xfrm>
            <a:off x="6858000" y="815166"/>
            <a:ext cx="4154708" cy="5416039"/>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200" dirty="0">
                <a:solidFill>
                  <a:srgbClr val="00338D"/>
                </a:solidFill>
              </a:rPr>
              <a:t>资源：以新的服务机会重振贵分会</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5110823" y="1565149"/>
            <a:ext cx="204556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3200" dirty="0">
                <a:solidFill>
                  <a:srgbClr val="00338D"/>
                </a:solidFill>
              </a:rPr>
              <a:t>服务旅程</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29249"/>
            <a:ext cx="11808512" cy="1727871"/>
            <a:chOff x="217631" y="709793"/>
            <a:chExt cx="11808512" cy="1727871"/>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553291" cy="585216"/>
            </a:xfrm>
            <a:prstGeom prst="rect">
              <a:avLst/>
            </a:prstGeom>
            <a:noFill/>
          </p:spPr>
          <p:txBody>
            <a:bodyPr wrap="square" lIns="0" rIns="0" rtlCol="0">
              <a:spAutoFit/>
            </a:bodyPr>
            <a:lstStyle/>
            <a:p>
              <a:pPr algn="ctr"/>
              <a:r>
                <a:rPr lang="zh-TW" sz="1600" b="1" dirty="0">
                  <a:solidFill>
                    <a:srgbClr val="8CC63F"/>
                  </a:solidFill>
                  <a:ea typeface="Open Sans" charset="0"/>
                  <a:cs typeface="Open Sans" charset="0"/>
                </a:rPr>
                <a:t>环保</a:t>
              </a:r>
              <a:br>
                <a:rPr lang="zh-TW" sz="1600" b="1" dirty="0">
                  <a:solidFill>
                    <a:srgbClr val="8CC63F"/>
                  </a:solidFill>
                  <a:ea typeface="Open Sans" charset="0"/>
                  <a:cs typeface="Open Sans" charset="0"/>
                </a:rPr>
              </a:br>
              <a:endParaRPr lang="zh-TW" sz="1600" b="1" dirty="0">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9" y="1852448"/>
              <a:ext cx="1463040" cy="585216"/>
            </a:xfrm>
            <a:prstGeom prst="rect">
              <a:avLst/>
            </a:prstGeom>
            <a:noFill/>
          </p:spPr>
          <p:txBody>
            <a:bodyPr wrap="square" lIns="0" rIns="0" rtlCol="0">
              <a:spAutoFit/>
            </a:bodyPr>
            <a:lstStyle/>
            <a:p>
              <a:pPr algn="ctr"/>
              <a:r>
                <a:rPr lang="zh-TW" sz="1600" b="1" dirty="0">
                  <a:solidFill>
                    <a:srgbClr val="F26A2C"/>
                  </a:solidFill>
                  <a:ea typeface="Open Sans" charset="0"/>
                  <a:cs typeface="Open Sans" charset="0"/>
                </a:rPr>
                <a:t>救济饥饿</a:t>
              </a:r>
              <a:br>
                <a:rPr lang="zh-TW" sz="1600" b="1" dirty="0">
                  <a:solidFill>
                    <a:srgbClr val="F26A2C"/>
                  </a:solidFill>
                  <a:ea typeface="Open Sans" charset="0"/>
                  <a:cs typeface="Open Sans" charset="0"/>
                </a:rPr>
              </a:br>
              <a:endParaRPr lang="zh-TW" sz="1600" b="1" dirty="0">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zh-TW" sz="1600" b="1" dirty="0">
                  <a:solidFill>
                    <a:srgbClr val="6A205F"/>
                  </a:solidFill>
                  <a:ea typeface="Open Sans" charset="0"/>
                  <a:cs typeface="Open Sans" charset="0"/>
                </a:rPr>
                <a:t>视力</a:t>
              </a:r>
              <a:br>
                <a:rPr lang="zh-TW" sz="1600" b="1" dirty="0">
                  <a:solidFill>
                    <a:srgbClr val="6A205F"/>
                  </a:solidFill>
                  <a:ea typeface="Open Sans" charset="0"/>
                  <a:cs typeface="Open Sans" charset="0"/>
                </a:rPr>
              </a:br>
              <a:endParaRPr lang="zh-TW" sz="1600" b="1" dirty="0">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585216"/>
            </a:xfrm>
            <a:prstGeom prst="rect">
              <a:avLst/>
            </a:prstGeom>
            <a:noFill/>
          </p:spPr>
          <p:txBody>
            <a:bodyPr wrap="square" lIns="0" rIns="0" rtlCol="0">
              <a:spAutoFit/>
            </a:bodyPr>
            <a:lstStyle/>
            <a:p>
              <a:pPr algn="ctr"/>
              <a:r>
                <a:rPr lang="zh-TW" sz="1600" b="1" dirty="0">
                  <a:solidFill>
                    <a:srgbClr val="F0C217"/>
                  </a:solidFill>
                  <a:ea typeface="Open Sans" charset="0"/>
                  <a:cs typeface="Open Sans" charset="0"/>
                </a:rPr>
                <a:t>儿童 </a:t>
              </a:r>
            </a:p>
            <a:p>
              <a:pPr algn="ctr"/>
              <a:r>
                <a:rPr lang="zh-TW" sz="1600" b="1" dirty="0">
                  <a:solidFill>
                    <a:srgbClr val="F0C217"/>
                  </a:solidFill>
                  <a:ea typeface="Open Sans" charset="0"/>
                  <a:cs typeface="Open Sans" charset="0"/>
                </a:rPr>
                <a:t>癌症</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85216"/>
            </a:xfrm>
            <a:prstGeom prst="rect">
              <a:avLst/>
            </a:prstGeom>
            <a:noFill/>
          </p:spPr>
          <p:txBody>
            <a:bodyPr wrap="square" lIns="0" rIns="0" rtlCol="0">
              <a:spAutoFit/>
            </a:bodyPr>
            <a:lstStyle/>
            <a:p>
              <a:pPr algn="ctr"/>
              <a:r>
                <a:rPr lang="zh-TW" sz="1600" b="1" dirty="0">
                  <a:solidFill>
                    <a:srgbClr val="0774AF"/>
                  </a:solidFill>
                  <a:ea typeface="Open Sans" charset="0"/>
                  <a:cs typeface="Open Sans" charset="0"/>
                </a:rPr>
                <a:t>糖尿病</a:t>
              </a:r>
              <a:br>
                <a:rPr lang="zh-TW" sz="1200" b="1" dirty="0">
                  <a:solidFill>
                    <a:schemeClr val="tx2"/>
                  </a:solidFill>
                  <a:ea typeface="Open Sans" charset="0"/>
                  <a:cs typeface="Open Sans" charset="0"/>
                </a:rPr>
              </a:br>
              <a:endParaRPr lang="zh-TW" sz="1200" b="1" dirty="0">
                <a:solidFill>
                  <a:schemeClr val="tx2"/>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324237"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161397" y="1852448"/>
              <a:ext cx="1463040" cy="338554"/>
            </a:xfrm>
            <a:prstGeom prst="rect">
              <a:avLst/>
            </a:prstGeom>
            <a:noFill/>
          </p:spPr>
          <p:txBody>
            <a:bodyPr wrap="square" lIns="0" rIns="0" rtlCol="0">
              <a:spAutoFit/>
            </a:bodyPr>
            <a:lstStyle/>
            <a:p>
              <a:pPr algn="ctr"/>
              <a:r>
                <a:rPr lang="zh-TW" sz="1600" b="1" dirty="0">
                  <a:solidFill>
                    <a:srgbClr val="00339A"/>
                  </a:solidFill>
                  <a:ea typeface="Open Sans" charset="0"/>
                  <a:cs typeface="Open Sans" charset="0"/>
                </a:rPr>
                <a:t>灾难援助</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zh-TW" sz="1600" b="1" dirty="0">
                  <a:solidFill>
                    <a:srgbClr val="10A0A0"/>
                  </a:solidFill>
                  <a:ea typeface="Open Sans" charset="0"/>
                  <a:cs typeface="Open Sans" charset="0"/>
                </a:rPr>
                <a:t>青少年</a:t>
              </a:r>
              <a:br>
                <a:rPr lang="zh-TW" sz="1600" b="1" dirty="0">
                  <a:solidFill>
                    <a:srgbClr val="10A0A0"/>
                  </a:solidFill>
                  <a:ea typeface="Open Sans" charset="0"/>
                  <a:cs typeface="Open Sans" charset="0"/>
                </a:rPr>
              </a:br>
              <a:endParaRPr lang="zh-TW" sz="1600" b="1" dirty="0">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zh-TW" sz="1600" b="1" dirty="0">
                  <a:solidFill>
                    <a:srgbClr val="C00000"/>
                  </a:solidFill>
                  <a:ea typeface="Open Sans" charset="0"/>
                  <a:cs typeface="Open Sans" charset="0"/>
                </a:rPr>
                <a:t>人道主义</a:t>
              </a:r>
              <a:br>
                <a:rPr lang="zh-TW" sz="1600" b="1" dirty="0">
                  <a:solidFill>
                    <a:srgbClr val="C00000"/>
                  </a:solidFill>
                  <a:ea typeface="Open Sans" charset="0"/>
                  <a:cs typeface="Open Sans" charset="0"/>
                </a:rPr>
              </a:br>
              <a:endParaRPr lang="zh-TW" sz="1600" b="1" dirty="0">
                <a:solidFill>
                  <a:srgbClr val="C00000"/>
                </a:solidFill>
                <a:ea typeface="Open Sans" charset="0"/>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10299" y="709793"/>
              <a:ext cx="1231510" cy="1143000"/>
            </a:xfrm>
            <a:prstGeom prst="rect">
              <a:avLst/>
            </a:prstGeom>
          </p:spPr>
        </p:pic>
      </p:grpSp>
      <p:pic>
        <p:nvPicPr>
          <p:cNvPr id="3" name="Picture 2">
            <a:extLst>
              <a:ext uri="{FF2B5EF4-FFF2-40B4-BE49-F238E27FC236}">
                <a16:creationId xmlns:a16="http://schemas.microsoft.com/office/drawing/2014/main" id="{82A6C74B-EC66-BDA1-4DF5-9E3035B12C25}"/>
              </a:ext>
            </a:extLst>
          </p:cNvPr>
          <p:cNvPicPr>
            <a:picLocks noChangeAspect="1"/>
          </p:cNvPicPr>
          <p:nvPr/>
        </p:nvPicPr>
        <p:blipFill>
          <a:blip r:embed="rId11"/>
          <a:stretch>
            <a:fillRect/>
          </a:stretch>
        </p:blipFill>
        <p:spPr>
          <a:xfrm>
            <a:off x="152726" y="4065489"/>
            <a:ext cx="5842823" cy="1245549"/>
          </a:xfrm>
          <a:prstGeom prst="rect">
            <a:avLst/>
          </a:prstGeom>
          <a:ln w="25400">
            <a:solidFill>
              <a:srgbClr val="0D2240"/>
            </a:solidFill>
          </a:ln>
        </p:spPr>
      </p:pic>
      <p:pic>
        <p:nvPicPr>
          <p:cNvPr id="6" name="Picture 5">
            <a:extLst>
              <a:ext uri="{FF2B5EF4-FFF2-40B4-BE49-F238E27FC236}">
                <a16:creationId xmlns:a16="http://schemas.microsoft.com/office/drawing/2014/main" id="{0E8808FB-A03F-C0AF-1F57-F91A4FD002D1}"/>
              </a:ext>
            </a:extLst>
          </p:cNvPr>
          <p:cNvPicPr>
            <a:picLocks noChangeAspect="1"/>
          </p:cNvPicPr>
          <p:nvPr/>
        </p:nvPicPr>
        <p:blipFill>
          <a:blip r:embed="rId12"/>
          <a:stretch>
            <a:fillRect/>
          </a:stretch>
        </p:blipFill>
        <p:spPr>
          <a:xfrm>
            <a:off x="4837863" y="5268532"/>
            <a:ext cx="7217624" cy="1546961"/>
          </a:xfrm>
          <a:prstGeom prst="rect">
            <a:avLst/>
          </a:prstGeom>
          <a:ln w="25400">
            <a:solidFill>
              <a:srgbClr val="0D2240"/>
            </a:solidFill>
          </a:ln>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评估三</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在领导发展及分会运作中追求卓越</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05697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6页的评估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zh-TW" dirty="0">
                <a:solidFill>
                  <a:schemeClr val="bg1"/>
                </a:solidFill>
              </a:rPr>
              <a:t>分会鼓励所有的会员寻求领导的职位</a:t>
            </a:r>
          </a:p>
          <a:p>
            <a:pPr marL="285750" indent="-285750"/>
            <a:endParaRPr lang="en-US" kern="0" dirty="0">
              <a:solidFill>
                <a:schemeClr val="bg1"/>
              </a:solidFill>
            </a:endParaRPr>
          </a:p>
          <a:p>
            <a:pPr marL="285750" indent="-285750"/>
            <a:r>
              <a:rPr lang="zh-TW" dirty="0">
                <a:solidFill>
                  <a:schemeClr val="bg1"/>
                </a:solidFill>
              </a:rPr>
              <a:t>分会干部随时知会会员有关分会的决定</a:t>
            </a:r>
          </a:p>
          <a:p>
            <a:pPr marL="285750" indent="-285750"/>
            <a:endParaRPr lang="en-US" kern="0" dirty="0">
              <a:solidFill>
                <a:schemeClr val="bg1"/>
              </a:solidFill>
            </a:endParaRPr>
          </a:p>
          <a:p>
            <a:pPr marL="285750" indent="-285750"/>
            <a:r>
              <a:rPr lang="zh-TW" dirty="0">
                <a:solidFill>
                  <a:schemeClr val="bg1"/>
                </a:solidFill>
              </a:rPr>
              <a:t>会员感觉到参与，并且他们的参与是很好的利用了他们的时间</a:t>
            </a:r>
          </a:p>
          <a:p>
            <a:pPr marL="285750" indent="-285750"/>
            <a:endParaRPr lang="en-US" kern="0" dirty="0">
              <a:solidFill>
                <a:schemeClr val="bg1"/>
              </a:solidFill>
            </a:endParaRPr>
          </a:p>
          <a:p>
            <a:pPr marL="285750" indent="-285750"/>
            <a:r>
              <a:rPr lang="zh-TW" dirty="0">
                <a:solidFill>
                  <a:schemeClr val="bg1"/>
                </a:solidFill>
              </a:rPr>
              <a:t>会员对分会的管理方式感到满意</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6 页和第 7页的分会会员评估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评估三</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在领导发展及分会运作中追求卓越</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145665"/>
            <a:ext cx="8382000" cy="36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panose="020B0604020202020204" pitchFamily="34" charset="0"/>
                <a:ea typeface="PMingLiU"/>
                <a:cs typeface="Arial" panose="020B0604020202020204" pitchFamily="34" charset="0"/>
              </a:rPr>
              <a:t>您对我们分会的运作有疑问吗？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我们的分会会议可以做些什么改进？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哪些</a:t>
            </a:r>
            <a:r>
              <a:rPr lang="zh-TW" altLang="en-US" dirty="0">
                <a:solidFill>
                  <a:schemeClr val="bg1"/>
                </a:solidFill>
                <a:latin typeface="Arial" panose="020B0604020202020204" pitchFamily="34" charset="0"/>
                <a:ea typeface="PMingLiU"/>
                <a:cs typeface="Arial" panose="020B0604020202020204" pitchFamily="34" charset="0"/>
              </a:rPr>
              <a:t>改变</a:t>
            </a:r>
            <a:r>
              <a:rPr lang="zh-TW" dirty="0">
                <a:solidFill>
                  <a:schemeClr val="bg1"/>
                </a:solidFill>
                <a:latin typeface="Arial" panose="020B0604020202020204" pitchFamily="34" charset="0"/>
                <a:ea typeface="PMingLiU"/>
                <a:cs typeface="Arial" panose="020B0604020202020204" pitchFamily="34" charset="0"/>
              </a:rPr>
              <a:t>可以让您的参与更有意义？</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分会内部有冲突吗？</a:t>
            </a:r>
          </a:p>
          <a:p>
            <a:pPr marL="0" indent="0">
              <a:buNone/>
            </a:pPr>
            <a:r>
              <a:rPr lang="zh-TW" dirty="0">
                <a:solidFill>
                  <a:schemeClr val="bg1"/>
                </a:solidFill>
                <a:latin typeface="Arial" panose="020B0604020202020204" pitchFamily="34" charset="0"/>
                <a:ea typeface="PMingLiU"/>
                <a:cs typeface="Arial" panose="020B0604020202020204" pitchFamily="34" charset="0"/>
              </a:rPr>
              <a:t> </a:t>
            </a:r>
          </a:p>
          <a:p>
            <a:r>
              <a:rPr lang="zh-TW" dirty="0">
                <a:solidFill>
                  <a:schemeClr val="bg1"/>
                </a:solidFill>
                <a:latin typeface="Arial" panose="020B0604020202020204" pitchFamily="34" charset="0"/>
                <a:ea typeface="PMingLiU"/>
                <a:cs typeface="Arial" panose="020B0604020202020204" pitchFamily="34" charset="0"/>
              </a:rPr>
              <a:t>分会需要更多会员之间的沟通吗？</a:t>
            </a:r>
          </a:p>
          <a:p>
            <a:pPr marL="0" indent="0">
              <a:buNone/>
            </a:pPr>
            <a:r>
              <a:rPr lang="zh-TW" dirty="0">
                <a:solidFill>
                  <a:schemeClr val="bg1"/>
                </a:solidFill>
                <a:latin typeface="Arial" panose="020B0604020202020204" pitchFamily="34" charset="0"/>
                <a:ea typeface="PMingLiU"/>
                <a:cs typeface="Arial" panose="020B0604020202020204" pitchFamily="34" charset="0"/>
              </a:rPr>
              <a:t> </a:t>
            </a:r>
          </a:p>
          <a:p>
            <a:r>
              <a:rPr lang="zh-TW" dirty="0">
                <a:solidFill>
                  <a:schemeClr val="bg1"/>
                </a:solidFill>
                <a:latin typeface="Arial" panose="020B0604020202020204" pitchFamily="34" charset="0"/>
                <a:ea typeface="PMingLiU"/>
                <a:cs typeface="Arial" panose="020B0604020202020204" pitchFamily="34" charset="0"/>
              </a:rPr>
              <a:t>如果您能够</a:t>
            </a:r>
            <a:r>
              <a:rPr lang="zh-TW" altLang="en-US" dirty="0">
                <a:solidFill>
                  <a:schemeClr val="bg1"/>
                </a:solidFill>
                <a:latin typeface="Arial" panose="020B0604020202020204" pitchFamily="34" charset="0"/>
                <a:ea typeface="PMingLiU"/>
                <a:cs typeface="Arial" panose="020B0604020202020204" pitchFamily="34" charset="0"/>
              </a:rPr>
              <a:t>改变</a:t>
            </a:r>
            <a:r>
              <a:rPr lang="zh-TW" dirty="0">
                <a:solidFill>
                  <a:schemeClr val="bg1"/>
                </a:solidFill>
                <a:latin typeface="Arial" panose="020B0604020202020204" pitchFamily="34" charset="0"/>
                <a:ea typeface="PMingLiU"/>
                <a:cs typeface="Arial" panose="020B0604020202020204" pitchFamily="34" charset="0"/>
              </a:rPr>
              <a:t>一件事情，那会是什么？  </a:t>
            </a: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资源：</a:t>
            </a:r>
            <a:r>
              <a:rPr lang="zh-CN" altLang="en-US" sz="3400" dirty="0">
                <a:solidFill>
                  <a:srgbClr val="00338D"/>
                </a:solidFill>
                <a:latin typeface="+mn-ea"/>
                <a:ea typeface="+mn-ea"/>
              </a:rPr>
              <a:t>可用的</a:t>
            </a:r>
            <a:r>
              <a:rPr lang="zh-TW" sz="3400" dirty="0">
                <a:solidFill>
                  <a:srgbClr val="00338D"/>
                </a:solidFill>
                <a:latin typeface="+mn-ea"/>
                <a:ea typeface="+mn-ea"/>
              </a:rPr>
              <a:t>分会运作和质量工具</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206630" y="5743632"/>
            <a:ext cx="1606911" cy="830997"/>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给各分会干部的标准版宪章及附则电子书 </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338554"/>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您的分会，您的方式！</a:t>
            </a:r>
          </a:p>
        </p:txBody>
      </p:sp>
      <p:sp>
        <p:nvSpPr>
          <p:cNvPr id="16" name="TextBox 15">
            <a:extLst>
              <a:ext uri="{FF2B5EF4-FFF2-40B4-BE49-F238E27FC236}">
                <a16:creationId xmlns:a16="http://schemas.microsoft.com/office/drawing/2014/main" id="{807EB382-3B57-941F-BD1D-DBF1A09D0F19}"/>
              </a:ext>
            </a:extLst>
          </p:cNvPr>
          <p:cNvSpPr txBox="1"/>
          <p:nvPr/>
        </p:nvSpPr>
        <p:spPr>
          <a:xfrm>
            <a:off x="6289464" y="5961358"/>
            <a:ext cx="1732068" cy="584775"/>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 </a:t>
            </a:r>
            <a:r>
              <a:rPr lang="zh-CN" altLang="en-US" sz="1600" dirty="0">
                <a:solidFill>
                  <a:srgbClr val="0D2240"/>
                </a:solidFill>
                <a:cs typeface="Arial" panose="020B0604020202020204" pitchFamily="34" charset="0"/>
              </a:rPr>
              <a:t>每位分会干部的电子书</a:t>
            </a:r>
            <a:endParaRPr lang="zh-TW" sz="1600" dirty="0">
              <a:solidFill>
                <a:srgbClr val="0D2240"/>
              </a:solidFill>
              <a:cs typeface="Arial" panose="020B0604020202020204" pitchFamily="34" charset="0"/>
            </a:endParaRP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09800" cy="584775"/>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计划和设定目标的工具</a:t>
            </a:r>
          </a:p>
        </p:txBody>
      </p:sp>
      <p:pic>
        <p:nvPicPr>
          <p:cNvPr id="7" name="Picture 6">
            <a:extLst>
              <a:ext uri="{FF2B5EF4-FFF2-40B4-BE49-F238E27FC236}">
                <a16:creationId xmlns:a16="http://schemas.microsoft.com/office/drawing/2014/main" id="{BC9FFB1B-6F90-5651-84C3-303AD886D22E}"/>
              </a:ext>
            </a:extLst>
          </p:cNvPr>
          <p:cNvPicPr>
            <a:picLocks noChangeAspect="1"/>
          </p:cNvPicPr>
          <p:nvPr/>
        </p:nvPicPr>
        <p:blipFill>
          <a:blip r:embed="rId5"/>
          <a:stretch>
            <a:fillRect/>
          </a:stretch>
        </p:blipFill>
        <p:spPr>
          <a:xfrm>
            <a:off x="5939644" y="2448906"/>
            <a:ext cx="2431707" cy="3194124"/>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3D313305-BBA0-344C-DEEE-9A72EE91F628}"/>
              </a:ext>
            </a:extLst>
          </p:cNvPr>
          <p:cNvPicPr>
            <a:picLocks noChangeAspect="1"/>
          </p:cNvPicPr>
          <p:nvPr/>
        </p:nvPicPr>
        <p:blipFill>
          <a:blip r:embed="rId6"/>
          <a:stretch>
            <a:fillRect/>
          </a:stretch>
        </p:blipFill>
        <p:spPr>
          <a:xfrm>
            <a:off x="2446755" y="1831937"/>
            <a:ext cx="2460268" cy="3194125"/>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6A9D28E0-46FC-4262-F0EA-1419B99C87B5}"/>
              </a:ext>
            </a:extLst>
          </p:cNvPr>
          <p:cNvPicPr>
            <a:picLocks noChangeAspect="1"/>
          </p:cNvPicPr>
          <p:nvPr/>
        </p:nvPicPr>
        <p:blipFill>
          <a:blip r:embed="rId7"/>
          <a:stretch>
            <a:fillRect/>
          </a:stretch>
        </p:blipFill>
        <p:spPr>
          <a:xfrm>
            <a:off x="9093005" y="1831937"/>
            <a:ext cx="2593064" cy="3366284"/>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评估四</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与</a:t>
            </a:r>
            <a:r>
              <a:rPr lang="zh-TW" altLang="en-US" sz="2000" i="1" dirty="0">
                <a:solidFill>
                  <a:schemeClr val="bg1"/>
                </a:solidFill>
                <a:latin typeface="Arial"/>
                <a:ea typeface="PMingLiU"/>
                <a:cs typeface="Arial"/>
              </a:rPr>
              <a:t>社区</a:t>
            </a:r>
            <a:r>
              <a:rPr lang="zh-TW" sz="2000" i="1" dirty="0">
                <a:solidFill>
                  <a:schemeClr val="bg1"/>
                </a:solidFill>
                <a:latin typeface="Arial"/>
                <a:ea typeface="PMingLiU"/>
                <a:cs typeface="Arial"/>
              </a:rPr>
              <a:t>分享贵分会的工作成果</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8页和第 9页的评估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ltLang="en-US" dirty="0">
                <a:solidFill>
                  <a:schemeClr val="bg1"/>
                </a:solidFill>
                <a:latin typeface="Arial" panose="020B0604020202020204" pitchFamily="34" charset="0"/>
                <a:ea typeface="PMingLiU" charset="0"/>
                <a:cs typeface="Arial" panose="020B0604020202020204" pitchFamily="34" charset="0"/>
              </a:rPr>
              <a:t>社区</a:t>
            </a:r>
            <a:r>
              <a:rPr lang="zh-TW" dirty="0">
                <a:solidFill>
                  <a:schemeClr val="bg1"/>
                </a:solidFill>
                <a:latin typeface="Arial" panose="020B0604020202020204" pitchFamily="34" charset="0"/>
                <a:ea typeface="PMingLiU" charset="0"/>
                <a:cs typeface="Arial" panose="020B0604020202020204" pitchFamily="34" charset="0"/>
              </a:rPr>
              <a:t>如何看待贵分会，正面和负面的</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对</a:t>
            </a:r>
            <a:r>
              <a:rPr lang="zh-TW" altLang="en-US" dirty="0">
                <a:solidFill>
                  <a:schemeClr val="bg1"/>
                </a:solidFill>
                <a:latin typeface="Arial" panose="020B0604020202020204" pitchFamily="34" charset="0"/>
                <a:ea typeface="PMingLiU" charset="0"/>
                <a:cs typeface="Arial" panose="020B0604020202020204" pitchFamily="34" charset="0"/>
              </a:rPr>
              <a:t>社区</a:t>
            </a:r>
            <a:r>
              <a:rPr lang="zh-TW" dirty="0">
                <a:solidFill>
                  <a:schemeClr val="bg1"/>
                </a:solidFill>
                <a:latin typeface="Arial" panose="020B0604020202020204" pitchFamily="34" charset="0"/>
                <a:ea typeface="PMingLiU" charset="0"/>
                <a:cs typeface="Arial" panose="020B0604020202020204" pitchFamily="34" charset="0"/>
              </a:rPr>
              <a:t>领导人的可见度</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与当地媒体及社交媒体的</a:t>
            </a:r>
            <a:r>
              <a:rPr lang="zh-CN" altLang="en-US" dirty="0">
                <a:solidFill>
                  <a:schemeClr val="bg1"/>
                </a:solidFill>
                <a:latin typeface="Arial" panose="020B0604020202020204" pitchFamily="34" charset="0"/>
                <a:ea typeface="PMingLiU" charset="0"/>
                <a:cs typeface="Arial" panose="020B0604020202020204" pitchFamily="34" charset="0"/>
              </a:rPr>
              <a:t>联系</a:t>
            </a:r>
            <a:endParaRPr lang="en-US" altLang="zh-CN" dirty="0">
              <a:solidFill>
                <a:schemeClr val="bg1"/>
              </a:solidFill>
              <a:latin typeface="Arial" panose="020B0604020202020204" pitchFamily="34" charset="0"/>
              <a:ea typeface="PMingLiU" charset="0"/>
              <a:cs typeface="Arial" panose="020B0604020202020204" pitchFamily="34" charset="0"/>
            </a:endParaRPr>
          </a:p>
          <a:p>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内部沟通的有效性</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8页和第 9页的分会会员评估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评估四</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与</a:t>
            </a:r>
            <a:r>
              <a:rPr lang="zh-TW" altLang="en-US" sz="2000" i="1" dirty="0">
                <a:solidFill>
                  <a:schemeClr val="bg1"/>
                </a:solidFill>
                <a:latin typeface="Arial"/>
                <a:ea typeface="PMingLiU"/>
                <a:cs typeface="Arial"/>
              </a:rPr>
              <a:t>社区</a:t>
            </a:r>
            <a:r>
              <a:rPr lang="zh-TW" sz="2000" i="1" dirty="0">
                <a:solidFill>
                  <a:schemeClr val="bg1"/>
                </a:solidFill>
                <a:latin typeface="Arial"/>
                <a:ea typeface="PMingLiU"/>
                <a:cs typeface="Arial"/>
              </a:rPr>
              <a:t>分享贵分会的工作成果</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840724" cy="177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ltLang="en-US" sz="2000" dirty="0">
                <a:solidFill>
                  <a:schemeClr val="bg1"/>
                </a:solidFill>
                <a:latin typeface="Arial" panose="020B0604020202020204" pitchFamily="34" charset="0"/>
                <a:ea typeface="PMingLiU"/>
                <a:cs typeface="Arial" panose="020B0604020202020204" pitchFamily="34" charset="0"/>
              </a:rPr>
              <a:t>社区</a:t>
            </a:r>
            <a:r>
              <a:rPr lang="zh-TW" sz="2000" dirty="0">
                <a:solidFill>
                  <a:schemeClr val="bg1"/>
                </a:solidFill>
                <a:latin typeface="Arial" panose="020B0604020202020204" pitchFamily="34" charset="0"/>
                <a:ea typeface="PMingLiU"/>
                <a:cs typeface="Arial" panose="020B0604020202020204" pitchFamily="34" charset="0"/>
              </a:rPr>
              <a:t>的民众如何看待我们的分会？ </a:t>
            </a:r>
          </a:p>
          <a:p>
            <a:endParaRPr lang="en-US" sz="2000" dirty="0">
              <a:solidFill>
                <a:schemeClr val="bg1"/>
              </a:solidFill>
              <a:latin typeface="Arial" panose="020B0604020202020204" pitchFamily="34" charset="0"/>
              <a:cs typeface="Arial" panose="020B0604020202020204" pitchFamily="34" charset="0"/>
            </a:endParaRPr>
          </a:p>
          <a:p>
            <a:r>
              <a:rPr lang="zh-TW" sz="2000" dirty="0">
                <a:solidFill>
                  <a:schemeClr val="bg1"/>
                </a:solidFill>
                <a:latin typeface="Arial" panose="020B0604020202020204" pitchFamily="34" charset="0"/>
                <a:ea typeface="PMingLiU"/>
                <a:cs typeface="Arial" panose="020B0604020202020204" pitchFamily="34" charset="0"/>
              </a:rPr>
              <a:t>我们的分会可以做些什么来重塑公众对狮子会的看法并提高我们的可见度？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资源：</a:t>
            </a:r>
            <a:r>
              <a:rPr lang="zh-CN" altLang="en-US" sz="3400" dirty="0">
                <a:solidFill>
                  <a:srgbClr val="00338D"/>
                </a:solidFill>
                <a:latin typeface="+mn-ea"/>
                <a:ea typeface="+mn-ea"/>
              </a:rPr>
              <a:t>可用的</a:t>
            </a:r>
            <a:r>
              <a:rPr lang="zh-TW" sz="3400" dirty="0">
                <a:solidFill>
                  <a:srgbClr val="00338D"/>
                </a:solidFill>
                <a:latin typeface="+mn-ea"/>
                <a:ea typeface="+mn-ea"/>
              </a:rPr>
              <a:t>公关和媒体工具</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677034" y="1576564"/>
            <a:ext cx="3385351" cy="2438400"/>
          </a:xfrm>
          <a:prstGeom prst="rect">
            <a:avLst/>
          </a:prstGeom>
          <a:ln w="22225">
            <a:solidFill>
              <a:srgbClr val="0D2240"/>
            </a:solidFill>
          </a:ln>
        </p:spPr>
      </p:pic>
      <p:grpSp>
        <p:nvGrpSpPr>
          <p:cNvPr id="11" name="Group 10">
            <a:extLst>
              <a:ext uri="{FF2B5EF4-FFF2-40B4-BE49-F238E27FC236}">
                <a16:creationId xmlns:a16="http://schemas.microsoft.com/office/drawing/2014/main" id="{4FC0B8E0-AE91-E19D-D654-FC9DF3E07D21}"/>
              </a:ext>
            </a:extLst>
          </p:cNvPr>
          <p:cNvGrpSpPr/>
          <p:nvPr/>
        </p:nvGrpSpPr>
        <p:grpSpPr>
          <a:xfrm>
            <a:off x="7433045" y="1143000"/>
            <a:ext cx="4672471" cy="1066800"/>
            <a:chOff x="7492832" y="1390005"/>
            <a:chExt cx="4672471" cy="1066800"/>
          </a:xfrm>
        </p:grpSpPr>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grpSp>
      <p:pic>
        <p:nvPicPr>
          <p:cNvPr id="3" name="Picture 2">
            <a:extLst>
              <a:ext uri="{FF2B5EF4-FFF2-40B4-BE49-F238E27FC236}">
                <a16:creationId xmlns:a16="http://schemas.microsoft.com/office/drawing/2014/main" id="{1FAE5862-7FB8-9643-6DCA-1A295E691A75}"/>
              </a:ext>
            </a:extLst>
          </p:cNvPr>
          <p:cNvPicPr>
            <a:picLocks noChangeAspect="1"/>
          </p:cNvPicPr>
          <p:nvPr/>
        </p:nvPicPr>
        <p:blipFill>
          <a:blip r:embed="rId9"/>
          <a:stretch>
            <a:fillRect/>
          </a:stretch>
        </p:blipFill>
        <p:spPr>
          <a:xfrm>
            <a:off x="230990" y="1631710"/>
            <a:ext cx="3075384" cy="3997632"/>
          </a:xfrm>
          <a:prstGeom prst="rect">
            <a:avLst/>
          </a:prstGeom>
          <a:ln w="25400">
            <a:solidFill>
              <a:srgbClr val="0D2240"/>
            </a:solidFill>
          </a:ln>
        </p:spPr>
      </p:pic>
      <p:pic>
        <p:nvPicPr>
          <p:cNvPr id="6" name="Picture 5">
            <a:extLst>
              <a:ext uri="{FF2B5EF4-FFF2-40B4-BE49-F238E27FC236}">
                <a16:creationId xmlns:a16="http://schemas.microsoft.com/office/drawing/2014/main" id="{0F438EFA-2489-328A-7CA1-F75F53FF35A9}"/>
              </a:ext>
            </a:extLst>
          </p:cNvPr>
          <p:cNvPicPr>
            <a:picLocks noChangeAspect="1"/>
          </p:cNvPicPr>
          <p:nvPr/>
        </p:nvPicPr>
        <p:blipFill>
          <a:blip r:embed="rId10"/>
          <a:stretch>
            <a:fillRect/>
          </a:stretch>
        </p:blipFill>
        <p:spPr>
          <a:xfrm>
            <a:off x="8272042" y="2467705"/>
            <a:ext cx="3833474" cy="2941486"/>
          </a:xfrm>
          <a:prstGeom prst="rect">
            <a:avLst/>
          </a:prstGeom>
        </p:spPr>
      </p:pic>
      <p:pic>
        <p:nvPicPr>
          <p:cNvPr id="10" name="Picture 9">
            <a:extLst>
              <a:ext uri="{FF2B5EF4-FFF2-40B4-BE49-F238E27FC236}">
                <a16:creationId xmlns:a16="http://schemas.microsoft.com/office/drawing/2014/main" id="{5689E814-B258-2723-9E3B-CC5BCA39936B}"/>
              </a:ext>
            </a:extLst>
          </p:cNvPr>
          <p:cNvPicPr>
            <a:picLocks noChangeAspect="1"/>
          </p:cNvPicPr>
          <p:nvPr/>
        </p:nvPicPr>
        <p:blipFill>
          <a:blip r:embed="rId11"/>
          <a:stretch>
            <a:fillRect/>
          </a:stretch>
        </p:blipFill>
        <p:spPr>
          <a:xfrm>
            <a:off x="3429000" y="4311175"/>
            <a:ext cx="4692512" cy="1990283"/>
          </a:xfrm>
          <a:prstGeom prst="rect">
            <a:avLst/>
          </a:prstGeom>
          <a:ln w="254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dirty="0">
                <a:solidFill>
                  <a:schemeClr val="bg1"/>
                </a:solidFill>
                <a:latin typeface="Arial" charset="0"/>
                <a:ea typeface="PMingLiU" charset="0"/>
                <a:cs typeface="Arial" charset="0"/>
              </a:rPr>
              <a:t>休息！</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步骤三</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设定目标</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latin typeface="Arial" panose="020B0604020202020204" pitchFamily="34" charset="0"/>
                <a:ea typeface="PMingLiU"/>
                <a:cs typeface="Arial" panose="020B0604020202020204" pitchFamily="34" charset="0"/>
              </a:rPr>
              <a:t>设定目标</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2000" y="1446755"/>
            <a:ext cx="1564253" cy="3575956"/>
            <a:chOff x="560471" y="1458067"/>
            <a:chExt cx="1564253" cy="3575956"/>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dirty="0">
                  <a:solidFill>
                    <a:srgbClr val="F0C300"/>
                  </a:solidFill>
                  <a:latin typeface="Arial" panose="020B0604020202020204" pitchFamily="34" charset="0"/>
                  <a:ea typeface="PMingLiU" charset="0"/>
                  <a:cs typeface="Arial" panose="020B0604020202020204" pitchFamily="34" charset="0"/>
                </a:rPr>
                <a:t>具体的</a:t>
              </a: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560471" y="336906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F0C300"/>
                </a:solidFill>
                <a:latin typeface="Arial" panose="020B0604020202020204" pitchFamily="34" charset="0"/>
                <a:ea typeface="PMingLiU" charset="0"/>
                <a:cs typeface="Arial" panose="020B0604020202020204" pitchFamily="34" charset="0"/>
              </a:endParaRP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dirty="0">
                  <a:solidFill>
                    <a:schemeClr val="bg1"/>
                  </a:solidFill>
                  <a:latin typeface="Arial" panose="020B0604020202020204" pitchFamily="34" charset="0"/>
                  <a:ea typeface="PMingLiU" charset="0"/>
                  <a:cs typeface="Arial" panose="020B0604020202020204" pitchFamily="34" charset="0"/>
                </a:rPr>
                <a:t>确保目标明确。 </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zh-TW" sz="4400" b="1" dirty="0">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3467541"/>
            <a:chOff x="2670571" y="1479112"/>
            <a:chExt cx="1895637" cy="3467541"/>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dirty="0">
                  <a:solidFill>
                    <a:srgbClr val="F76639"/>
                  </a:solidFill>
                  <a:latin typeface="Arial" panose="020B0604020202020204" pitchFamily="34" charset="0"/>
                  <a:ea typeface="PMingLiU" charset="0"/>
                  <a:cs typeface="Arial" panose="020B0604020202020204" pitchFamily="34" charset="0"/>
                </a:rPr>
                <a:t>可衡量的</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F76639"/>
                </a:solidFill>
                <a:latin typeface="Arial" panose="020B0604020202020204" pitchFamily="34" charset="0"/>
                <a:ea typeface="PMingLiU" charset="0"/>
                <a:cs typeface="Arial" panose="020B0604020202020204" pitchFamily="34" charset="0"/>
              </a:endParaRP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zh-TW" sz="4400" b="1" dirty="0">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dirty="0">
                  <a:solidFill>
                    <a:schemeClr val="bg1"/>
                  </a:solidFill>
                  <a:latin typeface="Arial" panose="020B0604020202020204" pitchFamily="34" charset="0"/>
                  <a:ea typeface="PMingLiU" charset="0"/>
                  <a:cs typeface="Arial" panose="020B0604020202020204" pitchFamily="34" charset="0"/>
                </a:rPr>
                <a:t>基准和进展必须是可衡量的。</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894545"/>
            <a:chOff x="5207776" y="1442025"/>
            <a:chExt cx="2000600" cy="3894545"/>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dirty="0">
                  <a:solidFill>
                    <a:srgbClr val="732E81"/>
                  </a:solidFill>
                  <a:latin typeface="Arial" panose="020B0604020202020204" pitchFamily="34" charset="0"/>
                  <a:ea typeface="PMingLiU" charset="0"/>
                  <a:cs typeface="Arial" panose="020B0604020202020204" pitchFamily="34" charset="0"/>
                </a:rPr>
                <a:t>可行动的</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b="1" dirty="0">
                <a:solidFill>
                  <a:srgbClr val="732E81"/>
                </a:solidFill>
                <a:latin typeface="Arial" panose="020B0604020202020204" pitchFamily="34" charset="0"/>
                <a:ea typeface="PMingLiU" charset="0"/>
                <a:cs typeface="Arial" panose="020B0604020202020204" pitchFamily="34" charset="0"/>
              </a:endParaRP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en-US" altLang="zh-TW" sz="4400" b="1" dirty="0">
                  <a:solidFill>
                    <a:schemeClr val="bg1"/>
                  </a:solidFill>
                  <a:cs typeface="Arial" panose="020B0604020202020204" pitchFamily="34" charset="0"/>
                </a:rPr>
                <a:t>A</a:t>
              </a:r>
              <a:endParaRPr lang="zh-TW" sz="4400" b="1" dirty="0">
                <a:solidFill>
                  <a:schemeClr val="bg1"/>
                </a:solidFill>
                <a:cs typeface="Arial" panose="020B0604020202020204" pitchFamily="34" charset="0"/>
              </a:endParaRP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dirty="0">
                  <a:solidFill>
                    <a:schemeClr val="bg1"/>
                  </a:solidFill>
                  <a:latin typeface="Arial" panose="020B0604020202020204" pitchFamily="34" charset="0"/>
                  <a:ea typeface="PMingLiU" charset="0"/>
                  <a:cs typeface="Arial" panose="020B0604020202020204" pitchFamily="34" charset="0"/>
                </a:rPr>
                <a:t>每个目标都必须是可以实现的。</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48600" y="1446755"/>
            <a:ext cx="1904280" cy="3717003"/>
            <a:chOff x="7647071" y="1458067"/>
            <a:chExt cx="1904280" cy="3717003"/>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769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dirty="0">
                  <a:solidFill>
                    <a:srgbClr val="407CCA"/>
                  </a:solidFill>
                  <a:latin typeface="Arial" panose="020B0604020202020204" pitchFamily="34" charset="0"/>
                  <a:ea typeface="PMingLiU" charset="0"/>
                  <a:cs typeface="Arial" panose="020B0604020202020204" pitchFamily="34" charset="0"/>
                </a:rPr>
                <a:t>现实的</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647071"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b="1" dirty="0">
                <a:solidFill>
                  <a:srgbClr val="407CCA"/>
                </a:solidFill>
                <a:latin typeface="Arial" panose="020B0604020202020204" pitchFamily="34" charset="0"/>
                <a:ea typeface="PMingLiU" charset="0"/>
                <a:cs typeface="Arial" panose="020B0604020202020204" pitchFamily="34" charset="0"/>
              </a:endParaRP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zh-TW" sz="4400" b="1" dirty="0">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dirty="0">
                  <a:solidFill>
                    <a:schemeClr val="bg1"/>
                  </a:solidFill>
                  <a:latin typeface="Arial" panose="020B0604020202020204" pitchFamily="34" charset="0"/>
                  <a:ea typeface="PMingLiU" charset="0"/>
                  <a:cs typeface="Arial" panose="020B0604020202020204" pitchFamily="34" charset="0"/>
                </a:rPr>
                <a:t>具有挑战性但并非不现实的。</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209825" y="1467800"/>
            <a:ext cx="1902660" cy="3554911"/>
            <a:chOff x="10008296" y="1479112"/>
            <a:chExt cx="1902660" cy="3554911"/>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dirty="0">
                  <a:solidFill>
                    <a:srgbClr val="00A869"/>
                  </a:solidFill>
                  <a:latin typeface="Arial" panose="020B0604020202020204" pitchFamily="34" charset="0"/>
                  <a:ea typeface="PMingLiU" charset="0"/>
                  <a:cs typeface="Arial" panose="020B0604020202020204" pitchFamily="34" charset="0"/>
                </a:rPr>
                <a:t>有时限的</a:t>
              </a: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00A869"/>
                </a:solidFill>
                <a:latin typeface="Arial" panose="020B0604020202020204" pitchFamily="34" charset="0"/>
                <a:ea typeface="PMingLiU" charset="0"/>
                <a:cs typeface="Arial" panose="020B0604020202020204" pitchFamily="34" charset="0"/>
              </a:endParaRP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zh-TW" sz="4400" b="1" dirty="0">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dirty="0">
                  <a:solidFill>
                    <a:schemeClr val="bg1"/>
                  </a:solidFill>
                  <a:latin typeface="Arial" panose="020B0604020202020204" pitchFamily="34" charset="0"/>
                  <a:ea typeface="PMingLiU" charset="0"/>
                  <a:cs typeface="Arial" panose="020B0604020202020204" pitchFamily="34" charset="0"/>
                </a:rPr>
                <a:t>有一个概述进展的时间表。</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步骤一：了解过程</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步骤二：使用重要的评估来确定</a:t>
            </a:r>
            <a:r>
              <a:rPr lang="zh-TW" altLang="en-US" sz="2400" dirty="0">
                <a:solidFill>
                  <a:schemeClr val="bg1"/>
                </a:solidFill>
                <a:latin typeface="Arial" charset="0"/>
                <a:ea typeface="PMingLiU" charset="0"/>
                <a:cs typeface="Arial" charset="0"/>
              </a:rPr>
              <a:t>改变</a:t>
            </a:r>
            <a:r>
              <a:rPr lang="zh-TW" sz="2400" dirty="0">
                <a:solidFill>
                  <a:schemeClr val="bg1"/>
                </a:solidFill>
                <a:latin typeface="Arial" charset="0"/>
                <a:ea typeface="PMingLiU" charset="0"/>
                <a:cs typeface="Arial" charset="0"/>
              </a:rPr>
              <a:t>的需要</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步骤三：确定</a:t>
            </a:r>
            <a:r>
              <a:rPr lang="zh-TW" altLang="en-US" sz="2400" dirty="0">
                <a:solidFill>
                  <a:schemeClr val="bg1"/>
                </a:solidFill>
                <a:latin typeface="Arial" charset="0"/>
                <a:ea typeface="PMingLiU" charset="0"/>
                <a:cs typeface="Arial" charset="0"/>
              </a:rPr>
              <a:t>改变</a:t>
            </a:r>
            <a:r>
              <a:rPr lang="zh-TW" sz="2400" dirty="0">
                <a:solidFill>
                  <a:schemeClr val="bg1"/>
                </a:solidFill>
                <a:latin typeface="Arial" charset="0"/>
                <a:ea typeface="PMingLiU" charset="0"/>
                <a:cs typeface="Arial" charset="0"/>
              </a:rPr>
              <a:t>的需要</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步骤四：拟定计划</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步骤五：实施和维持</a:t>
            </a:r>
            <a:r>
              <a:rPr lang="zh-TW" altLang="en-US" sz="2400" dirty="0">
                <a:solidFill>
                  <a:schemeClr val="bg1"/>
                </a:solidFill>
                <a:latin typeface="Arial" charset="0"/>
                <a:ea typeface="PMingLiU" charset="0"/>
                <a:cs typeface="Arial" charset="0"/>
              </a:rPr>
              <a:t>改变</a:t>
            </a:r>
            <a:endParaRPr lang="zh-TW" sz="2400" dirty="0">
              <a:solidFill>
                <a:schemeClr val="bg1"/>
              </a:solidFill>
              <a:latin typeface="Arial" charset="0"/>
              <a:ea typeface="PMingLiU" charset="0"/>
              <a:cs typeface="Arial" charset="0"/>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chemeClr val="bg1"/>
                </a:solidFill>
                <a:latin typeface="Arial" panose="020B0604020202020204" pitchFamily="34" charset="0"/>
                <a:ea typeface="PMingLiU"/>
                <a:cs typeface="Arial" panose="020B0604020202020204" pitchFamily="34" charset="0"/>
              </a:rPr>
              <a:t>五个步骤</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dirty="0">
                <a:solidFill>
                  <a:schemeClr val="bg1"/>
                </a:solidFill>
                <a:latin typeface="Arial" charset="0"/>
                <a:ea typeface="PMingLiU" charset="0"/>
                <a:cs typeface="Arial" charset="0"/>
              </a:rPr>
              <a:t>小组讨论</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步骤四</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拟定计划</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zh-CN" altLang="en-US" sz="2400" b="0" i="1" dirty="0">
                <a:solidFill>
                  <a:schemeClr val="bg1"/>
                </a:solidFill>
                <a:latin typeface="Arial" charset="0"/>
                <a:ea typeface="PMingLiU" charset="0"/>
                <a:cs typeface="Arial" charset="0"/>
              </a:rPr>
              <a:t>确定长期和短期</a:t>
            </a:r>
            <a:r>
              <a:rPr lang="zh-TW" sz="2400" b="0" i="1" dirty="0">
                <a:solidFill>
                  <a:schemeClr val="bg1"/>
                </a:solidFill>
                <a:latin typeface="Arial" charset="0"/>
                <a:ea typeface="PMingLiU" charset="0"/>
                <a:cs typeface="Arial" charset="0"/>
              </a:rPr>
              <a:t>的优先事项</a:t>
            </a:r>
          </a:p>
          <a:p>
            <a:pPr marL="1714465" lvl="3" indent="-342900" algn="l">
              <a:buFont typeface="Wingdings" panose="05000000000000000000" pitchFamily="2" charset="2"/>
              <a:buChar char="v"/>
            </a:pPr>
            <a:r>
              <a:rPr lang="zh-TW" sz="2400" b="0" i="1" dirty="0">
                <a:solidFill>
                  <a:schemeClr val="bg1"/>
                </a:solidFill>
                <a:latin typeface="Arial" charset="0"/>
                <a:ea typeface="PMingLiU" charset="0"/>
                <a:cs typeface="Arial" charset="0"/>
              </a:rPr>
              <a:t>将目标分配给</a:t>
            </a:r>
            <a:r>
              <a:rPr lang="zh-CN" altLang="en-US" sz="2400" b="0" i="1" dirty="0">
                <a:solidFill>
                  <a:schemeClr val="bg1"/>
                </a:solidFill>
                <a:latin typeface="Arial" charset="0"/>
                <a:ea typeface="PMingLiU" charset="0"/>
                <a:cs typeface="Arial" charset="0"/>
              </a:rPr>
              <a:t>各</a:t>
            </a:r>
            <a:r>
              <a:rPr lang="zh-TW" sz="2400" b="0" i="1" dirty="0">
                <a:solidFill>
                  <a:schemeClr val="bg1"/>
                </a:solidFill>
                <a:latin typeface="Arial" charset="0"/>
                <a:ea typeface="PMingLiU" charset="0"/>
                <a:cs typeface="Arial" charset="0"/>
              </a:rPr>
              <a:t>委员会</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zh-TW" sz="2400" b="0" i="1" dirty="0">
                <a:solidFill>
                  <a:schemeClr val="bg1"/>
                </a:solidFill>
                <a:latin typeface="Arial" charset="0"/>
                <a:ea typeface="PMingLiU" charset="0"/>
                <a:cs typeface="Arial" charset="0"/>
              </a:rPr>
              <a:t>鼓励所有的分会会员都参与解决的方案 </a:t>
            </a:r>
          </a:p>
          <a:p>
            <a:pPr lvl="3" algn="l">
              <a:spcBef>
                <a:spcPts val="0"/>
              </a:spcBef>
            </a:pPr>
            <a:r>
              <a:rPr lang="zh-TW" sz="2400" i="1" dirty="0">
                <a:solidFill>
                  <a:schemeClr val="bg1"/>
                </a:solidFill>
                <a:latin typeface="Arial" charset="0"/>
                <a:ea typeface="PMingLiU" charset="0"/>
                <a:cs typeface="Arial" charset="0"/>
              </a:rPr>
              <a:t>    </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使用这些工具来准备和计划</a:t>
            </a:r>
            <a:r>
              <a:rPr lang="zh-TW" altLang="en-US" sz="3400" dirty="0">
                <a:solidFill>
                  <a:srgbClr val="00338D"/>
                </a:solidFill>
                <a:latin typeface="+mn-ea"/>
                <a:ea typeface="+mn-ea"/>
              </a:rPr>
              <a:t>改变</a:t>
            </a:r>
            <a:r>
              <a:rPr lang="zh-TW" sz="3400" dirty="0">
                <a:solidFill>
                  <a:srgbClr val="00338D"/>
                </a:solidFill>
                <a:latin typeface="+mn-ea"/>
                <a:ea typeface="+mn-ea"/>
              </a:rPr>
              <a: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842B92B7-A671-2317-74E8-286593D0B049}"/>
              </a:ext>
            </a:extLst>
          </p:cNvPr>
          <p:cNvPicPr>
            <a:picLocks noChangeAspect="1"/>
          </p:cNvPicPr>
          <p:nvPr/>
        </p:nvPicPr>
        <p:blipFill>
          <a:blip r:embed="rId3"/>
          <a:stretch>
            <a:fillRect/>
          </a:stretch>
        </p:blipFill>
        <p:spPr>
          <a:xfrm>
            <a:off x="533400" y="1708826"/>
            <a:ext cx="3469690" cy="4521227"/>
          </a:xfrm>
          <a:prstGeom prst="rect">
            <a:avLst/>
          </a:prstGeom>
          <a:ln>
            <a:solidFill>
              <a:srgbClr val="0D2240"/>
            </a:solidFill>
          </a:ln>
        </p:spPr>
      </p:pic>
      <p:pic>
        <p:nvPicPr>
          <p:cNvPr id="12" name="Picture 11">
            <a:extLst>
              <a:ext uri="{FF2B5EF4-FFF2-40B4-BE49-F238E27FC236}">
                <a16:creationId xmlns:a16="http://schemas.microsoft.com/office/drawing/2014/main" id="{6820F01D-EA3A-3E79-6854-EFBB1113A45A}"/>
              </a:ext>
            </a:extLst>
          </p:cNvPr>
          <p:cNvPicPr>
            <a:picLocks noChangeAspect="1"/>
          </p:cNvPicPr>
          <p:nvPr/>
        </p:nvPicPr>
        <p:blipFill>
          <a:blip r:embed="rId4"/>
          <a:stretch>
            <a:fillRect/>
          </a:stretch>
        </p:blipFill>
        <p:spPr>
          <a:xfrm>
            <a:off x="4572000" y="1648760"/>
            <a:ext cx="3532909" cy="4572000"/>
          </a:xfrm>
          <a:prstGeom prst="rect">
            <a:avLst/>
          </a:prstGeom>
          <a:ln>
            <a:solidFill>
              <a:srgbClr val="0D2240"/>
            </a:solidFill>
          </a:ln>
        </p:spPr>
      </p:pic>
      <p:pic>
        <p:nvPicPr>
          <p:cNvPr id="14" name="Picture 13">
            <a:extLst>
              <a:ext uri="{FF2B5EF4-FFF2-40B4-BE49-F238E27FC236}">
                <a16:creationId xmlns:a16="http://schemas.microsoft.com/office/drawing/2014/main" id="{6124347D-CF74-03F5-67F3-37699D4448B3}"/>
              </a:ext>
            </a:extLst>
          </p:cNvPr>
          <p:cNvPicPr>
            <a:picLocks noChangeAspect="1"/>
          </p:cNvPicPr>
          <p:nvPr/>
        </p:nvPicPr>
        <p:blipFill>
          <a:blip r:embed="rId5"/>
          <a:stretch>
            <a:fillRect/>
          </a:stretch>
        </p:blipFill>
        <p:spPr>
          <a:xfrm>
            <a:off x="8211215" y="1648760"/>
            <a:ext cx="3551738" cy="4572000"/>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dirty="0">
                <a:solidFill>
                  <a:schemeClr val="bg1"/>
                </a:solidFill>
                <a:latin typeface="Arial" charset="0"/>
                <a:ea typeface="PMingLiU" charset="0"/>
                <a:cs typeface="Arial" charset="0"/>
              </a:rPr>
              <a:t>小组讨论</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步骤五</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实施并保持</a:t>
            </a:r>
            <a:r>
              <a:rPr lang="zh-CN" altLang="en-US" sz="3200" b="0" i="1" dirty="0">
                <a:latin typeface="Arial" charset="0"/>
                <a:ea typeface="PMingLiU" charset="0"/>
                <a:cs typeface="Arial" charset="0"/>
              </a:rPr>
              <a:t>改变</a:t>
            </a:r>
            <a:endParaRPr lang="zh-TW" sz="3200" b="0" i="1" dirty="0">
              <a:latin typeface="Arial" charset="0"/>
              <a:ea typeface="PMingLiU" charset="0"/>
              <a:cs typeface="Arial" charset="0"/>
            </a:endParaRP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014306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chemeClr val="bg1"/>
                </a:solidFill>
                <a:latin typeface="+mn-ea"/>
                <a:ea typeface="+mn-ea"/>
              </a:rPr>
              <a:t>使用这些工具来准备和计划</a:t>
            </a:r>
            <a:r>
              <a:rPr lang="zh-TW" altLang="en-US" sz="3400" dirty="0">
                <a:solidFill>
                  <a:schemeClr val="bg1"/>
                </a:solidFill>
                <a:latin typeface="+mn-ea"/>
                <a:ea typeface="+mn-ea"/>
              </a:rPr>
              <a:t>改变</a:t>
            </a:r>
            <a:r>
              <a:rPr lang="zh-TW" sz="3400" dirty="0">
                <a:solidFill>
                  <a:schemeClr val="bg1"/>
                </a:solidFill>
                <a:latin typeface="+mn-ea"/>
                <a:ea typeface="+mn-ea"/>
              </a:rPr>
              <a:t>！</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zh-TW" sz="2400" b="1" i="1" dirty="0">
                <a:solidFill>
                  <a:schemeClr val="bg2"/>
                </a:solidFill>
                <a:latin typeface="+mn-ea"/>
                <a:ea typeface="+mn-ea"/>
                <a:cs typeface="Arial" panose="020B0604020202020204" pitchFamily="34" charset="0"/>
              </a:rPr>
              <a:t>实施</a:t>
            </a:r>
            <a:r>
              <a:rPr lang="zh-TW" altLang="en-US" sz="2400" b="1" i="1" dirty="0">
                <a:solidFill>
                  <a:schemeClr val="bg2"/>
                </a:solidFill>
                <a:latin typeface="+mn-ea"/>
                <a:ea typeface="+mn-ea"/>
                <a:cs typeface="Arial" panose="020B0604020202020204" pitchFamily="34" charset="0"/>
              </a:rPr>
              <a:t>改变</a:t>
            </a:r>
            <a:endParaRPr lang="zh-TW" sz="2400" b="1" i="1" dirty="0">
              <a:solidFill>
                <a:schemeClr val="bg2"/>
              </a:solidFill>
              <a:latin typeface="+mn-ea"/>
              <a:ea typeface="+mn-ea"/>
              <a:cs typeface="Arial" panose="020B0604020202020204" pitchFamily="34" charset="0"/>
            </a:endParaRPr>
          </a:p>
          <a:p>
            <a:endParaRPr lang="en-US" sz="2400" b="1" i="1"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记录成果</a:t>
            </a:r>
          </a:p>
          <a:p>
            <a:pPr marL="285750" indent="-285750">
              <a:lnSpc>
                <a:spcPct val="114000"/>
              </a:lnSpc>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对每个基准有一个商定的最后期限</a:t>
            </a:r>
          </a:p>
          <a:p>
            <a:pPr marL="285750" indent="-285750">
              <a:lnSpc>
                <a:spcPct val="114000"/>
              </a:lnSpc>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向您的分会报告，直到完成基准为止</a:t>
            </a:r>
          </a:p>
          <a:p>
            <a:pPr marL="285750" indent="-285750">
              <a:buFont typeface="Arial" panose="020B0604020202020204" pitchFamily="34" charset="0"/>
              <a:buChar char="•"/>
            </a:pPr>
            <a:endParaRPr lang="en-US" sz="2400" b="1" i="1" dirty="0">
              <a:solidFill>
                <a:schemeClr val="tx1">
                  <a:lumMod val="65000"/>
                  <a:lumOff val="35000"/>
                </a:schemeClr>
              </a:solidFill>
              <a:latin typeface="+mn-ea"/>
              <a:ea typeface="+mn-ea"/>
              <a:cs typeface="Calibri Light" panose="020F0302020204030204" pitchFamily="34" charset="0"/>
            </a:endParaRPr>
          </a:p>
          <a:p>
            <a:r>
              <a:rPr lang="zh-TW" sz="2400" b="1" i="1" dirty="0">
                <a:solidFill>
                  <a:schemeClr val="bg2"/>
                </a:solidFill>
                <a:latin typeface="+mn-ea"/>
                <a:ea typeface="+mn-ea"/>
                <a:cs typeface="Arial" panose="020B0604020202020204" pitchFamily="34" charset="0"/>
              </a:rPr>
              <a:t>维持</a:t>
            </a:r>
            <a:r>
              <a:rPr lang="zh-TW" altLang="en-US" sz="2400" b="1" i="1" dirty="0">
                <a:solidFill>
                  <a:schemeClr val="bg2"/>
                </a:solidFill>
                <a:latin typeface="+mn-ea"/>
                <a:ea typeface="+mn-ea"/>
                <a:cs typeface="Arial" panose="020B0604020202020204" pitchFamily="34" charset="0"/>
              </a:rPr>
              <a:t>改变</a:t>
            </a:r>
            <a:endParaRPr lang="zh-TW" sz="2400" b="1" i="1" dirty="0">
              <a:solidFill>
                <a:schemeClr val="bg2"/>
              </a:solidFill>
              <a:latin typeface="+mn-ea"/>
              <a:ea typeface="+mn-ea"/>
              <a:cs typeface="Arial" panose="020B0604020202020204" pitchFamily="34" charset="0"/>
            </a:endParaRPr>
          </a:p>
          <a:p>
            <a:endParaRPr lang="en-US" sz="2400" b="1" i="1"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r>
              <a:rPr lang="zh-TW" altLang="en-US" sz="2400" dirty="0">
                <a:solidFill>
                  <a:schemeClr val="bg1"/>
                </a:solidFill>
                <a:latin typeface="+mn-ea"/>
                <a:ea typeface="+mn-ea"/>
                <a:cs typeface="Arial" panose="020B0604020202020204" pitchFamily="34" charset="0"/>
              </a:rPr>
              <a:t>改变</a:t>
            </a:r>
            <a:r>
              <a:rPr lang="zh-TW" sz="2400" dirty="0">
                <a:solidFill>
                  <a:schemeClr val="bg1"/>
                </a:solidFill>
                <a:latin typeface="+mn-ea"/>
                <a:ea typeface="+mn-ea"/>
                <a:cs typeface="Arial" panose="020B0604020202020204" pitchFamily="34" charset="0"/>
              </a:rPr>
              <a:t>会导致更多的</a:t>
            </a:r>
            <a:r>
              <a:rPr lang="zh-TW" altLang="en-US" sz="2400" dirty="0">
                <a:solidFill>
                  <a:schemeClr val="bg1"/>
                </a:solidFill>
                <a:latin typeface="+mn-ea"/>
                <a:ea typeface="+mn-ea"/>
                <a:cs typeface="Arial" panose="020B0604020202020204" pitchFamily="34" charset="0"/>
              </a:rPr>
              <a:t>改变</a:t>
            </a:r>
            <a:endParaRPr lang="zh-TW" sz="2400"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r>
              <a:rPr lang="zh-TW" sz="2400" dirty="0">
                <a:solidFill>
                  <a:schemeClr val="bg1"/>
                </a:solidFill>
                <a:latin typeface="+mn-ea"/>
                <a:ea typeface="+mn-ea"/>
                <a:cs typeface="Arial" panose="020B0604020202020204" pitchFamily="34" charset="0"/>
              </a:rPr>
              <a:t>寻找新的机会</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工具和资源</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zh-TW" sz="2400" dirty="0">
                <a:solidFill>
                  <a:srgbClr val="0D2240"/>
                </a:solidFill>
                <a:latin typeface="+mn-ea"/>
                <a:ea typeface="+mn-ea"/>
              </a:rPr>
              <a:t>网站：</a:t>
            </a:r>
          </a:p>
          <a:p>
            <a:r>
              <a:rPr lang="zh-TW" sz="2400" dirty="0">
                <a:solidFill>
                  <a:srgbClr val="0D2240"/>
                </a:solidFill>
                <a:latin typeface="+mn-ea"/>
                <a:ea typeface="+mn-ea"/>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https://www.lionsclubs.org/zh-han</a:t>
            </a:r>
            <a:r>
              <a:rPr lang="en-US" altLang="zh-TW" sz="2400" dirty="0">
                <a:solidFill>
                  <a:srgbClr val="0D2240"/>
                </a:solidFill>
                <a:latin typeface="+mn-ea"/>
                <a:ea typeface="+mn-ea"/>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s</a:t>
            </a:r>
            <a:r>
              <a:rPr lang="zh-TW" sz="2400" dirty="0">
                <a:solidFill>
                  <a:srgbClr val="0D2240"/>
                </a:solidFill>
                <a:latin typeface="+mn-ea"/>
                <a:ea typeface="+mn-ea"/>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/resources-for-members/resource-center/improving-club-quality</a:t>
            </a:r>
            <a:r>
              <a:rPr lang="zh-TW" sz="2400" dirty="0">
                <a:solidFill>
                  <a:srgbClr val="0D2240"/>
                </a:solidFill>
                <a:latin typeface="+mn-ea"/>
                <a:ea typeface="+mn-ea"/>
                <a:cs typeface="Arial" panose="020B0604020202020204" pitchFamily="34" charset="0"/>
                <a:sym typeface="HelveticaNeueLT Std Lt"/>
              </a:rPr>
              <a:t> </a:t>
            </a:r>
          </a:p>
          <a:p>
            <a:endParaRPr lang="en-US" sz="2400" kern="0" dirty="0">
              <a:solidFill>
                <a:srgbClr val="0D2240"/>
              </a:solidFill>
              <a:latin typeface="+mn-ea"/>
              <a:ea typeface="+mn-ea"/>
              <a:cs typeface="Arial" panose="020B0604020202020204" pitchFamily="34" charset="0"/>
              <a:sym typeface="HelveticaNeueLT Std Lt"/>
            </a:endParaRPr>
          </a:p>
          <a:p>
            <a:r>
              <a:rPr lang="zh-TW" sz="2400" dirty="0">
                <a:solidFill>
                  <a:srgbClr val="0D2240"/>
                </a:solidFill>
                <a:latin typeface="+mn-ea"/>
                <a:ea typeface="+mn-ea"/>
              </a:rPr>
              <a:t>脸书群组： </a:t>
            </a:r>
          </a:p>
          <a:p>
            <a:r>
              <a:rPr lang="zh-TW" sz="2400" dirty="0">
                <a:solidFill>
                  <a:srgbClr val="0D2240"/>
                </a:solidFill>
                <a:latin typeface="+mn-ea"/>
                <a:ea typeface="+mn-ea"/>
                <a:hlinkClick r:id="rId4">
                  <a:extLst>
                    <a:ext uri="{A12FA001-AC4F-418D-AE19-62706E023703}">
                      <ahyp:hlinkClr xmlns:ahyp="http://schemas.microsoft.com/office/drawing/2018/hyperlinkcolor" val="tx"/>
                    </a:ext>
                  </a:extLst>
                </a:hlinkClick>
              </a:rPr>
              <a:t>https://www.facebook.com/groups/317754885360703/</a:t>
            </a:r>
            <a:r>
              <a:rPr lang="zh-TW" sz="2400" dirty="0">
                <a:solidFill>
                  <a:srgbClr val="0D2240"/>
                </a:solidFill>
                <a:latin typeface="+mn-ea"/>
                <a:ea typeface="+mn-ea"/>
              </a:rPr>
              <a:t> </a:t>
            </a:r>
          </a:p>
          <a:p>
            <a:endParaRPr lang="en-US" sz="2400" dirty="0">
              <a:solidFill>
                <a:srgbClr val="0D2240"/>
              </a:solidFill>
              <a:latin typeface="+mn-ea"/>
              <a:ea typeface="+mn-ea"/>
            </a:endParaRPr>
          </a:p>
        </p:txBody>
      </p:sp>
      <p:sp>
        <p:nvSpPr>
          <p:cNvPr id="15" name="TextBox 14">
            <a:extLst>
              <a:ext uri="{FF2B5EF4-FFF2-40B4-BE49-F238E27FC236}">
                <a16:creationId xmlns:a16="http://schemas.microsoft.com/office/drawing/2014/main" id="{8BB6B762-3245-AAA4-9811-291E0AA4BB01}"/>
              </a:ext>
            </a:extLst>
          </p:cNvPr>
          <p:cNvSpPr txBox="1"/>
          <p:nvPr/>
        </p:nvSpPr>
        <p:spPr>
          <a:xfrm>
            <a:off x="1257299" y="6226038"/>
            <a:ext cx="1905000" cy="338554"/>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网站QR码</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5"/>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338554"/>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脸书群组QR码</a:t>
            </a:r>
          </a:p>
        </p:txBody>
      </p:sp>
      <p:pic>
        <p:nvPicPr>
          <p:cNvPr id="3" name="Picture 2">
            <a:extLst>
              <a:ext uri="{FF2B5EF4-FFF2-40B4-BE49-F238E27FC236}">
                <a16:creationId xmlns:a16="http://schemas.microsoft.com/office/drawing/2014/main" id="{148C2C59-17F7-F90E-7678-2C0D6487DD53}"/>
              </a:ext>
            </a:extLst>
          </p:cNvPr>
          <p:cNvPicPr>
            <a:picLocks noChangeAspect="1"/>
          </p:cNvPicPr>
          <p:nvPr/>
        </p:nvPicPr>
        <p:blipFill>
          <a:blip r:embed="rId6"/>
          <a:stretch>
            <a:fillRect/>
          </a:stretch>
        </p:blipFill>
        <p:spPr>
          <a:xfrm>
            <a:off x="1281640" y="4348257"/>
            <a:ext cx="1774003" cy="1774003"/>
          </a:xfrm>
          <a:prstGeom prst="rect">
            <a:avLst/>
          </a:prstGeom>
        </p:spPr>
      </p:pic>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结束</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小组讨论</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zh-TW" sz="1800" dirty="0">
                <a:solidFill>
                  <a:schemeClr val="bg1"/>
                </a:solidFill>
                <a:latin typeface="Arial"/>
                <a:ea typeface="PMingLiU"/>
                <a:cs typeface="Arial"/>
              </a:rPr>
              <a:t>奖项标准包括以下的重点领域： </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会员发展</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服务</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领导发展及组织的卓越</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行销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altLang="en-US" dirty="0">
                <a:solidFill>
                  <a:schemeClr val="bg1"/>
                </a:solidFill>
                <a:latin typeface="Arial"/>
                <a:ea typeface="PMingLiU"/>
                <a:cs typeface="Arial"/>
              </a:rPr>
              <a:t>杰出分会奖</a:t>
            </a:r>
            <a:endParaRPr lang="zh-TW" dirty="0">
              <a:solidFill>
                <a:schemeClr val="bg1"/>
              </a:solidFill>
              <a:latin typeface="Arial"/>
              <a:ea typeface="PMingLiU"/>
              <a:cs typeface="Arial"/>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sz="2800" b="0" i="1" dirty="0">
                <a:solidFill>
                  <a:schemeClr val="bg1"/>
                </a:solidFill>
                <a:latin typeface="Arial"/>
                <a:ea typeface="PMingLiU"/>
                <a:cs typeface="Arial"/>
              </a:rPr>
              <a:t>成功的路线图</a:t>
            </a: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zh-TW" dirty="0">
                <a:solidFill>
                  <a:schemeClr val="accent1"/>
                </a:solidFill>
                <a:latin typeface="+mn-ea"/>
                <a:ea typeface="+mn-ea"/>
                <a:cs typeface="Arial" panose="020B0604020202020204" pitchFamily="34" charset="0"/>
              </a:rPr>
              <a:t>请联络我们：</a:t>
            </a:r>
            <a:r>
              <a:rPr lang="zh-TW" dirty="0">
                <a:solidFill>
                  <a:schemeClr val="accent1"/>
                </a:solidFill>
                <a:latin typeface="+mn-ea"/>
                <a:ea typeface="+mn-ea"/>
                <a:cs typeface="Arial" panose="020B0604020202020204" pitchFamily="34" charset="0"/>
                <a:hlinkClick r:id="rId5">
                  <a:extLst>
                    <a:ext uri="{A12FA001-AC4F-418D-AE19-62706E023703}">
                      <ahyp:hlinkClr xmlns:ahyp="http://schemas.microsoft.com/office/drawing/2018/hyperlinkcolor" val="tx"/>
                    </a:ext>
                  </a:extLst>
                </a:hlinkClick>
              </a:rPr>
              <a:t>clubexcellenceaward@lionsclubs.org</a:t>
            </a:r>
            <a:r>
              <a:rPr lang="zh-TW" dirty="0">
                <a:solidFill>
                  <a:schemeClr val="accent1"/>
                </a:solidFill>
                <a:latin typeface="+mn-ea"/>
                <a:ea typeface="+mn-ea"/>
                <a:cs typeface="Arial" panose="020B0604020202020204" pitchFamily="34" charset="0"/>
              </a:rPr>
              <a:t> </a:t>
            </a:r>
          </a:p>
          <a:p>
            <a:r>
              <a:rPr lang="zh-TW" dirty="0">
                <a:solidFill>
                  <a:schemeClr val="accent1"/>
                </a:solidFill>
                <a:latin typeface="+mn-ea"/>
                <a:ea typeface="+mn-ea"/>
                <a:cs typeface="Arial" panose="020B0604020202020204" pitchFamily="34" charset="0"/>
              </a:rPr>
              <a:t> </a:t>
            </a:r>
          </a:p>
          <a:p>
            <a:r>
              <a:rPr lang="zh-TW" dirty="0">
                <a:solidFill>
                  <a:schemeClr val="accent1"/>
                </a:solidFill>
                <a:latin typeface="+mn-ea"/>
                <a:ea typeface="+mn-ea"/>
                <a:cs typeface="Arial" panose="020B0604020202020204" pitchFamily="34" charset="0"/>
              </a:rPr>
              <a:t>网站：  lionsclubs.org/ClubExcellenceAward</a:t>
            </a: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谢谢</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zh-TW"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步骤一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了解过程</a:t>
            </a:r>
          </a:p>
          <a:p>
            <a:r>
              <a:rPr lang="zh-TW" altLang="en-US" sz="2400" b="0" i="1" dirty="0">
                <a:latin typeface="Arial" charset="0"/>
                <a:ea typeface="PMingLiU" charset="0"/>
                <a:cs typeface="Arial" charset="0"/>
              </a:rPr>
              <a:t>改变</a:t>
            </a:r>
            <a:r>
              <a:rPr lang="zh-TW" sz="2400" b="0" i="1" dirty="0">
                <a:latin typeface="Arial" charset="0"/>
                <a:ea typeface="PMingLiU" charset="0"/>
                <a:cs typeface="Arial" charset="0"/>
              </a:rPr>
              <a:t>的过程就是将事情做得更好的过程！</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步骤二</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确定</a:t>
            </a:r>
            <a:r>
              <a:rPr lang="zh-TW" altLang="en-US" sz="3200" b="0" i="1" dirty="0">
                <a:latin typeface="Arial" charset="0"/>
                <a:ea typeface="PMingLiU" charset="0"/>
                <a:cs typeface="Arial" charset="0"/>
              </a:rPr>
              <a:t>改变</a:t>
            </a:r>
            <a:r>
              <a:rPr lang="zh-TW" sz="3200" b="0" i="1" dirty="0">
                <a:latin typeface="Arial" charset="0"/>
                <a:ea typeface="PMingLiU" charset="0"/>
                <a:cs typeface="Arial" charset="0"/>
              </a:rPr>
              <a:t>的需要</a:t>
            </a:r>
          </a:p>
          <a:p>
            <a:r>
              <a:rPr lang="zh-TW" sz="2400" b="0" i="1" dirty="0">
                <a:latin typeface="Arial" charset="0"/>
                <a:ea typeface="PMingLiU" charset="0"/>
                <a:cs typeface="Arial" charset="0"/>
              </a:rPr>
              <a:t>完成四项评估</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评估一</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以新会员振兴您的分会</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05697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2 页的评估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bg1"/>
                </a:solidFill>
                <a:latin typeface="Arial" panose="020B0604020202020204" pitchFamily="34" charset="0"/>
                <a:ea typeface="PMingLiU"/>
                <a:cs typeface="Arial" panose="020B0604020202020204" pitchFamily="34" charset="0"/>
              </a:rPr>
              <a:t>我们的分会招募能够帮助推进方案的</a:t>
            </a:r>
            <a:r>
              <a:rPr lang="zh-TW" altLang="en-US" sz="1600" dirty="0">
                <a:solidFill>
                  <a:schemeClr val="bg1"/>
                </a:solidFill>
                <a:latin typeface="Arial" panose="020B0604020202020204" pitchFamily="34" charset="0"/>
                <a:ea typeface="PMingLiU"/>
                <a:cs typeface="Arial" panose="020B0604020202020204" pitchFamily="34" charset="0"/>
              </a:rPr>
              <a:t>社区</a:t>
            </a:r>
            <a:r>
              <a:rPr lang="zh-TW" sz="1600" dirty="0">
                <a:solidFill>
                  <a:schemeClr val="bg1"/>
                </a:solidFill>
                <a:latin typeface="Arial" panose="020B0604020202020204" pitchFamily="34" charset="0"/>
                <a:ea typeface="PMingLiU"/>
                <a:cs typeface="Arial" panose="020B0604020202020204" pitchFamily="34" charset="0"/>
              </a:rPr>
              <a:t>领导人</a:t>
            </a:r>
          </a:p>
          <a:p>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我们的分会积极寻找潜在会员，并成功地招募他们</a:t>
            </a:r>
          </a:p>
          <a:p>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招募工作得到认可和支持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新会员获得一个引人入胜并且讯息丰富的讲习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评估一</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以新会员振兴您的分会</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98030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3 页的分会会员评估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bg1"/>
                </a:solidFill>
                <a:latin typeface="Arial" panose="020B0604020202020204" pitchFamily="34" charset="0"/>
                <a:ea typeface="PMingLiU"/>
                <a:cs typeface="Arial" panose="020B0604020202020204" pitchFamily="34" charset="0"/>
              </a:rPr>
              <a:t>分会可以采取什么行动来招募会员？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分会如何让会员对我们的活动保持兴趣和参与？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想想那些已退会的会员，有什么不同的做法可以保持他们的活跃和参与呢？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1165860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600" dirty="0">
                <a:solidFill>
                  <a:srgbClr val="00338D"/>
                </a:solidFill>
              </a:rPr>
              <a:t>资源：以新会员振兴您的分会</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95C21F60-53A5-E565-EB5C-3082D9E8C011}"/>
              </a:ext>
            </a:extLst>
          </p:cNvPr>
          <p:cNvPicPr>
            <a:picLocks noChangeAspect="1"/>
          </p:cNvPicPr>
          <p:nvPr/>
        </p:nvPicPr>
        <p:blipFill>
          <a:blip r:embed="rId3"/>
          <a:stretch>
            <a:fillRect/>
          </a:stretch>
        </p:blipFill>
        <p:spPr>
          <a:xfrm>
            <a:off x="381000" y="1752600"/>
            <a:ext cx="3253639" cy="4218511"/>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5D9EAD4B-D632-A5D6-5509-8B2EA35139C5}"/>
              </a:ext>
            </a:extLst>
          </p:cNvPr>
          <p:cNvPicPr>
            <a:picLocks noChangeAspect="1"/>
          </p:cNvPicPr>
          <p:nvPr/>
        </p:nvPicPr>
        <p:blipFill>
          <a:blip r:embed="rId4"/>
          <a:stretch>
            <a:fillRect/>
          </a:stretch>
        </p:blipFill>
        <p:spPr>
          <a:xfrm>
            <a:off x="4338587" y="1860256"/>
            <a:ext cx="3160700" cy="4100671"/>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E0B87AE1-41D4-629A-73BF-6FABFC81B6DE}"/>
              </a:ext>
            </a:extLst>
          </p:cNvPr>
          <p:cNvPicPr>
            <a:picLocks noChangeAspect="1"/>
          </p:cNvPicPr>
          <p:nvPr/>
        </p:nvPicPr>
        <p:blipFill>
          <a:blip r:embed="rId5"/>
          <a:stretch>
            <a:fillRect/>
          </a:stretch>
        </p:blipFill>
        <p:spPr>
          <a:xfrm>
            <a:off x="8359742" y="1860256"/>
            <a:ext cx="3222658" cy="4212475"/>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评估二</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以</a:t>
            </a:r>
            <a:r>
              <a:rPr lang="zh-TW" sz="2000" b="1" i="1" dirty="0">
                <a:solidFill>
                  <a:schemeClr val="bg1"/>
                </a:solidFill>
                <a:latin typeface="Arial"/>
                <a:ea typeface="PMingLiU"/>
                <a:cs typeface="Arial"/>
              </a:rPr>
              <a:t>新的服务机会</a:t>
            </a:r>
            <a:r>
              <a:rPr lang="zh-TW" sz="2000" i="1" dirty="0">
                <a:solidFill>
                  <a:schemeClr val="bg1"/>
                </a:solidFill>
                <a:latin typeface="Arial"/>
                <a:ea typeface="PMingLiU"/>
                <a:cs typeface="Arial"/>
              </a:rPr>
              <a:t>重振您的分会</a:t>
            </a:r>
            <a:r>
              <a:rPr lang="zh-TW" sz="2000" b="0" i="1" dirty="0">
                <a:solidFill>
                  <a:schemeClr val="bg1"/>
                </a:solidFill>
                <a:latin typeface="Arial"/>
                <a:ea typeface="PMingLiU"/>
                <a:cs typeface="Arial"/>
              </a:rPr>
              <a:t> </a:t>
            </a:r>
          </a:p>
          <a:p>
            <a:pPr lvl="0">
              <a:lnSpc>
                <a:spcPct val="100000"/>
              </a:lnSpc>
              <a:defRPr/>
            </a:pPr>
            <a:r>
              <a:rPr lang="zh-TW" sz="2000" b="0" i="1" dirty="0">
                <a:solidFill>
                  <a:schemeClr val="bg1"/>
                </a:solidFill>
                <a:latin typeface="Arial"/>
                <a:ea typeface="PMingLiU"/>
                <a:cs typeface="Arial"/>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05697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4页的评估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panose="020B0604020202020204" pitchFamily="34" charset="0"/>
                <a:ea typeface="PMingLiU"/>
                <a:cs typeface="Arial" panose="020B0604020202020204" pitchFamily="34" charset="0"/>
              </a:rPr>
              <a:t>我们的分会与</a:t>
            </a:r>
            <a:r>
              <a:rPr lang="zh-TW" altLang="en-US" dirty="0">
                <a:solidFill>
                  <a:schemeClr val="bg1"/>
                </a:solidFill>
                <a:latin typeface="Arial" panose="020B0604020202020204" pitchFamily="34" charset="0"/>
                <a:ea typeface="PMingLiU"/>
                <a:cs typeface="Arial" panose="020B0604020202020204" pitchFamily="34" charset="0"/>
              </a:rPr>
              <a:t>社区</a:t>
            </a:r>
            <a:r>
              <a:rPr lang="zh-TW" dirty="0">
                <a:solidFill>
                  <a:schemeClr val="bg1"/>
                </a:solidFill>
                <a:latin typeface="Arial" panose="020B0604020202020204" pitchFamily="34" charset="0"/>
                <a:ea typeface="PMingLiU"/>
                <a:cs typeface="Arial" panose="020B0604020202020204" pitchFamily="34" charset="0"/>
              </a:rPr>
              <a:t>组织和/或企业合作，以确定需求的领域</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我们的活动吸引新会员加入我们的分会</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我们的分会邀请青少狮和其他的青少年与我们一起服务</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会员看到他们方案的影响力</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评估二</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以</a:t>
            </a:r>
            <a:r>
              <a:rPr lang="zh-TW" sz="2000" b="1" i="1" dirty="0">
                <a:solidFill>
                  <a:schemeClr val="bg1"/>
                </a:solidFill>
                <a:latin typeface="Arial"/>
                <a:ea typeface="PMingLiU"/>
                <a:cs typeface="Arial"/>
              </a:rPr>
              <a:t>新的服务机会</a:t>
            </a:r>
            <a:r>
              <a:rPr lang="zh-TW" sz="2000" i="1" dirty="0">
                <a:solidFill>
                  <a:schemeClr val="bg1"/>
                </a:solidFill>
                <a:latin typeface="Arial"/>
                <a:ea typeface="PMingLiU"/>
                <a:cs typeface="Arial"/>
              </a:rPr>
              <a:t>重振您的分会</a:t>
            </a:r>
            <a:endParaRPr lang="zh-TW" sz="2000" b="0" i="1" dirty="0">
              <a:solidFill>
                <a:schemeClr val="bg1"/>
              </a:solidFill>
              <a:latin typeface="Arial"/>
              <a:ea typeface="PMingLiU"/>
              <a:cs typeface="Arial"/>
            </a:endParaRPr>
          </a:p>
          <a:p>
            <a:pPr lvl="0">
              <a:lnSpc>
                <a:spcPct val="100000"/>
              </a:lnSpc>
              <a:defRPr/>
            </a:pPr>
            <a:r>
              <a:rPr lang="zh-TW" sz="2000" b="0" i="1" dirty="0">
                <a:solidFill>
                  <a:schemeClr val="bg1"/>
                </a:solidFill>
                <a:latin typeface="Arial"/>
                <a:ea typeface="PMingLiU"/>
                <a:cs typeface="Arial"/>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98030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5页的分会会员评估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dirty="0">
                <a:solidFill>
                  <a:schemeClr val="bg1"/>
                </a:solidFill>
                <a:latin typeface="Arial" panose="020B0604020202020204" pitchFamily="34" charset="0"/>
                <a:ea typeface="PMingLiU"/>
                <a:cs typeface="Arial" panose="020B0604020202020204" pitchFamily="34" charset="0"/>
              </a:rPr>
              <a:t>您对评估中的问题有任何建议，或对我们如何改善服务有任何构想吗？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您最喜欢的方案或活动是什么？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您最不喜欢的方案或活动是什么？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应该考虑什么新的潜在方案？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dirty="0">
                <a:solidFill>
                  <a:schemeClr val="bg1"/>
                </a:solidFill>
                <a:latin typeface="Arial" panose="020B0604020202020204" pitchFamily="34" charset="0"/>
                <a:ea typeface="PMingLiU"/>
                <a:cs typeface="Arial" panose="020B0604020202020204" pitchFamily="34" charset="0"/>
              </a:rPr>
              <a:t>是否有一些目前的方案应该重新考虑或重新设计？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8277</TotalTime>
  <Words>2508</Words>
  <Application>Microsoft Office PowerPoint</Application>
  <PresentationFormat>Widescreen</PresentationFormat>
  <Paragraphs>251</Paragraphs>
  <Slides>29</Slides>
  <Notes>28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29</vt:i4>
      </vt:variant>
    </vt:vector>
  </HeadingPairs>
  <TitlesOfParts>
    <vt:vector size="48" baseType="lpstr">
      <vt:lpstr>PMingLiU</vt: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1359</cp:revision>
  <cp:lastPrinted>2018-06-08T16:40:30Z</cp:lastPrinted>
  <dcterms:created xsi:type="dcterms:W3CDTF">2016-11-15T15:12:50Z</dcterms:created>
  <dcterms:modified xsi:type="dcterms:W3CDTF">2024-02-01T14:54:24Z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