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6" r:id="rId3"/>
    <p:sldMasterId id="2147483720" r:id="rId4"/>
    <p:sldMasterId id="2147483734" r:id="rId5"/>
    <p:sldMasterId id="2147483770" r:id="rId6"/>
    <p:sldMasterId id="2147483874" r:id="rId7"/>
    <p:sldMasterId id="2147483881" r:id="rId8"/>
    <p:sldMasterId id="2147483894" r:id="rId9"/>
    <p:sldMasterId id="2147483908" r:id="rId10"/>
    <p:sldMasterId id="2147483911" r:id="rId11"/>
  </p:sldMasterIdLst>
  <p:notesMasterIdLst>
    <p:notesMasterId r:id="rId40"/>
  </p:notesMasterIdLst>
  <p:sldIdLst>
    <p:sldId id="443" r:id="rId12"/>
    <p:sldId id="434" r:id="rId13"/>
    <p:sldId id="435" r:id="rId14"/>
    <p:sldId id="436" r:id="rId15"/>
    <p:sldId id="437" r:id="rId16"/>
    <p:sldId id="438" r:id="rId17"/>
    <p:sldId id="365" r:id="rId18"/>
    <p:sldId id="333" r:id="rId19"/>
    <p:sldId id="441" r:id="rId20"/>
    <p:sldId id="402" r:id="rId21"/>
    <p:sldId id="403" r:id="rId22"/>
    <p:sldId id="405" r:id="rId23"/>
    <p:sldId id="406" r:id="rId24"/>
    <p:sldId id="407" r:id="rId25"/>
    <p:sldId id="408" r:id="rId26"/>
    <p:sldId id="409" r:id="rId27"/>
    <p:sldId id="410" r:id="rId28"/>
    <p:sldId id="411" r:id="rId29"/>
    <p:sldId id="381" r:id="rId30"/>
    <p:sldId id="378" r:id="rId31"/>
    <p:sldId id="277" r:id="rId32"/>
    <p:sldId id="442" r:id="rId33"/>
    <p:sldId id="399" r:id="rId34"/>
    <p:sldId id="400" r:id="rId35"/>
    <p:sldId id="415" r:id="rId36"/>
    <p:sldId id="439" r:id="rId37"/>
    <p:sldId id="440" r:id="rId38"/>
    <p:sldId id="32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rkey, Taylor" initials="BT" lastIdx="10" clrIdx="0">
    <p:extLst/>
  </p:cmAuthor>
  <p:cmAuthor id="2" name="Burns, Andrea" initials="BA" lastIdx="1" clrIdx="1">
    <p:extLst/>
  </p:cmAuthor>
  <p:cmAuthor id="3" name="Burns, Andrea" initials="BA [2]" lastIdx="1" clrIdx="2">
    <p:extLst/>
  </p:cmAuthor>
  <p:cmAuthor id="4" name="Burns, Andrea" initials="BA [3]" lastIdx="1" clrIdx="3">
    <p:extLst/>
  </p:cmAuthor>
  <p:cmAuthor id="5" name="Burns, Andrea" initials="BA [4]" lastIdx="1" clrIdx="4">
    <p:extLst/>
  </p:cmAuthor>
  <p:cmAuthor id="6" name="Burns, Andrea" initials="BA [5]" lastIdx="1" clrIdx="5">
    <p:extLst/>
  </p:cmAuthor>
  <p:cmAuthor id="7" name="Burns, Andrea" initials="BA [6]" lastIdx="1" clrIdx="6">
    <p:extLst/>
  </p:cmAuthor>
  <p:cmAuthor id="8" name="Burns, Andrea" initials="BA [7]" lastIdx="1" clrIdx="7">
    <p:extLst/>
  </p:cmAuthor>
  <p:cmAuthor id="9" name="Burns, Andrea" initials="BA [8]" lastIdx="1" clrIdx="8">
    <p:extLst/>
  </p:cmAuthor>
  <p:cmAuthor id="10" name="Burns, Andrea" initials="BA [9]" lastIdx="1" clrIdx="9">
    <p:extLst/>
  </p:cmAuthor>
  <p:cmAuthor id="11" name="Burns, Andrea" initials="BA [10]" lastIdx="1" clrIdx="10">
    <p:extLst/>
  </p:cmAuthor>
  <p:cmAuthor id="12" name="Burns, Andrea" initials="BA [11]" lastIdx="1" clrIdx="11">
    <p:extLst/>
  </p:cmAuthor>
  <p:cmAuthor id="13" name="Burns, Andrea" initials="BA [12]" lastIdx="1" clrIdx="12">
    <p:extLst/>
  </p:cmAuthor>
  <p:cmAuthor id="14" name="Burns, Andrea" initials="BA [13]" lastIdx="1" clrIdx="13">
    <p:extLst/>
  </p:cmAuthor>
  <p:cmAuthor id="15" name="Burns, Andrea" initials="BA [14]" lastIdx="1" clrIdx="14">
    <p:extLst/>
  </p:cmAuthor>
  <p:cmAuthor id="16" name="Burns, Andrea" initials="BA [15]" lastIdx="1" clrIdx="15">
    <p:extLst/>
  </p:cmAuthor>
  <p:cmAuthor id="17" name="Burns, Andrea" initials="BA [16]" lastIdx="1" clrIdx="16">
    <p:extLst/>
  </p:cmAuthor>
  <p:cmAuthor id="18" name="Burns, Andrea" initials="BA [17]" lastIdx="1" clrIdx="17">
    <p:extLst/>
  </p:cmAuthor>
  <p:cmAuthor id="19" name="Burns, Andrea" initials="BA [18]" lastIdx="1" clrIdx="18">
    <p:extLst/>
  </p:cmAuthor>
  <p:cmAuthor id="20" name="Burns, Andrea" initials="BA [19]" lastIdx="1" clrIdx="19">
    <p:extLst/>
  </p:cmAuthor>
  <p:cmAuthor id="21" name="Burns, Andrea" initials="BA [20]" lastIdx="1" clrIdx="20">
    <p:extLst/>
  </p:cmAuthor>
  <p:cmAuthor id="22" name="Burns, Andrea" initials="BA [21]" lastIdx="1" clrIdx="21">
    <p:extLst/>
  </p:cmAuthor>
  <p:cmAuthor id="23" name="Burns, Andrea" initials="BA [22]" lastIdx="1" clrIdx="22">
    <p:extLst/>
  </p:cmAuthor>
  <p:cmAuthor id="24" name="Burns, Andrea" initials="BA [23]" lastIdx="1" clrIdx="23">
    <p:extLst/>
  </p:cmAuthor>
  <p:cmAuthor id="25" name="Burns, Andrea" initials="BA [24]" lastIdx="1" clrIdx="24">
    <p:extLst/>
  </p:cmAuthor>
  <p:cmAuthor id="26" name="Burns, Andrea" initials="BA [25]" lastIdx="1" clrIdx="25">
    <p:extLst/>
  </p:cmAuthor>
  <p:cmAuthor id="27" name="Burns, Andrea" initials="BA [26]" lastIdx="1" clrIdx="26">
    <p:extLst/>
  </p:cmAuthor>
  <p:cmAuthor id="28" name="Burns, Andrea" initials="BA [27]" lastIdx="1" clrIdx="27">
    <p:extLst/>
  </p:cmAuthor>
  <p:cmAuthor id="29" name="Burns, Andrea" initials="BA [28]" lastIdx="1" clrIdx="28">
    <p:extLst/>
  </p:cmAuthor>
  <p:cmAuthor id="30" name="Burns, Andrea" initials="BA [29]" lastIdx="1" clrIdx="29">
    <p:extLst/>
  </p:cmAuthor>
  <p:cmAuthor id="31" name="Burns, Andrea" initials="BA [30]" lastIdx="1" clrIdx="30">
    <p:extLst/>
  </p:cmAuthor>
  <p:cmAuthor id="32" name="Burns, Andrea" initials="BA [31]" lastIdx="1" clrIdx="31">
    <p:extLst/>
  </p:cmAuthor>
  <p:cmAuthor id="33" name="Burns, Andrea" initials="BA [32]" lastIdx="1" clrIdx="32">
    <p:extLst/>
  </p:cmAuthor>
  <p:cmAuthor id="34" name="Burns, Andrea" initials="BA [33]" lastIdx="1" clrIdx="33">
    <p:extLst/>
  </p:cmAuthor>
  <p:cmAuthor id="35" name="Burns, Andrea" initials="BA [34]" lastIdx="1" clrIdx="34">
    <p:extLst/>
  </p:cmAuthor>
  <p:cmAuthor id="36" name="Burns, Andrea" initials="BA [35]" lastIdx="1" clrIdx="35">
    <p:extLst/>
  </p:cmAuthor>
  <p:cmAuthor id="37" name="Burns, Andrea" initials="BA [36]" lastIdx="1" clrIdx="3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73B"/>
    <a:srgbClr val="0A5496"/>
    <a:srgbClr val="1DBC73"/>
    <a:srgbClr val="FAC5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09" autoAdjust="0"/>
    <p:restoredTop sz="79317" autoAdjust="0"/>
  </p:normalViewPr>
  <p:slideViewPr>
    <p:cSldViewPr snapToGrid="0">
      <p:cViewPr varScale="1">
        <p:scale>
          <a:sx n="103" d="100"/>
          <a:sy n="103" d="100"/>
        </p:scale>
        <p:origin x="1200" y="96"/>
      </p:cViewPr>
      <p:guideLst/>
    </p:cSldViewPr>
  </p:slideViewPr>
  <p:notesTextViewPr>
    <p:cViewPr>
      <p:scale>
        <a:sx n="1" d="1"/>
        <a:sy n="1" d="1"/>
      </p:scale>
      <p:origin x="0" y="0"/>
    </p:cViewPr>
  </p:notesTextViewPr>
  <p:notesViewPr>
    <p:cSldViewPr snapToGrid="0">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6DCD59-4BA4-4CEA-BEB7-915C803CB195}" type="datetimeFigureOut">
              <a:rPr lang="en-US" smtClean="0"/>
              <a:t>2/6/2019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C16868-9BE2-4B90-A899-79CA97E21669}" type="slidenum">
              <a:rPr lang="en-US" smtClean="0"/>
              <a:t>‹#›</a:t>
            </a:fld>
            <a:endParaRPr lang="en-US" dirty="0"/>
          </a:p>
        </p:txBody>
      </p:sp>
    </p:spTree>
    <p:extLst>
      <p:ext uri="{BB962C8B-B14F-4D97-AF65-F5344CB8AC3E}">
        <p14:creationId xmlns:p14="http://schemas.microsoft.com/office/powerpoint/2010/main" val="703287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aseline="0" dirty="0" smtClean="0"/>
              <a:t>您好！今天，我想向您介绍 </a:t>
            </a:r>
            <a:r>
              <a:rPr lang="en-US" altLang="zh-CN" baseline="0" dirty="0" smtClean="0"/>
              <a:t>MyLion</a:t>
            </a:r>
            <a:r>
              <a:rPr lang="zh-CN" altLang="en-US" baseline="0" dirty="0" smtClean="0"/>
              <a:t>，我们为狮友和青少狮提供的新服务平台。</a:t>
            </a:r>
            <a:r>
              <a:rPr lang="en-US" altLang="zh-CN" baseline="0" dirty="0" smtClean="0"/>
              <a:t>MyLion </a:t>
            </a:r>
            <a:r>
              <a:rPr lang="zh-CN" altLang="en-US" baseline="0" dirty="0" smtClean="0"/>
              <a:t>是我们用于提升服务和连接全球狮友和青少狮的新型数字工具之一。</a:t>
            </a:r>
            <a:endParaRPr lang="en-US" baseline="0" dirty="0"/>
          </a:p>
        </p:txBody>
      </p:sp>
      <p:sp>
        <p:nvSpPr>
          <p:cNvPr id="4" name="Slide Number Placeholder 3"/>
          <p:cNvSpPr>
            <a:spLocks noGrp="1"/>
          </p:cNvSpPr>
          <p:nvPr>
            <p:ph type="sldNum" sz="quarter" idx="10"/>
          </p:nvPr>
        </p:nvSpPr>
        <p:spPr/>
        <p:txBody>
          <a:bodyPr/>
          <a:lstStyle/>
          <a:p>
            <a:fld id="{2EC16868-9BE2-4B90-A899-79CA97E21669}"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036397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zh-CN" altLang="en-US" sz="1200" b="0" i="0" kern="1200" dirty="0" smtClean="0">
                <a:solidFill>
                  <a:schemeClr val="tx1"/>
                </a:solidFill>
                <a:effectLst/>
                <a:latin typeface="+mn-lt"/>
                <a:ea typeface="ヒラギノ角ゴ Pro W3" charset="0"/>
                <a:cs typeface="ヒラギノ角ゴ Pro W3" charset="0"/>
              </a:rPr>
              <a:t>在您计划服务时，在 </a:t>
            </a:r>
            <a:r>
              <a:rPr lang="en-US" altLang="zh-CN" sz="1200" b="0" i="0" kern="1200" dirty="0" err="1" smtClean="0">
                <a:solidFill>
                  <a:schemeClr val="tx1"/>
                </a:solidFill>
                <a:effectLst/>
                <a:latin typeface="+mn-lt"/>
                <a:ea typeface="ヒラギノ角ゴ Pro W3" charset="0"/>
                <a:cs typeface="ヒラギノ角ゴ Pro W3" charset="0"/>
              </a:rPr>
              <a:t>MyLion</a:t>
            </a:r>
            <a:r>
              <a:rPr lang="en-US" altLang="zh-CN" sz="1200" b="0" i="0" kern="1200" dirty="0" smtClean="0">
                <a:solidFill>
                  <a:schemeClr val="tx1"/>
                </a:solidFill>
                <a:effectLst/>
                <a:latin typeface="+mn-lt"/>
                <a:ea typeface="ヒラギノ角ゴ Pro W3" charset="0"/>
                <a:cs typeface="ヒラギノ角ゴ Pro W3" charset="0"/>
              </a:rPr>
              <a:t> </a:t>
            </a:r>
            <a:r>
              <a:rPr lang="zh-CN" altLang="en-US" sz="1200" b="0" i="0" kern="1200" dirty="0" smtClean="0">
                <a:solidFill>
                  <a:schemeClr val="tx1"/>
                </a:solidFill>
                <a:effectLst/>
                <a:latin typeface="+mn-lt"/>
                <a:ea typeface="ヒラギノ角ゴ Pro W3" charset="0"/>
                <a:cs typeface="ヒラギノ角ゴ Pro W3" charset="0"/>
              </a:rPr>
              <a:t>内发送信息给其他会员。</a:t>
            </a:r>
            <a:endParaRPr lang="en-US" sz="1200" b="0" i="0" kern="1200" dirty="0" smtClean="0">
              <a:solidFill>
                <a:schemeClr val="tx1"/>
              </a:solidFill>
              <a:effectLst/>
              <a:latin typeface="+mn-lt"/>
              <a:ea typeface="ヒラギノ角ゴ Pro W3" charset="0"/>
              <a:cs typeface="ヒラギノ角ゴ Pro W3" charset="0"/>
            </a:endParaRPr>
          </a:p>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158431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972078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9759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205246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1391559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1423540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4214608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23470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2996028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听众：所有人</a:t>
            </a:r>
            <a:endParaRPr lang="en-US" dirty="0"/>
          </a:p>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574860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MyLion</a:t>
            </a:r>
            <a:r>
              <a:rPr lang="en-US" dirty="0"/>
              <a:t> </a:t>
            </a:r>
            <a:r>
              <a:rPr lang="zh-TW" altLang="en-US" dirty="0" smtClean="0"/>
              <a:t>是一个您可以在桌面计算机、手提电脑、平板计算机、移动电话或任何带网页浏览器设备上使用的平台。</a:t>
            </a:r>
            <a:r>
              <a:rPr lang="en-US" dirty="0" smtClean="0"/>
              <a:t>  </a:t>
            </a:r>
            <a:r>
              <a:rPr lang="zh-TW" altLang="en-US" dirty="0" smtClean="0"/>
              <a:t>您可以免费下载</a:t>
            </a:r>
            <a:r>
              <a:rPr lang="en-US" dirty="0" smtClean="0"/>
              <a:t> </a:t>
            </a:r>
            <a:r>
              <a:rPr lang="en-US" dirty="0" err="1"/>
              <a:t>MyLion</a:t>
            </a:r>
            <a:r>
              <a:rPr lang="en-US" dirty="0"/>
              <a:t> </a:t>
            </a:r>
            <a:r>
              <a:rPr lang="zh-TW" altLang="en-US" dirty="0" smtClean="0"/>
              <a:t>应用程序到您的移动设备中，或从任何网页浏览器登录到</a:t>
            </a:r>
            <a:r>
              <a:rPr lang="en-US" dirty="0" smtClean="0"/>
              <a:t> </a:t>
            </a:r>
            <a:r>
              <a:rPr lang="en-US" dirty="0" err="1"/>
              <a:t>MyLion</a:t>
            </a:r>
            <a:r>
              <a:rPr lang="zh-TW" altLang="en-US" dirty="0"/>
              <a:t>。</a:t>
            </a:r>
            <a:endParaRPr lang="en-US" dirty="0"/>
          </a:p>
          <a:p>
            <a:endParaRPr lang="en-US" dirty="0" smtClean="0"/>
          </a:p>
          <a:p>
            <a:r>
              <a:rPr lang="en-US" dirty="0" err="1" smtClean="0"/>
              <a:t>MyLion</a:t>
            </a:r>
            <a:r>
              <a:rPr lang="en-US" dirty="0" smtClean="0"/>
              <a:t> </a:t>
            </a:r>
            <a:r>
              <a:rPr lang="zh-TW" altLang="en-US" dirty="0" smtClean="0"/>
              <a:t>帮助我们取得联系和做服务。</a:t>
            </a:r>
            <a:r>
              <a:rPr lang="en-US" dirty="0" smtClean="0"/>
              <a:t>  </a:t>
            </a:r>
            <a:r>
              <a:rPr lang="zh-TW" altLang="en-US" dirty="0"/>
              <a:t>有了</a:t>
            </a:r>
            <a:r>
              <a:rPr lang="en-US" dirty="0"/>
              <a:t> </a:t>
            </a:r>
            <a:r>
              <a:rPr lang="en-US" dirty="0" err="1"/>
              <a:t>MyLion</a:t>
            </a:r>
            <a:r>
              <a:rPr lang="zh-TW" altLang="en-US" dirty="0"/>
              <a:t>，您可以：</a:t>
            </a:r>
            <a:endParaRPr lang="en-US" dirty="0"/>
          </a:p>
          <a:p>
            <a:pPr marL="171450" lvl="0" indent="-171450">
              <a:buFont typeface="Arial" panose="020B0604020202020204" pitchFamily="34" charset="0"/>
              <a:buChar char="•"/>
            </a:pPr>
            <a:r>
              <a:rPr lang="zh-TW" altLang="en-US" dirty="0" smtClean="0"/>
              <a:t>筹划未来的服务活动，和利用所有与我们全球志业相关的服务计划资源</a:t>
            </a:r>
            <a:endParaRPr lang="en-US" dirty="0"/>
          </a:p>
          <a:p>
            <a:pPr marL="171450" lvl="0" indent="-171450">
              <a:buFont typeface="Arial" panose="020B0604020202020204" pitchFamily="34" charset="0"/>
              <a:buChar char="•"/>
            </a:pPr>
            <a:r>
              <a:rPr lang="zh-TW" altLang="en-US" dirty="0" smtClean="0"/>
              <a:t>如果您是干部，还可以迅速报告你们的服务活动</a:t>
            </a:r>
            <a:endParaRPr lang="en-US" dirty="0"/>
          </a:p>
          <a:p>
            <a:pPr marL="171450" lvl="0" indent="-171450">
              <a:buFont typeface="Arial" panose="020B0604020202020204" pitchFamily="34" charset="0"/>
              <a:buChar char="•"/>
            </a:pPr>
            <a:r>
              <a:rPr lang="zh-TW" altLang="en-US" dirty="0" smtClean="0"/>
              <a:t>发送信息给其他</a:t>
            </a:r>
            <a:r>
              <a:rPr lang="en-US" dirty="0" smtClean="0"/>
              <a:t> </a:t>
            </a:r>
            <a:r>
              <a:rPr lang="en-US" dirty="0" err="1"/>
              <a:t>MyLion</a:t>
            </a:r>
            <a:r>
              <a:rPr lang="en-US" dirty="0"/>
              <a:t> </a:t>
            </a:r>
            <a:r>
              <a:rPr lang="zh-TW" altLang="en-US" dirty="0" smtClean="0"/>
              <a:t>用户</a:t>
            </a:r>
            <a:endParaRPr lang="en-US" dirty="0"/>
          </a:p>
          <a:p>
            <a:pPr marL="171450" lvl="0" indent="-171450">
              <a:buFont typeface="Arial" panose="020B0604020202020204" pitchFamily="34" charset="0"/>
              <a:buChar char="•"/>
            </a:pPr>
            <a:r>
              <a:rPr lang="zh-TW" altLang="en-US" dirty="0" smtClean="0"/>
              <a:t>查看当地和全球的服务</a:t>
            </a:r>
            <a:r>
              <a:rPr lang="zh-CN" altLang="en-US" dirty="0" smtClean="0"/>
              <a:t>数据</a:t>
            </a:r>
            <a:endParaRPr lang="en-US" dirty="0"/>
          </a:p>
          <a:p>
            <a:pPr marL="171450" lvl="0" indent="-171450">
              <a:buFont typeface="Arial" panose="020B0604020202020204" pitchFamily="34" charset="0"/>
              <a:buChar char="•"/>
            </a:pPr>
            <a:r>
              <a:rPr lang="zh-TW" altLang="en-US" dirty="0" smtClean="0"/>
              <a:t>还有更多</a:t>
            </a:r>
            <a:endParaRPr lang="en-US" dirty="0"/>
          </a:p>
          <a:p>
            <a:endParaRPr lang="en-US" dirty="0"/>
          </a:p>
        </p:txBody>
      </p:sp>
      <p:sp>
        <p:nvSpPr>
          <p:cNvPr id="4" name="Slide Number Placeholder 3"/>
          <p:cNvSpPr>
            <a:spLocks noGrp="1"/>
          </p:cNvSpPr>
          <p:nvPr>
            <p:ph type="sldNum" sz="quarter" idx="10"/>
          </p:nvPr>
        </p:nvSpPr>
        <p:spPr/>
        <p:txBody>
          <a:bodyPr/>
          <a:lstStyle/>
          <a:p>
            <a:fld id="{2EC16868-9BE2-4B90-A899-79CA97E21669}" type="slidenum">
              <a:rPr lang="en-US" smtClean="0"/>
              <a:t>2</a:t>
            </a:fld>
            <a:endParaRPr lang="en-US" dirty="0"/>
          </a:p>
        </p:txBody>
      </p:sp>
    </p:spTree>
    <p:extLst>
      <p:ext uri="{BB962C8B-B14F-4D97-AF65-F5344CB8AC3E}">
        <p14:creationId xmlns:p14="http://schemas.microsoft.com/office/powerpoint/2010/main" val="3282604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938700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1786701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ea typeface="PMingLiU"/>
              </a:rPr>
              <a:pPr>
                <a:defRPr/>
              </a:pPr>
              <a:t>22</a:t>
            </a:fld>
            <a:endParaRPr lang="en-US" dirty="0">
              <a:solidFill>
                <a:prstClr val="black"/>
              </a:solidFill>
              <a:ea typeface="PMingLiU"/>
            </a:endParaRPr>
          </a:p>
        </p:txBody>
      </p:sp>
    </p:spTree>
    <p:extLst>
      <p:ext uri="{BB962C8B-B14F-4D97-AF65-F5344CB8AC3E}">
        <p14:creationId xmlns:p14="http://schemas.microsoft.com/office/powerpoint/2010/main" val="1943795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1231543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1801441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71016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现在我们来看看</a:t>
            </a:r>
            <a:r>
              <a:rPr lang="en-US" dirty="0" smtClean="0"/>
              <a:t> </a:t>
            </a:r>
            <a:r>
              <a:rPr lang="en-US" dirty="0" err="1" smtClean="0"/>
              <a:t>MyLion</a:t>
            </a:r>
            <a:r>
              <a:rPr lang="zh-TW" altLang="en-US" dirty="0" smtClean="0"/>
              <a:t>应用程序。</a:t>
            </a:r>
            <a:endParaRPr lang="en-US" dirty="0"/>
          </a:p>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ea typeface="PMingLiU"/>
              </a:rPr>
              <a:pPr/>
              <a:t>26</a:t>
            </a:fld>
            <a:endParaRPr lang="en-US" dirty="0">
              <a:solidFill>
                <a:prstClr val="black"/>
              </a:solidFill>
              <a:ea typeface="PMingLiU"/>
            </a:endParaRPr>
          </a:p>
        </p:txBody>
      </p:sp>
    </p:spTree>
    <p:extLst>
      <p:ext uri="{BB962C8B-B14F-4D97-AF65-F5344CB8AC3E}">
        <p14:creationId xmlns:p14="http://schemas.microsoft.com/office/powerpoint/2010/main" val="768097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16868-9BE2-4B90-A899-79CA97E21669}" type="slidenum">
              <a:rPr lang="en-US" smtClean="0">
                <a:solidFill>
                  <a:prstClr val="black"/>
                </a:solidFill>
                <a:ea typeface="PMingLiU"/>
              </a:rPr>
              <a:pPr/>
              <a:t>27</a:t>
            </a:fld>
            <a:endParaRPr lang="en-US" dirty="0">
              <a:solidFill>
                <a:prstClr val="black"/>
              </a:solidFill>
              <a:ea typeface="PMingLiU"/>
            </a:endParaRPr>
          </a:p>
        </p:txBody>
      </p:sp>
    </p:spTree>
    <p:extLst>
      <p:ext uri="{BB962C8B-B14F-4D97-AF65-F5344CB8AC3E}">
        <p14:creationId xmlns:p14="http://schemas.microsoft.com/office/powerpoint/2010/main" val="3257813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559637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对于</a:t>
            </a:r>
            <a:r>
              <a:rPr lang="en-US" dirty="0" smtClean="0"/>
              <a:t> </a:t>
            </a:r>
            <a:r>
              <a:rPr lang="en-US" dirty="0" err="1"/>
              <a:t>MyLion</a:t>
            </a:r>
            <a:r>
              <a:rPr lang="en-US" dirty="0"/>
              <a:t>, </a:t>
            </a:r>
            <a:r>
              <a:rPr lang="zh-TW" altLang="en-US" dirty="0" smtClean="0"/>
              <a:t>我们都应该知道什么？</a:t>
            </a:r>
            <a:endParaRPr lang="en-US" dirty="0"/>
          </a:p>
          <a:p>
            <a:pPr marL="228600" lvl="0" indent="-228600">
              <a:buFont typeface="+mj-lt"/>
              <a:buAutoNum type="arabicPeriod"/>
            </a:pPr>
            <a:r>
              <a:rPr lang="zh-TW" altLang="en-US" dirty="0"/>
              <a:t>首先，</a:t>
            </a:r>
            <a:r>
              <a:rPr lang="en-US" dirty="0" err="1"/>
              <a:t>MyLion</a:t>
            </a:r>
            <a:r>
              <a:rPr lang="en-US" dirty="0"/>
              <a:t> </a:t>
            </a:r>
            <a:r>
              <a:rPr lang="zh-TW" altLang="en-US" dirty="0" smtClean="0"/>
              <a:t>现在可在各地以任何设备使用。</a:t>
            </a:r>
            <a:r>
              <a:rPr lang="en-US" dirty="0" smtClean="0"/>
              <a:t>  </a:t>
            </a:r>
            <a:r>
              <a:rPr lang="zh-TW" altLang="en-US" dirty="0" smtClean="0"/>
              <a:t>您可以从任何带网页浏览器的设备登录到</a:t>
            </a:r>
            <a:r>
              <a:rPr lang="en-US" dirty="0" smtClean="0"/>
              <a:t> </a:t>
            </a:r>
            <a:r>
              <a:rPr lang="en-US" dirty="0" err="1"/>
              <a:t>MyLion</a:t>
            </a:r>
            <a:r>
              <a:rPr lang="zh-TW" altLang="en-US" dirty="0"/>
              <a:t>。</a:t>
            </a:r>
            <a:r>
              <a:rPr lang="en-US" dirty="0"/>
              <a:t>  </a:t>
            </a:r>
            <a:r>
              <a:rPr lang="zh-TW" altLang="en-US" dirty="0" smtClean="0"/>
              <a:t>为了能在您的智能手机上得到</a:t>
            </a:r>
            <a:r>
              <a:rPr lang="en-US" dirty="0" smtClean="0"/>
              <a:t> </a:t>
            </a:r>
            <a:r>
              <a:rPr lang="en-US" dirty="0" err="1"/>
              <a:t>MyLion</a:t>
            </a:r>
            <a:r>
              <a:rPr lang="en-US" dirty="0"/>
              <a:t> </a:t>
            </a:r>
            <a:r>
              <a:rPr lang="zh-TW" altLang="en-US" dirty="0" smtClean="0"/>
              <a:t>的最佳体验，苹果手机的请从</a:t>
            </a:r>
            <a:r>
              <a:rPr lang="en-US" dirty="0" smtClean="0"/>
              <a:t> </a:t>
            </a:r>
            <a:r>
              <a:rPr lang="en-US" dirty="0"/>
              <a:t>App Store, </a:t>
            </a:r>
            <a:r>
              <a:rPr lang="zh-TW" altLang="en-US" dirty="0" smtClean="0"/>
              <a:t>安卓手机的请从</a:t>
            </a:r>
            <a:r>
              <a:rPr lang="en-US" dirty="0" smtClean="0"/>
              <a:t> </a:t>
            </a:r>
            <a:r>
              <a:rPr lang="en-US" dirty="0"/>
              <a:t>Google Play </a:t>
            </a:r>
            <a:r>
              <a:rPr lang="zh-TW" altLang="en-US" dirty="0" smtClean="0"/>
              <a:t>下载</a:t>
            </a:r>
            <a:r>
              <a:rPr lang="en-US" dirty="0" smtClean="0"/>
              <a:t> </a:t>
            </a:r>
            <a:r>
              <a:rPr lang="en-US" dirty="0" err="1"/>
              <a:t>MyLion</a:t>
            </a:r>
            <a:r>
              <a:rPr lang="en-US" dirty="0"/>
              <a:t> </a:t>
            </a:r>
            <a:r>
              <a:rPr lang="zh-TW" altLang="en-US" dirty="0" smtClean="0"/>
              <a:t>应用程序。</a:t>
            </a:r>
            <a:endParaRPr lang="en-US" dirty="0"/>
          </a:p>
          <a:p>
            <a:pPr marL="228600" lvl="0" indent="-228600">
              <a:buFont typeface="+mj-lt"/>
              <a:buAutoNum type="arabicPeriod"/>
            </a:pPr>
            <a:r>
              <a:rPr lang="zh-TW" altLang="en-US" dirty="0" smtClean="0"/>
              <a:t>我们在不断根据狮友和青少狮的回馈意见改良</a:t>
            </a:r>
            <a:r>
              <a:rPr lang="en-US" dirty="0" smtClean="0"/>
              <a:t> </a:t>
            </a:r>
            <a:r>
              <a:rPr lang="en-US" dirty="0" err="1"/>
              <a:t>MyLion</a:t>
            </a:r>
            <a:r>
              <a:rPr lang="zh-TW" altLang="en-US" dirty="0"/>
              <a:t>。</a:t>
            </a:r>
            <a:r>
              <a:rPr lang="en-US" dirty="0"/>
              <a:t>  </a:t>
            </a:r>
            <a:r>
              <a:rPr lang="zh-TW" altLang="en-US" dirty="0"/>
              <a:t>在</a:t>
            </a:r>
            <a:r>
              <a:rPr lang="en-US" dirty="0"/>
              <a:t> </a:t>
            </a:r>
            <a:r>
              <a:rPr lang="en-US" dirty="0" err="1"/>
              <a:t>MyLion</a:t>
            </a:r>
            <a:r>
              <a:rPr lang="en-US" dirty="0"/>
              <a:t> </a:t>
            </a:r>
            <a:r>
              <a:rPr lang="zh-TW" altLang="en-US" dirty="0" smtClean="0"/>
              <a:t>推广到全球使用之前，来自我们各个宪章区的狮友和青少狮已测试了该网站及移动应用程序。</a:t>
            </a:r>
            <a:r>
              <a:rPr lang="en-US" dirty="0" smtClean="0"/>
              <a:t>  </a:t>
            </a:r>
            <a:r>
              <a:rPr lang="zh-TW" altLang="en-US" dirty="0" smtClean="0"/>
              <a:t>会员提供的建议使</a:t>
            </a:r>
            <a:r>
              <a:rPr lang="en-US" dirty="0" smtClean="0"/>
              <a:t> </a:t>
            </a:r>
            <a:r>
              <a:rPr lang="en-US" dirty="0" err="1"/>
              <a:t>MyLion</a:t>
            </a:r>
            <a:r>
              <a:rPr lang="en-US" dirty="0"/>
              <a:t> </a:t>
            </a:r>
            <a:r>
              <a:rPr lang="zh-TW" altLang="en-US" dirty="0" smtClean="0"/>
              <a:t>得到改进。</a:t>
            </a:r>
            <a:r>
              <a:rPr lang="en-US" dirty="0" smtClean="0"/>
              <a:t>  </a:t>
            </a:r>
            <a:r>
              <a:rPr lang="zh-TW" altLang="en-US" dirty="0" smtClean="0"/>
              <a:t>未来将有更多的功能增加到</a:t>
            </a:r>
            <a:r>
              <a:rPr lang="en-US" dirty="0" smtClean="0"/>
              <a:t> </a:t>
            </a:r>
            <a:r>
              <a:rPr lang="en-US" dirty="0" err="1"/>
              <a:t>MyLion</a:t>
            </a:r>
            <a:r>
              <a:rPr lang="en-US" dirty="0"/>
              <a:t> </a:t>
            </a:r>
            <a:r>
              <a:rPr lang="zh-TW" altLang="en-US" dirty="0"/>
              <a:t>中。</a:t>
            </a:r>
            <a:endParaRPr lang="en-US" dirty="0"/>
          </a:p>
          <a:p>
            <a:pPr marL="228600" lvl="0" indent="-228600">
              <a:buFont typeface="+mj-lt"/>
              <a:buAutoNum type="arabicPeriod"/>
            </a:pPr>
            <a:r>
              <a:rPr lang="zh-TW" altLang="en-US" dirty="0" smtClean="0"/>
              <a:t>从</a:t>
            </a:r>
            <a:r>
              <a:rPr lang="en-US" dirty="0" smtClean="0"/>
              <a:t>2019</a:t>
            </a:r>
            <a:r>
              <a:rPr lang="zh-TW" altLang="en-US" dirty="0"/>
              <a:t>年</a:t>
            </a:r>
            <a:r>
              <a:rPr lang="en-US" dirty="0"/>
              <a:t>7</a:t>
            </a:r>
            <a:r>
              <a:rPr lang="zh-TW" altLang="en-US" dirty="0"/>
              <a:t>月</a:t>
            </a:r>
            <a:r>
              <a:rPr lang="en-US" dirty="0"/>
              <a:t>1</a:t>
            </a:r>
            <a:r>
              <a:rPr lang="zh-TW" altLang="en-US" dirty="0"/>
              <a:t>日起，</a:t>
            </a:r>
            <a:r>
              <a:rPr lang="en-US" dirty="0" err="1"/>
              <a:t>MyLion</a:t>
            </a:r>
            <a:r>
              <a:rPr lang="en-US" dirty="0"/>
              <a:t> </a:t>
            </a:r>
            <a:r>
              <a:rPr lang="zh-TW" altLang="en-US" dirty="0" smtClean="0"/>
              <a:t>将会是计划和报告服务活动的系统平台。</a:t>
            </a:r>
            <a:r>
              <a:rPr lang="en-US" dirty="0" smtClean="0"/>
              <a:t>  </a:t>
            </a:r>
            <a:r>
              <a:rPr lang="en-US" dirty="0"/>
              <a:t>MyLCI </a:t>
            </a:r>
            <a:r>
              <a:rPr lang="zh-TW" altLang="en-US" dirty="0" smtClean="0"/>
              <a:t>的其它功能保持可用。网络研讨会、培训工具袋和其它资源将有助狮友和青少狮利用</a:t>
            </a:r>
            <a:r>
              <a:rPr lang="en-US" dirty="0" smtClean="0"/>
              <a:t> </a:t>
            </a:r>
            <a:r>
              <a:rPr lang="en-US" dirty="0" err="1" smtClean="0"/>
              <a:t>MyLion</a:t>
            </a:r>
            <a:r>
              <a:rPr lang="zh-TW" altLang="en-US" dirty="0" smtClean="0"/>
              <a:t>并提升我们的服务。</a:t>
            </a:r>
            <a:endParaRPr lang="en-US" dirty="0"/>
          </a:p>
        </p:txBody>
      </p:sp>
      <p:sp>
        <p:nvSpPr>
          <p:cNvPr id="4" name="Slide Number Placeholder 3"/>
          <p:cNvSpPr>
            <a:spLocks noGrp="1"/>
          </p:cNvSpPr>
          <p:nvPr>
            <p:ph type="sldNum" sz="quarter" idx="10"/>
          </p:nvPr>
        </p:nvSpPr>
        <p:spPr/>
        <p:txBody>
          <a:bodyPr/>
          <a:lstStyle/>
          <a:p>
            <a:fld id="{DE9BFB3A-CC30-A549-992E-A97C46656D7F}" type="slidenum">
              <a:rPr lang="en-US">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294740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599040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登记使用</a:t>
            </a:r>
            <a:r>
              <a:rPr lang="en-US" dirty="0" smtClean="0"/>
              <a:t> </a:t>
            </a:r>
            <a:r>
              <a:rPr lang="en-US" dirty="0" err="1"/>
              <a:t>MyLion</a:t>
            </a:r>
            <a:r>
              <a:rPr lang="en-US" dirty="0"/>
              <a:t> </a:t>
            </a:r>
            <a:r>
              <a:rPr lang="zh-TW" altLang="en-US" dirty="0" smtClean="0"/>
              <a:t>是个一次性的程序。</a:t>
            </a:r>
            <a:r>
              <a:rPr lang="en-US" dirty="0" smtClean="0"/>
              <a:t>  </a:t>
            </a:r>
            <a:r>
              <a:rPr lang="zh-TW" altLang="en-US" dirty="0" smtClean="0"/>
              <a:t>不管您是在网站还是在移动应用程序上登记，您都可以使用相同的用户名和密码，随时随地进入</a:t>
            </a:r>
            <a:r>
              <a:rPr lang="en-US" dirty="0" smtClean="0"/>
              <a:t> </a:t>
            </a:r>
            <a:r>
              <a:rPr lang="en-US" dirty="0" err="1"/>
              <a:t>MyLion</a:t>
            </a:r>
            <a:r>
              <a:rPr lang="zh-TW" altLang="en-US" dirty="0"/>
              <a:t>。</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p:txBody>
      </p:sp>
      <p:sp>
        <p:nvSpPr>
          <p:cNvPr id="4" name="Slide Number Placeholder 3"/>
          <p:cNvSpPr>
            <a:spLocks noGrp="1"/>
          </p:cNvSpPr>
          <p:nvPr>
            <p:ph type="sldNum" sz="quarter" idx="10"/>
          </p:nvPr>
        </p:nvSpPr>
        <p:spPr/>
        <p:txBody>
          <a:bodyPr/>
          <a:lstStyle/>
          <a:p>
            <a:fld id="{DE9BFB3A-CC30-A549-992E-A97C46656D7F}" type="slidenum">
              <a:rPr lang="en-US">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628916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在</a:t>
            </a:r>
            <a:r>
              <a:rPr lang="en-US" dirty="0"/>
              <a:t> </a:t>
            </a:r>
            <a:r>
              <a:rPr lang="en-US" dirty="0" err="1"/>
              <a:t>MyLion</a:t>
            </a:r>
            <a:r>
              <a:rPr lang="en-US" dirty="0"/>
              <a:t> </a:t>
            </a:r>
            <a:r>
              <a:rPr lang="zh-TW" altLang="en-US" dirty="0" smtClean="0"/>
              <a:t>移动应用程序上登记可用相同的步骤。</a:t>
            </a:r>
            <a:r>
              <a:rPr lang="en-US" dirty="0" smtClean="0"/>
              <a:t>  </a:t>
            </a:r>
            <a:r>
              <a:rPr lang="zh-TW" altLang="en-US" dirty="0" smtClean="0"/>
              <a:t>登记是个一次性的程序。</a:t>
            </a:r>
            <a:endParaRPr lang="en-US" dirty="0"/>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255278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970593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baseline="0" dirty="0" err="1" smtClean="0">
                <a:solidFill>
                  <a:schemeClr val="tx1"/>
                </a:solidFill>
                <a:effectLst/>
                <a:latin typeface="+mn-lt"/>
                <a:ea typeface="ヒラギノ角ゴ Pro W3" charset="0"/>
                <a:cs typeface="ヒラギノ角ゴ Pro W3" charset="0"/>
              </a:rPr>
              <a:t>MyLion</a:t>
            </a:r>
            <a:r>
              <a:rPr lang="en-US" sz="1200" b="0" i="0" kern="1200" baseline="0" dirty="0" smtClean="0">
                <a:solidFill>
                  <a:schemeClr val="tx1"/>
                </a:solidFill>
                <a:effectLst/>
                <a:latin typeface="+mn-lt"/>
                <a:ea typeface="ヒラギノ角ゴ Pro W3" charset="0"/>
                <a:cs typeface="ヒラギノ角ゴ Pro W3" charset="0"/>
              </a:rPr>
              <a:t> </a:t>
            </a:r>
            <a:r>
              <a:rPr lang="zh-CN" altLang="en-US" sz="1200" b="0" i="0" kern="1200" baseline="0" dirty="0" smtClean="0">
                <a:solidFill>
                  <a:schemeClr val="tx1"/>
                </a:solidFill>
                <a:effectLst/>
                <a:latin typeface="+mn-lt"/>
                <a:ea typeface="ヒラギノ角ゴ Pro W3" charset="0"/>
                <a:cs typeface="ヒラギノ角ゴ Pro W3" charset="0"/>
              </a:rPr>
              <a:t>主页呈现所有您的服务选项、将服务旅程放置在前面和中央并使服务影响个性化。</a:t>
            </a:r>
            <a:endParaRPr lang="en-US" sz="1200" b="0" i="0" kern="1200" baseline="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2959203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a:p>
            <a:pPr fontAlgn="base"/>
            <a:r>
              <a:rPr lang="zh-TW" altLang="en-US" dirty="0">
                <a:ea typeface="ヒラギノ角ゴ Pro W3" charset="0"/>
                <a:cs typeface="ヒラギノ角ゴ Pro W3" charset="0"/>
              </a:rPr>
              <a:t>借助</a:t>
            </a:r>
            <a:r>
              <a:rPr lang="en-US" altLang="zh-TW" dirty="0" err="1">
                <a:ea typeface="ヒラギノ角ゴ Pro W3" charset="0"/>
                <a:cs typeface="ヒラギノ角ゴ Pro W3" charset="0"/>
              </a:rPr>
              <a:t>MyLion</a:t>
            </a:r>
            <a:r>
              <a:rPr lang="zh-TW" altLang="en-US" dirty="0">
                <a:ea typeface="ヒラギノ角ゴ Pro W3" charset="0"/>
                <a:cs typeface="ヒラギノ角ゴ Pro W3" charset="0"/>
              </a:rPr>
              <a:t>的</a:t>
            </a:r>
            <a:r>
              <a:rPr lang="en-US" altLang="zh-TW" dirty="0" smtClean="0">
                <a:ea typeface="ヒラギノ角ゴ Pro W3" charset="0"/>
                <a:cs typeface="ヒラギノ角ゴ Pro W3" charset="0"/>
              </a:rPr>
              <a:t>Discover</a:t>
            </a:r>
            <a:r>
              <a:rPr lang="zh-TW" altLang="en-US" dirty="0" smtClean="0">
                <a:ea typeface="ヒラギノ角ゴ Pro W3" charset="0"/>
                <a:cs typeface="ヒラギノ角ゴ Pro W3" charset="0"/>
              </a:rPr>
              <a:t>功能，您可以搜索世界各地的服务活动，或查看其他</a:t>
            </a:r>
            <a:r>
              <a:rPr lang="zh-CN" altLang="en-US" dirty="0" smtClean="0">
                <a:ea typeface="ヒラギノ角ゴ Pro W3" charset="0"/>
                <a:cs typeface="ヒラギノ角ゴ Pro W3" charset="0"/>
              </a:rPr>
              <a:t>会</a:t>
            </a:r>
            <a:r>
              <a:rPr lang="zh-TW" altLang="en-US" dirty="0" smtClean="0">
                <a:ea typeface="ヒラギノ角ゴ Pro W3" charset="0"/>
                <a:cs typeface="ヒラギノ角ゴ Pro W3" charset="0"/>
              </a:rPr>
              <a:t>员正在组织的服务活动。 </a:t>
            </a:r>
            <a:r>
              <a:rPr lang="zh-CN" altLang="en-US" dirty="0" smtClean="0">
                <a:ea typeface="ヒラギノ角ゴ Pro W3" charset="0"/>
                <a:cs typeface="ヒラギノ角ゴ Pro W3" charset="0"/>
              </a:rPr>
              <a:t>您还能</a:t>
            </a:r>
            <a:r>
              <a:rPr lang="zh-TW" altLang="en-US" dirty="0" smtClean="0">
                <a:ea typeface="ヒラギノ角ゴ Pro W3" charset="0"/>
                <a:cs typeface="ヒラギノ角ゴ Pro W3" charset="0"/>
              </a:rPr>
              <a:t>查找</a:t>
            </a:r>
            <a:r>
              <a:rPr lang="zh-CN" altLang="en-US" dirty="0" smtClean="0">
                <a:ea typeface="ヒラギノ角ゴ Pro W3" charset="0"/>
                <a:cs typeface="ヒラギノ角ゴ Pro W3" charset="0"/>
              </a:rPr>
              <a:t>到</a:t>
            </a:r>
            <a:r>
              <a:rPr lang="zh-TW" altLang="en-US" dirty="0" smtClean="0">
                <a:ea typeface="ヒラギノ角ゴ Pro W3" charset="0"/>
                <a:cs typeface="ヒラギノ角ゴ Pro W3" charset="0"/>
              </a:rPr>
              <a:t>您感兴趣的活动，查看详细信息并加入。</a:t>
            </a:r>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ea typeface="PMingLiU"/>
              </a:rPr>
              <a:pPr>
                <a:defRPr/>
              </a:pPr>
              <a:t>9</a:t>
            </a:fld>
            <a:endParaRPr lang="en-US" dirty="0">
              <a:solidFill>
                <a:prstClr val="black"/>
              </a:solidFill>
              <a:ea typeface="PMingLiU"/>
            </a:endParaRPr>
          </a:p>
        </p:txBody>
      </p:sp>
    </p:spTree>
    <p:extLst>
      <p:ext uri="{BB962C8B-B14F-4D97-AF65-F5344CB8AC3E}">
        <p14:creationId xmlns:p14="http://schemas.microsoft.com/office/powerpoint/2010/main" val="2071678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 Id="rId4" Type="http://schemas.openxmlformats.org/officeDocument/2006/relationships/image" Target="../media/image3.emf"/></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jpg"/><Relationship Id="rId1" Type="http://schemas.openxmlformats.org/officeDocument/2006/relationships/slideMaster" Target="../slideMasters/slideMaster7.xml"/><Relationship Id="rId4" Type="http://schemas.openxmlformats.org/officeDocument/2006/relationships/image" Target="../media/image11.emf"/></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6.jpg"/><Relationship Id="rId1" Type="http://schemas.openxmlformats.org/officeDocument/2006/relationships/slideMaster" Target="../slideMasters/slideMaster7.xml"/><Relationship Id="rId4" Type="http://schemas.openxmlformats.org/officeDocument/2006/relationships/image" Target="../media/image11.em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9.xml"/><Relationship Id="rId4" Type="http://schemas.openxmlformats.org/officeDocument/2006/relationships/image" Target="../media/image3.emf"/></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298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555955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202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9833" r="19362"/>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707877808"/>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606899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366724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No Content">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273351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2" marR="0" indent="-230182" algn="l" defTabSz="914377" rtl="0" eaLnBrk="1" fontAlgn="base" latinLnBrk="0" hangingPunct="1">
              <a:lnSpc>
                <a:spcPct val="100000"/>
              </a:lnSpc>
              <a:spcBef>
                <a:spcPct val="20000"/>
              </a:spcBef>
              <a:spcAft>
                <a:spcPct val="0"/>
              </a:spcAft>
              <a:buClrTx/>
              <a:buSzTx/>
              <a:buFont typeface="Arial" pitchFamily="34" charset="0"/>
              <a:buChar char="•"/>
              <a:tabLst/>
              <a:defRPr sz="1800"/>
            </a:lvl1pPr>
            <a:lvl2pPr marL="746107" marR="0" indent="-227008" algn="l" defTabSz="914377"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59" marR="0" indent="-230182" algn="l" defTabSz="914377"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2704381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690552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276153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Title Only">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89413608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66817554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179932936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sz="180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sz="180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497454849"/>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b="-1"/>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26179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t="15633" b="-46"/>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979943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300033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086699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936219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31665129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1876668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2771877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450622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82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9833" r="19362"/>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456218340"/>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036539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32564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0393701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8798224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Media Placeholder 3">
            <a:extLst>
              <a:ext uri="{FF2B5EF4-FFF2-40B4-BE49-F238E27FC236}">
                <a16:creationId xmlns=""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9432471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36726948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350275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554867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t="16488" b="-46"/>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0680218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821389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a:solidFill>
                <a:srgbClr val="404040"/>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1915674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7510827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5877006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978414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9886308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r>
              <a:rPr lang="en-US" sz="1600" dirty="0">
                <a:latin typeface="Arial" charset="0"/>
                <a:ea typeface="Arial" charset="0"/>
                <a:cs typeface="Arial" charset="0"/>
              </a:rPr>
              <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510275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4303592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31769190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212040313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1613232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sz="180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sz="180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13658665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b="-1"/>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2728411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b="-46"/>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7304626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8227091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262427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6633425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38315055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40432031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35408969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580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617022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9833" r="19362"/>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63791284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3784665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7968379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10" name="Gold Bar">
            <a:extLst>
              <a:ext uri="{FF2B5EF4-FFF2-40B4-BE49-F238E27FC236}">
                <a16:creationId xmlns=""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685340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646307778"/>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305628072"/>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pic>
        <p:nvPicPr>
          <p:cNvPr id="12" name="Logo" descr="lionlogo_white.eps">
            <a:extLst>
              <a:ext uri="{FF2B5EF4-FFF2-40B4-BE49-F238E27FC236}">
                <a16:creationId xmlns=""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6252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2898849727"/>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3824842527"/>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420983933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632122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7" name="Picture 6">
            <a:extLst>
              <a:ext uri="{FF2B5EF4-FFF2-40B4-BE49-F238E27FC236}">
                <a16:creationId xmlns=""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087556788"/>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286010159"/>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1037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a:solidFill>
                <a:prstClr val="white"/>
              </a:solidFill>
            </a:endParaRPr>
          </a:p>
        </p:txBody>
      </p:sp>
    </p:spTree>
    <p:extLst>
      <p:ext uri="{BB962C8B-B14F-4D97-AF65-F5344CB8AC3E}">
        <p14:creationId xmlns:p14="http://schemas.microsoft.com/office/powerpoint/2010/main" val="41416041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t="16488" b="-46"/>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a:prstGeom prst="rect">
            <a:avLst/>
          </a:prstGeo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prstGeom prst="rect">
            <a:avLst/>
          </a:prstGeo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2915312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a:prstGeom prst="rect">
            <a:avLst/>
          </a:prstGeo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13707693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4294825007"/>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3539136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t="16488" b="-46"/>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4722856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745095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25299426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1593103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523625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2470554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559784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6062222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5962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9833" r="19362"/>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4252657275"/>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615151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a:solidFill>
                <a:prstClr val="white"/>
              </a:solidFill>
            </a:endParaRPr>
          </a:p>
        </p:txBody>
      </p:sp>
    </p:spTree>
    <p:extLst>
      <p:ext uri="{BB962C8B-B14F-4D97-AF65-F5344CB8AC3E}">
        <p14:creationId xmlns:p14="http://schemas.microsoft.com/office/powerpoint/2010/main" val="15584781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995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37457590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a:solidFill>
                <a:prstClr val="white"/>
              </a:solidFill>
            </a:endParaRPr>
          </a:p>
        </p:txBody>
      </p:sp>
    </p:spTree>
    <p:extLst>
      <p:ext uri="{BB962C8B-B14F-4D97-AF65-F5344CB8AC3E}">
        <p14:creationId xmlns:p14="http://schemas.microsoft.com/office/powerpoint/2010/main" val="13864620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13017"/>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016261858"/>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95474009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90.xml"/><Relationship Id="rId1"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latin typeface="Open Sans Regular" charset="0"/>
              </a:rPr>
              <a:pPr algn="r" fontAlgn="base">
                <a:spcBef>
                  <a:spcPct val="50000"/>
                </a:spcBef>
                <a:spcAft>
                  <a:spcPct val="0"/>
                </a:spcAft>
                <a:defRPr/>
              </a:pPr>
              <a:t>‹#›</a:t>
            </a:fld>
            <a:endParaRPr lang="en-US" sz="1000" dirty="0">
              <a:solidFill>
                <a:srgbClr val="00338D"/>
              </a:solidFill>
              <a:latin typeface="Open Sans Regular" charset="0"/>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err="1">
              <a:solidFill>
                <a:srgbClr val="404040"/>
              </a:solidFill>
              <a:latin typeface="Open Sans Regular" charset="0"/>
              <a:ea typeface="ヒラギノ角ゴ Pro W3" pitchFamily="84" charset="-128"/>
            </a:endParaRPr>
          </a:p>
        </p:txBody>
      </p:sp>
    </p:spTree>
    <p:extLst>
      <p:ext uri="{BB962C8B-B14F-4D97-AF65-F5344CB8AC3E}">
        <p14:creationId xmlns:p14="http://schemas.microsoft.com/office/powerpoint/2010/main" val="3655511975"/>
      </p:ext>
    </p:extLst>
  </p:cSld>
  <p:clrMap bg1="lt1" tx1="dk1" bg2="lt2" tx2="dk2" accent1="accent1" accent2="accent2" accent3="accent3" accent4="accent4" accent5="accent5" accent6="accent6" hlink="hlink" folHlink="folHlink"/>
  <p:sldLayoutIdLst>
    <p:sldLayoutId id="2147483661" r:id="rId1"/>
  </p:sldLayoutIdLst>
  <p:hf sldNum="0" hdr="0" dt="0"/>
  <p:txStyles>
    <p:titleStyle>
      <a:lvl1pPr algn="ctr" rtl="0" eaLnBrk="1" fontAlgn="base" hangingPunct="1">
        <a:lnSpc>
          <a:spcPct val="90000"/>
        </a:lnSpc>
        <a:spcBef>
          <a:spcPct val="0"/>
        </a:spcBef>
        <a:spcAft>
          <a:spcPct val="0"/>
        </a:spcAft>
        <a:defRPr sz="2800" b="0" i="0">
          <a:solidFill>
            <a:schemeClr val="accent6"/>
          </a:solidFill>
          <a:latin typeface="Open Sans Regular" charset="0"/>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latin typeface="Open Sans Regular" charset="0"/>
              </a:rPr>
              <a:pPr algn="r" fontAlgn="base">
                <a:spcBef>
                  <a:spcPct val="50000"/>
                </a:spcBef>
                <a:spcAft>
                  <a:spcPct val="0"/>
                </a:spcAft>
                <a:defRPr/>
              </a:pPr>
              <a:t>‹#›</a:t>
            </a:fld>
            <a:endParaRPr lang="en-US" sz="1000" dirty="0">
              <a:solidFill>
                <a:srgbClr val="00338D"/>
              </a:solidFill>
              <a:latin typeface="Open Sans Regular" charset="0"/>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err="1">
              <a:solidFill>
                <a:srgbClr val="404040"/>
              </a:solidFill>
              <a:latin typeface="Open Sans Regular" charset="0"/>
              <a:ea typeface="ヒラギノ角ゴ Pro W3" pitchFamily="84" charset="-128"/>
            </a:endParaRPr>
          </a:p>
        </p:txBody>
      </p:sp>
    </p:spTree>
    <p:extLst>
      <p:ext uri="{BB962C8B-B14F-4D97-AF65-F5344CB8AC3E}">
        <p14:creationId xmlns:p14="http://schemas.microsoft.com/office/powerpoint/2010/main" val="2233956532"/>
      </p:ext>
    </p:extLst>
  </p:cSld>
  <p:clrMap bg1="lt1" tx1="dk1" bg2="lt2" tx2="dk2" accent1="accent1" accent2="accent2" accent3="accent3" accent4="accent4" accent5="accent5" accent6="accent6" hlink="hlink" folHlink="folHlink"/>
  <p:sldLayoutIdLst>
    <p:sldLayoutId id="2147483909" r:id="rId1"/>
    <p:sldLayoutId id="2147483910" r:id="rId2"/>
  </p:sldLayoutIdLst>
  <p:hf sldNum="0" hdr="0" dt="0"/>
  <p:txStyles>
    <p:titleStyle>
      <a:lvl1pPr algn="ctr" rtl="0" eaLnBrk="1" fontAlgn="base" hangingPunct="1">
        <a:lnSpc>
          <a:spcPct val="90000"/>
        </a:lnSpc>
        <a:spcBef>
          <a:spcPct val="0"/>
        </a:spcBef>
        <a:spcAft>
          <a:spcPct val="0"/>
        </a:spcAft>
        <a:defRPr sz="2800" b="0" i="0">
          <a:solidFill>
            <a:schemeClr val="accent6"/>
          </a:solidFill>
          <a:latin typeface="Open Sans Regular" charset="0"/>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349737"/>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108186507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09376245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231741365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3" r:id="rId12"/>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3791057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97059613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968593917"/>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717417"/>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90" r:id="rId4"/>
    <p:sldLayoutId id="2147483891" r:id="rId5"/>
    <p:sldLayoutId id="2147483892" r:id="rId6"/>
    <p:sldLayoutId id="2147483893"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891029984"/>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9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2.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83.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3" Type="http://schemas.openxmlformats.org/officeDocument/2006/relationships/hyperlink" Target="https://app.mylion.org/" TargetMode="External"/><Relationship Id="rId2" Type="http://schemas.openxmlformats.org/officeDocument/2006/relationships/notesSlide" Target="../notesSlides/notesSlide27.xml"/><Relationship Id="rId1" Type="http://schemas.openxmlformats.org/officeDocument/2006/relationships/slideLayout" Target="../slideLayouts/slideLayout90.xml"/><Relationship Id="rId4" Type="http://schemas.openxmlformats.org/officeDocument/2006/relationships/hyperlink" Target="mailto:mylionsupport@lionsclubs.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49.xml"/><Relationship Id="rId4" Type="http://schemas.openxmlformats.org/officeDocument/2006/relationships/image" Target="../media/image11.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6.xml"/><Relationship Id="rId1" Type="http://schemas.openxmlformats.org/officeDocument/2006/relationships/slideLayout" Target="../slideLayouts/slideLayout7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A311C337-3B88-874A-B4AD-D9B20F202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erlay">
            <a:extLst>
              <a:ext uri="{FF2B5EF4-FFF2-40B4-BE49-F238E27FC236}">
                <a16:creationId xmlns:a16="http://schemas.microsoft.com/office/drawing/2014/main" xmlns="" id="{1D432D89-730D-1648-A778-0E2B3D63BAAC}"/>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Gold Bar">
            <a:extLst>
              <a:ext uri="{FF2B5EF4-FFF2-40B4-BE49-F238E27FC236}">
                <a16:creationId xmlns:a16="http://schemas.microsoft.com/office/drawing/2014/main" xmlns="" id="{026C0616-C76C-4A48-B69A-2B470B6DB415}"/>
              </a:ext>
            </a:extLst>
          </p:cNvPr>
          <p:cNvSpPr/>
          <p:nvPr/>
        </p:nvSpPr>
        <p:spPr>
          <a:xfrm>
            <a:off x="837647" y="3964445"/>
            <a:ext cx="4458748"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6" name="Text Placeholder 18">
            <a:extLst>
              <a:ext uri="{FF2B5EF4-FFF2-40B4-BE49-F238E27FC236}">
                <a16:creationId xmlns:a16="http://schemas.microsoft.com/office/drawing/2014/main" xmlns="" id="{F26A3931-E2AC-5B42-B0C6-F20D7E8F727A}"/>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CN" altLang="en-US" dirty="0"/>
              <a:t>隆重介绍</a:t>
            </a:r>
            <a:r>
              <a:rPr lang="en-US" dirty="0"/>
              <a:t> MyLion</a:t>
            </a:r>
            <a:r>
              <a:rPr lang="en-US" baseline="30000" dirty="0"/>
              <a:t> ®</a:t>
            </a:r>
            <a:endParaRPr lang="en-US" dirty="0"/>
          </a:p>
        </p:txBody>
      </p:sp>
      <p:sp>
        <p:nvSpPr>
          <p:cNvPr id="7" name="Text Placeholder 20">
            <a:extLst>
              <a:ext uri="{FF2B5EF4-FFF2-40B4-BE49-F238E27FC236}">
                <a16:creationId xmlns:a16="http://schemas.microsoft.com/office/drawing/2014/main" xmlns="" id="{8B790E74-54B4-0245-9ECA-20502B79334F}"/>
              </a:ext>
            </a:extLst>
          </p:cNvPr>
          <p:cNvSpPr txBox="1">
            <a:spLocks/>
          </p:cNvSpPr>
          <p:nvPr/>
        </p:nvSpPr>
        <p:spPr>
          <a:xfrm>
            <a:off x="761999" y="4201081"/>
            <a:ext cx="8476269" cy="1231880"/>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CN" altLang="en-US" dirty="0"/>
              <a:t>用新的会员工具推进国际狮子会</a:t>
            </a:r>
            <a:endParaRPr lang="en-US" dirty="0"/>
          </a:p>
        </p:txBody>
      </p:sp>
      <p:pic>
        <p:nvPicPr>
          <p:cNvPr id="8" name="Picture 7">
            <a:extLst>
              <a:ext uri="{FF2B5EF4-FFF2-40B4-BE49-F238E27FC236}">
                <a16:creationId xmlns:a16="http://schemas.microsoft.com/office/drawing/2014/main" xmlns="" id="{EB6292F1-3791-E842-AFA8-BBC1B77A47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854609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6227" y="293854"/>
            <a:ext cx="11379200" cy="774208"/>
          </a:xfrm>
        </p:spPr>
        <p:txBody>
          <a:bodyPr/>
          <a:lstStyle/>
          <a:p>
            <a:r>
              <a:rPr lang="zh-CN" altLang="en-US" sz="3200" b="1" dirty="0" smtClean="0">
                <a:solidFill>
                  <a:srgbClr val="0A5496"/>
                </a:solidFill>
                <a:latin typeface="Arial" panose="020B0604020202020204" pitchFamily="34" charset="0"/>
                <a:ea typeface="Arial" charset="0"/>
                <a:cs typeface="Arial" panose="020B0604020202020204" pitchFamily="34" charset="0"/>
              </a:rPr>
              <a:t>即刻沟通</a:t>
            </a:r>
            <a:endParaRPr lang="en-US" sz="3200" dirty="0"/>
          </a:p>
        </p:txBody>
      </p:sp>
      <p:sp>
        <p:nvSpPr>
          <p:cNvPr id="8" name="TextBox 7"/>
          <p:cNvSpPr txBox="1"/>
          <p:nvPr/>
        </p:nvSpPr>
        <p:spPr>
          <a:xfrm>
            <a:off x="9721532" y="4917033"/>
            <a:ext cx="2049019" cy="1215717"/>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控制</a:t>
            </a:r>
            <a:r>
              <a:rPr lang="en-US" altLang="zh-CN" sz="1600" b="1" dirty="0" smtClean="0">
                <a:solidFill>
                  <a:schemeClr val="tx2"/>
                </a:solidFill>
                <a:latin typeface="Arial" charset="0"/>
                <a:ea typeface="Arial" charset="0"/>
                <a:cs typeface="Arial" charset="0"/>
              </a:rPr>
              <a:t/>
            </a:r>
            <a:br>
              <a:rPr lang="en-US" altLang="zh-CN" sz="1600" b="1" dirty="0" smtClean="0">
                <a:solidFill>
                  <a:schemeClr val="tx2"/>
                </a:solidFill>
                <a:latin typeface="Arial" charset="0"/>
                <a:ea typeface="Arial" charset="0"/>
                <a:cs typeface="Arial" charset="0"/>
              </a:rPr>
            </a:br>
            <a:r>
              <a:rPr lang="zh-CN" altLang="en-US" sz="1600" b="1" dirty="0" smtClean="0">
                <a:solidFill>
                  <a:schemeClr val="tx2"/>
                </a:solidFill>
                <a:latin typeface="Arial" charset="0"/>
                <a:ea typeface="Arial" charset="0"/>
                <a:cs typeface="Arial" charset="0"/>
              </a:rPr>
              <a:t>信息</a:t>
            </a:r>
            <a:endParaRPr lang="en-US" sz="1600" b="1" dirty="0">
              <a:solidFill>
                <a:schemeClr val="tx2"/>
              </a:solidFill>
              <a:latin typeface="Arial" charset="0"/>
              <a:ea typeface="Arial" charset="0"/>
              <a:cs typeface="Arial" charset="0"/>
            </a:endParaRPr>
          </a:p>
          <a:p>
            <a:r>
              <a:rPr lang="zh-CN" altLang="en-US" sz="1200" dirty="0" smtClean="0">
                <a:solidFill>
                  <a:schemeClr val="tx1">
                    <a:lumMod val="60000"/>
                    <a:lumOff val="40000"/>
                  </a:schemeClr>
                </a:solidFill>
                <a:latin typeface="Arial" charset="0"/>
                <a:ea typeface="Arial" charset="0"/>
                <a:cs typeface="Arial" charset="0"/>
              </a:rPr>
              <a:t>您可以决定何时开始或离开对话、分享照片或视屏或删除旧信息。</a:t>
            </a:r>
            <a:endParaRPr lang="en-US" sz="1200" dirty="0">
              <a:solidFill>
                <a:schemeClr val="tx1">
                  <a:lumMod val="60000"/>
                  <a:lumOff val="40000"/>
                </a:schemeClr>
              </a:solidFill>
              <a:latin typeface="Arial" charset="0"/>
              <a:ea typeface="Arial" charset="0"/>
              <a:cs typeface="Arial" charset="0"/>
            </a:endParaRPr>
          </a:p>
        </p:txBody>
      </p:sp>
      <p:sp>
        <p:nvSpPr>
          <p:cNvPr id="13" name="TextBox 12"/>
          <p:cNvSpPr txBox="1"/>
          <p:nvPr/>
        </p:nvSpPr>
        <p:spPr>
          <a:xfrm>
            <a:off x="475861" y="2507499"/>
            <a:ext cx="1854932" cy="1400383"/>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内置聊天</a:t>
            </a:r>
            <a:r>
              <a:rPr lang="en-US" altLang="zh-CN" sz="1600" b="1" dirty="0" smtClean="0">
                <a:solidFill>
                  <a:schemeClr val="tx2"/>
                </a:solidFill>
                <a:latin typeface="Arial" charset="0"/>
                <a:ea typeface="Arial" charset="0"/>
                <a:cs typeface="Arial" charset="0"/>
              </a:rPr>
              <a:t/>
            </a:r>
            <a:br>
              <a:rPr lang="en-US" altLang="zh-CN" sz="1600" b="1" dirty="0" smtClean="0">
                <a:solidFill>
                  <a:schemeClr val="tx2"/>
                </a:solidFill>
                <a:latin typeface="Arial" charset="0"/>
                <a:ea typeface="Arial" charset="0"/>
                <a:cs typeface="Arial" charset="0"/>
              </a:rPr>
            </a:br>
            <a:r>
              <a:rPr lang="zh-CN" altLang="en-US" sz="1600" b="1" dirty="0" smtClean="0">
                <a:solidFill>
                  <a:schemeClr val="tx2"/>
                </a:solidFill>
                <a:latin typeface="Arial" charset="0"/>
                <a:ea typeface="Arial" charset="0"/>
                <a:cs typeface="Arial" charset="0"/>
              </a:rPr>
              <a:t>功能</a:t>
            </a:r>
            <a:endParaRPr lang="en-US" sz="1600" b="1" dirty="0" smtClean="0">
              <a:solidFill>
                <a:schemeClr val="tx2"/>
              </a:solidFill>
              <a:latin typeface="Arial" charset="0"/>
              <a:ea typeface="Arial" charset="0"/>
              <a:cs typeface="Arial" charset="0"/>
            </a:endParaRPr>
          </a:p>
          <a:p>
            <a:r>
              <a:rPr lang="zh-CN" altLang="en-US" sz="1200" dirty="0" smtClean="0">
                <a:solidFill>
                  <a:schemeClr val="tx1">
                    <a:lumMod val="60000"/>
                    <a:lumOff val="40000"/>
                  </a:schemeClr>
                </a:solidFill>
                <a:latin typeface="Arial" charset="0"/>
                <a:ea typeface="Arial" charset="0"/>
                <a:cs typeface="Arial" charset="0"/>
              </a:rPr>
              <a:t>与全球任何地方的狮友沟通，而且也能和当地层面沟通。</a:t>
            </a:r>
            <a:r>
              <a:rPr lang="en-US" sz="1200" dirty="0" smtClean="0">
                <a:solidFill>
                  <a:schemeClr val="tx1">
                    <a:lumMod val="60000"/>
                    <a:lumOff val="40000"/>
                  </a:schemeClr>
                </a:solidFill>
                <a:latin typeface="Arial" charset="0"/>
                <a:ea typeface="Arial" charset="0"/>
                <a:cs typeface="Arial" charset="0"/>
              </a:rPr>
              <a:t> </a:t>
            </a:r>
            <a:endParaRPr lang="en-US" sz="1200" dirty="0">
              <a:solidFill>
                <a:schemeClr val="tx1">
                  <a:lumMod val="60000"/>
                  <a:lumOff val="40000"/>
                </a:schemeClr>
              </a:solidFill>
              <a:latin typeface="Arial" charset="0"/>
              <a:ea typeface="Arial" charset="0"/>
              <a:cs typeface="Arial" charset="0"/>
            </a:endParaRPr>
          </a:p>
          <a:p>
            <a:endParaRPr lang="en-US" sz="1200" dirty="0">
              <a:solidFill>
                <a:schemeClr val="tx1">
                  <a:lumMod val="60000"/>
                  <a:lumOff val="40000"/>
                </a:schemeClr>
              </a:solidFill>
              <a:latin typeface="Arial" charset="0"/>
              <a:ea typeface="Arial" charset="0"/>
              <a:cs typeface="Arial" charset="0"/>
            </a:endParaRPr>
          </a:p>
        </p:txBody>
      </p:sp>
      <p:sp>
        <p:nvSpPr>
          <p:cNvPr id="16" name="Right Arrow 15"/>
          <p:cNvSpPr/>
          <p:nvPr/>
        </p:nvSpPr>
        <p:spPr bwMode="auto">
          <a:xfrm>
            <a:off x="2330793" y="2646304"/>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7" name="Right Arrow 16"/>
          <p:cNvSpPr/>
          <p:nvPr/>
        </p:nvSpPr>
        <p:spPr bwMode="auto">
          <a:xfrm rot="10800000">
            <a:off x="9180620" y="5028331"/>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0" name="TextBox 9"/>
          <p:cNvSpPr txBox="1"/>
          <p:nvPr/>
        </p:nvSpPr>
        <p:spPr>
          <a:xfrm>
            <a:off x="9780861" y="3028635"/>
            <a:ext cx="2049019" cy="1215717"/>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清晰的</a:t>
            </a:r>
            <a:r>
              <a:rPr lang="en-US" altLang="zh-CN" sz="1600" b="1" dirty="0" smtClean="0">
                <a:solidFill>
                  <a:schemeClr val="tx2"/>
                </a:solidFill>
                <a:latin typeface="Arial" charset="0"/>
                <a:ea typeface="Arial" charset="0"/>
                <a:cs typeface="Arial" charset="0"/>
              </a:rPr>
              <a:t/>
            </a:r>
            <a:br>
              <a:rPr lang="en-US" altLang="zh-CN" sz="1600" b="1" dirty="0" smtClean="0">
                <a:solidFill>
                  <a:schemeClr val="tx2"/>
                </a:solidFill>
                <a:latin typeface="Arial" charset="0"/>
                <a:ea typeface="Arial" charset="0"/>
                <a:cs typeface="Arial" charset="0"/>
              </a:rPr>
            </a:br>
            <a:r>
              <a:rPr lang="zh-CN" altLang="en-US" sz="1600" b="1" dirty="0" smtClean="0">
                <a:solidFill>
                  <a:schemeClr val="tx2"/>
                </a:solidFill>
                <a:latin typeface="Arial" charset="0"/>
                <a:ea typeface="Arial" charset="0"/>
                <a:cs typeface="Arial" charset="0"/>
              </a:rPr>
              <a:t>沟通</a:t>
            </a:r>
            <a:endParaRPr lang="en-US" sz="1600" b="1" dirty="0">
              <a:solidFill>
                <a:schemeClr val="tx2"/>
              </a:solidFill>
              <a:latin typeface="Arial" charset="0"/>
              <a:ea typeface="Arial" charset="0"/>
              <a:cs typeface="Arial" charset="0"/>
            </a:endParaRPr>
          </a:p>
          <a:p>
            <a:r>
              <a:rPr lang="zh-CN" altLang="en-US" sz="1200" dirty="0" smtClean="0">
                <a:solidFill>
                  <a:schemeClr val="tx1">
                    <a:lumMod val="60000"/>
                    <a:lumOff val="40000"/>
                  </a:schemeClr>
                </a:solidFill>
                <a:latin typeface="Arial" charset="0"/>
                <a:ea typeface="Arial" charset="0"/>
                <a:cs typeface="Arial" charset="0"/>
              </a:rPr>
              <a:t>聊天</a:t>
            </a:r>
            <a:r>
              <a:rPr lang="en-US" sz="1200" dirty="0" smtClean="0">
                <a:solidFill>
                  <a:schemeClr val="tx1">
                    <a:lumMod val="60000"/>
                    <a:lumOff val="40000"/>
                  </a:schemeClr>
                </a:solidFill>
                <a:latin typeface="Arial" charset="0"/>
                <a:ea typeface="Arial" charset="0"/>
                <a:cs typeface="Arial" charset="0"/>
              </a:rPr>
              <a:t> “</a:t>
            </a:r>
            <a:r>
              <a:rPr lang="zh-CN" altLang="en-US" sz="1200" dirty="0" smtClean="0">
                <a:solidFill>
                  <a:schemeClr val="tx1">
                    <a:lumMod val="60000"/>
                    <a:lumOff val="40000"/>
                  </a:schemeClr>
                </a:solidFill>
                <a:latin typeface="Arial" charset="0"/>
                <a:ea typeface="Arial" charset="0"/>
                <a:cs typeface="Arial" charset="0"/>
              </a:rPr>
              <a:t>泡泡圈</a:t>
            </a:r>
            <a:r>
              <a:rPr lang="en-US" sz="1200" dirty="0" smtClean="0">
                <a:solidFill>
                  <a:schemeClr val="tx1">
                    <a:lumMod val="60000"/>
                    <a:lumOff val="40000"/>
                  </a:schemeClr>
                </a:solidFill>
                <a:latin typeface="Arial" charset="0"/>
                <a:ea typeface="Arial" charset="0"/>
                <a:cs typeface="Arial" charset="0"/>
              </a:rPr>
              <a:t>” </a:t>
            </a:r>
            <a:r>
              <a:rPr lang="zh-CN" altLang="en-US" sz="1200" dirty="0" smtClean="0">
                <a:solidFill>
                  <a:schemeClr val="tx1">
                    <a:lumMod val="60000"/>
                    <a:lumOff val="40000"/>
                  </a:schemeClr>
                </a:solidFill>
                <a:latin typeface="Arial" charset="0"/>
                <a:ea typeface="Arial" charset="0"/>
                <a:cs typeface="Arial" charset="0"/>
              </a:rPr>
              <a:t>以不同的颜色显示，您一眼就知道谁在讲话。</a:t>
            </a:r>
            <a:endParaRPr lang="en-US" sz="1200" dirty="0">
              <a:solidFill>
                <a:schemeClr val="tx1">
                  <a:lumMod val="60000"/>
                  <a:lumOff val="40000"/>
                </a:schemeClr>
              </a:solidFill>
              <a:latin typeface="Arial" charset="0"/>
              <a:ea typeface="Arial" charset="0"/>
              <a:cs typeface="Arial" charset="0"/>
            </a:endParaRPr>
          </a:p>
        </p:txBody>
      </p:sp>
      <p:sp>
        <p:nvSpPr>
          <p:cNvPr id="11" name="Right Arrow 10"/>
          <p:cNvSpPr/>
          <p:nvPr/>
        </p:nvSpPr>
        <p:spPr bwMode="auto">
          <a:xfrm rot="10800000">
            <a:off x="9239949" y="3115359"/>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pic>
        <p:nvPicPr>
          <p:cNvPr id="2" name="Picture 1"/>
          <p:cNvPicPr>
            <a:picLocks noChangeAspect="1"/>
          </p:cNvPicPr>
          <p:nvPr/>
        </p:nvPicPr>
        <p:blipFill>
          <a:blip r:embed="rId3"/>
          <a:stretch>
            <a:fillRect/>
          </a:stretch>
        </p:blipFill>
        <p:spPr>
          <a:xfrm>
            <a:off x="3134230" y="1365752"/>
            <a:ext cx="5843194" cy="4642887"/>
          </a:xfrm>
          <a:prstGeom prst="rect">
            <a:avLst/>
          </a:prstGeom>
          <a:effectLst>
            <a:outerShdw blurRad="152400" dist="38100" dir="3600000" sx="101000" sy="101000" algn="tl" rotWithShape="0">
              <a:prstClr val="black">
                <a:alpha val="35000"/>
              </a:prstClr>
            </a:outerShdw>
          </a:effectLst>
        </p:spPr>
      </p:pic>
    </p:spTree>
    <p:extLst>
      <p:ext uri="{BB962C8B-B14F-4D97-AF65-F5344CB8AC3E}">
        <p14:creationId xmlns:p14="http://schemas.microsoft.com/office/powerpoint/2010/main" val="31455456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p:txBody>
          <a:bodyPr>
            <a:noAutofit/>
          </a:bodyPr>
          <a:lstStyle/>
          <a:p>
            <a:r>
              <a:rPr lang="zh-CN" altLang="en-US" sz="3000" dirty="0" smtClean="0">
                <a:latin typeface="Arial" panose="020B0604020202020204" pitchFamily="34" charset="0"/>
                <a:cs typeface="Arial" panose="020B0604020202020204" pitchFamily="34" charset="0"/>
              </a:rPr>
              <a:t>您在 </a:t>
            </a:r>
            <a:r>
              <a:rPr lang="en-US" altLang="zh-CN" sz="3000" dirty="0" err="1" smtClean="0">
                <a:latin typeface="Arial" panose="020B0604020202020204" pitchFamily="34" charset="0"/>
                <a:cs typeface="Arial" panose="020B0604020202020204" pitchFamily="34" charset="0"/>
              </a:rPr>
              <a:t>MyLion</a:t>
            </a:r>
            <a:r>
              <a:rPr lang="en-US" altLang="zh-CN" sz="3000" dirty="0" smtClean="0">
                <a:latin typeface="Arial" panose="020B0604020202020204" pitchFamily="34" charset="0"/>
                <a:cs typeface="Arial" panose="020B0604020202020204" pitchFamily="34" charset="0"/>
              </a:rPr>
              <a:t> </a:t>
            </a:r>
            <a:r>
              <a:rPr lang="zh-CN" altLang="en-US" sz="3000" dirty="0" smtClean="0">
                <a:latin typeface="Arial" panose="020B0604020202020204" pitchFamily="34" charset="0"/>
                <a:cs typeface="Arial" panose="020B0604020202020204" pitchFamily="34" charset="0"/>
              </a:rPr>
              <a:t>网络版上的服务</a:t>
            </a:r>
            <a:endParaRPr lang="en-US" sz="3000" dirty="0">
              <a:latin typeface="Arial" panose="020B0604020202020204" pitchFamily="34" charset="0"/>
              <a:cs typeface="Arial" panose="020B0604020202020204" pitchFamily="34" charset="0"/>
            </a:endParaRPr>
          </a:p>
        </p:txBody>
      </p:sp>
      <p:sp>
        <p:nvSpPr>
          <p:cNvPr id="2" name="Text Placeholder 1"/>
          <p:cNvSpPr>
            <a:spLocks noGrp="1"/>
          </p:cNvSpPr>
          <p:nvPr>
            <p:ph type="body" sz="quarter" idx="12"/>
          </p:nvPr>
        </p:nvSpPr>
        <p:spPr/>
        <p:txBody>
          <a:bodyPr>
            <a:normAutofit fontScale="92500" lnSpcReduction="10000"/>
          </a:bodyPr>
          <a:lstStyle/>
          <a:p>
            <a:r>
              <a:rPr lang="zh-CN" altLang="en-US" b="1" dirty="0" smtClean="0">
                <a:latin typeface="Arial" panose="020B0604020202020204" pitchFamily="34" charset="0"/>
                <a:cs typeface="Arial" panose="020B0604020202020204" pitchFamily="34" charset="0"/>
              </a:rPr>
              <a:t>计划、报告并庆祝</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3970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7649" y="323121"/>
            <a:ext cx="11379200" cy="774208"/>
          </a:xfrm>
        </p:spPr>
        <p:txBody>
          <a:bodyPr/>
          <a:lstStyle/>
          <a:p>
            <a:r>
              <a:rPr lang="zh-CN" altLang="en-US" sz="3200" b="1" dirty="0" smtClean="0">
                <a:solidFill>
                  <a:srgbClr val="0A5496"/>
                </a:solidFill>
                <a:latin typeface="Arial" panose="020B0604020202020204" pitchFamily="34" charset="0"/>
                <a:ea typeface="Arial" charset="0"/>
                <a:cs typeface="Arial" panose="020B0604020202020204" pitchFamily="34" charset="0"/>
              </a:rPr>
              <a:t>选择您的活动将影响的志业</a:t>
            </a:r>
            <a:endParaRPr lang="en-US" sz="3200" dirty="0"/>
          </a:p>
        </p:txBody>
      </p:sp>
      <p:sp>
        <p:nvSpPr>
          <p:cNvPr id="8" name="TextBox 7"/>
          <p:cNvSpPr txBox="1"/>
          <p:nvPr/>
        </p:nvSpPr>
        <p:spPr>
          <a:xfrm>
            <a:off x="9901902" y="3231749"/>
            <a:ext cx="1894947" cy="2323713"/>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了解更多，</a:t>
            </a:r>
            <a:r>
              <a:rPr lang="en-US" altLang="zh-CN" sz="1600" b="1" dirty="0" smtClean="0">
                <a:solidFill>
                  <a:schemeClr val="tx2"/>
                </a:solidFill>
                <a:latin typeface="Arial" charset="0"/>
                <a:ea typeface="Arial" charset="0"/>
                <a:cs typeface="Arial" charset="0"/>
              </a:rPr>
              <a:t/>
            </a:r>
            <a:br>
              <a:rPr lang="en-US" altLang="zh-CN" sz="1600" b="1" dirty="0" smtClean="0">
                <a:solidFill>
                  <a:schemeClr val="tx2"/>
                </a:solidFill>
                <a:latin typeface="Arial" charset="0"/>
                <a:ea typeface="Arial" charset="0"/>
                <a:cs typeface="Arial" charset="0"/>
              </a:rPr>
            </a:br>
            <a:r>
              <a:rPr lang="zh-CN" altLang="en-US" sz="1600" b="1" dirty="0" smtClean="0">
                <a:solidFill>
                  <a:schemeClr val="tx2"/>
                </a:solidFill>
                <a:latin typeface="Arial" charset="0"/>
                <a:ea typeface="Arial" charset="0"/>
                <a:cs typeface="Arial" charset="0"/>
              </a:rPr>
              <a:t>服务更好</a:t>
            </a:r>
            <a:endParaRPr lang="en-US" sz="1600" b="1" dirty="0">
              <a:solidFill>
                <a:schemeClr val="tx2"/>
              </a:solidFill>
              <a:latin typeface="Arial" charset="0"/>
              <a:ea typeface="Arial" charset="0"/>
              <a:cs typeface="Arial" charset="0"/>
            </a:endParaRPr>
          </a:p>
          <a:p>
            <a:r>
              <a:rPr lang="en-US" sz="1200" dirty="0" err="1" smtClean="0">
                <a:solidFill>
                  <a:schemeClr val="tx1">
                    <a:lumMod val="60000"/>
                    <a:lumOff val="40000"/>
                  </a:schemeClr>
                </a:solidFill>
                <a:latin typeface="Arial" charset="0"/>
                <a:ea typeface="Arial" charset="0"/>
                <a:cs typeface="Arial" charset="0"/>
              </a:rPr>
              <a:t>MyLion</a:t>
            </a:r>
            <a:r>
              <a:rPr lang="en-US" sz="1200" dirty="0" smtClean="0">
                <a:solidFill>
                  <a:schemeClr val="tx1">
                    <a:lumMod val="60000"/>
                    <a:lumOff val="40000"/>
                  </a:schemeClr>
                </a:solidFill>
                <a:latin typeface="Arial" charset="0"/>
                <a:ea typeface="Arial" charset="0"/>
                <a:cs typeface="Arial" charset="0"/>
              </a:rPr>
              <a:t> </a:t>
            </a:r>
            <a:r>
              <a:rPr lang="zh-CN" altLang="en-US" sz="1200" dirty="0" smtClean="0">
                <a:solidFill>
                  <a:schemeClr val="tx1">
                    <a:lumMod val="60000"/>
                    <a:lumOff val="40000"/>
                  </a:schemeClr>
                </a:solidFill>
                <a:latin typeface="Arial" charset="0"/>
                <a:ea typeface="Arial" charset="0"/>
                <a:cs typeface="Arial" charset="0"/>
              </a:rPr>
              <a:t>的右上方面板给您提供有关您选择的全球志业的更所信息。如果您点击不同的志业，信息和支持资源的链接也将会改变。您甚至可以通过阅读有关我们的全球志业，找到新的服务热情！</a:t>
            </a:r>
            <a:endParaRPr lang="en-US" sz="1200" dirty="0">
              <a:solidFill>
                <a:schemeClr val="tx1">
                  <a:lumMod val="60000"/>
                  <a:lumOff val="40000"/>
                </a:schemeClr>
              </a:solidFill>
              <a:latin typeface="Arial" charset="0"/>
              <a:ea typeface="Arial" charset="0"/>
              <a:cs typeface="Arial" charset="0"/>
            </a:endParaRPr>
          </a:p>
          <a:p>
            <a:endParaRPr lang="en-US" sz="1200" dirty="0">
              <a:solidFill>
                <a:schemeClr val="tx1">
                  <a:lumMod val="60000"/>
                  <a:lumOff val="40000"/>
                </a:schemeClr>
              </a:solidFill>
              <a:latin typeface="Arial" charset="0"/>
              <a:ea typeface="Arial" charset="0"/>
              <a:cs typeface="Arial" charset="0"/>
            </a:endParaRPr>
          </a:p>
        </p:txBody>
      </p:sp>
      <p:sp>
        <p:nvSpPr>
          <p:cNvPr id="13" name="TextBox 12"/>
          <p:cNvSpPr txBox="1"/>
          <p:nvPr/>
        </p:nvSpPr>
        <p:spPr>
          <a:xfrm>
            <a:off x="727788" y="2048375"/>
            <a:ext cx="1671616" cy="1400383"/>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跟踪您的</a:t>
            </a:r>
            <a:r>
              <a:rPr lang="en-US" altLang="zh-CN" sz="1600" b="1" dirty="0" smtClean="0">
                <a:solidFill>
                  <a:schemeClr val="tx2"/>
                </a:solidFill>
                <a:latin typeface="Arial" charset="0"/>
                <a:ea typeface="Arial" charset="0"/>
                <a:cs typeface="Arial" charset="0"/>
              </a:rPr>
              <a:t/>
            </a:r>
            <a:br>
              <a:rPr lang="en-US" altLang="zh-CN" sz="1600" b="1" dirty="0" smtClean="0">
                <a:solidFill>
                  <a:schemeClr val="tx2"/>
                </a:solidFill>
                <a:latin typeface="Arial" charset="0"/>
                <a:ea typeface="Arial" charset="0"/>
                <a:cs typeface="Arial" charset="0"/>
              </a:rPr>
            </a:br>
            <a:r>
              <a:rPr lang="zh-CN" altLang="en-US" sz="1600" b="1" dirty="0" smtClean="0">
                <a:solidFill>
                  <a:schemeClr val="tx2"/>
                </a:solidFill>
                <a:latin typeface="Arial" charset="0"/>
                <a:ea typeface="Arial" charset="0"/>
                <a:cs typeface="Arial" charset="0"/>
              </a:rPr>
              <a:t>进展</a:t>
            </a:r>
            <a:endParaRPr lang="en-US" sz="1600" b="1" dirty="0">
              <a:solidFill>
                <a:schemeClr val="tx2"/>
              </a:solidFill>
              <a:latin typeface="Arial" charset="0"/>
              <a:ea typeface="Arial" charset="0"/>
              <a:cs typeface="Arial" charset="0"/>
            </a:endParaRPr>
          </a:p>
          <a:p>
            <a:r>
              <a:rPr lang="en-US" sz="1200" dirty="0" err="1" smtClean="0">
                <a:solidFill>
                  <a:schemeClr val="tx1">
                    <a:lumMod val="60000"/>
                    <a:lumOff val="40000"/>
                  </a:schemeClr>
                </a:solidFill>
                <a:latin typeface="Arial" charset="0"/>
                <a:ea typeface="Arial" charset="0"/>
                <a:cs typeface="Arial" charset="0"/>
              </a:rPr>
              <a:t>MyLion</a:t>
            </a:r>
            <a:r>
              <a:rPr lang="en-US" sz="1200" dirty="0" smtClean="0">
                <a:solidFill>
                  <a:schemeClr val="tx1">
                    <a:lumMod val="60000"/>
                    <a:lumOff val="40000"/>
                  </a:schemeClr>
                </a:solidFill>
                <a:latin typeface="Arial" charset="0"/>
                <a:ea typeface="Arial" charset="0"/>
                <a:cs typeface="Arial" charset="0"/>
              </a:rPr>
              <a:t> </a:t>
            </a:r>
            <a:r>
              <a:rPr lang="zh-CN" altLang="en-US" sz="1200" dirty="0" smtClean="0">
                <a:solidFill>
                  <a:schemeClr val="tx1">
                    <a:lumMod val="60000"/>
                    <a:lumOff val="40000"/>
                  </a:schemeClr>
                </a:solidFill>
                <a:latin typeface="Arial" charset="0"/>
                <a:ea typeface="Arial" charset="0"/>
                <a:cs typeface="Arial" charset="0"/>
              </a:rPr>
              <a:t>引导您每一步骤，创建一项服务活动。总是让您知道您完成和下一项活动。</a:t>
            </a:r>
            <a:endParaRPr lang="en-US" sz="1200" dirty="0">
              <a:solidFill>
                <a:schemeClr val="tx1">
                  <a:lumMod val="60000"/>
                  <a:lumOff val="40000"/>
                </a:schemeClr>
              </a:solidFill>
              <a:latin typeface="Arial" charset="0"/>
              <a:ea typeface="Arial" charset="0"/>
              <a:cs typeface="Arial" charset="0"/>
            </a:endParaRPr>
          </a:p>
        </p:txBody>
      </p:sp>
      <p:sp>
        <p:nvSpPr>
          <p:cNvPr id="16" name="Right Arrow 15"/>
          <p:cNvSpPr/>
          <p:nvPr/>
        </p:nvSpPr>
        <p:spPr bwMode="auto">
          <a:xfrm>
            <a:off x="2399404" y="2232868"/>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7" name="Right Arrow 16"/>
          <p:cNvSpPr/>
          <p:nvPr/>
        </p:nvSpPr>
        <p:spPr bwMode="auto">
          <a:xfrm rot="10800000">
            <a:off x="9360990" y="3432068"/>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1" name="TextBox 10"/>
          <p:cNvSpPr txBox="1"/>
          <p:nvPr/>
        </p:nvSpPr>
        <p:spPr>
          <a:xfrm>
            <a:off x="727788" y="3699996"/>
            <a:ext cx="1671616" cy="1400383"/>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分享您的</a:t>
            </a:r>
            <a:r>
              <a:rPr lang="en-US" altLang="zh-CN" sz="1600" b="1" dirty="0" smtClean="0">
                <a:solidFill>
                  <a:schemeClr val="tx2"/>
                </a:solidFill>
                <a:latin typeface="Arial" charset="0"/>
                <a:ea typeface="Arial" charset="0"/>
                <a:cs typeface="Arial" charset="0"/>
              </a:rPr>
              <a:t/>
            </a:r>
            <a:br>
              <a:rPr lang="en-US" altLang="zh-CN" sz="1600" b="1" dirty="0" smtClean="0">
                <a:solidFill>
                  <a:schemeClr val="tx2"/>
                </a:solidFill>
                <a:latin typeface="Arial" charset="0"/>
                <a:ea typeface="Arial" charset="0"/>
                <a:cs typeface="Arial" charset="0"/>
              </a:rPr>
            </a:br>
            <a:r>
              <a:rPr lang="zh-CN" altLang="en-US" sz="1600" b="1" dirty="0" smtClean="0">
                <a:solidFill>
                  <a:schemeClr val="tx2"/>
                </a:solidFill>
                <a:latin typeface="Arial" charset="0"/>
                <a:ea typeface="Arial" charset="0"/>
                <a:cs typeface="Arial" charset="0"/>
              </a:rPr>
              <a:t>激励</a:t>
            </a:r>
            <a:endParaRPr lang="en-US" sz="1600" b="1" dirty="0">
              <a:solidFill>
                <a:schemeClr val="tx2"/>
              </a:solidFill>
              <a:latin typeface="Arial" charset="0"/>
              <a:ea typeface="Arial" charset="0"/>
              <a:cs typeface="Arial" charset="0"/>
            </a:endParaRPr>
          </a:p>
          <a:p>
            <a:r>
              <a:rPr lang="zh-CN" altLang="en-US" sz="1200" dirty="0" smtClean="0">
                <a:solidFill>
                  <a:schemeClr val="tx1">
                    <a:lumMod val="60000"/>
                    <a:lumOff val="40000"/>
                  </a:schemeClr>
                </a:solidFill>
                <a:latin typeface="Arial" charset="0"/>
                <a:ea typeface="Arial" charset="0"/>
                <a:cs typeface="Arial" charset="0"/>
              </a:rPr>
              <a:t>图表说明您选择激发您服务的全球志业。您也能够选择“其他” 来影响不同的小区。</a:t>
            </a:r>
            <a:endParaRPr lang="en-US" sz="1200" dirty="0">
              <a:solidFill>
                <a:schemeClr val="tx1">
                  <a:lumMod val="60000"/>
                  <a:lumOff val="40000"/>
                </a:schemeClr>
              </a:solidFill>
              <a:latin typeface="Arial" charset="0"/>
              <a:ea typeface="Arial" charset="0"/>
              <a:cs typeface="Arial" charset="0"/>
            </a:endParaRPr>
          </a:p>
        </p:txBody>
      </p:sp>
      <p:sp>
        <p:nvSpPr>
          <p:cNvPr id="12" name="Right Arrow 11"/>
          <p:cNvSpPr/>
          <p:nvPr/>
        </p:nvSpPr>
        <p:spPr bwMode="auto">
          <a:xfrm>
            <a:off x="2399404" y="3875626"/>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pic>
        <p:nvPicPr>
          <p:cNvPr id="3" name="Picture 2"/>
          <p:cNvPicPr>
            <a:picLocks noChangeAspect="1"/>
          </p:cNvPicPr>
          <p:nvPr/>
        </p:nvPicPr>
        <p:blipFill rotWithShape="1">
          <a:blip r:embed="rId3"/>
          <a:srcRect l="1018"/>
          <a:stretch/>
        </p:blipFill>
        <p:spPr>
          <a:xfrm>
            <a:off x="3188191" y="1306698"/>
            <a:ext cx="5893990" cy="5405784"/>
          </a:xfrm>
          <a:prstGeom prst="rect">
            <a:avLst/>
          </a:prstGeom>
          <a:effectLst>
            <a:outerShdw blurRad="152400" dist="38100" dir="3600000" sx="101000" sy="101000" algn="tl" rotWithShape="0">
              <a:prstClr val="black">
                <a:alpha val="35000"/>
              </a:prstClr>
            </a:outerShdw>
          </a:effectLst>
        </p:spPr>
      </p:pic>
    </p:spTree>
    <p:extLst>
      <p:ext uri="{BB962C8B-B14F-4D97-AF65-F5344CB8AC3E}">
        <p14:creationId xmlns:p14="http://schemas.microsoft.com/office/powerpoint/2010/main" val="3929123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41727" y="435842"/>
            <a:ext cx="9508545" cy="774208"/>
          </a:xfrm>
        </p:spPr>
        <p:txBody>
          <a:bodyPr/>
          <a:lstStyle/>
          <a:p>
            <a:r>
              <a:rPr lang="zh-CN" altLang="en-US" sz="3200" b="1" dirty="0" smtClean="0">
                <a:solidFill>
                  <a:srgbClr val="0A5496"/>
                </a:solidFill>
                <a:latin typeface="Arial" panose="020B0604020202020204" pitchFamily="34" charset="0"/>
                <a:ea typeface="Arial" charset="0"/>
                <a:cs typeface="Arial" panose="020B0604020202020204" pitchFamily="34" charset="0"/>
              </a:rPr>
              <a:t>选择分步骤的方案计划书来指导您的服务。</a:t>
            </a:r>
            <a:endParaRPr lang="en-US" sz="3200" dirty="0"/>
          </a:p>
        </p:txBody>
      </p:sp>
      <p:sp>
        <p:nvSpPr>
          <p:cNvPr id="8" name="TextBox 7"/>
          <p:cNvSpPr txBox="1"/>
          <p:nvPr/>
        </p:nvSpPr>
        <p:spPr>
          <a:xfrm>
            <a:off x="9835252" y="3213401"/>
            <a:ext cx="2049019" cy="1585049"/>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快速详情帮助您选择正确的计划书</a:t>
            </a:r>
            <a:endParaRPr lang="en-US" sz="1600" b="1" dirty="0">
              <a:solidFill>
                <a:schemeClr val="tx2"/>
              </a:solidFill>
              <a:latin typeface="Arial" charset="0"/>
              <a:ea typeface="Arial" charset="0"/>
              <a:cs typeface="Arial" charset="0"/>
            </a:endParaRPr>
          </a:p>
          <a:p>
            <a:r>
              <a:rPr lang="en-US" sz="1200" dirty="0" err="1" smtClean="0">
                <a:solidFill>
                  <a:schemeClr val="tx1">
                    <a:lumMod val="60000"/>
                    <a:lumOff val="40000"/>
                  </a:schemeClr>
                </a:solidFill>
                <a:latin typeface="Arial" charset="0"/>
                <a:ea typeface="Arial" charset="0"/>
                <a:cs typeface="Arial" charset="0"/>
              </a:rPr>
              <a:t>MyLion</a:t>
            </a:r>
            <a:r>
              <a:rPr lang="en-US" sz="1200" dirty="0" smtClean="0">
                <a:solidFill>
                  <a:schemeClr val="tx1">
                    <a:lumMod val="60000"/>
                    <a:lumOff val="40000"/>
                  </a:schemeClr>
                </a:solidFill>
                <a:latin typeface="Arial" charset="0"/>
                <a:ea typeface="Arial" charset="0"/>
                <a:cs typeface="Arial" charset="0"/>
              </a:rPr>
              <a:t> </a:t>
            </a:r>
            <a:r>
              <a:rPr lang="zh-CN" altLang="en-US" sz="1200" dirty="0" smtClean="0">
                <a:solidFill>
                  <a:schemeClr val="tx1">
                    <a:lumMod val="60000"/>
                    <a:lumOff val="40000"/>
                  </a:schemeClr>
                </a:solidFill>
                <a:latin typeface="Arial" charset="0"/>
                <a:ea typeface="Arial" charset="0"/>
                <a:cs typeface="Arial" charset="0"/>
              </a:rPr>
              <a:t>的右上方面板当前变化，给您提供有关您选择的服务活动详情。点击所有，查看哪项活动符合贵分会的兴趣！</a:t>
            </a:r>
            <a:endParaRPr lang="en-US" sz="1200" dirty="0">
              <a:solidFill>
                <a:schemeClr val="tx1">
                  <a:lumMod val="60000"/>
                  <a:lumOff val="40000"/>
                </a:schemeClr>
              </a:solidFill>
              <a:latin typeface="Arial" charset="0"/>
              <a:ea typeface="Arial" charset="0"/>
              <a:cs typeface="Arial" charset="0"/>
            </a:endParaRPr>
          </a:p>
        </p:txBody>
      </p:sp>
      <p:sp>
        <p:nvSpPr>
          <p:cNvPr id="13" name="TextBox 12"/>
          <p:cNvSpPr txBox="1"/>
          <p:nvPr/>
        </p:nvSpPr>
        <p:spPr>
          <a:xfrm>
            <a:off x="438539" y="2560446"/>
            <a:ext cx="1918206" cy="2015936"/>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用服务方案计划书，获得启发并进行组织</a:t>
            </a:r>
            <a:endParaRPr lang="en-US" sz="1200" dirty="0">
              <a:solidFill>
                <a:schemeClr val="tx1">
                  <a:lumMod val="60000"/>
                  <a:lumOff val="40000"/>
                </a:schemeClr>
              </a:solidFill>
              <a:latin typeface="Arial" charset="0"/>
              <a:ea typeface="Arial" charset="0"/>
              <a:cs typeface="Arial" charset="0"/>
            </a:endParaRPr>
          </a:p>
          <a:p>
            <a:r>
              <a:rPr lang="zh-CN" altLang="en-US" sz="1200" dirty="0" smtClean="0">
                <a:solidFill>
                  <a:schemeClr val="tx1">
                    <a:lumMod val="60000"/>
                    <a:lumOff val="40000"/>
                  </a:schemeClr>
                </a:solidFill>
                <a:latin typeface="Arial" charset="0"/>
                <a:ea typeface="Arial" charset="0"/>
                <a:cs typeface="Arial" charset="0"/>
              </a:rPr>
              <a:t>从各种热门服务活动选择或使用 “其他” 来创建自己的活动。每项有名称的活动带有其服务方案计划书或分步骤指南，说明您组织有序。</a:t>
            </a:r>
            <a:endParaRPr lang="en-US" sz="1200" dirty="0">
              <a:solidFill>
                <a:schemeClr val="tx1">
                  <a:lumMod val="60000"/>
                  <a:lumOff val="40000"/>
                </a:schemeClr>
              </a:solidFill>
              <a:latin typeface="Arial" charset="0"/>
              <a:ea typeface="Arial" charset="0"/>
              <a:cs typeface="Arial" charset="0"/>
            </a:endParaRPr>
          </a:p>
        </p:txBody>
      </p:sp>
      <p:sp>
        <p:nvSpPr>
          <p:cNvPr id="16" name="Right Arrow 15"/>
          <p:cNvSpPr/>
          <p:nvPr/>
        </p:nvSpPr>
        <p:spPr bwMode="auto">
          <a:xfrm>
            <a:off x="2356745" y="2723091"/>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7" name="Right Arrow 16"/>
          <p:cNvSpPr/>
          <p:nvPr/>
        </p:nvSpPr>
        <p:spPr bwMode="auto">
          <a:xfrm rot="10800000">
            <a:off x="9294340" y="3404991"/>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5" name="TextBox 14"/>
          <p:cNvSpPr txBox="1"/>
          <p:nvPr/>
        </p:nvSpPr>
        <p:spPr>
          <a:xfrm>
            <a:off x="9835252" y="5659257"/>
            <a:ext cx="2049019" cy="969496"/>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下载并分享</a:t>
            </a:r>
            <a:endParaRPr lang="en-US" sz="1600" b="1" dirty="0">
              <a:solidFill>
                <a:schemeClr val="tx2"/>
              </a:solidFill>
              <a:latin typeface="Arial" charset="0"/>
              <a:ea typeface="Arial" charset="0"/>
              <a:cs typeface="Arial" charset="0"/>
            </a:endParaRPr>
          </a:p>
          <a:p>
            <a:r>
              <a:rPr lang="zh-CN" altLang="en-US" sz="1200" dirty="0" smtClean="0">
                <a:solidFill>
                  <a:schemeClr val="tx1">
                    <a:lumMod val="60000"/>
                    <a:lumOff val="40000"/>
                  </a:schemeClr>
                </a:solidFill>
                <a:latin typeface="Arial" charset="0"/>
                <a:ea typeface="Arial" charset="0"/>
                <a:cs typeface="Arial" charset="0"/>
              </a:rPr>
              <a:t>下载完整的服务方案计划书，携带至您的下一次分会会议并开始组织。</a:t>
            </a:r>
            <a:endParaRPr lang="en-US" sz="1200" dirty="0">
              <a:solidFill>
                <a:schemeClr val="tx1">
                  <a:lumMod val="60000"/>
                  <a:lumOff val="40000"/>
                </a:schemeClr>
              </a:solidFill>
              <a:latin typeface="Arial" charset="0"/>
              <a:ea typeface="Arial" charset="0"/>
              <a:cs typeface="Arial" charset="0"/>
            </a:endParaRPr>
          </a:p>
        </p:txBody>
      </p:sp>
      <p:sp>
        <p:nvSpPr>
          <p:cNvPr id="18" name="Right Arrow 17"/>
          <p:cNvSpPr/>
          <p:nvPr/>
        </p:nvSpPr>
        <p:spPr bwMode="auto">
          <a:xfrm rot="10800000">
            <a:off x="9294340" y="6357436"/>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pic>
        <p:nvPicPr>
          <p:cNvPr id="3" name="Picture 2"/>
          <p:cNvPicPr>
            <a:picLocks noChangeAspect="1"/>
          </p:cNvPicPr>
          <p:nvPr/>
        </p:nvPicPr>
        <p:blipFill>
          <a:blip r:embed="rId3"/>
          <a:stretch>
            <a:fillRect/>
          </a:stretch>
        </p:blipFill>
        <p:spPr>
          <a:xfrm>
            <a:off x="3168113" y="1386488"/>
            <a:ext cx="5855771" cy="5238876"/>
          </a:xfrm>
          <a:prstGeom prst="rect">
            <a:avLst/>
          </a:prstGeom>
          <a:effectLst>
            <a:outerShdw blurRad="152400" dist="38100" dir="3600000" sx="101000" sy="101000" algn="tl" rotWithShape="0">
              <a:prstClr val="black">
                <a:alpha val="35000"/>
              </a:prstClr>
            </a:outerShdw>
          </a:effectLst>
        </p:spPr>
      </p:pic>
    </p:spTree>
    <p:extLst>
      <p:ext uri="{BB962C8B-B14F-4D97-AF65-F5344CB8AC3E}">
        <p14:creationId xmlns:p14="http://schemas.microsoft.com/office/powerpoint/2010/main" val="3373618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sz="3200" b="1" dirty="0" smtClean="0">
                <a:solidFill>
                  <a:srgbClr val="0A5496"/>
                </a:solidFill>
                <a:latin typeface="Arial" panose="020B0604020202020204" pitchFamily="34" charset="0"/>
                <a:ea typeface="Arial" charset="0"/>
                <a:cs typeface="Arial" panose="020B0604020202020204" pitchFamily="34" charset="0"/>
              </a:rPr>
              <a:t>活动详情</a:t>
            </a:r>
            <a:endParaRPr lang="en-US" sz="3200" dirty="0"/>
          </a:p>
        </p:txBody>
      </p:sp>
      <p:sp>
        <p:nvSpPr>
          <p:cNvPr id="13" name="TextBox 12"/>
          <p:cNvSpPr txBox="1"/>
          <p:nvPr/>
        </p:nvSpPr>
        <p:spPr>
          <a:xfrm>
            <a:off x="480603" y="2366114"/>
            <a:ext cx="2049019" cy="1338828"/>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讲述您的服务故事</a:t>
            </a:r>
            <a:endParaRPr lang="en-US" sz="1200" dirty="0">
              <a:solidFill>
                <a:schemeClr val="tx1">
                  <a:lumMod val="60000"/>
                  <a:lumOff val="40000"/>
                </a:schemeClr>
              </a:solidFill>
              <a:latin typeface="Arial" charset="0"/>
              <a:ea typeface="Arial" charset="0"/>
              <a:cs typeface="Arial" charset="0"/>
            </a:endParaRPr>
          </a:p>
          <a:p>
            <a:r>
              <a:rPr lang="zh-CN" altLang="en-US" sz="1200" dirty="0" smtClean="0">
                <a:solidFill>
                  <a:schemeClr val="tx1">
                    <a:lumMod val="60000"/>
                    <a:lumOff val="40000"/>
                  </a:schemeClr>
                </a:solidFill>
                <a:latin typeface="Arial" charset="0"/>
                <a:ea typeface="Arial" charset="0"/>
                <a:cs typeface="Arial" charset="0"/>
              </a:rPr>
              <a:t>使用活动详情部分来分享有关您的服务活动详情的更多信息。上传图像并展示贵分会正在计划或已经达成的活动。</a:t>
            </a:r>
            <a:endParaRPr lang="en-US" sz="1200" dirty="0">
              <a:solidFill>
                <a:schemeClr val="tx1">
                  <a:lumMod val="60000"/>
                  <a:lumOff val="40000"/>
                </a:schemeClr>
              </a:solidFill>
              <a:latin typeface="Arial" charset="0"/>
              <a:ea typeface="Arial" charset="0"/>
              <a:cs typeface="Arial" charset="0"/>
            </a:endParaRPr>
          </a:p>
        </p:txBody>
      </p:sp>
      <p:sp>
        <p:nvSpPr>
          <p:cNvPr id="16" name="Right Arrow 15"/>
          <p:cNvSpPr/>
          <p:nvPr/>
        </p:nvSpPr>
        <p:spPr bwMode="auto">
          <a:xfrm>
            <a:off x="2532545" y="2564682"/>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5" name="TextBox 14"/>
          <p:cNvSpPr txBox="1"/>
          <p:nvPr/>
        </p:nvSpPr>
        <p:spPr>
          <a:xfrm>
            <a:off x="10075038" y="3045854"/>
            <a:ext cx="1802831" cy="1646605"/>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任何时候您需要时，寻找更多的信息</a:t>
            </a:r>
            <a:endParaRPr lang="en-US" sz="1600" b="1" dirty="0">
              <a:solidFill>
                <a:schemeClr val="tx2"/>
              </a:solidFill>
              <a:latin typeface="Arial" charset="0"/>
              <a:ea typeface="Arial" charset="0"/>
              <a:cs typeface="Arial" charset="0"/>
            </a:endParaRPr>
          </a:p>
          <a:p>
            <a:r>
              <a:rPr lang="zh-CN" altLang="en-US" sz="1200" dirty="0" smtClean="0">
                <a:solidFill>
                  <a:schemeClr val="tx1">
                    <a:lumMod val="60000"/>
                    <a:lumOff val="40000"/>
                  </a:schemeClr>
                </a:solidFill>
                <a:latin typeface="Arial" charset="0"/>
                <a:ea typeface="Arial" charset="0"/>
                <a:cs typeface="Arial" charset="0"/>
              </a:rPr>
              <a:t>如果您选择有名称的活动，该活动的详情和服务方案计划书将会在侧面面板出现。</a:t>
            </a:r>
            <a:endParaRPr lang="en-US" sz="1200" dirty="0">
              <a:solidFill>
                <a:schemeClr val="tx1">
                  <a:lumMod val="60000"/>
                  <a:lumOff val="40000"/>
                </a:schemeClr>
              </a:solidFill>
              <a:latin typeface="Arial" charset="0"/>
              <a:ea typeface="Arial" charset="0"/>
              <a:cs typeface="Arial" charset="0"/>
            </a:endParaRPr>
          </a:p>
        </p:txBody>
      </p:sp>
      <p:sp>
        <p:nvSpPr>
          <p:cNvPr id="18" name="Right Arrow 17"/>
          <p:cNvSpPr/>
          <p:nvPr/>
        </p:nvSpPr>
        <p:spPr bwMode="auto">
          <a:xfrm rot="10800000">
            <a:off x="9534126" y="3210858"/>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1" name="TextBox 10"/>
          <p:cNvSpPr txBox="1"/>
          <p:nvPr/>
        </p:nvSpPr>
        <p:spPr>
          <a:xfrm>
            <a:off x="480603" y="4849395"/>
            <a:ext cx="2049019" cy="1154162"/>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掌控您的隐私</a:t>
            </a:r>
            <a:endParaRPr lang="en-US" altLang="zh-CN" sz="1600" b="1" dirty="0" smtClean="0">
              <a:solidFill>
                <a:schemeClr val="tx2"/>
              </a:solidFill>
              <a:latin typeface="Arial" charset="0"/>
              <a:ea typeface="Arial" charset="0"/>
              <a:cs typeface="Arial" charset="0"/>
            </a:endParaRPr>
          </a:p>
          <a:p>
            <a:pPr>
              <a:spcAft>
                <a:spcPts val="600"/>
              </a:spcAft>
            </a:pPr>
            <a:r>
              <a:rPr lang="zh-CN" altLang="en-US" sz="1200" dirty="0" smtClean="0">
                <a:solidFill>
                  <a:schemeClr val="tx1">
                    <a:lumMod val="60000"/>
                    <a:lumOff val="40000"/>
                  </a:schemeClr>
                </a:solidFill>
                <a:latin typeface="Arial" charset="0"/>
                <a:ea typeface="Arial" charset="0"/>
                <a:cs typeface="Arial" charset="0"/>
              </a:rPr>
              <a:t>我们致力于保护您的隐私和安全。</a:t>
            </a:r>
            <a:r>
              <a:rPr lang="en-US" sz="1200" dirty="0" err="1" smtClean="0">
                <a:solidFill>
                  <a:schemeClr val="tx1">
                    <a:lumMod val="60000"/>
                    <a:lumOff val="40000"/>
                  </a:schemeClr>
                </a:solidFill>
                <a:latin typeface="Arial" charset="0"/>
                <a:ea typeface="Arial" charset="0"/>
                <a:cs typeface="Arial" charset="0"/>
              </a:rPr>
              <a:t>MyLion</a:t>
            </a:r>
            <a:r>
              <a:rPr lang="en-US" sz="1200" dirty="0" smtClean="0">
                <a:solidFill>
                  <a:schemeClr val="tx1">
                    <a:lumMod val="60000"/>
                    <a:lumOff val="40000"/>
                  </a:schemeClr>
                </a:solidFill>
                <a:latin typeface="Arial" charset="0"/>
                <a:ea typeface="Arial" charset="0"/>
                <a:cs typeface="Arial" charset="0"/>
              </a:rPr>
              <a:t> </a:t>
            </a:r>
            <a:r>
              <a:rPr lang="zh-CN" altLang="en-US" sz="1200" dirty="0" smtClean="0">
                <a:solidFill>
                  <a:schemeClr val="tx1">
                    <a:lumMod val="60000"/>
                    <a:lumOff val="40000"/>
                  </a:schemeClr>
                </a:solidFill>
                <a:latin typeface="Arial" charset="0"/>
                <a:ea typeface="Arial" charset="0"/>
                <a:cs typeface="Arial" charset="0"/>
              </a:rPr>
              <a:t>让您全面掌控谁能够看到并加入您的活动。</a:t>
            </a:r>
            <a:endParaRPr lang="en-US" sz="1200" dirty="0">
              <a:solidFill>
                <a:schemeClr val="tx1">
                  <a:lumMod val="60000"/>
                  <a:lumOff val="40000"/>
                </a:schemeClr>
              </a:solidFill>
              <a:latin typeface="Arial" charset="0"/>
              <a:ea typeface="Arial" charset="0"/>
              <a:cs typeface="Arial" charset="0"/>
            </a:endParaRPr>
          </a:p>
        </p:txBody>
      </p:sp>
      <p:sp>
        <p:nvSpPr>
          <p:cNvPr id="12" name="Right Arrow 11"/>
          <p:cNvSpPr/>
          <p:nvPr/>
        </p:nvSpPr>
        <p:spPr bwMode="auto">
          <a:xfrm>
            <a:off x="2532545" y="5031876"/>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pic>
        <p:nvPicPr>
          <p:cNvPr id="3" name="Picture 2"/>
          <p:cNvPicPr>
            <a:picLocks noChangeAspect="1"/>
          </p:cNvPicPr>
          <p:nvPr/>
        </p:nvPicPr>
        <p:blipFill>
          <a:blip r:embed="rId3"/>
          <a:stretch>
            <a:fillRect/>
          </a:stretch>
        </p:blipFill>
        <p:spPr>
          <a:xfrm>
            <a:off x="3409791" y="1261204"/>
            <a:ext cx="5868790" cy="5178345"/>
          </a:xfrm>
          <a:prstGeom prst="rect">
            <a:avLst/>
          </a:prstGeom>
          <a:effectLst>
            <a:outerShdw blurRad="152400" dist="38100" dir="3600000" sx="101000" sy="101000" algn="tl" rotWithShape="0">
              <a:prstClr val="black">
                <a:alpha val="35000"/>
              </a:prstClr>
            </a:outerShdw>
          </a:effectLst>
        </p:spPr>
      </p:pic>
    </p:spTree>
    <p:extLst>
      <p:ext uri="{BB962C8B-B14F-4D97-AF65-F5344CB8AC3E}">
        <p14:creationId xmlns:p14="http://schemas.microsoft.com/office/powerpoint/2010/main" val="23927881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12800" y="74706"/>
            <a:ext cx="11379200" cy="774208"/>
          </a:xfrm>
        </p:spPr>
        <p:txBody>
          <a:bodyPr/>
          <a:lstStyle/>
          <a:p>
            <a:r>
              <a:rPr lang="zh-CN" altLang="en-US" sz="3200" b="1" dirty="0" smtClean="0">
                <a:solidFill>
                  <a:srgbClr val="0A5496"/>
                </a:solidFill>
                <a:latin typeface="Arial" panose="020B0604020202020204" pitchFamily="34" charset="0"/>
                <a:ea typeface="Arial" charset="0"/>
                <a:cs typeface="Arial" panose="020B0604020202020204" pitchFamily="34" charset="0"/>
              </a:rPr>
              <a:t>邀请民众参加您的服务活动</a:t>
            </a:r>
            <a:r>
              <a:rPr lang="en-US" sz="3200" b="1" dirty="0" smtClean="0">
                <a:solidFill>
                  <a:srgbClr val="0A5496"/>
                </a:solidFill>
                <a:latin typeface="Arial" panose="020B0604020202020204" pitchFamily="34" charset="0"/>
                <a:ea typeface="Arial" charset="0"/>
                <a:cs typeface="Arial" panose="020B0604020202020204" pitchFamily="34" charset="0"/>
              </a:rPr>
              <a:t> </a:t>
            </a:r>
            <a:endParaRPr lang="en-US" sz="3200" dirty="0"/>
          </a:p>
        </p:txBody>
      </p:sp>
      <p:sp>
        <p:nvSpPr>
          <p:cNvPr id="13" name="TextBox 12"/>
          <p:cNvSpPr txBox="1"/>
          <p:nvPr/>
        </p:nvSpPr>
        <p:spPr>
          <a:xfrm>
            <a:off x="532103" y="2444319"/>
            <a:ext cx="2049019" cy="1400383"/>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在任何层面搜索并</a:t>
            </a:r>
            <a:r>
              <a:rPr lang="en-US" altLang="zh-CN" sz="1600" b="1" dirty="0" smtClean="0">
                <a:solidFill>
                  <a:schemeClr val="tx2"/>
                </a:solidFill>
                <a:latin typeface="Arial" charset="0"/>
                <a:ea typeface="Arial" charset="0"/>
                <a:cs typeface="Arial" charset="0"/>
              </a:rPr>
              <a:t/>
            </a:r>
            <a:br>
              <a:rPr lang="en-US" altLang="zh-CN" sz="1600" b="1" dirty="0" smtClean="0">
                <a:solidFill>
                  <a:schemeClr val="tx2"/>
                </a:solidFill>
                <a:latin typeface="Arial" charset="0"/>
                <a:ea typeface="Arial" charset="0"/>
                <a:cs typeface="Arial" charset="0"/>
              </a:rPr>
            </a:br>
            <a:r>
              <a:rPr lang="zh-CN" altLang="en-US" sz="1600" b="1" dirty="0" smtClean="0">
                <a:solidFill>
                  <a:schemeClr val="tx2"/>
                </a:solidFill>
                <a:latin typeface="Arial" charset="0"/>
                <a:ea typeface="Arial" charset="0"/>
                <a:cs typeface="Arial" charset="0"/>
              </a:rPr>
              <a:t>邀请</a:t>
            </a:r>
            <a:endParaRPr lang="en-US" sz="1200" dirty="0">
              <a:solidFill>
                <a:schemeClr val="tx1">
                  <a:lumMod val="60000"/>
                  <a:lumOff val="40000"/>
                </a:schemeClr>
              </a:solidFill>
              <a:latin typeface="Arial" charset="0"/>
              <a:ea typeface="Arial" charset="0"/>
              <a:cs typeface="Arial" charset="0"/>
            </a:endParaRPr>
          </a:p>
          <a:p>
            <a:r>
              <a:rPr lang="zh-CN" altLang="en-US" sz="1200" dirty="0" smtClean="0">
                <a:solidFill>
                  <a:schemeClr val="tx1">
                    <a:lumMod val="60000"/>
                    <a:lumOff val="40000"/>
                  </a:schemeClr>
                </a:solidFill>
                <a:latin typeface="Arial" charset="0"/>
                <a:ea typeface="Arial" charset="0"/>
                <a:cs typeface="Arial" charset="0"/>
              </a:rPr>
              <a:t>通过邀请他人加入，让您的服务活动获得成功！通过在分会栏选择分会或搜索个人，让贵区的所有分会参与。</a:t>
            </a:r>
            <a:endParaRPr lang="en-US" sz="1200" dirty="0" smtClean="0">
              <a:solidFill>
                <a:schemeClr val="tx1">
                  <a:lumMod val="60000"/>
                  <a:lumOff val="40000"/>
                </a:schemeClr>
              </a:solidFill>
              <a:latin typeface="Arial" charset="0"/>
              <a:ea typeface="Arial" charset="0"/>
              <a:cs typeface="Arial" charset="0"/>
            </a:endParaRPr>
          </a:p>
        </p:txBody>
      </p:sp>
      <p:sp>
        <p:nvSpPr>
          <p:cNvPr id="16" name="Right Arrow 15"/>
          <p:cNvSpPr/>
          <p:nvPr/>
        </p:nvSpPr>
        <p:spPr bwMode="auto">
          <a:xfrm>
            <a:off x="2581122" y="2444319"/>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5" name="TextBox 14"/>
          <p:cNvSpPr txBox="1"/>
          <p:nvPr/>
        </p:nvSpPr>
        <p:spPr>
          <a:xfrm>
            <a:off x="9914396" y="2711946"/>
            <a:ext cx="1860837" cy="1031051"/>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用几步点击</a:t>
            </a:r>
            <a:r>
              <a:rPr lang="en-US" altLang="zh-CN" sz="1600" b="1" dirty="0" smtClean="0">
                <a:solidFill>
                  <a:schemeClr val="tx2"/>
                </a:solidFill>
                <a:latin typeface="Arial" charset="0"/>
                <a:ea typeface="Arial" charset="0"/>
                <a:cs typeface="Arial" charset="0"/>
              </a:rPr>
              <a:t/>
            </a:r>
            <a:br>
              <a:rPr lang="en-US" altLang="zh-CN" sz="1600" b="1" dirty="0" smtClean="0">
                <a:solidFill>
                  <a:schemeClr val="tx2"/>
                </a:solidFill>
                <a:latin typeface="Arial" charset="0"/>
                <a:ea typeface="Arial" charset="0"/>
                <a:cs typeface="Arial" charset="0"/>
              </a:rPr>
            </a:br>
            <a:r>
              <a:rPr lang="zh-CN" altLang="en-US" sz="1600" b="1" dirty="0" smtClean="0">
                <a:solidFill>
                  <a:schemeClr val="tx2"/>
                </a:solidFill>
                <a:latin typeface="Arial" charset="0"/>
                <a:ea typeface="Arial" charset="0"/>
                <a:cs typeface="Arial" charset="0"/>
              </a:rPr>
              <a:t>管理受邀人</a:t>
            </a:r>
            <a:endParaRPr lang="en-US" sz="1600" b="1" dirty="0">
              <a:solidFill>
                <a:schemeClr val="tx2"/>
              </a:solidFill>
              <a:latin typeface="Arial" charset="0"/>
              <a:ea typeface="Arial" charset="0"/>
              <a:cs typeface="Arial" charset="0"/>
            </a:endParaRPr>
          </a:p>
          <a:p>
            <a:r>
              <a:rPr lang="zh-CN" altLang="en-US" sz="1200" dirty="0" smtClean="0">
                <a:solidFill>
                  <a:schemeClr val="tx1">
                    <a:lumMod val="60000"/>
                    <a:lumOff val="40000"/>
                  </a:schemeClr>
                </a:solidFill>
                <a:latin typeface="Arial" charset="0"/>
                <a:ea typeface="Arial" charset="0"/>
                <a:cs typeface="Arial" charset="0"/>
              </a:rPr>
              <a:t>在开发您的活动时，在右边栏添加并删除受邀人。</a:t>
            </a:r>
            <a:endParaRPr lang="en-US" sz="1200" dirty="0">
              <a:solidFill>
                <a:schemeClr val="tx1">
                  <a:lumMod val="60000"/>
                  <a:lumOff val="40000"/>
                </a:schemeClr>
              </a:solidFill>
              <a:latin typeface="Arial" charset="0"/>
              <a:ea typeface="Arial" charset="0"/>
              <a:cs typeface="Arial" charset="0"/>
            </a:endParaRPr>
          </a:p>
        </p:txBody>
      </p:sp>
      <p:sp>
        <p:nvSpPr>
          <p:cNvPr id="18" name="Right Arrow 17"/>
          <p:cNvSpPr/>
          <p:nvPr/>
        </p:nvSpPr>
        <p:spPr bwMode="auto">
          <a:xfrm rot="10800000">
            <a:off x="9373484" y="2876582"/>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pic>
        <p:nvPicPr>
          <p:cNvPr id="3" name="Picture 2"/>
          <p:cNvPicPr>
            <a:picLocks noChangeAspect="1"/>
          </p:cNvPicPr>
          <p:nvPr/>
        </p:nvPicPr>
        <p:blipFill>
          <a:blip r:embed="rId3"/>
          <a:stretch>
            <a:fillRect/>
          </a:stretch>
        </p:blipFill>
        <p:spPr>
          <a:xfrm>
            <a:off x="3392490" y="1051389"/>
            <a:ext cx="5630779" cy="5604112"/>
          </a:xfrm>
          <a:prstGeom prst="rect">
            <a:avLst/>
          </a:prstGeom>
          <a:effectLst>
            <a:outerShdw blurRad="152400" dist="38100" dir="3600000" sx="101000" sy="101000" algn="tl" rotWithShape="0">
              <a:prstClr val="black">
                <a:alpha val="35000"/>
              </a:prstClr>
            </a:outerShdw>
          </a:effectLst>
        </p:spPr>
      </p:pic>
    </p:spTree>
    <p:extLst>
      <p:ext uri="{BB962C8B-B14F-4D97-AF65-F5344CB8AC3E}">
        <p14:creationId xmlns:p14="http://schemas.microsoft.com/office/powerpoint/2010/main" val="20494533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sz="3200" b="1" dirty="0" smtClean="0">
                <a:solidFill>
                  <a:srgbClr val="0A5496"/>
                </a:solidFill>
                <a:latin typeface="Arial" panose="020B0604020202020204" pitchFamily="34" charset="0"/>
                <a:ea typeface="Arial" charset="0"/>
                <a:cs typeface="Arial" panose="020B0604020202020204" pitchFamily="34" charset="0"/>
              </a:rPr>
              <a:t>预览</a:t>
            </a:r>
            <a:endParaRPr lang="en-US" sz="3200" dirty="0"/>
          </a:p>
        </p:txBody>
      </p:sp>
      <p:sp>
        <p:nvSpPr>
          <p:cNvPr id="13" name="TextBox 12"/>
          <p:cNvSpPr txBox="1"/>
          <p:nvPr/>
        </p:nvSpPr>
        <p:spPr>
          <a:xfrm>
            <a:off x="822962" y="2393359"/>
            <a:ext cx="2049019" cy="1338828"/>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看似一项伟大的计划！</a:t>
            </a:r>
            <a:endParaRPr lang="en-US" sz="1200" dirty="0">
              <a:solidFill>
                <a:schemeClr val="tx1">
                  <a:lumMod val="60000"/>
                  <a:lumOff val="40000"/>
                </a:schemeClr>
              </a:solidFill>
              <a:latin typeface="Arial" charset="0"/>
              <a:ea typeface="Arial" charset="0"/>
              <a:cs typeface="Arial" charset="0"/>
            </a:endParaRPr>
          </a:p>
          <a:p>
            <a:r>
              <a:rPr lang="zh-CN" altLang="en-US" sz="1200" dirty="0" smtClean="0">
                <a:solidFill>
                  <a:schemeClr val="tx1">
                    <a:lumMod val="60000"/>
                    <a:lumOff val="40000"/>
                  </a:schemeClr>
                </a:solidFill>
                <a:latin typeface="Arial" charset="0"/>
                <a:ea typeface="Arial" charset="0"/>
                <a:cs typeface="Arial" charset="0"/>
              </a:rPr>
              <a:t>您方案计划的清楚选择，讲述您近期的服务故事。何人、何事、何时、何地以及何因？所有详情都在一页整洁的页面上。</a:t>
            </a:r>
            <a:endParaRPr lang="en-US" sz="1200" dirty="0">
              <a:solidFill>
                <a:schemeClr val="tx1">
                  <a:lumMod val="60000"/>
                  <a:lumOff val="40000"/>
                </a:schemeClr>
              </a:solidFill>
              <a:latin typeface="Arial" charset="0"/>
              <a:ea typeface="Arial" charset="0"/>
              <a:cs typeface="Arial" charset="0"/>
            </a:endParaRPr>
          </a:p>
        </p:txBody>
      </p:sp>
      <p:sp>
        <p:nvSpPr>
          <p:cNvPr id="16" name="Right Arrow 15"/>
          <p:cNvSpPr/>
          <p:nvPr/>
        </p:nvSpPr>
        <p:spPr bwMode="auto">
          <a:xfrm>
            <a:off x="2871981" y="2657590"/>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5" name="TextBox 14"/>
          <p:cNvSpPr txBox="1"/>
          <p:nvPr/>
        </p:nvSpPr>
        <p:spPr>
          <a:xfrm>
            <a:off x="9475386" y="5029385"/>
            <a:ext cx="2049019" cy="1585049"/>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计划的活动</a:t>
            </a:r>
            <a:r>
              <a:rPr lang="en-US" altLang="zh-CN" sz="1600" b="1" dirty="0" smtClean="0">
                <a:solidFill>
                  <a:schemeClr val="tx2"/>
                </a:solidFill>
                <a:latin typeface="Arial" charset="0"/>
                <a:ea typeface="Arial" charset="0"/>
                <a:cs typeface="Arial" charset="0"/>
              </a:rPr>
              <a:t/>
            </a:r>
            <a:br>
              <a:rPr lang="en-US" altLang="zh-CN" sz="1600" b="1" dirty="0" smtClean="0">
                <a:solidFill>
                  <a:schemeClr val="tx2"/>
                </a:solidFill>
                <a:latin typeface="Arial" charset="0"/>
                <a:ea typeface="Arial" charset="0"/>
                <a:cs typeface="Arial" charset="0"/>
              </a:rPr>
            </a:br>
            <a:r>
              <a:rPr lang="en-US" sz="1600" b="1" dirty="0" smtClean="0">
                <a:solidFill>
                  <a:schemeClr val="tx2"/>
                </a:solidFill>
                <a:latin typeface="Arial" charset="0"/>
                <a:ea typeface="Arial" charset="0"/>
                <a:cs typeface="Arial" charset="0"/>
              </a:rPr>
              <a:t>(</a:t>
            </a:r>
            <a:r>
              <a:rPr lang="zh-CN" altLang="en-US" sz="1600" b="1" dirty="0" smtClean="0">
                <a:solidFill>
                  <a:schemeClr val="tx2"/>
                </a:solidFill>
                <a:latin typeface="Arial" charset="0"/>
                <a:ea typeface="Arial" charset="0"/>
                <a:cs typeface="Arial" charset="0"/>
              </a:rPr>
              <a:t>几乎完全报告！</a:t>
            </a:r>
            <a:r>
              <a:rPr lang="en-US" sz="1600" b="1" dirty="0" smtClean="0">
                <a:solidFill>
                  <a:schemeClr val="tx2"/>
                </a:solidFill>
                <a:latin typeface="Arial" charset="0"/>
                <a:ea typeface="Arial" charset="0"/>
                <a:cs typeface="Arial" charset="0"/>
              </a:rPr>
              <a:t>)</a:t>
            </a:r>
            <a:endParaRPr lang="en-US" sz="1600" b="1" dirty="0">
              <a:solidFill>
                <a:schemeClr val="tx2"/>
              </a:solidFill>
              <a:latin typeface="Arial" charset="0"/>
              <a:ea typeface="Arial" charset="0"/>
              <a:cs typeface="Arial" charset="0"/>
            </a:endParaRPr>
          </a:p>
          <a:p>
            <a:r>
              <a:rPr lang="zh-CN" altLang="en-US" sz="1200" dirty="0" smtClean="0">
                <a:solidFill>
                  <a:schemeClr val="tx1">
                    <a:lumMod val="60000"/>
                    <a:lumOff val="40000"/>
                  </a:schemeClr>
                </a:solidFill>
                <a:latin typeface="Arial" charset="0"/>
                <a:ea typeface="Arial" charset="0"/>
                <a:cs typeface="Arial" charset="0"/>
              </a:rPr>
              <a:t>一旦对您的计划满意，点击发布并与受邀人和其他狮友及青少狮分享近期服务。祝贺，您已经完成了您的服务活动未来报告的大部分！</a:t>
            </a:r>
            <a:endParaRPr lang="en-US" sz="1200" dirty="0">
              <a:solidFill>
                <a:schemeClr val="tx1">
                  <a:lumMod val="60000"/>
                  <a:lumOff val="40000"/>
                </a:schemeClr>
              </a:solidFill>
              <a:latin typeface="Arial" charset="0"/>
              <a:ea typeface="Arial" charset="0"/>
              <a:cs typeface="Arial" charset="0"/>
            </a:endParaRPr>
          </a:p>
        </p:txBody>
      </p:sp>
      <p:sp>
        <p:nvSpPr>
          <p:cNvPr id="18" name="Right Arrow 17"/>
          <p:cNvSpPr/>
          <p:nvPr/>
        </p:nvSpPr>
        <p:spPr bwMode="auto">
          <a:xfrm rot="10800000">
            <a:off x="8937398" y="6346505"/>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0" name="TextBox 9"/>
          <p:cNvSpPr txBox="1"/>
          <p:nvPr/>
        </p:nvSpPr>
        <p:spPr>
          <a:xfrm>
            <a:off x="822961" y="5501399"/>
            <a:ext cx="2049019" cy="969496"/>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增添或编辑详情</a:t>
            </a:r>
            <a:endParaRPr lang="en-US" sz="1200" dirty="0">
              <a:solidFill>
                <a:schemeClr val="tx1">
                  <a:lumMod val="60000"/>
                  <a:lumOff val="40000"/>
                </a:schemeClr>
              </a:solidFill>
              <a:latin typeface="Arial" charset="0"/>
              <a:ea typeface="Arial" charset="0"/>
              <a:cs typeface="Arial" charset="0"/>
            </a:endParaRPr>
          </a:p>
          <a:p>
            <a:r>
              <a:rPr lang="zh-CN" altLang="en-US" sz="1200" dirty="0" smtClean="0">
                <a:solidFill>
                  <a:schemeClr val="tx1">
                    <a:lumMod val="60000"/>
                    <a:lumOff val="40000"/>
                  </a:schemeClr>
                </a:solidFill>
                <a:latin typeface="Arial" charset="0"/>
                <a:ea typeface="Arial" charset="0"/>
                <a:cs typeface="Arial" charset="0"/>
              </a:rPr>
              <a:t>如果您不确定您的邀请名单（或您增加的其他详情），没有关系。返回进行更改。</a:t>
            </a:r>
            <a:endParaRPr lang="en-US" sz="1200" dirty="0">
              <a:solidFill>
                <a:schemeClr val="tx1">
                  <a:lumMod val="60000"/>
                  <a:lumOff val="40000"/>
                </a:schemeClr>
              </a:solidFill>
              <a:latin typeface="Arial" charset="0"/>
              <a:ea typeface="Arial" charset="0"/>
              <a:cs typeface="Arial" charset="0"/>
            </a:endParaRPr>
          </a:p>
        </p:txBody>
      </p:sp>
      <p:sp>
        <p:nvSpPr>
          <p:cNvPr id="11" name="Right Arrow 10"/>
          <p:cNvSpPr/>
          <p:nvPr/>
        </p:nvSpPr>
        <p:spPr bwMode="auto">
          <a:xfrm>
            <a:off x="2871981" y="6212541"/>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pic>
        <p:nvPicPr>
          <p:cNvPr id="2" name="Picture 1"/>
          <p:cNvPicPr>
            <a:picLocks noChangeAspect="1"/>
          </p:cNvPicPr>
          <p:nvPr/>
        </p:nvPicPr>
        <p:blipFill>
          <a:blip r:embed="rId3"/>
          <a:stretch>
            <a:fillRect/>
          </a:stretch>
        </p:blipFill>
        <p:spPr>
          <a:xfrm>
            <a:off x="3675928" y="1239696"/>
            <a:ext cx="4995511" cy="5362658"/>
          </a:xfrm>
          <a:prstGeom prst="rect">
            <a:avLst/>
          </a:prstGeom>
          <a:effectLst>
            <a:outerShdw blurRad="152400" dist="38100" dir="3600000" sx="101000" sy="101000" algn="tl" rotWithShape="0">
              <a:prstClr val="black">
                <a:alpha val="35000"/>
              </a:prstClr>
            </a:outerShdw>
          </a:effectLst>
        </p:spPr>
      </p:pic>
    </p:spTree>
    <p:extLst>
      <p:ext uri="{BB962C8B-B14F-4D97-AF65-F5344CB8AC3E}">
        <p14:creationId xmlns:p14="http://schemas.microsoft.com/office/powerpoint/2010/main" val="30738702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sz="3200" b="1" dirty="0" smtClean="0">
                <a:solidFill>
                  <a:srgbClr val="0A5496"/>
                </a:solidFill>
                <a:latin typeface="Arial" panose="020B0604020202020204" pitchFamily="34" charset="0"/>
                <a:ea typeface="Arial" charset="0"/>
                <a:cs typeface="Arial" panose="020B0604020202020204" pitchFamily="34" charset="0"/>
              </a:rPr>
              <a:t>报告</a:t>
            </a:r>
            <a:r>
              <a:rPr lang="en-US" sz="3200" b="1" dirty="0" smtClean="0">
                <a:solidFill>
                  <a:srgbClr val="0A5496"/>
                </a:solidFill>
                <a:latin typeface="Arial" panose="020B0604020202020204" pitchFamily="34" charset="0"/>
                <a:ea typeface="Arial" charset="0"/>
                <a:cs typeface="Arial" panose="020B0604020202020204" pitchFamily="34" charset="0"/>
              </a:rPr>
              <a:t> (</a:t>
            </a:r>
            <a:r>
              <a:rPr lang="zh-CN" altLang="en-US" sz="3200" b="1" dirty="0" smtClean="0">
                <a:solidFill>
                  <a:srgbClr val="0A5496"/>
                </a:solidFill>
                <a:latin typeface="Arial" panose="020B0604020202020204" pitchFamily="34" charset="0"/>
                <a:ea typeface="Arial" charset="0"/>
                <a:cs typeface="Arial" panose="020B0604020202020204" pitchFamily="34" charset="0"/>
              </a:rPr>
              <a:t>供干部使用</a:t>
            </a:r>
            <a:r>
              <a:rPr lang="en-US" sz="3200" b="1" dirty="0" smtClean="0">
                <a:solidFill>
                  <a:srgbClr val="0A5496"/>
                </a:solidFill>
                <a:latin typeface="Arial" panose="020B0604020202020204" pitchFamily="34" charset="0"/>
                <a:ea typeface="Arial" charset="0"/>
                <a:cs typeface="Arial" panose="020B0604020202020204" pitchFamily="34" charset="0"/>
              </a:rPr>
              <a:t>)</a:t>
            </a:r>
            <a:endParaRPr lang="en-US" sz="3200" dirty="0"/>
          </a:p>
        </p:txBody>
      </p:sp>
      <p:sp>
        <p:nvSpPr>
          <p:cNvPr id="13" name="TextBox 12"/>
          <p:cNvSpPr txBox="1"/>
          <p:nvPr/>
        </p:nvSpPr>
        <p:spPr>
          <a:xfrm>
            <a:off x="533771" y="2673880"/>
            <a:ext cx="2049019" cy="1154162"/>
          </a:xfrm>
          <a:prstGeom prst="rect">
            <a:avLst/>
          </a:prstGeom>
          <a:solidFill>
            <a:schemeClr val="bg1"/>
          </a:solidFill>
        </p:spPr>
        <p:txBody>
          <a:bodyPr wrap="square" rtlCol="0">
            <a:spAutoFit/>
          </a:bodyPr>
          <a:lstStyle/>
          <a:p>
            <a:pPr>
              <a:spcAft>
                <a:spcPts val="600"/>
              </a:spcAft>
            </a:pPr>
            <a:r>
              <a:rPr lang="zh-CN" altLang="en-US" sz="1600" b="1" dirty="0" smtClean="0">
                <a:solidFill>
                  <a:srgbClr val="002F87"/>
                </a:solidFill>
                <a:latin typeface="Arial" charset="0"/>
                <a:ea typeface="Arial" charset="0"/>
                <a:cs typeface="Arial" charset="0"/>
              </a:rPr>
              <a:t>庆祝您的影响</a:t>
            </a:r>
            <a:endParaRPr lang="en-US" sz="1200" dirty="0">
              <a:solidFill>
                <a:srgbClr val="33373B">
                  <a:lumMod val="60000"/>
                  <a:lumOff val="40000"/>
                </a:srgbClr>
              </a:solidFill>
              <a:latin typeface="Arial" charset="0"/>
              <a:ea typeface="Arial" charset="0"/>
              <a:cs typeface="Arial" charset="0"/>
            </a:endParaRPr>
          </a:p>
          <a:p>
            <a:r>
              <a:rPr lang="zh-CN" altLang="en-US" sz="1200" dirty="0" smtClean="0">
                <a:solidFill>
                  <a:srgbClr val="33373B">
                    <a:lumMod val="60000"/>
                    <a:lumOff val="40000"/>
                  </a:srgbClr>
                </a:solidFill>
                <a:latin typeface="Arial" charset="0"/>
                <a:ea typeface="Arial" charset="0"/>
                <a:cs typeface="Arial" charset="0"/>
              </a:rPr>
              <a:t>报告您的服务是庆祝您在贵小区影响的一种方式。用可测量的方式分享您的服务活动如何说明了您的小区。</a:t>
            </a:r>
            <a:endParaRPr lang="en-US" sz="1200" dirty="0">
              <a:solidFill>
                <a:srgbClr val="33373B">
                  <a:lumMod val="60000"/>
                  <a:lumOff val="40000"/>
                </a:srgbClr>
              </a:solidFill>
              <a:latin typeface="Arial" charset="0"/>
              <a:ea typeface="Arial" charset="0"/>
              <a:cs typeface="Arial" charset="0"/>
            </a:endParaRPr>
          </a:p>
        </p:txBody>
      </p:sp>
      <p:sp>
        <p:nvSpPr>
          <p:cNvPr id="16" name="Right Arrow 15"/>
          <p:cNvSpPr/>
          <p:nvPr/>
        </p:nvSpPr>
        <p:spPr bwMode="auto">
          <a:xfrm>
            <a:off x="2582790" y="2753390"/>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smtClean="0">
              <a:solidFill>
                <a:srgbClr val="404040"/>
              </a:solidFill>
              <a:ea typeface="ヒラギノ角ゴ Pro W3" pitchFamily="84" charset="-128"/>
            </a:endParaRPr>
          </a:p>
        </p:txBody>
      </p:sp>
      <p:sp>
        <p:nvSpPr>
          <p:cNvPr id="10" name="TextBox 9"/>
          <p:cNvSpPr txBox="1"/>
          <p:nvPr/>
        </p:nvSpPr>
        <p:spPr>
          <a:xfrm>
            <a:off x="552821" y="5280600"/>
            <a:ext cx="2049019" cy="969496"/>
          </a:xfrm>
          <a:prstGeom prst="rect">
            <a:avLst/>
          </a:prstGeom>
          <a:solidFill>
            <a:schemeClr val="bg1"/>
          </a:solidFill>
        </p:spPr>
        <p:txBody>
          <a:bodyPr wrap="square" rtlCol="0">
            <a:spAutoFit/>
          </a:bodyPr>
          <a:lstStyle/>
          <a:p>
            <a:pPr>
              <a:spcAft>
                <a:spcPts val="600"/>
              </a:spcAft>
            </a:pPr>
            <a:r>
              <a:rPr lang="zh-CN" altLang="en-US" sz="1600" b="1" dirty="0" smtClean="0">
                <a:solidFill>
                  <a:srgbClr val="002F87"/>
                </a:solidFill>
                <a:latin typeface="Arial" charset="0"/>
                <a:ea typeface="Arial" charset="0"/>
                <a:cs typeface="Arial" charset="0"/>
              </a:rPr>
              <a:t>分享数字背后的故事</a:t>
            </a:r>
            <a:endParaRPr lang="en-US" sz="1200" dirty="0">
              <a:solidFill>
                <a:srgbClr val="33373B">
                  <a:lumMod val="60000"/>
                  <a:lumOff val="40000"/>
                </a:srgbClr>
              </a:solidFill>
              <a:latin typeface="Arial" charset="0"/>
              <a:ea typeface="Arial" charset="0"/>
              <a:cs typeface="Arial" charset="0"/>
            </a:endParaRPr>
          </a:p>
          <a:p>
            <a:r>
              <a:rPr lang="zh-CN" altLang="en-US" sz="1200" dirty="0" smtClean="0">
                <a:solidFill>
                  <a:srgbClr val="33373B">
                    <a:lumMod val="60000"/>
                    <a:lumOff val="40000"/>
                  </a:srgbClr>
                </a:solidFill>
                <a:latin typeface="Arial" charset="0"/>
                <a:ea typeface="Arial" charset="0"/>
                <a:cs typeface="Arial" charset="0"/>
              </a:rPr>
              <a:t>在小区结果领域，您增添详情和您影响的深度。讲述您善行的故事。</a:t>
            </a:r>
            <a:endParaRPr lang="en-US" sz="1200" dirty="0">
              <a:solidFill>
                <a:srgbClr val="33373B">
                  <a:lumMod val="60000"/>
                  <a:lumOff val="40000"/>
                </a:srgbClr>
              </a:solidFill>
              <a:latin typeface="Arial" charset="0"/>
              <a:ea typeface="Arial" charset="0"/>
              <a:cs typeface="Arial" charset="0"/>
            </a:endParaRPr>
          </a:p>
        </p:txBody>
      </p:sp>
      <p:sp>
        <p:nvSpPr>
          <p:cNvPr id="11" name="Right Arrow 10"/>
          <p:cNvSpPr/>
          <p:nvPr/>
        </p:nvSpPr>
        <p:spPr bwMode="auto">
          <a:xfrm>
            <a:off x="2601840" y="5422914"/>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smtClean="0">
              <a:solidFill>
                <a:srgbClr val="404040"/>
              </a:solidFill>
              <a:ea typeface="ヒラギノ角ゴ Pro W3" pitchFamily="84" charset="-128"/>
            </a:endParaRPr>
          </a:p>
        </p:txBody>
      </p:sp>
      <p:pic>
        <p:nvPicPr>
          <p:cNvPr id="3" name="Picture 2"/>
          <p:cNvPicPr>
            <a:picLocks noChangeAspect="1"/>
          </p:cNvPicPr>
          <p:nvPr/>
        </p:nvPicPr>
        <p:blipFill rotWithShape="1">
          <a:blip r:embed="rId3"/>
          <a:srcRect b="1067"/>
          <a:stretch/>
        </p:blipFill>
        <p:spPr>
          <a:xfrm>
            <a:off x="3283815" y="1292287"/>
            <a:ext cx="6116296" cy="5358770"/>
          </a:xfrm>
          <a:prstGeom prst="rect">
            <a:avLst/>
          </a:prstGeom>
          <a:effectLst>
            <a:outerShdw blurRad="152400" dist="38100" dir="3600000" sx="101000" sy="101000" algn="tl" rotWithShape="0">
              <a:prstClr val="black">
                <a:alpha val="35000"/>
              </a:prstClr>
            </a:outerShdw>
          </a:effectLst>
        </p:spPr>
      </p:pic>
    </p:spTree>
    <p:extLst>
      <p:ext uri="{BB962C8B-B14F-4D97-AF65-F5344CB8AC3E}">
        <p14:creationId xmlns:p14="http://schemas.microsoft.com/office/powerpoint/2010/main" val="37653528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sz="3200" b="1" dirty="0" smtClean="0">
                <a:solidFill>
                  <a:srgbClr val="0A5496"/>
                </a:solidFill>
                <a:latin typeface="Arial" panose="020B0604020202020204" pitchFamily="34" charset="0"/>
                <a:ea typeface="Arial" charset="0"/>
                <a:cs typeface="Arial" panose="020B0604020202020204" pitchFamily="34" charset="0"/>
              </a:rPr>
              <a:t>庆祝：探索指标面板上的影响</a:t>
            </a:r>
            <a:endParaRPr lang="en-US" sz="3200" dirty="0"/>
          </a:p>
        </p:txBody>
      </p:sp>
      <p:sp>
        <p:nvSpPr>
          <p:cNvPr id="13" name="TextBox 12"/>
          <p:cNvSpPr txBox="1"/>
          <p:nvPr/>
        </p:nvSpPr>
        <p:spPr>
          <a:xfrm>
            <a:off x="729496" y="2520945"/>
            <a:ext cx="2049019" cy="969496"/>
          </a:xfrm>
          <a:prstGeom prst="rect">
            <a:avLst/>
          </a:prstGeom>
          <a:solidFill>
            <a:schemeClr val="bg1"/>
          </a:solidFill>
        </p:spPr>
        <p:txBody>
          <a:bodyPr wrap="square" rtlCol="0">
            <a:spAutoFit/>
          </a:bodyPr>
          <a:lstStyle/>
          <a:p>
            <a:pPr>
              <a:spcAft>
                <a:spcPts val="600"/>
              </a:spcAft>
            </a:pPr>
            <a:r>
              <a:rPr lang="zh-CN" altLang="en-US" sz="1600" b="1" dirty="0" smtClean="0">
                <a:solidFill>
                  <a:srgbClr val="002F87"/>
                </a:solidFill>
                <a:latin typeface="Arial" charset="0"/>
                <a:ea typeface="Arial" charset="0"/>
                <a:cs typeface="Arial" charset="0"/>
              </a:rPr>
              <a:t>快速查看您的服务</a:t>
            </a:r>
            <a:endParaRPr lang="en-US" sz="1200" dirty="0">
              <a:solidFill>
                <a:srgbClr val="33373B">
                  <a:lumMod val="60000"/>
                  <a:lumOff val="40000"/>
                </a:srgbClr>
              </a:solidFill>
              <a:latin typeface="Arial" charset="0"/>
              <a:ea typeface="Arial" charset="0"/>
              <a:cs typeface="Arial" charset="0"/>
            </a:endParaRPr>
          </a:p>
          <a:p>
            <a:r>
              <a:rPr lang="zh-CN" altLang="en-US" sz="1200" dirty="0" smtClean="0">
                <a:solidFill>
                  <a:srgbClr val="33373B">
                    <a:lumMod val="60000"/>
                    <a:lumOff val="40000"/>
                  </a:srgbClr>
                </a:solidFill>
                <a:latin typeface="Arial" charset="0"/>
                <a:ea typeface="Arial" charset="0"/>
                <a:cs typeface="Arial" charset="0"/>
              </a:rPr>
              <a:t>我们关键的服务指针突出显示在指针面板上，供容易参看。</a:t>
            </a:r>
            <a:endParaRPr lang="en-US" sz="1200" dirty="0">
              <a:solidFill>
                <a:srgbClr val="33373B">
                  <a:lumMod val="60000"/>
                  <a:lumOff val="40000"/>
                </a:srgbClr>
              </a:solidFill>
              <a:latin typeface="Arial" charset="0"/>
              <a:ea typeface="Arial" charset="0"/>
              <a:cs typeface="Arial" charset="0"/>
            </a:endParaRPr>
          </a:p>
        </p:txBody>
      </p:sp>
      <p:sp>
        <p:nvSpPr>
          <p:cNvPr id="16" name="Right Arrow 15"/>
          <p:cNvSpPr/>
          <p:nvPr/>
        </p:nvSpPr>
        <p:spPr bwMode="auto">
          <a:xfrm>
            <a:off x="2778515" y="2602881"/>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smtClean="0">
              <a:solidFill>
                <a:srgbClr val="404040"/>
              </a:solidFill>
              <a:ea typeface="ヒラギノ角ゴ Pro W3" pitchFamily="84" charset="-128"/>
            </a:endParaRPr>
          </a:p>
        </p:txBody>
      </p:sp>
      <p:sp>
        <p:nvSpPr>
          <p:cNvPr id="15" name="TextBox 14"/>
          <p:cNvSpPr txBox="1"/>
          <p:nvPr/>
        </p:nvSpPr>
        <p:spPr>
          <a:xfrm>
            <a:off x="9607130" y="1366783"/>
            <a:ext cx="2049019" cy="1154162"/>
          </a:xfrm>
          <a:prstGeom prst="rect">
            <a:avLst/>
          </a:prstGeom>
          <a:solidFill>
            <a:schemeClr val="bg1"/>
          </a:solidFill>
        </p:spPr>
        <p:txBody>
          <a:bodyPr wrap="square" rtlCol="0">
            <a:spAutoFit/>
          </a:bodyPr>
          <a:lstStyle/>
          <a:p>
            <a:pPr>
              <a:spcAft>
                <a:spcPts val="600"/>
              </a:spcAft>
            </a:pPr>
            <a:r>
              <a:rPr lang="zh-CN" altLang="en-US" sz="1600" b="1" dirty="0" smtClean="0">
                <a:solidFill>
                  <a:srgbClr val="002F87"/>
                </a:solidFill>
                <a:latin typeface="Arial" charset="0"/>
                <a:ea typeface="Arial" charset="0"/>
                <a:cs typeface="Arial" charset="0"/>
              </a:rPr>
              <a:t>探索每个层面的影响</a:t>
            </a:r>
            <a:endParaRPr lang="en-US" altLang="zh-CN" sz="1600" b="1" dirty="0" smtClean="0">
              <a:solidFill>
                <a:srgbClr val="002F87"/>
              </a:solidFill>
              <a:latin typeface="Arial" charset="0"/>
              <a:ea typeface="Arial" charset="0"/>
              <a:cs typeface="Arial" charset="0"/>
            </a:endParaRPr>
          </a:p>
          <a:p>
            <a:pPr>
              <a:spcAft>
                <a:spcPts val="600"/>
              </a:spcAft>
            </a:pPr>
            <a:r>
              <a:rPr lang="zh-CN" altLang="en-US" sz="1200" dirty="0" smtClean="0">
                <a:solidFill>
                  <a:srgbClr val="33373B">
                    <a:lumMod val="60000"/>
                    <a:lumOff val="40000"/>
                  </a:srgbClr>
                </a:solidFill>
                <a:latin typeface="Arial" charset="0"/>
                <a:ea typeface="Arial" charset="0"/>
                <a:cs typeface="Arial" charset="0"/>
              </a:rPr>
              <a:t>您设定您看到影响数据的参数。查看您为贵小区做出的个人贡献，或陶醉于仁慈和服务的全球改变。</a:t>
            </a:r>
            <a:endParaRPr lang="en-US" sz="1200" dirty="0">
              <a:solidFill>
                <a:srgbClr val="33373B">
                  <a:lumMod val="60000"/>
                  <a:lumOff val="40000"/>
                </a:srgbClr>
              </a:solidFill>
              <a:latin typeface="Arial" charset="0"/>
              <a:ea typeface="Arial" charset="0"/>
              <a:cs typeface="Arial" charset="0"/>
            </a:endParaRPr>
          </a:p>
        </p:txBody>
      </p:sp>
      <p:sp>
        <p:nvSpPr>
          <p:cNvPr id="18" name="Right Arrow 17"/>
          <p:cNvSpPr/>
          <p:nvPr/>
        </p:nvSpPr>
        <p:spPr bwMode="auto">
          <a:xfrm rot="10800000">
            <a:off x="9066218" y="1737558"/>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smtClean="0">
              <a:solidFill>
                <a:srgbClr val="404040"/>
              </a:solidFill>
              <a:ea typeface="ヒラギノ角ゴ Pro W3" pitchFamily="84" charset="-128"/>
            </a:endParaRPr>
          </a:p>
        </p:txBody>
      </p:sp>
      <p:sp>
        <p:nvSpPr>
          <p:cNvPr id="10" name="TextBox 9"/>
          <p:cNvSpPr txBox="1"/>
          <p:nvPr/>
        </p:nvSpPr>
        <p:spPr>
          <a:xfrm>
            <a:off x="729496" y="4548276"/>
            <a:ext cx="2049019" cy="1215717"/>
          </a:xfrm>
          <a:prstGeom prst="rect">
            <a:avLst/>
          </a:prstGeom>
          <a:solidFill>
            <a:schemeClr val="bg1"/>
          </a:solidFill>
        </p:spPr>
        <p:txBody>
          <a:bodyPr wrap="square" rtlCol="0">
            <a:spAutoFit/>
          </a:bodyPr>
          <a:lstStyle/>
          <a:p>
            <a:pPr>
              <a:spcAft>
                <a:spcPts val="600"/>
              </a:spcAft>
            </a:pPr>
            <a:r>
              <a:rPr lang="zh-CN" altLang="en-US" sz="1600" b="1" dirty="0" smtClean="0">
                <a:solidFill>
                  <a:srgbClr val="002F87"/>
                </a:solidFill>
                <a:latin typeface="Arial" charset="0"/>
                <a:ea typeface="Arial" charset="0"/>
                <a:cs typeface="Arial" charset="0"/>
              </a:rPr>
              <a:t>成为一名快速的</a:t>
            </a:r>
            <a:r>
              <a:rPr lang="en-US" altLang="zh-CN" sz="1600" b="1" dirty="0" smtClean="0">
                <a:solidFill>
                  <a:srgbClr val="002F87"/>
                </a:solidFill>
                <a:latin typeface="Arial" charset="0"/>
                <a:ea typeface="Arial" charset="0"/>
                <a:cs typeface="Arial" charset="0"/>
              </a:rPr>
              <a:t/>
            </a:r>
            <a:br>
              <a:rPr lang="en-US" altLang="zh-CN" sz="1600" b="1" dirty="0" smtClean="0">
                <a:solidFill>
                  <a:srgbClr val="002F87"/>
                </a:solidFill>
                <a:latin typeface="Arial" charset="0"/>
                <a:ea typeface="Arial" charset="0"/>
                <a:cs typeface="Arial" charset="0"/>
              </a:rPr>
            </a:br>
            <a:r>
              <a:rPr lang="zh-CN" altLang="en-US" sz="1600" b="1" dirty="0" smtClean="0">
                <a:solidFill>
                  <a:srgbClr val="002F87"/>
                </a:solidFill>
                <a:latin typeface="Arial" charset="0"/>
                <a:ea typeface="Arial" charset="0"/>
                <a:cs typeface="Arial" charset="0"/>
              </a:rPr>
              <a:t>数据专家</a:t>
            </a:r>
            <a:endParaRPr lang="en-US" sz="1200" dirty="0">
              <a:solidFill>
                <a:srgbClr val="33373B">
                  <a:lumMod val="60000"/>
                  <a:lumOff val="40000"/>
                </a:srgbClr>
              </a:solidFill>
              <a:latin typeface="Arial" charset="0"/>
              <a:ea typeface="Arial" charset="0"/>
              <a:cs typeface="Arial" charset="0"/>
            </a:endParaRPr>
          </a:p>
          <a:p>
            <a:r>
              <a:rPr lang="zh-CN" altLang="en-US" sz="1200" dirty="0" smtClean="0">
                <a:solidFill>
                  <a:srgbClr val="33373B">
                    <a:lumMod val="60000"/>
                    <a:lumOff val="40000"/>
                  </a:srgbClr>
                </a:solidFill>
                <a:latin typeface="Arial" charset="0"/>
                <a:ea typeface="Arial" charset="0"/>
                <a:cs typeface="Arial" charset="0"/>
              </a:rPr>
              <a:t>我们的交互式面板每数小时更新并分享我们在何地以及如何影响世界。</a:t>
            </a:r>
            <a:endParaRPr lang="en-US" sz="1200" dirty="0">
              <a:solidFill>
                <a:srgbClr val="33373B">
                  <a:lumMod val="60000"/>
                  <a:lumOff val="40000"/>
                </a:srgbClr>
              </a:solidFill>
              <a:latin typeface="Arial" charset="0"/>
              <a:ea typeface="Arial" charset="0"/>
              <a:cs typeface="Arial" charset="0"/>
            </a:endParaRPr>
          </a:p>
        </p:txBody>
      </p:sp>
      <p:sp>
        <p:nvSpPr>
          <p:cNvPr id="11" name="Right Arrow 10"/>
          <p:cNvSpPr/>
          <p:nvPr/>
        </p:nvSpPr>
        <p:spPr bwMode="auto">
          <a:xfrm>
            <a:off x="2778515" y="4616163"/>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smtClean="0">
              <a:solidFill>
                <a:srgbClr val="404040"/>
              </a:solidFill>
              <a:ea typeface="ヒラギノ角ゴ Pro W3" pitchFamily="84" charset="-128"/>
            </a:endParaRPr>
          </a:p>
        </p:txBody>
      </p:sp>
      <p:sp>
        <p:nvSpPr>
          <p:cNvPr id="14" name="TextBox 13"/>
          <p:cNvSpPr txBox="1"/>
          <p:nvPr/>
        </p:nvSpPr>
        <p:spPr>
          <a:xfrm>
            <a:off x="9607130" y="3763446"/>
            <a:ext cx="2049019" cy="784830"/>
          </a:xfrm>
          <a:prstGeom prst="rect">
            <a:avLst/>
          </a:prstGeom>
          <a:solidFill>
            <a:schemeClr val="bg1"/>
          </a:solidFill>
        </p:spPr>
        <p:txBody>
          <a:bodyPr wrap="square" rtlCol="0">
            <a:spAutoFit/>
          </a:bodyPr>
          <a:lstStyle/>
          <a:p>
            <a:pPr>
              <a:spcAft>
                <a:spcPts val="600"/>
              </a:spcAft>
            </a:pPr>
            <a:r>
              <a:rPr lang="zh-CN" altLang="en-US" sz="1600" b="1" dirty="0" smtClean="0">
                <a:solidFill>
                  <a:srgbClr val="002F87"/>
                </a:solidFill>
                <a:latin typeface="Arial" charset="0"/>
                <a:ea typeface="Arial" charset="0"/>
                <a:cs typeface="Arial" charset="0"/>
              </a:rPr>
              <a:t>数秒内生成报告</a:t>
            </a:r>
            <a:endParaRPr lang="en-US" sz="1600" b="1" dirty="0">
              <a:solidFill>
                <a:srgbClr val="002F87"/>
              </a:solidFill>
              <a:latin typeface="Arial" charset="0"/>
              <a:ea typeface="Arial" charset="0"/>
              <a:cs typeface="Arial" charset="0"/>
            </a:endParaRPr>
          </a:p>
          <a:p>
            <a:r>
              <a:rPr lang="zh-CN" altLang="en-US" sz="1200" dirty="0" smtClean="0">
                <a:solidFill>
                  <a:srgbClr val="33373B">
                    <a:lumMod val="60000"/>
                    <a:lumOff val="40000"/>
                  </a:srgbClr>
                </a:solidFill>
                <a:latin typeface="Arial" charset="0"/>
                <a:ea typeface="Arial" charset="0"/>
                <a:cs typeface="Arial" charset="0"/>
              </a:rPr>
              <a:t>使用导出功能，下载数据集到您的个人设备上。</a:t>
            </a:r>
            <a:endParaRPr lang="en-US" sz="1200" dirty="0">
              <a:solidFill>
                <a:srgbClr val="33373B">
                  <a:lumMod val="60000"/>
                  <a:lumOff val="40000"/>
                </a:srgbClr>
              </a:solidFill>
              <a:latin typeface="Arial" charset="0"/>
              <a:ea typeface="Arial" charset="0"/>
              <a:cs typeface="Arial" charset="0"/>
            </a:endParaRPr>
          </a:p>
        </p:txBody>
      </p:sp>
      <p:sp>
        <p:nvSpPr>
          <p:cNvPr id="17" name="Right Arrow 16"/>
          <p:cNvSpPr/>
          <p:nvPr/>
        </p:nvSpPr>
        <p:spPr bwMode="auto">
          <a:xfrm rot="10800000">
            <a:off x="9066218" y="3808919"/>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smtClean="0">
              <a:solidFill>
                <a:srgbClr val="404040"/>
              </a:solidFill>
              <a:ea typeface="ヒラギノ角ゴ Pro W3" pitchFamily="84" charset="-128"/>
            </a:endParaRPr>
          </a:p>
        </p:txBody>
      </p:sp>
      <p:pic>
        <p:nvPicPr>
          <p:cNvPr id="3" name="Picture 2"/>
          <p:cNvPicPr>
            <a:picLocks noChangeAspect="1"/>
          </p:cNvPicPr>
          <p:nvPr/>
        </p:nvPicPr>
        <p:blipFill>
          <a:blip r:embed="rId3"/>
          <a:stretch>
            <a:fillRect/>
          </a:stretch>
        </p:blipFill>
        <p:spPr>
          <a:xfrm>
            <a:off x="3552073" y="1206392"/>
            <a:ext cx="5281499" cy="4908413"/>
          </a:xfrm>
          <a:prstGeom prst="rect">
            <a:avLst/>
          </a:prstGeom>
          <a:effectLst>
            <a:outerShdw blurRad="152400" dist="38100" dir="3600000" sx="101000" sy="101000" algn="tl" rotWithShape="0">
              <a:prstClr val="black">
                <a:alpha val="35000"/>
              </a:prstClr>
            </a:outerShdw>
          </a:effectLst>
        </p:spPr>
      </p:pic>
    </p:spTree>
    <p:extLst>
      <p:ext uri="{BB962C8B-B14F-4D97-AF65-F5344CB8AC3E}">
        <p14:creationId xmlns:p14="http://schemas.microsoft.com/office/powerpoint/2010/main" val="30885405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Autofit/>
          </a:bodyPr>
          <a:lstStyle/>
          <a:p>
            <a:r>
              <a:rPr lang="en-US" sz="4200" b="1" dirty="0" err="1" smtClean="0">
                <a:latin typeface="Arial" panose="020B0604020202020204" pitchFamily="34" charset="0"/>
                <a:cs typeface="Arial" panose="020B0604020202020204" pitchFamily="34" charset="0"/>
              </a:rPr>
              <a:t>MyLion</a:t>
            </a:r>
            <a:r>
              <a:rPr lang="en-US" sz="4200" b="1" dirty="0" smtClean="0">
                <a:latin typeface="Arial" panose="020B0604020202020204" pitchFamily="34" charset="0"/>
                <a:cs typeface="Arial" panose="020B0604020202020204" pitchFamily="34" charset="0"/>
              </a:rPr>
              <a:t> </a:t>
            </a:r>
            <a:r>
              <a:rPr lang="zh-CN" altLang="en-US" sz="4200" b="1" dirty="0" smtClean="0">
                <a:latin typeface="Arial" panose="020B0604020202020204" pitchFamily="34" charset="0"/>
                <a:cs typeface="Arial" panose="020B0604020202020204" pitchFamily="34" charset="0"/>
              </a:rPr>
              <a:t>应用程序</a:t>
            </a:r>
            <a:endParaRPr lang="en-US" sz="4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6713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 xmlns:a16="http://schemas.microsoft.com/office/drawing/2014/main"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prstClr val="white">
                  <a:alpha val="44000"/>
                </a:prstClr>
              </a:solidFill>
            </a:endParaRPr>
          </a:p>
        </p:txBody>
      </p:sp>
      <p:sp>
        <p:nvSpPr>
          <p:cNvPr id="14" name="Freeform 13">
            <a:extLst>
              <a:ext uri="{FF2B5EF4-FFF2-40B4-BE49-F238E27FC236}">
                <a16:creationId xmlns="" xmlns:a16="http://schemas.microsoft.com/office/drawing/2014/main" id="{6718A771-B3F1-0545-9A92-E832D1BB8829}"/>
              </a:ext>
            </a:extLst>
          </p:cNvPr>
          <p:cNvSpPr/>
          <p:nvPr/>
        </p:nvSpPr>
        <p:spPr>
          <a:xfrm rot="16200000" flipV="1">
            <a:off x="-769731" y="769732"/>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zh-TW" dirty="0">
                <a:solidFill>
                  <a:prstClr val="white">
                    <a:alpha val="44000"/>
                  </a:prstClr>
                </a:solidFill>
              </a:rPr>
              <a:t>m</a:t>
            </a:r>
          </a:p>
        </p:txBody>
      </p:sp>
      <p:pic>
        <p:nvPicPr>
          <p:cNvPr id="5" name="Emblem - White">
            <a:extLst>
              <a:ext uri="{FF2B5EF4-FFF2-40B4-BE49-F238E27FC236}">
                <a16:creationId xmlns="" xmlns:a16="http://schemas.microsoft.com/office/drawing/2014/main" id="{ACA0C2C4-B706-7D48-A34A-56AD629954B9}"/>
              </a:ext>
            </a:extLst>
          </p:cNvPr>
          <p:cNvPicPr>
            <a:picLocks noChangeAspect="1"/>
          </p:cNvPicPr>
          <p:nvPr/>
        </p:nvPicPr>
        <p:blipFill rotWithShape="1">
          <a:blip r:embed="rId3">
            <a:alphaModFix amt="2000"/>
          </a:blip>
          <a:srcRect r="22419" b="12347"/>
          <a:stretch/>
        </p:blipFill>
        <p:spPr>
          <a:xfrm>
            <a:off x="6999110" y="1311075"/>
            <a:ext cx="5181601" cy="5546926"/>
          </a:xfrm>
          <a:prstGeom prst="rect">
            <a:avLst/>
          </a:prstGeom>
        </p:spPr>
      </p:pic>
      <p:sp>
        <p:nvSpPr>
          <p:cNvPr id="8" name="Page Number - White">
            <a:extLst>
              <a:ext uri="{FF2B5EF4-FFF2-40B4-BE49-F238E27FC236}">
                <a16:creationId xmlns=""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prstClr val="white"/>
                </a:solidFill>
              </a:rPr>
              <a:pPr eaLnBrk="0" hangingPunct="0">
                <a:spcBef>
                  <a:spcPct val="50000"/>
                </a:spcBef>
                <a:defRPr/>
              </a:pPr>
              <a:t>2</a:t>
            </a:fld>
            <a:endParaRPr lang="en-US" sz="1000" dirty="0" smtClean="0">
              <a:solidFill>
                <a:prstClr val="white"/>
              </a:solidFill>
            </a:endParaRPr>
          </a:p>
        </p:txBody>
      </p:sp>
      <p:sp>
        <p:nvSpPr>
          <p:cNvPr id="17" name="TextBox 16">
            <a:extLst>
              <a:ext uri="{FF2B5EF4-FFF2-40B4-BE49-F238E27FC236}">
                <a16:creationId xmlns="" xmlns:a16="http://schemas.microsoft.com/office/drawing/2014/main" id="{29719075-B0AD-8546-BCA6-E5F79E5DA933}"/>
              </a:ext>
            </a:extLst>
          </p:cNvPr>
          <p:cNvSpPr txBox="1"/>
          <p:nvPr/>
        </p:nvSpPr>
        <p:spPr>
          <a:xfrm>
            <a:off x="519584" y="5754394"/>
            <a:ext cx="3063208" cy="646331"/>
          </a:xfrm>
          <a:prstGeom prst="rect">
            <a:avLst/>
          </a:prstGeom>
          <a:noFill/>
        </p:spPr>
        <p:txBody>
          <a:bodyPr wrap="square" rtlCol="0">
            <a:spAutoFit/>
          </a:bodyPr>
          <a:lstStyle/>
          <a:p>
            <a:r>
              <a:rPr lang="zh-TW" sz="1200" i="1" dirty="0" smtClean="0">
                <a:solidFill>
                  <a:srgbClr val="EBB700"/>
                </a:solidFill>
              </a:rPr>
              <a:t>从2019年7月1日开始，MyLion 将取代 MyLCI 作为服务活动报告的系统。  MyLCI 的所有其它功能保持可用。</a:t>
            </a:r>
            <a:endParaRPr lang="zh-TW" sz="1200" i="1" dirty="0">
              <a:solidFill>
                <a:srgbClr val="EBB700"/>
              </a:solidFill>
            </a:endParaRPr>
          </a:p>
        </p:txBody>
      </p:sp>
      <p:sp>
        <p:nvSpPr>
          <p:cNvPr id="11" name="Title 1"/>
          <p:cNvSpPr txBox="1">
            <a:spLocks/>
          </p:cNvSpPr>
          <p:nvPr/>
        </p:nvSpPr>
        <p:spPr>
          <a:xfrm>
            <a:off x="7465105" y="854715"/>
            <a:ext cx="3249668"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6000" b="1" dirty="0">
                <a:solidFill>
                  <a:prstClr val="white"/>
                </a:solidFill>
                <a:latin typeface="Arial" charset="0"/>
                <a:ea typeface="PMingLiU" charset="0"/>
                <a:cs typeface="Arial" charset="0"/>
              </a:rPr>
              <a:t>MyLion</a:t>
            </a:r>
          </a:p>
        </p:txBody>
      </p:sp>
      <p:sp>
        <p:nvSpPr>
          <p:cNvPr id="12" name="Rectangle 11"/>
          <p:cNvSpPr/>
          <p:nvPr/>
        </p:nvSpPr>
        <p:spPr>
          <a:xfrm>
            <a:off x="7571206" y="2353779"/>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20" name="Title 1">
            <a:extLst>
              <a:ext uri="{FF2B5EF4-FFF2-40B4-BE49-F238E27FC236}">
                <a16:creationId xmlns="" xmlns:a16="http://schemas.microsoft.com/office/drawing/2014/main" id="{17B240BB-0148-1648-AF92-E0D85AB1CB63}"/>
              </a:ext>
            </a:extLst>
          </p:cNvPr>
          <p:cNvSpPr txBox="1">
            <a:spLocks/>
          </p:cNvSpPr>
          <p:nvPr/>
        </p:nvSpPr>
        <p:spPr>
          <a:xfrm>
            <a:off x="7203204" y="2748719"/>
            <a:ext cx="4349770" cy="3162279"/>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560070" lvl="1" indent="-285750">
              <a:lnSpc>
                <a:spcPct val="105000"/>
              </a:lnSpc>
              <a:spcAft>
                <a:spcPts val="1200"/>
              </a:spcAft>
              <a:buFont typeface="Arial" pitchFamily="34" charset="0"/>
              <a:buChar char="•"/>
            </a:pPr>
            <a:r>
              <a:rPr lang="zh-TW" sz="1800" dirty="0" smtClean="0">
                <a:solidFill>
                  <a:prstClr val="white"/>
                </a:solidFill>
                <a:ea typeface="Arial" charset="0"/>
                <a:cs typeface="Arial" charset="0"/>
              </a:rPr>
              <a:t>与贵分会</a:t>
            </a:r>
            <a:r>
              <a:rPr lang="zh-TW" sz="1800" b="1" dirty="0" smtClean="0">
                <a:solidFill>
                  <a:prstClr val="white"/>
                </a:solidFill>
                <a:ea typeface="Arial" charset="0"/>
                <a:cs typeface="Arial" charset="0"/>
              </a:rPr>
              <a:t>计划、邀请和分享</a:t>
            </a:r>
            <a:r>
              <a:rPr lang="zh-TW" sz="1800" dirty="0" smtClean="0">
                <a:solidFill>
                  <a:prstClr val="white"/>
                </a:solidFill>
                <a:ea typeface="Arial" charset="0"/>
                <a:cs typeface="Arial" charset="0"/>
              </a:rPr>
              <a:t>服务活动</a:t>
            </a:r>
            <a:endParaRPr lang="zh-TW" sz="1800" dirty="0">
              <a:solidFill>
                <a:prstClr val="white"/>
              </a:solidFill>
              <a:ea typeface="Arial" charset="0"/>
              <a:cs typeface="Arial" charset="0"/>
            </a:endParaRPr>
          </a:p>
          <a:p>
            <a:pPr marL="560070" lvl="1" indent="-285750">
              <a:lnSpc>
                <a:spcPct val="105000"/>
              </a:lnSpc>
              <a:spcAft>
                <a:spcPts val="1200"/>
              </a:spcAft>
              <a:buFont typeface="Arial" pitchFamily="34" charset="0"/>
              <a:buChar char="•"/>
            </a:pPr>
            <a:r>
              <a:rPr lang="zh-TW" sz="1800" dirty="0" smtClean="0">
                <a:solidFill>
                  <a:prstClr val="white"/>
                </a:solidFill>
                <a:ea typeface="Arial" charset="0"/>
                <a:cs typeface="Arial" charset="0"/>
              </a:rPr>
              <a:t>如果您是干部，请</a:t>
            </a:r>
            <a:r>
              <a:rPr lang="zh-TW" sz="1800" b="1" dirty="0" smtClean="0">
                <a:solidFill>
                  <a:prstClr val="white"/>
                </a:solidFill>
                <a:ea typeface="Arial" charset="0"/>
                <a:cs typeface="Arial" charset="0"/>
              </a:rPr>
              <a:t>报告</a:t>
            </a:r>
            <a:r>
              <a:rPr lang="zh-TW" sz="1800" dirty="0" smtClean="0">
                <a:solidFill>
                  <a:prstClr val="white"/>
                </a:solidFill>
                <a:ea typeface="Arial" charset="0"/>
                <a:cs typeface="Arial" charset="0"/>
              </a:rPr>
              <a:t>服务的活动</a:t>
            </a:r>
            <a:endParaRPr lang="zh-TW" sz="1800" dirty="0">
              <a:solidFill>
                <a:prstClr val="white"/>
              </a:solidFill>
              <a:ea typeface="Arial" charset="0"/>
              <a:cs typeface="Arial" charset="0"/>
            </a:endParaRPr>
          </a:p>
          <a:p>
            <a:pPr marL="560070" lvl="1" indent="-285750">
              <a:lnSpc>
                <a:spcPct val="105000"/>
              </a:lnSpc>
              <a:spcAft>
                <a:spcPts val="1200"/>
              </a:spcAft>
              <a:buFont typeface="Arial" pitchFamily="34" charset="0"/>
              <a:buChar char="•"/>
            </a:pPr>
            <a:r>
              <a:rPr lang="zh-TW" sz="1800" b="1" dirty="0" smtClean="0">
                <a:solidFill>
                  <a:prstClr val="white"/>
                </a:solidFill>
                <a:ea typeface="Arial" charset="0"/>
                <a:cs typeface="Arial" charset="0"/>
              </a:rPr>
              <a:t>寻找、联系，并</a:t>
            </a:r>
            <a:r>
              <a:rPr lang="zh-TW" sz="1800" dirty="0" smtClean="0">
                <a:solidFill>
                  <a:prstClr val="white"/>
                </a:solidFill>
                <a:ea typeface="Arial" charset="0"/>
                <a:cs typeface="Arial" charset="0"/>
              </a:rPr>
              <a:t>与来自世界各地的狮友和青少狮们</a:t>
            </a:r>
            <a:r>
              <a:rPr lang="zh-TW" sz="1800" b="1" dirty="0" smtClean="0">
                <a:solidFill>
                  <a:prstClr val="white"/>
                </a:solidFill>
                <a:ea typeface="Arial" charset="0"/>
                <a:cs typeface="Arial" charset="0"/>
              </a:rPr>
              <a:t>聊天</a:t>
            </a:r>
            <a:endParaRPr lang="zh-TW" sz="1800" b="1" dirty="0">
              <a:solidFill>
                <a:prstClr val="white"/>
              </a:solidFill>
              <a:ea typeface="Arial" charset="0"/>
              <a:cs typeface="Arial" charset="0"/>
            </a:endParaRPr>
          </a:p>
          <a:p>
            <a:pPr marL="560070" lvl="1" indent="-285750">
              <a:lnSpc>
                <a:spcPct val="105000"/>
              </a:lnSpc>
              <a:spcAft>
                <a:spcPts val="1200"/>
              </a:spcAft>
              <a:buFont typeface="Arial" pitchFamily="34" charset="0"/>
              <a:buChar char="•"/>
            </a:pPr>
            <a:r>
              <a:rPr lang="zh-TW" sz="1800" b="1" dirty="0" smtClean="0">
                <a:solidFill>
                  <a:prstClr val="white"/>
                </a:solidFill>
                <a:ea typeface="Arial" charset="0"/>
                <a:cs typeface="Arial" charset="0"/>
              </a:rPr>
              <a:t>检阅</a:t>
            </a:r>
            <a:r>
              <a:rPr lang="zh-TW" sz="1800" dirty="0" smtClean="0">
                <a:solidFill>
                  <a:prstClr val="white"/>
                </a:solidFill>
                <a:ea typeface="Arial" charset="0"/>
                <a:cs typeface="Arial" charset="0"/>
              </a:rPr>
              <a:t>贵分会、区、复合区等的</a:t>
            </a:r>
            <a:r>
              <a:rPr lang="zh-TW" sz="1800" b="1" dirty="0" smtClean="0">
                <a:solidFill>
                  <a:prstClr val="white"/>
                </a:solidFill>
                <a:ea typeface="Arial" charset="0"/>
                <a:cs typeface="Arial" charset="0"/>
              </a:rPr>
              <a:t>重要服务数据</a:t>
            </a:r>
            <a:endParaRPr lang="zh-TW" sz="1800" b="1" dirty="0">
              <a:solidFill>
                <a:prstClr val="white"/>
              </a:solidFill>
              <a:ea typeface="Arial" charset="0"/>
              <a:cs typeface="Arial" charset="0"/>
            </a:endParaRPr>
          </a:p>
        </p:txBody>
      </p:sp>
      <p:pic>
        <p:nvPicPr>
          <p:cNvPr id="4" name="Picture 3">
            <a:extLst>
              <a:ext uri="{FF2B5EF4-FFF2-40B4-BE49-F238E27FC236}">
                <a16:creationId xmlns="" xmlns:a16="http://schemas.microsoft.com/office/drawing/2014/main" id="{238BF956-C5CF-E54A-8D16-4BDD31C4E8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4"/>
          <a:stretch/>
        </p:blipFill>
        <p:spPr>
          <a:xfrm>
            <a:off x="-212436" y="854715"/>
            <a:ext cx="8206927" cy="4554444"/>
          </a:xfrm>
          <a:prstGeom prst="rect">
            <a:avLst/>
          </a:prstGeom>
        </p:spPr>
      </p:pic>
    </p:spTree>
    <p:extLst>
      <p:ext uri="{BB962C8B-B14F-4D97-AF65-F5344CB8AC3E}">
        <p14:creationId xmlns:p14="http://schemas.microsoft.com/office/powerpoint/2010/main" val="15510227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sz="3200" b="1" dirty="0" smtClean="0">
                <a:solidFill>
                  <a:srgbClr val="0A5496"/>
                </a:solidFill>
                <a:latin typeface="Arial" panose="020B0604020202020204" pitchFamily="34" charset="0"/>
                <a:ea typeface="Arial" charset="0"/>
                <a:cs typeface="Arial" panose="020B0604020202020204" pitchFamily="34" charset="0"/>
              </a:rPr>
              <a:t>在</a:t>
            </a:r>
            <a:r>
              <a:rPr lang="en-US" sz="3200" b="1" dirty="0" smtClean="0">
                <a:solidFill>
                  <a:srgbClr val="0A5496"/>
                </a:solidFill>
                <a:latin typeface="Arial" panose="020B0604020202020204" pitchFamily="34" charset="0"/>
                <a:ea typeface="Arial" charset="0"/>
                <a:cs typeface="Arial" panose="020B0604020202020204" pitchFamily="34" charset="0"/>
              </a:rPr>
              <a:t> </a:t>
            </a:r>
            <a:r>
              <a:rPr lang="en-US" sz="3200" b="1" dirty="0" err="1">
                <a:solidFill>
                  <a:srgbClr val="0A5496"/>
                </a:solidFill>
                <a:latin typeface="Arial" panose="020B0604020202020204" pitchFamily="34" charset="0"/>
                <a:ea typeface="Arial" charset="0"/>
                <a:cs typeface="Arial" panose="020B0604020202020204" pitchFamily="34" charset="0"/>
              </a:rPr>
              <a:t>MyLion</a:t>
            </a:r>
            <a:r>
              <a:rPr lang="en-US" sz="3200" b="1" dirty="0">
                <a:solidFill>
                  <a:srgbClr val="0A5496"/>
                </a:solidFill>
                <a:latin typeface="Arial" panose="020B0604020202020204" pitchFamily="34" charset="0"/>
                <a:ea typeface="Arial" charset="0"/>
                <a:cs typeface="Arial" panose="020B0604020202020204" pitchFamily="34" charset="0"/>
              </a:rPr>
              <a:t> </a:t>
            </a:r>
            <a:r>
              <a:rPr lang="zh-CN" altLang="en-US" sz="3200" b="1" dirty="0" smtClean="0">
                <a:solidFill>
                  <a:srgbClr val="0A5496"/>
                </a:solidFill>
                <a:latin typeface="Arial" panose="020B0604020202020204" pitchFamily="34" charset="0"/>
                <a:ea typeface="Arial" charset="0"/>
                <a:cs typeface="Arial" panose="020B0604020202020204" pitchFamily="34" charset="0"/>
              </a:rPr>
              <a:t>应用程序上计划并加入服务活动。</a:t>
            </a:r>
            <a:endParaRPr lang="en-US" sz="3200" b="1" dirty="0">
              <a:solidFill>
                <a:srgbClr val="0A5496"/>
              </a:solidFill>
              <a:latin typeface="Arial" panose="020B0604020202020204" pitchFamily="34" charset="0"/>
              <a:ea typeface="Arial" charset="0"/>
              <a:cs typeface="Arial" panose="020B0604020202020204"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7423" y="1380267"/>
            <a:ext cx="2048256" cy="3666378"/>
          </a:xfrm>
          <a:prstGeom prst="rect">
            <a:avLst/>
          </a:prstGeom>
          <a:effectLst>
            <a:outerShdw blurRad="152400" dist="38100" dir="3600000" sx="101000" sy="101000" algn="tl" rotWithShape="0">
              <a:prstClr val="black">
                <a:alpha val="35000"/>
              </a:prstClr>
            </a:outerShdw>
          </a:effectLst>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8343" y="1382542"/>
            <a:ext cx="2048256" cy="3664103"/>
          </a:xfrm>
          <a:prstGeom prst="rect">
            <a:avLst/>
          </a:prstGeom>
          <a:effectLst>
            <a:outerShdw blurRad="152400" dist="38100" dir="3600000" sx="101000" sy="101000" algn="tl" rotWithShape="0">
              <a:prstClr val="black">
                <a:alpha val="35000"/>
              </a:prstClr>
            </a:outerShdw>
          </a:effectLst>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73052" y="1380267"/>
            <a:ext cx="2048256" cy="3666378"/>
          </a:xfrm>
          <a:prstGeom prst="rect">
            <a:avLst/>
          </a:prstGeom>
          <a:effectLst>
            <a:outerShdw blurRad="152400" dist="38100" dir="3600000" sx="101000" sy="101000" algn="tl" rotWithShape="0">
              <a:prstClr val="black">
                <a:alpha val="35000"/>
              </a:prstClr>
            </a:outerShdw>
          </a:effectLst>
        </p:spPr>
      </p:pic>
      <p:sp>
        <p:nvSpPr>
          <p:cNvPr id="12" name="TextBox 11"/>
          <p:cNvSpPr txBox="1"/>
          <p:nvPr/>
        </p:nvSpPr>
        <p:spPr>
          <a:xfrm>
            <a:off x="2476660" y="5347904"/>
            <a:ext cx="2049019" cy="969496"/>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创建或支持服务</a:t>
            </a:r>
            <a:endParaRPr lang="en-US" sz="1200" dirty="0">
              <a:solidFill>
                <a:schemeClr val="tx1">
                  <a:lumMod val="60000"/>
                  <a:lumOff val="40000"/>
                </a:schemeClr>
              </a:solidFill>
              <a:latin typeface="Arial" charset="0"/>
              <a:ea typeface="Arial" charset="0"/>
              <a:cs typeface="Arial" charset="0"/>
            </a:endParaRPr>
          </a:p>
          <a:p>
            <a:r>
              <a:rPr lang="en-US" sz="1200" dirty="0" err="1" smtClean="0">
                <a:solidFill>
                  <a:schemeClr val="tx1">
                    <a:lumMod val="60000"/>
                    <a:lumOff val="40000"/>
                  </a:schemeClr>
                </a:solidFill>
                <a:latin typeface="Arial" charset="0"/>
                <a:ea typeface="Arial" charset="0"/>
                <a:cs typeface="Arial" charset="0"/>
              </a:rPr>
              <a:t>MyLion</a:t>
            </a:r>
            <a:r>
              <a:rPr lang="en-US" sz="1200" dirty="0" smtClean="0">
                <a:solidFill>
                  <a:schemeClr val="tx1">
                    <a:lumMod val="60000"/>
                    <a:lumOff val="40000"/>
                  </a:schemeClr>
                </a:solidFill>
                <a:latin typeface="Arial" charset="0"/>
                <a:ea typeface="Arial" charset="0"/>
                <a:cs typeface="Arial" charset="0"/>
              </a:rPr>
              <a:t> </a:t>
            </a:r>
            <a:r>
              <a:rPr lang="zh-CN" altLang="en-US" sz="1200" dirty="0" smtClean="0">
                <a:solidFill>
                  <a:schemeClr val="tx1">
                    <a:lumMod val="60000"/>
                    <a:lumOff val="40000"/>
                  </a:schemeClr>
                </a:solidFill>
                <a:latin typeface="Arial" charset="0"/>
                <a:ea typeface="Arial" charset="0"/>
                <a:cs typeface="Arial" charset="0"/>
              </a:rPr>
              <a:t>能够说明将您的服务活动理念带入生活或将您与需要您支持的活动相连接。</a:t>
            </a:r>
            <a:endParaRPr lang="en-US" sz="1200" dirty="0">
              <a:solidFill>
                <a:schemeClr val="tx1">
                  <a:lumMod val="60000"/>
                  <a:lumOff val="40000"/>
                </a:schemeClr>
              </a:solidFill>
              <a:latin typeface="Arial" charset="0"/>
              <a:ea typeface="Arial" charset="0"/>
              <a:cs typeface="Arial" charset="0"/>
            </a:endParaRPr>
          </a:p>
        </p:txBody>
      </p:sp>
      <p:sp>
        <p:nvSpPr>
          <p:cNvPr id="13" name="TextBox 12"/>
          <p:cNvSpPr txBox="1"/>
          <p:nvPr/>
        </p:nvSpPr>
        <p:spPr>
          <a:xfrm>
            <a:off x="4972289" y="5349367"/>
            <a:ext cx="2049019" cy="1154162"/>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获得启发并参与</a:t>
            </a:r>
            <a:endParaRPr lang="en-US" altLang="zh-CN" sz="1600" b="1" dirty="0" smtClean="0">
              <a:solidFill>
                <a:schemeClr val="tx2"/>
              </a:solidFill>
              <a:latin typeface="Arial" charset="0"/>
              <a:ea typeface="Arial" charset="0"/>
              <a:cs typeface="Arial" charset="0"/>
            </a:endParaRPr>
          </a:p>
          <a:p>
            <a:pPr>
              <a:spcAft>
                <a:spcPts val="600"/>
              </a:spcAft>
            </a:pPr>
            <a:r>
              <a:rPr lang="zh-CN" altLang="en-US" sz="1200" dirty="0" smtClean="0">
                <a:solidFill>
                  <a:schemeClr val="tx1">
                    <a:lumMod val="60000"/>
                    <a:lumOff val="40000"/>
                  </a:schemeClr>
                </a:solidFill>
                <a:latin typeface="Arial" charset="0"/>
                <a:ea typeface="Arial" charset="0"/>
                <a:cs typeface="Arial" charset="0"/>
              </a:rPr>
              <a:t>搜索过滤器帮助您发现服务。当您旅行时或看到当地所发生的活动时，获得启发、加入一项活动。</a:t>
            </a:r>
            <a:endParaRPr lang="en-US" sz="1200" dirty="0">
              <a:solidFill>
                <a:schemeClr val="tx1">
                  <a:lumMod val="60000"/>
                  <a:lumOff val="40000"/>
                </a:schemeClr>
              </a:solidFill>
              <a:latin typeface="Arial" charset="0"/>
              <a:ea typeface="Arial" charset="0"/>
              <a:cs typeface="Arial" charset="0"/>
            </a:endParaRPr>
          </a:p>
        </p:txBody>
      </p:sp>
      <p:sp>
        <p:nvSpPr>
          <p:cNvPr id="15" name="TextBox 14"/>
          <p:cNvSpPr txBox="1"/>
          <p:nvPr/>
        </p:nvSpPr>
        <p:spPr>
          <a:xfrm>
            <a:off x="7508343" y="5347904"/>
            <a:ext cx="2049019" cy="969496"/>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与全球连接</a:t>
            </a:r>
            <a:endParaRPr lang="en-US" sz="1600" b="1" dirty="0" smtClean="0">
              <a:solidFill>
                <a:schemeClr val="tx2"/>
              </a:solidFill>
              <a:latin typeface="Arial" charset="0"/>
              <a:ea typeface="Arial" charset="0"/>
              <a:cs typeface="Arial" charset="0"/>
            </a:endParaRPr>
          </a:p>
          <a:p>
            <a:pPr>
              <a:spcAft>
                <a:spcPts val="600"/>
              </a:spcAft>
            </a:pPr>
            <a:r>
              <a:rPr lang="zh-CN" altLang="en-US" sz="1200" dirty="0" smtClean="0">
                <a:solidFill>
                  <a:schemeClr val="tx1">
                    <a:lumMod val="60000"/>
                    <a:lumOff val="40000"/>
                  </a:schemeClr>
                </a:solidFill>
                <a:latin typeface="Arial" charset="0"/>
                <a:ea typeface="Arial" charset="0"/>
                <a:cs typeface="Arial" charset="0"/>
              </a:rPr>
              <a:t>是否好奇其他分会或对 具体的 </a:t>
            </a:r>
            <a:r>
              <a:rPr lang="en-US" altLang="zh-CN" sz="1200" dirty="0" err="1" smtClean="0">
                <a:solidFill>
                  <a:schemeClr val="tx1">
                    <a:lumMod val="60000"/>
                    <a:lumOff val="40000"/>
                  </a:schemeClr>
                </a:solidFill>
                <a:latin typeface="Arial" charset="0"/>
                <a:ea typeface="Arial" charset="0"/>
                <a:cs typeface="Arial" charset="0"/>
              </a:rPr>
              <a:t>MyLion</a:t>
            </a:r>
            <a:r>
              <a:rPr lang="en-US" altLang="zh-CN" sz="1200" dirty="0" smtClean="0">
                <a:solidFill>
                  <a:schemeClr val="tx1">
                    <a:lumMod val="60000"/>
                    <a:lumOff val="40000"/>
                  </a:schemeClr>
                </a:solidFill>
                <a:latin typeface="Arial" charset="0"/>
                <a:ea typeface="Arial" charset="0"/>
                <a:cs typeface="Arial" charset="0"/>
              </a:rPr>
              <a:t> </a:t>
            </a:r>
            <a:r>
              <a:rPr lang="zh-CN" altLang="en-US" sz="1200" dirty="0" smtClean="0">
                <a:solidFill>
                  <a:schemeClr val="tx1">
                    <a:lumMod val="60000"/>
                    <a:lumOff val="40000"/>
                  </a:schemeClr>
                </a:solidFill>
                <a:latin typeface="Arial" charset="0"/>
                <a:ea typeface="Arial" charset="0"/>
                <a:cs typeface="Arial" charset="0"/>
              </a:rPr>
              <a:t>用户感兴趣？ 搜索并追随了解。</a:t>
            </a:r>
            <a:endParaRPr lang="en-US" sz="1200" dirty="0">
              <a:solidFill>
                <a:schemeClr val="tx1">
                  <a:lumMod val="60000"/>
                  <a:lumOff val="40000"/>
                </a:schemeClr>
              </a:solidFill>
              <a:latin typeface="Arial" charset="0"/>
              <a:ea typeface="Arial" charset="0"/>
              <a:cs typeface="Arial" charset="0"/>
            </a:endParaRPr>
          </a:p>
        </p:txBody>
      </p:sp>
    </p:spTree>
    <p:extLst>
      <p:ext uri="{BB962C8B-B14F-4D97-AF65-F5344CB8AC3E}">
        <p14:creationId xmlns:p14="http://schemas.microsoft.com/office/powerpoint/2010/main" val="4189906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9110" y="1462205"/>
            <a:ext cx="2009071" cy="3573468"/>
          </a:xfrm>
          <a:prstGeom prst="rect">
            <a:avLst/>
          </a:prstGeom>
          <a:noFill/>
          <a:ln>
            <a:noFill/>
          </a:ln>
          <a:effectLst>
            <a:outerShdw blurRad="152400" dist="38100" dir="3600000" sx="101000" sy="101000" algn="ctr" rotWithShape="0">
              <a:schemeClr val="accent6">
                <a:alpha val="3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89878" y="1479731"/>
            <a:ext cx="1986559" cy="3555942"/>
          </a:xfrm>
          <a:prstGeom prst="rect">
            <a:avLst/>
          </a:prstGeom>
          <a:effectLst>
            <a:outerShdw blurRad="152400" dist="38100" dir="3600000" sx="101000" sy="101000" algn="tl" rotWithShape="0">
              <a:prstClr val="black">
                <a:alpha val="35000"/>
              </a:prstClr>
            </a:outerShdw>
          </a:effectLst>
        </p:spPr>
      </p:pic>
      <p:pic>
        <p:nvPicPr>
          <p:cNvPr id="1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7572" y="1462205"/>
            <a:ext cx="2009071" cy="3573468"/>
          </a:xfrm>
          <a:prstGeom prst="rect">
            <a:avLst/>
          </a:prstGeom>
          <a:noFill/>
          <a:ln>
            <a:noFill/>
          </a:ln>
          <a:effectLst>
            <a:outerShdw blurRad="152400" dist="38100" dir="3600000" sx="101000" sy="101000" algn="ctr" rotWithShape="0">
              <a:schemeClr val="accent6">
                <a:alpha val="3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8941" y="1462205"/>
            <a:ext cx="2013895" cy="3573468"/>
          </a:xfrm>
          <a:prstGeom prst="rect">
            <a:avLst/>
          </a:prstGeom>
          <a:effectLst>
            <a:outerShdw blurRad="152400" dist="38100" dir="3600000" sx="101000" sy="101000" algn="tl" rotWithShape="0">
              <a:prstClr val="black">
                <a:alpha val="35000"/>
              </a:prstClr>
            </a:outerShdw>
          </a:effectLst>
        </p:spPr>
      </p:pic>
      <p:sp>
        <p:nvSpPr>
          <p:cNvPr id="12" name="Title 3"/>
          <p:cNvSpPr>
            <a:spLocks noGrp="1"/>
          </p:cNvSpPr>
          <p:nvPr>
            <p:ph type="title"/>
          </p:nvPr>
        </p:nvSpPr>
        <p:spPr>
          <a:xfrm>
            <a:off x="406400" y="304800"/>
            <a:ext cx="11379200" cy="774208"/>
          </a:xfrm>
        </p:spPr>
        <p:txBody>
          <a:bodyPr/>
          <a:lstStyle/>
          <a:p>
            <a:r>
              <a:rPr lang="zh-CN" altLang="en-US" sz="3200" b="1" dirty="0" smtClean="0">
                <a:solidFill>
                  <a:srgbClr val="0A5496"/>
                </a:solidFill>
                <a:latin typeface="Arial" panose="020B0604020202020204" pitchFamily="34" charset="0"/>
                <a:ea typeface="Arial" charset="0"/>
                <a:cs typeface="Arial" panose="020B0604020202020204" pitchFamily="34" charset="0"/>
              </a:rPr>
              <a:t>在移动中创建一项活动。</a:t>
            </a:r>
            <a:endParaRPr lang="en-US" sz="3200" b="1" dirty="0">
              <a:solidFill>
                <a:srgbClr val="0A5496"/>
              </a:solidFill>
              <a:latin typeface="Arial" panose="020B0604020202020204" pitchFamily="34" charset="0"/>
              <a:ea typeface="Arial" charset="0"/>
              <a:cs typeface="Arial" panose="020B0604020202020204" pitchFamily="34" charset="0"/>
            </a:endParaRPr>
          </a:p>
        </p:txBody>
      </p:sp>
      <p:sp>
        <p:nvSpPr>
          <p:cNvPr id="13" name="TextBox 12"/>
          <p:cNvSpPr txBox="1"/>
          <p:nvPr/>
        </p:nvSpPr>
        <p:spPr>
          <a:xfrm>
            <a:off x="1258941" y="5239371"/>
            <a:ext cx="2013895" cy="969496"/>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使用简单的模版</a:t>
            </a:r>
            <a:endParaRPr lang="en-US" sz="1200" dirty="0">
              <a:solidFill>
                <a:schemeClr val="tx1">
                  <a:lumMod val="60000"/>
                  <a:lumOff val="40000"/>
                </a:schemeClr>
              </a:solidFill>
              <a:latin typeface="Arial" charset="0"/>
              <a:ea typeface="Arial" charset="0"/>
              <a:cs typeface="Arial" charset="0"/>
            </a:endParaRPr>
          </a:p>
          <a:p>
            <a:r>
              <a:rPr lang="zh-CN" altLang="en-US" sz="1200" dirty="0" smtClean="0">
                <a:solidFill>
                  <a:schemeClr val="tx1">
                    <a:lumMod val="60000"/>
                    <a:lumOff val="40000"/>
                  </a:schemeClr>
                </a:solidFill>
                <a:latin typeface="Arial" charset="0"/>
                <a:ea typeface="Arial" charset="0"/>
                <a:cs typeface="Arial" charset="0"/>
              </a:rPr>
              <a:t>考虑您想用 </a:t>
            </a:r>
            <a:r>
              <a:rPr lang="en-US" altLang="zh-CN" sz="1200" dirty="0" err="1" smtClean="0">
                <a:solidFill>
                  <a:schemeClr val="tx1">
                    <a:lumMod val="60000"/>
                    <a:lumOff val="40000"/>
                  </a:schemeClr>
                </a:solidFill>
                <a:latin typeface="Arial" charset="0"/>
                <a:ea typeface="Arial" charset="0"/>
                <a:cs typeface="Arial" charset="0"/>
              </a:rPr>
              <a:t>MyLion</a:t>
            </a:r>
            <a:r>
              <a:rPr lang="en-US" altLang="zh-CN" sz="1200" dirty="0" smtClean="0">
                <a:solidFill>
                  <a:schemeClr val="tx1">
                    <a:lumMod val="60000"/>
                    <a:lumOff val="40000"/>
                  </a:schemeClr>
                </a:solidFill>
                <a:latin typeface="Arial" charset="0"/>
                <a:ea typeface="Arial" charset="0"/>
                <a:cs typeface="Arial" charset="0"/>
              </a:rPr>
              <a:t> </a:t>
            </a:r>
            <a:r>
              <a:rPr lang="zh-CN" altLang="en-US" sz="1200" dirty="0" smtClean="0">
                <a:solidFill>
                  <a:schemeClr val="tx1">
                    <a:lumMod val="60000"/>
                    <a:lumOff val="40000"/>
                  </a:schemeClr>
                </a:solidFill>
                <a:latin typeface="Arial" charset="0"/>
                <a:ea typeface="Arial" charset="0"/>
                <a:cs typeface="Arial" charset="0"/>
              </a:rPr>
              <a:t>组织什么活动并选择一个简单的模版。</a:t>
            </a:r>
            <a:endParaRPr lang="en-US" sz="1200" dirty="0">
              <a:solidFill>
                <a:schemeClr val="tx1">
                  <a:lumMod val="60000"/>
                  <a:lumOff val="40000"/>
                </a:schemeClr>
              </a:solidFill>
              <a:latin typeface="Arial" charset="0"/>
              <a:ea typeface="Arial" charset="0"/>
              <a:cs typeface="Arial" charset="0"/>
            </a:endParaRPr>
          </a:p>
        </p:txBody>
      </p:sp>
      <p:sp>
        <p:nvSpPr>
          <p:cNvPr id="14" name="TextBox 13"/>
          <p:cNvSpPr txBox="1"/>
          <p:nvPr/>
        </p:nvSpPr>
        <p:spPr>
          <a:xfrm>
            <a:off x="3777572" y="5239371"/>
            <a:ext cx="2009071" cy="969496"/>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捕捉详情</a:t>
            </a:r>
            <a:endParaRPr lang="en-US" sz="1200" dirty="0" smtClean="0">
              <a:solidFill>
                <a:schemeClr val="tx1">
                  <a:lumMod val="60000"/>
                  <a:lumOff val="40000"/>
                </a:schemeClr>
              </a:solidFill>
              <a:latin typeface="Arial" charset="0"/>
              <a:ea typeface="Arial" charset="0"/>
              <a:cs typeface="Arial" charset="0"/>
            </a:endParaRPr>
          </a:p>
          <a:p>
            <a:r>
              <a:rPr lang="en-US" sz="1200" dirty="0" err="1" smtClean="0">
                <a:solidFill>
                  <a:schemeClr val="tx1">
                    <a:lumMod val="60000"/>
                    <a:lumOff val="40000"/>
                  </a:schemeClr>
                </a:solidFill>
                <a:latin typeface="Arial" charset="0"/>
                <a:ea typeface="Arial" charset="0"/>
                <a:cs typeface="Arial" charset="0"/>
              </a:rPr>
              <a:t>MyLion</a:t>
            </a:r>
            <a:r>
              <a:rPr lang="en-US" sz="1200" dirty="0" smtClean="0">
                <a:solidFill>
                  <a:schemeClr val="tx1">
                    <a:lumMod val="60000"/>
                    <a:lumOff val="40000"/>
                  </a:schemeClr>
                </a:solidFill>
                <a:latin typeface="Arial" charset="0"/>
                <a:ea typeface="Arial" charset="0"/>
                <a:cs typeface="Arial" charset="0"/>
              </a:rPr>
              <a:t> </a:t>
            </a:r>
            <a:r>
              <a:rPr lang="zh-CN" altLang="en-US" sz="1200" dirty="0" smtClean="0">
                <a:solidFill>
                  <a:schemeClr val="tx1">
                    <a:lumMod val="60000"/>
                    <a:lumOff val="40000"/>
                  </a:schemeClr>
                </a:solidFill>
                <a:latin typeface="Arial" charset="0"/>
                <a:ea typeface="Arial" charset="0"/>
                <a:cs typeface="Arial" charset="0"/>
              </a:rPr>
              <a:t>的提示将会帮助您增添志业的详情，激励您达成方案的时间表。</a:t>
            </a:r>
            <a:endParaRPr lang="en-US" sz="1200" dirty="0">
              <a:solidFill>
                <a:schemeClr val="tx1">
                  <a:lumMod val="60000"/>
                  <a:lumOff val="40000"/>
                </a:schemeClr>
              </a:solidFill>
              <a:latin typeface="Arial" charset="0"/>
              <a:ea typeface="Arial" charset="0"/>
              <a:cs typeface="Arial" charset="0"/>
            </a:endParaRPr>
          </a:p>
        </p:txBody>
      </p:sp>
      <p:sp>
        <p:nvSpPr>
          <p:cNvPr id="17" name="TextBox 16"/>
          <p:cNvSpPr txBox="1"/>
          <p:nvPr/>
        </p:nvSpPr>
        <p:spPr>
          <a:xfrm>
            <a:off x="6369110" y="5239371"/>
            <a:ext cx="2009071" cy="784830"/>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让人人参与</a:t>
            </a:r>
            <a:endParaRPr lang="en-US" sz="1200" dirty="0" smtClean="0">
              <a:solidFill>
                <a:schemeClr val="tx1">
                  <a:lumMod val="60000"/>
                  <a:lumOff val="40000"/>
                </a:schemeClr>
              </a:solidFill>
              <a:latin typeface="Arial" charset="0"/>
              <a:ea typeface="Arial" charset="0"/>
              <a:cs typeface="Arial" charset="0"/>
            </a:endParaRPr>
          </a:p>
          <a:p>
            <a:r>
              <a:rPr lang="zh-CN" altLang="en-US" sz="1200" dirty="0" smtClean="0">
                <a:solidFill>
                  <a:schemeClr val="tx1">
                    <a:lumMod val="60000"/>
                    <a:lumOff val="40000"/>
                  </a:schemeClr>
                </a:solidFill>
                <a:latin typeface="Arial" charset="0"/>
                <a:ea typeface="Arial" charset="0"/>
                <a:cs typeface="Arial" charset="0"/>
              </a:rPr>
              <a:t>几步点击，邀请他人加入您并让您的服务获得成功。</a:t>
            </a:r>
            <a:endParaRPr lang="en-US" sz="1200" dirty="0">
              <a:solidFill>
                <a:schemeClr val="tx1">
                  <a:lumMod val="60000"/>
                  <a:lumOff val="40000"/>
                </a:schemeClr>
              </a:solidFill>
              <a:latin typeface="Arial" charset="0"/>
              <a:ea typeface="Arial" charset="0"/>
              <a:cs typeface="Arial" charset="0"/>
            </a:endParaRPr>
          </a:p>
        </p:txBody>
      </p:sp>
      <p:sp>
        <p:nvSpPr>
          <p:cNvPr id="18" name="TextBox 17"/>
          <p:cNvSpPr txBox="1"/>
          <p:nvPr/>
        </p:nvSpPr>
        <p:spPr>
          <a:xfrm>
            <a:off x="8989878" y="5239371"/>
            <a:ext cx="1986559" cy="1154162"/>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让我们开始服务</a:t>
            </a:r>
            <a:endParaRPr lang="en-US" sz="1200" dirty="0">
              <a:solidFill>
                <a:schemeClr val="tx1">
                  <a:lumMod val="60000"/>
                  <a:lumOff val="40000"/>
                </a:schemeClr>
              </a:solidFill>
              <a:latin typeface="Arial" charset="0"/>
              <a:ea typeface="Arial" charset="0"/>
              <a:cs typeface="Arial" charset="0"/>
            </a:endParaRPr>
          </a:p>
          <a:p>
            <a:r>
              <a:rPr lang="zh-CN" altLang="en-US" sz="1200" dirty="0" smtClean="0">
                <a:solidFill>
                  <a:schemeClr val="tx1">
                    <a:lumMod val="60000"/>
                    <a:lumOff val="40000"/>
                  </a:schemeClr>
                </a:solidFill>
                <a:latin typeface="Arial" charset="0"/>
                <a:ea typeface="Arial" charset="0"/>
                <a:cs typeface="Arial" charset="0"/>
              </a:rPr>
              <a:t>一旦您对计划满意，点击发布并与受邀人和其他狮友及青少狮分享近期的服务。</a:t>
            </a:r>
            <a:endParaRPr lang="en-US" sz="1200" dirty="0">
              <a:solidFill>
                <a:schemeClr val="tx1">
                  <a:lumMod val="60000"/>
                  <a:lumOff val="40000"/>
                </a:schemeClr>
              </a:solidFill>
              <a:latin typeface="Arial" charset="0"/>
              <a:ea typeface="Arial" charset="0"/>
              <a:cs typeface="Arial" charset="0"/>
            </a:endParaRPr>
          </a:p>
        </p:txBody>
      </p:sp>
    </p:spTree>
    <p:extLst>
      <p:ext uri="{BB962C8B-B14F-4D97-AF65-F5344CB8AC3E}">
        <p14:creationId xmlns:p14="http://schemas.microsoft.com/office/powerpoint/2010/main" val="66413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TW" sz="3200" b="1" dirty="0" smtClean="0">
                <a:solidFill>
                  <a:srgbClr val="0A5496"/>
                </a:solidFill>
                <a:latin typeface="Arial" panose="020B0604020202020204" pitchFamily="34" charset="0"/>
                <a:ea typeface="PMingLiU" charset="0"/>
                <a:cs typeface="Arial" panose="020B0604020202020204" pitchFamily="34" charset="0"/>
              </a:rPr>
              <a:t>报告并庆祝您的服务（适用于干部）</a:t>
            </a:r>
            <a:endParaRPr lang="zh-TW" sz="3200" b="1" dirty="0">
              <a:solidFill>
                <a:srgbClr val="0A5496"/>
              </a:solidFill>
              <a:latin typeface="Arial" panose="020B0604020202020204" pitchFamily="34" charset="0"/>
              <a:ea typeface="PMingLiU" charset="0"/>
              <a:cs typeface="Arial" panose="020B0604020202020204" pitchFamily="34" charset="0"/>
            </a:endParaRPr>
          </a:p>
        </p:txBody>
      </p:sp>
      <p:sp>
        <p:nvSpPr>
          <p:cNvPr id="8" name="TextBox 7"/>
          <p:cNvSpPr txBox="1"/>
          <p:nvPr/>
        </p:nvSpPr>
        <p:spPr>
          <a:xfrm>
            <a:off x="3493319" y="5657770"/>
            <a:ext cx="4846870" cy="600164"/>
          </a:xfrm>
          <a:prstGeom prst="rect">
            <a:avLst/>
          </a:prstGeom>
          <a:solidFill>
            <a:schemeClr val="bg1"/>
          </a:solidFill>
        </p:spPr>
        <p:txBody>
          <a:bodyPr wrap="square" rtlCol="0">
            <a:spAutoFit/>
          </a:bodyPr>
          <a:lstStyle/>
          <a:p>
            <a:pPr>
              <a:spcAft>
                <a:spcPts val="600"/>
              </a:spcAft>
            </a:pPr>
            <a:r>
              <a:rPr lang="zh-TW" altLang="en-US" sz="1600" b="1" dirty="0" smtClean="0">
                <a:solidFill>
                  <a:srgbClr val="002F87"/>
                </a:solidFill>
                <a:latin typeface="Arial" charset="0"/>
                <a:cs typeface="Arial" charset="0"/>
              </a:rPr>
              <a:t>迅速报告您的服务。</a:t>
            </a:r>
          </a:p>
          <a:p>
            <a:r>
              <a:rPr lang="zh-TW" altLang="en-US" sz="1200" dirty="0" smtClean="0">
                <a:solidFill>
                  <a:srgbClr val="33373B">
                    <a:lumMod val="60000"/>
                    <a:lumOff val="40000"/>
                  </a:srgbClr>
                </a:solidFill>
                <a:latin typeface="Arial" charset="0"/>
                <a:cs typeface="Arial" charset="0"/>
              </a:rPr>
              <a:t>输入几条基本信息，并在完成服务后，简单迅速地提交报告。</a:t>
            </a:r>
            <a:endParaRPr lang="zh-TW" altLang="en-US" sz="1200" dirty="0">
              <a:solidFill>
                <a:srgbClr val="33373B">
                  <a:lumMod val="60000"/>
                  <a:lumOff val="40000"/>
                </a:srgbClr>
              </a:solidFill>
              <a:latin typeface="Arial" charset="0"/>
              <a:cs typeface="Arial" charset="0"/>
            </a:endParaRPr>
          </a:p>
        </p:txBody>
      </p:sp>
      <p:pic>
        <p:nvPicPr>
          <p:cNvPr id="16" name="Picture 15" descr="91033e7a-8bf4-48b7-8a75-a21b100de10d@namprd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6043" y="1408471"/>
            <a:ext cx="2219899" cy="4076551"/>
          </a:xfrm>
          <a:prstGeom prst="rect">
            <a:avLst/>
          </a:prstGeom>
          <a:effectLst>
            <a:outerShdw blurRad="152400" dist="38100" dir="3600000" sx="101000" sy="101000" algn="tl" rotWithShape="0">
              <a:prstClr val="black">
                <a:alpha val="3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d178ee2a-899e-4d44-a039-dfe49f73dec3@namprd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2532" y="1408471"/>
            <a:ext cx="2268445" cy="4044025"/>
          </a:xfrm>
          <a:prstGeom prst="rect">
            <a:avLst/>
          </a:prstGeom>
          <a:effectLst>
            <a:outerShdw blurRad="152400" dist="38100" dir="3600000" sx="101000" sy="101000" algn="tl" rotWithShape="0">
              <a:prstClr val="black">
                <a:alpha val="3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32c05d3-48a7-449e-b8bd-5ddc6432596a@namprd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0289" y="1410732"/>
            <a:ext cx="2267177" cy="4041764"/>
          </a:xfrm>
          <a:prstGeom prst="rect">
            <a:avLst/>
          </a:prstGeom>
          <a:effectLst>
            <a:outerShdw blurRad="152400" dist="38100" dir="3600000" sx="101000" sy="101000" algn="tl" rotWithShape="0">
              <a:prstClr val="black">
                <a:alpha val="3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4293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sz="3200" b="1" dirty="0" smtClean="0">
                <a:solidFill>
                  <a:srgbClr val="0A5496"/>
                </a:solidFill>
                <a:latin typeface="Arial" panose="020B0604020202020204" pitchFamily="34" charset="0"/>
                <a:ea typeface="Arial" charset="0"/>
                <a:cs typeface="Arial" panose="020B0604020202020204" pitchFamily="34" charset="0"/>
              </a:rPr>
              <a:t>发现您的下一个服务活动和服务伙伴。</a:t>
            </a:r>
            <a:endParaRPr lang="en-US" sz="3200" b="1" dirty="0"/>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9578" y="1322652"/>
            <a:ext cx="2172410" cy="3886200"/>
          </a:xfrm>
          <a:prstGeom prst="rect">
            <a:avLst/>
          </a:prstGeom>
          <a:effectLst>
            <a:outerShdw blurRad="152400" dist="38100" dir="3600000" sx="101000" sy="101000" algn="tl" rotWithShape="0">
              <a:prstClr val="black">
                <a:alpha val="35000"/>
              </a:prstClr>
            </a:outerShdw>
          </a:effec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5386" y="1322652"/>
            <a:ext cx="2171062" cy="3886200"/>
          </a:xfrm>
          <a:prstGeom prst="rect">
            <a:avLst/>
          </a:prstGeom>
          <a:effectLst>
            <a:outerShdw blurRad="152400" dist="38100" dir="3600000" sx="101000" sy="101000" algn="tl" rotWithShape="0">
              <a:prstClr val="black">
                <a:alpha val="35000"/>
              </a:prstClr>
            </a:outerShdw>
          </a:effectLst>
        </p:spPr>
      </p:pic>
      <p:sp>
        <p:nvSpPr>
          <p:cNvPr id="8" name="TextBox 7"/>
          <p:cNvSpPr txBox="1"/>
          <p:nvPr/>
        </p:nvSpPr>
        <p:spPr>
          <a:xfrm>
            <a:off x="3649578" y="5452496"/>
            <a:ext cx="4846870" cy="784830"/>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受到当地和全球狮友的启发</a:t>
            </a:r>
            <a:endParaRPr lang="en-US" sz="1200" dirty="0">
              <a:solidFill>
                <a:schemeClr val="tx1">
                  <a:lumMod val="60000"/>
                  <a:lumOff val="40000"/>
                </a:schemeClr>
              </a:solidFill>
              <a:latin typeface="Arial" charset="0"/>
              <a:ea typeface="Arial" charset="0"/>
              <a:cs typeface="Arial" charset="0"/>
            </a:endParaRPr>
          </a:p>
          <a:p>
            <a:r>
              <a:rPr lang="zh-CN" altLang="en-US" sz="1200" dirty="0" smtClean="0">
                <a:solidFill>
                  <a:schemeClr val="tx1">
                    <a:lumMod val="60000"/>
                    <a:lumOff val="40000"/>
                  </a:schemeClr>
                </a:solidFill>
                <a:latin typeface="Arial" charset="0"/>
                <a:ea typeface="Arial" charset="0"/>
                <a:cs typeface="Arial" charset="0"/>
              </a:rPr>
              <a:t>搜索其他 </a:t>
            </a:r>
            <a:r>
              <a:rPr lang="en-US" altLang="zh-CN" sz="1200" dirty="0" err="1" smtClean="0">
                <a:solidFill>
                  <a:schemeClr val="tx1">
                    <a:lumMod val="60000"/>
                    <a:lumOff val="40000"/>
                  </a:schemeClr>
                </a:solidFill>
                <a:latin typeface="Arial" charset="0"/>
                <a:ea typeface="Arial" charset="0"/>
                <a:cs typeface="Arial" charset="0"/>
              </a:rPr>
              <a:t>MyLion</a:t>
            </a:r>
            <a:r>
              <a:rPr lang="en-US" altLang="zh-CN" sz="1200" dirty="0" smtClean="0">
                <a:solidFill>
                  <a:schemeClr val="tx1">
                    <a:lumMod val="60000"/>
                    <a:lumOff val="40000"/>
                  </a:schemeClr>
                </a:solidFill>
                <a:latin typeface="Arial" charset="0"/>
                <a:ea typeface="Arial" charset="0"/>
                <a:cs typeface="Arial" charset="0"/>
              </a:rPr>
              <a:t> </a:t>
            </a:r>
            <a:r>
              <a:rPr lang="zh-CN" altLang="en-US" sz="1200" dirty="0" smtClean="0">
                <a:solidFill>
                  <a:schemeClr val="tx1">
                    <a:lumMod val="60000"/>
                    <a:lumOff val="40000"/>
                  </a:schemeClr>
                </a:solidFill>
                <a:latin typeface="Arial" charset="0"/>
                <a:ea typeface="Arial" charset="0"/>
                <a:cs typeface="Arial" charset="0"/>
              </a:rPr>
              <a:t>使用者和分会，发现您附近的服务活动，或受到全球活动的启发。</a:t>
            </a:r>
            <a:endParaRPr lang="en-US" sz="1200" dirty="0">
              <a:solidFill>
                <a:schemeClr val="tx1">
                  <a:lumMod val="60000"/>
                  <a:lumOff val="40000"/>
                </a:schemeClr>
              </a:solidFill>
              <a:latin typeface="Arial" charset="0"/>
              <a:ea typeface="Arial" charset="0"/>
              <a:cs typeface="Arial" charset="0"/>
            </a:endParaRPr>
          </a:p>
        </p:txBody>
      </p:sp>
    </p:spTree>
    <p:extLst>
      <p:ext uri="{BB962C8B-B14F-4D97-AF65-F5344CB8AC3E}">
        <p14:creationId xmlns:p14="http://schemas.microsoft.com/office/powerpoint/2010/main" val="862410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sz="3200" b="1" dirty="0" smtClean="0">
                <a:solidFill>
                  <a:srgbClr val="0A5496"/>
                </a:solidFill>
                <a:latin typeface="Arial" panose="020B0604020202020204" pitchFamily="34" charset="0"/>
                <a:ea typeface="Arial" charset="0"/>
                <a:cs typeface="Arial" panose="020B0604020202020204" pitchFamily="34" charset="0"/>
              </a:rPr>
              <a:t>即刻沟通。</a:t>
            </a:r>
            <a:endParaRPr lang="en-US" sz="3200" b="1" dirty="0">
              <a:solidFill>
                <a:srgbClr val="0A5496"/>
              </a:solidFill>
              <a:latin typeface="Arial" panose="020B0604020202020204" pitchFamily="34" charset="0"/>
              <a:ea typeface="Arial" charset="0"/>
              <a:cs typeface="Arial" panose="020B0604020202020204" pitchFamily="34" charset="0"/>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9675" y="1371600"/>
            <a:ext cx="2171062" cy="3886200"/>
          </a:xfrm>
          <a:prstGeom prst="rect">
            <a:avLst/>
          </a:prstGeom>
          <a:effectLst>
            <a:outerShdw blurRad="152400" dist="38100" dir="3600000" sx="101000" sy="101000" algn="tl" rotWithShape="0">
              <a:prstClr val="black">
                <a:alpha val="35000"/>
              </a:prstClr>
            </a:outerShdw>
          </a:effectLst>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6675" y="1371600"/>
            <a:ext cx="2171062" cy="3886200"/>
          </a:xfrm>
          <a:prstGeom prst="rect">
            <a:avLst/>
          </a:prstGeom>
          <a:effectLst>
            <a:outerShdw blurRad="152400" dist="38100" dir="3600000" sx="101000" sy="101000" algn="tl" rotWithShape="0">
              <a:prstClr val="black">
                <a:alpha val="35000"/>
              </a:prstClr>
            </a:outerShdw>
          </a:effectLst>
        </p:spPr>
      </p:pic>
      <p:sp>
        <p:nvSpPr>
          <p:cNvPr id="7" name="TextBox 6"/>
          <p:cNvSpPr txBox="1"/>
          <p:nvPr/>
        </p:nvSpPr>
        <p:spPr>
          <a:xfrm>
            <a:off x="3649578" y="5452496"/>
            <a:ext cx="4846870" cy="600164"/>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内置聊天功能</a:t>
            </a:r>
            <a:endParaRPr lang="en-US" sz="1600" b="1" dirty="0">
              <a:solidFill>
                <a:schemeClr val="tx2"/>
              </a:solidFill>
              <a:latin typeface="Arial" charset="0"/>
              <a:ea typeface="Arial" charset="0"/>
              <a:cs typeface="Arial" charset="0"/>
            </a:endParaRPr>
          </a:p>
          <a:p>
            <a:r>
              <a:rPr lang="zh-CN" altLang="en-US" sz="1200" dirty="0" smtClean="0">
                <a:solidFill>
                  <a:schemeClr val="tx1">
                    <a:lumMod val="60000"/>
                    <a:lumOff val="40000"/>
                  </a:schemeClr>
                </a:solidFill>
                <a:latin typeface="Arial" charset="0"/>
                <a:ea typeface="Arial" charset="0"/>
                <a:cs typeface="Arial" charset="0"/>
              </a:rPr>
              <a:t>与全球任何地方的狮友沟通，同时也和当地层面的狮友沟通。</a:t>
            </a:r>
            <a:endParaRPr lang="en-US" sz="1200" dirty="0">
              <a:solidFill>
                <a:schemeClr val="tx1">
                  <a:lumMod val="60000"/>
                  <a:lumOff val="40000"/>
                </a:schemeClr>
              </a:solidFill>
              <a:latin typeface="Arial" charset="0"/>
              <a:ea typeface="Arial" charset="0"/>
              <a:cs typeface="Arial" charset="0"/>
            </a:endParaRPr>
          </a:p>
        </p:txBody>
      </p:sp>
    </p:spTree>
    <p:extLst>
      <p:ext uri="{BB962C8B-B14F-4D97-AF65-F5344CB8AC3E}">
        <p14:creationId xmlns:p14="http://schemas.microsoft.com/office/powerpoint/2010/main" val="3219609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sz="3200" b="1" dirty="0" smtClean="0">
                <a:solidFill>
                  <a:srgbClr val="0A5496"/>
                </a:solidFill>
                <a:latin typeface="Arial" panose="020B0604020202020204" pitchFamily="34" charset="0"/>
                <a:ea typeface="Arial" charset="0"/>
                <a:cs typeface="Arial" panose="020B0604020202020204" pitchFamily="34" charset="0"/>
              </a:rPr>
              <a:t>给 </a:t>
            </a:r>
            <a:r>
              <a:rPr lang="en-US" altLang="zh-CN" sz="3200" b="1" dirty="0" smtClean="0">
                <a:solidFill>
                  <a:srgbClr val="0A5496"/>
                </a:solidFill>
                <a:latin typeface="Arial" panose="020B0604020202020204" pitchFamily="34" charset="0"/>
                <a:ea typeface="Arial" charset="0"/>
                <a:cs typeface="Arial" panose="020B0604020202020204" pitchFamily="34" charset="0"/>
              </a:rPr>
              <a:t>LCIF </a:t>
            </a:r>
            <a:r>
              <a:rPr lang="zh-CN" altLang="en-US" sz="3200" b="1" dirty="0" smtClean="0">
                <a:solidFill>
                  <a:srgbClr val="0A5496"/>
                </a:solidFill>
                <a:latin typeface="Arial" panose="020B0604020202020204" pitchFamily="34" charset="0"/>
                <a:ea typeface="Arial" charset="0"/>
                <a:cs typeface="Arial" panose="020B0604020202020204" pitchFamily="34" charset="0"/>
              </a:rPr>
              <a:t>捐款。</a:t>
            </a:r>
            <a:endParaRPr lang="en-US" sz="3200" b="1" dirty="0">
              <a:solidFill>
                <a:srgbClr val="0A5496"/>
              </a:solidFill>
              <a:latin typeface="Arial" panose="020B0604020202020204" pitchFamily="34" charset="0"/>
              <a:ea typeface="Arial" charset="0"/>
              <a:cs typeface="Arial" panose="020B0604020202020204" pitchFamily="34" charset="0"/>
            </a:endParaRPr>
          </a:p>
        </p:txBody>
      </p:sp>
      <p:sp>
        <p:nvSpPr>
          <p:cNvPr id="7" name="TextBox 6"/>
          <p:cNvSpPr txBox="1"/>
          <p:nvPr/>
        </p:nvSpPr>
        <p:spPr>
          <a:xfrm>
            <a:off x="3571206" y="5550060"/>
            <a:ext cx="4925241" cy="784830"/>
          </a:xfrm>
          <a:prstGeom prst="rect">
            <a:avLst/>
          </a:prstGeom>
          <a:solidFill>
            <a:schemeClr val="bg1"/>
          </a:solidFill>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快速和安全的捐款程序</a:t>
            </a:r>
            <a:endParaRPr lang="en-US" sz="1600" b="1" dirty="0">
              <a:solidFill>
                <a:schemeClr val="tx2"/>
              </a:solidFill>
              <a:latin typeface="Arial" charset="0"/>
              <a:ea typeface="Arial" charset="0"/>
              <a:cs typeface="Arial" charset="0"/>
            </a:endParaRPr>
          </a:p>
          <a:p>
            <a:r>
              <a:rPr lang="zh-CN" altLang="en-US" sz="1200" dirty="0" smtClean="0">
                <a:solidFill>
                  <a:schemeClr val="tx1">
                    <a:lumMod val="60000"/>
                    <a:lumOff val="40000"/>
                  </a:schemeClr>
                </a:solidFill>
                <a:latin typeface="Arial" charset="0"/>
                <a:ea typeface="Arial" charset="0"/>
                <a:cs typeface="Arial" charset="0"/>
              </a:rPr>
              <a:t>输入几个关键的信息，包括您想捐款多少、频率和您的付款方式，之后捐款！您的贡献将会创造一个不同的世界。</a:t>
            </a:r>
            <a:endParaRPr lang="en-US" sz="1200" dirty="0">
              <a:solidFill>
                <a:schemeClr val="tx1">
                  <a:lumMod val="60000"/>
                  <a:lumOff val="40000"/>
                </a:schemeClr>
              </a:solidFill>
              <a:latin typeface="Arial" charset="0"/>
              <a:ea typeface="Arial" charset="0"/>
              <a:cs typeface="Arial" charset="0"/>
            </a:endParaRPr>
          </a:p>
        </p:txBody>
      </p:sp>
      <p:pic>
        <p:nvPicPr>
          <p:cNvPr id="6"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1911" t="3394" r="1377" b="8564"/>
          <a:stretch/>
        </p:blipFill>
        <p:spPr bwMode="auto">
          <a:xfrm>
            <a:off x="3571207" y="1285027"/>
            <a:ext cx="2097838" cy="4101729"/>
          </a:xfrm>
          <a:prstGeom prst="rect">
            <a:avLst/>
          </a:prstGeom>
          <a:effectLst>
            <a:outerShdw blurRad="152400" dist="38100" dir="3600000" sx="101000" sy="101000" algn="tl" rotWithShape="0">
              <a:prstClr val="black">
                <a:alpha val="3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2926" t="13507" r="1624" b="7102"/>
          <a:stretch/>
        </p:blipFill>
        <p:spPr bwMode="auto">
          <a:xfrm>
            <a:off x="6469567" y="1252157"/>
            <a:ext cx="2026881" cy="4167467"/>
          </a:xfrm>
          <a:prstGeom prst="rect">
            <a:avLst/>
          </a:prstGeom>
          <a:effectLst>
            <a:outerShdw blurRad="152400" dist="38100" dir="3600000" sx="101000" sy="101000" algn="tl" rotWithShape="0">
              <a:prstClr val="black">
                <a:alpha val="3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153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Autofit/>
          </a:bodyPr>
          <a:lstStyle/>
          <a:p>
            <a:r>
              <a:rPr lang="zh-TW" sz="4200" b="1" dirty="0">
                <a:latin typeface="Arial" panose="020B0604020202020204" pitchFamily="34" charset="0"/>
                <a:ea typeface="PMingLiU"/>
                <a:cs typeface="Arial" panose="020B0604020202020204" pitchFamily="34" charset="0"/>
              </a:rPr>
              <a:t>下一步呢?</a:t>
            </a:r>
          </a:p>
        </p:txBody>
      </p:sp>
    </p:spTree>
    <p:extLst>
      <p:ext uri="{BB962C8B-B14F-4D97-AF65-F5344CB8AC3E}">
        <p14:creationId xmlns:p14="http://schemas.microsoft.com/office/powerpoint/2010/main" val="7901625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xmlns="" id="{8489D4B3-1F62-E142-9B2B-A4FA918C52D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prstClr val="white">
                  <a:alpha val="44000"/>
                </a:prstClr>
              </a:solidFill>
            </a:endParaRPr>
          </a:p>
        </p:txBody>
      </p:sp>
      <p:sp>
        <p:nvSpPr>
          <p:cNvPr id="4" name="Freeform 3">
            <a:extLst>
              <a:ext uri="{FF2B5EF4-FFF2-40B4-BE49-F238E27FC236}">
                <a16:creationId xmlns:a16="http://schemas.microsoft.com/office/drawing/2014/main" xmlns="" id="{B2522B32-6A0A-3947-9747-3E696854D05D}"/>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prstClr val="white">
                  <a:alpha val="44000"/>
                </a:prstClr>
              </a:solidFill>
            </a:endParaRPr>
          </a:p>
        </p:txBody>
      </p:sp>
      <p:grpSp>
        <p:nvGrpSpPr>
          <p:cNvPr id="5" name="Group 4">
            <a:extLst>
              <a:ext uri="{FF2B5EF4-FFF2-40B4-BE49-F238E27FC236}">
                <a16:creationId xmlns:a16="http://schemas.microsoft.com/office/drawing/2014/main" xmlns="" id="{FE36858A-6E85-5042-9253-FC8A0C8B1F4E}"/>
              </a:ext>
            </a:extLst>
          </p:cNvPr>
          <p:cNvGrpSpPr/>
          <p:nvPr/>
        </p:nvGrpSpPr>
        <p:grpSpPr>
          <a:xfrm>
            <a:off x="4955038" y="0"/>
            <a:ext cx="1677492" cy="6858000"/>
            <a:chOff x="3697870" y="0"/>
            <a:chExt cx="1677492" cy="6858000"/>
          </a:xfrm>
        </p:grpSpPr>
        <p:sp>
          <p:nvSpPr>
            <p:cNvPr id="6" name="Freeform 5">
              <a:extLst>
                <a:ext uri="{FF2B5EF4-FFF2-40B4-BE49-F238E27FC236}">
                  <a16:creationId xmlns:a16="http://schemas.microsoft.com/office/drawing/2014/main" xmlns="" id="{19B9CF58-C35F-4E48-B951-3F4106B30086}"/>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prstClr val="white">
                    <a:alpha val="44000"/>
                  </a:prstClr>
                </a:solidFill>
              </a:endParaRPr>
            </a:p>
          </p:txBody>
        </p:sp>
        <p:sp>
          <p:nvSpPr>
            <p:cNvPr id="7" name="Freeform 6">
              <a:extLst>
                <a:ext uri="{FF2B5EF4-FFF2-40B4-BE49-F238E27FC236}">
                  <a16:creationId xmlns:a16="http://schemas.microsoft.com/office/drawing/2014/main" xmlns="" id="{8B3B081A-EE55-FB49-9678-12AA0CAA4A2B}"/>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prstClr val="white">
                    <a:alpha val="44000"/>
                  </a:prstClr>
                </a:solidFill>
              </a:endParaRPr>
            </a:p>
          </p:txBody>
        </p:sp>
      </p:grpSp>
      <p:sp>
        <p:nvSpPr>
          <p:cNvPr id="8" name="Body Copy">
            <a:extLst>
              <a:ext uri="{FF2B5EF4-FFF2-40B4-BE49-F238E27FC236}">
                <a16:creationId xmlns:a16="http://schemas.microsoft.com/office/drawing/2014/main" xmlns="" id="{10FAD2B4-DF3E-734E-935B-04E14BD2A6CE}"/>
              </a:ext>
            </a:extLst>
          </p:cNvPr>
          <p:cNvSpPr txBox="1">
            <a:spLocks/>
          </p:cNvSpPr>
          <p:nvPr/>
        </p:nvSpPr>
        <p:spPr>
          <a:xfrm>
            <a:off x="6655895" y="1862217"/>
            <a:ext cx="5391561" cy="349780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Bef>
                <a:spcPts val="1500"/>
              </a:spcBef>
              <a:spcAft>
                <a:spcPts val="1000"/>
              </a:spcAft>
              <a:buClr>
                <a:srgbClr val="EBB700"/>
              </a:buClr>
              <a:buSzPct val="100000"/>
              <a:buFont typeface="Lucida Grande" panose="020B0600040502020204" pitchFamily="34" charset="0"/>
              <a:buChar char="▶"/>
            </a:pPr>
            <a:r>
              <a:rPr lang="en-US" b="1" kern="0" dirty="0" err="1">
                <a:solidFill>
                  <a:srgbClr val="0D2240"/>
                </a:solidFill>
                <a:latin typeface="Arial" charset="0"/>
                <a:cs typeface="Arial" charset="0"/>
              </a:rPr>
              <a:t>MyLion</a:t>
            </a:r>
            <a:r>
              <a:rPr lang="en-US" b="1" kern="0" dirty="0">
                <a:solidFill>
                  <a:srgbClr val="0D2240"/>
                </a:solidFill>
                <a:latin typeface="Arial" charset="0"/>
                <a:cs typeface="Arial" charset="0"/>
              </a:rPr>
              <a:t> </a:t>
            </a:r>
            <a:r>
              <a:rPr lang="zh-CN" altLang="en-US" b="1" kern="0" dirty="0" smtClean="0">
                <a:solidFill>
                  <a:srgbClr val="0D2240"/>
                </a:solidFill>
                <a:latin typeface="Arial" charset="0"/>
                <a:cs typeface="Arial" charset="0"/>
              </a:rPr>
              <a:t>可在世界各地使用，请今天就登记并登录使用</a:t>
            </a:r>
            <a:r>
              <a:rPr lang="en-US" b="1" kern="0" dirty="0" smtClean="0">
                <a:solidFill>
                  <a:srgbClr val="0D2240"/>
                </a:solidFill>
                <a:latin typeface="Arial" charset="0"/>
                <a:cs typeface="Arial" charset="0"/>
              </a:rPr>
              <a:t>!</a:t>
            </a:r>
            <a:endParaRPr lang="en-US" b="1" kern="0" dirty="0">
              <a:solidFill>
                <a:srgbClr val="0D2240"/>
              </a:solidFill>
              <a:latin typeface="Arial" charset="0"/>
              <a:cs typeface="Arial" charset="0"/>
            </a:endParaRPr>
          </a:p>
          <a:p>
            <a:pPr marL="804849" lvl="1" indent="-285750">
              <a:buClr>
                <a:srgbClr val="EBB700"/>
              </a:buClr>
              <a:buFont typeface="Arial" panose="020B0604020202020204" pitchFamily="34" charset="0"/>
              <a:buChar char="•"/>
            </a:pPr>
            <a:r>
              <a:rPr lang="zh-CN" altLang="en-US" sz="1600" kern="0" dirty="0" smtClean="0">
                <a:solidFill>
                  <a:srgbClr val="0D2240"/>
                </a:solidFill>
                <a:latin typeface="Arial" charset="0"/>
                <a:cs typeface="Arial" charset="0"/>
              </a:rPr>
              <a:t>从任何英特网浏览器打开</a:t>
            </a:r>
            <a:r>
              <a:rPr lang="en-US" sz="1600" kern="0" dirty="0" smtClean="0">
                <a:solidFill>
                  <a:srgbClr val="0D2240"/>
                </a:solidFill>
                <a:latin typeface="Arial" charset="0"/>
                <a:cs typeface="Arial" charset="0"/>
              </a:rPr>
              <a:t> </a:t>
            </a:r>
            <a:r>
              <a:rPr lang="en-US" sz="1600" kern="0" dirty="0">
                <a:solidFill>
                  <a:srgbClr val="0D2240"/>
                </a:solidFill>
                <a:latin typeface="Arial" charset="0"/>
                <a:cs typeface="Arial" charset="0"/>
                <a:hlinkClick r:id="rId3">
                  <a:extLst>
                    <a:ext uri="{A12FA001-AC4F-418D-AE19-62706E023703}">
                      <ahyp:hlinkClr xmlns:ahyp="http://schemas.microsoft.com/office/drawing/2018/hyperlinkcolor" xmlns="" val="tx"/>
                    </a:ext>
                  </a:extLst>
                </a:hlinkClick>
              </a:rPr>
              <a:t>https://app.mylion.org</a:t>
            </a:r>
            <a:r>
              <a:rPr lang="en-US" sz="1600" kern="0" dirty="0">
                <a:solidFill>
                  <a:srgbClr val="0D2240"/>
                </a:solidFill>
                <a:latin typeface="Arial" charset="0"/>
                <a:cs typeface="Arial" charset="0"/>
              </a:rPr>
              <a:t> </a:t>
            </a:r>
            <a:r>
              <a:rPr lang="zh-CN" altLang="en-US" sz="1600" kern="0" dirty="0" smtClean="0">
                <a:solidFill>
                  <a:srgbClr val="0D2240"/>
                </a:solidFill>
                <a:latin typeface="Arial" charset="0"/>
                <a:cs typeface="Arial" charset="0"/>
              </a:rPr>
              <a:t>即可登记和登录使用。</a:t>
            </a:r>
            <a:endParaRPr lang="en-US" sz="1600" kern="0" dirty="0">
              <a:solidFill>
                <a:srgbClr val="0D2240"/>
              </a:solidFill>
              <a:latin typeface="Arial" charset="0"/>
              <a:cs typeface="Arial" charset="0"/>
            </a:endParaRPr>
          </a:p>
          <a:p>
            <a:pPr marL="804849" lvl="1" indent="-285750">
              <a:buClr>
                <a:srgbClr val="EBB700"/>
              </a:buClr>
              <a:buFont typeface="Arial" panose="020B0604020202020204" pitchFamily="34" charset="0"/>
              <a:buChar char="•"/>
            </a:pPr>
            <a:r>
              <a:rPr lang="zh-CN" altLang="en-US" sz="1600" kern="0" dirty="0" smtClean="0">
                <a:solidFill>
                  <a:srgbClr val="0D2240"/>
                </a:solidFill>
                <a:latin typeface="Arial" charset="0"/>
                <a:cs typeface="Arial" charset="0"/>
              </a:rPr>
              <a:t>下载</a:t>
            </a:r>
            <a:r>
              <a:rPr lang="en-US" sz="1600" kern="0" dirty="0" smtClean="0">
                <a:solidFill>
                  <a:srgbClr val="0D2240"/>
                </a:solidFill>
                <a:latin typeface="Arial" charset="0"/>
                <a:cs typeface="Arial" charset="0"/>
              </a:rPr>
              <a:t> </a:t>
            </a:r>
            <a:r>
              <a:rPr lang="en-US" sz="1600" kern="0" dirty="0" err="1">
                <a:solidFill>
                  <a:srgbClr val="0D2240"/>
                </a:solidFill>
                <a:latin typeface="Arial" charset="0"/>
                <a:cs typeface="Arial" charset="0"/>
              </a:rPr>
              <a:t>MyLion</a:t>
            </a:r>
            <a:r>
              <a:rPr lang="en-US" sz="1600" kern="0" dirty="0">
                <a:solidFill>
                  <a:srgbClr val="0D2240"/>
                </a:solidFill>
                <a:latin typeface="Arial" charset="0"/>
                <a:cs typeface="Arial" charset="0"/>
              </a:rPr>
              <a:t> </a:t>
            </a:r>
            <a:r>
              <a:rPr lang="zh-CN" altLang="en-US" sz="1600" kern="0" dirty="0" smtClean="0">
                <a:solidFill>
                  <a:srgbClr val="0D2240"/>
                </a:solidFill>
                <a:latin typeface="Arial" charset="0"/>
                <a:cs typeface="Arial" charset="0"/>
              </a:rPr>
              <a:t>应用程序到您的移动设备</a:t>
            </a:r>
            <a:r>
              <a:rPr lang="en-US" sz="1600" kern="0" dirty="0" smtClean="0">
                <a:solidFill>
                  <a:srgbClr val="0D2240"/>
                </a:solidFill>
                <a:latin typeface="Arial" charset="0"/>
                <a:cs typeface="Arial" charset="0"/>
              </a:rPr>
              <a:t>:</a:t>
            </a:r>
            <a:endParaRPr lang="en-US" sz="1600" kern="0" dirty="0">
              <a:solidFill>
                <a:srgbClr val="0D2240"/>
              </a:solidFill>
              <a:latin typeface="Arial" charset="0"/>
              <a:cs typeface="Arial" charset="0"/>
            </a:endParaRPr>
          </a:p>
          <a:p>
            <a:pPr marL="1657315" lvl="3" indent="-285750">
              <a:buClr>
                <a:srgbClr val="EBB700"/>
              </a:buClr>
              <a:buSzPct val="100000"/>
              <a:buFont typeface="Helvetica" pitchFamily="2" charset="0"/>
              <a:buChar char="‣"/>
            </a:pPr>
            <a:r>
              <a:rPr lang="en-US" sz="1400" kern="0" dirty="0">
                <a:solidFill>
                  <a:srgbClr val="0D2240"/>
                </a:solidFill>
                <a:latin typeface="Arial" charset="0"/>
                <a:cs typeface="Arial" charset="0"/>
              </a:rPr>
              <a:t>i</a:t>
            </a:r>
            <a:r>
              <a:rPr lang="en-US" sz="1400" kern="0" dirty="0" smtClean="0">
                <a:solidFill>
                  <a:srgbClr val="0D2240"/>
                </a:solidFill>
                <a:latin typeface="Arial" charset="0"/>
                <a:cs typeface="Arial" charset="0"/>
              </a:rPr>
              <a:t>Phone </a:t>
            </a:r>
            <a:r>
              <a:rPr lang="zh-CN" altLang="en-US" sz="1400" kern="0" dirty="0" smtClean="0">
                <a:solidFill>
                  <a:srgbClr val="0D2240"/>
                </a:solidFill>
                <a:latin typeface="Arial" charset="0"/>
                <a:cs typeface="Arial" charset="0"/>
              </a:rPr>
              <a:t>用户</a:t>
            </a:r>
            <a:r>
              <a:rPr lang="en-US" sz="1400" kern="0" dirty="0" smtClean="0">
                <a:solidFill>
                  <a:srgbClr val="0D2240"/>
                </a:solidFill>
                <a:latin typeface="Arial" charset="0"/>
                <a:cs typeface="Arial" charset="0"/>
              </a:rPr>
              <a:t>: </a:t>
            </a:r>
            <a:r>
              <a:rPr lang="zh-CN" altLang="en-US" sz="1400" kern="0" dirty="0" smtClean="0">
                <a:solidFill>
                  <a:srgbClr val="0D2240"/>
                </a:solidFill>
                <a:latin typeface="Arial" charset="0"/>
                <a:cs typeface="Arial" charset="0"/>
              </a:rPr>
              <a:t>访问</a:t>
            </a:r>
            <a:r>
              <a:rPr lang="en-US" sz="1400" kern="0" dirty="0" smtClean="0">
                <a:solidFill>
                  <a:srgbClr val="0D2240"/>
                </a:solidFill>
                <a:latin typeface="Arial" charset="0"/>
                <a:cs typeface="Arial" charset="0"/>
              </a:rPr>
              <a:t> </a:t>
            </a:r>
            <a:r>
              <a:rPr lang="en-US" sz="1400" kern="0" dirty="0">
                <a:solidFill>
                  <a:srgbClr val="0D2240"/>
                </a:solidFill>
                <a:latin typeface="Arial" charset="0"/>
                <a:cs typeface="Arial" charset="0"/>
              </a:rPr>
              <a:t>App Store</a:t>
            </a:r>
          </a:p>
          <a:p>
            <a:pPr marL="1657315" lvl="3" indent="-285750">
              <a:buClr>
                <a:srgbClr val="EBB700"/>
              </a:buClr>
              <a:buSzPct val="100000"/>
              <a:buFont typeface="Helvetica" pitchFamily="2" charset="0"/>
              <a:buChar char="‣"/>
            </a:pPr>
            <a:r>
              <a:rPr lang="zh-CN" altLang="en-US" sz="1400" kern="0" dirty="0" smtClean="0">
                <a:solidFill>
                  <a:srgbClr val="0D2240"/>
                </a:solidFill>
                <a:latin typeface="Arial" charset="0"/>
                <a:cs typeface="Arial" charset="0"/>
              </a:rPr>
              <a:t>安卓用户</a:t>
            </a:r>
            <a:r>
              <a:rPr lang="en-US" sz="1400" kern="0" dirty="0" smtClean="0">
                <a:solidFill>
                  <a:srgbClr val="0D2240"/>
                </a:solidFill>
                <a:latin typeface="Arial" charset="0"/>
                <a:cs typeface="Arial" charset="0"/>
              </a:rPr>
              <a:t>: </a:t>
            </a:r>
            <a:r>
              <a:rPr lang="zh-CN" altLang="en-US" sz="1400" kern="0" dirty="0" smtClean="0">
                <a:solidFill>
                  <a:srgbClr val="0D2240"/>
                </a:solidFill>
                <a:latin typeface="Arial" charset="0"/>
                <a:cs typeface="Arial" charset="0"/>
              </a:rPr>
              <a:t>访问</a:t>
            </a:r>
            <a:r>
              <a:rPr lang="en-US" sz="1400" kern="0" dirty="0" smtClean="0">
                <a:solidFill>
                  <a:srgbClr val="0D2240"/>
                </a:solidFill>
                <a:latin typeface="Arial" charset="0"/>
                <a:cs typeface="Arial" charset="0"/>
              </a:rPr>
              <a:t> </a:t>
            </a:r>
            <a:r>
              <a:rPr lang="en-US" sz="1400" kern="0" dirty="0">
                <a:solidFill>
                  <a:srgbClr val="0D2240"/>
                </a:solidFill>
                <a:latin typeface="Arial" charset="0"/>
                <a:cs typeface="Arial" charset="0"/>
              </a:rPr>
              <a:t>Google Play Store</a:t>
            </a:r>
          </a:p>
          <a:p>
            <a:pPr marL="342900" indent="-342900">
              <a:spcBef>
                <a:spcPts val="1500"/>
              </a:spcBef>
              <a:spcAft>
                <a:spcPts val="1000"/>
              </a:spcAft>
              <a:buClr>
                <a:srgbClr val="EBB700"/>
              </a:buClr>
              <a:buSzPct val="100000"/>
              <a:buFont typeface="Lucida Grande" panose="020B0600040502020204" pitchFamily="34" charset="0"/>
              <a:buChar char="▶"/>
            </a:pPr>
            <a:r>
              <a:rPr lang="zh-CN" altLang="en-US" b="1" kern="0" dirty="0" smtClean="0">
                <a:solidFill>
                  <a:srgbClr val="0D2240"/>
                </a:solidFill>
                <a:latin typeface="Arial" charset="0"/>
                <a:cs typeface="Arial" charset="0"/>
              </a:rPr>
              <a:t>如果您在登记、登录或使用</a:t>
            </a:r>
            <a:r>
              <a:rPr lang="en-US" altLang="zh-CN" b="1" kern="0" dirty="0" err="1" smtClean="0">
                <a:solidFill>
                  <a:srgbClr val="0D2240"/>
                </a:solidFill>
                <a:latin typeface="Arial" charset="0"/>
                <a:cs typeface="Arial" charset="0"/>
              </a:rPr>
              <a:t>MyLion</a:t>
            </a:r>
            <a:r>
              <a:rPr lang="zh-CN" altLang="en-US" b="1" kern="0" dirty="0" smtClean="0">
                <a:solidFill>
                  <a:srgbClr val="0D2240"/>
                </a:solidFill>
                <a:latin typeface="Arial" charset="0"/>
                <a:cs typeface="Arial" charset="0"/>
              </a:rPr>
              <a:t>时需要协助，请联络</a:t>
            </a:r>
            <a:r>
              <a:rPr lang="en-US" b="1" kern="0" dirty="0" smtClean="0">
                <a:solidFill>
                  <a:srgbClr val="0D2240"/>
                </a:solidFill>
                <a:latin typeface="Arial" charset="0"/>
                <a:cs typeface="Arial" charset="0"/>
              </a:rPr>
              <a:t> </a:t>
            </a:r>
            <a:r>
              <a:rPr lang="en-US" b="1" kern="0" dirty="0" smtClean="0">
                <a:solidFill>
                  <a:srgbClr val="0D2240"/>
                </a:solidFill>
                <a:latin typeface="Arial" charset="0"/>
                <a:cs typeface="Arial" charset="0"/>
                <a:hlinkClick r:id="rId4"/>
              </a:rPr>
              <a:t>mylionsupport@lionsclubs.org</a:t>
            </a:r>
            <a:r>
              <a:rPr lang="en-US" b="1" kern="0" dirty="0" smtClean="0">
                <a:solidFill>
                  <a:srgbClr val="0D2240"/>
                </a:solidFill>
                <a:latin typeface="Arial" charset="0"/>
                <a:cs typeface="Arial" charset="0"/>
              </a:rPr>
              <a:t> </a:t>
            </a:r>
            <a:r>
              <a:rPr lang="zh-CN" altLang="en-US" b="1" kern="0" dirty="0">
                <a:solidFill>
                  <a:srgbClr val="0D2240"/>
                </a:solidFill>
                <a:latin typeface="Arial" charset="0"/>
                <a:cs typeface="Arial" charset="0"/>
              </a:rPr>
              <a:t>。</a:t>
            </a:r>
            <a:endParaRPr lang="en-US" b="1" kern="0" dirty="0">
              <a:solidFill>
                <a:srgbClr val="0D2240"/>
              </a:solidFill>
              <a:latin typeface="Arial" charset="0"/>
              <a:cs typeface="Arial" charset="0"/>
            </a:endParaRPr>
          </a:p>
        </p:txBody>
      </p:sp>
      <p:sp>
        <p:nvSpPr>
          <p:cNvPr id="9" name="Large #">
            <a:extLst>
              <a:ext uri="{FF2B5EF4-FFF2-40B4-BE49-F238E27FC236}">
                <a16:creationId xmlns:a16="http://schemas.microsoft.com/office/drawing/2014/main" xmlns="" id="{CE189A1C-85BB-DA4D-9138-6085E1E602F7}"/>
              </a:ext>
            </a:extLst>
          </p:cNvPr>
          <p:cNvSpPr txBox="1"/>
          <p:nvPr/>
        </p:nvSpPr>
        <p:spPr>
          <a:xfrm>
            <a:off x="208789" y="1343151"/>
            <a:ext cx="5092507" cy="2913618"/>
          </a:xfrm>
          <a:prstGeom prst="rect">
            <a:avLst/>
          </a:prstGeom>
          <a:noFill/>
        </p:spPr>
        <p:txBody>
          <a:bodyPr wrap="square" rtlCol="0" anchor="b">
            <a:spAutoFit/>
          </a:bodyPr>
          <a:lstStyle/>
          <a:p>
            <a:pPr algn="ctr">
              <a:lnSpc>
                <a:spcPts val="11000"/>
              </a:lnSpc>
            </a:pPr>
            <a:r>
              <a:rPr lang="zh-CN" altLang="en-US" sz="10000" b="1" dirty="0" smtClean="0">
                <a:solidFill>
                  <a:prstClr val="white"/>
                </a:solidFill>
                <a:latin typeface="Arial" panose="020B0604020202020204" pitchFamily="34" charset="0"/>
                <a:ea typeface="Arial" charset="0"/>
                <a:cs typeface="Arial" panose="020B0604020202020204" pitchFamily="34" charset="0"/>
              </a:rPr>
              <a:t>接下来</a:t>
            </a:r>
            <a:r>
              <a:rPr lang="en-US" sz="10000" b="1" dirty="0" smtClean="0">
                <a:solidFill>
                  <a:prstClr val="white"/>
                </a:solidFill>
                <a:latin typeface="Arial" panose="020B0604020202020204" pitchFamily="34" charset="0"/>
                <a:ea typeface="Arial" charset="0"/>
                <a:cs typeface="Arial" panose="020B0604020202020204" pitchFamily="34" charset="0"/>
              </a:rPr>
              <a:t> </a:t>
            </a:r>
            <a:r>
              <a:rPr lang="zh-CN" altLang="en-US" sz="10000" b="1" dirty="0" smtClean="0">
                <a:solidFill>
                  <a:prstClr val="white"/>
                </a:solidFill>
                <a:latin typeface="Arial" panose="020B0604020202020204" pitchFamily="34" charset="0"/>
                <a:ea typeface="Arial" charset="0"/>
                <a:cs typeface="Arial" panose="020B0604020202020204" pitchFamily="34" charset="0"/>
              </a:rPr>
              <a:t>的步骤</a:t>
            </a:r>
            <a:endParaRPr lang="en-US" sz="10000" b="1" dirty="0">
              <a:solidFill>
                <a:prstClr val="white"/>
              </a:solidFill>
              <a:latin typeface="Arial" panose="020B0604020202020204" pitchFamily="34" charset="0"/>
              <a:ea typeface="Arial" charset="0"/>
              <a:cs typeface="Arial" panose="020B0604020202020204" pitchFamily="34" charset="0"/>
            </a:endParaRPr>
          </a:p>
        </p:txBody>
      </p:sp>
      <p:sp>
        <p:nvSpPr>
          <p:cNvPr id="10" name="Rectangle 9">
            <a:extLst>
              <a:ext uri="{FF2B5EF4-FFF2-40B4-BE49-F238E27FC236}">
                <a16:creationId xmlns:a16="http://schemas.microsoft.com/office/drawing/2014/main" xmlns="" id="{B4A590F4-BE75-974E-8192-E05910DD6354}"/>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1" name="Page Number - Blue">
            <a:extLst>
              <a:ext uri="{FF2B5EF4-FFF2-40B4-BE49-F238E27FC236}">
                <a16:creationId xmlns:a16="http://schemas.microsoft.com/office/drawing/2014/main" xmlns="" id="{09E1D66C-5241-5843-855E-7A0B11E7461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27</a:t>
            </a:fld>
            <a:endParaRPr lang="en-US" sz="1000" dirty="0">
              <a:solidFill>
                <a:srgbClr val="00338D"/>
              </a:solidFill>
            </a:endParaRPr>
          </a:p>
        </p:txBody>
      </p:sp>
    </p:spTree>
    <p:extLst>
      <p:ext uri="{BB962C8B-B14F-4D97-AF65-F5344CB8AC3E}">
        <p14:creationId xmlns:p14="http://schemas.microsoft.com/office/powerpoint/2010/main" val="1685012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pic>
        <p:nvPicPr>
          <p:cNvPr id="4" name="Picture 3" descr="lionlogo_white.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6" name="Rectangle 5"/>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a:solidFill>
                <a:prstClr val="white"/>
              </a:solidFill>
            </a:endParaRPr>
          </a:p>
        </p:txBody>
      </p:sp>
      <p:sp>
        <p:nvSpPr>
          <p:cNvPr id="7" name="TextBox 6"/>
          <p:cNvSpPr txBox="1"/>
          <p:nvPr/>
        </p:nvSpPr>
        <p:spPr>
          <a:xfrm>
            <a:off x="4404334" y="6195238"/>
            <a:ext cx="3399810" cy="338554"/>
          </a:xfrm>
          <a:prstGeom prst="rect">
            <a:avLst/>
          </a:prstGeom>
          <a:noFill/>
        </p:spPr>
        <p:txBody>
          <a:bodyPr wrap="square" rtlCol="0">
            <a:spAutoFit/>
          </a:bodyPr>
          <a:lstStyle/>
          <a:p>
            <a:pPr fontAlgn="base">
              <a:spcBef>
                <a:spcPct val="0"/>
              </a:spcBef>
              <a:spcAft>
                <a:spcPct val="0"/>
              </a:spcAft>
            </a:pPr>
            <a:r>
              <a:rPr lang="en-US" sz="1600" b="1" dirty="0">
                <a:solidFill>
                  <a:prstClr val="white"/>
                </a:solidFill>
                <a:latin typeface="Arial" pitchFamily="34" charset="0"/>
                <a:ea typeface="ヒラギノ角ゴ Pro W3" pitchFamily="125" charset="-128"/>
              </a:rPr>
              <a:t>© 2018 </a:t>
            </a:r>
            <a:r>
              <a:rPr lang="zh-CN" altLang="en-US" sz="1600" b="1" smtClean="0">
                <a:solidFill>
                  <a:prstClr val="white"/>
                </a:solidFill>
                <a:latin typeface="Arial" pitchFamily="34" charset="0"/>
                <a:ea typeface="ヒラギノ角ゴ Pro W3" pitchFamily="125" charset="-128"/>
              </a:rPr>
              <a:t>国际狮子会</a:t>
            </a:r>
            <a:endParaRPr lang="en-US" sz="1600" b="1" dirty="0">
              <a:solidFill>
                <a:prstClr val="white"/>
              </a:solidFill>
              <a:latin typeface="Arial" pitchFamily="34" charset="0"/>
              <a:ea typeface="ヒラギノ角ゴ Pro W3" pitchFamily="125" charset="-128"/>
            </a:endParaRPr>
          </a:p>
        </p:txBody>
      </p:sp>
      <p:sp>
        <p:nvSpPr>
          <p:cNvPr id="9" name="Text Placeholder 2"/>
          <p:cNvSpPr txBox="1">
            <a:spLocks/>
          </p:cNvSpPr>
          <p:nvPr/>
        </p:nvSpPr>
        <p:spPr>
          <a:xfrm>
            <a:off x="3143585" y="3854311"/>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CN" altLang="en-US" sz="4200" kern="0" dirty="0" smtClean="0"/>
              <a:t>谢谢您</a:t>
            </a:r>
            <a:r>
              <a:rPr lang="en-US" altLang="zh-CN" sz="4200" kern="0" dirty="0" smtClean="0"/>
              <a:t>!</a:t>
            </a:r>
            <a:endParaRPr lang="en-US" sz="4200" kern="0" dirty="0"/>
          </a:p>
        </p:txBody>
      </p:sp>
    </p:spTree>
    <p:extLst>
      <p:ext uri="{BB962C8B-B14F-4D97-AF65-F5344CB8AC3E}">
        <p14:creationId xmlns:p14="http://schemas.microsoft.com/office/powerpoint/2010/main" val="21577202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ckground - Solid">
            <a:extLst>
              <a:ext uri="{FF2B5EF4-FFF2-40B4-BE49-F238E27FC236}">
                <a16:creationId xmlns:a16="http://schemas.microsoft.com/office/drawing/2014/main" xmlns="" id="{AF1E1F66-097E-5942-90D2-36DCAB0E9B7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prstClr val="white">
                  <a:alpha val="44000"/>
                </a:prstClr>
              </a:solidFill>
            </a:endParaRPr>
          </a:p>
        </p:txBody>
      </p:sp>
      <p:sp>
        <p:nvSpPr>
          <p:cNvPr id="7" name="Rectangle 6">
            <a:extLst>
              <a:ext uri="{FF2B5EF4-FFF2-40B4-BE49-F238E27FC236}">
                <a16:creationId xmlns:a16="http://schemas.microsoft.com/office/drawing/2014/main" xmlns="" id="{A951C28D-E001-D84B-BCD0-F90BB22F7307}"/>
              </a:ext>
            </a:extLst>
          </p:cNvPr>
          <p:cNvSpPr/>
          <p:nvPr/>
        </p:nvSpPr>
        <p:spPr>
          <a:xfrm>
            <a:off x="0" y="952423"/>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8" name="Text Placeholder 18">
            <a:extLst>
              <a:ext uri="{FF2B5EF4-FFF2-40B4-BE49-F238E27FC236}">
                <a16:creationId xmlns:a16="http://schemas.microsoft.com/office/drawing/2014/main" xmlns="" id="{C2D2994A-F622-164E-8907-BFB293F0F882}"/>
              </a:ext>
            </a:extLst>
          </p:cNvPr>
          <p:cNvSpPr txBox="1">
            <a:spLocks/>
          </p:cNvSpPr>
          <p:nvPr/>
        </p:nvSpPr>
        <p:spPr>
          <a:xfrm>
            <a:off x="685800" y="915049"/>
            <a:ext cx="898881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smtClean="0">
                <a:solidFill>
                  <a:prstClr val="white"/>
                </a:solidFill>
              </a:rPr>
              <a:t>我需要知道哪些关于 MyLion 的事项？</a:t>
            </a:r>
            <a:endParaRPr lang="zh-TW" dirty="0">
              <a:solidFill>
                <a:prstClr val="white"/>
              </a:solidFill>
            </a:endParaRPr>
          </a:p>
        </p:txBody>
      </p:sp>
      <p:sp>
        <p:nvSpPr>
          <p:cNvPr id="9" name="Page Number - Blue">
            <a:extLst>
              <a:ext uri="{FF2B5EF4-FFF2-40B4-BE49-F238E27FC236}">
                <a16:creationId xmlns:a16="http://schemas.microsoft.com/office/drawing/2014/main" xmlns="" id="{9E222613-0854-A744-9436-29994C81409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prstClr val="white"/>
                </a:solidFill>
              </a:rPr>
              <a:pPr eaLnBrk="0" hangingPunct="0">
                <a:spcBef>
                  <a:spcPct val="50000"/>
                </a:spcBef>
                <a:defRPr/>
              </a:pPr>
              <a:t>3</a:t>
            </a:fld>
            <a:endParaRPr lang="en-US" sz="1000" dirty="0" smtClean="0">
              <a:solidFill>
                <a:prstClr val="white"/>
              </a:solidFill>
            </a:endParaRPr>
          </a:p>
        </p:txBody>
      </p:sp>
      <p:sp>
        <p:nvSpPr>
          <p:cNvPr id="10" name="Text Placeholder 8">
            <a:extLst>
              <a:ext uri="{FF2B5EF4-FFF2-40B4-BE49-F238E27FC236}">
                <a16:creationId xmlns:a16="http://schemas.microsoft.com/office/drawing/2014/main" xmlns="" id="{6D47FA3D-6ED0-834D-914A-30CB8CB87125}"/>
              </a:ext>
            </a:extLst>
          </p:cNvPr>
          <p:cNvSpPr txBox="1">
            <a:spLocks/>
          </p:cNvSpPr>
          <p:nvPr/>
        </p:nvSpPr>
        <p:spPr>
          <a:xfrm>
            <a:off x="1556157" y="2188775"/>
            <a:ext cx="8360841" cy="3840541"/>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371600" lvl="1" indent="-457200">
              <a:spcBef>
                <a:spcPts val="2000"/>
              </a:spcBef>
              <a:spcAft>
                <a:spcPts val="1000"/>
              </a:spcAft>
              <a:buClr>
                <a:srgbClr val="EBB700"/>
              </a:buClr>
              <a:buSzPct val="100000"/>
              <a:buFont typeface="+mj-lt"/>
              <a:buAutoNum type="arabicPeriod"/>
            </a:pPr>
            <a:r>
              <a:rPr lang="zh-TW" sz="2400" dirty="0" smtClean="0">
                <a:solidFill>
                  <a:prstClr val="white"/>
                </a:solidFill>
              </a:rPr>
              <a:t>MyLion 可在各地以任何设备使用。</a:t>
            </a:r>
          </a:p>
          <a:p>
            <a:pPr marL="1884313" lvl="4" indent="-285750">
              <a:buClr>
                <a:srgbClr val="EBB700"/>
              </a:buClr>
              <a:buFont typeface="Arial" pitchFamily="34" charset="0"/>
              <a:buChar char="•"/>
            </a:pPr>
            <a:r>
              <a:rPr lang="zh-TW" dirty="0" smtClean="0">
                <a:solidFill>
                  <a:prstClr val="white"/>
                </a:solidFill>
              </a:rPr>
              <a:t>从任何网页浏览器登录到 </a:t>
            </a:r>
            <a:r>
              <a:rPr lang="zh-TW" dirty="0">
                <a:solidFill>
                  <a:prstClr val="white"/>
                </a:solidFill>
              </a:rPr>
              <a:t>MyLion</a:t>
            </a:r>
          </a:p>
          <a:p>
            <a:pPr marL="1884313" lvl="4" indent="-285750">
              <a:buClr>
                <a:srgbClr val="EBB700"/>
              </a:buClr>
              <a:buFont typeface="Arial" pitchFamily="34" charset="0"/>
              <a:buChar char="•"/>
            </a:pPr>
            <a:r>
              <a:rPr lang="zh-TW" dirty="0" smtClean="0">
                <a:solidFill>
                  <a:prstClr val="white"/>
                </a:solidFill>
              </a:rPr>
              <a:t>将 MyLion 移动应用程序下载到您的智能手机中 </a:t>
            </a:r>
          </a:p>
          <a:p>
            <a:pPr marL="1371600" lvl="1" indent="-457200">
              <a:spcBef>
                <a:spcPts val="2000"/>
              </a:spcBef>
              <a:spcAft>
                <a:spcPts val="1000"/>
              </a:spcAft>
              <a:buClr>
                <a:srgbClr val="EBB700"/>
              </a:buClr>
              <a:buSzPct val="100000"/>
              <a:buFont typeface="+mj-lt"/>
              <a:buAutoNum type="arabicPeriod"/>
            </a:pPr>
            <a:r>
              <a:rPr lang="zh-TW" sz="2400" dirty="0" smtClean="0">
                <a:solidFill>
                  <a:prstClr val="white"/>
                </a:solidFill>
              </a:rPr>
              <a:t>MyLion </a:t>
            </a:r>
            <a:r>
              <a:rPr lang="zh-TW" sz="2400" dirty="0">
                <a:solidFill>
                  <a:prstClr val="white"/>
                </a:solidFill>
              </a:rPr>
              <a:t>一直在改良</a:t>
            </a:r>
          </a:p>
          <a:p>
            <a:pPr marL="1884313" lvl="4" indent="-285750">
              <a:buClr>
                <a:srgbClr val="EBB700"/>
              </a:buClr>
              <a:buFont typeface="Arial" pitchFamily="34" charset="0"/>
              <a:buChar char="•"/>
            </a:pPr>
            <a:r>
              <a:rPr lang="zh-TW" dirty="0" smtClean="0">
                <a:solidFill>
                  <a:prstClr val="white"/>
                </a:solidFill>
              </a:rPr>
              <a:t>MyLion 已经300多位狮友和青少狮的测试，我们继续根据用户的回馈意见来开发这个平台</a:t>
            </a:r>
          </a:p>
          <a:p>
            <a:pPr marL="1371600" lvl="1" indent="-457200">
              <a:spcBef>
                <a:spcPts val="2000"/>
              </a:spcBef>
              <a:spcAft>
                <a:spcPts val="1000"/>
              </a:spcAft>
              <a:buClr>
                <a:srgbClr val="EBB700"/>
              </a:buClr>
              <a:buSzPct val="100000"/>
              <a:buFont typeface="+mj-lt"/>
              <a:buAutoNum type="arabicPeriod"/>
            </a:pPr>
            <a:r>
              <a:rPr lang="zh-TW" sz="2400" dirty="0" smtClean="0">
                <a:solidFill>
                  <a:prstClr val="white"/>
                </a:solidFill>
              </a:rPr>
              <a:t>从2019年7月1日开始，MyLion 将取代 MyLCI 作为服务活动报告的系统</a:t>
            </a:r>
          </a:p>
          <a:p>
            <a:pPr marL="1884313" lvl="4" indent="-285750">
              <a:buClr>
                <a:srgbClr val="EBB700"/>
              </a:buClr>
              <a:buSzPct val="100000"/>
              <a:buFont typeface="Arial" pitchFamily="34" charset="0"/>
              <a:buChar char="•"/>
            </a:pPr>
            <a:r>
              <a:rPr lang="zh-TW" dirty="0" smtClean="0">
                <a:solidFill>
                  <a:prstClr val="white"/>
                </a:solidFill>
              </a:rPr>
              <a:t>网络研讨会、MyLion 工具袋及其它资源将会提供</a:t>
            </a:r>
            <a:endParaRPr lang="zh-TW" dirty="0">
              <a:solidFill>
                <a:prstClr val="white"/>
              </a:solidFill>
            </a:endParaRPr>
          </a:p>
        </p:txBody>
      </p:sp>
    </p:spTree>
    <p:extLst>
      <p:ext uri="{BB962C8B-B14F-4D97-AF65-F5344CB8AC3E}">
        <p14:creationId xmlns:p14="http://schemas.microsoft.com/office/powerpoint/2010/main" val="23576247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Autofit/>
          </a:bodyPr>
          <a:lstStyle/>
          <a:p>
            <a:r>
              <a:rPr lang="zh-TW" sz="4200" b="1" dirty="0" smtClean="0">
                <a:latin typeface="Arial" panose="020B0604020202020204" pitchFamily="34" charset="0"/>
                <a:ea typeface="PMingLiU"/>
                <a:cs typeface="Arial" panose="020B0604020202020204" pitchFamily="34" charset="0"/>
              </a:rPr>
              <a:t>着手开始</a:t>
            </a:r>
            <a:endParaRPr lang="zh-TW" sz="4200" b="1" dirty="0">
              <a:latin typeface="Arial" panose="020B0604020202020204" pitchFamily="34" charset="0"/>
              <a:ea typeface="PMingLiU"/>
              <a:cs typeface="Arial" panose="020B0604020202020204" pitchFamily="34" charset="0"/>
            </a:endParaRPr>
          </a:p>
        </p:txBody>
      </p:sp>
    </p:spTree>
    <p:extLst>
      <p:ext uri="{BB962C8B-B14F-4D97-AF65-F5344CB8AC3E}">
        <p14:creationId xmlns:p14="http://schemas.microsoft.com/office/powerpoint/2010/main" val="31009620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31730" tIns="15865" rIns="31730" bIns="15865" rtlCol="0" anchor="ctr"/>
          <a:lstStyle/>
          <a:p>
            <a:pPr algn="ctr"/>
            <a:endParaRPr lang="en-US">
              <a:solidFill>
                <a:srgbClr val="000000">
                  <a:lumMod val="75000"/>
                </a:srgbClr>
              </a:solidFill>
              <a:latin typeface="Open Sans Light"/>
            </a:endParaRPr>
          </a:p>
        </p:txBody>
      </p:sp>
      <p:sp>
        <p:nvSpPr>
          <p:cNvPr id="6" name="Content Placeholder 1" hidden="1"/>
          <p:cNvSpPr txBox="1">
            <a:spLocks/>
          </p:cNvSpPr>
          <p:nvPr/>
        </p:nvSpPr>
        <p:spPr>
          <a:xfrm>
            <a:off x="2381" y="3035154"/>
            <a:ext cx="12187238" cy="426553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pPr>
            <a:r>
              <a:rPr lang="en-US" sz="2399" kern="0" dirty="0">
                <a:solidFill>
                  <a:srgbClr val="33373B"/>
                </a:solidFill>
              </a:rPr>
              <a:t>Chris Bunch – LION Managing Editor</a:t>
            </a:r>
          </a:p>
          <a:p>
            <a:pPr marL="0" indent="0" algn="ctr">
              <a:buFont typeface="Arial" pitchFamily="34" charset="0"/>
              <a:buNone/>
            </a:pPr>
            <a:r>
              <a:rPr lang="en-US" sz="2399" kern="0" dirty="0">
                <a:solidFill>
                  <a:srgbClr val="33373B"/>
                </a:solidFill>
              </a:rPr>
              <a:t>Sanjeev Ahuja – Chief of Marketing &amp; Membership</a:t>
            </a:r>
          </a:p>
          <a:p>
            <a:pPr marL="0" indent="0" algn="ctr">
              <a:buFont typeface="Arial" pitchFamily="34" charset="0"/>
              <a:buNone/>
            </a:pPr>
            <a:r>
              <a:rPr lang="en-US" sz="2399" kern="0" dirty="0">
                <a:solidFill>
                  <a:srgbClr val="33373B"/>
                </a:solidFill>
              </a:rPr>
              <a:t>Dan Hervey – Brand &amp; Creative Director</a:t>
            </a:r>
          </a:p>
          <a:p>
            <a:pPr marL="0" indent="0" algn="ctr">
              <a:buFont typeface="Arial" pitchFamily="34" charset="0"/>
              <a:buNone/>
            </a:pPr>
            <a:r>
              <a:rPr lang="en-US" sz="2399" kern="0" dirty="0">
                <a:solidFill>
                  <a:srgbClr val="33373B"/>
                </a:solidFill>
              </a:rPr>
              <a:t>Stephanie Morales – Meetings Manager</a:t>
            </a:r>
            <a:endParaRPr lang="en-US" sz="1799" kern="0" dirty="0">
              <a:solidFill>
                <a:srgbClr val="33373B"/>
              </a:solidFill>
            </a:endParaRPr>
          </a:p>
        </p:txBody>
      </p:sp>
      <p:sp>
        <p:nvSpPr>
          <p:cNvPr id="22" name="TextBox 21"/>
          <p:cNvSpPr txBox="1"/>
          <p:nvPr/>
        </p:nvSpPr>
        <p:spPr>
          <a:xfrm>
            <a:off x="4688064" y="371649"/>
            <a:ext cx="2815871" cy="584775"/>
          </a:xfrm>
          <a:prstGeom prst="rect">
            <a:avLst/>
          </a:prstGeom>
          <a:noFill/>
        </p:spPr>
        <p:txBody>
          <a:bodyPr wrap="square" rtlCol="0">
            <a:spAutoFit/>
          </a:bodyPr>
          <a:lstStyle/>
          <a:p>
            <a:r>
              <a:rPr lang="zh-TW" sz="3200" b="1" dirty="0" smtClean="0">
                <a:solidFill>
                  <a:srgbClr val="0A5496"/>
                </a:solidFill>
                <a:latin typeface="Arial" panose="020B0604020202020204" pitchFamily="34" charset="0"/>
                <a:ea typeface="PMingLiU" charset="0"/>
                <a:cs typeface="Arial" panose="020B0604020202020204" pitchFamily="34" charset="0"/>
              </a:rPr>
              <a:t>MyLion 网站</a:t>
            </a:r>
            <a:endParaRPr lang="zh-TW" sz="3200" b="1" dirty="0">
              <a:solidFill>
                <a:srgbClr val="0A5496"/>
              </a:solidFill>
              <a:latin typeface="Arial" panose="020B0604020202020204" pitchFamily="34" charset="0"/>
              <a:ea typeface="PMingLiU" charset="0"/>
              <a:cs typeface="Arial" panose="020B0604020202020204" pitchFamily="34" charset="0"/>
            </a:endParaRPr>
          </a:p>
        </p:txBody>
      </p:sp>
      <p:sp>
        <p:nvSpPr>
          <p:cNvPr id="14" name="TextBox 13"/>
          <p:cNvSpPr txBox="1"/>
          <p:nvPr/>
        </p:nvSpPr>
        <p:spPr>
          <a:xfrm>
            <a:off x="697232" y="2165975"/>
            <a:ext cx="2049019" cy="96949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zh-TW" sz="1600" b="1" i="0" u="none" strike="noStrike" cap="none" normalizeH="0" baseline="0" noProof="0" dirty="0">
                <a:ln>
                  <a:noFill/>
                </a:ln>
                <a:solidFill>
                  <a:srgbClr val="002F87"/>
                </a:solidFill>
                <a:uLnTx/>
                <a:uFillTx/>
                <a:latin typeface="Arial" charset="0"/>
                <a:ea typeface="PMingLiU" charset="0"/>
                <a:cs typeface="Arial" charset="0"/>
              </a:rPr>
              <a:t>一次</a:t>
            </a:r>
            <a:r>
              <a:rPr kumimoji="0" lang="zh-TW" sz="1600" b="1" i="0" u="none" strike="noStrike" cap="none" normalizeH="0" baseline="0" noProof="0" dirty="0" smtClean="0">
                <a:ln>
                  <a:noFill/>
                </a:ln>
                <a:solidFill>
                  <a:srgbClr val="002F87"/>
                </a:solidFill>
                <a:uLnTx/>
                <a:uFillTx/>
                <a:latin typeface="Arial" charset="0"/>
                <a:ea typeface="PMingLiU" charset="0"/>
                <a:cs typeface="Arial" charset="0"/>
              </a:rPr>
              <a:t>性</a:t>
            </a:r>
            <a:r>
              <a:rPr kumimoji="0" lang="zh-TW" sz="1600" b="1" i="0" u="none" strike="noStrike" cap="none" normalizeH="0" noProof="0" dirty="0" smtClean="0">
                <a:ln>
                  <a:noFill/>
                </a:ln>
                <a:solidFill>
                  <a:srgbClr val="002F87"/>
                </a:solidFill>
                <a:uLnTx/>
                <a:uFillTx/>
                <a:latin typeface="Arial" charset="0"/>
                <a:ea typeface="PMingLiU" charset="0"/>
                <a:cs typeface="Arial" charset="0"/>
              </a:rPr>
              <a:t>的处理</a:t>
            </a:r>
          </a:p>
          <a:p>
            <a:r>
              <a:rPr lang="zh-TW" sz="1200" dirty="0" smtClean="0">
                <a:solidFill>
                  <a:srgbClr val="33373B">
                    <a:lumMod val="60000"/>
                    <a:lumOff val="40000"/>
                  </a:srgbClr>
                </a:solidFill>
                <a:latin typeface="Arial" charset="0"/>
                <a:ea typeface="PMingLiU" charset="0"/>
                <a:cs typeface="Arial" charset="0"/>
              </a:rPr>
              <a:t>您进入 MyLion 的权限让您可以进入 MyLion 网站和应用程序。 </a:t>
            </a:r>
            <a:endParaRPr lang="zh-TW" sz="1200" dirty="0">
              <a:solidFill>
                <a:srgbClr val="33373B">
                  <a:lumMod val="60000"/>
                  <a:lumOff val="40000"/>
                </a:srgbClr>
              </a:solidFill>
              <a:latin typeface="Arial" charset="0"/>
              <a:ea typeface="PMingLiU" charset="0"/>
              <a:cs typeface="Arial" charset="0"/>
            </a:endParaRPr>
          </a:p>
        </p:txBody>
      </p:sp>
      <p:sp>
        <p:nvSpPr>
          <p:cNvPr id="15" name="Right Arrow 14"/>
          <p:cNvSpPr/>
          <p:nvPr/>
        </p:nvSpPr>
        <p:spPr bwMode="auto">
          <a:xfrm>
            <a:off x="2746251" y="2235276"/>
            <a:ext cx="540912" cy="267928"/>
          </a:xfrm>
          <a:prstGeom prst="righ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lvl="0" indent="-609600" algn="ctr" defTabSz="914400" eaLnBrk="1" fontAlgn="base" latinLnBrk="0" hangingPunct="1">
              <a:lnSpc>
                <a:spcPct val="100000"/>
              </a:lnSpc>
              <a:spcBef>
                <a:spcPts val="0"/>
              </a:spcBef>
              <a:spcAft>
                <a:spcPct val="0"/>
              </a:spcAft>
              <a:buClrTx/>
              <a:buSzTx/>
              <a:buFont typeface="Helvetica" pitchFamily="84" charset="0"/>
              <a:buNone/>
              <a:tabLst/>
              <a:defRPr/>
            </a:pPr>
            <a:endParaRPr kumimoji="0" lang="en-US" sz="3000" b="0" i="0" u="none" strike="noStrike" kern="0" cap="none" spc="0" normalizeH="0" baseline="0" noProof="0" dirty="0" err="1" smtClean="0">
              <a:ln>
                <a:noFill/>
              </a:ln>
              <a:solidFill>
                <a:srgbClr val="404040"/>
              </a:solidFill>
              <a:effectLst/>
              <a:uLnTx/>
              <a:uFillTx/>
              <a:latin typeface="Segoe UI Semibold"/>
              <a:ea typeface="ヒラギノ角ゴ Pro W3" pitchFamily="84" charset="-128"/>
            </a:endParaRPr>
          </a:p>
        </p:txBody>
      </p:sp>
      <p:sp>
        <p:nvSpPr>
          <p:cNvPr id="18" name="TextBox 17"/>
          <p:cNvSpPr txBox="1"/>
          <p:nvPr/>
        </p:nvSpPr>
        <p:spPr>
          <a:xfrm>
            <a:off x="9494449" y="3901250"/>
            <a:ext cx="2049019" cy="1892826"/>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zh-TW" sz="1600" b="1" i="0" u="none" strike="noStrike" cap="none" normalizeH="0" baseline="0" noProof="0" dirty="0">
                <a:ln>
                  <a:noFill/>
                </a:ln>
                <a:solidFill>
                  <a:srgbClr val="002F87"/>
                </a:solidFill>
                <a:uLnTx/>
                <a:uFillTx/>
                <a:latin typeface="Arial" charset="0"/>
                <a:ea typeface="PMingLiU" charset="0"/>
                <a:cs typeface="Arial" charset="0"/>
              </a:rPr>
              <a:t>您需要的</a:t>
            </a:r>
          </a:p>
          <a:p>
            <a:pPr marL="228600" indent="-228600">
              <a:buFont typeface="+mj-lt"/>
              <a:buAutoNum type="arabicPeriod"/>
            </a:pPr>
            <a:r>
              <a:rPr lang="zh-TW" sz="1200" dirty="0" smtClean="0">
                <a:solidFill>
                  <a:srgbClr val="33373B">
                    <a:lumMod val="60000"/>
                    <a:lumOff val="40000"/>
                  </a:srgbClr>
                </a:solidFill>
                <a:latin typeface="Arial" charset="0"/>
                <a:ea typeface="PMingLiU" charset="0"/>
                <a:cs typeface="Arial" charset="0"/>
              </a:rPr>
              <a:t>您的会员号码</a:t>
            </a:r>
          </a:p>
          <a:p>
            <a:pPr marL="228600" indent="-228600">
              <a:buFont typeface="+mj-lt"/>
              <a:buAutoNum type="arabicPeriod"/>
            </a:pPr>
            <a:r>
              <a:rPr lang="zh-TW" sz="1200" dirty="0" smtClean="0">
                <a:solidFill>
                  <a:srgbClr val="33373B">
                    <a:lumMod val="60000"/>
                    <a:lumOff val="40000"/>
                  </a:srgbClr>
                </a:solidFill>
                <a:latin typeface="Arial" charset="0"/>
                <a:ea typeface="PMingLiU" charset="0"/>
                <a:cs typeface="Arial" charset="0"/>
              </a:rPr>
              <a:t>符合您在 MyLCI中登记的电邮或电话号码</a:t>
            </a:r>
          </a:p>
          <a:p>
            <a:pPr marL="228600" indent="-228600">
              <a:buFont typeface="+mj-lt"/>
              <a:buAutoNum type="arabicPeriod"/>
            </a:pPr>
            <a:r>
              <a:rPr lang="zh-TW" sz="1200" dirty="0" smtClean="0">
                <a:solidFill>
                  <a:srgbClr val="33373B">
                    <a:lumMod val="60000"/>
                    <a:lumOff val="40000"/>
                  </a:srgbClr>
                </a:solidFill>
                <a:latin typeface="Arial" charset="0"/>
                <a:ea typeface="PMingLiU" charset="0"/>
                <a:cs typeface="Arial" charset="0"/>
              </a:rPr>
              <a:t>您自选的密码</a:t>
            </a:r>
          </a:p>
          <a:p>
            <a:endParaRPr lang="en-US" sz="1200" kern="0" dirty="0">
              <a:solidFill>
                <a:srgbClr val="33373B">
                  <a:lumMod val="60000"/>
                  <a:lumOff val="40000"/>
                </a:srgbClr>
              </a:solidFill>
              <a:latin typeface="Arial" charset="0"/>
              <a:ea typeface="Arial" charset="0"/>
              <a:cs typeface="Arial" charset="0"/>
            </a:endParaRPr>
          </a:p>
          <a:p>
            <a:r>
              <a:rPr lang="zh-TW" sz="1200" dirty="0" smtClean="0">
                <a:solidFill>
                  <a:srgbClr val="33373B">
                    <a:lumMod val="60000"/>
                    <a:lumOff val="40000"/>
                  </a:srgbClr>
                </a:solidFill>
                <a:latin typeface="Arial" charset="0"/>
                <a:ea typeface="PMingLiU" charset="0"/>
                <a:cs typeface="Arial" charset="0"/>
              </a:rPr>
              <a:t>贵分会秘书可帮您更新您在 MyLCI中的电邮和电话号码，并给您提供您的会员号码。</a:t>
            </a:r>
            <a:endParaRPr lang="zh-TW" sz="1200" dirty="0">
              <a:solidFill>
                <a:srgbClr val="33373B">
                  <a:lumMod val="60000"/>
                  <a:lumOff val="40000"/>
                </a:srgbClr>
              </a:solidFill>
              <a:latin typeface="Arial" charset="0"/>
              <a:ea typeface="PMingLiU" charset="0"/>
              <a:cs typeface="Arial" charset="0"/>
            </a:endParaRPr>
          </a:p>
        </p:txBody>
      </p:sp>
      <p:sp>
        <p:nvSpPr>
          <p:cNvPr id="19" name="Right Arrow 18"/>
          <p:cNvSpPr/>
          <p:nvPr/>
        </p:nvSpPr>
        <p:spPr bwMode="auto">
          <a:xfrm rot="10800000">
            <a:off x="8953537" y="4054677"/>
            <a:ext cx="540912" cy="267928"/>
          </a:xfrm>
          <a:prstGeom prst="righ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lvl="0" indent="-609600" algn="ctr" defTabSz="914400" eaLnBrk="1" fontAlgn="base" latinLnBrk="0" hangingPunct="1">
              <a:lnSpc>
                <a:spcPct val="100000"/>
              </a:lnSpc>
              <a:spcBef>
                <a:spcPts val="0"/>
              </a:spcBef>
              <a:spcAft>
                <a:spcPct val="0"/>
              </a:spcAft>
              <a:buClrTx/>
              <a:buSzTx/>
              <a:buFont typeface="Helvetica" pitchFamily="84" charset="0"/>
              <a:buNone/>
              <a:tabLst/>
              <a:defRPr/>
            </a:pPr>
            <a:endParaRPr kumimoji="0" lang="en-US" sz="3000" b="0" i="0" u="none" strike="noStrike" kern="0" cap="none" spc="0" normalizeH="0" baseline="0" noProof="0" dirty="0" err="1" smtClean="0">
              <a:ln>
                <a:noFill/>
              </a:ln>
              <a:solidFill>
                <a:srgbClr val="404040"/>
              </a:solidFill>
              <a:effectLst/>
              <a:uLnTx/>
              <a:uFillTx/>
              <a:latin typeface="Segoe UI Semibold"/>
              <a:ea typeface="ヒラギノ角ゴ Pro W3" pitchFamily="84" charset="-128"/>
            </a:endParaRPr>
          </a:p>
        </p:txBody>
      </p:sp>
      <p:pic>
        <p:nvPicPr>
          <p:cNvPr id="3" name="Picture 2"/>
          <p:cNvPicPr>
            <a:picLocks noChangeAspect="1"/>
          </p:cNvPicPr>
          <p:nvPr/>
        </p:nvPicPr>
        <p:blipFill>
          <a:blip r:embed="rId3"/>
          <a:stretch>
            <a:fillRect/>
          </a:stretch>
        </p:blipFill>
        <p:spPr>
          <a:xfrm>
            <a:off x="3542892" y="1636440"/>
            <a:ext cx="5106216" cy="3585120"/>
          </a:xfrm>
          <a:prstGeom prst="rect">
            <a:avLst/>
          </a:prstGeom>
          <a:effectLst>
            <a:outerShdw blurRad="152400" dist="38100" dir="3600000" sx="101000" sy="101000" algn="tl" rotWithShape="0">
              <a:prstClr val="black">
                <a:alpha val="35000"/>
              </a:prstClr>
            </a:outerShdw>
          </a:effectLst>
        </p:spPr>
      </p:pic>
    </p:spTree>
    <p:extLst>
      <p:ext uri="{BB962C8B-B14F-4D97-AF65-F5344CB8AC3E}">
        <p14:creationId xmlns:p14="http://schemas.microsoft.com/office/powerpoint/2010/main" val="31131823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31730" tIns="15865" rIns="31730" bIns="15865" rtlCol="0" anchor="ctr"/>
          <a:lstStyle/>
          <a:p>
            <a:pPr algn="ctr"/>
            <a:endParaRPr lang="en-US">
              <a:solidFill>
                <a:srgbClr val="000000">
                  <a:lumMod val="75000"/>
                </a:srgbClr>
              </a:solidFill>
              <a:latin typeface="Open Sans Light"/>
            </a:endParaRPr>
          </a:p>
        </p:txBody>
      </p:sp>
      <p:sp>
        <p:nvSpPr>
          <p:cNvPr id="2" name="Rectangle 1">
            <a:extLst>
              <a:ext uri="{FF2B5EF4-FFF2-40B4-BE49-F238E27FC236}">
                <a16:creationId xmlns="" xmlns:a16="http://schemas.microsoft.com/office/drawing/2014/main" id="{964ADD34-C541-EB4F-9A8C-12B8113698E7}"/>
              </a:ext>
            </a:extLst>
          </p:cNvPr>
          <p:cNvSpPr/>
          <p:nvPr/>
        </p:nvSpPr>
        <p:spPr bwMode="auto">
          <a:xfrm>
            <a:off x="0" y="1905000"/>
            <a:ext cx="2469930" cy="4191000"/>
          </a:xfrm>
          <a:prstGeom prst="rect">
            <a:avLst/>
          </a:prstGeom>
          <a:solidFill>
            <a:srgbClr val="33373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7" name="Picture 6">
            <a:extLst>
              <a:ext uri="{FF2B5EF4-FFF2-40B4-BE49-F238E27FC236}">
                <a16:creationId xmlns="" xmlns:a16="http://schemas.microsoft.com/office/drawing/2014/main" id="{DF18A01D-1CA0-114D-84B8-C17D40566893}"/>
              </a:ext>
            </a:extLst>
          </p:cNvPr>
          <p:cNvPicPr>
            <a:picLocks noChangeAspect="1"/>
          </p:cNvPicPr>
          <p:nvPr/>
        </p:nvPicPr>
        <p:blipFill rotWithShape="1">
          <a:blip r:embed="rId3"/>
          <a:srcRect l="11332" t="21268" r="11332" b="9313"/>
          <a:stretch/>
        </p:blipFill>
        <p:spPr>
          <a:xfrm>
            <a:off x="6609900" y="935421"/>
            <a:ext cx="3776233" cy="6025904"/>
          </a:xfrm>
          <a:prstGeom prst="rect">
            <a:avLst/>
          </a:prstGeom>
        </p:spPr>
      </p:pic>
      <p:sp>
        <p:nvSpPr>
          <p:cNvPr id="4" name="Title 3"/>
          <p:cNvSpPr>
            <a:spLocks noGrp="1"/>
          </p:cNvSpPr>
          <p:nvPr>
            <p:ph type="title"/>
          </p:nvPr>
        </p:nvSpPr>
        <p:spPr/>
        <p:txBody>
          <a:bodyPr/>
          <a:lstStyle/>
          <a:p>
            <a:r>
              <a:rPr lang="zh-TW" sz="3200" b="1" dirty="0" smtClean="0">
                <a:solidFill>
                  <a:srgbClr val="0A5496"/>
                </a:solidFill>
                <a:latin typeface="Arial" panose="020B0604020202020204" pitchFamily="34" charset="0"/>
                <a:ea typeface="PMingLiU" charset="0"/>
                <a:cs typeface="Arial" panose="020B0604020202020204" pitchFamily="34" charset="0"/>
              </a:rPr>
              <a:t>下载并在 MyLion 移动应用程序上登记</a:t>
            </a:r>
            <a:endParaRPr lang="zh-TW" sz="3200" b="1" dirty="0">
              <a:solidFill>
                <a:srgbClr val="0A5496"/>
              </a:solidFill>
              <a:latin typeface="Arial" panose="020B0604020202020204" pitchFamily="34" charset="0"/>
              <a:ea typeface="PMingLiU" charset="0"/>
              <a:cs typeface="Arial" panose="020B0604020202020204" pitchFamily="34" charset="0"/>
            </a:endParaRPr>
          </a:p>
        </p:txBody>
      </p:sp>
      <p:sp>
        <p:nvSpPr>
          <p:cNvPr id="6" name="Freeform: Shape 21"/>
          <p:cNvSpPr txBox="1">
            <a:spLocks/>
          </p:cNvSpPr>
          <p:nvPr/>
        </p:nvSpPr>
        <p:spPr bwMode="auto">
          <a:xfrm>
            <a:off x="892917" y="1905000"/>
            <a:ext cx="4256691" cy="4191000"/>
          </a:xfrm>
          <a:custGeom>
            <a:avLst/>
            <a:gdLst>
              <a:gd name="connsiteX0" fmla="*/ 0 w 3124200"/>
              <a:gd name="connsiteY0" fmla="*/ 0 h 4191000"/>
              <a:gd name="connsiteX1" fmla="*/ 2908349 w 3124200"/>
              <a:gd name="connsiteY1" fmla="*/ 0 h 4191000"/>
              <a:gd name="connsiteX2" fmla="*/ 3124200 w 3124200"/>
              <a:gd name="connsiteY2" fmla="*/ 215851 h 4191000"/>
              <a:gd name="connsiteX3" fmla="*/ 3124200 w 3124200"/>
              <a:gd name="connsiteY3" fmla="*/ 3975149 h 4191000"/>
              <a:gd name="connsiteX4" fmla="*/ 2908349 w 3124200"/>
              <a:gd name="connsiteY4" fmla="*/ 4191000 h 4191000"/>
              <a:gd name="connsiteX5" fmla="*/ 0 w 3124200"/>
              <a:gd name="connsiteY5" fmla="*/ 419100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200" h="4191000">
                <a:moveTo>
                  <a:pt x="0" y="0"/>
                </a:moveTo>
                <a:lnTo>
                  <a:pt x="2908349" y="0"/>
                </a:lnTo>
                <a:cubicBezTo>
                  <a:pt x="3027560" y="0"/>
                  <a:pt x="3124200" y="96640"/>
                  <a:pt x="3124200" y="215851"/>
                </a:cubicBezTo>
                <a:lnTo>
                  <a:pt x="3124200" y="3975149"/>
                </a:lnTo>
                <a:cubicBezTo>
                  <a:pt x="3124200" y="4094360"/>
                  <a:pt x="3027560" y="4191000"/>
                  <a:pt x="2908349" y="4191000"/>
                </a:cubicBezTo>
                <a:lnTo>
                  <a:pt x="0" y="4191000"/>
                </a:lnTo>
                <a:close/>
              </a:path>
            </a:pathLst>
          </a:cu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274320" rIns="182880" bIns="274320" numCol="1" anchor="ctr" anchorCtr="0" compatLnSpc="1">
            <a:prstTxWarp prst="textNoShape">
              <a:avLst/>
            </a:prstTxWarp>
            <a:noAutofit/>
          </a:bodyPr>
          <a:lst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2400"/>
              </a:spcAft>
              <a:buNone/>
            </a:pPr>
            <a:r>
              <a:rPr lang="zh-TW" sz="2800" dirty="0" smtClean="0">
                <a:solidFill>
                  <a:prstClr val="white"/>
                </a:solidFill>
                <a:latin typeface="Arial" panose="020B0604020202020204" pitchFamily="34" charset="0"/>
                <a:ea typeface="PMingLiU"/>
                <a:cs typeface="Arial" panose="020B0604020202020204" pitchFamily="34" charset="0"/>
              </a:rPr>
              <a:t>进入 www.mylion.org</a:t>
            </a:r>
          </a:p>
          <a:p>
            <a:pPr marL="0" indent="0">
              <a:spcBef>
                <a:spcPts val="0"/>
              </a:spcBef>
              <a:spcAft>
                <a:spcPts val="2400"/>
              </a:spcAft>
              <a:buNone/>
            </a:pPr>
            <a:r>
              <a:rPr lang="zh-TW" b="1" cap="all" dirty="0" smtClean="0">
                <a:solidFill>
                  <a:prstClr val="white"/>
                </a:solidFill>
                <a:latin typeface="Arial" panose="020B0604020202020204" pitchFamily="34" charset="0"/>
                <a:ea typeface="PMingLiU"/>
                <a:cs typeface="Arial" panose="020B0604020202020204" pitchFamily="34" charset="0"/>
              </a:rPr>
              <a:t>下载该应用程序</a:t>
            </a:r>
          </a:p>
          <a:p>
            <a:pPr marL="0" indent="0">
              <a:spcBef>
                <a:spcPts val="0"/>
              </a:spcBef>
              <a:spcAft>
                <a:spcPts val="1200"/>
              </a:spcAft>
              <a:buNone/>
            </a:pPr>
            <a:endParaRPr lang="en-US" sz="2400" kern="0" dirty="0">
              <a:solidFill>
                <a:prstClr val="white"/>
              </a:solidFill>
            </a:endParaRPr>
          </a:p>
          <a:p>
            <a:pPr marL="0" indent="0">
              <a:spcBef>
                <a:spcPts val="0"/>
              </a:spcBef>
              <a:spcAft>
                <a:spcPts val="1200"/>
              </a:spcAft>
              <a:buNone/>
            </a:pPr>
            <a:endParaRPr lang="en-US" sz="2400" kern="0" dirty="0">
              <a:solidFill>
                <a:prstClr val="white"/>
              </a:solidFill>
            </a:endParaRPr>
          </a:p>
          <a:p>
            <a:pPr marL="0" indent="0">
              <a:spcBef>
                <a:spcPts val="0"/>
              </a:spcBef>
              <a:spcAft>
                <a:spcPts val="1200"/>
              </a:spcAft>
              <a:buNone/>
            </a:pPr>
            <a:endParaRPr lang="en-US" sz="2400" kern="0" dirty="0">
              <a:solidFill>
                <a:prstClr val="white"/>
              </a:solidFill>
            </a:endParaRPr>
          </a:p>
        </p:txBody>
      </p:sp>
      <p:pic>
        <p:nvPicPr>
          <p:cNvPr id="1028" name="Picture 4" descr="Image result for ios app store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43211" y="3872776"/>
            <a:ext cx="2384247" cy="7125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google play 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41763" y="4858975"/>
            <a:ext cx="2355272" cy="6976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8370" y="2223155"/>
            <a:ext cx="3875690" cy="6519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39506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p:txBody>
          <a:bodyPr>
            <a:noAutofit/>
          </a:bodyPr>
          <a:lstStyle/>
          <a:p>
            <a:r>
              <a:rPr lang="zh-CN" altLang="en-US" sz="3000" dirty="0" smtClean="0">
                <a:latin typeface="Arial" panose="020B0604020202020204" pitchFamily="34" charset="0"/>
                <a:cs typeface="Arial" panose="020B0604020202020204" pitchFamily="34" charset="0"/>
              </a:rPr>
              <a:t>探索 </a:t>
            </a:r>
            <a:r>
              <a:rPr lang="en-US" altLang="zh-CN" sz="3000" dirty="0" err="1" smtClean="0">
                <a:latin typeface="Arial" panose="020B0604020202020204" pitchFamily="34" charset="0"/>
                <a:cs typeface="Arial" panose="020B0604020202020204" pitchFamily="34" charset="0"/>
              </a:rPr>
              <a:t>MyLion</a:t>
            </a:r>
            <a:r>
              <a:rPr lang="en-US" altLang="zh-CN" sz="3000" dirty="0" smtClean="0">
                <a:latin typeface="Arial" panose="020B0604020202020204" pitchFamily="34" charset="0"/>
                <a:cs typeface="Arial" panose="020B0604020202020204" pitchFamily="34" charset="0"/>
              </a:rPr>
              <a:t> </a:t>
            </a:r>
            <a:r>
              <a:rPr lang="zh-CN" altLang="en-US" sz="3000" dirty="0" smtClean="0">
                <a:latin typeface="Arial" panose="020B0604020202020204" pitchFamily="34" charset="0"/>
                <a:cs typeface="Arial" panose="020B0604020202020204" pitchFamily="34" charset="0"/>
              </a:rPr>
              <a:t>网络版的特征。</a:t>
            </a:r>
            <a:endParaRPr lang="en-US" sz="3000" dirty="0">
              <a:latin typeface="Arial" panose="020B0604020202020204" pitchFamily="34" charset="0"/>
              <a:cs typeface="Arial" panose="020B0604020202020204" pitchFamily="34" charset="0"/>
            </a:endParaRPr>
          </a:p>
        </p:txBody>
      </p:sp>
      <p:sp>
        <p:nvSpPr>
          <p:cNvPr id="2" name="Text Placeholder 1"/>
          <p:cNvSpPr>
            <a:spLocks noGrp="1"/>
          </p:cNvSpPr>
          <p:nvPr>
            <p:ph type="body" sz="quarter" idx="12"/>
          </p:nvPr>
        </p:nvSpPr>
        <p:spPr/>
        <p:txBody>
          <a:bodyPr>
            <a:normAutofit fontScale="92500" lnSpcReduction="10000"/>
          </a:bodyPr>
          <a:lstStyle/>
          <a:p>
            <a:r>
              <a:rPr lang="en-US" b="1" dirty="0" err="1">
                <a:latin typeface="Arial" panose="020B0604020202020204" pitchFamily="34" charset="0"/>
                <a:cs typeface="Arial" panose="020B0604020202020204" pitchFamily="34" charset="0"/>
              </a:rPr>
              <a:t>MyLion</a:t>
            </a:r>
            <a:r>
              <a:rPr lang="en-US" b="1" dirty="0">
                <a:latin typeface="Arial" panose="020B0604020202020204" pitchFamily="34" charset="0"/>
                <a:cs typeface="Arial" panose="020B0604020202020204" pitchFamily="34" charset="0"/>
              </a:rPr>
              <a:t>, </a:t>
            </a:r>
            <a:r>
              <a:rPr lang="zh-CN" altLang="en-US" b="1" dirty="0" smtClean="0">
                <a:latin typeface="Arial" panose="020B0604020202020204" pitchFamily="34" charset="0"/>
                <a:cs typeface="Arial" panose="020B0604020202020204" pitchFamily="34" charset="0"/>
              </a:rPr>
              <a:t>您的方式</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05183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6400" y="304800"/>
            <a:ext cx="11379200" cy="774208"/>
          </a:xfrm>
        </p:spPr>
        <p:txBody>
          <a:bodyPr/>
          <a:lstStyle/>
          <a:p>
            <a:r>
              <a:rPr lang="zh-CN" altLang="en-US" sz="3200" b="1" dirty="0" smtClean="0">
                <a:solidFill>
                  <a:srgbClr val="0A5496"/>
                </a:solidFill>
                <a:latin typeface="Arial" panose="020B0604020202020204" pitchFamily="34" charset="0"/>
                <a:cs typeface="Arial" panose="020B0604020202020204" pitchFamily="34" charset="0"/>
              </a:rPr>
              <a:t>您的</a:t>
            </a:r>
            <a:r>
              <a:rPr lang="en-US" sz="3200" b="1" dirty="0" smtClean="0">
                <a:solidFill>
                  <a:srgbClr val="0A5496"/>
                </a:solidFill>
                <a:latin typeface="Arial" panose="020B0604020202020204" pitchFamily="34" charset="0"/>
                <a:cs typeface="Arial" panose="020B0604020202020204" pitchFamily="34" charset="0"/>
              </a:rPr>
              <a:t> </a:t>
            </a:r>
            <a:r>
              <a:rPr lang="en-US" sz="3200" b="1" dirty="0" err="1">
                <a:solidFill>
                  <a:srgbClr val="0A5496"/>
                </a:solidFill>
                <a:latin typeface="Arial" panose="020B0604020202020204" pitchFamily="34" charset="0"/>
                <a:cs typeface="Arial" panose="020B0604020202020204" pitchFamily="34" charset="0"/>
              </a:rPr>
              <a:t>MyLion</a:t>
            </a:r>
            <a:r>
              <a:rPr lang="en-US" sz="3200" b="1" dirty="0">
                <a:solidFill>
                  <a:srgbClr val="0A5496"/>
                </a:solidFill>
                <a:latin typeface="Arial" panose="020B0604020202020204" pitchFamily="34" charset="0"/>
                <a:cs typeface="Arial" panose="020B0604020202020204" pitchFamily="34" charset="0"/>
              </a:rPr>
              <a:t> </a:t>
            </a:r>
            <a:r>
              <a:rPr lang="zh-CN" altLang="en-US" sz="3200" b="1" dirty="0" smtClean="0">
                <a:solidFill>
                  <a:srgbClr val="0A5496"/>
                </a:solidFill>
                <a:latin typeface="Arial" panose="020B0604020202020204" pitchFamily="34" charset="0"/>
                <a:cs typeface="Arial" panose="020B0604020202020204" pitchFamily="34" charset="0"/>
              </a:rPr>
              <a:t>主页</a:t>
            </a:r>
            <a:endParaRPr lang="en-US" sz="3200" b="1" dirty="0">
              <a:solidFill>
                <a:srgbClr val="002060"/>
              </a:solidFill>
              <a:latin typeface="Arial" panose="020B0604020202020204" pitchFamily="34" charset="0"/>
              <a:cs typeface="Arial" panose="020B0604020202020204" pitchFamily="34" charset="0"/>
            </a:endParaRPr>
          </a:p>
        </p:txBody>
      </p:sp>
      <p:sp>
        <p:nvSpPr>
          <p:cNvPr id="8" name="TextBox 7"/>
          <p:cNvSpPr txBox="1"/>
          <p:nvPr/>
        </p:nvSpPr>
        <p:spPr>
          <a:xfrm>
            <a:off x="710173" y="2235422"/>
            <a:ext cx="1765193" cy="1215717"/>
          </a:xfrm>
          <a:prstGeom prst="rect">
            <a:avLst/>
          </a:prstGeom>
          <a:solidFill>
            <a:schemeClr val="bg1"/>
          </a:solidFill>
          <a:ln>
            <a:solidFill>
              <a:schemeClr val="bg1"/>
            </a:solidFill>
          </a:ln>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看到清晰的</a:t>
            </a:r>
            <a:r>
              <a:rPr lang="en-US" sz="1600" b="1" dirty="0" smtClean="0">
                <a:solidFill>
                  <a:schemeClr val="tx2"/>
                </a:solidFill>
                <a:latin typeface="Arial" charset="0"/>
                <a:ea typeface="Arial" charset="0"/>
                <a:cs typeface="Arial" charset="0"/>
              </a:rPr>
              <a:t> </a:t>
            </a:r>
            <a:br>
              <a:rPr lang="en-US" sz="1600" b="1" dirty="0" smtClean="0">
                <a:solidFill>
                  <a:schemeClr val="tx2"/>
                </a:solidFill>
                <a:latin typeface="Arial" charset="0"/>
                <a:ea typeface="Arial" charset="0"/>
                <a:cs typeface="Arial" charset="0"/>
              </a:rPr>
            </a:br>
            <a:r>
              <a:rPr lang="zh-CN" altLang="en-US" sz="1600" b="1" dirty="0" smtClean="0">
                <a:solidFill>
                  <a:schemeClr val="tx2"/>
                </a:solidFill>
                <a:latin typeface="Arial" charset="0"/>
                <a:ea typeface="Arial" charset="0"/>
                <a:cs typeface="Arial" charset="0"/>
              </a:rPr>
              <a:t>服务影响</a:t>
            </a:r>
            <a:endParaRPr lang="en-US" sz="1600" b="1" dirty="0" smtClean="0">
              <a:solidFill>
                <a:schemeClr val="tx2"/>
              </a:solidFill>
              <a:latin typeface="Arial" charset="0"/>
              <a:ea typeface="Arial" charset="0"/>
              <a:cs typeface="Arial" charset="0"/>
            </a:endParaRPr>
          </a:p>
          <a:p>
            <a:pPr>
              <a:spcAft>
                <a:spcPts val="1200"/>
              </a:spcAft>
            </a:pPr>
            <a:r>
              <a:rPr lang="zh-CN" altLang="en-US" sz="1200" dirty="0" smtClean="0">
                <a:solidFill>
                  <a:schemeClr val="tx1">
                    <a:lumMod val="60000"/>
                    <a:lumOff val="40000"/>
                  </a:schemeClr>
                </a:solidFill>
                <a:latin typeface="Arial" charset="0"/>
                <a:ea typeface="Arial" charset="0"/>
                <a:cs typeface="Arial" charset="0"/>
              </a:rPr>
              <a:t>服务影响个性化。您的主页骄傲地展示贵分会的服务影响。</a:t>
            </a:r>
            <a:endParaRPr lang="en-US" sz="1200" dirty="0">
              <a:solidFill>
                <a:schemeClr val="tx1">
                  <a:lumMod val="60000"/>
                  <a:lumOff val="40000"/>
                </a:schemeClr>
              </a:solidFill>
              <a:latin typeface="Arial" charset="0"/>
              <a:ea typeface="Arial" charset="0"/>
              <a:cs typeface="Arial" charset="0"/>
            </a:endParaRPr>
          </a:p>
        </p:txBody>
      </p:sp>
      <p:sp>
        <p:nvSpPr>
          <p:cNvPr id="9" name="TextBox 8"/>
          <p:cNvSpPr txBox="1"/>
          <p:nvPr/>
        </p:nvSpPr>
        <p:spPr>
          <a:xfrm>
            <a:off x="702198" y="5019649"/>
            <a:ext cx="1772286" cy="1338828"/>
          </a:xfrm>
          <a:prstGeom prst="rect">
            <a:avLst/>
          </a:prstGeom>
          <a:solidFill>
            <a:schemeClr val="bg1"/>
          </a:solidFill>
          <a:ln>
            <a:solidFill>
              <a:schemeClr val="bg1"/>
            </a:solidFill>
          </a:ln>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知情</a:t>
            </a:r>
            <a:endParaRPr lang="en-US" altLang="zh-CN" sz="1600" b="1" dirty="0" smtClean="0">
              <a:solidFill>
                <a:schemeClr val="tx2"/>
              </a:solidFill>
              <a:latin typeface="Arial" charset="0"/>
              <a:ea typeface="Arial" charset="0"/>
              <a:cs typeface="Arial" charset="0"/>
            </a:endParaRPr>
          </a:p>
          <a:p>
            <a:pPr>
              <a:spcAft>
                <a:spcPts val="600"/>
              </a:spcAft>
            </a:pPr>
            <a:r>
              <a:rPr lang="zh-CN" altLang="en-US" sz="1200" dirty="0" smtClean="0">
                <a:solidFill>
                  <a:schemeClr val="bg1">
                    <a:lumMod val="50000"/>
                  </a:schemeClr>
                </a:solidFill>
                <a:latin typeface="Arial" charset="0"/>
                <a:ea typeface="Arial" charset="0"/>
                <a:cs typeface="Arial" charset="0"/>
              </a:rPr>
              <a:t>查看贵分会近期的服务活动。查看您将参加什么服务活动，加入您感兴趣活动并将需要报告的服务活动结案。</a:t>
            </a:r>
            <a:endParaRPr lang="en-US" sz="1200" dirty="0">
              <a:solidFill>
                <a:schemeClr val="bg1">
                  <a:lumMod val="50000"/>
                </a:schemeClr>
              </a:solidFill>
              <a:latin typeface="Arial" charset="0"/>
              <a:ea typeface="Arial" charset="0"/>
              <a:cs typeface="Arial" charset="0"/>
            </a:endParaRPr>
          </a:p>
        </p:txBody>
      </p:sp>
      <p:sp>
        <p:nvSpPr>
          <p:cNvPr id="12" name="TextBox 11"/>
          <p:cNvSpPr txBox="1"/>
          <p:nvPr/>
        </p:nvSpPr>
        <p:spPr>
          <a:xfrm>
            <a:off x="9826418" y="3893311"/>
            <a:ext cx="1877086" cy="2323713"/>
          </a:xfrm>
          <a:prstGeom prst="rect">
            <a:avLst/>
          </a:prstGeom>
          <a:solidFill>
            <a:schemeClr val="bg1"/>
          </a:solidFill>
          <a:ln>
            <a:solidFill>
              <a:schemeClr val="bg1"/>
            </a:solidFill>
          </a:ln>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继续您的</a:t>
            </a:r>
            <a:r>
              <a:rPr lang="en-US" altLang="zh-CN" sz="1600" b="1" dirty="0" smtClean="0">
                <a:solidFill>
                  <a:schemeClr val="tx2"/>
                </a:solidFill>
                <a:latin typeface="Arial" charset="0"/>
                <a:ea typeface="Arial" charset="0"/>
                <a:cs typeface="Arial" charset="0"/>
              </a:rPr>
              <a:t/>
            </a:r>
            <a:br>
              <a:rPr lang="en-US" altLang="zh-CN" sz="1600" b="1" dirty="0" smtClean="0">
                <a:solidFill>
                  <a:schemeClr val="tx2"/>
                </a:solidFill>
                <a:latin typeface="Arial" charset="0"/>
                <a:ea typeface="Arial" charset="0"/>
                <a:cs typeface="Arial" charset="0"/>
              </a:rPr>
            </a:br>
            <a:r>
              <a:rPr lang="zh-CN" altLang="en-US" sz="1600" b="1" dirty="0" smtClean="0">
                <a:solidFill>
                  <a:schemeClr val="tx2"/>
                </a:solidFill>
                <a:latin typeface="Arial" charset="0"/>
                <a:ea typeface="Arial" charset="0"/>
                <a:cs typeface="Arial" charset="0"/>
              </a:rPr>
              <a:t>服务旅程</a:t>
            </a:r>
            <a:endParaRPr lang="en-US" sz="1200" dirty="0">
              <a:solidFill>
                <a:schemeClr val="bg1">
                  <a:lumMod val="50000"/>
                </a:schemeClr>
              </a:solidFill>
              <a:latin typeface="Arial" charset="0"/>
              <a:ea typeface="Arial" charset="0"/>
              <a:cs typeface="Arial" charset="0"/>
            </a:endParaRPr>
          </a:p>
          <a:p>
            <a:pPr marL="171450" indent="-171450">
              <a:buFont typeface="Arial" charset="0"/>
              <a:buChar char="•"/>
            </a:pPr>
            <a:r>
              <a:rPr lang="zh-CN" altLang="en-US" sz="1200" b="1" dirty="0" smtClean="0">
                <a:solidFill>
                  <a:schemeClr val="bg1">
                    <a:lumMod val="50000"/>
                  </a:schemeClr>
                </a:solidFill>
                <a:latin typeface="Arial" charset="0"/>
                <a:ea typeface="Arial" charset="0"/>
                <a:cs typeface="Arial" charset="0"/>
              </a:rPr>
              <a:t>了解 </a:t>
            </a:r>
            <a:r>
              <a:rPr lang="zh-CN" altLang="en-US" sz="1200" dirty="0" smtClean="0">
                <a:solidFill>
                  <a:schemeClr val="bg1">
                    <a:lumMod val="50000"/>
                  </a:schemeClr>
                </a:solidFill>
                <a:latin typeface="Arial" charset="0"/>
                <a:ea typeface="Arial" charset="0"/>
                <a:cs typeface="Arial" charset="0"/>
              </a:rPr>
              <a:t>有关我们的全球志业</a:t>
            </a:r>
            <a:endParaRPr lang="en-US" sz="1200" dirty="0">
              <a:solidFill>
                <a:schemeClr val="bg1">
                  <a:lumMod val="50000"/>
                </a:schemeClr>
              </a:solidFill>
              <a:latin typeface="Arial" charset="0"/>
              <a:ea typeface="Arial" charset="0"/>
              <a:cs typeface="Arial" charset="0"/>
            </a:endParaRPr>
          </a:p>
          <a:p>
            <a:pPr marL="171450" indent="-171450">
              <a:buFont typeface="Arial" charset="0"/>
              <a:buChar char="•"/>
            </a:pPr>
            <a:r>
              <a:rPr lang="zh-CN" altLang="en-US" sz="1200" b="1" dirty="0" smtClean="0">
                <a:solidFill>
                  <a:schemeClr val="bg1">
                    <a:lumMod val="50000"/>
                  </a:schemeClr>
                </a:solidFill>
                <a:latin typeface="Arial" charset="0"/>
                <a:ea typeface="Arial" charset="0"/>
                <a:cs typeface="Arial" charset="0"/>
              </a:rPr>
              <a:t>发现 </a:t>
            </a:r>
            <a:r>
              <a:rPr lang="zh-CN" altLang="en-US" sz="1200" dirty="0" smtClean="0">
                <a:solidFill>
                  <a:schemeClr val="bg1">
                    <a:lumMod val="50000"/>
                  </a:schemeClr>
                </a:solidFill>
                <a:latin typeface="Arial" charset="0"/>
                <a:ea typeface="Arial" charset="0"/>
                <a:cs typeface="Arial" charset="0"/>
              </a:rPr>
              <a:t>您能够参加的服务活动</a:t>
            </a:r>
            <a:endParaRPr lang="en-US" sz="1200" dirty="0">
              <a:solidFill>
                <a:schemeClr val="bg1">
                  <a:lumMod val="50000"/>
                </a:schemeClr>
              </a:solidFill>
              <a:latin typeface="Arial" charset="0"/>
              <a:ea typeface="Arial" charset="0"/>
              <a:cs typeface="Arial" charset="0"/>
            </a:endParaRPr>
          </a:p>
          <a:p>
            <a:pPr marL="171450" indent="-171450">
              <a:buFont typeface="Arial" charset="0"/>
              <a:buChar char="•"/>
            </a:pPr>
            <a:r>
              <a:rPr lang="zh-CN" altLang="en-US" sz="1200" b="1" dirty="0" smtClean="0">
                <a:solidFill>
                  <a:schemeClr val="bg1">
                    <a:lumMod val="50000"/>
                  </a:schemeClr>
                </a:solidFill>
                <a:latin typeface="Arial" charset="0"/>
                <a:ea typeface="Arial" charset="0"/>
                <a:cs typeface="Arial" charset="0"/>
              </a:rPr>
              <a:t>行动起来 </a:t>
            </a:r>
            <a:r>
              <a:rPr lang="zh-CN" altLang="en-US" sz="1200" dirty="0" smtClean="0">
                <a:solidFill>
                  <a:schemeClr val="bg1">
                    <a:lumMod val="50000"/>
                  </a:schemeClr>
                </a:solidFill>
                <a:latin typeface="Arial" charset="0"/>
                <a:ea typeface="Arial" charset="0"/>
                <a:cs typeface="Arial" charset="0"/>
              </a:rPr>
              <a:t>去创建您自己的服务活动</a:t>
            </a:r>
            <a:endParaRPr lang="en-US" sz="1200" dirty="0">
              <a:solidFill>
                <a:schemeClr val="bg1">
                  <a:lumMod val="50000"/>
                </a:schemeClr>
              </a:solidFill>
              <a:latin typeface="Arial" charset="0"/>
              <a:ea typeface="Arial" charset="0"/>
              <a:cs typeface="Arial" charset="0"/>
            </a:endParaRPr>
          </a:p>
          <a:p>
            <a:pPr marL="171450" indent="-171450">
              <a:buFont typeface="Arial" charset="0"/>
              <a:buChar char="•"/>
            </a:pPr>
            <a:r>
              <a:rPr lang="zh-CN" altLang="en-US" sz="1200" b="1" dirty="0" smtClean="0">
                <a:solidFill>
                  <a:schemeClr val="bg1">
                    <a:lumMod val="50000"/>
                  </a:schemeClr>
                </a:solidFill>
                <a:latin typeface="Arial" charset="0"/>
                <a:ea typeface="Arial" charset="0"/>
                <a:cs typeface="Arial" charset="0"/>
              </a:rPr>
              <a:t>庆祝成就</a:t>
            </a:r>
            <a:r>
              <a:rPr lang="en-US" altLang="zh-CN" sz="1200" dirty="0" smtClean="0">
                <a:solidFill>
                  <a:schemeClr val="bg1">
                    <a:lumMod val="50000"/>
                  </a:schemeClr>
                </a:solidFill>
                <a:latin typeface="Arial" charset="0"/>
                <a:ea typeface="Arial" charset="0"/>
                <a:cs typeface="Arial" charset="0"/>
              </a:rPr>
              <a:t> </a:t>
            </a:r>
            <a:r>
              <a:rPr lang="zh-CN" altLang="en-US" sz="1200" dirty="0" smtClean="0">
                <a:solidFill>
                  <a:schemeClr val="bg1">
                    <a:lumMod val="50000"/>
                  </a:schemeClr>
                </a:solidFill>
                <a:latin typeface="Arial" charset="0"/>
                <a:ea typeface="Arial" charset="0"/>
                <a:cs typeface="Arial" charset="0"/>
              </a:rPr>
              <a:t>分享您的故事并探索服务影响指标。</a:t>
            </a:r>
            <a:endParaRPr lang="en-US" sz="1200" dirty="0">
              <a:solidFill>
                <a:schemeClr val="bg1">
                  <a:lumMod val="50000"/>
                </a:schemeClr>
              </a:solidFill>
              <a:latin typeface="Arial" charset="0"/>
              <a:ea typeface="Arial" charset="0"/>
              <a:cs typeface="Arial" charset="0"/>
            </a:endParaRPr>
          </a:p>
        </p:txBody>
      </p:sp>
      <p:sp>
        <p:nvSpPr>
          <p:cNvPr id="29" name="TextBox 28"/>
          <p:cNvSpPr txBox="1"/>
          <p:nvPr/>
        </p:nvSpPr>
        <p:spPr>
          <a:xfrm>
            <a:off x="9829965" y="1523186"/>
            <a:ext cx="1869992" cy="1031051"/>
          </a:xfrm>
          <a:prstGeom prst="rect">
            <a:avLst/>
          </a:prstGeom>
          <a:solidFill>
            <a:schemeClr val="bg1"/>
          </a:solidFill>
          <a:ln>
            <a:solidFill>
              <a:schemeClr val="bg1"/>
            </a:solidFill>
          </a:ln>
        </p:spPr>
        <p:txBody>
          <a:bodyPr wrap="square" rtlCol="0">
            <a:spAutoFit/>
          </a:bodyPr>
          <a:lstStyle/>
          <a:p>
            <a:pPr>
              <a:spcAft>
                <a:spcPts val="600"/>
              </a:spcAft>
            </a:pPr>
            <a:r>
              <a:rPr lang="zh-CN" altLang="en-US" sz="1600" b="1" dirty="0" smtClean="0">
                <a:solidFill>
                  <a:schemeClr val="tx2"/>
                </a:solidFill>
                <a:latin typeface="Arial" charset="0"/>
                <a:ea typeface="Arial" charset="0"/>
                <a:cs typeface="Arial" charset="0"/>
              </a:rPr>
              <a:t>导航</a:t>
            </a:r>
            <a:r>
              <a:rPr lang="en-US" altLang="zh-CN" sz="1600" b="1" dirty="0" smtClean="0">
                <a:solidFill>
                  <a:schemeClr val="tx2"/>
                </a:solidFill>
                <a:latin typeface="Arial" charset="0"/>
                <a:ea typeface="Arial" charset="0"/>
                <a:cs typeface="Arial" charset="0"/>
              </a:rPr>
              <a:t/>
            </a:r>
            <a:br>
              <a:rPr lang="en-US" altLang="zh-CN" sz="1600" b="1" dirty="0" smtClean="0">
                <a:solidFill>
                  <a:schemeClr val="tx2"/>
                </a:solidFill>
                <a:latin typeface="Arial" charset="0"/>
                <a:ea typeface="Arial" charset="0"/>
                <a:cs typeface="Arial" charset="0"/>
              </a:rPr>
            </a:br>
            <a:r>
              <a:rPr lang="zh-CN" altLang="en-US" sz="1600" b="1" dirty="0" smtClean="0">
                <a:solidFill>
                  <a:schemeClr val="tx2"/>
                </a:solidFill>
                <a:latin typeface="Arial" charset="0"/>
                <a:ea typeface="Arial" charset="0"/>
                <a:cs typeface="Arial" charset="0"/>
              </a:rPr>
              <a:t>顺畅</a:t>
            </a:r>
            <a:endParaRPr lang="en-US" sz="1200" dirty="0">
              <a:solidFill>
                <a:schemeClr val="tx2"/>
              </a:solidFill>
              <a:latin typeface="Arial" charset="0"/>
              <a:ea typeface="Arial" charset="0"/>
              <a:cs typeface="Arial" charset="0"/>
            </a:endParaRPr>
          </a:p>
          <a:p>
            <a:r>
              <a:rPr lang="zh-CN" altLang="en-US" sz="1200" dirty="0" smtClean="0">
                <a:solidFill>
                  <a:schemeClr val="bg1">
                    <a:lumMod val="50000"/>
                  </a:schemeClr>
                </a:solidFill>
                <a:latin typeface="Arial" charset="0"/>
                <a:ea typeface="Arial" charset="0"/>
                <a:cs typeface="Arial" charset="0"/>
              </a:rPr>
              <a:t>简单的标签意味着您总知道您在何处并想去何处。</a:t>
            </a:r>
            <a:endParaRPr lang="en-US" sz="1200" dirty="0">
              <a:solidFill>
                <a:schemeClr val="bg1">
                  <a:lumMod val="50000"/>
                </a:schemeClr>
              </a:solidFill>
              <a:latin typeface="Arial" charset="0"/>
              <a:ea typeface="Arial" charset="0"/>
              <a:cs typeface="Arial" charset="0"/>
            </a:endParaRPr>
          </a:p>
        </p:txBody>
      </p:sp>
      <p:sp>
        <p:nvSpPr>
          <p:cNvPr id="3" name="Right Arrow 2"/>
          <p:cNvSpPr/>
          <p:nvPr/>
        </p:nvSpPr>
        <p:spPr bwMode="auto">
          <a:xfrm>
            <a:off x="2475366" y="2425259"/>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3" name="Right Arrow 12"/>
          <p:cNvSpPr/>
          <p:nvPr/>
        </p:nvSpPr>
        <p:spPr bwMode="auto">
          <a:xfrm>
            <a:off x="2475366" y="5055797"/>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6" name="Right Arrow 15"/>
          <p:cNvSpPr/>
          <p:nvPr/>
        </p:nvSpPr>
        <p:spPr bwMode="auto">
          <a:xfrm rot="10800000">
            <a:off x="9289053" y="1625549"/>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8" name="Right Arrow 17"/>
          <p:cNvSpPr/>
          <p:nvPr/>
        </p:nvSpPr>
        <p:spPr bwMode="auto">
          <a:xfrm rot="10800000">
            <a:off x="9289053" y="4039438"/>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pic>
        <p:nvPicPr>
          <p:cNvPr id="2" name="Picture 1"/>
          <p:cNvPicPr>
            <a:picLocks noChangeAspect="1"/>
          </p:cNvPicPr>
          <p:nvPr/>
        </p:nvPicPr>
        <p:blipFill>
          <a:blip r:embed="rId3"/>
          <a:stretch>
            <a:fillRect/>
          </a:stretch>
        </p:blipFill>
        <p:spPr>
          <a:xfrm>
            <a:off x="3209877" y="1420450"/>
            <a:ext cx="5850149" cy="4945722"/>
          </a:xfrm>
          <a:prstGeom prst="rect">
            <a:avLst/>
          </a:prstGeom>
          <a:effectLst>
            <a:outerShdw blurRad="152400" dist="38100" dir="3600000" sx="101000" sy="101000" algn="tl" rotWithShape="0">
              <a:prstClr val="black">
                <a:alpha val="35000"/>
              </a:prstClr>
            </a:outerShdw>
          </a:effectLst>
        </p:spPr>
      </p:pic>
    </p:spTree>
    <p:extLst>
      <p:ext uri="{BB962C8B-B14F-4D97-AF65-F5344CB8AC3E}">
        <p14:creationId xmlns:p14="http://schemas.microsoft.com/office/powerpoint/2010/main" val="8190046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TW" sz="3200" b="1" dirty="0" smtClean="0">
                <a:solidFill>
                  <a:srgbClr val="0A5496"/>
                </a:solidFill>
                <a:latin typeface="Arial" panose="020B0604020202020204" pitchFamily="34" charset="0"/>
                <a:ea typeface="PMingLiU" charset="0"/>
                <a:cs typeface="Arial" panose="020B0604020202020204" pitchFamily="34" charset="0"/>
              </a:rPr>
              <a:t>探索服务活动</a:t>
            </a:r>
            <a:endParaRPr lang="zh-TW" sz="3200" b="1" dirty="0">
              <a:solidFill>
                <a:srgbClr val="0A5496"/>
              </a:solidFill>
              <a:latin typeface="Arial" panose="020B0604020202020204" pitchFamily="34" charset="0"/>
              <a:ea typeface="PMingLiU" charset="0"/>
              <a:cs typeface="Arial" panose="020B0604020202020204" pitchFamily="34" charset="0"/>
            </a:endParaRPr>
          </a:p>
        </p:txBody>
      </p:sp>
      <p:sp>
        <p:nvSpPr>
          <p:cNvPr id="8" name="TextBox 7"/>
          <p:cNvSpPr txBox="1"/>
          <p:nvPr/>
        </p:nvSpPr>
        <p:spPr>
          <a:xfrm>
            <a:off x="503853" y="2087253"/>
            <a:ext cx="1847810" cy="1585049"/>
          </a:xfrm>
          <a:prstGeom prst="rect">
            <a:avLst/>
          </a:prstGeom>
          <a:solidFill>
            <a:schemeClr val="bg1"/>
          </a:solidFill>
        </p:spPr>
        <p:txBody>
          <a:bodyPr wrap="square" rtlCol="0">
            <a:spAutoFit/>
          </a:bodyPr>
          <a:lstStyle/>
          <a:p>
            <a:pPr>
              <a:spcAft>
                <a:spcPts val="600"/>
              </a:spcAft>
            </a:pPr>
            <a:r>
              <a:rPr lang="zh-TW" altLang="en-US" sz="1600" b="1" dirty="0" smtClean="0">
                <a:solidFill>
                  <a:srgbClr val="002F87"/>
                </a:solidFill>
                <a:latin typeface="Arial" charset="0"/>
                <a:cs typeface="Arial" charset="0"/>
              </a:rPr>
              <a:t>用过滤器找到您适用的活动</a:t>
            </a:r>
          </a:p>
          <a:p>
            <a:r>
              <a:rPr lang="zh-TW" altLang="en-US" sz="1200" dirty="0" smtClean="0">
                <a:solidFill>
                  <a:srgbClr val="33373B">
                    <a:lumMod val="60000"/>
                    <a:lumOff val="40000"/>
                  </a:srgbClr>
                </a:solidFill>
                <a:latin typeface="Arial" charset="0"/>
                <a:cs typeface="Arial" charset="0"/>
              </a:rPr>
              <a:t>个人定制您的搜索，看看狮子会每个阶层过去和即将举行的活动。获得灵感并参与您附近的活动。</a:t>
            </a:r>
            <a:endParaRPr lang="zh-TW" altLang="en-US" sz="1200" dirty="0">
              <a:solidFill>
                <a:srgbClr val="33373B">
                  <a:lumMod val="60000"/>
                  <a:lumOff val="40000"/>
                </a:srgbClr>
              </a:solidFill>
              <a:latin typeface="Arial" charset="0"/>
              <a:cs typeface="Arial" charset="0"/>
            </a:endParaRPr>
          </a:p>
        </p:txBody>
      </p:sp>
      <p:sp>
        <p:nvSpPr>
          <p:cNvPr id="16" name="Right Arrow 15"/>
          <p:cNvSpPr/>
          <p:nvPr/>
        </p:nvSpPr>
        <p:spPr bwMode="auto">
          <a:xfrm>
            <a:off x="2351663" y="2211125"/>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smtClean="0">
              <a:solidFill>
                <a:srgbClr val="404040"/>
              </a:solidFill>
              <a:ea typeface="ヒラギノ角ゴ Pro W3" pitchFamily="84" charset="-128"/>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780" y="1265530"/>
            <a:ext cx="5995654" cy="4401205"/>
          </a:xfrm>
          <a:prstGeom prst="rect">
            <a:avLst/>
          </a:prstGeom>
          <a:effectLst>
            <a:outerShdw blurRad="152400" dist="38100" dir="3600000" sx="101000" sy="101000" algn="tl" rotWithShape="0">
              <a:prstClr val="black">
                <a:alpha val="35000"/>
              </a:prstClr>
            </a:outerShdw>
          </a:effectLst>
        </p:spPr>
      </p:pic>
    </p:spTree>
    <p:extLst>
      <p:ext uri="{BB962C8B-B14F-4D97-AF65-F5344CB8AC3E}">
        <p14:creationId xmlns:p14="http://schemas.microsoft.com/office/powerpoint/2010/main" val="210771245"/>
      </p:ext>
    </p:extLst>
  </p:cSld>
  <p:clrMapOvr>
    <a:masterClrMapping/>
  </p:clrMapOvr>
  <p:timing>
    <p:tnLst>
      <p:par>
        <p:cTn id="1" dur="indefinite" restart="never" nodeType="tmRoot"/>
      </p:par>
    </p:tnLst>
  </p:timing>
</p:sld>
</file>

<file path=ppt/theme/theme1.xml><?xml version="1.0" encoding="utf-8"?>
<a:theme xmlns:a="http://schemas.openxmlformats.org/drawingml/2006/main" name="2_Lions_PowerPoint_Template_June2016_Template-1">
  <a:themeElements>
    <a:clrScheme name="LCI 2018 1">
      <a:dk1>
        <a:srgbClr val="33373B"/>
      </a:dk1>
      <a:lt1>
        <a:srgbClr val="FEFFFE"/>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Lions_PowerPoint_Template_June2016_Template-1">
  <a:themeElements>
    <a:clrScheme name="LCI 2018 1">
      <a:dk1>
        <a:srgbClr val="33373B"/>
      </a:dk1>
      <a:lt1>
        <a:srgbClr val="FEFFFE"/>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23107</TotalTime>
  <Words>2763</Words>
  <Application>Microsoft Office PowerPoint</Application>
  <PresentationFormat>Widescreen</PresentationFormat>
  <Paragraphs>199</Paragraphs>
  <Slides>28</Slides>
  <Notes>28</Notes>
  <HiddenSlides>0</HiddenSlides>
  <MMClips>0</MMClips>
  <ScaleCrop>false</ScaleCrop>
  <HeadingPairs>
    <vt:vector size="6" baseType="variant">
      <vt:variant>
        <vt:lpstr>Fonts Used</vt:lpstr>
      </vt:variant>
      <vt:variant>
        <vt:i4>16</vt:i4>
      </vt:variant>
      <vt:variant>
        <vt:lpstr>Theme</vt:lpstr>
      </vt:variant>
      <vt:variant>
        <vt:i4>11</vt:i4>
      </vt:variant>
      <vt:variant>
        <vt:lpstr>Slide Titles</vt:lpstr>
      </vt:variant>
      <vt:variant>
        <vt:i4>28</vt:i4>
      </vt:variant>
    </vt:vector>
  </HeadingPairs>
  <TitlesOfParts>
    <vt:vector size="55" baseType="lpstr">
      <vt:lpstr>新細明體</vt:lpstr>
      <vt:lpstr>新細明體</vt:lpstr>
      <vt:lpstr>宋体</vt:lpstr>
      <vt:lpstr>Arial</vt:lpstr>
      <vt:lpstr>Arial Hebrew Scholar</vt:lpstr>
      <vt:lpstr>Calibri</vt:lpstr>
      <vt:lpstr>Helvetica</vt:lpstr>
      <vt:lpstr>Helvetica Neue</vt:lpstr>
      <vt:lpstr>Lucida Grande</vt:lpstr>
      <vt:lpstr>Open sans</vt:lpstr>
      <vt:lpstr>Open Sans Light</vt:lpstr>
      <vt:lpstr>Open Sans Regular</vt:lpstr>
      <vt:lpstr>Segoe UI</vt:lpstr>
      <vt:lpstr>Segoe UI Light</vt:lpstr>
      <vt:lpstr>Segoe UI Semibold</vt:lpstr>
      <vt:lpstr>ヒラギノ角ゴ Pro W3</vt:lpstr>
      <vt:lpstr>2_Lions_PowerPoint_Template_June2016_Template-1</vt:lpstr>
      <vt:lpstr>3_Lions_PowerPoint_Template_June2016_Template-1</vt:lpstr>
      <vt:lpstr>Lions_PowerPoint_Template_June2016_Template-1</vt:lpstr>
      <vt:lpstr>1_Lions_PowerPoint_Template_June2016_Template-1</vt:lpstr>
      <vt:lpstr>Blue Page Number</vt:lpstr>
      <vt:lpstr>4_Lions_PowerPoint_Template_June2016_Template-1</vt:lpstr>
      <vt:lpstr>White Page Number</vt:lpstr>
      <vt:lpstr>No Page Number</vt:lpstr>
      <vt:lpstr>5_Lions_PowerPoint_Template_June2016_Template-1</vt:lpstr>
      <vt:lpstr>6_Lions_PowerPoint_Template_June2016_Template-1</vt:lpstr>
      <vt:lpstr>1_No Page Number</vt:lpstr>
      <vt:lpstr>PowerPoint Presentation</vt:lpstr>
      <vt:lpstr>PowerPoint Presentation</vt:lpstr>
      <vt:lpstr>PowerPoint Presentation</vt:lpstr>
      <vt:lpstr>PowerPoint Presentation</vt:lpstr>
      <vt:lpstr>PowerPoint Presentation</vt:lpstr>
      <vt:lpstr>下载并在 MyLion 移动应用程序上登记</vt:lpstr>
      <vt:lpstr>PowerPoint Presentation</vt:lpstr>
      <vt:lpstr>您的 MyLion 主页</vt:lpstr>
      <vt:lpstr>探索服务活动</vt:lpstr>
      <vt:lpstr>即刻沟通</vt:lpstr>
      <vt:lpstr>PowerPoint Presentation</vt:lpstr>
      <vt:lpstr>选择您的活动将影响的志业</vt:lpstr>
      <vt:lpstr>选择分步骤的方案计划书来指导您的服务。</vt:lpstr>
      <vt:lpstr>活动详情</vt:lpstr>
      <vt:lpstr>邀请民众参加您的服务活动 </vt:lpstr>
      <vt:lpstr>预览</vt:lpstr>
      <vt:lpstr>报告 (供干部使用)</vt:lpstr>
      <vt:lpstr>庆祝：探索指标面板上的影响</vt:lpstr>
      <vt:lpstr>PowerPoint Presentation</vt:lpstr>
      <vt:lpstr>在 MyLion 应用程序上计划并加入服务活动。</vt:lpstr>
      <vt:lpstr>在移动中创建一项活动。</vt:lpstr>
      <vt:lpstr>报告并庆祝您的服务（适用于干部）</vt:lpstr>
      <vt:lpstr>发现您的下一个服务活动和服务伙伴。</vt:lpstr>
      <vt:lpstr>即刻沟通。</vt:lpstr>
      <vt:lpstr>给 LCIF 捐款。</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MacMillen, Clare</dc:creator>
  <cp:lastModifiedBy>MacMillen, Clare</cp:lastModifiedBy>
  <cp:revision>432</cp:revision>
  <dcterms:created xsi:type="dcterms:W3CDTF">2018-05-21T23:35:47Z</dcterms:created>
  <dcterms:modified xsi:type="dcterms:W3CDTF">2019-02-06T17:15:35Z</dcterms:modified>
</cp:coreProperties>
</file>