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2844" autoAdjust="0"/>
  </p:normalViewPr>
  <p:slideViewPr>
    <p:cSldViewPr showGuides="1">
      <p:cViewPr varScale="1">
        <p:scale>
          <a:sx n="91" d="100"/>
          <a:sy n="91" d="100"/>
        </p:scale>
        <p:origin x="1380"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欢迎参加 ________ 区 __ ### __ 分区分会干部的会议。
    我是分区主席，______________________，我很高兴各位今天能加入我们。 </a:t>
            </a:r>
          </a:p>
          <a:p>
            <a:endParaRPr lang="en-US" dirty="0"/>
          </a:p>
          <a:p>
            <a:r>
              <a:rPr lang="zh-TW" dirty="0"/>
              <a:t>我们希望会议尽可能具有互动性，请尝试使用聊天窗格打招呼并告诉我们您的狮子会的名称。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dirty="0"/>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讲者注释：</a:t>
            </a:r>
            <a:r>
              <a:rPr lang="zh-TW" i="1" dirty="0"/>
              <a:t>在投影片上输入会议的主要主题，以帮助与会者不偏离主题。在向您的分会征求意见时，轮换首先发言的分会是一个很好的做法。例如，如果您上次从分会1 开始，则这里从分会2开始，等等，全年以这样的方式轮换。</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dirty="0"/>
              <a:t>您也可以将此投影片调整为两张，以避免在一张投影片上显示过多内容</a:t>
            </a:r>
          </a:p>
          <a:p>
            <a:endParaRPr lang="en-US" i="1" dirty="0"/>
          </a:p>
          <a:p>
            <a:endParaRPr lang="en-US" i="1" dirty="0"/>
          </a:p>
          <a:p>
            <a:endParaRPr lang="en-US" i="1" dirty="0"/>
          </a:p>
          <a:p>
            <a:r>
              <a:rPr lang="zh-TW" dirty="0"/>
              <a:t>我们在做什么或应该探索哪些新想法以在 __ 主题__ 中成长？</a:t>
            </a:r>
          </a:p>
          <a:p>
            <a:r>
              <a:rPr lang="zh-TW" dirty="0"/>
              <a:t>考虑到时间，请每人将发言时间控制在2分钟以内。 </a:t>
            </a:r>
          </a:p>
          <a:p>
            <a:r>
              <a:rPr lang="zh-TW" dirty="0"/>
              <a:t>从 __分会名称__ 开始怎么样。谁愿意分享您的分会正在做的事情或我们可以做些什么来改进？…</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dirty="0"/>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讲者注释：</a:t>
            </a:r>
            <a:r>
              <a:rPr lang="zh-TW" i="1" dirty="0"/>
              <a:t>在投影片上输入会议的主要主题，以帮助与会者不偏离主题。在向您的分会征求意见时，轮换首先发言的分会是一个很好的做法。例如，如果您上次从分会1 开始，则这里从分会2开始，等等，全年以这样的方式轮换。</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dirty="0"/>
              <a:t>您也可以将此投影片调整为两张，以避免在一张投影片上显示过多内容</a:t>
            </a:r>
          </a:p>
          <a:p>
            <a:endParaRPr lang="en-US" i="1" dirty="0"/>
          </a:p>
          <a:p>
            <a:endParaRPr lang="en-US" i="1" dirty="0"/>
          </a:p>
          <a:p>
            <a:endParaRPr lang="en-US" i="1" dirty="0"/>
          </a:p>
          <a:p>
            <a:r>
              <a:rPr lang="zh-TW" dirty="0"/>
              <a:t>我们在做什么或应该探索哪些新想法以在 __ 主题__ 中成长？</a:t>
            </a:r>
          </a:p>
          <a:p>
            <a:r>
              <a:rPr lang="zh-TW" dirty="0"/>
              <a:t>考虑到时间，请每人将发言时间控制在2分钟以内。 </a:t>
            </a:r>
          </a:p>
          <a:p>
            <a:r>
              <a:rPr lang="zh-TW" dirty="0"/>
              <a:t>从 __分会名称__ 开始怎么样。谁愿意分享您的分会正在做的事情或我们可以做些什么来改进？…</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dirty="0"/>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dirty="0"/>
              <a:t>接下来，让我们看一下在__ 主题 __ 领域可供我们使用的一些资源。
</a:t>
            </a:r>
            <a:r>
              <a:rPr lang="zh-TW"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dirty="0"/>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zh-TW" i="1" dirty="0"/>
              <a:t>讲者注释：编辑此投影片以列出您认为与主要会议主题相关的最有价值的资源。下面提供了一些示例。您还可以在会议期间展示如何访问材料或在会后以后续消息的方式提供通向这些材料的连接。
 </a:t>
            </a:r>
          </a:p>
          <a:p>
            <a:endParaRPr lang="en-US" i="1" dirty="0"/>
          </a:p>
          <a:p>
            <a:pPr marL="165261" indent="-165261">
              <a:buFont typeface="Arial" panose="020B0604020202020204" pitchFamily="34" charset="0"/>
              <a:buChar char="•"/>
            </a:pPr>
            <a:r>
              <a:rPr lang="zh-TW" b="1" i="1" dirty="0"/>
              <a:t>服务：</a:t>
            </a:r>
            <a:r>
              <a:rPr lang="zh-TW" i="1" dirty="0"/>
              <a:t>可以在网页上找到针对我们每个全球志业的服务方案思路列表：糖尿病、视力、饥饿、环境和儿童癌症。</a:t>
            </a:r>
            <a:r>
              <a:rPr lang="zh-TW" dirty="0"/>
              <a:t>此外， Service Launchpad是一个交互式工具，可根据您的兴趣建议服务活动。
</a:t>
            </a:r>
            <a:r>
              <a:rPr lang="zh-TW"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dirty="0"/>
              <a:t>会员发展：</a:t>
            </a:r>
            <a:r>
              <a:rPr lang="zh-TW" dirty="0"/>
              <a:t>「邀请会员」网页有通向「问就对了!」指南和分会手册的连接。「年轻狮友」网页有通往「与年轻狮友联系」指南的连接。</a:t>
            </a:r>
            <a:r>
              <a:rPr lang="zh-TW" i="1" baseline="0" dirty="0"/>
              <a:t> </a:t>
            </a:r>
            <a:r>
              <a:rPr lang="zh-TW" baseline="0" dirty="0"/>
              <a:t>「会员满意度」指南对每个分会都可以提供思路。</a:t>
            </a:r>
            <a:r>
              <a:rPr lang="zh-TW"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dirty="0"/>
              <a:t>领导发展：</a:t>
            </a:r>
            <a:r>
              <a:rPr lang="zh-TW" dirty="0"/>
              <a:t>可藉由会员门户中的学习（Learn）应用程序进入狮子会学习中心。除了专为分会干部打造的课程外， LLC还有许多其他有用的课程，如目标设定、行动计划和会议管理。另外，虚拟活动中心还录制了很多狮友感兴趣话题的网络研讨会。</a:t>
            </a:r>
            <a:r>
              <a:rPr lang="zh-TW"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dirty="0"/>
              <a:t>表扬:</a:t>
            </a:r>
            <a:r>
              <a:rPr lang="zh-TW" i="1" dirty="0"/>
              <a:t> </a:t>
            </a:r>
            <a:r>
              <a:rPr lang="zh-TW" dirty="0"/>
              <a:t>杰出分会奖和慈善为本奖。 </a:t>
            </a:r>
            <a:r>
              <a:rPr lang="zh-TW" i="1" baseline="0" dirty="0"/>
              <a:t> </a:t>
            </a:r>
            <a:r>
              <a:rPr lang="zh-TW" dirty="0"/>
              <a:t>此外，可以使用分会用品中的物品表扬个人会员，这些物品可以通过会员门户中的商店应用程序获得。</a:t>
            </a:r>
            <a:r>
              <a:rPr lang="zh-TW"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dirty="0"/>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dirty="0"/>
              <a:t>接下来，让我们谈谈在我们分会中发生的事情。</a:t>
            </a:r>
            <a:r>
              <a:rPr lang="zh-TW"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dirty="0"/>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讲者注释：</a:t>
            </a:r>
            <a:r>
              <a:rPr lang="zh-TW" i="1" dirty="0"/>
              <a:t>仍然从名单上的下一个分会开始，这样每个分会都有机会先发言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dirty="0"/>
              <a:t>您也可以将此投影片调整为两张，以避免在一张投影片上显示过多内容</a:t>
            </a:r>
          </a:p>
          <a:p>
            <a:endParaRPr lang="en-US" i="1" dirty="0"/>
          </a:p>
          <a:p>
            <a:r>
              <a:rPr lang="zh-TW" dirty="0"/>
              <a:t>我们想听听您面临的最大挑战和最近的一次成功。
 </a:t>
            </a:r>
          </a:p>
          <a:p>
            <a:endParaRPr lang="en-US" dirty="0"/>
          </a:p>
          <a:p>
            <a:r>
              <a:rPr lang="zh-TW" dirty="0"/>
              <a:t>从 __分会名称__ 开始怎么样。有人愿意分享贵分会正在经历的挑战或成功故事吗？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dirty="0"/>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讲者注释：</a:t>
            </a:r>
            <a:r>
              <a:rPr lang="zh-TW" i="1" dirty="0"/>
              <a:t>仍然从名单上的下一个分会开始，这样每个分会都有机会先发言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dirty="0"/>
              <a:t>您也可以将此投影片调整为两张，以避免在一张投影片上显示过多内容</a:t>
            </a:r>
          </a:p>
          <a:p>
            <a:endParaRPr lang="en-US" i="1" dirty="0"/>
          </a:p>
          <a:p>
            <a:r>
              <a:rPr lang="zh-TW" dirty="0"/>
              <a:t>我们想听听您面临的最大挑战和最近的一次成功。 </a:t>
            </a:r>
          </a:p>
          <a:p>
            <a:endParaRPr lang="en-US" dirty="0"/>
          </a:p>
          <a:p>
            <a:r>
              <a:rPr lang="zh-TW" dirty="0"/>
              <a:t>从 __分会名称__ 开始怎么样。有人愿意分享贵分会正在经历的挑战或成功故事吗？…</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dirty="0"/>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i="1" dirty="0"/>
              <a:t>讲者注释：此投影片可选，用于增加与参会者的互动。</a:t>
            </a:r>
            <a:r>
              <a:rPr lang="zh-TW" i="1" baseline="0" dirty="0"/>
              <a:t>问题可以是关于狮子会或完全不相关的问题，但要考虑能够引发对话并帮助会议参与者更好地相互了解的问题。例子︰「你最喜欢作为狮友的哪一点？」或「你的超能力是什么？」</a:t>
            </a:r>
          </a:p>
          <a:p>
            <a:r>
              <a:rPr lang="zh-TW" i="1" baseline="0" dirty="0"/>
              <a:t>可以用举手、使用聊天功能或投票的方式来给出初步答案。 </a:t>
            </a:r>
          </a:p>
          <a:p>
            <a:r>
              <a:rPr lang="zh-TW" i="1" baseline="0" dirty="0"/>
              <a:t>如果时间允许，请随意提出多个问题，以使您的会议保持活力。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dirty="0"/>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dirty="0"/>
              <a:t>我们将通过回顾我们的分区目标、即将开展的活动和后续步骤来结束本次会议。
</a:t>
            </a:r>
            <a:r>
              <a:rPr lang="zh-TW"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dirty="0"/>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讲者笔记：</a:t>
            </a:r>
            <a:r>
              <a:rPr lang="zh-TW" i="1" dirty="0"/>
              <a:t>将表格中的项目替换为您的任何目标，会员发展除外。会员发展将在下一张投影片中介绍。</a:t>
            </a:r>
            <a:r>
              <a:rPr lang="zh-TW" i="1" baseline="0" dirty="0"/>
              <a:t>确保包括您想要强调的分区奖项中的项目。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dirty="0"/>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讲者注释： </a:t>
            </a:r>
          </a:p>
          <a:p>
            <a:r>
              <a:rPr lang="zh-TW" i="1" dirty="0"/>
              <a:t>本演示文稿旨在帮助您与分会干部举行分区会议。
</a:t>
            </a:r>
            <a:r>
              <a:rPr lang="zh-TW" i="1" baseline="0" dirty="0"/>
              <a:t>请查看投影片和注释并根据您的分区和个人会议需要进行编辑。 </a:t>
            </a:r>
          </a:p>
          <a:p>
            <a:r>
              <a:rPr lang="zh-TW" baseline="0" dirty="0"/>
              <a:t>有关分区会议的更多信息，请参阅示范总监咨询委员会会议指南，该指南可从狮子会网站 lionsclubs.org 上的分区和专区主席网页获得。</a:t>
            </a:r>
            <a:r>
              <a:rPr lang="zh-TW" i="1" baseline="0" dirty="0"/>
              <a:t> </a:t>
            </a:r>
          </a:p>
          <a:p>
            <a:r>
              <a:rPr lang="zh-TW" i="1" dirty="0"/>
              <a:t>此投影片用于在网络研讨会开始之前展示，让每个人都知道他们来对了地方并且可以测试操作。
</a:t>
            </a:r>
            <a:r>
              <a:rPr lang="zh-TW" i="1" baseline="0" dirty="0"/>
              <a:t>请根据您使用的网络研讨会软件列出需要注意的功能。如果不适合您的团队或会议，请随意删除此投影片或任何投影片。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dirty="0"/>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dirty="0"/>
              <a:t>讲者笔记：</a:t>
            </a:r>
            <a:r>
              <a:rPr lang="zh-TW" i="1" dirty="0"/>
              <a:t>将您的目标和当前会员数量放在这张投影片的方框中。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dirty="0"/>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讲者笔记：</a:t>
            </a:r>
            <a:r>
              <a:rPr lang="zh-TW" b="0" i="1" baseline="0" dirty="0"/>
              <a:t>您可将这张投影片上的项目符号和下面的注释替换为营销分会、筹款或为下一个狮子年度做准备的想法，与分区会议投影片 (#5) 上的次要主题保持一致。 </a:t>
            </a:r>
          </a:p>
          <a:p>
            <a:r>
              <a:rPr lang="zh-TW" b="0" dirty="0"/>
              <a:t>我们经常谈论作为狮友服务社区，确实应当如此。</a:t>
            </a:r>
            <a:r>
              <a:rPr lang="zh-TW" b="0" baseline="0" dirty="0"/>
              <a:t>然而，作为狮友领导，我们也需要考虑如何为会员服务。杰出分会奖为我们提供了一份需要实现的成就清单，以帮助我们确保分会为我们的会员提供良好的服务。
 </a:t>
            </a:r>
          </a:p>
          <a:p>
            <a:r>
              <a:rPr lang="zh-TW" dirty="0"/>
              <a:t>请看看这里总结的获奖标准。 </a:t>
            </a:r>
          </a:p>
          <a:p>
            <a:r>
              <a:rPr lang="zh-TW" dirty="0"/>
              <a:t>有人对如何获奖有任何疑问吗？ </a:t>
            </a:r>
          </a:p>
          <a:p>
            <a:r>
              <a:rPr lang="zh-TW" dirty="0"/>
              <a:t>如果您认为贵分会今年能够获得此奖项，请使用聊天窗格告诉我。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dirty="0"/>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i="1" dirty="0"/>
              <a:t>讲者笔记：编辑此投影片，填写分区、区、复合区或宪章区活动，并说明日期和地点，以及如何注册。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dirty="0"/>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dirty="0"/>
              <a:t>有什么问题或建议吗？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dirty="0"/>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i="1" dirty="0"/>
              <a:t>讲者笔记：</a:t>
            </a:r>
            <a:r>
              <a:rPr lang="zh-TW" i="1" baseline="0" dirty="0"/>
              <a:t>可根据会议时间和贵分会的兴趣随意编辑项目。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dirty="0"/>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zh-TW" i="1" dirty="0"/>
              <a:t>讲者笔记：询问任何特邀嘉宾的结束评论，然后补充您自己的评论。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dirty="0"/>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dirty="0"/>
              <a:t>感谢各位今天参加本次会议。如果您对改进未来的会议有任何建议，请随时告诉我。 </a:t>
            </a:r>
          </a:p>
          <a:p>
            <a:pPr defTabSz="881390">
              <a:spcBef>
                <a:spcPts val="578"/>
              </a:spcBef>
              <a:spcAft>
                <a:spcPts val="578"/>
              </a:spcAft>
              <a:defRPr/>
            </a:pPr>
            <a:r>
              <a:rPr lang="zh-TW" dirty="0"/>
              <a:t>我期待着我们的下一次会议，而如果您有任何问题或建议，请随时与我联系。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dirty="0"/>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81390">
              <a:spcBef>
                <a:spcPts val="578"/>
              </a:spcBef>
              <a:spcAft>
                <a:spcPts val="578"/>
              </a:spcAft>
              <a:defRPr/>
            </a:pPr>
            <a:r>
              <a:rPr lang="zh-TW" sz="1200" b="1" i="1" dirty="0"/>
              <a:t>讲者注释：</a:t>
            </a:r>
            <a:r>
              <a:rPr lang="zh-TW" sz="1200" i="1" dirty="0"/>
              <a:t>此投影片旨在介绍出席会议的特邀嘉宾。例如，可能有一名总监团队成员或一名区 GAT 成员。
在投影片上输入他们的职位和姓名。 </a:t>
            </a:r>
          </a:p>
          <a:p>
            <a:r>
              <a:rPr lang="zh-TW" sz="1200" dirty="0"/>
              <a:t>作为分区主席，我的职责是： </a:t>
            </a:r>
          </a:p>
          <a:p>
            <a:pPr marL="165261" indent="-165261">
              <a:buFont typeface="Arial" panose="020B0604020202020204" pitchFamily="34" charset="0"/>
              <a:buChar char="•"/>
            </a:pPr>
            <a:r>
              <a:rPr lang="zh-TW" sz="1200" dirty="0"/>
              <a:t>为您的分会提供信息、资源和解决方案。
</a:t>
            </a:r>
          </a:p>
          <a:p>
            <a:pPr marL="165261" indent="-165261">
              <a:buFont typeface="Arial" panose="020B0604020202020204" pitchFamily="34" charset="0"/>
              <a:buChar char="•"/>
            </a:pPr>
            <a:r>
              <a:rPr lang="zh-TW" sz="1200" dirty="0"/>
              <a:t>在区层面代表您的分会，并将您与区资源联系起来。</a:t>
            </a:r>
          </a:p>
          <a:p>
            <a:pPr marL="165261" indent="-165261">
              <a:buFont typeface="Arial" panose="020B0604020202020204" pitchFamily="34" charset="0"/>
              <a:buChar char="•"/>
            </a:pPr>
            <a:r>
              <a:rPr lang="zh-TW" sz="1200" dirty="0"/>
              <a:t>将我们的狮友友谊扩展到分会之外。 </a:t>
            </a:r>
          </a:p>
          <a:p>
            <a:r>
              <a:rPr lang="zh-TW" sz="1200" dirty="0"/>
              <a:t>我希望本次会议在上述所有领域取得进展。 </a:t>
            </a:r>
          </a:p>
          <a:p>
            <a:endParaRPr lang="en-US" sz="1200" dirty="0"/>
          </a:p>
          <a:p>
            <a:r>
              <a:rPr lang="zh-TW" sz="1200" dirty="0"/>
              <a:t>今天我们邀请到了__姓名__，__职位__。 
  __姓名__，您想讲几句开场白吗？ </a:t>
            </a:r>
          </a:p>
          <a:p>
            <a:r>
              <a:rPr lang="zh-TW" sz="1200" dirty="0"/>
              <a:t>分区主席：  谢谢____，感谢您今天参加我们的会议。 </a:t>
            </a:r>
          </a:p>
          <a:p>
            <a:endParaRPr lang="en-US" sz="1200" dirty="0"/>
          </a:p>
          <a:p>
            <a:endParaRPr lang="en-US" sz="1200" dirty="0"/>
          </a:p>
          <a:p>
            <a:pPr defTabSz="881390">
              <a:spcBef>
                <a:spcPts val="578"/>
              </a:spcBef>
              <a:spcAft>
                <a:spcPts val="578"/>
              </a:spcAft>
              <a:defRPr/>
            </a:pPr>
            <a:r>
              <a:rPr lang="zh-TW" sz="1200" dirty="0"/>
              <a:t>另外我们还邀请到了__姓名__，__职位__。__姓名__，您想补充一下您的想法吗？ </a:t>
            </a:r>
          </a:p>
          <a:p>
            <a:pPr defTabSz="881390">
              <a:spcBef>
                <a:spcPts val="578"/>
              </a:spcBef>
              <a:spcAft>
                <a:spcPts val="578"/>
              </a:spcAft>
              <a:defRPr/>
            </a:pPr>
            <a:r>
              <a:rPr lang="zh-TW" sz="1200" dirty="0"/>
              <a:t>分区主席：谢谢____，感谢您今天参加我们的会议。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dirty="0"/>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b="1" i="1" dirty="0"/>
              <a:t>讲者注释：</a:t>
            </a:r>
            <a:r>
              <a:rPr lang="zh-TW" i="1" dirty="0"/>
              <a:t>在这张投影片上输入您的分会和干部的名称，以帮助您的团队认识其他人和他们的职位。</a:t>
            </a:r>
            <a:r>
              <a:rPr lang="zh-TW" i="1" baseline="0" dirty="0"/>
              <a:t>考虑一下您希望如何处理空缺职位。您可以删除这些职位或将它们显示为空缺，以提醒填补这些职位。</a:t>
            </a:r>
            <a:r>
              <a:rPr lang="zh-TW" b="1" i="1" baseline="0" dirty="0"/>
              <a:t>您也可以将此投影片调整为两张，以避免在一张投影片上显示过多内容</a:t>
            </a:r>
          </a:p>
          <a:p>
            <a:pPr defTabSz="881390">
              <a:spcBef>
                <a:spcPts val="578"/>
              </a:spcBef>
              <a:spcAft>
                <a:spcPts val="578"/>
              </a:spcAft>
              <a:defRPr/>
            </a:pPr>
            <a:endParaRPr lang="en-US" i="1" baseline="0" dirty="0"/>
          </a:p>
          <a:p>
            <a:r>
              <a:rPr lang="zh-TW" dirty="0"/>
              <a:t>是我们区的分会领导。  我想请每位分会主席介绍一下他们的分会有谁参加今天的会议。
 </a:t>
            </a:r>
          </a:p>
          <a:p>
            <a:r>
              <a:rPr lang="zh-TW" dirty="0"/>
              <a:t>____ 姓名______，你想先开始吗？为了节省时间，介绍仅限于今天出席的贵分会干部的姓名和职位……</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dirty="0"/>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b="1" i="1" dirty="0"/>
              <a:t>讲者注释：</a:t>
            </a:r>
            <a:r>
              <a:rPr lang="zh-TW" i="1" dirty="0"/>
              <a:t>在这张投影片上输入您的分会和干部的名称，以帮助您的团队认识其他人和他们的职位。</a:t>
            </a:r>
            <a:r>
              <a:rPr lang="zh-TW" i="1" baseline="0" dirty="0"/>
              <a:t>考虑一下您希望如何处理空缺职位。您可以删除这些职位或将它们显示为空缺，以提醒填补这些职位。</a:t>
            </a:r>
            <a:r>
              <a:rPr lang="zh-TW" b="1" i="1" baseline="0" dirty="0"/>
              <a:t>您也可以将此投影片调整为两张，以避免在一张投影片上显示过多内容</a:t>
            </a:r>
          </a:p>
          <a:p>
            <a:pPr defTabSz="881390">
              <a:spcBef>
                <a:spcPts val="578"/>
              </a:spcBef>
              <a:spcAft>
                <a:spcPts val="578"/>
              </a:spcAft>
              <a:defRPr/>
            </a:pPr>
            <a:endParaRPr lang="en-US" i="1" baseline="0" dirty="0"/>
          </a:p>
          <a:p>
            <a:r>
              <a:rPr lang="zh-TW" dirty="0"/>
              <a:t>这是我们分区的分会领导。我想请每位分会主席介绍一下自己分会今天的参加人员。 </a:t>
            </a:r>
          </a:p>
          <a:p>
            <a:r>
              <a:rPr lang="zh-TW" dirty="0"/>
              <a:t>____ 姓名______，您想先开始吗？为了节省时间，介绍仅限于今天出席的贵分会干部的姓名和职位……</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dirty="0"/>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dirty="0"/>
              <a:t>讲者笔记：</a:t>
            </a:r>
            <a:r>
              <a:rPr lang="zh-TW" i="1" dirty="0"/>
              <a:t>本投影片上的分区会议的数量、举行的月份和议程主题只是建议。您可随意调整它们以满足您所在分区的需求。方框下方的狮子会标志可以向左或向右移动以指示当前会议。
 </a:t>
            </a:r>
          </a:p>
          <a:p>
            <a:r>
              <a:rPr lang="zh-TW" dirty="0"/>
              <a:t>这是我们今年的 __第一/二/三/四次__ 分区会议。我们的主要主题将是 __ 主题 __，我们还将查看有关 __ 次要主题 __ 的想法。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dirty="0"/>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dirty="0"/>
              <a:t>讲者笔记：</a:t>
            </a:r>
            <a:r>
              <a:rPr lang="zh-TW" i="1" dirty="0"/>
              <a:t>将“嘉宾演讲”议程项目替换为您的演讲嘉宾演讲的标题。</a:t>
            </a:r>
          </a:p>
          <a:p>
            <a:r>
              <a:rPr lang="zh-TW" dirty="0"/>
              <a:t>我们将从__ 职位名称 _ 开始，他将分享狮友对__ 主题 __的最新思考。 </a:t>
            </a:r>
          </a:p>
          <a:p>
            <a:r>
              <a:rPr lang="zh-TW" dirty="0"/>
              <a:t>然后我们将进行思想交流，分享</a:t>
            </a:r>
            <a:r>
              <a:rPr lang="zh-TW" b="1" dirty="0"/>
              <a:t>我们</a:t>
            </a:r>
            <a:r>
              <a:rPr lang="zh-TW" dirty="0"/>
              <a:t>对 __ 主题 __ 的想法。 </a:t>
            </a:r>
          </a:p>
          <a:p>
            <a:r>
              <a:rPr lang="zh-TW" dirty="0"/>
              <a:t>我们将查看您可用的资源。 </a:t>
            </a:r>
          </a:p>
          <a:p>
            <a:r>
              <a:rPr lang="zh-TW" dirty="0"/>
              <a:t>然后就贵分会的挑战和成功进行更一般性的讨论。 </a:t>
            </a:r>
          </a:p>
          <a:p>
            <a:r>
              <a:rPr lang="zh-TW" dirty="0"/>
              <a:t>最后，我们将讨论目标、活动和下一步工作。  </a:t>
            </a:r>
          </a:p>
          <a:p>
            <a:r>
              <a:rPr lang="zh-TW" dirty="0"/>
              <a:t>我鼓励您在整个会议期间继续使用聊天窗格与小组分享您的想法。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dirty="0"/>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dirty="0"/>
              <a:t>讲者笔记：</a:t>
            </a:r>
            <a:r>
              <a:rPr lang="zh-TW" i="1" dirty="0"/>
              <a:t>在这张投影片上输入嘉宾演讲的标题。如果您的嘉宾有投影片，可以在此处插入。</a:t>
            </a:r>
            <a:r>
              <a:rPr lang="zh-TW"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dirty="0"/>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dirty="0"/>
              <a:t>谢谢 __嘉宾姓名__。
</a:t>
            </a:r>
            <a:r>
              <a:rPr lang="zh-TW" baseline="0" dirty="0"/>
              <a:t>我们接下来要做的是用我们的想法扩展该主题。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dirty="0"/>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1524000"/>
            <a:ext cx="4762500" cy="2511425"/>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zh-TW" sz="3600" b="0" dirty="0">
                <a:latin typeface="HelveticaNeueLT Std Med" panose="020B0604020202020204"/>
                <a:ea typeface="PMingLiU"/>
                <a:cs typeface="Calibri Light" panose="020F0302020204030204" pitchFamily="34" charset="0"/>
              </a:rPr>
              <a:t>___</a:t>
            </a:r>
            <a:r>
              <a:rPr lang="en-US" altLang="zh-TW" sz="3600" b="0" dirty="0">
                <a:latin typeface="HelveticaNeueLT Std Med" panose="020B0604020202020204"/>
                <a:ea typeface="PMingLiU"/>
                <a:cs typeface="Calibri Light" panose="020F0302020204030204" pitchFamily="34" charset="0"/>
              </a:rPr>
              <a:t>_</a:t>
            </a:r>
            <a:r>
              <a:rPr lang="zh-TW" altLang="en-US" sz="3600" b="0" dirty="0">
                <a:latin typeface="HelveticaNeueLT Std Med" panose="020B0604020202020204"/>
                <a:ea typeface="PMingLiU"/>
                <a:cs typeface="Calibri Light" panose="020F0302020204030204" pitchFamily="34" charset="0"/>
              </a:rPr>
              <a:t>区</a:t>
            </a:r>
            <a:r>
              <a:rPr lang="en-US" altLang="zh-TW" sz="3600" b="0" dirty="0">
                <a:latin typeface="HelveticaNeueLT Std Med" panose="020B0604020202020204"/>
                <a:ea typeface="PMingLiU"/>
                <a:cs typeface="Calibri Light" panose="020F0302020204030204" pitchFamily="34" charset="0"/>
              </a:rPr>
              <a:t>____</a:t>
            </a:r>
            <a:r>
              <a:rPr lang="zh-TW" altLang="en-US" sz="3600" b="0" dirty="0">
                <a:latin typeface="HelveticaNeueLT Std Med" panose="020B0604020202020204"/>
                <a:ea typeface="PMingLiU"/>
                <a:cs typeface="Calibri Light" panose="020F0302020204030204" pitchFamily="34" charset="0"/>
              </a:rPr>
              <a:t>分区会议 </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zh-TW" sz="3600" b="0" dirty="0">
                <a:latin typeface="HelveticaNeueLT Std Med" panose="020B0604020202020204"/>
                <a:ea typeface="PMingLiU"/>
                <a:cs typeface="Calibri Light" panose="020F0302020204030204" pitchFamily="34" charset="0"/>
              </a:rPr>
              <a:t>日期____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思想交流：______</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zh-TW" sz="3200" dirty="0">
                <a:solidFill>
                  <a:schemeClr val="accent1"/>
                </a:solidFill>
                <a:latin typeface="Calibri" panose="020F0502020204030204" pitchFamily="34" charset="0"/>
                <a:ea typeface="PMingLiU"/>
                <a:cs typeface="Calibri" panose="020F0502020204030204" pitchFamily="34" charset="0"/>
              </a:rPr>
              <a:t>主题: 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思想交流：______主题: ______...继续</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分会资源</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1077218"/>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______</a:t>
            </a:r>
            <a:r>
              <a:rPr lang="zh-CN" altLang="en-US" sz="3200" dirty="0">
                <a:solidFill>
                  <a:schemeClr val="accent1"/>
                </a:solidFill>
                <a:latin typeface="Calibri" panose="020F0502020204030204" pitchFamily="34" charset="0"/>
                <a:ea typeface="PMingLiU"/>
                <a:cs typeface="Calibri" panose="020F0502020204030204" pitchFamily="34" charset="0"/>
              </a:rPr>
              <a:t>（</a:t>
            </a:r>
            <a:r>
              <a:rPr lang="zh-TW" sz="3200" dirty="0">
                <a:solidFill>
                  <a:schemeClr val="accent1"/>
                </a:solidFill>
                <a:latin typeface="Calibri" panose="020F0502020204030204" pitchFamily="34" charset="0"/>
                <a:ea typeface="PMingLiU"/>
                <a:cs typeface="Calibri" panose="020F0502020204030204" pitchFamily="34" charset="0"/>
              </a:rPr>
              <a:t>主题</a:t>
            </a:r>
            <a:r>
              <a:rPr lang="zh-CN" altLang="en-US" sz="3200" dirty="0">
                <a:solidFill>
                  <a:schemeClr val="accent1"/>
                </a:solidFill>
                <a:latin typeface="Calibri" panose="020F0502020204030204" pitchFamily="34" charset="0"/>
                <a:ea typeface="PMingLiU"/>
                <a:cs typeface="Calibri" panose="020F0502020204030204" pitchFamily="34" charset="0"/>
              </a:rPr>
              <a:t>）</a:t>
            </a:r>
            <a:r>
              <a:rPr lang="zh-TW" sz="3200" dirty="0">
                <a:solidFill>
                  <a:schemeClr val="accent1"/>
                </a:solidFill>
                <a:latin typeface="Calibri" panose="020F0502020204030204" pitchFamily="34" charset="0"/>
                <a:ea typeface="PMingLiU"/>
                <a:cs typeface="Calibri" panose="020F0502020204030204" pitchFamily="34" charset="0"/>
              </a:rPr>
              <a:t>的分会资源 
</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zh-TW" sz="2800" dirty="0">
                <a:solidFill>
                  <a:schemeClr val="bg1"/>
                </a:solidFill>
                <a:latin typeface="Calibri" panose="020F0502020204030204" pitchFamily="34" charset="0"/>
                <a:ea typeface="PMingLiU"/>
                <a:cs typeface="Calibri" panose="020F0502020204030204" pitchFamily="34" charset="0"/>
              </a:rPr>
              <a:t>资源 1 是 ___，可以在 ___ 找到
</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dirty="0">
                <a:solidFill>
                  <a:schemeClr val="bg1"/>
                </a:solidFill>
                <a:latin typeface="Calibri" panose="020F0502020204030204" pitchFamily="34" charset="0"/>
                <a:ea typeface="PMingLiU"/>
                <a:cs typeface="Calibri" panose="020F0502020204030204" pitchFamily="34" charset="0"/>
              </a:rPr>
              <a:t>资源 2 是 ___，可以在 ___ 找到</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dirty="0">
                <a:solidFill>
                  <a:schemeClr val="bg1"/>
                </a:solidFill>
                <a:latin typeface="Calibri" panose="020F0502020204030204" pitchFamily="34" charset="0"/>
                <a:ea typeface="PMingLiU"/>
                <a:cs typeface="Calibri" panose="020F0502020204030204" pitchFamily="34" charset="0"/>
              </a:rPr>
              <a:t>资源 3 是 ___，可以在 ___ 找到</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dirty="0">
                <a:solidFill>
                  <a:schemeClr val="bg1"/>
                </a:solidFill>
                <a:latin typeface="Calibri" panose="020F0502020204030204" pitchFamily="34" charset="0"/>
                <a:ea typeface="PMingLiU"/>
                <a:cs typeface="Calibri" panose="020F0502020204030204" pitchFamily="34" charset="0"/>
              </a:rPr>
              <a:t>资源 4 是 ___，可以在 ___ 找到</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a:t>
            </a:r>
            <a:r>
              <a:rPr lang="zh-CN" altLang="en-US" sz="3200" dirty="0">
                <a:solidFill>
                  <a:schemeClr val="accent1"/>
                </a:solidFill>
                <a:latin typeface="Calibri" panose="020F0502020204030204" pitchFamily="34" charset="0"/>
                <a:ea typeface="PMingLiU"/>
                <a:cs typeface="Calibri" panose="020F0502020204030204" pitchFamily="34" charset="0"/>
              </a:rPr>
              <a:t>的</a:t>
            </a:r>
            <a:r>
              <a:rPr lang="zh-TW" sz="3200" dirty="0">
                <a:solidFill>
                  <a:schemeClr val="accent1"/>
                </a:solidFill>
                <a:latin typeface="Calibri" panose="020F0502020204030204" pitchFamily="34" charset="0"/>
                <a:ea typeface="PMingLiU"/>
                <a:cs typeface="Calibri" panose="020F0502020204030204" pitchFamily="34" charset="0"/>
              </a:rPr>
              <a:t>挑战与成功</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a:t>
            </a:r>
            <a:r>
              <a:rPr lang="zh-CN" altLang="en-US" sz="3200" dirty="0">
                <a:solidFill>
                  <a:schemeClr val="accent1"/>
                </a:solidFill>
                <a:latin typeface="Calibri" panose="020F0502020204030204" pitchFamily="34" charset="0"/>
                <a:ea typeface="PMingLiU"/>
                <a:cs typeface="Calibri" panose="020F0502020204030204" pitchFamily="34" charset="0"/>
              </a:rPr>
              <a:t>的</a:t>
            </a:r>
            <a:r>
              <a:rPr lang="zh-TW" sz="3200" dirty="0">
                <a:solidFill>
                  <a:schemeClr val="accent1"/>
                </a:solidFill>
                <a:latin typeface="Calibri" panose="020F0502020204030204" pitchFamily="34" charset="0"/>
                <a:ea typeface="PMingLiU"/>
                <a:cs typeface="Calibri" panose="020F0502020204030204" pitchFamily="34" charset="0"/>
              </a:rPr>
              <a:t>挑战与成功</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 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分会挑战与成功…续</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dirty="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dirty="0">
                <a:solidFill>
                  <a:schemeClr val="accent1"/>
                </a:solidFill>
                <a:latin typeface="Calibri" panose="020F0502020204030204" pitchFamily="34" charset="0"/>
                <a:ea typeface="PMingLiU"/>
                <a:cs typeface="Calibri" panose="020F0502020204030204" pitchFamily="34" charset="0"/>
              </a:rPr>
              <a:t>问题</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zh-TW" sz="2800" dirty="0">
                <a:solidFill>
                  <a:schemeClr val="bg1"/>
                </a:solidFill>
                <a:latin typeface="Calibri" panose="020F0502020204030204" pitchFamily="34" charset="0"/>
                <a:ea typeface="PMingLiU"/>
                <a:cs typeface="Calibri" panose="020F0502020204030204" pitchFamily="34" charset="0"/>
              </a:rPr>
              <a:t>选择1</a:t>
            </a:r>
          </a:p>
          <a:p>
            <a:pPr marL="514350" indent="-514350">
              <a:buFont typeface="+mj-lt"/>
              <a:buAutoNum type="alphaUcPeriod"/>
            </a:pPr>
            <a:r>
              <a:rPr lang="zh-TW" sz="2800" dirty="0">
                <a:solidFill>
                  <a:schemeClr val="bg1"/>
                </a:solidFill>
                <a:latin typeface="Calibri" panose="020F0502020204030204" pitchFamily="34" charset="0"/>
                <a:ea typeface="PMingLiU"/>
                <a:cs typeface="Calibri" panose="020F0502020204030204" pitchFamily="34" charset="0"/>
              </a:rPr>
              <a:t>选择2</a:t>
            </a:r>
          </a:p>
          <a:p>
            <a:pPr marL="514350" indent="-514350">
              <a:buFont typeface="+mj-lt"/>
              <a:buAutoNum type="alphaUcPeriod"/>
            </a:pPr>
            <a:r>
              <a:rPr lang="zh-TW" sz="2800" dirty="0">
                <a:solidFill>
                  <a:schemeClr val="bg1"/>
                </a:solidFill>
                <a:latin typeface="Calibri" panose="020F0502020204030204" pitchFamily="34" charset="0"/>
                <a:ea typeface="PMingLiU"/>
                <a:cs typeface="Calibri" panose="020F0502020204030204" pitchFamily="34" charset="0"/>
              </a:rPr>
              <a:t>选择3</a:t>
            </a:r>
          </a:p>
          <a:p>
            <a:pPr marL="514350" indent="-514350">
              <a:buFont typeface="+mj-lt"/>
              <a:buAutoNum type="alphaUcPeriod"/>
            </a:pPr>
            <a:r>
              <a:rPr lang="zh-TW" sz="2800" dirty="0">
                <a:solidFill>
                  <a:schemeClr val="bg1"/>
                </a:solidFill>
                <a:latin typeface="Calibri" panose="020F0502020204030204" pitchFamily="34" charset="0"/>
                <a:ea typeface="PMingLiU"/>
                <a:cs typeface="Calibri" panose="020F0502020204030204" pitchFamily="34" charset="0"/>
              </a:rPr>
              <a:t>选择4</a:t>
            </a:r>
          </a:p>
          <a:p>
            <a:pPr marL="514350" indent="-514350">
              <a:buFont typeface="+mj-lt"/>
              <a:buAutoNum type="alphaUcPeriod"/>
            </a:pPr>
            <a:r>
              <a:rPr lang="zh-TW" sz="2800" dirty="0">
                <a:solidFill>
                  <a:schemeClr val="bg1"/>
                </a:solidFill>
                <a:latin typeface="Calibri" panose="020F0502020204030204" pitchFamily="34" charset="0"/>
                <a:ea typeface="PMingLiU"/>
                <a:cs typeface="Calibri" panose="020F0502020204030204" pitchFamily="34" charset="0"/>
              </a:rPr>
              <a:t>选择5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目标、活动和后续步骤</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dirty="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59524" y="1905000"/>
            <a:ext cx="2042340"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dirty="0">
                <a:solidFill>
                  <a:schemeClr val="accent1"/>
                </a:solidFill>
                <a:latin typeface="Calibri" panose="020F0502020204030204" pitchFamily="34" charset="0"/>
                <a:ea typeface="PMingLiU"/>
                <a:cs typeface="Calibri" panose="020F0502020204030204" pitchFamily="34" charset="0"/>
              </a:rPr>
              <a:t>分区目标</a:t>
            </a:r>
            <a:r>
              <a:rPr lang="zh-CN" altLang="en-US" sz="3600" b="1" dirty="0">
                <a:solidFill>
                  <a:schemeClr val="accent1"/>
                </a:solidFill>
                <a:latin typeface="Calibri" panose="020F0502020204030204" pitchFamily="34" charset="0"/>
                <a:ea typeface="PMingLiU"/>
                <a:cs typeface="Calibri" panose="020F0502020204030204" pitchFamily="34" charset="0"/>
              </a:rPr>
              <a:t>的追踪</a:t>
            </a:r>
            <a:r>
              <a:rPr lang="zh-TW" sz="3600" b="1" dirty="0">
                <a:solidFill>
                  <a:schemeClr val="accent1"/>
                </a:solidFill>
                <a:latin typeface="Calibri" panose="020F0502020204030204" pitchFamily="34" charset="0"/>
                <a:ea typeface="PMingLiU"/>
                <a:cs typeface="Calibri" panose="020F0502020204030204" pitchFamily="34" charset="0"/>
              </a:rPr>
              <a:t>
</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59867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zh-TW" sz="3600" dirty="0">
                          <a:solidFill>
                            <a:schemeClr val="bg1"/>
                          </a:solidFill>
                          <a:latin typeface="Calibri" panose="020F0502020204030204" pitchFamily="34" charset="0"/>
                          <a:ea typeface="PMingLiU"/>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dirty="0">
                          <a:solidFill>
                            <a:schemeClr val="bg1"/>
                          </a:solidFill>
                          <a:latin typeface="Calibri" panose="020F0502020204030204" pitchFamily="34" charset="0"/>
                          <a:ea typeface="PMingLiU"/>
                          <a:cs typeface="Calibri" panose="020F0502020204030204" pitchFamily="34" charset="0"/>
                        </a:rPr>
                        <a:t>所有分会召开会议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TW" sz="3600" dirty="0">
                          <a:solidFill>
                            <a:schemeClr val="bg1"/>
                          </a:solidFill>
                          <a:latin typeface="Calibri" panose="020F0502020204030204" pitchFamily="34" charset="0"/>
                          <a:ea typeface="PMingLiU"/>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dirty="0">
                          <a:solidFill>
                            <a:schemeClr val="bg1"/>
                          </a:solidFill>
                          <a:latin typeface="Calibri" panose="020F0502020204030204" pitchFamily="34" charset="0"/>
                          <a:ea typeface="PMingLiU"/>
                          <a:cs typeface="Calibri" panose="020F0502020204030204" pitchFamily="34" charset="0"/>
                        </a:rPr>
                        <a:t>所有分会开展服务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dirty="0">
                          <a:solidFill>
                            <a:schemeClr val="bg1"/>
                          </a:solidFill>
                          <a:latin typeface="Calibri" panose="020F0502020204030204" pitchFamily="34" charset="0"/>
                          <a:ea typeface="PMingLiU"/>
                          <a:cs typeface="Calibri" panose="020F0502020204030204" pitchFamily="34" charset="0"/>
                        </a:rPr>
                        <a:t>所有分会报告服务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dirty="0">
                          <a:solidFill>
                            <a:schemeClr val="bg1"/>
                          </a:solidFill>
                          <a:latin typeface="Calibri" panose="020F0502020204030204" pitchFamily="34" charset="0"/>
                          <a:ea typeface="PMingLiU"/>
                          <a:cs typeface="Calibri" panose="020F0502020204030204" pitchFamily="34" charset="0"/>
                        </a:rPr>
                        <a:t>所有分会都为干部继任做好了准备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sz="2800" dirty="0">
                          <a:solidFill>
                            <a:schemeClr val="bg1"/>
                          </a:solidFill>
                          <a:latin typeface="Calibri" panose="020F0502020204030204" pitchFamily="34" charset="0"/>
                          <a:ea typeface="PMingLiU"/>
                          <a:cs typeface="Calibri" panose="020F0502020204030204" pitchFamily="34" charset="0"/>
                        </a:rPr>
                        <a:t>所有分会都收到分区新闻通讯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038600" y="1419589"/>
            <a:ext cx="7543800" cy="3625608"/>
          </a:xfrm>
          <a:prstGeom prst="rect">
            <a:avLst/>
          </a:prstGeom>
          <a:noFill/>
        </p:spPr>
        <p:txBody>
          <a:bodyPr wrap="square">
            <a:spAutoFit/>
          </a:bodyPr>
          <a:lstStyle/>
          <a:p>
            <a:pPr>
              <a:lnSpc>
                <a:spcPct val="110000"/>
              </a:lnSpc>
              <a:spcBef>
                <a:spcPts val="600"/>
              </a:spcBef>
              <a:spcAft>
                <a:spcPts val="1200"/>
              </a:spcAft>
            </a:pPr>
            <a:r>
              <a:rPr lang="zh-TW" sz="1800" dirty="0">
                <a:solidFill>
                  <a:schemeClr val="bg1"/>
                </a:solidFill>
                <a:latin typeface="Calibri" panose="020F0502020204030204" pitchFamily="34" charset="0"/>
                <a:ea typeface="PMingLiU"/>
                <a:cs typeface="Calibri" panose="020F0502020204030204" pitchFamily="34" charset="0"/>
              </a:rPr>
              <a:t>我们将在 ____</a:t>
            </a:r>
            <a:r>
              <a:rPr lang="zh-CN" altLang="en-US" sz="1800" dirty="0">
                <a:solidFill>
                  <a:schemeClr val="bg1"/>
                </a:solidFill>
                <a:latin typeface="Calibri" panose="020F0502020204030204" pitchFamily="34" charset="0"/>
                <a:ea typeface="PMingLiU"/>
                <a:cs typeface="Calibri" panose="020F0502020204030204" pitchFamily="34" charset="0"/>
              </a:rPr>
              <a:t>（</a:t>
            </a:r>
            <a:r>
              <a:rPr lang="zh-TW" sz="1800" dirty="0">
                <a:solidFill>
                  <a:schemeClr val="bg1"/>
                </a:solidFill>
                <a:latin typeface="Calibri" panose="020F0502020204030204" pitchFamily="34" charset="0"/>
                <a:ea typeface="PMingLiU"/>
                <a:cs typeface="Calibri" panose="020F0502020204030204" pitchFamily="34" charset="0"/>
              </a:rPr>
              <a:t>时间</a:t>
            </a:r>
            <a:r>
              <a:rPr lang="zh-CN" altLang="en-US" sz="1800" dirty="0">
                <a:solidFill>
                  <a:schemeClr val="bg1"/>
                </a:solidFill>
                <a:latin typeface="Calibri" panose="020F0502020204030204" pitchFamily="34" charset="0"/>
                <a:ea typeface="PMingLiU"/>
                <a:cs typeface="Calibri" panose="020F0502020204030204" pitchFamily="34" charset="0"/>
              </a:rPr>
              <a:t>）</a:t>
            </a:r>
            <a:r>
              <a:rPr lang="zh-TW" sz="1800" dirty="0">
                <a:solidFill>
                  <a:schemeClr val="bg1"/>
                </a:solidFill>
                <a:latin typeface="Calibri" panose="020F0502020204030204" pitchFamily="34" charset="0"/>
                <a:ea typeface="PMingLiU"/>
                <a:cs typeface="Calibri" panose="020F0502020204030204" pitchFamily="34" charset="0"/>
              </a:rPr>
              <a:t>开始。在会议之前，请测试操作：</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请随时告知您已登录，如果愿意，请打开您的摄像机。</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为了让每个人都能听到最好的声音效果，不发言的时候请静音。</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尝试使用举手功能 - 如果您想发言，这很有用。</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如果需要，请重命名自己，以帮助我们所有人将面孔与姓名联系起来。</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使用聊天分享您的想法。如果您遇到困难，请与_____ 聊天。</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我们将把这次会议的录音分享给那些不能参加的人。</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174794" y="1981200"/>
            <a:ext cx="2953084" cy="1725436"/>
          </a:xfrm>
          <a:prstGeom prst="rect">
            <a:avLst/>
          </a:prstGeom>
        </p:spPr>
        <p:txBody>
          <a:bodyPr>
            <a:normAutofit fontScale="525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5300" dirty="0">
                <a:solidFill>
                  <a:schemeClr val="accent1"/>
                </a:solidFill>
                <a:latin typeface="Calibri" panose="020F0502020204030204" pitchFamily="34" charset="0"/>
                <a:ea typeface="PMingLiU"/>
                <a:cs typeface="Calibri" panose="020F0502020204030204" pitchFamily="34" charset="0"/>
              </a:rPr>
              <a:t>在开始之前</a:t>
            </a:r>
            <a:r>
              <a:rPr lang="zh-TW" sz="3200" dirty="0">
                <a:solidFill>
                  <a:schemeClr val="accent1"/>
                </a:solidFill>
                <a:latin typeface="Calibri" panose="020F0502020204030204" pitchFamily="34" charset="0"/>
                <a:ea typeface="PMingLiU"/>
                <a:cs typeface="Calibri" panose="020F0502020204030204" pitchFamily="34" charset="0"/>
              </a:rPr>
              <a:t>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lnSpc>
                <a:spcPct val="120000"/>
              </a:lnSpc>
            </a:pPr>
            <a:r>
              <a:rPr lang="zh-TW" sz="4100" dirty="0">
                <a:solidFill>
                  <a:schemeClr val="accent1"/>
                </a:solidFill>
                <a:latin typeface="+mn-ea"/>
                <a:ea typeface="+mn-ea"/>
                <a:cs typeface="Calibri" panose="020F0502020204030204" pitchFamily="34" charset="0"/>
              </a:rPr>
              <a:t>有用的网络</a:t>
            </a:r>
            <a:br>
              <a:rPr lang="en-US" altLang="zh-TW" sz="4100" dirty="0">
                <a:solidFill>
                  <a:schemeClr val="accent1"/>
                </a:solidFill>
                <a:latin typeface="+mn-ea"/>
                <a:ea typeface="+mn-ea"/>
                <a:cs typeface="Calibri" panose="020F0502020204030204" pitchFamily="34" charset="0"/>
              </a:rPr>
            </a:br>
            <a:r>
              <a:rPr lang="zh-TW" sz="4100" dirty="0">
                <a:solidFill>
                  <a:schemeClr val="accent1"/>
                </a:solidFill>
                <a:latin typeface="+mn-ea"/>
                <a:ea typeface="+mn-ea"/>
                <a:cs typeface="Calibri" panose="020F0502020204030204" pitchFamily="34" charset="0"/>
              </a:rPr>
              <a:t>研讨会要诀：</a:t>
            </a:r>
            <a:r>
              <a:rPr lang="zh-TW" sz="3200" dirty="0">
                <a:solidFill>
                  <a:schemeClr val="accent1"/>
                </a:solidFill>
                <a:latin typeface="Calibri" panose="020F0502020204030204" pitchFamily="34" charset="0"/>
                <a:ea typeface="PMingLiU"/>
                <a:cs typeface="Calibri" panose="020F0502020204030204" pitchFamily="34" charset="0"/>
              </a:rPr>
              <a:t>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分区目标</a:t>
            </a:r>
            <a:r>
              <a:rPr lang="zh-CN" altLang="en-US" sz="3200" dirty="0">
                <a:solidFill>
                  <a:schemeClr val="accent1"/>
                </a:solidFill>
                <a:latin typeface="Calibri" panose="020F0502020204030204" pitchFamily="34" charset="0"/>
                <a:ea typeface="PMingLiU"/>
                <a:cs typeface="Calibri" panose="020F0502020204030204" pitchFamily="34" charset="0"/>
              </a:rPr>
              <a:t>追踪 </a:t>
            </a:r>
            <a:r>
              <a:rPr lang="zh-TW" sz="3200" dirty="0">
                <a:solidFill>
                  <a:schemeClr val="accent1"/>
                </a:solidFill>
                <a:latin typeface="Calibri" panose="020F0502020204030204" pitchFamily="34" charset="0"/>
                <a:ea typeface="PMingLiU"/>
                <a:cs typeface="Calibri" panose="020F0502020204030204" pitchFamily="34" charset="0"/>
              </a:rPr>
              <a:t>-</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zh-TW" sz="3200" dirty="0">
                <a:solidFill>
                  <a:schemeClr val="accent1"/>
                </a:solidFill>
                <a:latin typeface="Calibri" panose="020F0502020204030204" pitchFamily="34" charset="0"/>
                <a:ea typeface="PMingLiU"/>
                <a:cs typeface="Calibri" panose="020F0502020204030204" pitchFamily="34" charset="0"/>
              </a:rPr>
              <a:t>会员发展</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29936" y="3152001"/>
            <a:ext cx="1600200" cy="553998"/>
          </a:xfrm>
          <a:prstGeom prst="rect">
            <a:avLst/>
          </a:prstGeom>
          <a:noFill/>
        </p:spPr>
        <p:txBody>
          <a:bodyPr wrap="square" rtlCol="0">
            <a:spAutoFit/>
          </a:bodyPr>
          <a:lstStyle/>
          <a:p>
            <a:r>
              <a:rPr lang="zh-TW" sz="3000" b="1" dirty="0">
                <a:solidFill>
                  <a:schemeClr val="bg1"/>
                </a:solidFill>
                <a:latin typeface="Calibri" panose="020F0502020204030204" pitchFamily="34" charset="0"/>
                <a:ea typeface="PMingLiU"/>
                <a:cs typeface="Calibri" panose="020F0502020204030204" pitchFamily="34" charset="0"/>
              </a:rPr>
              <a:t>目标</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29936" y="3940172"/>
            <a:ext cx="1600200" cy="553998"/>
          </a:xfrm>
          <a:prstGeom prst="rect">
            <a:avLst/>
          </a:prstGeom>
          <a:noFill/>
        </p:spPr>
        <p:txBody>
          <a:bodyPr wrap="square" rtlCol="0">
            <a:spAutoFit/>
          </a:bodyPr>
          <a:lstStyle/>
          <a:p>
            <a:r>
              <a:rPr lang="zh-TW" sz="3000" b="1" dirty="0">
                <a:solidFill>
                  <a:schemeClr val="bg1"/>
                </a:solidFill>
                <a:latin typeface="Calibri" panose="020F0502020204030204" pitchFamily="34" charset="0"/>
                <a:ea typeface="PMingLiU"/>
                <a:cs typeface="Calibri" panose="020F0502020204030204" pitchFamily="34" charset="0"/>
              </a:rPr>
              <a:t>当前</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dirty="0">
                  <a:solidFill>
                    <a:schemeClr val="bg1"/>
                  </a:solidFill>
                  <a:latin typeface="Calibri" panose="020F0502020204030204" pitchFamily="34" charset="0"/>
                  <a:ea typeface="PMingLiU"/>
                  <a:cs typeface="Calibri" panose="020F0502020204030204" pitchFamily="34" charset="0"/>
                </a:rPr>
                <a:t>新会员</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dirty="0">
                  <a:solidFill>
                    <a:schemeClr val="bg1"/>
                  </a:solidFill>
                  <a:latin typeface="Calibri" panose="020F0502020204030204" pitchFamily="34" charset="0"/>
                  <a:ea typeface="PMingLiU"/>
                  <a:cs typeface="Calibri" panose="020F0502020204030204" pitchFamily="34" charset="0"/>
                </a:rPr>
                <a:t>会员流失</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dirty="0">
                  <a:solidFill>
                    <a:schemeClr val="bg1"/>
                  </a:solidFill>
                  <a:latin typeface="Calibri" panose="020F0502020204030204" pitchFamily="34" charset="0"/>
                  <a:ea typeface="PMingLiU"/>
                  <a:cs typeface="Calibri" panose="020F0502020204030204" pitchFamily="34" charset="0"/>
                </a:rPr>
                <a:t>净会员</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dirty="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dirty="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4" y="2209800"/>
            <a:ext cx="2533315"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dirty="0">
                <a:solidFill>
                  <a:schemeClr val="accent1"/>
                </a:solidFill>
                <a:latin typeface="Calibri" panose="020F0502020204030204" pitchFamily="34" charset="0"/>
                <a:ea typeface="PMingLiU"/>
                <a:cs typeface="Calibri" panose="020F0502020204030204" pitchFamily="34" charset="0"/>
              </a:rPr>
              <a:t>杰出</a:t>
            </a:r>
            <a:r>
              <a:rPr lang="zh-TW" altLang="en-US" sz="3600" b="1" dirty="0">
                <a:solidFill>
                  <a:schemeClr val="accent1"/>
                </a:solidFill>
                <a:latin typeface="Calibri" panose="020F0502020204030204" pitchFamily="34" charset="0"/>
                <a:ea typeface="PMingLiU"/>
                <a:cs typeface="Calibri" panose="020F0502020204030204" pitchFamily="34" charset="0"/>
              </a:rPr>
              <a:t>分会奖</a:t>
            </a:r>
            <a:r>
              <a:rPr lang="zh-CN" altLang="en-US" sz="3600" b="1" dirty="0">
                <a:solidFill>
                  <a:schemeClr val="accent1"/>
                </a:solidFill>
                <a:latin typeface="Calibri" panose="020F0502020204030204" pitchFamily="34" charset="0"/>
                <a:ea typeface="PMingLiU"/>
                <a:cs typeface="Calibri" panose="020F0502020204030204" pitchFamily="34" charset="0"/>
              </a:rPr>
              <a:t>的</a:t>
            </a:r>
            <a:r>
              <a:rPr lang="zh-TW" altLang="en-US" sz="3600" b="1" dirty="0">
                <a:solidFill>
                  <a:schemeClr val="accent1"/>
                </a:solidFill>
                <a:latin typeface="Calibri" panose="020F0502020204030204" pitchFamily="34" charset="0"/>
                <a:ea typeface="PMingLiU"/>
                <a:cs typeface="Calibri" panose="020F0502020204030204" pitchFamily="34" charset="0"/>
              </a:rPr>
              <a:t>标准</a:t>
            </a:r>
            <a:endParaRPr lang="zh-TW" sz="3600" b="1" dirty="0">
              <a:solidFill>
                <a:schemeClr val="accent1"/>
              </a:solidFill>
              <a:latin typeface="Calibri" panose="020F0502020204030204" pitchFamily="34" charset="0"/>
              <a:ea typeface="PMingLiU"/>
              <a:cs typeface="Calibri" panose="020F0502020204030204" pitchFamily="34" charset="0"/>
            </a:endParaRP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634926"/>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zh-TW" sz="2400" dirty="0">
                <a:solidFill>
                  <a:schemeClr val="bg1"/>
                </a:solidFill>
                <a:latin typeface="Calibri" panose="020F0502020204030204" pitchFamily="34" charset="0"/>
                <a:ea typeface="PMingLiU"/>
                <a:cs typeface="Calibri" panose="020F0502020204030204" pitchFamily="34" charset="0"/>
              </a:rPr>
              <a:t>☐实现了会员净成长，或授证了一个新的狮子分会、青少狮会或分会支部</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  向LCIF捐款</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☐开始一个新的服务方案。</a:t>
            </a:r>
            <a:r>
              <a:rPr lang="zh-TW" sz="2400" i="1" dirty="0">
                <a:solidFill>
                  <a:schemeClr val="bg1"/>
                </a:solidFill>
                <a:latin typeface="Calibri" panose="020F0502020204030204" pitchFamily="34" charset="0"/>
                <a:ea typeface="PMingLiU"/>
                <a:cs typeface="Calibri" panose="020F0502020204030204" pitchFamily="34" charset="0"/>
              </a:rPr>
              <a:t>考虑我们的一个全球志业！</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☐分会主办的三个方案/活动。</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 分会处于正常地位 - 已支付区会费，且在LCI没有未付余额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 主要干部参与了一项或多项领导发展培训活动。</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 改善分会运营（参见提高分会质量网页上的工具）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dirty="0">
                <a:solidFill>
                  <a:schemeClr val="bg1"/>
                </a:solidFill>
                <a:latin typeface="Calibri" panose="020F0502020204030204" pitchFamily="34" charset="0"/>
                <a:ea typeface="PMingLiU"/>
                <a:cs typeface="Calibri" panose="020F0502020204030204" pitchFamily="34" charset="0"/>
              </a:rPr>
              <a:t>☐通过当地媒体或社交媒体宣传服务活动</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zh-TW" dirty="0">
                <a:latin typeface="Calibri" panose="020F0502020204030204" pitchFamily="34" charset="0"/>
                <a:ea typeface="PMingLiU"/>
                <a:cs typeface="Calibri" panose="020F0502020204030204" pitchFamily="34" charset="0"/>
              </a:rPr>
              <a:t>分区会议：</a:t>
            </a:r>
            <a:r>
              <a:rPr lang="zh-TW" i="1" dirty="0">
                <a:latin typeface="Calibri" panose="020F0502020204030204" pitchFamily="34" charset="0"/>
                <a:ea typeface="PMingLiU"/>
                <a:cs typeface="Calibri" panose="020F0502020204030204" pitchFamily="34" charset="0"/>
              </a:rPr>
              <a:t>日期，时间</a:t>
            </a:r>
          </a:p>
          <a:p>
            <a:pPr marL="457200" lvl="0" indent="-457200">
              <a:buClr>
                <a:schemeClr val="accent1"/>
              </a:buClr>
              <a:buFont typeface="Wingdings 3" panose="05040102010807070707" pitchFamily="18" charset="2"/>
              <a:buChar char="u"/>
            </a:pPr>
            <a:r>
              <a:rPr lang="zh-TW" b="1" dirty="0">
                <a:latin typeface="Calibri" panose="020F0502020204030204" pitchFamily="34" charset="0"/>
                <a:ea typeface="PMingLiU"/>
                <a:cs typeface="Calibri" panose="020F0502020204030204" pitchFamily="34" charset="0"/>
              </a:rPr>
              <a:t>区年会：</a:t>
            </a:r>
            <a:r>
              <a:rPr lang="zh-TW" i="1" dirty="0">
                <a:latin typeface="Calibri" panose="020F0502020204030204" pitchFamily="34" charset="0"/>
                <a:ea typeface="PMingLiU"/>
                <a:cs typeface="Calibri" panose="020F0502020204030204" pitchFamily="34" charset="0"/>
              </a:rPr>
              <a:t>日期、注册信息</a:t>
            </a:r>
          </a:p>
          <a:p>
            <a:pPr marL="457200" indent="-457200"/>
            <a:r>
              <a:rPr lang="zh-TW" dirty="0">
                <a:latin typeface="Calibri" panose="020F0502020204030204" pitchFamily="34" charset="0"/>
                <a:ea typeface="PMingLiU"/>
                <a:cs typeface="Calibri" panose="020F0502020204030204" pitchFamily="34" charset="0"/>
              </a:rPr>
              <a:t>国际年会：</a:t>
            </a:r>
            <a:r>
              <a:rPr lang="zh-TW" i="1" dirty="0">
                <a:latin typeface="Calibri" panose="020F0502020204030204" pitchFamily="34" charset="0"/>
                <a:ea typeface="PMingLiU"/>
                <a:cs typeface="Calibri" panose="020F0502020204030204" pitchFamily="34" charset="0"/>
              </a:rPr>
              <a:t>日期、注册信息</a:t>
            </a:r>
          </a:p>
        </p:txBody>
      </p:sp>
      <p:sp>
        <p:nvSpPr>
          <p:cNvPr id="3" name="Title 2"/>
          <p:cNvSpPr>
            <a:spLocks noGrp="1"/>
          </p:cNvSpPr>
          <p:nvPr>
            <p:ph type="title"/>
          </p:nvPr>
        </p:nvSpPr>
        <p:spPr/>
        <p:txBody>
          <a:bodyPr>
            <a:normAutofit/>
          </a:bodyPr>
          <a:lstStyle/>
          <a:p>
            <a:r>
              <a:rPr lang="zh-TW" sz="3600" dirty="0">
                <a:solidFill>
                  <a:schemeClr val="accent1"/>
                </a:solidFill>
                <a:latin typeface="Calibri" panose="020F0502020204030204" pitchFamily="34" charset="0"/>
                <a:ea typeface="PMingLiU"/>
                <a:cs typeface="Calibri" panose="020F0502020204030204" pitchFamily="34" charset="0"/>
              </a:rPr>
              <a:t>狮子会的活动</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zh-TW" dirty="0">
                <a:solidFill>
                  <a:schemeClr val="accent1"/>
                </a:solidFill>
              </a:rPr>
              <a:t>想法和问题</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将我们讨论中的想法</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带回您的分会</a:t>
            </a:r>
          </a:p>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朝着获得杰出分会奖</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迈出下一步</a:t>
            </a:r>
          </a:p>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邀请分会会员参加区</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和国际年会</a:t>
            </a:r>
          </a:p>
        </p:txBody>
      </p:sp>
      <p:sp>
        <p:nvSpPr>
          <p:cNvPr id="3" name="Title 2"/>
          <p:cNvSpPr>
            <a:spLocks noGrp="1"/>
          </p:cNvSpPr>
          <p:nvPr>
            <p:ph type="title"/>
          </p:nvPr>
        </p:nvSpPr>
        <p:spPr/>
        <p:txBody>
          <a:bodyPr/>
          <a:lstStyle/>
          <a:p>
            <a:r>
              <a:rPr lang="zh-TW" dirty="0">
                <a:solidFill>
                  <a:schemeClr val="accent1"/>
                </a:solidFill>
                <a:latin typeface="Calibri" panose="020F0502020204030204" pitchFamily="34" charset="0"/>
                <a:ea typeface="PMingLiU"/>
                <a:cs typeface="Calibri" panose="020F0502020204030204" pitchFamily="34" charset="0"/>
              </a:rPr>
              <a:t>接下来的步骤</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5029200" y="2875002"/>
            <a:ext cx="4648200" cy="553998"/>
          </a:xfrm>
          <a:prstGeom prst="rect">
            <a:avLst/>
          </a:prstGeom>
          <a:noFill/>
        </p:spPr>
        <p:txBody>
          <a:bodyPr wrap="square" rtlCol="0">
            <a:spAutoFit/>
          </a:bodyPr>
          <a:lstStyle/>
          <a:p>
            <a:r>
              <a:rPr lang="zh-TW" sz="3000" dirty="0">
                <a:solidFill>
                  <a:schemeClr val="bg1"/>
                </a:solidFill>
                <a:latin typeface="Calibri" panose="020F0502020204030204" pitchFamily="34" charset="0"/>
                <a:ea typeface="PMingLiU"/>
                <a:cs typeface="Calibri" panose="020F0502020204030204" pitchFamily="34" charset="0"/>
              </a:rPr>
              <a:t>结</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语</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dirty="0">
                <a:latin typeface="Calibri" panose="020F0502020204030204" pitchFamily="34" charset="0"/>
                <a:ea typeface="PMingLiU"/>
                <a:cs typeface="Calibri" panose="020F0502020204030204" pitchFamily="34" charset="0"/>
              </a:rPr>
              <a:t>谢</a:t>
            </a:r>
            <a:r>
              <a:rPr lang="en-US" altLang="zh-TW" dirty="0">
                <a:latin typeface="Calibri" panose="020F0502020204030204" pitchFamily="34" charset="0"/>
                <a:ea typeface="PMingLiU"/>
                <a:cs typeface="Calibri" panose="020F0502020204030204" pitchFamily="34" charset="0"/>
              </a:rPr>
              <a:t> </a:t>
            </a:r>
            <a:r>
              <a:rPr lang="zh-TW" dirty="0">
                <a:latin typeface="Calibri" panose="020F0502020204030204" pitchFamily="34" charset="0"/>
                <a:ea typeface="PMingLiU"/>
                <a:cs typeface="Calibri" panose="020F0502020204030204" pitchFamily="34" charset="0"/>
              </a:rPr>
              <a:t>谢</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开场白</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8153400" cy="1500633"/>
          </a:xfrm>
          <a:prstGeom prst="rect">
            <a:avLst/>
          </a:prstGeom>
          <a:noFill/>
        </p:spPr>
        <p:txBody>
          <a:bodyPr wrap="square" rtlCol="0">
            <a:spAutoFit/>
          </a:bodyPr>
          <a:lstStyle/>
          <a:p>
            <a:r>
              <a:rPr lang="zh-TW" sz="3000" dirty="0">
                <a:solidFill>
                  <a:schemeClr val="bg1"/>
                </a:solidFill>
                <a:latin typeface="Calibri" panose="020F0502020204030204" pitchFamily="34" charset="0"/>
                <a:ea typeface="PMingLiU"/>
                <a:cs typeface="Calibri" panose="020F0502020204030204" pitchFamily="34" charset="0"/>
              </a:rPr>
              <a:t>分区主席</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 嘉宾 1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嘉宾 2</a:t>
            </a:r>
          </a:p>
          <a:p>
            <a:endParaRPr lang="en-US" sz="3000" dirty="0">
              <a:solidFill>
                <a:schemeClr val="bg1"/>
              </a:solidFill>
              <a:latin typeface="Calibri" panose="020F0502020204030204" pitchFamily="34" charset="0"/>
              <a:cs typeface="Calibri" panose="020F0502020204030204" pitchFamily="34" charset="0"/>
            </a:endParaRPr>
          </a:p>
          <a:p>
            <a:r>
              <a:rPr lang="zh-TW" sz="3000" dirty="0">
                <a:solidFill>
                  <a:schemeClr val="bg1"/>
                </a:solidFill>
                <a:latin typeface="Calibri" panose="020F0502020204030204" pitchFamily="34" charset="0"/>
                <a:ea typeface="PMingLiU"/>
                <a:cs typeface="Calibri" panose="020F0502020204030204" pitchFamily="34" charset="0"/>
              </a:rPr>
              <a:t>姓名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姓名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姓名</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分会干部介绍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分会干部介绍……续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zh-TW" sz="2400" b="1" dirty="0">
                <a:solidFill>
                  <a:schemeClr val="bg1"/>
                </a:solidFill>
                <a:latin typeface="Calibri" panose="020F0502020204030204" pitchFamily="34" charset="0"/>
                <a:ea typeface="PMingLiU"/>
                <a:cs typeface="Calibri" panose="020F0502020204030204" pitchFamily="34" charset="0"/>
              </a:rPr>
              <a:t>_____ 狮子分会 </a:t>
            </a:r>
          </a:p>
          <a:p>
            <a:r>
              <a:rPr lang="zh-TW" dirty="0">
                <a:solidFill>
                  <a:schemeClr val="bg1"/>
                </a:solidFill>
                <a:latin typeface="Calibri" panose="020F0502020204030204" pitchFamily="34" charset="0"/>
                <a:ea typeface="PMingLiU"/>
                <a:cs typeface="Calibri" panose="020F0502020204030204" pitchFamily="34" charset="0"/>
              </a:rPr>
              <a:t>主席：_______</a:t>
            </a:r>
          </a:p>
          <a:p>
            <a:r>
              <a:rPr lang="zh-TW" dirty="0">
                <a:solidFill>
                  <a:schemeClr val="bg1"/>
                </a:solidFill>
                <a:latin typeface="Calibri" panose="020F0502020204030204" pitchFamily="34" charset="0"/>
                <a:ea typeface="PMingLiU"/>
                <a:cs typeface="Calibri" panose="020F0502020204030204" pitchFamily="34" charset="0"/>
              </a:rPr>
              <a:t>第一副主席：_______</a:t>
            </a:r>
          </a:p>
          <a:p>
            <a:r>
              <a:rPr lang="zh-TW" dirty="0">
                <a:solidFill>
                  <a:schemeClr val="bg1"/>
                </a:solidFill>
                <a:latin typeface="Calibri" panose="020F0502020204030204" pitchFamily="34" charset="0"/>
                <a:ea typeface="PMingLiU"/>
                <a:cs typeface="Calibri" panose="020F0502020204030204" pitchFamily="34" charset="0"/>
              </a:rPr>
              <a:t>秘书：______</a:t>
            </a:r>
          </a:p>
          <a:p>
            <a:r>
              <a:rPr lang="zh-TW" dirty="0">
                <a:solidFill>
                  <a:schemeClr val="bg1"/>
                </a:solidFill>
                <a:latin typeface="Calibri" panose="020F0502020204030204" pitchFamily="34" charset="0"/>
                <a:ea typeface="PMingLiU"/>
                <a:cs typeface="Calibri" panose="020F0502020204030204" pitchFamily="34" charset="0"/>
              </a:rPr>
              <a:t>财务长：_________ </a:t>
            </a:r>
          </a:p>
          <a:p>
            <a:r>
              <a:rPr lang="zh-TW" dirty="0">
                <a:solidFill>
                  <a:schemeClr val="bg1"/>
                </a:solidFill>
                <a:latin typeface="Calibri" panose="020F0502020204030204" pitchFamily="34" charset="0"/>
                <a:ea typeface="PMingLiU"/>
                <a:cs typeface="Calibri" panose="020F0502020204030204" pitchFamily="34" charset="0"/>
              </a:rPr>
              <a:t>会员发展主席：_________</a:t>
            </a:r>
          </a:p>
          <a:p>
            <a:r>
              <a:rPr lang="zh-TW" dirty="0">
                <a:solidFill>
                  <a:schemeClr val="bg1"/>
                </a:solidFill>
                <a:latin typeface="Calibri" panose="020F0502020204030204" pitchFamily="34" charset="0"/>
                <a:ea typeface="PMingLiU"/>
                <a:cs typeface="Calibri" panose="020F0502020204030204" pitchFamily="34" charset="0"/>
              </a:rPr>
              <a:t>服务主席：_________</a:t>
            </a:r>
          </a:p>
          <a:p>
            <a:r>
              <a:rPr lang="zh-TW" dirty="0">
                <a:solidFill>
                  <a:schemeClr val="bg1"/>
                </a:solidFill>
                <a:latin typeface="Calibri" panose="020F0502020204030204" pitchFamily="34" charset="0"/>
                <a:ea typeface="PMingLiU"/>
                <a:cs typeface="Calibri" panose="020F0502020204030204" pitchFamily="34" charset="0"/>
              </a:rPr>
              <a:t>营销主席：_________</a:t>
            </a:r>
          </a:p>
          <a:p>
            <a:r>
              <a:rPr lang="zh-TW" dirty="0">
                <a:solidFill>
                  <a:schemeClr val="bg1"/>
                </a:solidFill>
                <a:latin typeface="Calibri" panose="020F0502020204030204" pitchFamily="34" charset="0"/>
                <a:ea typeface="PMingLiU"/>
                <a:cs typeface="Calibri" panose="020F0502020204030204" pitchFamily="34" charset="0"/>
              </a:rPr>
              <a:t>LCIF 协调员：_________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en-US" altLang="zh-CN" sz="3200" dirty="0">
                <a:solidFill>
                  <a:schemeClr val="accent1"/>
                </a:solidFill>
                <a:latin typeface="Calibri" panose="020F0502020204030204" pitchFamily="34" charset="0"/>
                <a:ea typeface="PMingLiU"/>
                <a:cs typeface="Calibri" panose="020F0502020204030204" pitchFamily="34" charset="0"/>
              </a:rPr>
              <a:t>20  </a:t>
            </a:r>
            <a:r>
              <a:rPr lang="zh-TW" altLang="en-US" sz="3200" dirty="0">
                <a:solidFill>
                  <a:schemeClr val="accent1"/>
                </a:solidFill>
                <a:latin typeface="Calibri" panose="020F0502020204030204" pitchFamily="34" charset="0"/>
                <a:ea typeface="PMingLiU"/>
                <a:cs typeface="Calibri" panose="020F0502020204030204" pitchFamily="34" charset="0"/>
              </a:rPr>
              <a:t> </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en-US" altLang="zh-CN" sz="3200" dirty="0">
                <a:solidFill>
                  <a:schemeClr val="accent1"/>
                </a:solidFill>
                <a:latin typeface="Calibri" panose="020F0502020204030204" pitchFamily="34" charset="0"/>
                <a:ea typeface="PMingLiU"/>
                <a:cs typeface="Calibri" panose="020F0502020204030204" pitchFamily="34" charset="0"/>
              </a:rPr>
              <a:t>20     </a:t>
            </a:r>
            <a:r>
              <a:rPr lang="zh-CN" altLang="en-US" sz="3200" dirty="0">
                <a:solidFill>
                  <a:schemeClr val="accent1"/>
                </a:solidFill>
                <a:latin typeface="Calibri" panose="020F0502020204030204" pitchFamily="34" charset="0"/>
                <a:ea typeface="PMingLiU"/>
                <a:cs typeface="Calibri" panose="020F0502020204030204" pitchFamily="34" charset="0"/>
              </a:rPr>
              <a:t>年度</a:t>
            </a:r>
            <a:r>
              <a:rPr lang="zh-TW" sz="3200" dirty="0">
                <a:solidFill>
                  <a:schemeClr val="accent1"/>
                </a:solidFill>
                <a:latin typeface="Calibri" panose="020F0502020204030204" pitchFamily="34" charset="0"/>
                <a:ea typeface="PMingLiU"/>
                <a:cs typeface="Calibri" panose="020F0502020204030204" pitchFamily="34" charset="0"/>
              </a:rPr>
              <a:t>分区会议</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dirty="0">
                          <a:solidFill>
                            <a:srgbClr val="002060"/>
                          </a:solidFill>
                          <a:latin typeface="Calibri" panose="020F0502020204030204" pitchFamily="34" charset="0"/>
                          <a:ea typeface="PMingLiU"/>
                          <a:cs typeface="Calibri" panose="020F0502020204030204" pitchFamily="34" charset="0"/>
                        </a:rPr>
                        <a:t>七月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服务</a:t>
                      </a:r>
                    </a:p>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卓越</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dirty="0">
                          <a:solidFill>
                            <a:srgbClr val="002060"/>
                          </a:solidFill>
                          <a:latin typeface="Calibri" panose="020F0502020204030204" pitchFamily="34" charset="0"/>
                          <a:ea typeface="PMingLiU"/>
                          <a:cs typeface="Calibri" panose="020F0502020204030204" pitchFamily="34" charset="0"/>
                        </a:rPr>
                        <a:t>十月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会员</a:t>
                      </a:r>
                    </a:p>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营销</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zh-TW" sz="2000" dirty="0">
                          <a:solidFill>
                            <a:srgbClr val="002060"/>
                          </a:solidFill>
                          <a:latin typeface="Calibri" panose="020F0502020204030204" pitchFamily="34" charset="0"/>
                          <a:ea typeface="PMingLiU"/>
                          <a:cs typeface="Calibri" panose="020F0502020204030204" pitchFamily="34" charset="0"/>
                        </a:rPr>
                        <a:t>一月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领导</a:t>
                      </a:r>
                    </a:p>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募款</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dirty="0">
                          <a:solidFill>
                            <a:srgbClr val="002060"/>
                          </a:solidFill>
                          <a:latin typeface="Calibri" panose="020F0502020204030204" pitchFamily="34" charset="0"/>
                          <a:ea typeface="PMingLiU"/>
                          <a:cs typeface="Calibri" panose="020F0502020204030204" pitchFamily="34" charset="0"/>
                        </a:rPr>
                        <a:t>四月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表扬</a:t>
                      </a:r>
                    </a:p>
                    <a:p>
                      <a:pPr marL="285750" indent="-285750">
                        <a:buFont typeface="Arial" panose="020B0604020202020204" pitchFamily="34" charset="0"/>
                        <a:buChar char="•"/>
                      </a:pPr>
                      <a:r>
                        <a:rPr lang="zh-TW" sz="2400" dirty="0">
                          <a:solidFill>
                            <a:srgbClr val="002060"/>
                          </a:solidFill>
                          <a:latin typeface="Calibri" panose="020F0502020204030204" pitchFamily="34" charset="0"/>
                          <a:ea typeface="PMingLiU"/>
                          <a:cs typeface="Calibri" panose="020F0502020204030204" pitchFamily="34" charset="0"/>
                        </a:rPr>
                        <a:t>准备</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嘉宾演讲</a:t>
            </a:r>
          </a:p>
          <a:p>
            <a:pPr marL="403225" indent="-403225">
              <a:spcBef>
                <a:spcPts val="800"/>
              </a:spcBef>
              <a:spcAft>
                <a:spcPts val="1200"/>
              </a:spcAft>
              <a:buClr>
                <a:schemeClr val="accent1"/>
              </a:buClr>
              <a:buFont typeface="Wingdings 3" panose="05040102010807070707" pitchFamily="18" charset="2"/>
              <a:buChar char="u"/>
            </a:pPr>
            <a:r>
              <a:rPr lang="zh-TW" dirty="0">
                <a:solidFill>
                  <a:schemeClr val="bg1"/>
                </a:solidFill>
                <a:latin typeface="Calibri" panose="020F0502020204030204" pitchFamily="34" charset="0"/>
                <a:ea typeface="PMingLiU"/>
                <a:cs typeface="Calibri" panose="020F0502020204030204" pitchFamily="34" charset="0"/>
              </a:rPr>
              <a:t>思想交流</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分会资源</a:t>
            </a:r>
          </a:p>
          <a:p>
            <a:pPr marL="403225" indent="-403225">
              <a:spcBef>
                <a:spcPts val="800"/>
              </a:spcBef>
              <a:spcAft>
                <a:spcPts val="1200"/>
              </a:spcAft>
              <a:buClr>
                <a:schemeClr val="accent1"/>
              </a:buClr>
              <a:buFont typeface="Wingdings 3" panose="05040102010807070707" pitchFamily="18" charset="2"/>
              <a:buChar char="u"/>
            </a:pPr>
            <a:r>
              <a:rPr lang="zh-TW" dirty="0">
                <a:solidFill>
                  <a:schemeClr val="bg1"/>
                </a:solidFill>
                <a:latin typeface="Calibri" panose="020F0502020204030204" pitchFamily="34" charset="0"/>
                <a:ea typeface="PMingLiU"/>
                <a:cs typeface="Calibri" panose="020F0502020204030204" pitchFamily="34" charset="0"/>
              </a:rPr>
              <a:t>分会挑战与成功</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目标、活动和后续步骤</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dirty="0">
                <a:solidFill>
                  <a:schemeClr val="accent1"/>
                </a:solidFill>
                <a:latin typeface="Calibri" panose="020F0502020204030204" pitchFamily="34" charset="0"/>
                <a:ea typeface="PMingLiU"/>
                <a:cs typeface="Calibri" panose="020F0502020204030204" pitchFamily="34" charset="0"/>
              </a:rPr>
              <a:t>议 程</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嘉宾演讲</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思想交流</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82C1470-9FF8-4C48-A872-BCD0DE68C0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41027</TotalTime>
  <Words>6355</Words>
  <Application>Microsoft Office PowerPoint</Application>
  <PresentationFormat>Widescreen</PresentationFormat>
  <Paragraphs>408</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PMingLiU</vt: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狮子会的活动</vt:lpstr>
      <vt:lpstr>想法和问题</vt:lpstr>
      <vt:lpstr>接下来的步骤</vt:lpstr>
      <vt:lpstr>PowerPoint Presentation</vt:lpstr>
      <vt:lpstr>谢 谢</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1883</cp:revision>
  <cp:lastPrinted>2022-03-03T14:34:46Z</cp:lastPrinted>
  <dcterms:created xsi:type="dcterms:W3CDTF">2016-11-15T15:12:50Z</dcterms:created>
  <dcterms:modified xsi:type="dcterms:W3CDTF">2022-04-08T21:07:26Z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