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Lst>
  <p:notesMasterIdLst>
    <p:notesMasterId r:id="rId31"/>
  </p:notesMasterIdLst>
  <p:handoutMasterIdLst>
    <p:handoutMasterId r:id="rId32"/>
  </p:handoutMasterIdLst>
  <p:sldIdLst>
    <p:sldId id="1329" r:id="rId7"/>
    <p:sldId id="961" r:id="rId8"/>
    <p:sldId id="1038" r:id="rId9"/>
    <p:sldId id="1040" r:id="rId10"/>
    <p:sldId id="1020" r:id="rId11"/>
    <p:sldId id="1037" r:id="rId12"/>
    <p:sldId id="975" r:id="rId13"/>
    <p:sldId id="1326" r:id="rId14"/>
    <p:sldId id="1017" r:id="rId15"/>
    <p:sldId id="1022" r:id="rId16"/>
    <p:sldId id="1330" r:id="rId17"/>
    <p:sldId id="1331" r:id="rId18"/>
    <p:sldId id="1332" r:id="rId19"/>
    <p:sldId id="1333" r:id="rId20"/>
    <p:sldId id="1018" r:id="rId21"/>
    <p:sldId id="1001" r:id="rId22"/>
    <p:sldId id="1005" r:id="rId23"/>
    <p:sldId id="1029" r:id="rId24"/>
    <p:sldId id="1030" r:id="rId25"/>
    <p:sldId id="1031" r:id="rId26"/>
    <p:sldId id="1328" r:id="rId27"/>
    <p:sldId id="1325" r:id="rId28"/>
    <p:sldId id="901" r:id="rId29"/>
    <p:sldId id="1000"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9"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84" name="Amanda Trella" initials="AT" lastIdx="19" clrIdx="83">
    <p:extLst>
      <p:ext uri="{19B8F6BF-5375-455C-9EA6-DF929625EA0E}">
        <p15:presenceInfo xmlns:p15="http://schemas.microsoft.com/office/powerpoint/2012/main" userId="9nZMaScZcM50oSEqr+T9awvJjH3GVZmY/k43oQHVN9o=" providerId="None"/>
      </p:ext>
    </p:extLst>
  </p:cmAuthor>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457DC8"/>
    <a:srgbClr val="FFCF01"/>
    <a:srgbClr val="0D2240"/>
    <a:srgbClr val="732E81"/>
    <a:srgbClr val="FFCF00"/>
    <a:srgbClr val="082E87"/>
    <a:srgbClr val="0A5496"/>
    <a:srgbClr val="5656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8" autoAdjust="0"/>
    <p:restoredTop sz="53260" autoAdjust="0"/>
  </p:normalViewPr>
  <p:slideViewPr>
    <p:cSldViewPr showGuides="1">
      <p:cViewPr varScale="1">
        <p:scale>
          <a:sx n="60" d="100"/>
          <a:sy n="60" d="100"/>
        </p:scale>
        <p:origin x="2292"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howGuides="1">
      <p:cViewPr varScale="1">
        <p:scale>
          <a:sx n="94" d="100"/>
          <a:sy n="94" d="100"/>
        </p:scale>
        <p:origin x="35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ctr"/>
          <a:r>
            <a:rPr lang="zh-TW" sz="2200" b="1" dirty="0">
              <a:solidFill>
                <a:schemeClr val="bg1"/>
              </a:solidFill>
              <a:latin typeface="Arial" panose="020B0604020202020204" pitchFamily="34" charset="0"/>
              <a:ea typeface="PMingLiU"/>
              <a:cs typeface="Arial" panose="020B0604020202020204" pitchFamily="34" charset="0"/>
            </a:rPr>
            <a:t>全球会员发展措施</a:t>
          </a: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分会</a:t>
          </a: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前国际总会长</a:t>
          </a: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国际</a:t>
          </a:r>
          <a:br>
            <a:rPr lang="en-US" altLang="zh-TW" b="1" dirty="0">
              <a:solidFill>
                <a:schemeClr val="bg1"/>
              </a:solidFill>
              <a:latin typeface="Arial" panose="020B0604020202020204" pitchFamily="34" charset="0"/>
              <a:ea typeface="PMingLiU"/>
              <a:cs typeface="Arial" panose="020B0604020202020204" pitchFamily="34" charset="0"/>
            </a:rPr>
          </a:br>
          <a:r>
            <a:rPr lang="zh-TW" b="1" dirty="0">
              <a:solidFill>
                <a:schemeClr val="bg1"/>
              </a:solidFill>
              <a:latin typeface="Arial" panose="020B0604020202020204" pitchFamily="34" charset="0"/>
              <a:ea typeface="PMingLiU"/>
              <a:cs typeface="Arial" panose="020B0604020202020204" pitchFamily="34" charset="0"/>
            </a:rPr>
            <a:t>理事</a:t>
          </a: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前总监</a:t>
          </a: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前国际理事</a:t>
          </a: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分区</a:t>
          </a: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区</a:t>
          </a: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r>
            <a:rPr lang="zh-TW" sz="1600" b="1" dirty="0">
              <a:solidFill>
                <a:schemeClr val="bg1"/>
              </a:solidFill>
              <a:latin typeface="Arial" panose="020B0604020202020204" pitchFamily="34" charset="0"/>
              <a:ea typeface="PMingLiU"/>
              <a:cs typeface="Arial" panose="020B0604020202020204" pitchFamily="34" charset="0"/>
            </a:rPr>
            <a:t>复合区</a:t>
          </a: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全球行动团队</a:t>
          </a: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197192" custScaleY="197710"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2165608" y="2220262"/>
          <a:ext cx="2463799" cy="2470271"/>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TW" sz="2200" b="1" kern="1200" dirty="0">
              <a:solidFill>
                <a:schemeClr val="bg1"/>
              </a:solidFill>
              <a:latin typeface="Arial" panose="020B0604020202020204" pitchFamily="34" charset="0"/>
              <a:ea typeface="PMingLiU"/>
              <a:cs typeface="Arial" panose="020B0604020202020204" pitchFamily="34" charset="0"/>
            </a:rPr>
            <a:t>全球会员发展措施</a:t>
          </a:r>
        </a:p>
      </dsp:txBody>
      <dsp:txXfrm>
        <a:off x="2526423" y="2582025"/>
        <a:ext cx="1742169" cy="1746745"/>
      </dsp:txXfrm>
    </dsp:sp>
    <dsp:sp modelId="{86D911DE-0672-4F86-BFFF-200633F62CFD}">
      <dsp:nvSpPr>
        <dsp:cNvPr id="0" name=""/>
        <dsp:cNvSpPr/>
      </dsp:nvSpPr>
      <dsp:spPr>
        <a:xfrm rot="10904423">
          <a:off x="341051" y="3253151"/>
          <a:ext cx="182880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386"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分会</a:t>
          </a:r>
        </a:p>
      </dsp:txBody>
      <dsp:txXfrm>
        <a:off x="2386" y="3015681"/>
        <a:ext cx="874609" cy="699687"/>
      </dsp:txXfrm>
    </dsp:sp>
    <dsp:sp modelId="{2206B85D-07CC-964C-AAC1-E7FB48018303}">
      <dsp:nvSpPr>
        <dsp:cNvPr id="0" name=""/>
        <dsp:cNvSpPr/>
      </dsp:nvSpPr>
      <dsp:spPr>
        <a:xfrm rot="12231373">
          <a:off x="507773" y="2444693"/>
          <a:ext cx="182879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分区</a:t>
          </a:r>
        </a:p>
      </dsp:txBody>
      <dsp:txXfrm>
        <a:off x="225100" y="1896023"/>
        <a:ext cx="874609" cy="699687"/>
      </dsp:txXfrm>
    </dsp:sp>
    <dsp:sp modelId="{27D0F058-10F9-1F47-89A6-4D3B4DF492A5}">
      <dsp:nvSpPr>
        <dsp:cNvPr id="0" name=""/>
        <dsp:cNvSpPr/>
      </dsp:nvSpPr>
      <dsp:spPr>
        <a:xfrm rot="13546697">
          <a:off x="968395" y="1761804"/>
          <a:ext cx="182879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区</a:t>
          </a:r>
        </a:p>
      </dsp:txBody>
      <dsp:txXfrm>
        <a:off x="859335" y="946822"/>
        <a:ext cx="874609" cy="699687"/>
      </dsp:txXfrm>
    </dsp:sp>
    <dsp:sp modelId="{2A13C722-292F-0448-BF31-34DC4E5316A0}">
      <dsp:nvSpPr>
        <dsp:cNvPr id="0" name=""/>
        <dsp:cNvSpPr/>
      </dsp:nvSpPr>
      <dsp:spPr>
        <a:xfrm rot="14855486">
          <a:off x="1653214" y="1305619"/>
          <a:ext cx="182880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TW" sz="1600" b="1" kern="1200" dirty="0">
              <a:solidFill>
                <a:schemeClr val="bg1"/>
              </a:solidFill>
              <a:latin typeface="Arial" panose="020B0604020202020204" pitchFamily="34" charset="0"/>
              <a:ea typeface="PMingLiU"/>
              <a:cs typeface="Arial" panose="020B0604020202020204" pitchFamily="34" charset="0"/>
            </a:rPr>
            <a:t>复合区</a:t>
          </a:r>
        </a:p>
      </dsp:txBody>
      <dsp:txXfrm>
        <a:off x="1808536" y="312586"/>
        <a:ext cx="874609" cy="699687"/>
      </dsp:txXfrm>
    </dsp:sp>
    <dsp:sp modelId="{06B4FA78-92FF-B446-A691-2A7E456E6A1E}">
      <dsp:nvSpPr>
        <dsp:cNvPr id="0" name=""/>
        <dsp:cNvSpPr/>
      </dsp:nvSpPr>
      <dsp:spPr>
        <a:xfrm rot="16163513">
          <a:off x="2460025" y="1143896"/>
          <a:ext cx="1828808"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8987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全球行动团队</a:t>
          </a:r>
        </a:p>
      </dsp:txBody>
      <dsp:txXfrm>
        <a:off x="2928195" y="89872"/>
        <a:ext cx="874609" cy="699687"/>
      </dsp:txXfrm>
    </dsp:sp>
    <dsp:sp modelId="{88FA2379-EF0E-4A7A-B184-8088BB3D4863}">
      <dsp:nvSpPr>
        <dsp:cNvPr id="0" name=""/>
        <dsp:cNvSpPr/>
      </dsp:nvSpPr>
      <dsp:spPr>
        <a:xfrm rot="17476630">
          <a:off x="3268544" y="1301314"/>
          <a:ext cx="1828806"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前总监</a:t>
          </a:r>
        </a:p>
      </dsp:txBody>
      <dsp:txXfrm>
        <a:off x="4047854" y="312586"/>
        <a:ext cx="874609" cy="699687"/>
      </dsp:txXfrm>
    </dsp:sp>
    <dsp:sp modelId="{63DADE17-2089-41F5-9E83-D054BB9A8320}">
      <dsp:nvSpPr>
        <dsp:cNvPr id="0" name=""/>
        <dsp:cNvSpPr/>
      </dsp:nvSpPr>
      <dsp:spPr>
        <a:xfrm rot="18800162">
          <a:off x="3957561" y="1755553"/>
          <a:ext cx="182880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前国际理事</a:t>
          </a:r>
        </a:p>
      </dsp:txBody>
      <dsp:txXfrm>
        <a:off x="4997054" y="946822"/>
        <a:ext cx="874609" cy="699687"/>
      </dsp:txXfrm>
    </dsp:sp>
    <dsp:sp modelId="{36DFAC45-C0BC-4881-AF7A-AFE834D3B062}">
      <dsp:nvSpPr>
        <dsp:cNvPr id="0" name=""/>
        <dsp:cNvSpPr/>
      </dsp:nvSpPr>
      <dsp:spPr>
        <a:xfrm rot="20138271">
          <a:off x="4468304" y="2439996"/>
          <a:ext cx="173736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前国际总会长</a:t>
          </a:r>
        </a:p>
      </dsp:txBody>
      <dsp:txXfrm>
        <a:off x="5631290" y="1896023"/>
        <a:ext cx="874609" cy="699687"/>
      </dsp:txXfrm>
    </dsp:sp>
    <dsp:sp modelId="{62FE3045-54E4-478D-B88E-2C467F2B7764}">
      <dsp:nvSpPr>
        <dsp:cNvPr id="0" name=""/>
        <dsp:cNvSpPr/>
      </dsp:nvSpPr>
      <dsp:spPr>
        <a:xfrm rot="21493268">
          <a:off x="4637104" y="3252760"/>
          <a:ext cx="173735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国际</a:t>
          </a:r>
          <a:br>
            <a:rPr lang="en-US" altLang="zh-TW" sz="2000" b="1" kern="1200" dirty="0">
              <a:solidFill>
                <a:schemeClr val="bg1"/>
              </a:solidFill>
              <a:latin typeface="Arial" panose="020B0604020202020204" pitchFamily="34" charset="0"/>
              <a:ea typeface="PMingLiU"/>
              <a:cs typeface="Arial" panose="020B0604020202020204" pitchFamily="34" charset="0"/>
            </a:rPr>
          </a:br>
          <a:r>
            <a:rPr lang="zh-TW" sz="2000" b="1" kern="1200" dirty="0">
              <a:solidFill>
                <a:schemeClr val="bg1"/>
              </a:solidFill>
              <a:latin typeface="Arial" panose="020B0604020202020204" pitchFamily="34" charset="0"/>
              <a:ea typeface="PMingLiU"/>
              <a:cs typeface="Arial" panose="020B0604020202020204" pitchFamily="34" charset="0"/>
            </a:rPr>
            <a:t>理事</a:t>
          </a:r>
        </a:p>
      </dsp:txBody>
      <dsp:txXfrm>
        <a:off x="5854004" y="3015681"/>
        <a:ext cx="874609" cy="69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dirty="0"/>
              <a:t>NAMI Past Present Future</a:t>
            </a:r>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dirty="0"/>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dirty="0"/>
              <a:t>NAMI Past Present Future</a:t>
            </a:r>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u="sng" dirty="0">
                <a:latin typeface="Arial" panose="020B0604020202020204" pitchFamily="34" charset="0"/>
                <a:ea typeface="PMingLiU"/>
                <a:cs typeface="Arial" panose="020B0604020202020204" pitchFamily="34" charset="0"/>
              </a:rPr>
              <a:t>会前准备：</a:t>
            </a:r>
          </a:p>
          <a:p>
            <a:pPr marL="171450" indent="-171450">
              <a:buFont typeface="Arial" panose="020B0604020202020204" pitchFamily="34" charset="0"/>
              <a:buChar char="•"/>
            </a:pPr>
            <a:r>
              <a:rPr lang="zh-TW" baseline="0" dirty="0">
                <a:latin typeface="Arial" panose="020B0604020202020204" pitchFamily="34" charset="0"/>
                <a:ea typeface="PMingLiU"/>
                <a:cs typeface="Arial" panose="020B0604020202020204" pitchFamily="34" charset="0"/>
              </a:rPr>
              <a:t>可将此投影片分成多次报告，并依照贵区域的需求进行客制化。 </a:t>
            </a:r>
          </a:p>
          <a:p>
            <a:pPr marL="171450" indent="-171450">
              <a:buFont typeface="Arial" panose="020B0604020202020204" pitchFamily="34" charset="0"/>
              <a:buChar char="•"/>
            </a:pPr>
            <a:r>
              <a:rPr lang="zh-TW" sz="1200" baseline="0" dirty="0">
                <a:latin typeface="Arial" panose="020B0604020202020204" pitchFamily="34" charset="0"/>
                <a:ea typeface="PMingLiU"/>
                <a:cs typeface="Arial" panose="020B0604020202020204" pitchFamily="34" charset="0"/>
              </a:rPr>
              <a:t>为每次讨论和每个活动选定最适合做笔记的工具。若您举办现场的会议，准备图表纸及马克笔。若您举办网络虚拟的会议，准备您偏好的笔记工具，并分享您的屏幕，让所有与会者都能跟上您的报告。请记得在会后给与会者发送一份笔记复印件。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dirty="0">
                <a:latin typeface="Arial" panose="020B0604020202020204" pitchFamily="34" charset="0"/>
                <a:ea typeface="PMingLiU"/>
                <a:cs typeface="Arial" panose="020B0604020202020204" pitchFamily="34" charset="0"/>
              </a:rPr>
              <a:t>建立一个「停车场」，记下可能与目前任务无直接相关的意见和问题。</a:t>
            </a:r>
            <a:r>
              <a:rPr lang="zh-TW" baseline="0" dirty="0">
                <a:latin typeface="Arial" panose="020B0604020202020204" pitchFamily="34" charset="0"/>
                <a:ea typeface="PMingLiU"/>
                <a:cs typeface="Arial" panose="020B0604020202020204" pitchFamily="34" charset="0"/>
              </a:rPr>
              <a:t>在此会议时，贵小组可能会提出对贵区域的全球会员发展措施计划或其他倡议有利的想法。为此建立一张特定的图表纸或一份专用的Word文件。</a:t>
            </a:r>
            <a:r>
              <a:rPr lang="zh-TW" dirty="0">
                <a:latin typeface="Arial" panose="020B0604020202020204" pitchFamily="34" charset="0"/>
                <a:ea typeface="PMingLiU"/>
                <a:cs typeface="Arial" panose="020B0604020202020204" pitchFamily="34" charset="0"/>
              </a:rPr>
              <a:t>通过将意见和问题纪录下来待未来再讨论，您能协助贵小组保持专注。</a:t>
            </a:r>
            <a:r>
              <a:rPr lang="zh-TW" baseline="0" dirty="0">
                <a:latin typeface="Arial" panose="020B0604020202020204" pitchFamily="34" charset="0"/>
                <a:ea typeface="PMingLiU"/>
                <a:cs typeface="Arial" panose="020B060402020202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baseline="0" dirty="0">
                <a:latin typeface="Arial" panose="020B0604020202020204" pitchFamily="34" charset="0"/>
                <a:ea typeface="PMingLiU"/>
                <a:cs typeface="Arial" panose="020B0604020202020204" pitchFamily="34" charset="0"/>
              </a:rPr>
              <a:t>每个问题，您都应利用新的图表纸或Word文件。如此将有助于纪录「原始数据」，而后用于发展行动计划，行动计划为全球会员发展措施下一步的成分之一。</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baseline="0" dirty="0">
                <a:latin typeface="Arial" panose="020B0604020202020204" pitchFamily="34" charset="0"/>
                <a:ea typeface="PMingLiU"/>
                <a:cs typeface="Arial" panose="020B0604020202020204" pitchFamily="34" charset="0"/>
              </a:rPr>
              <a:t>当您征求意见时，请狮友和分会干部首先帮助此倡议在分会级引起共鸣。  前国际干部和总监团队成员应等到所有其他狮友都发表意见后再发言。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baseline="0" dirty="0">
                <a:latin typeface="Arial" panose="020B0604020202020204" pitchFamily="34" charset="0"/>
                <a:ea typeface="PMingLiU"/>
                <a:cs typeface="Arial" panose="020B0604020202020204" pitchFamily="34" charset="0"/>
                <a:sym typeface="Wingdings" panose="05000000000000000000" pitchFamily="2" charset="2"/>
              </a:rPr>
              <a:t>提醒狮友们，这是个分享意见的安全场所，不过如果有些狮友对分享意见感到不舒服的话，请他们以电子邮件或私人信息将其意见寄给您，并确保在分享投影片/信息记录时，也记下他们的意见。</a:t>
            </a:r>
            <a:r>
              <a:rPr lang="zh-TW" dirty="0">
                <a:latin typeface="Arial" panose="020B0604020202020204" pitchFamily="34" charset="0"/>
                <a:ea typeface="PMingLiU"/>
                <a:cs typeface="Arial" panose="020B0604020202020204" pitchFamily="34" charset="0"/>
                <a:sym typeface="Wingdings" panose="05000000000000000000" pitchFamily="2" charset="2"/>
              </a:rPr>
              <a:t>考虑使用 </a:t>
            </a:r>
            <a:r>
              <a:rPr lang="zh-TW" dirty="0">
                <a:latin typeface="Arial" panose="020B0604020202020204" pitchFamily="34" charset="0"/>
                <a:ea typeface="PMingLiU"/>
                <a:cs typeface="Arial" panose="020B0604020202020204" pitchFamily="34" charset="0"/>
                <a:sym typeface="Wingdings" panose="05000000000000000000" pitchFamily="2" charset="2"/>
                <a:hlinkClick r:id="rId3"/>
              </a:rPr>
              <a:t>www.sli.do</a:t>
            </a:r>
            <a:r>
              <a:rPr lang="zh-TW" dirty="0">
                <a:latin typeface="Arial" panose="020B0604020202020204" pitchFamily="34" charset="0"/>
                <a:ea typeface="PMingLiU"/>
                <a:cs typeface="Arial" panose="020B0604020202020204" pitchFamily="34" charset="0"/>
                <a:sym typeface="Wingdings" panose="05000000000000000000" pitchFamily="2" charset="2"/>
              </a:rPr>
              <a:t> 的免费版作为网上调查工具。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baseline="0" dirty="0">
                <a:latin typeface="Arial" panose="020B0604020202020204" pitchFamily="34" charset="0"/>
                <a:ea typeface="PMingLiU"/>
                <a:cs typeface="Arial" panose="020B0604020202020204" pitchFamily="34" charset="0"/>
              </a:rPr>
              <a:t>分组会议时，利用您最佳的判断力，根据会议可用的总时间，决定应分配给每项活动多少时间。</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dirty="0">
                <a:latin typeface="Arial" panose="020B0604020202020204" pitchFamily="34" charset="0"/>
                <a:ea typeface="PMingLiU"/>
                <a:cs typeface="Arial" panose="020B0604020202020204" pitchFamily="34" charset="0"/>
              </a:rPr>
              <a:t>本报告中有些投影片的讲稿有两个版本：</a:t>
            </a:r>
          </a:p>
          <a:p>
            <a:pPr marL="628650" lvl="1" indent="-171450">
              <a:buFont typeface="Arial" panose="020B0604020202020204" pitchFamily="34" charset="0"/>
              <a:buChar char="•"/>
            </a:pPr>
            <a:r>
              <a:rPr lang="zh-TW" baseline="0" dirty="0">
                <a:latin typeface="Arial" panose="020B0604020202020204" pitchFamily="34" charset="0"/>
                <a:ea typeface="PMingLiU"/>
                <a:cs typeface="Arial" panose="020B0604020202020204" pitchFamily="34" charset="0"/>
              </a:rPr>
              <a:t>给GAT地区领导人的讲稿，为区领导人引导</a:t>
            </a:r>
            <a:r>
              <a:rPr lang="zh-TW" u="sng" baseline="0" dirty="0">
                <a:latin typeface="Arial" panose="020B0604020202020204" pitchFamily="34" charset="0"/>
                <a:ea typeface="PMingLiU"/>
                <a:cs typeface="Arial" panose="020B0604020202020204" pitchFamily="34" charset="0"/>
              </a:rPr>
              <a:t>建立愿景</a:t>
            </a:r>
            <a:r>
              <a:rPr lang="zh-TW" baseline="0" dirty="0">
                <a:latin typeface="Arial" panose="020B0604020202020204" pitchFamily="34" charset="0"/>
                <a:ea typeface="PMingLiU"/>
                <a:cs typeface="Arial" panose="020B0604020202020204" pitchFamily="34" charset="0"/>
              </a:rPr>
              <a:t>的研讨会做准备</a:t>
            </a:r>
          </a:p>
          <a:p>
            <a:pPr marL="628650" lvl="1" indent="-171450">
              <a:buFont typeface="Arial" panose="020B0604020202020204" pitchFamily="34" charset="0"/>
              <a:buChar char="•"/>
            </a:pPr>
            <a:r>
              <a:rPr lang="zh-TW" dirty="0">
                <a:latin typeface="Arial" panose="020B0604020202020204" pitchFamily="34" charset="0"/>
                <a:ea typeface="PMingLiU"/>
                <a:cs typeface="Arial" panose="020B0604020202020204" pitchFamily="34" charset="0"/>
              </a:rPr>
              <a:t>给区领导人的讲稿，于引导</a:t>
            </a:r>
            <a:r>
              <a:rPr lang="zh-TW" u="sng" dirty="0">
                <a:latin typeface="Arial" panose="020B0604020202020204" pitchFamily="34" charset="0"/>
                <a:ea typeface="PMingLiU"/>
                <a:cs typeface="Arial" panose="020B0604020202020204" pitchFamily="34" charset="0"/>
              </a:rPr>
              <a:t>建立愿景</a:t>
            </a:r>
            <a:r>
              <a:rPr lang="zh-TW" dirty="0">
                <a:latin typeface="Arial" panose="020B0604020202020204" pitchFamily="34" charset="0"/>
                <a:ea typeface="PMingLiU"/>
                <a:cs typeface="Arial" panose="020B0604020202020204" pitchFamily="34" charset="0"/>
              </a:rPr>
              <a:t>的研讨会时使用</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zh-TW" dirty="0"/>
              <a:t>NAMI的过去、现在和未来</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1</a:t>
            </a:fld>
            <a:endParaRPr lang="en-US" dirty="0"/>
          </a:p>
        </p:txBody>
      </p:sp>
    </p:spTree>
    <p:extLst>
      <p:ext uri="{BB962C8B-B14F-4D97-AF65-F5344CB8AC3E}">
        <p14:creationId xmlns:p14="http://schemas.microsoft.com/office/powerpoint/2010/main" val="35391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Microsoft JhengHei" panose="020B0604030504040204" pitchFamily="34" charset="-120"/>
                <a:ea typeface="Microsoft JhengHei" panose="020B0604030504040204" pitchFamily="34" charset="-120"/>
                <a:cs typeface="Arial" panose="020B0604020202020204" pitchFamily="34" charset="0"/>
              </a:rPr>
              <a:t>讲者笔记： </a:t>
            </a:r>
          </a:p>
          <a:p>
            <a:pPr lvl="0">
              <a:defRPr/>
            </a:pPr>
            <a:r>
              <a:rPr lang="zh-TW" sz="1000" b="0" dirty="0">
                <a:latin typeface="Microsoft JhengHei" panose="020B0604030504040204" pitchFamily="34" charset="-120"/>
                <a:ea typeface="Microsoft JhengHei" panose="020B0604030504040204" pitchFamily="34" charset="-12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Microsoft JhengHei" panose="020B0604030504040204" pitchFamily="34" charset="-120"/>
              <a:ea typeface="Microsoft JhengHei" panose="020B0604030504040204" pitchFamily="34"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在我们会议的这一部分中，我们会提到</a:t>
            </a:r>
            <a:r>
              <a:rPr lang="en-US" sz="1000" b="0" kern="1200" dirty="0">
                <a:solidFill>
                  <a:schemeClr val="tx1"/>
                </a:solidFill>
                <a:effectLst/>
                <a:latin typeface="Microsoft JhengHei" panose="020B0604030504040204" pitchFamily="34" charset="-120"/>
                <a:ea typeface="Microsoft JhengHei" panose="020B0604030504040204" pitchFamily="34" charset="-120"/>
              </a:rPr>
              <a:t> GAT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地区领导人与执行干部合作为各区拟定的 </a:t>
            </a:r>
            <a:r>
              <a:rPr lang="en-US" sz="1000" b="0" i="1" kern="1200" dirty="0">
                <a:solidFill>
                  <a:schemeClr val="tx1"/>
                </a:solidFill>
                <a:effectLst/>
                <a:latin typeface="Microsoft JhengHei" panose="020B0604030504040204" pitchFamily="34" charset="-120"/>
                <a:ea typeface="Microsoft JhengHei" panose="020B0604030504040204" pitchFamily="34" charset="-120"/>
              </a:rPr>
              <a:t>MISSION</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r>
              <a:rPr lang="en-US" sz="1000" b="1" kern="1200" dirty="0">
                <a:solidFill>
                  <a:schemeClr val="tx1"/>
                </a:solidFill>
                <a:effectLst/>
                <a:latin typeface="Microsoft JhengHei" panose="020B0604030504040204" pitchFamily="34" charset="-120"/>
                <a:ea typeface="Microsoft JhengHei" panose="020B0604030504040204" pitchFamily="34" charset="-120"/>
              </a:rPr>
              <a:t>1.5</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会员成长目标。这些既定的目标被定义为最低的承诺，但可以提高这些目标以最合适于该区的会员发展需求。</a:t>
            </a:r>
            <a:r>
              <a:rPr lang="en-US" sz="1000" b="0" i="1" kern="1200" dirty="0">
                <a:solidFill>
                  <a:schemeClr val="tx1"/>
                </a:solidFill>
                <a:effectLst/>
                <a:latin typeface="Microsoft JhengHei" panose="020B0604030504040204" pitchFamily="34" charset="-120"/>
                <a:ea typeface="Microsoft JhengHei" panose="020B0604030504040204" pitchFamily="34" charset="-120"/>
              </a:rPr>
              <a:t>MISSION</a:t>
            </a:r>
            <a:r>
              <a:rPr lang="en-US" sz="1000" b="1" kern="1200" dirty="0">
                <a:solidFill>
                  <a:schemeClr val="tx1"/>
                </a:solidFill>
                <a:effectLst/>
                <a:latin typeface="Microsoft JhengHei" panose="020B0604030504040204" pitchFamily="34" charset="-120"/>
                <a:ea typeface="Microsoft JhengHei" panose="020B0604030504040204" pitchFamily="34" charset="-120"/>
              </a:rPr>
              <a:t> 1.5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会员成长目标专注于新分会、新会员和净增长。</a:t>
            </a:r>
            <a:endParaRPr lang="en-US"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pPr>
              <a:defRPr/>
            </a:pPr>
            <a:endParaRPr lang="zh-TW"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我</a:t>
            </a:r>
            <a:r>
              <a:rPr lang="zh-TW" altLang="en-US" sz="1000" dirty="0">
                <a:latin typeface="Microsoft JhengHei" panose="020B0604030504040204" pitchFamily="34" charset="-120"/>
                <a:ea typeface="Microsoft JhengHei" panose="020B0604030504040204" pitchFamily="34" charset="-120"/>
                <a:cs typeface="Arial" panose="020B0604020202020204" pitchFamily="34" charset="0"/>
              </a:rPr>
              <a:t>们也将开始讨论我们将要如何参与，以实现我们的目标。</a:t>
            </a:r>
            <a:endParaRPr lang="en-US" sz="1000"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dirty="0"/>
          </a:p>
        </p:txBody>
      </p:sp>
    </p:spTree>
    <p:extLst>
      <p:ext uri="{BB962C8B-B14F-4D97-AF65-F5344CB8AC3E}">
        <p14:creationId xmlns:p14="http://schemas.microsoft.com/office/powerpoint/2010/main" val="17295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u="sng" dirty="0">
                <a:latin typeface="Arial" panose="020B0604020202020204" pitchFamily="34" charset="0"/>
                <a:ea typeface="PMingLiU"/>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i="1" baseline="0" dirty="0">
                <a:latin typeface="Arial" panose="020B0604020202020204" pitchFamily="34" charset="0"/>
                <a:ea typeface="PMingLiU"/>
                <a:cs typeface="Arial" panose="020B0604020202020204" pitchFamily="34" charset="0"/>
              </a:rPr>
              <a:t>您可根据贵区域的需求进行调整或区域化。例如，可将特殊兴趣分会取代为家庭成员或青狮狮友分会。</a:t>
            </a:r>
            <a:endParaRPr lang="en-US" altLang="zh-TW" sz="1000" b="0" i="1" baseline="0" dirty="0">
              <a:latin typeface="Arial" panose="020B0604020202020204" pitchFamily="34" charset="0"/>
              <a:ea typeface="PMingLiU"/>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sz="1000" b="0" i="1" baseline="0" dirty="0">
              <a:latin typeface="Arial" panose="020B0604020202020204" pitchFamily="34" charset="0"/>
              <a:ea typeface="PMingLiU"/>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i="1" kern="1200" dirty="0">
                <a:solidFill>
                  <a:schemeClr val="tx1"/>
                </a:solidFill>
                <a:effectLst/>
                <a:latin typeface="+mn-lt"/>
                <a:ea typeface="ヒラギノ角ゴ Pro W3" charset="0"/>
                <a:cs typeface="ヒラギノ角ゴ Pro W3" charset="0"/>
              </a:rPr>
              <a:t>在简告之前，用专注领域中设定之目标的狮子年度来取代「</a:t>
            </a:r>
            <a:r>
              <a:rPr lang="en-US" sz="1200" i="1" kern="1200" dirty="0">
                <a:solidFill>
                  <a:schemeClr val="tx1"/>
                </a:solidFill>
                <a:effectLst/>
                <a:latin typeface="+mn-lt"/>
                <a:ea typeface="ヒラギノ角ゴ Pro W3" charset="0"/>
                <a:cs typeface="ヒラギノ角ゴ Pro W3" charset="0"/>
              </a:rPr>
              <a:t>_____</a:t>
            </a:r>
            <a:r>
              <a:rPr lang="zh-TW" altLang="en-US" sz="1200" i="1" kern="1200" dirty="0">
                <a:solidFill>
                  <a:schemeClr val="tx1"/>
                </a:solidFill>
                <a:effectLst/>
                <a:latin typeface="+mn-lt"/>
                <a:ea typeface="ヒラギノ角ゴ Pro W3" charset="0"/>
                <a:cs typeface="ヒラギノ角ゴ Pro W3" charset="0"/>
              </a:rPr>
              <a:t>」</a:t>
            </a:r>
            <a:r>
              <a:rPr lang="en-US" sz="1200" i="1" kern="1200" dirty="0">
                <a:solidFill>
                  <a:schemeClr val="tx1"/>
                </a:solidFill>
                <a:effectLst/>
                <a:latin typeface="+mn-lt"/>
                <a:ea typeface="ヒラギノ角ゴ Pro W3" charset="0"/>
                <a:cs typeface="ヒラギノ角ゴ Pro W3" charset="0"/>
              </a:rPr>
              <a:t>LY</a:t>
            </a:r>
            <a:r>
              <a:rPr lang="zh-TW" altLang="en-US" sz="1200" i="1" kern="1200" dirty="0">
                <a:solidFill>
                  <a:schemeClr val="tx1"/>
                </a:solidFill>
                <a:effectLst/>
                <a:latin typeface="+mn-lt"/>
                <a:ea typeface="ヒラギノ角ゴ Pro W3" charset="0"/>
                <a:cs typeface="ヒラギノ角ゴ Pro W3" charset="0"/>
              </a:rPr>
              <a:t>。</a:t>
            </a:r>
            <a:endParaRPr lang="en-US" sz="1200" kern="1200" dirty="0">
              <a:solidFill>
                <a:schemeClr val="tx1"/>
              </a:solidFill>
              <a:effectLst/>
              <a:latin typeface="+mn-lt"/>
              <a:ea typeface="ヒラギノ角ゴ Pro W3" charset="0"/>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sz="1000" b="0" i="1" baseline="0" dirty="0">
              <a:latin typeface="Arial" panose="020B0604020202020204" pitchFamily="34" charset="0"/>
              <a:ea typeface="PMingLiU"/>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000" b="0" baseline="0" dirty="0">
                <a:latin typeface="Arial" panose="020B0604020202020204" pitchFamily="34" charset="0"/>
                <a:ea typeface="PMingLiU"/>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我们来开始思考新分会吧。为什么新分会是有价值的？</a:t>
            </a:r>
            <a:r>
              <a:rPr lang="en-US" altLang="zh-TW" sz="1000" b="0" dirty="0">
                <a:latin typeface="Arial" panose="020B0604020202020204" pitchFamily="34" charset="0"/>
                <a:ea typeface="PMingLiU"/>
                <a:cs typeface="Arial" panose="020B0604020202020204" pitchFamily="34" charset="0"/>
              </a:rPr>
              <a:t>{</a:t>
            </a:r>
            <a:r>
              <a:rPr lang="zh-TW" altLang="en-US" sz="1000" b="0" dirty="0">
                <a:latin typeface="Arial" panose="020B0604020202020204" pitchFamily="34" charset="0"/>
                <a:ea typeface="PMingLiU"/>
                <a:cs typeface="Arial" panose="020B0604020202020204" pitchFamily="34" charset="0"/>
              </a:rPr>
              <a:t>讨论几个想法</a:t>
            </a:r>
            <a:r>
              <a:rPr lang="en-US" altLang="zh-TW" sz="1000" b="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我们花</a:t>
            </a:r>
            <a:r>
              <a:rPr lang="en-US" altLang="zh-TW" sz="1000" b="0" dirty="0">
                <a:latin typeface="Arial" panose="020B0604020202020204" pitchFamily="34" charset="0"/>
                <a:ea typeface="PMingLiU"/>
                <a:cs typeface="Arial" panose="020B0604020202020204" pitchFamily="34" charset="0"/>
              </a:rPr>
              <a:t>5</a:t>
            </a:r>
            <a:r>
              <a:rPr lang="zh-TW" altLang="en-US" sz="1000" b="0" dirty="0">
                <a:latin typeface="Arial" panose="020B0604020202020204" pitchFamily="34" charset="0"/>
                <a:ea typeface="PMingLiU"/>
                <a:cs typeface="Arial" panose="020B0604020202020204" pitchFamily="34" charset="0"/>
              </a:rPr>
              <a:t>分钟分成小组，您将有机会就此投影片上的问题发表您的意见。</a:t>
            </a:r>
            <a:r>
              <a:rPr lang="en-US" altLang="zh-TW" sz="1000" b="0" baseline="0" dirty="0">
                <a:latin typeface="Arial" panose="020B0604020202020204" pitchFamily="34" charset="0"/>
                <a:ea typeface="PMingLiU"/>
                <a:cs typeface="Arial" panose="020B0604020202020204" pitchFamily="34" charset="0"/>
              </a:rPr>
              <a:t>5</a:t>
            </a:r>
            <a:r>
              <a:rPr lang="zh-TW" altLang="en-US" sz="1000" b="0" baseline="0" dirty="0">
                <a:latin typeface="Arial" panose="020B0604020202020204" pitchFamily="34" charset="0"/>
                <a:ea typeface="PMingLiU"/>
                <a:cs typeface="Arial" panose="020B0604020202020204" pitchFamily="34" charset="0"/>
              </a:rPr>
              <a:t>分钟后，请派一位代表，总结小组的想法。</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讨论</a:t>
            </a:r>
            <a:r>
              <a:rPr lang="en-US" altLang="zh-TW" sz="1000" b="0" baseline="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baseline="0" dirty="0">
                <a:latin typeface="Arial" panose="020B0604020202020204" pitchFamily="34" charset="0"/>
                <a:ea typeface="PMingLiU"/>
                <a:cs typeface="Arial" panose="020B0604020202020204" pitchFamily="34" charset="0"/>
              </a:rPr>
              <a:t>大家准备好了吗？您有五分钟的讨论时间。</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讨论</a:t>
            </a:r>
            <a:r>
              <a:rPr lang="en-US" altLang="zh-TW" sz="1000" b="0" baseline="0" dirty="0">
                <a:latin typeface="Arial" panose="020B0604020202020204" pitchFamily="34" charset="0"/>
                <a:ea typeface="PMingLiU"/>
                <a:cs typeface="Arial" panose="020B0604020202020204"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000" b="0" baseline="0" dirty="0">
              <a:latin typeface="Arial" panose="020B0604020202020204" pitchFamily="34" charset="0"/>
              <a:ea typeface="PMingLiU"/>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现在，每个小组的发言人将站起来分享他们小组的想法。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endParaRPr lang="en-US" altLang="zh-TW" sz="1000" b="0" baseline="0" dirty="0">
              <a:latin typeface="Arial" panose="020B0604020202020204" pitchFamily="34" charset="0"/>
              <a:ea typeface="PMingLiU"/>
              <a:cs typeface="Arial" panose="020B0604020202020204" pitchFamily="34" charset="0"/>
            </a:endParaRPr>
          </a:p>
          <a:p>
            <a:endParaRPr lang="en-US" altLang="zh-TW" sz="1000" b="0" dirty="0">
              <a:latin typeface="Arial" panose="020B0604020202020204" pitchFamily="34" charset="0"/>
              <a:ea typeface="PMingLiU"/>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现在我们听完每个人的想法后</a:t>
            </a:r>
            <a:r>
              <a:rPr lang="zh-TW" altLang="en-US" sz="1000" b="0" dirty="0">
                <a:latin typeface="PMingLiU" panose="02020500000000000000" pitchFamily="18" charset="-120"/>
                <a:ea typeface="PMingLiU" panose="02020500000000000000" pitchFamily="18" charset="-120"/>
                <a:cs typeface="Arial" panose="020B0604020202020204" pitchFamily="34" charset="0"/>
              </a:rPr>
              <a:t>，</a:t>
            </a:r>
            <a:r>
              <a:rPr lang="zh-CN"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让我们</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看看 </a:t>
            </a:r>
            <a:r>
              <a:rPr lang="en-US" sz="12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2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目标的专注领域</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 1</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：新分会。</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 </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72677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u="sng" dirty="0">
                <a:latin typeface="Microsoft JhengHei" panose="020B0604030504040204" pitchFamily="34" charset="-120"/>
                <a:ea typeface="Microsoft JhengHei" panose="020B0604030504040204" pitchFamily="34" charset="-120"/>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i="1" baseline="0" dirty="0">
                <a:latin typeface="Microsoft JhengHei" panose="020B0604030504040204" pitchFamily="34" charset="-120"/>
                <a:ea typeface="Microsoft JhengHei" panose="020B0604030504040204" pitchFamily="34" charset="-120"/>
                <a:cs typeface="Arial" panose="020B0604020202020204" pitchFamily="34" charset="0"/>
              </a:rPr>
              <a:t>您可根据贵区域的需求进行调整或区域化。</a:t>
            </a:r>
            <a:r>
              <a:rPr lang="zh-TW" altLang="en-US" sz="1000" b="0" i="1" dirty="0">
                <a:latin typeface="Microsoft JhengHei" panose="020B0604030504040204" pitchFamily="34" charset="-120"/>
                <a:ea typeface="Microsoft JhengHei" panose="020B0604030504040204" pitchFamily="34" charset="-120"/>
                <a:cs typeface="Arial" panose="020B0604020202020204" pitchFamily="34" charset="0"/>
              </a:rPr>
              <a:t>例如，会员成长活动可以改为会员宣传活动。</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_____________________________________________________</a:t>
            </a:r>
          </a:p>
          <a:p>
            <a:endParaRPr lang="en-US" sz="1000" b="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dirty="0">
                <a:latin typeface="Microsoft JhengHei" panose="020B0604030504040204" pitchFamily="34" charset="-120"/>
                <a:ea typeface="Microsoft JhengHei" panose="020B0604030504040204" pitchFamily="34" charset="-120"/>
                <a:cs typeface="Arial" panose="020B0604020202020204" pitchFamily="34" charset="0"/>
              </a:rPr>
              <a:t>现在我们来思考新会员。人们为什么要加入狮子会？</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讨论几个想法</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p>
          <a:p>
            <a:endParaRPr lang="en-US" sz="1000" b="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dirty="0">
                <a:latin typeface="Microsoft JhengHei" panose="020B0604030504040204" pitchFamily="34" charset="-120"/>
                <a:ea typeface="Microsoft JhengHei" panose="020B0604030504040204" pitchFamily="34" charset="-120"/>
                <a:cs typeface="Arial" panose="020B0604020202020204" pitchFamily="34" charset="0"/>
              </a:rPr>
              <a:t>我们花</a:t>
            </a:r>
            <a:r>
              <a:rPr lang="en-US" altLang="zh-TW" sz="1000" b="0" dirty="0">
                <a:latin typeface="Microsoft JhengHei" panose="020B0604030504040204" pitchFamily="34" charset="-120"/>
                <a:ea typeface="Microsoft JhengHei" panose="020B0604030504040204" pitchFamily="34" charset="-120"/>
                <a:cs typeface="Arial" panose="020B0604020202020204" pitchFamily="34" charset="0"/>
              </a:rPr>
              <a:t>5</a:t>
            </a:r>
            <a:r>
              <a:rPr lang="zh-TW" altLang="en-US" sz="1000" b="0" dirty="0">
                <a:latin typeface="Microsoft JhengHei" panose="020B0604030504040204" pitchFamily="34" charset="-120"/>
                <a:ea typeface="Microsoft JhengHei" panose="020B0604030504040204" pitchFamily="34" charset="-120"/>
                <a:cs typeface="Arial" panose="020B0604020202020204" pitchFamily="34" charset="0"/>
              </a:rPr>
              <a:t>分钟分成小组，您将有机会就此投影片上的问题发表您的意见。</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5</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分钟后，请派一位代表，总结小组的想法。</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讨论</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p>
          <a:p>
            <a:endParaRPr lang="en-US" sz="1000" b="0" dirty="0">
              <a:latin typeface="Microsoft JhengHei" panose="020B0604030504040204" pitchFamily="34" charset="-120"/>
              <a:ea typeface="Microsoft JhengHei" panose="020B0604030504040204" pitchFamily="34"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000" b="0" kern="1200" dirty="0">
                <a:solidFill>
                  <a:schemeClr val="tx1"/>
                </a:solidFill>
                <a:effectLst/>
                <a:latin typeface="Microsoft JhengHei" panose="020B0604030504040204" pitchFamily="34" charset="-120"/>
                <a:ea typeface="Microsoft JhengHei" panose="020B0604030504040204" pitchFamily="34" charset="-120"/>
              </a:rPr>
              <a:t>一旦</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我们听了所有的想法后，我们将查看我们区的 </a:t>
            </a:r>
            <a:r>
              <a:rPr lang="en-US" sz="1000" b="0" i="1" kern="1200" dirty="0">
                <a:solidFill>
                  <a:schemeClr val="tx1"/>
                </a:solidFill>
                <a:effectLst/>
                <a:latin typeface="Microsoft JhengHei" panose="020B0604030504040204" pitchFamily="34" charset="-120"/>
                <a:ea typeface="Microsoft JhengHei" panose="020B0604030504040204" pitchFamily="34" charset="-120"/>
              </a:rPr>
              <a:t>MISSION</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r>
              <a:rPr lang="en-US" sz="1000" b="1" kern="1200" dirty="0">
                <a:solidFill>
                  <a:schemeClr val="tx1"/>
                </a:solidFill>
                <a:effectLst/>
                <a:latin typeface="Microsoft JhengHei" panose="020B0604030504040204" pitchFamily="34" charset="-120"/>
                <a:ea typeface="Microsoft JhengHei" panose="020B0604030504040204" pitchFamily="34" charset="-120"/>
              </a:rPr>
              <a:t>1.5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新会员目标。</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p>
          <a:p>
            <a:endParaRPr lang="en-US"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大家准备好了吗？您有五分钟的讨论时间。</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讨论</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p>
          <a:p>
            <a:endPar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现在，每个小组的发言人将站起来分享他们小组的想法。</a:t>
            </a:r>
            <a:r>
              <a:rPr lang="en-US" sz="1000" b="0" kern="1200" dirty="0">
                <a:solidFill>
                  <a:schemeClr val="tx1"/>
                </a:solidFill>
                <a:effectLst/>
                <a:latin typeface="Microsoft JhengHei" panose="020B0604030504040204" pitchFamily="34" charset="-120"/>
                <a:ea typeface="Microsoft JhengHei" panose="020B0604030504040204" pitchFamily="34" charset="-120"/>
              </a:rPr>
              <a:t>{</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讨论</a:t>
            </a:r>
            <a:r>
              <a:rPr lang="en-US" sz="1000" b="0" kern="1200" dirty="0">
                <a:solidFill>
                  <a:schemeClr val="tx1"/>
                </a:solidFill>
                <a:effectLst/>
                <a:latin typeface="Microsoft JhengHei" panose="020B0604030504040204" pitchFamily="34" charset="-120"/>
                <a:ea typeface="Microsoft JhengHei" panose="020B0604030504040204" pitchFamily="34" charset="-120"/>
              </a:rPr>
              <a:t>}</a:t>
            </a:r>
            <a:endPar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endParaRPr lang="en-US"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让我们查看 </a:t>
            </a:r>
            <a:r>
              <a:rPr lang="en-US" sz="1000" b="0" i="1" kern="1200" dirty="0">
                <a:solidFill>
                  <a:schemeClr val="tx1"/>
                </a:solidFill>
                <a:effectLst/>
                <a:latin typeface="Microsoft JhengHei" panose="020B0604030504040204" pitchFamily="34" charset="-120"/>
                <a:ea typeface="Microsoft JhengHei" panose="020B0604030504040204" pitchFamily="34" charset="-120"/>
              </a:rPr>
              <a:t>MISSION</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r>
              <a:rPr lang="en-US" sz="1000" b="1" kern="1200" dirty="0">
                <a:solidFill>
                  <a:schemeClr val="tx1"/>
                </a:solidFill>
                <a:effectLst/>
                <a:latin typeface="Microsoft JhengHei" panose="020B0604030504040204" pitchFamily="34" charset="-120"/>
                <a:ea typeface="Microsoft JhengHei" panose="020B0604030504040204" pitchFamily="34" charset="-120"/>
              </a:rPr>
              <a:t>1.5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专注领域</a:t>
            </a:r>
            <a:r>
              <a:rPr lang="en-US" sz="1000" b="0" kern="1200" dirty="0">
                <a:solidFill>
                  <a:schemeClr val="tx1"/>
                </a:solidFill>
                <a:effectLst/>
                <a:latin typeface="Microsoft JhengHei" panose="020B0604030504040204" pitchFamily="34" charset="-120"/>
                <a:ea typeface="Microsoft JhengHei" panose="020B0604030504040204" pitchFamily="34" charset="-120"/>
              </a:rPr>
              <a:t> 2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的目标。</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讨论</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endPar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05058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u="sng" dirty="0">
                <a:latin typeface="Microsoft JhengHei" panose="020B0604030504040204" pitchFamily="34" charset="-120"/>
                <a:ea typeface="Microsoft JhengHei" panose="020B0604030504040204" pitchFamily="34" charset="-120"/>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i="1" baseline="0" dirty="0">
                <a:latin typeface="Microsoft JhengHei" panose="020B0604030504040204" pitchFamily="34" charset="-120"/>
                <a:ea typeface="Microsoft JhengHei" panose="020B0604030504040204" pitchFamily="34" charset="-120"/>
                <a:cs typeface="Arial" panose="020B0604020202020204" pitchFamily="34" charset="0"/>
              </a:rPr>
              <a:t>您可根据贵区域的需求进行调整或区域化。</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_____________________________________________________</a:t>
            </a:r>
          </a:p>
          <a:p>
            <a:endParaRPr lang="en-US" sz="1000" b="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dirty="0">
                <a:latin typeface="Microsoft JhengHei" panose="020B0604030504040204" pitchFamily="34" charset="-120"/>
                <a:ea typeface="Microsoft JhengHei" panose="020B0604030504040204" pitchFamily="34" charset="-120"/>
                <a:cs typeface="Arial" panose="020B0604020202020204" pitchFamily="34" charset="0"/>
              </a:rPr>
              <a:t>现在我们来思考如何使我们现有的会员参与其中。</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我们如何得知会员参与其中？</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讨论几个想法</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p>
          <a:p>
            <a:endParaRPr lang="en-US" sz="1000" b="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dirty="0">
                <a:latin typeface="Microsoft JhengHei" panose="020B0604030504040204" pitchFamily="34" charset="-120"/>
                <a:ea typeface="Microsoft JhengHei" panose="020B0604030504040204" pitchFamily="34" charset="-120"/>
                <a:cs typeface="Arial" panose="020B0604020202020204" pitchFamily="34" charset="0"/>
              </a:rPr>
              <a:t>我们花</a:t>
            </a:r>
            <a:r>
              <a:rPr lang="en-US" altLang="zh-TW" sz="1000" b="0" dirty="0">
                <a:latin typeface="Microsoft JhengHei" panose="020B0604030504040204" pitchFamily="34" charset="-120"/>
                <a:ea typeface="Microsoft JhengHei" panose="020B0604030504040204" pitchFamily="34" charset="-120"/>
                <a:cs typeface="Arial" panose="020B0604020202020204" pitchFamily="34" charset="0"/>
              </a:rPr>
              <a:t>5</a:t>
            </a:r>
            <a:r>
              <a:rPr lang="zh-TW" altLang="en-US" sz="1000" b="0" dirty="0">
                <a:latin typeface="Microsoft JhengHei" panose="020B0604030504040204" pitchFamily="34" charset="-120"/>
                <a:ea typeface="Microsoft JhengHei" panose="020B0604030504040204" pitchFamily="34" charset="-120"/>
                <a:cs typeface="Arial" panose="020B0604020202020204" pitchFamily="34" charset="0"/>
              </a:rPr>
              <a:t>分钟分成小组，您将有机会就此投影片上的问题发表您的意见。</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5</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分钟后，请派一位代表，总结小组的想法。</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讨论</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p>
          <a:p>
            <a:endParaRPr lang="en-US" sz="1000" b="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一旦我们听了所有的想法后，我们将查看 </a:t>
            </a:r>
            <a:r>
              <a:rPr lang="en-US" sz="1000" b="0" i="1" kern="1200" dirty="0">
                <a:solidFill>
                  <a:schemeClr val="tx1"/>
                </a:solidFill>
                <a:effectLst/>
                <a:latin typeface="Microsoft JhengHei" panose="020B0604030504040204" pitchFamily="34" charset="-120"/>
                <a:ea typeface="Microsoft JhengHei" panose="020B0604030504040204" pitchFamily="34" charset="-120"/>
              </a:rPr>
              <a:t>MISSION</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r>
              <a:rPr lang="en-US" sz="1000" b="1" kern="1200" dirty="0">
                <a:solidFill>
                  <a:schemeClr val="tx1"/>
                </a:solidFill>
                <a:effectLst/>
                <a:latin typeface="Microsoft JhengHei" panose="020B0604030504040204" pitchFamily="34" charset="-120"/>
                <a:ea typeface="Microsoft JhengHei" panose="020B0604030504040204" pitchFamily="34" charset="-120"/>
              </a:rPr>
              <a:t>1.5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的净增长目标。</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p>
          <a:p>
            <a:endParaRPr lang="en-US"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大家准备好了吗？您有五分钟的讨论时间。</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r>
              <a:rPr lang="zh-TW" altLang="en-US" sz="1000" b="0" baseline="0" dirty="0">
                <a:latin typeface="Microsoft JhengHei" panose="020B0604030504040204" pitchFamily="34" charset="-120"/>
                <a:ea typeface="Microsoft JhengHei" panose="020B0604030504040204" pitchFamily="34" charset="-120"/>
                <a:cs typeface="Arial" panose="020B0604020202020204" pitchFamily="34" charset="0"/>
              </a:rPr>
              <a:t>讨论</a:t>
            </a:r>
            <a:r>
              <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rPr>
              <a:t>}</a:t>
            </a:r>
          </a:p>
          <a:p>
            <a:endParaRPr lang="en-US"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现在，每个小组的发言人将站起来分享他们小组的想法。</a:t>
            </a:r>
            <a:r>
              <a:rPr lang="en-US" sz="1000" b="0" kern="1200" dirty="0">
                <a:solidFill>
                  <a:schemeClr val="tx1"/>
                </a:solidFill>
                <a:effectLst/>
                <a:latin typeface="Microsoft JhengHei" panose="020B0604030504040204" pitchFamily="34" charset="-120"/>
                <a:ea typeface="Microsoft JhengHei" panose="020B0604030504040204" pitchFamily="34" charset="-120"/>
              </a:rPr>
              <a:t>{</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讨论</a:t>
            </a:r>
            <a:r>
              <a:rPr lang="en-US" sz="1000" b="0" kern="1200" dirty="0">
                <a:solidFill>
                  <a:schemeClr val="tx1"/>
                </a:solidFill>
                <a:effectLst/>
                <a:latin typeface="Microsoft JhengHei" panose="020B0604030504040204" pitchFamily="34" charset="-120"/>
                <a:ea typeface="Microsoft JhengHei" panose="020B0604030504040204" pitchFamily="34" charset="-120"/>
              </a:rPr>
              <a:t>}</a:t>
            </a:r>
          </a:p>
          <a:p>
            <a:endParaRPr lang="en-US" altLang="zh-TW"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a:p>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让我们查看 </a:t>
            </a:r>
            <a:r>
              <a:rPr lang="en-US" sz="1000" b="0" i="1" kern="1200" dirty="0">
                <a:solidFill>
                  <a:schemeClr val="tx1"/>
                </a:solidFill>
                <a:effectLst/>
                <a:latin typeface="Microsoft JhengHei" panose="020B0604030504040204" pitchFamily="34" charset="-120"/>
                <a:ea typeface="Microsoft JhengHei" panose="020B0604030504040204" pitchFamily="34" charset="-120"/>
              </a:rPr>
              <a:t>MISSION</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r>
              <a:rPr lang="en-US" sz="1000" b="1" kern="1200" dirty="0">
                <a:solidFill>
                  <a:schemeClr val="tx1"/>
                </a:solidFill>
                <a:effectLst/>
                <a:latin typeface="Microsoft JhengHei" panose="020B0604030504040204" pitchFamily="34" charset="-120"/>
                <a:ea typeface="Microsoft JhengHei" panose="020B0604030504040204" pitchFamily="34" charset="-120"/>
              </a:rPr>
              <a:t>1.5</a:t>
            </a:r>
            <a:r>
              <a:rPr lang="en-US" sz="1000" b="0" kern="1200" dirty="0">
                <a:solidFill>
                  <a:schemeClr val="tx1"/>
                </a:solidFill>
                <a:effectLst/>
                <a:latin typeface="Microsoft JhengHei" panose="020B0604030504040204" pitchFamily="34" charset="-120"/>
                <a:ea typeface="Microsoft JhengHei" panose="020B0604030504040204" pitchFamily="34" charset="-120"/>
              </a:rPr>
              <a:t>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专注领域</a:t>
            </a:r>
            <a:r>
              <a:rPr lang="en-US" sz="1000" b="0" kern="1200" dirty="0">
                <a:solidFill>
                  <a:schemeClr val="tx1"/>
                </a:solidFill>
                <a:effectLst/>
                <a:latin typeface="Microsoft JhengHei" panose="020B0604030504040204" pitchFamily="34" charset="-120"/>
                <a:ea typeface="Microsoft JhengHei" panose="020B0604030504040204" pitchFamily="34" charset="-120"/>
              </a:rPr>
              <a:t> 3 </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的目标。</a:t>
            </a:r>
            <a:r>
              <a:rPr lang="en-US" sz="1000" b="0" kern="1200" dirty="0">
                <a:solidFill>
                  <a:schemeClr val="tx1"/>
                </a:solidFill>
                <a:effectLst/>
                <a:latin typeface="Microsoft JhengHei" panose="020B0604030504040204" pitchFamily="34" charset="-120"/>
                <a:ea typeface="Microsoft JhengHei" panose="020B0604030504040204" pitchFamily="34" charset="-120"/>
              </a:rPr>
              <a:t>{</a:t>
            </a:r>
            <a:r>
              <a:rPr lang="zh-TW" altLang="en-US" sz="1000" b="0" kern="1200" dirty="0">
                <a:solidFill>
                  <a:schemeClr val="tx1"/>
                </a:solidFill>
                <a:effectLst/>
                <a:latin typeface="Microsoft JhengHei" panose="020B0604030504040204" pitchFamily="34" charset="-120"/>
                <a:ea typeface="Microsoft JhengHei" panose="020B0604030504040204" pitchFamily="34" charset="-120"/>
              </a:rPr>
              <a:t>讨论</a:t>
            </a:r>
            <a:r>
              <a:rPr lang="en-US" sz="1000" b="0" kern="1200" dirty="0">
                <a:solidFill>
                  <a:schemeClr val="tx1"/>
                </a:solidFill>
                <a:effectLst/>
                <a:latin typeface="Microsoft JhengHei" panose="020B0604030504040204" pitchFamily="34" charset="-120"/>
                <a:ea typeface="Microsoft JhengHei" panose="020B0604030504040204" pitchFamily="34" charset="-120"/>
              </a:rPr>
              <a:t>}</a:t>
            </a:r>
            <a:r>
              <a:rPr lang="en-US" sz="1000" b="0" strike="sngStrike" kern="1200" dirty="0">
                <a:solidFill>
                  <a:schemeClr val="tx1"/>
                </a:solidFill>
                <a:effectLst/>
                <a:latin typeface="Microsoft JhengHei" panose="020B0604030504040204" pitchFamily="34" charset="-120"/>
                <a:ea typeface="Microsoft JhengHei" panose="020B0604030504040204" pitchFamily="34" charset="-120"/>
              </a:rPr>
              <a:t> </a:t>
            </a:r>
            <a:endParaRPr lang="en-US" sz="1000" b="0" baseline="0"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614862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u="sng" dirty="0">
                <a:latin typeface="Arial" panose="020B0604020202020204" pitchFamily="34" charset="0"/>
                <a:ea typeface="PMingLiU"/>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i="1" baseline="0" dirty="0">
                <a:latin typeface="Arial" panose="020B0604020202020204" pitchFamily="34" charset="0"/>
                <a:ea typeface="PMingLiU"/>
                <a:cs typeface="Arial" panose="020B0604020202020204" pitchFamily="34" charset="0"/>
              </a:rPr>
              <a:t>您可根据贵区域的需求进行调整或区域化。</a:t>
            </a:r>
            <a:r>
              <a:rPr lang="en-US" altLang="zh-TW" sz="1000" b="0" baseline="0" dirty="0">
                <a:latin typeface="Arial" panose="020B0604020202020204" pitchFamily="34" charset="0"/>
                <a:ea typeface="PMingLiU"/>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我们现在来思考我们的狮友领导人。</a:t>
            </a:r>
            <a:r>
              <a:rPr lang="zh-TW" altLang="en-US" sz="1000" b="0" baseline="0" dirty="0">
                <a:latin typeface="Arial" panose="020B0604020202020204" pitchFamily="34" charset="0"/>
                <a:ea typeface="PMingLiU"/>
                <a:cs typeface="Arial" panose="020B0604020202020204" pitchFamily="34" charset="0"/>
              </a:rPr>
              <a:t>什么类型的计划或研讨会对支持我们的</a:t>
            </a:r>
            <a:r>
              <a:rPr lang="zh-CN" altLang="en-US" sz="1000" b="0" baseline="0" dirty="0">
                <a:latin typeface="Arial" panose="020B0604020202020204" pitchFamily="34" charset="0"/>
                <a:ea typeface="PMingLiU"/>
                <a:cs typeface="Arial" panose="020B0604020202020204" pitchFamily="34" charset="0"/>
              </a:rPr>
              <a:t>区</a:t>
            </a:r>
            <a:r>
              <a:rPr lang="zh-TW" altLang="en-US" sz="1000" b="0" baseline="0" dirty="0">
                <a:latin typeface="Arial" panose="020B0604020202020204" pitchFamily="34" charset="0"/>
                <a:ea typeface="PMingLiU"/>
                <a:cs typeface="Arial" panose="020B0604020202020204" pitchFamily="34" charset="0"/>
              </a:rPr>
              <a:t>目标最有帮助？</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讨论几个想法</a:t>
            </a:r>
            <a:r>
              <a:rPr lang="en-US" altLang="zh-TW" sz="1000" b="0" baseline="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我们花</a:t>
            </a:r>
            <a:r>
              <a:rPr lang="en-US" altLang="zh-TW" sz="1000" b="0" dirty="0">
                <a:latin typeface="Arial" panose="020B0604020202020204" pitchFamily="34" charset="0"/>
                <a:ea typeface="PMingLiU"/>
                <a:cs typeface="Arial" panose="020B0604020202020204" pitchFamily="34" charset="0"/>
              </a:rPr>
              <a:t>5</a:t>
            </a:r>
            <a:r>
              <a:rPr lang="zh-TW" altLang="en-US" sz="1000" b="0" dirty="0">
                <a:latin typeface="Arial" panose="020B0604020202020204" pitchFamily="34" charset="0"/>
                <a:ea typeface="PMingLiU"/>
                <a:cs typeface="Arial" panose="020B0604020202020204" pitchFamily="34" charset="0"/>
              </a:rPr>
              <a:t>分钟分成小组，您将有机会就此投影片上的问题发表您的意见。</a:t>
            </a:r>
            <a:r>
              <a:rPr lang="en-US" altLang="zh-TW" sz="1000" b="0" baseline="0" dirty="0">
                <a:latin typeface="Arial" panose="020B0604020202020204" pitchFamily="34" charset="0"/>
                <a:ea typeface="PMingLiU"/>
                <a:cs typeface="Arial" panose="020B0604020202020204" pitchFamily="34" charset="0"/>
              </a:rPr>
              <a:t>5</a:t>
            </a:r>
            <a:r>
              <a:rPr lang="zh-TW" altLang="en-US" sz="1000" b="0" baseline="0" dirty="0">
                <a:latin typeface="Arial" panose="020B0604020202020204" pitchFamily="34" charset="0"/>
                <a:ea typeface="PMingLiU"/>
                <a:cs typeface="Arial" panose="020B0604020202020204" pitchFamily="34" charset="0"/>
              </a:rPr>
              <a:t>分钟后，请派一位代表，总结小组的想法。</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讨论</a:t>
            </a:r>
            <a:r>
              <a:rPr lang="en-US" altLang="zh-TW" sz="1000" b="0" baseline="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zh-TW" altLang="en-US" sz="1000" b="0" baseline="0" dirty="0">
                <a:latin typeface="Arial" panose="020B0604020202020204" pitchFamily="34" charset="0"/>
                <a:ea typeface="PMingLiU"/>
                <a:cs typeface="Arial" panose="020B0604020202020204" pitchFamily="34" charset="0"/>
              </a:rPr>
              <a:t>大家准备好了吗？您有五分钟的讨论时间。</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讨论</a:t>
            </a:r>
            <a:r>
              <a:rPr lang="en-US" altLang="zh-TW" sz="1000" b="0" baseline="0" dirty="0">
                <a:latin typeface="Arial" panose="020B0604020202020204" pitchFamily="34" charset="0"/>
                <a:ea typeface="PMingLiU"/>
                <a:cs typeface="Arial" panose="020B0604020202020204" pitchFamily="34" charset="0"/>
              </a:rPr>
              <a:t>}</a:t>
            </a:r>
          </a:p>
          <a:p>
            <a:endParaRPr lang="en-US" altLang="zh-TW" sz="1000" b="0" baseline="0" dirty="0">
              <a:latin typeface="Arial" panose="020B0604020202020204" pitchFamily="34" charset="0"/>
              <a:ea typeface="PMingLiU"/>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现在，每个小组的发言人将站起来分享他们小组的想法。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endParaRPr lang="en-US" altLang="zh-TW" sz="1000" b="0" baseline="0" dirty="0">
              <a:latin typeface="Arial" panose="020B0604020202020204" pitchFamily="34" charset="0"/>
              <a:ea typeface="PMingLiU"/>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zh-CN" altLang="en-US" sz="1000" b="0" baseline="0" dirty="0">
                <a:latin typeface="Arial" panose="020B0604020202020204" pitchFamily="34" charset="0"/>
                <a:ea typeface="PMingLiU"/>
                <a:cs typeface="Arial" panose="020B0604020202020204" pitchFamily="34" charset="0"/>
              </a:rPr>
              <a:t>在</a:t>
            </a:r>
            <a:r>
              <a:rPr lang="zh-TW" altLang="en-US" sz="1000" b="0" baseline="0" dirty="0">
                <a:latin typeface="Arial" panose="020B0604020202020204" pitchFamily="34" charset="0"/>
                <a:ea typeface="PMingLiU"/>
                <a:cs typeface="Arial" panose="020B0604020202020204" pitchFamily="34" charset="0"/>
              </a:rPr>
              <a:t> </a:t>
            </a:r>
            <a:r>
              <a:rPr lang="en-US" altLang="zh-TW" sz="1000" b="0" baseline="0" dirty="0">
                <a:latin typeface="Arial" panose="020B0604020202020204" pitchFamily="34" charset="0"/>
                <a:ea typeface="PMingLiU"/>
                <a:cs typeface="Arial" panose="020B0604020202020204" pitchFamily="34" charset="0"/>
              </a:rPr>
              <a:t>6 </a:t>
            </a:r>
            <a:r>
              <a:rPr lang="zh-TW" altLang="en-US" sz="1000" b="0" baseline="0" dirty="0">
                <a:latin typeface="Arial" panose="020B0604020202020204" pitchFamily="34" charset="0"/>
                <a:ea typeface="PMingLiU"/>
                <a:cs typeface="Arial" panose="020B0604020202020204" pitchFamily="34" charset="0"/>
              </a:rPr>
              <a:t>月</a:t>
            </a:r>
            <a:r>
              <a:rPr lang="zh-CN" altLang="en-US" sz="1000" b="0" baseline="0" dirty="0">
                <a:latin typeface="Arial" panose="020B0604020202020204" pitchFamily="34" charset="0"/>
                <a:ea typeface="PMingLiU"/>
                <a:cs typeface="Arial" panose="020B0604020202020204" pitchFamily="34" charset="0"/>
              </a:rPr>
              <a:t>之前</a:t>
            </a:r>
            <a:r>
              <a:rPr lang="zh-TW" altLang="en-US" sz="1000" b="0" baseline="0" dirty="0">
                <a:latin typeface="Arial" panose="020B0604020202020204" pitchFamily="34" charset="0"/>
                <a:ea typeface="PMingLiU"/>
                <a:cs typeface="Arial" panose="020B0604020202020204" pitchFamily="34" charset="0"/>
              </a:rPr>
              <a:t>，我们可以实际</a:t>
            </a:r>
            <a:r>
              <a:rPr lang="zh-CN" altLang="en-US" sz="1000" b="0" baseline="0" dirty="0">
                <a:latin typeface="Arial" panose="020B0604020202020204" pitchFamily="34" charset="0"/>
                <a:ea typeface="PMingLiU"/>
                <a:cs typeface="Arial" panose="020B0604020202020204" pitchFamily="34" charset="0"/>
              </a:rPr>
              <a:t>地</a:t>
            </a:r>
            <a:r>
              <a:rPr lang="zh-TW" altLang="en-US" sz="1000" b="0" baseline="0" dirty="0">
                <a:latin typeface="Arial" panose="020B0604020202020204" pitchFamily="34" charset="0"/>
                <a:ea typeface="PMingLiU"/>
                <a:cs typeface="Arial" panose="020B0604020202020204" pitchFamily="34" charset="0"/>
              </a:rPr>
              <a:t>计划为区和分会的领导人提供什么？</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讨论</a:t>
            </a:r>
            <a:r>
              <a:rPr lang="en-US" altLang="zh-TW" sz="1000" b="0" baseline="0" dirty="0">
                <a:latin typeface="Arial" panose="020B0604020202020204" pitchFamily="34" charset="0"/>
                <a:ea typeface="PMingLiU"/>
                <a:cs typeface="Arial" panose="020B0604020202020204" pitchFamily="34" charset="0"/>
              </a:rPr>
              <a:t>}</a:t>
            </a:r>
            <a:endParaRPr lang="zh-TW" altLang="en-US" sz="1000" b="0" baseline="0" dirty="0">
              <a:latin typeface="Arial" panose="020B0604020202020204" pitchFamily="34" charset="0"/>
              <a:ea typeface="PMingLiU"/>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192512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u="sng" dirty="0">
                <a:latin typeface="PMingLiU" panose="02020500000000000000" pitchFamily="18" charset="-120"/>
                <a:ea typeface="PMingLiU" panose="02020500000000000000" pitchFamily="18" charset="-120"/>
                <a:cs typeface="Arial" panose="020B0604020202020204" pitchFamily="34" charset="0"/>
              </a:rPr>
              <a:t>讲者笔记： </a:t>
            </a:r>
          </a:p>
          <a:p>
            <a:pPr lvl="0">
              <a:defRPr/>
            </a:pPr>
            <a:r>
              <a:rPr lang="zh-TW" sz="100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a:t>
            </a:r>
          </a:p>
          <a:p>
            <a:endParaRPr lang="en-US" sz="100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让我们回顾一下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的目标。</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摘述投影片</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11-14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中的目标</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关于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目标还有其他的想法吗？</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讨论，并根据需要进行调整</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r>
              <a:rPr lang="zh-TW" sz="1000" b="1" baseline="0" dirty="0">
                <a:latin typeface="PMingLiU" panose="02020500000000000000" pitchFamily="18" charset="-120"/>
                <a:ea typeface="PMingLiU" panose="02020500000000000000" pitchFamily="18" charset="-120"/>
                <a:cs typeface="Arial" panose="020B0604020202020204" pitchFamily="34" charset="0"/>
              </a:rPr>
              <a:t> </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en-US" dirty="0"/>
          </a:p>
        </p:txBody>
      </p:sp>
    </p:spTree>
    <p:extLst>
      <p:ext uri="{BB962C8B-B14F-4D97-AF65-F5344CB8AC3E}">
        <p14:creationId xmlns:p14="http://schemas.microsoft.com/office/powerpoint/2010/main" val="145857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PMingLiU" panose="02020500000000000000" pitchFamily="18" charset="-120"/>
                <a:ea typeface="PMingLiU" panose="02020500000000000000" pitchFamily="18" charset="-120"/>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PMingLiU" panose="02020500000000000000" pitchFamily="18" charset="-120"/>
                <a:ea typeface="PMingLiU" panose="02020500000000000000" pitchFamily="18" charset="-120"/>
                <a:cs typeface="Arial" panose="020B0604020202020204" pitchFamily="34" charset="0"/>
              </a:rPr>
              <a:t>给观众一些时间阅读此投影片。</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进行</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SWOT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分析帮助确定可能对区产生正面或负面影响的因素，这些是策略计划中有用的信息。</a:t>
            </a:r>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我们今天在一起的时间内，我们将就以下四点来进行合作：优势、劣势、机会和威胁。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algn="l"/>
            <a:r>
              <a:rPr lang="zh-TW" sz="1000" b="0" i="0" dirty="0">
                <a:latin typeface="PMingLiU" panose="02020500000000000000" pitchFamily="18" charset="-120"/>
                <a:ea typeface="PMingLiU" panose="02020500000000000000" pitchFamily="18" charset="-120"/>
                <a:cs typeface="Arial" panose="020B0604020202020204" pitchFamily="34" charset="0"/>
              </a:rPr>
              <a:t>优势和劣势为我们区和社区内部的事物：您能有部分掌握且能改变的事情。比方说您</a:t>
            </a:r>
            <a:r>
              <a:rPr lang="zh-CN" altLang="en-US" sz="1000" b="0" i="0" baseline="0" dirty="0">
                <a:latin typeface="PMingLiU" panose="02020500000000000000" pitchFamily="18" charset="-120"/>
                <a:ea typeface="PMingLiU" panose="02020500000000000000" pitchFamily="18" charset="-120"/>
                <a:cs typeface="Arial" panose="020B0604020202020204" pitchFamily="34" charset="0"/>
              </a:rPr>
              <a:t>工作组</a:t>
            </a:r>
            <a:r>
              <a:rPr lang="zh-TW" sz="1000" b="0" i="0" dirty="0">
                <a:latin typeface="PMingLiU" panose="02020500000000000000" pitchFamily="18" charset="-120"/>
                <a:ea typeface="PMingLiU" panose="02020500000000000000" pitchFamily="18" charset="-120"/>
                <a:cs typeface="Arial" panose="020B0604020202020204" pitchFamily="34" charset="0"/>
              </a:rPr>
              <a:t>的成员、贵区内分会举办的服务活动类型，以及我们会员体验的质量等。</a:t>
            </a:r>
          </a:p>
          <a:p>
            <a:pPr algn="l"/>
            <a:r>
              <a:rPr lang="zh-TW" sz="1000" b="0" i="0" dirty="0">
                <a:latin typeface="PMingLiU" panose="02020500000000000000" pitchFamily="18" charset="-120"/>
                <a:ea typeface="PMingLiU" panose="02020500000000000000" pitchFamily="18" charset="-120"/>
                <a:cs typeface="Arial" panose="020B0604020202020204" pitchFamily="34" charset="0"/>
              </a:rPr>
              <a:t>机会和威胁为外在的事物：在较大市场中、我们区和社区以外的事物。您能利用机会并避免威胁，但您无法改变它们。</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最后，我们将建立计划，利用我们的优势并降低我们的劣势，利用我们的机会且降低威胁的影响。</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我们将使用这个计划来帮助我们实现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的目标。 </a:t>
            </a:r>
            <a:endPar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sz="1000" b="0"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dirty="0"/>
          </a:p>
        </p:txBody>
      </p:sp>
    </p:spTree>
    <p:extLst>
      <p:ext uri="{BB962C8B-B14F-4D97-AF65-F5344CB8AC3E}">
        <p14:creationId xmlns:p14="http://schemas.microsoft.com/office/powerpoint/2010/main" val="37268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PMingLiU" panose="02020500000000000000" pitchFamily="18" charset="-120"/>
                <a:ea typeface="PMingLiU" panose="02020500000000000000" pitchFamily="18" charset="-120"/>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PMingLiU" panose="02020500000000000000" pitchFamily="18" charset="-120"/>
                <a:ea typeface="PMingLiU" panose="02020500000000000000" pitchFamily="18" charset="-120"/>
                <a:cs typeface="Arial" panose="020B0604020202020204" pitchFamily="34" charset="0"/>
              </a:rPr>
              <a:t>如于第</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en-US" altLang="zh-CN" sz="1000" b="0" i="1" dirty="0">
                <a:latin typeface="PMingLiU" panose="02020500000000000000" pitchFamily="18" charset="-120"/>
                <a:ea typeface="PMingLiU" panose="02020500000000000000" pitchFamily="18" charset="-120"/>
                <a:cs typeface="Arial" panose="020B0604020202020204" pitchFamily="34" charset="0"/>
              </a:rPr>
              <a:t>1 </a:t>
            </a:r>
            <a:r>
              <a:rPr lang="zh-TW" sz="1000" b="0" i="1" dirty="0">
                <a:latin typeface="PMingLiU" panose="02020500000000000000" pitchFamily="18" charset="-120"/>
                <a:ea typeface="PMingLiU" panose="02020500000000000000" pitchFamily="18" charset="-120"/>
                <a:cs typeface="Arial" panose="020B0604020202020204" pitchFamily="34" charset="0"/>
              </a:rPr>
              <a:t>张投影片中所注记，有些与会者可能对于在本会议中</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zh-TW" sz="1000" b="0" i="1" dirty="0">
                <a:latin typeface="PMingLiU" panose="02020500000000000000" pitchFamily="18" charset="-120"/>
                <a:ea typeface="PMingLiU" panose="02020500000000000000" pitchFamily="18" charset="-120"/>
                <a:cs typeface="Arial" panose="020B0604020202020204" pitchFamily="34" charset="0"/>
              </a:rPr>
              <a:t>SWOT</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zh-TW" sz="1000" b="0" i="1" dirty="0">
                <a:latin typeface="PMingLiU" panose="02020500000000000000" pitchFamily="18" charset="-120"/>
                <a:ea typeface="PMingLiU" panose="02020500000000000000" pitchFamily="18" charset="-120"/>
                <a:cs typeface="Arial" panose="020B0604020202020204" pitchFamily="34" charset="0"/>
              </a:rPr>
              <a:t>的部分发表意见感到不舒服。提醒与会者，本会议室个安全的地方，欢迎所有意见，但也提供与会者替代方式，让他们发传达他们的想法。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PMingLiU" panose="02020500000000000000" pitchFamily="18" charset="-120"/>
                <a:ea typeface="PMingLiU" panose="02020500000000000000" pitchFamily="18" charset="-120"/>
                <a:cs typeface="Arial" panose="020B0604020202020204" pitchFamily="34" charset="0"/>
              </a:rPr>
              <a:t>将本会议中</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zh-TW" sz="1000" b="0" i="1" dirty="0">
                <a:latin typeface="PMingLiU" panose="02020500000000000000" pitchFamily="18" charset="-120"/>
                <a:ea typeface="PMingLiU" panose="02020500000000000000" pitchFamily="18" charset="-120"/>
                <a:cs typeface="Arial" panose="020B0604020202020204" pitchFamily="34" charset="0"/>
              </a:rPr>
              <a:t>SWOT</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zh-TW" sz="1000" b="0" i="1" dirty="0">
                <a:latin typeface="PMingLiU" panose="02020500000000000000" pitchFamily="18" charset="-120"/>
                <a:ea typeface="PMingLiU" panose="02020500000000000000" pitchFamily="18" charset="-120"/>
                <a:cs typeface="Arial" panose="020B0604020202020204" pitchFamily="34" charset="0"/>
              </a:rPr>
              <a:t>的部分得到的所有想法都纪录在一份Word文件中，并在会议结束后分享给小组。</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PMingLiU" panose="02020500000000000000" pitchFamily="18" charset="-120"/>
                <a:ea typeface="PMingLiU" panose="02020500000000000000" pitchFamily="18" charset="-120"/>
                <a:cs typeface="Arial" panose="020B0604020202020204" pitchFamily="34" charset="0"/>
              </a:rPr>
              <a:t>我们的优势呢？</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看看这四个重点工作领域：授证新分会、引进新会员、确保会员满意度及给领导人提供支持，您认为我们做得不错的是哪些？</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我们花5分钟分成小组，您将有机会就此问题发表您的意见。</a:t>
            </a:r>
            <a:r>
              <a:rPr lang="zh-TW" sz="1000" b="0" baseline="0" dirty="0">
                <a:latin typeface="PMingLiU" panose="02020500000000000000" pitchFamily="18" charset="-120"/>
                <a:ea typeface="PMingLiU" panose="02020500000000000000" pitchFamily="18" charset="-120"/>
                <a:cs typeface="Arial" panose="020B0604020202020204" pitchFamily="34" charset="0"/>
              </a:rPr>
              <a:t>5分钟后，请派一位代表，总结小组的想法。{讨论}</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大家准备好了吗？从现在开始，您有</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5</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钟的讨论时间。</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现在，每个小组的发言人将站起来分享他们小组的想法。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solidFill>
                  <a:srgbClr val="000000"/>
                </a:solidFill>
                <a:latin typeface="PMingLiU" panose="02020500000000000000" pitchFamily="18" charset="-120"/>
                <a:ea typeface="PMingLiU" panose="02020500000000000000" pitchFamily="18" charset="-120"/>
                <a:cs typeface="Arial" panose="020B0604020202020204" pitchFamily="34" charset="0"/>
              </a:rPr>
              <a:t>现在我们听完了所有我们区做得良好的事务后，明显地是我们不应该改变所有事情。有些事情我们做得很好。</a:t>
            </a:r>
            <a:r>
              <a:rPr lang="zh-TW" sz="1000" b="0" baseline="0" dirty="0">
                <a:latin typeface="PMingLiU" panose="02020500000000000000" pitchFamily="18" charset="-120"/>
                <a:ea typeface="PMingLiU" panose="02020500000000000000" pitchFamily="18" charset="-120"/>
                <a:cs typeface="Arial" panose="020B0604020202020204" pitchFamily="34" charset="0"/>
              </a:rPr>
              <a:t>我们能如何在此优势上成长，让我们的区更强大呢？{讨论}</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en-US" dirty="0"/>
          </a:p>
        </p:txBody>
      </p:sp>
    </p:spTree>
    <p:extLst>
      <p:ext uri="{BB962C8B-B14F-4D97-AF65-F5344CB8AC3E}">
        <p14:creationId xmlns:p14="http://schemas.microsoft.com/office/powerpoint/2010/main" val="1774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PMingLiU" panose="02020500000000000000" pitchFamily="18" charset="-120"/>
                <a:ea typeface="PMingLiU" panose="02020500000000000000" pitchFamily="18" charset="-120"/>
                <a:cs typeface="Arial" panose="020B0604020202020204" pitchFamily="34" charset="0"/>
              </a:rPr>
              <a:t>讲者笔记： </a:t>
            </a:r>
          </a:p>
          <a:p>
            <a:pPr lvl="0">
              <a:defRPr/>
            </a:pPr>
            <a:r>
              <a:rPr lang="zh-TW" sz="1000" b="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现在我们来谈谈劣势。</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看看相同的四个专注领域，您认为我们有什么做得不够好的？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PMingLiU" panose="02020500000000000000" pitchFamily="18" charset="-120"/>
                <a:ea typeface="PMingLiU" panose="02020500000000000000" pitchFamily="18" charset="-120"/>
                <a:cs typeface="Arial" panose="020B0604020202020204" pitchFamily="34" charset="0"/>
              </a:rPr>
              <a:t>我们花5分钟分成小组，您将有机会就此问题发表您的意见。</a:t>
            </a:r>
            <a:r>
              <a:rPr lang="zh-TW" sz="1000" b="0" baseline="0" dirty="0">
                <a:latin typeface="PMingLiU" panose="02020500000000000000" pitchFamily="18" charset="-120"/>
                <a:ea typeface="PMingLiU" panose="02020500000000000000" pitchFamily="18" charset="-120"/>
                <a:cs typeface="Arial" panose="020B0604020202020204" pitchFamily="34" charset="0"/>
              </a:rPr>
              <a:t>5分钟后，请派一位代表，总结小组的想法。{讨论}</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大家准备好了吗？从现在开始，您有</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5</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钟的讨论时间。</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现在，每个小组的发言人将站起来分享他们小组的想法。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现在我们已经听了所有小组的意见，</a:t>
            </a:r>
            <a:r>
              <a:rPr lang="zh-TW" sz="1000" b="0" baseline="0" dirty="0">
                <a:latin typeface="PMingLiU" panose="02020500000000000000" pitchFamily="18" charset="-120"/>
                <a:ea typeface="PMingLiU" panose="02020500000000000000" pitchFamily="18" charset="-120"/>
                <a:cs typeface="Arial" panose="020B0604020202020204" pitchFamily="34" charset="0"/>
              </a:rPr>
              <a:t>我们能如何克服我们的劣势</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呢</a:t>
            </a:r>
            <a:r>
              <a:rPr lang="zh-TW" sz="1000" b="0" baseline="0" dirty="0">
                <a:latin typeface="PMingLiU" panose="02020500000000000000" pitchFamily="18" charset="-120"/>
                <a:ea typeface="PMingLiU" panose="02020500000000000000" pitchFamily="18" charset="-120"/>
                <a:cs typeface="Arial" panose="020B0604020202020204" pitchFamily="34" charset="0"/>
              </a:rPr>
              <a:t>？{讨论}</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en-US" dirty="0"/>
          </a:p>
        </p:txBody>
      </p:sp>
    </p:spTree>
    <p:extLst>
      <p:ext uri="{BB962C8B-B14F-4D97-AF65-F5344CB8AC3E}">
        <p14:creationId xmlns:p14="http://schemas.microsoft.com/office/powerpoint/2010/main" val="79926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Arial" panose="020B0604020202020204" pitchFamily="34" charset="0"/>
                <a:ea typeface="PMingLiU"/>
                <a:cs typeface="Arial" panose="020B0604020202020204" pitchFamily="34" charset="0"/>
              </a:rPr>
              <a:t>讲者笔记： </a:t>
            </a:r>
          </a:p>
          <a:p>
            <a:pPr lvl="0">
              <a:defRPr/>
            </a:pPr>
            <a:r>
              <a:rPr lang="zh-TW" sz="1000" b="0" dirty="0">
                <a:latin typeface="Arial" panose="020B0604020202020204" pitchFamily="34" charset="0"/>
                <a:ea typeface="PMingLiU"/>
                <a:cs typeface="Arial" panose="020B0604020202020204" pitchFamily="34" charset="0"/>
              </a:rPr>
              <a:t>________________________________________________________</a:t>
            </a:r>
          </a:p>
          <a:p>
            <a:endParaRPr lang="en-US" sz="1000" b="0" dirty="0">
              <a:latin typeface="Arial" panose="020B0604020202020204" pitchFamily="34" charset="0"/>
              <a:ea typeface="ヒラギノ角ゴ Pro W3"/>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机会和威胁有点不同，因为它们是对我们分会以外所发生的事情而做出的反应：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zh-TW" sz="1000" b="0" dirty="0">
                <a:latin typeface="Arial" panose="020B0604020202020204" pitchFamily="34" charset="0"/>
                <a:ea typeface="PMingLiU"/>
                <a:cs typeface="Arial" panose="020B0604020202020204" pitchFamily="34" charset="0"/>
              </a:rPr>
              <a:t>是否有新的公司还是公司逐渐关门？</a:t>
            </a:r>
            <a:r>
              <a:rPr lang="zh-TW" sz="1000" b="0" baseline="0" dirty="0">
                <a:latin typeface="Arial" panose="020B0604020202020204" pitchFamily="34" charset="0"/>
                <a:ea typeface="PMingLiU"/>
                <a:cs typeface="Arial" panose="020B0604020202020204" pitchFamily="34" charset="0"/>
              </a:rPr>
              <a:t> </a:t>
            </a:r>
          </a:p>
          <a:p>
            <a:pPr marL="171450" indent="-171450">
              <a:buFont typeface="Arial" panose="020B0604020202020204" pitchFamily="34" charset="0"/>
              <a:buChar char="•"/>
            </a:pPr>
            <a:r>
              <a:rPr lang="zh-TW" sz="1000" b="0" dirty="0">
                <a:latin typeface="Arial" panose="020B0604020202020204" pitchFamily="34" charset="0"/>
                <a:ea typeface="PMingLiU"/>
                <a:cs typeface="Arial" panose="020B0604020202020204" pitchFamily="34" charset="0"/>
              </a:rPr>
              <a:t>是否有更多人退休、有新的家庭搬入还是有人单身的时间更长？</a:t>
            </a:r>
            <a:r>
              <a:rPr lang="zh-TW" sz="1000" b="0" baseline="0" dirty="0">
                <a:latin typeface="Arial" panose="020B0604020202020204" pitchFamily="34" charset="0"/>
                <a:ea typeface="PMingLiU"/>
                <a:cs typeface="Arial" panose="020B0604020202020204" pitchFamily="34" charset="0"/>
              </a:rPr>
              <a:t> </a:t>
            </a:r>
            <a:r>
              <a:rPr lang="zh-TW" sz="1000" b="0" dirty="0">
                <a:latin typeface="Arial" panose="020B0604020202020204" pitchFamily="34" charset="0"/>
                <a:ea typeface="PMingLiU"/>
                <a:cs typeface="Arial" panose="020B0604020202020204" pitchFamily="34" charset="0"/>
              </a:rPr>
              <a:t> </a:t>
            </a:r>
          </a:p>
          <a:p>
            <a:pPr marL="171450" indent="-171450">
              <a:buFont typeface="Arial" panose="020B0604020202020204" pitchFamily="34" charset="0"/>
              <a:buChar char="•"/>
            </a:pPr>
            <a:r>
              <a:rPr lang="zh-TW" sz="1000" b="0" dirty="0">
                <a:latin typeface="Arial" panose="020B0604020202020204" pitchFamily="34" charset="0"/>
                <a:ea typeface="PMingLiU"/>
                <a:cs typeface="Arial" panose="020B0604020202020204" pitchFamily="34" charset="0"/>
              </a:rPr>
              <a:t>附近是否有其他慈善组织？</a:t>
            </a:r>
          </a:p>
          <a:p>
            <a:pPr marL="171450" indent="-171450">
              <a:buFont typeface="Arial" panose="020B0604020202020204" pitchFamily="34" charset="0"/>
              <a:buChar char="•"/>
            </a:pPr>
            <a:r>
              <a:rPr lang="zh-TW" sz="1000" b="0" dirty="0">
                <a:latin typeface="Arial" panose="020B0604020202020204" pitchFamily="34" charset="0"/>
                <a:ea typeface="PMingLiU"/>
                <a:cs typeface="Arial" panose="020B0604020202020204" pitchFamily="34" charset="0"/>
              </a:rPr>
              <a:t>人们与其社区更常还是更少保持联系？</a:t>
            </a:r>
          </a:p>
          <a:p>
            <a:endParaRPr lang="en-US" sz="1000" b="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谁能分享一个例子，说明其区域中外在的改变或机会？我们花5分钟分成小组，您将有机会就此问题发表您的意见。</a:t>
            </a:r>
            <a:r>
              <a:rPr lang="zh-TW" sz="1000" b="0" baseline="0" dirty="0">
                <a:latin typeface="Arial" panose="020B0604020202020204" pitchFamily="34" charset="0"/>
                <a:ea typeface="PMingLiU"/>
                <a:cs typeface="Arial" panose="020B0604020202020204" pitchFamily="34" charset="0"/>
              </a:rPr>
              <a:t>5分钟后，请派一位代表，总结小组的想法。{讨论}</a:t>
            </a:r>
            <a:endParaRPr lang="en-US" altLang="zh-TW" sz="1000" b="0" baseline="0" dirty="0">
              <a:latin typeface="Arial" panose="020B0604020202020204" pitchFamily="34" charset="0"/>
              <a:ea typeface="PMingLiU"/>
              <a:cs typeface="Arial" panose="020B0604020202020204" pitchFamily="34" charset="0"/>
            </a:endParaRPr>
          </a:p>
          <a:p>
            <a:endParaRPr lang="en-US" altLang="zh-TW" sz="1000" b="0" baseline="0" dirty="0">
              <a:latin typeface="Arial" panose="020B0604020202020204" pitchFamily="34" charset="0"/>
              <a:ea typeface="PMingLiU"/>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大家准备好了吗？从现在开始，您有</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5</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钟的讨论时间。</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现在，每个小组的发言人将站起来分享他们小组的想法。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baseline="0" dirty="0">
              <a:latin typeface="Arial" panose="020B0604020202020204" pitchFamily="34" charset="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我们</a:t>
            </a:r>
            <a:r>
              <a:rPr lang="zh-CN" altLang="en-US" sz="1000" b="0" baseline="0" dirty="0">
                <a:latin typeface="PMingLiU" panose="02020500000000000000" pitchFamily="18" charset="-120"/>
                <a:ea typeface="PMingLiU" panose="02020500000000000000" pitchFamily="18" charset="-120"/>
                <a:cs typeface="Arial" panose="020B0604020202020204" pitchFamily="34" charset="0"/>
              </a:rPr>
              <a:t>可以</a:t>
            </a:r>
            <a:r>
              <a:rPr lang="zh-TW" sz="1000" b="0" baseline="0" dirty="0">
                <a:latin typeface="PMingLiU" panose="02020500000000000000" pitchFamily="18" charset="-120"/>
                <a:ea typeface="PMingLiU" panose="02020500000000000000" pitchFamily="18" charset="-120"/>
                <a:cs typeface="Arial" panose="020B0604020202020204" pitchFamily="34" charset="0"/>
              </a:rPr>
              <a:t>如何利用那些改变？</a:t>
            </a:r>
            <a:r>
              <a:rPr lang="zh-TW" sz="1000" b="0" i="1" baseline="0" dirty="0">
                <a:latin typeface="PMingLiU" panose="02020500000000000000" pitchFamily="18" charset="-120"/>
                <a:ea typeface="PMingLiU" panose="02020500000000000000" pitchFamily="18" charset="-120"/>
                <a:cs typeface="Arial" panose="020B0604020202020204" pitchFamily="34" charset="0"/>
              </a:rPr>
              <a:t>{讨论}</a:t>
            </a:r>
            <a:endParaRPr lang="en-US" altLang="zh-TW" sz="1000" b="0" i="1" baseline="0" dirty="0">
              <a:latin typeface="PMingLiU" panose="02020500000000000000" pitchFamily="18" charset="-120"/>
              <a:ea typeface="PMingLiU" panose="02020500000000000000" pitchFamily="18" charset="-120"/>
              <a:cs typeface="Arial" panose="020B0604020202020204" pitchFamily="34" charset="0"/>
            </a:endParaRPr>
          </a:p>
          <a:p>
            <a:pPr marL="347663" lvl="0" indent="-171450">
              <a:buFont typeface="Arial" panose="020B0604020202020204" pitchFamily="34" charset="0"/>
              <a:buChar char="•"/>
            </a:pPr>
            <a:r>
              <a:rPr lang="zh-TW" altLang="en-US" sz="1000" i="1" dirty="0">
                <a:latin typeface="PMingLiU" panose="02020500000000000000" pitchFamily="18" charset="-120"/>
                <a:ea typeface="PMingLiU" panose="02020500000000000000" pitchFamily="18" charset="-120"/>
              </a:rPr>
              <a:t>请考虑  </a:t>
            </a:r>
            <a:r>
              <a:rPr lang="en-US" altLang="zh-CN" sz="1000" i="1" dirty="0">
                <a:latin typeface="PMingLiU" panose="02020500000000000000" pitchFamily="18" charset="-120"/>
                <a:ea typeface="PMingLiU" panose="02020500000000000000" pitchFamily="18" charset="-120"/>
              </a:rPr>
              <a:t>- </a:t>
            </a:r>
            <a:r>
              <a:rPr lang="zh-TW" altLang="en-US" sz="1000" i="1" dirty="0">
                <a:latin typeface="PMingLiU" panose="02020500000000000000" pitchFamily="18" charset="-120"/>
                <a:ea typeface="PMingLiU" panose="02020500000000000000" pitchFamily="18" charset="-120"/>
              </a:rPr>
              <a:t>有些改变可能是威胁</a:t>
            </a:r>
            <a:endParaRPr lang="en-US" sz="1000" dirty="0">
              <a:latin typeface="PMingLiU" panose="02020500000000000000" pitchFamily="18" charset="-120"/>
              <a:ea typeface="PMingLiU" panose="02020500000000000000" pitchFamily="18" charset="-120"/>
            </a:endParaRPr>
          </a:p>
          <a:p>
            <a:pPr marL="347663" lvl="0" indent="-171450">
              <a:buFont typeface="Arial" panose="020B0604020202020204" pitchFamily="34" charset="0"/>
              <a:buChar char="•"/>
            </a:pPr>
            <a:r>
              <a:rPr lang="zh-TW" altLang="en-US" sz="1000" i="1" dirty="0">
                <a:latin typeface="PMingLiU" panose="02020500000000000000" pitchFamily="18" charset="-120"/>
                <a:ea typeface="PMingLiU" panose="02020500000000000000" pitchFamily="18" charset="-120"/>
              </a:rPr>
              <a:t>如果找不到任何的优</a:t>
            </a:r>
            <a:r>
              <a:rPr lang="zh-CN" altLang="en-US" sz="1000" i="1" dirty="0">
                <a:latin typeface="PMingLiU" panose="02020500000000000000" pitchFamily="18" charset="-120"/>
                <a:ea typeface="PMingLiU" panose="02020500000000000000" pitchFamily="18" charset="-120"/>
              </a:rPr>
              <a:t>势</a:t>
            </a:r>
            <a:r>
              <a:rPr lang="zh-TW" altLang="en-US" sz="1000" i="1" dirty="0">
                <a:latin typeface="PMingLiU" panose="02020500000000000000" pitchFamily="18" charset="-120"/>
                <a:ea typeface="PMingLiU" panose="02020500000000000000" pitchFamily="18" charset="-120"/>
              </a:rPr>
              <a:t>，该怎么办</a:t>
            </a:r>
            <a:endParaRPr lang="zh-TW" sz="1000" b="0" i="1"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en-US" dirty="0"/>
          </a:p>
        </p:txBody>
      </p:sp>
    </p:spTree>
    <p:extLst>
      <p:ext uri="{BB962C8B-B14F-4D97-AF65-F5344CB8AC3E}">
        <p14:creationId xmlns:p14="http://schemas.microsoft.com/office/powerpoint/2010/main" val="66849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Arial" panose="020B0604020202020204" pitchFamily="34" charset="0"/>
                <a:ea typeface="PMingLiU"/>
                <a:cs typeface="Arial" panose="020B0604020202020204" pitchFamily="34" charset="0"/>
              </a:rPr>
              <a:t>讲者笔记：</a:t>
            </a:r>
            <a:r>
              <a:rPr lang="zh-TW" sz="1000" dirty="0">
                <a:latin typeface="Arial" panose="020B0604020202020204" pitchFamily="34" charset="0"/>
                <a:ea typeface="PMingLiU"/>
                <a:cs typeface="Arial" panose="020B0604020202020204" pitchFamily="34" charset="0"/>
              </a:rPr>
              <a:t> </a:t>
            </a:r>
          </a:p>
          <a:p>
            <a:pPr>
              <a:defRPr/>
            </a:pPr>
            <a:r>
              <a:rPr lang="zh-TW" sz="1000" i="1" dirty="0">
                <a:latin typeface="Arial" panose="020B0604020202020204" pitchFamily="34" charset="0"/>
                <a:ea typeface="PMingLiU"/>
                <a:cs typeface="Arial" panose="020B0604020202020204" pitchFamily="34" charset="0"/>
              </a:rPr>
              <a:t>通过自我介绍并欢迎与会者参加此全球会员发展措施</a:t>
            </a:r>
            <a:r>
              <a:rPr lang="zh-TW" sz="1000" i="1" u="sng" dirty="0">
                <a:latin typeface="Arial" panose="020B0604020202020204" pitchFamily="34" charset="0"/>
                <a:ea typeface="PMingLiU"/>
                <a:cs typeface="Arial" panose="020B0604020202020204" pitchFamily="34" charset="0"/>
              </a:rPr>
              <a:t>建立愿景</a:t>
            </a:r>
            <a:r>
              <a:rPr lang="zh-TW" sz="1000" i="1" dirty="0">
                <a:latin typeface="Arial" panose="020B0604020202020204" pitchFamily="34" charset="0"/>
                <a:ea typeface="PMingLiU"/>
                <a:cs typeface="Arial" panose="020B0604020202020204" pitchFamily="34" charset="0"/>
              </a:rPr>
              <a:t>的研讨会来开场。</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aseline="0" dirty="0">
                <a:latin typeface="Arial" panose="020B0604020202020204" pitchFamily="34" charset="0"/>
                <a:ea typeface="PMingLiU"/>
                <a:cs typeface="Arial" panose="020B0604020202020204" pitchFamily="34" charset="0"/>
              </a:rPr>
              <a:t>____________________________________________________________</a:t>
            </a:r>
          </a:p>
          <a:p>
            <a:endParaRPr lang="en-US" sz="1000" baseline="0" dirty="0">
              <a:latin typeface="Arial" panose="020B0604020202020204" pitchFamily="34" charset="0"/>
              <a:cs typeface="Arial" panose="020B0604020202020204" pitchFamily="34" charset="0"/>
            </a:endParaRPr>
          </a:p>
          <a:p>
            <a:r>
              <a:rPr lang="zh-TW" sz="1000" i="1" baseline="0" dirty="0">
                <a:latin typeface="Arial" panose="020B0604020202020204" pitchFamily="34" charset="0"/>
                <a:ea typeface="PMingLiU"/>
                <a:cs typeface="Arial" panose="020B0604020202020204" pitchFamily="34" charset="0"/>
              </a:rPr>
              <a:t>给</a:t>
            </a:r>
            <a:r>
              <a:rPr lang="en-US" altLang="zh-TW" sz="1000" i="1" baseline="0" dirty="0">
                <a:latin typeface="Arial" panose="020B0604020202020204" pitchFamily="34" charset="0"/>
                <a:ea typeface="PMingLiU"/>
                <a:cs typeface="Arial" panose="020B0604020202020204" pitchFamily="34" charset="0"/>
              </a:rPr>
              <a:t> </a:t>
            </a:r>
            <a:r>
              <a:rPr lang="zh-TW" sz="1000" i="1" baseline="0" dirty="0">
                <a:latin typeface="Arial" panose="020B0604020202020204" pitchFamily="34" charset="0"/>
                <a:ea typeface="PMingLiU"/>
                <a:cs typeface="Arial" panose="020B0604020202020204" pitchFamily="34" charset="0"/>
              </a:rPr>
              <a:t>GAT地区领导人的讲稿，为区领导人引导</a:t>
            </a:r>
            <a:r>
              <a:rPr lang="zh-TW" sz="1000" i="1" u="sng" baseline="0" dirty="0">
                <a:latin typeface="Arial" panose="020B0604020202020204" pitchFamily="34" charset="0"/>
                <a:ea typeface="PMingLiU"/>
                <a:cs typeface="Arial" panose="020B0604020202020204" pitchFamily="34" charset="0"/>
              </a:rPr>
              <a:t>建立团队</a:t>
            </a:r>
            <a:r>
              <a:rPr lang="zh-TW" sz="1000" i="1" baseline="0" dirty="0">
                <a:latin typeface="Arial" panose="020B0604020202020204" pitchFamily="34" charset="0"/>
                <a:ea typeface="PMingLiU"/>
                <a:cs typeface="Arial" panose="020B0604020202020204" pitchFamily="34" charset="0"/>
              </a:rPr>
              <a:t>的研讨会做准备：</a:t>
            </a:r>
          </a:p>
          <a:p>
            <a:endParaRPr lang="en-US" sz="1000" baseline="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欢迎来到此全球会员发展措施的培训。</a:t>
            </a:r>
            <a:r>
              <a:rPr lang="zh-TW" sz="1000" b="0" baseline="0" dirty="0">
                <a:latin typeface="Arial" panose="020B0604020202020204" pitchFamily="34" charset="0"/>
                <a:ea typeface="PMingLiU"/>
                <a:cs typeface="Arial" panose="020B0604020202020204" pitchFamily="34" charset="0"/>
              </a:rPr>
              <a:t>我叫 ___ ，我今天很高兴在此看到各位。 </a:t>
            </a:r>
          </a:p>
          <a:p>
            <a:endParaRPr lang="en-US" sz="1000" b="1" baseline="0" dirty="0">
              <a:latin typeface="Arial" panose="020B0604020202020204" pitchFamily="34" charset="0"/>
              <a:cs typeface="Arial" panose="020B0604020202020204" pitchFamily="34"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在此会议中，</a:t>
            </a:r>
            <a:r>
              <a:rPr lang="zh-TW" sz="1000" b="0" baseline="0" dirty="0">
                <a:latin typeface="PMingLiU" panose="02020500000000000000" pitchFamily="18" charset="-120"/>
                <a:ea typeface="PMingLiU" panose="02020500000000000000" pitchFamily="18" charset="-120"/>
                <a:cs typeface="Arial" panose="020B0604020202020204" pitchFamily="34" charset="0"/>
              </a:rPr>
              <a:t>我们将进行</a:t>
            </a:r>
            <a:r>
              <a:rPr lang="zh-TW" sz="1000" b="0" u="sng" baseline="0" dirty="0">
                <a:latin typeface="PMingLiU" panose="02020500000000000000" pitchFamily="18" charset="-120"/>
                <a:ea typeface="PMingLiU" panose="02020500000000000000" pitchFamily="18" charset="-120"/>
                <a:cs typeface="Arial" panose="020B0604020202020204" pitchFamily="34" charset="0"/>
              </a:rPr>
              <a:t>建立愿景</a:t>
            </a:r>
            <a:r>
              <a:rPr lang="zh-TW" sz="1000" b="0" baseline="0" dirty="0">
                <a:latin typeface="PMingLiU" panose="02020500000000000000" pitchFamily="18" charset="-120"/>
                <a:ea typeface="PMingLiU" panose="02020500000000000000" pitchFamily="18" charset="-120"/>
                <a:cs typeface="Arial" panose="020B0604020202020204" pitchFamily="34" charset="0"/>
              </a:rPr>
              <a:t>的研讨会。</a:t>
            </a:r>
            <a:r>
              <a:rPr lang="zh-TW" sz="1000" b="0" u="sng" baseline="0" dirty="0">
                <a:latin typeface="PMingLiU" panose="02020500000000000000" pitchFamily="18" charset="-120"/>
                <a:ea typeface="PMingLiU" panose="02020500000000000000" pitchFamily="18" charset="-120"/>
                <a:cs typeface="Arial" panose="020B0604020202020204" pitchFamily="34" charset="0"/>
              </a:rPr>
              <a:t>建立愿景</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建立愿景研讨会包括一个分析贵区目前的情况并审查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150</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万的使命）目标的过程。</a:t>
            </a:r>
            <a:endParaRPr lang="zh-TW" sz="1000" b="1" baseline="0" dirty="0">
              <a:latin typeface="PMingLiU" panose="02020500000000000000" pitchFamily="18" charset="-120"/>
              <a:ea typeface="PMingLiU" panose="02020500000000000000" pitchFamily="18" charset="-12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zh-TW" sz="1000" i="1" dirty="0">
                <a:latin typeface="Arial" panose="020B0604020202020204" pitchFamily="34" charset="0"/>
                <a:ea typeface="PMingLiU"/>
                <a:cs typeface="Arial" panose="020B0604020202020204" pitchFamily="34" charset="0"/>
              </a:rPr>
              <a:t>给区领导人的讲稿，于引导</a:t>
            </a:r>
            <a:r>
              <a:rPr lang="zh-TW" sz="1000" i="1" u="sng" dirty="0">
                <a:latin typeface="Arial" panose="020B0604020202020204" pitchFamily="34" charset="0"/>
                <a:ea typeface="PMingLiU"/>
                <a:cs typeface="Arial" panose="020B0604020202020204" pitchFamily="34" charset="0"/>
              </a:rPr>
              <a:t>建立团队</a:t>
            </a:r>
            <a:r>
              <a:rPr lang="zh-TW" sz="1000" i="1" dirty="0">
                <a:latin typeface="Arial" panose="020B0604020202020204" pitchFamily="34" charset="0"/>
                <a:ea typeface="PMingLiU"/>
                <a:cs typeface="Arial" panose="020B0604020202020204" pitchFamily="34" charset="0"/>
              </a:rPr>
              <a:t>的研讨会时使用</a:t>
            </a:r>
          </a:p>
          <a:p>
            <a:endParaRPr lang="en-US" sz="100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欢迎来到此全球会员发展措施的区会议。</a:t>
            </a:r>
            <a:r>
              <a:rPr lang="zh-TW" sz="1000" b="0" baseline="0" dirty="0">
                <a:latin typeface="Arial" panose="020B0604020202020204" pitchFamily="34" charset="0"/>
                <a:ea typeface="PMingLiU"/>
                <a:cs typeface="Arial" panose="020B0604020202020204" pitchFamily="34" charset="0"/>
              </a:rPr>
              <a:t>我叫 ___ ，我今天很高兴在此看到各位。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在此会议中，我们将分析我们的区目前的情况，并审查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的目标。</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a:t>
            </a:fld>
            <a:endParaRPr lang="en-US" dirty="0"/>
          </a:p>
        </p:txBody>
      </p:sp>
    </p:spTree>
    <p:extLst>
      <p:ext uri="{BB962C8B-B14F-4D97-AF65-F5344CB8AC3E}">
        <p14:creationId xmlns:p14="http://schemas.microsoft.com/office/powerpoint/2010/main" val="71993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PMingLiU" panose="02020500000000000000" pitchFamily="18" charset="-120"/>
                <a:ea typeface="PMingLiU" panose="02020500000000000000" pitchFamily="18" charset="-120"/>
                <a:cs typeface="Arial" panose="020B0604020202020204" pitchFamily="34" charset="0"/>
              </a:rPr>
              <a:t>讲者笔记： </a:t>
            </a:r>
          </a:p>
          <a:p>
            <a:pPr lvl="0">
              <a:defRPr/>
            </a:pPr>
            <a:r>
              <a:rPr lang="zh-TW" sz="1000" b="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不是每个改变都是好的，但我们要想出降低影响我们分会的方法。</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如同机会，威胁可以是企业改变、人口转移、竞争的组织，或我们无法利用的文化改变。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谁能分享一个例子，说明发生在其区域中的负面事情？我们花5分钟分成小组，您将有机会就此问题发表您的意见。</a:t>
            </a:r>
            <a:r>
              <a:rPr lang="zh-TW" sz="1000" b="0" baseline="0" dirty="0">
                <a:latin typeface="PMingLiU" panose="02020500000000000000" pitchFamily="18" charset="-120"/>
                <a:ea typeface="PMingLiU" panose="02020500000000000000" pitchFamily="18" charset="-120"/>
                <a:cs typeface="Arial" panose="020B0604020202020204" pitchFamily="34" charset="0"/>
              </a:rPr>
              <a:t>5分钟后，请派一位代表，总结小组的想法。{讨论}</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大家准备好了吗？从现在开始，您有</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5</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钟的讨论时间。</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现在，每个小组的发言人将站起来分享他们小组的想法。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讨论</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我们如何</a:t>
            </a:r>
            <a:r>
              <a:rPr lang="zh-CN" altLang="en-US" sz="1000" b="0" baseline="0" dirty="0">
                <a:latin typeface="PMingLiU" panose="02020500000000000000" pitchFamily="18" charset="-120"/>
                <a:ea typeface="PMingLiU" panose="02020500000000000000" pitchFamily="18" charset="-120"/>
                <a:cs typeface="Arial" panose="020B0604020202020204" pitchFamily="34" charset="0"/>
              </a:rPr>
              <a:t>可以</a:t>
            </a:r>
            <a:r>
              <a:rPr lang="zh-TW" sz="1000" b="0" baseline="0" dirty="0">
                <a:latin typeface="PMingLiU" panose="02020500000000000000" pitchFamily="18" charset="-120"/>
                <a:ea typeface="PMingLiU" panose="02020500000000000000" pitchFamily="18" charset="-120"/>
                <a:cs typeface="Arial" panose="020B0604020202020204" pitchFamily="34" charset="0"/>
              </a:rPr>
              <a:t>降低那些改变所造成的伤害？</a:t>
            </a:r>
            <a:r>
              <a:rPr lang="zh-TW" sz="1000" b="0" i="1" baseline="0" dirty="0">
                <a:latin typeface="PMingLiU" panose="02020500000000000000" pitchFamily="18" charset="-120"/>
                <a:ea typeface="PMingLiU" panose="02020500000000000000" pitchFamily="18" charset="-120"/>
                <a:cs typeface="Arial" panose="020B0604020202020204" pitchFamily="34" charset="0"/>
              </a:rPr>
              <a:t>{讨论}</a:t>
            </a:r>
            <a:endParaRPr lang="en-US" altLang="zh-TW" sz="1000" b="0" i="1" baseline="0" dirty="0">
              <a:latin typeface="PMingLiU" panose="02020500000000000000" pitchFamily="18" charset="-120"/>
              <a:ea typeface="PMingLiU" panose="02020500000000000000" pitchFamily="18" charset="-120"/>
              <a:cs typeface="Arial" panose="020B0604020202020204" pitchFamily="34" charset="0"/>
            </a:endParaRPr>
          </a:p>
          <a:p>
            <a:pPr marL="347663" lvl="0" indent="-173038">
              <a:buFont typeface="Arial" panose="020B0604020202020204" pitchFamily="34" charset="0"/>
              <a:buChar char="•"/>
            </a:pPr>
            <a:r>
              <a:rPr lang="zh-TW" altLang="en-US" sz="1000" i="1" dirty="0">
                <a:latin typeface="PMingLiU" panose="02020500000000000000" pitchFamily="18" charset="-120"/>
                <a:ea typeface="PMingLiU" panose="02020500000000000000" pitchFamily="18" charset="-120"/>
              </a:rPr>
              <a:t>请考虑  </a:t>
            </a:r>
            <a:r>
              <a:rPr lang="en-US" sz="1000" i="1" dirty="0">
                <a:latin typeface="PMingLiU" panose="02020500000000000000" pitchFamily="18" charset="-120"/>
                <a:ea typeface="PMingLiU" panose="02020500000000000000" pitchFamily="18" charset="-120"/>
              </a:rPr>
              <a:t>- </a:t>
            </a:r>
            <a:r>
              <a:rPr lang="zh-TW" altLang="en-US" sz="1000" i="1" dirty="0">
                <a:latin typeface="PMingLiU" panose="02020500000000000000" pitchFamily="18" charset="-120"/>
                <a:ea typeface="PMingLiU" panose="02020500000000000000" pitchFamily="18" charset="-120"/>
              </a:rPr>
              <a:t>有些改变可以转化为机会 </a:t>
            </a:r>
            <a:endParaRPr lang="en-US" sz="1000" dirty="0">
              <a:latin typeface="PMingLiU" panose="02020500000000000000" pitchFamily="18" charset="-120"/>
              <a:ea typeface="PMingLiU" panose="02020500000000000000" pitchFamily="18" charset="-120"/>
            </a:endParaRPr>
          </a:p>
          <a:p>
            <a:pPr marL="347663" lvl="0" indent="-173038">
              <a:buFont typeface="Arial" panose="020B0604020202020204" pitchFamily="34" charset="0"/>
              <a:buChar char="•"/>
            </a:pPr>
            <a:r>
              <a:rPr lang="zh-TW" altLang="en-US" sz="1000" i="1" dirty="0">
                <a:latin typeface="PMingLiU" panose="02020500000000000000" pitchFamily="18" charset="-120"/>
                <a:ea typeface="PMingLiU" panose="02020500000000000000" pitchFamily="18" charset="-120"/>
              </a:rPr>
              <a:t>如果可以确定一项优势，会怎么样</a:t>
            </a:r>
            <a:endParaRPr lang="zh-TW" sz="1000" b="0" i="1"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20</a:t>
            </a:fld>
            <a:endParaRPr lang="en-US" dirty="0"/>
          </a:p>
        </p:txBody>
      </p:sp>
    </p:spTree>
    <p:extLst>
      <p:ext uri="{BB962C8B-B14F-4D97-AF65-F5344CB8AC3E}">
        <p14:creationId xmlns:p14="http://schemas.microsoft.com/office/powerpoint/2010/main" val="396065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PMingLiU" panose="02020500000000000000" pitchFamily="18" charset="-120"/>
                <a:ea typeface="PMingLiU" panose="02020500000000000000" pitchFamily="18" charset="-120"/>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a:t>
            </a:r>
          </a:p>
          <a:p>
            <a:endParaRPr lang="en-US" sz="100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所以，这是我们</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SWOT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分析的结果。</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摘述从投影片</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 17-20 </a:t>
            </a:r>
            <a:r>
              <a:rPr lang="zh-TW" alt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中获得的知识</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a:t>
            </a:r>
            <a:endPar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endParaRPr lang="en-US" altLang="zh-TW"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在我们继续之前，对我们的分析还有任何的补充吗？</a:t>
            </a:r>
            <a:endPar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p:txBody>
      </p:sp>
      <p:sp>
        <p:nvSpPr>
          <p:cNvPr id="4" name="Header Placeholder 3"/>
          <p:cNvSpPr>
            <a:spLocks noGrp="1"/>
          </p:cNvSpPr>
          <p:nvPr>
            <p:ph type="hdr" sz="quarter"/>
          </p:nvPr>
        </p:nvSpPr>
        <p:spPr/>
        <p:txBody>
          <a:bodyPr/>
          <a:lstStyle/>
          <a:p>
            <a:pPr>
              <a:defRPr/>
            </a:pPr>
            <a:r>
              <a:rPr lang="zh-TW" dirty="0"/>
              <a:t>NAMI的过去、现在和未来</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21</a:t>
            </a:fld>
            <a:endParaRPr lang="en-US" dirty="0"/>
          </a:p>
        </p:txBody>
      </p:sp>
    </p:spTree>
    <p:extLst>
      <p:ext uri="{BB962C8B-B14F-4D97-AF65-F5344CB8AC3E}">
        <p14:creationId xmlns:p14="http://schemas.microsoft.com/office/powerpoint/2010/main" val="168036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PMingLiU" panose="02020500000000000000" pitchFamily="18" charset="-120"/>
                <a:ea typeface="PMingLiU" panose="02020500000000000000" pitchFamily="18" charset="-120"/>
                <a:cs typeface="Arial" panose="020B0604020202020204" pitchFamily="34" charset="0"/>
              </a:rPr>
              <a:t>讲者笔记： </a:t>
            </a:r>
          </a:p>
          <a:p>
            <a:pPr lvl="0">
              <a:defRPr/>
            </a:pPr>
            <a:r>
              <a:rPr lang="zh-TW" sz="1000" b="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0" u="none" strike="noStrike" baseline="0" dirty="0">
                <a:solidFill>
                  <a:schemeClr val="tx1"/>
                </a:solidFill>
                <a:latin typeface="PMingLiU" panose="02020500000000000000" pitchFamily="18" charset="-120"/>
                <a:ea typeface="PMingLiU" panose="02020500000000000000" pitchFamily="18" charset="-120"/>
                <a:cs typeface="Arial" panose="020B0604020202020204" pitchFamily="34" charset="0"/>
              </a:rPr>
              <a:t>如果</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我们想实现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的目标，我们必须共同努力，在分会层面产生改变。</a:t>
            </a:r>
            <a:endParaRPr lang="zh-TW" sz="1000" b="0" i="0" u="none" strike="noStrike" baseline="0" dirty="0">
              <a:solidFill>
                <a:schemeClr val="tx1"/>
              </a:solidFill>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PMingLiU" panose="02020500000000000000" pitchFamily="18" charset="-120"/>
                <a:ea typeface="PMingLiU" panose="02020500000000000000" pitchFamily="18" charset="-120"/>
                <a:cs typeface="Arial" panose="020B0604020202020204" pitchFamily="34" charset="0"/>
              </a:rPr>
              <a:t>我们需要分会承诺测试新的运作方法，并对报告其成功</a:t>
            </a:r>
            <a:r>
              <a:rPr lang="zh-TW" sz="1000" b="0" u="sng" dirty="0">
                <a:latin typeface="PMingLiU" panose="02020500000000000000" pitchFamily="18" charset="-120"/>
                <a:ea typeface="PMingLiU" panose="02020500000000000000" pitchFamily="18" charset="-120"/>
                <a:cs typeface="Arial" panose="020B0604020202020204" pitchFamily="34" charset="0"/>
              </a:rPr>
              <a:t>及</a:t>
            </a:r>
            <a:r>
              <a:rPr lang="zh-TW" sz="1000" b="0" dirty="0">
                <a:latin typeface="PMingLiU" panose="02020500000000000000" pitchFamily="18" charset="-120"/>
                <a:ea typeface="PMingLiU" panose="02020500000000000000" pitchFamily="18" charset="-120"/>
                <a:cs typeface="Arial" panose="020B0604020202020204" pitchFamily="34" charset="0"/>
              </a:rPr>
              <a:t>挑战保持开放心态，让我们能了解我们有的机会，以提供支持。</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r>
              <a:rPr lang="zh-TW" sz="1000" b="0" dirty="0">
                <a:latin typeface="PMingLiU" panose="02020500000000000000" pitchFamily="18" charset="-120"/>
                <a:ea typeface="PMingLiU" panose="02020500000000000000" pitchFamily="18" charset="-12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0" u="none" strike="noStrike" baseline="0" dirty="0">
                <a:solidFill>
                  <a:schemeClr val="tx1"/>
                </a:solidFill>
                <a:latin typeface="PMingLiU" panose="02020500000000000000" pitchFamily="18" charset="-120"/>
                <a:ea typeface="PMingLiU" panose="02020500000000000000" pitchFamily="18" charset="-120"/>
                <a:cs typeface="Arial" panose="020B0604020202020204" pitchFamily="34" charset="0"/>
              </a:rPr>
              <a:t>谁会与我一起支持全球会员发展措施及我们的倡议，确保我们区的成功？{举手}</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0" u="none" strike="noStrike" baseline="0" dirty="0">
                <a:solidFill>
                  <a:schemeClr val="tx1"/>
                </a:solidFill>
                <a:latin typeface="PMingLiU" panose="02020500000000000000" pitchFamily="18" charset="-120"/>
                <a:ea typeface="PMingLiU" panose="02020500000000000000" pitchFamily="18" charset="-120"/>
                <a:cs typeface="Arial" panose="020B0604020202020204" pitchFamily="34" charset="0"/>
              </a:rPr>
              <a:t>{点一位举手的人}告诉我您将如何尽力？{讨论想法}</a:t>
            </a: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22</a:t>
            </a:fld>
            <a:endParaRPr lang="en-US" dirty="0"/>
          </a:p>
        </p:txBody>
      </p:sp>
    </p:spTree>
    <p:extLst>
      <p:ext uri="{BB962C8B-B14F-4D97-AF65-F5344CB8AC3E}">
        <p14:creationId xmlns:p14="http://schemas.microsoft.com/office/powerpoint/2010/main" val="388543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zh-TW" sz="1000" b="0" u="sng" dirty="0">
                <a:latin typeface="PMingLiU" panose="02020500000000000000" pitchFamily="18" charset="-120"/>
                <a:ea typeface="PMingLiU" panose="02020500000000000000" pitchFamily="18" charset="-120"/>
                <a:cs typeface="Arial" panose="020B0604020202020204" pitchFamily="34" charset="0"/>
              </a:rPr>
              <a:t>讲者笔记： </a:t>
            </a:r>
          </a:p>
          <a:p>
            <a:pPr lvl="0">
              <a:defRPr/>
            </a:pPr>
            <a:r>
              <a:rPr lang="zh-TW" sz="1000" b="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a:t>
            </a:r>
          </a:p>
          <a:p>
            <a:r>
              <a:rPr lang="zh-TW" sz="1000" b="0" i="1" baseline="0" dirty="0">
                <a:latin typeface="PMingLiU" panose="02020500000000000000" pitchFamily="18" charset="-120"/>
                <a:ea typeface="PMingLiU" panose="02020500000000000000" pitchFamily="18" charset="-120"/>
                <a:cs typeface="Arial" panose="020B0604020202020204" pitchFamily="34" charset="0"/>
              </a:rPr>
              <a:t>给</a:t>
            </a:r>
            <a:r>
              <a:rPr lang="en-US" altLang="zh-TW" sz="1000" b="0" i="1" baseline="0" dirty="0">
                <a:latin typeface="PMingLiU" panose="02020500000000000000" pitchFamily="18" charset="-120"/>
                <a:ea typeface="PMingLiU" panose="02020500000000000000" pitchFamily="18" charset="-120"/>
                <a:cs typeface="Arial" panose="020B0604020202020204" pitchFamily="34" charset="0"/>
              </a:rPr>
              <a:t> </a:t>
            </a:r>
            <a:r>
              <a:rPr lang="zh-TW" sz="1000" b="0" i="1" baseline="0" dirty="0">
                <a:latin typeface="PMingLiU" panose="02020500000000000000" pitchFamily="18" charset="-120"/>
                <a:ea typeface="PMingLiU" panose="02020500000000000000" pitchFamily="18" charset="-120"/>
                <a:cs typeface="Arial" panose="020B0604020202020204" pitchFamily="34" charset="0"/>
              </a:rPr>
              <a:t>GAT</a:t>
            </a:r>
            <a:r>
              <a:rPr lang="en-US" altLang="zh-TW" sz="1000" b="0" i="1" baseline="0" dirty="0">
                <a:latin typeface="PMingLiU" panose="02020500000000000000" pitchFamily="18" charset="-120"/>
                <a:ea typeface="PMingLiU" panose="02020500000000000000" pitchFamily="18" charset="-120"/>
                <a:cs typeface="Arial" panose="020B0604020202020204" pitchFamily="34" charset="0"/>
              </a:rPr>
              <a:t> </a:t>
            </a:r>
            <a:r>
              <a:rPr lang="zh-TW" sz="1000" b="0" i="1" baseline="0" dirty="0">
                <a:latin typeface="PMingLiU" panose="02020500000000000000" pitchFamily="18" charset="-120"/>
                <a:ea typeface="PMingLiU" panose="02020500000000000000" pitchFamily="18" charset="-120"/>
                <a:cs typeface="Arial" panose="020B0604020202020204" pitchFamily="34" charset="0"/>
              </a:rPr>
              <a:t>地区领导人的讲稿，为区领导人引导</a:t>
            </a:r>
            <a:r>
              <a:rPr lang="zh-TW" sz="1000" b="0" i="1" u="sng" baseline="0" dirty="0">
                <a:latin typeface="PMingLiU" panose="02020500000000000000" pitchFamily="18" charset="-120"/>
                <a:ea typeface="PMingLiU" panose="02020500000000000000" pitchFamily="18" charset="-120"/>
                <a:cs typeface="Arial" panose="020B0604020202020204" pitchFamily="34" charset="0"/>
              </a:rPr>
              <a:t>建立愿景</a:t>
            </a:r>
            <a:r>
              <a:rPr lang="zh-TW" sz="1000" b="0" i="1" baseline="0" dirty="0">
                <a:latin typeface="PMingLiU" panose="02020500000000000000" pitchFamily="18" charset="-120"/>
                <a:ea typeface="PMingLiU" panose="02020500000000000000" pitchFamily="18" charset="-120"/>
                <a:cs typeface="Arial" panose="020B0604020202020204" pitchFamily="34" charset="0"/>
              </a:rPr>
              <a:t>的研讨会做准备：</a:t>
            </a:r>
            <a:endParaRPr lang="en-US" altLang="zh-TW" sz="1000" b="0" i="1" baseline="0" dirty="0">
              <a:latin typeface="PMingLiU" panose="02020500000000000000" pitchFamily="18" charset="-120"/>
              <a:ea typeface="PMingLiU" panose="02020500000000000000" pitchFamily="18" charset="-120"/>
              <a:cs typeface="Arial" panose="020B0604020202020204" pitchFamily="34" charset="0"/>
            </a:endParaRPr>
          </a:p>
          <a:p>
            <a:endParaRPr lang="en-US" altLang="zh-TW" sz="1000" b="0" i="1"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恭喜！</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我们完成了区分析的练习，并审查了我们区的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会员成长目标</a:t>
            </a:r>
            <a:r>
              <a:rPr lang="zh-TW" alt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dirty="0">
                <a:latin typeface="PMingLiU" panose="02020500000000000000" pitchFamily="18" charset="-120"/>
                <a:ea typeface="PMingLiU" panose="02020500000000000000" pitchFamily="18" charset="-120"/>
                <a:cs typeface="Arial" panose="020B0604020202020204" pitchFamily="34" charset="0"/>
              </a:rPr>
              <a:t>接下来呢？ 将您的区团队聚集在一起，并带领他们</a:t>
            </a:r>
            <a:r>
              <a:rPr lang="zh-CN" altLang="en-US" sz="1000" b="0" dirty="0">
                <a:latin typeface="PMingLiU" panose="02020500000000000000" pitchFamily="18" charset="-120"/>
                <a:ea typeface="PMingLiU" panose="02020500000000000000" pitchFamily="18" charset="-120"/>
                <a:cs typeface="Arial" panose="020B0604020202020204" pitchFamily="34" charset="0"/>
              </a:rPr>
              <a:t>也</a:t>
            </a:r>
            <a:r>
              <a:rPr lang="zh-TW" altLang="en-US" sz="1000" b="0" dirty="0">
                <a:latin typeface="PMingLiU" panose="02020500000000000000" pitchFamily="18" charset="-120"/>
                <a:ea typeface="PMingLiU" panose="02020500000000000000" pitchFamily="18" charset="-120"/>
                <a:cs typeface="Arial" panose="020B0604020202020204" pitchFamily="34" charset="0"/>
              </a:rPr>
              <a:t>完成这个研讨会。</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dirty="0">
                <a:latin typeface="PMingLiU" panose="02020500000000000000" pitchFamily="18" charset="-120"/>
                <a:ea typeface="PMingLiU" panose="02020500000000000000" pitchFamily="18" charset="-120"/>
                <a:cs typeface="Arial" panose="020B0604020202020204" pitchFamily="34" charset="0"/>
              </a:rPr>
              <a:t>一旦与您的区团队完成</a:t>
            </a:r>
            <a:r>
              <a:rPr lang="zh-TW" altLang="en-US" sz="1000" b="0" u="sng" dirty="0">
                <a:latin typeface="PMingLiU" panose="02020500000000000000" pitchFamily="18" charset="-120"/>
                <a:ea typeface="PMingLiU" panose="02020500000000000000" pitchFamily="18" charset="-120"/>
                <a:cs typeface="Arial" panose="020B0604020202020204" pitchFamily="34" charset="0"/>
              </a:rPr>
              <a:t>建</a:t>
            </a:r>
            <a:r>
              <a:rPr lang="zh-CN" altLang="en-US" sz="1000" b="0" u="sng" dirty="0">
                <a:latin typeface="PMingLiU" panose="02020500000000000000" pitchFamily="18" charset="-120"/>
                <a:ea typeface="PMingLiU" panose="02020500000000000000" pitchFamily="18" charset="-120"/>
                <a:cs typeface="Arial" panose="020B0604020202020204" pitchFamily="34" charset="0"/>
              </a:rPr>
              <a:t>立</a:t>
            </a:r>
            <a:r>
              <a:rPr lang="zh-TW" altLang="en-US" sz="1000" b="0" u="sng" dirty="0">
                <a:latin typeface="PMingLiU" panose="02020500000000000000" pitchFamily="18" charset="-120"/>
                <a:ea typeface="PMingLiU" panose="02020500000000000000" pitchFamily="18" charset="-120"/>
                <a:cs typeface="Arial" panose="020B0604020202020204" pitchFamily="34" charset="0"/>
              </a:rPr>
              <a:t>愿景</a:t>
            </a:r>
            <a:r>
              <a:rPr lang="zh-TW" altLang="en-US" sz="1000" b="0" dirty="0">
                <a:latin typeface="PMingLiU" panose="02020500000000000000" pitchFamily="18" charset="-120"/>
                <a:ea typeface="PMingLiU" panose="02020500000000000000" pitchFamily="18" charset="-120"/>
                <a:cs typeface="Arial" panose="020B0604020202020204" pitchFamily="34" charset="0"/>
              </a:rPr>
              <a:t>研讨会后，将</a:t>
            </a:r>
            <a:r>
              <a:rPr lang="en-US" altLang="zh-TW" sz="1000" b="0" dirty="0">
                <a:latin typeface="PMingLiU" panose="02020500000000000000" pitchFamily="18" charset="-120"/>
                <a:ea typeface="PMingLiU" panose="02020500000000000000" pitchFamily="18" charset="-120"/>
                <a:cs typeface="Arial" panose="020B0604020202020204" pitchFamily="34" charset="0"/>
              </a:rPr>
              <a:t> SWOT</a:t>
            </a:r>
            <a:r>
              <a:rPr lang="zh-TW" altLang="en-US" sz="1000" b="0" dirty="0">
                <a:latin typeface="PMingLiU" panose="02020500000000000000" pitchFamily="18" charset="-120"/>
                <a:ea typeface="PMingLiU" panose="02020500000000000000" pitchFamily="18" charset="-120"/>
                <a:cs typeface="Arial" panose="020B0604020202020204" pitchFamily="34" charset="0"/>
              </a:rPr>
              <a:t>分析的结果与您的会员沟通，并提供</a:t>
            </a:r>
            <a:r>
              <a:rPr lang="zh-CN" altLang="en-US" sz="1000" b="0" dirty="0">
                <a:latin typeface="PMingLiU" panose="02020500000000000000" pitchFamily="18" charset="-120"/>
                <a:ea typeface="PMingLiU" panose="02020500000000000000" pitchFamily="18" charset="-120"/>
                <a:cs typeface="Arial" panose="020B0604020202020204" pitchFamily="34" charset="0"/>
              </a:rPr>
              <a:t>他们以</a:t>
            </a:r>
            <a:r>
              <a:rPr lang="zh-TW" altLang="en-US" sz="1000" b="0" dirty="0">
                <a:latin typeface="PMingLiU" panose="02020500000000000000" pitchFamily="18" charset="-120"/>
                <a:ea typeface="PMingLiU" panose="02020500000000000000" pitchFamily="18" charset="-120"/>
                <a:cs typeface="Arial" panose="020B0604020202020204" pitchFamily="34" charset="0"/>
              </a:rPr>
              <a:t>匿名</a:t>
            </a:r>
            <a:r>
              <a:rPr lang="zh-CN" altLang="en-US" sz="1000" b="0" dirty="0">
                <a:latin typeface="PMingLiU" panose="02020500000000000000" pitchFamily="18" charset="-120"/>
                <a:ea typeface="PMingLiU" panose="02020500000000000000" pitchFamily="18" charset="-120"/>
                <a:cs typeface="Arial" panose="020B0604020202020204" pitchFamily="34" charset="0"/>
              </a:rPr>
              <a:t>方式表达</a:t>
            </a:r>
            <a:r>
              <a:rPr lang="zh-TW" altLang="en-US" sz="1000" b="0" dirty="0">
                <a:latin typeface="PMingLiU" panose="02020500000000000000" pitchFamily="18" charset="-120"/>
                <a:ea typeface="PMingLiU" panose="02020500000000000000" pitchFamily="18" charset="-120"/>
                <a:cs typeface="Arial" panose="020B0604020202020204" pitchFamily="34" charset="0"/>
              </a:rPr>
              <a:t>反馈意见的机会。</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这将让分会有机会投入到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的努力中，并有可能提供对其他未想到的</a:t>
            </a:r>
            <a:r>
              <a:rPr lang="zh-TW" altLang="en-US" sz="1000" b="0" dirty="0">
                <a:latin typeface="PMingLiU" panose="02020500000000000000" pitchFamily="18" charset="-120"/>
                <a:ea typeface="PMingLiU" panose="02020500000000000000" pitchFamily="18" charset="-120"/>
                <a:cs typeface="Arial" panose="020B0604020202020204" pitchFamily="34" charset="0"/>
              </a:rPr>
              <a:t>优势、劣势</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、机会、和威胁的见解。</a:t>
            </a:r>
            <a:endParaRPr lang="zh-TW" altLang="en-US" sz="1000" b="0" dirty="0">
              <a:latin typeface="PMingLiU" panose="02020500000000000000" pitchFamily="18" charset="-120"/>
              <a:ea typeface="PMingLiU" panose="02020500000000000000" pitchFamily="18" charset="-120"/>
              <a:cs typeface="Arial" panose="020B0604020202020204" pitchFamily="34" charset="0"/>
            </a:endParaRP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接下来，向议会议长和</a:t>
            </a:r>
            <a:r>
              <a:rPr lang="en-US" altLang="zh-TW" sz="1000" b="0" dirty="0">
                <a:latin typeface="PMingLiU" panose="02020500000000000000" pitchFamily="18" charset="-120"/>
                <a:ea typeface="PMingLiU" panose="02020500000000000000" pitchFamily="18" charset="-120"/>
                <a:cs typeface="Arial" panose="020B0604020202020204" pitchFamily="34" charset="0"/>
              </a:rPr>
              <a:t> GAT-MD </a:t>
            </a:r>
            <a:r>
              <a:rPr lang="zh-TW" altLang="en-US" sz="1000" b="0" dirty="0">
                <a:latin typeface="PMingLiU" panose="02020500000000000000" pitchFamily="18" charset="-120"/>
                <a:ea typeface="PMingLiU" panose="02020500000000000000" pitchFamily="18" charset="-120"/>
                <a:cs typeface="Arial" panose="020B0604020202020204" pitchFamily="34" charset="0"/>
              </a:rPr>
              <a:t>汇报进展情况。</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zh-TW" sz="1000" b="0" i="1"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在准备我们下一次的会议时，请查看</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LLC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上关于实现区目标的行动计划和继任计划的课程</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。之</a:t>
            </a:r>
            <a:r>
              <a:rPr lang="zh-TW" sz="1000" b="0" baseline="0" dirty="0">
                <a:latin typeface="PMingLiU" panose="02020500000000000000" pitchFamily="18" charset="-120"/>
                <a:ea typeface="PMingLiU" panose="02020500000000000000" pitchFamily="18" charset="-120"/>
                <a:cs typeface="Arial" panose="020B0604020202020204" pitchFamily="34" charset="0"/>
              </a:rPr>
              <a:t>后，我们将再次见面，审查建立计划研讨会，此研讨会将领导</a:t>
            </a:r>
            <a:r>
              <a:rPr lang="zh-CN" altLang="en-US" sz="1000" b="0" dirty="0">
                <a:latin typeface="PMingLiU" panose="02020500000000000000" pitchFamily="18" charset="-120"/>
                <a:ea typeface="PMingLiU" panose="02020500000000000000" pitchFamily="18" charset="-120"/>
                <a:cs typeface="Arial" panose="020B0604020202020204" pitchFamily="34" charset="0"/>
              </a:rPr>
              <a:t>工作组</a:t>
            </a:r>
            <a:r>
              <a:rPr lang="zh-TW" sz="1000" b="0" baseline="0" dirty="0">
                <a:latin typeface="PMingLiU" panose="02020500000000000000" pitchFamily="18" charset="-120"/>
                <a:ea typeface="PMingLiU" panose="02020500000000000000" pitchFamily="18" charset="-120"/>
                <a:cs typeface="Arial" panose="020B0604020202020204" pitchFamily="34" charset="0"/>
              </a:rPr>
              <a:t>建立全球会员发展措施的行动计划。 </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endParaRPr 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然后，您将让整个区都参与，以执行我们的计划并实现您的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目标。</a:t>
            </a:r>
            <a:endParaRPr lang="en-US" altLang="zh-TW" sz="1000" b="0" dirty="0">
              <a:latin typeface="PMingLiU" panose="02020500000000000000" pitchFamily="18" charset="-120"/>
              <a:ea typeface="PMingLiU" panose="02020500000000000000" pitchFamily="18" charset="-120"/>
              <a:cs typeface="Arial" panose="020B0604020202020204" pitchFamily="34" charset="0"/>
            </a:endParaRPr>
          </a:p>
          <a:p>
            <a:endParaRPr lang="zh-TW"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有任何</a:t>
            </a:r>
            <a:r>
              <a:rPr lang="zh-CN" altLang="en-US" sz="1000" b="0" dirty="0">
                <a:latin typeface="PMingLiU" panose="02020500000000000000" pitchFamily="18" charset="-120"/>
                <a:ea typeface="PMingLiU" panose="02020500000000000000" pitchFamily="18" charset="-120"/>
                <a:cs typeface="Arial" panose="020B0604020202020204" pitchFamily="34" charset="0"/>
              </a:rPr>
              <a:t>疑</a:t>
            </a:r>
            <a:r>
              <a:rPr lang="zh-TW" sz="1000" b="0" dirty="0">
                <a:latin typeface="PMingLiU" panose="02020500000000000000" pitchFamily="18" charset="-120"/>
                <a:ea typeface="PMingLiU" panose="02020500000000000000" pitchFamily="18" charset="-120"/>
                <a:cs typeface="Arial" panose="020B0604020202020204" pitchFamily="34" charset="0"/>
              </a:rPr>
              <a:t>问吗？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i="1" dirty="0">
                <a:latin typeface="PMingLiU" panose="02020500000000000000" pitchFamily="18" charset="-120"/>
                <a:ea typeface="PMingLiU" panose="02020500000000000000" pitchFamily="18" charset="-120"/>
                <a:cs typeface="Arial" panose="020B0604020202020204" pitchFamily="34" charset="0"/>
              </a:rPr>
              <a:t>给区领导人的讲稿，于引导</a:t>
            </a:r>
            <a:r>
              <a:rPr lang="zh-TW" sz="1000" b="0" i="1" u="sng" dirty="0">
                <a:latin typeface="PMingLiU" panose="02020500000000000000" pitchFamily="18" charset="-120"/>
                <a:ea typeface="PMingLiU" panose="02020500000000000000" pitchFamily="18" charset="-120"/>
                <a:cs typeface="Arial" panose="020B0604020202020204" pitchFamily="34" charset="0"/>
              </a:rPr>
              <a:t>建立愿景</a:t>
            </a:r>
            <a:r>
              <a:rPr lang="zh-TW" sz="1000" b="0" i="1" dirty="0">
                <a:latin typeface="PMingLiU" panose="02020500000000000000" pitchFamily="18" charset="-120"/>
                <a:ea typeface="PMingLiU" panose="02020500000000000000" pitchFamily="18" charset="-120"/>
                <a:cs typeface="Arial" panose="020B0604020202020204" pitchFamily="34" charset="0"/>
              </a:rPr>
              <a:t>的研讨会时使用：</a:t>
            </a:r>
            <a:endParaRPr lang="en-US" altLang="zh-TW" sz="1000" b="0" i="1" dirty="0">
              <a:latin typeface="PMingLiU" panose="02020500000000000000" pitchFamily="18" charset="-120"/>
              <a:ea typeface="PMingLiU" panose="02020500000000000000" pitchFamily="18" charset="-120"/>
              <a:cs typeface="Arial" panose="020B0604020202020204" pitchFamily="34" charset="0"/>
            </a:endParaRPr>
          </a:p>
          <a:p>
            <a:endParaRPr lang="zh-TW" sz="1000" b="0" i="1"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dirty="0">
                <a:latin typeface="PMingLiU" panose="02020500000000000000" pitchFamily="18" charset="-120"/>
                <a:ea typeface="PMingLiU" panose="02020500000000000000" pitchFamily="18" charset="-120"/>
                <a:cs typeface="Arial" panose="020B0604020202020204" pitchFamily="34" charset="0"/>
              </a:rPr>
              <a:t>恭喜！我们完成了我们的区分析并建立了区目标。接下来呢？ </a:t>
            </a:r>
          </a:p>
          <a:p>
            <a:endPar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dirty="0">
                <a:latin typeface="PMingLiU" panose="02020500000000000000" pitchFamily="18" charset="-120"/>
                <a:ea typeface="PMingLiU" panose="02020500000000000000" pitchFamily="18" charset="-120"/>
                <a:cs typeface="Arial" panose="020B0604020202020204" pitchFamily="34" charset="0"/>
              </a:rPr>
              <a:t>首先，将</a:t>
            </a:r>
            <a:r>
              <a:rPr lang="en-US" altLang="zh-TW" sz="1000" b="0" dirty="0">
                <a:latin typeface="PMingLiU" panose="02020500000000000000" pitchFamily="18" charset="-120"/>
                <a:ea typeface="PMingLiU" panose="02020500000000000000" pitchFamily="18" charset="-120"/>
                <a:cs typeface="Arial" panose="020B0604020202020204" pitchFamily="34" charset="0"/>
              </a:rPr>
              <a:t> SWOT</a:t>
            </a:r>
            <a:r>
              <a:rPr lang="zh-TW" altLang="en-US" sz="1000" b="0" dirty="0">
                <a:latin typeface="PMingLiU" panose="02020500000000000000" pitchFamily="18" charset="-120"/>
                <a:ea typeface="PMingLiU" panose="02020500000000000000" pitchFamily="18" charset="-120"/>
                <a:cs typeface="Arial" panose="020B0604020202020204" pitchFamily="34" charset="0"/>
              </a:rPr>
              <a:t>分析的结果与您的会员沟通，并提供</a:t>
            </a:r>
            <a:r>
              <a:rPr lang="zh-CN" altLang="en-US" sz="1000" b="0" dirty="0">
                <a:latin typeface="PMingLiU" panose="02020500000000000000" pitchFamily="18" charset="-120"/>
                <a:ea typeface="PMingLiU" panose="02020500000000000000" pitchFamily="18" charset="-120"/>
                <a:cs typeface="Arial" panose="020B0604020202020204" pitchFamily="34" charset="0"/>
              </a:rPr>
              <a:t>他们以</a:t>
            </a:r>
            <a:r>
              <a:rPr lang="zh-TW" altLang="en-US" sz="1000" b="0" dirty="0">
                <a:latin typeface="PMingLiU" panose="02020500000000000000" pitchFamily="18" charset="-120"/>
                <a:ea typeface="PMingLiU" panose="02020500000000000000" pitchFamily="18" charset="-120"/>
                <a:cs typeface="Arial" panose="020B0604020202020204" pitchFamily="34" charset="0"/>
              </a:rPr>
              <a:t>匿名</a:t>
            </a:r>
            <a:r>
              <a:rPr lang="zh-CN" altLang="en-US" sz="1000" b="0" dirty="0">
                <a:latin typeface="PMingLiU" panose="02020500000000000000" pitchFamily="18" charset="-120"/>
                <a:ea typeface="PMingLiU" panose="02020500000000000000" pitchFamily="18" charset="-120"/>
                <a:cs typeface="Arial" panose="020B0604020202020204" pitchFamily="34" charset="0"/>
              </a:rPr>
              <a:t>方式表达</a:t>
            </a:r>
            <a:r>
              <a:rPr lang="zh-TW" altLang="en-US" sz="1000" b="0" dirty="0">
                <a:latin typeface="PMingLiU" panose="02020500000000000000" pitchFamily="18" charset="-120"/>
                <a:ea typeface="PMingLiU" panose="02020500000000000000" pitchFamily="18" charset="-120"/>
                <a:cs typeface="Arial" panose="020B0604020202020204" pitchFamily="34" charset="0"/>
              </a:rPr>
              <a:t>反馈意见的机会。</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这将让分会有机会投入到</a:t>
            </a:r>
            <a:r>
              <a:rPr lang="zh-TW" altLang="en-US" sz="1000" b="0" dirty="0">
                <a:latin typeface="PMingLiU" panose="02020500000000000000" pitchFamily="18" charset="-120"/>
                <a:ea typeface="PMingLiU" panose="02020500000000000000" pitchFamily="18" charset="-120"/>
                <a:cs typeface="Arial" panose="020B0604020202020204" pitchFamily="34" charset="0"/>
              </a:rPr>
              <a:t>团队所设定的目标之中，</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并有可能提供对其他未想到的</a:t>
            </a:r>
            <a:r>
              <a:rPr lang="zh-TW" altLang="en-US" sz="1000" b="0" dirty="0">
                <a:latin typeface="PMingLiU" panose="02020500000000000000" pitchFamily="18" charset="-120"/>
                <a:ea typeface="PMingLiU" panose="02020500000000000000" pitchFamily="18" charset="-120"/>
                <a:cs typeface="Arial" panose="020B0604020202020204" pitchFamily="34" charset="0"/>
              </a:rPr>
              <a:t>优势、劣势</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、机会、和威胁的见解。</a:t>
            </a:r>
            <a:endParaRPr lang="zh-TW" sz="1000" b="0" dirty="0">
              <a:latin typeface="PMingLiU" panose="02020500000000000000" pitchFamily="18" charset="-120"/>
              <a:ea typeface="PMingLiU" panose="02020500000000000000" pitchFamily="18" charset="-120"/>
              <a:cs typeface="Arial" panose="020B0604020202020204" pitchFamily="34" charset="0"/>
            </a:endParaRP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接下来，我们的议会议长和 </a:t>
            </a:r>
            <a:r>
              <a:rPr lang="en-US" altLang="zh-TW" sz="1000" b="0" dirty="0">
                <a:latin typeface="PMingLiU" panose="02020500000000000000" pitchFamily="18" charset="-120"/>
                <a:ea typeface="PMingLiU" panose="02020500000000000000" pitchFamily="18" charset="-120"/>
                <a:cs typeface="Arial" panose="020B0604020202020204" pitchFamily="34" charset="0"/>
              </a:rPr>
              <a:t>GAT-MD </a:t>
            </a:r>
            <a:r>
              <a:rPr lang="zh-TW" altLang="en-US" sz="1000" b="0" dirty="0">
                <a:latin typeface="PMingLiU" panose="02020500000000000000" pitchFamily="18" charset="-120"/>
                <a:ea typeface="PMingLiU" panose="02020500000000000000" pitchFamily="18" charset="-120"/>
                <a:cs typeface="Arial" panose="020B0604020202020204" pitchFamily="34" charset="0"/>
              </a:rPr>
              <a:t>将审查我们的进度。</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在准备我们下一次的会议时，请查看</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LLC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上关于实现区目标的行动计划和继任计划的课程，以更好地了解定义目标、撰写行动计划、然后管理您的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会员成长目标，以获得最佳结果的过程。</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p>
          <a:p>
            <a:endParaRPr lang="en-US" sz="1000" b="0" i="0" baseline="0" dirty="0">
              <a:solidFill>
                <a:srgbClr val="FFFFFF"/>
              </a:solidFill>
              <a:effectLst/>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之后，我们</a:t>
            </a:r>
            <a:r>
              <a:rPr lang="zh-CN" altLang="en-US" sz="1000" b="0" baseline="0" dirty="0">
                <a:latin typeface="PMingLiU" panose="02020500000000000000" pitchFamily="18" charset="-120"/>
                <a:ea typeface="PMingLiU" panose="02020500000000000000" pitchFamily="18" charset="-120"/>
                <a:cs typeface="Arial" panose="020B0604020202020204" pitchFamily="34" charset="0"/>
              </a:rPr>
              <a:t>工作组</a:t>
            </a:r>
            <a:r>
              <a:rPr lang="zh-TW" sz="1000" b="0" baseline="0" dirty="0">
                <a:latin typeface="PMingLiU" panose="02020500000000000000" pitchFamily="18" charset="-120"/>
                <a:ea typeface="PMingLiU" panose="02020500000000000000" pitchFamily="18" charset="-120"/>
                <a:cs typeface="Arial" panose="020B0604020202020204" pitchFamily="34" charset="0"/>
              </a:rPr>
              <a:t>将再次见面，建立计划，并建立全球会员发展措施的行动计划。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最后，我们将使我们整个的区都参与，以执行我们的计划并实现我们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的目标。</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有任何</a:t>
            </a:r>
            <a:r>
              <a:rPr lang="zh-CN" altLang="en-US" sz="1000" b="0" dirty="0">
                <a:latin typeface="PMingLiU" panose="02020500000000000000" pitchFamily="18" charset="-120"/>
                <a:ea typeface="PMingLiU" panose="02020500000000000000" pitchFamily="18" charset="-120"/>
                <a:cs typeface="Arial" panose="020B0604020202020204" pitchFamily="34" charset="0"/>
              </a:rPr>
              <a:t>疑</a:t>
            </a:r>
            <a:r>
              <a:rPr lang="zh-TW" altLang="en-US" sz="1000" b="0" dirty="0">
                <a:latin typeface="PMingLiU" panose="02020500000000000000" pitchFamily="18" charset="-120"/>
                <a:ea typeface="PMingLiU" panose="02020500000000000000" pitchFamily="18" charset="-120"/>
                <a:cs typeface="Arial" panose="020B0604020202020204" pitchFamily="34" charset="0"/>
              </a:rPr>
              <a:t>问吗？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zh-TW" dirty="0"/>
              <a:t>NAMI的过去、现在和未来</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23</a:t>
            </a:fld>
            <a:endParaRPr lang="en-US" dirty="0"/>
          </a:p>
        </p:txBody>
      </p:sp>
    </p:spTree>
    <p:extLst>
      <p:ext uri="{BB962C8B-B14F-4D97-AF65-F5344CB8AC3E}">
        <p14:creationId xmlns:p14="http://schemas.microsoft.com/office/powerpoint/2010/main" val="15989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Arial" panose="020B0604020202020204" pitchFamily="34" charset="0"/>
                <a:ea typeface="PMingLiU"/>
                <a:cs typeface="Arial" panose="020B0604020202020204" pitchFamily="34" charset="0"/>
              </a:rPr>
              <a:t>讲者笔记： </a:t>
            </a:r>
          </a:p>
          <a:p>
            <a:pPr lvl="0">
              <a:defRPr/>
            </a:pPr>
            <a:r>
              <a:rPr lang="zh-TW" sz="1000" b="0" dirty="0">
                <a:latin typeface="Arial" panose="020B0604020202020204" pitchFamily="34" charset="0"/>
                <a:ea typeface="PMingLiU"/>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谢谢您。感谢您拨冗参与建立一个愿景的会议。感谢您身为我们伟大组织的领导人之一。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r>
              <a:rPr lang="zh-TW" sz="1000" b="0" baseline="0" dirty="0">
                <a:latin typeface="Arial" panose="020B0604020202020204" pitchFamily="34" charset="0"/>
                <a:ea typeface="PMingLiU"/>
                <a:cs typeface="Arial" panose="020B0604020202020204" pitchFamily="34" charset="0"/>
              </a:rPr>
              <a:t>有了如您般的领导人，狮子会的未来充满光明。谢谢您。</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24</a:t>
            </a:fld>
            <a:endParaRPr lang="en-US" dirty="0"/>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PMingLiU" panose="02020500000000000000" pitchFamily="18" charset="-120"/>
                <a:ea typeface="PMingLiU" panose="02020500000000000000" pitchFamily="18" charset="-120"/>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baseline="0" dirty="0">
                <a:latin typeface="PMingLiU" panose="02020500000000000000" pitchFamily="18" charset="-120"/>
                <a:ea typeface="PMingLiU" panose="02020500000000000000" pitchFamily="18" charset="-120"/>
                <a:cs typeface="Arial" panose="020B0604020202020204" pitchFamily="34" charset="0"/>
              </a:rPr>
              <a:t>介绍的部分，可以根据贵小组的大小及会议分配到的时间来进行调整/区域化。您也可以选择根据</a:t>
            </a:r>
            <a:r>
              <a:rPr lang="zh-TW" sz="1000" b="0" i="1" u="sng" baseline="0" dirty="0">
                <a:latin typeface="PMingLiU" panose="02020500000000000000" pitchFamily="18" charset="-120"/>
                <a:ea typeface="PMingLiU" panose="02020500000000000000" pitchFamily="18" charset="-120"/>
                <a:cs typeface="Arial" panose="020B0604020202020204" pitchFamily="34" charset="0"/>
              </a:rPr>
              <a:t>建立团队</a:t>
            </a:r>
            <a:r>
              <a:rPr lang="zh-TW" sz="1000" b="0" i="1" baseline="0" dirty="0">
                <a:latin typeface="PMingLiU" panose="02020500000000000000" pitchFamily="18" charset="-120"/>
                <a:ea typeface="PMingLiU" panose="02020500000000000000" pitchFamily="18" charset="-120"/>
                <a:cs typeface="Arial" panose="020B0604020202020204" pitchFamily="34" charset="0"/>
              </a:rPr>
              <a:t>报告中推荐的狮子会学习中心</a:t>
            </a:r>
            <a:r>
              <a:rPr lang="en-US" altLang="zh-TW" sz="1000" b="0" i="1" baseline="0" dirty="0">
                <a:latin typeface="PMingLiU" panose="02020500000000000000" pitchFamily="18" charset="-120"/>
                <a:ea typeface="PMingLiU" panose="02020500000000000000" pitchFamily="18" charset="-120"/>
                <a:cs typeface="Arial" panose="020B0604020202020204" pitchFamily="34" charset="0"/>
              </a:rPr>
              <a:t> </a:t>
            </a:r>
            <a:r>
              <a:rPr lang="zh-TW" sz="1000" b="0" i="1" baseline="0" dirty="0">
                <a:latin typeface="PMingLiU" panose="02020500000000000000" pitchFamily="18" charset="-120"/>
                <a:ea typeface="PMingLiU" panose="02020500000000000000" pitchFamily="18" charset="-120"/>
                <a:cs typeface="Arial" panose="020B0604020202020204" pitchFamily="34" charset="0"/>
              </a:rPr>
              <a:t>(LLC)之课程信息进行知识检查。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PMingLiU" panose="02020500000000000000" pitchFamily="18" charset="-120"/>
                <a:ea typeface="PMingLiU" panose="02020500000000000000" pitchFamily="18" charset="-120"/>
                <a:cs typeface="Arial" panose="020B0604020202020204" pitchFamily="34" charset="0"/>
              </a:rPr>
              <a:t>今天的会议，我们将：</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171450" indent="-171450">
              <a:buFont typeface="Arial" panose="020B0604020202020204" pitchFamily="34" charset="0"/>
              <a:buChar char="•"/>
            </a:pPr>
            <a:r>
              <a:rPr lang="zh-TW" sz="1000" b="0" baseline="0" dirty="0">
                <a:latin typeface="PMingLiU" panose="02020500000000000000" pitchFamily="18" charset="-120"/>
                <a:ea typeface="PMingLiU" panose="02020500000000000000" pitchFamily="18" charset="-120"/>
                <a:cs typeface="Arial" panose="020B0604020202020204" pitchFamily="34" charset="0"/>
              </a:rPr>
              <a:t>通过检视我们区的成就和需要发展的区域来为我们区的未来建立愿景。</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审查 </a:t>
            </a:r>
            <a:r>
              <a:rPr lang="en-US" sz="12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 </a:t>
            </a:r>
            <a:r>
              <a:rPr lang="en-US" sz="12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150</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万的使命）的目标。</a:t>
            </a:r>
            <a:endPar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pPr marL="171450" indent="-171450">
              <a:buFont typeface="Arial" panose="020B0604020202020204" pitchFamily="34" charset="0"/>
              <a:buChar char="•"/>
            </a:pPr>
            <a:r>
              <a:rPr lang="zh-TW" sz="1000" b="0" baseline="0" dirty="0">
                <a:latin typeface="PMingLiU" panose="02020500000000000000" pitchFamily="18" charset="-120"/>
                <a:ea typeface="PMingLiU" panose="02020500000000000000" pitchFamily="18" charset="-120"/>
                <a:cs typeface="Arial" panose="020B0604020202020204" pitchFamily="34" charset="0"/>
              </a:rPr>
              <a:t>规划此计划接下来的步骤</a:t>
            </a:r>
          </a:p>
          <a:p>
            <a:pPr marL="0" indent="0">
              <a:buNone/>
            </a:pPr>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indent="0">
              <a:buNone/>
            </a:pPr>
            <a:r>
              <a:rPr lang="zh-TW" sz="1000" b="0" baseline="0" dirty="0">
                <a:latin typeface="PMingLiU" panose="02020500000000000000" pitchFamily="18" charset="-120"/>
                <a:ea typeface="PMingLiU" panose="02020500000000000000" pitchFamily="18" charset="-120"/>
                <a:cs typeface="Arial" panose="020B0604020202020204" pitchFamily="34" charset="0"/>
              </a:rPr>
              <a:t>但今天会议最重要的部分是您。</a:t>
            </a:r>
            <a:r>
              <a:rPr lang="zh-TW" sz="1000" b="0" dirty="0">
                <a:latin typeface="PMingLiU" panose="02020500000000000000" pitchFamily="18" charset="-120"/>
                <a:ea typeface="PMingLiU" panose="02020500000000000000" pitchFamily="18" charset="-120"/>
                <a:cs typeface="Arial" panose="020B0604020202020204" pitchFamily="34" charset="0"/>
              </a:rPr>
              <a:t>唯有我们所有人的参与，我们才会成功。</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pPr marL="0" indent="0">
              <a:buNone/>
            </a:pPr>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indent="0">
              <a:buNone/>
            </a:pPr>
            <a:r>
              <a:rPr lang="zh-TW" sz="1000" b="0" baseline="0" dirty="0">
                <a:latin typeface="PMingLiU" panose="02020500000000000000" pitchFamily="18" charset="-120"/>
                <a:ea typeface="PMingLiU" panose="02020500000000000000" pitchFamily="18" charset="-120"/>
                <a:cs typeface="Arial" panose="020B0604020202020204" pitchFamily="34" charset="0"/>
              </a:rPr>
              <a:t>因此</a:t>
            </a:r>
            <a:r>
              <a:rPr lang="zh-CN" altLang="en-US" sz="1000" b="0" baseline="0" dirty="0">
                <a:latin typeface="PMingLiU" panose="02020500000000000000" pitchFamily="18" charset="-120"/>
                <a:ea typeface="PMingLiU" panose="02020500000000000000" pitchFamily="18" charset="-120"/>
                <a:cs typeface="Arial" panose="020B0604020202020204" pitchFamily="34" charset="0"/>
              </a:rPr>
              <a:t>，</a:t>
            </a:r>
            <a:r>
              <a:rPr lang="zh-TW" sz="1000" b="0" baseline="0" dirty="0">
                <a:latin typeface="PMingLiU" panose="02020500000000000000" pitchFamily="18" charset="-120"/>
                <a:ea typeface="PMingLiU" panose="02020500000000000000" pitchFamily="18" charset="-120"/>
                <a:cs typeface="Arial" panose="020B0604020202020204" pitchFamily="34" charset="0"/>
              </a:rPr>
              <a:t>我们开始介绍吧。若您可以告诉我们您的名字、分会、狮龄，以及若您是一位世界级的运动员，则将是什么运动？  </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a:t>
            </a:fld>
            <a:endParaRPr lang="en-US" dirty="0"/>
          </a:p>
        </p:txBody>
      </p:sp>
    </p:spTree>
    <p:extLst>
      <p:ext uri="{BB962C8B-B14F-4D97-AF65-F5344CB8AC3E}">
        <p14:creationId xmlns:p14="http://schemas.microsoft.com/office/powerpoint/2010/main" val="40601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PMingLiU" panose="02020500000000000000" pitchFamily="18" charset="-120"/>
                <a:ea typeface="PMingLiU" panose="02020500000000000000" pitchFamily="18" charset="-120"/>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PMingLiU" panose="02020500000000000000" pitchFamily="18" charset="-120"/>
                <a:ea typeface="PMingLiU" panose="02020500000000000000" pitchFamily="18" charset="-120"/>
                <a:cs typeface="Arial" panose="020B0604020202020204" pitchFamily="34" charset="0"/>
              </a:rPr>
              <a:t>强调与会者可就流程进行调整，以更符合其区域的需求，并提醒他们，他们有权以他们的方式建立其区的愿景。</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全球会员发展措施有四个步骤：</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我们建立团队、建立愿景、建立计划，然后建立成功。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今天，我们将讨论流程的第二个步骤：建立愿景。</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作为此步骤的一部分，我们将审查区会员发展的趋势、分析我们区的需求，并审查我们的 </a:t>
            </a:r>
            <a:r>
              <a:rPr lang="en-US" sz="12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 </a:t>
            </a:r>
            <a:r>
              <a:rPr lang="en-US" sz="12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zh-TW" altLang="en-US" sz="1200" b="0" kern="1200" baseline="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2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的目标，以帮助专注于下一年的方向。</a:t>
            </a:r>
            <a:endParaRPr lang="zh-TW" sz="1000" b="1" baseline="0" dirty="0">
              <a:latin typeface="PMingLiU" panose="02020500000000000000" pitchFamily="18" charset="-120"/>
              <a:ea typeface="PMingLiU" panose="02020500000000000000" pitchFamily="18" charset="-120"/>
              <a:cs typeface="Arial" panose="020B0604020202020204" pitchFamily="34" charset="0"/>
            </a:endParaRPr>
          </a:p>
          <a:p>
            <a:endParaRPr lang="en-US" sz="1000" dirty="0">
              <a:latin typeface="PMingLiU" panose="02020500000000000000" pitchFamily="18" charset="-120"/>
              <a:ea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4</a:t>
            </a:fld>
            <a:endParaRPr lang="en-US" dirty="0"/>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Arial" panose="020B0604020202020204" pitchFamily="34" charset="0"/>
                <a:ea typeface="PMingLiU"/>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Arial" panose="020B0604020202020204" pitchFamily="34" charset="0"/>
                <a:ea typeface="PMingLiU"/>
                <a:cs typeface="Arial" panose="020B0604020202020204" pitchFamily="34" charset="0"/>
              </a:rPr>
              <a:t>根据区域来调整此投影片上的问题，以代表贵区域中不同的重要团队/角色。</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Arial" panose="020B0604020202020204" pitchFamily="34" charset="0"/>
                <a:ea typeface="PMingLiU"/>
                <a:cs typeface="Arial" panose="020B0604020202020204" pitchFamily="34" charset="0"/>
              </a:rPr>
              <a:t>若以网络虚拟会议进行，请使用分组会议来引导讨论。将观众分为每</a:t>
            </a:r>
            <a:r>
              <a:rPr lang="en-US" altLang="zh-TW" sz="1000" b="0" i="1" dirty="0">
                <a:latin typeface="Arial" panose="020B0604020202020204" pitchFamily="34" charset="0"/>
                <a:ea typeface="PMingLiU"/>
                <a:cs typeface="Arial" panose="020B0604020202020204" pitchFamily="34" charset="0"/>
              </a:rPr>
              <a:t> </a:t>
            </a:r>
            <a:r>
              <a:rPr lang="zh-TW" sz="1000" b="0" i="1" dirty="0">
                <a:latin typeface="Arial" panose="020B0604020202020204" pitchFamily="34" charset="0"/>
                <a:ea typeface="PMingLiU"/>
                <a:cs typeface="Arial" panose="020B0604020202020204" pitchFamily="34" charset="0"/>
              </a:rPr>
              <a:t>3-5人一组，确保每位会员在分配的时间内都有机会发言。</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Arial" panose="020B0604020202020204" pitchFamily="34" charset="0"/>
                <a:ea typeface="PMingLiU"/>
                <a:cs typeface="Arial" panose="020B0604020202020204" pitchFamily="34" charset="0"/>
              </a:rPr>
              <a:t>若无法进行分组会议，则在所分配的时间内，就每个问题进行开放讨论，并将答案纪录于一份</a:t>
            </a:r>
            <a:r>
              <a:rPr lang="en-US" altLang="zh-TW" sz="1000" b="0" i="1" dirty="0">
                <a:latin typeface="Arial" panose="020B0604020202020204" pitchFamily="34" charset="0"/>
                <a:ea typeface="PMingLiU"/>
                <a:cs typeface="Arial" panose="020B0604020202020204" pitchFamily="34" charset="0"/>
              </a:rPr>
              <a:t> </a:t>
            </a:r>
            <a:r>
              <a:rPr lang="zh-TW" sz="1000" b="0" i="1" dirty="0">
                <a:latin typeface="Arial" panose="020B0604020202020204" pitchFamily="34" charset="0"/>
                <a:ea typeface="PMingLiU"/>
                <a:cs typeface="Arial" panose="020B0604020202020204" pitchFamily="34" charset="0"/>
              </a:rPr>
              <a:t>Word文件中。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________________________________________________________________</a:t>
            </a:r>
          </a:p>
          <a:p>
            <a:endParaRPr lang="en-US" sz="1000" b="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我们从讨论我们自己身为狮友和狮友领导人的期待开始吧。</a:t>
            </a:r>
            <a:r>
              <a:rPr lang="zh-TW" sz="1000" b="0" baseline="0" dirty="0">
                <a:latin typeface="Arial" panose="020B0604020202020204" pitchFamily="34" charset="0"/>
                <a:ea typeface="PMingLiU"/>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Arial" panose="020B0604020202020204" pitchFamily="34" charset="0"/>
                <a:ea typeface="PMingLiU"/>
                <a:cs typeface="Arial" panose="020B0604020202020204" pitchFamily="34" charset="0"/>
              </a:rPr>
              <a:t>狮友和分会干部对其总监团队有什么期望？我们花5分钟分成小组，您将有机会就此问题发表您的意见。</a:t>
            </a:r>
            <a:r>
              <a:rPr lang="zh-TW" sz="1000" b="0" baseline="0" dirty="0">
                <a:latin typeface="Arial" panose="020B0604020202020204" pitchFamily="34" charset="0"/>
                <a:ea typeface="PMingLiU"/>
                <a:cs typeface="Arial" panose="020B0604020202020204" pitchFamily="34" charset="0"/>
              </a:rPr>
              <a:t>5分钟后，请派一位代表，总结小组的想法。{讨论}</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狮友和分会干部对其分区主席有什么期望？</a:t>
            </a:r>
            <a:r>
              <a:rPr lang="zh-TW" sz="1000" b="0" dirty="0">
                <a:latin typeface="Arial" panose="020B0604020202020204" pitchFamily="34" charset="0"/>
                <a:ea typeface="PMingLiU"/>
                <a:cs typeface="Arial" panose="020B0604020202020204" pitchFamily="34" charset="0"/>
              </a:rPr>
              <a:t>同样地，我们花5分钟分成小组，您将有机会就此问题发表您的意见。</a:t>
            </a:r>
            <a:r>
              <a:rPr lang="zh-TW" sz="1000" b="0" baseline="0" dirty="0">
                <a:latin typeface="Arial" panose="020B0604020202020204" pitchFamily="34" charset="0"/>
                <a:ea typeface="PMingLiU"/>
                <a:cs typeface="Arial" panose="020B0604020202020204" pitchFamily="34" charset="0"/>
              </a:rPr>
              <a:t>5分钟后，请派一位代表，总结小组的想法。{讨论}</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我们对狮子分会有什么期望？</a:t>
            </a:r>
            <a:r>
              <a:rPr lang="zh-TW" sz="1000" b="0" dirty="0">
                <a:latin typeface="Arial" panose="020B0604020202020204" pitchFamily="34" charset="0"/>
                <a:ea typeface="PMingLiU"/>
                <a:cs typeface="Arial" panose="020B0604020202020204" pitchFamily="34" charset="0"/>
              </a:rPr>
              <a:t>同样地，我们花5分钟分成小组，您将有机会就此问题发表您的意见。</a:t>
            </a:r>
            <a:r>
              <a:rPr lang="zh-TW" sz="1000" b="0" baseline="0" dirty="0">
                <a:latin typeface="Arial" panose="020B0604020202020204" pitchFamily="34" charset="0"/>
                <a:ea typeface="PMingLiU"/>
                <a:cs typeface="Arial" panose="020B0604020202020204" pitchFamily="34" charset="0"/>
              </a:rPr>
              <a:t>5分钟后，请派一位代表，总结小组的想法。{讨论}</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我们前往下一步骤的同时，将我们的期待记在脑中...</a:t>
            </a:r>
          </a:p>
          <a:p>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5</a:t>
            </a:fld>
            <a:endParaRPr lang="en-US" dirty="0"/>
          </a:p>
        </p:txBody>
      </p:sp>
    </p:spTree>
    <p:extLst>
      <p:ext uri="{BB962C8B-B14F-4D97-AF65-F5344CB8AC3E}">
        <p14:creationId xmlns:p14="http://schemas.microsoft.com/office/powerpoint/2010/main" val="5702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Arial" panose="020B0604020202020204" pitchFamily="34" charset="0"/>
                <a:ea typeface="PMingLiU"/>
                <a:cs typeface="Arial" panose="020B0604020202020204" pitchFamily="34" charset="0"/>
              </a:rPr>
              <a:t>讲者笔记：</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Arial" panose="020B0604020202020204" pitchFamily="34" charset="0"/>
                <a:ea typeface="PMingLiU"/>
                <a:cs typeface="Arial" panose="020B0604020202020204" pitchFamily="34" charset="0"/>
              </a:rPr>
              <a:t>花点时间让每位狮友分享他们希望看见的改善。这些想法，当纳入计划之中时，表示了所有出席狮友的投资和承诺。倾听、纪录并利用这些想法来促进更大的成功。</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________________________________________________________________</a:t>
            </a:r>
          </a:p>
          <a:p>
            <a:endParaRPr lang="en-US" sz="1000" b="0" dirty="0">
              <a:latin typeface="Arial" panose="020B0604020202020204" pitchFamily="34" charset="0"/>
              <a:cs typeface="Arial" panose="020B0604020202020204" pitchFamily="34" charset="0"/>
            </a:endParaRPr>
          </a:p>
          <a:p>
            <a:r>
              <a:rPr lang="zh-TW" sz="1000" b="0" u="sng" dirty="0">
                <a:latin typeface="Arial" panose="020B0604020202020204" pitchFamily="34" charset="0"/>
                <a:ea typeface="PMingLiU"/>
                <a:cs typeface="Arial" panose="020B0604020202020204" pitchFamily="34" charset="0"/>
              </a:rPr>
              <a:t>建立愿景</a:t>
            </a:r>
            <a:r>
              <a:rPr lang="zh-TW" sz="1000" b="0" dirty="0">
                <a:latin typeface="Arial" panose="020B0604020202020204" pitchFamily="34" charset="0"/>
                <a:ea typeface="PMingLiU"/>
                <a:cs typeface="Arial" panose="020B0604020202020204" pitchFamily="34" charset="0"/>
              </a:rPr>
              <a:t>中重要的部分之一是为未来思考。您希望您的分会在未来是什么样子、</a:t>
            </a:r>
            <a:r>
              <a:rPr lang="zh-TW" sz="1000" b="0" i="1" dirty="0">
                <a:latin typeface="Arial" panose="020B0604020202020204" pitchFamily="34" charset="0"/>
                <a:ea typeface="PMingLiU"/>
                <a:cs typeface="Arial" panose="020B0604020202020204" pitchFamily="34" charset="0"/>
              </a:rPr>
              <a:t>做什么，</a:t>
            </a:r>
            <a:r>
              <a:rPr lang="zh-TW" sz="1000" b="0" dirty="0">
                <a:latin typeface="Arial" panose="020B0604020202020204" pitchFamily="34" charset="0"/>
                <a:ea typeface="PMingLiU"/>
                <a:cs typeface="Arial" panose="020B0604020202020204" pitchFamily="34" charset="0"/>
              </a:rPr>
              <a:t>与今天有何不同？</a:t>
            </a:r>
          </a:p>
          <a:p>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6</a:t>
            </a:fld>
            <a:endParaRPr lang="en-US" dirty="0"/>
          </a:p>
        </p:txBody>
      </p:sp>
    </p:spTree>
    <p:extLst>
      <p:ext uri="{BB962C8B-B14F-4D97-AF65-F5344CB8AC3E}">
        <p14:creationId xmlns:p14="http://schemas.microsoft.com/office/powerpoint/2010/main" val="3669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Arial" panose="020B0604020202020204" pitchFamily="34" charset="0"/>
                <a:ea typeface="PMingLiU"/>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i="1" dirty="0">
                <a:latin typeface="Arial" panose="020B0604020202020204" pitchFamily="34" charset="0"/>
                <a:ea typeface="PMingLiU"/>
                <a:cs typeface="Arial" panose="020B0604020202020204" pitchFamily="34" charset="0"/>
              </a:rPr>
              <a:t>给观众一些时间阅读此投影片。</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aseline="0" dirty="0">
                <a:latin typeface="Arial" panose="020B0604020202020204" pitchFamily="34" charset="0"/>
                <a:ea typeface="PMingLiU"/>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zh-TW" dirty="0"/>
              <a:t>NAMI的过去、现在和未来</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7</a:t>
            </a:fld>
            <a:endParaRPr lang="en-US" dirty="0"/>
          </a:p>
        </p:txBody>
      </p:sp>
    </p:spTree>
    <p:extLst>
      <p:ext uri="{BB962C8B-B14F-4D97-AF65-F5344CB8AC3E}">
        <p14:creationId xmlns:p14="http://schemas.microsoft.com/office/powerpoint/2010/main" val="19684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Arial" panose="020B0604020202020204" pitchFamily="34" charset="0"/>
                <a:ea typeface="PMingLiU"/>
                <a:cs typeface="Arial" panose="020B0604020202020204" pitchFamily="34" charset="0"/>
              </a:rPr>
              <a:t>讲者笔记： </a:t>
            </a:r>
          </a:p>
          <a:p>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在区策略计划工作簿中，要求工作小组成员提前查取此信息，以了解其地区的会员发展趋势。然而，为了更好地为会议做准备，并为您的观众提供有助于区分析的资料，您可以在</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 Insights</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（洞察报告）</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(https://insights.lionsclubs.org) </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上找到这些信息。在简报之前，登录您的</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 Lion Account (</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狮子会账户</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)/(Lion Portal)</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（狮子会门户网站），点选上方中央的导航窗格上的</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 Insights</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（洞察报告），使用这些报告的数据填</a:t>
            </a:r>
            <a:r>
              <a:rPr lang="zh-TW" altLang="en-US" sz="1200" i="1" kern="1200" dirty="0">
                <a:solidFill>
                  <a:schemeClr val="tx1"/>
                </a:solidFill>
                <a:effectLst/>
                <a:latin typeface="PMingLiU" panose="02020500000000000000" pitchFamily="18" charset="-120"/>
                <a:ea typeface="PMingLiU" panose="02020500000000000000" pitchFamily="18" charset="-120"/>
                <a:cs typeface="ヒラギノ角ゴ Pro W3" charset="0"/>
              </a:rPr>
              <a:t>入</a:t>
            </a:r>
            <a:r>
              <a:rPr lang="zh-TW" altLang="en-US" sz="1200" b="0" i="1" kern="1200" dirty="0">
                <a:solidFill>
                  <a:schemeClr val="tx1"/>
                </a:solidFill>
                <a:effectLst/>
                <a:latin typeface="PMingLiU" panose="02020500000000000000" pitchFamily="18" charset="-120"/>
                <a:ea typeface="PMingLiU" panose="02020500000000000000" pitchFamily="18" charset="-120"/>
                <a:cs typeface="ヒラギノ角ゴ Pro W3" charset="0"/>
              </a:rPr>
              <a:t>在</a:t>
            </a:r>
            <a:r>
              <a:rPr lang="zh-TW" altLang="en-US" sz="1200" i="1" kern="1200" dirty="0">
                <a:solidFill>
                  <a:schemeClr val="tx1"/>
                </a:solidFill>
                <a:effectLst/>
                <a:latin typeface="PMingLiU" panose="02020500000000000000" pitchFamily="18" charset="-120"/>
                <a:ea typeface="PMingLiU" panose="02020500000000000000" pitchFamily="18" charset="-120"/>
                <a:cs typeface="ヒラギノ角ゴ Pro W3" charset="0"/>
              </a:rPr>
              <a:t>上方的空格</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处。 </a:t>
            </a:r>
            <a:r>
              <a:rPr lang="zh-TW" sz="1000" i="1" baseline="0" dirty="0">
                <a:latin typeface="PMingLiU" panose="02020500000000000000" pitchFamily="18" charset="-120"/>
                <a:ea typeface="PMingLiU" panose="02020500000000000000" pitchFamily="18" charset="-120"/>
                <a:cs typeface="Arial" panose="020B0604020202020204" pitchFamily="34" charset="0"/>
              </a:rPr>
              <a:t>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zh-TW" sz="1000" i="1" baseline="0" dirty="0">
                <a:latin typeface="Arial" panose="020B0604020202020204" pitchFamily="34" charset="0"/>
                <a:ea typeface="PMingLiU"/>
                <a:cs typeface="Arial" panose="020B0604020202020204" pitchFamily="34" charset="0"/>
              </a:rPr>
              <a:t>在上方中央的字段中，点选「会员发展」的标签。在屏幕左侧，您会看见一个筛选器的部分，您可根据‘LCI’或‘GAT’进行筛选。您可以用任一筛选来取得此信息 (LCI筛选宪章区&gt;复合区&gt;区，而GAT筛选宪章区&gt;区域&gt;复合区&gt;区)。一旦您选择完后，选取「总会员数」，筛选后查看贵复合区或贵区的资料。记下在数据表格前两栏中，贵区今年和去年的会员数，然后向右滑动，记下最后一栏中，三年来新会员的保留率。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zh-TW" sz="1000" i="1" baseline="0" dirty="0">
                <a:latin typeface="Arial" panose="020B0604020202020204" pitchFamily="34" charset="0"/>
                <a:ea typeface="PMingLiU"/>
                <a:cs typeface="Arial" panose="020B0604020202020204" pitchFamily="34" charset="0"/>
              </a:rPr>
              <a:t>回到上方中央的字段，点选「服务活动」的标签。您的筛选器应该会记得会员发展时的设定，但如果没有的话，遵循同样的流程，以查看贵复合区或贵区的服务总数。记下在数据表格第三和第四栏中，贵区今年和去年的服务人数，然后向右滑动，记下最后一栏中，分会报告的服务比例。</a:t>
            </a:r>
          </a:p>
          <a:p>
            <a:r>
              <a:rPr lang="zh-TW" sz="1000" i="1" baseline="0" dirty="0">
                <a:latin typeface="Arial" panose="020B0604020202020204" pitchFamily="34" charset="0"/>
                <a:ea typeface="PMingLiU"/>
                <a:cs typeface="Arial" panose="020B0604020202020204" pitchFamily="34" charset="0"/>
              </a:rPr>
              <a:t>可于 http://www8.lionsclubs.org/reports/5YearTrendReport上取得的五年趋势报告，展示出过去五年的关键指标，包括新会员、退会会员、新分会和解散分会。建议将此报告印给出席者，让他们在区分析和制定目标时能参考其中的数据。</a:t>
            </a:r>
          </a:p>
          <a:p>
            <a:r>
              <a:rPr lang="zh-TW" sz="1000" i="1" baseline="0" dirty="0">
                <a:latin typeface="Arial" panose="020B0604020202020204" pitchFamily="34" charset="0"/>
                <a:ea typeface="PMingLiU"/>
                <a:cs typeface="Arial" panose="020B0604020202020204" pitchFamily="34" charset="0"/>
              </a:rPr>
              <a:t>若您希望报告与区域相关的数据，如家庭会员，您能于如下的网站中找到这类的报告：http://www8.lionsclubs.org/reports/FamilyandWomenMembershipReports/。</a:t>
            </a:r>
          </a:p>
          <a:p>
            <a:r>
              <a:rPr lang="zh-TW" sz="1000" baseline="0" dirty="0">
                <a:latin typeface="Arial" panose="020B0604020202020204" pitchFamily="34" charset="0"/>
                <a:ea typeface="PMingLiU"/>
                <a:cs typeface="Arial" panose="020B0604020202020204" pitchFamily="34" charset="0"/>
              </a:rPr>
              <a:t>__________________________________________________________</a:t>
            </a:r>
          </a:p>
          <a:p>
            <a:endParaRPr lang="en-US" sz="100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我们来看看我们区/复合区的表现。</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zh-TW" sz="1000" b="0" baseline="0" dirty="0">
                <a:latin typeface="Arial" panose="020B0604020202020204" pitchFamily="34" charset="0"/>
                <a:ea typeface="PMingLiU"/>
                <a:cs typeface="Arial" panose="020B0604020202020204" pitchFamily="34" charset="0"/>
              </a:rPr>
              <a:t>这是我们今年和去年的会员数及服务人数，以及三年来的新会员保留率，以及分会报告的服务活动比例。 </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zh-TW" sz="1000" b="0" baseline="0" dirty="0">
                <a:latin typeface="Arial" panose="020B0604020202020204" pitchFamily="34" charset="0"/>
                <a:ea typeface="PMingLiU"/>
                <a:cs typeface="Arial" panose="020B0604020202020204" pitchFamily="34" charset="0"/>
              </a:rPr>
              <a:t>看到服务总数，提醒我们为何我们努力致力于会员发展。试想如果我们今年能比去年服务更多会员 ─ 我们能为我们的社区带来多大的影响力？</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zh-TW" sz="1000" b="0" baseline="0" dirty="0">
                <a:latin typeface="Arial" panose="020B0604020202020204" pitchFamily="34" charset="0"/>
                <a:ea typeface="PMingLiU"/>
                <a:cs typeface="Arial" panose="020B0604020202020204" pitchFamily="34" charset="0"/>
              </a:rPr>
              <a:t>您也有一份讲义，其中注明过去5年来，分会和会员数的增减以。 </a:t>
            </a:r>
          </a:p>
          <a:p>
            <a:pPr marL="0" indent="0">
              <a:buFont typeface="Arial" panose="020B0604020202020204" pitchFamily="34" charset="0"/>
              <a:buNone/>
            </a:pPr>
            <a:r>
              <a:rPr lang="zh-TW" sz="1000" b="0" baseline="0" dirty="0">
                <a:latin typeface="Arial" panose="020B0604020202020204" pitchFamily="34" charset="0"/>
                <a:ea typeface="PMingLiU"/>
                <a:cs typeface="Arial" panose="020B0604020202020204" pitchFamily="34" charset="0"/>
              </a:rPr>
              <a:t>您发现了什么？有什么令您惊讶的吗？{讨论}</a:t>
            </a:r>
          </a:p>
          <a:p>
            <a:r>
              <a:rPr lang="zh-TW" sz="1000" b="0" dirty="0">
                <a:latin typeface="Arial" panose="020B0604020202020204" pitchFamily="34" charset="0"/>
                <a:ea typeface="PMingLiU"/>
                <a:cs typeface="Arial" panose="020B0604020202020204" pitchFamily="34" charset="0"/>
              </a:rPr>
              <a:t>您对这些数据是否满意？</a:t>
            </a:r>
            <a:r>
              <a:rPr lang="zh-TW" sz="1000" b="0" baseline="0" dirty="0">
                <a:latin typeface="Arial" panose="020B0604020202020204" pitchFamily="34" charset="0"/>
                <a:ea typeface="PMingLiU"/>
                <a:cs typeface="Arial" panose="020B0604020202020204" pitchFamily="34" charset="0"/>
              </a:rPr>
              <a:t> </a:t>
            </a:r>
          </a:p>
          <a:p>
            <a:r>
              <a:rPr lang="zh-TW" sz="1000" b="0" baseline="0" dirty="0">
                <a:latin typeface="Arial" panose="020B0604020202020204" pitchFamily="34" charset="0"/>
                <a:ea typeface="PMingLiU"/>
                <a:cs typeface="Arial" panose="020B0604020202020204" pitchFamily="34" charset="0"/>
              </a:rPr>
              <a:t>我们所有人是否能团结一起，做得更好呢？ </a:t>
            </a:r>
          </a:p>
          <a:p>
            <a:r>
              <a:rPr lang="zh-TW" sz="1000" b="0" dirty="0">
                <a:latin typeface="Arial" panose="020B0604020202020204" pitchFamily="34" charset="0"/>
                <a:ea typeface="PMingLiU"/>
                <a:cs typeface="Arial" panose="020B0604020202020204" pitchFamily="34" charset="0"/>
              </a:rPr>
              <a:t>如果我们对这样的趋势不满意的话，是时候该做出改变了！</a:t>
            </a:r>
          </a:p>
          <a:p>
            <a:endParaRPr lang="en-US" sz="1000" b="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dirty="0"/>
          </a:p>
        </p:txBody>
      </p:sp>
    </p:spTree>
    <p:extLst>
      <p:ext uri="{BB962C8B-B14F-4D97-AF65-F5344CB8AC3E}">
        <p14:creationId xmlns:p14="http://schemas.microsoft.com/office/powerpoint/2010/main" val="7004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Arial" panose="020B0604020202020204" pitchFamily="34" charset="0"/>
                <a:ea typeface="PMingLiU"/>
                <a:cs typeface="Arial" panose="020B0604020202020204" pitchFamily="34" charset="0"/>
              </a:rPr>
              <a:t>讲者笔记：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i="1" dirty="0">
                <a:latin typeface="Arial" panose="020B0604020202020204" pitchFamily="34" charset="0"/>
                <a:ea typeface="PMingLiU"/>
                <a:cs typeface="Arial" panose="020B0604020202020204" pitchFamily="34" charset="0"/>
              </a:rPr>
              <a:t>给观众一些时间阅读此投影片。</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aseline="0" dirty="0">
                <a:latin typeface="Arial" panose="020B0604020202020204" pitchFamily="34" charset="0"/>
                <a:ea typeface="PMingLiU"/>
                <a:cs typeface="Arial" panose="020B0604020202020204" pitchFamily="34" charset="0"/>
              </a:rPr>
              <a:t>________________________________________________________________</a:t>
            </a:r>
          </a:p>
          <a:p>
            <a:endParaRPr lang="en-US" sz="1000" b="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我们开始吧！</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dirty="0"/>
          </a:p>
        </p:txBody>
      </p:sp>
    </p:spTree>
    <p:extLst>
      <p:ext uri="{BB962C8B-B14F-4D97-AF65-F5344CB8AC3E}">
        <p14:creationId xmlns:p14="http://schemas.microsoft.com/office/powerpoint/2010/main" val="70373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80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6" r:id="rId7"/>
    <p:sldLayoutId id="2147483877"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ellow Bar">
            <a:extLst>
              <a:ext uri="{FF2B5EF4-FFF2-40B4-BE49-F238E27FC236}">
                <a16:creationId xmlns:a16="http://schemas.microsoft.com/office/drawing/2014/main" id="{2AAD127A-02A2-A74B-B87D-6D08403053E0}"/>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6" name="Emblem - Color">
            <a:extLst>
              <a:ext uri="{FF2B5EF4-FFF2-40B4-BE49-F238E27FC236}">
                <a16:creationId xmlns:a16="http://schemas.microsoft.com/office/drawing/2014/main" id="{4B30221B-33DB-AB4C-8BF6-74874525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82" y="1600200"/>
            <a:ext cx="2514236" cy="2380982"/>
          </a:xfrm>
          <a:prstGeom prst="rect">
            <a:avLst/>
          </a:prstGeom>
        </p:spPr>
      </p:pic>
      <p:sp>
        <p:nvSpPr>
          <p:cNvPr id="7" name="Body Copy">
            <a:extLst>
              <a:ext uri="{FF2B5EF4-FFF2-40B4-BE49-F238E27FC236}">
                <a16:creationId xmlns:a16="http://schemas.microsoft.com/office/drawing/2014/main" id="{978A3E9B-0239-354F-AC08-FCA4DD3D0A1E}"/>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000" dirty="0"/>
              <a:t>会前准备</a:t>
            </a:r>
          </a:p>
        </p:txBody>
      </p:sp>
      <p:pic>
        <p:nvPicPr>
          <p:cNvPr id="8" name="Picture 7">
            <a:extLst>
              <a:ext uri="{FF2B5EF4-FFF2-40B4-BE49-F238E27FC236}">
                <a16:creationId xmlns:a16="http://schemas.microsoft.com/office/drawing/2014/main" id="{3049AD1F-1DF8-E64F-AF4E-9D112B4AFCEF}"/>
              </a:ext>
            </a:extLst>
          </p:cNvPr>
          <p:cNvPicPr>
            <a:picLocks noChangeAspect="1"/>
          </p:cNvPicPr>
          <p:nvPr/>
        </p:nvPicPr>
        <p:blipFill>
          <a:blip r:embed="rId4"/>
          <a:stretch>
            <a:fillRect/>
          </a:stretch>
        </p:blipFill>
        <p:spPr>
          <a:xfrm>
            <a:off x="9906000" y="0"/>
            <a:ext cx="2286000" cy="2286000"/>
          </a:xfrm>
          <a:prstGeom prst="rect">
            <a:avLst/>
          </a:prstGeom>
        </p:spPr>
      </p:pic>
      <p:pic>
        <p:nvPicPr>
          <p:cNvPr id="9" name="Picture 8">
            <a:extLst>
              <a:ext uri="{FF2B5EF4-FFF2-40B4-BE49-F238E27FC236}">
                <a16:creationId xmlns:a16="http://schemas.microsoft.com/office/drawing/2014/main" id="{0362E338-D378-8641-8669-2EF6AC127FE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879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EBAD8334-36D7-B142-B7CF-5CDEAD57F7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latin typeface="+mj-ea"/>
                <a:ea typeface="+mj-ea"/>
              </a:rPr>
              <a:t>aa</a:t>
            </a:r>
          </a:p>
        </p:txBody>
      </p:sp>
      <p:sp>
        <p:nvSpPr>
          <p:cNvPr id="27" name="Slice - Solid">
            <a:extLst>
              <a:ext uri="{FF2B5EF4-FFF2-40B4-BE49-F238E27FC236}">
                <a16:creationId xmlns:a16="http://schemas.microsoft.com/office/drawing/2014/main" id="{C156D1A5-8667-FC47-A2E3-6F83B01C3BC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mj-ea"/>
              <a:ea typeface="+mj-ea"/>
            </a:endParaRPr>
          </a:p>
        </p:txBody>
      </p:sp>
      <p:sp>
        <p:nvSpPr>
          <p:cNvPr id="25" name="Body Copy">
            <a:extLst>
              <a:ext uri="{FF2B5EF4-FFF2-40B4-BE49-F238E27FC236}">
                <a16:creationId xmlns:a16="http://schemas.microsoft.com/office/drawing/2014/main" id="{3216B1BA-4C78-7A4C-8AE7-D08155C39309}"/>
              </a:ext>
            </a:extLst>
          </p:cNvPr>
          <p:cNvSpPr txBox="1">
            <a:spLocks/>
          </p:cNvSpPr>
          <p:nvPr/>
        </p:nvSpPr>
        <p:spPr>
          <a:xfrm>
            <a:off x="2383133" y="1215798"/>
            <a:ext cx="4215302" cy="117214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altLang="zh-TW" sz="3600" b="1" i="1" dirty="0">
                <a:solidFill>
                  <a:srgbClr val="0A5496"/>
                </a:solidFill>
                <a:latin typeface="Arial"/>
                <a:ea typeface="PMingLiU"/>
                <a:cs typeface="Arial"/>
              </a:rPr>
              <a:t>MISSION</a:t>
            </a:r>
            <a:r>
              <a:rPr lang="zh-TW" altLang="en-US" sz="3600" b="1" dirty="0">
                <a:solidFill>
                  <a:srgbClr val="0A5496"/>
                </a:solidFill>
                <a:latin typeface="Arial"/>
                <a:ea typeface="PMingLiU"/>
                <a:cs typeface="Arial"/>
              </a:rPr>
              <a:t> </a:t>
            </a:r>
            <a:r>
              <a:rPr lang="en-US" altLang="zh-TW" sz="3600" b="1" dirty="0">
                <a:solidFill>
                  <a:srgbClr val="0A5496"/>
                </a:solidFill>
                <a:latin typeface="Arial"/>
                <a:ea typeface="PMingLiU"/>
                <a:cs typeface="Arial"/>
              </a:rPr>
              <a:t>1.5</a:t>
            </a:r>
            <a:r>
              <a:rPr lang="zh-TW" altLang="en-US" sz="3600" b="1" dirty="0">
                <a:solidFill>
                  <a:srgbClr val="0A5496"/>
                </a:solidFill>
                <a:latin typeface="Arial"/>
                <a:ea typeface="PMingLiU"/>
                <a:cs typeface="Arial"/>
              </a:rPr>
              <a:t>（</a:t>
            </a:r>
            <a:r>
              <a:rPr lang="en-US" altLang="zh-TW" sz="3600" b="1" dirty="0">
                <a:solidFill>
                  <a:srgbClr val="0A5496"/>
                </a:solidFill>
                <a:latin typeface="Arial"/>
                <a:ea typeface="PMingLiU"/>
                <a:cs typeface="Arial"/>
              </a:rPr>
              <a:t>150</a:t>
            </a:r>
            <a:r>
              <a:rPr lang="zh-TW" altLang="en-US" sz="3600" b="1" dirty="0">
                <a:solidFill>
                  <a:srgbClr val="0A5496"/>
                </a:solidFill>
                <a:latin typeface="Arial"/>
                <a:ea typeface="PMingLiU"/>
                <a:cs typeface="Arial"/>
              </a:rPr>
              <a:t>万的使命）</a:t>
            </a:r>
            <a:r>
              <a:rPr lang="en-US" altLang="zh-TW" sz="3600" b="1" dirty="0">
                <a:solidFill>
                  <a:srgbClr val="0A5496"/>
                </a:solidFill>
                <a:latin typeface="Arial"/>
                <a:ea typeface="PMingLiU"/>
                <a:cs typeface="Arial"/>
              </a:rPr>
              <a:t>| </a:t>
            </a:r>
            <a:r>
              <a:rPr lang="zh-TW" altLang="en-US" sz="3600" b="1" dirty="0">
                <a:solidFill>
                  <a:srgbClr val="0A5496"/>
                </a:solidFill>
                <a:latin typeface="Arial"/>
                <a:ea typeface="PMingLiU"/>
                <a:cs typeface="Arial"/>
              </a:rPr>
              <a:t>目标</a:t>
            </a:r>
          </a:p>
          <a:p>
            <a:endParaRPr lang="zh-TW" sz="3600" b="1" dirty="0">
              <a:solidFill>
                <a:srgbClr val="0A5496"/>
              </a:solidFill>
              <a:latin typeface="+mj-ea"/>
              <a:ea typeface="+mj-ea"/>
            </a:endParaRPr>
          </a:p>
        </p:txBody>
      </p:sp>
      <p:pic>
        <p:nvPicPr>
          <p:cNvPr id="31" name="Picture 30">
            <a:extLst>
              <a:ext uri="{FF2B5EF4-FFF2-40B4-BE49-F238E27FC236}">
                <a16:creationId xmlns:a16="http://schemas.microsoft.com/office/drawing/2014/main" id="{C5C2AF9A-A836-E24B-8FA3-450B94F81358}"/>
              </a:ext>
            </a:extLst>
          </p:cNvPr>
          <p:cNvPicPr>
            <a:picLocks noChangeAspect="1"/>
          </p:cNvPicPr>
          <p:nvPr/>
        </p:nvPicPr>
        <p:blipFill>
          <a:blip r:embed="rId3"/>
          <a:srcRect/>
          <a:stretch/>
        </p:blipFill>
        <p:spPr>
          <a:xfrm>
            <a:off x="605696" y="499134"/>
            <a:ext cx="994504" cy="942293"/>
          </a:xfrm>
          <a:prstGeom prst="rect">
            <a:avLst/>
          </a:prstGeom>
        </p:spPr>
      </p:pic>
      <p:sp>
        <p:nvSpPr>
          <p:cNvPr id="32" name="Body Copy">
            <a:extLst>
              <a:ext uri="{FF2B5EF4-FFF2-40B4-BE49-F238E27FC236}">
                <a16:creationId xmlns:a16="http://schemas.microsoft.com/office/drawing/2014/main" id="{76F9AEF1-B1A3-C445-90DE-97F89758B97F}"/>
              </a:ext>
            </a:extLst>
          </p:cNvPr>
          <p:cNvSpPr txBox="1">
            <a:spLocks/>
          </p:cNvSpPr>
          <p:nvPr/>
        </p:nvSpPr>
        <p:spPr>
          <a:xfrm>
            <a:off x="2597490" y="2971800"/>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zh-TW" sz="2400" dirty="0">
                <a:solidFill>
                  <a:schemeClr val="accent6">
                    <a:lumMod val="65000"/>
                    <a:lumOff val="35000"/>
                  </a:schemeClr>
                </a:solidFill>
                <a:latin typeface="+mj-ea"/>
                <a:ea typeface="+mj-ea"/>
              </a:rPr>
              <a:t>每项专注领域</a:t>
            </a:r>
          </a:p>
          <a:p>
            <a:pPr marL="342900" indent="-342900">
              <a:spcAft>
                <a:spcPts val="1200"/>
              </a:spcAft>
              <a:buClr>
                <a:srgbClr val="FFC000"/>
              </a:buClr>
              <a:buFont typeface=".Lucida Grande UI Regular"/>
              <a:buChar char="►"/>
            </a:pPr>
            <a:r>
              <a:rPr lang="zh-TW" sz="2400" dirty="0">
                <a:solidFill>
                  <a:schemeClr val="accent6">
                    <a:lumMod val="65000"/>
                    <a:lumOff val="35000"/>
                  </a:schemeClr>
                </a:solidFill>
                <a:latin typeface="+mj-ea"/>
                <a:ea typeface="+mj-ea"/>
              </a:rPr>
              <a:t>当责</a:t>
            </a:r>
          </a:p>
        </p:txBody>
      </p:sp>
      <p:sp>
        <p:nvSpPr>
          <p:cNvPr id="33" name="Page Number - White">
            <a:extLst>
              <a:ext uri="{FF2B5EF4-FFF2-40B4-BE49-F238E27FC236}">
                <a16:creationId xmlns:a16="http://schemas.microsoft.com/office/drawing/2014/main" id="{89D8ED11-E448-924D-9EE9-78729EC475D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82E87"/>
                </a:solidFill>
                <a:latin typeface="+mj-ea"/>
                <a:ea typeface="+mj-ea"/>
              </a:rPr>
              <a:pPr eaLnBrk="0" hangingPunct="0">
                <a:spcBef>
                  <a:spcPct val="50000"/>
                </a:spcBef>
                <a:defRPr/>
              </a:pPr>
              <a:t>10</a:t>
            </a:fld>
            <a:endParaRPr lang="en-US" sz="1000" dirty="0">
              <a:solidFill>
                <a:srgbClr val="082E87"/>
              </a:solidFill>
              <a:latin typeface="+mj-ea"/>
              <a:ea typeface="+mj-ea"/>
            </a:endParaRPr>
          </a:p>
        </p:txBody>
      </p:sp>
      <p:grpSp>
        <p:nvGrpSpPr>
          <p:cNvPr id="20" name="Group 19">
            <a:extLst>
              <a:ext uri="{FF2B5EF4-FFF2-40B4-BE49-F238E27FC236}">
                <a16:creationId xmlns:a16="http://schemas.microsoft.com/office/drawing/2014/main" id="{14A40FEB-070F-4442-9C1B-BB5CEFBD57F0}"/>
              </a:ext>
            </a:extLst>
          </p:cNvPr>
          <p:cNvGrpSpPr/>
          <p:nvPr/>
        </p:nvGrpSpPr>
        <p:grpSpPr>
          <a:xfrm>
            <a:off x="7097859" y="1628741"/>
            <a:ext cx="4089270" cy="3592494"/>
            <a:chOff x="6512276" y="1676400"/>
            <a:chExt cx="4245785" cy="3867912"/>
          </a:xfrm>
        </p:grpSpPr>
        <p:grpSp>
          <p:nvGrpSpPr>
            <p:cNvPr id="21" name="Group 20">
              <a:extLst>
                <a:ext uri="{FF2B5EF4-FFF2-40B4-BE49-F238E27FC236}">
                  <a16:creationId xmlns:a16="http://schemas.microsoft.com/office/drawing/2014/main" id="{8381F297-007F-4199-8BE5-C99F3F7158AF}"/>
                </a:ext>
              </a:extLst>
            </p:cNvPr>
            <p:cNvGrpSpPr>
              <a:grpSpLocks noChangeAspect="1"/>
            </p:cNvGrpSpPr>
            <p:nvPr/>
          </p:nvGrpSpPr>
          <p:grpSpPr>
            <a:xfrm>
              <a:off x="6512276" y="1676400"/>
              <a:ext cx="4233672" cy="3867912"/>
              <a:chOff x="6512276" y="1676400"/>
              <a:chExt cx="4917724" cy="4476228"/>
            </a:xfrm>
          </p:grpSpPr>
          <p:sp>
            <p:nvSpPr>
              <p:cNvPr id="35" name="Background - Solid">
                <a:extLst>
                  <a:ext uri="{FF2B5EF4-FFF2-40B4-BE49-F238E27FC236}">
                    <a16:creationId xmlns:a16="http://schemas.microsoft.com/office/drawing/2014/main" id="{2B59864A-C7E4-4079-99BF-8259281D9552}"/>
                  </a:ext>
                </a:extLst>
              </p:cNvPr>
              <p:cNvSpPr/>
              <p:nvPr/>
            </p:nvSpPr>
            <p:spPr>
              <a:xfrm>
                <a:off x="6512277" y="3845115"/>
                <a:ext cx="2462369" cy="2307513"/>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0" name="Background - Solid">
                <a:extLst>
                  <a:ext uri="{FF2B5EF4-FFF2-40B4-BE49-F238E27FC236}">
                    <a16:creationId xmlns:a16="http://schemas.microsoft.com/office/drawing/2014/main" id="{AB8B9004-81C4-452B-A791-14D81F7F77C5}"/>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4" name="Background - Solid">
                <a:extLst>
                  <a:ext uri="{FF2B5EF4-FFF2-40B4-BE49-F238E27FC236}">
                    <a16:creationId xmlns:a16="http://schemas.microsoft.com/office/drawing/2014/main" id="{6C90DA25-753F-4F19-8409-35AF8B18C11C}"/>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6" name="Background - Solid">
                <a:extLst>
                  <a:ext uri="{FF2B5EF4-FFF2-40B4-BE49-F238E27FC236}">
                    <a16:creationId xmlns:a16="http://schemas.microsoft.com/office/drawing/2014/main" id="{51ABF9C0-983E-44CB-8E98-B4BC1F4E1CE0}"/>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grpSp>
        <p:grpSp>
          <p:nvGrpSpPr>
            <p:cNvPr id="22" name="Group 21">
              <a:extLst>
                <a:ext uri="{FF2B5EF4-FFF2-40B4-BE49-F238E27FC236}">
                  <a16:creationId xmlns:a16="http://schemas.microsoft.com/office/drawing/2014/main" id="{CACF9CBD-31B5-402A-8D2B-819D5FFFBA6C}"/>
                </a:ext>
              </a:extLst>
            </p:cNvPr>
            <p:cNvGrpSpPr/>
            <p:nvPr/>
          </p:nvGrpSpPr>
          <p:grpSpPr>
            <a:xfrm>
              <a:off x="6523785" y="2118623"/>
              <a:ext cx="4234276" cy="3018470"/>
              <a:chOff x="871124" y="2925130"/>
              <a:chExt cx="4234276" cy="3018470"/>
            </a:xfrm>
          </p:grpSpPr>
          <p:sp>
            <p:nvSpPr>
              <p:cNvPr id="23" name="Body Copy">
                <a:extLst>
                  <a:ext uri="{FF2B5EF4-FFF2-40B4-BE49-F238E27FC236}">
                    <a16:creationId xmlns:a16="http://schemas.microsoft.com/office/drawing/2014/main" id="{63AA1DA2-C18D-4CB3-8299-5F62F8F571AF}"/>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新分会</a:t>
                </a:r>
              </a:p>
            </p:txBody>
          </p:sp>
          <p:sp>
            <p:nvSpPr>
              <p:cNvPr id="24" name="Body Copy">
                <a:extLst>
                  <a:ext uri="{FF2B5EF4-FFF2-40B4-BE49-F238E27FC236}">
                    <a16:creationId xmlns:a16="http://schemas.microsoft.com/office/drawing/2014/main" id="{23CB5482-C3D6-4A4A-9CC8-E259397E0B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新会员</a:t>
                </a:r>
              </a:p>
            </p:txBody>
          </p:sp>
          <p:sp>
            <p:nvSpPr>
              <p:cNvPr id="28" name="Body Copy">
                <a:extLst>
                  <a:ext uri="{FF2B5EF4-FFF2-40B4-BE49-F238E27FC236}">
                    <a16:creationId xmlns:a16="http://schemas.microsoft.com/office/drawing/2014/main" id="{299D9641-73C6-482F-8517-33B4FC2CBBE1}"/>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领导人的</a:t>
                </a:r>
                <a:br>
                  <a:rPr lang="en-US" altLang="zh-TW" sz="2400" b="1" dirty="0">
                    <a:solidFill>
                      <a:schemeClr val="bg1"/>
                    </a:solidFill>
                    <a:latin typeface="+mj-ea"/>
                    <a:ea typeface="+mj-ea"/>
                  </a:rPr>
                </a:br>
                <a:r>
                  <a:rPr lang="zh-TW" sz="2400" b="1" dirty="0">
                    <a:solidFill>
                      <a:schemeClr val="bg1"/>
                    </a:solidFill>
                    <a:latin typeface="+mj-ea"/>
                    <a:ea typeface="+mj-ea"/>
                  </a:rPr>
                  <a:t>支持</a:t>
                </a:r>
              </a:p>
            </p:txBody>
          </p:sp>
          <p:sp>
            <p:nvSpPr>
              <p:cNvPr id="29" name="Body Copy">
                <a:extLst>
                  <a:ext uri="{FF2B5EF4-FFF2-40B4-BE49-F238E27FC236}">
                    <a16:creationId xmlns:a16="http://schemas.microsoft.com/office/drawing/2014/main" id="{18307AB9-D9DA-4D0D-931C-1BD386B4940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会员满意度</a:t>
                </a:r>
              </a:p>
            </p:txBody>
          </p:sp>
        </p:grpSp>
      </p:grpSp>
    </p:spTree>
    <p:extLst>
      <p:ext uri="{BB962C8B-B14F-4D97-AF65-F5344CB8AC3E}">
        <p14:creationId xmlns:p14="http://schemas.microsoft.com/office/powerpoint/2010/main" val="306319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spc="0" normalizeH="0" baseline="0" noProof="0" dirty="0">
                <a:ln>
                  <a:noFill/>
                </a:ln>
                <a:solidFill>
                  <a:prstClr val="white">
                    <a:alpha val="44000"/>
                  </a:prstClr>
                </a:solidFill>
                <a:effectLst/>
                <a:uLnTx/>
                <a:uFillTx/>
                <a:latin typeface="Segoe UI Semibold"/>
                <a:ea typeface="PMingLiU"/>
                <a:cs typeface="+mn-cs"/>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PMingLiU"/>
              <a:cs typeface="+mn-cs"/>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11</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7543800" cy="990207"/>
          </a:xfrm>
          <a:prstGeom prst="rect">
            <a:avLst/>
          </a:prstGeom>
          <a:noFill/>
        </p:spPr>
        <p:txBody>
          <a:bodyPr wrap="square" lIns="91440" tIns="45720" rIns="91440" bIns="45720" rtlCol="0" anchor="b">
            <a:spAutoFit/>
          </a:bodyPr>
          <a:lstStyle/>
          <a:p>
            <a:pPr marL="0" marR="0" lvl="0" indent="0" algn="l" defTabSz="914400" rtl="0" eaLnBrk="1" fontAlgn="base" latinLnBrk="0" hangingPunct="1">
              <a:lnSpc>
                <a:spcPts val="8000"/>
              </a:lnSpc>
              <a:spcBef>
                <a:spcPct val="0"/>
              </a:spcBef>
              <a:spcAft>
                <a:spcPct val="0"/>
              </a:spcAft>
              <a:buClrTx/>
              <a:buSzTx/>
              <a:buFontTx/>
              <a:buNone/>
              <a:tabLst/>
              <a:defRPr/>
            </a:pPr>
            <a:r>
              <a:rPr kumimoji="0" lang="en-US" altLang="zh-TW" sz="4400" b="1" i="1" u="none" strike="noStrike" kern="1200" cap="none" spc="0" normalizeH="0" baseline="0" noProof="0" dirty="0">
                <a:ln>
                  <a:noFill/>
                </a:ln>
                <a:solidFill>
                  <a:prstClr val="white"/>
                </a:solidFill>
                <a:effectLst/>
                <a:uLnTx/>
                <a:uFillTx/>
                <a:latin typeface="Arial"/>
                <a:ea typeface="PMingLiU"/>
                <a:cs typeface="Arial"/>
              </a:rPr>
              <a:t>MISSION</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1.5:  </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专注领域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FFCF01"/>
                </a:solidFill>
                <a:effectLst/>
                <a:uLnTx/>
                <a:uFillTx/>
                <a:latin typeface="Arial" panose="020B0604020202020204" pitchFamily="34" charset="0"/>
                <a:cs typeface="Arial" panose="020B0604020202020204" pitchFamily="34" charset="0"/>
              </a:rPr>
              <a:t>以新分会重振区</a:t>
            </a:r>
          </a:p>
        </p:txBody>
      </p:sp>
      <p:sp>
        <p:nvSpPr>
          <p:cNvPr id="13" name="Body Copy">
            <a:extLst>
              <a:ext uri="{FF2B5EF4-FFF2-40B4-BE49-F238E27FC236}">
                <a16:creationId xmlns:a16="http://schemas.microsoft.com/office/drawing/2014/main" id="{37CEA102-C738-07B4-9DD2-98F12241E14D}"/>
              </a:ext>
            </a:extLst>
          </p:cNvPr>
          <p:cNvSpPr txBox="1">
            <a:spLocks/>
          </p:cNvSpPr>
          <p:nvPr/>
        </p:nvSpPr>
        <p:spPr>
          <a:xfrm>
            <a:off x="2598776" y="2057474"/>
            <a:ext cx="9212224" cy="4343326"/>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为什么新分会是有价值的？</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我们可以在哪里开创新的分会？</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什么样的特殊兴趣分会将会最成功？ </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需要什么培训</a:t>
            </a:r>
            <a:r>
              <a:rPr kumimoji="0" lang="en-US" altLang="zh-TW" sz="1800" b="0" i="0" u="none" strike="noStrike" kern="1200" cap="none" spc="0" normalizeH="0" baseline="0" noProof="0" dirty="0">
                <a:ln>
                  <a:noFill/>
                </a:ln>
                <a:solidFill>
                  <a:prstClr val="white"/>
                </a:solidFill>
                <a:effectLst/>
                <a:uLnTx/>
                <a:uFillTx/>
                <a:latin typeface="Arial" charset="0"/>
                <a:ea typeface="PMingLiU" charset="0"/>
                <a:cs typeface="Arial" charset="0"/>
              </a:rPr>
              <a:t>/</a:t>
            </a: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资源？</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1800" b="1" i="0" u="none" strike="sngStrike" kern="0" cap="none" spc="0" normalizeH="0" baseline="0" noProof="0" dirty="0">
              <a:ln>
                <a:noFill/>
              </a:ln>
              <a:solidFill>
                <a:srgbClr val="33373B"/>
              </a:solidFill>
              <a:effectLst/>
              <a:highlight>
                <a:srgbClr val="FFFF00"/>
              </a:highlight>
              <a:uLnTx/>
              <a:uFillTx/>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目标 </a:t>
            </a:r>
            <a:r>
              <a:rPr kumimoji="0" lang="en-US" altLang="zh-TW" sz="1800" b="0" i="0" u="none" strike="noStrike" kern="1200" cap="none" spc="0" normalizeH="0" baseline="0" noProof="0" dirty="0">
                <a:ln>
                  <a:noFill/>
                </a:ln>
                <a:solidFill>
                  <a:prstClr val="white"/>
                </a:solidFill>
                <a:effectLst/>
                <a:uLnTx/>
                <a:uFillTx/>
                <a:latin typeface="Arial" charset="0"/>
                <a:ea typeface="PMingLiU" charset="0"/>
                <a:cs typeface="Arial" charset="0"/>
              </a:rPr>
              <a:t>1</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1800" b="0" i="0" u="none" strike="noStrike" kern="1200" cap="none" spc="0" normalizeH="0" baseline="0" noProof="0" dirty="0">
                <a:ln>
                  <a:noFill/>
                </a:ln>
                <a:solidFill>
                  <a:prstClr val="white"/>
                </a:solidFill>
                <a:effectLst/>
                <a:uLnTx/>
                <a:uFillTx/>
                <a:latin typeface="Arial" charset="0"/>
                <a:ea typeface="PMingLiU"/>
                <a:cs typeface="Arial" charset="0"/>
              </a:rPr>
              <a:t>为了支持 </a:t>
            </a:r>
            <a:r>
              <a:rPr kumimoji="0" lang="en-US" altLang="zh-TW" sz="1800" b="0" i="1" u="none" strike="noStrike" kern="1200" cap="none" spc="0" normalizeH="0" baseline="0" noProof="0" dirty="0">
                <a:ln>
                  <a:noFill/>
                </a:ln>
                <a:solidFill>
                  <a:prstClr val="white"/>
                </a:solidFill>
                <a:effectLst/>
                <a:uLnTx/>
                <a:uFillTx/>
                <a:latin typeface="Arial" charset="0"/>
                <a:ea typeface="PMingLiU"/>
                <a:cs typeface="Arial" charset="0"/>
              </a:rPr>
              <a:t>MISSION</a:t>
            </a:r>
            <a:r>
              <a:rPr kumimoji="0" lang="zh-TW" altLang="en-US" sz="1800" b="0" i="0" u="none" strike="noStrike" kern="1200" cap="none" spc="0" normalizeH="0" baseline="0" noProof="0" dirty="0">
                <a:ln>
                  <a:noFill/>
                </a:ln>
                <a:solidFill>
                  <a:prstClr val="white"/>
                </a:solidFill>
                <a:effectLst/>
                <a:uLnTx/>
                <a:uFillTx/>
                <a:latin typeface="Arial" charset="0"/>
                <a:ea typeface="PMingLiU"/>
                <a:cs typeface="Arial" charset="0"/>
              </a:rPr>
              <a:t> </a:t>
            </a:r>
            <a:r>
              <a:rPr kumimoji="0" lang="en-US" altLang="zh-TW" sz="1800" b="1" i="0" u="none" strike="noStrike" kern="1200" cap="none" spc="0" normalizeH="0" baseline="0" noProof="0" dirty="0">
                <a:ln>
                  <a:noFill/>
                </a:ln>
                <a:solidFill>
                  <a:prstClr val="white"/>
                </a:solidFill>
                <a:effectLst/>
                <a:uLnTx/>
                <a:uFillTx/>
                <a:latin typeface="Arial" charset="0"/>
                <a:ea typeface="PMingLiU"/>
                <a:cs typeface="Arial" charset="0"/>
              </a:rPr>
              <a:t>1.5</a:t>
            </a:r>
            <a:r>
              <a:rPr kumimoji="0" lang="zh-TW" altLang="en-US" sz="1800" b="0" i="0" u="none" strike="noStrike" kern="1200" cap="none" spc="0" normalizeH="0" baseline="0" noProof="0" dirty="0">
                <a:ln>
                  <a:noFill/>
                </a:ln>
                <a:solidFill>
                  <a:prstClr val="white"/>
                </a:solidFill>
                <a:effectLst/>
                <a:uLnTx/>
                <a:uFillTx/>
                <a:latin typeface="Arial" charset="0"/>
                <a:ea typeface="PMingLiU"/>
                <a:cs typeface="Arial" charset="0"/>
              </a:rPr>
              <a:t>，在我的总监任期内，我承诺与我的团队一起努力，以实现为我们的地区拟定的会员成长目标。</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500" b="0" i="0" u="none" strike="noStrike" kern="0" cap="none" spc="0" normalizeH="0" baseline="0" noProof="0" dirty="0">
              <a:ln>
                <a:noFill/>
              </a:ln>
              <a:solidFill>
                <a:prstClr val="white"/>
              </a:solidFill>
              <a:effectLst/>
              <a:uLnTx/>
              <a:uFillTx/>
              <a:latin typeface="Arial" charset="0"/>
              <a:ea typeface="ヒラギノ角ゴ Pro W3"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1800" b="0" i="0" u="none" strike="noStrike" kern="1200" cap="none" spc="0" normalizeH="0" baseline="0" noProof="0" dirty="0">
                <a:ln>
                  <a:noFill/>
                </a:ln>
                <a:solidFill>
                  <a:prstClr val="white"/>
                </a:solidFill>
                <a:effectLst/>
                <a:uLnTx/>
                <a:uFillTx/>
                <a:latin typeface="Arial"/>
                <a:ea typeface="PMingLiU" charset="0"/>
                <a:cs typeface="Arial"/>
              </a:rPr>
              <a:t>我们的区致力于实现拟定的会员成长目标。</a:t>
            </a:r>
            <a:r>
              <a:rPr kumimoji="0" lang="zh-TW" altLang="en-US" sz="2000" b="0" i="0" u="none" strike="noStrike" kern="1200" cap="none" spc="0" normalizeH="0" baseline="0" noProof="0" dirty="0">
                <a:ln>
                  <a:noFill/>
                </a:ln>
                <a:solidFill>
                  <a:prstClr val="white"/>
                </a:solidFill>
                <a:effectLst/>
                <a:uLnTx/>
                <a:uFillTx/>
                <a:latin typeface="Arial"/>
                <a:ea typeface="PMingLiU" charset="0"/>
                <a:cs typeface="Arial"/>
              </a:rPr>
              <a:t>或</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6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我们的团队将授证额外的 </a:t>
            </a:r>
            <a:r>
              <a:rPr kumimoji="0" lang="en-US" altLang="zh-TW" sz="1800" b="0" i="0" u="none" strike="noStrike" kern="1200" cap="none" spc="0" normalizeH="0" baseline="0" noProof="0" dirty="0">
                <a:ln>
                  <a:noFill/>
                </a:ln>
                <a:solidFill>
                  <a:prstClr val="white"/>
                </a:solidFill>
                <a:effectLst/>
                <a:uLnTx/>
                <a:uFillTx/>
                <a:latin typeface="Arial" charset="0"/>
                <a:ea typeface="PMingLiU" charset="0"/>
                <a:cs typeface="Arial" charset="0"/>
              </a:rPr>
              <a:t>_____ </a:t>
            </a: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个新分会，每个分会有至少</a:t>
            </a:r>
            <a:r>
              <a:rPr kumimoji="0" lang="en-US" altLang="zh-TW" sz="1800" b="0" i="0" u="none" strike="noStrike" kern="1200" cap="none" spc="0" normalizeH="0" baseline="0" noProof="0" dirty="0">
                <a:ln>
                  <a:noFill/>
                </a:ln>
                <a:solidFill>
                  <a:prstClr val="white"/>
                </a:solidFill>
                <a:effectLst/>
                <a:uLnTx/>
                <a:uFillTx/>
                <a:latin typeface="Arial" charset="0"/>
                <a:ea typeface="PMingLiU" charset="0"/>
                <a:cs typeface="Arial" charset="0"/>
              </a:rPr>
              <a:t>20</a:t>
            </a:r>
            <a:r>
              <a:rPr kumimoji="0" lang="zh-TW" altLang="en-US" sz="1800" b="0" i="0" u="none" strike="noStrike" kern="1200" cap="none" spc="0" normalizeH="0" baseline="0" noProof="0" dirty="0">
                <a:ln>
                  <a:noFill/>
                </a:ln>
                <a:solidFill>
                  <a:prstClr val="white"/>
                </a:solidFill>
                <a:effectLst/>
                <a:uLnTx/>
                <a:uFillTx/>
                <a:latin typeface="Arial" charset="0"/>
                <a:ea typeface="PMingLiU" charset="0"/>
                <a:cs typeface="Arial" charset="0"/>
              </a:rPr>
              <a:t>名授证会员。</a:t>
            </a: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endParaRPr kumimoji="0" lang="en-US" sz="2000"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pic>
        <p:nvPicPr>
          <p:cNvPr id="15" name="Picture 14">
            <a:extLst>
              <a:ext uri="{FF2B5EF4-FFF2-40B4-BE49-F238E27FC236}">
                <a16:creationId xmlns:a16="http://schemas.microsoft.com/office/drawing/2014/main" id="{610043CF-80CB-8364-874A-5A1433E4FAE1}"/>
              </a:ext>
            </a:extLst>
          </p:cNvPr>
          <p:cNvPicPr>
            <a:picLocks noChangeAspect="1"/>
          </p:cNvPicPr>
          <p:nvPr/>
        </p:nvPicPr>
        <p:blipFill>
          <a:blip r:embed="rId3"/>
          <a:srcRect/>
          <a:stretch/>
        </p:blipFill>
        <p:spPr>
          <a:xfrm>
            <a:off x="10966944" y="137679"/>
            <a:ext cx="994504" cy="942293"/>
          </a:xfrm>
          <a:prstGeom prst="rect">
            <a:avLst/>
          </a:prstGeom>
        </p:spPr>
      </p:pic>
      <p:sp>
        <p:nvSpPr>
          <p:cNvPr id="17" name="TextBox 16">
            <a:extLst>
              <a:ext uri="{FF2B5EF4-FFF2-40B4-BE49-F238E27FC236}">
                <a16:creationId xmlns:a16="http://schemas.microsoft.com/office/drawing/2014/main" id="{DE06399E-A9F4-FDBF-DE9D-3882467D4163}"/>
              </a:ext>
            </a:extLst>
          </p:cNvPr>
          <p:cNvSpPr txBox="1"/>
          <p:nvPr/>
        </p:nvSpPr>
        <p:spPr>
          <a:xfrm>
            <a:off x="162927" y="247318"/>
            <a:ext cx="21230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dirty="0">
                <a:ln>
                  <a:noFill/>
                </a:ln>
                <a:solidFill>
                  <a:srgbClr val="0D2240"/>
                </a:solidFill>
                <a:effectLst/>
                <a:uLnTx/>
                <a:uFillTx/>
                <a:latin typeface="Arial" charset="0"/>
                <a:ea typeface="PMingLiU" charset="0"/>
                <a:cs typeface="Arial" charset="0"/>
              </a:rPr>
              <a:t>讨论</a:t>
            </a:r>
          </a:p>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dirty="0">
                <a:ln>
                  <a:noFill/>
                </a:ln>
                <a:solidFill>
                  <a:srgbClr val="0D2240"/>
                </a:solidFill>
                <a:effectLst/>
                <a:uLnTx/>
                <a:uFillTx/>
                <a:latin typeface="Arial" charset="0"/>
                <a:ea typeface="PMingLiU" charset="0"/>
                <a:cs typeface="Arial" charset="0"/>
              </a:rPr>
              <a:t> 问题</a:t>
            </a:r>
          </a:p>
        </p:txBody>
      </p:sp>
    </p:spTree>
    <p:extLst>
      <p:ext uri="{BB962C8B-B14F-4D97-AF65-F5344CB8AC3E}">
        <p14:creationId xmlns:p14="http://schemas.microsoft.com/office/powerpoint/2010/main" val="400362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spc="0" normalizeH="0" baseline="0" noProof="0" dirty="0">
                <a:ln>
                  <a:noFill/>
                </a:ln>
                <a:solidFill>
                  <a:prstClr val="white">
                    <a:alpha val="44000"/>
                  </a:prstClr>
                </a:solidFill>
                <a:effectLst/>
                <a:uLnTx/>
                <a:uFillTx/>
                <a:latin typeface="Segoe UI Semibold"/>
                <a:ea typeface="PMingLiU"/>
                <a:cs typeface="+mn-cs"/>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PMingLiU"/>
              <a:cs typeface="+mn-cs"/>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12</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979315" y="113721"/>
            <a:ext cx="7485194" cy="990207"/>
          </a:xfrm>
          <a:prstGeom prst="rect">
            <a:avLst/>
          </a:prstGeom>
          <a:noFill/>
        </p:spPr>
        <p:txBody>
          <a:bodyPr wrap="square" lIns="91440" tIns="45720" rIns="91440" bIns="45720" rtlCol="0" anchor="b">
            <a:spAutoFit/>
          </a:bodyPr>
          <a:lstStyle/>
          <a:p>
            <a:pPr marL="0" marR="0" lvl="0" indent="0" algn="l" defTabSz="914400" rtl="0" eaLnBrk="1" fontAlgn="base" latinLnBrk="0" hangingPunct="1">
              <a:lnSpc>
                <a:spcPts val="8000"/>
              </a:lnSpc>
              <a:spcBef>
                <a:spcPct val="0"/>
              </a:spcBef>
              <a:spcAft>
                <a:spcPct val="0"/>
              </a:spcAft>
              <a:buClrTx/>
              <a:buSzTx/>
              <a:buFontTx/>
              <a:buNone/>
              <a:tabLst/>
              <a:defRPr/>
            </a:pPr>
            <a:r>
              <a:rPr kumimoji="0" lang="en-US" altLang="zh-TW" sz="4400" b="1" i="1" u="none" strike="noStrike" kern="1200" cap="none" spc="0" normalizeH="0" baseline="0" noProof="0" dirty="0">
                <a:ln>
                  <a:noFill/>
                </a:ln>
                <a:solidFill>
                  <a:prstClr val="white"/>
                </a:solidFill>
                <a:effectLst/>
                <a:uLnTx/>
                <a:uFillTx/>
                <a:latin typeface="Arial"/>
                <a:ea typeface="PMingLiU"/>
                <a:cs typeface="Arial"/>
              </a:rPr>
              <a:t>MISSION</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1.5:  </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专注领域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2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550435" y="1119633"/>
            <a:ext cx="6096000"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FFCF01"/>
                </a:solidFill>
                <a:effectLst/>
                <a:uLnTx/>
                <a:uFillTx/>
                <a:latin typeface="Arial" panose="020B0604020202020204" pitchFamily="34" charset="0"/>
                <a:cs typeface="Arial" panose="020B0604020202020204" pitchFamily="34" charset="0"/>
              </a:rPr>
              <a:t>以新会员振兴分会</a:t>
            </a:r>
          </a:p>
        </p:txBody>
      </p:sp>
      <p:sp>
        <p:nvSpPr>
          <p:cNvPr id="2" name="Body Copy">
            <a:extLst>
              <a:ext uri="{FF2B5EF4-FFF2-40B4-BE49-F238E27FC236}">
                <a16:creationId xmlns:a16="http://schemas.microsoft.com/office/drawing/2014/main" id="{CA3AFD2C-415D-5E47-9178-8DB5D32B9B7C}"/>
              </a:ext>
            </a:extLst>
          </p:cNvPr>
          <p:cNvSpPr txBox="1">
            <a:spLocks/>
          </p:cNvSpPr>
          <p:nvPr/>
        </p:nvSpPr>
        <p:spPr>
          <a:xfrm>
            <a:off x="2543142" y="1881118"/>
            <a:ext cx="9420258" cy="4748282"/>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为什么要邀请人们加入贵分会</a:t>
            </a:r>
            <a:r>
              <a:rPr kumimoji="0" lang="en-US" altLang="zh-TW" sz="1900" b="0" i="0" u="none" strike="noStrike" kern="1200" cap="none" spc="0" normalizeH="0" baseline="0" noProof="0" dirty="0">
                <a:ln>
                  <a:noFill/>
                </a:ln>
                <a:solidFill>
                  <a:prstClr val="white"/>
                </a:solidFill>
                <a:effectLst/>
                <a:uLnTx/>
                <a:uFillTx/>
                <a:latin typeface="Arial" charset="0"/>
                <a:ea typeface="PMingLiU" charset="0"/>
                <a:cs typeface="Arial" charset="0"/>
              </a:rPr>
              <a:t>?</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分会增加新会员的最佳方式是什么？</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贵分会举办会员成长活动吗？  如何举办？多常举办？</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需要什么培训或协助？</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endParaRPr kumimoji="0" lang="en-US" sz="19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2000" b="1" i="0" u="none" strike="noStrike" kern="1200" cap="none" spc="0" normalizeH="0" baseline="0" noProof="0" dirty="0">
                <a:ln>
                  <a:noFill/>
                </a:ln>
                <a:solidFill>
                  <a:prstClr val="white"/>
                </a:solidFill>
                <a:effectLst/>
                <a:uLnTx/>
                <a:uFillTx/>
                <a:latin typeface="Arial" charset="0"/>
                <a:ea typeface="PMingLiU" charset="0"/>
                <a:cs typeface="Arial" charset="0"/>
              </a:rPr>
              <a:t>目标 </a:t>
            </a:r>
            <a:r>
              <a:rPr kumimoji="0" lang="en-US" altLang="zh-TW" sz="2000" b="1" i="0" u="none" strike="noStrike" kern="1200" cap="none" spc="0" normalizeH="0" baseline="0" noProof="0" dirty="0">
                <a:ln>
                  <a:noFill/>
                </a:ln>
                <a:solidFill>
                  <a:prstClr val="white"/>
                </a:solidFill>
                <a:effectLst/>
                <a:uLnTx/>
                <a:uFillTx/>
                <a:latin typeface="Arial" charset="0"/>
                <a:ea typeface="PMingLiU" charset="0"/>
                <a:cs typeface="Arial" charset="0"/>
              </a:rPr>
              <a:t>2</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为了支持 </a:t>
            </a:r>
            <a:r>
              <a:rPr kumimoji="0" lang="en-US" altLang="zh-TW" sz="2000" b="0" i="1" u="none" strike="noStrike" kern="1200" cap="none" spc="0" normalizeH="0" baseline="0" noProof="0" dirty="0">
                <a:ln>
                  <a:noFill/>
                </a:ln>
                <a:solidFill>
                  <a:prstClr val="white"/>
                </a:solidFill>
                <a:effectLst/>
                <a:uLnTx/>
                <a:uFillTx/>
                <a:latin typeface="Arial" charset="0"/>
                <a:ea typeface="PMingLiU"/>
                <a:cs typeface="Arial" charset="0"/>
              </a:rPr>
              <a:t>MISSION</a:t>
            </a: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 </a:t>
            </a:r>
            <a:r>
              <a:rPr kumimoji="0" lang="en-US" altLang="zh-TW" sz="2000" b="1" i="0" u="none" strike="noStrike" kern="1200" cap="none" spc="0" normalizeH="0" baseline="0" noProof="0" dirty="0">
                <a:ln>
                  <a:noFill/>
                </a:ln>
                <a:solidFill>
                  <a:prstClr val="white"/>
                </a:solidFill>
                <a:effectLst/>
                <a:uLnTx/>
                <a:uFillTx/>
                <a:latin typeface="Arial" charset="0"/>
                <a:ea typeface="PMingLiU"/>
                <a:cs typeface="Arial" charset="0"/>
              </a:rPr>
              <a:t>1.5</a:t>
            </a: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，在我的总监任期内，我承诺与我的团队一起努力，以实现为我们的地区拟定的会员成长目标。</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600" b="0" i="0" u="none" strike="noStrike" kern="0" cap="none" spc="0" normalizeH="0" baseline="0" noProof="0" dirty="0">
              <a:ln>
                <a:noFill/>
              </a:ln>
              <a:solidFill>
                <a:prstClr val="white"/>
              </a:solidFill>
              <a:effectLst/>
              <a:uLnTx/>
              <a:uFillTx/>
              <a:latin typeface="Arial" charset="0"/>
              <a:ea typeface="ヒラギノ角ゴ Pro W3"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2000" b="0" i="0" u="none" strike="noStrike" kern="1200" cap="none" spc="0" normalizeH="0" baseline="0" noProof="0" dirty="0">
                <a:ln>
                  <a:noFill/>
                </a:ln>
                <a:solidFill>
                  <a:prstClr val="white"/>
                </a:solidFill>
                <a:effectLst/>
                <a:uLnTx/>
                <a:uFillTx/>
                <a:latin typeface="Arial"/>
                <a:ea typeface="PMingLiU" charset="0"/>
                <a:cs typeface="Arial"/>
              </a:rPr>
              <a:t>我们的区致力于实现拟定的会员成长目标。</a:t>
            </a:r>
            <a:r>
              <a:rPr kumimoji="0" lang="zh-TW" altLang="en-US" sz="2000" b="1" i="0" u="none" strike="noStrike" kern="1200" cap="none" spc="0" normalizeH="0" baseline="0" noProof="0" dirty="0">
                <a:ln>
                  <a:noFill/>
                </a:ln>
                <a:solidFill>
                  <a:prstClr val="white"/>
                </a:solidFill>
                <a:effectLst/>
                <a:uLnTx/>
                <a:uFillTx/>
                <a:latin typeface="Arial"/>
                <a:ea typeface="PMingLiU" charset="0"/>
                <a:cs typeface="Arial"/>
              </a:rPr>
              <a:t>或</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7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t>我们的分会将在现有的分会中引入额外的 </a:t>
            </a:r>
            <a:r>
              <a:rPr kumimoji="0" lang="en-US" altLang="zh-TW" sz="2000" b="0" i="0" u="none" strike="noStrike" kern="1200" cap="none" spc="0" normalizeH="0" baseline="0" noProof="0" dirty="0">
                <a:ln>
                  <a:noFill/>
                </a:ln>
                <a:solidFill>
                  <a:prstClr val="white"/>
                </a:solidFill>
                <a:effectLst/>
                <a:uLnTx/>
                <a:uFillTx/>
                <a:latin typeface="Arial" charset="0"/>
                <a:ea typeface="PMingLiU" charset="0"/>
                <a:cs typeface="Arial" charset="0"/>
              </a:rPr>
              <a:t>______ </a:t>
            </a:r>
            <a: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t>名新会员。</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b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br>
            <a:b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br>
            <a: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t> </a:t>
            </a:r>
          </a:p>
        </p:txBody>
      </p:sp>
      <p:sp>
        <p:nvSpPr>
          <p:cNvPr id="3" name="TextBox 2">
            <a:extLst>
              <a:ext uri="{FF2B5EF4-FFF2-40B4-BE49-F238E27FC236}">
                <a16:creationId xmlns:a16="http://schemas.microsoft.com/office/drawing/2014/main" id="{AFBCCE2E-7398-57D9-F385-0A2B533F2972}"/>
              </a:ext>
            </a:extLst>
          </p:cNvPr>
          <p:cNvSpPr txBox="1"/>
          <p:nvPr/>
        </p:nvSpPr>
        <p:spPr>
          <a:xfrm>
            <a:off x="162927" y="247318"/>
            <a:ext cx="21230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dirty="0">
                <a:ln>
                  <a:noFill/>
                </a:ln>
                <a:solidFill>
                  <a:srgbClr val="0D2240"/>
                </a:solidFill>
                <a:effectLst/>
                <a:uLnTx/>
                <a:uFillTx/>
                <a:latin typeface="Arial" charset="0"/>
                <a:ea typeface="PMingLiU" charset="0"/>
                <a:cs typeface="Arial" charset="0"/>
              </a:rPr>
              <a:t>讨论</a:t>
            </a:r>
          </a:p>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dirty="0">
                <a:ln>
                  <a:noFill/>
                </a:ln>
                <a:solidFill>
                  <a:srgbClr val="0D2240"/>
                </a:solidFill>
                <a:effectLst/>
                <a:uLnTx/>
                <a:uFillTx/>
                <a:latin typeface="Arial" charset="0"/>
                <a:ea typeface="PMingLiU" charset="0"/>
                <a:cs typeface="Arial" charset="0"/>
              </a:rPr>
              <a:t> 问题</a:t>
            </a:r>
          </a:p>
        </p:txBody>
      </p:sp>
      <p:pic>
        <p:nvPicPr>
          <p:cNvPr id="9" name="Picture 8">
            <a:extLst>
              <a:ext uri="{FF2B5EF4-FFF2-40B4-BE49-F238E27FC236}">
                <a16:creationId xmlns:a16="http://schemas.microsoft.com/office/drawing/2014/main" id="{75B4CAB0-F051-265F-EDE9-C202080DC955}"/>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37179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spc="0" normalizeH="0" baseline="0" noProof="0" dirty="0">
                <a:ln>
                  <a:noFill/>
                </a:ln>
                <a:solidFill>
                  <a:prstClr val="white">
                    <a:alpha val="44000"/>
                  </a:prstClr>
                </a:solidFill>
                <a:effectLst/>
                <a:uLnTx/>
                <a:uFillTx/>
                <a:latin typeface="Segoe UI Semibold"/>
                <a:ea typeface="PMingLiU"/>
                <a:cs typeface="+mn-cs"/>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PMingLiU"/>
              <a:cs typeface="+mn-cs"/>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13</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marL="0" marR="0" lvl="0" indent="0" algn="l" defTabSz="914400" rtl="0" eaLnBrk="1" fontAlgn="base" latinLnBrk="0" hangingPunct="1">
              <a:lnSpc>
                <a:spcPts val="8000"/>
              </a:lnSpc>
              <a:spcBef>
                <a:spcPct val="0"/>
              </a:spcBef>
              <a:spcAft>
                <a:spcPct val="0"/>
              </a:spcAft>
              <a:buClrTx/>
              <a:buSzTx/>
              <a:buFontTx/>
              <a:buNone/>
              <a:tabLst/>
              <a:defRPr/>
            </a:pPr>
            <a:r>
              <a:rPr kumimoji="0" lang="en-US" altLang="zh-TW" sz="4400" b="1" i="1" u="none" strike="noStrike" kern="1200" cap="none" spc="0" normalizeH="0" baseline="0" noProof="0" dirty="0">
                <a:ln>
                  <a:noFill/>
                </a:ln>
                <a:solidFill>
                  <a:prstClr val="white"/>
                </a:solidFill>
                <a:effectLst/>
                <a:uLnTx/>
                <a:uFillTx/>
                <a:latin typeface="Arial"/>
                <a:ea typeface="PMingLiU"/>
                <a:cs typeface="Arial"/>
              </a:rPr>
              <a:t>MISSION</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1.5:  </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专注领域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3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FFCF01"/>
                </a:solidFill>
                <a:effectLst/>
                <a:uLnTx/>
                <a:uFillTx/>
                <a:latin typeface="Arial" panose="020B0604020202020204" pitchFamily="34" charset="0"/>
                <a:cs typeface="Arial" panose="020B0604020202020204" pitchFamily="34" charset="0"/>
              </a:rPr>
              <a:t>以联谊和振奋人心的服务来重新激励现有的会员</a:t>
            </a:r>
          </a:p>
        </p:txBody>
      </p:sp>
      <p:sp>
        <p:nvSpPr>
          <p:cNvPr id="3" name="Body Copy">
            <a:extLst>
              <a:ext uri="{FF2B5EF4-FFF2-40B4-BE49-F238E27FC236}">
                <a16:creationId xmlns:a16="http://schemas.microsoft.com/office/drawing/2014/main" id="{DFF26FF3-C5E7-BDBC-C454-70D536EA97E6}"/>
              </a:ext>
            </a:extLst>
          </p:cNvPr>
          <p:cNvSpPr txBox="1">
            <a:spLocks/>
          </p:cNvSpPr>
          <p:nvPr/>
        </p:nvSpPr>
        <p:spPr>
          <a:xfrm>
            <a:off x="2504908" y="2038626"/>
            <a:ext cx="9288380" cy="4666974"/>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您如何知道狮友是否参与其中？</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新会员讲习为何是很重要的</a:t>
            </a:r>
            <a:r>
              <a:rPr kumimoji="0" lang="en-US" altLang="zh-TW" sz="1900" b="0" i="0" u="none" strike="noStrike" kern="1200" cap="none" spc="0" normalizeH="0" baseline="0" noProof="0" dirty="0">
                <a:ln>
                  <a:noFill/>
                </a:ln>
                <a:solidFill>
                  <a:prstClr val="white"/>
                </a:solidFill>
                <a:effectLst/>
                <a:uLnTx/>
                <a:uFillTx/>
                <a:latin typeface="Arial" charset="0"/>
                <a:ea typeface="PMingLiU" charset="0"/>
                <a:cs typeface="Arial" charset="0"/>
              </a:rPr>
              <a:t>?</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服务方案如何帮助保留会员？</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我们如何可以使停止参与分会活动的会员重新参与？</a:t>
            </a: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Lucida Grande" panose="020B0600040502020204" pitchFamily="34" charset="0"/>
              <a:buChar char="▶"/>
              <a:tabLst/>
              <a:defRPr/>
            </a:pPr>
            <a:endParaRPr kumimoji="0" lang="en-US" sz="19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2000" b="1" i="0" u="none" strike="noStrike" kern="1200" cap="none" spc="0" normalizeH="0" baseline="0" noProof="0" dirty="0">
                <a:ln>
                  <a:noFill/>
                </a:ln>
                <a:solidFill>
                  <a:prstClr val="white"/>
                </a:solidFill>
                <a:effectLst/>
                <a:uLnTx/>
                <a:uFillTx/>
                <a:latin typeface="Arial" charset="0"/>
                <a:ea typeface="PMingLiU" charset="0"/>
                <a:cs typeface="Arial" charset="0"/>
              </a:rPr>
              <a:t>目标 </a:t>
            </a:r>
            <a:r>
              <a:rPr kumimoji="0" lang="en-US" altLang="zh-TW" sz="2000" b="1" i="0" u="none" strike="noStrike" kern="1200" cap="none" spc="0" normalizeH="0" baseline="0" noProof="0" dirty="0">
                <a:ln>
                  <a:noFill/>
                </a:ln>
                <a:solidFill>
                  <a:prstClr val="white"/>
                </a:solidFill>
                <a:effectLst/>
                <a:uLnTx/>
                <a:uFillTx/>
                <a:latin typeface="Arial" charset="0"/>
                <a:ea typeface="PMingLiU" charset="0"/>
                <a:cs typeface="Arial" charset="0"/>
              </a:rPr>
              <a:t>3</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为了支持 </a:t>
            </a:r>
            <a:r>
              <a:rPr kumimoji="0" lang="en-US" altLang="zh-TW" sz="2000" b="0" i="1" u="none" strike="noStrike" kern="1200" cap="none" spc="0" normalizeH="0" baseline="0" noProof="0" dirty="0">
                <a:ln>
                  <a:noFill/>
                </a:ln>
                <a:solidFill>
                  <a:prstClr val="white"/>
                </a:solidFill>
                <a:effectLst/>
                <a:uLnTx/>
                <a:uFillTx/>
                <a:latin typeface="Arial" charset="0"/>
                <a:ea typeface="PMingLiU"/>
                <a:cs typeface="Arial" charset="0"/>
              </a:rPr>
              <a:t>MISSION</a:t>
            </a: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 </a:t>
            </a:r>
            <a:r>
              <a:rPr kumimoji="0" lang="en-US" altLang="zh-TW" sz="2000" b="1" i="0" u="none" strike="noStrike" kern="1200" cap="none" spc="0" normalizeH="0" baseline="0" noProof="0" dirty="0">
                <a:ln>
                  <a:noFill/>
                </a:ln>
                <a:solidFill>
                  <a:prstClr val="white"/>
                </a:solidFill>
                <a:effectLst/>
                <a:uLnTx/>
                <a:uFillTx/>
                <a:latin typeface="Arial" charset="0"/>
                <a:ea typeface="PMingLiU"/>
                <a:cs typeface="Arial" charset="0"/>
              </a:rPr>
              <a:t>1.5</a:t>
            </a: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，在我的总监任期内，我承诺与我的团队一起努力，以实现为我们的地区拟定的会员成长目标。</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600" b="0" i="0" u="none" strike="noStrike" kern="0" cap="none" spc="0" normalizeH="0" baseline="0" noProof="0" dirty="0">
              <a:ln>
                <a:noFill/>
              </a:ln>
              <a:solidFill>
                <a:prstClr val="white"/>
              </a:solidFill>
              <a:effectLst/>
              <a:uLnTx/>
              <a:uFillTx/>
              <a:latin typeface="Arial" charset="0"/>
              <a:ea typeface="ヒラギノ角ゴ Pro W3"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2000" b="0" i="0" u="none" strike="noStrike" kern="1200" cap="none" spc="0" normalizeH="0" baseline="0" noProof="0" dirty="0">
                <a:ln>
                  <a:noFill/>
                </a:ln>
                <a:solidFill>
                  <a:prstClr val="white"/>
                </a:solidFill>
                <a:effectLst/>
                <a:uLnTx/>
                <a:uFillTx/>
                <a:latin typeface="Arial"/>
                <a:ea typeface="PMingLiU" charset="0"/>
                <a:cs typeface="Arial"/>
              </a:rPr>
              <a:t>我们的区致力于实现拟定的会员成长目标。</a:t>
            </a:r>
            <a:r>
              <a:rPr kumimoji="0" lang="zh-TW" altLang="en-US" sz="2000" b="1" i="0" u="none" strike="noStrike" kern="1200" cap="none" spc="0" normalizeH="0" baseline="0" noProof="0" dirty="0">
                <a:ln>
                  <a:noFill/>
                </a:ln>
                <a:solidFill>
                  <a:prstClr val="white"/>
                </a:solidFill>
                <a:effectLst/>
                <a:uLnTx/>
                <a:uFillTx/>
                <a:latin typeface="Arial"/>
                <a:ea typeface="PMingLiU" charset="0"/>
                <a:cs typeface="Arial"/>
              </a:rPr>
              <a:t>或</a:t>
            </a: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t>我们的区将把我们的会员净增长目标提高 </a:t>
            </a:r>
            <a:r>
              <a:rPr kumimoji="0" lang="en-US" altLang="zh-TW" sz="2000" b="0" i="0" u="none" strike="noStrike" kern="1200" cap="none" spc="0" normalizeH="0" baseline="0" noProof="0" dirty="0">
                <a:ln>
                  <a:noFill/>
                </a:ln>
                <a:solidFill>
                  <a:prstClr val="white"/>
                </a:solidFill>
                <a:effectLst/>
                <a:uLnTx/>
                <a:uFillTx/>
                <a:latin typeface="Arial" charset="0"/>
                <a:ea typeface="PMingLiU" charset="0"/>
                <a:cs typeface="Arial" charset="0"/>
              </a:rPr>
              <a:t>______ </a:t>
            </a:r>
            <a: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t>名会员。</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br>
              <a:rPr kumimoji="0" lang="zh-TW" altLang="en-US" sz="2000" b="0" i="0" u="none" strike="noStrike" kern="1200" cap="none" spc="0" normalizeH="0" baseline="0" noProof="0" dirty="0">
                <a:ln>
                  <a:noFill/>
                </a:ln>
                <a:solidFill>
                  <a:prstClr val="white"/>
                </a:solidFill>
                <a:effectLst/>
                <a:highlight>
                  <a:srgbClr val="FFFF00"/>
                </a:highlight>
                <a:uLnTx/>
                <a:uFillTx/>
                <a:latin typeface="Arial" charset="0"/>
                <a:ea typeface="PMingLiU" charset="0"/>
                <a:cs typeface="Arial" charset="0"/>
              </a:rPr>
            </a:br>
            <a:br>
              <a:rPr kumimoji="0" lang="zh-TW" altLang="en-US" sz="2000" b="0" i="0" u="none" strike="noStrike" kern="1200" cap="none" spc="0" normalizeH="0" baseline="0" noProof="0" dirty="0">
                <a:ln>
                  <a:noFill/>
                </a:ln>
                <a:solidFill>
                  <a:prstClr val="white"/>
                </a:solidFill>
                <a:effectLst/>
                <a:highlight>
                  <a:srgbClr val="FFFF00"/>
                </a:highlight>
                <a:uLnTx/>
                <a:uFillTx/>
                <a:latin typeface="Arial" charset="0"/>
                <a:ea typeface="PMingLiU" charset="0"/>
                <a:cs typeface="Arial" charset="0"/>
              </a:rPr>
            </a:br>
            <a:endParaRPr kumimoji="0" lang="zh-TW" altLang="en-US" sz="2000" b="0" i="0" u="none" strike="noStrike" kern="1200" cap="none" spc="0" normalizeH="0" baseline="0" noProof="0" dirty="0">
              <a:ln>
                <a:noFill/>
              </a:ln>
              <a:solidFill>
                <a:prstClr val="white"/>
              </a:solidFill>
              <a:effectLst/>
              <a:highlight>
                <a:srgbClr val="FFFF00"/>
              </a:highlight>
              <a:uLnTx/>
              <a:uFillTx/>
              <a:latin typeface="Arial" charset="0"/>
              <a:ea typeface="PMingLiU" charset="0"/>
              <a:cs typeface="Arial" charset="0"/>
            </a:endParaRP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dirty="0">
                <a:ln>
                  <a:noFill/>
                </a:ln>
                <a:solidFill>
                  <a:srgbClr val="0D2240"/>
                </a:solidFill>
                <a:effectLst/>
                <a:uLnTx/>
                <a:uFillTx/>
                <a:latin typeface="Arial" charset="0"/>
                <a:ea typeface="PMingLiU" charset="0"/>
                <a:cs typeface="Arial" charset="0"/>
              </a:rPr>
              <a:t>讨论</a:t>
            </a:r>
          </a:p>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dirty="0">
                <a:ln>
                  <a:noFill/>
                </a:ln>
                <a:solidFill>
                  <a:srgbClr val="0D2240"/>
                </a:solidFill>
                <a:effectLst/>
                <a:uLnTx/>
                <a:uFillTx/>
                <a:latin typeface="Arial" charset="0"/>
                <a:ea typeface="PMingLiU" charset="0"/>
                <a:cs typeface="Arial" charset="0"/>
              </a:rPr>
              <a:t> 问题</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22372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spc="0" normalizeH="0" baseline="0" noProof="0" dirty="0">
                <a:ln>
                  <a:noFill/>
                </a:ln>
                <a:solidFill>
                  <a:prstClr val="white">
                    <a:alpha val="44000"/>
                  </a:prstClr>
                </a:solidFill>
                <a:effectLst/>
                <a:uLnTx/>
                <a:uFillTx/>
                <a:latin typeface="Segoe UI Semibold"/>
                <a:ea typeface="PMingLiU"/>
                <a:cs typeface="+mn-cs"/>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PMingLiU"/>
              <a:cs typeface="+mn-cs"/>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14</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marL="0" marR="0" lvl="0" indent="0" algn="l" defTabSz="914400" rtl="0" eaLnBrk="1" fontAlgn="base" latinLnBrk="0" hangingPunct="1">
              <a:lnSpc>
                <a:spcPts val="8000"/>
              </a:lnSpc>
              <a:spcBef>
                <a:spcPct val="0"/>
              </a:spcBef>
              <a:spcAft>
                <a:spcPct val="0"/>
              </a:spcAft>
              <a:buClrTx/>
              <a:buSzTx/>
              <a:buFontTx/>
              <a:buNone/>
              <a:tabLst/>
              <a:defRPr/>
            </a:pPr>
            <a:r>
              <a:rPr kumimoji="0" lang="en-US" altLang="zh-TW" sz="4400" b="1" i="1" u="none" strike="noStrike" kern="1200" cap="none" spc="0" normalizeH="0" baseline="0" noProof="0" dirty="0">
                <a:ln>
                  <a:noFill/>
                </a:ln>
                <a:solidFill>
                  <a:prstClr val="white"/>
                </a:solidFill>
                <a:effectLst/>
                <a:uLnTx/>
                <a:uFillTx/>
                <a:latin typeface="Arial"/>
                <a:ea typeface="PMingLiU"/>
                <a:cs typeface="Arial"/>
              </a:rPr>
              <a:t>MISSION</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1.5:  </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专注领域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4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809343" y="1259248"/>
            <a:ext cx="6611688"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FFCF01"/>
                </a:solidFill>
                <a:effectLst/>
                <a:uLnTx/>
                <a:uFillTx/>
                <a:latin typeface="Arial" panose="020B0604020202020204" pitchFamily="34" charset="0"/>
                <a:cs typeface="Arial" panose="020B0604020202020204" pitchFamily="34" charset="0"/>
              </a:rPr>
              <a:t>支持区和分会的领导人</a:t>
            </a: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dirty="0">
                <a:ln>
                  <a:noFill/>
                </a:ln>
                <a:solidFill>
                  <a:srgbClr val="0D2240"/>
                </a:solidFill>
                <a:effectLst/>
                <a:uLnTx/>
                <a:uFillTx/>
                <a:latin typeface="Arial" charset="0"/>
                <a:ea typeface="PMingLiU" charset="0"/>
                <a:cs typeface="Arial" charset="0"/>
              </a:rPr>
              <a:t>讨论</a:t>
            </a:r>
          </a:p>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dirty="0">
                <a:ln>
                  <a:noFill/>
                </a:ln>
                <a:solidFill>
                  <a:srgbClr val="0D2240"/>
                </a:solidFill>
                <a:effectLst/>
                <a:uLnTx/>
                <a:uFillTx/>
                <a:latin typeface="Arial" charset="0"/>
                <a:ea typeface="PMingLiU" charset="0"/>
                <a:cs typeface="Arial" charset="0"/>
              </a:rPr>
              <a:t> 问题</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
        <p:nvSpPr>
          <p:cNvPr id="2" name="Body Copy">
            <a:extLst>
              <a:ext uri="{FF2B5EF4-FFF2-40B4-BE49-F238E27FC236}">
                <a16:creationId xmlns:a16="http://schemas.microsoft.com/office/drawing/2014/main" id="{EC259CE1-60D4-2F48-0D1D-F44E68F2FB48}"/>
              </a:ext>
            </a:extLst>
          </p:cNvPr>
          <p:cNvSpPr txBox="1">
            <a:spLocks/>
          </p:cNvSpPr>
          <p:nvPr/>
        </p:nvSpPr>
        <p:spPr>
          <a:xfrm>
            <a:off x="2936733" y="2719551"/>
            <a:ext cx="8356909" cy="330024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应该为分会干部提供什么计划、研习会或培训？</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举办培训的最佳形式是什么？</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如果某区举办狮子会领导发展学院，谁应该参加？</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我们可以为我们的领导人提供什么其他类型的支持？</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endParaRPr kumimoji="0" lang="en-US" sz="19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914400" rtl="0" eaLnBrk="1" fontAlgn="base" latinLnBrk="0" hangingPunct="1">
              <a:lnSpc>
                <a:spcPct val="150000"/>
              </a:lnSpc>
              <a:spcBef>
                <a:spcPct val="20000"/>
              </a:spcBef>
              <a:spcAft>
                <a:spcPct val="0"/>
              </a:spcAft>
              <a:buClr>
                <a:srgbClr val="EBB700"/>
              </a:buClr>
              <a:buSzPct val="100000"/>
              <a:buFont typeface="Arial" pitchFamily="34" charset="0"/>
              <a:buNone/>
              <a:tabLst/>
              <a:defRPr/>
            </a:pPr>
            <a:b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br>
            <a:b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br>
            <a:endPar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endParaRPr>
          </a:p>
        </p:txBody>
      </p:sp>
    </p:spTree>
    <p:extLst>
      <p:ext uri="{BB962C8B-B14F-4D97-AF65-F5344CB8AC3E}">
        <p14:creationId xmlns:p14="http://schemas.microsoft.com/office/powerpoint/2010/main" val="190157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0" y="-76200"/>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rgbClr val="0A5496">
                    <a:alpha val="44000"/>
                  </a:srgbClr>
                </a:solidFill>
                <a:latin typeface="+mj-ea"/>
                <a:ea typeface="+mj-ea"/>
              </a:rPr>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0" y="4707300"/>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mj-ea"/>
              <a:ea typeface="+mj-ea"/>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15</a:t>
            </a:fld>
            <a:endParaRPr lang="en-US" sz="1000" dirty="0">
              <a:solidFill>
                <a:schemeClr val="bg1"/>
              </a:solidFill>
              <a:latin typeface="+mj-ea"/>
              <a:ea typeface="+mj-ea"/>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400" b="1" dirty="0">
                <a:latin typeface="+mj-ea"/>
                <a:ea typeface="+mj-ea"/>
              </a:rPr>
              <a:t>我无法改变风向，但我能调整我的船帆，始终都能到达我的目的地。</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zh-TW" sz="2400" b="1" dirty="0">
                <a:solidFill>
                  <a:schemeClr val="bg1"/>
                </a:solidFill>
                <a:latin typeface="+mj-ea"/>
                <a:ea typeface="+mj-ea"/>
              </a:rPr>
              <a:t>- Jimmy Dean</a:t>
            </a:r>
          </a:p>
        </p:txBody>
      </p:sp>
      <p:sp>
        <p:nvSpPr>
          <p:cNvPr id="2" name="Quote">
            <a:extLst>
              <a:ext uri="{FF2B5EF4-FFF2-40B4-BE49-F238E27FC236}">
                <a16:creationId xmlns:a16="http://schemas.microsoft.com/office/drawing/2014/main" id="{D439C98A-C938-3CB0-4C17-A158EC131A7D}"/>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4" name="Quote">
            <a:extLst>
              <a:ext uri="{FF2B5EF4-FFF2-40B4-BE49-F238E27FC236}">
                <a16:creationId xmlns:a16="http://schemas.microsoft.com/office/drawing/2014/main" id="{5454696C-E4E8-7FC5-7A0E-31FC15A3FC75}"/>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Tree>
    <p:extLst>
      <p:ext uri="{BB962C8B-B14F-4D97-AF65-F5344CB8AC3E}">
        <p14:creationId xmlns:p14="http://schemas.microsoft.com/office/powerpoint/2010/main" val="22093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Number - Blue">
            <a:extLst>
              <a:ext uri="{FF2B5EF4-FFF2-40B4-BE49-F238E27FC236}">
                <a16:creationId xmlns:a16="http://schemas.microsoft.com/office/drawing/2014/main" id="{3108C1BC-975A-4840-8A24-0289CE5329A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16</a:t>
            </a:fld>
            <a:endParaRPr lang="en-US" sz="1000" dirty="0">
              <a:solidFill>
                <a:schemeClr val="bg1"/>
              </a:solidFill>
            </a:endParaRPr>
          </a:p>
        </p:txBody>
      </p:sp>
      <p:sp>
        <p:nvSpPr>
          <p:cNvPr id="32" name="Rectangle 31">
            <a:extLst>
              <a:ext uri="{FF2B5EF4-FFF2-40B4-BE49-F238E27FC236}">
                <a16:creationId xmlns:a16="http://schemas.microsoft.com/office/drawing/2014/main" id="{377DC3F0-9C7A-D84B-AA08-A8F4AA31B22A}"/>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3" name="Body Copy">
            <a:extLst>
              <a:ext uri="{FF2B5EF4-FFF2-40B4-BE49-F238E27FC236}">
                <a16:creationId xmlns:a16="http://schemas.microsoft.com/office/drawing/2014/main" id="{1F24EE31-EF15-9648-A92F-FC5AEB75FDEC}"/>
              </a:ext>
            </a:extLst>
          </p:cNvPr>
          <p:cNvSpPr txBox="1">
            <a:spLocks/>
          </p:cNvSpPr>
          <p:nvPr/>
        </p:nvSpPr>
        <p:spPr>
          <a:xfrm>
            <a:off x="760626" y="1437600"/>
            <a:ext cx="5106773" cy="366779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zh-TW" dirty="0">
                <a:latin typeface="+mj-ea"/>
                <a:ea typeface="+mj-ea"/>
              </a:rPr>
              <a:t>妥善利用我们的优势</a:t>
            </a:r>
          </a:p>
          <a:p>
            <a:pPr marL="342900" indent="-342900">
              <a:lnSpc>
                <a:spcPct val="200000"/>
              </a:lnSpc>
              <a:buClr>
                <a:srgbClr val="FFCF00"/>
              </a:buClr>
              <a:buFont typeface="Wingdings" pitchFamily="2" charset="2"/>
              <a:buChar char="§"/>
            </a:pPr>
            <a:r>
              <a:rPr lang="zh-TW" dirty="0">
                <a:latin typeface="+mj-ea"/>
                <a:ea typeface="+mj-ea"/>
              </a:rPr>
              <a:t>管理我们的劣势</a:t>
            </a:r>
          </a:p>
          <a:p>
            <a:pPr marL="342900" indent="-342900">
              <a:lnSpc>
                <a:spcPct val="200000"/>
              </a:lnSpc>
              <a:buClr>
                <a:srgbClr val="FFCF00"/>
              </a:buClr>
              <a:buFont typeface="Wingdings" pitchFamily="2" charset="2"/>
              <a:buChar char="§"/>
            </a:pPr>
            <a:r>
              <a:rPr lang="zh-TW" dirty="0">
                <a:latin typeface="+mj-ea"/>
                <a:ea typeface="+mj-ea"/>
              </a:rPr>
              <a:t>利用机会</a:t>
            </a:r>
          </a:p>
          <a:p>
            <a:pPr marL="342900" indent="-342900">
              <a:lnSpc>
                <a:spcPct val="200000"/>
              </a:lnSpc>
              <a:buClr>
                <a:srgbClr val="FFCF00"/>
              </a:buClr>
              <a:buFont typeface="Wingdings" pitchFamily="2" charset="2"/>
              <a:buChar char="§"/>
            </a:pPr>
            <a:r>
              <a:rPr lang="zh-TW" dirty="0">
                <a:latin typeface="+mj-ea"/>
                <a:ea typeface="+mj-ea"/>
              </a:rPr>
              <a:t>降低威胁的影响</a:t>
            </a:r>
          </a:p>
        </p:txBody>
      </p:sp>
      <p:sp>
        <p:nvSpPr>
          <p:cNvPr id="34" name="Body Copy">
            <a:extLst>
              <a:ext uri="{FF2B5EF4-FFF2-40B4-BE49-F238E27FC236}">
                <a16:creationId xmlns:a16="http://schemas.microsoft.com/office/drawing/2014/main" id="{3C0527CC-32D1-E749-BA75-BDFA4D517602}"/>
              </a:ext>
            </a:extLst>
          </p:cNvPr>
          <p:cNvSpPr txBox="1">
            <a:spLocks/>
          </p:cNvSpPr>
          <p:nvPr/>
        </p:nvSpPr>
        <p:spPr>
          <a:xfrm>
            <a:off x="747216" y="650827"/>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zh-TW" sz="3200" b="1" dirty="0">
                <a:solidFill>
                  <a:srgbClr val="0A5496"/>
                </a:solidFill>
                <a:latin typeface="Arial" charset="0"/>
                <a:ea typeface="PMingLiU" charset="0"/>
                <a:cs typeface="Arial" charset="0"/>
              </a:rPr>
              <a:t>改善区的途径</a:t>
            </a:r>
          </a:p>
        </p:txBody>
      </p:sp>
      <p:pic>
        <p:nvPicPr>
          <p:cNvPr id="35" name="Picture 34">
            <a:extLst>
              <a:ext uri="{FF2B5EF4-FFF2-40B4-BE49-F238E27FC236}">
                <a16:creationId xmlns:a16="http://schemas.microsoft.com/office/drawing/2014/main" id="{110631BA-8342-CF4B-B6B9-23357A2EC8E8}"/>
              </a:ext>
            </a:extLst>
          </p:cNvPr>
          <p:cNvPicPr>
            <a:picLocks noChangeAspect="1"/>
          </p:cNvPicPr>
          <p:nvPr/>
        </p:nvPicPr>
        <p:blipFill>
          <a:blip r:embed="rId3"/>
          <a:srcRect/>
          <a:stretch/>
        </p:blipFill>
        <p:spPr>
          <a:xfrm>
            <a:off x="658006" y="5278128"/>
            <a:ext cx="1089992" cy="1089992"/>
          </a:xfrm>
          <a:prstGeom prst="rect">
            <a:avLst/>
          </a:prstGeom>
        </p:spPr>
      </p:pic>
      <p:grpSp>
        <p:nvGrpSpPr>
          <p:cNvPr id="4" name="Group 3">
            <a:extLst>
              <a:ext uri="{FF2B5EF4-FFF2-40B4-BE49-F238E27FC236}">
                <a16:creationId xmlns:a16="http://schemas.microsoft.com/office/drawing/2014/main" id="{4418B76F-B96E-419A-8ECC-DB220828C33A}"/>
              </a:ext>
            </a:extLst>
          </p:cNvPr>
          <p:cNvGrpSpPr/>
          <p:nvPr/>
        </p:nvGrpSpPr>
        <p:grpSpPr>
          <a:xfrm>
            <a:off x="6781800" y="1371600"/>
            <a:ext cx="4876593" cy="4290529"/>
            <a:chOff x="6781800" y="1371600"/>
            <a:chExt cx="4876593" cy="4290529"/>
          </a:xfrm>
        </p:grpSpPr>
        <p:sp>
          <p:nvSpPr>
            <p:cNvPr id="40" name="Background - Solid">
              <a:extLst>
                <a:ext uri="{FF2B5EF4-FFF2-40B4-BE49-F238E27FC236}">
                  <a16:creationId xmlns:a16="http://schemas.microsoft.com/office/drawing/2014/main" id="{FC2226C1-ED6E-4A6A-A482-5DEC6FCF9876}"/>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8" name="Background - Solid">
              <a:extLst>
                <a:ext uri="{FF2B5EF4-FFF2-40B4-BE49-F238E27FC236}">
                  <a16:creationId xmlns:a16="http://schemas.microsoft.com/office/drawing/2014/main" id="{A1EA3AC6-9172-40DC-9B4B-CD478A38CCF6}"/>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9" name="Background - Solid">
              <a:extLst>
                <a:ext uri="{FF2B5EF4-FFF2-40B4-BE49-F238E27FC236}">
                  <a16:creationId xmlns:a16="http://schemas.microsoft.com/office/drawing/2014/main" id="{918ED739-B4DD-4D6F-A22C-2DCA43F82B3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ody Copy">
              <a:extLst>
                <a:ext uri="{FF2B5EF4-FFF2-40B4-BE49-F238E27FC236}">
                  <a16:creationId xmlns:a16="http://schemas.microsoft.com/office/drawing/2014/main" id="{C6DE737A-C9A5-446C-9979-A4BAE89F20E7}"/>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1800" b="1" dirty="0">
                  <a:solidFill>
                    <a:schemeClr val="bg1"/>
                  </a:solidFill>
                  <a:latin typeface="+mj-ea"/>
                  <a:ea typeface="+mj-ea"/>
                </a:rPr>
                <a:t>威胁</a:t>
              </a:r>
            </a:p>
            <a:p>
              <a:pPr>
                <a:lnSpc>
                  <a:spcPct val="150000"/>
                </a:lnSpc>
              </a:pPr>
              <a:r>
                <a:rPr lang="zh-TW" sz="1800" b="1" dirty="0">
                  <a:solidFill>
                    <a:schemeClr val="bg1"/>
                  </a:solidFill>
                  <a:latin typeface="+mj-ea"/>
                  <a:ea typeface="+mj-ea"/>
                </a:rPr>
                <a:t>1.</a:t>
              </a:r>
            </a:p>
            <a:p>
              <a:pPr>
                <a:lnSpc>
                  <a:spcPct val="150000"/>
                </a:lnSpc>
              </a:pPr>
              <a:r>
                <a:rPr lang="zh-TW" sz="1800" b="1" dirty="0">
                  <a:solidFill>
                    <a:schemeClr val="bg1"/>
                  </a:solidFill>
                  <a:latin typeface="+mj-ea"/>
                  <a:ea typeface="+mj-ea"/>
                </a:rPr>
                <a:t>2.</a:t>
              </a:r>
            </a:p>
            <a:p>
              <a:pPr>
                <a:lnSpc>
                  <a:spcPct val="150000"/>
                </a:lnSpc>
              </a:pPr>
              <a:r>
                <a:rPr lang="zh-TW" sz="1800" b="1" dirty="0">
                  <a:solidFill>
                    <a:schemeClr val="bg1"/>
                  </a:solidFill>
                  <a:latin typeface="+mj-ea"/>
                  <a:ea typeface="+mj-ea"/>
                </a:rPr>
                <a:t>3.</a:t>
              </a:r>
            </a:p>
            <a:p>
              <a:endParaRPr lang="en-US" sz="1600" kern="0" dirty="0">
                <a:solidFill>
                  <a:schemeClr val="bg1"/>
                </a:solidFill>
                <a:latin typeface="+mj-ea"/>
                <a:ea typeface="+mj-ea"/>
              </a:endParaRPr>
            </a:p>
          </p:txBody>
        </p:sp>
        <p:sp>
          <p:nvSpPr>
            <p:cNvPr id="19" name="Body Copy">
              <a:extLst>
                <a:ext uri="{FF2B5EF4-FFF2-40B4-BE49-F238E27FC236}">
                  <a16:creationId xmlns:a16="http://schemas.microsoft.com/office/drawing/2014/main" id="{D3F858C1-1F70-4BF8-B97B-A862EE4797F9}"/>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1800" b="1" dirty="0">
                  <a:solidFill>
                    <a:schemeClr val="bg1"/>
                  </a:solidFill>
                  <a:latin typeface="+mj-ea"/>
                  <a:ea typeface="+mj-ea"/>
                </a:rPr>
                <a:t>机会</a:t>
              </a:r>
            </a:p>
            <a:p>
              <a:pPr>
                <a:lnSpc>
                  <a:spcPct val="150000"/>
                </a:lnSpc>
              </a:pPr>
              <a:r>
                <a:rPr lang="zh-TW" sz="1800" b="1" dirty="0">
                  <a:solidFill>
                    <a:schemeClr val="bg1"/>
                  </a:solidFill>
                  <a:latin typeface="+mj-ea"/>
                  <a:ea typeface="+mj-ea"/>
                </a:rPr>
                <a:t>1.</a:t>
              </a:r>
            </a:p>
            <a:p>
              <a:pPr>
                <a:lnSpc>
                  <a:spcPct val="150000"/>
                </a:lnSpc>
              </a:pPr>
              <a:r>
                <a:rPr lang="zh-TW" sz="1800" b="1" dirty="0">
                  <a:solidFill>
                    <a:schemeClr val="bg1"/>
                  </a:solidFill>
                  <a:latin typeface="+mj-ea"/>
                  <a:ea typeface="+mj-ea"/>
                </a:rPr>
                <a:t>2.</a:t>
              </a:r>
            </a:p>
            <a:p>
              <a:pPr>
                <a:lnSpc>
                  <a:spcPct val="150000"/>
                </a:lnSpc>
              </a:pPr>
              <a:r>
                <a:rPr lang="zh-TW" sz="1800" b="1" dirty="0">
                  <a:solidFill>
                    <a:schemeClr val="bg1"/>
                  </a:solidFill>
                  <a:latin typeface="+mj-ea"/>
                  <a:ea typeface="+mj-ea"/>
                </a:rPr>
                <a:t>3.</a:t>
              </a:r>
            </a:p>
            <a:p>
              <a:endParaRPr lang="en-US" sz="1600" kern="0" dirty="0">
                <a:solidFill>
                  <a:schemeClr val="bg1"/>
                </a:solidFill>
                <a:latin typeface="+mj-ea"/>
                <a:ea typeface="+mj-ea"/>
              </a:endParaRPr>
            </a:p>
          </p:txBody>
        </p:sp>
        <p:sp>
          <p:nvSpPr>
            <p:cNvPr id="21" name="Body Copy">
              <a:extLst>
                <a:ext uri="{FF2B5EF4-FFF2-40B4-BE49-F238E27FC236}">
                  <a16:creationId xmlns:a16="http://schemas.microsoft.com/office/drawing/2014/main" id="{3428138D-07DA-414E-8A82-FF4BC7906035}"/>
                </a:ext>
              </a:extLst>
            </p:cNvPr>
            <p:cNvSpPr txBox="1">
              <a:spLocks/>
            </p:cNvSpPr>
            <p:nvPr/>
          </p:nvSpPr>
          <p:spPr>
            <a:xfrm>
              <a:off x="9326036" y="1590967"/>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1800" b="1" dirty="0">
                  <a:solidFill>
                    <a:schemeClr val="bg1"/>
                  </a:solidFill>
                  <a:latin typeface="+mj-ea"/>
                  <a:ea typeface="+mj-ea"/>
                </a:rPr>
                <a:t>劣势</a:t>
              </a:r>
            </a:p>
            <a:p>
              <a:pPr>
                <a:lnSpc>
                  <a:spcPct val="150000"/>
                </a:lnSpc>
              </a:pPr>
              <a:r>
                <a:rPr lang="zh-TW" sz="1800" b="1" dirty="0">
                  <a:solidFill>
                    <a:schemeClr val="bg1"/>
                  </a:solidFill>
                  <a:latin typeface="+mj-ea"/>
                  <a:ea typeface="+mj-ea"/>
                </a:rPr>
                <a:t>1.</a:t>
              </a:r>
            </a:p>
            <a:p>
              <a:pPr>
                <a:lnSpc>
                  <a:spcPct val="150000"/>
                </a:lnSpc>
              </a:pPr>
              <a:r>
                <a:rPr lang="zh-TW" sz="1800" b="1" dirty="0">
                  <a:solidFill>
                    <a:schemeClr val="bg1"/>
                  </a:solidFill>
                  <a:latin typeface="+mj-ea"/>
                  <a:ea typeface="+mj-ea"/>
                </a:rPr>
                <a:t>2.</a:t>
              </a:r>
            </a:p>
            <a:p>
              <a:pPr>
                <a:lnSpc>
                  <a:spcPct val="150000"/>
                </a:lnSpc>
              </a:pPr>
              <a:r>
                <a:rPr lang="zh-TW" sz="1800" b="1" dirty="0">
                  <a:solidFill>
                    <a:schemeClr val="bg1"/>
                  </a:solidFill>
                  <a:latin typeface="+mj-ea"/>
                  <a:ea typeface="+mj-ea"/>
                </a:rPr>
                <a:t>3.</a:t>
              </a:r>
            </a:p>
            <a:p>
              <a:endParaRPr lang="en-US" sz="1600" kern="0" dirty="0">
                <a:solidFill>
                  <a:schemeClr val="bg1"/>
                </a:solidFill>
                <a:latin typeface="+mj-ea"/>
                <a:ea typeface="+mj-ea"/>
              </a:endParaRPr>
            </a:p>
          </p:txBody>
        </p:sp>
        <p:sp>
          <p:nvSpPr>
            <p:cNvPr id="37" name="Background - Solid">
              <a:extLst>
                <a:ext uri="{FF2B5EF4-FFF2-40B4-BE49-F238E27FC236}">
                  <a16:creationId xmlns:a16="http://schemas.microsoft.com/office/drawing/2014/main" id="{D7273F9C-9F86-4EDF-B64C-0144EFF69B3C}"/>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2" name="Body Copy">
              <a:extLst>
                <a:ext uri="{FF2B5EF4-FFF2-40B4-BE49-F238E27FC236}">
                  <a16:creationId xmlns:a16="http://schemas.microsoft.com/office/drawing/2014/main" id="{C299BC3E-0B2F-4224-B22F-51D3B060D72D}"/>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1800" b="1" dirty="0">
                  <a:solidFill>
                    <a:schemeClr val="bg1"/>
                  </a:solidFill>
                  <a:latin typeface="+mj-ea"/>
                  <a:ea typeface="+mj-ea"/>
                </a:rPr>
                <a:t>优势</a:t>
              </a:r>
            </a:p>
            <a:p>
              <a:pPr>
                <a:lnSpc>
                  <a:spcPct val="150000"/>
                </a:lnSpc>
              </a:pPr>
              <a:r>
                <a:rPr lang="zh-TW" sz="1800" b="1" dirty="0">
                  <a:solidFill>
                    <a:schemeClr val="bg1"/>
                  </a:solidFill>
                  <a:latin typeface="+mj-ea"/>
                  <a:ea typeface="+mj-ea"/>
                </a:rPr>
                <a:t>1.</a:t>
              </a:r>
            </a:p>
            <a:p>
              <a:pPr>
                <a:lnSpc>
                  <a:spcPct val="150000"/>
                </a:lnSpc>
              </a:pPr>
              <a:r>
                <a:rPr lang="zh-TW" sz="1800" b="1" dirty="0">
                  <a:solidFill>
                    <a:schemeClr val="bg1"/>
                  </a:solidFill>
                  <a:latin typeface="+mj-ea"/>
                  <a:ea typeface="+mj-ea"/>
                </a:rPr>
                <a:t>2.</a:t>
              </a:r>
            </a:p>
            <a:p>
              <a:pPr>
                <a:lnSpc>
                  <a:spcPct val="150000"/>
                </a:lnSpc>
              </a:pPr>
              <a:r>
                <a:rPr lang="zh-TW" sz="1800" b="1" dirty="0">
                  <a:solidFill>
                    <a:schemeClr val="bg1"/>
                  </a:solidFill>
                  <a:latin typeface="+mj-ea"/>
                  <a:ea typeface="+mj-ea"/>
                </a:rPr>
                <a:t>3.</a:t>
              </a:r>
            </a:p>
            <a:p>
              <a:endParaRPr lang="en-US" sz="1600" kern="0" dirty="0">
                <a:solidFill>
                  <a:schemeClr val="bg1"/>
                </a:solidFill>
                <a:latin typeface="+mj-ea"/>
                <a:ea typeface="+mj-ea"/>
              </a:endParaRPr>
            </a:p>
          </p:txBody>
        </p:sp>
      </p:grpSp>
    </p:spTree>
    <p:extLst>
      <p:ext uri="{BB962C8B-B14F-4D97-AF65-F5344CB8AC3E}">
        <p14:creationId xmlns:p14="http://schemas.microsoft.com/office/powerpoint/2010/main" val="18341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4633E163-9930-344B-8566-565B5B292CA7}"/>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8" name="Picture 17">
            <a:extLst>
              <a:ext uri="{FF2B5EF4-FFF2-40B4-BE49-F238E27FC236}">
                <a16:creationId xmlns:a16="http://schemas.microsoft.com/office/drawing/2014/main" id="{94F1C03D-C97C-1940-89BD-43F97E0A84BC}"/>
              </a:ext>
            </a:extLst>
          </p:cNvPr>
          <p:cNvPicPr>
            <a:picLocks noChangeAspect="1"/>
          </p:cNvPicPr>
          <p:nvPr/>
        </p:nvPicPr>
        <p:blipFill>
          <a:blip r:embed="rId3"/>
          <a:srcRect/>
          <a:stretch/>
        </p:blipFill>
        <p:spPr>
          <a:xfrm>
            <a:off x="381000" y="209952"/>
            <a:ext cx="971568" cy="971568"/>
          </a:xfrm>
          <a:prstGeom prst="rect">
            <a:avLst/>
          </a:prstGeom>
        </p:spPr>
      </p:pic>
      <p:sp>
        <p:nvSpPr>
          <p:cNvPr id="19" name="Title 3">
            <a:extLst>
              <a:ext uri="{FF2B5EF4-FFF2-40B4-BE49-F238E27FC236}">
                <a16:creationId xmlns:a16="http://schemas.microsoft.com/office/drawing/2014/main" id="{362FE28F-4B36-D34E-9F5A-5D768A116FDF}"/>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2000" dirty="0">
                <a:solidFill>
                  <a:srgbClr val="56565A"/>
                </a:solidFill>
              </a:rPr>
              <a:t>现</a:t>
            </a:r>
            <a:r>
              <a:rPr lang="zh-TW" sz="2000" dirty="0">
                <a:solidFill>
                  <a:srgbClr val="56565A"/>
                </a:solidFill>
                <a:latin typeface="+mj-ea"/>
                <a:ea typeface="+mj-ea"/>
              </a:rPr>
              <a:t>有的是</a:t>
            </a:r>
            <a:r>
              <a:rPr lang="zh-TW" sz="2000" dirty="0">
                <a:solidFill>
                  <a:srgbClr val="56565A"/>
                </a:solidFill>
              </a:rPr>
              <a:t>什么或目前进行得不错的？</a:t>
            </a:r>
          </a:p>
        </p:txBody>
      </p:sp>
      <p:sp>
        <p:nvSpPr>
          <p:cNvPr id="20" name="Content Placeholder 4">
            <a:extLst>
              <a:ext uri="{FF2B5EF4-FFF2-40B4-BE49-F238E27FC236}">
                <a16:creationId xmlns:a16="http://schemas.microsoft.com/office/drawing/2014/main" id="{A1885222-8E11-DE41-A07B-5C30CBB13966}"/>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zh-TW" sz="2400" b="1" dirty="0">
                <a:solidFill>
                  <a:srgbClr val="0A5496"/>
                </a:solidFill>
              </a:rPr>
              <a:t> </a:t>
            </a:r>
          </a:p>
          <a:p>
            <a:pPr>
              <a:lnSpc>
                <a:spcPct val="150000"/>
              </a:lnSpc>
              <a:buClr>
                <a:schemeClr val="tx2"/>
              </a:buClr>
              <a:buFont typeface="Wingdings" panose="05000000000000000000" pitchFamily="2" charset="2"/>
              <a:buChar char="§"/>
            </a:pPr>
            <a:r>
              <a:rPr lang="zh-TW" sz="2400" b="1" dirty="0">
                <a:solidFill>
                  <a:srgbClr val="0A5496"/>
                </a:solidFill>
              </a:rPr>
              <a:t> </a:t>
            </a:r>
          </a:p>
          <a:p>
            <a:pPr>
              <a:lnSpc>
                <a:spcPct val="150000"/>
              </a:lnSpc>
              <a:buClr>
                <a:schemeClr val="tx2"/>
              </a:buClr>
              <a:buFont typeface="Wingdings" panose="05000000000000000000" pitchFamily="2" charset="2"/>
              <a:buChar char="§"/>
            </a:pPr>
            <a:r>
              <a:rPr lang="zh-TW" sz="2400" b="1" dirty="0">
                <a:solidFill>
                  <a:srgbClr val="0A5496"/>
                </a:solidFill>
              </a:rPr>
              <a:t> </a:t>
            </a:r>
          </a:p>
          <a:p>
            <a:pPr>
              <a:lnSpc>
                <a:spcPct val="150000"/>
              </a:lnSpc>
              <a:buClr>
                <a:schemeClr val="tx2"/>
              </a:buClr>
              <a:buFont typeface="Wingdings" panose="05000000000000000000" pitchFamily="2" charset="2"/>
              <a:buChar char="§"/>
            </a:pPr>
            <a:r>
              <a:rPr lang="zh-TW" sz="2400" b="1" dirty="0">
                <a:solidFill>
                  <a:srgbClr val="0A5496"/>
                </a:solidFill>
              </a:rPr>
              <a:t> </a:t>
            </a:r>
          </a:p>
          <a:p>
            <a:pPr>
              <a:lnSpc>
                <a:spcPct val="150000"/>
              </a:lnSpc>
              <a:buClr>
                <a:schemeClr val="tx2"/>
              </a:buClr>
              <a:buFont typeface="Wingdings" panose="05000000000000000000" pitchFamily="2" charset="2"/>
              <a:buChar char="§"/>
            </a:pPr>
            <a:r>
              <a:rPr lang="zh-TW" sz="2400" b="1" dirty="0">
                <a:solidFill>
                  <a:srgbClr val="0A5496"/>
                </a:solidFill>
              </a:rPr>
              <a:t> </a:t>
            </a:r>
          </a:p>
          <a:p>
            <a:pPr>
              <a:lnSpc>
                <a:spcPct val="150000"/>
              </a:lnSpc>
              <a:buClr>
                <a:schemeClr val="tx2"/>
              </a:buClr>
              <a:buFont typeface="Wingdings" panose="05000000000000000000" pitchFamily="2" charset="2"/>
              <a:buChar char="§"/>
            </a:pPr>
            <a:r>
              <a:rPr lang="zh-TW" sz="2400" b="1" dirty="0">
                <a:solidFill>
                  <a:srgbClr val="0A5496"/>
                </a:solidFill>
              </a:rPr>
              <a:t> </a:t>
            </a:r>
          </a:p>
        </p:txBody>
      </p:sp>
      <p:sp>
        <p:nvSpPr>
          <p:cNvPr id="42" name="Title 3">
            <a:extLst>
              <a:ext uri="{FF2B5EF4-FFF2-40B4-BE49-F238E27FC236}">
                <a16:creationId xmlns:a16="http://schemas.microsoft.com/office/drawing/2014/main" id="{9DAB6239-92C5-4143-BAF4-69693BDF9D4D}"/>
              </a:ext>
            </a:extLst>
          </p:cNvPr>
          <p:cNvSpPr txBox="1">
            <a:spLocks/>
          </p:cNvSpPr>
          <p:nvPr/>
        </p:nvSpPr>
        <p:spPr>
          <a:xfrm>
            <a:off x="729036" y="1411104"/>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CN" altLang="en-US" sz="3200" b="1" dirty="0">
                <a:solidFill>
                  <a:srgbClr val="0A5496"/>
                </a:solidFill>
                <a:latin typeface="+mj-ea"/>
                <a:ea typeface="+mj-ea"/>
              </a:rPr>
              <a:t>优势</a:t>
            </a:r>
            <a:endParaRPr lang="zh-TW" sz="3200" b="1" dirty="0">
              <a:solidFill>
                <a:srgbClr val="0A5496"/>
              </a:solidFill>
              <a:latin typeface="+mj-ea"/>
              <a:ea typeface="+mj-ea"/>
            </a:endParaRPr>
          </a:p>
        </p:txBody>
      </p:sp>
      <p:grpSp>
        <p:nvGrpSpPr>
          <p:cNvPr id="14" name="Group 13">
            <a:extLst>
              <a:ext uri="{FF2B5EF4-FFF2-40B4-BE49-F238E27FC236}">
                <a16:creationId xmlns:a16="http://schemas.microsoft.com/office/drawing/2014/main" id="{06F0C954-DDBD-4195-88DF-45ADAEDE57FB}"/>
              </a:ext>
            </a:extLst>
          </p:cNvPr>
          <p:cNvGrpSpPr/>
          <p:nvPr/>
        </p:nvGrpSpPr>
        <p:grpSpPr>
          <a:xfrm>
            <a:off x="787532" y="2506323"/>
            <a:ext cx="4089269" cy="3513477"/>
            <a:chOff x="6512277" y="1761475"/>
            <a:chExt cx="4245784" cy="3782837"/>
          </a:xfrm>
        </p:grpSpPr>
        <p:grpSp>
          <p:nvGrpSpPr>
            <p:cNvPr id="6" name="Group 5">
              <a:extLst>
                <a:ext uri="{FF2B5EF4-FFF2-40B4-BE49-F238E27FC236}">
                  <a16:creationId xmlns:a16="http://schemas.microsoft.com/office/drawing/2014/main" id="{1A768C4A-4A64-404F-A7E1-DF5EEDE37BE6}"/>
                </a:ext>
              </a:extLst>
            </p:cNvPr>
            <p:cNvGrpSpPr>
              <a:grpSpLocks noChangeAspect="1"/>
            </p:cNvGrpSpPr>
            <p:nvPr/>
          </p:nvGrpSpPr>
          <p:grpSpPr>
            <a:xfrm>
              <a:off x="6512277" y="1761475"/>
              <a:ext cx="4233671" cy="3782837"/>
              <a:chOff x="6512277" y="1774855"/>
              <a:chExt cx="4917723" cy="4377773"/>
            </a:xfrm>
          </p:grpSpPr>
          <p:sp>
            <p:nvSpPr>
              <p:cNvPr id="2" name="Background - Solid">
                <a:extLst>
                  <a:ext uri="{FF2B5EF4-FFF2-40B4-BE49-F238E27FC236}">
                    <a16:creationId xmlns:a16="http://schemas.microsoft.com/office/drawing/2014/main" id="{68B5F0FE-0019-4411-A3F4-1D73EA207239}"/>
                  </a:ext>
                </a:extLst>
              </p:cNvPr>
              <p:cNvSpPr/>
              <p:nvPr/>
            </p:nvSpPr>
            <p:spPr>
              <a:xfrm>
                <a:off x="6524459" y="1774855"/>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 name="Background - Solid">
                <a:extLst>
                  <a:ext uri="{FF2B5EF4-FFF2-40B4-BE49-F238E27FC236}">
                    <a16:creationId xmlns:a16="http://schemas.microsoft.com/office/drawing/2014/main" id="{46BC9DE5-58AA-4482-B4F7-A9F06F7E3BE8}"/>
                  </a:ext>
                </a:extLst>
              </p:cNvPr>
              <p:cNvSpPr/>
              <p:nvPr/>
            </p:nvSpPr>
            <p:spPr>
              <a:xfrm>
                <a:off x="8970575" y="1792466"/>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Background - Solid">
                <a:extLst>
                  <a:ext uri="{FF2B5EF4-FFF2-40B4-BE49-F238E27FC236}">
                    <a16:creationId xmlns:a16="http://schemas.microsoft.com/office/drawing/2014/main" id="{BABE8699-29E4-4768-9FAD-956862288144}"/>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Background - Solid">
                <a:extLst>
                  <a:ext uri="{FF2B5EF4-FFF2-40B4-BE49-F238E27FC236}">
                    <a16:creationId xmlns:a16="http://schemas.microsoft.com/office/drawing/2014/main" id="{8C06772E-1878-41EE-8527-AE8944F8BFCA}"/>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13" name="Group 12">
              <a:extLst>
                <a:ext uri="{FF2B5EF4-FFF2-40B4-BE49-F238E27FC236}">
                  <a16:creationId xmlns:a16="http://schemas.microsoft.com/office/drawing/2014/main" id="{5CB65554-BB93-4EC4-9C0E-DBBDB978BDED}"/>
                </a:ext>
              </a:extLst>
            </p:cNvPr>
            <p:cNvGrpSpPr/>
            <p:nvPr/>
          </p:nvGrpSpPr>
          <p:grpSpPr>
            <a:xfrm>
              <a:off x="6523785" y="2118623"/>
              <a:ext cx="4234276" cy="3018470"/>
              <a:chOff x="871124" y="2925130"/>
              <a:chExt cx="4234276" cy="3018470"/>
            </a:xfrm>
          </p:grpSpPr>
          <p:sp>
            <p:nvSpPr>
              <p:cNvPr id="8" name="Body Copy">
                <a:extLst>
                  <a:ext uri="{FF2B5EF4-FFF2-40B4-BE49-F238E27FC236}">
                    <a16:creationId xmlns:a16="http://schemas.microsoft.com/office/drawing/2014/main" id="{8BD4C954-244E-4603-A1EB-0ABE2267FD2B}"/>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新分会</a:t>
                </a:r>
              </a:p>
            </p:txBody>
          </p:sp>
          <p:sp>
            <p:nvSpPr>
              <p:cNvPr id="10" name="Body Copy">
                <a:extLst>
                  <a:ext uri="{FF2B5EF4-FFF2-40B4-BE49-F238E27FC236}">
                    <a16:creationId xmlns:a16="http://schemas.microsoft.com/office/drawing/2014/main" id="{E1047F47-F7CF-4BF4-B61B-60CCDA65D0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新会员</a:t>
                </a:r>
              </a:p>
            </p:txBody>
          </p:sp>
          <p:sp>
            <p:nvSpPr>
              <p:cNvPr id="11" name="Body Copy">
                <a:extLst>
                  <a:ext uri="{FF2B5EF4-FFF2-40B4-BE49-F238E27FC236}">
                    <a16:creationId xmlns:a16="http://schemas.microsoft.com/office/drawing/2014/main" id="{B028A6CC-12F2-4F9A-8186-1818A9ED5CD3}"/>
                  </a:ext>
                </a:extLst>
              </p:cNvPr>
              <p:cNvSpPr txBox="1">
                <a:spLocks/>
              </p:cNvSpPr>
              <p:nvPr/>
            </p:nvSpPr>
            <p:spPr>
              <a:xfrm>
                <a:off x="3261560" y="4718609"/>
                <a:ext cx="1584851"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n-ea"/>
                    <a:ea typeface="+mn-ea"/>
                  </a:rPr>
                  <a:t>领导人的支持</a:t>
                </a:r>
              </a:p>
            </p:txBody>
          </p:sp>
          <p:sp>
            <p:nvSpPr>
              <p:cNvPr id="12" name="Body Copy">
                <a:extLst>
                  <a:ext uri="{FF2B5EF4-FFF2-40B4-BE49-F238E27FC236}">
                    <a16:creationId xmlns:a16="http://schemas.microsoft.com/office/drawing/2014/main" id="{583DC7BA-2BF9-4D73-BAEA-F2F924F711D5}"/>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会员满意度</a:t>
                </a:r>
              </a:p>
            </p:txBody>
          </p:sp>
        </p:grpSp>
      </p:grpSp>
    </p:spTree>
    <p:extLst>
      <p:ext uri="{BB962C8B-B14F-4D97-AF65-F5344CB8AC3E}">
        <p14:creationId xmlns:p14="http://schemas.microsoft.com/office/powerpoint/2010/main" val="42024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D4D63EF6-8005-8645-9831-D9E08C9BD32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pic>
        <p:nvPicPr>
          <p:cNvPr id="11" name="Picture 10">
            <a:extLst>
              <a:ext uri="{FF2B5EF4-FFF2-40B4-BE49-F238E27FC236}">
                <a16:creationId xmlns:a16="http://schemas.microsoft.com/office/drawing/2014/main" id="{861D96FE-796D-DB4D-862B-ACB80FF09997}"/>
              </a:ext>
            </a:extLst>
          </p:cNvPr>
          <p:cNvPicPr>
            <a:picLocks noChangeAspect="1"/>
          </p:cNvPicPr>
          <p:nvPr/>
        </p:nvPicPr>
        <p:blipFill>
          <a:blip r:embed="rId3"/>
          <a:srcRect/>
          <a:stretch/>
        </p:blipFill>
        <p:spPr>
          <a:xfrm>
            <a:off x="381000" y="209952"/>
            <a:ext cx="971568" cy="971568"/>
          </a:xfrm>
          <a:prstGeom prst="rect">
            <a:avLst/>
          </a:prstGeom>
        </p:spPr>
      </p:pic>
      <p:sp>
        <p:nvSpPr>
          <p:cNvPr id="12" name="Title 3">
            <a:extLst>
              <a:ext uri="{FF2B5EF4-FFF2-40B4-BE49-F238E27FC236}">
                <a16:creationId xmlns:a16="http://schemas.microsoft.com/office/drawing/2014/main" id="{4A058E00-0B4F-7A48-99E3-3CA2FEAB5685}"/>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2000" dirty="0">
                <a:solidFill>
                  <a:srgbClr val="56565A"/>
                </a:solidFill>
                <a:latin typeface="+mj-ea"/>
                <a:ea typeface="+mj-ea"/>
              </a:rPr>
              <a:t>现有的是什么或有什么能够改善的？</a:t>
            </a:r>
          </a:p>
        </p:txBody>
      </p:sp>
      <p:sp>
        <p:nvSpPr>
          <p:cNvPr id="13" name="Content Placeholder 4">
            <a:extLst>
              <a:ext uri="{FF2B5EF4-FFF2-40B4-BE49-F238E27FC236}">
                <a16:creationId xmlns:a16="http://schemas.microsoft.com/office/drawing/2014/main" id="{5DBEEDB2-A7FA-B040-90D7-FF53FEC4477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p:txBody>
      </p:sp>
      <p:sp>
        <p:nvSpPr>
          <p:cNvPr id="22" name="Title 3">
            <a:extLst>
              <a:ext uri="{FF2B5EF4-FFF2-40B4-BE49-F238E27FC236}">
                <a16:creationId xmlns:a16="http://schemas.microsoft.com/office/drawing/2014/main" id="{B84D98C8-4533-364B-B9FB-BB54100FB6E4}"/>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CN" altLang="en-US" sz="3200" b="1" dirty="0">
                <a:solidFill>
                  <a:srgbClr val="0A5496"/>
                </a:solidFill>
                <a:latin typeface="+mj-ea"/>
                <a:ea typeface="+mj-ea"/>
              </a:rPr>
              <a:t>劣势</a:t>
            </a:r>
            <a:endParaRPr lang="zh-TW" sz="3200" b="1" dirty="0">
              <a:solidFill>
                <a:srgbClr val="0A5496"/>
              </a:solidFill>
              <a:latin typeface="+mj-ea"/>
              <a:ea typeface="+mj-ea"/>
            </a:endParaRPr>
          </a:p>
        </p:txBody>
      </p:sp>
      <p:grpSp>
        <p:nvGrpSpPr>
          <p:cNvPr id="27" name="Group 26">
            <a:extLst>
              <a:ext uri="{FF2B5EF4-FFF2-40B4-BE49-F238E27FC236}">
                <a16:creationId xmlns:a16="http://schemas.microsoft.com/office/drawing/2014/main" id="{E01C7FF9-EF10-4FE4-9AA2-CCF19D842128}"/>
              </a:ext>
            </a:extLst>
          </p:cNvPr>
          <p:cNvGrpSpPr/>
          <p:nvPr/>
        </p:nvGrpSpPr>
        <p:grpSpPr>
          <a:xfrm>
            <a:off x="787531" y="2427306"/>
            <a:ext cx="4089270" cy="3592494"/>
            <a:chOff x="6512276" y="1676400"/>
            <a:chExt cx="4245785" cy="3867912"/>
          </a:xfrm>
        </p:grpSpPr>
        <p:grpSp>
          <p:nvGrpSpPr>
            <p:cNvPr id="28" name="Group 27">
              <a:extLst>
                <a:ext uri="{FF2B5EF4-FFF2-40B4-BE49-F238E27FC236}">
                  <a16:creationId xmlns:a16="http://schemas.microsoft.com/office/drawing/2014/main" id="{4C19F693-0A76-4801-863C-34087B9A37A7}"/>
                </a:ext>
              </a:extLst>
            </p:cNvPr>
            <p:cNvGrpSpPr>
              <a:grpSpLocks noChangeAspect="1"/>
            </p:cNvGrpSpPr>
            <p:nvPr/>
          </p:nvGrpSpPr>
          <p:grpSpPr>
            <a:xfrm>
              <a:off x="6512276" y="1676400"/>
              <a:ext cx="4233672" cy="3867912"/>
              <a:chOff x="6512276" y="1676400"/>
              <a:chExt cx="4917724" cy="4476228"/>
            </a:xfrm>
          </p:grpSpPr>
          <p:sp>
            <p:nvSpPr>
              <p:cNvPr id="34" name="Background - Solid">
                <a:extLst>
                  <a:ext uri="{FF2B5EF4-FFF2-40B4-BE49-F238E27FC236}">
                    <a16:creationId xmlns:a16="http://schemas.microsoft.com/office/drawing/2014/main" id="{AFB1A528-B746-4B4C-B2D6-D471767AC083}"/>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5" name="Background - Solid">
                <a:extLst>
                  <a:ext uri="{FF2B5EF4-FFF2-40B4-BE49-F238E27FC236}">
                    <a16:creationId xmlns:a16="http://schemas.microsoft.com/office/drawing/2014/main" id="{2DC86E5D-CAC7-4B9A-88A8-6C0853E88785}"/>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6" name="Background - Solid">
                <a:extLst>
                  <a:ext uri="{FF2B5EF4-FFF2-40B4-BE49-F238E27FC236}">
                    <a16:creationId xmlns:a16="http://schemas.microsoft.com/office/drawing/2014/main" id="{5A331879-23F3-488E-8055-A88B229FECD9}"/>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7" name="Background - Solid">
                <a:extLst>
                  <a:ext uri="{FF2B5EF4-FFF2-40B4-BE49-F238E27FC236}">
                    <a16:creationId xmlns:a16="http://schemas.microsoft.com/office/drawing/2014/main" id="{10C56570-7405-46A2-BB73-A05D7CB199D2}"/>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grpSp>
        <p:grpSp>
          <p:nvGrpSpPr>
            <p:cNvPr id="29" name="Group 28">
              <a:extLst>
                <a:ext uri="{FF2B5EF4-FFF2-40B4-BE49-F238E27FC236}">
                  <a16:creationId xmlns:a16="http://schemas.microsoft.com/office/drawing/2014/main" id="{21B82C62-1C20-4675-B9CD-888D1975E681}"/>
                </a:ext>
              </a:extLst>
            </p:cNvPr>
            <p:cNvGrpSpPr/>
            <p:nvPr/>
          </p:nvGrpSpPr>
          <p:grpSpPr>
            <a:xfrm>
              <a:off x="6523785" y="2118623"/>
              <a:ext cx="4234276" cy="3018470"/>
              <a:chOff x="871124" y="2925130"/>
              <a:chExt cx="4234276" cy="3018470"/>
            </a:xfrm>
          </p:grpSpPr>
          <p:sp>
            <p:nvSpPr>
              <p:cNvPr id="30" name="Body Copy">
                <a:extLst>
                  <a:ext uri="{FF2B5EF4-FFF2-40B4-BE49-F238E27FC236}">
                    <a16:creationId xmlns:a16="http://schemas.microsoft.com/office/drawing/2014/main" id="{375AA469-75C6-40B5-A5D2-DCB5F50C9D0D}"/>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新分会</a:t>
                </a:r>
              </a:p>
            </p:txBody>
          </p:sp>
          <p:sp>
            <p:nvSpPr>
              <p:cNvPr id="31" name="Body Copy">
                <a:extLst>
                  <a:ext uri="{FF2B5EF4-FFF2-40B4-BE49-F238E27FC236}">
                    <a16:creationId xmlns:a16="http://schemas.microsoft.com/office/drawing/2014/main" id="{D2CBED09-E34F-4A02-8312-9FCA7D9978ED}"/>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新会员</a:t>
                </a:r>
              </a:p>
            </p:txBody>
          </p:sp>
          <p:sp>
            <p:nvSpPr>
              <p:cNvPr id="32" name="Body Copy">
                <a:extLst>
                  <a:ext uri="{FF2B5EF4-FFF2-40B4-BE49-F238E27FC236}">
                    <a16:creationId xmlns:a16="http://schemas.microsoft.com/office/drawing/2014/main" id="{0545247F-5006-4926-8346-A9B0537A691E}"/>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领导人的</a:t>
                </a:r>
                <a:br>
                  <a:rPr lang="en-US" altLang="zh-TW" sz="2400" b="1" dirty="0">
                    <a:solidFill>
                      <a:schemeClr val="bg1"/>
                    </a:solidFill>
                    <a:latin typeface="+mj-ea"/>
                    <a:ea typeface="+mj-ea"/>
                  </a:rPr>
                </a:br>
                <a:r>
                  <a:rPr lang="zh-TW" sz="2400" b="1" dirty="0">
                    <a:solidFill>
                      <a:schemeClr val="bg1"/>
                    </a:solidFill>
                    <a:latin typeface="+mj-ea"/>
                    <a:ea typeface="+mj-ea"/>
                  </a:rPr>
                  <a:t>支持</a:t>
                </a:r>
              </a:p>
            </p:txBody>
          </p:sp>
          <p:sp>
            <p:nvSpPr>
              <p:cNvPr id="33" name="Body Copy">
                <a:extLst>
                  <a:ext uri="{FF2B5EF4-FFF2-40B4-BE49-F238E27FC236}">
                    <a16:creationId xmlns:a16="http://schemas.microsoft.com/office/drawing/2014/main" id="{EDC5AC26-E05C-4C91-863B-7C2A6B97483C}"/>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会员满意度</a:t>
                </a:r>
              </a:p>
            </p:txBody>
          </p:sp>
        </p:grpSp>
      </p:grpSp>
    </p:spTree>
    <p:extLst>
      <p:ext uri="{BB962C8B-B14F-4D97-AF65-F5344CB8AC3E}">
        <p14:creationId xmlns:p14="http://schemas.microsoft.com/office/powerpoint/2010/main" val="31340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7979A741-4B3B-D74B-A9BF-1AB470FF6AA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pic>
        <p:nvPicPr>
          <p:cNvPr id="10" name="Picture 9">
            <a:extLst>
              <a:ext uri="{FF2B5EF4-FFF2-40B4-BE49-F238E27FC236}">
                <a16:creationId xmlns:a16="http://schemas.microsoft.com/office/drawing/2014/main" id="{82109993-7045-BC4B-903F-7358E3D0D5E0}"/>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E18FE0DE-22EC-B940-BE07-7A7FB9850B91}"/>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2000" dirty="0">
                <a:solidFill>
                  <a:srgbClr val="56565A"/>
                </a:solidFill>
                <a:latin typeface="+mj-ea"/>
                <a:ea typeface="+mj-ea"/>
              </a:rPr>
              <a:t>我们在哪里有机会，能通过使义工参与来扩大我们服务影响力？</a:t>
            </a:r>
          </a:p>
        </p:txBody>
      </p:sp>
      <p:sp>
        <p:nvSpPr>
          <p:cNvPr id="12" name="Content Placeholder 4">
            <a:extLst>
              <a:ext uri="{FF2B5EF4-FFF2-40B4-BE49-F238E27FC236}">
                <a16:creationId xmlns:a16="http://schemas.microsoft.com/office/drawing/2014/main" id="{E4C3C8A0-2B4B-7C43-9B41-9D32873C59DB}"/>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p:txBody>
      </p:sp>
      <p:sp>
        <p:nvSpPr>
          <p:cNvPr id="21" name="Title 3">
            <a:extLst>
              <a:ext uri="{FF2B5EF4-FFF2-40B4-BE49-F238E27FC236}">
                <a16:creationId xmlns:a16="http://schemas.microsoft.com/office/drawing/2014/main" id="{B5CF7B59-FF01-AF4B-92A7-749198AA85F2}"/>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b="1" dirty="0">
                <a:solidFill>
                  <a:srgbClr val="0A5496"/>
                </a:solidFill>
                <a:latin typeface="+mj-ea"/>
                <a:ea typeface="+mj-ea"/>
              </a:rPr>
              <a:t>机会</a:t>
            </a:r>
          </a:p>
        </p:txBody>
      </p:sp>
      <p:grpSp>
        <p:nvGrpSpPr>
          <p:cNvPr id="22" name="Group 21">
            <a:extLst>
              <a:ext uri="{FF2B5EF4-FFF2-40B4-BE49-F238E27FC236}">
                <a16:creationId xmlns:a16="http://schemas.microsoft.com/office/drawing/2014/main" id="{ABAFA5CC-60BD-4AC3-86C3-CAA08D534A12}"/>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A5F37F25-1B6F-4347-9856-3BFA19F7EE1E}"/>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835DABFA-F778-4FF0-86A6-90DF7EAC41A4}"/>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0" name="Background - Solid">
                <a:extLst>
                  <a:ext uri="{FF2B5EF4-FFF2-40B4-BE49-F238E27FC236}">
                    <a16:creationId xmlns:a16="http://schemas.microsoft.com/office/drawing/2014/main" id="{332F8310-D45F-467F-9227-FAB648F39F20}"/>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1" name="Background - Solid">
                <a:extLst>
                  <a:ext uri="{FF2B5EF4-FFF2-40B4-BE49-F238E27FC236}">
                    <a16:creationId xmlns:a16="http://schemas.microsoft.com/office/drawing/2014/main" id="{2E036DDA-ED92-4AC6-9B38-DEA183F583D1}"/>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2" name="Background - Solid">
                <a:extLst>
                  <a:ext uri="{FF2B5EF4-FFF2-40B4-BE49-F238E27FC236}">
                    <a16:creationId xmlns:a16="http://schemas.microsoft.com/office/drawing/2014/main" id="{B1B73075-1E29-4674-9FEF-EA6351CE64E9}"/>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grpSp>
        <p:grpSp>
          <p:nvGrpSpPr>
            <p:cNvPr id="24" name="Group 23">
              <a:extLst>
                <a:ext uri="{FF2B5EF4-FFF2-40B4-BE49-F238E27FC236}">
                  <a16:creationId xmlns:a16="http://schemas.microsoft.com/office/drawing/2014/main" id="{4DF9C451-A82D-44CC-8417-F743F136C81A}"/>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27A85765-383F-4C71-88D6-57AA76FACABA}"/>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新分会</a:t>
                </a:r>
              </a:p>
            </p:txBody>
          </p:sp>
          <p:sp>
            <p:nvSpPr>
              <p:cNvPr id="26" name="Body Copy">
                <a:extLst>
                  <a:ext uri="{FF2B5EF4-FFF2-40B4-BE49-F238E27FC236}">
                    <a16:creationId xmlns:a16="http://schemas.microsoft.com/office/drawing/2014/main" id="{537A1E67-669D-436B-8CE3-31F0BC9BB35C}"/>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新会员</a:t>
                </a:r>
              </a:p>
            </p:txBody>
          </p:sp>
          <p:sp>
            <p:nvSpPr>
              <p:cNvPr id="27" name="Body Copy">
                <a:extLst>
                  <a:ext uri="{FF2B5EF4-FFF2-40B4-BE49-F238E27FC236}">
                    <a16:creationId xmlns:a16="http://schemas.microsoft.com/office/drawing/2014/main" id="{A03DE4DF-BD22-49F6-A69E-52E7970FA6CF}"/>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领导人的</a:t>
                </a:r>
                <a:br>
                  <a:rPr lang="en-US" altLang="zh-TW" sz="2400" b="1" dirty="0">
                    <a:solidFill>
                      <a:schemeClr val="bg1"/>
                    </a:solidFill>
                    <a:latin typeface="+mj-ea"/>
                    <a:ea typeface="+mj-ea"/>
                  </a:rPr>
                </a:br>
                <a:r>
                  <a:rPr lang="zh-TW" sz="2400" b="1" dirty="0">
                    <a:solidFill>
                      <a:schemeClr val="bg1"/>
                    </a:solidFill>
                    <a:latin typeface="+mj-ea"/>
                    <a:ea typeface="+mj-ea"/>
                  </a:rPr>
                  <a:t>支持</a:t>
                </a:r>
              </a:p>
            </p:txBody>
          </p:sp>
          <p:sp>
            <p:nvSpPr>
              <p:cNvPr id="28" name="Body Copy">
                <a:extLst>
                  <a:ext uri="{FF2B5EF4-FFF2-40B4-BE49-F238E27FC236}">
                    <a16:creationId xmlns:a16="http://schemas.microsoft.com/office/drawing/2014/main" id="{CF1232DB-FBF4-4E2C-8D91-AA9B5C802188}"/>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会员满意度</a:t>
                </a:r>
              </a:p>
            </p:txBody>
          </p:sp>
        </p:grpSp>
      </p:grpSp>
    </p:spTree>
    <p:extLst>
      <p:ext uri="{BB962C8B-B14F-4D97-AF65-F5344CB8AC3E}">
        <p14:creationId xmlns:p14="http://schemas.microsoft.com/office/powerpoint/2010/main" val="4655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9" name="Background - Image">
            <a:extLst>
              <a:ext uri="{FF2B5EF4-FFF2-40B4-BE49-F238E27FC236}">
                <a16:creationId xmlns:a16="http://schemas.microsoft.com/office/drawing/2014/main" id="{C590C1F4-251E-8242-80FD-1441A796937D}"/>
              </a:ext>
            </a:extLst>
          </p:cNvPr>
          <p:cNvPicPr>
            <a:picLocks noChangeAspect="1"/>
          </p:cNvPicPr>
          <p:nvPr/>
        </p:nvPicPr>
        <p:blipFill>
          <a:blip r:embed="rId3"/>
          <a:stretch>
            <a:fillRect/>
          </a:stretch>
        </p:blipFill>
        <p:spPr>
          <a:xfrm>
            <a:off x="0" y="0"/>
            <a:ext cx="12192000" cy="6858000"/>
          </a:xfrm>
          <a:prstGeom prst="rect">
            <a:avLst/>
          </a:prstGeom>
        </p:spPr>
      </p:pic>
      <p:sp>
        <p:nvSpPr>
          <p:cNvPr id="10" name="Background - Overlay">
            <a:extLst>
              <a:ext uri="{FF2B5EF4-FFF2-40B4-BE49-F238E27FC236}">
                <a16:creationId xmlns:a16="http://schemas.microsoft.com/office/drawing/2014/main" id="{3D6865B9-AE26-A247-9C1D-EE017790CDD2}"/>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Yellow Bar">
            <a:extLst>
              <a:ext uri="{FF2B5EF4-FFF2-40B4-BE49-F238E27FC236}">
                <a16:creationId xmlns:a16="http://schemas.microsoft.com/office/drawing/2014/main" id="{290D1EFC-66A7-AF49-B49B-B8362FC249AE}"/>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Emblem - White" descr="lionlogo_white.eps">
            <a:extLst>
              <a:ext uri="{FF2B5EF4-FFF2-40B4-BE49-F238E27FC236}">
                <a16:creationId xmlns:a16="http://schemas.microsoft.com/office/drawing/2014/main" id="{A9C3EEFC-8105-0646-BC26-048F865E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3" name="Headline">
            <a:extLst>
              <a:ext uri="{FF2B5EF4-FFF2-40B4-BE49-F238E27FC236}">
                <a16:creationId xmlns:a16="http://schemas.microsoft.com/office/drawing/2014/main" id="{09D0FBF4-49E0-AC46-A370-4E3D08A2666D}"/>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rgbClr val="EBB700"/>
                </a:solidFill>
                <a:latin typeface="+mj-ea"/>
                <a:ea typeface="+mj-ea"/>
              </a:rPr>
              <a:t>全球会员发展措施</a:t>
            </a:r>
          </a:p>
        </p:txBody>
      </p:sp>
      <p:sp>
        <p:nvSpPr>
          <p:cNvPr id="14" name="Subhead">
            <a:extLst>
              <a:ext uri="{FF2B5EF4-FFF2-40B4-BE49-F238E27FC236}">
                <a16:creationId xmlns:a16="http://schemas.microsoft.com/office/drawing/2014/main" id="{13629A7A-21F0-5C4C-A796-C105A940B5D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dirty="0"/>
              <a:t>建立愿景</a:t>
            </a:r>
          </a:p>
        </p:txBody>
      </p:sp>
      <p:sp>
        <p:nvSpPr>
          <p:cNvPr id="15" name="Page Number - White">
            <a:extLst>
              <a:ext uri="{FF2B5EF4-FFF2-40B4-BE49-F238E27FC236}">
                <a16:creationId xmlns:a16="http://schemas.microsoft.com/office/drawing/2014/main" id="{1CD5259F-525F-D547-82A7-611814F3A88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Tree>
    <p:extLst>
      <p:ext uri="{BB962C8B-B14F-4D97-AF65-F5344CB8AC3E}">
        <p14:creationId xmlns:p14="http://schemas.microsoft.com/office/powerpoint/2010/main" val="402030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3F35EBAE-00D9-2A4F-BEE4-F922AC78B5A9}"/>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pic>
        <p:nvPicPr>
          <p:cNvPr id="10" name="Picture 9">
            <a:extLst>
              <a:ext uri="{FF2B5EF4-FFF2-40B4-BE49-F238E27FC236}">
                <a16:creationId xmlns:a16="http://schemas.microsoft.com/office/drawing/2014/main" id="{067AF34C-D765-7B4C-93F0-F8379D635B9C}"/>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7ADB1DC2-CD50-1649-9693-24EA77ED83E3}"/>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2000" dirty="0">
                <a:solidFill>
                  <a:srgbClr val="56565A"/>
                </a:solidFill>
                <a:latin typeface="+mj-ea"/>
                <a:ea typeface="+mj-ea"/>
              </a:rPr>
              <a:t>有什么在狮子分会以外发生的事可能会影响我们的成功？</a:t>
            </a:r>
          </a:p>
        </p:txBody>
      </p:sp>
      <p:sp>
        <p:nvSpPr>
          <p:cNvPr id="12" name="Content Placeholder 4">
            <a:extLst>
              <a:ext uri="{FF2B5EF4-FFF2-40B4-BE49-F238E27FC236}">
                <a16:creationId xmlns:a16="http://schemas.microsoft.com/office/drawing/2014/main" id="{39FD3674-A9DB-AE4C-9AEB-613C561E2E3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p:txBody>
      </p:sp>
      <p:sp>
        <p:nvSpPr>
          <p:cNvPr id="21" name="Title 3">
            <a:extLst>
              <a:ext uri="{FF2B5EF4-FFF2-40B4-BE49-F238E27FC236}">
                <a16:creationId xmlns:a16="http://schemas.microsoft.com/office/drawing/2014/main" id="{61026085-9EAE-DF41-BB85-0CF9591AA691}"/>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CN" altLang="en-US" sz="3200" b="1" dirty="0">
                <a:solidFill>
                  <a:srgbClr val="0A5496"/>
                </a:solidFill>
                <a:latin typeface="+mj-ea"/>
                <a:ea typeface="+mj-ea"/>
              </a:rPr>
              <a:t>威胁</a:t>
            </a:r>
            <a:endParaRPr lang="zh-TW" sz="3200" b="1" dirty="0">
              <a:solidFill>
                <a:srgbClr val="0A5496"/>
              </a:solidFill>
              <a:latin typeface="+mj-ea"/>
              <a:ea typeface="+mj-ea"/>
            </a:endParaRPr>
          </a:p>
        </p:txBody>
      </p:sp>
      <p:grpSp>
        <p:nvGrpSpPr>
          <p:cNvPr id="22" name="Group 21">
            <a:extLst>
              <a:ext uri="{FF2B5EF4-FFF2-40B4-BE49-F238E27FC236}">
                <a16:creationId xmlns:a16="http://schemas.microsoft.com/office/drawing/2014/main" id="{D227408C-4C7E-4F23-AAD1-21C914BFEC6A}"/>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BEB42989-29F9-4B22-90E8-45C5AD03298A}"/>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E558DE51-3A25-443A-9392-EFEEBBD5E01E}"/>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0" name="Background - Solid">
                <a:extLst>
                  <a:ext uri="{FF2B5EF4-FFF2-40B4-BE49-F238E27FC236}">
                    <a16:creationId xmlns:a16="http://schemas.microsoft.com/office/drawing/2014/main" id="{0C694590-EF60-4BF5-B571-37D6253D00EB}"/>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1" name="Background - Solid">
                <a:extLst>
                  <a:ext uri="{FF2B5EF4-FFF2-40B4-BE49-F238E27FC236}">
                    <a16:creationId xmlns:a16="http://schemas.microsoft.com/office/drawing/2014/main" id="{641664BE-7B34-49C6-9784-3D6F1D3FF948}"/>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2" name="Background - Solid">
                <a:extLst>
                  <a:ext uri="{FF2B5EF4-FFF2-40B4-BE49-F238E27FC236}">
                    <a16:creationId xmlns:a16="http://schemas.microsoft.com/office/drawing/2014/main" id="{3D24F076-2648-4C55-929F-69DCC0F8F79B}"/>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grpSp>
        <p:grpSp>
          <p:nvGrpSpPr>
            <p:cNvPr id="24" name="Group 23">
              <a:extLst>
                <a:ext uri="{FF2B5EF4-FFF2-40B4-BE49-F238E27FC236}">
                  <a16:creationId xmlns:a16="http://schemas.microsoft.com/office/drawing/2014/main" id="{79203056-23F2-4EC8-B53F-12AC8D5B0482}"/>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7E1F0F5B-4E8B-4FC3-9B02-A65B9FA16E39}"/>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新分会</a:t>
                </a:r>
              </a:p>
            </p:txBody>
          </p:sp>
          <p:sp>
            <p:nvSpPr>
              <p:cNvPr id="26" name="Body Copy">
                <a:extLst>
                  <a:ext uri="{FF2B5EF4-FFF2-40B4-BE49-F238E27FC236}">
                    <a16:creationId xmlns:a16="http://schemas.microsoft.com/office/drawing/2014/main" id="{AE923089-8C10-4EA8-8B47-D453A9188D43}"/>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新会员</a:t>
                </a:r>
              </a:p>
            </p:txBody>
          </p:sp>
          <p:sp>
            <p:nvSpPr>
              <p:cNvPr id="27" name="Body Copy">
                <a:extLst>
                  <a:ext uri="{FF2B5EF4-FFF2-40B4-BE49-F238E27FC236}">
                    <a16:creationId xmlns:a16="http://schemas.microsoft.com/office/drawing/2014/main" id="{2B171BDE-A265-42B1-9968-5CB064FA93A9}"/>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领导人的</a:t>
                </a:r>
                <a:br>
                  <a:rPr lang="en-US" altLang="zh-TW" sz="2400" b="1" dirty="0">
                    <a:solidFill>
                      <a:schemeClr val="bg1"/>
                    </a:solidFill>
                    <a:latin typeface="+mj-ea"/>
                    <a:ea typeface="+mj-ea"/>
                  </a:rPr>
                </a:br>
                <a:r>
                  <a:rPr lang="zh-TW" sz="2400" b="1" dirty="0">
                    <a:solidFill>
                      <a:schemeClr val="bg1"/>
                    </a:solidFill>
                    <a:latin typeface="+mj-ea"/>
                    <a:ea typeface="+mj-ea"/>
                  </a:rPr>
                  <a:t>支持</a:t>
                </a:r>
              </a:p>
            </p:txBody>
          </p:sp>
          <p:sp>
            <p:nvSpPr>
              <p:cNvPr id="28" name="Body Copy">
                <a:extLst>
                  <a:ext uri="{FF2B5EF4-FFF2-40B4-BE49-F238E27FC236}">
                    <a16:creationId xmlns:a16="http://schemas.microsoft.com/office/drawing/2014/main" id="{37BBC88B-55DA-4505-9E21-D13D95A88D8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会员满意度</a:t>
                </a:r>
              </a:p>
            </p:txBody>
          </p:sp>
        </p:grpSp>
      </p:grpSp>
    </p:spTree>
    <p:extLst>
      <p:ext uri="{BB962C8B-B14F-4D97-AF65-F5344CB8AC3E}">
        <p14:creationId xmlns:p14="http://schemas.microsoft.com/office/powerpoint/2010/main" val="129777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7E780EA7-8F2C-7542-8B96-3DADC62D6022}"/>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latin typeface="+mj-ea"/>
                <a:ea typeface="+mj-ea"/>
              </a:rPr>
              <a:t> </a:t>
            </a:r>
          </a:p>
        </p:txBody>
      </p:sp>
      <p:pic>
        <p:nvPicPr>
          <p:cNvPr id="13" name="Picture 12">
            <a:extLst>
              <a:ext uri="{FF2B5EF4-FFF2-40B4-BE49-F238E27FC236}">
                <a16:creationId xmlns:a16="http://schemas.microsoft.com/office/drawing/2014/main" id="{55FD7E9F-3C28-D344-87E5-9062E1CF15AB}"/>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4" name="Picture 13">
            <a:extLst>
              <a:ext uri="{FF2B5EF4-FFF2-40B4-BE49-F238E27FC236}">
                <a16:creationId xmlns:a16="http://schemas.microsoft.com/office/drawing/2014/main" id="{A90858CD-D64B-FA44-B3AD-834559CF0F1C}"/>
              </a:ext>
            </a:extLst>
          </p:cNvPr>
          <p:cNvPicPr>
            <a:picLocks noChangeAspect="1"/>
          </p:cNvPicPr>
          <p:nvPr/>
        </p:nvPicPr>
        <p:blipFill>
          <a:blip r:embed="rId3">
            <a:alphaModFix amt="60000"/>
          </a:blip>
          <a:srcRect/>
          <a:stretch/>
        </p:blipFill>
        <p:spPr>
          <a:xfrm rot="10800000">
            <a:off x="0" y="4572000"/>
            <a:ext cx="2286000" cy="2286000"/>
          </a:xfrm>
          <a:prstGeom prst="rect">
            <a:avLst/>
          </a:prstGeom>
        </p:spPr>
      </p:pic>
      <p:sp>
        <p:nvSpPr>
          <p:cNvPr id="23" name="Page Number - White">
            <a:extLst>
              <a:ext uri="{FF2B5EF4-FFF2-40B4-BE49-F238E27FC236}">
                <a16:creationId xmlns:a16="http://schemas.microsoft.com/office/drawing/2014/main" id="{AA8F415E-3201-B747-B852-B291E6DED34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21</a:t>
            </a:fld>
            <a:endParaRPr lang="en-US" sz="1000" dirty="0">
              <a:solidFill>
                <a:schemeClr val="bg1"/>
              </a:solidFill>
              <a:latin typeface="+mj-ea"/>
              <a:ea typeface="+mj-ea"/>
            </a:endParaRPr>
          </a:p>
        </p:txBody>
      </p:sp>
      <p:sp>
        <p:nvSpPr>
          <p:cNvPr id="24" name="Body Copy">
            <a:extLst>
              <a:ext uri="{FF2B5EF4-FFF2-40B4-BE49-F238E27FC236}">
                <a16:creationId xmlns:a16="http://schemas.microsoft.com/office/drawing/2014/main" id="{A65CE7DF-FFDB-F74D-806C-D407B13D19C0}"/>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400" b="1" dirty="0">
                <a:latin typeface="+mj-ea"/>
                <a:ea typeface="+mj-ea"/>
              </a:rPr>
              <a:t>为了展开正向的行动，我们必须在此发展正向的愿景。</a:t>
            </a:r>
          </a:p>
        </p:txBody>
      </p:sp>
      <p:sp>
        <p:nvSpPr>
          <p:cNvPr id="25" name="Text Placeholder 1">
            <a:extLst>
              <a:ext uri="{FF2B5EF4-FFF2-40B4-BE49-F238E27FC236}">
                <a16:creationId xmlns:a16="http://schemas.microsoft.com/office/drawing/2014/main" id="{79DEDE20-2B01-9A41-A15C-9BE14633727C}"/>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zh-TW" sz="2400" b="1" dirty="0">
                <a:solidFill>
                  <a:schemeClr val="bg1"/>
                </a:solidFill>
                <a:latin typeface="+mj-ea"/>
                <a:ea typeface="+mj-ea"/>
              </a:rPr>
              <a:t>- 达赖喇嘛</a:t>
            </a:r>
          </a:p>
        </p:txBody>
      </p:sp>
      <p:sp>
        <p:nvSpPr>
          <p:cNvPr id="2" name="Quote">
            <a:extLst>
              <a:ext uri="{FF2B5EF4-FFF2-40B4-BE49-F238E27FC236}">
                <a16:creationId xmlns:a16="http://schemas.microsoft.com/office/drawing/2014/main" id="{B21F702D-3B32-B544-DA93-AD1375B6916C}"/>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3" name="Quote">
            <a:extLst>
              <a:ext uri="{FF2B5EF4-FFF2-40B4-BE49-F238E27FC236}">
                <a16:creationId xmlns:a16="http://schemas.microsoft.com/office/drawing/2014/main" id="{A94BBF94-CF18-8AEB-07E4-CBFD3CF779D5}"/>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Tree>
    <p:extLst>
      <p:ext uri="{BB962C8B-B14F-4D97-AF65-F5344CB8AC3E}">
        <p14:creationId xmlns:p14="http://schemas.microsoft.com/office/powerpoint/2010/main" val="42620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51EFF85-1F64-7B44-9DDF-2377D183C31C}"/>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latin typeface="+mj-ea"/>
                <a:ea typeface="+mj-ea"/>
              </a:rPr>
              <a:t>aa</a:t>
            </a:r>
          </a:p>
        </p:txBody>
      </p:sp>
      <p:sp>
        <p:nvSpPr>
          <p:cNvPr id="7" name="Slice - Solid">
            <a:extLst>
              <a:ext uri="{FF2B5EF4-FFF2-40B4-BE49-F238E27FC236}">
                <a16:creationId xmlns:a16="http://schemas.microsoft.com/office/drawing/2014/main" id="{F6D966E7-52A8-B542-8C17-9E15155C3A91}"/>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mj-ea"/>
              <a:ea typeface="+mj-ea"/>
            </a:endParaRPr>
          </a:p>
        </p:txBody>
      </p:sp>
      <p:graphicFrame>
        <p:nvGraphicFramePr>
          <p:cNvPr id="11" name="Diagram 10">
            <a:extLst>
              <a:ext uri="{FF2B5EF4-FFF2-40B4-BE49-F238E27FC236}">
                <a16:creationId xmlns:a16="http://schemas.microsoft.com/office/drawing/2014/main" id="{8F4F9192-B2D6-7D46-8176-9AD4E5487737}"/>
              </a:ext>
            </a:extLst>
          </p:cNvPr>
          <p:cNvGraphicFramePr/>
          <p:nvPr>
            <p:extLst>
              <p:ext uri="{D42A27DB-BD31-4B8C-83A1-F6EECF244321}">
                <p14:modId xmlns:p14="http://schemas.microsoft.com/office/powerpoint/2010/main" val="794343542"/>
              </p:ext>
            </p:extLst>
          </p:nvPr>
        </p:nvGraphicFramePr>
        <p:xfrm>
          <a:off x="3572747" y="1484945"/>
          <a:ext cx="6731000" cy="469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Headline">
            <a:extLst>
              <a:ext uri="{FF2B5EF4-FFF2-40B4-BE49-F238E27FC236}">
                <a16:creationId xmlns:a16="http://schemas.microsoft.com/office/drawing/2014/main" id="{D41FE309-4A84-0447-961A-8DD484809514}"/>
              </a:ext>
            </a:extLst>
          </p:cNvPr>
          <p:cNvSpPr txBox="1">
            <a:spLocks/>
          </p:cNvSpPr>
          <p:nvPr/>
        </p:nvSpPr>
        <p:spPr>
          <a:xfrm>
            <a:off x="2751295" y="5511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zh-TW" sz="3200" dirty="0">
                <a:solidFill>
                  <a:schemeClr val="bg1"/>
                </a:solidFill>
                <a:latin typeface="+mj-ea"/>
                <a:ea typeface="+mj-ea"/>
                <a:cs typeface="Arial" panose="020B0604020202020204" pitchFamily="34" charset="0"/>
              </a:rPr>
              <a:t>协作是关键</a:t>
            </a:r>
          </a:p>
        </p:txBody>
      </p:sp>
      <p:pic>
        <p:nvPicPr>
          <p:cNvPr id="13" name="Picture 12">
            <a:extLst>
              <a:ext uri="{FF2B5EF4-FFF2-40B4-BE49-F238E27FC236}">
                <a16:creationId xmlns:a16="http://schemas.microsoft.com/office/drawing/2014/main" id="{62161E1D-EB7F-314D-B9EF-6A812B23A970}"/>
              </a:ext>
            </a:extLst>
          </p:cNvPr>
          <p:cNvPicPr>
            <a:picLocks noChangeAspect="1"/>
          </p:cNvPicPr>
          <p:nvPr/>
        </p:nvPicPr>
        <p:blipFill>
          <a:blip r:embed="rId8"/>
          <a:srcRect/>
          <a:stretch/>
        </p:blipFill>
        <p:spPr>
          <a:xfrm>
            <a:off x="457200" y="332690"/>
            <a:ext cx="1089992" cy="1089992"/>
          </a:xfrm>
          <a:prstGeom prst="rect">
            <a:avLst/>
          </a:prstGeom>
        </p:spPr>
      </p:pic>
      <p:sp>
        <p:nvSpPr>
          <p:cNvPr id="14" name="Page Number - Blue">
            <a:extLst>
              <a:ext uri="{FF2B5EF4-FFF2-40B4-BE49-F238E27FC236}">
                <a16:creationId xmlns:a16="http://schemas.microsoft.com/office/drawing/2014/main" id="{C06FB409-789F-A047-A555-BF3F458635D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22</a:t>
            </a:fld>
            <a:endParaRPr lang="en-US" sz="1000" dirty="0">
              <a:solidFill>
                <a:schemeClr val="bg1"/>
              </a:solidFill>
              <a:latin typeface="+mj-ea"/>
              <a:ea typeface="+mj-ea"/>
            </a:endParaRPr>
          </a:p>
        </p:txBody>
      </p:sp>
    </p:spTree>
    <p:extLst>
      <p:ext uri="{BB962C8B-B14F-4D97-AF65-F5344CB8AC3E}">
        <p14:creationId xmlns:p14="http://schemas.microsoft.com/office/powerpoint/2010/main" val="294063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22D44E70-7CE2-9E4F-ACB9-A50EC9CE5C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j-ea"/>
                <a:ea typeface="+mj-ea"/>
              </a:rPr>
              <a:pPr marL="0" marR="0" lvl="0" indent="0" algn="l" defTabSz="914400" rtl="0" eaLnBrk="0" fontAlgn="auto" latinLnBrk="0" hangingPunct="0">
                <a:lnSpc>
                  <a:spcPct val="100000"/>
                </a:lnSpc>
                <a:spcBef>
                  <a:spcPct val="50000"/>
                </a:spcBef>
                <a:spcAft>
                  <a:spcPts val="0"/>
                </a:spcAft>
                <a:buClrTx/>
                <a:buSzTx/>
                <a:buFontTx/>
                <a:buNone/>
                <a:tabLst/>
                <a:defRPr/>
              </a:pPr>
              <a:t>23</a:t>
            </a:fld>
            <a:endParaRPr kumimoji="0" lang="en-US" sz="1000" b="0" i="0" u="none" strike="noStrike" kern="1200" cap="none" spc="0" normalizeH="0" baseline="0" noProof="0" dirty="0">
              <a:ln>
                <a:noFill/>
              </a:ln>
              <a:solidFill>
                <a:prstClr val="white"/>
              </a:solidFill>
              <a:effectLst/>
              <a:uLnTx/>
              <a:uFillTx/>
              <a:latin typeface="+mj-ea"/>
              <a:ea typeface="+mj-ea"/>
            </a:endParaRPr>
          </a:p>
        </p:txBody>
      </p:sp>
      <p:sp>
        <p:nvSpPr>
          <p:cNvPr id="14" name="Background - Solid">
            <a:extLst>
              <a:ext uri="{FF2B5EF4-FFF2-40B4-BE49-F238E27FC236}">
                <a16:creationId xmlns:a16="http://schemas.microsoft.com/office/drawing/2014/main" id="{6F49DE49-625A-9641-9115-2CADBFE747AE}"/>
              </a:ext>
            </a:extLst>
          </p:cNvPr>
          <p:cNvSpPr/>
          <p:nvPr/>
        </p:nvSpPr>
        <p:spPr bwMode="auto">
          <a:xfrm>
            <a:off x="0" y="0"/>
            <a:ext cx="12196482"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latin typeface="+mj-ea"/>
              <a:ea typeface="+mj-ea"/>
            </a:endParaRPr>
          </a:p>
        </p:txBody>
      </p:sp>
      <p:sp>
        <p:nvSpPr>
          <p:cNvPr id="15" name="Background - Solid">
            <a:extLst>
              <a:ext uri="{FF2B5EF4-FFF2-40B4-BE49-F238E27FC236}">
                <a16:creationId xmlns:a16="http://schemas.microsoft.com/office/drawing/2014/main" id="{A526AF7E-4DDB-504E-9637-4AE30E6D4C87}"/>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16" name="Subhead">
            <a:extLst>
              <a:ext uri="{FF2B5EF4-FFF2-40B4-BE49-F238E27FC236}">
                <a16:creationId xmlns:a16="http://schemas.microsoft.com/office/drawing/2014/main" id="{059555F2-D93F-244D-921C-E446953C52F0}"/>
              </a:ext>
            </a:extLst>
          </p:cNvPr>
          <p:cNvSpPr txBox="1">
            <a:spLocks/>
          </p:cNvSpPr>
          <p:nvPr/>
        </p:nvSpPr>
        <p:spPr>
          <a:xfrm>
            <a:off x="2514600" y="2930314"/>
            <a:ext cx="7543799" cy="3775286"/>
          </a:xfrm>
          <a:prstGeom prst="rect">
            <a:avLst/>
          </a:prstGeom>
        </p:spPr>
        <p:txBody>
          <a:bodyPr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lvl="0" indent="-457200" algn="l">
              <a:lnSpc>
                <a:spcPct val="120000"/>
              </a:lnSpc>
              <a:spcBef>
                <a:spcPts val="1200"/>
              </a:spcBef>
              <a:spcAft>
                <a:spcPts val="600"/>
              </a:spcAft>
              <a:buClr>
                <a:srgbClr val="FFC000"/>
              </a:buClr>
              <a:buFont typeface=".Lucida Grande UI Regular"/>
              <a:buChar char="►"/>
              <a:defRPr/>
            </a:pPr>
            <a:r>
              <a:rPr lang="zh-TW" sz="2000" dirty="0">
                <a:solidFill>
                  <a:schemeClr val="bg1"/>
                </a:solidFill>
                <a:latin typeface="+mj-ea"/>
                <a:ea typeface="+mj-ea"/>
              </a:rPr>
              <a:t>将</a:t>
            </a:r>
            <a:r>
              <a:rPr lang="en-US" altLang="zh-TW" sz="2000" dirty="0">
                <a:solidFill>
                  <a:schemeClr val="bg1"/>
                </a:solidFill>
                <a:latin typeface="+mj-ea"/>
                <a:ea typeface="+mj-ea"/>
              </a:rPr>
              <a:t> </a:t>
            </a:r>
            <a:r>
              <a:rPr lang="zh-TW" sz="2000" dirty="0">
                <a:solidFill>
                  <a:schemeClr val="bg1"/>
                </a:solidFill>
                <a:latin typeface="+mj-ea"/>
                <a:ea typeface="+mj-ea"/>
              </a:rPr>
              <a:t>SWOT</a:t>
            </a:r>
            <a:r>
              <a:rPr lang="en-US" altLang="zh-TW" sz="2000" dirty="0">
                <a:solidFill>
                  <a:schemeClr val="bg1"/>
                </a:solidFill>
                <a:latin typeface="+mj-ea"/>
                <a:ea typeface="+mj-ea"/>
              </a:rPr>
              <a:t> </a:t>
            </a:r>
            <a:r>
              <a:rPr lang="zh-TW" sz="2000" dirty="0">
                <a:solidFill>
                  <a:schemeClr val="bg1"/>
                </a:solidFill>
                <a:latin typeface="+mj-ea"/>
                <a:ea typeface="+mj-ea"/>
              </a:rPr>
              <a:t>结果</a:t>
            </a:r>
            <a:r>
              <a:rPr lang="zh-CN" altLang="en-US" sz="2000" dirty="0">
                <a:solidFill>
                  <a:schemeClr val="bg1"/>
                </a:solidFill>
                <a:latin typeface="+mj-ea"/>
                <a:ea typeface="+mj-ea"/>
              </a:rPr>
              <a:t>与</a:t>
            </a:r>
            <a:r>
              <a:rPr lang="zh-TW" sz="2000" dirty="0">
                <a:solidFill>
                  <a:schemeClr val="bg1"/>
                </a:solidFill>
                <a:latin typeface="+mj-ea"/>
                <a:ea typeface="+mj-ea"/>
              </a:rPr>
              <a:t>分会和区内阁沟通</a:t>
            </a:r>
          </a:p>
          <a:p>
            <a:pPr marL="457200" lvl="0" indent="-457200" algn="l">
              <a:lnSpc>
                <a:spcPct val="120000"/>
              </a:lnSpc>
              <a:spcBef>
                <a:spcPts val="1200"/>
              </a:spcBef>
              <a:spcAft>
                <a:spcPts val="600"/>
              </a:spcAft>
              <a:buClr>
                <a:srgbClr val="FFC000"/>
              </a:buClr>
              <a:buFont typeface=".Lucida Grande UI Regular"/>
              <a:buChar char="►"/>
              <a:defRPr/>
            </a:pPr>
            <a:r>
              <a:rPr lang="zh-TW" sz="2000" dirty="0">
                <a:solidFill>
                  <a:schemeClr val="bg1"/>
                </a:solidFill>
                <a:latin typeface="+mj-ea"/>
                <a:ea typeface="+mj-ea"/>
              </a:rPr>
              <a:t>由议会议长和GAT-MD审查</a:t>
            </a:r>
          </a:p>
          <a:p>
            <a:pPr marL="457200" lvl="0" indent="-457200" algn="l">
              <a:lnSpc>
                <a:spcPct val="120000"/>
              </a:lnSpc>
              <a:spcBef>
                <a:spcPts val="1200"/>
              </a:spcBef>
              <a:spcAft>
                <a:spcPts val="600"/>
              </a:spcAft>
              <a:buClr>
                <a:srgbClr val="FFC000"/>
              </a:buClr>
              <a:buFont typeface=".Lucida Grande UI Regular"/>
              <a:buChar char="►"/>
              <a:defRPr/>
            </a:pPr>
            <a:r>
              <a:rPr lang="zh-TW" sz="2000" dirty="0">
                <a:solidFill>
                  <a:schemeClr val="bg1"/>
                </a:solidFill>
                <a:latin typeface="Helvetica" panose="020B0604020202020204" pitchFamily="34" charset="0"/>
                <a:ea typeface="PMingLiU"/>
              </a:rPr>
              <a:t>在LLC中完成</a:t>
            </a:r>
            <a:r>
              <a:rPr lang="zh-TW" sz="2000" dirty="0">
                <a:solidFill>
                  <a:srgbClr val="FFC000"/>
                </a:solidFill>
                <a:latin typeface="Helvetica" panose="020B0604020202020204" pitchFamily="34" charset="0"/>
                <a:ea typeface="PMingLiU"/>
              </a:rPr>
              <a:t>实现区目标进行的行动计划，及继任计划</a:t>
            </a:r>
            <a:r>
              <a:rPr lang="zh-TW" sz="2000" dirty="0">
                <a:solidFill>
                  <a:schemeClr val="bg1"/>
                </a:solidFill>
                <a:latin typeface="Helvetica" panose="020B0604020202020204" pitchFamily="34" charset="0"/>
                <a:ea typeface="PMingLiU"/>
              </a:rPr>
              <a:t>的课程。</a:t>
            </a:r>
          </a:p>
          <a:p>
            <a:pPr marL="457200" indent="-457200" algn="l">
              <a:lnSpc>
                <a:spcPct val="120000"/>
              </a:lnSpc>
              <a:spcBef>
                <a:spcPts val="1200"/>
              </a:spcBef>
              <a:spcAft>
                <a:spcPts val="600"/>
              </a:spcAft>
              <a:buClr>
                <a:srgbClr val="FFC000"/>
              </a:buClr>
              <a:buFont typeface=".Lucida Grande UI Regular"/>
              <a:buChar char="►"/>
              <a:defRPr/>
            </a:pPr>
            <a:r>
              <a:rPr lang="zh-TW" altLang="en-US" sz="2000" dirty="0">
                <a:solidFill>
                  <a:schemeClr val="bg1"/>
                </a:solidFill>
                <a:latin typeface="Helvetica"/>
                <a:ea typeface="PMingLiU"/>
                <a:cs typeface="Arial"/>
              </a:rPr>
              <a:t>为每个拟定的会员成长目标撰写行动计划</a:t>
            </a:r>
          </a:p>
          <a:p>
            <a:pPr marL="457200" lvl="0" indent="-457200" algn="l">
              <a:lnSpc>
                <a:spcPct val="120000"/>
              </a:lnSpc>
              <a:spcBef>
                <a:spcPts val="1200"/>
              </a:spcBef>
              <a:spcAft>
                <a:spcPts val="600"/>
              </a:spcAft>
              <a:buClr>
                <a:srgbClr val="FFC000"/>
              </a:buClr>
              <a:buFont typeface=".Lucida Grande UI Regular"/>
              <a:buChar char="►"/>
              <a:defRPr/>
            </a:pPr>
            <a:r>
              <a:rPr lang="zh-TW" sz="2000" dirty="0">
                <a:solidFill>
                  <a:schemeClr val="bg1"/>
                </a:solidFill>
                <a:latin typeface="+mj-ea"/>
                <a:ea typeface="+mj-ea"/>
              </a:rPr>
              <a:t>动员会员以实施计划并达成目标</a:t>
            </a:r>
          </a:p>
        </p:txBody>
      </p:sp>
      <p:sp>
        <p:nvSpPr>
          <p:cNvPr id="17" name="Yellow Bar">
            <a:extLst>
              <a:ext uri="{FF2B5EF4-FFF2-40B4-BE49-F238E27FC236}">
                <a16:creationId xmlns:a16="http://schemas.microsoft.com/office/drawing/2014/main" id="{8726DD08-D7DB-4048-A94D-32EBB200B182}"/>
              </a:ext>
            </a:extLst>
          </p:cNvPr>
          <p:cNvSpPr/>
          <p:nvPr/>
        </p:nvSpPr>
        <p:spPr>
          <a:xfrm>
            <a:off x="5370871"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mj-ea"/>
              <a:ea typeface="+mj-ea"/>
              <a:cs typeface="Arial" charset="0"/>
            </a:endParaRPr>
          </a:p>
        </p:txBody>
      </p:sp>
      <p:sp>
        <p:nvSpPr>
          <p:cNvPr id="18" name="Headline">
            <a:extLst>
              <a:ext uri="{FF2B5EF4-FFF2-40B4-BE49-F238E27FC236}">
                <a16:creationId xmlns:a16="http://schemas.microsoft.com/office/drawing/2014/main" id="{1B26C498-DA76-1341-ABDC-8DF637B8C07B}"/>
              </a:ext>
            </a:extLst>
          </p:cNvPr>
          <p:cNvSpPr txBox="1">
            <a:spLocks/>
          </p:cNvSpPr>
          <p:nvPr/>
        </p:nvSpPr>
        <p:spPr>
          <a:xfrm>
            <a:off x="3259527"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CN" altLang="en-US" sz="3200" dirty="0">
                <a:solidFill>
                  <a:schemeClr val="bg1"/>
                </a:solidFill>
                <a:latin typeface="+mj-ea"/>
                <a:ea typeface="+mj-ea"/>
              </a:rPr>
              <a:t>未來的步骤</a:t>
            </a:r>
            <a:endParaRPr lang="zh-TW" sz="3200" dirty="0">
              <a:solidFill>
                <a:schemeClr val="bg1"/>
              </a:solidFill>
              <a:latin typeface="+mj-ea"/>
              <a:ea typeface="+mj-ea"/>
            </a:endParaRPr>
          </a:p>
        </p:txBody>
      </p:sp>
      <p:sp>
        <p:nvSpPr>
          <p:cNvPr id="19" name="Page Number - Blue">
            <a:extLst>
              <a:ext uri="{FF2B5EF4-FFF2-40B4-BE49-F238E27FC236}">
                <a16:creationId xmlns:a16="http://schemas.microsoft.com/office/drawing/2014/main" id="{75AC1D0B-1A80-3043-BCF1-E64DB9C40B8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23</a:t>
            </a:fld>
            <a:endParaRPr lang="en-US" sz="1000" dirty="0">
              <a:solidFill>
                <a:schemeClr val="bg1"/>
              </a:solidFill>
              <a:latin typeface="+mj-ea"/>
              <a:ea typeface="+mj-ea"/>
            </a:endParaRPr>
          </a:p>
        </p:txBody>
      </p:sp>
      <p:pic>
        <p:nvPicPr>
          <p:cNvPr id="21" name="Picture 20">
            <a:extLst>
              <a:ext uri="{FF2B5EF4-FFF2-40B4-BE49-F238E27FC236}">
                <a16:creationId xmlns:a16="http://schemas.microsoft.com/office/drawing/2014/main" id="{9741558C-868A-D745-B073-BBE0E1E0A484}"/>
              </a:ext>
            </a:extLst>
          </p:cNvPr>
          <p:cNvPicPr>
            <a:picLocks noChangeAspect="1"/>
          </p:cNvPicPr>
          <p:nvPr/>
        </p:nvPicPr>
        <p:blipFill>
          <a:blip r:embed="rId3"/>
          <a:srcRect/>
          <a:stretch/>
        </p:blipFill>
        <p:spPr>
          <a:xfrm>
            <a:off x="5501855" y="367606"/>
            <a:ext cx="1089992" cy="1089992"/>
          </a:xfrm>
          <a:prstGeom prst="rect">
            <a:avLst/>
          </a:prstGeom>
        </p:spPr>
      </p:pic>
    </p:spTree>
    <p:extLst>
      <p:ext uri="{BB962C8B-B14F-4D97-AF65-F5344CB8AC3E}">
        <p14:creationId xmlns:p14="http://schemas.microsoft.com/office/powerpoint/2010/main" val="307097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6DA96B11-19D8-0844-88A2-2F29218EF9E0}"/>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2837F245-4D52-914B-A03A-F0ACC715CBF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pic>
        <p:nvPicPr>
          <p:cNvPr id="9" name="Emblem - White" descr="lionlogo_white.eps">
            <a:extLst>
              <a:ext uri="{FF2B5EF4-FFF2-40B4-BE49-F238E27FC236}">
                <a16:creationId xmlns:a16="http://schemas.microsoft.com/office/drawing/2014/main" id="{067BB2FA-2BAF-3D40-A87C-49DDA749D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0" name="Headline">
            <a:extLst>
              <a:ext uri="{FF2B5EF4-FFF2-40B4-BE49-F238E27FC236}">
                <a16:creationId xmlns:a16="http://schemas.microsoft.com/office/drawing/2014/main" id="{E1B8C9B6-FECB-4B4E-856F-64701E4E0E83}"/>
              </a:ext>
            </a:extLst>
          </p:cNvPr>
          <p:cNvSpPr txBox="1">
            <a:spLocks/>
          </p:cNvSpPr>
          <p:nvPr/>
        </p:nvSpPr>
        <p:spPr>
          <a:xfrm>
            <a:off x="2238249" y="3261567"/>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spcAft>
                <a:spcPts val="600"/>
              </a:spcAft>
            </a:pPr>
            <a:r>
              <a:rPr lang="zh-CN" altLang="en-US" sz="4800" b="1" dirty="0">
                <a:solidFill>
                  <a:schemeClr val="bg1"/>
                </a:solidFill>
                <a:latin typeface="+mj-ea"/>
                <a:cs typeface="Helvetica Neue" charset="0"/>
              </a:rPr>
              <a:t>谢 </a:t>
            </a:r>
            <a:r>
              <a:rPr lang="zh-TW" sz="4800" b="1" dirty="0">
                <a:solidFill>
                  <a:schemeClr val="bg1"/>
                </a:solidFill>
                <a:latin typeface="+mj-ea"/>
                <a:cs typeface="Helvetica Neue" charset="0"/>
              </a:rPr>
              <a:t>谢</a:t>
            </a:r>
            <a:r>
              <a:rPr lang="zh-CN" altLang="en-US" sz="4800" b="1" dirty="0">
                <a:solidFill>
                  <a:schemeClr val="bg1"/>
                </a:solidFill>
                <a:latin typeface="+mj-ea"/>
                <a:cs typeface="Helvetica Neue" charset="0"/>
              </a:rPr>
              <a:t>！</a:t>
            </a:r>
            <a:endParaRPr lang="zh-TW" sz="4800" b="1" dirty="0">
              <a:solidFill>
                <a:schemeClr val="bg1"/>
              </a:solidFill>
              <a:latin typeface="+mj-ea"/>
              <a:cs typeface="Helvetica Neue" charset="0"/>
            </a:endParaRPr>
          </a:p>
        </p:txBody>
      </p:sp>
      <p:sp>
        <p:nvSpPr>
          <p:cNvPr id="11" name="Gold Bar">
            <a:extLst>
              <a:ext uri="{FF2B5EF4-FFF2-40B4-BE49-F238E27FC236}">
                <a16:creationId xmlns:a16="http://schemas.microsoft.com/office/drawing/2014/main" id="{0B5C8B6E-E120-6442-88AD-2AE6B40C4EE7}"/>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latin typeface="+mj-ea"/>
              <a:ea typeface="+mj-ea"/>
            </a:endParaRPr>
          </a:p>
        </p:txBody>
      </p:sp>
      <p:sp>
        <p:nvSpPr>
          <p:cNvPr id="12" name="Copyright">
            <a:extLst>
              <a:ext uri="{FF2B5EF4-FFF2-40B4-BE49-F238E27FC236}">
                <a16:creationId xmlns:a16="http://schemas.microsoft.com/office/drawing/2014/main" id="{806EFA45-B65A-2A42-8127-09F73DDCDFA9}"/>
              </a:ext>
            </a:extLst>
          </p:cNvPr>
          <p:cNvSpPr txBox="1"/>
          <p:nvPr/>
        </p:nvSpPr>
        <p:spPr>
          <a:xfrm>
            <a:off x="3171770" y="6248400"/>
            <a:ext cx="3399810" cy="338554"/>
          </a:xfrm>
          <a:prstGeom prst="rect">
            <a:avLst/>
          </a:prstGeom>
          <a:noFill/>
        </p:spPr>
        <p:txBody>
          <a:bodyPr wrap="square" rtlCol="0">
            <a:spAutoFit/>
          </a:bodyPr>
          <a:lstStyle/>
          <a:p>
            <a:r>
              <a:rPr lang="zh-TW" sz="1600" b="1" dirty="0">
                <a:solidFill>
                  <a:schemeClr val="bg1"/>
                </a:solidFill>
                <a:latin typeface="+mj-ea"/>
                <a:ea typeface="+mj-ea"/>
              </a:rPr>
              <a:t>© 2020 国际狮子会</a:t>
            </a:r>
          </a:p>
        </p:txBody>
      </p:sp>
      <p:sp>
        <p:nvSpPr>
          <p:cNvPr id="13" name="Date Lang Code">
            <a:extLst>
              <a:ext uri="{FF2B5EF4-FFF2-40B4-BE49-F238E27FC236}">
                <a16:creationId xmlns:a16="http://schemas.microsoft.com/office/drawing/2014/main" id="{99444B73-9FFF-DB4F-B37A-8CBF630817C7}"/>
              </a:ext>
            </a:extLst>
          </p:cNvPr>
          <p:cNvSpPr txBox="1"/>
          <p:nvPr/>
        </p:nvSpPr>
        <p:spPr>
          <a:xfrm>
            <a:off x="6829370" y="6248400"/>
            <a:ext cx="2238430" cy="338554"/>
          </a:xfrm>
          <a:prstGeom prst="rect">
            <a:avLst/>
          </a:prstGeom>
          <a:noFill/>
        </p:spPr>
        <p:txBody>
          <a:bodyPr wrap="square" rtlCol="0">
            <a:spAutoFit/>
          </a:bodyPr>
          <a:lstStyle/>
          <a:p>
            <a:r>
              <a:rPr lang="zh-CN" altLang="en-US" sz="1600" b="1" dirty="0">
                <a:solidFill>
                  <a:schemeClr val="bg1"/>
                </a:solidFill>
                <a:latin typeface="MingLiU" panose="02020509000000000000" pitchFamily="49" charset="-120"/>
                <a:ea typeface="MingLiU" panose="02020509000000000000" pitchFamily="49" charset="-120"/>
              </a:rPr>
              <a:t>更新于 </a:t>
            </a:r>
            <a:r>
              <a:rPr lang="en-US" altLang="zh-TW" sz="1600" b="1" dirty="0">
                <a:solidFill>
                  <a:schemeClr val="bg1"/>
                </a:solidFill>
              </a:rPr>
              <a:t>5/2023 CH</a:t>
            </a:r>
            <a:endParaRPr lang="zh-TW" sz="1600" b="1" dirty="0">
              <a:solidFill>
                <a:schemeClr val="bg1"/>
              </a:solidFill>
              <a:latin typeface="+mj-ea"/>
              <a:ea typeface="+mj-ea"/>
            </a:endParaRPr>
          </a:p>
        </p:txBody>
      </p:sp>
      <p:sp>
        <p:nvSpPr>
          <p:cNvPr id="14" name="Page Number - White">
            <a:extLst>
              <a:ext uri="{FF2B5EF4-FFF2-40B4-BE49-F238E27FC236}">
                <a16:creationId xmlns:a16="http://schemas.microsoft.com/office/drawing/2014/main" id="{FD152B27-CA0F-5541-8F4F-B51A64DC17E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24</a:t>
            </a:fld>
            <a:endParaRPr lang="en-US" sz="1000" dirty="0">
              <a:solidFill>
                <a:schemeClr val="bg1"/>
              </a:solidFill>
              <a:latin typeface="+mj-ea"/>
              <a:ea typeface="+mj-ea"/>
            </a:endParaRPr>
          </a:p>
        </p:txBody>
      </p:sp>
    </p:spTree>
    <p:extLst>
      <p:ext uri="{BB962C8B-B14F-4D97-AF65-F5344CB8AC3E}">
        <p14:creationId xmlns:p14="http://schemas.microsoft.com/office/powerpoint/2010/main" val="298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65581136-4394-774E-AD57-3D8E4420EFA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311027DB-BBB8-CA48-AAC0-C0278BF72657}"/>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4" name="Group 13">
            <a:extLst>
              <a:ext uri="{FF2B5EF4-FFF2-40B4-BE49-F238E27FC236}">
                <a16:creationId xmlns:a16="http://schemas.microsoft.com/office/drawing/2014/main" id="{3BC91B8B-327A-494D-B848-DE3DCB4DF8A7}"/>
              </a:ext>
            </a:extLst>
          </p:cNvPr>
          <p:cNvGrpSpPr/>
          <p:nvPr/>
        </p:nvGrpSpPr>
        <p:grpSpPr>
          <a:xfrm>
            <a:off x="4955038" y="0"/>
            <a:ext cx="1677492" cy="6858000"/>
            <a:chOff x="3697870" y="0"/>
            <a:chExt cx="1677492" cy="6858000"/>
          </a:xfrm>
        </p:grpSpPr>
        <p:sp>
          <p:nvSpPr>
            <p:cNvPr id="15" name="Freeform 14">
              <a:extLst>
                <a:ext uri="{FF2B5EF4-FFF2-40B4-BE49-F238E27FC236}">
                  <a16:creationId xmlns:a16="http://schemas.microsoft.com/office/drawing/2014/main" id="{FAD4EA1F-BA04-2A45-B1FC-9B245E7B9C33}"/>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Freeform 15">
              <a:extLst>
                <a:ext uri="{FF2B5EF4-FFF2-40B4-BE49-F238E27FC236}">
                  <a16:creationId xmlns:a16="http://schemas.microsoft.com/office/drawing/2014/main" id="{29056633-D64E-F443-9812-637AE8841E57}"/>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7" name="Large #">
            <a:extLst>
              <a:ext uri="{FF2B5EF4-FFF2-40B4-BE49-F238E27FC236}">
                <a16:creationId xmlns:a16="http://schemas.microsoft.com/office/drawing/2014/main" id="{7B43B58E-DD82-6D41-9B7E-D3008B74B828}"/>
              </a:ext>
            </a:extLst>
          </p:cNvPr>
          <p:cNvSpPr txBox="1"/>
          <p:nvPr/>
        </p:nvSpPr>
        <p:spPr>
          <a:xfrm>
            <a:off x="227386" y="2595904"/>
            <a:ext cx="5092507" cy="1036951"/>
          </a:xfrm>
          <a:prstGeom prst="rect">
            <a:avLst/>
          </a:prstGeom>
          <a:noFill/>
        </p:spPr>
        <p:txBody>
          <a:bodyPr wrap="square" rtlCol="0" anchor="b">
            <a:spAutoFit/>
          </a:bodyPr>
          <a:lstStyle/>
          <a:p>
            <a:pPr algn="ctr">
              <a:lnSpc>
                <a:spcPts val="8000"/>
              </a:lnSpc>
            </a:pPr>
            <a:r>
              <a:rPr lang="zh-TW" sz="6000" b="1" dirty="0">
                <a:solidFill>
                  <a:schemeClr val="bg1"/>
                </a:solidFill>
                <a:latin typeface="Arial" panose="020B0604020202020204" pitchFamily="34" charset="0"/>
                <a:ea typeface="PMingLiU" charset="0"/>
                <a:cs typeface="Arial" panose="020B0604020202020204" pitchFamily="34" charset="0"/>
              </a:rPr>
              <a:t>议程</a:t>
            </a:r>
          </a:p>
        </p:txBody>
      </p:sp>
      <p:sp>
        <p:nvSpPr>
          <p:cNvPr id="18" name="Page Number - Blue">
            <a:extLst>
              <a:ext uri="{FF2B5EF4-FFF2-40B4-BE49-F238E27FC236}">
                <a16:creationId xmlns:a16="http://schemas.microsoft.com/office/drawing/2014/main" id="{33B3A2A0-F433-1343-A324-40AE60B641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rPr>
              <a:pPr eaLnBrk="0" hangingPunct="0">
                <a:spcBef>
                  <a:spcPct val="50000"/>
                </a:spcBef>
                <a:defRPr/>
              </a:pPr>
              <a:t>3</a:t>
            </a:fld>
            <a:endParaRPr lang="en-US" sz="1000" dirty="0">
              <a:solidFill>
                <a:srgbClr val="00338D"/>
              </a:solidFill>
            </a:endParaRPr>
          </a:p>
          <a:p>
            <a:pPr eaLnBrk="0" hangingPunct="0">
              <a:spcBef>
                <a:spcPct val="50000"/>
              </a:spcBef>
              <a:defRPr/>
            </a:pPr>
            <a:endParaRPr lang="en-US" sz="1000" dirty="0">
              <a:solidFill>
                <a:srgbClr val="00338D"/>
              </a:solidFill>
            </a:endParaRPr>
          </a:p>
        </p:txBody>
      </p:sp>
      <p:sp>
        <p:nvSpPr>
          <p:cNvPr id="19" name="Body Copy">
            <a:extLst>
              <a:ext uri="{FF2B5EF4-FFF2-40B4-BE49-F238E27FC236}">
                <a16:creationId xmlns:a16="http://schemas.microsoft.com/office/drawing/2014/main" id="{463E3AC3-2FDD-DA4B-8ECE-00A9969E6227}"/>
              </a:ext>
            </a:extLst>
          </p:cNvPr>
          <p:cNvSpPr txBox="1">
            <a:spLocks/>
          </p:cNvSpPr>
          <p:nvPr/>
        </p:nvSpPr>
        <p:spPr>
          <a:xfrm>
            <a:off x="7034367" y="1537355"/>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spcAft>
                <a:spcPts val="1200"/>
              </a:spcAft>
              <a:buClr>
                <a:srgbClr val="FFC000"/>
              </a:buClr>
              <a:buFont typeface=".Lucida Grande UI Regular"/>
              <a:buChar char="►"/>
            </a:pPr>
            <a:r>
              <a:rPr lang="zh-TW" sz="2800" dirty="0">
                <a:solidFill>
                  <a:schemeClr val="accent6">
                    <a:lumMod val="65000"/>
                    <a:lumOff val="35000"/>
                  </a:schemeClr>
                </a:solidFill>
                <a:latin typeface="+mn-ea"/>
                <a:ea typeface="+mn-ea"/>
              </a:rPr>
              <a:t>区愿景</a:t>
            </a:r>
          </a:p>
          <a:p>
            <a:pPr marL="342900" indent="-342900">
              <a:lnSpc>
                <a:spcPct val="150000"/>
              </a:lnSpc>
              <a:spcAft>
                <a:spcPts val="1200"/>
              </a:spcAft>
              <a:buClr>
                <a:srgbClr val="FFC000"/>
              </a:buClr>
              <a:buFont typeface=".Lucida Grande UI Regular"/>
              <a:buChar char="►"/>
            </a:pPr>
            <a:r>
              <a:rPr lang="en-US" altLang="zh-TW" sz="2800" i="1" dirty="0">
                <a:solidFill>
                  <a:schemeClr val="accent6">
                    <a:lumMod val="65000"/>
                    <a:lumOff val="35000"/>
                  </a:schemeClr>
                </a:solidFill>
                <a:latin typeface="+mn-ea"/>
                <a:ea typeface="+mn-ea"/>
              </a:rPr>
              <a:t>MISSION</a:t>
            </a:r>
            <a:r>
              <a:rPr lang="zh-TW" altLang="en-US" sz="2800" b="1" dirty="0">
                <a:solidFill>
                  <a:schemeClr val="accent6">
                    <a:lumMod val="65000"/>
                    <a:lumOff val="35000"/>
                  </a:schemeClr>
                </a:solidFill>
                <a:latin typeface="+mn-ea"/>
                <a:ea typeface="+mn-ea"/>
              </a:rPr>
              <a:t> </a:t>
            </a:r>
            <a:r>
              <a:rPr lang="en-US" altLang="zh-TW" sz="2800" b="1" dirty="0">
                <a:solidFill>
                  <a:schemeClr val="accent6">
                    <a:lumMod val="65000"/>
                    <a:lumOff val="35000"/>
                  </a:schemeClr>
                </a:solidFill>
                <a:latin typeface="+mn-ea"/>
                <a:ea typeface="+mn-ea"/>
              </a:rPr>
              <a:t>1.5</a:t>
            </a:r>
            <a:r>
              <a:rPr lang="zh-TW" altLang="en-US" sz="2800" dirty="0">
                <a:solidFill>
                  <a:schemeClr val="accent6">
                    <a:lumMod val="65000"/>
                    <a:lumOff val="35000"/>
                  </a:schemeClr>
                </a:solidFill>
                <a:latin typeface="+mn-ea"/>
                <a:ea typeface="+mn-ea"/>
              </a:rPr>
              <a:t>（</a:t>
            </a:r>
            <a:r>
              <a:rPr lang="en-US" altLang="zh-TW" sz="2800" dirty="0">
                <a:solidFill>
                  <a:schemeClr val="accent6">
                    <a:lumMod val="65000"/>
                    <a:lumOff val="35000"/>
                  </a:schemeClr>
                </a:solidFill>
                <a:latin typeface="+mn-ea"/>
                <a:ea typeface="+mn-ea"/>
              </a:rPr>
              <a:t>150 </a:t>
            </a:r>
            <a:r>
              <a:rPr lang="zh-TW" altLang="en-US" sz="2800" dirty="0">
                <a:solidFill>
                  <a:schemeClr val="accent6">
                    <a:lumMod val="65000"/>
                    <a:lumOff val="35000"/>
                  </a:schemeClr>
                </a:solidFill>
                <a:latin typeface="+mn-ea"/>
                <a:ea typeface="+mn-ea"/>
              </a:rPr>
              <a:t>万的使命）的目标</a:t>
            </a:r>
          </a:p>
          <a:p>
            <a:pPr marL="342900" indent="-342900">
              <a:lnSpc>
                <a:spcPct val="150000"/>
              </a:lnSpc>
              <a:spcAft>
                <a:spcPts val="1200"/>
              </a:spcAft>
              <a:buClr>
                <a:srgbClr val="FFC000"/>
              </a:buClr>
              <a:buFont typeface=".Lucida Grande UI Regular"/>
              <a:buChar char="►"/>
            </a:pPr>
            <a:r>
              <a:rPr lang="zh-TW" sz="2800" dirty="0">
                <a:solidFill>
                  <a:schemeClr val="accent6">
                    <a:lumMod val="65000"/>
                    <a:lumOff val="35000"/>
                  </a:schemeClr>
                </a:solidFill>
                <a:latin typeface="+mn-ea"/>
                <a:ea typeface="+mn-ea"/>
              </a:rPr>
              <a:t>接下来的步骤</a:t>
            </a:r>
          </a:p>
        </p:txBody>
      </p:sp>
      <p:pic>
        <p:nvPicPr>
          <p:cNvPr id="20" name="Picture 19">
            <a:extLst>
              <a:ext uri="{FF2B5EF4-FFF2-40B4-BE49-F238E27FC236}">
                <a16:creationId xmlns:a16="http://schemas.microsoft.com/office/drawing/2014/main" id="{21565F96-128B-3349-BD1B-A9B02B0D9512}"/>
              </a:ext>
            </a:extLst>
          </p:cNvPr>
          <p:cNvPicPr>
            <a:picLocks noChangeAspect="1"/>
          </p:cNvPicPr>
          <p:nvPr/>
        </p:nvPicPr>
        <p:blipFill>
          <a:blip r:embed="rId3"/>
          <a:srcRect/>
          <a:stretch/>
        </p:blipFill>
        <p:spPr>
          <a:xfrm>
            <a:off x="273388" y="6114917"/>
            <a:ext cx="2755897" cy="463609"/>
          </a:xfrm>
          <a:prstGeom prst="rect">
            <a:avLst/>
          </a:prstGeom>
        </p:spPr>
      </p:pic>
      <p:sp>
        <p:nvSpPr>
          <p:cNvPr id="21" name="Yellow Bar">
            <a:extLst>
              <a:ext uri="{FF2B5EF4-FFF2-40B4-BE49-F238E27FC236}">
                <a16:creationId xmlns:a16="http://schemas.microsoft.com/office/drawing/2014/main" id="{0EE7F19B-166B-D847-9D58-F98D76F9B6F6}"/>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zh-TW" dirty="0">
                <a:latin typeface="Arial" charset="0"/>
                <a:ea typeface="PMingLiU" charset="0"/>
                <a:cs typeface="Arial" charset="0"/>
              </a:rPr>
              <a:t> </a:t>
            </a:r>
          </a:p>
        </p:txBody>
      </p:sp>
    </p:spTree>
    <p:extLst>
      <p:ext uri="{BB962C8B-B14F-4D97-AF65-F5344CB8AC3E}">
        <p14:creationId xmlns:p14="http://schemas.microsoft.com/office/powerpoint/2010/main" val="7123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5029200" y="516979"/>
            <a:ext cx="6061713"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3200" b="1" dirty="0">
                <a:solidFill>
                  <a:schemeClr val="bg1"/>
                </a:solidFill>
                <a:latin typeface="Arial" charset="0"/>
                <a:ea typeface="PMingLiU" charset="0"/>
                <a:cs typeface="Arial" charset="0"/>
              </a:rPr>
              <a:t>全球会员发展措施流程</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dirty="0">
              <a:solidFill>
                <a:schemeClr val="bg1"/>
              </a:solidFill>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813804" y="2819400"/>
            <a:ext cx="10564392" cy="2560608"/>
            <a:chOff x="1071642" y="2793780"/>
            <a:chExt cx="9897207" cy="2398901"/>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zh-TW" sz="2800" b="1" dirty="0">
                  <a:solidFill>
                    <a:schemeClr val="bg1"/>
                  </a:solidFill>
                  <a:ea typeface="Arial" charset="0"/>
                  <a:cs typeface="Arial" panose="020B0604020202020204" pitchFamily="34" charset="0"/>
                </a:rPr>
                <a:t>建立成功</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043522" y="2793787"/>
              <a:ext cx="2398894" cy="2398894"/>
            </a:xfrm>
            <a:prstGeom prst="ellipse">
              <a:avLst/>
            </a:prstGeom>
            <a:solidFill>
              <a:srgbClr val="FF5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zh-TW" sz="2800" b="1" dirty="0">
                  <a:solidFill>
                    <a:schemeClr val="bg1"/>
                  </a:solidFill>
                  <a:ea typeface="Arial" charset="0"/>
                  <a:cs typeface="Arial" panose="020B0604020202020204" pitchFamily="34" charset="0"/>
                </a:rPr>
                <a:t>建立计划</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557582" y="2793780"/>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zh-TW" sz="2800" b="1" dirty="0">
                  <a:solidFill>
                    <a:schemeClr val="bg1"/>
                  </a:solidFill>
                  <a:ea typeface="Arial" charset="0"/>
                  <a:cs typeface="Arial" panose="020B0604020202020204" pitchFamily="34" charset="0"/>
                </a:rPr>
                <a:t>建立愿景</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1071642" y="2793787"/>
              <a:ext cx="2398894" cy="2398894"/>
            </a:xfrm>
            <a:prstGeom prst="ellipse">
              <a:avLst/>
            </a:prstGeom>
            <a:solidFill>
              <a:srgbClr val="FFCF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zh-TW" sz="2800" b="1" dirty="0">
                  <a:solidFill>
                    <a:schemeClr val="bg1"/>
                  </a:solidFill>
                  <a:ea typeface="Arial" charset="0"/>
                  <a:cs typeface="Arial" panose="020B0604020202020204" pitchFamily="34" charset="0"/>
                </a:rPr>
                <a:t>建立团队</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zh-TW" dirty="0">
                <a:latin typeface="Arial" charset="0"/>
                <a:ea typeface="PMingLiU" charset="0"/>
                <a:cs typeface="Arial" charset="0"/>
              </a:rPr>
              <a:t> </a:t>
            </a:r>
          </a:p>
        </p:txBody>
      </p:sp>
    </p:spTree>
    <p:extLst>
      <p:ext uri="{BB962C8B-B14F-4D97-AF65-F5344CB8AC3E}">
        <p14:creationId xmlns:p14="http://schemas.microsoft.com/office/powerpoint/2010/main" val="240394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E35F0DAB-FEF1-224A-BE5D-EFB2C42106D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9" name="Slice - Solid">
            <a:extLst>
              <a:ext uri="{FF2B5EF4-FFF2-40B4-BE49-F238E27FC236}">
                <a16:creationId xmlns:a16="http://schemas.microsoft.com/office/drawing/2014/main" id="{E3B0745E-D7FA-8E42-9F05-895C267C1250}"/>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C540784D-DE5B-2146-BA56-43E9AAF6E81B}"/>
              </a:ext>
            </a:extLst>
          </p:cNvPr>
          <p:cNvPicPr>
            <a:picLocks noChangeAspect="1"/>
          </p:cNvPicPr>
          <p:nvPr/>
        </p:nvPicPr>
        <p:blipFill>
          <a:blip r:embed="rId3"/>
          <a:srcRect/>
          <a:stretch/>
        </p:blipFill>
        <p:spPr>
          <a:xfrm>
            <a:off x="605696" y="499134"/>
            <a:ext cx="994504" cy="942293"/>
          </a:xfrm>
          <a:prstGeom prst="rect">
            <a:avLst/>
          </a:prstGeom>
        </p:spPr>
      </p:pic>
      <p:sp>
        <p:nvSpPr>
          <p:cNvPr id="13" name="Title 1">
            <a:extLst>
              <a:ext uri="{FF2B5EF4-FFF2-40B4-BE49-F238E27FC236}">
                <a16:creationId xmlns:a16="http://schemas.microsoft.com/office/drawing/2014/main" id="{6FF9BAC4-73CF-8347-A598-832C04C81AD8}"/>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200" b="1" dirty="0">
                <a:solidFill>
                  <a:srgbClr val="00338D"/>
                </a:solidFill>
                <a:latin typeface="Arial" charset="0"/>
                <a:ea typeface="PMingLiU" charset="0"/>
                <a:cs typeface="Arial" charset="0"/>
              </a:rPr>
              <a:t>期望</a:t>
            </a:r>
          </a:p>
        </p:txBody>
      </p:sp>
      <p:sp>
        <p:nvSpPr>
          <p:cNvPr id="14" name="Yellow Bar">
            <a:extLst>
              <a:ext uri="{FF2B5EF4-FFF2-40B4-BE49-F238E27FC236}">
                <a16:creationId xmlns:a16="http://schemas.microsoft.com/office/drawing/2014/main" id="{7B93D9AA-6888-AD49-B631-43AF1BA076FD}"/>
              </a:ext>
            </a:extLst>
          </p:cNvPr>
          <p:cNvSpPr/>
          <p:nvPr/>
        </p:nvSpPr>
        <p:spPr>
          <a:xfrm>
            <a:off x="3061957" y="194693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5" name="Content Placeholder 2">
            <a:extLst>
              <a:ext uri="{FF2B5EF4-FFF2-40B4-BE49-F238E27FC236}">
                <a16:creationId xmlns:a16="http://schemas.microsoft.com/office/drawing/2014/main" id="{532A2B66-BD42-4041-BE35-AAC68BD3C528}"/>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FCF00"/>
              </a:buClr>
              <a:buFont typeface="Wingdings" pitchFamily="2" charset="2"/>
              <a:buChar char="§"/>
            </a:pPr>
            <a:r>
              <a:rPr lang="zh-TW" sz="2000" dirty="0"/>
              <a:t>狮友和分会干部对其总监团队有什么期望？</a:t>
            </a:r>
          </a:p>
          <a:p>
            <a:pPr>
              <a:spcBef>
                <a:spcPts val="2400"/>
              </a:spcBef>
              <a:spcAft>
                <a:spcPts val="2400"/>
              </a:spcAft>
              <a:buClr>
                <a:srgbClr val="FFCF00"/>
              </a:buClr>
              <a:buFont typeface="Wingdings" pitchFamily="2" charset="2"/>
              <a:buChar char="§"/>
            </a:pPr>
            <a:r>
              <a:rPr lang="zh-TW" sz="2000" dirty="0"/>
              <a:t>狮友和分会干部对其分区主席有什么期望？ </a:t>
            </a:r>
          </a:p>
          <a:p>
            <a:pPr>
              <a:spcBef>
                <a:spcPts val="2400"/>
              </a:spcBef>
              <a:spcAft>
                <a:spcPts val="2400"/>
              </a:spcAft>
              <a:buClr>
                <a:srgbClr val="FFCF00"/>
              </a:buClr>
              <a:buFont typeface="Wingdings" pitchFamily="2" charset="2"/>
              <a:buChar char="§"/>
            </a:pPr>
            <a:r>
              <a:rPr lang="zh-TW" sz="2000" dirty="0"/>
              <a:t>我们对狮子分会有什么期望？</a:t>
            </a:r>
          </a:p>
          <a:p>
            <a:pPr>
              <a:buClr>
                <a:schemeClr val="accent1"/>
              </a:buClr>
            </a:pPr>
            <a:endParaRPr lang="en-US" kern="0" dirty="0"/>
          </a:p>
          <a:p>
            <a:pPr marL="457200" indent="-457200">
              <a:buClr>
                <a:schemeClr val="accent1"/>
              </a:buClr>
              <a:buFont typeface="Wingdings" panose="05000000000000000000" pitchFamily="2" charset="2"/>
              <a:buChar char="v"/>
            </a:pPr>
            <a:endParaRPr lang="en-US" kern="0" dirty="0"/>
          </a:p>
          <a:p>
            <a:pPr marL="457200" indent="-457200">
              <a:buClr>
                <a:schemeClr val="accent1"/>
              </a:buClr>
              <a:buFont typeface="Wingdings" panose="05000000000000000000" pitchFamily="2" charset="2"/>
              <a:buChar char="v"/>
            </a:pPr>
            <a:endParaRPr lang="en-US" kern="0" dirty="0"/>
          </a:p>
        </p:txBody>
      </p:sp>
      <p:sp>
        <p:nvSpPr>
          <p:cNvPr id="16" name="Page Number - Blue">
            <a:extLst>
              <a:ext uri="{FF2B5EF4-FFF2-40B4-BE49-F238E27FC236}">
                <a16:creationId xmlns:a16="http://schemas.microsoft.com/office/drawing/2014/main" id="{514ACD62-034A-F04B-9AFE-6F27C4F2E17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5</a:t>
            </a:fld>
            <a:endParaRPr lang="en-US" sz="1000" dirty="0">
              <a:solidFill>
                <a:srgbClr val="0A5496"/>
              </a:solidFill>
            </a:endParaRPr>
          </a:p>
        </p:txBody>
      </p:sp>
    </p:spTree>
    <p:extLst>
      <p:ext uri="{BB962C8B-B14F-4D97-AF65-F5344CB8AC3E}">
        <p14:creationId xmlns:p14="http://schemas.microsoft.com/office/powerpoint/2010/main" val="15773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9DF1F53-2712-204E-9587-B645CC7830B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9" name="Slice - Solid">
            <a:extLst>
              <a:ext uri="{FF2B5EF4-FFF2-40B4-BE49-F238E27FC236}">
                <a16:creationId xmlns:a16="http://schemas.microsoft.com/office/drawing/2014/main" id="{A5B17972-4B29-7A43-92B9-F9D332112A88}"/>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B9EB0189-7648-2144-A749-670600157BF1}"/>
              </a:ext>
            </a:extLst>
          </p:cNvPr>
          <p:cNvPicPr>
            <a:picLocks noChangeAspect="1"/>
          </p:cNvPicPr>
          <p:nvPr/>
        </p:nvPicPr>
        <p:blipFill>
          <a:blip r:embed="rId3"/>
          <a:srcRect/>
          <a:stretch/>
        </p:blipFill>
        <p:spPr>
          <a:xfrm>
            <a:off x="605696" y="499134"/>
            <a:ext cx="994504" cy="942293"/>
          </a:xfrm>
          <a:prstGeom prst="rect">
            <a:avLst/>
          </a:prstGeom>
        </p:spPr>
      </p:pic>
      <p:sp>
        <p:nvSpPr>
          <p:cNvPr id="11" name="Title 1">
            <a:extLst>
              <a:ext uri="{FF2B5EF4-FFF2-40B4-BE49-F238E27FC236}">
                <a16:creationId xmlns:a16="http://schemas.microsoft.com/office/drawing/2014/main" id="{A8A0AF19-596F-454C-B790-55B4576B5521}"/>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200" b="1" dirty="0">
                <a:solidFill>
                  <a:srgbClr val="00338D"/>
                </a:solidFill>
                <a:latin typeface="Arial" charset="0"/>
                <a:ea typeface="PMingLiU" charset="0"/>
                <a:cs typeface="Arial" charset="0"/>
              </a:rPr>
              <a:t>对未来的愿景</a:t>
            </a:r>
          </a:p>
        </p:txBody>
      </p:sp>
      <p:sp>
        <p:nvSpPr>
          <p:cNvPr id="12" name="Yellow Bar">
            <a:extLst>
              <a:ext uri="{FF2B5EF4-FFF2-40B4-BE49-F238E27FC236}">
                <a16:creationId xmlns:a16="http://schemas.microsoft.com/office/drawing/2014/main" id="{7C101582-D939-BA47-ACF1-0D73FF32496D}"/>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Content Placeholder 2">
            <a:extLst>
              <a:ext uri="{FF2B5EF4-FFF2-40B4-BE49-F238E27FC236}">
                <a16:creationId xmlns:a16="http://schemas.microsoft.com/office/drawing/2014/main" id="{6E4EF51E-1655-7447-88A9-95A18BA8FC14}"/>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None/>
            </a:pPr>
            <a:r>
              <a:rPr lang="zh-TW" sz="2000" dirty="0">
                <a:latin typeface="+mn-ea"/>
                <a:ea typeface="+mn-ea"/>
              </a:rPr>
              <a:t>五年以后，若一位前会员打电话询问贵分会，您希望告诉他们，我们为了更好的未来，已经做出了什么改变？这些改变如何横跨全区？</a:t>
            </a:r>
          </a:p>
        </p:txBody>
      </p:sp>
      <p:sp>
        <p:nvSpPr>
          <p:cNvPr id="14" name="Page Number - Blue">
            <a:extLst>
              <a:ext uri="{FF2B5EF4-FFF2-40B4-BE49-F238E27FC236}">
                <a16:creationId xmlns:a16="http://schemas.microsoft.com/office/drawing/2014/main" id="{D84D790C-85C0-1F46-9643-44D64ACA9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6</a:t>
            </a:fld>
            <a:endParaRPr lang="en-US" sz="1000" dirty="0">
              <a:solidFill>
                <a:srgbClr val="0A5496"/>
              </a:solidFill>
            </a:endParaRPr>
          </a:p>
        </p:txBody>
      </p:sp>
    </p:spTree>
    <p:extLst>
      <p:ext uri="{BB962C8B-B14F-4D97-AF65-F5344CB8AC3E}">
        <p14:creationId xmlns:p14="http://schemas.microsoft.com/office/powerpoint/2010/main" val="21426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9" name="Quote">
            <a:extLst>
              <a:ext uri="{FF2B5EF4-FFF2-40B4-BE49-F238E27FC236}">
                <a16:creationId xmlns:a16="http://schemas.microsoft.com/office/drawing/2014/main" id="{F103AB68-8EEE-284C-923A-25A076478FD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sp>
        <p:nvSpPr>
          <p:cNvPr id="12" name="Body Copy">
            <a:extLst>
              <a:ext uri="{FF2B5EF4-FFF2-40B4-BE49-F238E27FC236}">
                <a16:creationId xmlns:a16="http://schemas.microsoft.com/office/drawing/2014/main" id="{D846C7CB-5698-E448-ADB4-F89CFF7B945E}"/>
              </a:ext>
            </a:extLst>
          </p:cNvPr>
          <p:cNvSpPr txBox="1">
            <a:spLocks/>
          </p:cNvSpPr>
          <p:nvPr/>
        </p:nvSpPr>
        <p:spPr>
          <a:xfrm>
            <a:off x="1686681"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400" b="1" dirty="0">
                <a:latin typeface="+mj-ea"/>
                <a:ea typeface="+mj-ea"/>
              </a:rPr>
              <a:t>如果你总是做你一直以来所做的事，你总会得到你一直得到的</a:t>
            </a:r>
          </a:p>
        </p:txBody>
      </p:sp>
      <p:sp>
        <p:nvSpPr>
          <p:cNvPr id="25" name="Text Placeholder 1">
            <a:extLst>
              <a:ext uri="{FF2B5EF4-FFF2-40B4-BE49-F238E27FC236}">
                <a16:creationId xmlns:a16="http://schemas.microsoft.com/office/drawing/2014/main" id="{8FCA8A67-C8BC-C646-A188-1EB697CA7237}"/>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zh-TW" sz="2400" b="1" dirty="0">
                <a:solidFill>
                  <a:schemeClr val="bg1"/>
                </a:solidFill>
              </a:rPr>
              <a:t>- 亨利</a:t>
            </a:r>
            <a:r>
              <a:rPr lang="en-US" altLang="zh-TW" sz="2400" b="1" dirty="0">
                <a:solidFill>
                  <a:schemeClr val="bg1"/>
                </a:solidFill>
                <a:latin typeface="PMingLiU" panose="02020500000000000000" pitchFamily="18" charset="-120"/>
                <a:ea typeface="PMingLiU" panose="02020500000000000000" pitchFamily="18" charset="-120"/>
              </a:rPr>
              <a:t>‧</a:t>
            </a:r>
            <a:r>
              <a:rPr lang="zh-TW" sz="2400" b="1" dirty="0">
                <a:solidFill>
                  <a:schemeClr val="bg1"/>
                </a:solidFill>
              </a:rPr>
              <a:t>福特</a:t>
            </a:r>
          </a:p>
        </p:txBody>
      </p:sp>
      <p:sp>
        <p:nvSpPr>
          <p:cNvPr id="2" name="Quote">
            <a:extLst>
              <a:ext uri="{FF2B5EF4-FFF2-40B4-BE49-F238E27FC236}">
                <a16:creationId xmlns:a16="http://schemas.microsoft.com/office/drawing/2014/main" id="{A81628A7-D072-878E-3F07-C528A5F0690A}"/>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3" name="Quote">
            <a:extLst>
              <a:ext uri="{FF2B5EF4-FFF2-40B4-BE49-F238E27FC236}">
                <a16:creationId xmlns:a16="http://schemas.microsoft.com/office/drawing/2014/main" id="{E42A7E83-BB18-72A8-85ED-0E34DBD918B4}"/>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Tree>
    <p:extLst>
      <p:ext uri="{BB962C8B-B14F-4D97-AF65-F5344CB8AC3E}">
        <p14:creationId xmlns:p14="http://schemas.microsoft.com/office/powerpoint/2010/main" val="15789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76200"/>
            <a:ext cx="11187129" cy="69342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Headline">
            <a:extLst>
              <a:ext uri="{FF2B5EF4-FFF2-40B4-BE49-F238E27FC236}">
                <a16:creationId xmlns:a16="http://schemas.microsoft.com/office/drawing/2014/main" id="{AF7A9875-920B-6944-8EDE-9662234D5830}"/>
              </a:ext>
            </a:extLst>
          </p:cNvPr>
          <p:cNvSpPr txBox="1">
            <a:spLocks/>
          </p:cNvSpPr>
          <p:nvPr/>
        </p:nvSpPr>
        <p:spPr>
          <a:xfrm>
            <a:off x="2903695" y="112447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dirty="0">
                <a:solidFill>
                  <a:schemeClr val="bg1"/>
                </a:solidFill>
                <a:latin typeface="Arial" panose="020B0604020202020204" pitchFamily="34" charset="0"/>
                <a:ea typeface="PMingLiU"/>
                <a:cs typeface="Arial" panose="020B0604020202020204" pitchFamily="34" charset="0"/>
              </a:rPr>
              <a:t>我们为何需要更多会员？</a:t>
            </a:r>
          </a:p>
        </p:txBody>
      </p:sp>
      <p:pic>
        <p:nvPicPr>
          <p:cNvPr id="10" name="Picture 9">
            <a:extLst>
              <a:ext uri="{FF2B5EF4-FFF2-40B4-BE49-F238E27FC236}">
                <a16:creationId xmlns:a16="http://schemas.microsoft.com/office/drawing/2014/main" id="{4883CA41-0D70-A24B-9483-FAD305397919}"/>
              </a:ext>
            </a:extLst>
          </p:cNvPr>
          <p:cNvPicPr>
            <a:picLocks noChangeAspect="1"/>
          </p:cNvPicPr>
          <p:nvPr/>
        </p:nvPicPr>
        <p:blipFill>
          <a:blip r:embed="rId3"/>
          <a:srcRect/>
          <a:stretch/>
        </p:blipFill>
        <p:spPr>
          <a:xfrm>
            <a:off x="459875" y="307730"/>
            <a:ext cx="1089992" cy="1089992"/>
          </a:xfrm>
          <a:prstGeom prst="rect">
            <a:avLst/>
          </a:prstGeom>
        </p:spPr>
      </p:pic>
      <p:sp>
        <p:nvSpPr>
          <p:cNvPr id="11" name="Yellow Bar">
            <a:extLst>
              <a:ext uri="{FF2B5EF4-FFF2-40B4-BE49-F238E27FC236}">
                <a16:creationId xmlns:a16="http://schemas.microsoft.com/office/drawing/2014/main" id="{6C6374CE-DA57-0344-ACAE-94472176B5AC}"/>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Content Placeholder 2">
            <a:extLst>
              <a:ext uri="{FF2B5EF4-FFF2-40B4-BE49-F238E27FC236}">
                <a16:creationId xmlns:a16="http://schemas.microsoft.com/office/drawing/2014/main" id="{CDAB1EEA-CD74-2347-BEA4-BFBCE5D05761}"/>
              </a:ext>
            </a:extLst>
          </p:cNvPr>
          <p:cNvSpPr txBox="1">
            <a:spLocks/>
          </p:cNvSpPr>
          <p:nvPr/>
        </p:nvSpPr>
        <p:spPr>
          <a:xfrm>
            <a:off x="2903695" y="4343400"/>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spcBef>
                <a:spcPts val="1800"/>
              </a:spcBef>
              <a:spcAft>
                <a:spcPts val="0"/>
              </a:spcAft>
              <a:buNone/>
            </a:pPr>
            <a:r>
              <a:rPr lang="zh-TW" sz="2000" dirty="0">
                <a:solidFill>
                  <a:schemeClr val="bg1"/>
                </a:solidFill>
                <a:latin typeface="+mj-ea"/>
                <a:ea typeface="+mj-ea"/>
              </a:rPr>
              <a:t>我们对现况满意吗？</a:t>
            </a:r>
          </a:p>
          <a:p>
            <a:pPr marL="0" indent="0">
              <a:lnSpc>
                <a:spcPct val="150000"/>
              </a:lnSpc>
              <a:spcAft>
                <a:spcPts val="0"/>
              </a:spcAft>
              <a:buNone/>
            </a:pPr>
            <a:r>
              <a:rPr lang="zh-TW" sz="2000" dirty="0">
                <a:solidFill>
                  <a:schemeClr val="bg1"/>
                </a:solidFill>
                <a:latin typeface="+mj-ea"/>
                <a:ea typeface="+mj-ea"/>
              </a:rPr>
              <a:t>我们可以做得更好吗？</a:t>
            </a:r>
          </a:p>
          <a:p>
            <a:pPr marL="0" indent="0">
              <a:lnSpc>
                <a:spcPct val="150000"/>
              </a:lnSpc>
              <a:spcAft>
                <a:spcPts val="0"/>
              </a:spcAft>
              <a:buNone/>
            </a:pPr>
            <a:r>
              <a:rPr lang="zh-TW" sz="2000" dirty="0">
                <a:solidFill>
                  <a:schemeClr val="bg1"/>
                </a:solidFill>
                <a:latin typeface="+mj-ea"/>
                <a:ea typeface="+mj-ea"/>
              </a:rPr>
              <a:t>需要什么改变才能使我们做到最好？</a:t>
            </a: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sp>
        <p:nvSpPr>
          <p:cNvPr id="18" name="Background - Solid">
            <a:extLst>
              <a:ext uri="{FF2B5EF4-FFF2-40B4-BE49-F238E27FC236}">
                <a16:creationId xmlns:a16="http://schemas.microsoft.com/office/drawing/2014/main" id="{8DD28FB1-137A-5540-A57F-596C22992FDE}"/>
              </a:ext>
            </a:extLst>
          </p:cNvPr>
          <p:cNvSpPr/>
          <p:nvPr/>
        </p:nvSpPr>
        <p:spPr>
          <a:xfrm>
            <a:off x="2971801" y="2321450"/>
            <a:ext cx="8215328" cy="1799918"/>
          </a:xfrm>
          <a:prstGeom prst="rect">
            <a:avLst/>
          </a:prstGeom>
          <a:noFill/>
          <a:ln w="76200">
            <a:solidFill>
              <a:srgbClr val="FF5C35"/>
            </a:solid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Content Placeholder 2">
            <a:extLst>
              <a:ext uri="{FF2B5EF4-FFF2-40B4-BE49-F238E27FC236}">
                <a16:creationId xmlns:a16="http://schemas.microsoft.com/office/drawing/2014/main" id="{DAC04241-A00E-2745-920E-56EF12308A25}"/>
              </a:ext>
            </a:extLst>
          </p:cNvPr>
          <p:cNvSpPr txBox="1">
            <a:spLocks/>
          </p:cNvSpPr>
          <p:nvPr/>
        </p:nvSpPr>
        <p:spPr>
          <a:xfrm>
            <a:off x="3048000" y="2286000"/>
            <a:ext cx="8215328" cy="1727157"/>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200000"/>
              </a:lnSpc>
              <a:spcBef>
                <a:spcPts val="0"/>
              </a:spcBef>
              <a:buNone/>
            </a:pPr>
            <a:r>
              <a:rPr lang="zh-TW" b="1" dirty="0">
                <a:solidFill>
                  <a:schemeClr val="bg1"/>
                </a:solidFill>
                <a:latin typeface="+mj-ea"/>
                <a:ea typeface="+mj-ea"/>
              </a:rPr>
              <a:t>今年区内的会员：__		 今年的服务人数： __</a:t>
            </a:r>
          </a:p>
          <a:p>
            <a:pPr marL="0" indent="0">
              <a:lnSpc>
                <a:spcPct val="200000"/>
              </a:lnSpc>
              <a:spcBef>
                <a:spcPts val="0"/>
              </a:spcBef>
              <a:buNone/>
            </a:pPr>
            <a:r>
              <a:rPr lang="zh-TW" b="1" dirty="0">
                <a:solidFill>
                  <a:schemeClr val="bg1"/>
                </a:solidFill>
                <a:latin typeface="+mj-ea"/>
                <a:ea typeface="+mj-ea"/>
              </a:rPr>
              <a:t>去年区内的会员：__		 去年的服务人数：__</a:t>
            </a:r>
          </a:p>
          <a:p>
            <a:pPr marL="0" indent="0">
              <a:lnSpc>
                <a:spcPct val="200000"/>
              </a:lnSpc>
              <a:spcBef>
                <a:spcPts val="0"/>
              </a:spcBef>
              <a:buNone/>
            </a:pPr>
            <a:r>
              <a:rPr lang="zh-TW" b="1" dirty="0">
                <a:solidFill>
                  <a:schemeClr val="bg1"/>
                </a:solidFill>
                <a:latin typeface="+mj-ea"/>
                <a:ea typeface="+mj-ea"/>
                <a:cs typeface="Helvetica"/>
                <a:sym typeface="Wingdings" panose="05000000000000000000" pitchFamily="2" charset="2"/>
              </a:rPr>
              <a:t>三年来新会员的保留率：__%	 分会报告的服务比例： __%</a:t>
            </a:r>
          </a:p>
        </p:txBody>
      </p:sp>
    </p:spTree>
    <p:extLst>
      <p:ext uri="{BB962C8B-B14F-4D97-AF65-F5344CB8AC3E}">
        <p14:creationId xmlns:p14="http://schemas.microsoft.com/office/powerpoint/2010/main" val="8932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B3F04316-2191-114A-B593-BFA4FDFC7EC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dirty="0">
                <a:solidFill>
                  <a:schemeClr val="lt1">
                    <a:alpha val="44000"/>
                  </a:schemeClr>
                </a:solidFill>
              </a:rPr>
              <a:t> </a:t>
            </a:r>
          </a:p>
        </p:txBody>
      </p:sp>
      <p:pic>
        <p:nvPicPr>
          <p:cNvPr id="9" name="Picture 8">
            <a:extLst>
              <a:ext uri="{FF2B5EF4-FFF2-40B4-BE49-F238E27FC236}">
                <a16:creationId xmlns:a16="http://schemas.microsoft.com/office/drawing/2014/main" id="{CDB24E20-E60E-0946-8BA9-E2470915ECEF}"/>
              </a:ext>
            </a:extLst>
          </p:cNvPr>
          <p:cNvPicPr>
            <a:picLocks noChangeAspect="1"/>
          </p:cNvPicPr>
          <p:nvPr/>
        </p:nvPicPr>
        <p:blipFill>
          <a:blip r:embed="rId3">
            <a:alphaModFix amt="8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4C3533FC-D9C4-2745-9BE0-9C072B578C6F}"/>
              </a:ext>
            </a:extLst>
          </p:cNvPr>
          <p:cNvPicPr>
            <a:picLocks noChangeAspect="1"/>
          </p:cNvPicPr>
          <p:nvPr/>
        </p:nvPicPr>
        <p:blipFill>
          <a:blip r:embed="rId3">
            <a:alphaModFix amt="80000"/>
          </a:blip>
          <a:srcRect/>
          <a:stretch/>
        </p:blipFill>
        <p:spPr>
          <a:xfrm rot="10800000">
            <a:off x="-1" y="4572001"/>
            <a:ext cx="2286000" cy="2286000"/>
          </a:xfrm>
          <a:prstGeom prst="rect">
            <a:avLst/>
          </a:prstGeom>
        </p:spPr>
      </p:pic>
      <p:sp>
        <p:nvSpPr>
          <p:cNvPr id="12" name="Body Copy">
            <a:extLst>
              <a:ext uri="{FF2B5EF4-FFF2-40B4-BE49-F238E27FC236}">
                <a16:creationId xmlns:a16="http://schemas.microsoft.com/office/drawing/2014/main" id="{C0246B2C-0C55-614C-9104-37723992EDD4}"/>
              </a:ext>
            </a:extLst>
          </p:cNvPr>
          <p:cNvSpPr txBox="1">
            <a:spLocks/>
          </p:cNvSpPr>
          <p:nvPr/>
        </p:nvSpPr>
        <p:spPr>
          <a:xfrm>
            <a:off x="1600200" y="2971799"/>
            <a:ext cx="8520546" cy="673119"/>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altLang="zh-TW" sz="4400" b="1" dirty="0">
              <a:latin typeface="+mj-ea"/>
              <a:ea typeface="+mj-ea"/>
            </a:endParaRPr>
          </a:p>
          <a:p>
            <a:endParaRPr lang="en-US" altLang="zh-TW" sz="4400" b="1" dirty="0">
              <a:latin typeface="+mj-ea"/>
              <a:ea typeface="+mj-ea"/>
            </a:endParaRPr>
          </a:p>
          <a:p>
            <a:r>
              <a:rPr lang="zh-TW" sz="4400" b="1" dirty="0">
                <a:latin typeface="+mj-ea"/>
                <a:ea typeface="+mj-ea"/>
              </a:rPr>
              <a:t>认清我们自己的真相是所有</a:t>
            </a:r>
            <a:br>
              <a:rPr lang="en-US" altLang="zh-TW" sz="4400" b="1" dirty="0">
                <a:latin typeface="+mj-ea"/>
                <a:ea typeface="+mj-ea"/>
              </a:rPr>
            </a:br>
            <a:r>
              <a:rPr lang="zh-TW" sz="4400" b="1" dirty="0">
                <a:latin typeface="+mj-ea"/>
                <a:ea typeface="+mj-ea"/>
              </a:rPr>
              <a:t>改变的出发点</a:t>
            </a:r>
            <a:r>
              <a:rPr lang="zh-CN" altLang="en-US" sz="4400" b="1" dirty="0">
                <a:latin typeface="+mj-ea"/>
                <a:ea typeface="+mj-ea"/>
              </a:rPr>
              <a:t>。</a:t>
            </a:r>
            <a:endParaRPr lang="zh-TW" sz="4400" b="1" dirty="0">
              <a:latin typeface="+mj-ea"/>
              <a:ea typeface="+mj-ea"/>
            </a:endParaRPr>
          </a:p>
          <a:p>
            <a:endParaRPr lang="zh-TW" sz="4400" b="1" dirty="0">
              <a:latin typeface="+mj-ea"/>
              <a:ea typeface="+mj-ea"/>
            </a:endParaRPr>
          </a:p>
          <a:p>
            <a:endParaRPr lang="zh-TW" sz="4400" b="1" dirty="0">
              <a:latin typeface="+mj-ea"/>
              <a:ea typeface="+mj-ea"/>
            </a:endParaRPr>
          </a:p>
        </p:txBody>
      </p:sp>
      <p:sp>
        <p:nvSpPr>
          <p:cNvPr id="15" name="Page Number - White">
            <a:extLst>
              <a:ext uri="{FF2B5EF4-FFF2-40B4-BE49-F238E27FC236}">
                <a16:creationId xmlns:a16="http://schemas.microsoft.com/office/drawing/2014/main" id="{02FE4DBD-608A-4042-A708-B8E45DD908ED}"/>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9</a:t>
            </a:fld>
            <a:endParaRPr lang="en-US" sz="1000" dirty="0">
              <a:solidFill>
                <a:schemeClr val="bg1"/>
              </a:solidFill>
            </a:endParaRPr>
          </a:p>
        </p:txBody>
      </p:sp>
      <p:sp>
        <p:nvSpPr>
          <p:cNvPr id="16" name="Text Placeholder 1">
            <a:extLst>
              <a:ext uri="{FF2B5EF4-FFF2-40B4-BE49-F238E27FC236}">
                <a16:creationId xmlns:a16="http://schemas.microsoft.com/office/drawing/2014/main" id="{CBB357F3-5288-0B4A-8807-153404DED35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zh-TW" sz="2400" b="1" dirty="0">
                <a:solidFill>
                  <a:schemeClr val="bg1"/>
                </a:solidFill>
              </a:rPr>
              <a:t>- Akiroq Brosst</a:t>
            </a:r>
          </a:p>
        </p:txBody>
      </p:sp>
      <p:sp>
        <p:nvSpPr>
          <p:cNvPr id="2" name="Quote">
            <a:extLst>
              <a:ext uri="{FF2B5EF4-FFF2-40B4-BE49-F238E27FC236}">
                <a16:creationId xmlns:a16="http://schemas.microsoft.com/office/drawing/2014/main" id="{65A0FB9C-859B-DEA2-36B5-E0D76755081B}"/>
              </a:ext>
            </a:extLst>
          </p:cNvPr>
          <p:cNvSpPr/>
          <p:nvPr/>
        </p:nvSpPr>
        <p:spPr>
          <a:xfrm>
            <a:off x="522317" y="1219200"/>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3" name="Quote">
            <a:extLst>
              <a:ext uri="{FF2B5EF4-FFF2-40B4-BE49-F238E27FC236}">
                <a16:creationId xmlns:a16="http://schemas.microsoft.com/office/drawing/2014/main" id="{7BA2480C-8507-5E08-22B0-30B6A394F66F}"/>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Tree>
    <p:extLst>
      <p:ext uri="{BB962C8B-B14F-4D97-AF65-F5344CB8AC3E}">
        <p14:creationId xmlns:p14="http://schemas.microsoft.com/office/powerpoint/2010/main" val="2504650547"/>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PMingLiU"/>
        <a:cs typeface=""/>
      </a:majorFont>
      <a:minorFont>
        <a:latin typeface="Segoe UI Semibold"/>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A8C181-E056-415E-9B59-40F04FA43837}">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a7495015-d16d-4dd1-a72f-488cd8119f34"/>
    <ds:schemaRef ds:uri="http://www.w3.org/XML/1998/namespace"/>
  </ds:schemaRefs>
</ds:datastoreItem>
</file>

<file path=customXml/itemProps2.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74C6324C-4351-4A54-A5CC-A482A4792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43956</TotalTime>
  <Words>9095</Words>
  <Application>Microsoft Office PowerPoint</Application>
  <PresentationFormat>Widescreen</PresentationFormat>
  <Paragraphs>558</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Microsoft JhengHei</vt:lpstr>
      <vt:lpstr>MingLiU</vt:lpstr>
      <vt:lpstr>PMingLiU</vt:lpstr>
      <vt:lpstr>.Lucida Grande UI Regular</vt:lpstr>
      <vt:lpstr>Arial</vt:lpstr>
      <vt:lpstr>Calibri</vt:lpstr>
      <vt:lpstr>Helvetica</vt:lpstr>
      <vt:lpstr>Lucida Grande</vt:lpstr>
      <vt:lpstr>Open Sans</vt:lpstr>
      <vt:lpstr>Segoe UI</vt:lpstr>
      <vt:lpstr>Segoe UI Semibold</vt:lpstr>
      <vt:lpstr>Wingdings</vt:lpstr>
      <vt:lpstr>Wingdings 3</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2256</cp:revision>
  <cp:lastPrinted>2018-07-23T15:21:46Z</cp:lastPrinted>
  <dcterms:created xsi:type="dcterms:W3CDTF">2016-11-15T15:12:50Z</dcterms:created>
  <dcterms:modified xsi:type="dcterms:W3CDTF">2023-08-18T18:18:29Z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