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83" r:id="rId7"/>
    <p:sldMasterId id="2147483885" r:id="rId8"/>
    <p:sldMasterId id="2147483895" r:id="rId9"/>
  </p:sldMasterIdLst>
  <p:notesMasterIdLst>
    <p:notesMasterId r:id="rId47"/>
  </p:notesMasterIdLst>
  <p:handoutMasterIdLst>
    <p:handoutMasterId r:id="rId48"/>
  </p:handoutMasterIdLst>
  <p:sldIdLst>
    <p:sldId id="1340" r:id="rId10"/>
    <p:sldId id="1019" r:id="rId11"/>
    <p:sldId id="1020" r:id="rId12"/>
    <p:sldId id="1040" r:id="rId13"/>
    <p:sldId id="1081" r:id="rId14"/>
    <p:sldId id="1050" r:id="rId15"/>
    <p:sldId id="1049" r:id="rId16"/>
    <p:sldId id="1026" r:id="rId17"/>
    <p:sldId id="1047" r:id="rId18"/>
    <p:sldId id="1048" r:id="rId19"/>
    <p:sldId id="1349" r:id="rId20"/>
    <p:sldId id="975" r:id="rId21"/>
    <p:sldId id="1341" r:id="rId22"/>
    <p:sldId id="1152" r:id="rId23"/>
    <p:sldId id="1066" r:id="rId24"/>
    <p:sldId id="1153" r:id="rId25"/>
    <p:sldId id="1154" r:id="rId26"/>
    <p:sldId id="1155" r:id="rId27"/>
    <p:sldId id="1156" r:id="rId28"/>
    <p:sldId id="1157" r:id="rId29"/>
    <p:sldId id="1158" r:id="rId30"/>
    <p:sldId id="1031" r:id="rId31"/>
    <p:sldId id="911" r:id="rId32"/>
    <p:sldId id="1032" r:id="rId33"/>
    <p:sldId id="1036" r:id="rId34"/>
    <p:sldId id="1348" r:id="rId35"/>
    <p:sldId id="1064" r:id="rId36"/>
    <p:sldId id="1343" r:id="rId37"/>
    <p:sldId id="1346" r:id="rId38"/>
    <p:sldId id="1345" r:id="rId39"/>
    <p:sldId id="1344" r:id="rId40"/>
    <p:sldId id="1342" r:id="rId41"/>
    <p:sldId id="1350" r:id="rId42"/>
    <p:sldId id="1034" r:id="rId43"/>
    <p:sldId id="1160" r:id="rId44"/>
    <p:sldId id="1347" r:id="rId45"/>
    <p:sldId id="1022" r:id="rId46"/>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C35"/>
    <a:srgbClr val="F76639"/>
    <a:srgbClr val="F0C300"/>
    <a:srgbClr val="CD3108"/>
    <a:srgbClr val="00338D"/>
    <a:srgbClr val="0D2240"/>
    <a:srgbClr val="457DC8"/>
    <a:srgbClr val="56565A"/>
    <a:srgbClr val="0A5496"/>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50860" autoAdjust="0"/>
  </p:normalViewPr>
  <p:slideViewPr>
    <p:cSldViewPr showGuides="1">
      <p:cViewPr varScale="1">
        <p:scale>
          <a:sx n="58" d="100"/>
          <a:sy n="58" d="100"/>
        </p:scale>
        <p:origin x="2346"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6"/>
    </p:cViewPr>
  </p:sorterViewPr>
  <p:notesViewPr>
    <p:cSldViewPr showGuides="1">
      <p:cViewPr>
        <p:scale>
          <a:sx n="70" d="100"/>
          <a:sy n="70" d="100"/>
        </p:scale>
        <p:origin x="2445" y="-19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zh-TW" sz="4000" b="1" dirty="0">
              <a:solidFill>
                <a:srgbClr val="002060"/>
              </a:solidFill>
              <a:latin typeface="Arial" panose="020B0604020202020204" pitchFamily="34" charset="0"/>
              <a:ea typeface="PMingLiU"/>
              <a:cs typeface="Arial" panose="020B0604020202020204" pitchFamily="34" charset="0"/>
            </a:rPr>
            <a:t>全球行动团队</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zh-TW" sz="2000" b="1" dirty="0">
              <a:solidFill>
                <a:srgbClr val="F76639"/>
              </a:solidFill>
              <a:latin typeface="Arial" panose="020B0604020202020204" pitchFamily="34" charset="0"/>
              <a:ea typeface="PMingLiU"/>
              <a:cs typeface="Arial" panose="020B0604020202020204" pitchFamily="34" charset="0"/>
            </a:rPr>
            <a:t>宪章区</a:t>
          </a:r>
          <a:endParaRPr lang="en-US" altLang="zh-TW" sz="2000" b="1" dirty="0">
            <a:solidFill>
              <a:srgbClr val="F76639"/>
            </a:solidFill>
            <a:latin typeface="Arial" panose="020B0604020202020204" pitchFamily="34" charset="0"/>
            <a:ea typeface="PMingLiU"/>
            <a:cs typeface="Arial" panose="020B0604020202020204" pitchFamily="34" charset="0"/>
          </a:endParaRPr>
        </a:p>
        <a:p>
          <a:r>
            <a:rPr lang="zh-TW" sz="2000" b="1" dirty="0">
              <a:solidFill>
                <a:srgbClr val="F76639"/>
              </a:solidFill>
              <a:latin typeface="Arial" panose="020B0604020202020204" pitchFamily="34" charset="0"/>
              <a:ea typeface="PMingLiU"/>
              <a:cs typeface="Arial" panose="020B0604020202020204" pitchFamily="34" charset="0"/>
            </a:rPr>
            <a:t>领导人</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zh-TW" sz="2000" b="1" dirty="0">
              <a:solidFill>
                <a:srgbClr val="F76639"/>
              </a:solidFill>
              <a:latin typeface="Arial" panose="020B0604020202020204" pitchFamily="34" charset="0"/>
              <a:ea typeface="PMingLiU"/>
              <a:cs typeface="Arial" panose="020B0604020202020204" pitchFamily="34" charset="0"/>
            </a:rPr>
            <a:t>地区</a:t>
          </a:r>
          <a:endParaRPr lang="en-US" altLang="zh-TW" sz="2000" b="1" dirty="0">
            <a:solidFill>
              <a:srgbClr val="F76639"/>
            </a:solidFill>
            <a:latin typeface="Arial" panose="020B0604020202020204" pitchFamily="34" charset="0"/>
            <a:ea typeface="PMingLiU"/>
            <a:cs typeface="Arial" panose="020B0604020202020204" pitchFamily="34" charset="0"/>
          </a:endParaRPr>
        </a:p>
        <a:p>
          <a:r>
            <a:rPr lang="zh-TW" sz="2000" b="1" dirty="0">
              <a:solidFill>
                <a:srgbClr val="F76639"/>
              </a:solidFill>
              <a:latin typeface="Arial" panose="020B0604020202020204" pitchFamily="34" charset="0"/>
              <a:ea typeface="PMingLiU"/>
              <a:cs typeface="Arial" panose="020B0604020202020204" pitchFamily="34" charset="0"/>
            </a:rPr>
            <a:t>领导人</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zh-TW" sz="2000" b="1" dirty="0">
              <a:solidFill>
                <a:srgbClr val="F76639"/>
              </a:solidFill>
              <a:latin typeface="Arial" panose="020B0604020202020204" pitchFamily="34" charset="0"/>
              <a:ea typeface="PMingLiU"/>
              <a:cs typeface="Arial" panose="020B0604020202020204" pitchFamily="34" charset="0"/>
            </a:rPr>
            <a:t>复合区</a:t>
          </a:r>
          <a:endParaRPr lang="en-US" altLang="zh-TW" sz="2000" b="1" dirty="0">
            <a:solidFill>
              <a:srgbClr val="F76639"/>
            </a:solidFill>
            <a:latin typeface="Arial" panose="020B0604020202020204" pitchFamily="34" charset="0"/>
            <a:ea typeface="PMingLiU"/>
            <a:cs typeface="Arial" panose="020B0604020202020204" pitchFamily="34" charset="0"/>
          </a:endParaRPr>
        </a:p>
        <a:p>
          <a:r>
            <a:rPr lang="zh-TW" sz="2000" b="1" dirty="0">
              <a:solidFill>
                <a:srgbClr val="F76639"/>
              </a:solidFill>
              <a:latin typeface="Arial" panose="020B0604020202020204" pitchFamily="34" charset="0"/>
              <a:ea typeface="PMingLiU"/>
              <a:cs typeface="Arial" panose="020B0604020202020204" pitchFamily="34" charset="0"/>
            </a:rPr>
            <a:t>领导人</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zh-TW" sz="2000" b="1" dirty="0">
              <a:solidFill>
                <a:srgbClr val="F76639"/>
              </a:solidFill>
              <a:latin typeface="Arial" panose="020B0604020202020204" pitchFamily="34" charset="0"/>
              <a:ea typeface="PMingLiU"/>
              <a:cs typeface="Arial" panose="020B0604020202020204" pitchFamily="34" charset="0"/>
            </a:rPr>
            <a:t>区领导</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32780" custScaleY="163080"/>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22971" y="741"/>
          <a:ext cx="1983056" cy="1217791"/>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zh-TW" sz="4000" b="1" kern="1200" dirty="0">
              <a:solidFill>
                <a:srgbClr val="002060"/>
              </a:solidFill>
              <a:latin typeface="Arial" panose="020B0604020202020204" pitchFamily="34" charset="0"/>
              <a:ea typeface="PMingLiU"/>
              <a:cs typeface="Arial" panose="020B0604020202020204" pitchFamily="34" charset="0"/>
            </a:rPr>
            <a:t>全球行动团队</a:t>
          </a:r>
        </a:p>
      </dsp:txBody>
      <dsp:txXfrm>
        <a:off x="722971" y="741"/>
        <a:ext cx="1983056" cy="1217791"/>
      </dsp:txXfrm>
    </dsp:sp>
    <dsp:sp modelId="{BCA9A1BB-5656-4905-8236-E375697E9B49}">
      <dsp:nvSpPr>
        <dsp:cNvPr id="0" name=""/>
        <dsp:cNvSpPr/>
      </dsp:nvSpPr>
      <dsp:spPr>
        <a:xfrm>
          <a:off x="921277" y="1218533"/>
          <a:ext cx="198305" cy="560058"/>
        </a:xfrm>
        <a:custGeom>
          <a:avLst/>
          <a:gdLst/>
          <a:ahLst/>
          <a:cxnLst/>
          <a:rect l="0" t="0" r="0" b="0"/>
          <a:pathLst>
            <a:path>
              <a:moveTo>
                <a:pt x="0" y="0"/>
              </a:moveTo>
              <a:lnTo>
                <a:pt x="0" y="560058"/>
              </a:lnTo>
              <a:lnTo>
                <a:pt x="198305" y="56005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19583" y="1405219"/>
          <a:ext cx="1194792" cy="746745"/>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宪章区</a:t>
          </a:r>
          <a:endParaRPr lang="en-US" altLang="zh-TW" sz="2000" b="1" kern="1200" dirty="0">
            <a:solidFill>
              <a:srgbClr val="F76639"/>
            </a:solidFill>
            <a:latin typeface="Arial" panose="020B0604020202020204" pitchFamily="34" charset="0"/>
            <a:ea typeface="PMingLiU"/>
            <a:cs typeface="Arial" panose="020B0604020202020204" pitchFamily="34" charset="0"/>
          </a:endParaRPr>
        </a:p>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领导人</a:t>
          </a:r>
        </a:p>
      </dsp:txBody>
      <dsp:txXfrm>
        <a:off x="1119583" y="1405219"/>
        <a:ext cx="1194792" cy="746745"/>
      </dsp:txXfrm>
    </dsp:sp>
    <dsp:sp modelId="{FB2BEF57-6499-40D1-92F2-E8B4141F9746}">
      <dsp:nvSpPr>
        <dsp:cNvPr id="0" name=""/>
        <dsp:cNvSpPr/>
      </dsp:nvSpPr>
      <dsp:spPr>
        <a:xfrm>
          <a:off x="921277" y="1218533"/>
          <a:ext cx="198305" cy="1493490"/>
        </a:xfrm>
        <a:custGeom>
          <a:avLst/>
          <a:gdLst/>
          <a:ahLst/>
          <a:cxnLst/>
          <a:rect l="0" t="0" r="0" b="0"/>
          <a:pathLst>
            <a:path>
              <a:moveTo>
                <a:pt x="0" y="0"/>
              </a:moveTo>
              <a:lnTo>
                <a:pt x="0" y="1493490"/>
              </a:lnTo>
              <a:lnTo>
                <a:pt x="198305" y="149349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19583" y="2338650"/>
          <a:ext cx="1194792" cy="746745"/>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地区</a:t>
          </a:r>
          <a:endParaRPr lang="en-US" altLang="zh-TW" sz="2000" b="1" kern="1200" dirty="0">
            <a:solidFill>
              <a:srgbClr val="F76639"/>
            </a:solidFill>
            <a:latin typeface="Arial" panose="020B0604020202020204" pitchFamily="34" charset="0"/>
            <a:ea typeface="PMingLiU"/>
            <a:cs typeface="Arial" panose="020B0604020202020204" pitchFamily="34" charset="0"/>
          </a:endParaRPr>
        </a:p>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领导人</a:t>
          </a:r>
        </a:p>
      </dsp:txBody>
      <dsp:txXfrm>
        <a:off x="1119583" y="2338650"/>
        <a:ext cx="1194792" cy="746745"/>
      </dsp:txXfrm>
    </dsp:sp>
    <dsp:sp modelId="{F196A314-1661-46ED-9DD4-B5C649155ECD}">
      <dsp:nvSpPr>
        <dsp:cNvPr id="0" name=""/>
        <dsp:cNvSpPr/>
      </dsp:nvSpPr>
      <dsp:spPr>
        <a:xfrm>
          <a:off x="921277" y="1218533"/>
          <a:ext cx="198305" cy="2426921"/>
        </a:xfrm>
        <a:custGeom>
          <a:avLst/>
          <a:gdLst/>
          <a:ahLst/>
          <a:cxnLst/>
          <a:rect l="0" t="0" r="0" b="0"/>
          <a:pathLst>
            <a:path>
              <a:moveTo>
                <a:pt x="0" y="0"/>
              </a:moveTo>
              <a:lnTo>
                <a:pt x="0" y="2426921"/>
              </a:lnTo>
              <a:lnTo>
                <a:pt x="198305" y="2426921"/>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19583" y="3272082"/>
          <a:ext cx="1194792" cy="746745"/>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复合区</a:t>
          </a:r>
          <a:endParaRPr lang="en-US" altLang="zh-TW" sz="2000" b="1" kern="1200" dirty="0">
            <a:solidFill>
              <a:srgbClr val="F76639"/>
            </a:solidFill>
            <a:latin typeface="Arial" panose="020B0604020202020204" pitchFamily="34" charset="0"/>
            <a:ea typeface="PMingLiU"/>
            <a:cs typeface="Arial" panose="020B0604020202020204" pitchFamily="34" charset="0"/>
          </a:endParaRPr>
        </a:p>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领导人</a:t>
          </a:r>
        </a:p>
      </dsp:txBody>
      <dsp:txXfrm>
        <a:off x="1119583" y="3272082"/>
        <a:ext cx="1194792" cy="746745"/>
      </dsp:txXfrm>
    </dsp:sp>
    <dsp:sp modelId="{6A3AA007-8877-4DAF-ABE2-70BCF9A6A30A}">
      <dsp:nvSpPr>
        <dsp:cNvPr id="0" name=""/>
        <dsp:cNvSpPr/>
      </dsp:nvSpPr>
      <dsp:spPr>
        <a:xfrm>
          <a:off x="921277" y="1218533"/>
          <a:ext cx="198305" cy="3360353"/>
        </a:xfrm>
        <a:custGeom>
          <a:avLst/>
          <a:gdLst/>
          <a:ahLst/>
          <a:cxnLst/>
          <a:rect l="0" t="0" r="0" b="0"/>
          <a:pathLst>
            <a:path>
              <a:moveTo>
                <a:pt x="0" y="0"/>
              </a:moveTo>
              <a:lnTo>
                <a:pt x="0" y="3360353"/>
              </a:lnTo>
              <a:lnTo>
                <a:pt x="198305" y="336035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19583" y="4205513"/>
          <a:ext cx="1194792" cy="746745"/>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zh-TW" sz="2000" b="1" kern="1200" dirty="0">
              <a:solidFill>
                <a:srgbClr val="F76639"/>
              </a:solidFill>
              <a:latin typeface="Arial" panose="020B0604020202020204" pitchFamily="34" charset="0"/>
              <a:ea typeface="PMingLiU"/>
              <a:cs typeface="Arial" panose="020B0604020202020204" pitchFamily="34" charset="0"/>
            </a:rPr>
            <a:t>区领导</a:t>
          </a:r>
        </a:p>
      </dsp:txBody>
      <dsp:txXfrm>
        <a:off x="1119583" y="4205513"/>
        <a:ext cx="1194792" cy="74674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dirty="0"/>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dirty="0"/>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a:lnSpc>
                <a:spcPct val="107000"/>
              </a:lnSpc>
              <a:spcBef>
                <a:spcPts val="0"/>
              </a:spcBef>
              <a:spcAft>
                <a:spcPts val="800"/>
              </a:spcAft>
            </a:pP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会前准备：</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您可将此投影片分成多次会议，并按照贵区域的需求来客制化。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为每次讨论和每个活动选定最适合做笔记的工具。若您举办现场的会议，准备图表纸及马克笔。若您举办网络虚拟的会议，准备您偏好的笔记工具，并分享您的屏幕，让所有与会者都能跟上您的报告。请记得在会后给与会者发送一份笔记复印件。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将前几次会议的笔记准备好，例如，建立的</a:t>
            </a:r>
            <a:r>
              <a:rPr lang="zh-CN" altLang="en-US" sz="1100" b="0" dirty="0">
                <a:effectLst/>
                <a:latin typeface="Calibri" panose="020F0502020204030204" pitchFamily="34" charset="0"/>
                <a:ea typeface="PMingLiU" panose="02020500000000000000" pitchFamily="18" charset="-120"/>
                <a:cs typeface="Times New Roman" panose="02020603050405020304" pitchFamily="18" charset="0"/>
              </a:rPr>
              <a:t>工作组</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及其成员、</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SWOT</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分析的结果、停车场问题及需要回顾的答案。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CN" altLang="en-US" sz="1100" b="0" dirty="0">
                <a:effectLst/>
                <a:latin typeface="Calibri" panose="020F0502020204030204" pitchFamily="34" charset="0"/>
                <a:ea typeface="PMingLiU" panose="02020500000000000000" pitchFamily="18" charset="-120"/>
                <a:cs typeface="Times New Roman" panose="02020603050405020304" pitchFamily="18" charset="0"/>
              </a:rPr>
              <a:t>使</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用此信息对投影片进行以下的调整：</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altLang="en-US" sz="1200" kern="1200" dirty="0">
                <a:solidFill>
                  <a:schemeClr val="tx1"/>
                </a:solidFill>
                <a:effectLst/>
                <a:latin typeface="+mn-lt"/>
                <a:ea typeface="ヒラギノ角ゴ Pro W3" charset="0"/>
                <a:cs typeface="+mn-cs"/>
              </a:rPr>
              <a:t>使用在</a:t>
            </a:r>
            <a:r>
              <a:rPr lang="zh-TW" altLang="en-US" sz="1200" u="sng" kern="1200" dirty="0">
                <a:solidFill>
                  <a:schemeClr val="tx1"/>
                </a:solidFill>
                <a:effectLst/>
                <a:latin typeface="+mn-lt"/>
                <a:ea typeface="ヒラギノ角ゴ Pro W3" charset="0"/>
                <a:cs typeface="+mn-cs"/>
              </a:rPr>
              <a:t>建立愿景</a:t>
            </a:r>
            <a:r>
              <a:rPr lang="zh-TW" altLang="en-US" sz="1200" kern="1200" dirty="0">
                <a:solidFill>
                  <a:schemeClr val="tx1"/>
                </a:solidFill>
                <a:effectLst/>
                <a:latin typeface="+mn-lt"/>
                <a:ea typeface="ヒラギノ角ゴ Pro W3" charset="0"/>
                <a:cs typeface="+mn-cs"/>
              </a:rPr>
              <a:t>时收集的信息</a:t>
            </a:r>
            <a:r>
              <a:rPr lang="en-US" sz="1200" kern="1200" dirty="0">
                <a:solidFill>
                  <a:schemeClr val="tx1"/>
                </a:solidFill>
                <a:effectLst/>
                <a:latin typeface="+mn-lt"/>
                <a:ea typeface="ヒラギノ角ゴ Pro W3" charset="0"/>
                <a:cs typeface="+mn-cs"/>
              </a:rPr>
              <a:t> - </a:t>
            </a:r>
            <a:r>
              <a:rPr lang="zh-TW" altLang="en-US" sz="1200" kern="1200" dirty="0">
                <a:solidFill>
                  <a:schemeClr val="tx1"/>
                </a:solidFill>
                <a:effectLst/>
                <a:latin typeface="+mn-lt"/>
                <a:ea typeface="ヒラギノ角ゴ Pro W3" charset="0"/>
                <a:cs typeface="+mn-cs"/>
              </a:rPr>
              <a:t>参考贵地区的</a:t>
            </a:r>
            <a:r>
              <a:rPr lang="en-US" sz="1200" kern="1200" dirty="0">
                <a:solidFill>
                  <a:schemeClr val="tx1"/>
                </a:solidFill>
                <a:effectLst/>
                <a:latin typeface="+mn-lt"/>
                <a:ea typeface="ヒラギノ角ゴ Pro W3" charset="0"/>
                <a:cs typeface="+mn-cs"/>
              </a:rPr>
              <a:t> SWOT </a:t>
            </a:r>
            <a:r>
              <a:rPr lang="zh-TW" altLang="en-US" sz="1200" kern="1200" dirty="0">
                <a:solidFill>
                  <a:schemeClr val="tx1"/>
                </a:solidFill>
                <a:effectLst/>
                <a:latin typeface="+mn-lt"/>
                <a:ea typeface="ヒラギノ角ゴ Pro W3" charset="0"/>
                <a:cs typeface="+mn-cs"/>
              </a:rPr>
              <a:t>分析来填写</a:t>
            </a:r>
            <a:r>
              <a:rPr lang="zh-TW" altLang="en-US" sz="1200" u="sng" kern="1200" dirty="0">
                <a:solidFill>
                  <a:schemeClr val="tx1"/>
                </a:solidFill>
                <a:effectLst/>
                <a:latin typeface="+mn-lt"/>
                <a:ea typeface="ヒラギノ角ゴ Pro W3" charset="0"/>
                <a:cs typeface="+mn-cs"/>
              </a:rPr>
              <a:t>第</a:t>
            </a:r>
            <a:r>
              <a:rPr lang="en-US" sz="1200" u="sng" kern="1200" dirty="0">
                <a:solidFill>
                  <a:schemeClr val="tx1"/>
                </a:solidFill>
                <a:effectLst/>
                <a:latin typeface="+mn-lt"/>
                <a:ea typeface="ヒラギノ角ゴ Pro W3" charset="0"/>
                <a:cs typeface="+mn-cs"/>
              </a:rPr>
              <a:t>7-10</a:t>
            </a:r>
            <a:r>
              <a:rPr lang="zh-TW" altLang="en-US" sz="1200" u="sng" kern="1200" dirty="0">
                <a:solidFill>
                  <a:schemeClr val="tx1"/>
                </a:solidFill>
                <a:effectLst/>
                <a:latin typeface="+mn-lt"/>
                <a:ea typeface="ヒラギノ角ゴ Pro W3" charset="0"/>
                <a:cs typeface="+mn-cs"/>
              </a:rPr>
              <a:t>张投影片</a:t>
            </a:r>
            <a:r>
              <a:rPr lang="zh-TW" altLang="en-US" sz="1200" kern="1200" dirty="0">
                <a:solidFill>
                  <a:schemeClr val="tx1"/>
                </a:solidFill>
                <a:effectLst/>
                <a:latin typeface="+mn-lt"/>
                <a:ea typeface="ヒラギノ角ゴ Pro W3" charset="0"/>
                <a:cs typeface="+mn-cs"/>
              </a:rPr>
              <a:t>；将贵地区拟定的 </a:t>
            </a:r>
            <a:r>
              <a:rPr lang="en-US" sz="1200" i="1" kern="1200" dirty="0">
                <a:solidFill>
                  <a:schemeClr val="tx1"/>
                </a:solidFill>
                <a:effectLst/>
                <a:latin typeface="+mn-lt"/>
                <a:ea typeface="ヒラギノ角ゴ Pro W3" charset="0"/>
                <a:cs typeface="+mn-cs"/>
              </a:rPr>
              <a:t>MISSION</a:t>
            </a:r>
            <a:r>
              <a:rPr lang="en-US" sz="1200" kern="1200" dirty="0">
                <a:solidFill>
                  <a:schemeClr val="tx1"/>
                </a:solidFill>
                <a:effectLst/>
                <a:latin typeface="+mn-lt"/>
                <a:ea typeface="ヒラギノ角ゴ Pro W3" charset="0"/>
                <a:cs typeface="+mn-cs"/>
              </a:rPr>
              <a:t> </a:t>
            </a:r>
            <a:r>
              <a:rPr lang="en-US" sz="1200" b="1" kern="1200" dirty="0">
                <a:solidFill>
                  <a:schemeClr val="tx1"/>
                </a:solidFill>
                <a:effectLst/>
                <a:latin typeface="+mn-lt"/>
                <a:ea typeface="ヒラギノ角ゴ Pro W3" charset="0"/>
                <a:cs typeface="+mn-cs"/>
              </a:rPr>
              <a:t>1.5</a:t>
            </a:r>
            <a:r>
              <a:rPr lang="zh-TW" altLang="en-US" sz="1200" kern="1200" dirty="0">
                <a:solidFill>
                  <a:schemeClr val="tx1"/>
                </a:solidFill>
                <a:effectLst/>
                <a:latin typeface="+mn-lt"/>
                <a:ea typeface="ヒラギノ角ゴ Pro W3" charset="0"/>
                <a:cs typeface="+mn-cs"/>
              </a:rPr>
              <a:t>（</a:t>
            </a:r>
            <a:r>
              <a:rPr lang="en-US" sz="1200" kern="1200" dirty="0">
                <a:solidFill>
                  <a:schemeClr val="tx1"/>
                </a:solidFill>
                <a:effectLst/>
                <a:latin typeface="+mn-lt"/>
                <a:ea typeface="ヒラギノ角ゴ Pro W3" charset="0"/>
                <a:cs typeface="+mn-cs"/>
              </a:rPr>
              <a:t>150 </a:t>
            </a:r>
            <a:r>
              <a:rPr lang="zh-TW" altLang="en-US" sz="1200" kern="1200" dirty="0">
                <a:solidFill>
                  <a:schemeClr val="tx1"/>
                </a:solidFill>
                <a:effectLst/>
                <a:latin typeface="+mn-lt"/>
                <a:ea typeface="ヒラギノ角ゴ Pro W3" charset="0"/>
                <a:cs typeface="+mn-cs"/>
              </a:rPr>
              <a:t>万的使命）目标填写在</a:t>
            </a:r>
            <a:r>
              <a:rPr lang="zh-TW" altLang="en-US" sz="1200" u="sng" kern="1200" dirty="0">
                <a:solidFill>
                  <a:schemeClr val="tx1"/>
                </a:solidFill>
                <a:effectLst/>
                <a:latin typeface="+mn-lt"/>
                <a:ea typeface="ヒラギノ角ゴ Pro W3" charset="0"/>
                <a:cs typeface="+mn-cs"/>
              </a:rPr>
              <a:t>第</a:t>
            </a:r>
            <a:r>
              <a:rPr lang="en-US" sz="1200" u="sng" kern="1200" dirty="0">
                <a:solidFill>
                  <a:schemeClr val="tx1"/>
                </a:solidFill>
                <a:effectLst/>
                <a:latin typeface="+mn-lt"/>
                <a:ea typeface="ヒラギノ角ゴ Pro W3" charset="0"/>
                <a:cs typeface="+mn-cs"/>
              </a:rPr>
              <a:t>11</a:t>
            </a:r>
            <a:r>
              <a:rPr lang="zh-TW" altLang="en-US" sz="1200" u="sng" kern="1200" dirty="0">
                <a:solidFill>
                  <a:schemeClr val="tx1"/>
                </a:solidFill>
                <a:effectLst/>
                <a:latin typeface="+mn-lt"/>
                <a:ea typeface="ヒラギノ角ゴ Pro W3" charset="0"/>
                <a:cs typeface="+mn-cs"/>
              </a:rPr>
              <a:t>、</a:t>
            </a:r>
            <a:r>
              <a:rPr lang="en-US" sz="1200" u="sng" kern="1200" dirty="0">
                <a:solidFill>
                  <a:schemeClr val="tx1"/>
                </a:solidFill>
                <a:effectLst/>
                <a:latin typeface="+mn-lt"/>
                <a:ea typeface="ヒラギノ角ゴ Pro W3" charset="0"/>
                <a:cs typeface="+mn-cs"/>
              </a:rPr>
              <a:t>22</a:t>
            </a:r>
            <a:r>
              <a:rPr lang="zh-TW" altLang="en-US" sz="1200" u="sng" kern="1200" dirty="0">
                <a:solidFill>
                  <a:schemeClr val="tx1"/>
                </a:solidFill>
                <a:effectLst/>
                <a:latin typeface="+mn-lt"/>
                <a:ea typeface="ヒラギノ角ゴ Pro W3" charset="0"/>
                <a:cs typeface="+mn-cs"/>
              </a:rPr>
              <a:t>及</a:t>
            </a:r>
            <a:r>
              <a:rPr lang="en-US" sz="1200" u="sng" kern="1200" dirty="0">
                <a:solidFill>
                  <a:schemeClr val="tx1"/>
                </a:solidFill>
                <a:effectLst/>
                <a:latin typeface="+mn-lt"/>
                <a:ea typeface="ヒラギノ角ゴ Pro W3" charset="0"/>
                <a:cs typeface="+mn-cs"/>
              </a:rPr>
              <a:t>35</a:t>
            </a:r>
            <a:r>
              <a:rPr lang="zh-TW" altLang="en-US" sz="1200" u="sng" kern="1200" dirty="0">
                <a:solidFill>
                  <a:schemeClr val="tx1"/>
                </a:solidFill>
                <a:effectLst/>
                <a:latin typeface="+mn-lt"/>
                <a:ea typeface="ヒラギノ角ゴ Pro W3" charset="0"/>
                <a:cs typeface="+mn-cs"/>
              </a:rPr>
              <a:t>张投影片</a:t>
            </a:r>
            <a:r>
              <a:rPr lang="zh-TW" altLang="en-US" sz="1200" kern="1200" dirty="0">
                <a:solidFill>
                  <a:schemeClr val="tx1"/>
                </a:solidFill>
                <a:effectLst/>
                <a:latin typeface="+mn-lt"/>
                <a:ea typeface="ヒラギノ角ゴ Pro W3" charset="0"/>
                <a:cs typeface="+mn-cs"/>
              </a:rPr>
              <a:t>上。</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第</a:t>
            </a:r>
            <a:r>
              <a:rPr lang="en-US" sz="1100" b="0" u="sng" dirty="0">
                <a:effectLst/>
                <a:latin typeface="Calibri" panose="020F0502020204030204" pitchFamily="34" charset="0"/>
                <a:ea typeface="PMingLiU" panose="02020500000000000000" pitchFamily="18" charset="-120"/>
                <a:cs typeface="Times New Roman" panose="02020603050405020304" pitchFamily="18" charset="0"/>
              </a:rPr>
              <a:t>36</a:t>
            </a: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张投影片</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提及了全球会员发展措施下</a:t>
            </a:r>
            <a:r>
              <a:rPr lang="zh-TW" altLang="en-US" sz="1200" kern="1200" dirty="0">
                <a:solidFill>
                  <a:schemeClr val="tx1"/>
                </a:solidFill>
                <a:effectLst/>
                <a:latin typeface="+mn-lt"/>
                <a:ea typeface="ヒラギノ角ゴ Pro W3" charset="0"/>
                <a:cs typeface="+mn-cs"/>
              </a:rPr>
              <a:t>一</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个步骤的会议：建立成功。与贵区领导人讨论您可能将在接下来几个月的什么时候举办这场会议。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第</a:t>
            </a:r>
            <a:r>
              <a:rPr lang="en-US" sz="1100" b="0" u="sng" dirty="0">
                <a:effectLst/>
                <a:latin typeface="Calibri" panose="020F0502020204030204" pitchFamily="34" charset="0"/>
                <a:ea typeface="PMingLiU" panose="02020500000000000000" pitchFamily="18" charset="-120"/>
                <a:cs typeface="Times New Roman" panose="02020603050405020304" pitchFamily="18" charset="0"/>
              </a:rPr>
              <a:t>33</a:t>
            </a:r>
            <a:r>
              <a:rPr lang="zh-TW" sz="1100" b="0" u="sng" dirty="0">
                <a:effectLst/>
                <a:latin typeface="Calibri" panose="020F0502020204030204" pitchFamily="34" charset="0"/>
                <a:ea typeface="PMingLiU" panose="02020500000000000000" pitchFamily="18" charset="-120"/>
                <a:cs typeface="Times New Roman" panose="02020603050405020304" pitchFamily="18" charset="0"/>
              </a:rPr>
              <a:t>张投影片</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提到资助您的倡议。您可能希望为您或所有与会者印出可用拨款的文件，此文件位于</a:t>
            </a:r>
            <a:r>
              <a:rPr lang="zh-CN" altLang="en-US" sz="1100" b="0" dirty="0">
                <a:effectLst/>
                <a:latin typeface="Calibri" panose="020F0502020204030204" pitchFamily="34" charset="0"/>
                <a:ea typeface="PMingLiU" panose="02020500000000000000" pitchFamily="18" charset="-120"/>
                <a:cs typeface="Times New Roman" panose="02020603050405020304" pitchFamily="18" charset="0"/>
              </a:rPr>
              <a:t>全球会员发展措施</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网页</a:t>
            </a:r>
            <a:r>
              <a:rPr lang="zh-CN" altLang="en-US" sz="1100" b="0" dirty="0">
                <a:effectLst/>
                <a:latin typeface="Calibri" panose="020F0502020204030204" pitchFamily="34" charset="0"/>
                <a:ea typeface="PMingLiU" panose="02020500000000000000" pitchFamily="18" charset="-120"/>
                <a:cs typeface="Times New Roman" panose="02020603050405020304" pitchFamily="18" charset="0"/>
              </a:rPr>
              <a:t>的‘流程’下</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建立一个「停车场」，记下可能与目前任务无直接相关的意见和问题。在此会议时，贵小组可能会提出对贵区域的全球会员发展措施计划或其他倡议有利的想法。为此建立一张特定的图表纸或一份专用的</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Word</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文件。通过将意见和问题纪录下来待未来再讨论，您能协助贵小组保持专注。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当您征求意见时，请狮友和分会干部首先帮助此倡议在分会级引起共鸣。</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  </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前国际干部和总监团队成员应等到所有其他狮友都发表意见后再发言。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提醒狮友们，这是个分享意见的安全场所，不过如果有些狮友对分享意见感到不舒服的话，请他们以电子邮件或私人信息将其意见寄给您，并确保在分享投影片</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信息记录时，也记下他们的意见。考虑使用 </a:t>
            </a:r>
            <a:r>
              <a:rPr lang="en-US" sz="1100" b="0" u="sng" dirty="0">
                <a:solidFill>
                  <a:srgbClr val="0563C1"/>
                </a:solidFill>
                <a:effectLst/>
                <a:latin typeface="Calibri" panose="020F0502020204030204" pitchFamily="34" charset="0"/>
                <a:ea typeface="PMingLiU" panose="02020500000000000000" pitchFamily="18" charset="-120"/>
                <a:cs typeface="Times New Roman" panose="02020603050405020304" pitchFamily="18" charset="0"/>
                <a:hlinkClick r:id="rId3"/>
              </a:rPr>
              <a:t>www.sli.do</a:t>
            </a:r>
            <a:r>
              <a:rPr lang="en-US" sz="1100" b="0" dirty="0">
                <a:effectLst/>
                <a:latin typeface="Calibri" panose="020F0502020204030204" pitchFamily="34" charset="0"/>
                <a:ea typeface="PMingLiU" panose="02020500000000000000" pitchFamily="18" charset="-120"/>
                <a:cs typeface="Times New Roman" panose="02020603050405020304" pitchFamily="18" charset="0"/>
              </a:rPr>
              <a:t> </a:t>
            </a:r>
            <a:r>
              <a:rPr lang="zh-TW" sz="1100" b="0" dirty="0">
                <a:effectLst/>
                <a:latin typeface="Calibri" panose="020F0502020204030204" pitchFamily="34" charset="0"/>
                <a:ea typeface="PMingLiU" panose="02020500000000000000" pitchFamily="18" charset="-120"/>
                <a:cs typeface="Times New Roman" panose="02020603050405020304" pitchFamily="18" charset="0"/>
              </a:rPr>
              <a:t>的免费版作为网上调查工具。 </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分组会议时，利用您最佳的判断力，根据会议可用的总时间，决定应分配给每项活动多少时间。</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zh-TW" sz="1100" b="0" dirty="0">
                <a:effectLst/>
                <a:latin typeface="Calibri" panose="020F0502020204030204" pitchFamily="34" charset="0"/>
                <a:ea typeface="PMingLiU" panose="02020500000000000000" pitchFamily="18" charset="-120"/>
                <a:cs typeface="Times New Roman" panose="02020603050405020304" pitchFamily="18" charset="0"/>
              </a:rPr>
              <a:t>本报告中有些投影片的讲稿有两个版本：</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200" kern="1200" dirty="0">
                <a:solidFill>
                  <a:schemeClr val="tx1"/>
                </a:solidFill>
                <a:effectLst/>
                <a:latin typeface="+mn-lt"/>
                <a:ea typeface="ヒラギノ角ゴ Pro W3" charset="0"/>
                <a:cs typeface="+mn-cs"/>
              </a:rPr>
              <a:t>GAT </a:t>
            </a:r>
            <a:r>
              <a:rPr lang="zh-TW" altLang="en-US" sz="1200" kern="1200" dirty="0">
                <a:solidFill>
                  <a:schemeClr val="tx1"/>
                </a:solidFill>
                <a:effectLst/>
                <a:latin typeface="+mn-lt"/>
                <a:ea typeface="ヒラギノ角ゴ Pro W3" charset="0"/>
                <a:cs typeface="+mn-cs"/>
              </a:rPr>
              <a:t>地区领导人的讲稿</a:t>
            </a:r>
            <a:r>
              <a:rPr lang="en-US" sz="1200" kern="1200" dirty="0">
                <a:solidFill>
                  <a:schemeClr val="tx1"/>
                </a:solidFill>
                <a:effectLst/>
                <a:latin typeface="+mn-lt"/>
                <a:ea typeface="ヒラギノ角ゴ Pro W3" charset="0"/>
                <a:cs typeface="+mn-cs"/>
              </a:rPr>
              <a:t> - </a:t>
            </a:r>
            <a:r>
              <a:rPr lang="zh-TW" altLang="en-US" sz="1200" kern="1200" dirty="0">
                <a:solidFill>
                  <a:schemeClr val="tx1"/>
                </a:solidFill>
                <a:effectLst/>
                <a:latin typeface="+mn-lt"/>
                <a:ea typeface="ヒラギノ角ゴ Pro W3" charset="0"/>
                <a:cs typeface="+mn-cs"/>
              </a:rPr>
              <a:t>为区领导人带领</a:t>
            </a:r>
            <a:r>
              <a:rPr lang="zh-TW" altLang="en-US" sz="1200" u="sng" kern="1200" dirty="0">
                <a:solidFill>
                  <a:schemeClr val="tx1"/>
                </a:solidFill>
                <a:effectLst/>
                <a:latin typeface="+mn-lt"/>
                <a:ea typeface="ヒラギノ角ゴ Pro W3" charset="0"/>
                <a:cs typeface="+mn-cs"/>
              </a:rPr>
              <a:t>建立计划</a:t>
            </a:r>
            <a:r>
              <a:rPr lang="zh-TW" altLang="en-US" sz="1200" kern="1200" dirty="0">
                <a:solidFill>
                  <a:schemeClr val="tx1"/>
                </a:solidFill>
                <a:effectLst/>
                <a:latin typeface="+mn-lt"/>
                <a:ea typeface="ヒラギノ角ゴ Pro W3" charset="0"/>
                <a:cs typeface="+mn-cs"/>
              </a:rPr>
              <a:t>的研讨会做准备</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zh-TW" altLang="en-US" sz="1200" kern="1200" dirty="0">
                <a:solidFill>
                  <a:schemeClr val="tx1"/>
                </a:solidFill>
                <a:effectLst/>
                <a:latin typeface="+mn-lt"/>
                <a:ea typeface="ヒラギノ角ゴ Pro W3" charset="0"/>
                <a:cs typeface="+mn-cs"/>
              </a:rPr>
              <a:t>区领导人的讲稿</a:t>
            </a:r>
            <a:r>
              <a:rPr lang="en-US" sz="1200" kern="1200" dirty="0">
                <a:solidFill>
                  <a:schemeClr val="tx1"/>
                </a:solidFill>
                <a:effectLst/>
                <a:latin typeface="+mn-lt"/>
                <a:ea typeface="ヒラギノ角ゴ Pro W3" charset="0"/>
                <a:cs typeface="+mn-cs"/>
              </a:rPr>
              <a:t> - </a:t>
            </a:r>
            <a:r>
              <a:rPr lang="zh-TW" altLang="en-US" sz="1200" kern="1200" dirty="0">
                <a:solidFill>
                  <a:schemeClr val="tx1"/>
                </a:solidFill>
                <a:effectLst/>
                <a:latin typeface="+mn-lt"/>
                <a:ea typeface="ヒラギノ角ゴ Pro W3" charset="0"/>
                <a:cs typeface="+mn-cs"/>
              </a:rPr>
              <a:t>在引导</a:t>
            </a:r>
            <a:r>
              <a:rPr lang="zh-TW" altLang="en-US" sz="1200" u="sng" kern="1200" dirty="0">
                <a:solidFill>
                  <a:schemeClr val="tx1"/>
                </a:solidFill>
                <a:effectLst/>
                <a:latin typeface="+mn-lt"/>
                <a:ea typeface="ヒラギノ角ゴ Pro W3" charset="0"/>
                <a:cs typeface="+mn-cs"/>
              </a:rPr>
              <a:t>建立计划</a:t>
            </a:r>
            <a:r>
              <a:rPr lang="zh-TW" altLang="en-US" sz="1200" kern="1200" dirty="0">
                <a:solidFill>
                  <a:schemeClr val="tx1"/>
                </a:solidFill>
                <a:effectLst/>
                <a:latin typeface="+mn-lt"/>
                <a:ea typeface="ヒラギノ角ゴ Pro W3" charset="0"/>
                <a:cs typeface="+mn-cs"/>
              </a:rPr>
              <a:t>的研讨会时使用</a:t>
            </a:r>
            <a:endParaRPr lang="en-US" sz="1100" b="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GMA – Build a Team</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6036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请看第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张投影片的笔记。在简报前先完成。</a:t>
            </a:r>
            <a:endParaRPr lang="en-US" alt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800" b="0" i="1" baseline="0" dirty="0">
                <a:latin typeface="Arial" panose="020B0604020202020204" pitchFamily="34" charset="0"/>
                <a:ea typeface="PMingLiU"/>
                <a:cs typeface="Arial" panose="020B0604020202020204" pitchFamily="34" charset="0"/>
              </a:rPr>
              <a:t>在此会议以前，</a:t>
            </a:r>
            <a:r>
              <a:rPr lang="zh-TW" altLang="en-US" sz="1000" i="1" kern="1200" dirty="0">
                <a:solidFill>
                  <a:schemeClr val="tx1"/>
                </a:solidFill>
                <a:effectLst/>
                <a:latin typeface="+mn-lt"/>
                <a:ea typeface="ヒラギノ角ゴ Pro W3" charset="0"/>
                <a:cs typeface="ヒラギノ角ゴ Pro W3" charset="0"/>
              </a:rPr>
              <a:t>查看确</a:t>
            </a:r>
            <a:r>
              <a:rPr lang="zh-CN" altLang="en-US" sz="1000" i="1" kern="1200" dirty="0">
                <a:solidFill>
                  <a:schemeClr val="tx1"/>
                </a:solidFill>
                <a:effectLst/>
                <a:latin typeface="+mn-lt"/>
                <a:ea typeface="ヒラギノ角ゴ Pro W3" charset="0"/>
                <a:cs typeface="ヒラギノ角ゴ Pro W3" charset="0"/>
              </a:rPr>
              <a:t>定</a:t>
            </a:r>
            <a:r>
              <a:rPr lang="zh-TW" altLang="en-US" sz="1000" i="1" kern="1200" dirty="0">
                <a:solidFill>
                  <a:schemeClr val="tx1"/>
                </a:solidFill>
                <a:effectLst/>
                <a:latin typeface="+mn-lt"/>
                <a:ea typeface="ヒラギノ角ゴ Pro W3" charset="0"/>
                <a:cs typeface="ヒラギノ角ゴ Pro W3" charset="0"/>
              </a:rPr>
              <a:t>的优势，并准备好一个例子，说明在规划行动计划时，如何</a:t>
            </a:r>
            <a:r>
              <a:rPr lang="zh-CN" altLang="en-US" sz="1000" b="0" i="1" baseline="0" dirty="0">
                <a:latin typeface="Arial" panose="020B0604020202020204" pitchFamily="34" charset="0"/>
                <a:ea typeface="PMingLiU"/>
                <a:cs typeface="Arial" panose="020B0604020202020204" pitchFamily="34" charset="0"/>
              </a:rPr>
              <a:t>可以</a:t>
            </a:r>
            <a:r>
              <a:rPr lang="zh-TW" altLang="en-US" sz="1000" i="1" kern="1200" dirty="0">
                <a:solidFill>
                  <a:schemeClr val="tx1"/>
                </a:solidFill>
                <a:effectLst/>
                <a:latin typeface="+mn-lt"/>
                <a:ea typeface="ヒラギノ角ゴ Pro W3" charset="0"/>
                <a:cs typeface="ヒラギノ角ゴ Pro W3" charset="0"/>
              </a:rPr>
              <a:t>运用一两项优势以达成该区域建立的 </a:t>
            </a:r>
            <a:r>
              <a:rPr lang="en-US" sz="1000" i="1" kern="1200" dirty="0">
                <a:solidFill>
                  <a:schemeClr val="tx1"/>
                </a:solidFill>
                <a:effectLst/>
                <a:latin typeface="+mn-lt"/>
                <a:ea typeface="ヒラギノ角ゴ Pro W3" charset="0"/>
                <a:cs typeface="ヒラギノ角ゴ Pro W3" charset="0"/>
              </a:rPr>
              <a:t>MISSION</a:t>
            </a:r>
            <a:r>
              <a:rPr lang="en-US" sz="1000" i="0" kern="1200" dirty="0">
                <a:solidFill>
                  <a:schemeClr val="tx1"/>
                </a:solidFill>
                <a:effectLst/>
                <a:latin typeface="+mn-lt"/>
                <a:ea typeface="ヒラギノ角ゴ Pro W3" charset="0"/>
                <a:cs typeface="ヒラギノ角ゴ Pro W3" charset="0"/>
              </a:rPr>
              <a:t> </a:t>
            </a:r>
            <a:r>
              <a:rPr lang="en-US" sz="1000" b="1" i="0" kern="1200" dirty="0">
                <a:solidFill>
                  <a:schemeClr val="tx1"/>
                </a:solidFill>
                <a:effectLst/>
                <a:latin typeface="+mn-lt"/>
                <a:ea typeface="ヒラギノ角ゴ Pro W3" charset="0"/>
                <a:cs typeface="ヒラギノ角ゴ Pro W3" charset="0"/>
              </a:rPr>
              <a:t>1.5 </a:t>
            </a:r>
            <a:r>
              <a:rPr lang="zh-TW" altLang="en-US" sz="1000" i="1" kern="1200" dirty="0">
                <a:solidFill>
                  <a:schemeClr val="tx1"/>
                </a:solidFill>
                <a:effectLst/>
                <a:latin typeface="+mn-lt"/>
                <a:ea typeface="ヒラギノ角ゴ Pro W3" charset="0"/>
                <a:cs typeface="ヒラギノ角ゴ Pro W3" charset="0"/>
              </a:rPr>
              <a:t>目标。</a:t>
            </a: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最后，我们确立了我们的威胁 ─ 欢迎举出更多威胁，但我们能如何避免威胁、减少其影响或将其化为机会呢？</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(请与会者回答。</a:t>
            </a:r>
            <a:r>
              <a:rPr lang="zh-TW" sz="1000" b="0" i="1" baseline="0" dirty="0">
                <a:latin typeface="Arial" panose="020B0604020202020204" pitchFamily="34" charset="0"/>
                <a:ea typeface="PMingLiU"/>
                <a:cs typeface="Arial" panose="020B0604020202020204" pitchFamily="34" charset="0"/>
              </a:rPr>
              <a:t>若与会者回答不出来的话，则报告会议前准备的想法。)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dirty="0"/>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i="1" baseline="0" dirty="0">
                <a:latin typeface="Arial" panose="020B0604020202020204" pitchFamily="34" charset="0"/>
                <a:ea typeface="PMingLiU"/>
                <a:cs typeface="Arial" panose="020B0604020202020204" pitchFamily="34" charset="0"/>
              </a:rPr>
              <a:t>请看第 </a:t>
            </a:r>
            <a:r>
              <a:rPr lang="en-US" altLang="zh-CN" sz="1200" b="0" i="1" baseline="0" dirty="0">
                <a:latin typeface="Arial" panose="020B0604020202020204" pitchFamily="34" charset="0"/>
                <a:ea typeface="PMingLiU"/>
                <a:cs typeface="Arial" panose="020B0604020202020204" pitchFamily="34" charset="0"/>
              </a:rPr>
              <a:t>1 </a:t>
            </a:r>
            <a:r>
              <a:rPr lang="zh-TW" altLang="en-US" sz="1200" b="0" i="1" baseline="0" dirty="0">
                <a:latin typeface="Arial" panose="020B0604020202020204" pitchFamily="34" charset="0"/>
                <a:ea typeface="PMingLiU"/>
                <a:cs typeface="Arial" panose="020B0604020202020204" pitchFamily="34" charset="0"/>
              </a:rPr>
              <a:t>张投影片的笔记。在简报前先完成。</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i="1" baseline="0" dirty="0">
                <a:latin typeface="Arial" panose="020B0604020202020204" pitchFamily="34" charset="0"/>
                <a:ea typeface="PMingLiU"/>
                <a:cs typeface="Arial" panose="020B0604020202020204" pitchFamily="34" charset="0"/>
              </a:rPr>
              <a:t>您可能会希望先找出贵区去年的相关数量，以回答任何问题。您能于</a:t>
            </a:r>
            <a:r>
              <a:rPr lang="en-US" altLang="zh-TW" sz="1200" b="0" i="1" baseline="0" dirty="0">
                <a:latin typeface="Arial" panose="020B0604020202020204" pitchFamily="34" charset="0"/>
                <a:ea typeface="PMingLiU"/>
                <a:cs typeface="Arial" panose="020B0604020202020204" pitchFamily="34" charset="0"/>
              </a:rPr>
              <a:t>5</a:t>
            </a:r>
            <a:r>
              <a:rPr lang="zh-TW" altLang="en-US" sz="1200" b="0" i="1" baseline="0" dirty="0">
                <a:latin typeface="Arial" panose="020B0604020202020204" pitchFamily="34" charset="0"/>
                <a:ea typeface="PMingLiU"/>
                <a:cs typeface="Arial" panose="020B0604020202020204" pitchFamily="34" charset="0"/>
              </a:rPr>
              <a:t>年趋势报告中找到过去的相关数量： </a:t>
            </a:r>
            <a:r>
              <a:rPr lang="en-US" altLang="zh-TW" sz="1200" b="0" i="1" baseline="0" dirty="0">
                <a:latin typeface="Arial" panose="020B0604020202020204" pitchFamily="34" charset="0"/>
                <a:ea typeface="PMingLiU"/>
                <a:cs typeface="Arial" panose="020B0604020202020204" pitchFamily="34" charset="0"/>
              </a:rPr>
              <a:t>http://www8.lionsclubs.org/reports/5YearTrendReport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endParaRPr lang="en-US" sz="12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altLang="en-US" sz="1200" b="0" i="1" dirty="0">
                <a:latin typeface="Arial" panose="020B0604020202020204" pitchFamily="34" charset="0"/>
                <a:ea typeface="PMingLiU" panose="020F0502020204030204" pitchFamily="34" charset="0"/>
                <a:cs typeface="Arial" panose="020B0604020202020204" pitchFamily="34" charset="0"/>
              </a:rPr>
              <a:t>给</a:t>
            </a:r>
            <a:r>
              <a:rPr lang="en-US" altLang="zh-TW" sz="1200" b="0" i="1" dirty="0">
                <a:latin typeface="Arial" panose="020B0604020202020204" pitchFamily="34" charset="0"/>
                <a:ea typeface="PMingLiU" panose="020F0502020204030204" pitchFamily="34" charset="0"/>
                <a:cs typeface="Arial" panose="020B0604020202020204" pitchFamily="34" charset="0"/>
              </a:rPr>
              <a:t>GAT</a:t>
            </a:r>
            <a:r>
              <a:rPr lang="zh-TW" altLang="en-US" sz="1200" b="0" i="1" dirty="0">
                <a:latin typeface="Arial" panose="020B0604020202020204" pitchFamily="34" charset="0"/>
                <a:ea typeface="PMingLiU" panose="020F0502020204030204" pitchFamily="34" charset="0"/>
                <a:cs typeface="Arial" panose="020B0604020202020204" pitchFamily="34" charset="0"/>
              </a:rPr>
              <a:t>地区领导人的讲稿，为区领导人引导</a:t>
            </a:r>
            <a:r>
              <a:rPr lang="zh-TW" altLang="en-US" sz="1200" b="0" i="1" u="sng" dirty="0">
                <a:latin typeface="Arial" panose="020B0604020202020204" pitchFamily="34" charset="0"/>
                <a:ea typeface="PMingLiU" panose="020F0502020204030204" pitchFamily="34" charset="0"/>
                <a:cs typeface="Arial" panose="020B0604020202020204" pitchFamily="34" charset="0"/>
              </a:rPr>
              <a:t>建立计划</a:t>
            </a:r>
            <a:r>
              <a:rPr lang="zh-TW" altLang="en-US" sz="1200" b="0" i="1" dirty="0">
                <a:latin typeface="Arial" panose="020B0604020202020204" pitchFamily="34" charset="0"/>
                <a:ea typeface="PMingLiU" panose="020F0502020204030204" pitchFamily="34" charset="0"/>
                <a:cs typeface="Arial" panose="020B0604020202020204" pitchFamily="34" charset="0"/>
              </a:rPr>
              <a:t>的研讨会做准备：</a:t>
            </a:r>
          </a:p>
          <a:p>
            <a:pPr marL="0" marR="0">
              <a:lnSpc>
                <a:spcPct val="107000"/>
              </a:lnSpc>
              <a:spcBef>
                <a:spcPts val="0"/>
              </a:spcBef>
              <a:spcAft>
                <a:spcPts val="800"/>
              </a:spcAft>
            </a:pPr>
            <a:r>
              <a:rPr lang="zh-TW" altLang="en-US" sz="1200" kern="1200" dirty="0">
                <a:solidFill>
                  <a:schemeClr val="tx1"/>
                </a:solidFill>
                <a:effectLst/>
                <a:latin typeface="+mn-lt"/>
                <a:ea typeface="ヒラギノ角ゴ Pro W3" charset="0"/>
                <a:cs typeface="ヒラギノ角ゴ Pro W3" charset="0"/>
              </a:rPr>
              <a:t>这是个回顾您在</a:t>
            </a:r>
            <a:r>
              <a:rPr lang="zh-TW" altLang="en-US" sz="1200" u="sng" kern="1200" dirty="0">
                <a:solidFill>
                  <a:schemeClr val="tx1"/>
                </a:solidFill>
                <a:effectLst/>
                <a:latin typeface="+mn-lt"/>
                <a:ea typeface="ヒラギノ角ゴ Pro W3" charset="0"/>
                <a:cs typeface="ヒラギノ角ゴ Pro W3" charset="0"/>
              </a:rPr>
              <a:t>建立愿景</a:t>
            </a:r>
            <a:r>
              <a:rPr lang="zh-TW" altLang="en-US" sz="1200" kern="1200" dirty="0">
                <a:solidFill>
                  <a:schemeClr val="tx1"/>
                </a:solidFill>
                <a:effectLst/>
                <a:latin typeface="+mn-lt"/>
                <a:ea typeface="ヒラギノ角ゴ Pro W3" charset="0"/>
                <a:cs typeface="ヒラギノ角ゴ Pro W3" charset="0"/>
              </a:rPr>
              <a:t>研讨会中所建立的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a:t>
            </a:r>
            <a:r>
              <a:rPr lang="zh-TW" altLang="en-US" sz="1200" kern="1200" dirty="0">
                <a:solidFill>
                  <a:schemeClr val="tx1"/>
                </a:solidFill>
                <a:effectLst/>
                <a:latin typeface="+mn-lt"/>
                <a:ea typeface="ヒラギノ角ゴ Pro W3" charset="0"/>
                <a:cs typeface="ヒラギノ角ゴ Pro W3" charset="0"/>
              </a:rPr>
              <a:t>目标之时刻。</a:t>
            </a:r>
            <a:r>
              <a:rPr lang="zh-TW" altLang="en-US" sz="1200" b="0" dirty="0">
                <a:latin typeface="Arial" panose="020B0604020202020204" pitchFamily="34" charset="0"/>
                <a:ea typeface="PMingLiU" panose="020F0502020204030204" pitchFamily="34" charset="0"/>
                <a:cs typeface="Arial" panose="020B0604020202020204" pitchFamily="34" charset="0"/>
              </a:rPr>
              <a:t>在与会者自区内分会取得反饋后重新讨论此问题有助于强化对目标和计划的支持。</a:t>
            </a:r>
          </a:p>
          <a:p>
            <a:pPr marL="0" marR="0">
              <a:lnSpc>
                <a:spcPct val="107000"/>
              </a:lnSpc>
              <a:spcBef>
                <a:spcPts val="0"/>
              </a:spcBef>
              <a:spcAft>
                <a:spcPts val="800"/>
              </a:spcAft>
            </a:pPr>
            <a:endParaRPr lang="en-US" altLang="zh-TW" sz="12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altLang="en-US" sz="1200" b="0" i="1" dirty="0">
                <a:latin typeface="Arial" panose="020B0604020202020204" pitchFamily="34" charset="0"/>
                <a:ea typeface="PMingLiU" panose="020F0502020204030204" pitchFamily="34" charset="0"/>
                <a:cs typeface="Arial" panose="020B0604020202020204" pitchFamily="34" charset="0"/>
              </a:rPr>
              <a:t>给区领导人的讲稿，于引导</a:t>
            </a:r>
            <a:r>
              <a:rPr lang="zh-TW" altLang="en-US" sz="1200" b="0" i="1" u="sng" dirty="0">
                <a:latin typeface="Arial" panose="020B0604020202020204" pitchFamily="34" charset="0"/>
                <a:ea typeface="PMingLiU" panose="020F0502020204030204" pitchFamily="34" charset="0"/>
                <a:cs typeface="Arial" panose="020B0604020202020204" pitchFamily="34" charset="0"/>
              </a:rPr>
              <a:t>建立计划</a:t>
            </a:r>
            <a:r>
              <a:rPr lang="zh-TW" altLang="en-US" sz="1200" b="0" i="1" dirty="0">
                <a:latin typeface="Arial" panose="020B0604020202020204" pitchFamily="34" charset="0"/>
                <a:ea typeface="PMingLiU" panose="020F0502020204030204" pitchFamily="34" charset="0"/>
                <a:cs typeface="Arial" panose="020B0604020202020204" pitchFamily="34" charset="0"/>
              </a:rPr>
              <a:t>的研讨会时使用：</a:t>
            </a:r>
          </a:p>
          <a:p>
            <a:r>
              <a:rPr lang="zh-TW" altLang="en-US" sz="1200" kern="1200" dirty="0">
                <a:solidFill>
                  <a:schemeClr val="tx1"/>
                </a:solidFill>
                <a:effectLst/>
                <a:latin typeface="+mn-lt"/>
                <a:ea typeface="ヒラギノ角ゴ Pro W3" charset="0"/>
                <a:cs typeface="ヒラギノ角ゴ Pro W3" charset="0"/>
              </a:rPr>
              <a:t>在</a:t>
            </a:r>
            <a:r>
              <a:rPr lang="zh-TW" altLang="en-US" sz="1200" u="sng" kern="1200" dirty="0">
                <a:solidFill>
                  <a:schemeClr val="tx1"/>
                </a:solidFill>
                <a:effectLst/>
                <a:latin typeface="+mn-lt"/>
                <a:ea typeface="ヒラギノ角ゴ Pro W3" charset="0"/>
                <a:cs typeface="ヒラギノ角ゴ Pro W3" charset="0"/>
              </a:rPr>
              <a:t>建立愿景</a:t>
            </a:r>
            <a:r>
              <a:rPr lang="zh-TW" altLang="en-US" sz="1200" kern="1200" dirty="0">
                <a:solidFill>
                  <a:schemeClr val="tx1"/>
                </a:solidFill>
                <a:effectLst/>
                <a:latin typeface="+mn-lt"/>
                <a:ea typeface="ヒラギノ角ゴ Pro W3" charset="0"/>
                <a:cs typeface="ヒラギノ角ゴ Pro W3" charset="0"/>
              </a:rPr>
              <a:t>的会议中，我们审查了为了完成我们服务的使命之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altLang="en-US" sz="1200" kern="1200" dirty="0">
                <a:solidFill>
                  <a:schemeClr val="tx1"/>
                </a:solidFill>
                <a:effectLst/>
                <a:latin typeface="+mn-lt"/>
                <a:ea typeface="ヒラギノ角ゴ Pro W3" charset="0"/>
                <a:cs typeface="ヒラギノ角ゴ Pro W3" charset="0"/>
              </a:rPr>
              <a:t>的目标 。</a:t>
            </a:r>
            <a:endParaRPr lang="en-US" altLang="zh-TW" sz="1200" kern="1200" dirty="0">
              <a:solidFill>
                <a:schemeClr val="tx1"/>
              </a:solidFill>
              <a:effectLst/>
              <a:latin typeface="+mn-lt"/>
              <a:ea typeface="ヒラギノ角ゴ Pro W3" charset="0"/>
              <a:cs typeface="ヒラギノ角ゴ Pro W3" charset="0"/>
            </a:endParaRPr>
          </a:p>
          <a:p>
            <a:r>
              <a:rPr lang="en-US" sz="1200" kern="1200" dirty="0">
                <a:solidFill>
                  <a:schemeClr val="tx1"/>
                </a:solidFill>
                <a:effectLst/>
                <a:latin typeface="+mn-lt"/>
                <a:ea typeface="ヒラギノ角ゴ Pro W3" charset="0"/>
                <a:cs typeface="ヒラギノ角ゴ Pro W3" charset="0"/>
              </a:rPr>
              <a:t> </a:t>
            </a:r>
          </a:p>
          <a:p>
            <a:r>
              <a:rPr lang="zh-TW" altLang="en-US" sz="1200" kern="1200" dirty="0">
                <a:solidFill>
                  <a:schemeClr val="tx1"/>
                </a:solidFill>
                <a:effectLst/>
                <a:latin typeface="+mn-lt"/>
                <a:ea typeface="ヒラギノ角ゴ Pro W3" charset="0"/>
                <a:cs typeface="ヒラギノ角ゴ Pro W3" charset="0"/>
              </a:rPr>
              <a:t>关于我们的目标还有更多的想法吗？</a:t>
            </a:r>
            <a:endParaRPr lang="zh-TW" altLang="en-US" sz="1200" b="0" baseline="0" dirty="0">
              <a:latin typeface="Arial" panose="020B0604020202020204" pitchFamily="34" charset="0"/>
              <a:ea typeface="PMingLiU"/>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710724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给观众一些时间阅读此投影片。</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这句话对您而言意味着什么？(停顿等候回应)</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我们将为我们所建立的目标花许多时间进行计划，且会有许多步骤，但我们所采取的每个步骤都将使我们更靠近成功。因此，不论是多小的任务，我们都应庆祝每个完成的步骤。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接下来，我们来花点时间查看</a:t>
            </a:r>
            <a:r>
              <a:rPr lang="zh-CN" altLang="en-US" sz="1000" b="0" baseline="0" dirty="0">
                <a:latin typeface="Arial" panose="020B0604020202020204" pitchFamily="34" charset="0"/>
                <a:ea typeface="PMingLiU"/>
                <a:cs typeface="Arial" panose="020B0604020202020204" pitchFamily="34" charset="0"/>
              </a:rPr>
              <a:t>一个</a:t>
            </a:r>
            <a:r>
              <a:rPr lang="zh-TW" sz="1000" b="0" baseline="0" dirty="0">
                <a:latin typeface="Arial" panose="020B0604020202020204" pitchFamily="34" charset="0"/>
                <a:ea typeface="PMingLiU"/>
                <a:cs typeface="Arial" panose="020B0604020202020204" pitchFamily="34" charset="0"/>
              </a:rPr>
              <a:t>强大的行动计划中</a:t>
            </a:r>
            <a:r>
              <a:rPr lang="zh-TW" altLang="en-US" sz="1000" b="0" baseline="0" dirty="0">
                <a:latin typeface="Arial" panose="020B0604020202020204" pitchFamily="34" charset="0"/>
                <a:ea typeface="PMingLiU"/>
                <a:cs typeface="Arial" panose="020B0604020202020204" pitchFamily="34" charset="0"/>
              </a:rPr>
              <a:t>之所有</a:t>
            </a:r>
            <a:r>
              <a:rPr lang="zh-CN" altLang="en-US" sz="1000" b="0" baseline="0" dirty="0">
                <a:latin typeface="Arial" panose="020B0604020202020204" pitchFamily="34" charset="0"/>
                <a:ea typeface="PMingLiU"/>
                <a:cs typeface="Arial" panose="020B0604020202020204" pitchFamily="34" charset="0"/>
              </a:rPr>
              <a:t>要素</a:t>
            </a:r>
            <a:r>
              <a:rPr lang="zh-TW" sz="1000" b="0" baseline="0" dirty="0">
                <a:latin typeface="Arial" panose="020B0604020202020204" pitchFamily="34" charset="0"/>
                <a:ea typeface="PMingLiU"/>
                <a:cs typeface="Arial" panose="020B0604020202020204" pitchFamily="34" charset="0"/>
              </a:rPr>
              <a:t>。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zh-TW" sz="1200" b="0" u="sng" dirty="0">
                <a:latin typeface="Arial" panose="020B0604020202020204" pitchFamily="34" charset="0"/>
                <a:ea typeface="PMingLiU"/>
                <a:cs typeface="Arial" panose="020B0604020202020204" pitchFamily="34" charset="0"/>
              </a:rPr>
              <a:t>讲者笔记： </a:t>
            </a:r>
          </a:p>
          <a:p>
            <a:pPr lvl="0">
              <a:defRPr/>
            </a:pPr>
            <a:r>
              <a:rPr lang="zh-TW" sz="1200" b="0" dirty="0">
                <a:latin typeface="Arial" panose="020B0604020202020204" pitchFamily="34" charset="0"/>
                <a:ea typeface="PMingLiU"/>
                <a:cs typeface="Arial" panose="020B0604020202020204" pitchFamily="34" charset="0"/>
              </a:rPr>
              <a:t>____________________________________________________________</a:t>
            </a:r>
          </a:p>
          <a:p>
            <a:endParaRPr lang="en-US" sz="1200" b="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您可以在此找到能帮助您，在为每个已设立的会员发展目标建立行动计划时所需的主要资源。为了更了解这项资源，我们一起来深入探讨每一部份(点一下)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首先，我们有专注领域的部分，给</a:t>
            </a:r>
            <a:r>
              <a:rPr lang="zh-CN" altLang="en-US" sz="1200" b="0" dirty="0">
                <a:latin typeface="Arial" panose="020B0604020202020204" pitchFamily="34" charset="0"/>
                <a:ea typeface="PMingLiU"/>
                <a:cs typeface="Arial" panose="020B0604020202020204" pitchFamily="34" charset="0"/>
              </a:rPr>
              <a:t>工作组</a:t>
            </a:r>
            <a:r>
              <a:rPr lang="zh-TW" sz="1200" b="0" dirty="0">
                <a:latin typeface="Arial" panose="020B0604020202020204" pitchFamily="34" charset="0"/>
                <a:ea typeface="PMingLiU"/>
                <a:cs typeface="Arial" panose="020B0604020202020204" pitchFamily="34" charset="0"/>
              </a:rPr>
              <a:t>就行动宣言中整体的目标提供清楚的方向。区团队将有机会使用行动计划模板来完成其区目标，这也说明了您将在此部分中找到服务活动、会员发展、领导发展、</a:t>
            </a:r>
            <a:r>
              <a:rPr lang="en-US" altLang="zh-CN" sz="1200" b="0" dirty="0">
                <a:latin typeface="Arial" panose="020B0604020202020204" pitchFamily="34" charset="0"/>
                <a:ea typeface="PMingLiU"/>
                <a:cs typeface="Arial" panose="020B0604020202020204" pitchFamily="34" charset="0"/>
              </a:rPr>
              <a:t>LCIF </a:t>
            </a:r>
            <a:r>
              <a:rPr lang="zh-TW" sz="1200" b="0" dirty="0">
                <a:latin typeface="Arial" panose="020B0604020202020204" pitchFamily="34" charset="0"/>
                <a:ea typeface="PMingLiU"/>
                <a:cs typeface="Arial" panose="020B0604020202020204" pitchFamily="34" charset="0"/>
              </a:rPr>
              <a:t>及客制目标的选项。在全球会员发展措施中，我们所有的行动计划都将仅致力于会员发展。(点一下)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接下来，我们有目标宣言，您将在此处指出区期望达成什么。</a:t>
            </a:r>
            <a:r>
              <a:rPr lang="zh-TW" altLang="en-US" sz="1200" kern="1200" dirty="0">
                <a:solidFill>
                  <a:schemeClr val="tx1"/>
                </a:solidFill>
                <a:effectLst/>
                <a:latin typeface="+mn-lt"/>
                <a:ea typeface="ヒラギノ角ゴ Pro W3" charset="0"/>
                <a:cs typeface="ヒラギノ角ゴ Pro W3" charset="0"/>
              </a:rPr>
              <a:t>对于会员发展，您将使用每个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altLang="en-US" sz="1200" kern="1200" dirty="0">
                <a:solidFill>
                  <a:schemeClr val="tx1"/>
                </a:solidFill>
                <a:effectLst/>
                <a:latin typeface="+mn-lt"/>
                <a:ea typeface="ヒラギノ角ゴ Pro W3" charset="0"/>
                <a:cs typeface="ヒラギノ角ゴ Pro W3" charset="0"/>
              </a:rPr>
              <a:t>的目标来撰写一个目标宣言。 </a:t>
            </a:r>
            <a:r>
              <a:rPr lang="zh-TW" sz="1200" b="0" dirty="0">
                <a:latin typeface="Arial" panose="020B0604020202020204" pitchFamily="34" charset="0"/>
                <a:ea typeface="PMingLiU"/>
                <a:cs typeface="Arial" panose="020B0604020202020204" pitchFamily="34" charset="0"/>
              </a:rPr>
              <a:t>(点一下)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每个目标都将有数个行动步骤，说明贵</a:t>
            </a:r>
            <a:r>
              <a:rPr lang="zh-CN" altLang="en-US" sz="1200" b="0" dirty="0">
                <a:latin typeface="Arial" panose="020B0604020202020204" pitchFamily="34" charset="0"/>
                <a:ea typeface="PMingLiU"/>
                <a:cs typeface="Arial" panose="020B0604020202020204" pitchFamily="34" charset="0"/>
              </a:rPr>
              <a:t>工作组</a:t>
            </a:r>
            <a:r>
              <a:rPr lang="zh-TW" sz="1200" b="0" dirty="0">
                <a:latin typeface="Arial" panose="020B0604020202020204" pitchFamily="34" charset="0"/>
                <a:ea typeface="PMingLiU"/>
                <a:cs typeface="Arial" panose="020B0604020202020204" pitchFamily="34" charset="0"/>
              </a:rPr>
              <a:t>将如何完成这些目标。应列出过程中的每个步骤，从为某一活动筹办会议至举办培训活动，以庆祝途中的每个小成功。(点一下)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应在每个行动步骤中列出主要应采取行动的负责人，如此能确保责任归属，并有助于解决谁该完成哪项任务的问题。(点一下)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所需的资源说明完成每项任务将需要哪些项目、资金或人力。(点一下)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开始的日期说明行动规划何时开始，而截止日期说明任务将于何时完成。请记得，必要的话为后续追踪预留充足的时间。(点一下)</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在您一开始建立行动计划时，先不必完成评估和修订的部分，但应在整个年度完成。评估的部分，您将包含任何收到且可能影响整体时间表的行动/反饋，或为完成列出的目标所需的行动。(点一下)</a:t>
            </a:r>
          </a:p>
          <a:p>
            <a:endParaRPr lang="en-US" sz="1200" b="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另一方面，修订的部分则是根据评估及为达成目标所需进行的计划调整而制定。</a:t>
            </a:r>
          </a:p>
          <a:p>
            <a:endParaRPr lang="en-US" sz="1200" b="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为了让您更了解如何完成一项计划，我们将快速地介绍一些可用于计划每个专注领域的行动步骤之范例，但是在我们开始以前，还有人有任何疑问吗？(停顿)</a:t>
            </a:r>
          </a:p>
          <a:p>
            <a:endParaRPr lang="en-US" sz="1200" b="0" dirty="0">
              <a:latin typeface="Arial" panose="020B0604020202020204" pitchFamily="34" charset="0"/>
              <a:cs typeface="Arial" panose="020B0604020202020204" pitchFamily="34" charset="0"/>
            </a:endParaRPr>
          </a:p>
          <a:p>
            <a:endParaRPr lang="en-US" b="0"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a:lnSpc>
                <a:spcPct val="107000"/>
              </a:lnSpc>
              <a:spcBef>
                <a:spcPts val="0"/>
              </a:spcBef>
              <a:spcAft>
                <a:spcPts val="80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GAT地区领导人的讲稿，为区领导人引导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的研讨会做准备：</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通过查看并讨论几个模板目标和行动计划，接下来的几张投影片将是个练习行动计划的机会。如我们刚从模板中所见，行动计划是个非常详细的活动，而每个步骤对我们的成功都非常重要。制定行动计划，熟能生巧。 </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讨论也刺激我们对每个专注领域可能的行动步骤之思考和创意。</a:t>
            </a:r>
          </a:p>
          <a:p>
            <a:pPr marL="0" marR="0">
              <a:lnSpc>
                <a:spcPct val="107000"/>
              </a:lnSpc>
              <a:spcBef>
                <a:spcPts val="0"/>
              </a:spcBef>
              <a:spcAft>
                <a:spcPts val="800"/>
              </a:spcAft>
            </a:pPr>
            <a:endParaRPr lang="en-US" sz="1000" b="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给区领导人的讲稿，于引导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的研讨会时使用：</a:t>
            </a:r>
          </a:p>
          <a:p>
            <a:r>
              <a:rPr lang="zh-TW" sz="1000" b="0" dirty="0">
                <a:latin typeface="Arial" panose="020B0604020202020204" pitchFamily="34" charset="0"/>
                <a:ea typeface="PMingLiU"/>
                <a:cs typeface="Arial" panose="020B0604020202020204" pitchFamily="34" charset="0"/>
              </a:rPr>
              <a:t>太好了！我们直接来看已经展开的专注领域1(新分会)之行动计划范本吧！</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dirty="0"/>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提醒您，这只是行动计划的开始 - 您所完成的行动计划可能长得多。 </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就此范例来说，我们的目标宣言为</a:t>
            </a:r>
            <a:r>
              <a:rPr lang="zh-TW" altLang="en-US" sz="1200" kern="1200" dirty="0">
                <a:solidFill>
                  <a:schemeClr val="tx1"/>
                </a:solidFill>
                <a:effectLst/>
                <a:latin typeface="+mn-lt"/>
                <a:ea typeface="ヒラギノ角ゴ Pro W3" charset="0"/>
                <a:cs typeface="ヒラギノ角ゴ Pro W3" charset="0"/>
              </a:rPr>
              <a:t>「在本狮子年度结束之前，我们的团队将授证额外的</a:t>
            </a:r>
            <a:r>
              <a:rPr lang="en-US" sz="1200" kern="1200" dirty="0">
                <a:solidFill>
                  <a:schemeClr val="tx1"/>
                </a:solidFill>
                <a:effectLst/>
                <a:latin typeface="+mn-lt"/>
                <a:ea typeface="ヒラギノ角ゴ Pro W3" charset="0"/>
                <a:cs typeface="ヒラギノ角ゴ Pro W3" charset="0"/>
              </a:rPr>
              <a:t> 1 </a:t>
            </a:r>
            <a:r>
              <a:rPr lang="zh-TW" altLang="en-US" sz="1200" kern="1200" dirty="0">
                <a:solidFill>
                  <a:schemeClr val="tx1"/>
                </a:solidFill>
                <a:effectLst/>
                <a:latin typeface="+mn-lt"/>
                <a:ea typeface="ヒラギノ角ゴ Pro W3" charset="0"/>
                <a:cs typeface="ヒラギノ角ゴ Pro W3" charset="0"/>
              </a:rPr>
              <a:t>个新分会，至少有</a:t>
            </a:r>
            <a:r>
              <a:rPr lang="en-US" sz="1200" kern="1200" dirty="0">
                <a:solidFill>
                  <a:schemeClr val="tx1"/>
                </a:solidFill>
                <a:effectLst/>
                <a:latin typeface="+mn-lt"/>
                <a:ea typeface="ヒラギノ角ゴ Pro W3" charset="0"/>
                <a:cs typeface="ヒラギノ角ゴ Pro W3" charset="0"/>
              </a:rPr>
              <a:t> 20 </a:t>
            </a:r>
            <a:r>
              <a:rPr lang="zh-TW" altLang="en-US" sz="1200" kern="1200" dirty="0">
                <a:solidFill>
                  <a:schemeClr val="tx1"/>
                </a:solidFill>
                <a:effectLst/>
                <a:latin typeface="+mn-lt"/>
                <a:ea typeface="ヒラギノ角ゴ Pro W3" charset="0"/>
                <a:cs typeface="ヒラギノ角ゴ Pro W3" charset="0"/>
              </a:rPr>
              <a:t>名授证会员。」</a:t>
            </a:r>
            <a:endParaRPr lang="en-US" altLang="zh-TW" sz="1200" kern="1200" dirty="0">
              <a:solidFill>
                <a:schemeClr val="tx1"/>
              </a:solidFill>
              <a:effectLst/>
              <a:latin typeface="+mn-lt"/>
              <a:ea typeface="ヒラギノ角ゴ Pro W3" charset="0"/>
              <a:cs typeface="ヒラギノ角ゴ Pro W3" charset="0"/>
            </a:endParaRPr>
          </a:p>
          <a:p>
            <a:endParaRPr lang="en-US" altLang="zh-TW" sz="1200" b="0" kern="1200" dirty="0">
              <a:solidFill>
                <a:schemeClr val="tx1"/>
              </a:solidFill>
              <a:effectLst/>
              <a:latin typeface="+mn-lt"/>
              <a:ea typeface="ヒラギノ角ゴ Pro W3" charset="0"/>
              <a:cs typeface="Arial" panose="020B0604020202020204" pitchFamily="34" charset="0"/>
            </a:endParaRPr>
          </a:p>
          <a:p>
            <a:r>
              <a:rPr lang="zh-CN" altLang="en-US" sz="1200" b="0" kern="1200" dirty="0">
                <a:solidFill>
                  <a:schemeClr val="tx1"/>
                </a:solidFill>
                <a:effectLst/>
                <a:latin typeface="+mn-lt"/>
                <a:ea typeface="ヒラギノ角ゴ Pro W3" charset="0"/>
                <a:cs typeface="Arial" panose="020B0604020202020204" pitchFamily="34" charset="0"/>
              </a:rPr>
              <a:t>在</a:t>
            </a:r>
            <a:r>
              <a:rPr lang="zh-TW" sz="1000" b="0" dirty="0">
                <a:latin typeface="Arial" panose="020B0604020202020204" pitchFamily="34" charset="0"/>
                <a:ea typeface="PMingLiU"/>
                <a:cs typeface="Arial" panose="020B0604020202020204" pitchFamily="34" charset="0"/>
              </a:rPr>
              <a:t>回顾行动步骤时，您注意到了什么？</a:t>
            </a:r>
            <a:r>
              <a:rPr lang="zh-TW" sz="1000" b="0" i="1" dirty="0">
                <a:latin typeface="Arial" panose="020B0604020202020204" pitchFamily="34" charset="0"/>
                <a:ea typeface="PMingLiU"/>
                <a:cs typeface="Arial" panose="020B0604020202020204" pitchFamily="34" charset="0"/>
              </a:rPr>
              <a:t>(停顿，让观众查看范例，让他们回答)</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每个行动步骤都应以一个行动之动词(或包含各区域中的同类词)开始。我们将</a:t>
            </a:r>
            <a:r>
              <a:rPr lang="zh-TW" sz="1000" b="0" u="sng" dirty="0">
                <a:latin typeface="Arial" panose="020B0604020202020204" pitchFamily="34" charset="0"/>
                <a:ea typeface="PMingLiU"/>
                <a:cs typeface="Arial" panose="020B0604020202020204" pitchFamily="34" charset="0"/>
              </a:rPr>
              <a:t>做</a:t>
            </a:r>
            <a:r>
              <a:rPr lang="zh-TW" sz="1000" b="0" dirty="0">
                <a:latin typeface="Arial" panose="020B0604020202020204" pitchFamily="34" charset="0"/>
                <a:ea typeface="PMingLiU"/>
                <a:cs typeface="Arial" panose="020B0604020202020204" pitchFamily="34" charset="0"/>
              </a:rPr>
              <a:t>这些事情。</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在建立每个行动步骤时，请记得要具体，因为如此将有助于贵</a:t>
            </a:r>
            <a:r>
              <a:rPr lang="zh-CN" altLang="en-US" sz="1000" b="0" dirty="0">
                <a:latin typeface="Arial" panose="020B0604020202020204" pitchFamily="34" charset="0"/>
                <a:ea typeface="PMingLiU"/>
                <a:cs typeface="Arial" panose="020B0604020202020204" pitchFamily="34" charset="0"/>
              </a:rPr>
              <a:t>工作组</a:t>
            </a:r>
            <a:r>
              <a:rPr lang="zh-TW" sz="1000" b="0" dirty="0">
                <a:latin typeface="Arial" panose="020B0604020202020204" pitchFamily="34" charset="0"/>
                <a:ea typeface="PMingLiU"/>
                <a:cs typeface="Arial" panose="020B0604020202020204" pitchFamily="34" charset="0"/>
              </a:rPr>
              <a:t>追踪并监管已经或尚未完成的事项。</a:t>
            </a:r>
          </a:p>
          <a:p>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您也会注意到，可能有许多其他完成此目标所需的步骤- 这只是一个范例。在社交媒体上推广新分会前，可能需要先做什么？</a:t>
            </a:r>
            <a:r>
              <a:rPr lang="zh-TW" sz="1000" b="0" i="1" dirty="0">
                <a:latin typeface="Arial" panose="020B0604020202020204" pitchFamily="34" charset="0"/>
                <a:ea typeface="PMingLiU"/>
                <a:cs typeface="Arial" panose="020B0604020202020204" pitchFamily="34" charset="0"/>
              </a:rPr>
              <a:t>(停顿等候回答)</a:t>
            </a:r>
            <a:r>
              <a:rPr lang="zh-TW" sz="1000" b="0" dirty="0">
                <a:latin typeface="Arial" panose="020B0604020202020204" pitchFamily="34" charset="0"/>
                <a:ea typeface="PMingLiU"/>
                <a:cs typeface="Arial" panose="020B0604020202020204" pitchFamily="34" charset="0"/>
              </a:rPr>
              <a:t>也许是在当潜在会员回应广告时，应该先决定如何与潜在会员沟通之流程。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在社交媒体上推广新分会后，还需要做什么行动步骤？是否应决定说明会应于何处并如何举行呢？有没有任何建议？</a:t>
            </a:r>
            <a:r>
              <a:rPr lang="zh-TW" sz="1000" b="0" i="1" dirty="0">
                <a:latin typeface="Arial" panose="020B0604020202020204" pitchFamily="34" charset="0"/>
                <a:ea typeface="PMingLiU"/>
                <a:cs typeface="Arial" panose="020B0604020202020204" pitchFamily="34" charset="0"/>
              </a:rPr>
              <a:t>(停顿等候回答)</a:t>
            </a:r>
            <a:r>
              <a:rPr lang="zh-TW" sz="1000" b="0" dirty="0">
                <a:latin typeface="Arial" panose="020B0604020202020204" pitchFamily="34" charset="0"/>
                <a:ea typeface="PMingLiU"/>
                <a:cs typeface="Arial" panose="020B0604020202020204" pitchFamily="34" charset="0"/>
              </a:rPr>
              <a:t>还要继续宣传分会吗？例如，若我们的区因在区域内有大量的医院而想建立一个「医生及护士特殊兴趣分会」，我们该如何与医院的管理人员合作，向医疗人员推广该分会呢？我们需要设立摊位，还是需要印制专注于我们的全球志业之传单来吸引他们呢？</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这是个说明如何将我们的优势、劣势、机会和威胁纳入其中完美的案例。回到社交媒体- 我们区的社交媒体可能已经很知名了，也可能由于我们对新科技不熟悉而需要额外的帮助来建立社交媒体的发文。若社交媒体是项优势，我们能将其用作我们主要传递信息的方式，不过如果这是一项劣势的话，我们可能需要新增额外的步骤，学习建立社交媒体发文的最佳实务，以将此劣势化为优势。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对建立「医生及护士特殊兴趣分会」也是同样的道理。我们可能因为地方医院尚未与其他地方组织成立合作伙伴关系而有机会建立新的分会，但威胁可能包含新冠疫情，以及我们可能无法与任何医院的管理人员直接见面之风险，因此我们可能需要想清楚，我们能如何以其他方式与医院联系，并以网络虚拟的方式与他们沟通。</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有无限的可能，而只要有足够的行动步骤能达成目标，如何实现目标的行动步骤之大小便无关紧要。</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dirty="0"/>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我们来查看另一个已经展开的专注领域2(新会员)之行动计划范本吧！</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dirty="0"/>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panose="02020603050405020304" pitchFamily="18" charset="0"/>
                <a:cs typeface="Arial" panose="020B0604020202020204" pitchFamily="34" charset="0"/>
              </a:rPr>
              <a:t>就此范例来说，我们的目标宣言为</a:t>
            </a:r>
            <a:r>
              <a:rPr lang="zh-TW" altLang="en-US" sz="1200" kern="1200" dirty="0">
                <a:solidFill>
                  <a:schemeClr val="tx1"/>
                </a:solidFill>
                <a:effectLst/>
                <a:latin typeface="+mn-lt"/>
                <a:ea typeface="ヒラギノ角ゴ Pro W3" charset="0"/>
                <a:cs typeface="ヒラギノ角ゴ Pro W3" charset="0"/>
              </a:rPr>
              <a:t>「在本狮子年度结束之前，我们的分会将在现有的分会中引入额外的</a:t>
            </a:r>
            <a:r>
              <a:rPr lang="en-US" sz="1200" kern="1200" dirty="0">
                <a:solidFill>
                  <a:schemeClr val="tx1"/>
                </a:solidFill>
                <a:effectLst/>
                <a:latin typeface="+mn-lt"/>
                <a:ea typeface="ヒラギノ角ゴ Pro W3" charset="0"/>
                <a:cs typeface="ヒラギノ角ゴ Pro W3" charset="0"/>
              </a:rPr>
              <a:t> 10 </a:t>
            </a:r>
            <a:r>
              <a:rPr lang="zh-TW" altLang="en-US" sz="1200" kern="1200" dirty="0">
                <a:solidFill>
                  <a:schemeClr val="tx1"/>
                </a:solidFill>
                <a:effectLst/>
                <a:latin typeface="+mn-lt"/>
                <a:ea typeface="ヒラギノ角ゴ Pro W3" charset="0"/>
                <a:cs typeface="ヒラギノ角ゴ Pro W3" charset="0"/>
              </a:rPr>
              <a:t>名新会员。」</a:t>
            </a:r>
            <a:endParaRPr lang="en-US" altLang="zh-TW" sz="1200" kern="1200" dirty="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kern="1200" dirty="0">
              <a:solidFill>
                <a:schemeClr val="tx1"/>
              </a:solidFill>
              <a:effectLst/>
              <a:latin typeface="+mn-lt"/>
              <a:ea typeface="ヒラギノ角ゴ Pro W3"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panose="02020603050405020304" pitchFamily="18" charset="0"/>
                <a:cs typeface="Arial" panose="020B0604020202020204" pitchFamily="34" charset="0"/>
              </a:rPr>
              <a:t>我们来看看这些行动步骤。</a:t>
            </a:r>
            <a:r>
              <a:rPr lang="zh-TW" sz="1000" b="0" i="1" dirty="0">
                <a:latin typeface="Arial" panose="020B0604020202020204" pitchFamily="34" charset="0"/>
                <a:ea typeface="PMingLiU" panose="02020603050405020304" pitchFamily="18" charset="0"/>
                <a:cs typeface="Arial" panose="020B0604020202020204" pitchFamily="34" charset="0"/>
              </a:rPr>
              <a:t>(停顿让观众查看)</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您会发现，除了包含行动之动词外，每个行动描述都很简短，最好至多两句话。即使是短的句子，重要的是要尽可能地提供细节。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此范例描述中包含了什么特别的细节？</a:t>
            </a:r>
            <a:r>
              <a:rPr lang="zh-TW" sz="1000" b="0" i="1" baseline="0" dirty="0">
                <a:latin typeface="Arial" panose="020B0604020202020204" pitchFamily="34" charset="0"/>
                <a:ea typeface="PMingLiU"/>
                <a:cs typeface="Arial" panose="020B0604020202020204" pitchFamily="34" charset="0"/>
              </a:rPr>
              <a:t>(停顿让观众回答。如果回答中没有提到细节的话，讨论是如何指派特定的领导人负责，以及应如何取得每项列出的必备资源。)</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您认为还有其他上述没有列出的细节吗？</a:t>
            </a:r>
            <a:r>
              <a:rPr lang="zh-TW" sz="1000" b="0" i="1" baseline="0" dirty="0">
                <a:latin typeface="Arial" panose="020B0604020202020204" pitchFamily="34" charset="0"/>
                <a:ea typeface="PMingLiU"/>
                <a:cs typeface="Arial" panose="020B0604020202020204" pitchFamily="34" charset="0"/>
              </a:rPr>
              <a:t>(停顿)</a:t>
            </a:r>
          </a:p>
          <a:p>
            <a:endParaRPr lang="en-US" sz="1000" b="0" baseline="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dirty="0"/>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接下来，我们来看另一个已经展开的专注领域3</a:t>
            </a:r>
            <a:r>
              <a:rPr lang="en-US" altLang="zh-TW" sz="1000" b="0" dirty="0">
                <a:latin typeface="Arial" panose="020B0604020202020204" pitchFamily="34" charset="0"/>
                <a:ea typeface="PMingLiU"/>
                <a:cs typeface="Arial" panose="020B0604020202020204" pitchFamily="34" charset="0"/>
              </a:rPr>
              <a:t> </a:t>
            </a:r>
            <a:r>
              <a:rPr lang="zh-TW" sz="1000" b="0" dirty="0">
                <a:latin typeface="Arial" panose="020B0604020202020204" pitchFamily="34" charset="0"/>
                <a:ea typeface="PMingLiU"/>
                <a:cs typeface="Arial" panose="020B0604020202020204" pitchFamily="34" charset="0"/>
              </a:rPr>
              <a:t>(会员满意度)之范本吧。</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dirty="0"/>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panose="02020603050405020304" pitchFamily="18" charset="0"/>
                <a:cs typeface="Arial" panose="020B0604020202020204" pitchFamily="34" charset="0"/>
              </a:rPr>
              <a:t>就此范例来说，我们</a:t>
            </a:r>
            <a:r>
              <a:rPr lang="zh-TW" altLang="en-US" sz="1000" b="0" dirty="0">
                <a:latin typeface="Arial" panose="020B0604020202020204" pitchFamily="34" charset="0"/>
                <a:ea typeface="PMingLiU" panose="02020603050405020304" pitchFamily="18" charset="0"/>
                <a:cs typeface="Arial" panose="020B0604020202020204" pitchFamily="34" charset="0"/>
              </a:rPr>
              <a:t>的目标宣</a:t>
            </a:r>
            <a:r>
              <a:rPr lang="zh-TW" sz="1000" b="0" dirty="0">
                <a:latin typeface="Arial" panose="020B0604020202020204" pitchFamily="34" charset="0"/>
                <a:ea typeface="PMingLiU" panose="02020603050405020304" pitchFamily="18" charset="0"/>
                <a:cs typeface="Arial" panose="020B0604020202020204" pitchFamily="34" charset="0"/>
              </a:rPr>
              <a:t>言为</a:t>
            </a:r>
            <a:r>
              <a:rPr lang="zh-TW" altLang="en-US" sz="1200" kern="1200" dirty="0">
                <a:solidFill>
                  <a:schemeClr val="tx1"/>
                </a:solidFill>
                <a:effectLst/>
                <a:latin typeface="+mn-lt"/>
                <a:ea typeface="ヒラギノ角ゴ Pro W3" charset="0"/>
                <a:cs typeface="ヒラギノ角ゴ Pro W3" charset="0"/>
              </a:rPr>
              <a:t>「在本狮子年度结束之前，我们的区将把我们的会员净增长目标提高</a:t>
            </a:r>
            <a:r>
              <a:rPr lang="en-US" sz="1200" kern="1200" dirty="0">
                <a:solidFill>
                  <a:schemeClr val="tx1"/>
                </a:solidFill>
                <a:effectLst/>
                <a:latin typeface="+mn-lt"/>
                <a:ea typeface="ヒラギノ角ゴ Pro W3" charset="0"/>
                <a:cs typeface="ヒラギノ角ゴ Pro W3" charset="0"/>
              </a:rPr>
              <a:t> 3 </a:t>
            </a:r>
            <a:r>
              <a:rPr lang="zh-TW" altLang="en-US" sz="1200" kern="1200" dirty="0">
                <a:solidFill>
                  <a:schemeClr val="tx1"/>
                </a:solidFill>
                <a:effectLst/>
                <a:latin typeface="+mn-lt"/>
                <a:ea typeface="ヒラギノ角ゴ Pro W3" charset="0"/>
                <a:cs typeface="ヒラギノ角ゴ Pro W3" charset="0"/>
              </a:rPr>
              <a:t>名会员。」</a:t>
            </a:r>
            <a:endParaRPr lang="en-US" altLang="zh-TW" sz="1200" kern="1200" dirty="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TW" sz="1200" b="0" kern="1200" dirty="0">
              <a:solidFill>
                <a:schemeClr val="tx1"/>
              </a:solidFill>
              <a:effectLst/>
              <a:latin typeface="+mn-lt"/>
              <a:ea typeface="ヒラギノ角ゴ Pro W3"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panose="02020603050405020304" pitchFamily="18" charset="0"/>
                <a:cs typeface="Arial" panose="020B0604020202020204" pitchFamily="34" charset="0"/>
              </a:rPr>
              <a:t>我们来看看此行动计划吧。</a:t>
            </a:r>
            <a:r>
              <a:rPr lang="zh-TW" sz="1000" b="0" i="1" dirty="0">
                <a:latin typeface="Arial" panose="020B0604020202020204" pitchFamily="34" charset="0"/>
                <a:ea typeface="PMingLiU" panose="02020603050405020304" pitchFamily="18" charset="0"/>
                <a:cs typeface="Arial" panose="020B0604020202020204" pitchFamily="34" charset="0"/>
              </a:rPr>
              <a:t>(停顿让观众查看)</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我们来特别注意日期。请记得，日期范围应包含准备工作和后续追踪，不只是实施行动的时候。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行动步骤3中，我们有2周的时间能与分会领导人安排会议。我们为何应该安排这么多时间呢？</a:t>
            </a:r>
            <a:r>
              <a:rPr lang="zh-TW" sz="1000" b="0" i="1" dirty="0">
                <a:latin typeface="Arial" panose="020B0604020202020204" pitchFamily="34" charset="0"/>
                <a:ea typeface="PMingLiU"/>
                <a:cs typeface="Arial" panose="020B0604020202020204" pitchFamily="34" charset="0"/>
              </a:rPr>
              <a:t>(停顿让观众回答如果没有包含于答中的话，讨论专注领域</a:t>
            </a:r>
            <a:r>
              <a:rPr lang="zh-CN" altLang="en-US" sz="1000" b="0" i="1" dirty="0">
                <a:latin typeface="Arial" panose="020B0604020202020204" pitchFamily="34" charset="0"/>
                <a:ea typeface="PMingLiU"/>
                <a:cs typeface="Arial" panose="020B0604020202020204" pitchFamily="34" charset="0"/>
              </a:rPr>
              <a:t>工作</a:t>
            </a:r>
            <a:r>
              <a:rPr lang="zh-TW" sz="1000" b="0" i="1" dirty="0">
                <a:latin typeface="Arial" panose="020B0604020202020204" pitchFamily="34" charset="0"/>
                <a:ea typeface="PMingLiU"/>
                <a:cs typeface="Arial" panose="020B0604020202020204" pitchFamily="34" charset="0"/>
              </a:rPr>
              <a:t>组</a:t>
            </a:r>
            <a:r>
              <a:rPr lang="zh-CN" altLang="en-US" sz="1000" b="0" i="1" dirty="0">
                <a:latin typeface="Arial" panose="020B0604020202020204" pitchFamily="34" charset="0"/>
                <a:ea typeface="PMingLiU"/>
                <a:cs typeface="Arial" panose="020B0604020202020204" pitchFamily="34" charset="0"/>
              </a:rPr>
              <a:t>成</a:t>
            </a:r>
            <a:r>
              <a:rPr lang="zh-TW" sz="1000" b="0" i="1" dirty="0">
                <a:latin typeface="Arial" panose="020B0604020202020204" pitchFamily="34" charset="0"/>
                <a:ea typeface="PMingLiU"/>
                <a:cs typeface="Arial" panose="020B0604020202020204" pitchFamily="34" charset="0"/>
              </a:rPr>
              <a:t>员可能需要从</a:t>
            </a:r>
            <a:r>
              <a:rPr lang="en-US" altLang="zh-TW" sz="1000" b="0" i="1" dirty="0">
                <a:latin typeface="Arial" panose="020B0604020202020204" pitchFamily="34" charset="0"/>
                <a:ea typeface="PMingLiU"/>
                <a:cs typeface="Arial" panose="020B0604020202020204" pitchFamily="34" charset="0"/>
              </a:rPr>
              <a:t> </a:t>
            </a:r>
            <a:r>
              <a:rPr lang="zh-TW" sz="1000" b="0" i="1" dirty="0">
                <a:latin typeface="Arial" panose="020B0604020202020204" pitchFamily="34" charset="0"/>
                <a:ea typeface="PMingLiU"/>
                <a:cs typeface="Arial" panose="020B0604020202020204" pitchFamily="34" charset="0"/>
              </a:rPr>
              <a:t>MyLCI</a:t>
            </a:r>
            <a:r>
              <a:rPr lang="en-US" altLang="zh-TW" sz="1000" b="0" i="1" dirty="0">
                <a:latin typeface="Arial" panose="020B0604020202020204" pitchFamily="34" charset="0"/>
                <a:ea typeface="PMingLiU"/>
                <a:cs typeface="Arial" panose="020B0604020202020204" pitchFamily="34" charset="0"/>
              </a:rPr>
              <a:t> </a:t>
            </a:r>
            <a:r>
              <a:rPr lang="zh-TW" sz="1000" b="0" i="1" dirty="0">
                <a:latin typeface="Arial" panose="020B0604020202020204" pitchFamily="34" charset="0"/>
                <a:ea typeface="PMingLiU"/>
                <a:cs typeface="Arial" panose="020B0604020202020204" pitchFamily="34" charset="0"/>
              </a:rPr>
              <a:t>中找出分会领导人的联系信息、与每位分会领导团队的人联系、找到最适合每个人的时间，并在网络虚拟会议平台上安排不同的会议，而同时更要确保</a:t>
            </a:r>
            <a:r>
              <a:rPr lang="zh-CN" altLang="en-US" sz="1000" b="0" i="1" dirty="0">
                <a:latin typeface="Arial" panose="020B0604020202020204" pitchFamily="34" charset="0"/>
                <a:ea typeface="PMingLiU"/>
                <a:cs typeface="Arial" panose="020B0604020202020204" pitchFamily="34" charset="0"/>
              </a:rPr>
              <a:t>工作组</a:t>
            </a:r>
            <a:r>
              <a:rPr lang="zh-TW" sz="1000" b="0" i="1" dirty="0">
                <a:latin typeface="Arial" panose="020B0604020202020204" pitchFamily="34" charset="0"/>
                <a:ea typeface="PMingLiU"/>
                <a:cs typeface="Arial" panose="020B0604020202020204" pitchFamily="34" charset="0"/>
              </a:rPr>
              <a:t>成员在</a:t>
            </a:r>
            <a:r>
              <a:rPr lang="zh-CN" altLang="en-US" sz="1000" b="0" i="1" dirty="0">
                <a:latin typeface="Arial" panose="020B0604020202020204" pitchFamily="34" charset="0"/>
                <a:ea typeface="PMingLiU"/>
                <a:cs typeface="Arial" panose="020B0604020202020204" pitchFamily="34" charset="0"/>
              </a:rPr>
              <a:t>哪</a:t>
            </a:r>
            <a:r>
              <a:rPr lang="zh-TW" sz="1000" b="0" i="1" dirty="0">
                <a:latin typeface="Arial" panose="020B0604020202020204" pitchFamily="34" charset="0"/>
                <a:ea typeface="PMingLiU"/>
                <a:cs typeface="Arial" panose="020B0604020202020204" pitchFamily="34" charset="0"/>
              </a:rPr>
              <a:t>些时间都有空。) </a:t>
            </a:r>
          </a:p>
          <a:p>
            <a:endParaRPr lang="en-US" sz="1000" b="0" baseline="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dirty="0"/>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欢迎来到此全球会员发展措施的会议。</a:t>
            </a:r>
            <a:r>
              <a:rPr lang="zh-TW" sz="1000" b="0" baseline="0" dirty="0">
                <a:latin typeface="Arial" panose="020B0604020202020204" pitchFamily="34" charset="0"/>
                <a:ea typeface="PMingLiU"/>
                <a:cs typeface="Arial" panose="020B0604020202020204" pitchFamily="34" charset="0"/>
              </a:rPr>
              <a:t>我叫 ___，我是 _____。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我们今天在此要建立我们的</a:t>
            </a:r>
            <a:r>
              <a:rPr lang="zh-TW" sz="1000" b="0" u="sng" baseline="0" dirty="0">
                <a:latin typeface="Arial" panose="020B0604020202020204" pitchFamily="34" charset="0"/>
                <a:ea typeface="PMingLiU"/>
                <a:cs typeface="Arial" panose="020B0604020202020204" pitchFamily="34" charset="0"/>
              </a:rPr>
              <a:t>全球会员发展措施</a:t>
            </a:r>
            <a:r>
              <a:rPr lang="zh-TW" sz="1000" b="0" baseline="0" dirty="0">
                <a:latin typeface="Arial" panose="020B0604020202020204" pitchFamily="34" charset="0"/>
                <a:ea typeface="PMingLiU"/>
                <a:cs typeface="Arial" panose="020B0604020202020204" pitchFamily="34" charset="0"/>
              </a:rPr>
              <a:t>计划。 </a:t>
            </a:r>
          </a:p>
          <a:p>
            <a:endParaRPr lang="en-US"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最后，我们来查看专注领域4</a:t>
            </a:r>
            <a:r>
              <a:rPr lang="en-US" altLang="zh-TW" sz="1000" b="0" dirty="0">
                <a:latin typeface="Arial" panose="020B0604020202020204" pitchFamily="34" charset="0"/>
                <a:ea typeface="PMingLiU"/>
                <a:cs typeface="Arial" panose="020B0604020202020204" pitchFamily="34" charset="0"/>
              </a:rPr>
              <a:t> </a:t>
            </a:r>
            <a:r>
              <a:rPr lang="zh-TW" sz="1000" b="0" dirty="0">
                <a:latin typeface="Arial" panose="020B0604020202020204" pitchFamily="34" charset="0"/>
                <a:ea typeface="PMingLiU"/>
                <a:cs typeface="Arial" panose="020B0604020202020204" pitchFamily="34" charset="0"/>
              </a:rPr>
              <a:t>(</a:t>
            </a:r>
            <a:r>
              <a:rPr lang="zh-TW" altLang="en-US" sz="1000" b="0" dirty="0">
                <a:latin typeface="Arial" panose="020B0604020202020204" pitchFamily="34" charset="0"/>
                <a:ea typeface="PMingLiU"/>
                <a:cs typeface="Arial" panose="020B0604020202020204" pitchFamily="34" charset="0"/>
              </a:rPr>
              <a:t>领导人的支持</a:t>
            </a:r>
            <a:r>
              <a:rPr lang="zh-TW" sz="1000" b="0" dirty="0">
                <a:latin typeface="Arial" panose="020B0604020202020204" pitchFamily="34" charset="0"/>
                <a:ea typeface="PMingLiU"/>
                <a:cs typeface="Arial" panose="020B0604020202020204" pitchFamily="34" charset="0"/>
              </a:rPr>
              <a:t>)的行动计划之范本吧。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dirty="0"/>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mn-lt"/>
                <a:ea typeface="ヒラギノ角ゴ Pro W3" charset="0"/>
                <a:cs typeface="ヒラギノ角ゴ Pro W3" charset="0"/>
              </a:rPr>
              <a:t>领导人的支持是在其他三个专注领域纳入行动计划之后才提供的。然后，可以确定领导人将如何支持其他工作的目标，并拟定行动计划。</a:t>
            </a:r>
            <a:endParaRPr lang="en-US" sz="1200" kern="1200" dirty="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sz="1200" kern="1200" dirty="0">
                <a:solidFill>
                  <a:schemeClr val="tx1"/>
                </a:solidFill>
                <a:effectLst/>
                <a:latin typeface="+mn-lt"/>
                <a:ea typeface="ヒラギノ角ゴ Pro W3" charset="0"/>
                <a:cs typeface="ヒラギノ角ゴ Pro W3" charset="0"/>
              </a:rPr>
              <a:t>在</a:t>
            </a:r>
            <a:r>
              <a:rPr lang="zh-TW" altLang="en-US" sz="1200" kern="1200" dirty="0">
                <a:solidFill>
                  <a:schemeClr val="tx1"/>
                </a:solidFill>
                <a:effectLst/>
                <a:latin typeface="+mn-lt"/>
                <a:ea typeface="ヒラギノ角ゴ Pro W3" charset="0"/>
                <a:cs typeface="ヒラギノ角ゴ Pro W3" charset="0"/>
              </a:rPr>
              <a:t>此范例中，我们的目标</a:t>
            </a:r>
            <a:r>
              <a:rPr lang="zh-CN" altLang="en-US" sz="1200" kern="1200" dirty="0">
                <a:solidFill>
                  <a:schemeClr val="tx1"/>
                </a:solidFill>
                <a:effectLst/>
                <a:latin typeface="+mn-lt"/>
                <a:ea typeface="ヒラギノ角ゴ Pro W3" charset="0"/>
                <a:cs typeface="ヒラギノ角ゴ Pro W3" charset="0"/>
              </a:rPr>
              <a:t>宣言</a:t>
            </a:r>
            <a:r>
              <a:rPr lang="zh-TW" altLang="en-US" sz="1200" kern="1200" dirty="0">
                <a:solidFill>
                  <a:schemeClr val="tx1"/>
                </a:solidFill>
                <a:effectLst/>
                <a:latin typeface="+mn-lt"/>
                <a:ea typeface="ヒラギノ角ゴ Pro W3" charset="0"/>
                <a:cs typeface="ヒラギノ角ゴ Pro W3" charset="0"/>
              </a:rPr>
              <a:t>是「在本狮子年度中，我们的区将每季举办网络研讨会，以支持分会获得成功，例如改进会员的参与或对社交媒体的使用。」</a:t>
            </a:r>
            <a:r>
              <a:rPr lang="zh-CN" altLang="en-US" sz="1200" kern="1200" dirty="0">
                <a:solidFill>
                  <a:schemeClr val="tx1"/>
                </a:solidFill>
                <a:effectLst/>
                <a:latin typeface="+mn-lt"/>
                <a:ea typeface="ヒラギノ角ゴ Pro W3" charset="0"/>
                <a:cs typeface="ヒラギノ角ゴ Pro W3" charset="0"/>
              </a:rPr>
              <a:t>让</a:t>
            </a:r>
            <a:r>
              <a:rPr lang="zh-TW" sz="1000" b="0" dirty="0">
                <a:latin typeface="Arial" panose="020B0604020202020204" pitchFamily="34" charset="0"/>
                <a:ea typeface="PMingLiU" panose="02020603050405020304" pitchFamily="18" charset="0"/>
                <a:cs typeface="Arial" panose="020B0604020202020204" pitchFamily="34" charset="0"/>
              </a:rPr>
              <a:t>我们来看看此行动计划。</a:t>
            </a:r>
            <a:r>
              <a:rPr lang="zh-TW" sz="1000" b="0" i="1" dirty="0">
                <a:latin typeface="Arial" panose="020B0604020202020204" pitchFamily="34" charset="0"/>
                <a:ea typeface="PMingLiU" panose="02020603050405020304" pitchFamily="18" charset="0"/>
                <a:cs typeface="Arial" panose="020B0604020202020204" pitchFamily="34" charset="0"/>
              </a:rPr>
              <a:t>(停顿让观众查看)</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有人对我们将如何记录我们的行动有问题吗？这里缺少了什么是我们会想加在我们的行动计划中的？</a:t>
            </a:r>
            <a:r>
              <a:rPr lang="zh-TW" sz="1000" b="0" i="1" baseline="0" dirty="0">
                <a:latin typeface="Arial" panose="020B0604020202020204" pitchFamily="34" charset="0"/>
                <a:ea typeface="PMingLiU"/>
                <a:cs typeface="Arial" panose="020B0604020202020204" pitchFamily="34" charset="0"/>
              </a:rPr>
              <a:t>(停顿等候回答)</a:t>
            </a: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21</a:t>
            </a:fld>
            <a:endParaRPr lang="en-US" dirty="0"/>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请看第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张投影片的笔记。在报告前先完成「目标</a:t>
            </a:r>
            <a:r>
              <a:rPr lang="zh-TW" altLang="en-US" sz="1200" b="0" i="1" kern="1200" dirty="0">
                <a:solidFill>
                  <a:schemeClr val="tx1"/>
                </a:solidFill>
                <a:effectLst/>
                <a:latin typeface="+mn-lt"/>
                <a:ea typeface="ヒラギノ角ゴ Pro W3" charset="0"/>
                <a:cs typeface="ヒラギノ角ゴ Pro W3" charset="0"/>
              </a:rPr>
              <a:t>陈述</a:t>
            </a:r>
            <a:r>
              <a:rPr lang="zh-TW" sz="1000" b="0" i="1" baseline="0" dirty="0">
                <a:latin typeface="Arial" panose="020B0604020202020204" pitchFamily="34" charset="0"/>
                <a:ea typeface="PMingLiU"/>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GAT</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地区领导人的讲稿，为区领导人引导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的研讨会做准备：</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此投影片总结在分组讨论时应完成的工作。这也帮助每个人注重于他们为其区所建立的大局。</a:t>
            </a:r>
            <a:endParaRPr lang="en-US" altLang="zh-TW" sz="1000" b="0"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endParaRPr lang="zh-TW" sz="1000" b="0"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给区领导人的讲稿，于引导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的研讨会时使用：</a:t>
            </a:r>
          </a:p>
          <a:p>
            <a:r>
              <a:rPr lang="zh-TW" sz="1000" b="0" dirty="0">
                <a:latin typeface="Arial" panose="020B0604020202020204" pitchFamily="34" charset="0"/>
                <a:ea typeface="PMingLiU"/>
                <a:cs typeface="Arial" panose="020B0604020202020204" pitchFamily="34" charset="0"/>
              </a:rPr>
              <a:t>这是全球会员发展措施计划的架构。</a:t>
            </a:r>
            <a:r>
              <a:rPr lang="zh-TW" sz="1000" b="0" baseline="0" dirty="0">
                <a:latin typeface="Arial" panose="020B0604020202020204" pitchFamily="34" charset="0"/>
                <a:ea typeface="PMingLiU"/>
                <a:cs typeface="Arial" panose="020B0604020202020204" pitchFamily="34" charset="0"/>
              </a:rPr>
              <a:t>由四个全球会员发展措施专注领域所组成：新分会、新会员、会员满意度和领导人</a:t>
            </a:r>
            <a:r>
              <a:rPr lang="zh-CN" altLang="en-US" sz="1000" b="0" baseline="0" dirty="0">
                <a:latin typeface="Arial" panose="020B0604020202020204" pitchFamily="34" charset="0"/>
                <a:ea typeface="PMingLiU"/>
                <a:cs typeface="Arial" panose="020B0604020202020204" pitchFamily="34" charset="0"/>
              </a:rPr>
              <a:t>的</a:t>
            </a:r>
            <a:r>
              <a:rPr lang="zh-TW" sz="1000" b="0" baseline="0" dirty="0">
                <a:latin typeface="Arial" panose="020B0604020202020204" pitchFamily="34" charset="0"/>
                <a:ea typeface="PMingLiU"/>
                <a:cs typeface="Arial" panose="020B0604020202020204" pitchFamily="34" charset="0"/>
              </a:rPr>
              <a:t>支持。 </a:t>
            </a:r>
          </a:p>
          <a:p>
            <a:endParaRPr lang="en-US" sz="1000" b="0" baseline="0" dirty="0">
              <a:latin typeface="Arial" panose="020B0604020202020204" pitchFamily="34" charset="0"/>
              <a:cs typeface="Arial" panose="020B0604020202020204" pitchFamily="34" charset="0"/>
            </a:endParaRPr>
          </a:p>
          <a:p>
            <a:r>
              <a:rPr lang="zh-TW" altLang="en-US" sz="1200" kern="1200" dirty="0">
                <a:solidFill>
                  <a:schemeClr val="tx1"/>
                </a:solidFill>
                <a:effectLst/>
                <a:latin typeface="+mn-lt"/>
                <a:ea typeface="ヒラギノ角ゴ Pro W3" charset="0"/>
                <a:cs typeface="ヒラギノ角ゴ Pro W3" charset="0"/>
              </a:rPr>
              <a:t>很快，我们将以小组形式工作，对于每个专注领域，我们将选择要采取什么行动步骤来实现我们的目标。</a:t>
            </a:r>
            <a:r>
              <a:rPr lang="zh-TW" sz="1000" b="0" baseline="0" dirty="0">
                <a:latin typeface="Arial" panose="020B0604020202020204" pitchFamily="34" charset="0"/>
                <a:ea typeface="PMingLiU"/>
                <a:cs typeface="Arial" panose="020B0604020202020204" pitchFamily="34" charset="0"/>
              </a:rPr>
              <a:t>我们从</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2-3</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个行动步骤开始。我们之后还可以重新讨论并加上更多步骤。请记得，讨论时每个意见都很重要，记得我们能先选择较复杂的行动步骤，再慢慢回推，或由小的、详细的行动开始，再继续向前。</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比方说，专注领域1下的行动步骤可以是</a:t>
            </a:r>
            <a:r>
              <a:rPr lang="zh-TW" sz="1000" b="0" i="1" baseline="0" dirty="0">
                <a:latin typeface="Arial" panose="020B0604020202020204" pitchFamily="34" charset="0"/>
                <a:ea typeface="PMingLiU"/>
                <a:cs typeface="Arial" panose="020B0604020202020204" pitchFamily="34" charset="0"/>
              </a:rPr>
              <a:t>举行一个新分会发展研讨会</a:t>
            </a:r>
            <a:r>
              <a:rPr lang="zh-TW" sz="1000" b="0" baseline="0" dirty="0">
                <a:latin typeface="Arial" panose="020B0604020202020204" pitchFamily="34" charset="0"/>
                <a:ea typeface="PMingLiU"/>
                <a:cs typeface="Arial" panose="020B0604020202020204" pitchFamily="34" charset="0"/>
              </a:rPr>
              <a:t>，这可能是个较复杂的行动步骤。不过，在专注领域4中，行动步骤可能是</a:t>
            </a:r>
            <a:r>
              <a:rPr lang="zh-TW" sz="1000" b="0" i="1" baseline="0" dirty="0">
                <a:latin typeface="Arial" panose="020B0604020202020204" pitchFamily="34" charset="0"/>
                <a:ea typeface="PMingLiU"/>
                <a:cs typeface="Arial" panose="020B0604020202020204" pitchFamily="34" charset="0"/>
              </a:rPr>
              <a:t>每月与分区主席开会以更了解分会需求</a:t>
            </a:r>
            <a:r>
              <a:rPr lang="zh-TW" sz="1000" b="0" baseline="0" dirty="0">
                <a:latin typeface="Arial" panose="020B0604020202020204" pitchFamily="34" charset="0"/>
                <a:ea typeface="PMingLiU"/>
                <a:cs typeface="Arial" panose="020B0604020202020204" pitchFamily="34" charset="0"/>
              </a:rPr>
              <a:t>，这则是个较详细的行动。</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我们也将为每个行动提供简短的描述，并说明甚么时候该做、谁该负责，以及将利用什么资源和预算来支持此项行动。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我们将为每个专注领域开发许多我们认为有价值且可达成的行动。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请记得要纳入我们自区</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SWOT</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分析中纪录的信息。</a:t>
            </a:r>
          </a:p>
          <a:p>
            <a:endParaRPr lang="en-US" sz="1000" b="0" baseline="0" dirty="0">
              <a:latin typeface="Arial" panose="020B0604020202020204" pitchFamily="34" charset="0"/>
              <a:cs typeface="Arial" panose="020B0604020202020204" pitchFamily="34" charset="0"/>
            </a:endParaRPr>
          </a:p>
          <a:p>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dirty="0"/>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defRPr/>
            </a:pPr>
            <a:r>
              <a:rPr lang="zh-TW" sz="1200" b="0" u="sng" dirty="0">
                <a:latin typeface="Arial" panose="020B0604020202020204" pitchFamily="34" charset="0"/>
                <a:ea typeface="PMingLiU"/>
                <a:cs typeface="Arial" panose="020B0604020202020204" pitchFamily="34" charset="0"/>
              </a:rPr>
              <a:t>讲者笔记： </a:t>
            </a:r>
          </a:p>
          <a:p>
            <a:pPr lvl="0">
              <a:defRPr/>
            </a:pPr>
            <a:r>
              <a:rPr lang="zh-TW" sz="1200" b="0" dirty="0">
                <a:latin typeface="Arial" panose="020B0604020202020204" pitchFamily="34" charset="0"/>
                <a:ea typeface="PMingLiU"/>
                <a:cs typeface="Arial" panose="020B0604020202020204" pitchFamily="34" charset="0"/>
              </a:rPr>
              <a:t>____________________________________________________________</a:t>
            </a:r>
          </a:p>
          <a:p>
            <a:endParaRPr lang="en-US" sz="1200" b="0" dirty="0">
              <a:latin typeface="Arial" panose="020B0604020202020204" pitchFamily="34" charset="0"/>
              <a:cs typeface="Arial" panose="020B0604020202020204" pitchFamily="34" charset="0"/>
            </a:endParaRPr>
          </a:p>
          <a:p>
            <a:r>
              <a:rPr lang="zh-TW" sz="1200" b="0" dirty="0">
                <a:latin typeface="Arial" panose="020B0604020202020204" pitchFamily="34" charset="0"/>
                <a:ea typeface="PMingLiU"/>
                <a:cs typeface="Arial" panose="020B0604020202020204" pitchFamily="34" charset="0"/>
              </a:rPr>
              <a:t>我们寻找创新的想法来激发会员发展。</a:t>
            </a:r>
            <a:r>
              <a:rPr lang="zh-TW" sz="1200" b="0" baseline="0" dirty="0">
                <a:latin typeface="Arial" panose="020B0604020202020204" pitchFamily="34" charset="0"/>
                <a:ea typeface="PMingLiU"/>
                <a:cs typeface="Arial" panose="020B0604020202020204" pitchFamily="34" charset="0"/>
              </a:rPr>
              <a:t>因此，当我们任何人提出想法时，每个人都必须展现支持的态度。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我们将分成小组，为我们的行动开发想法。请确保小组中的每个人都至少提出一个想法。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每个小组需要一位书记，记下每个想法。就目前的情况，您希望能有许多想法。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对每个想法保持正向的态度。不要过度讨论一个想法，让每个人都可以理解即可。不要评判，说「没效或以前试过了」等言语。保持正向的态度或保持安静。大胆狂妄的想法可能产生突破。赞扬之。 </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回想当您刚成为狮友时的经验如何。我们能如何重建那样的感觉？当您开始您的服务旅程时，那时实施了什么有创意的想法？您是如何受鼓励而要成为更高的领导人的？</a:t>
            </a:r>
          </a:p>
          <a:p>
            <a:endParaRPr lang="en-US" sz="1200" b="0" baseline="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一旦您有了一张想法的列表后，选出最有潜力的想法。确保每个人都对最有潜力的想法表达意见。最后，考虑是否能合并或改善这些想法。 </a:t>
            </a:r>
          </a:p>
          <a:p>
            <a:endParaRPr lang="en-US" b="0"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23</a:t>
            </a:fld>
            <a:endParaRPr lang="en-US" dirty="0"/>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分组会议时，利用您最佳的判断力，根据会议可用的总时间，决定应分配给每项活动多少时间。</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给GAT地区领导人的讲稿，为区领导人引导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的研讨会做准备：</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这是在分组讨论时，拟定行动计划的说明。 </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(查看投影片中的说明以及以下的讲稿。)</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有任何关于此活动的问题吗？</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对在贵区引导此活动，您觉得会有任何困难吗？我们来试想困难，现在一起找出一些解决办法吧。</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(花时间讨论。思考潜在的挑战以及解决挑战的方法，例如面对吵闹或不参与的与会者。同时鼓励与会者在讨论期间彼此分享策略。)</a:t>
            </a:r>
            <a:endParaRPr lang="en-US" altLang="zh-TW" sz="10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endParaRPr lang="zh-TW" sz="10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给区领导人的讲稿，于引导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的研讨会时使用：</a:t>
            </a:r>
          </a:p>
          <a:p>
            <a:r>
              <a:rPr lang="zh-TW" sz="1000" b="0" dirty="0">
                <a:latin typeface="Arial" panose="020B0604020202020204" pitchFamily="34" charset="0"/>
                <a:ea typeface="PMingLiU"/>
                <a:cs typeface="Arial" panose="020B0604020202020204" pitchFamily="34" charset="0"/>
              </a:rPr>
              <a:t>我们将分成四个小组，每个专注领域一个，开始确定行动。</a:t>
            </a:r>
            <a:r>
              <a:rPr lang="zh-TW" sz="1000" b="0" baseline="0" dirty="0">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每个小组将集思广益，欢迎创造性思考，并建立一张列表。从该表中，每组将选出2-3个最可能的想法，并加入描述和日期，让我们知道要实施这些行动需要多少时间。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之后，我们将讨论并修订，甚至加入更多想法，最后使每个领域中都有2-3个优先级最高的行动。 </a:t>
            </a:r>
          </a:p>
          <a:p>
            <a:endParaRPr lang="en-US" sz="1000" b="0" baseline="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(将与会者分为小组)</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每组有15分钟，确立2-2个行动，并写下行动的描述和日期范围。</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开始前，有没有问题？ </a:t>
            </a:r>
          </a:p>
          <a:p>
            <a:endParaRPr lang="en-US" sz="1000" b="0" i="1" baseline="0" dirty="0">
              <a:latin typeface="Arial" panose="020B0604020202020204" pitchFamily="34" charset="0"/>
              <a:cs typeface="Arial" panose="020B0604020202020204" pitchFamily="34" charset="0"/>
            </a:endParaRPr>
          </a:p>
          <a:p>
            <a:r>
              <a:rPr lang="zh-CN" altLang="en-US" sz="1000" b="0" i="1" baseline="0" dirty="0">
                <a:latin typeface="Arial" panose="020B0604020202020204" pitchFamily="34" charset="0"/>
                <a:ea typeface="PMingLiU"/>
                <a:cs typeface="Arial" panose="020B0604020202020204" pitchFamily="34" charset="0"/>
              </a:rPr>
              <a:t>（</a:t>
            </a:r>
            <a:r>
              <a:rPr lang="zh-TW" sz="1000" b="0" i="1" baseline="0" dirty="0">
                <a:latin typeface="Arial" panose="020B0604020202020204" pitchFamily="34" charset="0"/>
                <a:ea typeface="PMingLiU"/>
                <a:cs typeface="Arial" panose="020B0604020202020204" pitchFamily="34" charset="0"/>
              </a:rPr>
              <a:t>分组讨论完成后，讨论每个领域的行动步骤，并询问需要增加或更改的部分。将结果纪录于第</a:t>
            </a:r>
            <a:r>
              <a:rPr lang="en-US" altLang="zh-TW" sz="1000" b="0" i="1" baseline="0" dirty="0">
                <a:latin typeface="Arial" panose="020B0604020202020204" pitchFamily="34" charset="0"/>
                <a:ea typeface="PMingLiU"/>
                <a:cs typeface="Arial" panose="020B0604020202020204" pitchFamily="34" charset="0"/>
              </a:rPr>
              <a:t> </a:t>
            </a:r>
            <a:r>
              <a:rPr lang="zh-TW" sz="1000" b="0" i="1" baseline="0" dirty="0">
                <a:latin typeface="Arial" panose="020B0604020202020204" pitchFamily="34" charset="0"/>
                <a:ea typeface="PMingLiU"/>
                <a:cs typeface="Arial" panose="020B0604020202020204" pitchFamily="34" charset="0"/>
              </a:rPr>
              <a:t>3</a:t>
            </a:r>
            <a:r>
              <a:rPr lang="en-US" altLang="zh-CN" sz="1000" b="0" i="1" baseline="0" dirty="0">
                <a:latin typeface="Arial" panose="020B0604020202020204" pitchFamily="34" charset="0"/>
                <a:ea typeface="PMingLiU"/>
                <a:cs typeface="Arial" panose="020B0604020202020204" pitchFamily="34" charset="0"/>
              </a:rPr>
              <a:t>5 </a:t>
            </a:r>
            <a:r>
              <a:rPr lang="zh-TW" sz="1000" b="0" i="1" baseline="0" dirty="0">
                <a:latin typeface="Arial" panose="020B0604020202020204" pitchFamily="34" charset="0"/>
                <a:ea typeface="PMingLiU"/>
                <a:cs typeface="Arial" panose="020B0604020202020204" pitchFamily="34" charset="0"/>
              </a:rPr>
              <a:t>张投影片上，包含一张在优先级最高的行动实施完后考虑的潜在想法之列表。)</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dirty="0"/>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有没有人知道彼得·德鲁克？</a:t>
            </a:r>
            <a:r>
              <a:rPr lang="zh-TW" sz="1000" b="0" i="1" baseline="0" dirty="0">
                <a:latin typeface="Arial" panose="020B0604020202020204" pitchFamily="34" charset="0"/>
                <a:ea typeface="PMingLiU"/>
                <a:cs typeface="Arial" panose="020B0604020202020204" pitchFamily="34" charset="0"/>
              </a:rPr>
              <a:t>{他是一位知名的商管顾问、教育家和作家。} </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这对您而言意味着什么？</a:t>
            </a:r>
            <a:r>
              <a:rPr lang="zh-TW" sz="1000" b="0" baseline="0" dirty="0">
                <a:latin typeface="Arial" panose="020B0604020202020204" pitchFamily="34" charset="0"/>
                <a:ea typeface="PMingLiU"/>
                <a:cs typeface="Arial" panose="020B0604020202020204" pitchFamily="34" charset="0"/>
              </a:rPr>
              <a:t>我们的计划是什么意思？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dirty="0"/>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在会议开始前，编辑此投影片，输入您已经确立的</a:t>
            </a:r>
            <a:r>
              <a:rPr lang="zh-CN" altLang="en-US" sz="1000" b="0" i="1" dirty="0">
                <a:latin typeface="Arial" panose="020B0604020202020204" pitchFamily="34" charset="0"/>
                <a:ea typeface="PMingLiU"/>
                <a:cs typeface="Arial" panose="020B0604020202020204" pitchFamily="34" charset="0"/>
              </a:rPr>
              <a:t>工作组成员</a:t>
            </a:r>
            <a:r>
              <a:rPr lang="zh-TW" sz="1000" b="0" i="1" dirty="0">
                <a:latin typeface="Arial" panose="020B0604020202020204" pitchFamily="34" charset="0"/>
                <a:ea typeface="PMingLiU"/>
                <a:cs typeface="Arial" panose="020B0604020202020204" pitchFamily="34" charset="0"/>
              </a:rPr>
              <a:t>之姓名。</a:t>
            </a:r>
            <a:r>
              <a:rPr lang="zh-TW" sz="1000" b="0" i="1" baseline="0" dirty="0">
                <a:latin typeface="Arial" panose="020B0604020202020204" pitchFamily="34" charset="0"/>
                <a:ea typeface="PMingLiU"/>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您也可以依照符合贵区的情况来调整此表格。将在</a:t>
            </a:r>
            <a:r>
              <a:rPr lang="zh-TW" sz="1000" b="0" i="1" u="sng" baseline="0" dirty="0">
                <a:latin typeface="Arial" panose="020B0604020202020204" pitchFamily="34" charset="0"/>
                <a:ea typeface="PMingLiU"/>
                <a:cs typeface="Arial" panose="020B0604020202020204" pitchFamily="34" charset="0"/>
              </a:rPr>
              <a:t>建立成功</a:t>
            </a:r>
            <a:r>
              <a:rPr lang="zh-TW" sz="1000" b="0" i="1" baseline="0" dirty="0">
                <a:latin typeface="Arial" panose="020B0604020202020204" pitchFamily="34" charset="0"/>
                <a:ea typeface="PMingLiU"/>
                <a:cs typeface="Arial" panose="020B0604020202020204" pitchFamily="34" charset="0"/>
              </a:rPr>
              <a:t>步骤期间重新检视此表格，因此不一定需要完成。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给GAT地区领导人的讲稿，为区领导人引导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的研讨会做准备：</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这是个回顾修订您在</a:t>
            </a:r>
            <a:r>
              <a:rPr lang="zh-TW" sz="1000" b="0" u="sng" dirty="0">
                <a:latin typeface="Arial" panose="020B0604020202020204" pitchFamily="34" charset="0"/>
                <a:ea typeface="PMingLiU" panose="020F0502020204030204" pitchFamily="34" charset="0"/>
                <a:cs typeface="Arial" panose="020B0604020202020204" pitchFamily="34" charset="0"/>
              </a:rPr>
              <a:t>建立团队</a:t>
            </a:r>
            <a:r>
              <a:rPr lang="zh-TW" sz="1000" b="0" dirty="0">
                <a:latin typeface="Arial" panose="020B0604020202020204" pitchFamily="34" charset="0"/>
                <a:ea typeface="PMingLiU" panose="020F0502020204030204" pitchFamily="34" charset="0"/>
                <a:cs typeface="Arial" panose="020B0604020202020204" pitchFamily="34" charset="0"/>
              </a:rPr>
              <a:t>研讨会中制定的</a:t>
            </a:r>
            <a:r>
              <a:rPr lang="zh-CN" altLang="en-US" sz="1000" b="0" dirty="0">
                <a:latin typeface="Arial" panose="020B0604020202020204" pitchFamily="34" charset="0"/>
                <a:ea typeface="PMingLiU" panose="020F0502020204030204" pitchFamily="34" charset="0"/>
                <a:cs typeface="Arial" panose="020B0604020202020204" pitchFamily="34" charset="0"/>
              </a:rPr>
              <a:t>工作组</a:t>
            </a:r>
            <a:r>
              <a:rPr lang="zh-TW" sz="1000" b="0" dirty="0">
                <a:latin typeface="Arial" panose="020B0604020202020204" pitchFamily="34" charset="0"/>
                <a:ea typeface="PMingLiU" panose="020F0502020204030204" pitchFamily="34" charset="0"/>
                <a:cs typeface="Arial" panose="020B0604020202020204" pitchFamily="34" charset="0"/>
              </a:rPr>
              <a:t>架构，并可能进行修订的时刻。在行动计划完成后重新回顾此架构很重要，以确保每个任务都指派了有合适的人</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给区领导人的讲稿，于引导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的研讨会时使用：</a:t>
            </a:r>
          </a:p>
          <a:p>
            <a:r>
              <a:rPr lang="zh-TW" sz="1000" b="0" baseline="0" dirty="0">
                <a:latin typeface="Arial" panose="020B0604020202020204" pitchFamily="34" charset="0"/>
                <a:ea typeface="PMingLiU"/>
                <a:cs typeface="Arial" panose="020B0604020202020204" pitchFamily="34" charset="0"/>
              </a:rPr>
              <a:t>这些是我们全球会员发展措施的</a:t>
            </a:r>
            <a:r>
              <a:rPr lang="zh-CN" altLang="en-US" sz="1000" b="0" dirty="0">
                <a:latin typeface="Arial" panose="020B0604020202020204" pitchFamily="34" charset="0"/>
                <a:ea typeface="PMingLiU" panose="020F0502020204030204" pitchFamily="34" charset="0"/>
                <a:cs typeface="Arial" panose="020B0604020202020204" pitchFamily="34" charset="0"/>
              </a:rPr>
              <a:t>工作组</a:t>
            </a:r>
            <a:r>
              <a:rPr lang="zh-TW" sz="1000" b="0" baseline="0" dirty="0">
                <a:latin typeface="Arial" panose="020B0604020202020204" pitchFamily="34" charset="0"/>
                <a:ea typeface="PMingLiU"/>
                <a:cs typeface="Arial" panose="020B0604020202020204" pitchFamily="34" charset="0"/>
              </a:rPr>
              <a:t>成员。我们有许多已经确立的狮友领导人，但有人希望自愿担任任何剩下的领域，或提出其他我们能自我组织的方法，以实施我们确立的行动吗？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有没有其他可以邀请加入我们的人，如前总监或其他我们区内的狮友领导人？</a:t>
            </a:r>
            <a:r>
              <a:rPr lang="zh-TW" sz="1000" b="0" i="1" baseline="0" dirty="0">
                <a:latin typeface="Arial" panose="020B0604020202020204" pitchFamily="34" charset="0"/>
                <a:ea typeface="PMingLiU"/>
                <a:cs typeface="Arial" panose="020B0604020202020204" pitchFamily="34" charset="0"/>
              </a:rPr>
              <a:t>(停顿等候意见)</a:t>
            </a:r>
          </a:p>
          <a:p>
            <a:pPr marL="171450" indent="-171450">
              <a:buFont typeface="Arial" panose="020B0604020202020204" pitchFamily="34" charset="0"/>
              <a:buChar char="•"/>
            </a:pPr>
            <a:endParaRPr lang="zh-TW" sz="1000" b="0" baseline="0" dirty="0">
              <a:latin typeface="Arial" panose="020B0604020202020204" pitchFamily="34" charset="0"/>
              <a:ea typeface="PMingLiU"/>
              <a:cs typeface="Arial" panose="020B0604020202020204" pitchFamily="34" charset="0"/>
            </a:endParaRPr>
          </a:p>
          <a:p>
            <a:endParaRPr lang="en-US" sz="1000" b="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dirty="0">
                <a:latin typeface="Arial" panose="020B0604020202020204" pitchFamily="34" charset="0"/>
                <a:ea typeface="PMingLiU"/>
                <a:cs typeface="Arial" panose="020B0604020202020204" pitchFamily="34" charset="0"/>
              </a:rPr>
              <a:t>您可以根据最能反映区域情况来修订此投影片上所列的领导人。</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r>
              <a:rPr lang="zh-TW" sz="1000" b="0" dirty="0">
                <a:latin typeface="Arial" panose="020B0604020202020204" pitchFamily="34" charset="0"/>
                <a:ea typeface="PMingLiU"/>
                <a:cs typeface="Arial" panose="020B0604020202020204" pitchFamily="34" charset="0"/>
              </a:rPr>
              <a:t>在此会议开始时，我们提到了我们的服务旅程。  </a:t>
            </a:r>
            <a:r>
              <a:rPr lang="zh-TW" sz="1000" b="0" baseline="0" dirty="0">
                <a:latin typeface="Arial" panose="020B0604020202020204" pitchFamily="34" charset="0"/>
                <a:ea typeface="PMingLiU"/>
                <a:cs typeface="Arial" panose="020B0604020202020204" pitchFamily="34" charset="0"/>
              </a:rPr>
              <a:t>身为狮友最好的一件事便是我们总是能得到帮助。我们只需要寻求帮助而已。 </a:t>
            </a:r>
          </a:p>
          <a:p>
            <a:endParaRPr lang="en-US" sz="10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TW" sz="1000" b="0" dirty="0">
                <a:latin typeface="Arial" panose="020B0604020202020204" pitchFamily="34" charset="0"/>
                <a:ea typeface="PMingLiU"/>
                <a:cs typeface="Arial" panose="020B0604020202020204" pitchFamily="34" charset="0"/>
              </a:rPr>
              <a:t>我们的全球行动团队有宪章区、地区、复合区和区领导人。</a:t>
            </a:r>
            <a:r>
              <a:rPr lang="zh-TW" sz="1000" b="0" baseline="0" dirty="0">
                <a:latin typeface="Arial" panose="020B0604020202020204" pitchFamily="34" charset="0"/>
                <a:ea typeface="PMingLiU"/>
                <a:cs typeface="Arial" panose="020B0604020202020204" pitchFamily="34" charset="0"/>
              </a:rPr>
              <a:t>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000" b="0" dirty="0">
                <a:latin typeface="Arial" panose="020B0604020202020204" pitchFamily="34" charset="0"/>
                <a:ea typeface="PMingLiU"/>
                <a:cs typeface="Arial" panose="020B0604020202020204" pitchFamily="34" charset="0"/>
              </a:rPr>
              <a:t>我们能询问我们的</a:t>
            </a:r>
            <a:r>
              <a:rPr lang="zh-CN" altLang="en-US" sz="1000" b="0" dirty="0">
                <a:latin typeface="Arial" panose="020B0604020202020204" pitchFamily="34" charset="0"/>
                <a:ea typeface="PMingLiU"/>
                <a:cs typeface="Arial" panose="020B0604020202020204" pitchFamily="34" charset="0"/>
              </a:rPr>
              <a:t>国际狮子会</a:t>
            </a:r>
            <a:r>
              <a:rPr lang="zh-TW" sz="1000" b="0" dirty="0">
                <a:latin typeface="Arial" panose="020B0604020202020204" pitchFamily="34" charset="0"/>
                <a:ea typeface="PMingLiU"/>
                <a:cs typeface="Arial" panose="020B0604020202020204" pitchFamily="34" charset="0"/>
              </a:rPr>
              <a:t>GAT职员，他们能告诉我们额外的</a:t>
            </a:r>
            <a:r>
              <a:rPr lang="zh-CN" altLang="en-US" sz="1000" b="0" dirty="0">
                <a:latin typeface="Arial" panose="020B0604020202020204" pitchFamily="34" charset="0"/>
                <a:ea typeface="PMingLiU"/>
                <a:cs typeface="Arial" panose="020B0604020202020204" pitchFamily="34" charset="0"/>
              </a:rPr>
              <a:t>国际狮子会</a:t>
            </a:r>
            <a:r>
              <a:rPr lang="zh-TW" sz="1000" b="0" dirty="0">
                <a:latin typeface="Arial" panose="020B0604020202020204" pitchFamily="34" charset="0"/>
                <a:ea typeface="PMingLiU"/>
                <a:cs typeface="Arial" panose="020B0604020202020204" pitchFamily="34" charset="0"/>
              </a:rPr>
              <a:t>资源。</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000" b="0" baseline="0" dirty="0">
                <a:latin typeface="Arial" panose="020B0604020202020204" pitchFamily="34" charset="0"/>
                <a:ea typeface="PMingLiU"/>
                <a:cs typeface="Arial" panose="020B0604020202020204" pitchFamily="34" charset="0"/>
              </a:rPr>
              <a:t>我们也有经验丰富的前国际总会长、理事、议会议长及总监。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000" b="0" baseline="0" dirty="0">
                <a:latin typeface="Arial" panose="020B0604020202020204" pitchFamily="34" charset="0"/>
                <a:ea typeface="PMingLiU"/>
                <a:cs typeface="Arial" panose="020B0604020202020204" pitchFamily="34" charset="0"/>
              </a:rPr>
              <a:t>任何已经建立的既有委员会，例如(输入区域的名称，如年轻狮友项目小组)呢？</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而我们与其他区一样，正在进行同样的流程，让我们能与其他总监们分享疑虑并讨论解决办法。 </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我们的分区/专区主席和认证导狮呢？我们能如何利用他们来支持我们的分会，将我们的培训最大化呢？</a:t>
            </a:r>
          </a:p>
          <a:p>
            <a:pPr marL="171450" indent="-171450">
              <a:buFont typeface="Arial" panose="020B0604020202020204" pitchFamily="34" charset="0"/>
              <a:buChar char="•"/>
            </a:pPr>
            <a:r>
              <a:rPr lang="zh-TW" sz="1000" b="0" baseline="0" dirty="0">
                <a:latin typeface="Arial" panose="020B0604020202020204" pitchFamily="34" charset="0"/>
                <a:ea typeface="PMingLiU"/>
                <a:cs typeface="Arial" panose="020B0604020202020204" pitchFamily="34" charset="0"/>
              </a:rPr>
              <a:t>最后，别忘了我们的分会领导人和会员，因为有了他们的支持和意见，我们才能在未来几年内产生有影响的改变。</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别忘了我们都在同一个旅程中，而我们都有责任为确保达到成功负责。</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zh-TW" dirty="0"/>
              <a:t>NAMI行动计划发展</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dirty="0"/>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TW" sz="1000" b="0" i="1" dirty="0">
                <a:latin typeface="Arial" panose="020B0604020202020204" pitchFamily="34" charset="0"/>
                <a:ea typeface="PMingLiU" panose="020F0502020204030204" pitchFamily="34" charset="0"/>
                <a:cs typeface="Arial" panose="020B0604020202020204" pitchFamily="34" charset="0"/>
              </a:rPr>
              <a:t>给GAT地区领导人的讲稿，为区领导人引导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的研讨会做准备：</a:t>
            </a:r>
          </a:p>
          <a:p>
            <a:pPr marL="0" marR="0">
              <a:lnSpc>
                <a:spcPct val="107000"/>
              </a:lnSpc>
              <a:spcBef>
                <a:spcPts val="0"/>
              </a:spcBef>
              <a:spcAft>
                <a:spcPts val="0"/>
              </a:spcAft>
            </a:pPr>
            <a:r>
              <a:rPr lang="zh-TW" sz="1000" b="0" dirty="0">
                <a:latin typeface="Arial" panose="020B0604020202020204" pitchFamily="34" charset="0"/>
                <a:ea typeface="PMingLiU" panose="020F0502020204030204" pitchFamily="34" charset="0"/>
                <a:cs typeface="Arial" panose="020B0604020202020204" pitchFamily="34" charset="0"/>
              </a:rPr>
              <a:t>查看下几张投影片中的资源列表，准备好与贵区的会员一起查看。查看后，您将领导另一个分组活动，为每个行动步骤确定领导人和资源。准备好为贵</a:t>
            </a:r>
            <a:r>
              <a:rPr lang="zh-CN" altLang="en-US" sz="1000" b="0" dirty="0">
                <a:latin typeface="Arial" panose="020B0604020202020204" pitchFamily="34" charset="0"/>
                <a:ea typeface="PMingLiU" panose="020F0502020204030204" pitchFamily="34" charset="0"/>
                <a:cs typeface="Arial" panose="020B0604020202020204" pitchFamily="34" charset="0"/>
              </a:rPr>
              <a:t>工作组</a:t>
            </a:r>
            <a:r>
              <a:rPr lang="zh-TW" sz="1000" b="0" dirty="0">
                <a:latin typeface="Arial" panose="020B0604020202020204" pitchFamily="34" charset="0"/>
                <a:ea typeface="PMingLiU" panose="020F0502020204030204" pitchFamily="34" charset="0"/>
                <a:cs typeface="Arial" panose="020B0604020202020204" pitchFamily="34" charset="0"/>
              </a:rPr>
              <a:t>确立的每个行动步骤建议资源。</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TW" sz="1000" b="0" i="1" dirty="0">
                <a:latin typeface="Arial" panose="020B0604020202020204" pitchFamily="34" charset="0"/>
                <a:ea typeface="PMingLiU" panose="020F0502020204030204" pitchFamily="34" charset="0"/>
                <a:cs typeface="Arial" panose="020B0604020202020204" pitchFamily="34" charset="0"/>
              </a:rPr>
              <a:t>给区领导人的讲稿，于引导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的研讨会时使用：</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我们来查看一些我们可用的资源。</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我们第一个专注领域中，您可能已经熟悉其中的许多资源了，像是新会发展指南。</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有人想提出他们曾用过或有兴趣使用的资源吗？</a:t>
            </a:r>
            <a:r>
              <a:rPr lang="zh-TW" sz="1000" b="0" i="1" baseline="0" dirty="0">
                <a:latin typeface="Arial" panose="020B0604020202020204" pitchFamily="34" charset="0"/>
                <a:ea typeface="PMingLiU"/>
                <a:cs typeface="Arial" panose="020B0604020202020204" pitchFamily="34" charset="0"/>
              </a:rPr>
              <a:t>(停顿等候回答)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mn-lt"/>
                <a:ea typeface="ヒラギノ角ゴ Pro W3" charset="0"/>
                <a:cs typeface="ヒラギノ角ゴ Pro W3" charset="0"/>
              </a:rPr>
              <a:t>在我们的第一个专注领域中，可以使用任何这些资源吗？ </a:t>
            </a:r>
            <a:r>
              <a:rPr lang="zh-TW" sz="1000" b="0" i="1" baseline="0" dirty="0">
                <a:latin typeface="Arial" panose="020B0604020202020204" pitchFamily="34" charset="0"/>
                <a:ea typeface="PMingLiU"/>
                <a:cs typeface="Arial" panose="020B0604020202020204" pitchFamily="34" charset="0"/>
              </a:rPr>
              <a:t>(停顿等候回答)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dirty="0"/>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我们也有一系列的资源能帮助我们以新会员振兴分会。</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查看如</a:t>
            </a:r>
            <a:r>
              <a:rPr lang="zh-TW" sz="1000" b="0" i="1" dirty="0">
                <a:latin typeface="Arial" panose="020B0604020202020204" pitchFamily="34" charset="0"/>
                <a:ea typeface="PMingLiU"/>
                <a:cs typeface="Arial" panose="020B0604020202020204" pitchFamily="34" charset="0"/>
              </a:rPr>
              <a:t>问就对了</a:t>
            </a:r>
            <a:r>
              <a:rPr lang="en-US" altLang="zh-TW" sz="1000" b="0" i="1" dirty="0">
                <a:latin typeface="Arial" panose="020B0604020202020204" pitchFamily="34" charset="0"/>
                <a:ea typeface="PMingLiU"/>
                <a:cs typeface="Arial" panose="020B0604020202020204" pitchFamily="34" charset="0"/>
              </a:rPr>
              <a:t>! </a:t>
            </a:r>
            <a:r>
              <a:rPr lang="zh-TW" sz="1000" b="0" dirty="0">
                <a:latin typeface="Arial" panose="020B0604020202020204" pitchFamily="34" charset="0"/>
                <a:ea typeface="PMingLiU"/>
                <a:cs typeface="Arial" panose="020B0604020202020204" pitchFamily="34" charset="0"/>
              </a:rPr>
              <a:t>指南的现有资源及如</a:t>
            </a:r>
            <a:r>
              <a:rPr lang="zh-TW" sz="1000" b="0" i="1" dirty="0">
                <a:latin typeface="Arial" panose="020B0604020202020204" pitchFamily="34" charset="0"/>
                <a:ea typeface="PMingLiU"/>
                <a:cs typeface="Arial" panose="020B0604020202020204" pitchFamily="34" charset="0"/>
              </a:rPr>
              <a:t>会员福利</a:t>
            </a:r>
            <a:r>
              <a:rPr lang="zh-TW" sz="1000" b="0" dirty="0">
                <a:latin typeface="Arial" panose="020B0604020202020204" pitchFamily="34" charset="0"/>
                <a:ea typeface="PMingLiU"/>
                <a:cs typeface="Arial" panose="020B0604020202020204" pitchFamily="34" charset="0"/>
              </a:rPr>
              <a:t>传单的新资源。</a:t>
            </a:r>
            <a:r>
              <a:rPr lang="zh-TW" sz="1000" b="0" baseline="0" dirty="0">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我们能如何将这些运用于专注领域2中？</a:t>
            </a:r>
            <a:r>
              <a:rPr lang="zh-TW" sz="1000" b="0" i="1" baseline="0" dirty="0">
                <a:latin typeface="Arial" panose="020B0604020202020204" pitchFamily="34" charset="0"/>
                <a:ea typeface="PMingLiU"/>
                <a:cs typeface="Arial" panose="020B0604020202020204" pitchFamily="34" charset="0"/>
              </a:rPr>
              <a:t>(停顿等候回答)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dirty="0"/>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给</a:t>
            </a:r>
            <a:r>
              <a:rPr lang="en-US" altLang="zh-TW" sz="1000" b="0" i="1" baseline="0" dirty="0">
                <a:latin typeface="Arial" panose="020B0604020202020204" pitchFamily="34" charset="0"/>
                <a:ea typeface="PMingLiU"/>
                <a:cs typeface="Arial" panose="020B0604020202020204" pitchFamily="34" charset="0"/>
              </a:rPr>
              <a:t> </a:t>
            </a:r>
            <a:r>
              <a:rPr lang="zh-TW" sz="1000" b="0" i="1" baseline="0" dirty="0">
                <a:latin typeface="Arial" panose="020B0604020202020204" pitchFamily="34" charset="0"/>
                <a:ea typeface="PMingLiU"/>
                <a:cs typeface="Arial" panose="020B0604020202020204" pitchFamily="34" charset="0"/>
              </a:rPr>
              <a:t>GAT</a:t>
            </a:r>
            <a:r>
              <a:rPr lang="en-US" altLang="zh-TW" sz="1000" b="0" i="1" baseline="0" dirty="0">
                <a:latin typeface="Arial" panose="020B0604020202020204" pitchFamily="34" charset="0"/>
                <a:ea typeface="PMingLiU"/>
                <a:cs typeface="Arial" panose="020B0604020202020204" pitchFamily="34" charset="0"/>
              </a:rPr>
              <a:t> </a:t>
            </a:r>
            <a:r>
              <a:rPr lang="zh-TW" sz="1000" b="0" i="1" baseline="0" dirty="0">
                <a:latin typeface="Arial" panose="020B0604020202020204" pitchFamily="34" charset="0"/>
                <a:ea typeface="PMingLiU"/>
                <a:cs typeface="Arial" panose="020B0604020202020204" pitchFamily="34" charset="0"/>
              </a:rPr>
              <a:t>地区领导人的讲稿，为区领导人引导</a:t>
            </a:r>
            <a:r>
              <a:rPr lang="zh-TW" sz="1000" b="0" i="1" u="sng" baseline="0" dirty="0">
                <a:latin typeface="Arial" panose="020B0604020202020204" pitchFamily="34" charset="0"/>
                <a:ea typeface="PMingLiU"/>
                <a:cs typeface="Arial" panose="020B0604020202020204" pitchFamily="34" charset="0"/>
              </a:rPr>
              <a:t>建立计划</a:t>
            </a:r>
            <a:r>
              <a:rPr lang="zh-TW" sz="1000" b="0" i="1" baseline="0" dirty="0">
                <a:latin typeface="Arial" panose="020B0604020202020204" pitchFamily="34" charset="0"/>
                <a:ea typeface="PMingLiU"/>
                <a:cs typeface="Arial" panose="020B0604020202020204" pitchFamily="34" charset="0"/>
              </a:rPr>
              <a:t>的研讨会做准备：</a:t>
            </a:r>
          </a:p>
          <a:p>
            <a:pPr marL="0" indent="0">
              <a:buNone/>
            </a:pPr>
            <a:r>
              <a:rPr lang="zh-TW" sz="1000" b="0" baseline="0" dirty="0">
                <a:latin typeface="Arial" panose="020B0604020202020204" pitchFamily="34" charset="0"/>
                <a:ea typeface="PMingLiU"/>
                <a:cs typeface="Arial" panose="020B0604020202020204" pitchFamily="34" charset="0"/>
              </a:rPr>
              <a:t>这是您在回到贵区后将举办的</a:t>
            </a:r>
            <a:r>
              <a:rPr lang="zh-TW" sz="1000" b="0" u="sng" baseline="0" dirty="0">
                <a:latin typeface="Arial" panose="020B0604020202020204" pitchFamily="34" charset="0"/>
                <a:ea typeface="PMingLiU"/>
                <a:cs typeface="Arial" panose="020B0604020202020204" pitchFamily="34" charset="0"/>
              </a:rPr>
              <a:t>建立计划</a:t>
            </a:r>
            <a:r>
              <a:rPr lang="zh-TW" sz="1000" b="0" baseline="0" dirty="0">
                <a:latin typeface="Arial" panose="020B0604020202020204" pitchFamily="34" charset="0"/>
                <a:ea typeface="PMingLiU"/>
                <a:cs typeface="Arial" panose="020B0604020202020204" pitchFamily="34" charset="0"/>
              </a:rPr>
              <a:t>研讨会之议程。由查看您在</a:t>
            </a:r>
            <a:r>
              <a:rPr lang="zh-TW" sz="1000" b="0" u="sng" baseline="0" dirty="0">
                <a:latin typeface="Arial" panose="020B0604020202020204" pitchFamily="34" charset="0"/>
                <a:ea typeface="PMingLiU"/>
                <a:cs typeface="Arial" panose="020B0604020202020204" pitchFamily="34" charset="0"/>
              </a:rPr>
              <a:t>建立愿景</a:t>
            </a:r>
            <a:r>
              <a:rPr lang="zh-TW" sz="1000" b="0" baseline="0" dirty="0">
                <a:latin typeface="Arial" panose="020B0604020202020204" pitchFamily="34" charset="0"/>
                <a:ea typeface="PMingLiU"/>
                <a:cs typeface="Arial" panose="020B0604020202020204" pitchFamily="34" charset="0"/>
              </a:rPr>
              <a:t>研讨会时共同完成的区分析开始。</a:t>
            </a:r>
            <a:endParaRPr lang="en-US" altLang="zh-TW" sz="1000" b="0" baseline="0" dirty="0">
              <a:latin typeface="Arial" panose="020B0604020202020204" pitchFamily="34" charset="0"/>
              <a:ea typeface="PMingLiU"/>
              <a:cs typeface="Arial" panose="020B0604020202020204" pitchFamily="34" charset="0"/>
            </a:endParaRPr>
          </a:p>
          <a:p>
            <a:pPr marL="0" indent="0">
              <a:buNone/>
            </a:pPr>
            <a:r>
              <a:rPr lang="zh-TW" sz="1000" b="0" baseline="0" dirty="0">
                <a:latin typeface="Arial" panose="020B0604020202020204" pitchFamily="34" charset="0"/>
                <a:ea typeface="PMingLiU"/>
                <a:cs typeface="Arial" panose="020B0604020202020204" pitchFamily="34" charset="0"/>
              </a:rPr>
              <a:t> </a:t>
            </a:r>
          </a:p>
          <a:p>
            <a:pPr marL="0" indent="0">
              <a:buNone/>
            </a:pPr>
            <a:r>
              <a:rPr lang="zh-TW" sz="1000" b="0" baseline="0" dirty="0">
                <a:latin typeface="Arial" panose="020B0604020202020204" pitchFamily="34" charset="0"/>
                <a:ea typeface="PMingLiU"/>
                <a:cs typeface="Arial" panose="020B0604020202020204" pitchFamily="34" charset="0"/>
              </a:rPr>
              <a:t>接下来，您将花时间规划行动计划，回顾如何建立行动计划，并对执行贵区行动计划的实际步骤来集思广益。</a:t>
            </a:r>
          </a:p>
          <a:p>
            <a:pPr marL="0" indent="0">
              <a:buNone/>
            </a:pPr>
            <a:r>
              <a:rPr lang="zh-TW" sz="1000" b="0" dirty="0">
                <a:latin typeface="Arial" panose="020B0604020202020204" pitchFamily="34" charset="0"/>
                <a:ea typeface="PMingLiU"/>
                <a:cs typeface="Arial" panose="020B0604020202020204" pitchFamily="34" charset="0"/>
              </a:rPr>
              <a:t>然后，您将确保每个人都知道有助于每项行动计划步骤的可用资源。最后，您将计划接下来的步骤。</a:t>
            </a:r>
          </a:p>
          <a:p>
            <a:pPr marL="0" indent="0">
              <a:buNone/>
            </a:pPr>
            <a:endParaRPr lang="en-US" sz="1000" b="0" baseline="0"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给区领导人的讲稿，于引导</a:t>
            </a:r>
            <a:r>
              <a:rPr lang="zh-TW" sz="1000" b="0" i="1" u="sng" dirty="0">
                <a:latin typeface="Arial" panose="020B0604020202020204" pitchFamily="34" charset="0"/>
                <a:ea typeface="PMingLiU"/>
                <a:cs typeface="Arial" panose="020B0604020202020204" pitchFamily="34" charset="0"/>
              </a:rPr>
              <a:t>建立计划</a:t>
            </a:r>
            <a:r>
              <a:rPr lang="zh-TW" sz="1000" b="0" i="1" dirty="0">
                <a:latin typeface="Arial" panose="020B0604020202020204" pitchFamily="34" charset="0"/>
                <a:ea typeface="PMingLiU"/>
                <a:cs typeface="Arial" panose="020B0604020202020204" pitchFamily="34" charset="0"/>
              </a:rPr>
              <a:t>的研讨会时使用：</a:t>
            </a:r>
          </a:p>
          <a:p>
            <a:pPr marL="0" indent="0">
              <a:buNone/>
            </a:pPr>
            <a:r>
              <a:rPr lang="zh-TW" sz="1000" b="0" baseline="0" dirty="0">
                <a:latin typeface="Arial" panose="020B0604020202020204" pitchFamily="34" charset="0"/>
                <a:ea typeface="PMingLiU"/>
                <a:cs typeface="Arial" panose="020B0604020202020204" pitchFamily="34" charset="0"/>
              </a:rPr>
              <a:t>今天，我们将由回顾我们在上次</a:t>
            </a:r>
            <a:r>
              <a:rPr lang="zh-TW" sz="1000" b="0" u="sng" baseline="0" dirty="0">
                <a:latin typeface="Arial" panose="020B0604020202020204" pitchFamily="34" charset="0"/>
                <a:ea typeface="PMingLiU"/>
                <a:cs typeface="Arial" panose="020B0604020202020204" pitchFamily="34" charset="0"/>
              </a:rPr>
              <a:t>建立愿景</a:t>
            </a:r>
            <a:r>
              <a:rPr lang="zh-TW" sz="1000" b="0" baseline="0" dirty="0">
                <a:latin typeface="Arial" panose="020B0604020202020204" pitchFamily="34" charset="0"/>
                <a:ea typeface="PMingLiU"/>
                <a:cs typeface="Arial" panose="020B0604020202020204" pitchFamily="34" charset="0"/>
              </a:rPr>
              <a:t>的会议中所发展的区分析和计划开始。</a:t>
            </a:r>
            <a:endParaRPr lang="en-US" altLang="zh-TW" sz="1000" b="0" baseline="0" dirty="0">
              <a:latin typeface="Arial" panose="020B0604020202020204" pitchFamily="34" charset="0"/>
              <a:ea typeface="PMingLiU"/>
              <a:cs typeface="Arial" panose="020B0604020202020204" pitchFamily="34" charset="0"/>
            </a:endParaRPr>
          </a:p>
          <a:p>
            <a:pPr marL="0" indent="0">
              <a:buNone/>
            </a:pPr>
            <a:r>
              <a:rPr lang="zh-TW" sz="1000" b="0" baseline="0" dirty="0">
                <a:latin typeface="Arial" panose="020B0604020202020204" pitchFamily="34" charset="0"/>
                <a:ea typeface="PMingLiU"/>
                <a:cs typeface="Arial" panose="020B0604020202020204" pitchFamily="34" charset="0"/>
              </a:rPr>
              <a:t> </a:t>
            </a:r>
          </a:p>
          <a:p>
            <a:pPr marL="0" indent="0">
              <a:buNone/>
            </a:pPr>
            <a:r>
              <a:rPr lang="zh-TW" altLang="en-US" sz="1200" kern="1200" dirty="0">
                <a:solidFill>
                  <a:schemeClr val="tx1"/>
                </a:solidFill>
                <a:effectLst/>
                <a:latin typeface="+mn-lt"/>
                <a:ea typeface="ヒラギノ角ゴ Pro W3" charset="0"/>
                <a:cs typeface="ヒラギノ角ゴ Pro W3" charset="0"/>
              </a:rPr>
              <a:t>接下来，我们要借着</a:t>
            </a:r>
            <a:r>
              <a:rPr lang="zh-TW" altLang="en-US" sz="1200" b="0" baseline="0" dirty="0">
                <a:latin typeface="Arial" panose="020B0604020202020204" pitchFamily="34" charset="0"/>
                <a:ea typeface="PMingLiU"/>
                <a:cs typeface="Arial" panose="020B0604020202020204" pitchFamily="34" charset="0"/>
              </a:rPr>
              <a:t>将</a:t>
            </a:r>
            <a:r>
              <a:rPr lang="zh-TW" altLang="en-US" sz="1200" kern="1200" dirty="0">
                <a:solidFill>
                  <a:schemeClr val="tx1"/>
                </a:solidFill>
                <a:effectLst/>
                <a:latin typeface="+mn-lt"/>
                <a:ea typeface="ヒラギノ角ゴ Pro W3" charset="0"/>
                <a:cs typeface="ヒラギノ角ゴ Pro W3" charset="0"/>
              </a:rPr>
              <a:t>在区</a:t>
            </a:r>
            <a:r>
              <a:rPr lang="en-US" sz="1200" kern="1200" dirty="0">
                <a:solidFill>
                  <a:schemeClr val="tx1"/>
                </a:solidFill>
                <a:effectLst/>
                <a:latin typeface="+mn-lt"/>
                <a:ea typeface="ヒラギノ角ゴ Pro W3" charset="0"/>
                <a:cs typeface="ヒラギノ角ゴ Pro W3" charset="0"/>
              </a:rPr>
              <a:t> SWOT </a:t>
            </a:r>
            <a:r>
              <a:rPr lang="zh-TW" altLang="en-US" sz="1200" kern="1200" dirty="0">
                <a:solidFill>
                  <a:schemeClr val="tx1"/>
                </a:solidFill>
                <a:effectLst/>
                <a:latin typeface="+mn-lt"/>
                <a:ea typeface="ヒラギノ角ゴ Pro W3" charset="0"/>
                <a:cs typeface="ヒラギノ角ゴ Pro W3" charset="0"/>
              </a:rPr>
              <a:t>分析中讨论的一些项目融入</a:t>
            </a:r>
            <a:r>
              <a:rPr lang="zh-TW" altLang="en-US" sz="1200" b="0" baseline="0" dirty="0">
                <a:latin typeface="Arial" panose="020B0604020202020204" pitchFamily="34" charset="0"/>
                <a:ea typeface="PMingLiU"/>
                <a:cs typeface="Arial" panose="020B0604020202020204" pitchFamily="34" charset="0"/>
              </a:rPr>
              <a:t>行动计划中</a:t>
            </a:r>
            <a:r>
              <a:rPr lang="zh-TW" altLang="en-US" sz="1200" kern="1200" dirty="0">
                <a:solidFill>
                  <a:schemeClr val="tx1"/>
                </a:solidFill>
                <a:effectLst/>
                <a:latin typeface="+mn-lt"/>
                <a:ea typeface="ヒラギノ角ゴ Pro W3" charset="0"/>
                <a:cs typeface="ヒラギノ角ゴ Pro W3" charset="0"/>
              </a:rPr>
              <a:t>，开始为每一个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altLang="en-US" sz="1200" kern="1200" dirty="0">
                <a:solidFill>
                  <a:schemeClr val="tx1"/>
                </a:solidFill>
                <a:effectLst/>
                <a:latin typeface="+mn-lt"/>
                <a:ea typeface="ヒラギノ角ゴ Pro W3" charset="0"/>
                <a:cs typeface="ヒラギノ角ゴ Pro W3" charset="0"/>
              </a:rPr>
              <a:t>的目标拟定行动计划。</a:t>
            </a:r>
            <a:endParaRPr lang="en-US" altLang="zh-TW" sz="1200" kern="1200" dirty="0">
              <a:solidFill>
                <a:schemeClr val="tx1"/>
              </a:solidFill>
              <a:effectLst/>
              <a:latin typeface="+mn-lt"/>
              <a:ea typeface="ヒラギノ角ゴ Pro W3" charset="0"/>
              <a:cs typeface="ヒラギノ角ゴ Pro W3" charset="0"/>
            </a:endParaRPr>
          </a:p>
          <a:p>
            <a:pPr marL="0" indent="0">
              <a:buNone/>
            </a:pPr>
            <a:endParaRPr lang="zh-TW" sz="1000" b="0" baseline="0" dirty="0">
              <a:latin typeface="Arial" panose="020B0604020202020204" pitchFamily="34" charset="0"/>
              <a:ea typeface="PMingLiU"/>
              <a:cs typeface="Arial" panose="020B0604020202020204" pitchFamily="34" charset="0"/>
            </a:endParaRPr>
          </a:p>
          <a:p>
            <a:pPr marL="0" indent="0">
              <a:buNone/>
            </a:pPr>
            <a:r>
              <a:rPr lang="zh-TW" sz="1000" b="0" baseline="0" dirty="0">
                <a:latin typeface="Arial" panose="020B0604020202020204" pitchFamily="34" charset="0"/>
                <a:ea typeface="PMingLiU"/>
                <a:cs typeface="Arial" panose="020B0604020202020204" pitchFamily="34" charset="0"/>
              </a:rPr>
              <a:t>在我们结束今天的会议以前，我们将讨论一些有助于我们执行计划的可用资源。结束前，我们将讨论我们接下来的步骤。</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dirty="0"/>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会员满意度上有许多不同的方面。</a:t>
            </a:r>
            <a:r>
              <a:rPr lang="zh-TW" sz="1000" b="0" baseline="0" dirty="0">
                <a:latin typeface="Arial" panose="020B0604020202020204" pitchFamily="34" charset="0"/>
                <a:ea typeface="PMingLiU"/>
                <a:cs typeface="Arial" panose="020B0604020202020204" pitchFamily="34" charset="0"/>
              </a:rPr>
              <a:t>此处的服务资源有助于确保我们的会员参与有意义的服务活动，但我们也需要注意分会内的情谊。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有人用过此处列出的任何工具或对哪一项特别有兴趣的吗？(停顿等候回答)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mn-lt"/>
                <a:ea typeface="ヒラギノ角ゴ Pro W3" charset="0"/>
                <a:cs typeface="ヒラギノ角ゴ Pro W3" charset="0"/>
              </a:rPr>
              <a:t>这些资源中的任何一项适用于专注领域 </a:t>
            </a:r>
            <a:r>
              <a:rPr lang="en-US" sz="1200" kern="1200" dirty="0">
                <a:solidFill>
                  <a:schemeClr val="tx1"/>
                </a:solidFill>
                <a:effectLst/>
                <a:latin typeface="+mn-lt"/>
                <a:ea typeface="ヒラギノ角ゴ Pro W3" charset="0"/>
                <a:cs typeface="ヒラギノ角ゴ Pro W3" charset="0"/>
              </a:rPr>
              <a:t>3 </a:t>
            </a:r>
            <a:r>
              <a:rPr lang="zh-TW" altLang="en-US" sz="1200" kern="1200" dirty="0">
                <a:solidFill>
                  <a:schemeClr val="tx1"/>
                </a:solidFill>
                <a:effectLst/>
                <a:latin typeface="+mn-lt"/>
                <a:ea typeface="ヒラギノ角ゴ Pro W3" charset="0"/>
                <a:cs typeface="ヒラギノ角ゴ Pro W3" charset="0"/>
              </a:rPr>
              <a:t>吗？ </a:t>
            </a:r>
            <a:r>
              <a:rPr lang="zh-TW" sz="1000" b="0" baseline="0" dirty="0">
                <a:latin typeface="Arial" panose="020B0604020202020204" pitchFamily="34" charset="0"/>
                <a:ea typeface="PMingLiU"/>
                <a:cs typeface="Arial" panose="020B0604020202020204" pitchFamily="34" charset="0"/>
              </a:rPr>
              <a:t>(输入最喜欢的资源)</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呢？</a:t>
            </a:r>
            <a:r>
              <a:rPr lang="zh-TW" sz="1000" b="0" i="1" baseline="0" dirty="0">
                <a:latin typeface="Arial" panose="020B0604020202020204" pitchFamily="34" charset="0"/>
                <a:ea typeface="PMingLiU"/>
                <a:cs typeface="Arial" panose="020B0604020202020204" pitchFamily="34" charset="0"/>
              </a:rPr>
              <a:t>(停顿等候回答)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dirty="0"/>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第四个专注领域为</a:t>
            </a:r>
            <a:r>
              <a:rPr lang="zh-TW" altLang="en-US" sz="1000" b="0" dirty="0">
                <a:latin typeface="Arial" panose="020B0604020202020204" pitchFamily="34" charset="0"/>
                <a:ea typeface="PMingLiU"/>
                <a:cs typeface="Arial" panose="020B0604020202020204" pitchFamily="34" charset="0"/>
              </a:rPr>
              <a:t>领导人的支持</a:t>
            </a:r>
            <a:r>
              <a:rPr lang="zh-TW" sz="1000" b="0" dirty="0">
                <a:latin typeface="Arial" panose="020B0604020202020204" pitchFamily="34" charset="0"/>
                <a:ea typeface="PMingLiU"/>
                <a:cs typeface="Arial" panose="020B0604020202020204" pitchFamily="34" charset="0"/>
              </a:rPr>
              <a:t>。我们规划了什么会采用这些资源的行动？</a:t>
            </a:r>
            <a:r>
              <a:rPr lang="zh-TW" sz="1000" b="0" i="1" baseline="0" dirty="0">
                <a:latin typeface="Arial" panose="020B0604020202020204" pitchFamily="34" charset="0"/>
                <a:ea typeface="PMingLiU"/>
                <a:cs typeface="Arial" panose="020B0604020202020204" pitchFamily="34" charset="0"/>
              </a:rPr>
              <a:t>(停顿等候回答)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dirty="0"/>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dirty="0">
                <a:latin typeface="Arial" panose="020B0604020202020204" pitchFamily="34" charset="0"/>
                <a:ea typeface="PMingLiU"/>
                <a:cs typeface="Arial" panose="020B0604020202020204" pitchFamily="34" charset="0"/>
              </a:rPr>
              <a:t>沟通将是我们所有倡议的关键，而我们手上有许多营销资源。</a:t>
            </a:r>
            <a:r>
              <a:rPr lang="zh-TW" sz="1000" b="0" baseline="0" dirty="0">
                <a:latin typeface="Arial" panose="020B0604020202020204" pitchFamily="34" charset="0"/>
                <a:ea typeface="PMingLiU"/>
                <a:cs typeface="Arial" panose="020B0604020202020204" pitchFamily="34" charset="0"/>
              </a:rPr>
              <a:t>这里有没有任何资源是您认为我们可以用于我们的倡议之中的？</a:t>
            </a:r>
            <a:r>
              <a:rPr lang="zh-TW" sz="1000" b="0" i="1" baseline="0" dirty="0">
                <a:latin typeface="Arial" panose="020B0604020202020204" pitchFamily="34" charset="0"/>
                <a:ea typeface="PMingLiU"/>
                <a:cs typeface="Arial" panose="020B0604020202020204" pitchFamily="34" charset="0"/>
              </a:rPr>
              <a:t>(停顿等候回答)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en-US" dirty="0"/>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12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TW" sz="1200" b="0" baseline="0" dirty="0">
                <a:latin typeface="Arial" panose="020B0604020202020204" pitchFamily="34" charset="0"/>
                <a:ea typeface="PMingLiU"/>
                <a:cs typeface="Arial" panose="020B0604020202020204" pitchFamily="34" charset="0"/>
              </a:rPr>
              <a:t>_____________________________________________________</a:t>
            </a:r>
          </a:p>
          <a:p>
            <a:endParaRPr lang="en-US" sz="1200" b="0" baseline="0" dirty="0">
              <a:latin typeface="Arial" panose="020B0604020202020204" pitchFamily="34" charset="0"/>
              <a:cs typeface="Arial" panose="020B0604020202020204" pitchFamily="34" charset="0"/>
            </a:endParaRPr>
          </a:p>
          <a:p>
            <a:r>
              <a:rPr lang="zh-TW" altLang="en-US" sz="1200" b="0" dirty="0">
                <a:latin typeface="Arial" panose="020B0604020202020204" pitchFamily="34" charset="0"/>
                <a:ea typeface="PMingLiU"/>
                <a:cs typeface="Arial" panose="020B0604020202020204" pitchFamily="34" charset="0"/>
              </a:rPr>
              <a:t>我们有部分的倡议需要金费。</a:t>
            </a:r>
            <a:r>
              <a:rPr lang="zh-TW" altLang="en-US" sz="1200" b="0" baseline="0" dirty="0">
                <a:latin typeface="Arial" panose="020B0604020202020204" pitchFamily="34" charset="0"/>
                <a:ea typeface="PMingLiU"/>
                <a:cs typeface="Arial" panose="020B0604020202020204" pitchFamily="34" charset="0"/>
              </a:rPr>
              <a:t>当我们为我们的行动贴上标价时，我们应记得，</a:t>
            </a:r>
            <a:r>
              <a:rPr lang="en-US" altLang="zh-TW" sz="1200" b="0" baseline="0" dirty="0">
                <a:latin typeface="Arial" panose="020B0604020202020204" pitchFamily="34" charset="0"/>
                <a:ea typeface="PMingLiU"/>
                <a:cs typeface="Arial" panose="020B0604020202020204" pitchFamily="34" charset="0"/>
              </a:rPr>
              <a:t>LCI </a:t>
            </a:r>
            <a:r>
              <a:rPr lang="zh-TW" altLang="en-US" sz="1200" b="0" baseline="0" dirty="0">
                <a:latin typeface="Arial" panose="020B0604020202020204" pitchFamily="34" charset="0"/>
                <a:ea typeface="PMingLiU"/>
                <a:cs typeface="Arial" panose="020B0604020202020204" pitchFamily="34" charset="0"/>
              </a:rPr>
              <a:t>和 </a:t>
            </a:r>
            <a:r>
              <a:rPr lang="en-US" altLang="zh-TW" sz="1200" b="0" baseline="0" dirty="0">
                <a:latin typeface="Arial" panose="020B0604020202020204" pitchFamily="34" charset="0"/>
                <a:ea typeface="PMingLiU"/>
                <a:cs typeface="Arial" panose="020B0604020202020204" pitchFamily="34" charset="0"/>
              </a:rPr>
              <a:t>LCIF </a:t>
            </a:r>
            <a:r>
              <a:rPr lang="zh-TW" altLang="en-US" sz="1200" b="0" baseline="0" dirty="0">
                <a:latin typeface="Arial" panose="020B0604020202020204" pitchFamily="34" charset="0"/>
                <a:ea typeface="PMingLiU"/>
                <a:cs typeface="Arial" panose="020B0604020202020204" pitchFamily="34" charset="0"/>
              </a:rPr>
              <a:t>都为许多种倡议提供资金。  </a:t>
            </a:r>
            <a:endParaRPr lang="en-US" sz="12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3363666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分组会议时，利用您最佳的判断力，根据会议可用的总时间，决定应分配给每项活动多少时间。</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给GAT地区领导人的讲稿，为区领导人引导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的研讨会做准备：</a:t>
            </a:r>
          </a:p>
          <a:p>
            <a:pPr marL="0" marR="0">
              <a:lnSpc>
                <a:spcPct val="107000"/>
              </a:lnSpc>
              <a:spcBef>
                <a:spcPts val="0"/>
              </a:spcBef>
              <a:spcAft>
                <a:spcPts val="800"/>
              </a:spcAft>
            </a:pPr>
            <a:r>
              <a:rPr lang="zh-TW" altLang="en-US" sz="1000" b="0" dirty="0">
                <a:latin typeface="Arial" panose="020B0604020202020204" pitchFamily="34" charset="0"/>
                <a:ea typeface="PMingLiU" panose="020F0502020204030204" pitchFamily="34" charset="0"/>
                <a:cs typeface="Arial" panose="020B0604020202020204" pitchFamily="34" charset="0"/>
              </a:rPr>
              <a:t>这些是分组会议的说明，可</a:t>
            </a:r>
            <a:r>
              <a:rPr lang="zh-CN" altLang="en-US" sz="1000" b="0" dirty="0">
                <a:latin typeface="Arial" panose="020B0604020202020204" pitchFamily="34" charset="0"/>
                <a:ea typeface="PMingLiU" panose="020F0502020204030204" pitchFamily="34" charset="0"/>
                <a:cs typeface="Arial" panose="020B0604020202020204" pitchFamily="34" charset="0"/>
              </a:rPr>
              <a:t>以</a:t>
            </a:r>
            <a:r>
              <a:rPr lang="zh-TW" altLang="en-US" sz="1000" b="0" dirty="0">
                <a:latin typeface="Arial" panose="020B0604020202020204" pitchFamily="34" charset="0"/>
                <a:ea typeface="PMingLiU" panose="020F0502020204030204" pitchFamily="34" charset="0"/>
                <a:cs typeface="Arial" panose="020B0604020202020204" pitchFamily="34" charset="0"/>
              </a:rPr>
              <a:t>帮助在草</a:t>
            </a:r>
            <a:r>
              <a:rPr lang="zh-CN" altLang="en-US" sz="1000" b="0" dirty="0">
                <a:latin typeface="Arial" panose="020B0604020202020204" pitchFamily="34" charset="0"/>
                <a:ea typeface="PMingLiU" panose="020F0502020204030204" pitchFamily="34" charset="0"/>
                <a:cs typeface="Arial" panose="020B0604020202020204" pitchFamily="34" charset="0"/>
              </a:rPr>
              <a:t>拟</a:t>
            </a:r>
            <a:r>
              <a:rPr lang="zh-TW" altLang="en-US" sz="1000" b="0" dirty="0">
                <a:latin typeface="Arial" panose="020B0604020202020204" pitchFamily="34" charset="0"/>
                <a:ea typeface="PMingLiU" panose="020F0502020204030204" pitchFamily="34" charset="0"/>
                <a:cs typeface="Arial" panose="020B0604020202020204" pitchFamily="34" charset="0"/>
              </a:rPr>
              <a:t>行动计划时确定领导</a:t>
            </a:r>
            <a:r>
              <a:rPr lang="zh-CN" altLang="en-US" sz="1000" b="0" dirty="0">
                <a:latin typeface="Arial" panose="020B0604020202020204" pitchFamily="34" charset="0"/>
                <a:ea typeface="PMingLiU" panose="020F0502020204030204" pitchFamily="34" charset="0"/>
                <a:cs typeface="Arial" panose="020B0604020202020204" pitchFamily="34" charset="0"/>
              </a:rPr>
              <a:t>人</a:t>
            </a:r>
            <a:r>
              <a:rPr lang="zh-TW" altLang="en-US" sz="1000" b="0" dirty="0">
                <a:latin typeface="Arial" panose="020B0604020202020204" pitchFamily="34" charset="0"/>
                <a:ea typeface="PMingLiU" panose="020F0502020204030204" pitchFamily="34" charset="0"/>
                <a:cs typeface="Arial" panose="020B0604020202020204" pitchFamily="34" charset="0"/>
              </a:rPr>
              <a:t>和资源。</a:t>
            </a:r>
            <a:endParaRPr lang="zh-TW" sz="1000" b="0"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(查看投影片中的说明以及以下的讲稿。)</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有任何关于此活动的问题吗？</a:t>
            </a:r>
          </a:p>
          <a:p>
            <a:pPr marL="0" marR="0">
              <a:lnSpc>
                <a:spcPct val="107000"/>
              </a:lnSpc>
              <a:spcBef>
                <a:spcPts val="0"/>
              </a:spcBef>
              <a:spcAft>
                <a:spcPts val="800"/>
              </a:spcAft>
            </a:pPr>
            <a:r>
              <a:rPr lang="zh-TW" sz="1000" b="0" dirty="0">
                <a:latin typeface="Arial" panose="020B0604020202020204" pitchFamily="34" charset="0"/>
                <a:ea typeface="PMingLiU" panose="020F0502020204030204" pitchFamily="34" charset="0"/>
                <a:cs typeface="Arial" panose="020B0604020202020204" pitchFamily="34" charset="0"/>
              </a:rPr>
              <a:t>对在贵区引导此活动，您觉得会有任何困难吗？我们来试想困难，现在一起找出一些解决办法吧。</a:t>
            </a: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(花时间讨论。思考潜在的挑战以及解决的方式，例如：激励其他会员站出来领导行动步骤。同时鼓励与会者在讨论期间彼此分享策略。)</a:t>
            </a:r>
            <a:endParaRPr lang="en-US" altLang="zh-TW" sz="10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endParaRPr lang="zh-TW" sz="1000" b="0" i="1" dirty="0">
              <a:latin typeface="Arial" panose="020B0604020202020204" pitchFamily="34" charset="0"/>
              <a:ea typeface="PMingLiU" panose="020F0502020204030204" pitchFamily="34" charset="0"/>
              <a:cs typeface="Arial" panose="020B0604020202020204" pitchFamily="34" charset="0"/>
            </a:endParaRPr>
          </a:p>
          <a:p>
            <a:pPr marL="0" marR="0">
              <a:lnSpc>
                <a:spcPct val="107000"/>
              </a:lnSpc>
              <a:spcBef>
                <a:spcPts val="0"/>
              </a:spcBef>
              <a:spcAft>
                <a:spcPts val="800"/>
              </a:spcAft>
            </a:pPr>
            <a:r>
              <a:rPr lang="zh-TW" sz="1000" b="0" i="1" dirty="0">
                <a:latin typeface="Arial" panose="020B0604020202020204" pitchFamily="34" charset="0"/>
                <a:ea typeface="PMingLiU" panose="020F0502020204030204" pitchFamily="34" charset="0"/>
                <a:cs typeface="Arial" panose="020B0604020202020204" pitchFamily="34" charset="0"/>
              </a:rPr>
              <a:t>给区领导人的讲稿，于引导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的研讨会时使用：</a:t>
            </a:r>
          </a:p>
          <a:p>
            <a:r>
              <a:rPr lang="zh-TW" sz="1000" b="0" baseline="0" dirty="0">
                <a:latin typeface="Arial" panose="020B0604020202020204" pitchFamily="34" charset="0"/>
                <a:ea typeface="PMingLiU"/>
                <a:cs typeface="Arial" panose="020B0604020202020204" pitchFamily="34" charset="0"/>
              </a:rPr>
              <a:t>我们将再次分成四个领域，并讨论各行动的领导人、资源和预算。 </a:t>
            </a:r>
          </a:p>
          <a:p>
            <a:endParaRPr lang="en-US" sz="1000" b="0" baseline="0" dirty="0">
              <a:latin typeface="Arial" panose="020B0604020202020204" pitchFamily="34" charset="0"/>
              <a:cs typeface="Arial" panose="020B0604020202020204" pitchFamily="34" charset="0"/>
            </a:endParaRPr>
          </a:p>
          <a:p>
            <a:r>
              <a:rPr lang="zh-TW" sz="1000" b="0" i="1" baseline="0" dirty="0">
                <a:latin typeface="Arial" panose="020B0604020202020204" pitchFamily="34" charset="0"/>
                <a:ea typeface="PMingLiU"/>
                <a:cs typeface="Arial" panose="020B0604020202020204" pitchFamily="34" charset="0"/>
              </a:rPr>
              <a:t>{根据与会者的兴趣，将他们分为四组。} </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有一些应记住的事情： </a:t>
            </a:r>
          </a:p>
          <a:p>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TW" sz="1000" b="0" dirty="0">
                <a:latin typeface="Arial" panose="020B0604020202020204" pitchFamily="34" charset="0"/>
                <a:ea typeface="PMingLiU"/>
                <a:cs typeface="Arial" panose="020B0604020202020204" pitchFamily="34" charset="0"/>
              </a:rPr>
              <a:t>在思考领导人时，每个人都需要贡献并分担工作。</a:t>
            </a:r>
            <a:r>
              <a:rPr lang="zh-TW" sz="1000" b="0" baseline="0" dirty="0">
                <a:latin typeface="Arial" panose="020B0604020202020204" pitchFamily="34" charset="0"/>
                <a:ea typeface="PMingLiU"/>
                <a:cs typeface="Arial" panose="020B0604020202020204" pitchFamily="34" charset="0"/>
              </a:rPr>
              <a:t> </a:t>
            </a:r>
          </a:p>
          <a:p>
            <a:pPr marL="171450" indent="-171450">
              <a:buFont typeface="Arial" panose="020B0604020202020204" pitchFamily="34" charset="0"/>
              <a:buChar char="•"/>
            </a:pPr>
            <a:endParaRPr lang="en-US" sz="1000" b="0"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zh-TW" sz="1000" b="0" dirty="0">
                <a:latin typeface="Arial" panose="020B0604020202020204" pitchFamily="34" charset="0"/>
                <a:ea typeface="PMingLiU"/>
                <a:cs typeface="Arial" panose="020B0604020202020204" pitchFamily="34" charset="0"/>
              </a:rPr>
              <a:t>在思考资源时，不需要太详细，只需列出几个关键项目即可。</a:t>
            </a:r>
            <a:r>
              <a:rPr lang="zh-TW" sz="1000" b="0" baseline="0" dirty="0">
                <a:latin typeface="Arial" panose="020B0604020202020204" pitchFamily="34" charset="0"/>
                <a:ea typeface="PMingLiU"/>
                <a:cs typeface="Arial" panose="020B0604020202020204" pitchFamily="34" charset="0"/>
              </a:rPr>
              <a:t> </a:t>
            </a:r>
          </a:p>
          <a:p>
            <a:pPr marL="171450" indent="-171450">
              <a:buFont typeface="Arial" panose="020B0604020202020204" pitchFamily="34" charset="0"/>
              <a:buChar char="•"/>
            </a:pPr>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zh-TW" sz="1000" b="0" dirty="0">
                <a:latin typeface="Arial" panose="020B0604020202020204" pitchFamily="34" charset="0"/>
                <a:ea typeface="PMingLiU"/>
                <a:cs typeface="Arial" panose="020B0604020202020204" pitchFamily="34" charset="0"/>
              </a:rPr>
              <a:t>至于预算，估计每个成分的开销，而后再加总。</a:t>
            </a:r>
            <a:r>
              <a:rPr lang="zh-TW" sz="1000" b="0" baseline="0" dirty="0">
                <a:latin typeface="Arial" panose="020B0604020202020204" pitchFamily="34" charset="0"/>
                <a:ea typeface="PMingLiU"/>
                <a:cs typeface="Arial" panose="020B0604020202020204" pitchFamily="34" charset="0"/>
              </a:rPr>
              <a:t> </a:t>
            </a:r>
          </a:p>
          <a:p>
            <a:pPr marL="0" indent="0">
              <a:buFont typeface="Arial" panose="020B0604020202020204" pitchFamily="34" charset="0"/>
              <a:buNone/>
            </a:pPr>
            <a:endParaRPr lang="en-US"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zh-TW" sz="1000" b="0" dirty="0">
                <a:latin typeface="Arial" panose="020B0604020202020204" pitchFamily="34" charset="0"/>
                <a:ea typeface="PMingLiU"/>
                <a:cs typeface="Arial" panose="020B0604020202020204" pitchFamily="34" charset="0"/>
              </a:rPr>
              <a:t>最后，我们不需要今天就计划完所有事情。</a:t>
            </a:r>
            <a:r>
              <a:rPr lang="zh-TW" sz="1000" b="0" baseline="0" dirty="0">
                <a:latin typeface="Arial" panose="020B0604020202020204" pitchFamily="34" charset="0"/>
                <a:ea typeface="PMingLiU"/>
                <a:cs typeface="Arial" panose="020B0604020202020204" pitchFamily="34" charset="0"/>
              </a:rPr>
              <a:t>我们将会有后续会议，以填补任何空白之处。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我们将再花15分钟来为我们的行动计划拟定领导人、预算和资源。</a:t>
            </a:r>
            <a:r>
              <a:rPr lang="zh-TW" altLang="en-US" sz="1200" kern="1200" dirty="0">
                <a:solidFill>
                  <a:schemeClr val="tx1"/>
                </a:solidFill>
                <a:effectLst/>
                <a:latin typeface="+mn-lt"/>
                <a:ea typeface="ヒラギノ角ゴ Pro W3" charset="0"/>
                <a:cs typeface="ヒラギノ角ゴ Pro W3" charset="0"/>
              </a:rPr>
              <a:t>然后，每个小组将分享他们的想法。</a:t>
            </a:r>
            <a:r>
              <a:rPr lang="zh-TW" sz="1000" b="0" baseline="0" dirty="0">
                <a:latin typeface="Arial" panose="020B0604020202020204" pitchFamily="34" charset="0"/>
                <a:ea typeface="PMingLiU"/>
                <a:cs typeface="Arial" panose="020B0604020202020204" pitchFamily="34" charset="0"/>
              </a:rPr>
              <a:t>开始前，有没有问题？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当</a:t>
            </a:r>
            <a:r>
              <a:rPr lang="zh-CN" altLang="en-US" sz="1000" b="0" baseline="0" dirty="0">
                <a:latin typeface="Arial" panose="020B0604020202020204" pitchFamily="34" charset="0"/>
                <a:ea typeface="PMingLiU"/>
                <a:cs typeface="Arial" panose="020B0604020202020204" pitchFamily="34" charset="0"/>
              </a:rPr>
              <a:t>工作组</a:t>
            </a:r>
            <a:r>
              <a:rPr lang="zh-TW" sz="1000" b="0" baseline="0" dirty="0">
                <a:latin typeface="Arial" panose="020B0604020202020204" pitchFamily="34" charset="0"/>
                <a:ea typeface="PMingLiU"/>
                <a:cs typeface="Arial" panose="020B0604020202020204" pitchFamily="34" charset="0"/>
              </a:rPr>
              <a:t>在进行分组讨论时，将第</a:t>
            </a:r>
            <a:r>
              <a:rPr lang="en-US" altLang="zh-TW" sz="1000" b="0" baseline="0" dirty="0">
                <a:latin typeface="Arial" panose="020B0604020202020204" pitchFamily="34" charset="0"/>
                <a:ea typeface="PMingLiU"/>
                <a:cs typeface="Arial" panose="020B0604020202020204" pitchFamily="34" charset="0"/>
              </a:rPr>
              <a:t> </a:t>
            </a:r>
            <a:r>
              <a:rPr lang="zh-TW" sz="1000" b="0" baseline="0" dirty="0">
                <a:latin typeface="Arial" panose="020B0604020202020204" pitchFamily="34" charset="0"/>
                <a:ea typeface="PMingLiU"/>
                <a:cs typeface="Arial" panose="020B0604020202020204" pitchFamily="34" charset="0"/>
              </a:rPr>
              <a:t>2</a:t>
            </a:r>
            <a:r>
              <a:rPr lang="en-US" altLang="zh-CN" sz="1000" b="0" baseline="0" dirty="0">
                <a:latin typeface="Arial" panose="020B0604020202020204" pitchFamily="34" charset="0"/>
                <a:ea typeface="PMingLiU"/>
                <a:cs typeface="Arial" panose="020B0604020202020204" pitchFamily="34" charset="0"/>
              </a:rPr>
              <a:t>4 </a:t>
            </a:r>
            <a:r>
              <a:rPr lang="zh-TW" sz="1000" b="0" baseline="0" dirty="0">
                <a:latin typeface="Arial" panose="020B0604020202020204" pitchFamily="34" charset="0"/>
                <a:ea typeface="PMingLiU"/>
                <a:cs typeface="Arial" panose="020B0604020202020204" pitchFamily="34" charset="0"/>
              </a:rPr>
              <a:t>张投影片的信息纪录到下一张投影片中。</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dirty="0"/>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请看第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张投影片的笔记。在报告前先完成「目标</a:t>
            </a:r>
            <a:r>
              <a:rPr lang="zh-CN" altLang="en-US" sz="1000" b="0" i="1" baseline="0" dirty="0">
                <a:latin typeface="Arial" panose="020B0604020202020204" pitchFamily="34" charset="0"/>
                <a:ea typeface="PMingLiU"/>
                <a:cs typeface="Arial" panose="020B0604020202020204" pitchFamily="34" charset="0"/>
              </a:rPr>
              <a:t>陈述</a:t>
            </a:r>
            <a:r>
              <a:rPr lang="zh-TW" sz="1000" b="0" i="1" baseline="0" dirty="0">
                <a:latin typeface="Arial" panose="020B0604020202020204" pitchFamily="34" charset="0"/>
                <a:ea typeface="PMingLiU"/>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a:t>
            </a:r>
          </a:p>
          <a:p>
            <a:pPr marL="0" marR="0">
              <a:lnSpc>
                <a:spcPct val="107000"/>
              </a:lnSpc>
              <a:spcBef>
                <a:spcPts val="0"/>
              </a:spcBef>
              <a:spcAft>
                <a:spcPts val="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TW" sz="1000" b="0" i="1" dirty="0">
                <a:latin typeface="Arial" panose="020B0604020202020204" pitchFamily="34" charset="0"/>
                <a:ea typeface="PMingLiU" panose="020F0502020204030204" pitchFamily="34" charset="0"/>
                <a:cs typeface="Arial" panose="020B0604020202020204" pitchFamily="34" charset="0"/>
              </a:rPr>
              <a:t>给</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GAT</a:t>
            </a:r>
            <a:r>
              <a:rPr lang="en-US" altLang="zh-TW" sz="1000" b="0" i="1" dirty="0">
                <a:latin typeface="Arial" panose="020B0604020202020204" pitchFamily="34" charset="0"/>
                <a:ea typeface="PMingLiU" panose="020F0502020204030204" pitchFamily="34" charset="0"/>
                <a:cs typeface="Arial" panose="020B0604020202020204" pitchFamily="34" charset="0"/>
              </a:rPr>
              <a:t> </a:t>
            </a:r>
            <a:r>
              <a:rPr lang="zh-TW" sz="1000" b="0" i="1" dirty="0">
                <a:latin typeface="Arial" panose="020B0604020202020204" pitchFamily="34" charset="0"/>
                <a:ea typeface="PMingLiU" panose="020F0502020204030204" pitchFamily="34" charset="0"/>
                <a:cs typeface="Arial" panose="020B0604020202020204" pitchFamily="34" charset="0"/>
              </a:rPr>
              <a:t>地区领导人的讲稿，为区领导人引导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的研讨会做准备：</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CN" altLang="en-US" sz="1000" b="0" dirty="0">
                <a:latin typeface="Arial" panose="020B0604020202020204" pitchFamily="34" charset="0"/>
                <a:ea typeface="PMingLiU" panose="020F0502020204030204" pitchFamily="34" charset="0"/>
                <a:cs typeface="Arial" panose="020B0604020202020204" pitchFamily="34" charset="0"/>
              </a:rPr>
              <a:t>使</a:t>
            </a:r>
            <a:r>
              <a:rPr lang="zh-TW" sz="1000" b="0" dirty="0">
                <a:latin typeface="Arial" panose="020B0604020202020204" pitchFamily="34" charset="0"/>
                <a:ea typeface="PMingLiU" panose="020F0502020204030204" pitchFamily="34" charset="0"/>
                <a:cs typeface="Arial" panose="020B0604020202020204" pitchFamily="34" charset="0"/>
              </a:rPr>
              <a:t>用此投影片纪录每个分组讨论的内容。</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zh-TW" sz="1000" b="0" i="1" dirty="0">
                <a:latin typeface="Arial" panose="020B0604020202020204" pitchFamily="34" charset="0"/>
                <a:ea typeface="PMingLiU" panose="020F0502020204030204" pitchFamily="34" charset="0"/>
                <a:cs typeface="Arial" panose="020B0604020202020204" pitchFamily="34" charset="0"/>
              </a:rPr>
              <a:t>给区领导人的讲稿，于引导</a:t>
            </a:r>
            <a:r>
              <a:rPr lang="zh-TW" sz="1000" b="0" i="1" u="sng" dirty="0">
                <a:latin typeface="Arial" panose="020B0604020202020204" pitchFamily="34" charset="0"/>
                <a:ea typeface="PMingLiU" panose="020F0502020204030204" pitchFamily="34" charset="0"/>
                <a:cs typeface="Arial" panose="020B0604020202020204" pitchFamily="34" charset="0"/>
              </a:rPr>
              <a:t>建立计划</a:t>
            </a:r>
            <a:r>
              <a:rPr lang="zh-TW" sz="1000" b="0" i="1" dirty="0">
                <a:latin typeface="Arial" panose="020B0604020202020204" pitchFamily="34" charset="0"/>
                <a:ea typeface="PMingLiU" panose="020F0502020204030204" pitchFamily="34" charset="0"/>
                <a:cs typeface="Arial" panose="020B0604020202020204" pitchFamily="34" charset="0"/>
              </a:rPr>
              <a:t>的研讨会时使用：</a:t>
            </a:r>
          </a:p>
          <a:p>
            <a:endParaRPr lang="en-US" sz="1000" b="0" baseline="0" dirty="0">
              <a:latin typeface="Arial" panose="020B0604020202020204" pitchFamily="34" charset="0"/>
              <a:cs typeface="Arial" panose="020B0604020202020204" pitchFamily="34" charset="0"/>
            </a:endParaRPr>
          </a:p>
          <a:p>
            <a:r>
              <a:rPr lang="zh-TW" altLang="en-US" sz="1200" kern="1200" dirty="0">
                <a:solidFill>
                  <a:schemeClr val="tx1"/>
                </a:solidFill>
                <a:effectLst/>
                <a:latin typeface="+mn-lt"/>
                <a:ea typeface="ヒラギノ角ゴ Pro W3" charset="0"/>
                <a:cs typeface="ヒラギノ角ゴ Pro W3" charset="0"/>
              </a:rPr>
              <a:t>稍早时，我们决定了行动步骤，以及各步骤开始和结束的时间。</a:t>
            </a:r>
            <a:r>
              <a:rPr lang="zh-TW" sz="1000" b="0" dirty="0">
                <a:latin typeface="Arial" panose="020B0604020202020204" pitchFamily="34" charset="0"/>
                <a:ea typeface="PMingLiU"/>
                <a:cs typeface="Arial" panose="020B0604020202020204" pitchFamily="34" charset="0"/>
              </a:rPr>
              <a:t>现在，我们来讨论谁将负责，以及支持每项行动所需的资源和资金。</a:t>
            </a:r>
            <a:r>
              <a:rPr lang="zh-TW" sz="1000" b="0" baseline="0" dirty="0">
                <a:latin typeface="Arial" panose="020B0604020202020204" pitchFamily="34" charset="0"/>
                <a:ea typeface="PMingLiU"/>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哪一</a:t>
            </a:r>
            <a:r>
              <a:rPr lang="zh-CN" altLang="en-US" sz="1000" b="0" baseline="0" dirty="0">
                <a:latin typeface="Arial" panose="020B0604020202020204" pitchFamily="34" charset="0"/>
                <a:ea typeface="PMingLiU"/>
                <a:cs typeface="Arial" panose="020B0604020202020204" pitchFamily="34" charset="0"/>
              </a:rPr>
              <a:t>工作</a:t>
            </a:r>
            <a:r>
              <a:rPr lang="zh-TW" sz="1000" b="0" baseline="0" dirty="0">
                <a:latin typeface="Arial" panose="020B0604020202020204" pitchFamily="34" charset="0"/>
                <a:ea typeface="PMingLiU"/>
                <a:cs typeface="Arial" panose="020B0604020202020204" pitchFamily="34" charset="0"/>
              </a:rPr>
              <a:t>组想要先开始？</a:t>
            </a:r>
            <a:r>
              <a:rPr lang="zh-TW" sz="1000" b="0" i="1" baseline="0" dirty="0">
                <a:latin typeface="Arial" panose="020B0604020202020204" pitchFamily="34" charset="0"/>
                <a:ea typeface="PMingLiU"/>
                <a:cs typeface="Arial" panose="020B0604020202020204" pitchFamily="34" charset="0"/>
              </a:rPr>
              <a:t>(将所有信息纪录于投影片上)</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dirty="0"/>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defRPr/>
            </a:pPr>
            <a:r>
              <a:rPr lang="zh-TW" sz="1200" b="0" u="sng" dirty="0">
                <a:latin typeface="Arial" panose="020B0604020202020204" pitchFamily="34" charset="0"/>
                <a:ea typeface="PMingLiU"/>
                <a:cs typeface="Arial" panose="020B0604020202020204" pitchFamily="34" charset="0"/>
              </a:rPr>
              <a:t>讲者笔记： </a:t>
            </a:r>
          </a:p>
          <a:p>
            <a:pPr lvl="0">
              <a:defRPr/>
            </a:pPr>
            <a:r>
              <a:rPr lang="zh-TW" sz="1200" b="0" dirty="0">
                <a:latin typeface="Arial" panose="020B0604020202020204" pitchFamily="34" charset="0"/>
                <a:ea typeface="PMingLiU"/>
                <a:cs typeface="Arial" panose="020B0604020202020204" pitchFamily="34" charset="0"/>
              </a:rPr>
              <a:t>____________________________________________________________</a:t>
            </a:r>
          </a:p>
          <a:p>
            <a:endParaRPr lang="en-US" sz="1200" b="0"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zh-TW" sz="1200" b="0" i="1" dirty="0">
                <a:latin typeface="Arial" panose="020B0604020202020204" pitchFamily="34" charset="0"/>
                <a:ea typeface="PMingLiU" panose="020F0502020204030204" pitchFamily="34" charset="0"/>
                <a:cs typeface="Arial" panose="020B0604020202020204" pitchFamily="34" charset="0"/>
              </a:rPr>
              <a:t>给 GAT 地区领导人的讲稿，为区领导人引导</a:t>
            </a:r>
            <a:r>
              <a:rPr lang="zh-TW" sz="1200" b="0" i="1" u="sng" dirty="0">
                <a:latin typeface="Arial" panose="020B0604020202020204" pitchFamily="34" charset="0"/>
                <a:ea typeface="PMingLiU" panose="020F0502020204030204" pitchFamily="34" charset="0"/>
                <a:cs typeface="Arial" panose="020B0604020202020204" pitchFamily="34" charset="0"/>
              </a:rPr>
              <a:t>建立计划</a:t>
            </a:r>
            <a:r>
              <a:rPr lang="zh-TW" sz="1200" b="0" i="1" dirty="0">
                <a:latin typeface="Arial" panose="020B0604020202020204" pitchFamily="34" charset="0"/>
                <a:ea typeface="PMingLiU" panose="020F0502020204030204" pitchFamily="34" charset="0"/>
                <a:cs typeface="Arial" panose="020B0604020202020204" pitchFamily="34" charset="0"/>
              </a:rPr>
              <a:t>的研讨会做准备：</a:t>
            </a:r>
          </a:p>
          <a:p>
            <a:pPr marL="0" marR="0">
              <a:lnSpc>
                <a:spcPct val="107000"/>
              </a:lnSpc>
              <a:spcBef>
                <a:spcPts val="0"/>
              </a:spcBef>
              <a:spcAft>
                <a:spcPts val="0"/>
              </a:spcAft>
            </a:pPr>
            <a:r>
              <a:rPr lang="zh-TW" sz="1200" b="0" dirty="0">
                <a:latin typeface="Arial" panose="020B0604020202020204" pitchFamily="34" charset="0"/>
                <a:ea typeface="PMingLiU" panose="020F0502020204030204" pitchFamily="34" charset="0"/>
                <a:cs typeface="Arial" panose="020B0604020202020204" pitchFamily="34" charset="0"/>
              </a:rPr>
              <a:t>通过分享以下的提醒和</a:t>
            </a:r>
            <a:r>
              <a:rPr lang="zh-TW" sz="1200" b="0" u="sng" dirty="0">
                <a:latin typeface="Arial" panose="020B0604020202020204" pitchFamily="34" charset="0"/>
                <a:ea typeface="PMingLiU" panose="020F0502020204030204" pitchFamily="34" charset="0"/>
                <a:cs typeface="Arial" panose="020B0604020202020204" pitchFamily="34" charset="0"/>
              </a:rPr>
              <a:t>建立成功</a:t>
            </a:r>
            <a:r>
              <a:rPr lang="zh-TW" sz="1200" b="0" dirty="0">
                <a:latin typeface="Arial" panose="020B0604020202020204" pitchFamily="34" charset="0"/>
                <a:ea typeface="PMingLiU" panose="020F0502020204030204" pitchFamily="34" charset="0"/>
                <a:cs typeface="Arial" panose="020B0604020202020204" pitchFamily="34" charset="0"/>
              </a:rPr>
              <a:t>研讨会的计划来总结会议。 </a:t>
            </a:r>
          </a:p>
          <a:p>
            <a:pPr marL="0" marR="0">
              <a:lnSpc>
                <a:spcPct val="107000"/>
              </a:lnSpc>
              <a:spcBef>
                <a:spcPts val="0"/>
              </a:spcBef>
              <a:spcAft>
                <a:spcPts val="0"/>
              </a:spcAft>
            </a:pPr>
            <a:r>
              <a:rPr lang="zh-TW" sz="1200" b="0" dirty="0">
                <a:latin typeface="Arial" panose="020B0604020202020204" pitchFamily="34" charset="0"/>
                <a:ea typeface="PMingLiU" panose="020F0502020204030204" pitchFamily="34" charset="0"/>
                <a:cs typeface="Arial" panose="020B0604020202020204" pitchFamily="34" charset="0"/>
              </a:rPr>
              <a:t> </a:t>
            </a:r>
          </a:p>
          <a:p>
            <a:pPr marL="0" marR="0">
              <a:lnSpc>
                <a:spcPct val="107000"/>
              </a:lnSpc>
              <a:spcBef>
                <a:spcPts val="0"/>
              </a:spcBef>
              <a:spcAft>
                <a:spcPts val="0"/>
              </a:spcAft>
            </a:pPr>
            <a:r>
              <a:rPr lang="zh-TW" sz="1200" b="0" i="1" dirty="0">
                <a:latin typeface="Arial" panose="020B0604020202020204" pitchFamily="34" charset="0"/>
                <a:ea typeface="PMingLiU" panose="020F0502020204030204" pitchFamily="34" charset="0"/>
                <a:cs typeface="Arial" panose="020B0604020202020204" pitchFamily="34" charset="0"/>
              </a:rPr>
              <a:t>给区领导人的讲稿，供引导</a:t>
            </a:r>
            <a:r>
              <a:rPr lang="zh-TW" sz="1200" b="0" i="1" u="sng" dirty="0">
                <a:latin typeface="Arial" panose="020B0604020202020204" pitchFamily="34" charset="0"/>
                <a:ea typeface="PMingLiU" panose="020F0502020204030204" pitchFamily="34" charset="0"/>
                <a:cs typeface="Arial" panose="020B0604020202020204" pitchFamily="34" charset="0"/>
              </a:rPr>
              <a:t>建立计划</a:t>
            </a:r>
            <a:r>
              <a:rPr lang="zh-TW" sz="1200" b="0" i="1" dirty="0">
                <a:latin typeface="Arial" panose="020B0604020202020204" pitchFamily="34" charset="0"/>
                <a:ea typeface="PMingLiU" panose="020F0502020204030204" pitchFamily="34" charset="0"/>
                <a:cs typeface="Arial" panose="020B0604020202020204" pitchFamily="34" charset="0"/>
              </a:rPr>
              <a:t>的研讨会时使用：</a:t>
            </a:r>
          </a:p>
          <a:p>
            <a:r>
              <a:rPr lang="zh-TW" altLang="en-US" sz="1200" kern="1200" dirty="0">
                <a:solidFill>
                  <a:schemeClr val="tx1"/>
                </a:solidFill>
                <a:effectLst/>
                <a:latin typeface="+mn-lt"/>
                <a:ea typeface="ヒラギノ角ゴ Pro W3" charset="0"/>
                <a:cs typeface="ヒラギノ角ゴ Pro W3" charset="0"/>
              </a:rPr>
              <a:t>我们已经开始草拟我们区的</a:t>
            </a:r>
            <a:r>
              <a:rPr lang="zh-TW" sz="1200" b="0" u="sng" dirty="0">
                <a:latin typeface="Arial" panose="020B0604020202020204" pitchFamily="34" charset="0"/>
                <a:ea typeface="PMingLiU"/>
                <a:cs typeface="Arial" panose="020B0604020202020204" pitchFamily="34" charset="0"/>
              </a:rPr>
              <a:t>全球会员发展措施</a:t>
            </a:r>
            <a:r>
              <a:rPr lang="zh-TW" sz="1200" b="0" dirty="0">
                <a:latin typeface="Arial" panose="020B0604020202020204" pitchFamily="34" charset="0"/>
                <a:ea typeface="PMingLiU"/>
                <a:cs typeface="Arial" panose="020B0604020202020204" pitchFamily="34" charset="0"/>
              </a:rPr>
              <a:t>计划。接下来呢？ </a:t>
            </a:r>
          </a:p>
          <a:p>
            <a:endParaRPr lang="en-US" sz="1200" b="0" dirty="0">
              <a:latin typeface="Arial" panose="020B0604020202020204" pitchFamily="34" charset="0"/>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花点时间，详细说明行动计划。讨论的想法中，有没有什么您想增加的？与您的区团队见面，确保每个步骤都是经过计划和思考的。</a:t>
            </a:r>
          </a:p>
          <a:p>
            <a:endParaRPr lang="en-US" sz="1200" b="0" baseline="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sz="1200" b="0" dirty="0">
                <a:latin typeface="Arial" panose="020B0604020202020204" pitchFamily="34" charset="0"/>
                <a:ea typeface="PMingLiU"/>
                <a:cs typeface="Arial" panose="020B0604020202020204" pitchFamily="34" charset="0"/>
              </a:rPr>
              <a:t>需要更多建立行动计划</a:t>
            </a:r>
            <a:r>
              <a:rPr lang="zh-CN" altLang="en-US" sz="1200" b="0" dirty="0">
                <a:latin typeface="Arial" panose="020B0604020202020204" pitchFamily="34" charset="0"/>
                <a:ea typeface="PMingLiU"/>
                <a:cs typeface="Arial" panose="020B0604020202020204" pitchFamily="34" charset="0"/>
              </a:rPr>
              <a:t>方面</a:t>
            </a:r>
            <a:r>
              <a:rPr lang="zh-TW" sz="1200" b="0" dirty="0">
                <a:latin typeface="Arial" panose="020B0604020202020204" pitchFamily="34" charset="0"/>
                <a:ea typeface="PMingLiU"/>
                <a:cs typeface="Arial" panose="020B0604020202020204" pitchFamily="34" charset="0"/>
              </a:rPr>
              <a:t>的帮</a:t>
            </a:r>
            <a:r>
              <a:rPr lang="zh-CN" altLang="en-US" sz="1200" b="0" dirty="0">
                <a:latin typeface="Arial" panose="020B0604020202020204" pitchFamily="34" charset="0"/>
                <a:ea typeface="PMingLiU"/>
                <a:cs typeface="Arial" panose="020B0604020202020204" pitchFamily="34" charset="0"/>
              </a:rPr>
              <a:t>助</a:t>
            </a:r>
            <a:r>
              <a:rPr lang="zh-TW" sz="1200" b="0" dirty="0">
                <a:latin typeface="Arial" panose="020B0604020202020204" pitchFamily="34" charset="0"/>
                <a:ea typeface="PMingLiU"/>
                <a:cs typeface="Arial" panose="020B0604020202020204" pitchFamily="34" charset="0"/>
              </a:rPr>
              <a:t> - 查看</a:t>
            </a:r>
            <a:r>
              <a:rPr lang="zh-CN" altLang="en-US" sz="1200" b="0" dirty="0">
                <a:latin typeface="Arial" panose="020B0604020202020204" pitchFamily="34" charset="0"/>
                <a:ea typeface="PMingLiU"/>
                <a:cs typeface="Arial" panose="020B0604020202020204" pitchFamily="34" charset="0"/>
              </a:rPr>
              <a:t>在</a:t>
            </a:r>
            <a:r>
              <a:rPr lang="zh-TW" sz="1200" b="0" dirty="0">
                <a:latin typeface="Arial" panose="020B0604020202020204" pitchFamily="34" charset="0"/>
                <a:ea typeface="PMingLiU"/>
                <a:cs typeface="Arial" panose="020B0604020202020204" pitchFamily="34" charset="0"/>
              </a:rPr>
              <a:t>区目标网页上</a:t>
            </a:r>
            <a:r>
              <a:rPr lang="zh-TW" altLang="en-US" sz="1200" b="0" baseline="0" dirty="0">
                <a:latin typeface="Arial" panose="020B0604020202020204" pitchFamily="34" charset="0"/>
                <a:ea typeface="PMingLiU"/>
                <a:cs typeface="Arial" panose="020B0604020202020204" pitchFamily="34" charset="0"/>
              </a:rPr>
              <a:t>，</a:t>
            </a:r>
            <a:r>
              <a:rPr lang="zh-CN" altLang="en-US" sz="1200" b="0" dirty="0">
                <a:latin typeface="Arial" panose="020B0604020202020204" pitchFamily="34" charset="0"/>
                <a:ea typeface="PMingLiU"/>
                <a:cs typeface="Arial" panose="020B0604020202020204" pitchFamily="34" charset="0"/>
              </a:rPr>
              <a:t>第一副总监</a:t>
            </a:r>
            <a:r>
              <a:rPr lang="en-US" altLang="zh-CN" sz="1200" b="0" dirty="0">
                <a:latin typeface="Arial" panose="020B0604020202020204" pitchFamily="34" charset="0"/>
                <a:ea typeface="PMingLiU"/>
                <a:cs typeface="Arial" panose="020B0604020202020204" pitchFamily="34" charset="0"/>
              </a:rPr>
              <a:t>/</a:t>
            </a:r>
            <a:r>
              <a:rPr lang="zh-CN" altLang="en-US" sz="1200" b="0" dirty="0">
                <a:latin typeface="Arial" panose="020B0604020202020204" pitchFamily="34" charset="0"/>
                <a:ea typeface="PMingLiU"/>
                <a:cs typeface="Arial" panose="020B0604020202020204" pitchFamily="34" charset="0"/>
              </a:rPr>
              <a:t>当选总监（</a:t>
            </a:r>
            <a:r>
              <a:rPr lang="en-US" altLang="zh-CN" sz="1200" b="0" dirty="0">
                <a:latin typeface="Arial" panose="020B0604020202020204" pitchFamily="34" charset="0"/>
                <a:ea typeface="PMingLiU"/>
                <a:cs typeface="Arial" panose="020B0604020202020204" pitchFamily="34" charset="0"/>
              </a:rPr>
              <a:t>FVDG/DGE</a:t>
            </a:r>
            <a:r>
              <a:rPr lang="zh-CN" altLang="en-US" sz="1200" b="0" dirty="0">
                <a:latin typeface="Arial" panose="020B0604020202020204" pitchFamily="34" charset="0"/>
                <a:ea typeface="PMingLiU"/>
                <a:cs typeface="Arial" panose="020B0604020202020204" pitchFamily="34" charset="0"/>
              </a:rPr>
              <a:t>）区目标资源下的</a:t>
            </a:r>
            <a:r>
              <a:rPr lang="zh-TW" sz="1200" b="0" dirty="0">
                <a:latin typeface="Arial" panose="020B0604020202020204" pitchFamily="34" charset="0"/>
                <a:ea typeface="PMingLiU"/>
                <a:cs typeface="Arial" panose="020B0604020202020204" pitchFamily="34" charset="0"/>
              </a:rPr>
              <a:t>行动计划手册样本：</a:t>
            </a:r>
            <a:r>
              <a:rPr lang="zh-CN" altLang="en-US" sz="1200" b="0" dirty="0">
                <a:latin typeface="Arial" panose="020B0604020202020204" pitchFamily="34" charset="0"/>
                <a:ea typeface="PMingLiU"/>
                <a:cs typeface="Arial" panose="020B0604020202020204" pitchFamily="34" charset="0"/>
              </a:rPr>
              <a:t> </a:t>
            </a:r>
            <a:r>
              <a:rPr lang="en-US" sz="1200" kern="1200" dirty="0">
                <a:solidFill>
                  <a:schemeClr val="tx1"/>
                </a:solidFill>
                <a:effectLst/>
                <a:latin typeface="+mn-lt"/>
                <a:ea typeface="ヒラギノ角ゴ Pro W3" charset="0"/>
                <a:cs typeface="ヒラギノ角ゴ Pro W3" charset="0"/>
              </a:rPr>
              <a:t>https://www.lionsclubs.org/zh-hant/resources-for-members/resource-center/2022-2023-district-goals</a:t>
            </a:r>
            <a:r>
              <a:rPr lang="zh-TW" altLang="en-US" sz="1200" b="0" baseline="0" dirty="0">
                <a:latin typeface="Arial" panose="020B0604020202020204" pitchFamily="34" charset="0"/>
                <a:ea typeface="PMingLiU"/>
                <a:cs typeface="Arial" panose="020B0604020202020204" pitchFamily="34" charset="0"/>
              </a:rPr>
              <a:t>。</a:t>
            </a:r>
          </a:p>
          <a:p>
            <a:endParaRPr lang="en-US" sz="1200" b="0" dirty="0">
              <a:effectLst/>
              <a:highlight>
                <a:srgbClr val="FFFF00"/>
              </a:highlight>
              <a:latin typeface="Calibri" panose="020F0502020204030204" pitchFamily="34" charset="0"/>
              <a:ea typeface="Times New Roman" panose="02020603050405020304" pitchFamily="18" charset="0"/>
            </a:endParaRPr>
          </a:p>
          <a:p>
            <a:r>
              <a:rPr lang="zh-TW" sz="1200" b="0" baseline="0" dirty="0">
                <a:latin typeface="Arial" panose="020B0604020202020204" pitchFamily="34" charset="0"/>
                <a:ea typeface="PMingLiU"/>
                <a:cs typeface="Arial" panose="020B0604020202020204" pitchFamily="34" charset="0"/>
              </a:rPr>
              <a:t>此外，若您尚未复习狮子会学习中心上的制定目标、实现区目标进行的行动计划以及继任计划等课程，请记得完成。</a:t>
            </a:r>
            <a:endParaRPr lang="en-US" altLang="zh-TW" sz="1200" b="0" baseline="0" dirty="0">
              <a:latin typeface="Arial" panose="020B0604020202020204" pitchFamily="34" charset="0"/>
              <a:ea typeface="PMingLiU"/>
              <a:cs typeface="Arial" panose="020B0604020202020204" pitchFamily="34" charset="0"/>
            </a:endParaRPr>
          </a:p>
          <a:p>
            <a:endParaRPr lang="zh-TW" sz="1200" b="0" baseline="0" dirty="0">
              <a:latin typeface="Arial" panose="020B0604020202020204" pitchFamily="34" charset="0"/>
              <a:ea typeface="PMingLiU"/>
              <a:cs typeface="Arial" panose="020B0604020202020204" pitchFamily="34" charset="0"/>
            </a:endParaRPr>
          </a:p>
          <a:p>
            <a:r>
              <a:rPr lang="zh-TW" sz="1200" b="0" baseline="0" dirty="0">
                <a:latin typeface="Arial" panose="020B0604020202020204" pitchFamily="34" charset="0"/>
                <a:ea typeface="PMingLiU"/>
                <a:cs typeface="Arial" panose="020B0604020202020204" pitchFamily="34" charset="0"/>
              </a:rPr>
              <a:t>接下来，我会将我们的计划送审。我们能做出改进，然后我们能从复合区和 GAT 团队获得改进的建议。</a:t>
            </a:r>
            <a:r>
              <a:rPr lang="zh-TW" altLang="en-US" sz="1200" kern="1200" dirty="0">
                <a:solidFill>
                  <a:schemeClr val="tx1"/>
                </a:solidFill>
                <a:effectLst/>
                <a:latin typeface="+mn-lt"/>
                <a:ea typeface="ヒラギノ角ゴ Pro W3" charset="0"/>
                <a:cs typeface="ヒラギノ角ゴ Pro W3" charset="0"/>
              </a:rPr>
              <a:t>重要的是要记住，作为区目标过程的一部</a:t>
            </a:r>
            <a:r>
              <a:rPr lang="zh-CN" altLang="en-US" sz="1200" kern="1200" dirty="0">
                <a:solidFill>
                  <a:schemeClr val="tx1"/>
                </a:solidFill>
                <a:effectLst/>
                <a:latin typeface="+mn-lt"/>
                <a:ea typeface="ヒラギノ角ゴ Pro W3" charset="0"/>
                <a:cs typeface="ヒラギノ角ゴ Pro W3" charset="0"/>
              </a:rPr>
              <a:t>分</a:t>
            </a:r>
            <a:r>
              <a:rPr lang="zh-TW" altLang="en-US" sz="1200" kern="1200" dirty="0">
                <a:solidFill>
                  <a:schemeClr val="tx1"/>
                </a:solidFill>
                <a:effectLst/>
                <a:latin typeface="+mn-lt"/>
                <a:ea typeface="ヒラギノ角ゴ Pro W3" charset="0"/>
                <a:cs typeface="ヒラギノ角ゴ Pro W3" charset="0"/>
              </a:rPr>
              <a:t>，我们的区团队需要提交支持我们的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altLang="en-US" sz="1200" kern="1200" dirty="0">
                <a:solidFill>
                  <a:schemeClr val="tx1"/>
                </a:solidFill>
                <a:effectLst/>
                <a:latin typeface="+mn-lt"/>
                <a:ea typeface="ヒラギノ角ゴ Pro W3" charset="0"/>
                <a:cs typeface="ヒラギノ角ゴ Pro W3" charset="0"/>
              </a:rPr>
              <a:t>的目标之行动计划。我们可以使用我们在这里拟定的行动计划作为提交过程的一部分！</a:t>
            </a:r>
            <a:endParaRPr lang="en-US" altLang="zh-TW" sz="1200" kern="1200" dirty="0">
              <a:solidFill>
                <a:schemeClr val="tx1"/>
              </a:solidFill>
              <a:effectLst/>
              <a:latin typeface="+mn-lt"/>
              <a:ea typeface="ヒラギノ角ゴ Pro W3" charset="0"/>
              <a:cs typeface="ヒラギノ角ゴ Pro W3" charset="0"/>
            </a:endParaRPr>
          </a:p>
          <a:p>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我们下一个全球会员发展措施步骤为</a:t>
            </a:r>
            <a:r>
              <a:rPr lang="zh-TW" sz="1200" b="0" u="sng" baseline="0" dirty="0">
                <a:latin typeface="Arial" panose="020B0604020202020204" pitchFamily="34" charset="0"/>
                <a:ea typeface="PMingLiU"/>
                <a:cs typeface="Arial" panose="020B0604020202020204" pitchFamily="34" charset="0"/>
              </a:rPr>
              <a:t>建立成功</a:t>
            </a:r>
            <a:r>
              <a:rPr lang="zh-TW" sz="1200" b="0" baseline="0" dirty="0">
                <a:latin typeface="Arial" panose="020B0604020202020204" pitchFamily="34" charset="0"/>
                <a:ea typeface="PMingLiU"/>
                <a:cs typeface="Arial" panose="020B0604020202020204" pitchFamily="34" charset="0"/>
              </a:rPr>
              <a:t>。届时，我们将讨论更多执行计划的部分。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该会议将于______{月}举办，而我们将在时间快到时通知您会议细节。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对接下来的事情是否有任何问题？ </a:t>
            </a:r>
          </a:p>
          <a:p>
            <a:endParaRPr lang="en-US" sz="1200" b="0" baseline="0" dirty="0">
              <a:latin typeface="Arial" panose="020B0604020202020204" pitchFamily="34" charset="0"/>
              <a:cs typeface="Arial" panose="020B0604020202020204" pitchFamily="34" charset="0"/>
            </a:endParaRPr>
          </a:p>
          <a:p>
            <a:endParaRPr lang="en-US" b="0" dirty="0"/>
          </a:p>
        </p:txBody>
      </p:sp>
      <p:sp>
        <p:nvSpPr>
          <p:cNvPr id="4" name="Header Placeholder 3"/>
          <p:cNvSpPr>
            <a:spLocks noGrp="1"/>
          </p:cNvSpPr>
          <p:nvPr>
            <p:ph type="hdr" sz="quarter"/>
          </p:nvPr>
        </p:nvSpPr>
        <p:spPr/>
        <p:txBody>
          <a:bodyPr/>
          <a:lstStyle/>
          <a:p>
            <a:pPr>
              <a:defRPr/>
            </a:pPr>
            <a:r>
              <a:rPr lang="zh-TW" dirty="0"/>
              <a:t>NAMI行动计划发展</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36</a:t>
            </a:fld>
            <a:endParaRPr lang="en-US" dirty="0"/>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感谢您今天的参与！我们所做的一切将有助于狮子会在我们的区内成长，最后成长至全球。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有人想对此流程提供反饋吗？您对这场会议有什么看法？ </a:t>
            </a:r>
          </a:p>
          <a:p>
            <a:endParaRPr lang="en-US" sz="1000" b="0" baseline="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再次感谢您对全球会员发展措施及对狮子会的一切贡献。</a:t>
            </a:r>
            <a:r>
              <a:rPr lang="zh-TW" sz="1000" b="0" baseline="0" dirty="0">
                <a:latin typeface="Arial" panose="020B0604020202020204" pitchFamily="34" charset="0"/>
                <a:ea typeface="PMingLiU"/>
                <a:cs typeface="Arial" panose="020B0604020202020204" pitchFamily="34" charset="0"/>
              </a:rPr>
              <a:t>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37</a:t>
            </a:fld>
            <a:endParaRPr lang="en-US" dirty="0">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我们现在在第三步骤，</a:t>
            </a:r>
            <a:r>
              <a:rPr lang="zh-TW" sz="1000" b="0" i="1" dirty="0">
                <a:latin typeface="Arial" panose="020B0604020202020204" pitchFamily="34" charset="0"/>
                <a:ea typeface="PMingLiU"/>
                <a:cs typeface="Arial" panose="020B0604020202020204" pitchFamily="34" charset="0"/>
              </a:rPr>
              <a:t>建立计划</a:t>
            </a:r>
            <a:r>
              <a:rPr lang="zh-TW" sz="1000" b="0" dirty="0">
                <a:latin typeface="Arial" panose="020B0604020202020204" pitchFamily="34" charset="0"/>
                <a:ea typeface="PMingLiU"/>
                <a:cs typeface="Arial" panose="020B0604020202020204" pitchFamily="34" charset="0"/>
              </a:rPr>
              <a:t>。</a:t>
            </a:r>
            <a:r>
              <a:rPr lang="zh-TW" sz="1000" b="0" baseline="0" dirty="0">
                <a:latin typeface="Arial" panose="020B0604020202020204" pitchFamily="34" charset="0"/>
                <a:ea typeface="PMingLiU"/>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是时候为我们的区建立计划了。</a:t>
            </a:r>
            <a:r>
              <a:rPr lang="zh-TW" sz="1000" b="0" baseline="0" dirty="0">
                <a:latin typeface="Arial" panose="020B0604020202020204" pitchFamily="34" charset="0"/>
                <a:ea typeface="PMingLiU"/>
                <a:cs typeface="Arial" panose="020B0604020202020204" pitchFamily="34" charset="0"/>
              </a:rPr>
              <a:t>利用这个计划，我们将迈向建立成功。 </a:t>
            </a:r>
          </a:p>
          <a:p>
            <a:endParaRPr lang="en-US" sz="1000" b="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4</a:t>
            </a:fld>
            <a:endParaRPr lang="en-US" dirty="0"/>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i="1" baseline="0" dirty="0">
                <a:latin typeface="Arial" panose="020B0604020202020204" pitchFamily="34" charset="0"/>
                <a:ea typeface="PMingLiU"/>
                <a:cs typeface="Arial" panose="020B0604020202020204" pitchFamily="34" charset="0"/>
              </a:rPr>
              <a:t>此介绍的部分，可以根据贵小组的大小及会议分配到的时间来进行调整/区域化。您也选择就</a:t>
            </a:r>
            <a:r>
              <a:rPr lang="en-US" altLang="zh-TW" sz="1200" b="0" i="1" baseline="0" dirty="0">
                <a:latin typeface="Arial" panose="020B0604020202020204" pitchFamily="34" charset="0"/>
                <a:ea typeface="PMingLiU"/>
                <a:cs typeface="Arial" panose="020B0604020202020204" pitchFamily="34" charset="0"/>
              </a:rPr>
              <a:t> </a:t>
            </a:r>
            <a:r>
              <a:rPr lang="zh-TW" sz="1200" b="0" i="1" baseline="0" dirty="0">
                <a:latin typeface="Arial" panose="020B0604020202020204" pitchFamily="34" charset="0"/>
                <a:ea typeface="PMingLiU"/>
                <a:cs typeface="Arial" panose="020B0604020202020204" pitchFamily="34" charset="0"/>
              </a:rPr>
              <a:t>LLC中制定目标、实现区目标进行的行动规划及继任计划等课程的内容，进行知识掌握度检查。或者，讨论由区</a:t>
            </a:r>
            <a:r>
              <a:rPr lang="en-US" altLang="zh-TW" sz="1200" b="0" i="1" baseline="0" dirty="0">
                <a:latin typeface="Arial" panose="020B0604020202020204" pitchFamily="34" charset="0"/>
                <a:ea typeface="PMingLiU"/>
                <a:cs typeface="Arial" panose="020B0604020202020204" pitchFamily="34" charset="0"/>
              </a:rPr>
              <a:t> </a:t>
            </a:r>
            <a:r>
              <a:rPr lang="zh-TW" sz="1200" b="0" i="1" baseline="0" dirty="0">
                <a:latin typeface="Arial" panose="020B0604020202020204" pitchFamily="34" charset="0"/>
                <a:ea typeface="PMingLiU"/>
                <a:cs typeface="Arial" panose="020B0604020202020204" pitchFamily="34" charset="0"/>
              </a:rPr>
              <a:t>SWOT分析</a:t>
            </a:r>
            <a:r>
              <a:rPr lang="zh-CN" altLang="en-US" sz="1200" b="0" i="1" baseline="0" dirty="0">
                <a:latin typeface="Arial" panose="020B0604020202020204" pitchFamily="34" charset="0"/>
                <a:ea typeface="PMingLiU"/>
                <a:cs typeface="Arial" panose="020B0604020202020204" pitchFamily="34" charset="0"/>
              </a:rPr>
              <a:t>工作组</a:t>
            </a:r>
            <a:r>
              <a:rPr lang="zh-TW" sz="1200" b="0" i="1" baseline="0" dirty="0">
                <a:latin typeface="Arial" panose="020B0604020202020204" pitchFamily="34" charset="0"/>
                <a:ea typeface="PMingLiU"/>
                <a:cs typeface="Arial" panose="020B0604020202020204" pitchFamily="34" charset="0"/>
              </a:rPr>
              <a:t>以外的狮友所提出的反饋类型。</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我们要记得，会员成长是全球会员发展措施的首要目标。然而，我们不能忘了为何要发展会员。更多的会员意味着更多将加入我们服务旅程的狮友。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200" b="0" baseline="0" dirty="0">
                <a:latin typeface="Arial" panose="020B0604020202020204" pitchFamily="34" charset="0"/>
                <a:ea typeface="PMingLiU"/>
                <a:cs typeface="Arial" panose="020B0604020202020204" pitchFamily="34" charset="0"/>
              </a:rPr>
              <a:t>我们来说出我们的姓名、分会和我们最喜爱的服务类型来自我介绍一下。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dirty="0">
              <a:latin typeface="Arial" panose="020B0604020202020204" pitchFamily="34" charset="0"/>
              <a:cs typeface="Arial" panose="020B0604020202020204" pitchFamily="34" charset="0"/>
            </a:endParaRPr>
          </a:p>
          <a:p>
            <a:endParaRPr lang="en-US" sz="1200" b="0" baseline="0" dirty="0">
              <a:latin typeface="Arial" panose="020B0604020202020204" pitchFamily="34" charset="0"/>
              <a:cs typeface="Arial" panose="020B0604020202020204" pitchFamily="34" charset="0"/>
            </a:endParaRPr>
          </a:p>
          <a:p>
            <a:endParaRPr lang="en-US" b="0"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a:t>
            </a:fld>
            <a:endParaRPr lang="en-US" dirty="0"/>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zh-TW" sz="1000" b="0" u="sng" dirty="0">
                <a:latin typeface="Arial" panose="020B0604020202020204" pitchFamily="34" charset="0"/>
                <a:ea typeface="PMingLiU"/>
                <a:cs typeface="Arial" panose="020B0604020202020204" pitchFamily="34" charset="0"/>
              </a:rPr>
              <a:t>讲者笔记： </a:t>
            </a:r>
          </a:p>
          <a:p>
            <a:pPr lvl="0">
              <a:defRPr/>
            </a:pPr>
            <a:r>
              <a:rPr lang="zh-TW" sz="1000" b="0" dirty="0">
                <a:latin typeface="Arial" panose="020B0604020202020204" pitchFamily="34" charset="0"/>
                <a:ea typeface="PMingLiU"/>
                <a:cs typeface="Arial" panose="020B0604020202020204" pitchFamily="34" charset="0"/>
              </a:rPr>
              <a:t>____________________________________________________________</a:t>
            </a:r>
          </a:p>
          <a:p>
            <a:r>
              <a:rPr lang="zh-TW" sz="1000" b="0" i="1" baseline="0" dirty="0">
                <a:latin typeface="Arial" panose="020B0604020202020204" pitchFamily="34" charset="0"/>
                <a:ea typeface="PMingLiU"/>
                <a:cs typeface="Arial" panose="020B0604020202020204" pitchFamily="34" charset="0"/>
              </a:rPr>
              <a:t>给GAT地区领导人的讲稿，为区领导人引导</a:t>
            </a:r>
            <a:r>
              <a:rPr lang="zh-TW" sz="1000" b="0" i="1" u="sng" baseline="0" dirty="0">
                <a:latin typeface="Arial" panose="020B0604020202020204" pitchFamily="34" charset="0"/>
                <a:ea typeface="PMingLiU"/>
                <a:cs typeface="Arial" panose="020B0604020202020204" pitchFamily="34" charset="0"/>
              </a:rPr>
              <a:t>建立计划</a:t>
            </a:r>
            <a:r>
              <a:rPr lang="zh-TW" sz="1000" b="0" i="1" baseline="0" dirty="0">
                <a:latin typeface="Arial" panose="020B0604020202020204" pitchFamily="34" charset="0"/>
                <a:ea typeface="PMingLiU"/>
                <a:cs typeface="Arial" panose="020B0604020202020204" pitchFamily="34" charset="0"/>
              </a:rPr>
              <a:t>的研讨会做准备：</a:t>
            </a:r>
          </a:p>
          <a:p>
            <a:r>
              <a:rPr lang="zh-TW" sz="1000" b="0" dirty="0">
                <a:latin typeface="Arial" panose="020B0604020202020204" pitchFamily="34" charset="0"/>
                <a:ea typeface="PMingLiU"/>
                <a:cs typeface="Arial" panose="020B0604020202020204" pitchFamily="34" charset="0"/>
              </a:rPr>
              <a:t>在</a:t>
            </a:r>
            <a:r>
              <a:rPr lang="zh-TW" sz="1000" b="0" u="sng" dirty="0">
                <a:latin typeface="Arial" panose="020B0604020202020204" pitchFamily="34" charset="0"/>
                <a:ea typeface="PMingLiU"/>
                <a:cs typeface="Arial" panose="020B0604020202020204" pitchFamily="34" charset="0"/>
              </a:rPr>
              <a:t>建立愿景</a:t>
            </a:r>
            <a:r>
              <a:rPr lang="zh-TW" sz="1000" b="0" dirty="0">
                <a:latin typeface="Arial" panose="020B0604020202020204" pitchFamily="34" charset="0"/>
                <a:ea typeface="PMingLiU"/>
                <a:cs typeface="Arial" panose="020B0604020202020204" pitchFamily="34" charset="0"/>
              </a:rPr>
              <a:t>研讨会后，要求每个人与其区内的所有分会分享区分析的细节，以取得对愿景的支持并征求反饋。在回顾期间，鼓励与会者分享这些反饋。</a:t>
            </a:r>
          </a:p>
          <a:p>
            <a:endParaRPr lang="en-US" sz="1000" b="0" dirty="0">
              <a:latin typeface="Arial" panose="020B0604020202020204" pitchFamily="34" charset="0"/>
              <a:cs typeface="Arial" panose="020B0604020202020204" pitchFamily="34" charset="0"/>
            </a:endParaRPr>
          </a:p>
          <a:p>
            <a:r>
              <a:rPr lang="zh-TW" sz="1000" b="0" dirty="0">
                <a:latin typeface="Arial" panose="020B0604020202020204" pitchFamily="34" charset="0"/>
                <a:ea typeface="PMingLiU"/>
                <a:cs typeface="Arial" panose="020B0604020202020204" pitchFamily="34" charset="0"/>
              </a:rPr>
              <a:t>您必须在地方的</a:t>
            </a:r>
            <a:r>
              <a:rPr lang="zh-TW" sz="1000" b="0" u="sng" dirty="0">
                <a:latin typeface="Arial" panose="020B0604020202020204" pitchFamily="34" charset="0"/>
                <a:ea typeface="PMingLiU"/>
                <a:cs typeface="Arial" panose="020B0604020202020204" pitchFamily="34" charset="0"/>
              </a:rPr>
              <a:t>建立计划</a:t>
            </a:r>
            <a:r>
              <a:rPr lang="zh-TW" sz="1000" b="0" dirty="0">
                <a:latin typeface="Arial" panose="020B0604020202020204" pitchFamily="34" charset="0"/>
                <a:ea typeface="PMingLiU"/>
                <a:cs typeface="Arial" panose="020B0604020202020204" pitchFamily="34" charset="0"/>
              </a:rPr>
              <a:t>研讨会前准备好接下来的几张投影片。您将纳入在</a:t>
            </a:r>
            <a:r>
              <a:rPr lang="zh-TW" sz="1000" b="0" u="sng" dirty="0">
                <a:latin typeface="Arial" panose="020B0604020202020204" pitchFamily="34" charset="0"/>
                <a:ea typeface="PMingLiU"/>
                <a:cs typeface="Arial" panose="020B0604020202020204" pitchFamily="34" charset="0"/>
              </a:rPr>
              <a:t>建立愿景</a:t>
            </a:r>
            <a:r>
              <a:rPr lang="zh-TW" sz="1000" b="0" dirty="0">
                <a:latin typeface="Arial" panose="020B0604020202020204" pitchFamily="34" charset="0"/>
                <a:ea typeface="PMingLiU"/>
                <a:cs typeface="Arial" panose="020B0604020202020204" pitchFamily="34" charset="0"/>
              </a:rPr>
              <a:t>研讨会中所获得的优势、劣势、机会和威胁。您也应该反映如何塑造区分析和贵区团队将建立的行动计划间之关系。如以下的几张投影片中所注记，您应准备好几个如何在您的行动计划中说明区分析细节之案例。</a:t>
            </a:r>
          </a:p>
          <a:p>
            <a:endParaRPr lang="en-US" sz="1000" b="0" i="1" dirty="0">
              <a:latin typeface="Arial" panose="020B0604020202020204" pitchFamily="34" charset="0"/>
              <a:cs typeface="Arial" panose="020B0604020202020204" pitchFamily="34" charset="0"/>
            </a:endParaRPr>
          </a:p>
          <a:p>
            <a:r>
              <a:rPr lang="zh-TW" sz="1000" b="0" i="1" dirty="0">
                <a:latin typeface="Arial" panose="020B0604020202020204" pitchFamily="34" charset="0"/>
                <a:ea typeface="PMingLiU"/>
                <a:cs typeface="Arial" panose="020B0604020202020204" pitchFamily="34" charset="0"/>
              </a:rPr>
              <a:t>给区领导人的讲稿，于引导</a:t>
            </a:r>
            <a:r>
              <a:rPr lang="zh-TW" sz="1000" b="0" i="1" u="sng" dirty="0">
                <a:latin typeface="Arial" panose="020B0604020202020204" pitchFamily="34" charset="0"/>
                <a:ea typeface="PMingLiU"/>
                <a:cs typeface="Arial" panose="020B0604020202020204" pitchFamily="34" charset="0"/>
              </a:rPr>
              <a:t>建立计划</a:t>
            </a:r>
            <a:r>
              <a:rPr lang="zh-TW" sz="1000" b="0" i="1" dirty="0">
                <a:latin typeface="Arial" panose="020B0604020202020204" pitchFamily="34" charset="0"/>
                <a:ea typeface="PMingLiU"/>
                <a:cs typeface="Arial" panose="020B0604020202020204" pitchFamily="34" charset="0"/>
              </a:rPr>
              <a:t>的研讨会时使用：</a:t>
            </a:r>
          </a:p>
          <a:p>
            <a:r>
              <a:rPr lang="zh-TW" sz="1000" b="0" baseline="0" dirty="0">
                <a:latin typeface="Arial" panose="020B0604020202020204" pitchFamily="34" charset="0"/>
                <a:ea typeface="PMingLiU"/>
                <a:cs typeface="Arial" panose="020B0604020202020204" pitchFamily="34" charset="0"/>
              </a:rPr>
              <a:t>现在您已与其他成员及贵区域的领导人一同回顾了区SWOT分析后，我们来查看我们在区SWOT分析练习中包含的一些特定项目，并讨论任何征求到的反饋。  </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之后，我们将把我们知道的区内之优势、劣势、机会和威胁运用于我们的计划中。 </a:t>
            </a:r>
            <a:endParaRPr lang="en-US" altLang="zh-TW" sz="1000" b="0" baseline="0" dirty="0">
              <a:latin typeface="Arial" panose="020B0604020202020204" pitchFamily="34" charset="0"/>
              <a:ea typeface="PMingLiU"/>
              <a:cs typeface="Arial" panose="020B0604020202020204" pitchFamily="34" charset="0"/>
            </a:endParaRPr>
          </a:p>
          <a:p>
            <a:endParaRPr lang="en-US" altLang="zh-TW" sz="1000" b="0" baseline="0" dirty="0">
              <a:latin typeface="Arial" panose="020B0604020202020204" pitchFamily="34" charset="0"/>
              <a:ea typeface="PMingLiU"/>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sz="1200" kern="1200" dirty="0">
                <a:solidFill>
                  <a:schemeClr val="tx1"/>
                </a:solidFill>
                <a:effectLst/>
                <a:latin typeface="+mn-lt"/>
                <a:ea typeface="ヒラギノ角ゴ Pro W3" charset="0"/>
                <a:cs typeface="ヒラギノ角ゴ Pro W3" charset="0"/>
              </a:rPr>
              <a:t>我们将使用此计划来帮助我们实现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a:t>
            </a:r>
            <a:r>
              <a:rPr lang="en-US" sz="1200" kern="1200" dirty="0">
                <a:solidFill>
                  <a:schemeClr val="tx1"/>
                </a:solidFill>
                <a:effectLst/>
                <a:latin typeface="+mn-lt"/>
                <a:ea typeface="ヒラギノ角ゴ Pro W3" charset="0"/>
                <a:cs typeface="ヒラギノ角ゴ Pro W3" charset="0"/>
              </a:rPr>
              <a:t> </a:t>
            </a:r>
            <a:r>
              <a:rPr lang="zh-TW" altLang="en-US" sz="1200" kern="1200" dirty="0">
                <a:solidFill>
                  <a:schemeClr val="tx1"/>
                </a:solidFill>
                <a:effectLst/>
                <a:latin typeface="+mn-lt"/>
                <a:ea typeface="ヒラギノ角ゴ Pro W3" charset="0"/>
                <a:cs typeface="ヒラギノ角ゴ Pro W3" charset="0"/>
              </a:rPr>
              <a:t>的目标。 </a:t>
            </a:r>
            <a:r>
              <a:rPr lang="en-US" sz="1200" kern="1200" dirty="0">
                <a:solidFill>
                  <a:schemeClr val="tx1"/>
                </a:solidFill>
                <a:effectLst/>
                <a:latin typeface="+mn-lt"/>
                <a:ea typeface="ヒラギノ角ゴ Pro W3" charset="0"/>
                <a:cs typeface="ヒラギノ角ゴ Pro W3" charset="0"/>
              </a:rPr>
              <a:t> </a:t>
            </a:r>
          </a:p>
          <a:p>
            <a:endParaRPr lang="zh-TW" sz="1000" b="0" baseline="0" dirty="0">
              <a:latin typeface="Arial" panose="020B0604020202020204" pitchFamily="34" charset="0"/>
              <a:ea typeface="PMingLiU"/>
              <a:cs typeface="Arial" panose="020B0604020202020204" pitchFamily="34" charset="0"/>
            </a:endParaRPr>
          </a:p>
          <a:p>
            <a:endParaRPr lang="en-US" sz="1000" b="0" baseline="0" dirty="0">
              <a:latin typeface="Arial" panose="020B0604020202020204" pitchFamily="34" charset="0"/>
              <a:cs typeface="Arial" panose="020B0604020202020204" pitchFamily="34" charset="0"/>
            </a:endParaRPr>
          </a:p>
          <a:p>
            <a:endParaRPr lang="en-US" sz="1000" b="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请看第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张投影片的笔记。在简报前先完成。</a:t>
            </a:r>
            <a:endParaRPr lang="en-US" alt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在此会议以前，查看确立的优势，并准备好一个例子，说明在规划行动计划时，如何</a:t>
            </a:r>
            <a:r>
              <a:rPr lang="zh-CN" altLang="en-US" sz="1000" b="0" i="1" baseline="0" dirty="0">
                <a:latin typeface="Arial" panose="020B0604020202020204" pitchFamily="34" charset="0"/>
                <a:ea typeface="PMingLiU"/>
                <a:cs typeface="Arial" panose="020B0604020202020204" pitchFamily="34" charset="0"/>
              </a:rPr>
              <a:t>可以</a:t>
            </a:r>
            <a:r>
              <a:rPr lang="zh-TW" sz="1000" b="0" i="1" baseline="0" dirty="0">
                <a:latin typeface="Arial" panose="020B0604020202020204" pitchFamily="34" charset="0"/>
                <a:ea typeface="PMingLiU"/>
                <a:cs typeface="Arial" panose="020B0604020202020204" pitchFamily="34" charset="0"/>
              </a:rPr>
              <a:t>运用一两项优势以达成该区域建立的</a:t>
            </a:r>
            <a:r>
              <a:rPr lang="en-US" altLang="zh-TW" sz="1000" b="0" i="1" baseline="0" dirty="0">
                <a:latin typeface="Arial" panose="020B0604020202020204" pitchFamily="34" charset="0"/>
                <a:ea typeface="PMingLiU"/>
                <a:cs typeface="Arial" panose="020B0604020202020204" pitchFamily="34" charset="0"/>
              </a:rPr>
              <a:t> </a:t>
            </a:r>
            <a:r>
              <a:rPr lang="en-US" sz="1200" i="1" kern="1200" dirty="0">
                <a:solidFill>
                  <a:schemeClr val="tx1"/>
                </a:solidFill>
                <a:effectLst/>
                <a:latin typeface="+mn-lt"/>
                <a:ea typeface="ヒラギノ角ゴ Pro W3" charset="0"/>
                <a:cs typeface="ヒラギノ角ゴ Pro W3" charset="0"/>
              </a:rPr>
              <a:t>MISSION</a:t>
            </a:r>
            <a:r>
              <a:rPr lang="en-US" sz="1200" kern="1200" dirty="0">
                <a:solidFill>
                  <a:schemeClr val="tx1"/>
                </a:solidFill>
                <a:effectLst/>
                <a:latin typeface="+mn-lt"/>
                <a:ea typeface="ヒラギノ角ゴ Pro W3" charset="0"/>
                <a:cs typeface="ヒラギノ角ゴ Pro W3" charset="0"/>
              </a:rPr>
              <a:t> </a:t>
            </a:r>
            <a:r>
              <a:rPr lang="en-US" sz="1200" b="1" kern="1200" dirty="0">
                <a:solidFill>
                  <a:schemeClr val="tx1"/>
                </a:solidFill>
                <a:effectLst/>
                <a:latin typeface="+mn-lt"/>
                <a:ea typeface="ヒラギノ角ゴ Pro W3" charset="0"/>
                <a:cs typeface="ヒラギノ角ゴ Pro W3" charset="0"/>
              </a:rPr>
              <a:t>1.5 </a:t>
            </a:r>
            <a:r>
              <a:rPr lang="zh-TW" sz="1000" b="0" i="1" baseline="0" dirty="0">
                <a:latin typeface="Arial" panose="020B0604020202020204" pitchFamily="34" charset="0"/>
                <a:ea typeface="PMingLiU"/>
                <a:cs typeface="Arial" panose="020B0604020202020204" pitchFamily="34" charset="0"/>
              </a:rPr>
              <a:t>目标。</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是否有人想新增其他意见？(停顿)</a:t>
            </a:r>
          </a:p>
          <a:p>
            <a:endParaRPr lang="en-US" sz="1000" b="0" baseline="0" dirty="0">
              <a:latin typeface="Arial" panose="020B0604020202020204" pitchFamily="34" charset="0"/>
              <a:cs typeface="Arial" panose="020B0604020202020204" pitchFamily="34" charset="0"/>
            </a:endParaRPr>
          </a:p>
          <a:p>
            <a:r>
              <a:rPr lang="zh-TW" sz="1000" b="0" baseline="0" dirty="0">
                <a:latin typeface="Arial" panose="020B0604020202020204" pitchFamily="34" charset="0"/>
                <a:ea typeface="PMingLiU"/>
                <a:cs typeface="Arial" panose="020B0604020202020204" pitchFamily="34" charset="0"/>
              </a:rPr>
              <a:t>现在我们稍微深入讨论一下 ─ 我们建立计划时，可以利用哪些优势？(请与会者回答。若与会者回答不出来的话，则报告会议前准备的想法。)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dirty="0"/>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请看第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张投影片的笔记。在简报前先完成。</a:t>
            </a:r>
            <a:endParaRPr lang="en-US" alt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在此会议以前，</a:t>
            </a:r>
            <a:r>
              <a:rPr lang="zh-TW" altLang="en-US" sz="1200" i="1" kern="1200" dirty="0">
                <a:solidFill>
                  <a:schemeClr val="tx1"/>
                </a:solidFill>
                <a:effectLst/>
                <a:latin typeface="+mn-lt"/>
                <a:ea typeface="ヒラギノ角ゴ Pro W3" charset="0"/>
                <a:cs typeface="ヒラギノ角ゴ Pro W3" charset="0"/>
              </a:rPr>
              <a:t>查看确</a:t>
            </a:r>
            <a:r>
              <a:rPr lang="zh-CN" altLang="en-US" sz="1200" i="1" kern="1200" dirty="0">
                <a:solidFill>
                  <a:schemeClr val="tx1"/>
                </a:solidFill>
                <a:effectLst/>
                <a:latin typeface="+mn-lt"/>
                <a:ea typeface="ヒラギノ角ゴ Pro W3" charset="0"/>
                <a:cs typeface="ヒラギノ角ゴ Pro W3" charset="0"/>
              </a:rPr>
              <a:t>定</a:t>
            </a:r>
            <a:r>
              <a:rPr lang="zh-TW" altLang="en-US" sz="1200" i="1" kern="1200" dirty="0">
                <a:solidFill>
                  <a:schemeClr val="tx1"/>
                </a:solidFill>
                <a:effectLst/>
                <a:latin typeface="+mn-lt"/>
                <a:ea typeface="ヒラギノ角ゴ Pro W3" charset="0"/>
                <a:cs typeface="ヒラギノ角ゴ Pro W3" charset="0"/>
              </a:rPr>
              <a:t>的优势，并准备好一个例子，说明在规划行动计划时，如何</a:t>
            </a:r>
            <a:r>
              <a:rPr lang="zh-CN" altLang="en-US" sz="1200" b="0" i="1" baseline="0" dirty="0">
                <a:latin typeface="Arial" panose="020B0604020202020204" pitchFamily="34" charset="0"/>
                <a:ea typeface="PMingLiU"/>
                <a:cs typeface="Arial" panose="020B0604020202020204" pitchFamily="34" charset="0"/>
              </a:rPr>
              <a:t>可以</a:t>
            </a:r>
            <a:r>
              <a:rPr lang="zh-TW" altLang="en-US" sz="1200" i="1" kern="1200" dirty="0">
                <a:solidFill>
                  <a:schemeClr val="tx1"/>
                </a:solidFill>
                <a:effectLst/>
                <a:latin typeface="+mn-lt"/>
                <a:ea typeface="ヒラギノ角ゴ Pro W3" charset="0"/>
                <a:cs typeface="ヒラギノ角ゴ Pro W3" charset="0"/>
              </a:rPr>
              <a:t>运用一两项优势以达成该区域建立的 </a:t>
            </a:r>
            <a:r>
              <a:rPr lang="en-US" sz="1200" i="1" kern="1200" dirty="0">
                <a:solidFill>
                  <a:schemeClr val="tx1"/>
                </a:solidFill>
                <a:effectLst/>
                <a:latin typeface="+mn-lt"/>
                <a:ea typeface="ヒラギノ角ゴ Pro W3" charset="0"/>
                <a:cs typeface="ヒラギノ角ゴ Pro W3" charset="0"/>
              </a:rPr>
              <a:t>MISSION</a:t>
            </a:r>
            <a:r>
              <a:rPr lang="en-US" sz="1200" i="0" kern="1200" dirty="0">
                <a:solidFill>
                  <a:schemeClr val="tx1"/>
                </a:solidFill>
                <a:effectLst/>
                <a:latin typeface="+mn-lt"/>
                <a:ea typeface="ヒラギノ角ゴ Pro W3" charset="0"/>
                <a:cs typeface="ヒラギノ角ゴ Pro W3" charset="0"/>
              </a:rPr>
              <a:t> </a:t>
            </a:r>
            <a:r>
              <a:rPr lang="en-US" sz="1200" b="1" i="0" kern="1200" dirty="0">
                <a:solidFill>
                  <a:schemeClr val="tx1"/>
                </a:solidFill>
                <a:effectLst/>
                <a:latin typeface="+mn-lt"/>
                <a:ea typeface="ヒラギノ角ゴ Pro W3" charset="0"/>
                <a:cs typeface="ヒラギノ角ゴ Pro W3" charset="0"/>
              </a:rPr>
              <a:t>1.5 </a:t>
            </a:r>
            <a:r>
              <a:rPr lang="zh-TW" altLang="en-US" sz="1200" i="1" kern="1200" dirty="0">
                <a:solidFill>
                  <a:schemeClr val="tx1"/>
                </a:solidFill>
                <a:effectLst/>
                <a:latin typeface="+mn-lt"/>
                <a:ea typeface="ヒラギノ角ゴ Pro W3" charset="0"/>
                <a:cs typeface="ヒラギノ角ゴ Pro W3" charset="0"/>
              </a:rPr>
              <a:t>目标。</a:t>
            </a:r>
            <a:r>
              <a:rPr lang="zh-TW" sz="1000" b="0" baseline="0" dirty="0">
                <a:latin typeface="Arial" panose="020B0604020202020204" pitchFamily="34" charset="0"/>
                <a:ea typeface="PMingLiU"/>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这些是我们确立出我们区内可掌握的劣势 ─ 还有其他的吗？这些项目是否都仍有关系？(停顿)</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我们能在我们的计划中建立什么关键改善项目，以确保能将这些劣势化为优势，或为之做出更周全地规划？</a:t>
            </a:r>
            <a:r>
              <a:rPr lang="zh-TW" sz="1000" b="0" i="1" baseline="0" dirty="0">
                <a:latin typeface="Arial" panose="020B0604020202020204" pitchFamily="34" charset="0"/>
                <a:ea typeface="PMingLiU"/>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(请与会者回答。若与会者回答不出来的话，则报告会议前准备的想法。)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dirty="0"/>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u="sng" dirty="0">
                <a:latin typeface="Arial" panose="020B0604020202020204" pitchFamily="34" charset="0"/>
                <a:ea typeface="PMingLiU"/>
                <a:cs typeface="Arial" panose="020B0604020202020204" pitchFamily="34" charset="0"/>
              </a:rPr>
              <a:t>讲者笔记：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请看第</a:t>
            </a:r>
            <a:r>
              <a:rPr lang="en-US" altLang="zh-TW" sz="1000" b="0" i="1" baseline="0" dirty="0">
                <a:latin typeface="Arial" panose="020B0604020202020204" pitchFamily="34" charset="0"/>
                <a:ea typeface="PMingLiU"/>
                <a:cs typeface="Arial" panose="020B0604020202020204" pitchFamily="34" charset="0"/>
              </a:rPr>
              <a:t> </a:t>
            </a:r>
            <a:r>
              <a:rPr lang="en-US" altLang="zh-CN" sz="1000" b="0" i="1" baseline="0" dirty="0">
                <a:latin typeface="Arial" panose="020B0604020202020204" pitchFamily="34" charset="0"/>
                <a:ea typeface="PMingLiU"/>
                <a:cs typeface="Arial" panose="020B0604020202020204" pitchFamily="34" charset="0"/>
              </a:rPr>
              <a:t>1 </a:t>
            </a:r>
            <a:r>
              <a:rPr lang="zh-TW" sz="1000" b="0" i="1" baseline="0" dirty="0">
                <a:latin typeface="Arial" panose="020B0604020202020204" pitchFamily="34" charset="0"/>
                <a:ea typeface="PMingLiU"/>
                <a:cs typeface="Arial" panose="020B0604020202020204" pitchFamily="34" charset="0"/>
              </a:rPr>
              <a:t>张投影片的笔记。在简报前先完成。</a:t>
            </a:r>
            <a:endParaRPr lang="en-US" alt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altLang="en-US" sz="800" b="0" i="1" baseline="0" dirty="0">
                <a:latin typeface="Arial" panose="020B0604020202020204" pitchFamily="34" charset="0"/>
                <a:ea typeface="PMingLiU"/>
                <a:cs typeface="Arial" panose="020B0604020202020204" pitchFamily="34" charset="0"/>
              </a:rPr>
              <a:t>在此会议以前，</a:t>
            </a:r>
            <a:r>
              <a:rPr lang="zh-TW" altLang="en-US" sz="1000" i="1" kern="1200" dirty="0">
                <a:solidFill>
                  <a:schemeClr val="tx1"/>
                </a:solidFill>
                <a:effectLst/>
                <a:latin typeface="+mn-lt"/>
                <a:ea typeface="ヒラギノ角ゴ Pro W3" charset="0"/>
                <a:cs typeface="ヒラギノ角ゴ Pro W3" charset="0"/>
              </a:rPr>
              <a:t>查看确</a:t>
            </a:r>
            <a:r>
              <a:rPr lang="zh-CN" altLang="en-US" sz="1000" i="1" kern="1200" dirty="0">
                <a:solidFill>
                  <a:schemeClr val="tx1"/>
                </a:solidFill>
                <a:effectLst/>
                <a:latin typeface="+mn-lt"/>
                <a:ea typeface="ヒラギノ角ゴ Pro W3" charset="0"/>
                <a:cs typeface="ヒラギノ角ゴ Pro W3" charset="0"/>
              </a:rPr>
              <a:t>定</a:t>
            </a:r>
            <a:r>
              <a:rPr lang="zh-TW" altLang="en-US" sz="1000" i="1" kern="1200" dirty="0">
                <a:solidFill>
                  <a:schemeClr val="tx1"/>
                </a:solidFill>
                <a:effectLst/>
                <a:latin typeface="+mn-lt"/>
                <a:ea typeface="ヒラギノ角ゴ Pro W3" charset="0"/>
                <a:cs typeface="ヒラギノ角ゴ Pro W3" charset="0"/>
              </a:rPr>
              <a:t>的优势，并准备好一个例子，说明在规划行动计划时，如何</a:t>
            </a:r>
            <a:r>
              <a:rPr lang="zh-CN" altLang="en-US" sz="1000" b="0" i="1" baseline="0" dirty="0">
                <a:latin typeface="Arial" panose="020B0604020202020204" pitchFamily="34" charset="0"/>
                <a:ea typeface="PMingLiU"/>
                <a:cs typeface="Arial" panose="020B0604020202020204" pitchFamily="34" charset="0"/>
              </a:rPr>
              <a:t>可以</a:t>
            </a:r>
            <a:r>
              <a:rPr lang="zh-TW" altLang="en-US" sz="1000" i="1" kern="1200" dirty="0">
                <a:solidFill>
                  <a:schemeClr val="tx1"/>
                </a:solidFill>
                <a:effectLst/>
                <a:latin typeface="+mn-lt"/>
                <a:ea typeface="ヒラギノ角ゴ Pro W3" charset="0"/>
                <a:cs typeface="ヒラギノ角ゴ Pro W3" charset="0"/>
              </a:rPr>
              <a:t>运用一两项优势以达成该区域建立的 </a:t>
            </a:r>
            <a:r>
              <a:rPr lang="en-US" sz="1000" i="1" kern="1200" dirty="0">
                <a:solidFill>
                  <a:schemeClr val="tx1"/>
                </a:solidFill>
                <a:effectLst/>
                <a:latin typeface="+mn-lt"/>
                <a:ea typeface="ヒラギノ角ゴ Pro W3" charset="0"/>
                <a:cs typeface="ヒラギノ角ゴ Pro W3" charset="0"/>
              </a:rPr>
              <a:t>MISSION</a:t>
            </a:r>
            <a:r>
              <a:rPr lang="en-US" sz="1000" i="0" kern="1200" dirty="0">
                <a:solidFill>
                  <a:schemeClr val="tx1"/>
                </a:solidFill>
                <a:effectLst/>
                <a:latin typeface="+mn-lt"/>
                <a:ea typeface="ヒラギノ角ゴ Pro W3" charset="0"/>
                <a:cs typeface="ヒラギノ角ゴ Pro W3" charset="0"/>
              </a:rPr>
              <a:t> </a:t>
            </a:r>
            <a:r>
              <a:rPr lang="en-US" sz="1000" b="1" i="0" kern="1200" dirty="0">
                <a:solidFill>
                  <a:schemeClr val="tx1"/>
                </a:solidFill>
                <a:effectLst/>
                <a:latin typeface="+mn-lt"/>
                <a:ea typeface="ヒラギノ角ゴ Pro W3" charset="0"/>
                <a:cs typeface="ヒラギノ角ゴ Pro W3" charset="0"/>
              </a:rPr>
              <a:t>1.5 </a:t>
            </a:r>
            <a:r>
              <a:rPr lang="zh-TW" altLang="en-US" sz="1000" i="1" kern="1200" dirty="0">
                <a:solidFill>
                  <a:schemeClr val="tx1"/>
                </a:solidFill>
                <a:effectLst/>
                <a:latin typeface="+mn-lt"/>
                <a:ea typeface="ヒラギノ角ゴ Pro W3" charset="0"/>
                <a:cs typeface="ヒラギノ角ゴ Pro W3" charset="0"/>
              </a:rPr>
              <a:t>目标。</a:t>
            </a:r>
            <a:endParaRPr lang="zh-TW" sz="1000" b="0" i="1" baseline="0" dirty="0">
              <a:latin typeface="Arial" panose="020B0604020202020204" pitchFamily="34" charset="0"/>
              <a:ea typeface="PMingLiU"/>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_____________________________________________________</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这些是我们确定出在我们控制之外的机会 ─ 还有其他的吗？(停顿)</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baseline="0" dirty="0">
                <a:latin typeface="Arial" panose="020B0604020202020204" pitchFamily="34" charset="0"/>
                <a:ea typeface="PMingLiU"/>
                <a:cs typeface="Arial" panose="020B0604020202020204" pitchFamily="34" charset="0"/>
              </a:rPr>
              <a:t>我们能利用的机会有哪些？通过在我们的计划中实施这些行动，我们能如何利用这些机会来提升我们的会员成长？</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TW" sz="1000" b="0" i="1" baseline="0" dirty="0">
                <a:latin typeface="Arial" panose="020B0604020202020204" pitchFamily="34" charset="0"/>
                <a:ea typeface="PMingLiU"/>
                <a:cs typeface="Arial" panose="020B0604020202020204" pitchFamily="34" charset="0"/>
              </a:rPr>
              <a:t>(请与会者回答。若与会者回答不出来的话，则报告会议前准备的想法。) </a:t>
            </a:r>
          </a:p>
          <a:p>
            <a:endParaRPr lang="en-US" sz="1000" b="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dirty="0"/>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dirty="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onsclubs.org/resources/102880020" TargetMode="External"/><Relationship Id="rId3" Type="http://schemas.openxmlformats.org/officeDocument/2006/relationships/image" Target="../media/image7.png"/><Relationship Id="rId7" Type="http://schemas.openxmlformats.org/officeDocument/2006/relationships/hyperlink" Target="https://www.lionsclubs.org/zh-hant/resources-for-members/resource-center/member-orientation"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lionsclubs.org/en/resources-for-members/resource-center/join-together" TargetMode="External"/><Relationship Id="rId11" Type="http://schemas.openxmlformats.org/officeDocument/2006/relationships/hyperlink" Target="http://www.lionsclubs.org/start-a-new-club" TargetMode="External"/><Relationship Id="rId5" Type="http://schemas.openxmlformats.org/officeDocument/2006/relationships/hyperlink" Target="https://www.lionsclubs.org/en/v2/resource/download/118584077" TargetMode="External"/><Relationship Id="rId10" Type="http://schemas.openxmlformats.org/officeDocument/2006/relationships/image" Target="../media/image24.png"/><Relationship Id="rId4" Type="http://schemas.openxmlformats.org/officeDocument/2006/relationships/hyperlink" Target="https://myapps.lionsclubs.org/" TargetMode="External"/><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zh-hant/resources-for-members/resource-center/member-orientation" TargetMode="External"/><Relationship Id="rId18" Type="http://schemas.openxmlformats.org/officeDocument/2006/relationships/hyperlink" Target="https://www.lionsclubs.org/zh-hant/resources-for-members/resource-center/leo-lion-program" TargetMode="External"/><Relationship Id="rId3" Type="http://schemas.openxmlformats.org/officeDocument/2006/relationships/image" Target="../media/image7.png"/><Relationship Id="rId7" Type="http://schemas.openxmlformats.org/officeDocument/2006/relationships/hyperlink" Target="https://www.lionsclubs.org/zh-hant/resources-for-members/resource-center/mentoring-program" TargetMode="External"/><Relationship Id="rId12" Type="http://schemas.openxmlformats.org/officeDocument/2006/relationships/hyperlink" Target="https://cdn2.webdamdb.com/md_oIhC1j0Tcy81.jpg.pdf?v=3" TargetMode="External"/><Relationship Id="rId17" Type="http://schemas.openxmlformats.org/officeDocument/2006/relationships/hyperlink" Target="https://www.lionsclubs.org/zh-hant/resources-for-members/resource-center/womens-initiative" TargetMode="External"/><Relationship Id="rId2" Type="http://schemas.openxmlformats.org/officeDocument/2006/relationships/notesSlide" Target="../notesSlides/notesSlide29.xml"/><Relationship Id="rId16" Type="http://schemas.openxmlformats.org/officeDocument/2006/relationships/hyperlink" Target="https://www.lionsclubs.org/resources/102880917" TargetMode="External"/><Relationship Id="rId20" Type="http://schemas.openxmlformats.org/officeDocument/2006/relationships/hyperlink" Target="http://www.lionsclubs.org/membership-chairperson" TargetMode="External"/><Relationship Id="rId1" Type="http://schemas.openxmlformats.org/officeDocument/2006/relationships/slideLayout" Target="../slideLayouts/slideLayout8.xml"/><Relationship Id="rId6" Type="http://schemas.openxmlformats.org/officeDocument/2006/relationships/hyperlink" Target="https://www.lionsclubs.org/resources/79883661" TargetMode="External"/><Relationship Id="rId11" Type="http://schemas.openxmlformats.org/officeDocument/2006/relationships/hyperlink" Target="https://www.lionsclubs.org/resources/88355608" TargetMode="External"/><Relationship Id="rId5" Type="http://schemas.openxmlformats.org/officeDocument/2006/relationships/hyperlink" Target="https://cdn2.webdamdb.com/md_qNUfSeoriX61.jpg.pdf?v=1" TargetMode="External"/><Relationship Id="rId15" Type="http://schemas.openxmlformats.org/officeDocument/2006/relationships/hyperlink" Target="https://www.lionsclubs.org/zh-hant/resources-for-members/resource-center/young-adults" TargetMode="External"/><Relationship Id="rId10" Type="http://schemas.openxmlformats.org/officeDocument/2006/relationships/hyperlink" Target="https://www.lionsclubs.org/resources/112187395" TargetMode="External"/><Relationship Id="rId19" Type="http://schemas.openxmlformats.org/officeDocument/2006/relationships/hyperlink" Target="http://www.lionsclubs.org/zh-hant/resources-for-members/resource-center/club-membership-chairperson" TargetMode="External"/><Relationship Id="rId4" Type="http://schemas.openxmlformats.org/officeDocument/2006/relationships/hyperlink" Target="https://lionsclubs.org/zh-hant/resources-for-members/resource-center/invite-members" TargetMode="External"/><Relationship Id="rId9" Type="http://schemas.openxmlformats.org/officeDocument/2006/relationships/hyperlink" Target="https://cdn2.webdamdb.com/md_qNUfSeoriX61.jpg.pdf?v=2" TargetMode="External"/><Relationship Id="rId14" Type="http://schemas.openxmlformats.org/officeDocument/2006/relationships/hyperlink" Target="https://www.lionsclubs.org/zh-hant/resources-for-members/resource-center/rebuilding-reactivation-priority-club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onsclubs.org/resources/79863498" TargetMode="External"/><Relationship Id="rId13" Type="http://schemas.openxmlformats.org/officeDocument/2006/relationships/hyperlink" Target="https://lionsclubs.org/en/serving-safely" TargetMode="External"/><Relationship Id="rId18" Type="http://schemas.openxmlformats.org/officeDocument/2006/relationships/hyperlink" Target="https://cdn2.webdamdb.com/md_c9cx1hZOWIV4.jpg.pdf?v=1" TargetMode="External"/><Relationship Id="rId26" Type="http://schemas.openxmlformats.org/officeDocument/2006/relationships/hyperlink" Target="http://www8.lionsclubs.org/reports/ClubHealthAssessment/" TargetMode="External"/><Relationship Id="rId3" Type="http://schemas.openxmlformats.org/officeDocument/2006/relationships/image" Target="../media/image7.png"/><Relationship Id="rId21" Type="http://schemas.openxmlformats.org/officeDocument/2006/relationships/hyperlink" Target="https://www.lionsclubs.org/zh-hant/service-reporting" TargetMode="External"/><Relationship Id="rId7" Type="http://schemas.openxmlformats.org/officeDocument/2006/relationships/hyperlink" Target="https://cdn2.webdamdb.com/md_6OxLXbV3o91.jpg.pdf?v=1" TargetMode="External"/><Relationship Id="rId12" Type="http://schemas.openxmlformats.org/officeDocument/2006/relationships/hyperlink" Target="https://www.lionsclubs.org/v2/resource/download/79863450" TargetMode="External"/><Relationship Id="rId17" Type="http://schemas.openxmlformats.org/officeDocument/2006/relationships/hyperlink" Target="https://cdn2.webdamdb.com/md_ceNibl9qEs02.jpg.pdf?v=1" TargetMode="External"/><Relationship Id="rId25" Type="http://schemas.openxmlformats.org/officeDocument/2006/relationships/hyperlink" Target="https://www.lionsclubs.org/resources/79863991" TargetMode="External"/><Relationship Id="rId2" Type="http://schemas.openxmlformats.org/officeDocument/2006/relationships/notesSlide" Target="../notesSlides/notesSlide30.xml"/><Relationship Id="rId16" Type="http://schemas.openxmlformats.org/officeDocument/2006/relationships/hyperlink" Target="https://www.lionsclubs.org/zh-hant/start-our-approach/service-journey/service-toolkit" TargetMode="External"/><Relationship Id="rId20" Type="http://schemas.openxmlformats.org/officeDocument/2006/relationships/hyperlink" Target="https://www.lionsclubs.org/zh-hant/start-our-approach/lions-advocacy-toolkit" TargetMode="External"/><Relationship Id="rId29" Type="http://schemas.openxmlformats.org/officeDocument/2006/relationships/hyperlink" Target="https://cdn2.webdamdb.com/md_IWyky0TGx5T9.jpg.pdf?v=1" TargetMode="External"/><Relationship Id="rId1" Type="http://schemas.openxmlformats.org/officeDocument/2006/relationships/slideLayout" Target="../slideLayouts/slideLayout8.xml"/><Relationship Id="rId6" Type="http://schemas.openxmlformats.org/officeDocument/2006/relationships/hyperlink" Target="https://cdn2.webdamdb.com/md_UTbf57fpJhN5.jpg.pdf?v=1" TargetMode="External"/><Relationship Id="rId11" Type="http://schemas.openxmlformats.org/officeDocument/2006/relationships/hyperlink" Target="https://www.lionsclubs.org/resources/79863351" TargetMode="External"/><Relationship Id="rId24" Type="http://schemas.openxmlformats.org/officeDocument/2006/relationships/hyperlink" Target="https://cdn2.webdamdb.com/md_Y73RiM7UI4U6.jpg.pdf?v=2" TargetMode="External"/><Relationship Id="rId5" Type="http://schemas.openxmlformats.org/officeDocument/2006/relationships/hyperlink" Target="https://www.lionsclubs.org/TC/explore-our-clubs/service-stories" TargetMode="External"/><Relationship Id="rId15" Type="http://schemas.openxmlformats.org/officeDocument/2006/relationships/hyperlink" Target="https://www.lionsclubs.org/zh-hant/start-our-approach/service-journey/service-project-planners" TargetMode="External"/><Relationship Id="rId23" Type="http://schemas.openxmlformats.org/officeDocument/2006/relationships/hyperlink" Target="https://cdn2.webdamdb.com/md_gCdPTwkGuM06.jpg.pdf?v=2" TargetMode="External"/><Relationship Id="rId28" Type="http://schemas.openxmlformats.org/officeDocument/2006/relationships/hyperlink" Target="https://www.lionsclubs.org/resources/102881141" TargetMode="External"/><Relationship Id="rId10" Type="http://schemas.openxmlformats.org/officeDocument/2006/relationships/hyperlink" Target="https://www.lionsclubs.org/resources/79863477" TargetMode="External"/><Relationship Id="rId19" Type="http://schemas.openxmlformats.org/officeDocument/2006/relationships/hyperlink" Target="https://cdn2.webdamdb.com/md_6DewAHSOzMO8.jpg.pdf?v=1"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resources/79864023" TargetMode="External"/><Relationship Id="rId14" Type="http://schemas.openxmlformats.org/officeDocument/2006/relationships/hyperlink" Target="https://vimeo.com/425605156" TargetMode="External"/><Relationship Id="rId22" Type="http://schemas.openxmlformats.org/officeDocument/2006/relationships/hyperlink" Target="https://www.lionsclubs.org/zh-hant/resources-for-members/resource-center/improving-club-quality" TargetMode="External"/><Relationship Id="rId27" Type="http://schemas.openxmlformats.org/officeDocument/2006/relationships/hyperlink" Target="https://www.lionsclubs.org/resources/79862964"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zh-hant/resources-for-members/resource-center/zone-region-chairpersons" TargetMode="External"/><Relationship Id="rId3" Type="http://schemas.openxmlformats.org/officeDocument/2006/relationships/image" Target="../media/image7.png"/><Relationship Id="rId7" Type="http://schemas.openxmlformats.org/officeDocument/2006/relationships/hyperlink" Target="https://www.lionsclubs.org/zh-hant/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74" TargetMode="External"/><Relationship Id="rId10" Type="http://schemas.openxmlformats.org/officeDocument/2006/relationships/hyperlink" Target="https://www.lionsclubs.org/zh-hant/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zh-hant/resources-for-members/resource-center/zone-chairperson-training-material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resources/102884564" TargetMode="External"/><Relationship Id="rId3" Type="http://schemas.openxmlformats.org/officeDocument/2006/relationships/image" Target="../media/image7.png"/><Relationship Id="rId7" Type="http://schemas.openxmlformats.org/officeDocument/2006/relationships/hyperlink" Target="https://www.lionsclubs.org/resources/102884561"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lionsclubs.org/resources/81104618" TargetMode="External"/><Relationship Id="rId11" Type="http://schemas.openxmlformats.org/officeDocument/2006/relationships/hyperlink" Target="https://www.lionsclubs.org/resources/102884636" TargetMode="External"/><Relationship Id="rId5" Type="http://schemas.openxmlformats.org/officeDocument/2006/relationships/hyperlink" Target="https://cdn2.webdamdb.com/md_Qyp18jKWcU46.jpg.pdf?v=1" TargetMode="External"/><Relationship Id="rId10" Type="http://schemas.openxmlformats.org/officeDocument/2006/relationships/hyperlink" Target="https://www.lionsclubs.org/resources/102884615" TargetMode="External"/><Relationship Id="rId4" Type="http://schemas.openxmlformats.org/officeDocument/2006/relationships/hyperlink" Target="https://www.lionsclubs.org/zh-hant/resources-for-members/resource-center/club-marketing" TargetMode="External"/><Relationship Id="rId9" Type="http://schemas.openxmlformats.org/officeDocument/2006/relationships/hyperlink" Target="https://www.lionsclubs.org/resources/102884594"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lionsclubs.org/zh-hant/start-our-approach/grant-types/membership-development-grants#:~:text=To%20ensure%20global%20representation%2C%20Lions,a%20Standard%20Membership%20Development%20Grant." TargetMode="External"/><Relationship Id="rId7"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www.lionsclubs.org/zh-hant/start-our-approach/grant-types" TargetMode="External"/><Relationship Id="rId5" Type="http://schemas.openxmlformats.org/officeDocument/2006/relationships/hyperlink" Target="https://www.lionsclubs.org/zh-hant/resources-for-members/leadership-development/institute-grant-program" TargetMode="External"/><Relationship Id="rId4" Type="http://schemas.openxmlformats.org/officeDocument/2006/relationships/hyperlink" Target="https://www.lionsclubs.org/zh-hant/start-our-approach/grant-types/leadership-development-grant-progra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D8345D5-186D-5840-806E-5D6437F13C6B}"/>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7" name="Emblem - Color">
            <a:extLst>
              <a:ext uri="{FF2B5EF4-FFF2-40B4-BE49-F238E27FC236}">
                <a16:creationId xmlns:a16="http://schemas.microsoft.com/office/drawing/2014/main" id="{C8F5DE0A-1DED-E640-82D2-5517189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8" name="Body Copy">
            <a:extLst>
              <a:ext uri="{FF2B5EF4-FFF2-40B4-BE49-F238E27FC236}">
                <a16:creationId xmlns:a16="http://schemas.microsoft.com/office/drawing/2014/main" id="{A4AD41D5-34C2-4D4C-84E1-DDCB97CF1008}"/>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ltLang="en-US" sz="4000" dirty="0">
                <a:latin typeface="+mj-ea"/>
                <a:ea typeface="+mj-ea"/>
              </a:rPr>
              <a:t>会前准备</a:t>
            </a:r>
            <a:endParaRPr lang="en-US" sz="4000" kern="0" dirty="0">
              <a:solidFill>
                <a:srgbClr val="55565A"/>
              </a:solidFill>
              <a:latin typeface="+mj-ea"/>
              <a:ea typeface="+mj-ea"/>
            </a:endParaRPr>
          </a:p>
        </p:txBody>
      </p:sp>
      <p:pic>
        <p:nvPicPr>
          <p:cNvPr id="9" name="Picture 8">
            <a:extLst>
              <a:ext uri="{FF2B5EF4-FFF2-40B4-BE49-F238E27FC236}">
                <a16:creationId xmlns:a16="http://schemas.microsoft.com/office/drawing/2014/main" id="{A650165F-D0AD-6943-9F91-38859A7DE88A}"/>
              </a:ext>
            </a:extLst>
          </p:cNvPr>
          <p:cNvPicPr>
            <a:picLocks noChangeAspect="1"/>
          </p:cNvPicPr>
          <p:nvPr/>
        </p:nvPicPr>
        <p:blipFill>
          <a:blip r:embed="rId4"/>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9DDB088A-F41D-EB42-960E-F19E2D2F2523}"/>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325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b="1" dirty="0">
                <a:solidFill>
                  <a:srgbClr val="0A5496"/>
                </a:solidFill>
                <a:latin typeface="+mj-ea"/>
                <a:ea typeface="+mj-ea"/>
              </a:rPr>
              <a:t>区分析 - 威胁</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10</a:t>
            </a:fld>
            <a:endParaRPr lang="en-US" sz="1000" dirty="0">
              <a:solidFill>
                <a:srgbClr val="0A5496"/>
              </a:solidFill>
              <a:latin typeface="+mj-ea"/>
              <a:ea typeface="+mj-ea"/>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优势</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劣势</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威胁</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机会</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grpSp>
    </p:spTree>
    <p:extLst>
      <p:ext uri="{BB962C8B-B14F-4D97-AF65-F5344CB8AC3E}">
        <p14:creationId xmlns:p14="http://schemas.microsoft.com/office/powerpoint/2010/main" val="65087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0" y="812800"/>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base" latinLnBrk="0" hangingPunct="0">
                <a:lnSpc>
                  <a:spcPct val="100000"/>
                </a:lnSpc>
                <a:spcBef>
                  <a:spcPct val="50000"/>
                </a:spcBef>
                <a:spcAft>
                  <a:spcPct val="0"/>
                </a:spcAft>
                <a:buClrTx/>
                <a:buSzTx/>
                <a:buFontTx/>
                <a:buNone/>
                <a:tabLst/>
                <a:defRPr/>
              </a:pPr>
              <a:t>11</a:t>
            </a:fld>
            <a:endParaRPr kumimoji="0" lang="en-US" sz="1000" b="0" i="0" u="none" strike="noStrike" kern="1200" cap="none" spc="0" normalizeH="0" baseline="0" noProof="0" dirty="0">
              <a:ln>
                <a:noFill/>
              </a:ln>
              <a:solidFill>
                <a:srgbClr val="00338D"/>
              </a:solidFill>
              <a:effectLst/>
              <a:uLnTx/>
              <a:uFillTx/>
              <a:latin typeface="Arial" charset="0"/>
            </a:endParaRPr>
          </a:p>
        </p:txBody>
      </p:sp>
      <p:sp>
        <p:nvSpPr>
          <p:cNvPr id="22" name="Headline">
            <a:extLst>
              <a:ext uri="{FF2B5EF4-FFF2-40B4-BE49-F238E27FC236}">
                <a16:creationId xmlns:a16="http://schemas.microsoft.com/office/drawing/2014/main" id="{9EEE5DF9-605E-5845-9AE6-D2F26FE5F6CA}"/>
              </a:ext>
            </a:extLst>
          </p:cNvPr>
          <p:cNvSpPr txBox="1">
            <a:spLocks/>
          </p:cNvSpPr>
          <p:nvPr/>
        </p:nvSpPr>
        <p:spPr>
          <a:xfrm>
            <a:off x="609600" y="1143000"/>
            <a:ext cx="10988212" cy="69952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zh-TW" sz="4200" b="1" i="1" u="none" strike="noStrike" kern="1200" cap="none" spc="0" normalizeH="0" baseline="0" noProof="0" dirty="0">
                <a:ln>
                  <a:noFill/>
                </a:ln>
                <a:solidFill>
                  <a:srgbClr val="00338D"/>
                </a:solidFill>
                <a:effectLst/>
                <a:uLnTx/>
                <a:uFillTx/>
                <a:latin typeface="Helvetica Neue"/>
                <a:ea typeface="PMingLiU"/>
              </a:rPr>
              <a:t>MISSION</a:t>
            </a:r>
            <a:r>
              <a:rPr kumimoji="0" lang="zh-TW" altLang="en-US" sz="4200" b="1" i="0" u="none" strike="noStrike" kern="1200" cap="none" spc="0" normalizeH="0" baseline="0" noProof="0" dirty="0">
                <a:ln>
                  <a:noFill/>
                </a:ln>
                <a:solidFill>
                  <a:srgbClr val="00338D"/>
                </a:solidFill>
                <a:effectLst/>
                <a:uLnTx/>
                <a:uFillTx/>
                <a:latin typeface="Helvetica Neue"/>
                <a:ea typeface="PMingLiU"/>
              </a:rPr>
              <a:t> </a:t>
            </a:r>
            <a:r>
              <a:rPr kumimoji="0" lang="en-US" altLang="zh-TW" sz="4200" b="1" i="0" u="none" strike="noStrike" kern="1200" cap="none" spc="0" normalizeH="0" baseline="0" noProof="0" dirty="0">
                <a:ln>
                  <a:noFill/>
                </a:ln>
                <a:solidFill>
                  <a:srgbClr val="00338D"/>
                </a:solidFill>
                <a:effectLst/>
                <a:uLnTx/>
                <a:uFillTx/>
                <a:latin typeface="Helvetica Neue"/>
                <a:ea typeface="PMingLiU"/>
              </a:rPr>
              <a:t>1.5</a:t>
            </a:r>
            <a:r>
              <a:rPr kumimoji="0" lang="zh-TW" altLang="en-US" sz="4200" b="1" i="0" u="none" strike="noStrike" kern="1200" cap="none" spc="0" normalizeH="0" baseline="0" noProof="0" dirty="0">
                <a:ln>
                  <a:noFill/>
                </a:ln>
                <a:solidFill>
                  <a:srgbClr val="00338D"/>
                </a:solidFill>
                <a:effectLst/>
                <a:uLnTx/>
                <a:uFillTx/>
                <a:latin typeface="Helvetica Neue"/>
                <a:ea typeface="PMingLiU"/>
              </a:rPr>
              <a:t>（</a:t>
            </a:r>
            <a:r>
              <a:rPr kumimoji="0" lang="en-US" altLang="zh-TW" sz="4200" b="1" i="0" u="none" strike="noStrike" kern="1200" cap="none" spc="0" normalizeH="0" baseline="0" noProof="0" dirty="0">
                <a:ln>
                  <a:noFill/>
                </a:ln>
                <a:solidFill>
                  <a:srgbClr val="00338D"/>
                </a:solidFill>
                <a:effectLst/>
                <a:uLnTx/>
                <a:uFillTx/>
                <a:latin typeface="Helvetica Neue"/>
                <a:ea typeface="PMingLiU"/>
              </a:rPr>
              <a:t>150 </a:t>
            </a:r>
            <a:r>
              <a:rPr kumimoji="0" lang="zh-TW" altLang="en-US" sz="4200" b="1" i="0" u="none" strike="noStrike" kern="1200" cap="none" spc="0" normalizeH="0" baseline="0" noProof="0" dirty="0">
                <a:ln>
                  <a:noFill/>
                </a:ln>
                <a:solidFill>
                  <a:srgbClr val="00338D"/>
                </a:solidFill>
                <a:effectLst/>
                <a:uLnTx/>
                <a:uFillTx/>
                <a:latin typeface="Helvetica Neue"/>
                <a:ea typeface="PMingLiU"/>
              </a:rPr>
              <a:t>万的使命）：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zh-TW" altLang="en-US" sz="4200" b="1" i="0" u="none" strike="noStrike" kern="1200" cap="none" spc="0" normalizeH="0" baseline="0" noProof="0" dirty="0">
                <a:ln>
                  <a:noFill/>
                </a:ln>
                <a:solidFill>
                  <a:srgbClr val="00338D"/>
                </a:solidFill>
                <a:effectLst/>
                <a:uLnTx/>
                <a:uFillTx/>
                <a:latin typeface="Helvetica Neue"/>
                <a:ea typeface="PMingLiU"/>
              </a:rPr>
              <a:t>会员发展目标</a:t>
            </a:r>
          </a:p>
        </p:txBody>
      </p:sp>
      <p:sp>
        <p:nvSpPr>
          <p:cNvPr id="24" name="Yellow Bar">
            <a:extLst>
              <a:ext uri="{FF2B5EF4-FFF2-40B4-BE49-F238E27FC236}">
                <a16:creationId xmlns:a16="http://schemas.microsoft.com/office/drawing/2014/main" id="{C597F740-7DBB-4841-AB3D-F29DE8E44393}"/>
              </a:ext>
            </a:extLst>
          </p:cNvPr>
          <p:cNvSpPr/>
          <p:nvPr/>
        </p:nvSpPr>
        <p:spPr>
          <a:xfrm>
            <a:off x="5391283" y="245411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6" name="TextBox 5">
            <a:extLst>
              <a:ext uri="{FF2B5EF4-FFF2-40B4-BE49-F238E27FC236}">
                <a16:creationId xmlns:a16="http://schemas.microsoft.com/office/drawing/2014/main" id="{C40F828B-0A96-595C-F08F-D6F3D92712BC}"/>
              </a:ext>
            </a:extLst>
          </p:cNvPr>
          <p:cNvSpPr txBox="1"/>
          <p:nvPr/>
        </p:nvSpPr>
        <p:spPr>
          <a:xfrm>
            <a:off x="1384597" y="2794480"/>
            <a:ext cx="9463633" cy="2848472"/>
          </a:xfrm>
          <a:prstGeom prst="rect">
            <a:avLst/>
          </a:prstGeom>
          <a:noFill/>
        </p:spPr>
        <p:txBody>
          <a:bodyPr wrap="square" rtlCol="0">
            <a:spAutoFit/>
          </a:bodyPr>
          <a:lstStyle/>
          <a:p>
            <a:pPr marL="0" marR="0" lvl="1" indent="0" algn="l" defTabSz="914400" rtl="0" eaLnBrk="1" fontAlgn="base" latinLnBrk="0" hangingPunct="1">
              <a:lnSpc>
                <a:spcPct val="105000"/>
              </a:lnSpc>
              <a:spcBef>
                <a:spcPct val="0"/>
              </a:spcBef>
              <a:spcAft>
                <a:spcPts val="600"/>
              </a:spcAft>
              <a:buClr>
                <a:srgbClr val="EBB700"/>
              </a:buClr>
              <a:buSzPct val="80000"/>
              <a:buFontTx/>
              <a:buNone/>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a:cs typeface="Arial" charset="0"/>
              </a:rPr>
              <a:t>为了支持 </a:t>
            </a:r>
            <a:r>
              <a:rPr kumimoji="0" lang="en-US" altLang="zh-TW" sz="1800" b="0" i="1" u="none" strike="noStrike" kern="1200" cap="none" spc="0" normalizeH="0" baseline="0" noProof="0" dirty="0">
                <a:ln>
                  <a:noFill/>
                </a:ln>
                <a:solidFill>
                  <a:prstClr val="black"/>
                </a:solidFill>
                <a:effectLst/>
                <a:uLnTx/>
                <a:uFillTx/>
                <a:latin typeface="Arial" charset="0"/>
                <a:ea typeface="PMingLiU"/>
                <a:cs typeface="Arial" charset="0"/>
              </a:rPr>
              <a:t>MISSION</a:t>
            </a:r>
            <a:r>
              <a:rPr kumimoji="0" lang="zh-TW" altLang="en-US" sz="1800" b="0" i="0" u="none" strike="noStrike" kern="1200" cap="none" spc="0" normalizeH="0" baseline="0" noProof="0" dirty="0">
                <a:ln>
                  <a:noFill/>
                </a:ln>
                <a:solidFill>
                  <a:prstClr val="black"/>
                </a:solidFill>
                <a:effectLst/>
                <a:uLnTx/>
                <a:uFillTx/>
                <a:latin typeface="Arial" charset="0"/>
                <a:ea typeface="PMingLiU"/>
                <a:cs typeface="Arial" charset="0"/>
              </a:rPr>
              <a:t> </a:t>
            </a:r>
            <a:r>
              <a:rPr kumimoji="0" lang="en-US" altLang="zh-TW" sz="1800" b="1" i="0" u="none" strike="noStrike" kern="1200" cap="none" spc="0" normalizeH="0" baseline="0" noProof="0" dirty="0">
                <a:ln>
                  <a:noFill/>
                </a:ln>
                <a:solidFill>
                  <a:prstClr val="black"/>
                </a:solidFill>
                <a:effectLst/>
                <a:uLnTx/>
                <a:uFillTx/>
                <a:latin typeface="Arial" charset="0"/>
                <a:ea typeface="PMingLiU"/>
                <a:cs typeface="Arial" charset="0"/>
              </a:rPr>
              <a:t>1.5</a:t>
            </a:r>
            <a:r>
              <a:rPr kumimoji="0" lang="zh-TW" altLang="en-US" sz="1800" b="0" i="0" u="none" strike="noStrike" kern="1200" cap="none" spc="0" normalizeH="0" baseline="0" noProof="0" dirty="0">
                <a:ln>
                  <a:noFill/>
                </a:ln>
                <a:solidFill>
                  <a:prstClr val="black"/>
                </a:solidFill>
                <a:effectLst/>
                <a:uLnTx/>
                <a:uFillTx/>
                <a:latin typeface="Arial" charset="0"/>
                <a:ea typeface="PMingLiU"/>
                <a:cs typeface="Arial" charset="0"/>
              </a:rPr>
              <a:t>，在我的总监任期内，我承诺与我的团队一起努力，以实现为我们的地区拟定的会员成长目标。</a:t>
            </a:r>
          </a:p>
          <a:p>
            <a:pPr marL="742950" marR="0" lvl="1" indent="-285750" algn="l" defTabSz="914400" rtl="0" eaLnBrk="1" fontAlgn="base" latinLnBrk="0" hangingPunct="1">
              <a:lnSpc>
                <a:spcPct val="105000"/>
              </a:lnSpc>
              <a:spcBef>
                <a:spcPct val="0"/>
              </a:spcBef>
              <a:spcAft>
                <a:spcPts val="600"/>
              </a:spcAft>
              <a:buClr>
                <a:prstClr val="black">
                  <a:lumMod val="50000"/>
                  <a:lumOff val="50000"/>
                </a:prstClr>
              </a:buClr>
              <a:buSzPct val="80000"/>
              <a:buFont typeface="Wingdings" panose="05000000000000000000" pitchFamily="2" charset="2"/>
              <a:buChar char="q"/>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我们的区致力于实现拟定的会员成长目标。</a:t>
            </a:r>
          </a:p>
          <a:p>
            <a:pPr marL="742950" marR="0" lvl="1" indent="-285750" algn="l" defTabSz="914400" rtl="0" eaLnBrk="1" fontAlgn="base" latinLnBrk="0" hangingPunct="1">
              <a:lnSpc>
                <a:spcPct val="105000"/>
              </a:lnSpc>
              <a:spcBef>
                <a:spcPct val="0"/>
              </a:spcBef>
              <a:spcAft>
                <a:spcPts val="600"/>
              </a:spcAft>
              <a:buClr>
                <a:prstClr val="black">
                  <a:lumMod val="50000"/>
                  <a:lumOff val="50000"/>
                </a:prstClr>
              </a:buClr>
              <a:buSzPct val="80000"/>
              <a:buFont typeface="Wingdings" panose="05000000000000000000" pitchFamily="2" charset="2"/>
              <a:buChar char="q"/>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我们的区希望设定额外要实现的目标。 </a:t>
            </a:r>
          </a:p>
          <a:p>
            <a:pPr marL="457200" marR="0" lvl="1" indent="0" algn="l" defTabSz="914400" rtl="0" eaLnBrk="1" fontAlgn="base" latinLnBrk="0" hangingPunct="1">
              <a:lnSpc>
                <a:spcPct val="105000"/>
              </a:lnSpc>
              <a:spcBef>
                <a:spcPct val="0"/>
              </a:spcBef>
              <a:spcAft>
                <a:spcPts val="600"/>
              </a:spcAft>
              <a:buClr>
                <a:prstClr val="black">
                  <a:lumMod val="50000"/>
                  <a:lumOff val="50000"/>
                </a:prstClr>
              </a:buClr>
              <a:buSzPct val="80000"/>
              <a:buFontTx/>
              <a:buNone/>
              <a:tabLst/>
              <a:defRPr/>
            </a:pPr>
            <a:r>
              <a:rPr kumimoji="0" lang="zh-TW" altLang="en-US" sz="1600" b="0" i="1" u="none" strike="noStrike" kern="1200" cap="none" spc="0" normalizeH="0" baseline="0" noProof="0" dirty="0">
                <a:ln>
                  <a:noFill/>
                </a:ln>
                <a:solidFill>
                  <a:prstClr val="black"/>
                </a:solidFill>
                <a:effectLst/>
                <a:uLnTx/>
                <a:uFillTx/>
                <a:latin typeface="Arial" charset="0"/>
                <a:ea typeface="PMingLiU" charset="0"/>
                <a:cs typeface="Arial" charset="0"/>
              </a:rPr>
              <a:t>请注意，这些额外的目标将添加到已建立的最低会员成长目标中。 </a:t>
            </a:r>
          </a:p>
          <a:p>
            <a:pPr marL="800100" marR="0" lvl="1" indent="-342900" algn="l" defTabSz="914400" rtl="0" eaLnBrk="1" fontAlgn="base" latinLnBrk="0" hangingPunct="1">
              <a:lnSpc>
                <a:spcPct val="105000"/>
              </a:lnSpc>
              <a:spcBef>
                <a:spcPct val="0"/>
              </a:spcBef>
              <a:spcAft>
                <a:spcPts val="600"/>
              </a:spcAft>
              <a:buClr>
                <a:prstClr val="black">
                  <a:lumMod val="50000"/>
                  <a:lumOff val="50000"/>
                </a:prstClr>
              </a:buClr>
              <a:buSzPct val="80000"/>
              <a:buFont typeface="+mj-lt"/>
              <a:buAutoNum type="alphaLcPeriod"/>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我们的团队将授证额外的 </a:t>
            </a:r>
            <a:r>
              <a:rPr kumimoji="0" lang="en-US" altLang="zh-TW" sz="1800" b="0" i="0" u="none" strike="noStrike" kern="1200" cap="none" spc="0" normalizeH="0" baseline="0" noProof="0" dirty="0">
                <a:ln>
                  <a:noFill/>
                </a:ln>
                <a:solidFill>
                  <a:prstClr val="black"/>
                </a:solidFill>
                <a:effectLst/>
                <a:uLnTx/>
                <a:uFillTx/>
                <a:latin typeface="Arial" charset="0"/>
                <a:ea typeface="PMingLiU" charset="0"/>
                <a:cs typeface="Arial" charset="0"/>
              </a:rPr>
              <a:t>_____ </a:t>
            </a: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个新分会，每个分会至少有 </a:t>
            </a:r>
            <a:r>
              <a:rPr kumimoji="0" lang="en-US" altLang="zh-TW" sz="1800" b="0" i="0" u="none" strike="noStrike" kern="1200" cap="none" spc="0" normalizeH="0" baseline="0" noProof="0" dirty="0">
                <a:ln>
                  <a:noFill/>
                </a:ln>
                <a:solidFill>
                  <a:prstClr val="black"/>
                </a:solidFill>
                <a:effectLst/>
                <a:uLnTx/>
                <a:uFillTx/>
                <a:latin typeface="Arial" charset="0"/>
                <a:ea typeface="PMingLiU" charset="0"/>
                <a:cs typeface="Arial" charset="0"/>
              </a:rPr>
              <a:t>20 </a:t>
            </a: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名授证会员。</a:t>
            </a:r>
          </a:p>
          <a:p>
            <a:pPr marL="800100" marR="0" lvl="1" indent="-342900" algn="l" defTabSz="914400" rtl="0" eaLnBrk="1" fontAlgn="base" latinLnBrk="0" hangingPunct="1">
              <a:lnSpc>
                <a:spcPct val="105000"/>
              </a:lnSpc>
              <a:spcBef>
                <a:spcPct val="0"/>
              </a:spcBef>
              <a:spcAft>
                <a:spcPts val="600"/>
              </a:spcAft>
              <a:buClr>
                <a:prstClr val="black">
                  <a:lumMod val="50000"/>
                  <a:lumOff val="50000"/>
                </a:prstClr>
              </a:buClr>
              <a:buSzPct val="80000"/>
              <a:buFont typeface="+mj-lt"/>
              <a:buAutoNum type="alphaLcPeriod"/>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我们的分会将在现有的分会中引入额外的 </a:t>
            </a:r>
            <a:r>
              <a:rPr kumimoji="0" lang="en-US" altLang="zh-TW" sz="1800" b="0" i="0" u="none" strike="noStrike" kern="1200" cap="none" spc="0" normalizeH="0" baseline="0" noProof="0" dirty="0">
                <a:ln>
                  <a:noFill/>
                </a:ln>
                <a:solidFill>
                  <a:prstClr val="black"/>
                </a:solidFill>
                <a:effectLst/>
                <a:uLnTx/>
                <a:uFillTx/>
                <a:latin typeface="Arial" charset="0"/>
                <a:ea typeface="PMingLiU" charset="0"/>
                <a:cs typeface="Arial" charset="0"/>
              </a:rPr>
              <a:t>______ </a:t>
            </a: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名新会员。</a:t>
            </a:r>
          </a:p>
          <a:p>
            <a:pPr marL="800100" marR="0" lvl="1" indent="-342900" algn="l" defTabSz="914400" rtl="0" eaLnBrk="1" fontAlgn="base" latinLnBrk="0" hangingPunct="1">
              <a:lnSpc>
                <a:spcPct val="105000"/>
              </a:lnSpc>
              <a:spcBef>
                <a:spcPct val="0"/>
              </a:spcBef>
              <a:spcAft>
                <a:spcPts val="600"/>
              </a:spcAft>
              <a:buClr>
                <a:prstClr val="black">
                  <a:lumMod val="50000"/>
                  <a:lumOff val="50000"/>
                </a:prstClr>
              </a:buClr>
              <a:buSzPct val="80000"/>
              <a:buFont typeface="+mj-lt"/>
              <a:buAutoNum type="alphaLcPeriod"/>
              <a:tabLst/>
              <a:defRPr/>
            </a:pP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我们的区将把我们的会员净增长目标提高 </a:t>
            </a:r>
            <a:r>
              <a:rPr kumimoji="0" lang="en-US" altLang="zh-TW" sz="1800" b="0" i="0" u="none" strike="noStrike" kern="1200" cap="none" spc="0" normalizeH="0" baseline="0" noProof="0" dirty="0">
                <a:ln>
                  <a:noFill/>
                </a:ln>
                <a:solidFill>
                  <a:prstClr val="black"/>
                </a:solidFill>
                <a:effectLst/>
                <a:uLnTx/>
                <a:uFillTx/>
                <a:latin typeface="Arial" charset="0"/>
                <a:ea typeface="PMingLiU" charset="0"/>
                <a:cs typeface="Arial" charset="0"/>
              </a:rPr>
              <a:t>______ </a:t>
            </a:r>
            <a:r>
              <a:rPr kumimoji="0" lang="zh-TW" altLang="en-US" sz="1800" b="0" i="0" u="none" strike="noStrike" kern="1200" cap="none" spc="0" normalizeH="0" baseline="0" noProof="0" dirty="0">
                <a:ln>
                  <a:noFill/>
                </a:ln>
                <a:solidFill>
                  <a:prstClr val="black"/>
                </a:solidFill>
                <a:effectLst/>
                <a:uLnTx/>
                <a:uFillTx/>
                <a:latin typeface="Arial" charset="0"/>
                <a:ea typeface="PMingLiU" charset="0"/>
                <a:cs typeface="Arial" charset="0"/>
              </a:rPr>
              <a:t>名会员。</a:t>
            </a:r>
          </a:p>
        </p:txBody>
      </p:sp>
    </p:spTree>
    <p:extLst>
      <p:ext uri="{BB962C8B-B14F-4D97-AF65-F5344CB8AC3E}">
        <p14:creationId xmlns:p14="http://schemas.microsoft.com/office/powerpoint/2010/main" val="2712503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1800" b="0" i="0" u="none" strike="noStrike" cap="none" normalizeH="0" baseline="0" noProof="0" dirty="0">
                <a:ln>
                  <a:noFill/>
                </a:ln>
                <a:solidFill>
                  <a:prstClr val="white">
                    <a:alpha val="44000"/>
                  </a:prstClr>
                </a:solidFill>
                <a:uLnTx/>
                <a:uFillTx/>
                <a:latin typeface="Segoe UI Semibold"/>
                <a:ea typeface="PMingLiU"/>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742407" y="2057400"/>
            <a:ext cx="8219318" cy="18161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zh-TW" sz="4000" b="1" dirty="0">
                <a:solidFill>
                  <a:prstClr val="white"/>
                </a:solidFill>
                <a:latin typeface="+mj-ea"/>
                <a:ea typeface="+mj-ea"/>
              </a:rPr>
              <a:t>对行动有偏见 - 让我们看看现在会发生什么。 </a:t>
            </a:r>
            <a:br>
              <a:rPr lang="zh-TW" sz="4000" b="1" dirty="0">
                <a:solidFill>
                  <a:prstClr val="white"/>
                </a:solidFill>
                <a:latin typeface="+mj-ea"/>
                <a:ea typeface="+mj-ea"/>
              </a:rPr>
            </a:br>
            <a:r>
              <a:rPr lang="zh-TW" sz="4000" b="1" dirty="0">
                <a:solidFill>
                  <a:prstClr val="white"/>
                </a:solidFill>
                <a:latin typeface="+mj-ea"/>
                <a:ea typeface="+mj-ea"/>
              </a:rPr>
              <a:t>你可以将大计划分解成小步，然后立即迈出第一步。</a:t>
            </a:r>
          </a:p>
        </p:txBody>
      </p:sp>
      <p:sp>
        <p:nvSpPr>
          <p:cNvPr id="13" name="Quote">
            <a:extLst>
              <a:ext uri="{FF2B5EF4-FFF2-40B4-BE49-F238E27FC236}">
                <a16:creationId xmlns:a16="http://schemas.microsoft.com/office/drawing/2014/main" id="{84A02317-2118-2444-8968-334C30A4BFC4}"/>
              </a:ext>
            </a:extLst>
          </p:cNvPr>
          <p:cNvSpPr/>
          <p:nvPr/>
        </p:nvSpPr>
        <p:spPr>
          <a:xfrm>
            <a:off x="78058" y="868946"/>
            <a:ext cx="1513719" cy="2834105"/>
          </a:xfrm>
          <a:prstGeom prst="rect">
            <a:avLst/>
          </a:prstGeom>
        </p:spPr>
        <p:txBody>
          <a:bodyPr wrap="square" lIns="63496" tIns="31748" rIns="63496" bIns="31748">
            <a:spAutoFit/>
          </a:bodyPr>
          <a:lstStyle/>
          <a:p>
            <a:pPr algn="ctr"/>
            <a:r>
              <a:rPr lang="zh-CN" altLang="en-US" sz="18000" b="1" dirty="0">
                <a:solidFill>
                  <a:srgbClr val="EBB700"/>
                </a:solidFill>
                <a:latin typeface="Open Sans"/>
                <a:ea typeface="PMingLiU"/>
                <a:cs typeface="Open Sans"/>
              </a:rPr>
              <a:t>“</a:t>
            </a:r>
            <a:endParaRPr lang="zh-TW" sz="18000" b="1" dirty="0">
              <a:solidFill>
                <a:srgbClr val="EBB700"/>
              </a:solidFill>
              <a:latin typeface="Open Sans"/>
              <a:ea typeface="PMingLiU"/>
              <a:cs typeface="Open Sans"/>
            </a:endParaRPr>
          </a:p>
        </p:txBody>
      </p:sp>
      <p:sp>
        <p:nvSpPr>
          <p:cNvPr id="14" name="Quote">
            <a:extLst>
              <a:ext uri="{FF2B5EF4-FFF2-40B4-BE49-F238E27FC236}">
                <a16:creationId xmlns:a16="http://schemas.microsoft.com/office/drawing/2014/main" id="{4F9DC3E5-C86D-C14A-883B-0890394483DE}"/>
              </a:ext>
            </a:extLst>
          </p:cNvPr>
          <p:cNvSpPr/>
          <p:nvPr/>
        </p:nvSpPr>
        <p:spPr>
          <a:xfrm>
            <a:off x="10449593" y="3176716"/>
            <a:ext cx="1513719" cy="2834105"/>
          </a:xfrm>
          <a:prstGeom prst="rect">
            <a:avLst/>
          </a:prstGeom>
        </p:spPr>
        <p:txBody>
          <a:bodyPr wrap="square" lIns="63496" tIns="31748" rIns="63496" bIns="31748">
            <a:spAutoFit/>
          </a:bodyPr>
          <a:lstStyle/>
          <a:p>
            <a:pPr algn="ctr"/>
            <a:r>
              <a:rPr lang="zh-CN" altLang="en-US" sz="18000" b="1" dirty="0">
                <a:solidFill>
                  <a:srgbClr val="EBB700"/>
                </a:solidFill>
                <a:latin typeface="Open Sans"/>
                <a:ea typeface="PMingLiU"/>
                <a:cs typeface="Open Sans"/>
              </a:rPr>
              <a:t>”</a:t>
            </a:r>
            <a:endParaRPr lang="zh-TW" sz="18000" b="1" dirty="0">
              <a:solidFill>
                <a:srgbClr val="EBB700"/>
              </a:solidFill>
              <a:latin typeface="Open Sans"/>
              <a:ea typeface="PMingLiU"/>
              <a:cs typeface="Open Sans"/>
            </a:endParaRP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2400" b="1" dirty="0">
                <a:solidFill>
                  <a:schemeClr val="bg1"/>
                </a:solidFill>
              </a:rPr>
              <a:t>- 英迪拉·甘地</a:t>
            </a:r>
          </a:p>
        </p:txBody>
      </p:sp>
    </p:spTree>
    <p:extLst>
      <p:ext uri="{BB962C8B-B14F-4D97-AF65-F5344CB8AC3E}">
        <p14:creationId xmlns:p14="http://schemas.microsoft.com/office/powerpoint/2010/main" val="1578971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4000" b="1" i="0" u="none" strike="noStrike" cap="none" normalizeH="0" baseline="0" noProof="0" dirty="0">
                <a:ln>
                  <a:noFill/>
                </a:ln>
                <a:solidFill>
                  <a:srgbClr val="33373B"/>
                </a:solidFill>
                <a:uLnTx/>
                <a:uFillTx/>
                <a:latin typeface="+mj-ea"/>
                <a:ea typeface="+mj-ea"/>
                <a:cs typeface="Arial" panose="020B0604020202020204" pitchFamily="34" charset="0"/>
              </a:rPr>
              <a:t>行动计划的范本</a:t>
            </a: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10068601"/>
              </p:ext>
            </p:extLst>
          </p:nvPr>
        </p:nvGraphicFramePr>
        <p:xfrm>
          <a:off x="229564" y="1153797"/>
          <a:ext cx="11734800" cy="549231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zh-TW" sz="1600" b="1" dirty="0">
                          <a:latin typeface="Century Gothic" panose="020B0502020202020204" pitchFamily="34" charset="0"/>
                          <a:ea typeface="PMingLiU" panose="02020603050405020304" pitchFamily="18" charset="0"/>
                          <a:cs typeface="Calibri" panose="020F0502020204030204" pitchFamily="34" charset="0"/>
                        </a:rPr>
                        <a:t>专注领域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zh-TW" sz="14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4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服务活动                          </a:t>
                      </a:r>
                    </a:p>
                    <a:p>
                      <a:pPr marL="0" marR="0">
                        <a:spcBef>
                          <a:spcPts val="0"/>
                        </a:spcBef>
                        <a:spcAft>
                          <a:spcPts val="0"/>
                        </a:spcAft>
                      </a:pPr>
                      <a:r>
                        <a:rPr lang="zh-TW" sz="14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4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会员发展          </a:t>
                      </a: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zh-TW" sz="1400" b="0" cap="all" dirty="0">
                          <a:solidFill>
                            <a:schemeClr val="accent6"/>
                          </a:solidFill>
                        </a:rPr>
                        <a:t>☐ 领导发展</a:t>
                      </a:r>
                      <a:r>
                        <a:rPr lang="zh-TW" sz="14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400" b="0" cap="all" dirty="0">
                          <a:solidFill>
                            <a:schemeClr val="accent6"/>
                          </a:solidFill>
                        </a:rPr>
                        <a:t>☐ </a:t>
                      </a:r>
                      <a:r>
                        <a:rPr lang="en-US" altLang="zh-TW" sz="1400" b="0" u="none" cap="all" dirty="0">
                          <a:solidFill>
                            <a:schemeClr val="accent6"/>
                          </a:solidFill>
                        </a:rPr>
                        <a:t>LCIF</a:t>
                      </a:r>
                      <a:endParaRPr lang="zh-TW" sz="1400" b="0" u="none" cap="all" dirty="0">
                        <a:solidFill>
                          <a:schemeClr val="accent6"/>
                        </a:solidFill>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b="0" cap="all" dirty="0">
                          <a:solidFill>
                            <a:schemeClr val="accent6"/>
                          </a:solidFill>
                        </a:rPr>
                        <a:t>☐ 根据自身情况制定的目标</a:t>
                      </a: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zh-TW" sz="1600" b="1"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目标宣言</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zh-TW" sz="16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行动步骤</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zh-TW" sz="16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负责方</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zh-TW" sz="16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所需资源 (团队成员、科技、资金等)</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zh-TW" sz="16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开始日期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6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zh-TW" sz="14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zh-TW" sz="16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评估</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zh-TW" sz="16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变更</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dirty="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1991147" y="2038908"/>
            <a:ext cx="6390852" cy="480060"/>
            <a:chOff x="1991147" y="2038908"/>
            <a:chExt cx="6390852" cy="480060"/>
          </a:xfrm>
        </p:grpSpPr>
        <p:sp>
          <p:nvSpPr>
            <p:cNvPr id="18" name="Text Box 13">
              <a:extLst>
                <a:ext uri="{FF2B5EF4-FFF2-40B4-BE49-F238E27FC236}">
                  <a16:creationId xmlns:a16="http://schemas.microsoft.com/office/drawing/2014/main" id="{5AB5F1F7-F987-478C-BF1B-5391DCB9F5FF}"/>
                </a:ext>
              </a:extLst>
            </p:cNvPr>
            <p:cNvSpPr txBox="1"/>
            <p:nvPr/>
          </p:nvSpPr>
          <p:spPr>
            <a:xfrm>
              <a:off x="2181646" y="2226233"/>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dirty="0">
                  <a:ln>
                    <a:noFill/>
                  </a:ln>
                  <a:solidFill>
                    <a:prstClr val="white"/>
                  </a:solidFill>
                  <a:uLnTx/>
                  <a:uFillTx/>
                  <a:latin typeface="+mj-ea"/>
                  <a:ea typeface="+mj-ea"/>
                  <a:cs typeface="+mn-cs"/>
                </a:rPr>
                <a:t>指出该区希望实现的具体目标。</a:t>
              </a: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5"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1736973" y="990600"/>
            <a:ext cx="5691500" cy="343217"/>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dirty="0">
                  <a:ln>
                    <a:noFill/>
                  </a:ln>
                  <a:solidFill>
                    <a:prstClr val="white"/>
                  </a:solidFill>
                  <a:uLnTx/>
                  <a:uFillTx/>
                  <a:latin typeface="+mj-ea"/>
                  <a:ea typeface="+mj-ea"/>
                  <a:cs typeface="+mn-cs"/>
                </a:rPr>
                <a:t>您的目标宣言中提到了哪一项目标？</a:t>
              </a: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dirty="0">
                  <a:ln>
                    <a:noFill/>
                  </a:ln>
                  <a:solidFill>
                    <a:prstClr val="white"/>
                  </a:solidFill>
                  <a:uLnTx/>
                  <a:uFillTx/>
                  <a:latin typeface="+mj-ea"/>
                  <a:ea typeface="+mj-ea"/>
                  <a:cs typeface="+mn-cs"/>
                </a:rPr>
                <a:t>请指出您的团队将如何实现这一目标。行动步骤应该是具体的、可以衡量的。应包括狮友数量、具体活动、沟通等细节。</a:t>
              </a: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731653"/>
            <a:chOff x="3364122" y="3068947"/>
            <a:chExt cx="1917700"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dirty="0">
                  <a:ln>
                    <a:noFill/>
                  </a:ln>
                  <a:solidFill>
                    <a:prstClr val="white"/>
                  </a:solidFill>
                  <a:uLnTx/>
                  <a:uFillTx/>
                  <a:latin typeface="+mj-ea"/>
                  <a:ea typeface="+mj-ea"/>
                  <a:cs typeface="+mn-cs"/>
                </a:rPr>
                <a:t>指出将完成每一个行动步骤的工作的人员。</a:t>
              </a: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066616"/>
            <a:ext cx="2926089" cy="1481375"/>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dirty="0">
                  <a:ln>
                    <a:noFill/>
                  </a:ln>
                  <a:solidFill>
                    <a:prstClr val="white"/>
                  </a:solidFill>
                  <a:uLnTx/>
                  <a:uFillTx/>
                  <a:latin typeface="+mj-ea"/>
                  <a:ea typeface="+mj-ea"/>
                  <a:cs typeface="+mn-cs"/>
                </a:rPr>
                <a:t>指出在实施每个行动步骤时所需的关键资源或资金。</a:t>
              </a: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525000" y="3021397"/>
            <a:ext cx="2364129" cy="2617403"/>
            <a:chOff x="9525000" y="3021397"/>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298894"/>
              <a:ext cx="23641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dirty="0">
                  <a:ln>
                    <a:noFill/>
                  </a:ln>
                  <a:solidFill>
                    <a:prstClr val="white"/>
                  </a:solidFill>
                  <a:uLnTx/>
                  <a:uFillTx/>
                  <a:latin typeface="+mj-ea"/>
                  <a:ea typeface="+mj-ea"/>
                  <a:cs typeface="+mn-cs"/>
                </a:rPr>
                <a:t>指出该计划将需要于何时开始完成每一个行动步骤。在决定截止日期时，请记住要留出跟进负责方工作的时间。</a:t>
              </a: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567054"/>
            <a:ext cx="6326528" cy="1229591"/>
            <a:chOff x="5562601" y="5567054"/>
            <a:chExt cx="6326528" cy="1229591"/>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770889"/>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dirty="0">
                  <a:ln>
                    <a:noFill/>
                  </a:ln>
                  <a:solidFill>
                    <a:prstClr val="white"/>
                  </a:solidFill>
                  <a:uLnTx/>
                  <a:uFillTx/>
                  <a:latin typeface="+mj-ea"/>
                  <a:ea typeface="+mj-ea"/>
                  <a:cs typeface="+mn-cs"/>
                </a:rPr>
                <a:t>将在年度内完成；根据评估，需要对列出的时间表/行动步骤中进行什么调整，以达成上述所列的目标宣言。</a:t>
              </a: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560261"/>
            <a:ext cx="5334966" cy="1236383"/>
            <a:chOff x="152400" y="5560261"/>
            <a:chExt cx="5334966" cy="1236383"/>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774925"/>
              <a:ext cx="5334966" cy="1021719"/>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zh-TW" sz="1600" b="1" i="0" u="none" strike="noStrike" cap="none" normalizeH="0" baseline="0" noProof="0" dirty="0">
                  <a:ln>
                    <a:noFill/>
                  </a:ln>
                  <a:solidFill>
                    <a:prstClr val="white"/>
                  </a:solidFill>
                  <a:uLnTx/>
                  <a:uFillTx/>
                  <a:latin typeface="+mj-ea"/>
                  <a:ea typeface="+mj-ea"/>
                  <a:cs typeface="+mn-cs"/>
                </a:rPr>
                <a:t>将在年度内完成；任何可能影响到整体时间表的行动/反饋以及为完成上述目标宣言所需要采取的行动。</a:t>
              </a: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mj-ea"/>
              <a:ea typeface="+mj-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dirty="0">
                <a:ln>
                  <a:noFill/>
                </a:ln>
                <a:solidFill>
                  <a:prstClr val="white"/>
                </a:solidFill>
                <a:uLnTx/>
                <a:uFillTx/>
                <a:latin typeface="+mj-ea"/>
                <a:ea typeface="+mj-ea"/>
                <a:cs typeface="Arial" panose="020B0604020202020204" pitchFamily="34" charset="0"/>
              </a:rPr>
              <a:t>行动计划范例</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mj-ea"/>
              <a:ea typeface="+mj-ea"/>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dirty="0">
                <a:solidFill>
                  <a:prstClr val="white"/>
                </a:solidFill>
                <a:latin typeface="+mj-ea"/>
                <a:ea typeface="+mj-ea"/>
              </a:rPr>
              <a:t>专注领域 1: 新分会</a:t>
            </a: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3280898634"/>
              </p:ext>
            </p:extLst>
          </p:nvPr>
        </p:nvGraphicFramePr>
        <p:xfrm>
          <a:off x="800582" y="488858"/>
          <a:ext cx="10705618" cy="5682417"/>
        </p:xfrm>
        <a:graphic>
          <a:graphicData uri="http://schemas.openxmlformats.org/drawingml/2006/table">
            <a:tbl>
              <a:tblPr firstRow="1" firstCol="1" bandRow="1"/>
              <a:tblGrid>
                <a:gridCol w="2779800">
                  <a:extLst>
                    <a:ext uri="{9D8B030D-6E8A-4147-A177-3AD203B41FA5}">
                      <a16:colId xmlns:a16="http://schemas.microsoft.com/office/drawing/2014/main" val="333775807"/>
                    </a:ext>
                  </a:extLst>
                </a:gridCol>
                <a:gridCol w="1648699">
                  <a:extLst>
                    <a:ext uri="{9D8B030D-6E8A-4147-A177-3AD203B41FA5}">
                      <a16:colId xmlns:a16="http://schemas.microsoft.com/office/drawing/2014/main" val="3900886396"/>
                    </a:ext>
                  </a:extLst>
                </a:gridCol>
                <a:gridCol w="140901">
                  <a:extLst>
                    <a:ext uri="{9D8B030D-6E8A-4147-A177-3AD203B41FA5}">
                      <a16:colId xmlns:a16="http://schemas.microsoft.com/office/drawing/2014/main" val="2642179962"/>
                    </a:ext>
                  </a:extLst>
                </a:gridCol>
                <a:gridCol w="3402288">
                  <a:extLst>
                    <a:ext uri="{9D8B030D-6E8A-4147-A177-3AD203B41FA5}">
                      <a16:colId xmlns:a16="http://schemas.microsoft.com/office/drawing/2014/main" val="2158251681"/>
                    </a:ext>
                  </a:extLst>
                </a:gridCol>
                <a:gridCol w="563257">
                  <a:extLst>
                    <a:ext uri="{9D8B030D-6E8A-4147-A177-3AD203B41FA5}">
                      <a16:colId xmlns:a16="http://schemas.microsoft.com/office/drawing/2014/main" val="1665258561"/>
                    </a:ext>
                  </a:extLst>
                </a:gridCol>
                <a:gridCol w="746182">
                  <a:extLst>
                    <a:ext uri="{9D8B030D-6E8A-4147-A177-3AD203B41FA5}">
                      <a16:colId xmlns:a16="http://schemas.microsoft.com/office/drawing/2014/main" val="2281054647"/>
                    </a:ext>
                  </a:extLst>
                </a:gridCol>
                <a:gridCol w="1424491">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zh-TW" sz="1400" b="1" dirty="0">
                          <a:latin typeface="Century Gothic" panose="020B0502020202020204" pitchFamily="34" charset="0"/>
                          <a:ea typeface="PMingLiU" panose="02020603050405020304" pitchFamily="18" charset="0"/>
                          <a:cs typeface="Calibri" panose="020F0502020204030204" pitchFamily="34" charset="0"/>
                        </a:rPr>
                        <a:t>专注领域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3">
                  <a:txBody>
                    <a:bodyPr/>
                    <a:lstStyle/>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服务活动                          </a:t>
                      </a:r>
                    </a:p>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会员发展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zh-TW" sz="1300" b="0" cap="all">
                        <a:solidFill>
                          <a:schemeClr val="accent6"/>
                        </a:solidFill>
                        <a:latin typeface="Century Gothic" panose="020B0502020202020204" pitchFamily="34" charset="0"/>
                        <a:ea typeface="PMingLiU" panose="02020603050405020304" pitchFamily="18" charset="0"/>
                        <a:cs typeface="Calibri" panose="020F0502020204030204" pitchFamily="34" charset="0"/>
                      </a:endParaRPr>
                    </a:p>
                  </a:txBody>
                  <a:tcPr marL="82526" marR="82526" marT="41263" marB="41263">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zh-TW" sz="1300" b="0" cap="all" dirty="0">
                          <a:solidFill>
                            <a:schemeClr val="accent6"/>
                          </a:solidFill>
                        </a:rPr>
                        <a:t>☐ 领导发展</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300" b="0" cap="all" dirty="0">
                          <a:solidFill>
                            <a:schemeClr val="accent6"/>
                          </a:solidFill>
                        </a:rPr>
                        <a:t>☐ </a:t>
                      </a:r>
                      <a:r>
                        <a:rPr lang="en-US" altLang="zh-TW" sz="1300" b="0" u="none" cap="all" dirty="0">
                          <a:solidFill>
                            <a:schemeClr val="accent6"/>
                          </a:solidFill>
                        </a:rPr>
                        <a:t>LCIF</a:t>
                      </a:r>
                      <a:endParaRPr lang="zh-TW" sz="1300" b="0" u="none" cap="all" dirty="0">
                        <a:solidFill>
                          <a:schemeClr val="accent6"/>
                        </a:solidFill>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b="0" cap="all" dirty="0">
                          <a:solidFill>
                            <a:schemeClr val="accent6"/>
                          </a:solidFill>
                        </a:rPr>
                        <a:t>☐ 根据自身情况制定的目标</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zh-TW" sz="1400" b="1"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目标宣言</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1400" b="0" dirty="0">
                          <a:solidFill>
                            <a:schemeClr val="tx1"/>
                          </a:solidFill>
                          <a:latin typeface="Century Gothic" panose="020B0502020202020204" pitchFamily="34" charset="0"/>
                          <a:ea typeface="+mn-ea"/>
                          <a:cs typeface="+mn-cs"/>
                        </a:rPr>
                        <a:t>在本狮子年度结束之前，我们的团队将授证额外的 </a:t>
                      </a:r>
                      <a:r>
                        <a:rPr lang="en-US" altLang="zh-TW" sz="1400" b="0" dirty="0">
                          <a:solidFill>
                            <a:schemeClr val="tx1"/>
                          </a:solidFill>
                          <a:latin typeface="Century Gothic" panose="020B0502020202020204" pitchFamily="34" charset="0"/>
                          <a:ea typeface="+mn-ea"/>
                          <a:cs typeface="+mn-cs"/>
                        </a:rPr>
                        <a:t>1 </a:t>
                      </a:r>
                      <a:r>
                        <a:rPr lang="zh-TW" altLang="en-US" sz="1400" b="0" dirty="0">
                          <a:solidFill>
                            <a:schemeClr val="tx1"/>
                          </a:solidFill>
                          <a:latin typeface="Century Gothic" panose="020B0502020202020204" pitchFamily="34" charset="0"/>
                          <a:ea typeface="+mn-ea"/>
                          <a:cs typeface="+mn-cs"/>
                        </a:rPr>
                        <a:t>个新分会，至少有 </a:t>
                      </a:r>
                      <a:r>
                        <a:rPr lang="en-US" altLang="zh-TW" sz="1400" b="0" dirty="0">
                          <a:solidFill>
                            <a:schemeClr val="tx1"/>
                          </a:solidFill>
                          <a:latin typeface="Century Gothic" panose="020B0502020202020204" pitchFamily="34" charset="0"/>
                          <a:ea typeface="+mn-ea"/>
                          <a:cs typeface="+mn-cs"/>
                        </a:rPr>
                        <a:t>20 </a:t>
                      </a:r>
                      <a:r>
                        <a:rPr lang="zh-TW" altLang="en-US" sz="1400" b="0" dirty="0">
                          <a:solidFill>
                            <a:schemeClr val="tx1"/>
                          </a:solidFill>
                          <a:latin typeface="Century Gothic" panose="020B0502020202020204" pitchFamily="34" charset="0"/>
                          <a:ea typeface="+mn-ea"/>
                          <a:cs typeface="+mn-cs"/>
                        </a:rPr>
                        <a:t>名授证会员。</a:t>
                      </a:r>
                      <a:endParaRPr lang="zh-TW" sz="1300" dirty="0">
                        <a:latin typeface="Century Gothic" panose="020B0502020202020204" pitchFamily="34" charset="0"/>
                        <a:ea typeface="PMingLiU"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行动步骤</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pPr marL="0" marR="0">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负责方</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所需资源 (团队成员、科技、资金等)</a:t>
                      </a:r>
                      <a:endParaRPr lang="en-US" dirty="0"/>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2">
                  <a:txBody>
                    <a:bodyPr/>
                    <a:lstStyle/>
                    <a:p>
                      <a:pPr marL="0" marR="0">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开始日期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418731">
                <a:tc>
                  <a:txBody>
                    <a:bodyPr/>
                    <a:lstStyle/>
                    <a:p>
                      <a:pPr marL="0" marR="0">
                        <a:spcBef>
                          <a:spcPts val="0"/>
                        </a:spcBef>
                        <a:spcAft>
                          <a:spcPts val="0"/>
                        </a:spcAft>
                      </a:pPr>
                      <a:r>
                        <a:rPr lang="zh-TW" sz="1300" b="1" dirty="0">
                          <a:latin typeface="Century Gothic" panose="020B0502020202020204" pitchFamily="34" charset="0"/>
                          <a:ea typeface="PMingLiU" panose="02020603050405020304" pitchFamily="18" charset="0"/>
                          <a:cs typeface="Times New Roman" panose="02020603050405020304" pitchFamily="18" charset="0"/>
                        </a:rPr>
                        <a:t>建立</a:t>
                      </a:r>
                      <a:r>
                        <a:rPr lang="zh-TW" sz="1300" b="0" dirty="0">
                          <a:latin typeface="Century Gothic" panose="020B0502020202020204" pitchFamily="34" charset="0"/>
                          <a:ea typeface="PMingLiU" panose="02020603050405020304" pitchFamily="18" charset="0"/>
                          <a:cs typeface="Times New Roman" panose="02020603050405020304" pitchFamily="18" charset="0"/>
                        </a:rPr>
                        <a:t>一个分会发展团队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区 GMT协调员</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dirty="0">
                          <a:latin typeface="Century Gothic" panose="020B0502020202020204" pitchFamily="34" charset="0"/>
                          <a:ea typeface="PMingLiU" panose="02020603050405020304" pitchFamily="18" charset="0"/>
                          <a:cs typeface="Times New Roman" panose="02020603050405020304" pitchFamily="18" charset="0"/>
                        </a:rPr>
                        <a:t> 列出有兴趣的会员、电子邮件</a:t>
                      </a:r>
                      <a:endParaRPr lang="en-US" dirty="0"/>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年6月5日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年6月7日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590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1" dirty="0">
                          <a:latin typeface="Century Gothic" panose="020B0502020202020204" pitchFamily="34" charset="0"/>
                          <a:ea typeface="PMingLiU" panose="02020603050405020304" pitchFamily="18" charset="0"/>
                          <a:cs typeface="Times New Roman" panose="02020603050405020304" pitchFamily="18" charset="0"/>
                        </a:rPr>
                        <a:t>选出</a:t>
                      </a:r>
                      <a:r>
                        <a:rPr lang="zh-TW" sz="1300" dirty="0">
                          <a:latin typeface="Century Gothic" panose="020B0502020202020204" pitchFamily="34" charset="0"/>
                          <a:ea typeface="PMingLiU" panose="02020603050405020304" pitchFamily="18" charset="0"/>
                          <a:cs typeface="Times New Roman" panose="02020603050405020304" pitchFamily="18" charset="0"/>
                        </a:rPr>
                        <a:t>成立新分会的地点</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分会发展团队</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dirty="0">
                          <a:latin typeface="Century Gothic" panose="020B0502020202020204" pitchFamily="34" charset="0"/>
                          <a:ea typeface="PMingLiU" panose="02020603050405020304" pitchFamily="18" charset="0"/>
                          <a:cs typeface="Times New Roman" panose="02020603050405020304" pitchFamily="18" charset="0"/>
                        </a:rPr>
                        <a:t>分会和社区需求之评估、网络虚拟会议平台</a:t>
                      </a:r>
                      <a:endParaRPr lang="en-US" dirty="0"/>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年6月10日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年6月20日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zh-TW" sz="1300" b="0" dirty="0">
                          <a:latin typeface="Century Gothic" panose="020B0502020202020204" pitchFamily="34" charset="0"/>
                          <a:ea typeface="PMingLiU" panose="02020603050405020304" pitchFamily="18" charset="0"/>
                          <a:cs typeface="Times New Roman" panose="02020603050405020304" pitchFamily="18" charset="0"/>
                        </a:rPr>
                        <a:t>根据新分会选定的地点之需求来</a:t>
                      </a:r>
                      <a:r>
                        <a:rPr lang="zh-TW" sz="1300" b="1" dirty="0">
                          <a:latin typeface="Century Gothic" panose="020B0502020202020204" pitchFamily="34" charset="0"/>
                          <a:ea typeface="PMingLiU" panose="02020603050405020304" pitchFamily="18" charset="0"/>
                          <a:cs typeface="Times New Roman" panose="02020603050405020304" pitchFamily="18" charset="0"/>
                        </a:rPr>
                        <a:t>选择</a:t>
                      </a:r>
                      <a:r>
                        <a:rPr lang="zh-TW" sz="1300" b="0" dirty="0">
                          <a:latin typeface="Century Gothic" panose="020B0502020202020204" pitchFamily="34" charset="0"/>
                          <a:ea typeface="PMingLiU" panose="02020603050405020304" pitchFamily="18" charset="0"/>
                          <a:cs typeface="Times New Roman" panose="02020603050405020304" pitchFamily="18" charset="0"/>
                        </a:rPr>
                        <a:t>一个主题。</a:t>
                      </a: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分会发展团队</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a:rPr>
                        <a:t>特殊兴趣分会网站、网络虚拟会议平台</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年6月10日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年6月20日</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在社交媒体和其他网上平台上</a:t>
                      </a:r>
                      <a:r>
                        <a:rPr lang="zh-TW" sz="1300" b="1" dirty="0">
                          <a:latin typeface="Century Gothic" panose="020B0502020202020204" pitchFamily="34" charset="0"/>
                          <a:ea typeface="PMingLiU" panose="02020603050405020304" pitchFamily="18" charset="0"/>
                          <a:cs typeface="Times New Roman" panose="02020603050405020304" pitchFamily="18" charset="0"/>
                        </a:rPr>
                        <a:t>推广</a:t>
                      </a:r>
                      <a:r>
                        <a:rPr lang="zh-TW" sz="1300" dirty="0">
                          <a:latin typeface="Century Gothic" panose="020B0502020202020204" pitchFamily="34" charset="0"/>
                          <a:ea typeface="PMingLiU" panose="02020603050405020304" pitchFamily="18" charset="0"/>
                          <a:cs typeface="Times New Roman" panose="02020603050405020304" pitchFamily="18" charset="0"/>
                        </a:rPr>
                        <a:t>新分会</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分会发展团队</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dirty="0">
                          <a:latin typeface="Century Gothic" panose="020B0502020202020204" pitchFamily="34" charset="0"/>
                          <a:ea typeface="PMingLiU"/>
                        </a:rPr>
                        <a:t>社交媒体发文模板、新分会活动沟通、新分会发展指南、$100美元的网上广告预算</a:t>
                      </a:r>
                      <a:endParaRPr lang="en-US" dirty="0"/>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年8月1日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2">
                  <a:txBody>
                    <a:bodyPr/>
                    <a:lstStyle/>
                    <a:p>
                      <a:pPr marL="47625" marR="0" indent="-47625">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评估</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5">
                  <a:txBody>
                    <a:bodyPr/>
                    <a:lstStyle/>
                    <a:p>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变更</a:t>
                      </a:r>
                      <a:endParaRPr lang="en-US" dirty="0"/>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2">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endParaRPr lang="en-US" dirty="0"/>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latin typeface="+mj-ea"/>
              <a:ea typeface="+mj-ea"/>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mj-ea"/>
              <a:ea typeface="+mj-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dirty="0">
                <a:ln>
                  <a:noFill/>
                </a:ln>
                <a:solidFill>
                  <a:prstClr val="white"/>
                </a:solidFill>
                <a:uLnTx/>
                <a:uFillTx/>
                <a:latin typeface="+mj-ea"/>
                <a:ea typeface="+mj-ea"/>
                <a:cs typeface="Arial" panose="020B0604020202020204" pitchFamily="34" charset="0"/>
              </a:rPr>
              <a:t>行动计划范例</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dirty="0">
              <a:ln>
                <a:noFill/>
              </a:ln>
              <a:solidFill>
                <a:prstClr val="white"/>
              </a:solidFill>
              <a:effectLst/>
              <a:uLnTx/>
              <a:uFillTx/>
              <a:latin typeface="+mj-ea"/>
              <a:ea typeface="+mj-ea"/>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dirty="0">
                <a:solidFill>
                  <a:prstClr val="white"/>
                </a:solidFill>
                <a:latin typeface="+mj-ea"/>
                <a:ea typeface="+mj-ea"/>
              </a:rPr>
              <a:t>专注领域 2: 新会员</a:t>
            </a: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2889790311"/>
              </p:ext>
            </p:extLst>
          </p:nvPr>
        </p:nvGraphicFramePr>
        <p:xfrm>
          <a:off x="800582" y="561880"/>
          <a:ext cx="10705618" cy="5624074"/>
        </p:xfrm>
        <a:graphic>
          <a:graphicData uri="http://schemas.openxmlformats.org/drawingml/2006/table">
            <a:tbl>
              <a:tblPr firstRow="1" firstCol="1" bandRow="1"/>
              <a:tblGrid>
                <a:gridCol w="2779800">
                  <a:extLst>
                    <a:ext uri="{9D8B030D-6E8A-4147-A177-3AD203B41FA5}">
                      <a16:colId xmlns:a16="http://schemas.microsoft.com/office/drawing/2014/main" val="333775807"/>
                    </a:ext>
                  </a:extLst>
                </a:gridCol>
                <a:gridCol w="1789600">
                  <a:extLst>
                    <a:ext uri="{9D8B030D-6E8A-4147-A177-3AD203B41FA5}">
                      <a16:colId xmlns:a16="http://schemas.microsoft.com/office/drawing/2014/main" val="3900886396"/>
                    </a:ext>
                  </a:extLst>
                </a:gridCol>
                <a:gridCol w="3402288">
                  <a:extLst>
                    <a:ext uri="{9D8B030D-6E8A-4147-A177-3AD203B41FA5}">
                      <a16:colId xmlns:a16="http://schemas.microsoft.com/office/drawing/2014/main" val="2158251681"/>
                    </a:ext>
                  </a:extLst>
                </a:gridCol>
                <a:gridCol w="563257">
                  <a:extLst>
                    <a:ext uri="{9D8B030D-6E8A-4147-A177-3AD203B41FA5}">
                      <a16:colId xmlns:a16="http://schemas.microsoft.com/office/drawing/2014/main" val="1665258561"/>
                    </a:ext>
                  </a:extLst>
                </a:gridCol>
                <a:gridCol w="746182">
                  <a:extLst>
                    <a:ext uri="{9D8B030D-6E8A-4147-A177-3AD203B41FA5}">
                      <a16:colId xmlns:a16="http://schemas.microsoft.com/office/drawing/2014/main" val="2281054647"/>
                    </a:ext>
                  </a:extLst>
                </a:gridCol>
                <a:gridCol w="1424491">
                  <a:extLst>
                    <a:ext uri="{9D8B030D-6E8A-4147-A177-3AD203B41FA5}">
                      <a16:colId xmlns:a16="http://schemas.microsoft.com/office/drawing/2014/main" val="347311735"/>
                    </a:ext>
                  </a:extLst>
                </a:gridCol>
              </a:tblGrid>
              <a:tr h="313619">
                <a:tc gridSpan="6">
                  <a:txBody>
                    <a:bodyPr/>
                    <a:lstStyle/>
                    <a:p>
                      <a:pPr marL="0" marR="0">
                        <a:spcBef>
                          <a:spcPts val="0"/>
                        </a:spcBef>
                        <a:spcAft>
                          <a:spcPts val="0"/>
                        </a:spcAft>
                      </a:pPr>
                      <a:r>
                        <a:rPr lang="zh-TW" sz="1400" b="1" dirty="0">
                          <a:latin typeface="Century Gothic" panose="020B0502020202020204" pitchFamily="34" charset="0"/>
                          <a:ea typeface="PMingLiU" panose="02020603050405020304" pitchFamily="18" charset="0"/>
                          <a:cs typeface="Calibri" panose="020F0502020204030204" pitchFamily="34" charset="0"/>
                        </a:rPr>
                        <a:t>专注领域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服务活动                          </a:t>
                      </a:r>
                    </a:p>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会员发展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2">
                  <a:txBody>
                    <a:bodyPr/>
                    <a:lstStyle/>
                    <a:p>
                      <a:pPr marL="0" marR="0">
                        <a:spcBef>
                          <a:spcPts val="0"/>
                        </a:spcBef>
                        <a:spcAft>
                          <a:spcPts val="0"/>
                        </a:spcAft>
                      </a:pPr>
                      <a:r>
                        <a:rPr lang="zh-TW" sz="1300" b="0" cap="all" dirty="0">
                          <a:solidFill>
                            <a:schemeClr val="accent6"/>
                          </a:solidFill>
                        </a:rPr>
                        <a:t>☐ 领导发展</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300" b="0" cap="all" dirty="0">
                          <a:solidFill>
                            <a:schemeClr val="accent6"/>
                          </a:solidFill>
                        </a:rPr>
                        <a:t>☐ </a:t>
                      </a:r>
                      <a:r>
                        <a:rPr lang="en-US" altLang="zh-TW" sz="1300" b="0" u="none" cap="all" dirty="0">
                          <a:solidFill>
                            <a:schemeClr val="accent6"/>
                          </a:solidFill>
                        </a:rPr>
                        <a:t>LCIF</a:t>
                      </a:r>
                      <a:endParaRPr lang="zh-TW" sz="1300" b="0" u="none" cap="all" dirty="0">
                        <a:solidFill>
                          <a:schemeClr val="accent6"/>
                        </a:solidFill>
                      </a:endParaRP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b="0" cap="all" dirty="0">
                          <a:solidFill>
                            <a:schemeClr val="accent6"/>
                          </a:solidFill>
                        </a:rPr>
                        <a:t>☐ 根据自身情况制定的目标</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6">
                  <a:txBody>
                    <a:bodyPr/>
                    <a:lstStyle/>
                    <a:p>
                      <a:pPr marL="0" marR="0">
                        <a:spcBef>
                          <a:spcPts val="0"/>
                        </a:spcBef>
                        <a:spcAft>
                          <a:spcPts val="0"/>
                        </a:spcAft>
                      </a:pPr>
                      <a:r>
                        <a:rPr lang="zh-TW" sz="1400" b="1"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目标宣言</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6">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zh-TW" altLang="en-US" sz="1400" b="0" dirty="0">
                          <a:solidFill>
                            <a:schemeClr val="tx1"/>
                          </a:solidFill>
                          <a:latin typeface="Century Gothic" panose="020B0502020202020204" pitchFamily="34" charset="0"/>
                          <a:ea typeface="+mn-ea"/>
                          <a:cs typeface="+mn-cs"/>
                        </a:rPr>
                        <a:t>在本狮子年度结束之前，我们的分会将在现有的分会中引入额外的 </a:t>
                      </a:r>
                      <a:r>
                        <a:rPr lang="en-US" altLang="zh-TW" sz="1400" b="0" dirty="0">
                          <a:solidFill>
                            <a:schemeClr val="tx1"/>
                          </a:solidFill>
                          <a:latin typeface="Century Gothic" panose="020B0502020202020204" pitchFamily="34" charset="0"/>
                          <a:ea typeface="+mn-ea"/>
                          <a:cs typeface="+mn-cs"/>
                        </a:rPr>
                        <a:t>10 </a:t>
                      </a:r>
                      <a:r>
                        <a:rPr lang="zh-TW" altLang="en-US" sz="1400" b="0" dirty="0">
                          <a:solidFill>
                            <a:schemeClr val="tx1"/>
                          </a:solidFill>
                          <a:latin typeface="Century Gothic" panose="020B0502020202020204" pitchFamily="34" charset="0"/>
                          <a:ea typeface="+mn-ea"/>
                          <a:cs typeface="+mn-cs"/>
                        </a:rPr>
                        <a:t>名新会员。</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行动步骤</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pPr marL="0" marR="0">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负责方</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所需资源 (团队成员、科技、资金等)</a:t>
                      </a:r>
                      <a:endParaRPr lang="en-US" dirty="0"/>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开始日期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zh-TW" sz="1300" b="0" dirty="0">
                          <a:latin typeface="Century Gothic" panose="020B0502020202020204" pitchFamily="34" charset="0"/>
                          <a:ea typeface="PMingLiU" panose="02020603050405020304" pitchFamily="18" charset="0"/>
                          <a:cs typeface="Times New Roman" panose="02020603050405020304" pitchFamily="18" charset="0"/>
                        </a:rPr>
                        <a:t>与分区主席安排网络虚拟会议，回顾如《问就对了！指南》</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区 GLT协调员</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sz="1300" dirty="0">
                          <a:latin typeface="Century Gothic" panose="020B0502020202020204" pitchFamily="34" charset="0"/>
                          <a:ea typeface="PMingLiU" panose="02020603050405020304" pitchFamily="18" charset="0"/>
                          <a:cs typeface="Times New Roman" panose="02020603050405020304" pitchFamily="18" charset="0"/>
                        </a:rPr>
                        <a:t>分区主席的联系信息、沟通行事历、网络虚拟会议平台 </a:t>
                      </a:r>
                      <a:endParaRPr lang="en-US" dirty="0"/>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年5月1日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年5月15日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dirty="0">
                          <a:latin typeface="Century Gothic" panose="020B0502020202020204" pitchFamily="34" charset="0"/>
                          <a:ea typeface="PMingLiU" panose="02020603050405020304" pitchFamily="18" charset="0"/>
                          <a:cs typeface="Times New Roman" panose="02020603050405020304" pitchFamily="18" charset="0"/>
                        </a:rPr>
                        <a:t>与分区主席查看招募资源，并请分区主席给分会领导人对这些资源提供培训</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区 GLT协调员</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sz="1300" b="0" dirty="0">
                          <a:latin typeface="Century Gothic" panose="020B0502020202020204" pitchFamily="34" charset="0"/>
                          <a:ea typeface="PMingLiU" panose="02020603050405020304" pitchFamily="18" charset="0"/>
                          <a:cs typeface="Times New Roman" panose="02020603050405020304" pitchFamily="18" charset="0"/>
                        </a:rPr>
                        <a:t>《问就对了！新会员招募指南》、网络虚拟会议平台</a:t>
                      </a:r>
                      <a:endParaRPr lang="en-US" dirty="0"/>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年5月15日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年6月15日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开始分会领导人对招募资源和最佳实务的培训</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分区主席</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dirty="0">
                          <a:latin typeface="Century Gothic" panose="020B0502020202020204" pitchFamily="34" charset="0"/>
                          <a:ea typeface="PMingLiU" panose="02020603050405020304" pitchFamily="18" charset="0"/>
                          <a:cs typeface="Times New Roman" panose="02020603050405020304" pitchFamily="18" charset="0"/>
                        </a:rPr>
                        <a:t>问就对了！新会员招募指南、网络虚拟会议平台</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年6月15日</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年8月15日</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2">
                  <a:txBody>
                    <a:bodyPr/>
                    <a:lstStyle/>
                    <a:p>
                      <a:pPr marL="47625" marR="0" indent="-47625">
                        <a:spcBef>
                          <a:spcPts val="0"/>
                        </a:spcBef>
                        <a:spcAft>
                          <a:spcPts val="0"/>
                        </a:spcAft>
                      </a:pPr>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评估</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4">
                  <a:txBody>
                    <a:bodyPr/>
                    <a:lstStyle/>
                    <a:p>
                      <a:r>
                        <a:rPr lang="zh-TW" sz="14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变更</a:t>
                      </a:r>
                      <a:endParaRPr lang="en-US" dirty="0"/>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2">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endParaRPr lang="en-US" dirty="0"/>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59615" y="109528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行动计划范例</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dirty="0">
                <a:solidFill>
                  <a:prstClr val="white"/>
                </a:solidFill>
                <a:latin typeface="+mn-ea"/>
                <a:ea typeface="+mn-ea"/>
              </a:rPr>
              <a:t>专注领域 3: 会员满意度</a:t>
            </a: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441052377"/>
              </p:ext>
            </p:extLst>
          </p:nvPr>
        </p:nvGraphicFramePr>
        <p:xfrm>
          <a:off x="762482" y="685800"/>
          <a:ext cx="10743718" cy="5689395"/>
        </p:xfrm>
        <a:graphic>
          <a:graphicData uri="http://schemas.openxmlformats.org/drawingml/2006/table">
            <a:tbl>
              <a:tblPr firstRow="1" firstCol="1" bandRow="1"/>
              <a:tblGrid>
                <a:gridCol w="2769782">
                  <a:extLst>
                    <a:ext uri="{9D8B030D-6E8A-4147-A177-3AD203B41FA5}">
                      <a16:colId xmlns:a16="http://schemas.microsoft.com/office/drawing/2014/main" val="333775807"/>
                    </a:ext>
                  </a:extLst>
                </a:gridCol>
                <a:gridCol w="1649336">
                  <a:extLst>
                    <a:ext uri="{9D8B030D-6E8A-4147-A177-3AD203B41FA5}">
                      <a16:colId xmlns:a16="http://schemas.microsoft.com/office/drawing/2014/main" val="3900886396"/>
                    </a:ext>
                  </a:extLst>
                </a:gridCol>
                <a:gridCol w="133814">
                  <a:extLst>
                    <a:ext uri="{9D8B030D-6E8A-4147-A177-3AD203B41FA5}">
                      <a16:colId xmlns:a16="http://schemas.microsoft.com/office/drawing/2014/main" val="1297168612"/>
                    </a:ext>
                  </a:extLst>
                </a:gridCol>
                <a:gridCol w="3371386">
                  <a:extLst>
                    <a:ext uri="{9D8B030D-6E8A-4147-A177-3AD203B41FA5}">
                      <a16:colId xmlns:a16="http://schemas.microsoft.com/office/drawing/2014/main" val="2158251681"/>
                    </a:ext>
                  </a:extLst>
                </a:gridCol>
                <a:gridCol w="579867">
                  <a:extLst>
                    <a:ext uri="{9D8B030D-6E8A-4147-A177-3AD203B41FA5}">
                      <a16:colId xmlns:a16="http://schemas.microsoft.com/office/drawing/2014/main" val="1665258561"/>
                    </a:ext>
                  </a:extLst>
                </a:gridCol>
                <a:gridCol w="791733">
                  <a:extLst>
                    <a:ext uri="{9D8B030D-6E8A-4147-A177-3AD203B41FA5}">
                      <a16:colId xmlns:a16="http://schemas.microsoft.com/office/drawing/2014/main" val="2281054647"/>
                    </a:ext>
                  </a:extLst>
                </a:gridCol>
                <a:gridCol w="1447800">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zh-TW" sz="1500" b="1" dirty="0">
                          <a:latin typeface="Century Gothic" panose="020B0502020202020204" pitchFamily="34" charset="0"/>
                          <a:ea typeface="PMingLiU" panose="02020603050405020304" pitchFamily="18" charset="0"/>
                          <a:cs typeface="Calibri" panose="020F0502020204030204" pitchFamily="34" charset="0"/>
                        </a:rPr>
                        <a:t>专注领域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3">
                  <a:txBody>
                    <a:bodyPr/>
                    <a:lstStyle/>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服务活动                          </a:t>
                      </a:r>
                    </a:p>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会员发展          </a:t>
                      </a: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spcBef>
                          <a:spcPts val="0"/>
                        </a:spcBef>
                        <a:spcAft>
                          <a:spcPts val="0"/>
                        </a:spcAft>
                      </a:pPr>
                      <a:endParaRPr lang="zh-TW" sz="1300" b="0" cap="all">
                        <a:solidFill>
                          <a:schemeClr val="accent6"/>
                        </a:solidFill>
                        <a:latin typeface="Century Gothic" panose="020B0502020202020204" pitchFamily="34" charset="0"/>
                        <a:ea typeface="PMingLiU" panose="02020603050405020304" pitchFamily="18" charset="0"/>
                        <a:cs typeface="Calibri" panose="020F0502020204030204" pitchFamily="34" charset="0"/>
                      </a:endParaRPr>
                    </a:p>
                  </a:txBody>
                  <a:tcPr marL="83120" marR="83120" marT="41560" marB="41560">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marR="0">
                        <a:spcBef>
                          <a:spcPts val="0"/>
                        </a:spcBef>
                        <a:spcAft>
                          <a:spcPts val="0"/>
                        </a:spcAft>
                      </a:pPr>
                      <a:r>
                        <a:rPr lang="zh-TW" sz="1300" b="0" cap="all" dirty="0">
                          <a:solidFill>
                            <a:schemeClr val="accent6"/>
                          </a:solidFill>
                        </a:rPr>
                        <a:t>☐ 领导发展</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300" b="0" cap="all" dirty="0">
                          <a:solidFill>
                            <a:schemeClr val="accent6"/>
                          </a:solidFill>
                        </a:rPr>
                        <a:t>☐ </a:t>
                      </a:r>
                      <a:r>
                        <a:rPr lang="en-US" altLang="zh-TW" sz="1300" b="0" u="none" cap="all" dirty="0">
                          <a:solidFill>
                            <a:schemeClr val="accent6"/>
                          </a:solidFill>
                        </a:rPr>
                        <a:t>LCIF</a:t>
                      </a:r>
                      <a:endParaRPr lang="zh-TW" sz="1300" b="0" u="none" cap="all" dirty="0">
                        <a:solidFill>
                          <a:schemeClr val="accent6"/>
                        </a:solidFill>
                      </a:endParaRP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b="0" cap="all" dirty="0">
                          <a:solidFill>
                            <a:schemeClr val="accent6"/>
                          </a:solidFill>
                        </a:rPr>
                        <a:t>☐ 根据自身情况制定的目标</a:t>
                      </a: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zh-TW" sz="1500" b="1"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目标宣言</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zh-TW" altLang="en-US" sz="1400" b="0" dirty="0">
                          <a:solidFill>
                            <a:schemeClr val="tx1"/>
                          </a:solidFill>
                          <a:latin typeface="PMingLiU" panose="02020500000000000000" pitchFamily="18" charset="-120"/>
                          <a:ea typeface="PMingLiU" panose="02020500000000000000" pitchFamily="18" charset="-120"/>
                          <a:cs typeface="+mn-cs"/>
                        </a:rPr>
                        <a:t>在本狮子年度结束之前，我们的区将把我们的会员净增长目标提高 </a:t>
                      </a:r>
                      <a:r>
                        <a:rPr lang="en-US" altLang="zh-TW" sz="1400" b="0" dirty="0">
                          <a:solidFill>
                            <a:schemeClr val="tx1"/>
                          </a:solidFill>
                          <a:latin typeface="PMingLiU" panose="02020500000000000000" pitchFamily="18" charset="-120"/>
                          <a:ea typeface="PMingLiU" panose="02020500000000000000" pitchFamily="18" charset="-120"/>
                          <a:cs typeface="+mn-cs"/>
                        </a:rPr>
                        <a:t>3 </a:t>
                      </a:r>
                      <a:r>
                        <a:rPr lang="zh-TW" altLang="en-US" sz="1400" b="0" dirty="0">
                          <a:solidFill>
                            <a:schemeClr val="tx1"/>
                          </a:solidFill>
                          <a:latin typeface="PMingLiU" panose="02020500000000000000" pitchFamily="18" charset="-120"/>
                          <a:ea typeface="PMingLiU" panose="02020500000000000000" pitchFamily="18" charset="-120"/>
                          <a:cs typeface="+mn-cs"/>
                        </a:rPr>
                        <a:t>名会员。</a:t>
                      </a:r>
                      <a:endParaRPr lang="zh-TW" sz="1300" b="0" dirty="0">
                        <a:latin typeface="PMingLiU" panose="02020500000000000000" pitchFamily="18" charset="-120"/>
                        <a:ea typeface="PMingLiU" panose="02020500000000000000" pitchFamily="18" charset="-120"/>
                        <a:cs typeface="Times New Roman" panose="02020603050405020304" pitchFamily="18" charset="0"/>
                      </a:endParaRP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行动步骤</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负责方</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所需资源 (团队成员、科技、资金等)</a:t>
                      </a:r>
                      <a:endParaRPr lang="en-US" dirty="0"/>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2">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开始日期</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zh-TW" sz="1300" b="0" dirty="0">
                          <a:latin typeface="Century Gothic" panose="020B0502020202020204" pitchFamily="34" charset="0"/>
                          <a:ea typeface="PMingLiU" panose="02020603050405020304" pitchFamily="18" charset="0"/>
                          <a:cs typeface="Times New Roman" panose="02020603050405020304" pitchFamily="18" charset="0"/>
                        </a:rPr>
                        <a:t>回顾会员满意度指南，并与专注领域3的组员安排会议</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专注领域3</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工作组</a:t>
                      </a:r>
                      <a:r>
                        <a:rPr lang="zh-TW" sz="1300" dirty="0">
                          <a:latin typeface="Century Gothic" panose="020B0502020202020204" pitchFamily="34" charset="0"/>
                          <a:ea typeface="PMingLiU" panose="02020603050405020304" pitchFamily="18" charset="0"/>
                          <a:cs typeface="Times New Roman" panose="02020603050405020304" pitchFamily="18" charset="0"/>
                        </a:rPr>
                        <a:t>组长</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dirty="0">
                          <a:latin typeface="Century Gothic" panose="020B0502020202020204" pitchFamily="34" charset="0"/>
                          <a:ea typeface="PMingLiU" panose="02020603050405020304" pitchFamily="18" charset="0"/>
                          <a:cs typeface="Times New Roman" panose="02020603050405020304" pitchFamily="18" charset="0"/>
                        </a:rPr>
                        <a:t>会员满意度指南、专注领域3组员的联系信息、电子邮件</a:t>
                      </a:r>
                      <a:endParaRPr lang="en-US" dirty="0"/>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年1月15日</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年1月25日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dirty="0">
                          <a:latin typeface="Century Gothic" panose="020B0502020202020204" pitchFamily="34" charset="0"/>
                          <a:ea typeface="PMingLiU" panose="02020603050405020304" pitchFamily="18" charset="0"/>
                          <a:cs typeface="Times New Roman" panose="02020603050405020304" pitchFamily="18" charset="0"/>
                        </a:rPr>
                        <a:t>与</a:t>
                      </a:r>
                      <a:r>
                        <a:rPr lang="zh-CN" altLang="en-US" sz="1300" b="0" dirty="0">
                          <a:latin typeface="Century Gothic" panose="020B0502020202020204" pitchFamily="34" charset="0"/>
                          <a:ea typeface="PMingLiU" panose="02020603050405020304" pitchFamily="18" charset="0"/>
                          <a:cs typeface="Times New Roman" panose="02020603050405020304" pitchFamily="18" charset="0"/>
                        </a:rPr>
                        <a:t>工作</a:t>
                      </a:r>
                      <a:r>
                        <a:rPr lang="zh-TW" sz="1300" b="0" dirty="0">
                          <a:latin typeface="Century Gothic" panose="020B0502020202020204" pitchFamily="34" charset="0"/>
                          <a:ea typeface="PMingLiU" panose="02020603050405020304" pitchFamily="18" charset="0"/>
                          <a:cs typeface="Times New Roman" panose="02020603050405020304" pitchFamily="18" charset="0"/>
                        </a:rPr>
                        <a:t>组</a:t>
                      </a:r>
                      <a:r>
                        <a:rPr lang="zh-CN" altLang="en-US" sz="1300" b="0" dirty="0">
                          <a:latin typeface="Century Gothic" panose="020B0502020202020204" pitchFamily="34" charset="0"/>
                          <a:ea typeface="PMingLiU" panose="02020603050405020304" pitchFamily="18" charset="0"/>
                          <a:cs typeface="Times New Roman" panose="02020603050405020304" pitchFamily="18" charset="0"/>
                        </a:rPr>
                        <a:t>成</a:t>
                      </a:r>
                      <a:r>
                        <a:rPr lang="zh-TW" sz="1300" b="0" dirty="0">
                          <a:latin typeface="Century Gothic" panose="020B0502020202020204" pitchFamily="34" charset="0"/>
                          <a:ea typeface="PMingLiU" panose="02020603050405020304" pitchFamily="18" charset="0"/>
                          <a:cs typeface="Times New Roman" panose="02020603050405020304" pitchFamily="18" charset="0"/>
                        </a:rPr>
                        <a:t>员回顾会员满意度指南，并讨论分会该如何调整，以最符合其需求</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专注领域3</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工作组</a:t>
                      </a:r>
                      <a:r>
                        <a:rPr lang="zh-TW" sz="1300" dirty="0">
                          <a:latin typeface="Century Gothic" panose="020B0502020202020204" pitchFamily="34" charset="0"/>
                          <a:ea typeface="PMingLiU" panose="02020603050405020304" pitchFamily="18" charset="0"/>
                          <a:cs typeface="Times New Roman" panose="02020603050405020304" pitchFamily="18" charset="0"/>
                        </a:rPr>
                        <a:t>组长</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r>
                        <a:rPr lang="zh-TW" sz="1300" b="0" dirty="0">
                          <a:latin typeface="Century Gothic" panose="020B0502020202020204" pitchFamily="34" charset="0"/>
                          <a:ea typeface="PMingLiU" panose="02020603050405020304" pitchFamily="18" charset="0"/>
                          <a:cs typeface="Times New Roman" panose="02020603050405020304" pitchFamily="18" charset="0"/>
                        </a:rPr>
                        <a:t>会员满意度指南、网络虚拟会议平台</a:t>
                      </a:r>
                      <a:endParaRPr lang="en-US" dirty="0"/>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年2月1日</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年2月15日</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与分会领导人安排会议，查看会员满意度指南，以及如何最好地适用该指南</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专注领域3</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工作组组长</a:t>
                      </a:r>
                      <a:endParaRPr lang="zh-TW" sz="1300" dirty="0">
                        <a:latin typeface="Century Gothic" panose="020B0502020202020204" pitchFamily="34" charset="0"/>
                        <a:ea typeface="PMingLiU" panose="02020603050405020304" pitchFamily="18" charset="0"/>
                        <a:cs typeface="Times New Roman" panose="02020603050405020304" pitchFamily="18" charset="0"/>
                      </a:endParaRP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dirty="0">
                          <a:latin typeface="Century Gothic" panose="020B0502020202020204" pitchFamily="34" charset="0"/>
                          <a:ea typeface="PMingLiU" panose="02020603050405020304" pitchFamily="18" charset="0"/>
                          <a:cs typeface="Times New Roman" panose="02020603050405020304" pitchFamily="18" charset="0"/>
                        </a:rPr>
                        <a:t>分会领导人的联系信息、MyLCI、网络虚拟会议平台、有空的时程表</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年2月15日</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年3月1日</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2">
                  <a:txBody>
                    <a:bodyPr/>
                    <a:lstStyle/>
                    <a:p>
                      <a:pPr marL="47625" marR="0" indent="-47625">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评估</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5">
                  <a:txBody>
                    <a:bodyPr/>
                    <a:lstStyle/>
                    <a:p>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变更</a:t>
                      </a:r>
                      <a:endParaRPr lang="en-US" dirty="0"/>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2">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endParaRPr lang="en-US" dirty="0"/>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1924" y="1219201"/>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latin typeface="+mj-ea"/>
              <a:ea typeface="+mj-ea"/>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mj-ea"/>
              <a:ea typeface="+mj-ea"/>
            </a:endParaRPr>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dirty="0">
                <a:solidFill>
                  <a:srgbClr val="EBB700"/>
                </a:solidFill>
                <a:latin typeface="+mj-ea"/>
                <a:ea typeface="+mj-ea"/>
              </a:rPr>
              <a:t>全球会员发展措施</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3200" dirty="0">
                <a:latin typeface="+mj-ea"/>
                <a:ea typeface="+mj-ea"/>
              </a:rPr>
              <a:t>建立计划</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2</a:t>
            </a:fld>
            <a:endParaRPr lang="en-US" sz="1000" dirty="0">
              <a:solidFill>
                <a:schemeClr val="bg1"/>
              </a:solidFill>
              <a:latin typeface="+mj-ea"/>
              <a:ea typeface="+mj-ea"/>
            </a:endParaRPr>
          </a:p>
        </p:txBody>
      </p:sp>
    </p:spTree>
    <p:extLst>
      <p:ext uri="{BB962C8B-B14F-4D97-AF65-F5344CB8AC3E}">
        <p14:creationId xmlns:p14="http://schemas.microsoft.com/office/powerpoint/2010/main" val="3268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mj-ea"/>
              <a:ea typeface="+mj-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4000" b="1" i="0" u="none" strike="noStrike" cap="none" normalizeH="0" baseline="0" noProof="0" dirty="0">
                <a:ln>
                  <a:noFill/>
                </a:ln>
                <a:solidFill>
                  <a:prstClr val="white"/>
                </a:solidFill>
                <a:uLnTx/>
                <a:uFillTx/>
                <a:latin typeface="+mj-ea"/>
                <a:ea typeface="+mj-ea"/>
                <a:cs typeface="Arial" panose="020B0604020202020204" pitchFamily="34" charset="0"/>
              </a:rPr>
              <a:t>行动计划范例</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ea"/>
              <a:ea typeface="+mj-ea"/>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dirty="0">
              <a:ln>
                <a:noFill/>
              </a:ln>
              <a:solidFill>
                <a:prstClr val="white"/>
              </a:solidFill>
              <a:effectLst/>
              <a:uLnTx/>
              <a:uFillTx/>
              <a:latin typeface="+mj-ea"/>
              <a:ea typeface="+mj-ea"/>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zh-TW" dirty="0">
                <a:solidFill>
                  <a:prstClr val="white"/>
                </a:solidFill>
                <a:latin typeface="+mj-ea"/>
                <a:ea typeface="+mj-ea"/>
              </a:rPr>
              <a:t>专注领域 4: </a:t>
            </a:r>
            <a:r>
              <a:rPr lang="zh-TW" altLang="en-US" dirty="0">
                <a:solidFill>
                  <a:prstClr val="white"/>
                </a:solidFill>
                <a:latin typeface="+mj-ea"/>
                <a:ea typeface="+mj-ea"/>
              </a:rPr>
              <a:t>领导人的支持</a:t>
            </a:r>
            <a:endParaRPr lang="zh-TW" dirty="0">
              <a:solidFill>
                <a:prstClr val="white"/>
              </a:solidFill>
              <a:latin typeface="+mj-ea"/>
              <a:ea typeface="+mj-ea"/>
            </a:endParaRP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533999162"/>
              </p:ext>
            </p:extLst>
          </p:nvPr>
        </p:nvGraphicFramePr>
        <p:xfrm>
          <a:off x="742708" y="554675"/>
          <a:ext cx="10763492" cy="5734526"/>
        </p:xfrm>
        <a:graphic>
          <a:graphicData uri="http://schemas.openxmlformats.org/drawingml/2006/table">
            <a:tbl>
              <a:tblPr firstRow="1" firstCol="1" bandRow="1"/>
              <a:tblGrid>
                <a:gridCol w="2780051">
                  <a:extLst>
                    <a:ext uri="{9D8B030D-6E8A-4147-A177-3AD203B41FA5}">
                      <a16:colId xmlns:a16="http://schemas.microsoft.com/office/drawing/2014/main" val="333775807"/>
                    </a:ext>
                  </a:extLst>
                </a:gridCol>
                <a:gridCol w="1789761">
                  <a:extLst>
                    <a:ext uri="{9D8B030D-6E8A-4147-A177-3AD203B41FA5}">
                      <a16:colId xmlns:a16="http://schemas.microsoft.com/office/drawing/2014/main" val="3900886396"/>
                    </a:ext>
                  </a:extLst>
                </a:gridCol>
                <a:gridCol w="3374280">
                  <a:extLst>
                    <a:ext uri="{9D8B030D-6E8A-4147-A177-3AD203B41FA5}">
                      <a16:colId xmlns:a16="http://schemas.microsoft.com/office/drawing/2014/main" val="2158251681"/>
                    </a:ext>
                  </a:extLst>
                </a:gridCol>
                <a:gridCol w="591622">
                  <a:extLst>
                    <a:ext uri="{9D8B030D-6E8A-4147-A177-3AD203B41FA5}">
                      <a16:colId xmlns:a16="http://schemas.microsoft.com/office/drawing/2014/main" val="1665258561"/>
                    </a:ext>
                  </a:extLst>
                </a:gridCol>
                <a:gridCol w="703778">
                  <a:extLst>
                    <a:ext uri="{9D8B030D-6E8A-4147-A177-3AD203B41FA5}">
                      <a16:colId xmlns:a16="http://schemas.microsoft.com/office/drawing/2014/main" val="2281054647"/>
                    </a:ext>
                  </a:extLst>
                </a:gridCol>
                <a:gridCol w="1524000">
                  <a:extLst>
                    <a:ext uri="{9D8B030D-6E8A-4147-A177-3AD203B41FA5}">
                      <a16:colId xmlns:a16="http://schemas.microsoft.com/office/drawing/2014/main" val="347311735"/>
                    </a:ext>
                  </a:extLst>
                </a:gridCol>
              </a:tblGrid>
              <a:tr h="308802">
                <a:tc gridSpan="6">
                  <a:txBody>
                    <a:bodyPr/>
                    <a:lstStyle/>
                    <a:p>
                      <a:pPr marL="0" marR="0">
                        <a:spcBef>
                          <a:spcPts val="0"/>
                        </a:spcBef>
                        <a:spcAft>
                          <a:spcPts val="0"/>
                        </a:spcAft>
                      </a:pPr>
                      <a:r>
                        <a:rPr lang="zh-TW" sz="1500" b="1" dirty="0">
                          <a:latin typeface="Century Gothic" panose="020B0502020202020204" pitchFamily="34" charset="0"/>
                          <a:ea typeface="PMingLiU" panose="02020603050405020304" pitchFamily="18" charset="0"/>
                          <a:cs typeface="Calibri" panose="020F0502020204030204" pitchFamily="34" charset="0"/>
                        </a:rPr>
                        <a:t>专注领域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73733">
                <a:tc gridSpan="2">
                  <a:txBody>
                    <a:bodyPr/>
                    <a:lstStyle/>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服务活动                          </a:t>
                      </a:r>
                    </a:p>
                    <a:p>
                      <a:pPr marL="0" marR="0">
                        <a:spcBef>
                          <a:spcPts val="0"/>
                        </a:spcBef>
                        <a:spcAft>
                          <a:spcPts val="0"/>
                        </a:spcAft>
                      </a:pPr>
                      <a:r>
                        <a:rPr lang="zh-TW" sz="1300" b="0" cap="all" dirty="0">
                          <a:solidFill>
                            <a:schemeClr val="accent6"/>
                          </a:solidFill>
                          <a:latin typeface="Segoe UI Symbol" panose="020B0502040204020203" pitchFamily="34" charset="0"/>
                          <a:ea typeface="PMingLiU" panose="02020603050405020304" pitchFamily="18" charset="0"/>
                          <a:cs typeface="Segoe UI Symbol" panose="020B0502040204020203" pitchFamily="34" charset="0"/>
                        </a:rPr>
                        <a:t>☐</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会员发展          </a:t>
                      </a: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2">
                  <a:txBody>
                    <a:bodyPr/>
                    <a:lstStyle/>
                    <a:p>
                      <a:pPr marL="0" marR="0">
                        <a:spcBef>
                          <a:spcPts val="0"/>
                        </a:spcBef>
                        <a:spcAft>
                          <a:spcPts val="0"/>
                        </a:spcAft>
                      </a:pPr>
                      <a:r>
                        <a:rPr lang="zh-TW" sz="1300" b="0" cap="all" dirty="0">
                          <a:solidFill>
                            <a:schemeClr val="accent6"/>
                          </a:solidFill>
                        </a:rPr>
                        <a:t>☐ 领导发展</a:t>
                      </a:r>
                      <a:r>
                        <a:rPr lang="zh-TW" sz="1300" b="0" cap="all"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 </a:t>
                      </a:r>
                    </a:p>
                    <a:p>
                      <a:pPr marL="0" marR="0">
                        <a:spcBef>
                          <a:spcPts val="0"/>
                        </a:spcBef>
                        <a:spcAft>
                          <a:spcPts val="0"/>
                        </a:spcAft>
                      </a:pPr>
                      <a:r>
                        <a:rPr lang="zh-TW" sz="1300" b="0" cap="all" dirty="0">
                          <a:solidFill>
                            <a:schemeClr val="accent6"/>
                          </a:solidFill>
                        </a:rPr>
                        <a:t>☐ </a:t>
                      </a:r>
                      <a:r>
                        <a:rPr lang="en-US" altLang="zh-TW" sz="1300" b="0" u="none" cap="all" dirty="0">
                          <a:solidFill>
                            <a:schemeClr val="accent6"/>
                          </a:solidFill>
                        </a:rPr>
                        <a:t>LCIF</a:t>
                      </a:r>
                      <a:endParaRPr lang="zh-TW" sz="1300" b="0" u="none" cap="all" dirty="0">
                        <a:solidFill>
                          <a:schemeClr val="accent6"/>
                        </a:solidFill>
                      </a:endParaRP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b="0" cap="all" dirty="0">
                          <a:solidFill>
                            <a:schemeClr val="accent6"/>
                          </a:solidFill>
                        </a:rPr>
                        <a:t>☐ 根据自身情况制定的目标</a:t>
                      </a: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09265">
                <a:tc gridSpan="6">
                  <a:txBody>
                    <a:bodyPr/>
                    <a:lstStyle/>
                    <a:p>
                      <a:pPr marL="0" marR="0">
                        <a:spcBef>
                          <a:spcPts val="0"/>
                        </a:spcBef>
                        <a:spcAft>
                          <a:spcPts val="0"/>
                        </a:spcAft>
                      </a:pPr>
                      <a:r>
                        <a:rPr lang="zh-TW" sz="1500" b="1" dirty="0">
                          <a:solidFill>
                            <a:schemeClr val="accent6"/>
                          </a:solidFill>
                          <a:latin typeface="Century Gothic" panose="020B0502020202020204" pitchFamily="34" charset="0"/>
                          <a:ea typeface="PMingLiU" panose="02020603050405020304" pitchFamily="18" charset="0"/>
                          <a:cs typeface="Calibri" panose="020F0502020204030204" pitchFamily="34" charset="0"/>
                        </a:rPr>
                        <a:t>目标宣言</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7849">
                <a:tc gridSpan="6">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1400" b="0" dirty="0">
                          <a:latin typeface="Century Gothic" panose="020B0502020202020204" pitchFamily="34" charset="0"/>
                          <a:ea typeface="PMingLiU" panose="02020603050405020304" pitchFamily="18" charset="0"/>
                          <a:cs typeface="Times New Roman" panose="02020603050405020304" pitchFamily="18" charset="0"/>
                        </a:rPr>
                        <a:t>在本狮子年度中，我们的区将每季举办网络研讨会，以支持分会获得成功，例如改进会员的参与或对社交媒体的使用。</a:t>
                      </a: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15079">
                <a:tc>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行动步骤</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负责方</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a:txBody>
                    <a:bodyPr/>
                    <a:lstStyle/>
                    <a:p>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所需资源 (团队成员、科技、资金等)</a:t>
                      </a:r>
                      <a:endParaRPr lang="en-US" dirty="0"/>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开始日期</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zh-TW" sz="1600">
                          <a:solidFill>
                            <a:srgbClr val="000000"/>
                          </a:solidFill>
                          <a:latin typeface="Century Gothic" panose="020B0502020202020204" pitchFamily="34" charset="0"/>
                          <a:ea typeface="PMingLiU" panose="02020603050405020304" pitchFamily="18" charset="0"/>
                          <a:cs typeface="Calibri" panose="020F0502020204030204" pitchFamily="34" charset="0"/>
                        </a:rPr>
                        <a:t>開始日期</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截止日期</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223504">
                <a:tc>
                  <a:txBody>
                    <a:bodyPr/>
                    <a:lstStyle/>
                    <a:p>
                      <a:pPr marL="0" marR="0">
                        <a:spcBef>
                          <a:spcPts val="0"/>
                        </a:spcBef>
                        <a:spcAft>
                          <a:spcPts val="0"/>
                        </a:spcAft>
                      </a:pPr>
                      <a:r>
                        <a:rPr lang="zh-TW" sz="1300" b="0" dirty="0">
                          <a:latin typeface="Century Gothic" panose="020B0502020202020204" pitchFamily="34" charset="0"/>
                          <a:ea typeface="PMingLiU" panose="02020603050405020304" pitchFamily="18" charset="0"/>
                          <a:cs typeface="Times New Roman" panose="02020603050405020304" pitchFamily="18" charset="0"/>
                        </a:rPr>
                        <a:t>见面讨论，并选择十月分会成功网络研讨会的第一个主题，并决定会议的后勤。决定如何归档，以供分会未来时使用。</a:t>
                      </a:r>
                    </a:p>
                    <a:p>
                      <a:pPr marL="0" marR="0" algn="l" rtl="0">
                        <a:spcBef>
                          <a:spcPts val="0"/>
                        </a:spcBef>
                        <a:spcAft>
                          <a:spcPts val="0"/>
                        </a:spcAft>
                      </a:pP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专注领域4</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工作组</a:t>
                      </a:r>
                      <a:endParaRPr lang="zh-TW" sz="1300" dirty="0">
                        <a:latin typeface="Century Gothic" panose="020B0502020202020204" pitchFamily="34" charset="0"/>
                        <a:ea typeface="PMingLiU" panose="02020603050405020304" pitchFamily="18" charset="0"/>
                        <a:cs typeface="Times New Roman" panose="02020603050405020304" pitchFamily="18" charset="0"/>
                      </a:endParaRP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sz="1300" dirty="0">
                          <a:latin typeface="Century Gothic" panose="020B0502020202020204" pitchFamily="34" charset="0"/>
                          <a:ea typeface="PMingLiU" panose="02020603050405020304" pitchFamily="18" charset="0"/>
                          <a:cs typeface="Times New Roman" panose="02020603050405020304" pitchFamily="18" charset="0"/>
                        </a:rPr>
                        <a:t>网络虚拟会议平台 </a:t>
                      </a:r>
                      <a:endParaRPr lang="en-US" dirty="0"/>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年7月10日</a:t>
                      </a: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7185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dirty="0">
                          <a:latin typeface="Century Gothic" panose="020B0502020202020204" pitchFamily="34" charset="0"/>
                          <a:ea typeface="PMingLiU" panose="02020603050405020304" pitchFamily="18" charset="0"/>
                          <a:cs typeface="Times New Roman" panose="02020603050405020304" pitchFamily="18" charset="0"/>
                        </a:rPr>
                        <a:t>收集在网络研讨会时宣传的支持资源</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1300" dirty="0">
                          <a:latin typeface="Century Gothic" panose="020B0502020202020204" pitchFamily="34" charset="0"/>
                          <a:ea typeface="PMingLiU" panose="02020603050405020304" pitchFamily="18" charset="0"/>
                          <a:cs typeface="Times New Roman" panose="02020603050405020304" pitchFamily="18" charset="0"/>
                        </a:rPr>
                        <a:t>专注领域</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4</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工作组</a:t>
                      </a:r>
                      <a:endParaRPr lang="zh-TW" altLang="en-US" sz="1300" dirty="0">
                        <a:latin typeface="Century Gothic" panose="020B0502020202020204" pitchFamily="34" charset="0"/>
                        <a:ea typeface="PMingLiU" panose="02020603050405020304" pitchFamily="18" charset="0"/>
                        <a:cs typeface="Times New Roman" panose="02020603050405020304" pitchFamily="18" charset="0"/>
                      </a:endParaRP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理查德狮友</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zh-TW" sz="1300" b="0" dirty="0">
                          <a:latin typeface="Century Gothic" panose="020B0502020202020204" pitchFamily="34" charset="0"/>
                          <a:ea typeface="PMingLiU" panose="02020603050405020304" pitchFamily="18" charset="0"/>
                          <a:cs typeface="Times New Roman" panose="02020603050405020304" pitchFamily="18" charset="0"/>
                        </a:rPr>
                        <a:t>Lionsclubs.org 网站、网上资源</a:t>
                      </a:r>
                      <a:endParaRPr lang="en-US" dirty="0"/>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年7月10日</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年7月25日</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67631">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向选定的网络研讨会主持人请求支持</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altLang="en-US" sz="1300" dirty="0">
                          <a:latin typeface="Century Gothic" panose="020B0502020202020204" pitchFamily="34" charset="0"/>
                          <a:ea typeface="PMingLiU" panose="02020603050405020304" pitchFamily="18" charset="0"/>
                          <a:cs typeface="Times New Roman" panose="02020603050405020304" pitchFamily="18" charset="0"/>
                        </a:rPr>
                        <a:t>专注领域</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4</a:t>
                      </a:r>
                      <a:r>
                        <a:rPr lang="zh-CN" altLang="en-US" sz="1300" dirty="0">
                          <a:latin typeface="Century Gothic" panose="020B0502020202020204" pitchFamily="34" charset="0"/>
                          <a:ea typeface="PMingLiU" panose="02020603050405020304" pitchFamily="18" charset="0"/>
                          <a:cs typeface="Times New Roman" panose="02020603050405020304" pitchFamily="18" charset="0"/>
                        </a:rPr>
                        <a:t>工作组</a:t>
                      </a:r>
                      <a:endParaRPr lang="zh-TW" altLang="en-US" sz="1300" dirty="0">
                        <a:latin typeface="Century Gothic" panose="020B0502020202020204" pitchFamily="34" charset="0"/>
                        <a:ea typeface="PMingLiU" panose="02020603050405020304" pitchFamily="18" charset="0"/>
                        <a:cs typeface="Times New Roman" panose="02020603050405020304" pitchFamily="18" charset="0"/>
                      </a:endParaRPr>
                    </a:p>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 珍狮友</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zh-TW" sz="1300" b="0" dirty="0">
                          <a:latin typeface="Century Gothic" panose="020B0502020202020204" pitchFamily="34" charset="0"/>
                          <a:ea typeface="PMingLiU"/>
                        </a:rPr>
                        <a:t>网络研讨会主持人的联系信息、电子邮件</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年7月10日</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zh-TW" sz="1200">
                          <a:latin typeface="Century Gothic" panose="020B0502020202020204" pitchFamily="34" charset="0"/>
                          <a:ea typeface="PMingLiU"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zh-TW" sz="1300" dirty="0">
                          <a:latin typeface="Century Gothic" panose="020B0502020202020204" pitchFamily="34" charset="0"/>
                          <a:ea typeface="PMingLiU" panose="02020603050405020304" pitchFamily="18" charset="0"/>
                          <a:cs typeface="Times New Roman" panose="02020603050405020304" pitchFamily="18" charset="0"/>
                        </a:rPr>
                        <a:t>202</a:t>
                      </a:r>
                      <a:r>
                        <a:rPr lang="en-US" altLang="zh-TW" sz="1300" dirty="0">
                          <a:latin typeface="Century Gothic" panose="020B0502020202020204" pitchFamily="34" charset="0"/>
                          <a:ea typeface="PMingLiU" panose="02020603050405020304" pitchFamily="18" charset="0"/>
                          <a:cs typeface="Times New Roman" panose="02020603050405020304" pitchFamily="18" charset="0"/>
                        </a:rPr>
                        <a:t>X</a:t>
                      </a:r>
                      <a:r>
                        <a:rPr lang="zh-TW" sz="1300" dirty="0">
                          <a:latin typeface="Century Gothic" panose="020B0502020202020204" pitchFamily="34" charset="0"/>
                          <a:ea typeface="PMingLiU" panose="02020603050405020304" pitchFamily="18" charset="0"/>
                          <a:cs typeface="Times New Roman" panose="02020603050405020304" pitchFamily="18" charset="0"/>
                        </a:rPr>
                        <a:t>年7月25日</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0383">
                <a:tc gridSpan="2">
                  <a:txBody>
                    <a:bodyPr/>
                    <a:lstStyle/>
                    <a:p>
                      <a:pPr marL="47625" marR="0" indent="-47625">
                        <a:spcBef>
                          <a:spcPts val="0"/>
                        </a:spcBef>
                        <a:spcAft>
                          <a:spcPts val="0"/>
                        </a:spcAft>
                      </a:pPr>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评估</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gridSpan="4">
                  <a:txBody>
                    <a:bodyPr/>
                    <a:lstStyle/>
                    <a:p>
                      <a:r>
                        <a:rPr lang="zh-TW" sz="1500" b="1" dirty="0">
                          <a:solidFill>
                            <a:srgbClr val="000000"/>
                          </a:solidFill>
                          <a:latin typeface="Century Gothic" panose="020B0502020202020204" pitchFamily="34" charset="0"/>
                          <a:ea typeface="PMingLiU" panose="02020603050405020304" pitchFamily="18" charset="0"/>
                          <a:cs typeface="Calibri" panose="020F0502020204030204" pitchFamily="34" charset="0"/>
                        </a:rPr>
                        <a:t>变更</a:t>
                      </a:r>
                      <a:endParaRPr lang="en-US" dirty="0"/>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2254">
                <a:tc gridSpan="2">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4">
                  <a:txBody>
                    <a:bodyPr/>
                    <a:lstStyle/>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p>
                    <a:p>
                      <a:pPr marL="0" marR="0">
                        <a:spcBef>
                          <a:spcPts val="0"/>
                        </a:spcBef>
                        <a:spcAft>
                          <a:spcPts val="0"/>
                        </a:spcAft>
                      </a:pPr>
                      <a:r>
                        <a:rPr lang="zh-TW" sz="1100" dirty="0">
                          <a:latin typeface="Century Gothic" panose="020B0502020202020204" pitchFamily="34" charset="0"/>
                          <a:ea typeface="PMingLiU" panose="02020603050405020304" pitchFamily="18" charset="0"/>
                          <a:cs typeface="Times New Roman" panose="02020603050405020304" pitchFamily="18" charset="0"/>
                        </a:rPr>
                        <a:t> </a:t>
                      </a:r>
                      <a:endParaRPr lang="en-US" dirty="0"/>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0939" y="1088076"/>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latin typeface="+mj-ea"/>
              <a:ea typeface="+mj-ea"/>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A860F9-1BA3-354B-86DA-E89FD361E4CC}"/>
              </a:ext>
            </a:extLst>
          </p:cNvPr>
          <p:cNvSpPr txBox="1"/>
          <p:nvPr/>
        </p:nvSpPr>
        <p:spPr>
          <a:xfrm>
            <a:off x="1066800" y="2262172"/>
            <a:ext cx="2286000" cy="369332"/>
          </a:xfrm>
          <a:prstGeom prst="rect">
            <a:avLst/>
          </a:prstGeom>
          <a:noFill/>
        </p:spPr>
        <p:txBody>
          <a:bodyPr wrap="square" rtlCol="0">
            <a:spAutoFit/>
          </a:bodyPr>
          <a:lstStyle/>
          <a:p>
            <a:pPr algn="ctr"/>
            <a:r>
              <a:rPr lang="zh-TW" dirty="0">
                <a:latin typeface="+mj-ea"/>
                <a:ea typeface="+mj-ea"/>
              </a:rPr>
              <a:t> </a:t>
            </a:r>
          </a:p>
        </p:txBody>
      </p:sp>
      <p:sp>
        <p:nvSpPr>
          <p:cNvPr id="23" name="TextBox 22">
            <a:extLst>
              <a:ext uri="{FF2B5EF4-FFF2-40B4-BE49-F238E27FC236}">
                <a16:creationId xmlns:a16="http://schemas.microsoft.com/office/drawing/2014/main" id="{01DD24B8-0015-7E4F-838B-7AAD6C3CCE6E}"/>
              </a:ext>
            </a:extLst>
          </p:cNvPr>
          <p:cNvSpPr txBox="1"/>
          <p:nvPr/>
        </p:nvSpPr>
        <p:spPr>
          <a:xfrm>
            <a:off x="3671943" y="2223685"/>
            <a:ext cx="2286000" cy="369332"/>
          </a:xfrm>
          <a:prstGeom prst="rect">
            <a:avLst/>
          </a:prstGeom>
          <a:noFill/>
        </p:spPr>
        <p:txBody>
          <a:bodyPr wrap="square" rtlCol="0">
            <a:spAutoFit/>
          </a:bodyPr>
          <a:lstStyle/>
          <a:p>
            <a:pPr algn="ctr"/>
            <a:r>
              <a:rPr lang="zh-TW" altLang="en-US" b="1" dirty="0">
                <a:latin typeface="PMingLiU" panose="02020500000000000000" pitchFamily="18" charset="-120"/>
                <a:ea typeface="PMingLiU" panose="02020500000000000000" pitchFamily="18" charset="-120"/>
              </a:rPr>
              <a:t>目标陈述</a:t>
            </a:r>
          </a:p>
        </p:txBody>
      </p:sp>
      <p:sp>
        <p:nvSpPr>
          <p:cNvPr id="24" name="TextBox 23">
            <a:extLst>
              <a:ext uri="{FF2B5EF4-FFF2-40B4-BE49-F238E27FC236}">
                <a16:creationId xmlns:a16="http://schemas.microsoft.com/office/drawing/2014/main" id="{02381947-6F98-2647-90DB-212128602614}"/>
              </a:ext>
            </a:extLst>
          </p:cNvPr>
          <p:cNvSpPr txBox="1"/>
          <p:nvPr/>
        </p:nvSpPr>
        <p:spPr>
          <a:xfrm>
            <a:off x="6248400" y="2225067"/>
            <a:ext cx="2286000" cy="646331"/>
          </a:xfrm>
          <a:prstGeom prst="rect">
            <a:avLst/>
          </a:prstGeom>
          <a:noFill/>
        </p:spPr>
        <p:txBody>
          <a:bodyPr wrap="square" rtlCol="0">
            <a:spAutoFit/>
          </a:bodyPr>
          <a:lstStyle/>
          <a:p>
            <a:pPr algn="ctr"/>
            <a:r>
              <a:rPr lang="zh-TW" altLang="en-US" b="1" dirty="0">
                <a:latin typeface="PMingLiU" panose="02020500000000000000" pitchFamily="18" charset="-120"/>
                <a:ea typeface="PMingLiU" panose="02020500000000000000" pitchFamily="18" charset="-120"/>
              </a:rPr>
              <a:t>目标陈述</a:t>
            </a:r>
          </a:p>
          <a:p>
            <a:pPr algn="ctr"/>
            <a:endParaRPr lang="zh-TW" dirty="0">
              <a:latin typeface="PMingLiU" panose="02020500000000000000" pitchFamily="18" charset="-120"/>
              <a:ea typeface="PMingLiU" panose="02020500000000000000" pitchFamily="18" charset="-120"/>
            </a:endParaRPr>
          </a:p>
        </p:txBody>
      </p:sp>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zh-TW" b="1" i="0" u="none" strike="noStrike" cap="none" normalizeH="0" dirty="0">
                <a:ln>
                  <a:noFill/>
                </a:ln>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mj-ea"/>
              <a:ea typeface="+mj-ea"/>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b="1" dirty="0">
                <a:solidFill>
                  <a:srgbClr val="0A5496"/>
                </a:solidFill>
                <a:latin typeface="+mj-ea"/>
                <a:ea typeface="+mj-ea"/>
              </a:rPr>
              <a:t>行动计划摘要</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mj-ea"/>
                <a:ea typeface="+mj-ea"/>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1</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新分会</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2</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新会员</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3</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会员满意度</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4</a:t>
            </a:r>
            <a:br>
              <a:rPr lang="zh-TW" b="1" dirty="0">
                <a:solidFill>
                  <a:schemeClr val="bg1"/>
                </a:solidFill>
                <a:latin typeface="+mj-ea"/>
                <a:ea typeface="+mj-ea"/>
                <a:cs typeface="Arial" panose="020B0604020202020204" pitchFamily="34" charset="0"/>
              </a:rPr>
            </a:br>
            <a:r>
              <a:rPr lang="zh-TW" altLang="en-US" b="1" dirty="0">
                <a:solidFill>
                  <a:schemeClr val="bg1"/>
                </a:solidFill>
                <a:latin typeface="+mj-ea"/>
                <a:ea typeface="+mj-ea"/>
                <a:cs typeface="Arial" panose="020B0604020202020204" pitchFamily="34" charset="0"/>
              </a:rPr>
              <a:t>领导人的支持</a:t>
            </a:r>
            <a:endParaRPr lang="zh-TW" b="1" dirty="0">
              <a:solidFill>
                <a:schemeClr val="bg1"/>
              </a:solidFill>
              <a:latin typeface="+mj-ea"/>
              <a:ea typeface="+mj-ea"/>
              <a:cs typeface="Arial" panose="020B0604020202020204" pitchFamily="34" charset="0"/>
            </a:endParaRP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dirty="0">
              <a:ln>
                <a:noFill/>
              </a:ln>
              <a:solidFill>
                <a:srgbClr val="0A5496"/>
              </a:solidFill>
              <a:effectLst/>
              <a:uLnTx/>
              <a:uFillTx/>
              <a:latin typeface="+mj-ea"/>
              <a:ea typeface="+mj-ea"/>
            </a:endParaRPr>
          </a:p>
        </p:txBody>
      </p:sp>
      <p:sp>
        <p:nvSpPr>
          <p:cNvPr id="25" name="TextBox 24">
            <a:extLst>
              <a:ext uri="{FF2B5EF4-FFF2-40B4-BE49-F238E27FC236}">
                <a16:creationId xmlns:a16="http://schemas.microsoft.com/office/drawing/2014/main" id="{35A860F9-1BA3-354B-86DA-E89FD361E4CC}"/>
              </a:ext>
            </a:extLst>
          </p:cNvPr>
          <p:cNvSpPr txBox="1"/>
          <p:nvPr/>
        </p:nvSpPr>
        <p:spPr>
          <a:xfrm>
            <a:off x="1031966" y="2239824"/>
            <a:ext cx="2286000" cy="369332"/>
          </a:xfrm>
          <a:prstGeom prst="rect">
            <a:avLst/>
          </a:prstGeom>
          <a:noFill/>
        </p:spPr>
        <p:txBody>
          <a:bodyPr wrap="square" rtlCol="0">
            <a:spAutoFit/>
          </a:bodyPr>
          <a:lstStyle/>
          <a:p>
            <a:pPr algn="ctr"/>
            <a:r>
              <a:rPr lang="zh-TW" b="1" dirty="0">
                <a:latin typeface="PMingLiU" panose="02020500000000000000" pitchFamily="18" charset="-120"/>
                <a:ea typeface="PMingLiU" panose="02020500000000000000" pitchFamily="18" charset="-120"/>
              </a:rPr>
              <a:t>目标陈述</a:t>
            </a:r>
          </a:p>
        </p:txBody>
      </p:sp>
    </p:spTree>
    <p:extLst>
      <p:ext uri="{BB962C8B-B14F-4D97-AF65-F5344CB8AC3E}">
        <p14:creationId xmlns:p14="http://schemas.microsoft.com/office/powerpoint/2010/main" val="2501444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mj-ea"/>
              <a:ea typeface="+mj-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mj-ea"/>
              <a:ea typeface="+mj-ea"/>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600" b="1" i="0" u="none" strike="noStrike" cap="none" normalizeH="0" baseline="0" noProof="0" dirty="0">
                <a:ln>
                  <a:noFill/>
                </a:ln>
                <a:solidFill>
                  <a:prstClr val="white"/>
                </a:solidFill>
                <a:uLnTx/>
                <a:uFillTx/>
                <a:latin typeface="+mj-ea"/>
                <a:ea typeface="+mj-ea"/>
                <a:cs typeface="Arial" panose="020B0604020202020204" pitchFamily="34" charset="0"/>
              </a:rPr>
              <a:t>策略计划</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dirty="0">
              <a:ln>
                <a:noFill/>
              </a:ln>
              <a:solidFill>
                <a:prstClr val="white"/>
              </a:solidFill>
              <a:effectLst/>
              <a:uLnTx/>
              <a:uFillTx/>
              <a:latin typeface="+mj-ea"/>
              <a:ea typeface="+mj-ea"/>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396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zh-TW" sz="2400" b="1" i="0" u="none" strike="noStrike" cap="none" normalizeH="0" baseline="0" noProof="0" dirty="0">
                <a:ln>
                  <a:noFill/>
                </a:ln>
                <a:solidFill>
                  <a:prstClr val="white"/>
                </a:solidFill>
                <a:uLnTx/>
                <a:uFillTx/>
                <a:latin typeface="+mj-ea"/>
                <a:ea typeface="+mj-ea"/>
                <a:cs typeface="Arial" panose="020B0604020202020204" pitchFamily="34" charset="0"/>
              </a:rPr>
              <a:t>支持创新</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确保每个人都有贡献</a:t>
            </a:r>
          </a:p>
          <a:p>
            <a:pPr>
              <a:lnSpc>
                <a:spcPct val="150000"/>
              </a:lnSpc>
              <a:buClr>
                <a:srgbClr val="FFC000"/>
              </a:buClr>
              <a:buFont typeface="Wingdings" pitchFamily="2" charset="2"/>
              <a:buChar char="§"/>
              <a:defRPr/>
            </a:pPr>
            <a:r>
              <a:rPr lang="zh-TW" altLang="en-US" sz="2000" dirty="0">
                <a:solidFill>
                  <a:schemeClr val="bg1"/>
                </a:solidFill>
                <a:ea typeface="PMingLiU" charset="0"/>
              </a:rPr>
              <a:t>最初专注于构想的</a:t>
            </a:r>
            <a:r>
              <a:rPr lang="zh-TW" altLang="en-US" sz="2000" b="1" dirty="0">
                <a:solidFill>
                  <a:schemeClr val="bg1"/>
                </a:solidFill>
                <a:ea typeface="PMingLiU" charset="0"/>
              </a:rPr>
              <a:t>数量</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正向；不要有负面评论</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鼓励大胆的想法，并挑战自己</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要有创意</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mj-ea"/>
                <a:ea typeface="+mj-ea"/>
                <a:cs typeface="Arial" panose="020B0604020202020204" pitchFamily="34" charset="0"/>
              </a:rPr>
              <a:t>结合并改善想法</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mj-ea"/>
              <a:ea typeface="+mj-ea"/>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mj-ea"/>
              <a:ea typeface="+mj-ea"/>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mj-ea"/>
              <a:ea typeface="+mj-ea"/>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b="1" dirty="0">
                <a:solidFill>
                  <a:srgbClr val="0A5496"/>
                </a:solidFill>
                <a:latin typeface="+mj-ea"/>
                <a:ea typeface="+mj-ea"/>
              </a:rPr>
              <a:t>确立行动和时间</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mj-ea"/>
                <a:ea typeface="+mj-ea"/>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1</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新分会</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2</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新会员</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3</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会员满意度</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4</a:t>
            </a:r>
            <a:br>
              <a:rPr lang="zh-TW" b="1" dirty="0">
                <a:solidFill>
                  <a:schemeClr val="bg1"/>
                </a:solidFill>
                <a:latin typeface="+mj-ea"/>
                <a:ea typeface="+mj-ea"/>
                <a:cs typeface="Arial" panose="020B0604020202020204" pitchFamily="34" charset="0"/>
              </a:rPr>
            </a:br>
            <a:r>
              <a:rPr lang="zh-TW" altLang="en-US" b="1" dirty="0">
                <a:solidFill>
                  <a:schemeClr val="bg1"/>
                </a:solidFill>
                <a:latin typeface="+mj-ea"/>
                <a:ea typeface="+mj-ea"/>
                <a:cs typeface="Arial" panose="020B0604020202020204" pitchFamily="34" charset="0"/>
              </a:rPr>
              <a:t>领导人的支持</a:t>
            </a:r>
            <a:endParaRPr lang="zh-TW" b="1" dirty="0">
              <a:solidFill>
                <a:schemeClr val="bg1"/>
              </a:solidFill>
              <a:latin typeface="+mj-ea"/>
              <a:ea typeface="+mj-ea"/>
              <a:cs typeface="Arial" panose="020B0604020202020204" pitchFamily="34" charset="0"/>
            </a:endParaRP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zh-TW" sz="2000" dirty="0">
                <a:latin typeface="+mj-ea"/>
                <a:ea typeface="+mj-ea"/>
              </a:rPr>
              <a:t>分成四个小组：每个专注领域一个</a:t>
            </a:r>
          </a:p>
          <a:p>
            <a:pPr marL="514350" indent="-514350">
              <a:lnSpc>
                <a:spcPct val="110000"/>
              </a:lnSpc>
              <a:spcBef>
                <a:spcPts val="1200"/>
              </a:spcBef>
              <a:spcAft>
                <a:spcPts val="600"/>
              </a:spcAft>
              <a:buClr>
                <a:schemeClr val="tx1"/>
              </a:buClr>
              <a:buFont typeface="+mj-lt"/>
              <a:buAutoNum type="arabicParenR"/>
            </a:pPr>
            <a:r>
              <a:rPr lang="zh-TW" sz="2000" dirty="0">
                <a:latin typeface="+mj-ea"/>
                <a:ea typeface="+mj-ea"/>
              </a:rPr>
              <a:t>每个小组建立一张可能的行动列表，然后选出最好的2-3个，并加上描述和日期范围</a:t>
            </a:r>
          </a:p>
          <a:p>
            <a:pPr marL="514350" indent="-514350">
              <a:lnSpc>
                <a:spcPct val="110000"/>
              </a:lnSpc>
              <a:spcBef>
                <a:spcPts val="1200"/>
              </a:spcBef>
              <a:spcAft>
                <a:spcPts val="600"/>
              </a:spcAft>
              <a:buClr>
                <a:schemeClr val="tx1"/>
              </a:buClr>
              <a:buFont typeface="+mj-lt"/>
              <a:buAutoNum type="arabicParenR"/>
            </a:pPr>
            <a:r>
              <a:rPr lang="zh-TW" sz="2000" dirty="0">
                <a:latin typeface="+mj-ea"/>
                <a:ea typeface="+mj-ea"/>
              </a:rPr>
              <a:t>每个小组的发言人分享各小组的想法</a:t>
            </a:r>
          </a:p>
          <a:p>
            <a:pPr marL="514350" indent="-514350">
              <a:lnSpc>
                <a:spcPct val="110000"/>
              </a:lnSpc>
              <a:spcBef>
                <a:spcPts val="1200"/>
              </a:spcBef>
              <a:spcAft>
                <a:spcPts val="600"/>
              </a:spcAft>
              <a:buClr>
                <a:schemeClr val="tx1"/>
              </a:buClr>
              <a:buFont typeface="+mj-lt"/>
              <a:buAutoNum type="arabicParenR"/>
            </a:pPr>
            <a:r>
              <a:rPr lang="zh-TW" sz="2000" dirty="0">
                <a:latin typeface="+mj-ea"/>
                <a:ea typeface="+mj-ea"/>
              </a:rPr>
              <a:t>我们以小组总结我们的行动列表</a:t>
            </a:r>
          </a:p>
          <a:p>
            <a:pPr marL="457200" indent="-457200">
              <a:buClr>
                <a:schemeClr val="accent1"/>
              </a:buClr>
              <a:buFont typeface="Wingdings" panose="05000000000000000000" pitchFamily="2" charset="2"/>
              <a:buChar char="v"/>
            </a:pPr>
            <a:endParaRPr lang="en-US" kern="0" dirty="0">
              <a:latin typeface="+mj-ea"/>
              <a:ea typeface="+mj-ea"/>
            </a:endParaRPr>
          </a:p>
          <a:p>
            <a:pPr marL="457200" indent="-457200">
              <a:buClr>
                <a:schemeClr val="accent1"/>
              </a:buClr>
              <a:buFont typeface="Wingdings" panose="05000000000000000000" pitchFamily="2" charset="2"/>
              <a:buChar char="v"/>
            </a:pPr>
            <a:endParaRPr lang="en-US" kern="0" dirty="0">
              <a:latin typeface="+mj-ea"/>
              <a:ea typeface="+mj-ea"/>
            </a:endParaRPr>
          </a:p>
          <a:p>
            <a:pPr marL="457200" indent="-457200">
              <a:buClr>
                <a:schemeClr val="accent1"/>
              </a:buClr>
              <a:buFont typeface="Wingdings" panose="05000000000000000000" pitchFamily="2" charset="2"/>
              <a:buChar char="v"/>
            </a:pPr>
            <a:endParaRPr lang="en-US" kern="0" dirty="0">
              <a:latin typeface="+mj-ea"/>
              <a:ea typeface="+mj-ea"/>
            </a:endParaRPr>
          </a:p>
        </p:txBody>
      </p:sp>
    </p:spTree>
    <p:extLst>
      <p:ext uri="{BB962C8B-B14F-4D97-AF65-F5344CB8AC3E}">
        <p14:creationId xmlns:p14="http://schemas.microsoft.com/office/powerpoint/2010/main" val="236442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dirty="0">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E639F409-2115-254D-AC65-89E33A9B01EF}"/>
              </a:ext>
            </a:extLst>
          </p:cNvPr>
          <p:cNvGrpSpPr/>
          <p:nvPr/>
        </p:nvGrpSpPr>
        <p:grpSpPr>
          <a:xfrm>
            <a:off x="43241" y="1524000"/>
            <a:ext cx="11877248" cy="5604094"/>
            <a:chOff x="43241" y="1524000"/>
            <a:chExt cx="11877248" cy="5604094"/>
          </a:xfrm>
        </p:grpSpPr>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altLang="zh-TW" sz="4400" b="1" dirty="0">
                <a:latin typeface="+mj-ea"/>
                <a:ea typeface="+mj-ea"/>
              </a:endParaRPr>
            </a:p>
            <a:p>
              <a:endParaRPr lang="en-US" altLang="zh-TW" sz="4400" b="1" dirty="0">
                <a:latin typeface="+mj-ea"/>
                <a:ea typeface="+mj-ea"/>
              </a:endParaRPr>
            </a:p>
            <a:p>
              <a:r>
                <a:rPr lang="zh-TW" sz="4400" b="1" dirty="0">
                  <a:latin typeface="+mj-ea"/>
                  <a:ea typeface="+mj-ea"/>
                </a:rPr>
                <a:t>除非许下承诺，否则只有保证和希望；但没有计划。</a:t>
              </a:r>
            </a:p>
            <a:p>
              <a:r>
                <a:rPr lang="zh-TW" sz="4400" b="1" dirty="0">
                  <a:latin typeface="+mj-ea"/>
                  <a:ea typeface="+mj-ea"/>
                </a:rPr>
                <a:t> </a:t>
              </a:r>
            </a:p>
            <a:p>
              <a:endParaRPr lang="zh-TW" sz="4400" b="1" dirty="0">
                <a:latin typeface="+mj-ea"/>
                <a:ea typeface="+mj-ea"/>
              </a:endParaRPr>
            </a:p>
          </p:txBody>
        </p:sp>
        <p:sp>
          <p:nvSpPr>
            <p:cNvPr id="19" name="Quote">
              <a:extLst>
                <a:ext uri="{FF2B5EF4-FFF2-40B4-BE49-F238E27FC236}">
                  <a16:creationId xmlns:a16="http://schemas.microsoft.com/office/drawing/2014/main" id="{B7FB3DAC-63D4-B148-88F5-75FA7D71423D}"/>
                </a:ext>
              </a:extLst>
            </p:cNvPr>
            <p:cNvSpPr/>
            <p:nvPr/>
          </p:nvSpPr>
          <p:spPr>
            <a:xfrm>
              <a:off x="43241" y="1524000"/>
              <a:ext cx="1513719" cy="5604094"/>
            </a:xfrm>
            <a:prstGeom prst="rect">
              <a:avLst/>
            </a:prstGeom>
          </p:spPr>
          <p:txBody>
            <a:bodyPr wrap="square" lIns="63496" tIns="31748" rIns="63496" bIns="31748">
              <a:spAutoFit/>
            </a:bodyPr>
            <a:lstStyle/>
            <a:p>
              <a:pPr algn="ctr"/>
              <a:r>
                <a:rPr lang="zh-CN" altLang="en-US" sz="18000" b="1" dirty="0">
                  <a:solidFill>
                    <a:srgbClr val="EBB700"/>
                  </a:solidFill>
                  <a:latin typeface="Open Sans"/>
                  <a:ea typeface="PMingLiU"/>
                  <a:cs typeface="Open Sans"/>
                </a:rPr>
                <a:t>“</a:t>
              </a:r>
              <a:endParaRPr lang="en-US" altLang="zh-TW" sz="18000" b="1" dirty="0">
                <a:solidFill>
                  <a:srgbClr val="EBB700"/>
                </a:solidFill>
                <a:latin typeface="Open Sans"/>
                <a:ea typeface="PMingLiU"/>
                <a:cs typeface="Open Sans"/>
              </a:endParaRPr>
            </a:p>
            <a:p>
              <a:pPr algn="ctr"/>
              <a:endParaRPr lang="zh-TW" sz="18000" b="1" dirty="0">
                <a:solidFill>
                  <a:srgbClr val="EBB700"/>
                </a:solidFill>
                <a:latin typeface="Open Sans"/>
                <a:ea typeface="PMingLiU"/>
                <a:cs typeface="Open Sans"/>
              </a:endParaRPr>
            </a:p>
          </p:txBody>
        </p:sp>
        <p:sp>
          <p:nvSpPr>
            <p:cNvPr id="20" name="Quote">
              <a:extLst>
                <a:ext uri="{FF2B5EF4-FFF2-40B4-BE49-F238E27FC236}">
                  <a16:creationId xmlns:a16="http://schemas.microsoft.com/office/drawing/2014/main" id="{E3DAE31F-0978-3144-B36A-5737DFED62EE}"/>
                </a:ext>
              </a:extLst>
            </p:cNvPr>
            <p:cNvSpPr/>
            <p:nvPr/>
          </p:nvSpPr>
          <p:spPr>
            <a:xfrm>
              <a:off x="10406770" y="2926310"/>
              <a:ext cx="1513719" cy="2834105"/>
            </a:xfrm>
            <a:prstGeom prst="rect">
              <a:avLst/>
            </a:prstGeom>
          </p:spPr>
          <p:txBody>
            <a:bodyPr wrap="square" lIns="63496" tIns="31748" rIns="63496" bIns="31748">
              <a:spAutoFit/>
            </a:bodyPr>
            <a:lstStyle/>
            <a:p>
              <a:pPr algn="ctr"/>
              <a:r>
                <a:rPr lang="zh-CN" altLang="en-US" sz="18000" b="1" dirty="0">
                  <a:solidFill>
                    <a:srgbClr val="EBB700"/>
                  </a:solidFill>
                  <a:latin typeface="Open Sans"/>
                  <a:ea typeface="PMingLiU"/>
                  <a:cs typeface="Open Sans"/>
                </a:rPr>
                <a:t>”</a:t>
              </a:r>
              <a:endParaRPr lang="zh-TW" sz="18000" b="1" dirty="0">
                <a:solidFill>
                  <a:srgbClr val="EBB700"/>
                </a:solidFill>
                <a:latin typeface="Open Sans"/>
                <a:ea typeface="PMingLiU"/>
                <a:cs typeface="Open Sans"/>
              </a:endParaRPr>
            </a:p>
          </p:txBody>
        </p:sp>
      </p:gr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zh-TW" sz="2400" b="1" dirty="0">
                <a:solidFill>
                  <a:schemeClr val="bg1"/>
                </a:solidFill>
              </a:rPr>
              <a:t>- 彼得</a:t>
            </a:r>
            <a:r>
              <a:rPr lang="en-US" altLang="zh-TW" sz="2400" b="1" dirty="0">
                <a:solidFill>
                  <a:schemeClr val="bg1"/>
                </a:solidFill>
                <a:latin typeface="PMingLiU" panose="02020500000000000000" pitchFamily="18" charset="-120"/>
                <a:ea typeface="PMingLiU" panose="02020500000000000000" pitchFamily="18" charset="-120"/>
              </a:rPr>
              <a:t>‧</a:t>
            </a:r>
            <a:r>
              <a:rPr lang="zh-TW" sz="2400" b="1" dirty="0">
                <a:solidFill>
                  <a:schemeClr val="bg1"/>
                </a:solidFill>
              </a:rPr>
              <a:t>德鲁克</a:t>
            </a:r>
          </a:p>
        </p:txBody>
      </p:sp>
    </p:spTree>
    <p:extLst>
      <p:ext uri="{BB962C8B-B14F-4D97-AF65-F5344CB8AC3E}">
        <p14:creationId xmlns:p14="http://schemas.microsoft.com/office/powerpoint/2010/main" val="27475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zh-CN" altLang="en-US" sz="3200" b="1" dirty="0">
                <a:solidFill>
                  <a:srgbClr val="0A5496"/>
                </a:solidFill>
              </a:rPr>
              <a:t>工作组组织模板 </a:t>
            </a:r>
            <a:endParaRPr lang="en-US" sz="3200" b="1" dirty="0">
              <a:solidFill>
                <a:srgbClr val="0A5496"/>
              </a:solidFill>
            </a:endParaRP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a:t>
              </a:r>
              <a:r>
                <a:rPr lang="zh-CN" altLang="en-US" kern="0" dirty="0">
                  <a:solidFill>
                    <a:srgbClr val="0D2240"/>
                  </a:solidFill>
                  <a:latin typeface="Helvetica Neue"/>
                  <a:ea typeface="Fira Sans Extra Condensed Medium"/>
                  <a:cs typeface="Fira Sans Extra Condensed Medium"/>
                  <a:sym typeface="Fira Sans Extra Condensed Medium"/>
                </a:rPr>
                <a:t>工作组组长</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0" y="6126858"/>
            <a:ext cx="3679310" cy="580225"/>
            <a:chOff x="5073049" y="4616779"/>
            <a:chExt cx="3111101"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7"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n" kern="0" dirty="0">
                  <a:solidFill>
                    <a:srgbClr val="0D2240"/>
                  </a:solidFill>
                  <a:latin typeface="Helvetica Neue"/>
                  <a:ea typeface="Fira Sans Extra Condensed Medium"/>
                  <a:cs typeface="Fira Sans Extra Condensed Medium"/>
                  <a:sym typeface="Fira Sans Extra Condensed Medium"/>
                </a:rPr>
                <a:t>: </a:t>
              </a:r>
              <a:r>
                <a:rPr lang="zh-CN" altLang="en-US" kern="0" dirty="0">
                  <a:solidFill>
                    <a:srgbClr val="0D2240"/>
                  </a:solidFill>
                  <a:latin typeface="Helvetica Neue"/>
                  <a:ea typeface="Fira Sans Extra Condensed Medium"/>
                  <a:cs typeface="Fira Sans Extra Condensed Medium"/>
                  <a:sym typeface="Fira Sans Extra Condensed Medium"/>
                </a:rPr>
                <a:t>工作组成员</a:t>
              </a:r>
              <a:endParaRPr kern="0" dirty="0">
                <a:solidFill>
                  <a:srgbClr val="0D2240"/>
                </a:solidFill>
                <a:latin typeface="Helvetica Neue"/>
                <a:ea typeface="Fira Sans Extra Condensed Medium"/>
                <a:cs typeface="Fira Sans Extra Condensed Medium"/>
                <a:sym typeface="Fira Sans Extra Condensed Medium"/>
              </a:endParaRP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381347" y="1710996"/>
            <a:ext cx="8322476" cy="4321515"/>
            <a:chOff x="2878914" y="955830"/>
            <a:chExt cx="6241857"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878914" y="955830"/>
              <a:ext cx="6241857" cy="3241136"/>
              <a:chOff x="2581997" y="924825"/>
              <a:chExt cx="6241857"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581997" y="924825"/>
                <a:ext cx="6241857" cy="3241136"/>
                <a:chOff x="3062951" y="862828"/>
                <a:chExt cx="5728954"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062951" y="862828"/>
                  <a:ext cx="5728954" cy="3023831"/>
                  <a:chOff x="1914620" y="1266013"/>
                  <a:chExt cx="5952905"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n" sz="2267" kern="0" dirty="0">
                        <a:solidFill>
                          <a:srgbClr val="FFFFFF"/>
                        </a:solidFill>
                        <a:latin typeface="Fira Sans Extra Condensed Medium"/>
                        <a:ea typeface="Fira Sans Extra Condensed Medium"/>
                        <a:cs typeface="Fira Sans Extra Condensed Medium"/>
                        <a:sym typeface="Fira Sans Extra Condensed Medium"/>
                      </a:rPr>
                      <a:t>05</a:t>
                    </a:r>
                    <a:endParaRPr sz="2400" kern="0" dirty="0">
                      <a:solidFill>
                        <a:sysClr val="windowText" lastClr="000000"/>
                      </a:solidFill>
                    </a:endParaRP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32868" y="1665488"/>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zh-CN" altLang="en-US" dirty="0">
                        <a:solidFill>
                          <a:srgbClr val="EBB700"/>
                        </a:solidFill>
                        <a:effectLst>
                          <a:innerShdw blurRad="63500" dist="50800" dir="13500000">
                            <a:prstClr val="black">
                              <a:alpha val="50000"/>
                            </a:prstClr>
                          </a:innerShdw>
                        </a:effectLst>
                        <a:sym typeface="Fira Sans Extra Condensed Medium"/>
                      </a:rPr>
                      <a:t>专注领域 </a:t>
                    </a:r>
                    <a:r>
                      <a:rPr lang="en-US" altLang="zh-CN" dirty="0">
                        <a:solidFill>
                          <a:srgbClr val="EBB700"/>
                        </a:solidFill>
                        <a:effectLst>
                          <a:innerShdw blurRad="63500" dist="50800" dir="13500000">
                            <a:prstClr val="black">
                              <a:alpha val="50000"/>
                            </a:prstClr>
                          </a:innerShdw>
                        </a:effectLst>
                        <a:sym typeface="Fira Sans Extra Condensed Medium"/>
                      </a:rPr>
                      <a:t>1</a:t>
                    </a:r>
                    <a:r>
                      <a:rPr lang="zh-CN" altLang="en-US" dirty="0">
                        <a:solidFill>
                          <a:srgbClr val="EBB700"/>
                        </a:solidFill>
                        <a:effectLst>
                          <a:innerShdw blurRad="63500" dist="50800" dir="13500000">
                            <a:prstClr val="black">
                              <a:alpha val="50000"/>
                            </a:prstClr>
                          </a:innerShdw>
                        </a:effectLst>
                        <a:sym typeface="Fira Sans Extra Condensed Medium"/>
                      </a:rPr>
                      <a:t>：</a:t>
                    </a:r>
                    <a:br>
                      <a:rPr lang="en-US" altLang="zh-CN" dirty="0">
                        <a:solidFill>
                          <a:srgbClr val="EBB700"/>
                        </a:solidFill>
                        <a:effectLst>
                          <a:innerShdw blurRad="63500" dist="50800" dir="13500000">
                            <a:prstClr val="black">
                              <a:alpha val="50000"/>
                            </a:prstClr>
                          </a:innerShdw>
                        </a:effectLst>
                        <a:sym typeface="Fira Sans Extra Condensed Medium"/>
                      </a:rPr>
                    </a:br>
                    <a:r>
                      <a:rPr lang="zh-CN" altLang="en-US" dirty="0">
                        <a:solidFill>
                          <a:srgbClr val="EBB700"/>
                        </a:solidFill>
                        <a:effectLst>
                          <a:innerShdw blurRad="63500" dist="50800" dir="13500000">
                            <a:prstClr val="black">
                              <a:alpha val="50000"/>
                            </a:prstClr>
                          </a:innerShdw>
                        </a:effectLst>
                        <a:sym typeface="Fira Sans Extra Condensed Medium"/>
                      </a:rPr>
                      <a:t>新分会</a:t>
                    </a:r>
                    <a:endParaRPr dirty="0">
                      <a:solidFill>
                        <a:srgbClr val="EBB700"/>
                      </a:solidFill>
                      <a:effectLst>
                        <a:innerShdw blurRad="63500" dist="50800" dir="13500000">
                          <a:prstClr val="black">
                            <a:alpha val="50000"/>
                          </a:prstClr>
                        </a:innerShdw>
                      </a:effectLst>
                      <a:sym typeface="Fira Sans Extra Condensed Medium"/>
                    </a:endParaRP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82925" y="1662093"/>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zh-CN" altLang="en-US" dirty="0">
                        <a:solidFill>
                          <a:srgbClr val="407CCA"/>
                        </a:solidFill>
                        <a:effectLst>
                          <a:innerShdw blurRad="63500" dist="50800" dir="13500000">
                            <a:prstClr val="black">
                              <a:alpha val="50000"/>
                            </a:prstClr>
                          </a:innerShdw>
                        </a:effectLst>
                        <a:sym typeface="Fira Sans Extra Condensed Medium"/>
                      </a:rPr>
                      <a:t>专注领域 </a:t>
                    </a:r>
                    <a:r>
                      <a:rPr lang="en-US" altLang="zh-CN" dirty="0">
                        <a:solidFill>
                          <a:srgbClr val="407CCA"/>
                        </a:solidFill>
                        <a:effectLst>
                          <a:innerShdw blurRad="63500" dist="50800" dir="13500000">
                            <a:prstClr val="black">
                              <a:alpha val="50000"/>
                            </a:prstClr>
                          </a:innerShdw>
                        </a:effectLst>
                        <a:sym typeface="Fira Sans Extra Condensed Medium"/>
                      </a:rPr>
                      <a:t>2</a:t>
                    </a:r>
                    <a:r>
                      <a:rPr lang="zh-CN" altLang="en-US" dirty="0">
                        <a:solidFill>
                          <a:srgbClr val="407CCA"/>
                        </a:solidFill>
                        <a:effectLst>
                          <a:innerShdw blurRad="63500" dist="50800" dir="13500000">
                            <a:prstClr val="black">
                              <a:alpha val="50000"/>
                            </a:prstClr>
                          </a:innerShdw>
                        </a:effectLst>
                        <a:sym typeface="Fira Sans Extra Condensed Medium"/>
                      </a:rPr>
                      <a:t>：</a:t>
                    </a:r>
                    <a:endParaRPr lang="en" dirty="0">
                      <a:solidFill>
                        <a:srgbClr val="407CCA"/>
                      </a:solidFill>
                      <a:effectLst>
                        <a:innerShdw blurRad="63500" dist="50800" dir="13500000">
                          <a:prstClr val="black">
                            <a:alpha val="50000"/>
                          </a:prstClr>
                        </a:innerShdw>
                      </a:effectLst>
                      <a:sym typeface="Fira Sans Extra Condensed Medium"/>
                    </a:endParaRPr>
                  </a:p>
                  <a:p>
                    <a:r>
                      <a:rPr lang="zh-CN" altLang="en-US" dirty="0">
                        <a:solidFill>
                          <a:srgbClr val="407CCA"/>
                        </a:solidFill>
                        <a:effectLst>
                          <a:innerShdw blurRad="63500" dist="50800" dir="13500000">
                            <a:prstClr val="black">
                              <a:alpha val="50000"/>
                            </a:prstClr>
                          </a:innerShdw>
                        </a:effectLst>
                        <a:sym typeface="Fira Sans Extra Condensed Medium"/>
                      </a:rPr>
                      <a:t>新会员</a:t>
                    </a:r>
                    <a:endParaRPr dirty="0">
                      <a:solidFill>
                        <a:srgbClr val="407CCA"/>
                      </a:solidFill>
                      <a:effectLst>
                        <a:innerShdw blurRad="63500" dist="50800" dir="13500000">
                          <a:prstClr val="black">
                            <a:alpha val="50000"/>
                          </a:prstClr>
                        </a:innerShdw>
                      </a:effectLst>
                      <a:sym typeface="Fira Sans Extra Condensed Medium"/>
                    </a:endParaRP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5795" y="1929505"/>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1290" y="2320244"/>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04069" y="3288354"/>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96886" y="2905556"/>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1914620" y="3610727"/>
                    <a:ext cx="1884600" cy="429600"/>
                  </a:xfrm>
                  <a:prstGeom prst="rect">
                    <a:avLst/>
                  </a:prstGeom>
                  <a:noFill/>
                  <a:ln>
                    <a:noFill/>
                  </a:ln>
                </p:spPr>
                <p:txBody>
                  <a:bodyPr spcFirstLastPara="1" wrap="square" lIns="121900" tIns="121900" rIns="121900" bIns="121900" anchor="ctr" anchorCtr="0">
                    <a:noAutofit/>
                  </a:bodyPr>
                  <a:lstStyle/>
                  <a:p>
                    <a:pPr>
                      <a:buClrTx/>
                      <a:defRPr/>
                    </a:pPr>
                    <a:r>
                      <a:rPr lang="zh-CN" altLang="en-US" b="1" dirty="0">
                        <a:solidFill>
                          <a:srgbClr val="B3B2B1"/>
                        </a:solidFill>
                        <a:effectLst>
                          <a:innerShdw blurRad="63500" dist="50800" dir="13500000">
                            <a:prstClr val="black">
                              <a:alpha val="50000"/>
                            </a:prstClr>
                          </a:innerShdw>
                        </a:effectLst>
                        <a:latin typeface="Helvetica Neue"/>
                        <a:sym typeface="Fira Sans Extra Condensed Medium"/>
                      </a:rPr>
                      <a:t>专注领域 </a:t>
                    </a:r>
                    <a:r>
                      <a:rPr lang="en-US" altLang="zh-CN" b="1" dirty="0">
                        <a:solidFill>
                          <a:srgbClr val="B3B2B1"/>
                        </a:solidFill>
                        <a:effectLst>
                          <a:innerShdw blurRad="63500" dist="50800" dir="13500000">
                            <a:prstClr val="black">
                              <a:alpha val="50000"/>
                            </a:prstClr>
                          </a:innerShdw>
                        </a:effectLst>
                        <a:latin typeface="Helvetica Neue"/>
                        <a:sym typeface="Fira Sans Extra Condensed Medium"/>
                      </a:rPr>
                      <a:t>4</a:t>
                    </a:r>
                    <a:r>
                      <a:rPr lang="zh-CN" altLang="en-US" b="1" dirty="0">
                        <a:solidFill>
                          <a:srgbClr val="B3B2B1"/>
                        </a:solidFill>
                        <a:effectLst>
                          <a:innerShdw blurRad="63500" dist="50800" dir="13500000">
                            <a:prstClr val="black">
                              <a:alpha val="50000"/>
                            </a:prstClr>
                          </a:innerShdw>
                        </a:effectLst>
                        <a:latin typeface="Helvetica Neue"/>
                        <a:sym typeface="Fira Sans Extra Condensed Medium"/>
                      </a:rPr>
                      <a:t>：</a:t>
                    </a:r>
                    <a:endParaRPr lang="en" b="1" dirty="0">
                      <a:solidFill>
                        <a:srgbClr val="B3B2B1"/>
                      </a:solidFill>
                      <a:effectLst>
                        <a:innerShdw blurRad="63500" dist="50800" dir="13500000">
                          <a:prstClr val="black">
                            <a:alpha val="50000"/>
                          </a:prstClr>
                        </a:innerShdw>
                      </a:effectLst>
                      <a:latin typeface="Helvetica Neue"/>
                      <a:sym typeface="Fira Sans Extra Condensed Medium"/>
                    </a:endParaRPr>
                  </a:p>
                  <a:p>
                    <a:pPr>
                      <a:buClrTx/>
                      <a:defRPr/>
                    </a:pPr>
                    <a:r>
                      <a:rPr lang="zh-TW" altLang="en-US" b="1" dirty="0">
                        <a:solidFill>
                          <a:srgbClr val="B3B2B1"/>
                        </a:solidFill>
                        <a:effectLst>
                          <a:innerShdw blurRad="63500" dist="50800" dir="13500000">
                            <a:prstClr val="black">
                              <a:alpha val="50000"/>
                            </a:prstClr>
                          </a:innerShdw>
                        </a:effectLst>
                        <a:latin typeface="Helvetica Neue"/>
                        <a:sym typeface="Fira Sans Extra Condensed Medium"/>
                      </a:rPr>
                      <a:t>领导人的支持</a:t>
                    </a:r>
                    <a:endParaRPr b="1" dirty="0">
                      <a:solidFill>
                        <a:srgbClr val="B3B2B1"/>
                      </a:solidFill>
                      <a:effectLst>
                        <a:innerShdw blurRad="63500" dist="50800" dir="13500000">
                          <a:prstClr val="black">
                            <a:alpha val="50000"/>
                          </a:prstClr>
                        </a:innerShdw>
                      </a:effectLst>
                      <a:latin typeface="Helvetica Neue"/>
                      <a:sym typeface="Fira Sans Extra Condensed Medium"/>
                    </a:endParaRP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820856" y="3612917"/>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zh-CN" altLang="en-US"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专注领域 </a:t>
                    </a:r>
                    <a:r>
                      <a:rPr lang="en-US" altLang="zh-C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3</a:t>
                    </a:r>
                    <a:r>
                      <a:rPr lang="zh-CN" altLang="en-US"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a:t>
                    </a:r>
                    <a:endParaRPr lang="en"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a:p>
                    <a:pPr defTabSz="1219170" fontAlgn="auto">
                      <a:spcBef>
                        <a:spcPts val="0"/>
                      </a:spcBef>
                      <a:spcAft>
                        <a:spcPts val="0"/>
                      </a:spcAft>
                      <a:defRPr/>
                    </a:pPr>
                    <a:r>
                      <a:rPr lang="zh-CN" altLang="en-US"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会员满意度</a:t>
                    </a:r>
                    <a:endParaRPr b="1" kern="0"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endParaRP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67" b="1" dirty="0">
                  <a:solidFill>
                    <a:srgbClr val="0D2240"/>
                  </a:solidFill>
                  <a:latin typeface="Helvetica Neue"/>
                </a:rPr>
                <a:t>  </a:t>
              </a:r>
              <a:r>
                <a:rPr lang="zh-CN" altLang="en-US" sz="1067" b="1" dirty="0">
                  <a:solidFill>
                    <a:srgbClr val="0D2240"/>
                  </a:solidFill>
                  <a:latin typeface="Helvetica Neue"/>
                </a:rPr>
                <a:t>全球会员发展措施</a:t>
              </a:r>
              <a:br>
                <a:rPr lang="en-US" altLang="zh-CN" sz="1067" b="1" dirty="0">
                  <a:solidFill>
                    <a:srgbClr val="0D2240"/>
                  </a:solidFill>
                  <a:latin typeface="Helvetica Neue"/>
                </a:rPr>
              </a:br>
              <a:r>
                <a:rPr lang="zh-CN" altLang="en-US" sz="1067" b="1" dirty="0">
                  <a:solidFill>
                    <a:srgbClr val="0D2240"/>
                  </a:solidFill>
                  <a:latin typeface="Helvetica Neue"/>
                </a:rPr>
                <a:t>支持组长</a:t>
              </a:r>
              <a:endParaRPr lang="en-US" sz="1067" b="1" dirty="0">
                <a:solidFill>
                  <a:srgbClr val="0D2240"/>
                </a:solidFill>
                <a:latin typeface="Helvetica Neue"/>
              </a:endParaRPr>
            </a:p>
            <a:p>
              <a:pPr algn="ctr"/>
              <a:endParaRPr lang="en-US" sz="1067" b="1" dirty="0">
                <a:solidFill>
                  <a:srgbClr val="0D2240"/>
                </a:solidFill>
                <a:highlight>
                  <a:srgbClr val="FF338D"/>
                </a:highlight>
                <a:latin typeface="Helvetica Neue"/>
              </a:endParaRPr>
            </a:p>
          </p:txBody>
        </p:sp>
      </p:grpSp>
      <p:grpSp>
        <p:nvGrpSpPr>
          <p:cNvPr id="5" name="Group 4">
            <a:extLst>
              <a:ext uri="{FF2B5EF4-FFF2-40B4-BE49-F238E27FC236}">
                <a16:creationId xmlns:a16="http://schemas.microsoft.com/office/drawing/2014/main" id="{7AED911B-FEC7-427A-A1EB-937C36D12233}"/>
              </a:ext>
            </a:extLst>
          </p:cNvPr>
          <p:cNvGrpSpPr/>
          <p:nvPr/>
        </p:nvGrpSpPr>
        <p:grpSpPr>
          <a:xfrm>
            <a:off x="468921" y="2213318"/>
            <a:ext cx="1706880" cy="1069284"/>
            <a:chOff x="351691" y="1659988"/>
            <a:chExt cx="1280160" cy="801963"/>
          </a:xfrm>
        </p:grpSpPr>
        <p:cxnSp>
          <p:nvCxnSpPr>
            <p:cNvPr id="3" name="Straight Connector 2">
              <a:extLst>
                <a:ext uri="{FF2B5EF4-FFF2-40B4-BE49-F238E27FC236}">
                  <a16:creationId xmlns:a16="http://schemas.microsoft.com/office/drawing/2014/main" id="{F8252182-FCED-48BF-BCA8-11B336AB9800}"/>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CB726B0F-3775-4E81-9177-12979AB2002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B3274E3-D49F-46BA-9AAB-48F492B7DFBF}"/>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57A583B-5FEB-4810-8B5F-AB8A2BE59143}"/>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82396E36-F12C-4422-AD43-3682CBD5593C}"/>
              </a:ext>
            </a:extLst>
          </p:cNvPr>
          <p:cNvGrpSpPr/>
          <p:nvPr/>
        </p:nvGrpSpPr>
        <p:grpSpPr>
          <a:xfrm>
            <a:off x="550584" y="4142643"/>
            <a:ext cx="1706880" cy="1069284"/>
            <a:chOff x="351691" y="1659988"/>
            <a:chExt cx="1280160" cy="801963"/>
          </a:xfrm>
        </p:grpSpPr>
        <p:cxnSp>
          <p:nvCxnSpPr>
            <p:cNvPr id="108" name="Straight Connector 107">
              <a:extLst>
                <a:ext uri="{FF2B5EF4-FFF2-40B4-BE49-F238E27FC236}">
                  <a16:creationId xmlns:a16="http://schemas.microsoft.com/office/drawing/2014/main" id="{48D52EB8-01C3-4F21-B4DD-25815F187B5F}"/>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70A3E020-9F80-4CFD-916D-5E1FDEE7D759}"/>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4C3FE34-C650-492C-9EF9-77CDD6699C3A}"/>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969923A-93E4-4F3B-B72A-D8FA2B091BE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C395059D-B4B8-4037-87EB-830E80CAADDF}"/>
              </a:ext>
            </a:extLst>
          </p:cNvPr>
          <p:cNvGrpSpPr/>
          <p:nvPr/>
        </p:nvGrpSpPr>
        <p:grpSpPr>
          <a:xfrm>
            <a:off x="10036279" y="2146893"/>
            <a:ext cx="1706880" cy="1069284"/>
            <a:chOff x="351691" y="1659988"/>
            <a:chExt cx="1280160" cy="801963"/>
          </a:xfrm>
        </p:grpSpPr>
        <p:cxnSp>
          <p:nvCxnSpPr>
            <p:cNvPr id="113" name="Straight Connector 112">
              <a:extLst>
                <a:ext uri="{FF2B5EF4-FFF2-40B4-BE49-F238E27FC236}">
                  <a16:creationId xmlns:a16="http://schemas.microsoft.com/office/drawing/2014/main" id="{5B1574D9-E6C9-437E-BCE6-5268A6FBA8E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C346963-D908-480A-B76B-5C6EBB211C1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7E0962BA-D2CE-43C9-A2E3-F585D89EEEDC}"/>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C7480D6-7996-4B83-9B71-19F62404020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5AD6AB64-6CE0-4BCB-AD6B-8A1AEA514034}"/>
              </a:ext>
            </a:extLst>
          </p:cNvPr>
          <p:cNvGrpSpPr/>
          <p:nvPr/>
        </p:nvGrpSpPr>
        <p:grpSpPr>
          <a:xfrm>
            <a:off x="10007964" y="4149077"/>
            <a:ext cx="1706880" cy="1069284"/>
            <a:chOff x="351691" y="1659988"/>
            <a:chExt cx="1280160" cy="801963"/>
          </a:xfrm>
        </p:grpSpPr>
        <p:cxnSp>
          <p:nvCxnSpPr>
            <p:cNvPr id="118" name="Straight Connector 117">
              <a:extLst>
                <a:ext uri="{FF2B5EF4-FFF2-40B4-BE49-F238E27FC236}">
                  <a16:creationId xmlns:a16="http://schemas.microsoft.com/office/drawing/2014/main" id="{8E94CEBA-641A-4F3C-BD9C-95C7280D6F95}"/>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E0FE95F-F657-46B7-AFAD-EB1074333DB3}"/>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C330F06-8EC6-4DFB-96AB-D131BF01116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772207D-3425-4C99-8D6C-B59BC4D4E7A4}"/>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396915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83981" y="86139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dirty="0">
                <a:solidFill>
                  <a:schemeClr val="bg1"/>
                </a:solidFill>
                <a:latin typeface="+mj-ea"/>
                <a:ea typeface="+mj-ea"/>
                <a:cs typeface="Arial" panose="020B0604020202020204" pitchFamily="34" charset="0"/>
              </a:rPr>
              <a:t>我们都在同一个旅程中！</a:t>
            </a: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zh-TW" sz="2400" b="1" dirty="0">
                <a:solidFill>
                  <a:schemeClr val="bg1"/>
                </a:solidFill>
                <a:latin typeface="+mj-ea"/>
                <a:ea typeface="+mj-ea"/>
              </a:rPr>
              <a:t>可用的支持...</a:t>
            </a:r>
          </a:p>
          <a:p>
            <a:pPr marL="457200" indent="-457200" fontAlgn="auto">
              <a:spcAft>
                <a:spcPts val="1200"/>
              </a:spcAft>
              <a:buFont typeface="+mj-lt"/>
              <a:buAutoNum type="arabicPeriod"/>
            </a:pPr>
            <a:r>
              <a:rPr lang="zh-TW" sz="1800" dirty="0">
                <a:solidFill>
                  <a:schemeClr val="bg1"/>
                </a:solidFill>
                <a:latin typeface="+mj-ea"/>
                <a:ea typeface="+mj-ea"/>
              </a:rPr>
              <a:t>全球行动团队领导人</a:t>
            </a:r>
          </a:p>
          <a:p>
            <a:pPr marL="457200" indent="-457200" fontAlgn="auto">
              <a:spcAft>
                <a:spcPts val="1200"/>
              </a:spcAft>
              <a:buFont typeface="+mj-lt"/>
              <a:buAutoNum type="arabicPeriod"/>
            </a:pPr>
            <a:r>
              <a:rPr lang="zh-TW" sz="1800" dirty="0">
                <a:solidFill>
                  <a:schemeClr val="bg1"/>
                </a:solidFill>
                <a:latin typeface="+mj-ea"/>
                <a:ea typeface="+mj-ea"/>
              </a:rPr>
              <a:t>国际狮子会的GAT职员</a:t>
            </a:r>
          </a:p>
          <a:p>
            <a:pPr marL="457200" indent="-457200" fontAlgn="auto">
              <a:spcAft>
                <a:spcPts val="1200"/>
              </a:spcAft>
              <a:buFont typeface="+mj-lt"/>
              <a:buAutoNum type="arabicPeriod"/>
            </a:pPr>
            <a:r>
              <a:rPr lang="zh-TW" sz="1800" dirty="0">
                <a:solidFill>
                  <a:schemeClr val="bg1"/>
                </a:solidFill>
                <a:latin typeface="+mj-ea"/>
                <a:ea typeface="+mj-ea"/>
              </a:rPr>
              <a:t>前国际总会长、前国际理事、前议会议长及前总监 </a:t>
            </a:r>
          </a:p>
          <a:p>
            <a:pPr marL="457200" indent="-457200" fontAlgn="auto">
              <a:spcAft>
                <a:spcPts val="1200"/>
              </a:spcAft>
              <a:buFont typeface="+mj-lt"/>
              <a:buAutoNum type="arabicPeriod"/>
            </a:pPr>
            <a:r>
              <a:rPr lang="zh-TW" sz="1800" dirty="0">
                <a:solidFill>
                  <a:schemeClr val="bg1"/>
                </a:solidFill>
                <a:latin typeface="+mj-ea"/>
                <a:ea typeface="+mj-ea"/>
              </a:rPr>
              <a:t>现有的委员会</a:t>
            </a:r>
          </a:p>
          <a:p>
            <a:pPr marL="489915" indent="-457200" fontAlgn="auto">
              <a:spcAft>
                <a:spcPts val="1200"/>
              </a:spcAft>
              <a:buFont typeface="+mj-lt"/>
              <a:buAutoNum type="arabicPeriod"/>
            </a:pPr>
            <a:r>
              <a:rPr lang="zh-TW" sz="1800" dirty="0">
                <a:solidFill>
                  <a:schemeClr val="bg1"/>
                </a:solidFill>
                <a:latin typeface="+mj-ea"/>
                <a:ea typeface="+mj-ea"/>
              </a:rPr>
              <a:t>其他区的总监</a:t>
            </a:r>
          </a:p>
          <a:p>
            <a:pPr marL="489915" indent="-457200" fontAlgn="auto">
              <a:spcAft>
                <a:spcPts val="1200"/>
              </a:spcAft>
              <a:buFont typeface="+mj-lt"/>
              <a:buAutoNum type="arabicPeriod"/>
            </a:pPr>
            <a:r>
              <a:rPr lang="zh-TW" sz="1800" dirty="0">
                <a:solidFill>
                  <a:schemeClr val="bg1"/>
                </a:solidFill>
                <a:latin typeface="+mj-ea"/>
                <a:ea typeface="+mj-ea"/>
              </a:rPr>
              <a:t>分区/专区主席及认证导狮</a:t>
            </a:r>
          </a:p>
          <a:p>
            <a:pPr marL="489915" indent="-457200" fontAlgn="auto">
              <a:spcAft>
                <a:spcPts val="1200"/>
              </a:spcAft>
              <a:buFont typeface="+mj-lt"/>
              <a:buAutoNum type="arabicPeriod"/>
            </a:pPr>
            <a:r>
              <a:rPr lang="zh-TW" sz="1800" dirty="0">
                <a:solidFill>
                  <a:schemeClr val="bg1"/>
                </a:solidFill>
                <a:latin typeface="+mj-ea"/>
                <a:ea typeface="+mj-ea"/>
              </a:rPr>
              <a:t>分会领导人和狮子会会员</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527462598"/>
              </p:ext>
            </p:extLst>
          </p:nvPr>
        </p:nvGraphicFramePr>
        <p:xfrm>
          <a:off x="8610600" y="1121548"/>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27</a:t>
            </a:fld>
            <a:endParaRPr lang="en-US" sz="1000" dirty="0">
              <a:solidFill>
                <a:schemeClr val="bg1"/>
              </a:solidFill>
              <a:latin typeface="+mj-ea"/>
              <a:ea typeface="+mj-ea"/>
            </a:endParaRPr>
          </a:p>
        </p:txBody>
      </p:sp>
    </p:spTree>
    <p:extLst>
      <p:ext uri="{BB962C8B-B14F-4D97-AF65-F5344CB8AC3E}">
        <p14:creationId xmlns:p14="http://schemas.microsoft.com/office/powerpoint/2010/main" val="128374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594888" y="1182628"/>
            <a:ext cx="3619196"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zh-TW" sz="3600" b="1" dirty="0">
                <a:solidFill>
                  <a:srgbClr val="0A5496"/>
                </a:solidFill>
                <a:latin typeface="+mj-ea"/>
                <a:ea typeface="+mj-ea"/>
                <a:cs typeface="Arial" charset="0"/>
              </a:rPr>
              <a:t>可用的资源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28</a:t>
            </a:fld>
            <a:endParaRPr lang="en-US" sz="1000" dirty="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737766" y="2152810"/>
            <a:ext cx="9616033"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zh-TW" sz="2000" b="1" dirty="0">
                <a:solidFill>
                  <a:srgbClr val="00338D"/>
                </a:solidFill>
                <a:latin typeface="+mj-ea"/>
                <a:ea typeface="+mj-ea"/>
                <a:cs typeface="Arial" charset="0"/>
              </a:rPr>
              <a:t>以新分会重振区</a:t>
            </a:r>
          </a:p>
          <a:p>
            <a:pPr marL="0" indent="0" fontAlgn="auto">
              <a:lnSpc>
                <a:spcPct val="100000"/>
              </a:lnSpc>
              <a:spcBef>
                <a:spcPts val="0"/>
              </a:spcBef>
              <a:spcAft>
                <a:spcPts val="200"/>
              </a:spcAft>
              <a:buClr>
                <a:srgbClr val="FFC000"/>
              </a:buClr>
              <a:buNone/>
            </a:pPr>
            <a:endParaRPr lang="en-US" sz="2000" b="1" dirty="0">
              <a:solidFill>
                <a:srgbClr val="000000"/>
              </a:solidFill>
              <a:latin typeface="+mj-ea"/>
              <a:ea typeface="+mj-ea"/>
              <a:cs typeface="Arial" panose="020B0604020202020204" pitchFamily="34" charset="0"/>
            </a:endParaRPr>
          </a:p>
        </p:txBody>
      </p:sp>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1737766" y="2630447"/>
            <a:ext cx="5567912"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zh-TW" sz="1800" b="1" dirty="0">
                <a:solidFill>
                  <a:srgbClr val="000000"/>
                </a:solidFill>
                <a:latin typeface="+mj-ea"/>
                <a:ea typeface="+mj-ea"/>
                <a:cs typeface="Arial" panose="020B0604020202020204" pitchFamily="34" charset="0"/>
              </a:rPr>
              <a:t>着手开始</a:t>
            </a:r>
          </a:p>
          <a:p>
            <a:pPr fontAlgn="auto">
              <a:lnSpc>
                <a:spcPct val="100000"/>
              </a:lnSpc>
              <a:spcBef>
                <a:spcPts val="0"/>
              </a:spcBef>
              <a:spcAft>
                <a:spcPts val="0"/>
              </a:spcAft>
              <a:buClr>
                <a:srgbClr val="FFC000"/>
              </a:buClr>
              <a:buFont typeface="Wingdings" panose="05000000000000000000" pitchFamily="2" charset="2"/>
              <a:buChar char="Ø"/>
            </a:pPr>
            <a:endParaRPr lang="en-US" sz="1800" b="1" dirty="0">
              <a:solidFill>
                <a:srgbClr val="000000"/>
              </a:solidFill>
              <a:latin typeface="+mj-ea"/>
              <a:ea typeface="+mj-ea"/>
              <a:cs typeface="Arial" panose="020B0604020202020204" pitchFamily="34" charset="0"/>
            </a:endParaRPr>
          </a:p>
          <a:p>
            <a:pPr fontAlgn="auto">
              <a:lnSpc>
                <a:spcPct val="150000"/>
              </a:lnSpc>
              <a:spcBef>
                <a:spcPts val="0"/>
              </a:spcBef>
              <a:spcAft>
                <a:spcPts val="0"/>
              </a:spcAft>
              <a:buClr>
                <a:srgbClr val="0A5496"/>
              </a:buClr>
            </a:pPr>
            <a:r>
              <a:rPr lang="zh-TW" sz="1800" b="1" dirty="0">
                <a:solidFill>
                  <a:srgbClr val="0A5496"/>
                </a:solidFill>
                <a:latin typeface="+mj-ea"/>
                <a:ea typeface="+mj-ea"/>
                <a:cs typeface="Arial" panose="020B0604020202020204" pitchFamily="34" charset="0"/>
              </a:rPr>
              <a:t>新会发展指南</a:t>
            </a:r>
            <a:r>
              <a:rPr lang="zh-TW" sz="1800" dirty="0">
                <a:latin typeface="+mj-ea"/>
                <a:ea typeface="+mj-ea"/>
                <a:cs typeface="Arial" panose="020B0604020202020204" pitchFamily="34" charset="0"/>
              </a:rPr>
              <a:t>描述创立新分会的步骤</a:t>
            </a:r>
          </a:p>
          <a:p>
            <a:pPr fontAlgn="auto">
              <a:lnSpc>
                <a:spcPct val="150000"/>
              </a:lnSpc>
              <a:spcBef>
                <a:spcPts val="0"/>
              </a:spcBef>
              <a:spcAft>
                <a:spcPts val="0"/>
              </a:spcAft>
              <a:buClr>
                <a:srgbClr val="0A5496"/>
              </a:buClr>
            </a:pPr>
            <a:r>
              <a:rPr lang="zh-TW" sz="1800" dirty="0">
                <a:latin typeface="+mj-ea"/>
                <a:ea typeface="+mj-ea"/>
                <a:cs typeface="Arial" panose="020B0604020202020204" pitchFamily="34" charset="0"/>
              </a:rPr>
              <a:t>在</a:t>
            </a:r>
            <a:r>
              <a:rPr lang="zh-TW" sz="1800" b="1" dirty="0">
                <a:solidFill>
                  <a:srgbClr val="0A5496"/>
                </a:solidFill>
                <a:latin typeface="+mj-ea"/>
                <a:ea typeface="+mj-ea"/>
                <a:cs typeface="Arial" panose="020B0604020202020204" pitchFamily="34" charset="0"/>
                <a:hlinkClick r:id="rId4">
                  <a:extLst>
                    <a:ext uri="{A12FA001-AC4F-418D-AE19-62706E023703}">
                      <ahyp:hlinkClr xmlns:ahyp="http://schemas.microsoft.com/office/drawing/2018/hyperlinkcolor" val="tx"/>
                    </a:ext>
                  </a:extLst>
                </a:hlinkClick>
              </a:rPr>
              <a:t>狮子会学习中心(LLC)</a:t>
            </a:r>
            <a:r>
              <a:rPr lang="zh-TW" sz="1800" dirty="0">
                <a:latin typeface="+mj-ea"/>
                <a:ea typeface="+mj-ea"/>
                <a:cs typeface="Arial" panose="020B0604020202020204" pitchFamily="34" charset="0"/>
              </a:rPr>
              <a:t>上的新会发展网上培训课程</a:t>
            </a:r>
          </a:p>
          <a:p>
            <a:pPr fontAlgn="auto">
              <a:lnSpc>
                <a:spcPct val="150000"/>
              </a:lnSpc>
              <a:spcBef>
                <a:spcPts val="0"/>
              </a:spcBef>
              <a:spcAft>
                <a:spcPts val="0"/>
              </a:spcAft>
              <a:buClr>
                <a:srgbClr val="0A5496"/>
              </a:buClr>
            </a:pPr>
            <a:r>
              <a:rPr lang="zh-CN" altLang="en-US" sz="180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哈喽</a:t>
            </a:r>
            <a:r>
              <a:rPr lang="zh-TW" altLang="en-US" sz="180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小手册</a:t>
            </a:r>
            <a:r>
              <a:rPr lang="zh-TW" altLang="en-US" sz="1800" dirty="0">
                <a:solidFill>
                  <a:srgbClr val="000000"/>
                </a:solidFill>
                <a:latin typeface="Arial" panose="020B0604020202020204" pitchFamily="34" charset="0"/>
                <a:cs typeface="Arial" panose="020B0604020202020204" pitchFamily="34" charset="0"/>
              </a:rPr>
              <a:t>涵盖了担任狮友的福利和我们的使命。</a:t>
            </a:r>
            <a:endParaRPr lang="en-US" altLang="zh-TW" sz="1800" dirty="0">
              <a:solidFill>
                <a:srgbClr val="000000"/>
              </a:solidFill>
              <a:latin typeface="Arial" panose="020B0604020202020204" pitchFamily="34" charset="0"/>
              <a:cs typeface="Arial" panose="020B0604020202020204" pitchFamily="34" charset="0"/>
            </a:endParaRPr>
          </a:p>
          <a:p>
            <a:pPr fontAlgn="auto">
              <a:lnSpc>
                <a:spcPct val="150000"/>
              </a:lnSpc>
              <a:spcBef>
                <a:spcPts val="0"/>
              </a:spcBef>
              <a:spcAft>
                <a:spcPts val="0"/>
              </a:spcAft>
              <a:buClr>
                <a:srgbClr val="0A5496"/>
              </a:buClr>
            </a:pPr>
            <a:r>
              <a:rPr lang="zh-TW" sz="1800" b="1" dirty="0">
                <a:solidFill>
                  <a:srgbClr val="0A5496"/>
                </a:solidFill>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齐聚一堂计划</a:t>
            </a:r>
            <a:r>
              <a:rPr lang="zh-TW" sz="1800" dirty="0">
                <a:latin typeface="+mj-ea"/>
                <a:ea typeface="+mj-ea"/>
                <a:cs typeface="Arial" panose="020B0604020202020204" pitchFamily="34" charset="0"/>
              </a:rPr>
              <a:t>网页，与其他社区组织一起建立分会</a:t>
            </a:r>
          </a:p>
          <a:p>
            <a:pPr fontAlgn="auto">
              <a:lnSpc>
                <a:spcPct val="150000"/>
              </a:lnSpc>
              <a:spcBef>
                <a:spcPts val="0"/>
              </a:spcBef>
              <a:spcAft>
                <a:spcPts val="0"/>
              </a:spcAft>
              <a:buClr>
                <a:srgbClr val="0A5496"/>
              </a:buClr>
            </a:pPr>
            <a:r>
              <a:rPr lang="zh-TW" sz="1800" b="1" u="sng" dirty="0">
                <a:solidFill>
                  <a:srgbClr val="0A5496"/>
                </a:solidFill>
                <a:latin typeface="+mj-ea"/>
                <a:ea typeface="+mj-ea"/>
                <a:cs typeface="Arial" panose="020B0604020202020204" pitchFamily="34" charset="0"/>
              </a:rPr>
              <a:t>导狮计划</a:t>
            </a:r>
            <a:r>
              <a:rPr lang="zh-TW" sz="1800" dirty="0">
                <a:latin typeface="+mj-ea"/>
                <a:ea typeface="+mj-ea"/>
                <a:cs typeface="Arial" panose="020B0604020202020204" pitchFamily="34" charset="0"/>
              </a:rPr>
              <a:t>网页，准备狮友领导人以给分会支持</a:t>
            </a:r>
          </a:p>
          <a:p>
            <a:pPr fontAlgn="auto">
              <a:lnSpc>
                <a:spcPct val="150000"/>
              </a:lnSpc>
              <a:spcBef>
                <a:spcPts val="0"/>
              </a:spcBef>
              <a:spcAft>
                <a:spcPts val="0"/>
              </a:spcAft>
              <a:buClr>
                <a:srgbClr val="0A5496"/>
              </a:buClr>
            </a:pPr>
            <a:r>
              <a:rPr lang="zh-TW" sz="1800" b="1" dirty="0">
                <a:solidFill>
                  <a:srgbClr val="0A5496"/>
                </a:solidFill>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新会员讲习</a:t>
            </a:r>
            <a:r>
              <a:rPr lang="zh-TW" sz="1800" dirty="0">
                <a:latin typeface="+mj-ea"/>
                <a:ea typeface="+mj-ea"/>
                <a:cs typeface="Arial" panose="020B0604020202020204" pitchFamily="34" charset="0"/>
              </a:rPr>
              <a:t>网页和</a:t>
            </a:r>
            <a:r>
              <a:rPr lang="zh-TW" sz="1800" b="1" dirty="0">
                <a:solidFill>
                  <a:srgbClr val="0A5496"/>
                </a:solidFill>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影片</a:t>
            </a:r>
            <a:r>
              <a:rPr lang="zh-TW" sz="1800" dirty="0">
                <a:latin typeface="+mj-ea"/>
                <a:ea typeface="+mj-ea"/>
                <a:cs typeface="Arial" panose="020B0604020202020204" pitchFamily="34" charset="0"/>
              </a:rPr>
              <a:t>，为新会员提供扎实的讲习</a:t>
            </a:r>
          </a:p>
        </p:txBody>
      </p:sp>
      <p:pic>
        <p:nvPicPr>
          <p:cNvPr id="24" name="Picture 23" descr="Qr code&#10;&#10;Description automatically generated">
            <a:extLst>
              <a:ext uri="{FF2B5EF4-FFF2-40B4-BE49-F238E27FC236}">
                <a16:creationId xmlns:a16="http://schemas.microsoft.com/office/drawing/2014/main" id="{48ABF95C-EF1B-0BCA-74CD-CD5C2943F9F9}"/>
              </a:ext>
            </a:extLst>
          </p:cNvPr>
          <p:cNvPicPr>
            <a:picLocks noChangeAspect="1"/>
          </p:cNvPicPr>
          <p:nvPr/>
        </p:nvPicPr>
        <p:blipFill>
          <a:blip r:embed="rId9"/>
          <a:stretch>
            <a:fillRect/>
          </a:stretch>
        </p:blipFill>
        <p:spPr>
          <a:xfrm>
            <a:off x="9014573" y="1437786"/>
            <a:ext cx="1772508" cy="1737360"/>
          </a:xfrm>
          <a:prstGeom prst="rect">
            <a:avLst/>
          </a:prstGeom>
        </p:spPr>
      </p:pic>
      <p:sp>
        <p:nvSpPr>
          <p:cNvPr id="25" name="TextBox 24">
            <a:extLst>
              <a:ext uri="{FF2B5EF4-FFF2-40B4-BE49-F238E27FC236}">
                <a16:creationId xmlns:a16="http://schemas.microsoft.com/office/drawing/2014/main" id="{E9D20383-161D-6EF2-389C-0D3299BAFC79}"/>
              </a:ext>
            </a:extLst>
          </p:cNvPr>
          <p:cNvSpPr txBox="1"/>
          <p:nvPr/>
        </p:nvSpPr>
        <p:spPr>
          <a:xfrm>
            <a:off x="8701025" y="3275291"/>
            <a:ext cx="2347975" cy="307777"/>
          </a:xfrm>
          <a:prstGeom prst="rect">
            <a:avLst/>
          </a:prstGeom>
          <a:noFill/>
        </p:spPr>
        <p:txBody>
          <a:bodyPr wrap="square" rtlCol="0">
            <a:spAutoFit/>
          </a:bodyPr>
          <a:lstStyle/>
          <a:p>
            <a:r>
              <a:rPr lang="zh-TW" altLang="en-US" sz="1400" dirty="0">
                <a:solidFill>
                  <a:srgbClr val="FF5C35"/>
                </a:solidFill>
                <a:ea typeface="PMingLiU"/>
                <a:cs typeface="Arial" panose="020B0604020202020204" pitchFamily="34" charset="0"/>
              </a:rPr>
              <a:t>索取新分会资料袋的材料。</a:t>
            </a:r>
          </a:p>
        </p:txBody>
      </p:sp>
      <p:pic>
        <p:nvPicPr>
          <p:cNvPr id="26" name="Picture 25" descr="Qr code&#10;&#10;Description automatically generated">
            <a:extLst>
              <a:ext uri="{FF2B5EF4-FFF2-40B4-BE49-F238E27FC236}">
                <a16:creationId xmlns:a16="http://schemas.microsoft.com/office/drawing/2014/main" id="{1672CC79-13EC-264E-9828-BAB1EF4342C1}"/>
              </a:ext>
            </a:extLst>
          </p:cNvPr>
          <p:cNvPicPr>
            <a:picLocks noChangeAspect="1"/>
          </p:cNvPicPr>
          <p:nvPr/>
        </p:nvPicPr>
        <p:blipFill>
          <a:blip r:embed="rId10"/>
          <a:stretch>
            <a:fillRect/>
          </a:stretch>
        </p:blipFill>
        <p:spPr>
          <a:xfrm>
            <a:off x="9064740" y="3985541"/>
            <a:ext cx="1722341" cy="1737360"/>
          </a:xfrm>
          <a:prstGeom prst="rect">
            <a:avLst/>
          </a:prstGeom>
        </p:spPr>
      </p:pic>
      <p:sp>
        <p:nvSpPr>
          <p:cNvPr id="27" name="TextBox 26">
            <a:extLst>
              <a:ext uri="{FF2B5EF4-FFF2-40B4-BE49-F238E27FC236}">
                <a16:creationId xmlns:a16="http://schemas.microsoft.com/office/drawing/2014/main" id="{1800A727-8AF5-411B-AB1B-ADEB8AD05D11}"/>
              </a:ext>
            </a:extLst>
          </p:cNvPr>
          <p:cNvSpPr txBox="1"/>
          <p:nvPr/>
        </p:nvSpPr>
        <p:spPr>
          <a:xfrm>
            <a:off x="8574625" y="5737424"/>
            <a:ext cx="4424912" cy="307777"/>
          </a:xfrm>
          <a:prstGeom prst="rect">
            <a:avLst/>
          </a:prstGeom>
          <a:noFill/>
        </p:spPr>
        <p:txBody>
          <a:bodyPr wrap="square" rtlCol="0">
            <a:spAutoFit/>
          </a:bodyPr>
          <a:lstStyle/>
          <a:p>
            <a:r>
              <a:rPr lang="zh-TW" sz="1400" dirty="0">
                <a:solidFill>
                  <a:srgbClr val="C00000"/>
                </a:solidFill>
                <a:hlinkClick r:id="rId11">
                  <a:extLst>
                    <a:ext uri="{A12FA001-AC4F-418D-AE19-62706E023703}">
                      <ahyp:hlinkClr xmlns:ahyp="http://schemas.microsoft.com/office/drawing/2018/hyperlinkcolor" val="tx"/>
                    </a:ext>
                  </a:extLst>
                </a:hlinkClick>
              </a:rPr>
              <a:t>www.lionsclubs.org/start-a-new-club</a:t>
            </a:r>
          </a:p>
        </p:txBody>
      </p:sp>
      <p:sp>
        <p:nvSpPr>
          <p:cNvPr id="22" name="Yellow Bar">
            <a:extLst>
              <a:ext uri="{FF2B5EF4-FFF2-40B4-BE49-F238E27FC236}">
                <a16:creationId xmlns:a16="http://schemas.microsoft.com/office/drawing/2014/main" id="{68AC8CE7-607F-2E79-94B3-53F70C082ED2}"/>
              </a:ext>
            </a:extLst>
          </p:cNvPr>
          <p:cNvSpPr/>
          <p:nvPr/>
        </p:nvSpPr>
        <p:spPr>
          <a:xfrm>
            <a:off x="1737767" y="18426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004968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761999" y="1084511"/>
            <a:ext cx="111252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zh-TW" sz="3600" b="1" dirty="0">
                <a:solidFill>
                  <a:srgbClr val="0A5496"/>
                </a:solidFill>
                <a:latin typeface="+mj-ea"/>
                <a:ea typeface="+mj-ea"/>
                <a:cs typeface="Arial" charset="0"/>
              </a:rPr>
              <a:t>可用的资源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29</a:t>
            </a:fld>
            <a:endParaRPr lang="en-US" sz="1000" dirty="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447799" y="1981200"/>
            <a:ext cx="9753600" cy="338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sz="2000" b="1" dirty="0">
                <a:solidFill>
                  <a:srgbClr val="00338D"/>
                </a:solidFill>
                <a:latin typeface="+mj-ea"/>
                <a:ea typeface="+mj-ea"/>
                <a:cs typeface="Arial" charset="0"/>
              </a:rPr>
              <a:t>以新会员振兴分会</a:t>
            </a:r>
          </a:p>
          <a:p>
            <a:pPr marL="0" indent="0" algn="ctr" fontAlgn="auto">
              <a:lnSpc>
                <a:spcPct val="100000"/>
              </a:lnSpc>
              <a:spcBef>
                <a:spcPts val="0"/>
              </a:spcBef>
              <a:spcAft>
                <a:spcPts val="200"/>
              </a:spcAft>
              <a:buClr>
                <a:srgbClr val="FFC000"/>
              </a:buClr>
              <a:buNone/>
            </a:pPr>
            <a:endParaRPr lang="en-US" sz="2000" b="1" dirty="0">
              <a:solidFill>
                <a:srgbClr val="000000"/>
              </a:solidFill>
              <a:latin typeface="+mj-ea"/>
              <a:ea typeface="+mj-ea"/>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520952" y="2286000"/>
            <a:ext cx="5588911"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zh-TW" sz="1800" b="1" dirty="0">
                <a:solidFill>
                  <a:srgbClr val="000000"/>
                </a:solidFill>
                <a:latin typeface="+mj-ea"/>
                <a:ea typeface="+mj-ea"/>
                <a:cs typeface="Arial" panose="020B0604020202020204" pitchFamily="34" charset="0"/>
              </a:rPr>
              <a:t>着手开始</a:t>
            </a:r>
          </a:p>
          <a:p>
            <a:pPr fontAlgn="auto">
              <a:lnSpc>
                <a:spcPct val="100000"/>
              </a:lnSpc>
              <a:spcBef>
                <a:spcPts val="0"/>
              </a:spcBef>
              <a:spcAft>
                <a:spcPts val="0"/>
              </a:spcAft>
              <a:buClr>
                <a:srgbClr val="FFC000"/>
              </a:buClr>
              <a:buFont typeface="Wingdings" panose="05000000000000000000" pitchFamily="2" charset="2"/>
              <a:buChar char="Ø"/>
            </a:pPr>
            <a:endParaRPr lang="en-US" sz="1800" b="1" dirty="0">
              <a:solidFill>
                <a:srgbClr val="000000"/>
              </a:solidFill>
              <a:latin typeface="+mj-ea"/>
              <a:ea typeface="+mj-ea"/>
              <a:cs typeface="Arial" panose="020B0604020202020204" pitchFamily="34" charset="0"/>
            </a:endParaRPr>
          </a:p>
          <a:p>
            <a:pPr>
              <a:lnSpc>
                <a:spcPct val="100000"/>
              </a:lnSpc>
              <a:spcBef>
                <a:spcPts val="0"/>
              </a:spcBef>
              <a:spcAft>
                <a:spcPts val="600"/>
              </a:spcAft>
              <a:buClr>
                <a:srgbClr val="0A5496"/>
              </a:buClr>
            </a:pPr>
            <a:r>
              <a:rPr lang="zh-TW" sz="1800" b="1" dirty="0">
                <a:solidFill>
                  <a:srgbClr val="0A5496"/>
                </a:solidFill>
                <a:latin typeface="+mj-ea"/>
                <a:ea typeface="+mj-ea"/>
                <a:cs typeface="Arial" panose="020B0604020202020204" pitchFamily="34" charset="0"/>
                <a:hlinkClick r:id="rId4">
                  <a:extLst>
                    <a:ext uri="{A12FA001-AC4F-418D-AE19-62706E023703}">
                      <ahyp:hlinkClr xmlns:ahyp="http://schemas.microsoft.com/office/drawing/2018/hyperlinkcolor" val="tx"/>
                    </a:ext>
                  </a:extLst>
                </a:hlinkClick>
              </a:rPr>
              <a:t>邀请会员</a:t>
            </a:r>
            <a:r>
              <a:rPr lang="zh-TW" sz="1800" dirty="0">
                <a:latin typeface="+mj-ea"/>
                <a:ea typeface="+mj-ea"/>
                <a:cs typeface="Arial" panose="020B0604020202020204" pitchFamily="34" charset="0"/>
              </a:rPr>
              <a:t>网页，包含</a:t>
            </a:r>
            <a:r>
              <a:rPr lang="zh-TW" sz="180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问就对了！</a:t>
            </a:r>
            <a:r>
              <a:rPr lang="zh-TW" sz="1800" dirty="0">
                <a:latin typeface="+mj-ea"/>
                <a:ea typeface="+mj-ea"/>
                <a:cs typeface="Arial" panose="020B0604020202020204" pitchFamily="34" charset="0"/>
              </a:rPr>
              <a:t>指南及</a:t>
            </a:r>
            <a:r>
              <a:rPr lang="zh-TW" sz="1800" b="1" dirty="0">
                <a:solidFill>
                  <a:srgbClr val="0A5496"/>
                </a:solidFill>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会员申请表</a:t>
            </a:r>
          </a:p>
          <a:p>
            <a:pPr>
              <a:lnSpc>
                <a:spcPct val="100000"/>
              </a:lnSpc>
              <a:spcBef>
                <a:spcPts val="0"/>
              </a:spcBef>
              <a:spcAft>
                <a:spcPts val="600"/>
              </a:spcAft>
              <a:buClr>
                <a:srgbClr val="0A5496"/>
              </a:buClr>
            </a:pPr>
            <a:r>
              <a:rPr lang="zh-TW" sz="1800" b="1" dirty="0">
                <a:solidFill>
                  <a:srgbClr val="0A5496"/>
                </a:solidFill>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引导计划</a:t>
            </a:r>
            <a:r>
              <a:rPr lang="zh-TW" sz="1800" dirty="0">
                <a:latin typeface="+mj-ea"/>
                <a:ea typeface="+mj-ea"/>
                <a:cs typeface="Arial" panose="020B0604020202020204" pitchFamily="34" charset="0"/>
              </a:rPr>
              <a:t>网页</a:t>
            </a:r>
          </a:p>
          <a:p>
            <a:pPr>
              <a:lnSpc>
                <a:spcPct val="100000"/>
              </a:lnSpc>
              <a:spcBef>
                <a:spcPts val="0"/>
              </a:spcBef>
              <a:spcAft>
                <a:spcPts val="600"/>
              </a:spcAft>
              <a:buClr>
                <a:srgbClr val="0A5496"/>
              </a:buClr>
            </a:pPr>
            <a:r>
              <a:rPr lang="zh-TW" sz="1800" b="1" dirty="0">
                <a:solidFill>
                  <a:srgbClr val="0A5496"/>
                </a:solidFill>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成为狮友的好处</a:t>
            </a:r>
          </a:p>
          <a:p>
            <a:pPr>
              <a:lnSpc>
                <a:spcPct val="100000"/>
              </a:lnSpc>
              <a:spcBef>
                <a:spcPts val="0"/>
              </a:spcBef>
              <a:spcAft>
                <a:spcPts val="600"/>
              </a:spcAft>
              <a:buClr>
                <a:srgbClr val="0A5496"/>
              </a:buClr>
            </a:pPr>
            <a:r>
              <a:rPr lang="zh-TW" sz="1800" b="1" dirty="0">
                <a:solidFill>
                  <a:srgbClr val="0A5496"/>
                </a:solidFill>
                <a:latin typeface="+mj-ea"/>
                <a:ea typeface="+mj-ea"/>
                <a:cs typeface="Arial" panose="020B0604020202020204" pitchFamily="34" charset="0"/>
                <a:hlinkClick r:id="rId9">
                  <a:extLst>
                    <a:ext uri="{A12FA001-AC4F-418D-AE19-62706E023703}">
                      <ahyp:hlinkClr xmlns:ahyp="http://schemas.microsoft.com/office/drawing/2018/hyperlinkcolor" val="tx"/>
                    </a:ext>
                  </a:extLst>
                </a:hlinkClick>
              </a:rPr>
              <a:t>问就对了！新会员招募指南</a:t>
            </a:r>
          </a:p>
          <a:p>
            <a:pPr>
              <a:lnSpc>
                <a:spcPct val="100000"/>
              </a:lnSpc>
              <a:spcBef>
                <a:spcPts val="0"/>
              </a:spcBef>
              <a:spcAft>
                <a:spcPts val="600"/>
              </a:spcAft>
              <a:buClr>
                <a:srgbClr val="0A5496"/>
              </a:buClr>
            </a:pPr>
            <a:r>
              <a:rPr lang="zh-TW" sz="1800" b="1" dirty="0">
                <a:solidFill>
                  <a:srgbClr val="0A5496"/>
                </a:solidFill>
                <a:latin typeface="+mj-ea"/>
                <a:ea typeface="+mj-ea"/>
                <a:cs typeface="Arial" panose="020B0604020202020204" pitchFamily="34" charset="0"/>
                <a:hlinkClick r:id="rId10">
                  <a:extLst>
                    <a:ext uri="{A12FA001-AC4F-418D-AE19-62706E023703}">
                      <ahyp:hlinkClr xmlns:ahyp="http://schemas.microsoft.com/office/drawing/2018/hyperlinkcolor" val="tx"/>
                    </a:ext>
                  </a:extLst>
                </a:hlinkClick>
              </a:rPr>
              <a:t>会员申请传单</a:t>
            </a:r>
          </a:p>
          <a:p>
            <a:pPr>
              <a:lnSpc>
                <a:spcPct val="100000"/>
              </a:lnSpc>
              <a:spcBef>
                <a:spcPts val="0"/>
              </a:spcBef>
              <a:spcAft>
                <a:spcPts val="600"/>
              </a:spcAft>
              <a:buClr>
                <a:srgbClr val="0A5496"/>
              </a:buClr>
            </a:pPr>
            <a:r>
              <a:rPr lang="zh-TW" sz="1800" b="1" dirty="0">
                <a:solidFill>
                  <a:srgbClr val="0A5496"/>
                </a:solidFill>
                <a:latin typeface="+mj-ea"/>
                <a:ea typeface="+mj-ea"/>
                <a:cs typeface="Arial" panose="020B0604020202020204" pitchFamily="34" charset="0"/>
                <a:hlinkClick r:id="rId11">
                  <a:extLst>
                    <a:ext uri="{A12FA001-AC4F-418D-AE19-62706E023703}">
                      <ahyp:hlinkClr xmlns:ahyp="http://schemas.microsoft.com/office/drawing/2018/hyperlinkcolor" val="tx"/>
                    </a:ext>
                  </a:extLst>
                </a:hlinkClick>
              </a:rPr>
              <a:t>招募之夜投影片</a:t>
            </a:r>
          </a:p>
          <a:p>
            <a:pPr>
              <a:lnSpc>
                <a:spcPct val="100000"/>
              </a:lnSpc>
              <a:spcBef>
                <a:spcPts val="0"/>
              </a:spcBef>
              <a:spcAft>
                <a:spcPts val="600"/>
              </a:spcAft>
              <a:buClr>
                <a:srgbClr val="0A5496"/>
              </a:buClr>
            </a:pPr>
            <a:r>
              <a:rPr lang="zh-TW" sz="1800" b="1" dirty="0">
                <a:solidFill>
                  <a:srgbClr val="0A5496"/>
                </a:solidFill>
                <a:latin typeface="+mj-ea"/>
                <a:ea typeface="+mj-ea"/>
                <a:cs typeface="Arial" panose="020B0604020202020204" pitchFamily="34" charset="0"/>
                <a:hlinkClick r:id="rId12">
                  <a:extLst>
                    <a:ext uri="{A12FA001-AC4F-418D-AE19-62706E023703}">
                      <ahyp:hlinkClr xmlns:ahyp="http://schemas.microsoft.com/office/drawing/2018/hyperlinkcolor" val="tx"/>
                    </a:ext>
                  </a:extLst>
                </a:hlinkClick>
              </a:rPr>
              <a:t>新会员入会仪式</a:t>
            </a:r>
          </a:p>
          <a:p>
            <a:pPr>
              <a:lnSpc>
                <a:spcPct val="100000"/>
              </a:lnSpc>
              <a:spcBef>
                <a:spcPts val="0"/>
              </a:spcBef>
              <a:spcAft>
                <a:spcPts val="600"/>
              </a:spcAft>
              <a:buClr>
                <a:srgbClr val="0A5496"/>
              </a:buClr>
            </a:pPr>
            <a:r>
              <a:rPr lang="zh-TW" sz="1800" b="1" dirty="0">
                <a:solidFill>
                  <a:srgbClr val="0A5496"/>
                </a:solidFill>
                <a:latin typeface="+mj-ea"/>
                <a:ea typeface="+mj-ea"/>
                <a:cs typeface="Arial" panose="020B0604020202020204" pitchFamily="34" charset="0"/>
                <a:hlinkClick r:id="rId13">
                  <a:extLst>
                    <a:ext uri="{A12FA001-AC4F-418D-AE19-62706E023703}">
                      <ahyp:hlinkClr xmlns:ahyp="http://schemas.microsoft.com/office/drawing/2018/hyperlinkcolor" val="tx"/>
                    </a:ext>
                  </a:extLst>
                </a:hlinkClick>
              </a:rPr>
              <a:t>新会员讲习</a:t>
            </a:r>
            <a:endParaRPr lang="en-US" altLang="zh-TW" sz="1800" b="1" dirty="0">
              <a:solidFill>
                <a:srgbClr val="0A5496"/>
              </a:solidFill>
              <a:latin typeface="+mj-ea"/>
              <a:ea typeface="+mj-ea"/>
              <a:cs typeface="Arial" panose="020B0604020202020204" pitchFamily="34" charset="0"/>
              <a:hlinkClick r:id="rId13">
                <a:extLst>
                  <a:ext uri="{A12FA001-AC4F-418D-AE19-62706E023703}">
                    <ahyp:hlinkClr xmlns:ahyp="http://schemas.microsoft.com/office/drawing/2018/hyperlinkcolor" val="tx"/>
                  </a:ext>
                </a:extLst>
              </a:hlinkClick>
            </a:endParaRPr>
          </a:p>
          <a:p>
            <a:pPr>
              <a:lnSpc>
                <a:spcPct val="100000"/>
              </a:lnSpc>
              <a:spcBef>
                <a:spcPts val="0"/>
              </a:spcBef>
              <a:spcAft>
                <a:spcPts val="600"/>
              </a:spcAft>
              <a:buClr>
                <a:srgbClr val="0A5496"/>
              </a:buClr>
            </a:pPr>
            <a:r>
              <a:rPr lang="zh-CN" altLang="en-US" sz="1800" b="1" dirty="0">
                <a:solidFill>
                  <a:srgbClr val="0A5496"/>
                </a:solidFill>
                <a:latin typeface="+mj-ea"/>
                <a:ea typeface="+mj-ea"/>
                <a:cs typeface="Arial" panose="020B0604020202020204" pitchFamily="34" charset="0"/>
                <a:hlinkClick r:id="rId14">
                  <a:extLst>
                    <a:ext uri="{A12FA001-AC4F-418D-AE19-62706E023703}">
                      <ahyp:hlinkClr xmlns:ahyp="http://schemas.microsoft.com/office/drawing/2018/hyperlinkcolor" val="tx"/>
                    </a:ext>
                  </a:extLst>
                </a:hlinkClick>
              </a:rPr>
              <a:t>重建和重启分</a:t>
            </a:r>
            <a:r>
              <a:rPr lang="zh-TW" altLang="en-US" sz="1800" b="1" dirty="0">
                <a:solidFill>
                  <a:srgbClr val="0A5496"/>
                </a:solidFill>
                <a:latin typeface="+mj-ea"/>
                <a:cs typeface="Arial" panose="020B0604020202020204" pitchFamily="34" charset="0"/>
                <a:hlinkClick r:id="rId12">
                  <a:extLst>
                    <a:ext uri="{A12FA001-AC4F-418D-AE19-62706E023703}">
                      <ahyp:hlinkClr xmlns:ahyp="http://schemas.microsoft.com/office/drawing/2018/hyperlinkcolor" val="tx"/>
                    </a:ext>
                  </a:extLst>
                </a:hlinkClick>
              </a:rPr>
              <a:t>会</a:t>
            </a:r>
            <a:endParaRPr lang="zh-TW" sz="1800" b="1" dirty="0">
              <a:solidFill>
                <a:srgbClr val="0A5496"/>
              </a:solidFill>
              <a:latin typeface="+mj-ea"/>
              <a:ea typeface="+mj-ea"/>
              <a:cs typeface="Arial" panose="020B0604020202020204" pitchFamily="34" charset="0"/>
              <a:hlinkClick r:id="rId13">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0C13F5EC-F231-4758-8942-DF9B08AD475B}"/>
              </a:ext>
            </a:extLst>
          </p:cNvPr>
          <p:cNvSpPr txBox="1"/>
          <p:nvPr/>
        </p:nvSpPr>
        <p:spPr>
          <a:xfrm>
            <a:off x="7764708" y="2438400"/>
            <a:ext cx="3550687" cy="3247043"/>
          </a:xfrm>
          <a:prstGeom prst="rect">
            <a:avLst/>
          </a:prstGeom>
          <a:noFill/>
        </p:spPr>
        <p:txBody>
          <a:bodyPr wrap="square" rtlCol="0">
            <a:spAutoFit/>
          </a:bodyPr>
          <a:lstStyle/>
          <a:p>
            <a:pPr algn="l"/>
            <a:r>
              <a:rPr lang="zh-TW" b="1" i="0" dirty="0">
                <a:solidFill>
                  <a:srgbClr val="000000"/>
                </a:solidFill>
                <a:latin typeface="+mj-ea"/>
                <a:ea typeface="+mj-ea"/>
                <a:cs typeface="Arial" panose="020B0604020202020204" pitchFamily="34" charset="0"/>
              </a:rPr>
              <a:t>潜在会员</a:t>
            </a:r>
          </a:p>
          <a:p>
            <a:pPr algn="l"/>
            <a:endParaRPr lang="en-US" b="1" i="0" dirty="0">
              <a:solidFill>
                <a:srgbClr val="000000"/>
              </a:solidFill>
              <a:effectLst/>
              <a:latin typeface="+mj-ea"/>
              <a:ea typeface="+mj-ea"/>
              <a:cs typeface="Arial" panose="020B0604020202020204" pitchFamily="34" charset="0"/>
            </a:endParaRPr>
          </a:p>
          <a:p>
            <a:pPr marL="285750" indent="-285750">
              <a:spcAft>
                <a:spcPts val="600"/>
              </a:spcAft>
              <a:buFont typeface="Arial" panose="020B0604020202020204" pitchFamily="34" charset="0"/>
              <a:buChar char="•"/>
            </a:pPr>
            <a:r>
              <a:rPr lang="zh-TW" b="1" dirty="0">
                <a:solidFill>
                  <a:srgbClr val="0A5496"/>
                </a:solidFill>
                <a:latin typeface="+mj-ea"/>
                <a:ea typeface="+mj-ea"/>
                <a:cs typeface="Arial" panose="020B0604020202020204" pitchFamily="34" charset="0"/>
                <a:hlinkClick r:id="rId15">
                  <a:extLst>
                    <a:ext uri="{A12FA001-AC4F-418D-AE19-62706E023703}">
                      <ahyp:hlinkClr xmlns:ahyp="http://schemas.microsoft.com/office/drawing/2018/hyperlinkcolor" val="tx"/>
                    </a:ext>
                  </a:extLst>
                </a:hlinkClick>
              </a:rPr>
              <a:t>年轻成人</a:t>
            </a:r>
            <a:r>
              <a:rPr lang="zh-TW" dirty="0">
                <a:latin typeface="+mj-ea"/>
                <a:ea typeface="+mj-ea"/>
                <a:cs typeface="Arial" panose="020B0604020202020204" pitchFamily="34" charset="0"/>
              </a:rPr>
              <a:t>网页及招募工具</a:t>
            </a:r>
          </a:p>
          <a:p>
            <a:pPr marL="285750" indent="-285750">
              <a:spcAft>
                <a:spcPts val="600"/>
              </a:spcAft>
              <a:buFont typeface="Arial" panose="020B0604020202020204" pitchFamily="34" charset="0"/>
              <a:buChar char="•"/>
            </a:pPr>
            <a:r>
              <a:rPr lang="zh-TW" b="1" dirty="0">
                <a:solidFill>
                  <a:srgbClr val="0A5496"/>
                </a:solidFill>
                <a:latin typeface="+mj-ea"/>
                <a:ea typeface="+mj-ea"/>
                <a:cs typeface="Arial" panose="020B0604020202020204" pitchFamily="34" charset="0"/>
                <a:hlinkClick r:id="rId16">
                  <a:extLst>
                    <a:ext uri="{A12FA001-AC4F-418D-AE19-62706E023703}">
                      <ahyp:hlinkClr xmlns:ahyp="http://schemas.microsoft.com/office/drawing/2018/hyperlinkcolor" val="tx"/>
                    </a:ext>
                  </a:extLst>
                </a:hlinkClick>
              </a:rPr>
              <a:t>招募社区影响人</a:t>
            </a:r>
            <a:r>
              <a:rPr lang="zh-TW" dirty="0">
                <a:latin typeface="+mj-ea"/>
                <a:ea typeface="+mj-ea"/>
                <a:cs typeface="Arial" panose="020B0604020202020204" pitchFamily="34" charset="0"/>
              </a:rPr>
              <a:t>想法</a:t>
            </a:r>
          </a:p>
          <a:p>
            <a:pPr marL="285750" indent="-285750">
              <a:spcAft>
                <a:spcPts val="600"/>
              </a:spcAft>
              <a:buFont typeface="Arial" panose="020B0604020202020204" pitchFamily="34" charset="0"/>
              <a:buChar char="•"/>
            </a:pPr>
            <a:r>
              <a:rPr lang="zh-TW" b="1" dirty="0">
                <a:solidFill>
                  <a:srgbClr val="0A5496"/>
                </a:solidFill>
                <a:latin typeface="+mj-ea"/>
                <a:ea typeface="+mj-ea"/>
                <a:cs typeface="Arial" panose="020B0604020202020204" pitchFamily="34" charset="0"/>
                <a:hlinkClick r:id="rId17">
                  <a:extLst>
                    <a:ext uri="{A12FA001-AC4F-418D-AE19-62706E023703}">
                      <ahyp:hlinkClr xmlns:ahyp="http://schemas.microsoft.com/office/drawing/2018/hyperlinkcolor" val="tx"/>
                    </a:ext>
                  </a:extLst>
                </a:hlinkClick>
              </a:rPr>
              <a:t>新声音倡议</a:t>
            </a:r>
            <a:r>
              <a:rPr lang="zh-TW" dirty="0">
                <a:latin typeface="+mj-ea"/>
                <a:ea typeface="+mj-ea"/>
                <a:cs typeface="Arial" panose="020B0604020202020204" pitchFamily="34" charset="0"/>
              </a:rPr>
              <a:t>网页</a:t>
            </a:r>
            <a:endParaRPr lang="en-US" altLang="zh-TW" dirty="0">
              <a:latin typeface="+mj-ea"/>
              <a:ea typeface="+mj-ea"/>
              <a:cs typeface="Arial" panose="020B0604020202020204" pitchFamily="34" charset="0"/>
            </a:endParaRPr>
          </a:p>
          <a:p>
            <a:pPr marL="285750" indent="-285750">
              <a:spcAft>
                <a:spcPts val="600"/>
              </a:spcAft>
              <a:buFont typeface="Arial" panose="020B0604020202020204" pitchFamily="34" charset="0"/>
              <a:buChar char="•"/>
            </a:pPr>
            <a:r>
              <a:rPr lang="zh-TW" altLang="en-US" b="1" dirty="0">
                <a:solidFill>
                  <a:srgbClr val="0A5496"/>
                </a:solidFill>
                <a:latin typeface="+mj-ea"/>
                <a:ea typeface="+mj-ea"/>
                <a:cs typeface="Arial" panose="020B0604020202020204" pitchFamily="34" charset="0"/>
                <a:hlinkClick r:id="" action="ppaction://noaction">
                  <a:extLst>
                    <a:ext uri="{A12FA001-AC4F-418D-AE19-62706E023703}">
                      <ahyp:hlinkClr xmlns:ahyp="http://schemas.microsoft.com/office/drawing/2018/hyperlinkcolor" val="tx"/>
                    </a:ext>
                  </a:extLst>
                </a:hlinkClick>
              </a:rPr>
              <a:t>狮友产生影响</a:t>
            </a:r>
            <a:r>
              <a:rPr lang="zh-TW" altLang="en-US" dirty="0">
                <a:ea typeface="PMingLiU"/>
                <a:cs typeface="Arial" panose="020B0604020202020204" pitchFamily="34" charset="0"/>
              </a:rPr>
              <a:t>小手册</a:t>
            </a:r>
          </a:p>
          <a:p>
            <a:pPr marL="285750" indent="-285750">
              <a:spcAft>
                <a:spcPts val="600"/>
              </a:spcAft>
              <a:buFont typeface="Arial" panose="020B0604020202020204" pitchFamily="34" charset="0"/>
              <a:buChar char="•"/>
            </a:pPr>
            <a:r>
              <a:rPr lang="zh-TW" b="1" dirty="0">
                <a:solidFill>
                  <a:srgbClr val="0A5496"/>
                </a:solidFill>
                <a:latin typeface="+mj-ea"/>
                <a:ea typeface="+mj-ea"/>
                <a:cs typeface="Arial" panose="020B0604020202020204" pitchFamily="34" charset="0"/>
                <a:hlinkClick r:id="rId18">
                  <a:extLst>
                    <a:ext uri="{A12FA001-AC4F-418D-AE19-62706E023703}">
                      <ahyp:hlinkClr xmlns:ahyp="http://schemas.microsoft.com/office/drawing/2018/hyperlinkcolor" val="tx"/>
                    </a:ext>
                  </a:extLst>
                </a:hlinkClick>
              </a:rPr>
              <a:t>青狮狮友</a:t>
            </a:r>
            <a:r>
              <a:rPr lang="zh-TW" dirty="0">
                <a:latin typeface="+mj-ea"/>
                <a:ea typeface="+mj-ea"/>
                <a:cs typeface="Arial" panose="020B0604020202020204" pitchFamily="34" charset="0"/>
              </a:rPr>
              <a:t>网页</a:t>
            </a:r>
          </a:p>
          <a:p>
            <a:br>
              <a:rPr lang="zh-TW" dirty="0">
                <a:latin typeface="+mj-ea"/>
                <a:ea typeface="+mj-ea"/>
              </a:rPr>
            </a:br>
            <a:endParaRPr lang="zh-TW" dirty="0">
              <a:latin typeface="+mj-ea"/>
              <a:ea typeface="+mj-ea"/>
            </a:endParaRPr>
          </a:p>
          <a:p>
            <a:endParaRPr lang="en-US" dirty="0" err="1">
              <a:latin typeface="+mj-ea"/>
              <a:ea typeface="+mj-ea"/>
            </a:endParaRPr>
          </a:p>
        </p:txBody>
      </p:sp>
      <p:sp>
        <p:nvSpPr>
          <p:cNvPr id="3" name="TextBox 2">
            <a:extLst>
              <a:ext uri="{FF2B5EF4-FFF2-40B4-BE49-F238E27FC236}">
                <a16:creationId xmlns:a16="http://schemas.microsoft.com/office/drawing/2014/main" id="{6E83AEF9-6BEB-4D85-8362-0CDA05C74DB8}"/>
              </a:ext>
            </a:extLst>
          </p:cNvPr>
          <p:cNvSpPr txBox="1"/>
          <p:nvPr/>
        </p:nvSpPr>
        <p:spPr>
          <a:xfrm>
            <a:off x="440976" y="6087251"/>
            <a:ext cx="11303954" cy="769441"/>
          </a:xfrm>
          <a:prstGeom prst="rect">
            <a:avLst/>
          </a:prstGeom>
          <a:noFill/>
        </p:spPr>
        <p:txBody>
          <a:bodyPr wrap="square" rtlCol="0">
            <a:spAutoFit/>
          </a:bodyPr>
          <a:lstStyle/>
          <a:p>
            <a:r>
              <a:rPr lang="en-US" sz="2000" b="0" i="0" u="sng" strike="noStrike" dirty="0">
                <a:solidFill>
                  <a:srgbClr val="FF5C35"/>
                </a:solidFill>
                <a:effectLst/>
                <a:latin typeface="Calibri" panose="020F0502020204030204" pitchFamily="34" charset="0"/>
                <a:hlinkClick r:id="rId19">
                  <a:extLst>
                    <a:ext uri="{A12FA001-AC4F-418D-AE19-62706E023703}">
                      <ahyp:hlinkClr xmlns:ahyp="http://schemas.microsoft.com/office/drawing/2018/hyperlinkcolor" val="tx"/>
                    </a:ext>
                  </a:extLst>
                </a:hlinkClick>
              </a:rPr>
              <a:t>http://www.lionsclubs.org/zh-han</a:t>
            </a:r>
            <a:r>
              <a:rPr lang="en-US" altLang="zh-CN" sz="2000" b="0" i="0" u="sng" strike="noStrike" dirty="0">
                <a:solidFill>
                  <a:srgbClr val="FF5C35"/>
                </a:solidFill>
                <a:effectLst/>
                <a:latin typeface="Calibri" panose="020F0502020204030204" pitchFamily="34" charset="0"/>
                <a:hlinkClick r:id="rId19">
                  <a:extLst>
                    <a:ext uri="{A12FA001-AC4F-418D-AE19-62706E023703}">
                      <ahyp:hlinkClr xmlns:ahyp="http://schemas.microsoft.com/office/drawing/2018/hyperlinkcolor" val="tx"/>
                    </a:ext>
                  </a:extLst>
                </a:hlinkClick>
              </a:rPr>
              <a:t>s</a:t>
            </a:r>
            <a:r>
              <a:rPr lang="en-US" sz="2000" b="0" i="0" u="sng" strike="noStrike" dirty="0">
                <a:solidFill>
                  <a:srgbClr val="FF5C35"/>
                </a:solidFill>
                <a:effectLst/>
                <a:latin typeface="Calibri" panose="020F0502020204030204" pitchFamily="34" charset="0"/>
                <a:hlinkClick r:id="rId19">
                  <a:extLst>
                    <a:ext uri="{A12FA001-AC4F-418D-AE19-62706E023703}">
                      <ahyp:hlinkClr xmlns:ahyp="http://schemas.microsoft.com/office/drawing/2018/hyperlinkcolor" val="tx"/>
                    </a:ext>
                  </a:extLst>
                </a:hlinkClick>
              </a:rPr>
              <a:t>/resources-for-members/resource-center/club-membership-chairperson</a:t>
            </a:r>
            <a:r>
              <a:rPr lang="en-US" sz="2400" dirty="0">
                <a:solidFill>
                  <a:srgbClr val="FF5C35"/>
                </a:solidFill>
              </a:rPr>
              <a:t> </a:t>
            </a:r>
          </a:p>
          <a:p>
            <a:endParaRPr lang="zh-TW" sz="2000" dirty="0">
              <a:solidFill>
                <a:srgbClr val="C00000"/>
              </a:solidFill>
              <a:latin typeface="+mj-ea"/>
              <a:ea typeface="+mj-ea"/>
              <a:hlinkClick r:id="rId20">
                <a:extLst>
                  <a:ext uri="{A12FA001-AC4F-418D-AE19-62706E023703}">
                    <ahyp:hlinkClr xmlns:ahyp="http://schemas.microsoft.com/office/drawing/2018/hyperlinkcolor" val="tx"/>
                  </a:ext>
                </a:extLst>
              </a:hlinkClick>
            </a:endParaRPr>
          </a:p>
        </p:txBody>
      </p:sp>
      <p:sp>
        <p:nvSpPr>
          <p:cNvPr id="22" name="Yellow Bar">
            <a:extLst>
              <a:ext uri="{FF2B5EF4-FFF2-40B4-BE49-F238E27FC236}">
                <a16:creationId xmlns:a16="http://schemas.microsoft.com/office/drawing/2014/main" id="{FFA933F0-6EC3-8478-7775-2E8F449F522D}"/>
              </a:ext>
            </a:extLst>
          </p:cNvPr>
          <p:cNvSpPr/>
          <p:nvPr/>
        </p:nvSpPr>
        <p:spPr>
          <a:xfrm>
            <a:off x="5599470" y="18288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92260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latin typeface="+mj-ea"/>
              <a:ea typeface="+mj-ea"/>
            </a:endParaRPr>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latin typeface="+mj-ea"/>
              <a:ea typeface="+mj-ea"/>
            </a:endParaRPr>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zh-TW" sz="6000" b="1" dirty="0">
                <a:solidFill>
                  <a:schemeClr val="bg1"/>
                </a:solidFill>
                <a:latin typeface="+mj-ea"/>
                <a:ea typeface="+mj-ea"/>
                <a:cs typeface="Arial" panose="020B0604020202020204" pitchFamily="34" charset="0"/>
              </a:rPr>
              <a:t>议</a:t>
            </a:r>
            <a:r>
              <a:rPr lang="en-US" altLang="zh-TW" sz="6000" b="1" dirty="0">
                <a:solidFill>
                  <a:schemeClr val="bg1"/>
                </a:solidFill>
                <a:latin typeface="+mj-ea"/>
                <a:ea typeface="+mj-ea"/>
                <a:cs typeface="Arial" panose="020B0604020202020204" pitchFamily="34" charset="0"/>
              </a:rPr>
              <a:t>  </a:t>
            </a:r>
            <a:r>
              <a:rPr lang="zh-TW" sz="6000" b="1" dirty="0">
                <a:solidFill>
                  <a:schemeClr val="bg1"/>
                </a:solidFill>
                <a:latin typeface="+mj-ea"/>
                <a:ea typeface="+mj-ea"/>
                <a:cs typeface="Arial" panose="020B0604020202020204" pitchFamily="34" charset="0"/>
              </a:rPr>
              <a:t>程</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latin typeface="+mj-ea"/>
                <a:ea typeface="+mj-ea"/>
              </a:rPr>
              <a:pPr eaLnBrk="0" hangingPunct="0">
                <a:spcBef>
                  <a:spcPct val="50000"/>
                </a:spcBef>
                <a:defRPr/>
              </a:pPr>
              <a:t>3</a:t>
            </a:fld>
            <a:endParaRPr lang="en-US" sz="1000" dirty="0">
              <a:solidFill>
                <a:srgbClr val="00338D"/>
              </a:solidFill>
              <a:latin typeface="+mj-ea"/>
              <a:ea typeface="+mj-ea"/>
            </a:endParaRPr>
          </a:p>
          <a:p>
            <a:pPr eaLnBrk="0" hangingPunct="0">
              <a:spcBef>
                <a:spcPct val="50000"/>
              </a:spcBef>
              <a:defRPr/>
            </a:pPr>
            <a:endParaRPr lang="en-US" sz="1000" dirty="0">
              <a:solidFill>
                <a:srgbClr val="00338D"/>
              </a:solidFill>
              <a:latin typeface="+mj-ea"/>
              <a:ea typeface="+mj-ea"/>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zh-TW" sz="2800" dirty="0">
                <a:solidFill>
                  <a:schemeClr val="accent6">
                    <a:lumMod val="65000"/>
                    <a:lumOff val="35000"/>
                  </a:schemeClr>
                </a:solidFill>
                <a:latin typeface="+mj-ea"/>
                <a:ea typeface="+mj-ea"/>
              </a:rPr>
              <a:t>区回顾</a:t>
            </a:r>
          </a:p>
          <a:p>
            <a:pPr marL="342900" indent="-342900">
              <a:spcAft>
                <a:spcPts val="1200"/>
              </a:spcAft>
              <a:buClr>
                <a:srgbClr val="FFC000"/>
              </a:buClr>
              <a:buFont typeface=".Lucida Grande UI Regular"/>
              <a:buChar char="►"/>
            </a:pPr>
            <a:r>
              <a:rPr lang="zh-TW" sz="2800" dirty="0">
                <a:solidFill>
                  <a:schemeClr val="accent6">
                    <a:lumMod val="65000"/>
                    <a:lumOff val="35000"/>
                  </a:schemeClr>
                </a:solidFill>
                <a:latin typeface="+mj-ea"/>
                <a:ea typeface="+mj-ea"/>
              </a:rPr>
              <a:t>行动计划</a:t>
            </a:r>
          </a:p>
          <a:p>
            <a:pPr marL="342900" indent="-342900">
              <a:spcAft>
                <a:spcPts val="1200"/>
              </a:spcAft>
              <a:buClr>
                <a:srgbClr val="FFC000"/>
              </a:buClr>
              <a:buFont typeface=".Lucida Grande UI Regular"/>
              <a:buChar char="►"/>
            </a:pPr>
            <a:r>
              <a:rPr lang="zh-TW" sz="2800" dirty="0">
                <a:solidFill>
                  <a:schemeClr val="accent6">
                    <a:lumMod val="65000"/>
                    <a:lumOff val="35000"/>
                  </a:schemeClr>
                </a:solidFill>
                <a:latin typeface="+mj-ea"/>
                <a:ea typeface="+mj-ea"/>
              </a:rPr>
              <a:t>资源</a:t>
            </a:r>
          </a:p>
          <a:p>
            <a:pPr marL="342900" indent="-342900">
              <a:spcAft>
                <a:spcPts val="1200"/>
              </a:spcAft>
              <a:buClr>
                <a:srgbClr val="FFC000"/>
              </a:buClr>
              <a:buFont typeface=".Lucida Grande UI Regular"/>
              <a:buChar char="►"/>
            </a:pPr>
            <a:r>
              <a:rPr lang="zh-TW" sz="2800" dirty="0">
                <a:solidFill>
                  <a:schemeClr val="accent6">
                    <a:lumMod val="65000"/>
                    <a:lumOff val="35000"/>
                  </a:schemeClr>
                </a:solidFill>
                <a:latin typeface="+mj-ea"/>
                <a:ea typeface="+mj-ea"/>
              </a:rPr>
              <a:t>接下来的步骤</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latin typeface="+mj-ea"/>
              <a:ea typeface="+mj-ea"/>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mj-ea"/>
                <a:ea typeface="+mj-ea"/>
                <a:cs typeface="Arial" charset="0"/>
              </a:rPr>
              <a:t> </a:t>
            </a:r>
          </a:p>
        </p:txBody>
      </p:sp>
    </p:spTree>
    <p:extLst>
      <p:ext uri="{BB962C8B-B14F-4D97-AF65-F5344CB8AC3E}">
        <p14:creationId xmlns:p14="http://schemas.microsoft.com/office/powerpoint/2010/main" val="3866213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039051" y="1325086"/>
            <a:ext cx="10498106"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zh-TW" sz="3600" b="1" dirty="0">
                <a:solidFill>
                  <a:srgbClr val="0A5496"/>
                </a:solidFill>
                <a:latin typeface="+mj-ea"/>
                <a:ea typeface="+mj-ea"/>
                <a:cs typeface="Arial" charset="0"/>
              </a:rPr>
              <a:t>可用的资源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30</a:t>
            </a:fld>
            <a:endParaRPr lang="en-US" sz="1000" dirty="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039051" y="2043907"/>
            <a:ext cx="10522687"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TW" sz="2000" b="1" dirty="0">
                <a:solidFill>
                  <a:srgbClr val="00338D"/>
                </a:solidFill>
                <a:latin typeface="+mj-ea"/>
                <a:ea typeface="+mj-ea"/>
                <a:cs typeface="Arial" charset="0"/>
              </a:rPr>
              <a:t>以新</a:t>
            </a:r>
            <a:r>
              <a:rPr lang="zh-CN" altLang="en-US" sz="2000" b="1" dirty="0">
                <a:solidFill>
                  <a:srgbClr val="00338D"/>
                </a:solidFill>
                <a:latin typeface="+mj-ea"/>
                <a:ea typeface="+mj-ea"/>
                <a:cs typeface="Arial" charset="0"/>
              </a:rPr>
              <a:t>的联谊</a:t>
            </a:r>
            <a:r>
              <a:rPr lang="zh-TW" sz="2000" b="1" dirty="0">
                <a:solidFill>
                  <a:srgbClr val="00338D"/>
                </a:solidFill>
                <a:latin typeface="+mj-ea"/>
                <a:ea typeface="+mj-ea"/>
                <a:cs typeface="Arial" charset="0"/>
              </a:rPr>
              <a:t>和</a:t>
            </a:r>
            <a:r>
              <a:rPr lang="zh-CN" altLang="en-US" sz="2000" b="1" dirty="0">
                <a:solidFill>
                  <a:srgbClr val="00338D"/>
                </a:solidFill>
                <a:latin typeface="+mj-ea"/>
                <a:ea typeface="+mj-ea"/>
                <a:cs typeface="Arial" charset="0"/>
              </a:rPr>
              <a:t>振奋人心</a:t>
            </a:r>
            <a:r>
              <a:rPr lang="zh-TW" sz="2000" b="1" dirty="0">
                <a:solidFill>
                  <a:srgbClr val="00338D"/>
                </a:solidFill>
                <a:latin typeface="+mj-ea"/>
                <a:ea typeface="+mj-ea"/>
                <a:cs typeface="Arial" charset="0"/>
              </a:rPr>
              <a:t>的服务重新激励会员</a:t>
            </a:r>
          </a:p>
          <a:p>
            <a:pPr marL="0" indent="0" fontAlgn="auto">
              <a:lnSpc>
                <a:spcPct val="100000"/>
              </a:lnSpc>
              <a:spcBef>
                <a:spcPts val="0"/>
              </a:spcBef>
              <a:spcAft>
                <a:spcPts val="200"/>
              </a:spcAft>
              <a:buClr>
                <a:srgbClr val="FFC000"/>
              </a:buClr>
              <a:buNone/>
            </a:pPr>
            <a:endParaRPr lang="en-US" sz="1400" b="1" dirty="0">
              <a:solidFill>
                <a:srgbClr val="000000"/>
              </a:solidFill>
              <a:latin typeface="+mj-ea"/>
              <a:ea typeface="+mj-ea"/>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455928" y="2274611"/>
            <a:ext cx="6400364" cy="43420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Clr>
                <a:srgbClr val="FFC000"/>
              </a:buClr>
              <a:buNone/>
            </a:pPr>
            <a:r>
              <a:rPr lang="zh-TW" altLang="en-US" sz="1800" b="1" dirty="0">
                <a:latin typeface="Arial" panose="020B0604020202020204" pitchFamily="34" charset="0"/>
                <a:cs typeface="Arial" panose="020B0604020202020204" pitchFamily="34" charset="0"/>
              </a:rPr>
              <a:t>服务</a:t>
            </a:r>
            <a:endParaRPr lang="en-US" sz="1800" b="1" dirty="0">
              <a:solidFill>
                <a:srgbClr val="000000"/>
              </a:solidFill>
              <a:latin typeface="+mj-ea"/>
              <a:ea typeface="+mj-ea"/>
              <a:cs typeface="Arial" panose="020B0604020202020204" pitchFamily="34" charset="0"/>
            </a:endParaRPr>
          </a:p>
          <a:p>
            <a:pPr fontAlgn="auto">
              <a:lnSpc>
                <a:spcPct val="150000"/>
              </a:lnSpc>
              <a:spcBef>
                <a:spcPts val="0"/>
              </a:spcBef>
              <a:spcAft>
                <a:spcPts val="0"/>
              </a:spcAft>
              <a:buClr>
                <a:srgbClr val="0A5496"/>
              </a:buClr>
            </a:pPr>
            <a:r>
              <a:rPr lang="zh-TW" sz="1800" b="1" dirty="0">
                <a:solidFill>
                  <a:srgbClr val="0A5496"/>
                </a:solidFill>
                <a:latin typeface="+mj-ea"/>
                <a:ea typeface="+mj-ea"/>
                <a:cs typeface="Arial" panose="020B0604020202020204" pitchFamily="34" charset="0"/>
                <a:hlinkClick r:id="rId4">
                  <a:extLst>
                    <a:ext uri="{A12FA001-AC4F-418D-AE19-62706E023703}">
                      <ahyp:hlinkClr xmlns:ahyp="http://schemas.microsoft.com/office/drawing/2018/hyperlinkcolor" val="tx"/>
                    </a:ext>
                  </a:extLst>
                </a:hlinkClick>
              </a:rPr>
              <a:t>分会活动行事历</a:t>
            </a:r>
            <a:r>
              <a:rPr lang="zh-TW" sz="1800" dirty="0">
                <a:solidFill>
                  <a:srgbClr val="000000"/>
                </a:solidFill>
                <a:latin typeface="+mj-ea"/>
                <a:ea typeface="+mj-ea"/>
                <a:cs typeface="Arial" panose="020B0604020202020204" pitchFamily="34" charset="0"/>
              </a:rPr>
              <a:t>、</a:t>
            </a:r>
            <a:r>
              <a:rPr lang="zh-TW" sz="180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服务影响故事</a:t>
            </a:r>
            <a:r>
              <a:rPr lang="zh-TW" sz="1800" dirty="0">
                <a:solidFill>
                  <a:srgbClr val="000000"/>
                </a:solidFill>
                <a:latin typeface="+mj-ea"/>
                <a:ea typeface="+mj-ea"/>
                <a:cs typeface="Arial" panose="020B0604020202020204" pitchFamily="34" charset="0"/>
              </a:rPr>
              <a:t>及</a:t>
            </a:r>
            <a:r>
              <a:rPr lang="zh-TW" sz="1800" b="1" dirty="0">
                <a:solidFill>
                  <a:srgbClr val="0A5496"/>
                </a:solidFill>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全球志业</a:t>
            </a:r>
            <a:r>
              <a:rPr lang="zh-TW" sz="1800" dirty="0">
                <a:solidFill>
                  <a:srgbClr val="000000"/>
                </a:solidFill>
                <a:latin typeface="+mj-ea"/>
                <a:ea typeface="+mj-ea"/>
                <a:cs typeface="Arial" panose="020B0604020202020204" pitchFamily="34" charset="0"/>
              </a:rPr>
              <a:t>海报</a:t>
            </a:r>
          </a:p>
          <a:p>
            <a:pPr fontAlgn="auto">
              <a:lnSpc>
                <a:spcPct val="150000"/>
              </a:lnSpc>
              <a:spcBef>
                <a:spcPts val="0"/>
              </a:spcBef>
              <a:spcAft>
                <a:spcPts val="0"/>
              </a:spcAft>
              <a:buClr>
                <a:srgbClr val="0A5496"/>
              </a:buClr>
            </a:pPr>
            <a:r>
              <a:rPr lang="zh-TW" sz="1800" b="1" dirty="0">
                <a:solidFill>
                  <a:srgbClr val="0A5496"/>
                </a:solidFill>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100个服务构想</a:t>
            </a:r>
            <a:r>
              <a:rPr lang="zh-TW" sz="1800" dirty="0">
                <a:solidFill>
                  <a:srgbClr val="000000"/>
                </a:solidFill>
                <a:latin typeface="+mj-ea"/>
                <a:ea typeface="+mj-ea"/>
                <a:cs typeface="Arial" panose="020B0604020202020204" pitchFamily="34" charset="0"/>
              </a:rPr>
              <a:t>列表及给</a:t>
            </a:r>
            <a:r>
              <a:rPr lang="zh-TW" sz="1800" b="1" dirty="0">
                <a:solidFill>
                  <a:srgbClr val="000000"/>
                </a:solidFill>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儿童癌症</a:t>
            </a:r>
            <a:r>
              <a:rPr lang="zh-TW" sz="1800" dirty="0">
                <a:solidFill>
                  <a:srgbClr val="000000"/>
                </a:solidFill>
                <a:latin typeface="+mj-ea"/>
                <a:ea typeface="+mj-ea"/>
                <a:cs typeface="Arial" panose="020B0604020202020204" pitchFamily="34" charset="0"/>
              </a:rPr>
              <a:t>、</a:t>
            </a:r>
            <a:r>
              <a:rPr lang="zh-TW" sz="1800" b="1" dirty="0">
                <a:solidFill>
                  <a:srgbClr val="000000"/>
                </a:solidFill>
                <a:latin typeface="+mj-ea"/>
                <a:ea typeface="+mj-ea"/>
                <a:cs typeface="Arial" panose="020B0604020202020204" pitchFamily="34" charset="0"/>
                <a:hlinkClick r:id="rId9">
                  <a:extLst>
                    <a:ext uri="{A12FA001-AC4F-418D-AE19-62706E023703}">
                      <ahyp:hlinkClr xmlns:ahyp="http://schemas.microsoft.com/office/drawing/2018/hyperlinkcolor" val="tx"/>
                    </a:ext>
                  </a:extLst>
                </a:hlinkClick>
              </a:rPr>
              <a:t>糖尿病</a:t>
            </a:r>
            <a:r>
              <a:rPr lang="zh-TW" sz="1800" dirty="0">
                <a:solidFill>
                  <a:srgbClr val="000000"/>
                </a:solidFill>
                <a:latin typeface="+mj-ea"/>
                <a:ea typeface="+mj-ea"/>
                <a:cs typeface="Arial" panose="020B0604020202020204" pitchFamily="34" charset="0"/>
              </a:rPr>
              <a:t>、</a:t>
            </a:r>
            <a:r>
              <a:rPr lang="zh-TW" sz="1800" b="1" dirty="0">
                <a:solidFill>
                  <a:srgbClr val="000000"/>
                </a:solidFill>
                <a:latin typeface="+mj-ea"/>
                <a:ea typeface="+mj-ea"/>
                <a:cs typeface="Arial" panose="020B0604020202020204" pitchFamily="34" charset="0"/>
                <a:hlinkClick r:id="rId10">
                  <a:extLst>
                    <a:ext uri="{A12FA001-AC4F-418D-AE19-62706E023703}">
                      <ahyp:hlinkClr xmlns:ahyp="http://schemas.microsoft.com/office/drawing/2018/hyperlinkcolor" val="tx"/>
                    </a:ext>
                  </a:extLst>
                </a:hlinkClick>
              </a:rPr>
              <a:t>环保</a:t>
            </a:r>
            <a:r>
              <a:rPr lang="zh-TW" sz="1800" dirty="0">
                <a:solidFill>
                  <a:srgbClr val="000000"/>
                </a:solidFill>
                <a:latin typeface="+mj-ea"/>
                <a:ea typeface="+mj-ea"/>
                <a:cs typeface="Arial" panose="020B0604020202020204" pitchFamily="34" charset="0"/>
              </a:rPr>
              <a:t>、</a:t>
            </a:r>
            <a:r>
              <a:rPr lang="zh-TW" sz="1800" b="1" dirty="0">
                <a:solidFill>
                  <a:srgbClr val="0A5496"/>
                </a:solidFill>
                <a:latin typeface="+mj-ea"/>
                <a:ea typeface="+mj-ea"/>
                <a:cs typeface="Arial" panose="020B0604020202020204" pitchFamily="34" charset="0"/>
                <a:hlinkClick r:id="rId11">
                  <a:extLst>
                    <a:ext uri="{A12FA001-AC4F-418D-AE19-62706E023703}">
                      <ahyp:hlinkClr xmlns:ahyp="http://schemas.microsoft.com/office/drawing/2018/hyperlinkcolor" val="tx"/>
                    </a:ext>
                  </a:extLst>
                </a:hlinkClick>
              </a:rPr>
              <a:t>饥饿</a:t>
            </a:r>
            <a:r>
              <a:rPr lang="zh-TW" sz="1800" dirty="0">
                <a:solidFill>
                  <a:srgbClr val="000000"/>
                </a:solidFill>
                <a:latin typeface="+mj-ea"/>
                <a:ea typeface="+mj-ea"/>
                <a:cs typeface="Arial" panose="020B0604020202020204" pitchFamily="34" charset="0"/>
              </a:rPr>
              <a:t>和</a:t>
            </a:r>
            <a:r>
              <a:rPr lang="zh-TW" sz="1800" b="1" dirty="0">
                <a:solidFill>
                  <a:srgbClr val="000000"/>
                </a:solidFill>
                <a:latin typeface="+mj-ea"/>
                <a:ea typeface="+mj-ea"/>
                <a:cs typeface="Arial" panose="020B0604020202020204" pitchFamily="34" charset="0"/>
                <a:hlinkClick r:id="rId12">
                  <a:extLst>
                    <a:ext uri="{A12FA001-AC4F-418D-AE19-62706E023703}">
                      <ahyp:hlinkClr xmlns:ahyp="http://schemas.microsoft.com/office/drawing/2018/hyperlinkcolor" val="tx"/>
                    </a:ext>
                  </a:extLst>
                </a:hlinkClick>
              </a:rPr>
              <a:t>视力</a:t>
            </a:r>
            <a:r>
              <a:rPr lang="zh-TW" sz="1800" dirty="0">
                <a:solidFill>
                  <a:srgbClr val="000000"/>
                </a:solidFill>
                <a:latin typeface="+mj-ea"/>
                <a:ea typeface="+mj-ea"/>
                <a:cs typeface="Arial" panose="020B0604020202020204" pitchFamily="34" charset="0"/>
              </a:rPr>
              <a:t>的特殊服务方案构想</a:t>
            </a:r>
          </a:p>
          <a:p>
            <a:pPr fontAlgn="auto">
              <a:lnSpc>
                <a:spcPct val="150000"/>
              </a:lnSpc>
              <a:spcBef>
                <a:spcPts val="0"/>
              </a:spcBef>
              <a:spcAft>
                <a:spcPts val="0"/>
              </a:spcAft>
              <a:buClr>
                <a:srgbClr val="0A5496"/>
              </a:buClr>
            </a:pPr>
            <a:r>
              <a:rPr lang="zh-TW" sz="1800" b="1" dirty="0">
                <a:solidFill>
                  <a:srgbClr val="0A5496"/>
                </a:solidFill>
                <a:latin typeface="+mj-ea"/>
                <a:ea typeface="+mj-ea"/>
                <a:cs typeface="Arial" panose="020B0604020202020204" pitchFamily="34" charset="0"/>
                <a:hlinkClick r:id="rId13">
                  <a:extLst>
                    <a:ext uri="{A12FA001-AC4F-418D-AE19-62706E023703}">
                      <ahyp:hlinkClr xmlns:ahyp="http://schemas.microsoft.com/office/drawing/2018/hyperlinkcolor" val="tx"/>
                    </a:ext>
                  </a:extLst>
                </a:hlinkClick>
              </a:rPr>
              <a:t>安全地服务</a:t>
            </a:r>
            <a:r>
              <a:rPr lang="zh-TW" sz="1800" dirty="0">
                <a:solidFill>
                  <a:srgbClr val="000000"/>
                </a:solidFill>
                <a:latin typeface="+mj-ea"/>
                <a:ea typeface="+mj-ea"/>
                <a:cs typeface="Arial" panose="020B0604020202020204" pitchFamily="34" charset="0"/>
              </a:rPr>
              <a:t>网页及</a:t>
            </a:r>
            <a:r>
              <a:rPr lang="zh-TW" sz="1800" b="1" dirty="0">
                <a:solidFill>
                  <a:srgbClr val="0A5496"/>
                </a:solidFill>
                <a:latin typeface="+mj-ea"/>
                <a:ea typeface="+mj-ea"/>
                <a:cs typeface="Arial" panose="020B0604020202020204" pitchFamily="34" charset="0"/>
                <a:hlinkClick r:id="rId14">
                  <a:extLst>
                    <a:ext uri="{A12FA001-AC4F-418D-AE19-62706E023703}">
                      <ahyp:hlinkClr xmlns:ahyp="http://schemas.microsoft.com/office/drawing/2018/hyperlinkcolor" val="tx"/>
                    </a:ext>
                  </a:extLst>
                </a:hlinkClick>
              </a:rPr>
              <a:t>网络虚拟服务活动</a:t>
            </a:r>
            <a:r>
              <a:rPr lang="zh-TW" sz="1800" dirty="0">
                <a:latin typeface="+mj-ea"/>
                <a:ea typeface="+mj-ea"/>
                <a:cs typeface="Arial" panose="020B0604020202020204" pitchFamily="34" charset="0"/>
              </a:rPr>
              <a:t>的网络研讨会录像文件</a:t>
            </a:r>
          </a:p>
          <a:p>
            <a:pPr fontAlgn="auto">
              <a:lnSpc>
                <a:spcPct val="150000"/>
              </a:lnSpc>
              <a:spcBef>
                <a:spcPts val="0"/>
              </a:spcBef>
              <a:spcAft>
                <a:spcPts val="0"/>
              </a:spcAft>
              <a:buClr>
                <a:srgbClr val="0A5496"/>
              </a:buClr>
            </a:pPr>
            <a:r>
              <a:rPr lang="zh-TW" sz="1800" b="1" dirty="0">
                <a:solidFill>
                  <a:srgbClr val="0A5496"/>
                </a:solidFill>
                <a:latin typeface="+mj-ea"/>
                <a:ea typeface="+mj-ea"/>
                <a:cs typeface="Arial" panose="020B0604020202020204" pitchFamily="34" charset="0"/>
                <a:hlinkClick r:id="rId15">
                  <a:extLst>
                    <a:ext uri="{A12FA001-AC4F-418D-AE19-62706E023703}">
                      <ahyp:hlinkClr xmlns:ahyp="http://schemas.microsoft.com/office/drawing/2018/hyperlinkcolor" val="tx"/>
                    </a:ext>
                  </a:extLst>
                </a:hlinkClick>
              </a:rPr>
              <a:t>服务方案计划书</a:t>
            </a:r>
            <a:r>
              <a:rPr lang="zh-TW" sz="1800" dirty="0">
                <a:solidFill>
                  <a:srgbClr val="000000"/>
                </a:solidFill>
                <a:latin typeface="+mj-ea"/>
                <a:ea typeface="+mj-ea"/>
                <a:cs typeface="Arial" panose="020B0604020202020204" pitchFamily="34" charset="0"/>
              </a:rPr>
              <a:t>，帮助贵分会以新方式服务的逐步指南</a:t>
            </a:r>
          </a:p>
          <a:p>
            <a:pPr fontAlgn="auto">
              <a:lnSpc>
                <a:spcPct val="150000"/>
              </a:lnSpc>
              <a:spcBef>
                <a:spcPts val="0"/>
              </a:spcBef>
              <a:spcAft>
                <a:spcPts val="0"/>
              </a:spcAft>
              <a:buClr>
                <a:srgbClr val="0A5496"/>
              </a:buClr>
            </a:pPr>
            <a:r>
              <a:rPr lang="zh-TW" sz="1800" b="1" dirty="0">
                <a:solidFill>
                  <a:srgbClr val="0A5496"/>
                </a:solidFill>
                <a:latin typeface="+mj-ea"/>
                <a:ea typeface="+mj-ea"/>
                <a:cs typeface="Arial" panose="020B0604020202020204" pitchFamily="34" charset="0"/>
                <a:hlinkClick r:id="rId16">
                  <a:extLst>
                    <a:ext uri="{A12FA001-AC4F-418D-AE19-62706E023703}">
                      <ahyp:hlinkClr xmlns:ahyp="http://schemas.microsoft.com/office/drawing/2018/hyperlinkcolor" val="tx"/>
                    </a:ext>
                  </a:extLst>
                </a:hlinkClick>
              </a:rPr>
              <a:t>服务工具袋</a:t>
            </a:r>
            <a:r>
              <a:rPr lang="zh-TW" sz="1800" dirty="0">
                <a:solidFill>
                  <a:srgbClr val="000000"/>
                </a:solidFill>
                <a:latin typeface="+mj-ea"/>
                <a:ea typeface="+mj-ea"/>
                <a:cs typeface="Arial" panose="020B0604020202020204" pitchFamily="34" charset="0"/>
              </a:rPr>
              <a:t>网页，包含</a:t>
            </a:r>
            <a:r>
              <a:rPr lang="zh-TW" sz="1800" b="1" dirty="0">
                <a:solidFill>
                  <a:srgbClr val="0A5496"/>
                </a:solidFill>
                <a:latin typeface="+mj-ea"/>
                <a:ea typeface="+mj-ea"/>
                <a:cs typeface="Arial" panose="020B0604020202020204" pitchFamily="34" charset="0"/>
                <a:hlinkClick r:id="rId17">
                  <a:extLst>
                    <a:ext uri="{A12FA001-AC4F-418D-AE19-62706E023703}">
                      <ahyp:hlinkClr xmlns:ahyp="http://schemas.microsoft.com/office/drawing/2018/hyperlinkcolor" val="tx"/>
                    </a:ext>
                  </a:extLst>
                </a:hlinkClick>
              </a:rPr>
              <a:t>社区需求评估</a:t>
            </a:r>
            <a:r>
              <a:rPr lang="zh-TW" sz="1800" dirty="0">
                <a:latin typeface="+mj-ea"/>
                <a:ea typeface="+mj-ea"/>
                <a:cs typeface="Arial" panose="020B0604020202020204" pitchFamily="34" charset="0"/>
              </a:rPr>
              <a:t>、</a:t>
            </a:r>
            <a:r>
              <a:rPr lang="zh-TW" sz="1800" b="1" dirty="0">
                <a:solidFill>
                  <a:srgbClr val="0A5496"/>
                </a:solidFill>
                <a:latin typeface="+mj-ea"/>
                <a:ea typeface="+mj-ea"/>
                <a:cs typeface="Arial" panose="020B0604020202020204" pitchFamily="34" charset="0"/>
                <a:hlinkClick r:id="rId18">
                  <a:extLst>
                    <a:ext uri="{A12FA001-AC4F-418D-AE19-62706E023703}">
                      <ahyp:hlinkClr xmlns:ahyp="http://schemas.microsoft.com/office/drawing/2018/hyperlinkcolor" val="tx"/>
                    </a:ext>
                  </a:extLst>
                </a:hlinkClick>
              </a:rPr>
              <a:t>合作伙伴指南</a:t>
            </a:r>
            <a:r>
              <a:rPr lang="zh-TW" sz="1800" dirty="0">
                <a:latin typeface="+mj-ea"/>
                <a:ea typeface="+mj-ea"/>
                <a:cs typeface="Arial" panose="020B0604020202020204" pitchFamily="34" charset="0"/>
              </a:rPr>
              <a:t>及</a:t>
            </a:r>
            <a:r>
              <a:rPr lang="zh-TW" sz="1800" b="1" dirty="0">
                <a:solidFill>
                  <a:srgbClr val="0A5496"/>
                </a:solidFill>
                <a:latin typeface="+mj-ea"/>
                <a:ea typeface="+mj-ea"/>
                <a:cs typeface="Arial" panose="020B0604020202020204" pitchFamily="34" charset="0"/>
                <a:hlinkClick r:id="rId19">
                  <a:extLst>
                    <a:ext uri="{A12FA001-AC4F-418D-AE19-62706E023703}">
                      <ahyp:hlinkClr xmlns:ahyp="http://schemas.microsoft.com/office/drawing/2018/hyperlinkcolor" val="tx"/>
                    </a:ext>
                  </a:extLst>
                </a:hlinkClick>
              </a:rPr>
              <a:t>募款活动指南 </a:t>
            </a:r>
          </a:p>
          <a:p>
            <a:pPr fontAlgn="auto">
              <a:lnSpc>
                <a:spcPct val="150000"/>
              </a:lnSpc>
              <a:spcBef>
                <a:spcPts val="0"/>
              </a:spcBef>
              <a:spcAft>
                <a:spcPts val="0"/>
              </a:spcAft>
              <a:buClr>
                <a:srgbClr val="0A5496"/>
              </a:buClr>
            </a:pPr>
            <a:r>
              <a:rPr lang="zh-TW" sz="1800" b="1" dirty="0">
                <a:latin typeface="+mj-ea"/>
                <a:ea typeface="+mj-ea"/>
                <a:cs typeface="Arial" panose="020B0604020202020204" pitchFamily="34" charset="0"/>
                <a:hlinkClick r:id="rId20">
                  <a:extLst>
                    <a:ext uri="{A12FA001-AC4F-418D-AE19-62706E023703}">
                      <ahyp:hlinkClr xmlns:ahyp="http://schemas.microsoft.com/office/drawing/2018/hyperlinkcolor" val="tx"/>
                    </a:ext>
                  </a:extLst>
                </a:hlinkClick>
              </a:rPr>
              <a:t>狮子会倡导</a:t>
            </a:r>
            <a:r>
              <a:rPr lang="zh-TW" sz="1800" dirty="0">
                <a:latin typeface="+mj-ea"/>
                <a:ea typeface="+mj-ea"/>
                <a:cs typeface="Arial" panose="020B0604020202020204" pitchFamily="34" charset="0"/>
              </a:rPr>
              <a:t>网页</a:t>
            </a:r>
          </a:p>
          <a:p>
            <a:pPr fontAlgn="auto">
              <a:lnSpc>
                <a:spcPct val="150000"/>
              </a:lnSpc>
              <a:spcBef>
                <a:spcPts val="0"/>
              </a:spcBef>
              <a:spcAft>
                <a:spcPts val="0"/>
              </a:spcAft>
              <a:buClr>
                <a:srgbClr val="0A5496"/>
              </a:buClr>
            </a:pPr>
            <a:r>
              <a:rPr lang="zh-TW" sz="1800" b="1" dirty="0">
                <a:solidFill>
                  <a:srgbClr val="0A5496"/>
                </a:solidFill>
                <a:latin typeface="+mj-ea"/>
                <a:ea typeface="+mj-ea"/>
                <a:cs typeface="Arial" panose="020B0604020202020204" pitchFamily="34" charset="0"/>
                <a:hlinkClick r:id="rId21">
                  <a:extLst>
                    <a:ext uri="{A12FA001-AC4F-418D-AE19-62706E023703}">
                      <ahyp:hlinkClr xmlns:ahyp="http://schemas.microsoft.com/office/drawing/2018/hyperlinkcolor" val="tx"/>
                    </a:ext>
                  </a:extLst>
                </a:hlinkClick>
              </a:rPr>
              <a:t>lionsclubs.org/service-reporting</a:t>
            </a:r>
            <a:r>
              <a:rPr lang="zh-TW" sz="1800" b="1" dirty="0">
                <a:solidFill>
                  <a:srgbClr val="0A5496"/>
                </a:solidFill>
                <a:latin typeface="+mj-ea"/>
                <a:ea typeface="+mj-ea"/>
                <a:cs typeface="Arial" panose="020B0604020202020204" pitchFamily="34" charset="0"/>
              </a:rPr>
              <a:t> </a:t>
            </a:r>
            <a:r>
              <a:rPr lang="zh-TW" sz="1800" dirty="0">
                <a:solidFill>
                  <a:srgbClr val="000000"/>
                </a:solidFill>
                <a:latin typeface="+mj-ea"/>
                <a:ea typeface="+mj-ea"/>
                <a:cs typeface="Arial" panose="020B0604020202020204" pitchFamily="34" charset="0"/>
              </a:rPr>
              <a:t>网页中含有为何及如何报告服务活动的所有信息</a:t>
            </a:r>
          </a:p>
          <a:p>
            <a:pPr fontAlgn="auto">
              <a:spcAft>
                <a:spcPts val="0"/>
              </a:spcAft>
            </a:pPr>
            <a:endParaRPr lang="en-US" sz="1800" dirty="0">
              <a:latin typeface="+mj-ea"/>
              <a:ea typeface="+mj-ea"/>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239000" y="2471396"/>
            <a:ext cx="4990407" cy="4708981"/>
          </a:xfrm>
          <a:prstGeom prst="rect">
            <a:avLst/>
          </a:prstGeom>
          <a:noFill/>
        </p:spPr>
        <p:txBody>
          <a:bodyPr wrap="square" rtlCol="0">
            <a:spAutoFit/>
          </a:bodyPr>
          <a:lstStyle/>
          <a:p>
            <a:pPr algn="l">
              <a:lnSpc>
                <a:spcPct val="150000"/>
              </a:lnSpc>
            </a:pPr>
            <a:r>
              <a:rPr lang="zh-TW" b="1" i="0" dirty="0">
                <a:solidFill>
                  <a:srgbClr val="000000"/>
                </a:solidFill>
                <a:latin typeface="+mj-ea"/>
                <a:ea typeface="+mj-ea"/>
                <a:cs typeface="Arial" panose="020B0604020202020204" pitchFamily="34" charset="0"/>
              </a:rPr>
              <a:t>情谊</a:t>
            </a:r>
            <a:endParaRPr lang="en-US" altLang="zh-TW" b="1" i="0" dirty="0">
              <a:solidFill>
                <a:srgbClr val="000000"/>
              </a:solidFill>
              <a:latin typeface="+mj-ea"/>
              <a:ea typeface="+mj-ea"/>
              <a:cs typeface="Arial" panose="020B0604020202020204" pitchFamily="34" charset="0"/>
            </a:endParaRPr>
          </a:p>
          <a:p>
            <a:pPr marL="171450" indent="-171450" algn="l">
              <a:lnSpc>
                <a:spcPct val="150000"/>
              </a:lnSpc>
              <a:spcAft>
                <a:spcPts val="600"/>
              </a:spcAft>
              <a:buFont typeface="Arial" panose="020B0604020202020204" pitchFamily="34" charset="0"/>
              <a:buChar char="•"/>
            </a:pPr>
            <a:r>
              <a:rPr lang="zh-TW" b="1" i="0" u="none" strike="noStrike" dirty="0">
                <a:solidFill>
                  <a:srgbClr val="0A5496"/>
                </a:solidFill>
                <a:latin typeface="+mj-ea"/>
                <a:ea typeface="+mj-ea"/>
                <a:cs typeface="Arial" panose="020B0604020202020204" pitchFamily="34" charset="0"/>
                <a:hlinkClick r:id="rId22">
                  <a:extLst>
                    <a:ext uri="{A12FA001-AC4F-418D-AE19-62706E023703}">
                      <ahyp:hlinkClr xmlns:ahyp="http://schemas.microsoft.com/office/drawing/2018/hyperlinkcolor" val="tx"/>
                    </a:ext>
                  </a:extLst>
                </a:hlinkClick>
              </a:rPr>
              <a:t>改进分会品质</a:t>
            </a:r>
            <a:r>
              <a:rPr lang="zh-TW" b="0" i="0" dirty="0">
                <a:latin typeface="+mj-ea"/>
                <a:ea typeface="+mj-ea"/>
                <a:cs typeface="Arial" panose="020B0604020202020204" pitchFamily="34" charset="0"/>
              </a:rPr>
              <a:t>网页，含有前往工具的链接，包含</a:t>
            </a:r>
            <a:r>
              <a:rPr lang="zh-TW" b="1" i="0" u="none" strike="noStrike" dirty="0">
                <a:solidFill>
                  <a:srgbClr val="0A5496"/>
                </a:solidFill>
                <a:latin typeface="+mj-ea"/>
                <a:ea typeface="+mj-ea"/>
                <a:cs typeface="Arial" panose="020B0604020202020204" pitchFamily="34" charset="0"/>
                <a:hlinkClick r:id="rId23">
                  <a:extLst>
                    <a:ext uri="{A12FA001-AC4F-418D-AE19-62706E023703}">
                      <ahyp:hlinkClr xmlns:ahyp="http://schemas.microsoft.com/office/drawing/2018/hyperlinkcolor" val="tx"/>
                    </a:ext>
                  </a:extLst>
                </a:hlinkClick>
              </a:rPr>
              <a:t>分会</a:t>
            </a:r>
            <a:r>
              <a:rPr lang="zh-CN" altLang="en-US" b="1" i="0" u="none" strike="noStrike" dirty="0">
                <a:solidFill>
                  <a:srgbClr val="0A5496"/>
                </a:solidFill>
                <a:latin typeface="+mj-ea"/>
                <a:ea typeface="+mj-ea"/>
                <a:cs typeface="Arial" panose="020B0604020202020204" pitchFamily="34" charset="0"/>
                <a:hlinkClick r:id="rId23">
                  <a:extLst>
                    <a:ext uri="{A12FA001-AC4F-418D-AE19-62706E023703}">
                      <ahyp:hlinkClr xmlns:ahyp="http://schemas.microsoft.com/office/drawing/2018/hyperlinkcolor" val="tx"/>
                    </a:ext>
                  </a:extLst>
                </a:hlinkClick>
              </a:rPr>
              <a:t>优质倡议</a:t>
            </a:r>
            <a:r>
              <a:rPr lang="zh-TW" b="0" i="0" dirty="0">
                <a:latin typeface="+mj-ea"/>
                <a:ea typeface="+mj-ea"/>
                <a:cs typeface="Arial" panose="020B0604020202020204" pitchFamily="34" charset="0"/>
              </a:rPr>
              <a:t>及</a:t>
            </a:r>
            <a:r>
              <a:rPr lang="zh-TW" b="1" i="0" u="none" strike="noStrike" dirty="0">
                <a:solidFill>
                  <a:srgbClr val="0A5496"/>
                </a:solidFill>
                <a:latin typeface="+mj-ea"/>
                <a:ea typeface="+mj-ea"/>
                <a:cs typeface="Arial" panose="020B0604020202020204" pitchFamily="34" charset="0"/>
                <a:hlinkClick r:id="rId24">
                  <a:extLst>
                    <a:ext uri="{A12FA001-AC4F-418D-AE19-62706E023703}">
                      <ahyp:hlinkClr xmlns:ahyp="http://schemas.microsoft.com/office/drawing/2018/hyperlinkcolor" val="tx"/>
                    </a:ext>
                  </a:extLst>
                </a:hlinkClick>
              </a:rPr>
              <a:t>你的分会，你的方式</a:t>
            </a:r>
            <a:r>
              <a:rPr lang="zh-TW" b="0" i="0" dirty="0">
                <a:latin typeface="+mj-ea"/>
                <a:ea typeface="+mj-ea"/>
                <a:cs typeface="Arial" panose="020B0604020202020204" pitchFamily="34" charset="0"/>
              </a:rPr>
              <a:t>指南</a:t>
            </a:r>
          </a:p>
          <a:p>
            <a:pPr marL="171450" indent="-171450" algn="l">
              <a:lnSpc>
                <a:spcPct val="150000"/>
              </a:lnSpc>
              <a:spcAft>
                <a:spcPts val="600"/>
              </a:spcAft>
              <a:buFont typeface="Arial" panose="020B0604020202020204" pitchFamily="34" charset="0"/>
              <a:buChar char="•"/>
            </a:pPr>
            <a:r>
              <a:rPr lang="zh-TW" b="1" i="0" u="sng" strike="noStrike" dirty="0">
                <a:latin typeface="+mj-ea"/>
                <a:ea typeface="+mj-ea"/>
                <a:cs typeface="Arial" panose="020B0604020202020204" pitchFamily="34" charset="0"/>
                <a:hlinkClick r:id="rId25">
                  <a:extLst>
                    <a:ext uri="{A12FA001-AC4F-418D-AE19-62706E023703}">
                      <ahyp:hlinkClr xmlns:ahyp="http://schemas.microsoft.com/office/drawing/2018/hyperlinkcolor" val="tx"/>
                    </a:ext>
                  </a:extLst>
                </a:hlinkClick>
              </a:rPr>
              <a:t>会员满意度</a:t>
            </a:r>
            <a:r>
              <a:rPr lang="zh-TW" i="0" dirty="0">
                <a:latin typeface="+mj-ea"/>
                <a:ea typeface="+mj-ea"/>
                <a:cs typeface="Arial" panose="020B0604020202020204" pitchFamily="34" charset="0"/>
              </a:rPr>
              <a:t>指南</a:t>
            </a:r>
          </a:p>
          <a:p>
            <a:pPr marL="171450" indent="-171450" algn="l">
              <a:lnSpc>
                <a:spcPct val="150000"/>
              </a:lnSpc>
              <a:spcAft>
                <a:spcPts val="600"/>
              </a:spcAft>
              <a:buFont typeface="Arial" panose="020B0604020202020204" pitchFamily="34" charset="0"/>
              <a:buChar char="•"/>
            </a:pPr>
            <a:r>
              <a:rPr lang="zh-TW" b="1" i="0" u="none" strike="noStrike" dirty="0">
                <a:solidFill>
                  <a:srgbClr val="0A5496"/>
                </a:solidFill>
                <a:latin typeface="+mj-ea"/>
                <a:ea typeface="+mj-ea"/>
                <a:cs typeface="Arial" panose="020B0604020202020204" pitchFamily="34" charset="0"/>
                <a:hlinkClick r:id="rId26">
                  <a:extLst>
                    <a:ext uri="{A12FA001-AC4F-418D-AE19-62706E023703}">
                      <ahyp:hlinkClr xmlns:ahyp="http://schemas.microsoft.com/office/drawing/2018/hyperlinkcolor" val="tx"/>
                    </a:ext>
                  </a:extLst>
                </a:hlinkClick>
              </a:rPr>
              <a:t>表扬的艺术手册</a:t>
            </a:r>
          </a:p>
          <a:p>
            <a:pPr marL="171450" indent="-171450" algn="l">
              <a:lnSpc>
                <a:spcPct val="150000"/>
              </a:lnSpc>
              <a:spcAft>
                <a:spcPts val="600"/>
              </a:spcAft>
              <a:buFont typeface="Arial" panose="020B0604020202020204" pitchFamily="34" charset="0"/>
              <a:buChar char="•"/>
            </a:pPr>
            <a:r>
              <a:rPr lang="zh-TW" b="1" i="0" u="none" strike="noStrike" dirty="0">
                <a:solidFill>
                  <a:srgbClr val="0A5496"/>
                </a:solidFill>
                <a:latin typeface="+mj-ea"/>
                <a:ea typeface="+mj-ea"/>
                <a:cs typeface="Arial" panose="020B0604020202020204" pitchFamily="34" charset="0"/>
                <a:hlinkClick r:id="rId26">
                  <a:extLst>
                    <a:ext uri="{A12FA001-AC4F-418D-AE19-62706E023703}">
                      <ahyp:hlinkClr xmlns:ahyp="http://schemas.microsoft.com/office/drawing/2018/hyperlinkcolor" val="tx"/>
                    </a:ext>
                  </a:extLst>
                </a:hlinkClick>
              </a:rPr>
              <a:t>分会健康评估</a:t>
            </a:r>
            <a:r>
              <a:rPr lang="zh-TW" b="0" i="0" dirty="0">
                <a:latin typeface="+mj-ea"/>
                <a:ea typeface="+mj-ea"/>
                <a:cs typeface="Arial" panose="020B0604020202020204" pitchFamily="34" charset="0"/>
              </a:rPr>
              <a:t>报告及相关的</a:t>
            </a:r>
            <a:r>
              <a:rPr lang="zh-TW" b="1" i="0" u="none" strike="noStrike" dirty="0">
                <a:solidFill>
                  <a:srgbClr val="0A5496"/>
                </a:solidFill>
                <a:latin typeface="+mj-ea"/>
                <a:ea typeface="+mj-ea"/>
                <a:cs typeface="Arial" panose="020B0604020202020204" pitchFamily="34" charset="0"/>
                <a:hlinkClick r:id="rId27">
                  <a:extLst>
                    <a:ext uri="{A12FA001-AC4F-418D-AE19-62706E023703}">
                      <ahyp:hlinkClr xmlns:ahyp="http://schemas.microsoft.com/office/drawing/2018/hyperlinkcolor" val="tx"/>
                    </a:ext>
                  </a:extLst>
                </a:hlinkClick>
              </a:rPr>
              <a:t>行动策略</a:t>
            </a:r>
          </a:p>
          <a:p>
            <a:pPr marL="171450" indent="-171450" algn="l">
              <a:lnSpc>
                <a:spcPct val="150000"/>
              </a:lnSpc>
              <a:spcAft>
                <a:spcPts val="600"/>
              </a:spcAft>
              <a:buFont typeface="Arial" panose="020B0604020202020204" pitchFamily="34" charset="0"/>
              <a:buChar char="•"/>
            </a:pPr>
            <a:r>
              <a:rPr lang="zh-TW" b="1" i="0" u="none" strike="noStrike" dirty="0">
                <a:solidFill>
                  <a:srgbClr val="0A5496"/>
                </a:solidFill>
                <a:latin typeface="+mj-ea"/>
                <a:ea typeface="+mj-ea"/>
                <a:cs typeface="Arial" panose="020B0604020202020204" pitchFamily="34" charset="0"/>
                <a:hlinkClick r:id="rId28">
                  <a:extLst>
                    <a:ext uri="{A12FA001-AC4F-418D-AE19-62706E023703}">
                      <ahyp:hlinkClr xmlns:ahyp="http://schemas.microsoft.com/office/drawing/2018/hyperlinkcolor" val="tx"/>
                    </a:ext>
                  </a:extLst>
                </a:hlinkClick>
              </a:rPr>
              <a:t>分会评估</a:t>
            </a:r>
            <a:r>
              <a:rPr lang="zh-TW" b="0" i="0" dirty="0">
                <a:latin typeface="+mj-ea"/>
                <a:ea typeface="+mj-ea"/>
                <a:cs typeface="Arial" panose="020B0604020202020204" pitchFamily="34" charset="0"/>
              </a:rPr>
              <a:t>检查清单</a:t>
            </a:r>
          </a:p>
          <a:p>
            <a:pPr marL="171450" indent="-171450" algn="l">
              <a:lnSpc>
                <a:spcPct val="150000"/>
              </a:lnSpc>
              <a:spcAft>
                <a:spcPts val="600"/>
              </a:spcAft>
              <a:buFont typeface="Arial" panose="020B0604020202020204" pitchFamily="34" charset="0"/>
              <a:buChar char="•"/>
            </a:pPr>
            <a:r>
              <a:rPr lang="zh-TW" b="0" i="0" dirty="0">
                <a:latin typeface="+mj-ea"/>
                <a:ea typeface="+mj-ea"/>
                <a:cs typeface="Arial" panose="020B0604020202020204" pitchFamily="34" charset="0"/>
              </a:rPr>
              <a:t>给区及分会的</a:t>
            </a:r>
            <a:r>
              <a:rPr lang="zh-TW" b="1" i="0" u="none" strike="noStrike" dirty="0">
                <a:solidFill>
                  <a:srgbClr val="0A5496"/>
                </a:solidFill>
                <a:latin typeface="+mj-ea"/>
                <a:ea typeface="+mj-ea"/>
                <a:cs typeface="Arial" panose="020B0604020202020204" pitchFamily="34" charset="0"/>
                <a:hlinkClick r:id="rId29">
                  <a:extLst>
                    <a:ext uri="{A12FA001-AC4F-418D-AE19-62706E023703}">
                      <ahyp:hlinkClr xmlns:ahyp="http://schemas.microsoft.com/office/drawing/2018/hyperlinkcolor" val="tx"/>
                    </a:ext>
                  </a:extLst>
                </a:hlinkClick>
              </a:rPr>
              <a:t>疑难排解指南</a:t>
            </a:r>
          </a:p>
          <a:p>
            <a:br>
              <a:rPr lang="zh-TW" dirty="0">
                <a:latin typeface="+mj-ea"/>
                <a:ea typeface="+mj-ea"/>
              </a:rPr>
            </a:br>
            <a:endParaRPr lang="zh-TW" dirty="0">
              <a:latin typeface="+mj-ea"/>
              <a:ea typeface="+mj-ea"/>
            </a:endParaRPr>
          </a:p>
          <a:p>
            <a:endParaRPr lang="en-US" dirty="0" err="1">
              <a:latin typeface="+mj-ea"/>
              <a:ea typeface="+mj-ea"/>
            </a:endParaRPr>
          </a:p>
        </p:txBody>
      </p:sp>
      <p:sp>
        <p:nvSpPr>
          <p:cNvPr id="23" name="Yellow Bar">
            <a:extLst>
              <a:ext uri="{FF2B5EF4-FFF2-40B4-BE49-F238E27FC236}">
                <a16:creationId xmlns:a16="http://schemas.microsoft.com/office/drawing/2014/main" id="{68AC8CE7-607F-2E79-94B3-53F70C082ED2}"/>
              </a:ext>
            </a:extLst>
          </p:cNvPr>
          <p:cNvSpPr/>
          <p:nvPr/>
        </p:nvSpPr>
        <p:spPr>
          <a:xfrm>
            <a:off x="5562974" y="189598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265460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317344" y="1430311"/>
            <a:ext cx="9936957" cy="1275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fontAlgn="auto">
              <a:spcBef>
                <a:spcPts val="0"/>
              </a:spcBef>
              <a:spcAft>
                <a:spcPts val="200"/>
              </a:spcAft>
            </a:pPr>
            <a:r>
              <a:rPr lang="zh-TW" sz="3600" b="1" dirty="0">
                <a:solidFill>
                  <a:srgbClr val="0A5496"/>
                </a:solidFill>
                <a:latin typeface="+mj-ea"/>
                <a:ea typeface="+mj-ea"/>
                <a:cs typeface="Arial" charset="0"/>
              </a:rPr>
              <a:t>可用的资源</a:t>
            </a:r>
            <a:endParaRPr lang="en-US" altLang="zh-TW" sz="3600" b="1" dirty="0">
              <a:solidFill>
                <a:srgbClr val="0A5496"/>
              </a:solidFill>
              <a:latin typeface="+mj-ea"/>
              <a:ea typeface="+mj-ea"/>
              <a:cs typeface="Arial" charset="0"/>
            </a:endParaRPr>
          </a:p>
          <a:p>
            <a:pPr algn="ctr" fontAlgn="auto">
              <a:spcBef>
                <a:spcPts val="0"/>
              </a:spcBef>
              <a:spcAft>
                <a:spcPts val="200"/>
              </a:spcAft>
            </a:pPr>
            <a:endParaRPr lang="en-US" altLang="zh-TW" sz="3600" b="1" dirty="0">
              <a:solidFill>
                <a:srgbClr val="00338D"/>
              </a:solidFill>
              <a:latin typeface="+mn-ea"/>
              <a:ea typeface="+mn-ea"/>
            </a:endParaRPr>
          </a:p>
          <a:p>
            <a:pPr algn="ctr" fontAlgn="auto">
              <a:spcBef>
                <a:spcPts val="0"/>
              </a:spcBef>
              <a:spcAft>
                <a:spcPts val="200"/>
              </a:spcAft>
            </a:pPr>
            <a:r>
              <a:rPr lang="zh-TW" altLang="en-US" b="1" dirty="0">
                <a:solidFill>
                  <a:srgbClr val="00338D"/>
                </a:solidFill>
                <a:latin typeface="+mn-ea"/>
                <a:ea typeface="+mn-ea"/>
              </a:rPr>
              <a:t>支持区和分会的领导人</a:t>
            </a:r>
          </a:p>
          <a:p>
            <a:pPr algn="ctr">
              <a:spcBef>
                <a:spcPts val="264"/>
              </a:spcBef>
              <a:buSzPct val="120000"/>
            </a:pPr>
            <a:endParaRPr lang="en-US" altLang="zh-TW" sz="3600" b="1" dirty="0">
              <a:solidFill>
                <a:srgbClr val="0A5496"/>
              </a:solidFill>
              <a:latin typeface="+mj-ea"/>
              <a:ea typeface="+mj-ea"/>
              <a:cs typeface="Arial" charset="0"/>
            </a:endParaRPr>
          </a:p>
          <a:p>
            <a:pPr algn="ctr">
              <a:spcBef>
                <a:spcPts val="264"/>
              </a:spcBef>
              <a:buSzPct val="120000"/>
            </a:pPr>
            <a:endParaRPr lang="zh-TW" sz="3600" b="1" dirty="0">
              <a:solidFill>
                <a:srgbClr val="0A5496"/>
              </a:solidFill>
              <a:latin typeface="+mj-ea"/>
              <a:ea typeface="+mj-ea"/>
              <a:cs typeface="Arial" charset="0"/>
            </a:endParaRP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31</a:t>
            </a:fld>
            <a:endParaRPr lang="en-US" sz="1000" dirty="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0" y="756412"/>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808439" y="3118062"/>
            <a:ext cx="97536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200"/>
              </a:spcAft>
              <a:buClr>
                <a:srgbClr val="FFC000"/>
              </a:buClr>
              <a:buFont typeface="Wingdings" panose="05000000000000000000" pitchFamily="2" charset="2"/>
              <a:buChar char="Ø"/>
            </a:pPr>
            <a:endParaRPr lang="en-US" sz="1600" b="1" dirty="0">
              <a:solidFill>
                <a:srgbClr val="000000"/>
              </a:solidFill>
              <a:latin typeface="+mj-ea"/>
              <a:ea typeface="+mj-ea"/>
              <a:cs typeface="Arial" panose="020B0604020202020204" pitchFamily="34" charset="0"/>
            </a:endParaRP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800" b="1" i="0" u="none" strike="noStrike" cap="none" normalizeH="0" baseline="0" noProof="0" dirty="0">
                <a:ln>
                  <a:noFill/>
                </a:ln>
                <a:uLnTx/>
                <a:uFillTx/>
                <a:latin typeface="+mj-ea"/>
                <a:ea typeface="+mj-ea"/>
                <a:cs typeface="Arial" panose="020B0604020202020204" pitchFamily="34" charset="0"/>
                <a:hlinkClick r:id="rId4">
                  <a:extLst>
                    <a:ext uri="{A12FA001-AC4F-418D-AE19-62706E023703}">
                      <ahyp:hlinkClr xmlns:ahyp="http://schemas.microsoft.com/office/drawing/2018/hyperlinkcolor" val="tx"/>
                    </a:ext>
                  </a:extLst>
                </a:hlinkClick>
              </a:rPr>
              <a:t>狮子会学习中心 (LLC)</a:t>
            </a:r>
            <a:r>
              <a:rPr kumimoji="0" lang="zh-TW" sz="1800" i="0" u="none" strike="noStrike" cap="none" normalizeH="0" baseline="0" noProof="0" dirty="0">
                <a:ln>
                  <a:noFill/>
                </a:ln>
                <a:uLnTx/>
                <a:uFillTx/>
                <a:latin typeface="+mj-ea"/>
                <a:ea typeface="+mj-ea"/>
                <a:cs typeface="Arial" panose="020B0604020202020204" pitchFamily="34" charset="0"/>
              </a:rPr>
              <a:t> 为所有狮友及青少狮提供机会，通过网上的互动课程，学习和强化其狮子会基本知识与领导技能。(</a:t>
            </a:r>
            <a:r>
              <a:rPr kumimoji="0" lang="zh-TW" sz="1800" b="1" i="0" u="none" strike="noStrike" cap="none" normalizeH="0" baseline="0" noProof="0" dirty="0">
                <a:ln>
                  <a:noFill/>
                </a:ln>
                <a:solidFill>
                  <a:srgbClr val="0A5496"/>
                </a:solidFill>
                <a:uLnTx/>
                <a:uFillTx/>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进入 LLC</a:t>
            </a:r>
            <a:r>
              <a:rPr kumimoji="0" lang="zh-TW" sz="1800" i="0" u="none" strike="noStrike" cap="none" normalizeH="0" baseline="0" noProof="0" dirty="0">
                <a:ln>
                  <a:noFill/>
                </a:ln>
                <a:uLnTx/>
                <a:uFillTx/>
                <a:latin typeface="+mj-ea"/>
                <a:ea typeface="+mj-ea"/>
                <a:cs typeface="Arial" panose="020B0604020202020204" pitchFamily="34" charset="0"/>
              </a:rPr>
              <a:t>) (</a:t>
            </a:r>
            <a:r>
              <a:rPr kumimoji="0" lang="zh-TW" sz="1800" b="1" i="0" u="none" strike="noStrike" cap="none" normalizeH="0" baseline="0" noProof="0" dirty="0">
                <a:ln>
                  <a:noFill/>
                </a:ln>
                <a:solidFill>
                  <a:srgbClr val="0A5496"/>
                </a:solidFill>
                <a:uLnTx/>
                <a:uFillTx/>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LLC 常见问题</a:t>
            </a:r>
            <a:r>
              <a:rPr kumimoji="0" lang="zh-TW" sz="1800" i="0" u="none" strike="noStrike" cap="none" normalizeH="0" baseline="0" noProof="0" dirty="0">
                <a:ln>
                  <a:noFill/>
                </a:ln>
                <a:uLnTx/>
                <a:uFillTx/>
                <a:latin typeface="+mj-ea"/>
                <a:ea typeface="+mj-ea"/>
                <a:cs typeface="Arial" panose="020B0604020202020204" pitchFamily="34" charset="0"/>
              </a:rPr>
              <a:t>)</a:t>
            </a: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800" b="1" i="0" u="none" strike="noStrike" cap="none" normalizeH="0" baseline="0" noProof="0" dirty="0">
                <a:ln>
                  <a:noFill/>
                </a:ln>
                <a:solidFill>
                  <a:srgbClr val="0A5496"/>
                </a:solidFill>
                <a:uLnTx/>
                <a:uFillTx/>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分会干部</a:t>
            </a:r>
            <a:r>
              <a:rPr kumimoji="0" lang="zh-TW" sz="1800" b="0" i="0" u="none" strike="noStrike" cap="none" normalizeH="0" baseline="0" noProof="0" dirty="0">
                <a:ln>
                  <a:noFill/>
                </a:ln>
                <a:solidFill>
                  <a:srgbClr val="000000"/>
                </a:solidFill>
                <a:uLnTx/>
                <a:uFillTx/>
                <a:latin typeface="+mj-ea"/>
                <a:ea typeface="+mj-ea"/>
                <a:cs typeface="Arial" panose="020B0604020202020204" pitchFamily="34" charset="0"/>
              </a:rPr>
              <a:t>及</a:t>
            </a:r>
            <a:r>
              <a:rPr kumimoji="0" lang="zh-TW" sz="1800" b="1" i="0" u="none" strike="noStrike" cap="none" normalizeH="0" baseline="0" noProof="0" dirty="0">
                <a:ln>
                  <a:noFill/>
                </a:ln>
                <a:solidFill>
                  <a:srgbClr val="0A5496"/>
                </a:solidFill>
                <a:uLnTx/>
                <a:uFillTx/>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分区及专区主席</a:t>
            </a:r>
            <a:r>
              <a:rPr kumimoji="0" lang="zh-TW" sz="1800" b="0" i="0" u="none" strike="noStrike" cap="none" normalizeH="0" baseline="0" noProof="0" dirty="0">
                <a:ln>
                  <a:noFill/>
                </a:ln>
                <a:solidFill>
                  <a:srgbClr val="000000"/>
                </a:solidFill>
                <a:uLnTx/>
                <a:uFillTx/>
                <a:latin typeface="+mj-ea"/>
                <a:ea typeface="+mj-ea"/>
                <a:cs typeface="Arial" panose="020B0604020202020204" pitchFamily="34" charset="0"/>
              </a:rPr>
              <a:t>网页，含有前往各职位的电子书及其他材料之链接</a:t>
            </a: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800" b="1" i="0" u="none" strike="noStrike" cap="none" normalizeH="0" baseline="0" noProof="0" dirty="0">
                <a:ln>
                  <a:noFill/>
                </a:ln>
                <a:solidFill>
                  <a:srgbClr val="0A5496"/>
                </a:solidFill>
                <a:uLnTx/>
                <a:uFillTx/>
                <a:latin typeface="+mj-ea"/>
                <a:ea typeface="+mj-ea"/>
                <a:cs typeface="Arial" panose="020B0604020202020204" pitchFamily="34" charset="0"/>
                <a:hlinkClick r:id="rId9">
                  <a:extLst>
                    <a:ext uri="{A12FA001-AC4F-418D-AE19-62706E023703}">
                      <ahyp:hlinkClr xmlns:ahyp="http://schemas.microsoft.com/office/drawing/2018/hyperlinkcolor" val="tx"/>
                    </a:ext>
                  </a:extLst>
                </a:hlinkClick>
              </a:rPr>
              <a:t>分区主席培训材料</a:t>
            </a:r>
            <a:r>
              <a:rPr kumimoji="0" lang="zh-TW" sz="1800" b="0" i="0" u="none" strike="noStrike" cap="none" normalizeH="0" baseline="0" noProof="0" dirty="0">
                <a:ln>
                  <a:noFill/>
                </a:ln>
                <a:solidFill>
                  <a:srgbClr val="000000"/>
                </a:solidFill>
                <a:uLnTx/>
                <a:uFillTx/>
                <a:latin typeface="+mj-ea"/>
                <a:ea typeface="+mj-ea"/>
                <a:cs typeface="Arial" panose="020B0604020202020204" pitchFamily="34" charset="0"/>
              </a:rPr>
              <a:t>网页</a:t>
            </a: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800" b="1" i="0" u="none" strike="noStrike" cap="none" normalizeH="0" baseline="0" noProof="0" dirty="0">
                <a:ln>
                  <a:noFill/>
                </a:ln>
                <a:uLnTx/>
                <a:uFillTx/>
                <a:latin typeface="+mj-ea"/>
                <a:ea typeface="+mj-ea"/>
                <a:cs typeface="Arial" panose="020B0604020202020204" pitchFamily="34" charset="0"/>
                <a:hlinkClick r:id="rId10">
                  <a:extLst>
                    <a:ext uri="{A12FA001-AC4F-418D-AE19-62706E023703}">
                      <ahyp:hlinkClr xmlns:ahyp="http://schemas.microsoft.com/office/drawing/2018/hyperlinkcolor" val="tx"/>
                    </a:ext>
                  </a:extLst>
                </a:hlinkClick>
              </a:rPr>
              <a:t>地方狮子会领导学院</a:t>
            </a:r>
            <a:r>
              <a:rPr kumimoji="0" lang="zh-TW" sz="1800" i="0" u="none" strike="noStrike" cap="none" normalizeH="0" baseline="0" noProof="0" dirty="0">
                <a:ln>
                  <a:noFill/>
                </a:ln>
                <a:uLnTx/>
                <a:uFillTx/>
                <a:latin typeface="+mj-ea"/>
                <a:ea typeface="+mj-ea"/>
                <a:cs typeface="Arial" panose="020B0604020202020204" pitchFamily="34" charset="0"/>
              </a:rPr>
              <a:t>材料网页</a:t>
            </a:r>
          </a:p>
          <a:p>
            <a:pPr marL="228600" marR="0" lvl="0" indent="-228600" algn="l" defTabSz="914400" rtl="0" eaLnBrk="1" fontAlgn="auto" latinLnBrk="0" hangingPunct="1">
              <a:lnSpc>
                <a:spcPts val="2300"/>
              </a:lnSpc>
              <a:spcBef>
                <a:spcPts val="0"/>
              </a:spcBef>
              <a:spcAft>
                <a:spcPts val="0"/>
              </a:spcAft>
              <a:buClr>
                <a:srgbClr val="0A5496"/>
              </a:buClr>
              <a:buSzTx/>
              <a:buFont typeface="Arial" panose="020B0604020202020204" pitchFamily="34" charset="0"/>
              <a:buChar char="•"/>
              <a:tabLst/>
              <a:defRPr/>
            </a:pPr>
            <a:r>
              <a:rPr kumimoji="0" lang="zh-TW" sz="1800" i="0" u="none" strike="noStrike" cap="none" normalizeH="0" baseline="0" noProof="0" dirty="0">
                <a:ln>
                  <a:noFill/>
                </a:ln>
                <a:uLnTx/>
                <a:uFillTx/>
                <a:latin typeface="+mj-ea"/>
                <a:ea typeface="+mj-ea"/>
                <a:cs typeface="Arial" panose="020B0604020202020204" pitchFamily="34" charset="0"/>
              </a:rPr>
              <a:t>给地方学习活动的</a:t>
            </a:r>
            <a:r>
              <a:rPr kumimoji="0" lang="zh-TW" sz="1800" b="1" i="0" u="none" strike="noStrike" cap="none" normalizeH="0" baseline="0" noProof="0" dirty="0">
                <a:ln>
                  <a:noFill/>
                </a:ln>
                <a:solidFill>
                  <a:srgbClr val="0A5496"/>
                </a:solidFill>
                <a:uLnTx/>
                <a:uFillTx/>
                <a:latin typeface="+mj-ea"/>
                <a:ea typeface="+mj-ea"/>
                <a:cs typeface="Arial" panose="020B0604020202020204" pitchFamily="34" charset="0"/>
                <a:hlinkClick r:id="rId11">
                  <a:extLst>
                    <a:ext uri="{A12FA001-AC4F-418D-AE19-62706E023703}">
                      <ahyp:hlinkClr xmlns:ahyp="http://schemas.microsoft.com/office/drawing/2018/hyperlinkcolor" val="tx"/>
                    </a:ext>
                  </a:extLst>
                </a:hlinkClick>
              </a:rPr>
              <a:t>成就证书</a:t>
            </a:r>
            <a:r>
              <a:rPr kumimoji="0" lang="zh-TW" sz="1800" b="0" i="0" u="none" strike="noStrike" cap="none" normalizeH="0" baseline="0" noProof="0" dirty="0">
                <a:ln>
                  <a:noFill/>
                </a:ln>
                <a:solidFill>
                  <a:srgbClr val="000000"/>
                </a:solidFill>
                <a:uLnTx/>
                <a:uFillTx/>
                <a:latin typeface="+mj-ea"/>
                <a:ea typeface="+mj-ea"/>
                <a:cs typeface="Arial" panose="020B0604020202020204" pitchFamily="34" charset="0"/>
              </a:rPr>
              <a:t>模板</a:t>
            </a:r>
          </a:p>
        </p:txBody>
      </p:sp>
      <p:sp>
        <p:nvSpPr>
          <p:cNvPr id="22" name="Yellow Bar">
            <a:extLst>
              <a:ext uri="{FF2B5EF4-FFF2-40B4-BE49-F238E27FC236}">
                <a16:creationId xmlns:a16="http://schemas.microsoft.com/office/drawing/2014/main" id="{3E62836A-A298-ADC0-E62A-5DBDEB09C22A}"/>
              </a:ext>
            </a:extLst>
          </p:cNvPr>
          <p:cNvSpPr/>
          <p:nvPr/>
        </p:nvSpPr>
        <p:spPr>
          <a:xfrm>
            <a:off x="5560694" y="201578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indent="0" fontAlgn="auto">
              <a:lnSpc>
                <a:spcPct val="100000"/>
              </a:lnSpc>
              <a:spcBef>
                <a:spcPts val="0"/>
              </a:spcBef>
              <a:spcAft>
                <a:spcPts val="200"/>
              </a:spcAft>
              <a:buFont typeface="Arial" panose="020B0604020202020204" pitchFamily="34" charset="0"/>
              <a:buNone/>
            </a:pPr>
            <a:endParaRPr lang="zh-TW" altLang="en-US" b="1" dirty="0">
              <a:solidFill>
                <a:srgbClr val="00338D"/>
              </a:solidFill>
              <a:latin typeface="+mj-ea"/>
              <a:cs typeface="Arial" panose="020B0604020202020204" pitchFamily="34" charset="0"/>
            </a:endParaRPr>
          </a:p>
        </p:txBody>
      </p:sp>
    </p:spTree>
    <p:extLst>
      <p:ext uri="{BB962C8B-B14F-4D97-AF65-F5344CB8AC3E}">
        <p14:creationId xmlns:p14="http://schemas.microsoft.com/office/powerpoint/2010/main" val="17150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981496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spcBef>
                <a:spcPts val="264"/>
              </a:spcBef>
              <a:buSzPct val="120000"/>
            </a:pPr>
            <a:r>
              <a:rPr lang="zh-TW" sz="3200" b="1" dirty="0">
                <a:solidFill>
                  <a:srgbClr val="0A5496"/>
                </a:solidFill>
                <a:latin typeface="+mj-ea"/>
                <a:ea typeface="+mj-ea"/>
                <a:cs typeface="Arial" charset="0"/>
              </a:rPr>
              <a:t>可用的营销资源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32</a:t>
            </a:fld>
            <a:endParaRPr lang="en-US" sz="1000" dirty="0">
              <a:solidFill>
                <a:srgbClr val="0A5496"/>
              </a:solidFill>
              <a:latin typeface="+mj-ea"/>
              <a:ea typeface="+mj-ea"/>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61722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zh-TW" sz="1450" b="1" dirty="0">
                <a:solidFill>
                  <a:srgbClr val="000000"/>
                </a:solidFill>
                <a:latin typeface="+mj-ea"/>
                <a:ea typeface="+mj-ea"/>
                <a:cs typeface="Arial" panose="020B0604020202020204" pitchFamily="34" charset="0"/>
              </a:rPr>
              <a:t>国际狮子会</a:t>
            </a:r>
          </a:p>
          <a:p>
            <a:pPr fontAlgn="auto">
              <a:lnSpc>
                <a:spcPct val="100000"/>
              </a:lnSpc>
              <a:spcBef>
                <a:spcPts val="0"/>
              </a:spcBef>
              <a:spcAft>
                <a:spcPts val="200"/>
              </a:spcAft>
              <a:buClr>
                <a:srgbClr val="FFC000"/>
              </a:buClr>
              <a:buFont typeface="Wingdings" panose="05000000000000000000" pitchFamily="2" charset="2"/>
              <a:buChar char="Ø"/>
            </a:pPr>
            <a:endParaRPr lang="en-US" sz="1450" b="1" dirty="0">
              <a:solidFill>
                <a:srgbClr val="000000"/>
              </a:solidFill>
              <a:latin typeface="+mj-ea"/>
              <a:ea typeface="+mj-ea"/>
              <a:cs typeface="Arial" panose="020B0604020202020204" pitchFamily="34" charset="0"/>
            </a:endParaRPr>
          </a:p>
          <a:p>
            <a:pPr fontAlgn="auto">
              <a:lnSpc>
                <a:spcPct val="100000"/>
              </a:lnSpc>
              <a:spcBef>
                <a:spcPts val="0"/>
              </a:spcBef>
              <a:spcAft>
                <a:spcPts val="200"/>
              </a:spcAft>
              <a:buClr>
                <a:srgbClr val="0A5496"/>
              </a:buClr>
            </a:pPr>
            <a:r>
              <a:rPr lang="zh-TW" altLang="en-US" sz="1450" b="1" dirty="0">
                <a:solidFill>
                  <a:srgbClr val="0A5496"/>
                </a:solidFill>
                <a:latin typeface="+mj-ea"/>
                <a:ea typeface="+mj-ea"/>
                <a:cs typeface="Arial" panose="020B0604020202020204" pitchFamily="34" charset="0"/>
                <a:hlinkClick r:id="rId4">
                  <a:extLst>
                    <a:ext uri="{A12FA001-AC4F-418D-AE19-62706E023703}">
                      <ahyp:hlinkClr xmlns:ahyp="http://schemas.microsoft.com/office/drawing/2018/hyperlinkcolor" val="tx"/>
                    </a:ext>
                  </a:extLst>
                </a:hlinkClick>
              </a:rPr>
              <a:t>营销很重要</a:t>
            </a:r>
            <a:r>
              <a:rPr lang="zh-TW" altLang="en-US" sz="1450" dirty="0">
                <a:latin typeface="Arial" panose="020B0604020202020204" pitchFamily="34" charset="0"/>
                <a:cs typeface="Arial" panose="020B0604020202020204" pitchFamily="34" charset="0"/>
              </a:rPr>
              <a:t>网页提供可以帮助您提高贵分会能见度的资源。因此，无论您是招募新会员、或是推广方案或募款活动，您都可以在此网页上找到您需要的信息。</a:t>
            </a:r>
          </a:p>
          <a:p>
            <a:pPr fontAlgn="auto">
              <a:lnSpc>
                <a:spcPct val="100000"/>
              </a:lnSpc>
              <a:spcBef>
                <a:spcPts val="0"/>
              </a:spcBef>
              <a:spcAft>
                <a:spcPts val="200"/>
              </a:spcAft>
              <a:buClr>
                <a:srgbClr val="0A5496"/>
              </a:buClr>
            </a:pPr>
            <a:r>
              <a:rPr lang="zh-TW"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可下载</a:t>
            </a:r>
            <a:r>
              <a:rPr lang="zh-CN" altLang="en-US"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的</a:t>
            </a:r>
            <a:r>
              <a:rPr lang="zh-TW" sz="1450" b="1" dirty="0">
                <a:solidFill>
                  <a:srgbClr val="0A5496"/>
                </a:solidFill>
                <a:latin typeface="+mj-ea"/>
                <a:ea typeface="+mj-ea"/>
                <a:cs typeface="Arial" panose="020B0604020202020204" pitchFamily="34" charset="0"/>
                <a:hlinkClick r:id="rId5">
                  <a:extLst>
                    <a:ext uri="{A12FA001-AC4F-418D-AE19-62706E023703}">
                      <ahyp:hlinkClr xmlns:ahyp="http://schemas.microsoft.com/office/drawing/2018/hyperlinkcolor" val="tx"/>
                    </a:ext>
                  </a:extLst>
                </a:hlinkClick>
              </a:rPr>
              <a:t>影片</a:t>
            </a:r>
            <a:r>
              <a:rPr lang="zh-TW" sz="1450" dirty="0">
                <a:solidFill>
                  <a:srgbClr val="000000"/>
                </a:solidFill>
                <a:latin typeface="+mj-ea"/>
                <a:ea typeface="+mj-ea"/>
                <a:cs typeface="Arial" panose="020B0604020202020204" pitchFamily="34" charset="0"/>
              </a:rPr>
              <a:t>清单</a:t>
            </a:r>
          </a:p>
          <a:p>
            <a:pPr fontAlgn="auto">
              <a:lnSpc>
                <a:spcPct val="100000"/>
              </a:lnSpc>
              <a:spcBef>
                <a:spcPts val="0"/>
              </a:spcBef>
              <a:spcAft>
                <a:spcPts val="200"/>
              </a:spcAft>
              <a:buClr>
                <a:srgbClr val="0A5496"/>
              </a:buClr>
            </a:pPr>
            <a:r>
              <a:rPr lang="zh-TW" sz="1450" b="1" dirty="0">
                <a:solidFill>
                  <a:srgbClr val="0A5496"/>
                </a:solidFill>
                <a:latin typeface="+mj-ea"/>
                <a:ea typeface="+mj-ea"/>
                <a:cs typeface="Arial" panose="020B0604020202020204" pitchFamily="34" charset="0"/>
                <a:hlinkClick r:id="rId6">
                  <a:extLst>
                    <a:ext uri="{A12FA001-AC4F-418D-AE19-62706E023703}">
                      <ahyp:hlinkClr xmlns:ahyp="http://schemas.microsoft.com/office/drawing/2018/hyperlinkcolor" val="tx"/>
                    </a:ext>
                  </a:extLst>
                </a:hlinkClick>
              </a:rPr>
              <a:t>品牌指南</a:t>
            </a:r>
            <a:r>
              <a:rPr lang="zh-TW" sz="1450" dirty="0">
                <a:latin typeface="+mj-ea"/>
                <a:ea typeface="+mj-ea"/>
                <a:cs typeface="Arial" panose="020B0604020202020204" pitchFamily="34" charset="0"/>
              </a:rPr>
              <a:t>文件</a:t>
            </a:r>
            <a:br>
              <a:rPr lang="zh-TW" sz="2000" dirty="0">
                <a:latin typeface="+mj-ea"/>
                <a:ea typeface="+mj-ea"/>
                <a:cs typeface="Arial" panose="020B0604020202020204" pitchFamily="34" charset="0"/>
              </a:rPr>
            </a:br>
            <a:endParaRPr lang="zh-TW" sz="2000" dirty="0">
              <a:latin typeface="+mj-ea"/>
              <a:ea typeface="+mj-ea"/>
              <a:cs typeface="Arial" panose="020B0604020202020204" pitchFamily="34" charset="0"/>
            </a:endParaRPr>
          </a:p>
          <a:p>
            <a:pPr fontAlgn="auto">
              <a:lnSpc>
                <a:spcPct val="100000"/>
              </a:lnSpc>
              <a:spcAft>
                <a:spcPts val="200"/>
              </a:spcAft>
            </a:pPr>
            <a:endParaRPr lang="en-US" sz="1200" dirty="0">
              <a:latin typeface="+mj-ea"/>
              <a:ea typeface="+mj-ea"/>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7833768" y="2189949"/>
            <a:ext cx="3581400" cy="16542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sz="1450" b="1" i="0" u="none" strike="noStrike" cap="none" normalizeH="0" baseline="0" noProof="0" dirty="0">
                <a:ln>
                  <a:noFill/>
                </a:ln>
                <a:solidFill>
                  <a:srgbClr val="000000"/>
                </a:solidFill>
                <a:uLnTx/>
                <a:uFillTx/>
                <a:latin typeface="+mj-ea"/>
                <a:ea typeface="+mj-ea"/>
                <a:cs typeface="Arial" panose="020B0604020202020204" pitchFamily="34" charset="0"/>
              </a:rPr>
              <a:t>狮友在行动中的照片</a:t>
            </a:r>
          </a:p>
          <a:p>
            <a:pPr marL="171450" marR="0" lvl="0" indent="-171450" algn="l" defTabSz="914400" rtl="0" eaLnBrk="1" fontAlgn="base" latinLnBrk="0" hangingPunct="1">
              <a:lnSpc>
                <a:spcPct val="100000"/>
              </a:lnSpc>
              <a:spcBef>
                <a:spcPct val="0"/>
              </a:spcBef>
              <a:spcAft>
                <a:spcPct val="0"/>
              </a:spcAft>
              <a:buClr>
                <a:srgbClr val="0A5496"/>
              </a:buClr>
              <a:buSzTx/>
              <a:buFont typeface="Arial" panose="020B0604020202020204" pitchFamily="34" charset="0"/>
              <a:buChar char="•"/>
              <a:tabLst/>
              <a:defRPr/>
            </a:pPr>
            <a:endParaRPr kumimoji="0" lang="en-US" sz="1450" b="0" i="0" u="none" strike="noStrike" kern="1200" cap="none" spc="0" normalizeH="0" baseline="0" noProof="0" dirty="0">
              <a:ln>
                <a:noFill/>
              </a:ln>
              <a:solidFill>
                <a:srgbClr val="0A5496"/>
              </a:solidFill>
              <a:effectLst/>
              <a:uLnTx/>
              <a:uFillTx/>
              <a:latin typeface="+mj-ea"/>
              <a:ea typeface="+mj-ea"/>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7">
                  <a:extLst>
                    <a:ext uri="{A12FA001-AC4F-418D-AE19-62706E023703}">
                      <ahyp:hlinkClr xmlns:ahyp="http://schemas.microsoft.com/office/drawing/2018/hyperlinkcolor" val="tx"/>
                    </a:ext>
                  </a:extLst>
                </a:hlinkClick>
              </a:rPr>
              <a:t>净滩</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8">
                  <a:extLst>
                    <a:ext uri="{A12FA001-AC4F-418D-AE19-62706E023703}">
                      <ahyp:hlinkClr xmlns:ahyp="http://schemas.microsoft.com/office/drawing/2018/hyperlinkcolor" val="tx"/>
                    </a:ext>
                  </a:extLst>
                </a:hlinkClick>
              </a:rPr>
              <a:t>儿童癌症</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9">
                  <a:extLst>
                    <a:ext uri="{A12FA001-AC4F-418D-AE19-62706E023703}">
                      <ahyp:hlinkClr xmlns:ahyp="http://schemas.microsoft.com/office/drawing/2018/hyperlinkcolor" val="tx"/>
                    </a:ext>
                  </a:extLst>
                </a:hlinkClick>
              </a:rPr>
              <a:t>社区花园</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10">
                  <a:extLst>
                    <a:ext uri="{A12FA001-AC4F-418D-AE19-62706E023703}">
                      <ahyp:hlinkClr xmlns:ahyp="http://schemas.microsoft.com/office/drawing/2018/hyperlinkcolor" val="tx"/>
                    </a:ext>
                  </a:extLst>
                </a:hlinkClick>
              </a:rPr>
              <a:t>糖尿病</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zh-TW" sz="1450" b="1" i="0" u="none" strike="noStrike" cap="none" normalizeH="0" baseline="0" noProof="0" dirty="0">
                <a:ln>
                  <a:noFill/>
                </a:ln>
                <a:solidFill>
                  <a:srgbClr val="0A5496"/>
                </a:solidFill>
                <a:uLnTx/>
                <a:uFillTx/>
                <a:latin typeface="+mj-ea"/>
                <a:ea typeface="+mj-ea"/>
                <a:cs typeface="Arial" panose="020B0604020202020204" pitchFamily="34" charset="0"/>
                <a:hlinkClick r:id="rId11">
                  <a:extLst>
                    <a:ext uri="{A12FA001-AC4F-418D-AE19-62706E023703}">
                      <ahyp:hlinkClr xmlns:ahyp="http://schemas.microsoft.com/office/drawing/2018/hyperlinkcolor" val="tx"/>
                    </a:ext>
                  </a:extLst>
                </a:hlinkClick>
              </a:rPr>
              <a:t>灾难援助</a:t>
            </a:r>
          </a:p>
        </p:txBody>
      </p:sp>
      <p:sp>
        <p:nvSpPr>
          <p:cNvPr id="22" name="Yellow Bar">
            <a:extLst>
              <a:ext uri="{FF2B5EF4-FFF2-40B4-BE49-F238E27FC236}">
                <a16:creationId xmlns:a16="http://schemas.microsoft.com/office/drawing/2014/main" id="{002B5708-6E57-1070-CFFC-F6403182FBFF}"/>
              </a:ext>
            </a:extLst>
          </p:cNvPr>
          <p:cNvSpPr/>
          <p:nvPr/>
        </p:nvSpPr>
        <p:spPr>
          <a:xfrm>
            <a:off x="5782554" y="1867225"/>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428586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00" y="2381484"/>
            <a:ext cx="10591800" cy="4247916"/>
          </a:xfrm>
          <a:prstGeom prst="rect">
            <a:avLst/>
          </a:prstGeom>
        </p:spPr>
        <p:txBody>
          <a:bodyPr/>
          <a:lstStyle/>
          <a:p>
            <a:pPr>
              <a:lnSpc>
                <a:spcPct val="150000"/>
              </a:lnSpc>
              <a:spcBef>
                <a:spcPts val="600"/>
              </a:spcBef>
              <a:buClr>
                <a:srgbClr val="F0C300"/>
              </a:buClr>
              <a:buFont typeface="Wingdings" pitchFamily="2" charset="2"/>
              <a:buChar char="§"/>
            </a:pPr>
            <a:r>
              <a:rPr lang="zh-TW" sz="1450" b="1" dirty="0">
                <a:solidFill>
                  <a:srgbClr val="0A5496"/>
                </a:solidFill>
                <a:latin typeface="Arial" panose="020B0604020202020204" pitchFamily="34" charset="0"/>
                <a:ea typeface="PMingLiU"/>
                <a:cs typeface="Arial" panose="020B0604020202020204" pitchFamily="34" charset="0"/>
                <a:hlinkClick r:id="rId3">
                  <a:extLst>
                    <a:ext uri="{A12FA001-AC4F-418D-AE19-62706E023703}">
                      <ahyp:hlinkClr xmlns:ahyp="http://schemas.microsoft.com/office/drawing/2018/hyperlinkcolor" val="tx"/>
                    </a:ext>
                  </a:extLst>
                </a:hlinkClick>
              </a:rPr>
              <a:t>会员发展拨款</a:t>
            </a:r>
            <a:r>
              <a:rPr lang="zh-TW" sz="1450" i="0" dirty="0">
                <a:solidFill>
                  <a:srgbClr val="000000"/>
                </a:solidFill>
              </a:rPr>
              <a:t>资助金支持各种会员发展的工作和活动，以提高会员人数和建立新分会。</a:t>
            </a:r>
          </a:p>
          <a:p>
            <a:pPr>
              <a:lnSpc>
                <a:spcPct val="150000"/>
              </a:lnSpc>
              <a:spcBef>
                <a:spcPts val="600"/>
              </a:spcBef>
              <a:buClr>
                <a:srgbClr val="F0C300"/>
              </a:buClr>
              <a:buFont typeface="Wingdings" pitchFamily="2" charset="2"/>
              <a:buChar char="§"/>
            </a:pPr>
            <a:r>
              <a:rPr lang="zh-TW" sz="1450" b="1" u="sng" dirty="0">
                <a:solidFill>
                  <a:srgbClr val="0A5496"/>
                </a:solidFill>
                <a:latin typeface="Arial" panose="020B0604020202020204" pitchFamily="34" charset="0"/>
                <a:ea typeface="PMingLiU"/>
                <a:cs typeface="Arial" panose="020B0604020202020204" pitchFamily="34" charset="0"/>
              </a:rPr>
              <a:t>营销拨款计划</a:t>
            </a:r>
            <a:r>
              <a:rPr lang="zh-TW" sz="1450" i="0" dirty="0">
                <a:latin typeface="HelveticaNeue-Light"/>
                <a:ea typeface="PMingLiU"/>
                <a:cs typeface="Arial" panose="020B0604020202020204" pitchFamily="34" charset="0"/>
              </a:rPr>
              <a:t>支持全单区和全复合区的营销活动，例如广告、社交媒体、品牌和公共关系。</a:t>
            </a:r>
          </a:p>
          <a:p>
            <a:pPr>
              <a:lnSpc>
                <a:spcPct val="150000"/>
              </a:lnSpc>
              <a:spcBef>
                <a:spcPts val="600"/>
              </a:spcBef>
              <a:buClr>
                <a:srgbClr val="F0C300"/>
              </a:buClr>
              <a:buFont typeface="Wingdings" pitchFamily="2" charset="2"/>
              <a:buChar char="§"/>
            </a:pPr>
            <a:r>
              <a:rPr lang="zh-TW" sz="1450" b="1" dirty="0">
                <a:solidFill>
                  <a:srgbClr val="0A5496"/>
                </a:solidFill>
                <a:latin typeface="Arial" panose="020B0604020202020204" pitchFamily="34" charset="0"/>
                <a:ea typeface="PMingLiU"/>
                <a:cs typeface="Arial" panose="020B0604020202020204" pitchFamily="34" charset="0"/>
                <a:hlinkClick r:id="rId4">
                  <a:extLst>
                    <a:ext uri="{A12FA001-AC4F-418D-AE19-62706E023703}">
                      <ahyp:hlinkClr xmlns:ahyp="http://schemas.microsoft.com/office/drawing/2018/hyperlinkcolor" val="tx"/>
                    </a:ext>
                  </a:extLst>
                </a:hlinkClick>
              </a:rPr>
              <a:t>领导发展区和复合区拨款计划</a:t>
            </a:r>
            <a:r>
              <a:rPr lang="zh-TW" sz="1450" dirty="0">
                <a:latin typeface="Arial" panose="020B0604020202020204" pitchFamily="34" charset="0"/>
                <a:ea typeface="PMingLiU"/>
                <a:cs typeface="Arial" panose="020B0604020202020204" pitchFamily="34" charset="0"/>
              </a:rPr>
              <a:t>资助培训，以帮助贵复合区的领导人（第一和第二副总监）或贵区的领导人（分区主席）继续成长和成功。</a:t>
            </a:r>
          </a:p>
          <a:p>
            <a:pPr>
              <a:lnSpc>
                <a:spcPct val="150000"/>
              </a:lnSpc>
              <a:spcBef>
                <a:spcPts val="600"/>
              </a:spcBef>
              <a:buClr>
                <a:srgbClr val="F0C300"/>
              </a:buClr>
              <a:buFont typeface="Wingdings" pitchFamily="2" charset="2"/>
              <a:buChar char="§"/>
            </a:pPr>
            <a:r>
              <a:rPr lang="zh-TW" sz="1450" b="1" dirty="0">
                <a:solidFill>
                  <a:srgbClr val="0A5496"/>
                </a:solidFill>
                <a:latin typeface="Arial" panose="020B0604020202020204" pitchFamily="34" charset="0"/>
                <a:ea typeface="PMingLiU"/>
                <a:cs typeface="Arial" panose="020B0604020202020204" pitchFamily="34" charset="0"/>
                <a:hlinkClick r:id="rId5">
                  <a:extLst>
                    <a:ext uri="{A12FA001-AC4F-418D-AE19-62706E023703}">
                      <ahyp:hlinkClr xmlns:ahyp="http://schemas.microsoft.com/office/drawing/2018/hyperlinkcolor" val="tx"/>
                    </a:ext>
                  </a:extLst>
                </a:hlinkClick>
              </a:rPr>
              <a:t>领导发展学院拨款计划</a:t>
            </a:r>
            <a:r>
              <a:rPr lang="zh-TW" sz="1450" i="0" dirty="0">
                <a:latin typeface="HelveticaNeue-Light"/>
                <a:ea typeface="PMingLiU"/>
                <a:cs typeface="Arial" panose="020B0604020202020204" pitchFamily="34" charset="0"/>
              </a:rPr>
              <a:t>资助在贵地区举办的潜能狮友领导学院 (ELLI) 或地方狮子会领导学院 (RLLI)。</a:t>
            </a:r>
          </a:p>
          <a:p>
            <a:pPr>
              <a:lnSpc>
                <a:spcPct val="150000"/>
              </a:lnSpc>
              <a:spcBef>
                <a:spcPts val="600"/>
              </a:spcBef>
              <a:buClr>
                <a:srgbClr val="F0C300"/>
              </a:buClr>
              <a:buFont typeface="Wingdings" pitchFamily="2" charset="2"/>
              <a:buChar char="§"/>
            </a:pPr>
            <a:r>
              <a:rPr lang="zh-TW" altLang="en-US" sz="1450" b="1" dirty="0">
                <a:solidFill>
                  <a:srgbClr val="0A5496"/>
                </a:solidFill>
                <a:latin typeface="Arial" panose="020B0604020202020204" pitchFamily="34" charset="0"/>
                <a:ea typeface="PMingLiU"/>
                <a:cs typeface="Arial" panose="020B0604020202020204" pitchFamily="34" charset="0"/>
                <a:hlinkClick r:id="rId6">
                  <a:extLst>
                    <a:ext uri="{A12FA001-AC4F-418D-AE19-62706E023703}">
                      <ahyp:hlinkClr xmlns:ahyp="http://schemas.microsoft.com/office/drawing/2018/hyperlinkcolor" val="tx"/>
                    </a:ext>
                  </a:extLst>
                </a:hlinkClick>
              </a:rPr>
              <a:t>基金会 </a:t>
            </a:r>
            <a:r>
              <a:rPr lang="en-US" altLang="zh-TW" sz="1450" b="1" dirty="0">
                <a:solidFill>
                  <a:srgbClr val="0A5496"/>
                </a:solidFill>
                <a:latin typeface="Arial" panose="020B0604020202020204" pitchFamily="34" charset="0"/>
                <a:ea typeface="PMingLiU"/>
                <a:cs typeface="Arial" panose="020B0604020202020204" pitchFamily="34" charset="0"/>
                <a:hlinkClick r:id="rId6">
                  <a:extLst>
                    <a:ext uri="{A12FA001-AC4F-418D-AE19-62706E023703}">
                      <ahyp:hlinkClr xmlns:ahyp="http://schemas.microsoft.com/office/drawing/2018/hyperlinkcolor" val="tx"/>
                    </a:ext>
                  </a:extLst>
                </a:hlinkClick>
              </a:rPr>
              <a:t>(LCIF) </a:t>
            </a:r>
            <a:r>
              <a:rPr lang="zh-TW" altLang="en-US" sz="1450" b="1" dirty="0">
                <a:solidFill>
                  <a:srgbClr val="0A5496"/>
                </a:solidFill>
                <a:latin typeface="Arial" panose="020B0604020202020204" pitchFamily="34" charset="0"/>
                <a:ea typeface="PMingLiU"/>
                <a:cs typeface="Arial" panose="020B0604020202020204" pitchFamily="34" charset="0"/>
                <a:hlinkClick r:id="rId6">
                  <a:extLst>
                    <a:ext uri="{A12FA001-AC4F-418D-AE19-62706E023703}">
                      <ahyp:hlinkClr xmlns:ahyp="http://schemas.microsoft.com/office/drawing/2018/hyperlinkcolor" val="tx"/>
                    </a:ext>
                  </a:extLst>
                </a:hlinkClick>
              </a:rPr>
              <a:t>拨款</a:t>
            </a:r>
            <a:r>
              <a:rPr lang="zh-TW" sz="1450" dirty="0">
                <a:latin typeface="Arial" panose="020B0604020202020204" pitchFamily="34" charset="0"/>
                <a:ea typeface="PMingLiU"/>
                <a:cs typeface="Arial" panose="020B0604020202020204" pitchFamily="34" charset="0"/>
              </a:rPr>
              <a:t>协助狮友和青少狮扩大其服务方案触及的范围。</a:t>
            </a: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383100" y="1315449"/>
            <a:ext cx="114279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264"/>
              </a:spcBef>
              <a:spcAft>
                <a:spcPct val="0"/>
              </a:spcAft>
              <a:buClrTx/>
              <a:buSzPct val="120000"/>
              <a:buFont typeface="Arial" pitchFamily="34" charset="0"/>
              <a:buNone/>
              <a:tabLst/>
              <a:defRPr/>
            </a:pPr>
            <a:r>
              <a:rPr kumimoji="0" lang="en-US" altLang="zh-TW" sz="3200" b="1" i="0" u="none" strike="noStrike" kern="1200" cap="none" spc="0" normalizeH="0" baseline="0" noProof="0" dirty="0">
                <a:ln>
                  <a:noFill/>
                </a:ln>
                <a:solidFill>
                  <a:srgbClr val="0A5496"/>
                </a:solidFill>
                <a:effectLst/>
                <a:uLnTx/>
                <a:uFillTx/>
                <a:latin typeface="PMingLiU" panose="02020500000000000000" pitchFamily="18" charset="-120"/>
                <a:ea typeface="PMingLiU" panose="02020500000000000000" pitchFamily="18" charset="-120"/>
                <a:cs typeface="Arial" charset="0"/>
              </a:rPr>
              <a:t>LCI / LCIF </a:t>
            </a:r>
            <a:r>
              <a:rPr kumimoji="0" lang="zh-TW" altLang="en-US" sz="3200" b="1" i="0" u="none" strike="noStrike" kern="1200" cap="none" spc="0" normalizeH="0" baseline="0" noProof="0" dirty="0">
                <a:ln>
                  <a:noFill/>
                </a:ln>
                <a:solidFill>
                  <a:srgbClr val="0A5496"/>
                </a:solidFill>
                <a:effectLst/>
                <a:uLnTx/>
                <a:uFillTx/>
                <a:latin typeface="PMingLiU" panose="02020500000000000000" pitchFamily="18" charset="-120"/>
                <a:ea typeface="PMingLiU" panose="02020500000000000000" pitchFamily="18" charset="-120"/>
                <a:cs typeface="Arial" charset="0"/>
              </a:rPr>
              <a:t>资金</a:t>
            </a:r>
            <a:r>
              <a:rPr kumimoji="0" lang="zh-CN" altLang="en-US" sz="3200" b="1" i="0" u="none" strike="noStrike" kern="1200" cap="none" spc="0" normalizeH="0" baseline="0" noProof="0" dirty="0">
                <a:ln>
                  <a:noFill/>
                </a:ln>
                <a:solidFill>
                  <a:srgbClr val="0A5496"/>
                </a:solidFill>
                <a:effectLst/>
                <a:uLnTx/>
                <a:uFillTx/>
                <a:latin typeface="PMingLiU" panose="02020500000000000000" pitchFamily="18" charset="-120"/>
                <a:ea typeface="PMingLiU" panose="02020500000000000000" pitchFamily="18" charset="-120"/>
                <a:cs typeface="Arial" charset="0"/>
              </a:rPr>
              <a:t>来</a:t>
            </a:r>
            <a:r>
              <a:rPr kumimoji="0" lang="zh-TW" altLang="en-US" sz="3200" b="1" i="0" u="none" strike="noStrike" kern="1200" cap="none" spc="0" normalizeH="0" baseline="0" noProof="0" dirty="0">
                <a:ln>
                  <a:noFill/>
                </a:ln>
                <a:solidFill>
                  <a:srgbClr val="0A5496"/>
                </a:solidFill>
                <a:effectLst/>
                <a:uLnTx/>
                <a:uFillTx/>
                <a:latin typeface="PMingLiU" panose="02020500000000000000" pitchFamily="18" charset="-120"/>
                <a:ea typeface="PMingLiU" panose="02020500000000000000" pitchFamily="18" charset="-120"/>
                <a:cs typeface="Arial" charset="0"/>
              </a:rPr>
              <a:t>源</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rPr>
              <a:pPr marL="0" marR="0" lvl="0" indent="0" algn="l" defTabSz="914400" rtl="0" eaLnBrk="0" fontAlgn="base" latinLnBrk="0" hangingPunct="0">
                <a:lnSpc>
                  <a:spcPct val="100000"/>
                </a:lnSpc>
                <a:spcBef>
                  <a:spcPct val="50000"/>
                </a:spcBef>
                <a:spcAft>
                  <a:spcPct val="0"/>
                </a:spcAft>
                <a:buClrTx/>
                <a:buSzTx/>
                <a:buFontTx/>
                <a:buNone/>
                <a:tabLst/>
                <a:defRPr/>
              </a:pPr>
              <a:t>33</a:t>
            </a:fld>
            <a:endParaRPr kumimoji="0" lang="en-US" sz="1000" b="0" i="0" u="none" strike="noStrike" kern="1200" cap="none" spc="0" normalizeH="0" baseline="0" noProof="0" dirty="0">
              <a:ln>
                <a:noFill/>
              </a:ln>
              <a:solidFill>
                <a:srgbClr val="0A5496"/>
              </a:solidFill>
              <a:effectLst/>
              <a:uLnTx/>
              <a:uFillTx/>
              <a:latin typeface="Arial" charset="0"/>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PMingLiU"/>
                <a:cs typeface="+mn-cs"/>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7"/>
          <a:srcRect/>
          <a:stretch/>
        </p:blipFill>
        <p:spPr>
          <a:xfrm>
            <a:off x="383100" y="241354"/>
            <a:ext cx="971568" cy="971568"/>
          </a:xfrm>
          <a:prstGeom prst="rect">
            <a:avLst/>
          </a:prstGeom>
        </p:spPr>
      </p:pic>
      <p:sp>
        <p:nvSpPr>
          <p:cNvPr id="2" name="Yellow Bar">
            <a:extLst>
              <a:ext uri="{FF2B5EF4-FFF2-40B4-BE49-F238E27FC236}">
                <a16:creationId xmlns:a16="http://schemas.microsoft.com/office/drawing/2014/main" id="{5EB44F3F-8B31-5204-0B7E-8383778EB406}"/>
              </a:ext>
            </a:extLst>
          </p:cNvPr>
          <p:cNvSpPr/>
          <p:nvPr/>
        </p:nvSpPr>
        <p:spPr>
          <a:xfrm>
            <a:off x="5408970" y="196840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038487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57400" y="2962043"/>
            <a:ext cx="80772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zh-TW" sz="2400" dirty="0">
                <a:solidFill>
                  <a:schemeClr val="accent6"/>
                </a:solidFill>
                <a:latin typeface="+mj-ea"/>
                <a:ea typeface="+mj-ea"/>
              </a:rPr>
              <a:t>分成四个小组：每个专注领域一个</a:t>
            </a:r>
          </a:p>
          <a:p>
            <a:pPr marL="457200" indent="-457200">
              <a:lnSpc>
                <a:spcPct val="110000"/>
              </a:lnSpc>
              <a:spcBef>
                <a:spcPts val="1200"/>
              </a:spcBef>
              <a:spcAft>
                <a:spcPts val="600"/>
              </a:spcAft>
              <a:buClr>
                <a:srgbClr val="56565A"/>
              </a:buClr>
              <a:buFont typeface="+mj-lt"/>
              <a:buAutoNum type="arabicParenR"/>
            </a:pPr>
            <a:r>
              <a:rPr lang="zh-TW" sz="2400" dirty="0">
                <a:solidFill>
                  <a:schemeClr val="accent6"/>
                </a:solidFill>
                <a:latin typeface="+mj-ea"/>
                <a:ea typeface="+mj-ea"/>
              </a:rPr>
              <a:t>为每个行动加入领导人、资源和预算</a:t>
            </a:r>
          </a:p>
          <a:p>
            <a:pPr marL="457200" indent="-457200">
              <a:lnSpc>
                <a:spcPct val="110000"/>
              </a:lnSpc>
              <a:spcBef>
                <a:spcPts val="1200"/>
              </a:spcBef>
              <a:spcAft>
                <a:spcPts val="600"/>
              </a:spcAft>
              <a:buClr>
                <a:srgbClr val="56565A"/>
              </a:buClr>
              <a:buFont typeface="+mj-lt"/>
              <a:buAutoNum type="arabicParenR"/>
            </a:pPr>
            <a:r>
              <a:rPr lang="zh-TW" sz="2400" dirty="0">
                <a:solidFill>
                  <a:schemeClr val="accent6"/>
                </a:solidFill>
                <a:latin typeface="+mj-ea"/>
                <a:ea typeface="+mj-ea"/>
              </a:rPr>
              <a:t>每个小组的发言人分享各小组的想法</a:t>
            </a:r>
          </a:p>
          <a:p>
            <a:pPr marL="457200" indent="-457200">
              <a:lnSpc>
                <a:spcPct val="110000"/>
              </a:lnSpc>
              <a:spcBef>
                <a:spcPts val="1200"/>
              </a:spcBef>
              <a:spcAft>
                <a:spcPts val="600"/>
              </a:spcAft>
              <a:buClr>
                <a:srgbClr val="56565A"/>
              </a:buClr>
              <a:buFont typeface="+mj-lt"/>
              <a:buAutoNum type="arabicParenR"/>
            </a:pPr>
            <a:r>
              <a:rPr lang="zh-TW" sz="2400" dirty="0">
                <a:solidFill>
                  <a:schemeClr val="accent6"/>
                </a:solidFill>
                <a:latin typeface="+mj-ea"/>
                <a:ea typeface="+mj-ea"/>
              </a:rPr>
              <a:t>我们以小组总结我们的计划的草案</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b="1" dirty="0">
                <a:solidFill>
                  <a:srgbClr val="0A5496"/>
                </a:solidFill>
                <a:latin typeface="+mj-ea"/>
                <a:ea typeface="+mj-ea"/>
              </a:rPr>
              <a:t>确立领导人和资源</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mj-ea"/>
                <a:ea typeface="+mj-ea"/>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1</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新分会</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2</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新会员</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3</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会员满意度</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4</a:t>
            </a:r>
            <a:br>
              <a:rPr lang="zh-TW" b="1" dirty="0">
                <a:solidFill>
                  <a:schemeClr val="bg1"/>
                </a:solidFill>
                <a:latin typeface="+mj-ea"/>
                <a:ea typeface="+mj-ea"/>
                <a:cs typeface="Arial" panose="020B0604020202020204" pitchFamily="34" charset="0"/>
              </a:rPr>
            </a:br>
            <a:r>
              <a:rPr lang="zh-TW" altLang="en-US" b="1" dirty="0">
                <a:solidFill>
                  <a:schemeClr val="bg1"/>
                </a:solidFill>
                <a:latin typeface="+mj-ea"/>
                <a:ea typeface="+mj-ea"/>
                <a:cs typeface="Arial" panose="020B0604020202020204" pitchFamily="34" charset="0"/>
              </a:rPr>
              <a:t>领导人的支持</a:t>
            </a:r>
            <a:endParaRPr lang="zh-TW" b="1" dirty="0">
              <a:solidFill>
                <a:schemeClr val="bg1"/>
              </a:solidFill>
              <a:latin typeface="+mj-ea"/>
              <a:ea typeface="+mj-ea"/>
              <a:cs typeface="Arial" panose="020B0604020202020204" pitchFamily="34" charset="0"/>
            </a:endParaRPr>
          </a:p>
        </p:txBody>
      </p:sp>
    </p:spTree>
    <p:extLst>
      <p:ext uri="{BB962C8B-B14F-4D97-AF65-F5344CB8AC3E}">
        <p14:creationId xmlns:p14="http://schemas.microsoft.com/office/powerpoint/2010/main" val="312802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37C8900-BF8C-F44C-B8B3-E5B3343DCBDD}"/>
              </a:ext>
            </a:extLst>
          </p:cNvPr>
          <p:cNvSpPr txBox="1"/>
          <p:nvPr/>
        </p:nvSpPr>
        <p:spPr>
          <a:xfrm>
            <a:off x="952500" y="2262172"/>
            <a:ext cx="2514600" cy="369332"/>
          </a:xfrm>
          <a:prstGeom prst="rect">
            <a:avLst/>
          </a:prstGeom>
          <a:noFill/>
        </p:spPr>
        <p:txBody>
          <a:bodyPr wrap="square" rtlCol="0">
            <a:spAutoFit/>
          </a:bodyPr>
          <a:lstStyle/>
          <a:p>
            <a:pPr algn="ctr"/>
            <a:r>
              <a:rPr lang="zh-TW" altLang="en-US" b="1" dirty="0">
                <a:latin typeface="+mn-ea"/>
                <a:ea typeface="+mn-ea"/>
              </a:rPr>
              <a:t>目标陈述</a:t>
            </a:r>
            <a:endParaRPr lang="zh-TW" dirty="0">
              <a:latin typeface="+mn-ea"/>
              <a:ea typeface="+mn-ea"/>
            </a:endParaRPr>
          </a:p>
        </p:txBody>
      </p:sp>
      <p:sp>
        <p:nvSpPr>
          <p:cNvPr id="37" name="TextBox 36">
            <a:extLst>
              <a:ext uri="{FF2B5EF4-FFF2-40B4-BE49-F238E27FC236}">
                <a16:creationId xmlns:a16="http://schemas.microsoft.com/office/drawing/2014/main" id="{15FC6A67-85C0-2440-819F-22972F2F9E7B}"/>
              </a:ext>
            </a:extLst>
          </p:cNvPr>
          <p:cNvSpPr txBox="1"/>
          <p:nvPr/>
        </p:nvSpPr>
        <p:spPr>
          <a:xfrm>
            <a:off x="3671943" y="2223685"/>
            <a:ext cx="2286000" cy="369332"/>
          </a:xfrm>
          <a:prstGeom prst="rect">
            <a:avLst/>
          </a:prstGeom>
          <a:noFill/>
        </p:spPr>
        <p:txBody>
          <a:bodyPr wrap="square" rtlCol="0">
            <a:spAutoFit/>
          </a:bodyPr>
          <a:lstStyle/>
          <a:p>
            <a:pPr algn="ctr"/>
            <a:r>
              <a:rPr lang="zh-TW" altLang="en-US" b="1" dirty="0">
                <a:latin typeface="+mn-ea"/>
                <a:ea typeface="+mn-ea"/>
              </a:rPr>
              <a:t>目标陈述</a:t>
            </a:r>
            <a:endParaRPr lang="zh-TW" dirty="0">
              <a:latin typeface="+mn-ea"/>
              <a:ea typeface="+mn-ea"/>
            </a:endParaRPr>
          </a:p>
        </p:txBody>
      </p:sp>
      <p:sp>
        <p:nvSpPr>
          <p:cNvPr id="38" name="TextBox 37">
            <a:extLst>
              <a:ext uri="{FF2B5EF4-FFF2-40B4-BE49-F238E27FC236}">
                <a16:creationId xmlns:a16="http://schemas.microsoft.com/office/drawing/2014/main" id="{0FC58696-821F-984E-9E49-D0D8F3734245}"/>
              </a:ext>
            </a:extLst>
          </p:cNvPr>
          <p:cNvSpPr txBox="1"/>
          <p:nvPr/>
        </p:nvSpPr>
        <p:spPr>
          <a:xfrm>
            <a:off x="6248400" y="2225067"/>
            <a:ext cx="2286000" cy="369332"/>
          </a:xfrm>
          <a:prstGeom prst="rect">
            <a:avLst/>
          </a:prstGeom>
          <a:noFill/>
        </p:spPr>
        <p:txBody>
          <a:bodyPr wrap="square" rtlCol="0">
            <a:spAutoFit/>
          </a:bodyPr>
          <a:lstStyle/>
          <a:p>
            <a:pPr algn="ctr"/>
            <a:r>
              <a:rPr lang="zh-TW" altLang="en-US" b="1" dirty="0">
                <a:latin typeface="+mn-ea"/>
                <a:ea typeface="+mn-ea"/>
              </a:rPr>
              <a:t>目标陈述</a:t>
            </a:r>
            <a:endParaRPr lang="zh-TW" altLang="en-US" dirty="0">
              <a:latin typeface="+mn-ea"/>
              <a:ea typeface="+mn-ea"/>
            </a:endParaRPr>
          </a:p>
        </p:txBody>
      </p:sp>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zh-TW" b="1" i="0" u="none" strike="noStrike" cap="none" normalizeH="0" dirty="0">
                <a:ln>
                  <a:noFill/>
                </a:ln>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mj-ea"/>
              <a:ea typeface="+mj-ea"/>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b="1" dirty="0">
                <a:solidFill>
                  <a:srgbClr val="0A5496"/>
                </a:solidFill>
                <a:latin typeface="+mj-ea"/>
                <a:ea typeface="+mj-ea"/>
              </a:rPr>
              <a:t>行动计划细目</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mj-ea"/>
                <a:ea typeface="+mj-ea"/>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1</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新分会</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2</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新会员</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3</a:t>
            </a:r>
            <a:br>
              <a:rPr lang="zh-TW" b="1" dirty="0">
                <a:solidFill>
                  <a:schemeClr val="bg1"/>
                </a:solidFill>
                <a:latin typeface="+mj-ea"/>
                <a:ea typeface="+mj-ea"/>
                <a:cs typeface="Arial" panose="020B0604020202020204" pitchFamily="34" charset="0"/>
              </a:rPr>
            </a:br>
            <a:r>
              <a:rPr lang="zh-TW" b="1" dirty="0">
                <a:solidFill>
                  <a:schemeClr val="bg1"/>
                </a:solidFill>
                <a:latin typeface="+mj-ea"/>
                <a:ea typeface="+mj-ea"/>
                <a:cs typeface="Arial" panose="020B0604020202020204" pitchFamily="34" charset="0"/>
              </a:rPr>
              <a:t>会员满意度</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zh-TW" b="1" dirty="0">
                <a:solidFill>
                  <a:schemeClr val="bg1"/>
                </a:solidFill>
                <a:latin typeface="+mj-ea"/>
                <a:ea typeface="+mj-ea"/>
                <a:cs typeface="Arial" panose="020B0604020202020204" pitchFamily="34" charset="0"/>
              </a:rPr>
              <a:t>4</a:t>
            </a:r>
            <a:br>
              <a:rPr lang="zh-TW" b="1" dirty="0">
                <a:solidFill>
                  <a:schemeClr val="bg1"/>
                </a:solidFill>
                <a:latin typeface="+mj-ea"/>
                <a:ea typeface="+mj-ea"/>
                <a:cs typeface="Arial" panose="020B0604020202020204" pitchFamily="34" charset="0"/>
              </a:rPr>
            </a:br>
            <a:r>
              <a:rPr lang="zh-TW" altLang="en-US" b="1" dirty="0">
                <a:solidFill>
                  <a:schemeClr val="bg1"/>
                </a:solidFill>
                <a:latin typeface="+mj-ea"/>
                <a:ea typeface="+mj-ea"/>
                <a:cs typeface="Arial" panose="020B0604020202020204" pitchFamily="34" charset="0"/>
              </a:rPr>
              <a:t>领导人的支持</a:t>
            </a:r>
            <a:endParaRPr lang="zh-TW" b="1" dirty="0">
              <a:solidFill>
                <a:schemeClr val="bg1"/>
              </a:solidFill>
              <a:latin typeface="+mj-ea"/>
              <a:ea typeface="+mj-ea"/>
              <a:cs typeface="Arial" panose="020B0604020202020204" pitchFamily="34" charset="0"/>
            </a:endParaRP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zh-TW" b="1" dirty="0">
                <a:solidFill>
                  <a:schemeClr val="tx2"/>
                </a:solidFill>
                <a:latin typeface="+mj-ea"/>
                <a:ea typeface="+mj-ea"/>
                <a:cs typeface="Arial" panose="020B0604020202020204" pitchFamily="34" charset="0"/>
              </a:rPr>
              <a:t>行动步骤</a:t>
            </a:r>
          </a:p>
          <a:p>
            <a:pPr marL="401638" indent="-263525">
              <a:buFontTx/>
              <a:buChar char="-"/>
            </a:pPr>
            <a:r>
              <a:rPr lang="zh-TW" dirty="0">
                <a:solidFill>
                  <a:srgbClr val="404040"/>
                </a:solidFill>
                <a:latin typeface="+mj-ea"/>
                <a:ea typeface="+mj-ea"/>
                <a:cs typeface="Arial" panose="020B0604020202020204" pitchFamily="34" charset="0"/>
              </a:rPr>
              <a:t>描述</a:t>
            </a:r>
          </a:p>
          <a:p>
            <a:pPr marL="401638" indent="-263525">
              <a:buFontTx/>
              <a:buChar char="-"/>
            </a:pPr>
            <a:r>
              <a:rPr lang="zh-TW" dirty="0">
                <a:solidFill>
                  <a:srgbClr val="404040"/>
                </a:solidFill>
                <a:latin typeface="+mj-ea"/>
                <a:ea typeface="+mj-ea"/>
                <a:cs typeface="Arial" panose="020B0604020202020204" pitchFamily="34" charset="0"/>
              </a:rPr>
              <a:t>日期范围</a:t>
            </a:r>
          </a:p>
          <a:p>
            <a:pPr marL="401638" indent="-263525">
              <a:buFontTx/>
              <a:buChar char="-"/>
            </a:pPr>
            <a:r>
              <a:rPr lang="zh-TW" dirty="0">
                <a:solidFill>
                  <a:srgbClr val="404040"/>
                </a:solidFill>
                <a:latin typeface="+mj-ea"/>
                <a:ea typeface="+mj-ea"/>
                <a:cs typeface="Arial" panose="020B0604020202020204" pitchFamily="34" charset="0"/>
              </a:rPr>
              <a:t>领导人</a:t>
            </a:r>
          </a:p>
          <a:p>
            <a:pPr marL="401638" indent="-263525">
              <a:buFontTx/>
              <a:buChar char="-"/>
            </a:pPr>
            <a:r>
              <a:rPr lang="zh-TW" dirty="0">
                <a:solidFill>
                  <a:srgbClr val="404040"/>
                </a:solidFill>
                <a:latin typeface="+mj-ea"/>
                <a:ea typeface="+mj-ea"/>
                <a:cs typeface="Arial" panose="020B0604020202020204" pitchFamily="34" charset="0"/>
              </a:rPr>
              <a:t>资源</a:t>
            </a:r>
          </a:p>
          <a:p>
            <a:pPr marL="401638" indent="-263525">
              <a:buFontTx/>
              <a:buChar char="-"/>
            </a:pPr>
            <a:r>
              <a:rPr lang="zh-TW" dirty="0">
                <a:solidFill>
                  <a:srgbClr val="404040"/>
                </a:solidFill>
                <a:latin typeface="+mj-ea"/>
                <a:ea typeface="+mj-ea"/>
                <a:cs typeface="Arial" panose="020B0604020202020204" pitchFamily="34" charset="0"/>
              </a:rPr>
              <a:t>预算</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dirty="0">
              <a:ln>
                <a:noFill/>
              </a:ln>
              <a:solidFill>
                <a:srgbClr val="0A5496"/>
              </a:solidFill>
              <a:effectLst/>
              <a:uLnTx/>
              <a:uFillTx/>
              <a:latin typeface="+mj-ea"/>
              <a:ea typeface="+mj-ea"/>
            </a:endParaRPr>
          </a:p>
        </p:txBody>
      </p:sp>
    </p:spTree>
    <p:extLst>
      <p:ext uri="{BB962C8B-B14F-4D97-AF65-F5344CB8AC3E}">
        <p14:creationId xmlns:p14="http://schemas.microsoft.com/office/powerpoint/2010/main" val="1234791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alpha val="44000"/>
                  </a:prstClr>
                </a:solidFill>
                <a:uLnTx/>
                <a:uFillTx/>
                <a:latin typeface="Calibri" panose="020F0502020204030204"/>
                <a:ea typeface="PMingLiU"/>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8"/>
            <a:ext cx="4681365" cy="282717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与贵</a:t>
            </a:r>
            <a:r>
              <a:rPr kumimoji="0" lang="zh-CN" altLang="en-US"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工作组</a:t>
            </a: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见面，完成您的行动计划</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查看</a:t>
            </a:r>
            <a:r>
              <a:rPr kumimoji="0" lang="zh-TW" sz="2000" b="0" i="0" u="none" strike="noStrike" cap="none" normalizeH="0" baseline="0" noProof="0" dirty="0">
                <a:ln>
                  <a:noFill/>
                </a:ln>
                <a:solidFill>
                  <a:schemeClr val="bg1"/>
                </a:solidFill>
                <a:uLnTx/>
                <a:uFillTx/>
                <a:latin typeface="Arial" panose="020B0604020202020204" pitchFamily="34" charset="0"/>
                <a:ea typeface="PMingLiU"/>
                <a:cs typeface="Arial" panose="020B0604020202020204" pitchFamily="34" charset="0"/>
              </a:rPr>
              <a:t>行动计划手册样本 </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在将计划提交为您的区目标之一部分以前，分享我们的计划，以取得反饋</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zh-TW" sz="2000" b="0" i="0" u="sng"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全球会员发展措施</a:t>
            </a:r>
            <a:r>
              <a:rPr kumimoji="0" lang="zh-TW" sz="20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研讨会：建立成功</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990600"/>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6600" b="1" i="0" u="none" strike="noStrike" cap="none" normalizeH="0" baseline="0" noProof="0" dirty="0">
                <a:ln>
                  <a:noFill/>
                </a:ln>
                <a:solidFill>
                  <a:prstClr val="white"/>
                </a:solidFill>
                <a:uLnTx/>
                <a:uFillTx/>
                <a:latin typeface="Arial" charset="0"/>
                <a:ea typeface="PMingLiU" charset="0"/>
                <a:cs typeface="Arial" charset="0"/>
              </a:rPr>
              <a:t>接下来的步骤</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55386"/>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853508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ltLang="zh-CN" dirty="0">
                <a:solidFill>
                  <a:schemeClr val="lt1">
                    <a:alpha val="44000"/>
                  </a:schemeClr>
                </a:solidFill>
                <a:latin typeface="+mj-ea"/>
                <a:ea typeface="+mj-ea"/>
              </a:rPr>
              <a:t>·</a:t>
            </a:r>
            <a:endParaRPr lang="en-US" dirty="0">
              <a:solidFill>
                <a:schemeClr val="lt1">
                  <a:alpha val="44000"/>
                </a:schemeClr>
              </a:solidFill>
              <a:latin typeface="+mj-ea"/>
              <a:ea typeface="+mj-ea"/>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dirty="0">
                <a:solidFill>
                  <a:schemeClr val="bg1"/>
                </a:solidFill>
                <a:latin typeface="+mj-ea"/>
                <a:cs typeface="Helvetica Neue" charset="0"/>
              </a:rPr>
              <a:t>反饋？</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latin typeface="+mj-ea"/>
              <a:ea typeface="+mj-ea"/>
            </a:endParaRPr>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zh-TW" sz="1600" b="1" dirty="0">
                <a:solidFill>
                  <a:schemeClr val="bg1"/>
                </a:solidFill>
                <a:latin typeface="+mj-ea"/>
                <a:ea typeface="+mj-ea"/>
              </a:rPr>
              <a:t>©2020  国际狮子会</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1752600" cy="584775"/>
          </a:xfrm>
          <a:prstGeom prst="rect">
            <a:avLst/>
          </a:prstGeom>
          <a:noFill/>
        </p:spPr>
        <p:txBody>
          <a:bodyPr wrap="square" rtlCol="0">
            <a:spAutoFit/>
          </a:bodyPr>
          <a:lstStyle/>
          <a:p>
            <a:r>
              <a:rPr lang="zh-TW" altLang="en-US" sz="1600" b="1" dirty="0">
                <a:solidFill>
                  <a:schemeClr val="bg1"/>
                </a:solidFill>
                <a:latin typeface="PMingLiU" panose="02020500000000000000" pitchFamily="18" charset="-120"/>
                <a:ea typeface="PMingLiU" panose="02020500000000000000" pitchFamily="18" charset="-120"/>
              </a:rPr>
              <a:t>更新于 </a:t>
            </a:r>
            <a:r>
              <a:rPr lang="en-US" altLang="zh-TW" sz="1600" b="1" dirty="0">
                <a:solidFill>
                  <a:schemeClr val="bg1"/>
                </a:solidFill>
                <a:latin typeface="PMingLiU" panose="02020500000000000000" pitchFamily="18" charset="-120"/>
                <a:ea typeface="PMingLiU" panose="02020500000000000000" pitchFamily="18" charset="-120"/>
              </a:rPr>
              <a:t>5/2023 </a:t>
            </a:r>
            <a:r>
              <a:rPr lang="en-US" altLang="zh-CN" sz="1600" b="1" dirty="0">
                <a:solidFill>
                  <a:schemeClr val="bg1"/>
                </a:solidFill>
                <a:latin typeface="PMingLiU" panose="02020500000000000000" pitchFamily="18" charset="-120"/>
                <a:ea typeface="PMingLiU" panose="02020500000000000000" pitchFamily="18" charset="-120"/>
              </a:rPr>
              <a:t>S</a:t>
            </a:r>
            <a:r>
              <a:rPr lang="en-US" altLang="zh-TW" sz="1600" b="1" dirty="0">
                <a:solidFill>
                  <a:schemeClr val="bg1"/>
                </a:solidFill>
                <a:latin typeface="PMingLiU" panose="02020500000000000000" pitchFamily="18" charset="-120"/>
                <a:ea typeface="PMingLiU" panose="02020500000000000000" pitchFamily="18" charset="-120"/>
              </a:rPr>
              <a:t>C</a:t>
            </a:r>
          </a:p>
          <a:p>
            <a:endParaRPr lang="zh-TW" sz="1600" b="1" dirty="0">
              <a:solidFill>
                <a:schemeClr val="bg1"/>
              </a:solidFill>
              <a:latin typeface="PMingLiU" panose="02020500000000000000" pitchFamily="18" charset="-120"/>
              <a:ea typeface="PMingLiU" panose="02020500000000000000" pitchFamily="18" charset="-120"/>
            </a:endParaRP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37</a:t>
            </a:fld>
            <a:endParaRPr lang="en-US" sz="1000" dirty="0">
              <a:solidFill>
                <a:schemeClr val="bg1"/>
              </a:solidFill>
              <a:latin typeface="+mj-ea"/>
              <a:ea typeface="+mj-ea"/>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latin typeface="+mj-ea"/>
              <a:ea typeface="+mj-ea"/>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5005661" y="488877"/>
            <a:ext cx="5113842"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3200" b="1" dirty="0">
                <a:solidFill>
                  <a:schemeClr val="bg1"/>
                </a:solidFill>
                <a:latin typeface="+mj-ea"/>
                <a:ea typeface="+mj-ea"/>
                <a:cs typeface="Arial" charset="0"/>
              </a:rPr>
              <a:t>全球会员发展措施流程</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4</a:t>
            </a:fld>
            <a:endParaRPr lang="en-US" sz="1000" dirty="0">
              <a:solidFill>
                <a:schemeClr val="bg1"/>
              </a:solidFill>
              <a:latin typeface="+mj-ea"/>
              <a:ea typeface="+mj-ea"/>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835415" y="2819398"/>
            <a:ext cx="10564392"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r>
                <a:rPr lang="zh-TW" sz="2800" b="1" dirty="0">
                  <a:solidFill>
                    <a:schemeClr val="bg1"/>
                  </a:solidFill>
                  <a:latin typeface="+mj-ea"/>
                  <a:ea typeface="+mj-ea"/>
                  <a:cs typeface="Arial" panose="020B0604020202020204" pitchFamily="34" charset="0"/>
                </a:rPr>
                <a:t>建立成功</a:t>
              </a: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F7663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zh-TW" sz="2800" b="1" dirty="0">
                  <a:solidFill>
                    <a:schemeClr val="bg1"/>
                  </a:solidFill>
                  <a:latin typeface="+mj-ea"/>
                  <a:ea typeface="+mj-ea"/>
                  <a:cs typeface="Arial" panose="020B0604020202020204" pitchFamily="34" charset="0"/>
                </a:rPr>
                <a:t>建立计划</a:t>
              </a: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zh-TW" sz="2800" b="1" dirty="0">
                  <a:solidFill>
                    <a:schemeClr val="bg1"/>
                  </a:solidFill>
                  <a:latin typeface="+mj-ea"/>
                  <a:ea typeface="+mj-ea"/>
                  <a:cs typeface="Arial" panose="020B0604020202020204" pitchFamily="34" charset="0"/>
                </a:rPr>
                <a:t>建立愿景</a:t>
              </a: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zh-TW" sz="2800" b="1" dirty="0">
                  <a:solidFill>
                    <a:schemeClr val="bg1"/>
                  </a:solidFill>
                  <a:latin typeface="+mj-ea"/>
                  <a:ea typeface="+mj-ea"/>
                  <a:cs typeface="Arial" panose="020B0604020202020204" pitchFamily="34" charset="0"/>
                </a:rPr>
                <a:t>建立团队</a:t>
              </a: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ea"/>
                <a:ea typeface="+mj-ea"/>
              </a:endParaRPr>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ea"/>
              <a:ea typeface="+mj-ea"/>
            </a:endParaRPr>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ea"/>
              <a:ea typeface="+mj-ea"/>
            </a:endParaRPr>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dirty="0">
                <a:latin typeface="+mj-ea"/>
                <a:ea typeface="+mj-ea"/>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alpha val="44000"/>
                  </a:prstClr>
                </a:solidFill>
                <a:uLnTx/>
                <a:uFillTx/>
                <a:latin typeface="+mj-ea"/>
                <a:ea typeface="+mj-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mj-ea"/>
              <a:ea typeface="+mj-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20440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800" b="1" i="0" u="none" strike="noStrike" cap="none" normalizeH="0" baseline="0" noProof="0" dirty="0">
                <a:ln>
                  <a:noFill/>
                </a:ln>
                <a:solidFill>
                  <a:srgbClr val="00338D"/>
                </a:solidFill>
                <a:uLnTx/>
                <a:uFillTx/>
                <a:latin typeface="+mj-ea"/>
                <a:ea typeface="+mj-ea"/>
                <a:cs typeface="Arial" charset="0"/>
              </a:rPr>
              <a:t>我们的服务旅程</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mj-ea"/>
              <a:ea typeface="+mj-ea"/>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mj-ea"/>
                <a:ea typeface="+mj-ea"/>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mj-ea"/>
              <a:ea typeface="+mj-ea"/>
            </a:endParaRPr>
          </a:p>
        </p:txBody>
      </p:sp>
    </p:spTree>
    <p:extLst>
      <p:ext uri="{BB962C8B-B14F-4D97-AF65-F5344CB8AC3E}">
        <p14:creationId xmlns:p14="http://schemas.microsoft.com/office/powerpoint/2010/main" val="257421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latin typeface="+mj-ea"/>
                <a:ea typeface="+mj-ea"/>
              </a:rPr>
              <a:pPr eaLnBrk="0" hangingPunct="0">
                <a:spcBef>
                  <a:spcPct val="50000"/>
                </a:spcBef>
                <a:defRPr/>
              </a:pPr>
              <a:t>6</a:t>
            </a:fld>
            <a:endParaRPr lang="en-US" sz="1000" dirty="0">
              <a:solidFill>
                <a:schemeClr val="bg1"/>
              </a:solidFill>
              <a:latin typeface="+mj-ea"/>
              <a:ea typeface="+mj-ea"/>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106773"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zh-TW" sz="2400" dirty="0">
                <a:latin typeface="+mj-ea"/>
                <a:ea typeface="+mj-ea"/>
              </a:rPr>
              <a:t>妥善利用我们的优势</a:t>
            </a:r>
          </a:p>
          <a:p>
            <a:pPr marL="342900" indent="-342900">
              <a:lnSpc>
                <a:spcPct val="200000"/>
              </a:lnSpc>
              <a:buClr>
                <a:srgbClr val="FFCF00"/>
              </a:buClr>
              <a:buFont typeface="Wingdings" pitchFamily="2" charset="2"/>
              <a:buChar char="§"/>
            </a:pPr>
            <a:r>
              <a:rPr lang="zh-TW" sz="2400" dirty="0">
                <a:latin typeface="+mj-ea"/>
                <a:ea typeface="+mj-ea"/>
              </a:rPr>
              <a:t>管理我们的劣势</a:t>
            </a:r>
          </a:p>
          <a:p>
            <a:pPr marL="342900" indent="-342900">
              <a:lnSpc>
                <a:spcPct val="200000"/>
              </a:lnSpc>
              <a:buClr>
                <a:srgbClr val="FFCF00"/>
              </a:buClr>
              <a:buFont typeface="Wingdings" pitchFamily="2" charset="2"/>
              <a:buChar char="§"/>
            </a:pPr>
            <a:r>
              <a:rPr lang="zh-TW" sz="2400" dirty="0">
                <a:latin typeface="+mj-ea"/>
                <a:ea typeface="+mj-ea"/>
              </a:rPr>
              <a:t>利用机会</a:t>
            </a:r>
          </a:p>
          <a:p>
            <a:pPr marL="342900" indent="-342900">
              <a:lnSpc>
                <a:spcPct val="200000"/>
              </a:lnSpc>
              <a:buClr>
                <a:srgbClr val="FFCF00"/>
              </a:buClr>
              <a:buFont typeface="Wingdings" pitchFamily="2" charset="2"/>
              <a:buChar char="§"/>
            </a:pPr>
            <a:r>
              <a:rPr lang="zh-TW" sz="2400" dirty="0">
                <a:latin typeface="+mj-ea"/>
                <a:ea typeface="+mj-ea"/>
              </a:rPr>
              <a:t>降低威胁的影响</a:t>
            </a:r>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zh-TW" sz="3200" b="1" dirty="0">
                <a:solidFill>
                  <a:srgbClr val="0A5496"/>
                </a:solidFill>
                <a:latin typeface="+mj-ea"/>
                <a:ea typeface="+mj-ea"/>
                <a:cs typeface="Arial" charset="0"/>
              </a:rPr>
              <a:t>区分析练习</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6</a:t>
            </a:fld>
            <a:endParaRPr lang="en-US" sz="1000" dirty="0">
              <a:solidFill>
                <a:srgbClr val="0A5496"/>
              </a:solidFill>
              <a:latin typeface="+mj-ea"/>
              <a:ea typeface="+mj-ea"/>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dirty="0">
                  <a:solidFill>
                    <a:schemeClr val="bg1"/>
                  </a:solidFill>
                  <a:latin typeface="+mj-ea"/>
                  <a:ea typeface="+mj-ea"/>
                </a:rPr>
                <a:t>威胁</a:t>
              </a:r>
            </a:p>
            <a:p>
              <a:pPr>
                <a:lnSpc>
                  <a:spcPct val="150000"/>
                </a:lnSpc>
              </a:pPr>
              <a:r>
                <a:rPr lang="zh-TW" sz="1800" b="1" dirty="0">
                  <a:solidFill>
                    <a:schemeClr val="bg1"/>
                  </a:solidFill>
                  <a:latin typeface="+mj-ea"/>
                  <a:ea typeface="+mj-ea"/>
                </a:rPr>
                <a:t>1.</a:t>
              </a:r>
            </a:p>
            <a:p>
              <a:pPr>
                <a:lnSpc>
                  <a:spcPct val="150000"/>
                </a:lnSpc>
              </a:pPr>
              <a:r>
                <a:rPr lang="zh-TW" sz="1800" b="1" dirty="0">
                  <a:solidFill>
                    <a:schemeClr val="bg1"/>
                  </a:solidFill>
                  <a:latin typeface="+mj-ea"/>
                  <a:ea typeface="+mj-ea"/>
                </a:rPr>
                <a:t>2.</a:t>
              </a:r>
            </a:p>
            <a:p>
              <a:pPr>
                <a:lnSpc>
                  <a:spcPct val="150000"/>
                </a:lnSpc>
              </a:pPr>
              <a:r>
                <a:rPr lang="zh-TW" sz="1800" b="1" dirty="0">
                  <a:solidFill>
                    <a:schemeClr val="bg1"/>
                  </a:solidFill>
                  <a:latin typeface="+mj-ea"/>
                  <a:ea typeface="+mj-ea"/>
                </a:rPr>
                <a:t>3.</a:t>
              </a:r>
            </a:p>
            <a:p>
              <a:endParaRPr lang="en-US" sz="1600" kern="0" dirty="0">
                <a:solidFill>
                  <a:schemeClr val="bg1"/>
                </a:solidFill>
                <a:latin typeface="+mj-ea"/>
                <a:ea typeface="+mj-ea"/>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dirty="0">
                  <a:solidFill>
                    <a:schemeClr val="bg1"/>
                  </a:solidFill>
                  <a:latin typeface="+mj-ea"/>
                  <a:ea typeface="+mj-ea"/>
                </a:rPr>
                <a:t>机会</a:t>
              </a:r>
            </a:p>
            <a:p>
              <a:pPr>
                <a:lnSpc>
                  <a:spcPct val="150000"/>
                </a:lnSpc>
              </a:pPr>
              <a:r>
                <a:rPr lang="zh-TW" sz="1800" b="1" dirty="0">
                  <a:solidFill>
                    <a:schemeClr val="bg1"/>
                  </a:solidFill>
                  <a:latin typeface="+mj-ea"/>
                  <a:ea typeface="+mj-ea"/>
                </a:rPr>
                <a:t>1.</a:t>
              </a:r>
            </a:p>
            <a:p>
              <a:pPr>
                <a:lnSpc>
                  <a:spcPct val="150000"/>
                </a:lnSpc>
              </a:pPr>
              <a:r>
                <a:rPr lang="zh-TW" sz="1800" b="1" dirty="0">
                  <a:solidFill>
                    <a:schemeClr val="bg1"/>
                  </a:solidFill>
                  <a:latin typeface="+mj-ea"/>
                  <a:ea typeface="+mj-ea"/>
                </a:rPr>
                <a:t>2.</a:t>
              </a:r>
            </a:p>
            <a:p>
              <a:pPr>
                <a:lnSpc>
                  <a:spcPct val="150000"/>
                </a:lnSpc>
              </a:pPr>
              <a:r>
                <a:rPr lang="zh-TW" sz="1800" b="1" dirty="0">
                  <a:solidFill>
                    <a:schemeClr val="bg1"/>
                  </a:solidFill>
                  <a:latin typeface="+mj-ea"/>
                  <a:ea typeface="+mj-ea"/>
                </a:rPr>
                <a:t>3.</a:t>
              </a:r>
            </a:p>
            <a:p>
              <a:endParaRPr lang="en-US" sz="1600" kern="0" dirty="0">
                <a:solidFill>
                  <a:schemeClr val="bg1"/>
                </a:solidFill>
                <a:latin typeface="+mj-ea"/>
                <a:ea typeface="+mj-ea"/>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dirty="0">
                  <a:solidFill>
                    <a:schemeClr val="bg1"/>
                  </a:solidFill>
                  <a:latin typeface="+mj-ea"/>
                  <a:ea typeface="+mj-ea"/>
                </a:rPr>
                <a:t>劣势</a:t>
              </a:r>
            </a:p>
            <a:p>
              <a:pPr>
                <a:lnSpc>
                  <a:spcPct val="150000"/>
                </a:lnSpc>
              </a:pPr>
              <a:r>
                <a:rPr lang="zh-TW" sz="1800" b="1" dirty="0">
                  <a:solidFill>
                    <a:schemeClr val="bg1"/>
                  </a:solidFill>
                  <a:latin typeface="+mj-ea"/>
                  <a:ea typeface="+mj-ea"/>
                </a:rPr>
                <a:t>1.</a:t>
              </a:r>
            </a:p>
            <a:p>
              <a:pPr>
                <a:lnSpc>
                  <a:spcPct val="150000"/>
                </a:lnSpc>
              </a:pPr>
              <a:r>
                <a:rPr lang="zh-TW" sz="1800" b="1" dirty="0">
                  <a:solidFill>
                    <a:schemeClr val="bg1"/>
                  </a:solidFill>
                  <a:latin typeface="+mj-ea"/>
                  <a:ea typeface="+mj-ea"/>
                </a:rPr>
                <a:t>2.</a:t>
              </a:r>
            </a:p>
            <a:p>
              <a:pPr>
                <a:lnSpc>
                  <a:spcPct val="150000"/>
                </a:lnSpc>
              </a:pPr>
              <a:r>
                <a:rPr lang="zh-TW" sz="1800" b="1" dirty="0">
                  <a:solidFill>
                    <a:schemeClr val="bg1"/>
                  </a:solidFill>
                  <a:latin typeface="+mj-ea"/>
                  <a:ea typeface="+mj-ea"/>
                </a:rPr>
                <a:t>3.</a:t>
              </a:r>
            </a:p>
            <a:p>
              <a:endParaRPr lang="en-US" sz="1600" kern="0" dirty="0">
                <a:solidFill>
                  <a:schemeClr val="bg1"/>
                </a:solidFill>
                <a:latin typeface="+mj-ea"/>
                <a:ea typeface="+mj-ea"/>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b="1" dirty="0">
                  <a:solidFill>
                    <a:schemeClr val="bg1"/>
                  </a:solidFill>
                  <a:latin typeface="+mj-ea"/>
                  <a:ea typeface="+mj-ea"/>
                </a:rPr>
                <a:t>优势</a:t>
              </a:r>
            </a:p>
            <a:p>
              <a:pPr>
                <a:lnSpc>
                  <a:spcPct val="150000"/>
                </a:lnSpc>
              </a:pPr>
              <a:r>
                <a:rPr lang="zh-TW" sz="1800" b="1" dirty="0">
                  <a:solidFill>
                    <a:schemeClr val="bg1"/>
                  </a:solidFill>
                  <a:latin typeface="+mj-ea"/>
                  <a:ea typeface="+mj-ea"/>
                </a:rPr>
                <a:t>1.</a:t>
              </a:r>
            </a:p>
            <a:p>
              <a:pPr>
                <a:lnSpc>
                  <a:spcPct val="150000"/>
                </a:lnSpc>
              </a:pPr>
              <a:r>
                <a:rPr lang="zh-TW" sz="1800" b="1" dirty="0">
                  <a:solidFill>
                    <a:schemeClr val="bg1"/>
                  </a:solidFill>
                  <a:latin typeface="+mj-ea"/>
                  <a:ea typeface="+mj-ea"/>
                </a:rPr>
                <a:t>2.</a:t>
              </a:r>
            </a:p>
            <a:p>
              <a:pPr>
                <a:lnSpc>
                  <a:spcPct val="150000"/>
                </a:lnSpc>
              </a:pPr>
              <a:r>
                <a:rPr lang="zh-TW" sz="1800" b="1" dirty="0">
                  <a:solidFill>
                    <a:schemeClr val="bg1"/>
                  </a:solidFill>
                  <a:latin typeface="+mj-ea"/>
                  <a:ea typeface="+mj-ea"/>
                </a:rPr>
                <a:t>3.</a:t>
              </a:r>
            </a:p>
            <a:p>
              <a:endParaRPr lang="en-US" sz="1600" kern="0" dirty="0">
                <a:solidFill>
                  <a:schemeClr val="bg1"/>
                </a:solidFill>
                <a:latin typeface="+mj-ea"/>
                <a:ea typeface="+mj-ea"/>
              </a:endParaRPr>
            </a:p>
          </p:txBody>
        </p:sp>
      </p:grpSp>
    </p:spTree>
    <p:extLst>
      <p:ext uri="{BB962C8B-B14F-4D97-AF65-F5344CB8AC3E}">
        <p14:creationId xmlns:p14="http://schemas.microsoft.com/office/powerpoint/2010/main" val="1319949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b="1" dirty="0">
                <a:solidFill>
                  <a:srgbClr val="0A5496"/>
                </a:solidFill>
                <a:latin typeface="+mj-ea"/>
                <a:ea typeface="+mj-ea"/>
              </a:rPr>
              <a:t>区分析 - 优势</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7</a:t>
            </a:fld>
            <a:endParaRPr lang="en-US" sz="1000" dirty="0">
              <a:solidFill>
                <a:srgbClr val="0A5496"/>
              </a:solidFill>
              <a:latin typeface="+mj-ea"/>
              <a:ea typeface="+mj-ea"/>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优势</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劣势</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威胁</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机会</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grpSp>
    </p:spTree>
    <p:extLst>
      <p:ext uri="{BB962C8B-B14F-4D97-AF65-F5344CB8AC3E}">
        <p14:creationId xmlns:p14="http://schemas.microsoft.com/office/powerpoint/2010/main" val="65403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b="1" dirty="0">
                <a:solidFill>
                  <a:srgbClr val="0A5496"/>
                </a:solidFill>
                <a:latin typeface="+mj-ea"/>
                <a:ea typeface="+mj-ea"/>
              </a:rPr>
              <a:t>区分析 - 劣势</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8</a:t>
            </a:fld>
            <a:endParaRPr lang="en-US" sz="1000" dirty="0">
              <a:solidFill>
                <a:srgbClr val="0A5496"/>
              </a:solidFill>
              <a:latin typeface="+mj-ea"/>
              <a:ea typeface="+mj-ea"/>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优势</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劣势</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威胁</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机会</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grpSp>
    </p:spTree>
    <p:extLst>
      <p:ext uri="{BB962C8B-B14F-4D97-AF65-F5344CB8AC3E}">
        <p14:creationId xmlns:p14="http://schemas.microsoft.com/office/powerpoint/2010/main" val="222554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a:p>
            <a:pPr>
              <a:lnSpc>
                <a:spcPct val="150000"/>
              </a:lnSpc>
              <a:buClr>
                <a:schemeClr val="tx2"/>
              </a:buClr>
              <a:buFont typeface="Wingdings" panose="05000000000000000000" pitchFamily="2" charset="2"/>
              <a:buChar char="§"/>
            </a:pPr>
            <a:r>
              <a:rPr lang="zh-TW" sz="2400" b="1" dirty="0">
                <a:solidFill>
                  <a:srgbClr val="0A5496"/>
                </a:solidFill>
                <a:latin typeface="+mj-ea"/>
                <a:ea typeface="+mj-ea"/>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b="1" dirty="0">
                <a:solidFill>
                  <a:srgbClr val="0A5496"/>
                </a:solidFill>
                <a:latin typeface="+mj-ea"/>
                <a:ea typeface="+mj-ea"/>
              </a:rPr>
              <a:t>区分析 - 机会</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mj-ea"/>
              <a:ea typeface="+mj-ea"/>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latin typeface="+mj-ea"/>
                <a:ea typeface="+mj-ea"/>
              </a:rPr>
              <a:pPr eaLnBrk="0" hangingPunct="0">
                <a:spcBef>
                  <a:spcPct val="50000"/>
                </a:spcBef>
                <a:defRPr/>
              </a:pPr>
              <a:t>9</a:t>
            </a:fld>
            <a:endParaRPr lang="en-US" sz="1000" dirty="0">
              <a:solidFill>
                <a:srgbClr val="0A5496"/>
              </a:solidFill>
              <a:latin typeface="+mj-ea"/>
              <a:ea typeface="+mj-ea"/>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mj-ea"/>
                  <a:ea typeface="+mj-ea"/>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优势</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劣势</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威胁</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400" b="1" dirty="0">
                  <a:solidFill>
                    <a:schemeClr val="bg1"/>
                  </a:solidFill>
                  <a:latin typeface="+mj-ea"/>
                  <a:ea typeface="+mj-ea"/>
                </a:rPr>
                <a:t>机会</a:t>
              </a:r>
            </a:p>
            <a:p>
              <a:pPr>
                <a:lnSpc>
                  <a:spcPct val="150000"/>
                </a:lnSpc>
              </a:pPr>
              <a:r>
                <a:rPr lang="zh-TW" sz="1400" b="1" dirty="0">
                  <a:solidFill>
                    <a:schemeClr val="bg1"/>
                  </a:solidFill>
                  <a:latin typeface="+mj-ea"/>
                  <a:ea typeface="+mj-ea"/>
                </a:rPr>
                <a:t>1.</a:t>
              </a:r>
            </a:p>
            <a:p>
              <a:pPr>
                <a:lnSpc>
                  <a:spcPct val="150000"/>
                </a:lnSpc>
              </a:pPr>
              <a:r>
                <a:rPr lang="zh-TW" sz="1400" b="1" dirty="0">
                  <a:solidFill>
                    <a:schemeClr val="bg1"/>
                  </a:solidFill>
                  <a:latin typeface="+mj-ea"/>
                  <a:ea typeface="+mj-ea"/>
                </a:rPr>
                <a:t>2.</a:t>
              </a:r>
            </a:p>
            <a:p>
              <a:pPr>
                <a:lnSpc>
                  <a:spcPct val="150000"/>
                </a:lnSpc>
              </a:pPr>
              <a:r>
                <a:rPr lang="zh-TW" sz="1400" b="1" dirty="0">
                  <a:solidFill>
                    <a:schemeClr val="bg1"/>
                  </a:solidFill>
                  <a:latin typeface="+mj-ea"/>
                  <a:ea typeface="+mj-ea"/>
                </a:rPr>
                <a:t>3.</a:t>
              </a:r>
            </a:p>
            <a:p>
              <a:endParaRPr lang="en-US" sz="1400" kern="0" dirty="0">
                <a:solidFill>
                  <a:schemeClr val="bg1"/>
                </a:solidFill>
                <a:latin typeface="+mj-ea"/>
                <a:ea typeface="+mj-ea"/>
              </a:endParaRPr>
            </a:p>
          </p:txBody>
        </p:sp>
      </p:grpSp>
    </p:spTree>
    <p:extLst>
      <p:ext uri="{BB962C8B-B14F-4D97-AF65-F5344CB8AC3E}">
        <p14:creationId xmlns:p14="http://schemas.microsoft.com/office/powerpoint/2010/main" val="3226059743"/>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06A8C181-E056-415E-9B59-40F04FA43837}">
  <ds:schemaRef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purl.org/dc/elements/1.1/"/>
    <ds:schemaRef ds:uri="http://schemas.openxmlformats.org/package/2006/metadata/core-properties"/>
    <ds:schemaRef ds:uri="a7495015-d16d-4dd1-a72f-488cd8119f34"/>
    <ds:schemaRef ds:uri="http://purl.org/dc/dcmitype/"/>
    <ds:schemaRef ds:uri="http://purl.org/dc/terms/"/>
  </ds:schemaRefs>
</ds:datastoreItem>
</file>

<file path=customXml/itemProps4.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4712</TotalTime>
  <Words>16331</Words>
  <Application>Microsoft Office PowerPoint</Application>
  <PresentationFormat>Widescreen</PresentationFormat>
  <Paragraphs>1135</Paragraphs>
  <Slides>37</Slides>
  <Notes>37</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37</vt:i4>
      </vt:variant>
    </vt:vector>
  </HeadingPairs>
  <TitlesOfParts>
    <vt:vector size="58" baseType="lpstr">
      <vt:lpstr>PMingLiU</vt:lpstr>
      <vt:lpstr>.Lucida Grande UI Regular</vt:lpstr>
      <vt:lpstr>Arial</vt:lpstr>
      <vt:lpstr>Calibri</vt:lpstr>
      <vt:lpstr>Calibri Light</vt:lpstr>
      <vt:lpstr>Century Gothic</vt:lpstr>
      <vt:lpstr>Fira Sans Extra Condensed Medium</vt:lpstr>
      <vt:lpstr>Helvetica</vt:lpstr>
      <vt:lpstr>Helvetica Neue</vt:lpstr>
      <vt:lpstr>HelveticaNeue-Light</vt:lpstr>
      <vt:lpstr>Open Sans</vt:lpstr>
      <vt:lpstr>Segoe UI</vt:lpstr>
      <vt:lpstr>Segoe UI Semibold</vt:lpstr>
      <vt:lpstr>Segoe UI Symbol</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工作组组织模板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300</cp:revision>
  <dcterms:created xsi:type="dcterms:W3CDTF">2020-10-09T21:24:35Z</dcterms:created>
  <dcterms:modified xsi:type="dcterms:W3CDTF">2023-08-18T18:47:04Z</dcterms:modified>
</cp:coreProperties>
</file>