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53"/>
  </p:notesMasterIdLst>
  <p:handoutMasterIdLst>
    <p:handoutMasterId r:id="rId54"/>
  </p:handoutMasterIdLst>
  <p:sldIdLst>
    <p:sldId id="871" r:id="rId9"/>
    <p:sldId id="1175" r:id="rId10"/>
    <p:sldId id="873" r:id="rId11"/>
    <p:sldId id="1155" r:id="rId12"/>
    <p:sldId id="936" r:id="rId13"/>
    <p:sldId id="1176" r:id="rId14"/>
    <p:sldId id="1221" r:id="rId15"/>
    <p:sldId id="1156" r:id="rId16"/>
    <p:sldId id="1220" r:id="rId17"/>
    <p:sldId id="1222" r:id="rId18"/>
    <p:sldId id="1110" r:id="rId19"/>
    <p:sldId id="1231" r:id="rId20"/>
    <p:sldId id="1223" r:id="rId21"/>
    <p:sldId id="1191" r:id="rId22"/>
    <p:sldId id="1109" r:id="rId23"/>
    <p:sldId id="1224" r:id="rId24"/>
    <p:sldId id="1122" r:id="rId25"/>
    <p:sldId id="1235" r:id="rId26"/>
    <p:sldId id="1131" r:id="rId27"/>
    <p:sldId id="1161" r:id="rId28"/>
    <p:sldId id="982" r:id="rId29"/>
    <p:sldId id="1196" r:id="rId30"/>
    <p:sldId id="1198" r:id="rId31"/>
    <p:sldId id="1195" r:id="rId32"/>
    <p:sldId id="1225" r:id="rId33"/>
    <p:sldId id="935" r:id="rId34"/>
    <p:sldId id="1200" r:id="rId35"/>
    <p:sldId id="1201" r:id="rId36"/>
    <p:sldId id="1226" r:id="rId37"/>
    <p:sldId id="1203" r:id="rId38"/>
    <p:sldId id="1204" r:id="rId39"/>
    <p:sldId id="1205" r:id="rId40"/>
    <p:sldId id="1206" r:id="rId41"/>
    <p:sldId id="1208" r:id="rId42"/>
    <p:sldId id="1209" r:id="rId43"/>
    <p:sldId id="1210" r:id="rId44"/>
    <p:sldId id="1227" r:id="rId45"/>
    <p:sldId id="1232" r:id="rId46"/>
    <p:sldId id="1228" r:id="rId47"/>
    <p:sldId id="1234" r:id="rId48"/>
    <p:sldId id="1233" r:id="rId49"/>
    <p:sldId id="1229" r:id="rId50"/>
    <p:sldId id="1236" r:id="rId51"/>
    <p:sldId id="1230" r:id="rId5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521415D9-36F7-43E2-AB2F-B90AF26B5E84}">
      <p14:sectionLst xmlns:p14="http://schemas.microsoft.com/office/powerpoint/2010/main">
        <p14:section name="Sezione predefinita" id="{E1299AD8-F37B-4647-BE8A-B56B6EFADE02}">
          <p14:sldIdLst>
            <p14:sldId id="871"/>
          </p14:sldIdLst>
        </p14:section>
        <p14:section name="Sezione senza titolo" id="{ACE82FD4-D6FB-4A93-9A1D-CE61820F467F}">
          <p14:sldIdLst>
            <p14:sldId id="1175"/>
            <p14:sldId id="873"/>
            <p14:sldId id="1155"/>
            <p14:sldId id="936"/>
            <p14:sldId id="1176"/>
            <p14:sldId id="1221"/>
            <p14:sldId id="1156"/>
            <p14:sldId id="1220"/>
            <p14:sldId id="1222"/>
            <p14:sldId id="1110"/>
            <p14:sldId id="1231"/>
            <p14:sldId id="1223"/>
            <p14:sldId id="1191"/>
            <p14:sldId id="1109"/>
            <p14:sldId id="1224"/>
            <p14:sldId id="1122"/>
            <p14:sldId id="1235"/>
            <p14:sldId id="1131"/>
            <p14:sldId id="1161"/>
            <p14:sldId id="982"/>
            <p14:sldId id="1196"/>
            <p14:sldId id="1198"/>
            <p14:sldId id="1195"/>
            <p14:sldId id="1225"/>
            <p14:sldId id="935"/>
            <p14:sldId id="1200"/>
            <p14:sldId id="1201"/>
            <p14:sldId id="1226"/>
            <p14:sldId id="1203"/>
            <p14:sldId id="1204"/>
            <p14:sldId id="1205"/>
            <p14:sldId id="1206"/>
            <p14:sldId id="1208"/>
            <p14:sldId id="1209"/>
            <p14:sldId id="1210"/>
            <p14:sldId id="1227"/>
            <p14:sldId id="1232"/>
            <p14:sldId id="1228"/>
            <p14:sldId id="1234"/>
            <p14:sldId id="1233"/>
            <p14:sldId id="1229"/>
            <p14:sldId id="1236"/>
            <p14:sldId id="12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888738-EE28-B73F-250D-7B90D0BC7EF5}" name="Lucas, Justin" initials="LJ" userId="S::JLucas@lionsclubs.org::e9b607f7-214d-46b8-a299-86411fb9e7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5"/>
    <a:srgbClr val="10233F"/>
    <a:srgbClr val="0070C0"/>
    <a:srgbClr val="007DA5"/>
    <a:srgbClr val="33373B"/>
    <a:srgbClr val="CDFFCD"/>
    <a:srgbClr val="006600"/>
    <a:srgbClr val="D8BEEC"/>
    <a:srgbClr val="BDE3FF"/>
    <a:srgbClr val="B9F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6C5B2-335D-4626-A5AD-88B6EFDFDC79}" v="5" dt="2023-05-15T17:01:57.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61486" autoAdjust="0"/>
  </p:normalViewPr>
  <p:slideViewPr>
    <p:cSldViewPr showGuides="1">
      <p:cViewPr varScale="1">
        <p:scale>
          <a:sx n="64" d="100"/>
          <a:sy n="64" d="100"/>
        </p:scale>
        <p:origin x="1300" y="5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76" d="100"/>
          <a:sy n="76" d="100"/>
        </p:scale>
        <p:origin x="2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135CD-9E72-40AD-B38C-C3ABE609053D}" type="doc">
      <dgm:prSet loTypeId="urn:microsoft.com/office/officeart/2005/8/layout/hProcess9" loCatId="process" qsTypeId="urn:microsoft.com/office/officeart/2005/8/quickstyle/simple1" qsCatId="simple" csTypeId="urn:microsoft.com/office/officeart/2005/8/colors/accent1_2" csCatId="accent1" phldr="1"/>
      <dgm:spPr/>
    </dgm:pt>
    <dgm:pt modelId="{BA958A39-810E-4DD9-AE6C-F6C5BF7D7593}">
      <dgm:prSet phldrT="[Text]" custT="1"/>
      <dgm:spPr/>
      <dgm:t>
        <a:bodyPr/>
        <a:lstStyle/>
        <a:p>
          <a:pPr>
            <a:buNone/>
          </a:pPr>
          <a:r>
            <a:rPr lang="it-IT" sz="1500" b="1" i="0" baseline="0" dirty="0">
              <a:latin typeface="Arial" panose="020B0604020202020204" pitchFamily="34" charset="0"/>
              <a:ea typeface="+mn-ea"/>
              <a:cs typeface="Arial" panose="020B0604020202020204" pitchFamily="34" charset="0"/>
            </a:rPr>
            <a:t>Fase 1: </a:t>
          </a:r>
        </a:p>
        <a:p>
          <a:pPr>
            <a:buNone/>
          </a:pPr>
          <a:r>
            <a:rPr lang="it-IT" sz="1500" b="1" i="0" baseline="0" dirty="0">
              <a:latin typeface="Arial" panose="020B0604020202020204" pitchFamily="34" charset="0"/>
              <a:ea typeface="+mn-ea"/>
              <a:cs typeface="Arial" panose="020B0604020202020204" pitchFamily="34" charset="0"/>
            </a:rPr>
            <a:t>Creare il vostro team</a:t>
          </a:r>
        </a:p>
      </dgm:t>
    </dgm:pt>
    <dgm:pt modelId="{7E9B973E-A54A-4F63-9A29-DCA2A97E4166}" type="parTrans" cxnId="{455D6966-712F-4C2B-B21B-4D70BD18EAB9}">
      <dgm:prSet/>
      <dgm:spPr/>
      <dgm:t>
        <a:bodyPr/>
        <a:lstStyle/>
        <a:p>
          <a:endParaRPr lang="en-US" sz="1500"/>
        </a:p>
      </dgm:t>
    </dgm:pt>
    <dgm:pt modelId="{60980DCB-0B97-4503-8069-68A76DCD6405}" type="sibTrans" cxnId="{455D6966-712F-4C2B-B21B-4D70BD18EAB9}">
      <dgm:prSet/>
      <dgm:spPr/>
      <dgm:t>
        <a:bodyPr/>
        <a:lstStyle/>
        <a:p>
          <a:endParaRPr lang="en-US" sz="1500"/>
        </a:p>
      </dgm:t>
    </dgm:pt>
    <dgm:pt modelId="{695E718B-97E5-48DB-8DC3-9609B04AA060}">
      <dgm:prSet phldrT="[Text]" custT="1"/>
      <dgm:spPr>
        <a:solidFill>
          <a:schemeClr val="accent4"/>
        </a:solidFill>
      </dgm:spPr>
      <dgm:t>
        <a:bodyPr/>
        <a:lstStyle/>
        <a:p>
          <a:pPr>
            <a:buNone/>
          </a:pPr>
          <a:r>
            <a:rPr lang="it-IT" sz="1500" b="1" i="0" baseline="0" dirty="0">
              <a:latin typeface="Arial" panose="020B0604020202020204" pitchFamily="34" charset="0"/>
              <a:ea typeface="+mn-ea"/>
              <a:cs typeface="Arial" panose="020B0604020202020204" pitchFamily="34" charset="0"/>
            </a:rPr>
            <a:t>Fase 3: Promuovere il club e reclutare soci</a:t>
          </a:r>
        </a:p>
      </dgm:t>
    </dgm:pt>
    <dgm:pt modelId="{534A13B5-28CD-4AC6-8A02-4E5109B6510D}" type="parTrans" cxnId="{81012377-B9AE-4C38-BD12-98E120071CB6}">
      <dgm:prSet/>
      <dgm:spPr/>
      <dgm:t>
        <a:bodyPr/>
        <a:lstStyle/>
        <a:p>
          <a:endParaRPr lang="en-US" sz="1500"/>
        </a:p>
      </dgm:t>
    </dgm:pt>
    <dgm:pt modelId="{3F212395-02BE-4B31-8381-FFD1DBF18837}" type="sibTrans" cxnId="{81012377-B9AE-4C38-BD12-98E120071CB6}">
      <dgm:prSet/>
      <dgm:spPr/>
      <dgm:t>
        <a:bodyPr/>
        <a:lstStyle/>
        <a:p>
          <a:endParaRPr lang="en-US" sz="1500"/>
        </a:p>
      </dgm:t>
    </dgm:pt>
    <dgm:pt modelId="{98E2AB47-B3BA-4AD8-926D-0974267A988C}">
      <dgm:prSet phldrT="[Text]" custT="1"/>
      <dgm:spPr>
        <a:solidFill>
          <a:schemeClr val="accent5"/>
        </a:solidFill>
      </dgm:spPr>
      <dgm:t>
        <a:bodyPr/>
        <a:lstStyle/>
        <a:p>
          <a:r>
            <a:rPr lang="it-IT" sz="1500" b="1" i="0" baseline="0" dirty="0">
              <a:solidFill>
                <a:prstClr val="white"/>
              </a:solidFill>
              <a:latin typeface="Arial" panose="020B0604020202020204" pitchFamily="34" charset="0"/>
              <a:ea typeface="+mn-ea"/>
              <a:cs typeface="Arial" panose="020B0604020202020204" pitchFamily="34" charset="0"/>
            </a:rPr>
            <a:t>Fase 4: </a:t>
          </a:r>
        </a:p>
        <a:p>
          <a:r>
            <a:rPr lang="it-IT" sz="1500" b="1" i="0" baseline="0" dirty="0">
              <a:solidFill>
                <a:prstClr val="white"/>
              </a:solidFill>
              <a:latin typeface="Arial" panose="020B0604020202020204" pitchFamily="34" charset="0"/>
              <a:ea typeface="+mn-ea"/>
              <a:cs typeface="Arial" panose="020B0604020202020204" pitchFamily="34" charset="0"/>
            </a:rPr>
            <a:t>Sessione informativa e organizzativa </a:t>
          </a:r>
        </a:p>
      </dgm:t>
    </dgm:pt>
    <dgm:pt modelId="{06978FA6-8463-4ADD-9B28-BBFC9DC0D077}" type="parTrans" cxnId="{1D1133B3-0DE2-45CF-A282-55CA9DE7EF7F}">
      <dgm:prSet/>
      <dgm:spPr/>
      <dgm:t>
        <a:bodyPr/>
        <a:lstStyle/>
        <a:p>
          <a:endParaRPr lang="en-US" sz="1500"/>
        </a:p>
      </dgm:t>
    </dgm:pt>
    <dgm:pt modelId="{C3F69CE6-7BD6-4006-A9B2-18531E096F2B}" type="sibTrans" cxnId="{1D1133B3-0DE2-45CF-A282-55CA9DE7EF7F}">
      <dgm:prSet/>
      <dgm:spPr/>
      <dgm:t>
        <a:bodyPr/>
        <a:lstStyle/>
        <a:p>
          <a:endParaRPr lang="en-US" sz="1500"/>
        </a:p>
      </dgm:t>
    </dgm:pt>
    <dgm:pt modelId="{93D6EF7A-0882-48F1-A837-F3B1EC12C222}">
      <dgm:prSet phldrT="[Text]" custT="1"/>
      <dgm:spPr>
        <a:solidFill>
          <a:srgbClr val="00B0F0"/>
        </a:solidFill>
      </dgm:spPr>
      <dgm:t>
        <a:bodyPr/>
        <a:lstStyle/>
        <a:p>
          <a:pPr>
            <a:buNone/>
          </a:pPr>
          <a:r>
            <a:rPr lang="it-IT" sz="1500" b="1" i="0" baseline="0" dirty="0">
              <a:latin typeface="Arial" panose="020B0604020202020204" pitchFamily="34" charset="0"/>
              <a:ea typeface="+mn-ea"/>
              <a:cs typeface="Arial" panose="020B0604020202020204" pitchFamily="34" charset="0"/>
            </a:rPr>
            <a:t>Fase 2:    </a:t>
          </a:r>
        </a:p>
        <a:p>
          <a:pPr>
            <a:buNone/>
          </a:pPr>
          <a:r>
            <a:rPr lang="it-IT" sz="1500" b="1" i="0" baseline="0" dirty="0">
              <a:latin typeface="Arial" panose="020B0604020202020204" pitchFamily="34" charset="0"/>
              <a:ea typeface="+mn-ea"/>
              <a:cs typeface="Arial" panose="020B0604020202020204" pitchFamily="34" charset="0"/>
            </a:rPr>
            <a:t>Aree di opportunità e ricerca sul luogo</a:t>
          </a:r>
        </a:p>
      </dgm:t>
    </dgm:pt>
    <dgm:pt modelId="{28DD51B4-7EC4-4AAC-858C-1ACEA2FD96A0}" type="parTrans" cxnId="{ED2C0208-0F71-43B0-91B7-E952FB6E37F4}">
      <dgm:prSet/>
      <dgm:spPr/>
      <dgm:t>
        <a:bodyPr/>
        <a:lstStyle/>
        <a:p>
          <a:endParaRPr lang="en-US" sz="1500"/>
        </a:p>
      </dgm:t>
    </dgm:pt>
    <dgm:pt modelId="{068FC2D5-AEBE-49B0-8825-803E202AFE42}" type="sibTrans" cxnId="{ED2C0208-0F71-43B0-91B7-E952FB6E37F4}">
      <dgm:prSet/>
      <dgm:spPr/>
      <dgm:t>
        <a:bodyPr/>
        <a:lstStyle/>
        <a:p>
          <a:endParaRPr lang="en-US" sz="1500"/>
        </a:p>
      </dgm:t>
    </dgm:pt>
    <dgm:pt modelId="{09DAC6BE-FC9C-477D-BBA9-18C3620C44DB}" type="pres">
      <dgm:prSet presAssocID="{BAC135CD-9E72-40AD-B38C-C3ABE609053D}" presName="CompostProcess" presStyleCnt="0">
        <dgm:presLayoutVars>
          <dgm:dir/>
          <dgm:resizeHandles val="exact"/>
        </dgm:presLayoutVars>
      </dgm:prSet>
      <dgm:spPr/>
    </dgm:pt>
    <dgm:pt modelId="{ADBDFCE7-5800-4EA5-9AAE-0BB41783816E}" type="pres">
      <dgm:prSet presAssocID="{BAC135CD-9E72-40AD-B38C-C3ABE609053D}" presName="arrow" presStyleLbl="bgShp" presStyleIdx="0" presStyleCnt="1" custScaleX="113584"/>
      <dgm:spPr>
        <a:solidFill>
          <a:srgbClr val="002060"/>
        </a:solidFill>
      </dgm:spPr>
    </dgm:pt>
    <dgm:pt modelId="{0E30E914-A892-4498-BBCE-5507A4F452E1}" type="pres">
      <dgm:prSet presAssocID="{BAC135CD-9E72-40AD-B38C-C3ABE609053D}" presName="linearProcess" presStyleCnt="0"/>
      <dgm:spPr/>
    </dgm:pt>
    <dgm:pt modelId="{77FEE1C2-3DF5-4EC3-9FE2-7B5425972364}" type="pres">
      <dgm:prSet presAssocID="{BA958A39-810E-4DD9-AE6C-F6C5BF7D7593}" presName="textNode" presStyleLbl="node1" presStyleIdx="0" presStyleCnt="4">
        <dgm:presLayoutVars>
          <dgm:bulletEnabled val="1"/>
        </dgm:presLayoutVars>
      </dgm:prSet>
      <dgm:spPr/>
    </dgm:pt>
    <dgm:pt modelId="{20A66111-F498-420A-A8F1-1E0C01013A0C}" type="pres">
      <dgm:prSet presAssocID="{60980DCB-0B97-4503-8069-68A76DCD6405}" presName="sibTrans" presStyleCnt="0"/>
      <dgm:spPr/>
    </dgm:pt>
    <dgm:pt modelId="{5609761A-7DE6-4ED1-A6CE-3020E69F9E69}" type="pres">
      <dgm:prSet presAssocID="{93D6EF7A-0882-48F1-A837-F3B1EC12C222}" presName="textNode" presStyleLbl="node1" presStyleIdx="1" presStyleCnt="4">
        <dgm:presLayoutVars>
          <dgm:bulletEnabled val="1"/>
        </dgm:presLayoutVars>
      </dgm:prSet>
      <dgm:spPr/>
    </dgm:pt>
    <dgm:pt modelId="{7FF5A5C2-9A53-4BF1-9307-5DD3BE5AF308}" type="pres">
      <dgm:prSet presAssocID="{068FC2D5-AEBE-49B0-8825-803E202AFE42}" presName="sibTrans" presStyleCnt="0"/>
      <dgm:spPr/>
    </dgm:pt>
    <dgm:pt modelId="{4B05BF5E-F82C-4C1F-9BCC-86B48D14A73F}" type="pres">
      <dgm:prSet presAssocID="{695E718B-97E5-48DB-8DC3-9609B04AA060}" presName="textNode" presStyleLbl="node1" presStyleIdx="2" presStyleCnt="4">
        <dgm:presLayoutVars>
          <dgm:bulletEnabled val="1"/>
        </dgm:presLayoutVars>
      </dgm:prSet>
      <dgm:spPr/>
    </dgm:pt>
    <dgm:pt modelId="{DE3CEA7F-7E21-4B8D-8230-988DC06EB414}" type="pres">
      <dgm:prSet presAssocID="{3F212395-02BE-4B31-8381-FFD1DBF18837}" presName="sibTrans" presStyleCnt="0"/>
      <dgm:spPr/>
    </dgm:pt>
    <dgm:pt modelId="{F84B3C27-B563-41C1-9C18-DD42DA320954}" type="pres">
      <dgm:prSet presAssocID="{98E2AB47-B3BA-4AD8-926D-0974267A988C}" presName="textNode" presStyleLbl="node1" presStyleIdx="3" presStyleCnt="4">
        <dgm:presLayoutVars>
          <dgm:bulletEnabled val="1"/>
        </dgm:presLayoutVars>
      </dgm:prSet>
      <dgm:spPr/>
    </dgm:pt>
  </dgm:ptLst>
  <dgm:cxnLst>
    <dgm:cxn modelId="{ED2C0208-0F71-43B0-91B7-E952FB6E37F4}" srcId="{BAC135CD-9E72-40AD-B38C-C3ABE609053D}" destId="{93D6EF7A-0882-48F1-A837-F3B1EC12C222}" srcOrd="1" destOrd="0" parTransId="{28DD51B4-7EC4-4AAC-858C-1ACEA2FD96A0}" sibTransId="{068FC2D5-AEBE-49B0-8825-803E202AFE42}"/>
    <dgm:cxn modelId="{1CD2DB5F-9EE7-4BF6-AF5D-5DF8E4ACF48D}" type="presOf" srcId="{93D6EF7A-0882-48F1-A837-F3B1EC12C222}" destId="{5609761A-7DE6-4ED1-A6CE-3020E69F9E69}" srcOrd="0" destOrd="0" presId="urn:microsoft.com/office/officeart/2005/8/layout/hProcess9"/>
    <dgm:cxn modelId="{455D6966-712F-4C2B-B21B-4D70BD18EAB9}" srcId="{BAC135CD-9E72-40AD-B38C-C3ABE609053D}" destId="{BA958A39-810E-4DD9-AE6C-F6C5BF7D7593}" srcOrd="0" destOrd="0" parTransId="{7E9B973E-A54A-4F63-9A29-DCA2A97E4166}" sibTransId="{60980DCB-0B97-4503-8069-68A76DCD6405}"/>
    <dgm:cxn modelId="{2923356C-F734-49C1-8A7A-55FFC6CCC143}" type="presOf" srcId="{695E718B-97E5-48DB-8DC3-9609B04AA060}" destId="{4B05BF5E-F82C-4C1F-9BCC-86B48D14A73F}" srcOrd="0" destOrd="0" presId="urn:microsoft.com/office/officeart/2005/8/layout/hProcess9"/>
    <dgm:cxn modelId="{81012377-B9AE-4C38-BD12-98E120071CB6}" srcId="{BAC135CD-9E72-40AD-B38C-C3ABE609053D}" destId="{695E718B-97E5-48DB-8DC3-9609B04AA060}" srcOrd="2" destOrd="0" parTransId="{534A13B5-28CD-4AC6-8A02-4E5109B6510D}" sibTransId="{3F212395-02BE-4B31-8381-FFD1DBF18837}"/>
    <dgm:cxn modelId="{BBF2167C-5570-4C7A-AF45-DC39910E7B0C}" type="presOf" srcId="{98E2AB47-B3BA-4AD8-926D-0974267A988C}" destId="{F84B3C27-B563-41C1-9C18-DD42DA320954}" srcOrd="0" destOrd="0" presId="urn:microsoft.com/office/officeart/2005/8/layout/hProcess9"/>
    <dgm:cxn modelId="{9281D581-ADD1-4FB1-ADA7-C69BAC3368CB}" type="presOf" srcId="{BAC135CD-9E72-40AD-B38C-C3ABE609053D}" destId="{09DAC6BE-FC9C-477D-BBA9-18C3620C44DB}" srcOrd="0" destOrd="0" presId="urn:microsoft.com/office/officeart/2005/8/layout/hProcess9"/>
    <dgm:cxn modelId="{1D1133B3-0DE2-45CF-A282-55CA9DE7EF7F}" srcId="{BAC135CD-9E72-40AD-B38C-C3ABE609053D}" destId="{98E2AB47-B3BA-4AD8-926D-0974267A988C}" srcOrd="3" destOrd="0" parTransId="{06978FA6-8463-4ADD-9B28-BBFC9DC0D077}" sibTransId="{C3F69CE6-7BD6-4006-A9B2-18531E096F2B}"/>
    <dgm:cxn modelId="{2916AFC4-E9CE-4E89-B6AB-7F0953C78D06}" type="presOf" srcId="{BA958A39-810E-4DD9-AE6C-F6C5BF7D7593}" destId="{77FEE1C2-3DF5-4EC3-9FE2-7B5425972364}" srcOrd="0" destOrd="0" presId="urn:microsoft.com/office/officeart/2005/8/layout/hProcess9"/>
    <dgm:cxn modelId="{EBB56E75-6AF1-431C-8242-6CBF2CCF4DE5}" type="presParOf" srcId="{09DAC6BE-FC9C-477D-BBA9-18C3620C44DB}" destId="{ADBDFCE7-5800-4EA5-9AAE-0BB41783816E}" srcOrd="0" destOrd="0" presId="urn:microsoft.com/office/officeart/2005/8/layout/hProcess9"/>
    <dgm:cxn modelId="{B420B4E8-7F23-4BFE-A5B3-490AD37B1124}" type="presParOf" srcId="{09DAC6BE-FC9C-477D-BBA9-18C3620C44DB}" destId="{0E30E914-A892-4498-BBCE-5507A4F452E1}" srcOrd="1" destOrd="0" presId="urn:microsoft.com/office/officeart/2005/8/layout/hProcess9"/>
    <dgm:cxn modelId="{A07B728A-170B-44D9-A307-DB24D9B7D049}" type="presParOf" srcId="{0E30E914-A892-4498-BBCE-5507A4F452E1}" destId="{77FEE1C2-3DF5-4EC3-9FE2-7B5425972364}" srcOrd="0" destOrd="0" presId="urn:microsoft.com/office/officeart/2005/8/layout/hProcess9"/>
    <dgm:cxn modelId="{BAEB9967-364F-48EA-9678-BCA0A7F0C1B5}" type="presParOf" srcId="{0E30E914-A892-4498-BBCE-5507A4F452E1}" destId="{20A66111-F498-420A-A8F1-1E0C01013A0C}" srcOrd="1" destOrd="0" presId="urn:microsoft.com/office/officeart/2005/8/layout/hProcess9"/>
    <dgm:cxn modelId="{26DF20A9-E6DF-4E95-A92C-6E7826A3866B}" type="presParOf" srcId="{0E30E914-A892-4498-BBCE-5507A4F452E1}" destId="{5609761A-7DE6-4ED1-A6CE-3020E69F9E69}" srcOrd="2" destOrd="0" presId="urn:microsoft.com/office/officeart/2005/8/layout/hProcess9"/>
    <dgm:cxn modelId="{CE49BB28-3B74-479F-95C1-61875386AB39}" type="presParOf" srcId="{0E30E914-A892-4498-BBCE-5507A4F452E1}" destId="{7FF5A5C2-9A53-4BF1-9307-5DD3BE5AF308}" srcOrd="3" destOrd="0" presId="urn:microsoft.com/office/officeart/2005/8/layout/hProcess9"/>
    <dgm:cxn modelId="{0CA870FE-981E-41B9-A744-7269392E9065}" type="presParOf" srcId="{0E30E914-A892-4498-BBCE-5507A4F452E1}" destId="{4B05BF5E-F82C-4C1F-9BCC-86B48D14A73F}" srcOrd="4" destOrd="0" presId="urn:microsoft.com/office/officeart/2005/8/layout/hProcess9"/>
    <dgm:cxn modelId="{A0A16E40-DCFB-4A37-A064-C51805265F46}" type="presParOf" srcId="{0E30E914-A892-4498-BBCE-5507A4F452E1}" destId="{DE3CEA7F-7E21-4B8D-8230-988DC06EB414}" srcOrd="5" destOrd="0" presId="urn:microsoft.com/office/officeart/2005/8/layout/hProcess9"/>
    <dgm:cxn modelId="{8B5510C5-085A-42C1-9647-D157395E2E30}" type="presParOf" srcId="{0E30E914-A892-4498-BBCE-5507A4F452E1}" destId="{F84B3C27-B563-41C1-9C18-DD42DA32095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488DB-881D-439C-9D88-F3E94EBFCBB3}"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32AEECC0-BC2B-4675-921D-7D8509D0CB92}">
      <dgm:prSet phldrT="[Text]"/>
      <dgm:spPr>
        <a:solidFill>
          <a:srgbClr val="7030A0"/>
        </a:solidFill>
      </dgm:spPr>
      <dgm:t>
        <a:bodyPr/>
        <a:lstStyle/>
        <a:p>
          <a:r>
            <a:rPr lang="it-IT" b="1" dirty="0">
              <a:latin typeface="Arial" panose="020B0604020202020204" pitchFamily="34" charset="0"/>
              <a:cs typeface="Arial" panose="020B0604020202020204" pitchFamily="34" charset="0"/>
            </a:rPr>
            <a:t>Fase 1</a:t>
          </a:r>
        </a:p>
      </dgm:t>
    </dgm:pt>
    <dgm:pt modelId="{2472D50C-82D8-4648-BD51-671E2EFA3E91}" type="parTrans" cxnId="{BA941FA8-407A-42F3-AAC2-33227133DF79}">
      <dgm:prSet/>
      <dgm:spPr/>
      <dgm:t>
        <a:bodyPr/>
        <a:lstStyle/>
        <a:p>
          <a:endParaRPr lang="en-US"/>
        </a:p>
      </dgm:t>
    </dgm:pt>
    <dgm:pt modelId="{E95A9AB3-61D3-4EDB-AF7C-A94C9723D1C9}" type="sibTrans" cxnId="{BA941FA8-407A-42F3-AAC2-33227133DF79}">
      <dgm:prSet/>
      <dgm:spPr/>
      <dgm:t>
        <a:bodyPr/>
        <a:lstStyle/>
        <a:p>
          <a:endParaRPr lang="en-US"/>
        </a:p>
      </dgm:t>
    </dgm:pt>
    <dgm:pt modelId="{D323EC44-A558-4B81-B6CE-CBEF9AB01A33}">
      <dgm:prSet phldrT="[Text]" custT="1"/>
      <dgm:spPr/>
      <dgm:t>
        <a:bodyPr/>
        <a:lstStyle/>
        <a:p>
          <a:pPr>
            <a:buClr>
              <a:srgbClr val="7030A0"/>
            </a:buClr>
            <a:buSzPct val="100000"/>
            <a:buFont typeface="Wingdings" panose="05000000000000000000" pitchFamily="2" charset="2"/>
            <a:buChar char="Ø"/>
          </a:pPr>
          <a:r>
            <a:rPr lang="it-IT" sz="1800" b="1" dirty="0">
              <a:solidFill>
                <a:srgbClr val="7030A0"/>
              </a:solidFill>
              <a:latin typeface="Arial" panose="020B0604020202020204" pitchFamily="34" charset="0"/>
              <a:cs typeface="Arial" panose="020B0604020202020204" pitchFamily="34" charset="0"/>
            </a:rPr>
            <a:t>Determinare il vostro obiettivo</a:t>
          </a:r>
        </a:p>
      </dgm:t>
    </dgm:pt>
    <dgm:pt modelId="{EA691497-E603-4FF3-B8C5-BC0F3EBAB1A8}" type="parTrans" cxnId="{E2CC84AC-4B0A-4FCD-9E2D-B92EAEAAF948}">
      <dgm:prSet/>
      <dgm:spPr/>
      <dgm:t>
        <a:bodyPr/>
        <a:lstStyle/>
        <a:p>
          <a:endParaRPr lang="en-US"/>
        </a:p>
      </dgm:t>
    </dgm:pt>
    <dgm:pt modelId="{EDFB39F4-6817-4E98-87AA-6B3F290BC98D}" type="sibTrans" cxnId="{E2CC84AC-4B0A-4FCD-9E2D-B92EAEAAF948}">
      <dgm:prSet/>
      <dgm:spPr/>
      <dgm:t>
        <a:bodyPr/>
        <a:lstStyle/>
        <a:p>
          <a:endParaRPr lang="en-US"/>
        </a:p>
      </dgm:t>
    </dgm:pt>
    <dgm:pt modelId="{2E59195F-CC1D-42AA-B8B0-50A7E902A729}">
      <dgm:prSet phldrT="[Text]"/>
      <dgm:spPr>
        <a:solidFill>
          <a:srgbClr val="767171"/>
        </a:solidFill>
      </dgm:spPr>
      <dgm:t>
        <a:bodyPr/>
        <a:lstStyle/>
        <a:p>
          <a:r>
            <a:rPr lang="it-IT" b="1" dirty="0">
              <a:latin typeface="Arial" panose="020B0604020202020204" pitchFamily="34" charset="0"/>
              <a:cs typeface="Arial" panose="020B0604020202020204" pitchFamily="34" charset="0"/>
            </a:rPr>
            <a:t>Fase 2</a:t>
          </a:r>
        </a:p>
      </dgm:t>
    </dgm:pt>
    <dgm:pt modelId="{FD9F0156-42DC-4363-80FF-BEB96D98E40B}" type="parTrans" cxnId="{6DA9A9AC-EC13-4FC7-BB7C-1027E81DE29E}">
      <dgm:prSet/>
      <dgm:spPr/>
      <dgm:t>
        <a:bodyPr/>
        <a:lstStyle/>
        <a:p>
          <a:endParaRPr lang="en-US"/>
        </a:p>
      </dgm:t>
    </dgm:pt>
    <dgm:pt modelId="{906BE5D1-CBF5-4965-8A88-A7B0CE67B4AC}" type="sibTrans" cxnId="{6DA9A9AC-EC13-4FC7-BB7C-1027E81DE29E}">
      <dgm:prSet/>
      <dgm:spPr/>
      <dgm:t>
        <a:bodyPr/>
        <a:lstStyle/>
        <a:p>
          <a:endParaRPr lang="en-US"/>
        </a:p>
      </dgm:t>
    </dgm:pt>
    <dgm:pt modelId="{ECD596C9-7666-440F-8D17-35FE5BD48F78}">
      <dgm:prSet phldrT="[Text]" custT="1"/>
      <dgm:spPr/>
      <dgm:t>
        <a:bodyPr/>
        <a:lstStyle/>
        <a:p>
          <a:pPr>
            <a:buClr>
              <a:srgbClr val="33373B"/>
            </a:buClr>
            <a:buSzPct val="100000"/>
            <a:buFont typeface="Wingdings" panose="05000000000000000000" pitchFamily="2" charset="2"/>
            <a:buChar char="Ø"/>
          </a:pPr>
          <a:r>
            <a:rPr lang="it-IT" sz="1800" b="1" dirty="0">
              <a:latin typeface="Arial" panose="020B0604020202020204" pitchFamily="34" charset="0"/>
              <a:cs typeface="Arial" panose="020B0604020202020204" pitchFamily="34" charset="0"/>
            </a:rPr>
            <a:t>Illustrare la vostra soluzione</a:t>
          </a:r>
        </a:p>
      </dgm:t>
    </dgm:pt>
    <dgm:pt modelId="{87CBC4A9-F9F6-4DD7-8546-3BBE9F53DD28}" type="parTrans" cxnId="{986F06F8-2321-439C-AD95-17C28262B7BE}">
      <dgm:prSet/>
      <dgm:spPr/>
      <dgm:t>
        <a:bodyPr/>
        <a:lstStyle/>
        <a:p>
          <a:endParaRPr lang="en-US"/>
        </a:p>
      </dgm:t>
    </dgm:pt>
    <dgm:pt modelId="{73880567-D37C-4258-B888-2A7BBD8AB3C0}" type="sibTrans" cxnId="{986F06F8-2321-439C-AD95-17C28262B7BE}">
      <dgm:prSet/>
      <dgm:spPr/>
      <dgm:t>
        <a:bodyPr/>
        <a:lstStyle/>
        <a:p>
          <a:endParaRPr lang="en-US"/>
        </a:p>
      </dgm:t>
    </dgm:pt>
    <dgm:pt modelId="{C147D0AD-488A-41A4-9018-08516FF1F19A}">
      <dgm:prSet phldrT="[Text]"/>
      <dgm:spPr>
        <a:solidFill>
          <a:srgbClr val="D20000"/>
        </a:solidFill>
      </dgm:spPr>
      <dgm:t>
        <a:bodyPr/>
        <a:lstStyle/>
        <a:p>
          <a:r>
            <a:rPr lang="it-IT" b="1" dirty="0">
              <a:latin typeface="Arial" panose="020B0604020202020204" pitchFamily="34" charset="0"/>
              <a:cs typeface="Arial" panose="020B0604020202020204" pitchFamily="34" charset="0"/>
            </a:rPr>
            <a:t>Fase 3</a:t>
          </a:r>
        </a:p>
      </dgm:t>
    </dgm:pt>
    <dgm:pt modelId="{471B1B86-5EDC-4D9D-B9E9-35766BF6BFDF}" type="parTrans" cxnId="{DB36F143-7F3C-4C8B-A714-112FA9D0A802}">
      <dgm:prSet/>
      <dgm:spPr/>
      <dgm:t>
        <a:bodyPr/>
        <a:lstStyle/>
        <a:p>
          <a:endParaRPr lang="en-US"/>
        </a:p>
      </dgm:t>
    </dgm:pt>
    <dgm:pt modelId="{BE3C70FF-25D9-4F54-8774-1D7FAB21CF4D}" type="sibTrans" cxnId="{DB36F143-7F3C-4C8B-A714-112FA9D0A802}">
      <dgm:prSet/>
      <dgm:spPr/>
      <dgm:t>
        <a:bodyPr/>
        <a:lstStyle/>
        <a:p>
          <a:endParaRPr lang="en-US"/>
        </a:p>
      </dgm:t>
    </dgm:pt>
    <dgm:pt modelId="{A1BF5849-6121-466D-93DB-A317805FBB34}">
      <dgm:prSet phldrT="[Text]" custT="1"/>
      <dgm:spPr/>
      <dgm:t>
        <a:bodyPr/>
        <a:lstStyle/>
        <a:p>
          <a:pPr>
            <a:buFont typeface="Wingdings" panose="05000000000000000000" pitchFamily="2" charset="2"/>
            <a:buChar char="Ø"/>
          </a:pPr>
          <a:r>
            <a:rPr lang="it-IT" sz="1800" b="1" dirty="0">
              <a:solidFill>
                <a:srgbClr val="D20000"/>
              </a:solidFill>
              <a:latin typeface="Arial" panose="020B0604020202020204" pitchFamily="34" charset="0"/>
              <a:cs typeface="Arial" panose="020B0604020202020204" pitchFamily="34" charset="0"/>
            </a:rPr>
            <a:t>Spiegare che cosa vi differenzia</a:t>
          </a:r>
        </a:p>
      </dgm:t>
    </dgm:pt>
    <dgm:pt modelId="{2E68B950-0C90-4EB9-ADB8-3A6C443F6CC8}" type="parTrans" cxnId="{9E3C0F60-15F3-4EF1-B498-2FD1BF878D4B}">
      <dgm:prSet/>
      <dgm:spPr/>
      <dgm:t>
        <a:bodyPr/>
        <a:lstStyle/>
        <a:p>
          <a:endParaRPr lang="en-US"/>
        </a:p>
      </dgm:t>
    </dgm:pt>
    <dgm:pt modelId="{617A0C9E-9D76-43E1-95D9-4F5E1E650543}" type="sibTrans" cxnId="{9E3C0F60-15F3-4EF1-B498-2FD1BF878D4B}">
      <dgm:prSet/>
      <dgm:spPr/>
      <dgm:t>
        <a:bodyPr/>
        <a:lstStyle/>
        <a:p>
          <a:endParaRPr lang="en-US"/>
        </a:p>
      </dgm:t>
    </dgm:pt>
    <dgm:pt modelId="{BAE86F1B-F2B8-400E-B4E9-DC71430857BB}">
      <dgm:prSet phldrT="[Text]"/>
      <dgm:spPr/>
      <dgm:t>
        <a:bodyPr/>
        <a:lstStyle/>
        <a:p>
          <a:r>
            <a:rPr lang="it-IT" b="1" dirty="0">
              <a:latin typeface="Arial" panose="020B0604020202020204" pitchFamily="34" charset="0"/>
              <a:cs typeface="Arial" panose="020B0604020202020204" pitchFamily="34" charset="0"/>
            </a:rPr>
            <a:t>Fase 4</a:t>
          </a:r>
        </a:p>
      </dgm:t>
    </dgm:pt>
    <dgm:pt modelId="{36F2769E-AAB3-414A-A733-22025316E14B}" type="parTrans" cxnId="{8C7CE110-CABC-4E31-BAF4-2C347B86F029}">
      <dgm:prSet/>
      <dgm:spPr/>
      <dgm:t>
        <a:bodyPr/>
        <a:lstStyle/>
        <a:p>
          <a:endParaRPr lang="en-US"/>
        </a:p>
      </dgm:t>
    </dgm:pt>
    <dgm:pt modelId="{CC9F2980-6086-4CA6-A670-69534FCAE600}" type="sibTrans" cxnId="{8C7CE110-CABC-4E31-BAF4-2C347B86F029}">
      <dgm:prSet/>
      <dgm:spPr/>
      <dgm:t>
        <a:bodyPr/>
        <a:lstStyle/>
        <a:p>
          <a:endParaRPr lang="en-US"/>
        </a:p>
      </dgm:t>
    </dgm:pt>
    <dgm:pt modelId="{A517C267-7D07-4649-95A3-C559A2D4A615}">
      <dgm:prSet phldrT="[Text]" custT="1"/>
      <dgm:spPr/>
      <dgm:t>
        <a:bodyPr/>
        <a:lstStyle/>
        <a:p>
          <a:pPr>
            <a:buClr>
              <a:schemeClr val="accent5"/>
            </a:buClr>
            <a:buSzPct val="100000"/>
            <a:buFont typeface="Wingdings" panose="05000000000000000000" pitchFamily="2" charset="2"/>
            <a:buChar char="Ø"/>
          </a:pPr>
          <a:r>
            <a:rPr lang="it-IT" sz="1800" b="1" dirty="0">
              <a:solidFill>
                <a:schemeClr val="accent5"/>
              </a:solidFill>
              <a:latin typeface="Arial" panose="020B0604020202020204" pitchFamily="34" charset="0"/>
              <a:cs typeface="Arial" panose="020B0604020202020204" pitchFamily="34" charset="0"/>
            </a:rPr>
            <a:t>Concludere l’accordo</a:t>
          </a:r>
        </a:p>
      </dgm:t>
    </dgm:pt>
    <dgm:pt modelId="{0FB35096-1E64-4694-BA15-945A439A58F2}" type="parTrans" cxnId="{26E003F7-72B1-46A5-8429-315559D14E7D}">
      <dgm:prSet/>
      <dgm:spPr/>
      <dgm:t>
        <a:bodyPr/>
        <a:lstStyle/>
        <a:p>
          <a:endParaRPr lang="en-US"/>
        </a:p>
      </dgm:t>
    </dgm:pt>
    <dgm:pt modelId="{394CB7CE-B62E-4575-8A66-8B6F99D5EF62}" type="sibTrans" cxnId="{26E003F7-72B1-46A5-8429-315559D14E7D}">
      <dgm:prSet/>
      <dgm:spPr/>
      <dgm:t>
        <a:bodyPr/>
        <a:lstStyle/>
        <a:p>
          <a:endParaRPr lang="en-US"/>
        </a:p>
      </dgm:t>
    </dgm:pt>
    <dgm:pt modelId="{AFDF10F8-1925-429F-8703-5542C6E84E6D}">
      <dgm:prSet phldrT="[Text]"/>
      <dgm:spPr>
        <a:solidFill>
          <a:srgbClr val="00B0F0"/>
        </a:solidFill>
      </dgm:spPr>
      <dgm:t>
        <a:bodyPr/>
        <a:lstStyle/>
        <a:p>
          <a:r>
            <a:rPr lang="it-IT" b="1" dirty="0">
              <a:latin typeface="Arial" panose="020B0604020202020204" pitchFamily="34" charset="0"/>
              <a:cs typeface="Arial" panose="020B0604020202020204" pitchFamily="34" charset="0"/>
            </a:rPr>
            <a:t>Fase 5</a:t>
          </a:r>
        </a:p>
      </dgm:t>
    </dgm:pt>
    <dgm:pt modelId="{06320B2A-D8CA-4675-9F94-7765F4900892}" type="parTrans" cxnId="{6C46F940-8BCE-4F28-93A3-FC5106B80DE7}">
      <dgm:prSet/>
      <dgm:spPr/>
      <dgm:t>
        <a:bodyPr/>
        <a:lstStyle/>
        <a:p>
          <a:endParaRPr lang="en-US"/>
        </a:p>
      </dgm:t>
    </dgm:pt>
    <dgm:pt modelId="{80F99284-7838-4AB2-BB0E-A09B24F7A49C}" type="sibTrans" cxnId="{6C46F940-8BCE-4F28-93A3-FC5106B80DE7}">
      <dgm:prSet/>
      <dgm:spPr/>
      <dgm:t>
        <a:bodyPr/>
        <a:lstStyle/>
        <a:p>
          <a:endParaRPr lang="en-US"/>
        </a:p>
      </dgm:t>
    </dgm:pt>
    <dgm:pt modelId="{592C1FE2-70D8-4353-A08A-240D081B7610}">
      <dgm:prSet phldrT="[Text]" custT="1"/>
      <dgm:spPr/>
      <dgm:t>
        <a:bodyPr/>
        <a:lstStyle/>
        <a:p>
          <a:pPr>
            <a:buClr>
              <a:schemeClr val="accent3"/>
            </a:buClr>
            <a:buSzPct val="100000"/>
            <a:buFont typeface="Wingdings" panose="05000000000000000000" pitchFamily="2" charset="2"/>
            <a:buChar char="Ø"/>
          </a:pPr>
          <a:r>
            <a:rPr lang="it-IT" sz="1800" b="1" dirty="0">
              <a:solidFill>
                <a:srgbClr val="00B0F0"/>
              </a:solidFill>
              <a:latin typeface="Arial" panose="020B0604020202020204" pitchFamily="34" charset="0"/>
              <a:cs typeface="Arial" panose="020B0604020202020204" pitchFamily="34" charset="0"/>
            </a:rPr>
            <a:t>Perfezionare la strategia e metterla in pratica</a:t>
          </a:r>
        </a:p>
      </dgm:t>
    </dgm:pt>
    <dgm:pt modelId="{53D1B036-AF12-4AF0-B928-2D7E594F10E3}" type="parTrans" cxnId="{9A8EF3DB-AAA3-4201-9B5D-5885993AC593}">
      <dgm:prSet/>
      <dgm:spPr/>
      <dgm:t>
        <a:bodyPr/>
        <a:lstStyle/>
        <a:p>
          <a:endParaRPr lang="en-US"/>
        </a:p>
      </dgm:t>
    </dgm:pt>
    <dgm:pt modelId="{02E7FDF4-AA6A-4543-A245-FE1BF04167B1}" type="sibTrans" cxnId="{9A8EF3DB-AAA3-4201-9B5D-5885993AC593}">
      <dgm:prSet/>
      <dgm:spPr/>
      <dgm:t>
        <a:bodyPr/>
        <a:lstStyle/>
        <a:p>
          <a:endParaRPr lang="en-US"/>
        </a:p>
      </dgm:t>
    </dgm:pt>
    <dgm:pt modelId="{CBB0A939-A1D4-4C46-9493-561BBD863904}" type="pres">
      <dgm:prSet presAssocID="{DFE488DB-881D-439C-9D88-F3E94EBFCBB3}" presName="rootnode" presStyleCnt="0">
        <dgm:presLayoutVars>
          <dgm:chMax/>
          <dgm:chPref/>
          <dgm:dir/>
          <dgm:animLvl val="lvl"/>
        </dgm:presLayoutVars>
      </dgm:prSet>
      <dgm:spPr/>
    </dgm:pt>
    <dgm:pt modelId="{1AAD838A-9719-4B70-93D7-DC282CB93A26}" type="pres">
      <dgm:prSet presAssocID="{32AEECC0-BC2B-4675-921D-7D8509D0CB92}" presName="composite" presStyleCnt="0"/>
      <dgm:spPr/>
    </dgm:pt>
    <dgm:pt modelId="{208EBAEC-0318-4EA0-9349-8CD3DE21DAD5}" type="pres">
      <dgm:prSet presAssocID="{32AEECC0-BC2B-4675-921D-7D8509D0CB92}" presName="bentUpArrow1" presStyleLbl="alignImgPlace1" presStyleIdx="0" presStyleCnt="4"/>
      <dgm:spPr>
        <a:solidFill>
          <a:srgbClr val="D08BFF"/>
        </a:solidFill>
      </dgm:spPr>
    </dgm:pt>
    <dgm:pt modelId="{6C833FA1-9CAE-4A5A-A967-3BEBFDABFA45}" type="pres">
      <dgm:prSet presAssocID="{32AEECC0-BC2B-4675-921D-7D8509D0CB92}" presName="ParentText" presStyleLbl="node1" presStyleIdx="0" presStyleCnt="5">
        <dgm:presLayoutVars>
          <dgm:chMax val="1"/>
          <dgm:chPref val="1"/>
          <dgm:bulletEnabled val="1"/>
        </dgm:presLayoutVars>
      </dgm:prSet>
      <dgm:spPr/>
    </dgm:pt>
    <dgm:pt modelId="{D49EDA4D-C5F7-458C-91DD-6D8B097EA4B2}" type="pres">
      <dgm:prSet presAssocID="{32AEECC0-BC2B-4675-921D-7D8509D0CB92}" presName="ChildText" presStyleLbl="revTx" presStyleIdx="0" presStyleCnt="5" custScaleX="399426" custLinFactX="70521" custLinFactNeighborX="100000" custLinFactNeighborY="-1592">
        <dgm:presLayoutVars>
          <dgm:chMax val="0"/>
          <dgm:chPref val="0"/>
          <dgm:bulletEnabled val="1"/>
        </dgm:presLayoutVars>
      </dgm:prSet>
      <dgm:spPr/>
    </dgm:pt>
    <dgm:pt modelId="{8FB9E387-88B0-4C75-BA90-C2B911A0BFE5}" type="pres">
      <dgm:prSet presAssocID="{E95A9AB3-61D3-4EDB-AF7C-A94C9723D1C9}" presName="sibTrans" presStyleCnt="0"/>
      <dgm:spPr/>
    </dgm:pt>
    <dgm:pt modelId="{9A022BEA-427A-4ABD-BA33-D022E0FC4137}" type="pres">
      <dgm:prSet presAssocID="{2E59195F-CC1D-42AA-B8B0-50A7E902A729}" presName="composite" presStyleCnt="0"/>
      <dgm:spPr/>
    </dgm:pt>
    <dgm:pt modelId="{12A8E60C-7220-494C-95FF-9FF95E92138C}" type="pres">
      <dgm:prSet presAssocID="{2E59195F-CC1D-42AA-B8B0-50A7E902A729}" presName="bentUpArrow1" presStyleLbl="alignImgPlace1" presStyleIdx="1" presStyleCnt="4"/>
      <dgm:spPr>
        <a:solidFill>
          <a:schemeClr val="bg1">
            <a:lumMod val="75000"/>
          </a:schemeClr>
        </a:solidFill>
      </dgm:spPr>
    </dgm:pt>
    <dgm:pt modelId="{C2B668C6-2F6F-4509-AEB0-88A9E8A9AB70}" type="pres">
      <dgm:prSet presAssocID="{2E59195F-CC1D-42AA-B8B0-50A7E902A729}" presName="ParentText" presStyleLbl="node1" presStyleIdx="1" presStyleCnt="5">
        <dgm:presLayoutVars>
          <dgm:chMax val="1"/>
          <dgm:chPref val="1"/>
          <dgm:bulletEnabled val="1"/>
        </dgm:presLayoutVars>
      </dgm:prSet>
      <dgm:spPr/>
    </dgm:pt>
    <dgm:pt modelId="{9613DF15-F0EC-4BC5-A109-D2728331966D}" type="pres">
      <dgm:prSet presAssocID="{2E59195F-CC1D-42AA-B8B0-50A7E902A729}" presName="ChildText" presStyleLbl="revTx" presStyleIdx="1" presStyleCnt="5" custScaleX="399426" custLinFactX="64429" custLinFactNeighborX="100000" custLinFactNeighborY="2192">
        <dgm:presLayoutVars>
          <dgm:chMax val="0"/>
          <dgm:chPref val="0"/>
          <dgm:bulletEnabled val="1"/>
        </dgm:presLayoutVars>
      </dgm:prSet>
      <dgm:spPr/>
    </dgm:pt>
    <dgm:pt modelId="{FBFFBAA0-D72C-46DA-9179-82F700420C10}" type="pres">
      <dgm:prSet presAssocID="{906BE5D1-CBF5-4965-8A88-A7B0CE67B4AC}" presName="sibTrans" presStyleCnt="0"/>
      <dgm:spPr/>
    </dgm:pt>
    <dgm:pt modelId="{52F79D6A-D05D-48D9-8AE7-F27B159D146F}" type="pres">
      <dgm:prSet presAssocID="{C147D0AD-488A-41A4-9018-08516FF1F19A}" presName="composite" presStyleCnt="0"/>
      <dgm:spPr/>
    </dgm:pt>
    <dgm:pt modelId="{F5A9C339-99C0-4B75-AB15-AA8AB8F747D1}" type="pres">
      <dgm:prSet presAssocID="{C147D0AD-488A-41A4-9018-08516FF1F19A}" presName="bentUpArrow1" presStyleLbl="alignImgPlace1" presStyleIdx="2" presStyleCnt="4"/>
      <dgm:spPr>
        <a:solidFill>
          <a:srgbClr val="FF8B8B"/>
        </a:solidFill>
      </dgm:spPr>
    </dgm:pt>
    <dgm:pt modelId="{A0E6D3B8-E872-46F9-AFD7-C46E36502BC5}" type="pres">
      <dgm:prSet presAssocID="{C147D0AD-488A-41A4-9018-08516FF1F19A}" presName="ParentText" presStyleLbl="node1" presStyleIdx="2" presStyleCnt="5">
        <dgm:presLayoutVars>
          <dgm:chMax val="1"/>
          <dgm:chPref val="1"/>
          <dgm:bulletEnabled val="1"/>
        </dgm:presLayoutVars>
      </dgm:prSet>
      <dgm:spPr/>
    </dgm:pt>
    <dgm:pt modelId="{96777DAA-842C-4140-8CA1-B879947FDF68}" type="pres">
      <dgm:prSet presAssocID="{C147D0AD-488A-41A4-9018-08516FF1F19A}" presName="ChildText" presStyleLbl="revTx" presStyleIdx="2" presStyleCnt="5" custScaleX="399426" custLinFactX="68997" custLinFactNeighborX="100000" custLinFactNeighborY="63">
        <dgm:presLayoutVars>
          <dgm:chMax val="0"/>
          <dgm:chPref val="0"/>
          <dgm:bulletEnabled val="1"/>
        </dgm:presLayoutVars>
      </dgm:prSet>
      <dgm:spPr/>
    </dgm:pt>
    <dgm:pt modelId="{623C36B9-A1B4-44BE-8AE6-191B73899E43}" type="pres">
      <dgm:prSet presAssocID="{BE3C70FF-25D9-4F54-8774-1D7FAB21CF4D}" presName="sibTrans" presStyleCnt="0"/>
      <dgm:spPr/>
    </dgm:pt>
    <dgm:pt modelId="{B6CE0002-E9EB-4650-9640-BCF3BEF2DEAE}" type="pres">
      <dgm:prSet presAssocID="{BAE86F1B-F2B8-400E-B4E9-DC71430857BB}" presName="composite" presStyleCnt="0"/>
      <dgm:spPr/>
    </dgm:pt>
    <dgm:pt modelId="{E965D5DD-6F74-4AB2-9E2B-F64AF5EE0917}" type="pres">
      <dgm:prSet presAssocID="{BAE86F1B-F2B8-400E-B4E9-DC71430857BB}" presName="bentUpArrow1" presStyleLbl="alignImgPlace1" presStyleIdx="3" presStyleCnt="4"/>
      <dgm:spPr>
        <a:solidFill>
          <a:srgbClr val="A3FFA3"/>
        </a:solidFill>
      </dgm:spPr>
    </dgm:pt>
    <dgm:pt modelId="{F7EF3E69-E29A-4925-96EC-80AEC6ED6B80}" type="pres">
      <dgm:prSet presAssocID="{BAE86F1B-F2B8-400E-B4E9-DC71430857BB}" presName="ParentText" presStyleLbl="node1" presStyleIdx="3" presStyleCnt="5">
        <dgm:presLayoutVars>
          <dgm:chMax val="1"/>
          <dgm:chPref val="1"/>
          <dgm:bulletEnabled val="1"/>
        </dgm:presLayoutVars>
      </dgm:prSet>
      <dgm:spPr/>
    </dgm:pt>
    <dgm:pt modelId="{9AB9027A-2EDE-4548-8417-5FDD5BAF79AC}" type="pres">
      <dgm:prSet presAssocID="{BAE86F1B-F2B8-400E-B4E9-DC71430857BB}" presName="ChildText" presStyleLbl="revTx" presStyleIdx="3" presStyleCnt="5" custScaleX="399426" custLinFactX="71975" custLinFactNeighborX="100000" custLinFactNeighborY="7737">
        <dgm:presLayoutVars>
          <dgm:chMax val="0"/>
          <dgm:chPref val="0"/>
          <dgm:bulletEnabled val="1"/>
        </dgm:presLayoutVars>
      </dgm:prSet>
      <dgm:spPr/>
    </dgm:pt>
    <dgm:pt modelId="{71164545-FC89-4503-8511-E154C05B5B6D}" type="pres">
      <dgm:prSet presAssocID="{CC9F2980-6086-4CA6-A670-69534FCAE600}" presName="sibTrans" presStyleCnt="0"/>
      <dgm:spPr/>
    </dgm:pt>
    <dgm:pt modelId="{B6C374A5-8E0F-48B7-867F-CD615D2703A7}" type="pres">
      <dgm:prSet presAssocID="{AFDF10F8-1925-429F-8703-5542C6E84E6D}" presName="composite" presStyleCnt="0"/>
      <dgm:spPr/>
    </dgm:pt>
    <dgm:pt modelId="{822C2EBB-7592-4D91-B7AF-9075C5B9198A}" type="pres">
      <dgm:prSet presAssocID="{AFDF10F8-1925-429F-8703-5542C6E84E6D}" presName="ParentText" presStyleLbl="node1" presStyleIdx="4" presStyleCnt="5">
        <dgm:presLayoutVars>
          <dgm:chMax val="1"/>
          <dgm:chPref val="1"/>
          <dgm:bulletEnabled val="1"/>
        </dgm:presLayoutVars>
      </dgm:prSet>
      <dgm:spPr/>
    </dgm:pt>
    <dgm:pt modelId="{9ED1295A-2F22-41EE-96DA-06D9FCE95ED0}" type="pres">
      <dgm:prSet presAssocID="{AFDF10F8-1925-429F-8703-5542C6E84E6D}" presName="FinalChildText" presStyleLbl="revTx" presStyleIdx="4" presStyleCnt="5" custScaleX="399426" custLinFactX="82651" custLinFactNeighborX="100000" custLinFactNeighborY="2505">
        <dgm:presLayoutVars>
          <dgm:chMax val="0"/>
          <dgm:chPref val="0"/>
          <dgm:bulletEnabled val="1"/>
        </dgm:presLayoutVars>
      </dgm:prSet>
      <dgm:spPr/>
    </dgm:pt>
  </dgm:ptLst>
  <dgm:cxnLst>
    <dgm:cxn modelId="{54CA1301-CF01-485E-9A28-3E156B0EE870}" type="presOf" srcId="{A1BF5849-6121-466D-93DB-A317805FBB34}" destId="{96777DAA-842C-4140-8CA1-B879947FDF68}" srcOrd="0" destOrd="0" presId="urn:microsoft.com/office/officeart/2005/8/layout/StepDownProcess"/>
    <dgm:cxn modelId="{5BEF5C0A-A62F-4819-8872-CE3CB83256C2}" type="presOf" srcId="{D323EC44-A558-4B81-B6CE-CBEF9AB01A33}" destId="{D49EDA4D-C5F7-458C-91DD-6D8B097EA4B2}" srcOrd="0" destOrd="0" presId="urn:microsoft.com/office/officeart/2005/8/layout/StepDownProcess"/>
    <dgm:cxn modelId="{8C7CE110-CABC-4E31-BAF4-2C347B86F029}" srcId="{DFE488DB-881D-439C-9D88-F3E94EBFCBB3}" destId="{BAE86F1B-F2B8-400E-B4E9-DC71430857BB}" srcOrd="3" destOrd="0" parTransId="{36F2769E-AAB3-414A-A733-22025316E14B}" sibTransId="{CC9F2980-6086-4CA6-A670-69534FCAE600}"/>
    <dgm:cxn modelId="{6C46F940-8BCE-4F28-93A3-FC5106B80DE7}" srcId="{DFE488DB-881D-439C-9D88-F3E94EBFCBB3}" destId="{AFDF10F8-1925-429F-8703-5542C6E84E6D}" srcOrd="4" destOrd="0" parTransId="{06320B2A-D8CA-4675-9F94-7765F4900892}" sibTransId="{80F99284-7838-4AB2-BB0E-A09B24F7A49C}"/>
    <dgm:cxn modelId="{9F9DA15D-3DA9-4439-A7C8-EA7C82D9F826}" type="presOf" srcId="{ECD596C9-7666-440F-8D17-35FE5BD48F78}" destId="{9613DF15-F0EC-4BC5-A109-D2728331966D}" srcOrd="0" destOrd="0" presId="urn:microsoft.com/office/officeart/2005/8/layout/StepDownProcess"/>
    <dgm:cxn modelId="{2B3E885E-A996-4823-AD7E-56703BE235B3}" type="presOf" srcId="{C147D0AD-488A-41A4-9018-08516FF1F19A}" destId="{A0E6D3B8-E872-46F9-AFD7-C46E36502BC5}" srcOrd="0" destOrd="0" presId="urn:microsoft.com/office/officeart/2005/8/layout/StepDownProcess"/>
    <dgm:cxn modelId="{9E3C0F60-15F3-4EF1-B498-2FD1BF878D4B}" srcId="{C147D0AD-488A-41A4-9018-08516FF1F19A}" destId="{A1BF5849-6121-466D-93DB-A317805FBB34}" srcOrd="0" destOrd="0" parTransId="{2E68B950-0C90-4EB9-ADB8-3A6C443F6CC8}" sibTransId="{617A0C9E-9D76-43E1-95D9-4F5E1E650543}"/>
    <dgm:cxn modelId="{DB36F143-7F3C-4C8B-A714-112FA9D0A802}" srcId="{DFE488DB-881D-439C-9D88-F3E94EBFCBB3}" destId="{C147D0AD-488A-41A4-9018-08516FF1F19A}" srcOrd="2" destOrd="0" parTransId="{471B1B86-5EDC-4D9D-B9E9-35766BF6BFDF}" sibTransId="{BE3C70FF-25D9-4F54-8774-1D7FAB21CF4D}"/>
    <dgm:cxn modelId="{9E83694E-A773-4C8E-8A8D-7DB3FD01B543}" type="presOf" srcId="{AFDF10F8-1925-429F-8703-5542C6E84E6D}" destId="{822C2EBB-7592-4D91-B7AF-9075C5B9198A}" srcOrd="0" destOrd="0" presId="urn:microsoft.com/office/officeart/2005/8/layout/StepDownProcess"/>
    <dgm:cxn modelId="{2CBBDA7E-9E27-41BC-9005-CC288B8FAF35}" type="presOf" srcId="{592C1FE2-70D8-4353-A08A-240D081B7610}" destId="{9ED1295A-2F22-41EE-96DA-06D9FCE95ED0}" srcOrd="0" destOrd="0" presId="urn:microsoft.com/office/officeart/2005/8/layout/StepDownProcess"/>
    <dgm:cxn modelId="{53A31292-707E-4BDD-AB2B-224EE612B5A3}" type="presOf" srcId="{DFE488DB-881D-439C-9D88-F3E94EBFCBB3}" destId="{CBB0A939-A1D4-4C46-9493-561BBD863904}" srcOrd="0" destOrd="0" presId="urn:microsoft.com/office/officeart/2005/8/layout/StepDownProcess"/>
    <dgm:cxn modelId="{BA941FA8-407A-42F3-AAC2-33227133DF79}" srcId="{DFE488DB-881D-439C-9D88-F3E94EBFCBB3}" destId="{32AEECC0-BC2B-4675-921D-7D8509D0CB92}" srcOrd="0" destOrd="0" parTransId="{2472D50C-82D8-4648-BD51-671E2EFA3E91}" sibTransId="{E95A9AB3-61D3-4EDB-AF7C-A94C9723D1C9}"/>
    <dgm:cxn modelId="{E2CC84AC-4B0A-4FCD-9E2D-B92EAEAAF948}" srcId="{32AEECC0-BC2B-4675-921D-7D8509D0CB92}" destId="{D323EC44-A558-4B81-B6CE-CBEF9AB01A33}" srcOrd="0" destOrd="0" parTransId="{EA691497-E603-4FF3-B8C5-BC0F3EBAB1A8}" sibTransId="{EDFB39F4-6817-4E98-87AA-6B3F290BC98D}"/>
    <dgm:cxn modelId="{6DA9A9AC-EC13-4FC7-BB7C-1027E81DE29E}" srcId="{DFE488DB-881D-439C-9D88-F3E94EBFCBB3}" destId="{2E59195F-CC1D-42AA-B8B0-50A7E902A729}" srcOrd="1" destOrd="0" parTransId="{FD9F0156-42DC-4363-80FF-BEB96D98E40B}" sibTransId="{906BE5D1-CBF5-4965-8A88-A7B0CE67B4AC}"/>
    <dgm:cxn modelId="{7C618BBA-B73C-49D9-969F-8EBD074E21B3}" type="presOf" srcId="{2E59195F-CC1D-42AA-B8B0-50A7E902A729}" destId="{C2B668C6-2F6F-4509-AEB0-88A9E8A9AB70}" srcOrd="0" destOrd="0" presId="urn:microsoft.com/office/officeart/2005/8/layout/StepDownProcess"/>
    <dgm:cxn modelId="{7E3C66CF-B8D5-446C-B8F1-FCAA63943962}" type="presOf" srcId="{A517C267-7D07-4649-95A3-C559A2D4A615}" destId="{9AB9027A-2EDE-4548-8417-5FDD5BAF79AC}" srcOrd="0" destOrd="0" presId="urn:microsoft.com/office/officeart/2005/8/layout/StepDownProcess"/>
    <dgm:cxn modelId="{9A8EF3DB-AAA3-4201-9B5D-5885993AC593}" srcId="{AFDF10F8-1925-429F-8703-5542C6E84E6D}" destId="{592C1FE2-70D8-4353-A08A-240D081B7610}" srcOrd="0" destOrd="0" parTransId="{53D1B036-AF12-4AF0-B928-2D7E594F10E3}" sibTransId="{02E7FDF4-AA6A-4543-A245-FE1BF04167B1}"/>
    <dgm:cxn modelId="{07544EE4-3526-454D-936C-261F20924138}" type="presOf" srcId="{32AEECC0-BC2B-4675-921D-7D8509D0CB92}" destId="{6C833FA1-9CAE-4A5A-A967-3BEBFDABFA45}" srcOrd="0" destOrd="0" presId="urn:microsoft.com/office/officeart/2005/8/layout/StepDownProcess"/>
    <dgm:cxn modelId="{10C9B5F2-070F-4900-AF1D-5B1DD9C1950E}" type="presOf" srcId="{BAE86F1B-F2B8-400E-B4E9-DC71430857BB}" destId="{F7EF3E69-E29A-4925-96EC-80AEC6ED6B80}" srcOrd="0" destOrd="0" presId="urn:microsoft.com/office/officeart/2005/8/layout/StepDownProcess"/>
    <dgm:cxn modelId="{26E003F7-72B1-46A5-8429-315559D14E7D}" srcId="{BAE86F1B-F2B8-400E-B4E9-DC71430857BB}" destId="{A517C267-7D07-4649-95A3-C559A2D4A615}" srcOrd="0" destOrd="0" parTransId="{0FB35096-1E64-4694-BA15-945A439A58F2}" sibTransId="{394CB7CE-B62E-4575-8A66-8B6F99D5EF62}"/>
    <dgm:cxn modelId="{986F06F8-2321-439C-AD95-17C28262B7BE}" srcId="{2E59195F-CC1D-42AA-B8B0-50A7E902A729}" destId="{ECD596C9-7666-440F-8D17-35FE5BD48F78}" srcOrd="0" destOrd="0" parTransId="{87CBC4A9-F9F6-4DD7-8546-3BBE9F53DD28}" sibTransId="{73880567-D37C-4258-B888-2A7BBD8AB3C0}"/>
    <dgm:cxn modelId="{FEAF99BD-0692-4722-9277-437FFCB998A6}" type="presParOf" srcId="{CBB0A939-A1D4-4C46-9493-561BBD863904}" destId="{1AAD838A-9719-4B70-93D7-DC282CB93A26}" srcOrd="0" destOrd="0" presId="urn:microsoft.com/office/officeart/2005/8/layout/StepDownProcess"/>
    <dgm:cxn modelId="{1D124A3F-D578-4CB4-A271-951360176E0A}" type="presParOf" srcId="{1AAD838A-9719-4B70-93D7-DC282CB93A26}" destId="{208EBAEC-0318-4EA0-9349-8CD3DE21DAD5}" srcOrd="0" destOrd="0" presId="urn:microsoft.com/office/officeart/2005/8/layout/StepDownProcess"/>
    <dgm:cxn modelId="{37E2C49C-D04C-44F4-BDF7-F9472B2F6060}" type="presParOf" srcId="{1AAD838A-9719-4B70-93D7-DC282CB93A26}" destId="{6C833FA1-9CAE-4A5A-A967-3BEBFDABFA45}" srcOrd="1" destOrd="0" presId="urn:microsoft.com/office/officeart/2005/8/layout/StepDownProcess"/>
    <dgm:cxn modelId="{C984EA97-22ED-4865-A44F-D44804B25BB7}" type="presParOf" srcId="{1AAD838A-9719-4B70-93D7-DC282CB93A26}" destId="{D49EDA4D-C5F7-458C-91DD-6D8B097EA4B2}" srcOrd="2" destOrd="0" presId="urn:microsoft.com/office/officeart/2005/8/layout/StepDownProcess"/>
    <dgm:cxn modelId="{76BF9AEE-2872-4ACA-BAA8-450A120F8DDF}" type="presParOf" srcId="{CBB0A939-A1D4-4C46-9493-561BBD863904}" destId="{8FB9E387-88B0-4C75-BA90-C2B911A0BFE5}" srcOrd="1" destOrd="0" presId="urn:microsoft.com/office/officeart/2005/8/layout/StepDownProcess"/>
    <dgm:cxn modelId="{6E96C0FC-C9C1-4F65-9A64-B832B861E4B9}" type="presParOf" srcId="{CBB0A939-A1D4-4C46-9493-561BBD863904}" destId="{9A022BEA-427A-4ABD-BA33-D022E0FC4137}" srcOrd="2" destOrd="0" presId="urn:microsoft.com/office/officeart/2005/8/layout/StepDownProcess"/>
    <dgm:cxn modelId="{94327F6F-6E32-44E6-8E4F-D67B8C38ECF3}" type="presParOf" srcId="{9A022BEA-427A-4ABD-BA33-D022E0FC4137}" destId="{12A8E60C-7220-494C-95FF-9FF95E92138C}" srcOrd="0" destOrd="0" presId="urn:microsoft.com/office/officeart/2005/8/layout/StepDownProcess"/>
    <dgm:cxn modelId="{5B9F8AE4-4C68-4FF2-8EC5-96A55C017D4D}" type="presParOf" srcId="{9A022BEA-427A-4ABD-BA33-D022E0FC4137}" destId="{C2B668C6-2F6F-4509-AEB0-88A9E8A9AB70}" srcOrd="1" destOrd="0" presId="urn:microsoft.com/office/officeart/2005/8/layout/StepDownProcess"/>
    <dgm:cxn modelId="{64E0394B-7174-4BD9-AF21-047A493B6E29}" type="presParOf" srcId="{9A022BEA-427A-4ABD-BA33-D022E0FC4137}" destId="{9613DF15-F0EC-4BC5-A109-D2728331966D}" srcOrd="2" destOrd="0" presId="urn:microsoft.com/office/officeart/2005/8/layout/StepDownProcess"/>
    <dgm:cxn modelId="{4643F415-6033-4DCA-95C0-B18ECE6ED39B}" type="presParOf" srcId="{CBB0A939-A1D4-4C46-9493-561BBD863904}" destId="{FBFFBAA0-D72C-46DA-9179-82F700420C10}" srcOrd="3" destOrd="0" presId="urn:microsoft.com/office/officeart/2005/8/layout/StepDownProcess"/>
    <dgm:cxn modelId="{05D80743-4649-4675-B91D-6E501C12E292}" type="presParOf" srcId="{CBB0A939-A1D4-4C46-9493-561BBD863904}" destId="{52F79D6A-D05D-48D9-8AE7-F27B159D146F}" srcOrd="4" destOrd="0" presId="urn:microsoft.com/office/officeart/2005/8/layout/StepDownProcess"/>
    <dgm:cxn modelId="{33953478-8769-4D94-83F0-7E2AEB106A1B}" type="presParOf" srcId="{52F79D6A-D05D-48D9-8AE7-F27B159D146F}" destId="{F5A9C339-99C0-4B75-AB15-AA8AB8F747D1}" srcOrd="0" destOrd="0" presId="urn:microsoft.com/office/officeart/2005/8/layout/StepDownProcess"/>
    <dgm:cxn modelId="{A1126BB1-C972-44D9-8EBB-C6D92BE6FD2D}" type="presParOf" srcId="{52F79D6A-D05D-48D9-8AE7-F27B159D146F}" destId="{A0E6D3B8-E872-46F9-AFD7-C46E36502BC5}" srcOrd="1" destOrd="0" presId="urn:microsoft.com/office/officeart/2005/8/layout/StepDownProcess"/>
    <dgm:cxn modelId="{B37F75C6-F67D-402E-9B79-E71EEB3F2F83}" type="presParOf" srcId="{52F79D6A-D05D-48D9-8AE7-F27B159D146F}" destId="{96777DAA-842C-4140-8CA1-B879947FDF68}" srcOrd="2" destOrd="0" presId="urn:microsoft.com/office/officeart/2005/8/layout/StepDownProcess"/>
    <dgm:cxn modelId="{8A85B65E-8F6F-4D01-8007-95F814E54B5E}" type="presParOf" srcId="{CBB0A939-A1D4-4C46-9493-561BBD863904}" destId="{623C36B9-A1B4-44BE-8AE6-191B73899E43}" srcOrd="5" destOrd="0" presId="urn:microsoft.com/office/officeart/2005/8/layout/StepDownProcess"/>
    <dgm:cxn modelId="{22ED8E82-0C9D-418B-903B-D93603DD1AF0}" type="presParOf" srcId="{CBB0A939-A1D4-4C46-9493-561BBD863904}" destId="{B6CE0002-E9EB-4650-9640-BCF3BEF2DEAE}" srcOrd="6" destOrd="0" presId="urn:microsoft.com/office/officeart/2005/8/layout/StepDownProcess"/>
    <dgm:cxn modelId="{8BFD0897-9DE9-496F-9F8D-2CCDC2071C4F}" type="presParOf" srcId="{B6CE0002-E9EB-4650-9640-BCF3BEF2DEAE}" destId="{E965D5DD-6F74-4AB2-9E2B-F64AF5EE0917}" srcOrd="0" destOrd="0" presId="urn:microsoft.com/office/officeart/2005/8/layout/StepDownProcess"/>
    <dgm:cxn modelId="{554B3F15-918C-4120-BA9B-39AFC0288497}" type="presParOf" srcId="{B6CE0002-E9EB-4650-9640-BCF3BEF2DEAE}" destId="{F7EF3E69-E29A-4925-96EC-80AEC6ED6B80}" srcOrd="1" destOrd="0" presId="urn:microsoft.com/office/officeart/2005/8/layout/StepDownProcess"/>
    <dgm:cxn modelId="{30B8428A-E313-4BB7-8344-EA45B96B0C8C}" type="presParOf" srcId="{B6CE0002-E9EB-4650-9640-BCF3BEF2DEAE}" destId="{9AB9027A-2EDE-4548-8417-5FDD5BAF79AC}" srcOrd="2" destOrd="0" presId="urn:microsoft.com/office/officeart/2005/8/layout/StepDownProcess"/>
    <dgm:cxn modelId="{5AFF36BA-E8F8-416B-B01E-875E5C5540F6}" type="presParOf" srcId="{CBB0A939-A1D4-4C46-9493-561BBD863904}" destId="{71164545-FC89-4503-8511-E154C05B5B6D}" srcOrd="7" destOrd="0" presId="urn:microsoft.com/office/officeart/2005/8/layout/StepDownProcess"/>
    <dgm:cxn modelId="{91613372-5530-4E62-B747-D4680A82E0B8}" type="presParOf" srcId="{CBB0A939-A1D4-4C46-9493-561BBD863904}" destId="{B6C374A5-8E0F-48B7-867F-CD615D2703A7}" srcOrd="8" destOrd="0" presId="urn:microsoft.com/office/officeart/2005/8/layout/StepDownProcess"/>
    <dgm:cxn modelId="{937CBC84-ABC7-446D-8AC3-7CEC7AC28D29}" type="presParOf" srcId="{B6C374A5-8E0F-48B7-867F-CD615D2703A7}" destId="{822C2EBB-7592-4D91-B7AF-9075C5B9198A}" srcOrd="0" destOrd="0" presId="urn:microsoft.com/office/officeart/2005/8/layout/StepDownProcess"/>
    <dgm:cxn modelId="{12A04CA5-63AD-4D24-A54D-5C9F51072C97}" type="presParOf" srcId="{B6C374A5-8E0F-48B7-867F-CD615D2703A7}" destId="{9ED1295A-2F22-41EE-96DA-06D9FCE95ED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FCF97-6C60-4F86-AD10-F2DBBABD957C}"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023B1DC6-5394-4D8D-ABFC-9C40208C8813}">
      <dgm:prSet phldrT="[Text]" custT="1"/>
      <dgm:spPr>
        <a:solidFill>
          <a:schemeClr val="accent4"/>
        </a:solidFill>
      </dgm:spPr>
      <dgm:t>
        <a:bodyPr/>
        <a:lstStyle/>
        <a:p>
          <a:r>
            <a:rPr lang="it-IT" sz="1800" b="1" dirty="0">
              <a:solidFill>
                <a:srgbClr val="FF5C35"/>
              </a:solidFill>
              <a:latin typeface="Calibri"/>
              <a:ea typeface="+mn-ea"/>
              <a:cs typeface="+mn-cs"/>
            </a:rPr>
            <a:t>*</a:t>
          </a:r>
        </a:p>
      </dgm:t>
    </dgm:pt>
    <dgm:pt modelId="{66E59655-7455-458C-BCC5-CD57F0A1B2E0}" type="parTrans" cxnId="{E1CAB8C0-9440-4203-9342-6976BFB916A4}">
      <dgm:prSet/>
      <dgm:spPr/>
      <dgm:t>
        <a:bodyPr/>
        <a:lstStyle/>
        <a:p>
          <a:endParaRPr lang="en-US"/>
        </a:p>
      </dgm:t>
    </dgm:pt>
    <dgm:pt modelId="{62513991-EBEC-4FA5-ABF7-1B05604787D1}" type="sibTrans" cxnId="{E1CAB8C0-9440-4203-9342-6976BFB916A4}">
      <dgm:prSet/>
      <dgm:spPr/>
      <dgm:t>
        <a:bodyPr/>
        <a:lstStyle/>
        <a:p>
          <a:endParaRPr lang="en-US"/>
        </a:p>
      </dgm:t>
    </dgm:pt>
    <dgm:pt modelId="{EBE0B070-CA0C-42F7-A197-E282750D793D}">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it-IT" sz="1800" b="1" dirty="0">
              <a:solidFill>
                <a:schemeClr val="bg1"/>
              </a:solidFill>
              <a:latin typeface="Calibri"/>
              <a:ea typeface="+mn-ea"/>
              <a:cs typeface="+mn-cs"/>
            </a:rPr>
            <a:t>Parenti</a:t>
          </a:r>
        </a:p>
      </dgm:t>
    </dgm:pt>
    <dgm:pt modelId="{031A4CF0-6EDD-469A-81AA-3846FEB98E49}" type="parTrans" cxnId="{60B143A9-1AC4-40EC-9EB4-74283973D30C}">
      <dgm:prSet/>
      <dgm:spPr/>
      <dgm:t>
        <a:bodyPr/>
        <a:lstStyle/>
        <a:p>
          <a:endParaRPr lang="en-US"/>
        </a:p>
      </dgm:t>
    </dgm:pt>
    <dgm:pt modelId="{D4780D74-27AF-4963-ACB7-D3700CE8E325}" type="sibTrans" cxnId="{60B143A9-1AC4-40EC-9EB4-74283973D30C}">
      <dgm:prSet/>
      <dgm:spPr/>
      <dgm:t>
        <a:bodyPr/>
        <a:lstStyle/>
        <a:p>
          <a:endParaRPr lang="en-US"/>
        </a:p>
      </dgm:t>
    </dgm:pt>
    <dgm:pt modelId="{8C9CA6D6-C1F9-4BD8-9B09-9B54597F2F76}">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it-IT" sz="1800" b="1" dirty="0">
              <a:solidFill>
                <a:schemeClr val="bg1"/>
              </a:solidFill>
              <a:latin typeface="Calibri"/>
              <a:ea typeface="+mn-ea"/>
              <a:cs typeface="+mn-cs"/>
            </a:rPr>
            <a:t>Amici</a:t>
          </a:r>
        </a:p>
      </dgm:t>
    </dgm:pt>
    <dgm:pt modelId="{C70EAB1B-B13E-4BA4-AEB5-2D02041F7625}" type="parTrans" cxnId="{CE26967D-812E-443E-BF00-7C736D783A91}">
      <dgm:prSet/>
      <dgm:spPr/>
      <dgm:t>
        <a:bodyPr/>
        <a:lstStyle/>
        <a:p>
          <a:endParaRPr lang="en-US"/>
        </a:p>
      </dgm:t>
    </dgm:pt>
    <dgm:pt modelId="{05F5B15C-E595-4FDE-AAEF-02CE3D8E8E9F}" type="sibTrans" cxnId="{CE26967D-812E-443E-BF00-7C736D783A91}">
      <dgm:prSet/>
      <dgm:spPr/>
      <dgm:t>
        <a:bodyPr/>
        <a:lstStyle/>
        <a:p>
          <a:endParaRPr lang="en-US"/>
        </a:p>
      </dgm:t>
    </dgm:pt>
    <dgm:pt modelId="{B0E39762-3C39-4E2E-98D8-CB15993DECD6}">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it-IT" sz="1800" b="1" dirty="0">
              <a:solidFill>
                <a:schemeClr val="bg1"/>
              </a:solidFill>
              <a:latin typeface="Calibri"/>
              <a:ea typeface="+mn-ea"/>
              <a:cs typeface="+mn-cs"/>
            </a:rPr>
            <a:t>Vicini di casa</a:t>
          </a:r>
        </a:p>
      </dgm:t>
    </dgm:pt>
    <dgm:pt modelId="{42BDA587-1162-4A33-A7BC-028CE8E31E7A}" type="parTrans" cxnId="{D4780ACF-BFFE-43E7-AD23-2D28F6AB659B}">
      <dgm:prSet/>
      <dgm:spPr/>
      <dgm:t>
        <a:bodyPr/>
        <a:lstStyle/>
        <a:p>
          <a:endParaRPr lang="en-US"/>
        </a:p>
      </dgm:t>
    </dgm:pt>
    <dgm:pt modelId="{449B13EE-CBC7-4921-8AA9-CE2063533661}" type="sibTrans" cxnId="{D4780ACF-BFFE-43E7-AD23-2D28F6AB659B}">
      <dgm:prSet/>
      <dgm:spPr/>
      <dgm:t>
        <a:bodyPr/>
        <a:lstStyle/>
        <a:p>
          <a:endParaRPr lang="en-US"/>
        </a:p>
      </dgm:t>
    </dgm:pt>
    <dgm:pt modelId="{8E477B20-E4F4-42F0-8328-BE90B5592A3D}">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it-IT" sz="1800" b="1" dirty="0">
              <a:solidFill>
                <a:schemeClr val="bg1"/>
              </a:solidFill>
              <a:latin typeface="Calibri"/>
              <a:ea typeface="+mn-ea"/>
              <a:cs typeface="+mn-cs"/>
            </a:rPr>
            <a:t>Membri della stessa comunità religiosa </a:t>
          </a:r>
        </a:p>
      </dgm:t>
    </dgm:pt>
    <dgm:pt modelId="{3E6985A7-C6CE-4502-B88B-C69219D8D97A}" type="parTrans" cxnId="{17CF3FE8-4DAB-4699-B44E-CE3F297CF726}">
      <dgm:prSet/>
      <dgm:spPr/>
      <dgm:t>
        <a:bodyPr/>
        <a:lstStyle/>
        <a:p>
          <a:endParaRPr lang="en-US"/>
        </a:p>
      </dgm:t>
    </dgm:pt>
    <dgm:pt modelId="{1933B9EC-E048-4166-BC88-E540793BEFF9}" type="sibTrans" cxnId="{17CF3FE8-4DAB-4699-B44E-CE3F297CF726}">
      <dgm:prSet/>
      <dgm:spPr/>
      <dgm:t>
        <a:bodyPr/>
        <a:lstStyle/>
        <a:p>
          <a:endParaRPr lang="en-US"/>
        </a:p>
      </dgm:t>
    </dgm:pt>
    <dgm:pt modelId="{BB5EBEB1-8777-4A82-A2BB-DEC9B338ADA2}">
      <dgm:prSet phldrT="[Text]" custT="1"/>
      <dgm:spPr>
        <a:xfrm>
          <a:off x="541692" y="318668"/>
          <a:ext cx="2611526" cy="2611526"/>
        </a:xfrm>
        <a:solidFill>
          <a:schemeClr val="accent4"/>
        </a:solidFill>
        <a:ln w="25400" cap="flat" cmpd="sng" algn="ctr">
          <a:solidFill>
            <a:sysClr val="window" lastClr="FFFFFF">
              <a:hueOff val="0"/>
              <a:satOff val="0"/>
              <a:lumOff val="0"/>
              <a:alphaOff val="0"/>
            </a:sysClr>
          </a:solidFill>
          <a:prstDash val="solid"/>
        </a:ln>
        <a:effectLst/>
      </dgm:spPr>
      <dgm:t>
        <a:bodyPr/>
        <a:lstStyle/>
        <a:p>
          <a:pPr>
            <a:buNone/>
          </a:pPr>
          <a:r>
            <a:rPr lang="it-IT" sz="1800" b="1" dirty="0">
              <a:solidFill>
                <a:srgbClr val="FF5C35"/>
              </a:solidFill>
              <a:latin typeface="Calibri"/>
              <a:ea typeface="+mn-ea"/>
              <a:cs typeface="+mn-cs"/>
            </a:rPr>
            <a:t>*</a:t>
          </a:r>
        </a:p>
      </dgm:t>
    </dgm:pt>
    <dgm:pt modelId="{BD859F66-B5EC-40DB-8EA7-25BCB36C003A}" type="parTrans" cxnId="{5D897E16-8227-414E-A502-4C6B95797317}">
      <dgm:prSet/>
      <dgm:spPr/>
      <dgm:t>
        <a:bodyPr/>
        <a:lstStyle/>
        <a:p>
          <a:endParaRPr lang="en-US"/>
        </a:p>
      </dgm:t>
    </dgm:pt>
    <dgm:pt modelId="{C14DD3AA-340D-4C7F-9277-7DF55503A784}" type="sibTrans" cxnId="{5D897E16-8227-414E-A502-4C6B95797317}">
      <dgm:prSet/>
      <dgm:spPr/>
      <dgm:t>
        <a:bodyPr/>
        <a:lstStyle/>
        <a:p>
          <a:endParaRPr lang="en-US"/>
        </a:p>
      </dgm:t>
    </dgm:pt>
    <dgm:pt modelId="{02D473FA-913A-40A1-928E-171CC626C3EE}">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it-IT" sz="1800" b="1" dirty="0">
              <a:solidFill>
                <a:schemeClr val="bg1"/>
              </a:solidFill>
              <a:latin typeface="Calibri"/>
              <a:ea typeface="+mn-ea"/>
              <a:cs typeface="+mn-cs"/>
            </a:rPr>
            <a:t>Persone del proprio ambito professionale/colleghi</a:t>
          </a:r>
        </a:p>
      </dgm:t>
    </dgm:pt>
    <dgm:pt modelId="{FEA3C5AC-B279-44DC-9841-E52891538B91}" type="parTrans" cxnId="{539F79AE-256A-450B-BD3D-BCC181EF2BF9}">
      <dgm:prSet/>
      <dgm:spPr/>
      <dgm:t>
        <a:bodyPr/>
        <a:lstStyle/>
        <a:p>
          <a:endParaRPr lang="en-US"/>
        </a:p>
      </dgm:t>
    </dgm:pt>
    <dgm:pt modelId="{D7598FAE-8B56-48D2-A649-D5E063E42FEC}" type="sibTrans" cxnId="{539F79AE-256A-450B-BD3D-BCC181EF2BF9}">
      <dgm:prSet/>
      <dgm:spPr/>
      <dgm:t>
        <a:bodyPr/>
        <a:lstStyle/>
        <a:p>
          <a:endParaRPr lang="en-US"/>
        </a:p>
      </dgm:t>
    </dgm:pt>
    <dgm:pt modelId="{20EFA8D1-8287-47A3-9F7E-FFB09FAD5FE3}" type="pres">
      <dgm:prSet presAssocID="{9DCFCF97-6C60-4F86-AD10-F2DBBABD957C}" presName="compositeShape" presStyleCnt="0">
        <dgm:presLayoutVars>
          <dgm:chMax val="7"/>
          <dgm:dir/>
          <dgm:resizeHandles val="exact"/>
        </dgm:presLayoutVars>
      </dgm:prSet>
      <dgm:spPr/>
    </dgm:pt>
    <dgm:pt modelId="{87897DBE-45D2-4844-A025-33509384EB4A}" type="pres">
      <dgm:prSet presAssocID="{9DCFCF97-6C60-4F86-AD10-F2DBBABD957C}" presName="wedge1" presStyleLbl="node1" presStyleIdx="0" presStyleCnt="7" custLinFactNeighborX="-2480" custLinFactNeighborY="5314"/>
      <dgm:spPr/>
    </dgm:pt>
    <dgm:pt modelId="{D794008E-B341-417A-8AC8-9B104A6A2BF8}" type="pres">
      <dgm:prSet presAssocID="{9DCFCF97-6C60-4F86-AD10-F2DBBABD957C}" presName="wedge1Tx" presStyleLbl="node1" presStyleIdx="0" presStyleCnt="7">
        <dgm:presLayoutVars>
          <dgm:chMax val="0"/>
          <dgm:chPref val="0"/>
          <dgm:bulletEnabled val="1"/>
        </dgm:presLayoutVars>
      </dgm:prSet>
      <dgm:spPr/>
    </dgm:pt>
    <dgm:pt modelId="{5C06C518-77D9-4B2C-856A-486E7854393F}" type="pres">
      <dgm:prSet presAssocID="{9DCFCF97-6C60-4F86-AD10-F2DBBABD957C}" presName="wedge2" presStyleLbl="node1" presStyleIdx="1" presStyleCnt="7"/>
      <dgm:spPr>
        <a:prstGeom prst="pie">
          <a:avLst>
            <a:gd name="adj1" fmla="val 19285716"/>
            <a:gd name="adj2" fmla="val 771428"/>
          </a:avLst>
        </a:prstGeom>
      </dgm:spPr>
    </dgm:pt>
    <dgm:pt modelId="{5AD81E53-6B0E-47C5-A805-B0252EF76F43}" type="pres">
      <dgm:prSet presAssocID="{9DCFCF97-6C60-4F86-AD10-F2DBBABD957C}" presName="wedge2Tx" presStyleLbl="node1" presStyleIdx="1" presStyleCnt="7">
        <dgm:presLayoutVars>
          <dgm:chMax val="0"/>
          <dgm:chPref val="0"/>
          <dgm:bulletEnabled val="1"/>
        </dgm:presLayoutVars>
      </dgm:prSet>
      <dgm:spPr/>
    </dgm:pt>
    <dgm:pt modelId="{91494CCB-08A7-418F-972C-B74B37CD67C5}" type="pres">
      <dgm:prSet presAssocID="{9DCFCF97-6C60-4F86-AD10-F2DBBABD957C}" presName="wedge3" presStyleLbl="node1" presStyleIdx="2" presStyleCnt="7"/>
      <dgm:spPr>
        <a:prstGeom prst="pie">
          <a:avLst>
            <a:gd name="adj1" fmla="val 771428"/>
            <a:gd name="adj2" fmla="val 3857143"/>
          </a:avLst>
        </a:prstGeom>
      </dgm:spPr>
    </dgm:pt>
    <dgm:pt modelId="{AA9F18AD-58EA-4619-AFF7-14E83391A7B5}" type="pres">
      <dgm:prSet presAssocID="{9DCFCF97-6C60-4F86-AD10-F2DBBABD957C}" presName="wedge3Tx" presStyleLbl="node1" presStyleIdx="2" presStyleCnt="7">
        <dgm:presLayoutVars>
          <dgm:chMax val="0"/>
          <dgm:chPref val="0"/>
          <dgm:bulletEnabled val="1"/>
        </dgm:presLayoutVars>
      </dgm:prSet>
      <dgm:spPr/>
    </dgm:pt>
    <dgm:pt modelId="{73C60A79-1925-4C51-A646-D783C04C5F80}" type="pres">
      <dgm:prSet presAssocID="{9DCFCF97-6C60-4F86-AD10-F2DBBABD957C}" presName="wedge4" presStyleLbl="node1" presStyleIdx="3" presStyleCnt="7"/>
      <dgm:spPr>
        <a:prstGeom prst="pie">
          <a:avLst>
            <a:gd name="adj1" fmla="val 3857226"/>
            <a:gd name="adj2" fmla="val 6942858"/>
          </a:avLst>
        </a:prstGeom>
      </dgm:spPr>
    </dgm:pt>
    <dgm:pt modelId="{180F5DF6-9002-45D5-AB67-30C3244F6815}" type="pres">
      <dgm:prSet presAssocID="{9DCFCF97-6C60-4F86-AD10-F2DBBABD957C}" presName="wedge4Tx" presStyleLbl="node1" presStyleIdx="3" presStyleCnt="7">
        <dgm:presLayoutVars>
          <dgm:chMax val="0"/>
          <dgm:chPref val="0"/>
          <dgm:bulletEnabled val="1"/>
        </dgm:presLayoutVars>
      </dgm:prSet>
      <dgm:spPr/>
    </dgm:pt>
    <dgm:pt modelId="{7A9D694E-6CB5-4F90-B535-59EE2852E7BF}" type="pres">
      <dgm:prSet presAssocID="{9DCFCF97-6C60-4F86-AD10-F2DBBABD957C}" presName="wedge5" presStyleLbl="node1" presStyleIdx="4" presStyleCnt="7"/>
      <dgm:spPr>
        <a:prstGeom prst="pie">
          <a:avLst>
            <a:gd name="adj1" fmla="val 6942858"/>
            <a:gd name="adj2" fmla="val 10028574"/>
          </a:avLst>
        </a:prstGeom>
      </dgm:spPr>
    </dgm:pt>
    <dgm:pt modelId="{176B7DA0-81DF-4F47-A7D9-FC729D4D1128}" type="pres">
      <dgm:prSet presAssocID="{9DCFCF97-6C60-4F86-AD10-F2DBBABD957C}" presName="wedge5Tx" presStyleLbl="node1" presStyleIdx="4" presStyleCnt="7">
        <dgm:presLayoutVars>
          <dgm:chMax val="0"/>
          <dgm:chPref val="0"/>
          <dgm:bulletEnabled val="1"/>
        </dgm:presLayoutVars>
      </dgm:prSet>
      <dgm:spPr/>
    </dgm:pt>
    <dgm:pt modelId="{B5D8FFB2-041D-4D6A-A2EE-84C58EB09C05}" type="pres">
      <dgm:prSet presAssocID="{9DCFCF97-6C60-4F86-AD10-F2DBBABD957C}" presName="wedge6" presStyleLbl="node1" presStyleIdx="5" presStyleCnt="7"/>
      <dgm:spPr>
        <a:prstGeom prst="pie">
          <a:avLst>
            <a:gd name="adj1" fmla="val 10028574"/>
            <a:gd name="adj2" fmla="val 13114284"/>
          </a:avLst>
        </a:prstGeom>
      </dgm:spPr>
    </dgm:pt>
    <dgm:pt modelId="{374A13CB-3BF3-415E-ADBA-7FAA0137F298}" type="pres">
      <dgm:prSet presAssocID="{9DCFCF97-6C60-4F86-AD10-F2DBBABD957C}" presName="wedge6Tx" presStyleLbl="node1" presStyleIdx="5" presStyleCnt="7">
        <dgm:presLayoutVars>
          <dgm:chMax val="0"/>
          <dgm:chPref val="0"/>
          <dgm:bulletEnabled val="1"/>
        </dgm:presLayoutVars>
      </dgm:prSet>
      <dgm:spPr/>
    </dgm:pt>
    <dgm:pt modelId="{259E753B-DE53-4EF9-BF8D-1BAA8D785381}" type="pres">
      <dgm:prSet presAssocID="{9DCFCF97-6C60-4F86-AD10-F2DBBABD957C}" presName="wedge7" presStyleLbl="node1" presStyleIdx="6" presStyleCnt="7"/>
      <dgm:spPr>
        <a:prstGeom prst="pie">
          <a:avLst>
            <a:gd name="adj1" fmla="val 13114284"/>
            <a:gd name="adj2" fmla="val 16200000"/>
          </a:avLst>
        </a:prstGeom>
      </dgm:spPr>
    </dgm:pt>
    <dgm:pt modelId="{66E0C74B-2074-4AE4-B26E-1A2EDDB5DC3E}" type="pres">
      <dgm:prSet presAssocID="{9DCFCF97-6C60-4F86-AD10-F2DBBABD957C}" presName="wedge7Tx" presStyleLbl="node1" presStyleIdx="6" presStyleCnt="7">
        <dgm:presLayoutVars>
          <dgm:chMax val="0"/>
          <dgm:chPref val="0"/>
          <dgm:bulletEnabled val="1"/>
        </dgm:presLayoutVars>
      </dgm:prSet>
      <dgm:spPr/>
    </dgm:pt>
  </dgm:ptLst>
  <dgm:cxnLst>
    <dgm:cxn modelId="{5D897E16-8227-414E-A502-4C6B95797317}" srcId="{9DCFCF97-6C60-4F86-AD10-F2DBBABD957C}" destId="{BB5EBEB1-8777-4A82-A2BB-DEC9B338ADA2}" srcOrd="5" destOrd="0" parTransId="{BD859F66-B5EC-40DB-8EA7-25BCB36C003A}" sibTransId="{C14DD3AA-340D-4C7F-9277-7DF55503A784}"/>
    <dgm:cxn modelId="{9E98A521-7440-4074-8AE4-23B8096EE3BC}" type="presOf" srcId="{8C9CA6D6-C1F9-4BD8-9B09-9B54597F2F76}" destId="{91494CCB-08A7-418F-972C-B74B37CD67C5}" srcOrd="0" destOrd="0" presId="urn:microsoft.com/office/officeart/2005/8/layout/chart3"/>
    <dgm:cxn modelId="{F9F5F266-B149-420F-8E49-072861F9C052}" type="presOf" srcId="{EBE0B070-CA0C-42F7-A197-E282750D793D}" destId="{5AD81E53-6B0E-47C5-A805-B0252EF76F43}" srcOrd="1" destOrd="0" presId="urn:microsoft.com/office/officeart/2005/8/layout/chart3"/>
    <dgm:cxn modelId="{05B99B68-F17E-4C8F-92DC-4399540793E3}" type="presOf" srcId="{BB5EBEB1-8777-4A82-A2BB-DEC9B338ADA2}" destId="{B5D8FFB2-041D-4D6A-A2EE-84C58EB09C05}" srcOrd="0" destOrd="0" presId="urn:microsoft.com/office/officeart/2005/8/layout/chart3"/>
    <dgm:cxn modelId="{D7941171-CEA5-44F1-82DF-C5A30649BD75}" type="presOf" srcId="{8E477B20-E4F4-42F0-8328-BE90B5592A3D}" destId="{7A9D694E-6CB5-4F90-B535-59EE2852E7BF}" srcOrd="0" destOrd="0" presId="urn:microsoft.com/office/officeart/2005/8/layout/chart3"/>
    <dgm:cxn modelId="{B3023152-471E-4B95-B261-3E5A812DCD1F}" type="presOf" srcId="{8E477B20-E4F4-42F0-8328-BE90B5592A3D}" destId="{176B7DA0-81DF-4F47-A7D9-FC729D4D1128}" srcOrd="1" destOrd="0" presId="urn:microsoft.com/office/officeart/2005/8/layout/chart3"/>
    <dgm:cxn modelId="{CD0C5972-FADD-44E6-A0E5-CD0EDF0FAFD7}" type="presOf" srcId="{8C9CA6D6-C1F9-4BD8-9B09-9B54597F2F76}" destId="{AA9F18AD-58EA-4619-AFF7-14E83391A7B5}" srcOrd="1" destOrd="0" presId="urn:microsoft.com/office/officeart/2005/8/layout/chart3"/>
    <dgm:cxn modelId="{CE26967D-812E-443E-BF00-7C736D783A91}" srcId="{9DCFCF97-6C60-4F86-AD10-F2DBBABD957C}" destId="{8C9CA6D6-C1F9-4BD8-9B09-9B54597F2F76}" srcOrd="2" destOrd="0" parTransId="{C70EAB1B-B13E-4BA4-AEB5-2D02041F7625}" sibTransId="{05F5B15C-E595-4FDE-AAEF-02CE3D8E8E9F}"/>
    <dgm:cxn modelId="{CE4DEC87-4B6B-4949-9A04-62291A6060F2}" type="presOf" srcId="{023B1DC6-5394-4D8D-ABFC-9C40208C8813}" destId="{D794008E-B341-417A-8AC8-9B104A6A2BF8}" srcOrd="1" destOrd="0" presId="urn:microsoft.com/office/officeart/2005/8/layout/chart3"/>
    <dgm:cxn modelId="{B376838D-7E9D-4167-A25E-22841508AA94}" type="presOf" srcId="{EBE0B070-CA0C-42F7-A197-E282750D793D}" destId="{5C06C518-77D9-4B2C-856A-486E7854393F}" srcOrd="0" destOrd="0" presId="urn:microsoft.com/office/officeart/2005/8/layout/chart3"/>
    <dgm:cxn modelId="{6E9F9F94-03F5-4D39-8CF4-C4557C2FC2A2}" type="presOf" srcId="{023B1DC6-5394-4D8D-ABFC-9C40208C8813}" destId="{87897DBE-45D2-4844-A025-33509384EB4A}" srcOrd="0" destOrd="0" presId="urn:microsoft.com/office/officeart/2005/8/layout/chart3"/>
    <dgm:cxn modelId="{0BA530A3-25D3-434E-A5A3-B21202945098}" type="presOf" srcId="{B0E39762-3C39-4E2E-98D8-CB15993DECD6}" destId="{73C60A79-1925-4C51-A646-D783C04C5F80}" srcOrd="0" destOrd="0" presId="urn:microsoft.com/office/officeart/2005/8/layout/chart3"/>
    <dgm:cxn modelId="{60B143A9-1AC4-40EC-9EB4-74283973D30C}" srcId="{9DCFCF97-6C60-4F86-AD10-F2DBBABD957C}" destId="{EBE0B070-CA0C-42F7-A197-E282750D793D}" srcOrd="1" destOrd="0" parTransId="{031A4CF0-6EDD-469A-81AA-3846FEB98E49}" sibTransId="{D4780D74-27AF-4963-ACB7-D3700CE8E325}"/>
    <dgm:cxn modelId="{539F79AE-256A-450B-BD3D-BCC181EF2BF9}" srcId="{9DCFCF97-6C60-4F86-AD10-F2DBBABD957C}" destId="{02D473FA-913A-40A1-928E-171CC626C3EE}" srcOrd="6" destOrd="0" parTransId="{FEA3C5AC-B279-44DC-9841-E52891538B91}" sibTransId="{D7598FAE-8B56-48D2-A649-D5E063E42FEC}"/>
    <dgm:cxn modelId="{CE844DBC-6B45-43D8-8091-E0EF8CEC26E2}" type="presOf" srcId="{02D473FA-913A-40A1-928E-171CC626C3EE}" destId="{259E753B-DE53-4EF9-BF8D-1BAA8D785381}" srcOrd="0" destOrd="0" presId="urn:microsoft.com/office/officeart/2005/8/layout/chart3"/>
    <dgm:cxn modelId="{EA8F61BF-4484-4149-A115-694E67B82473}" type="presOf" srcId="{02D473FA-913A-40A1-928E-171CC626C3EE}" destId="{66E0C74B-2074-4AE4-B26E-1A2EDDB5DC3E}" srcOrd="1" destOrd="0" presId="urn:microsoft.com/office/officeart/2005/8/layout/chart3"/>
    <dgm:cxn modelId="{E1CAB8C0-9440-4203-9342-6976BFB916A4}" srcId="{9DCFCF97-6C60-4F86-AD10-F2DBBABD957C}" destId="{023B1DC6-5394-4D8D-ABFC-9C40208C8813}" srcOrd="0" destOrd="0" parTransId="{66E59655-7455-458C-BCC5-CD57F0A1B2E0}" sibTransId="{62513991-EBEC-4FA5-ABF7-1B05604787D1}"/>
    <dgm:cxn modelId="{D4780ACF-BFFE-43E7-AD23-2D28F6AB659B}" srcId="{9DCFCF97-6C60-4F86-AD10-F2DBBABD957C}" destId="{B0E39762-3C39-4E2E-98D8-CB15993DECD6}" srcOrd="3" destOrd="0" parTransId="{42BDA587-1162-4A33-A7BC-028CE8E31E7A}" sibTransId="{449B13EE-CBC7-4921-8AA9-CE2063533661}"/>
    <dgm:cxn modelId="{708417D5-C165-438C-95AA-69A0C847F350}" type="presOf" srcId="{BB5EBEB1-8777-4A82-A2BB-DEC9B338ADA2}" destId="{374A13CB-3BF3-415E-ADBA-7FAA0137F298}" srcOrd="1" destOrd="0" presId="urn:microsoft.com/office/officeart/2005/8/layout/chart3"/>
    <dgm:cxn modelId="{2BDDBFE4-C8C9-49DA-B399-32F8F730B508}" type="presOf" srcId="{B0E39762-3C39-4E2E-98D8-CB15993DECD6}" destId="{180F5DF6-9002-45D5-AB67-30C3244F6815}" srcOrd="1" destOrd="0" presId="urn:microsoft.com/office/officeart/2005/8/layout/chart3"/>
    <dgm:cxn modelId="{17CF3FE8-4DAB-4699-B44E-CE3F297CF726}" srcId="{9DCFCF97-6C60-4F86-AD10-F2DBBABD957C}" destId="{8E477B20-E4F4-42F0-8328-BE90B5592A3D}" srcOrd="4" destOrd="0" parTransId="{3E6985A7-C6CE-4502-B88B-C69219D8D97A}" sibTransId="{1933B9EC-E048-4166-BC88-E540793BEFF9}"/>
    <dgm:cxn modelId="{5677CDED-EAD5-4151-855E-D3406CBE1D48}" type="presOf" srcId="{9DCFCF97-6C60-4F86-AD10-F2DBBABD957C}" destId="{20EFA8D1-8287-47A3-9F7E-FFB09FAD5FE3}" srcOrd="0" destOrd="0" presId="urn:microsoft.com/office/officeart/2005/8/layout/chart3"/>
    <dgm:cxn modelId="{5445461A-A1A7-4E2F-AAD0-7CB06A5B90F0}" type="presParOf" srcId="{20EFA8D1-8287-47A3-9F7E-FFB09FAD5FE3}" destId="{87897DBE-45D2-4844-A025-33509384EB4A}" srcOrd="0" destOrd="0" presId="urn:microsoft.com/office/officeart/2005/8/layout/chart3"/>
    <dgm:cxn modelId="{9782E9B1-6B5F-444E-B146-6466097C120D}" type="presParOf" srcId="{20EFA8D1-8287-47A3-9F7E-FFB09FAD5FE3}" destId="{D794008E-B341-417A-8AC8-9B104A6A2BF8}" srcOrd="1" destOrd="0" presId="urn:microsoft.com/office/officeart/2005/8/layout/chart3"/>
    <dgm:cxn modelId="{ECF25C7A-CCAD-4E84-96D7-DF5C516824EE}" type="presParOf" srcId="{20EFA8D1-8287-47A3-9F7E-FFB09FAD5FE3}" destId="{5C06C518-77D9-4B2C-856A-486E7854393F}" srcOrd="2" destOrd="0" presId="urn:microsoft.com/office/officeart/2005/8/layout/chart3"/>
    <dgm:cxn modelId="{04EE16F9-4155-4F28-8E2D-55DF1B582110}" type="presParOf" srcId="{20EFA8D1-8287-47A3-9F7E-FFB09FAD5FE3}" destId="{5AD81E53-6B0E-47C5-A805-B0252EF76F43}" srcOrd="3" destOrd="0" presId="urn:microsoft.com/office/officeart/2005/8/layout/chart3"/>
    <dgm:cxn modelId="{A8322E21-F6AA-4C71-9AB0-7B7A67504FA3}" type="presParOf" srcId="{20EFA8D1-8287-47A3-9F7E-FFB09FAD5FE3}" destId="{91494CCB-08A7-418F-972C-B74B37CD67C5}" srcOrd="4" destOrd="0" presId="urn:microsoft.com/office/officeart/2005/8/layout/chart3"/>
    <dgm:cxn modelId="{ABE3A902-5444-43CF-87FF-8A75B4DAE930}" type="presParOf" srcId="{20EFA8D1-8287-47A3-9F7E-FFB09FAD5FE3}" destId="{AA9F18AD-58EA-4619-AFF7-14E83391A7B5}" srcOrd="5" destOrd="0" presId="urn:microsoft.com/office/officeart/2005/8/layout/chart3"/>
    <dgm:cxn modelId="{ABE1E138-4976-4BD2-B4D7-EF63F4C139C9}" type="presParOf" srcId="{20EFA8D1-8287-47A3-9F7E-FFB09FAD5FE3}" destId="{73C60A79-1925-4C51-A646-D783C04C5F80}" srcOrd="6" destOrd="0" presId="urn:microsoft.com/office/officeart/2005/8/layout/chart3"/>
    <dgm:cxn modelId="{DEA96D99-F96E-4AA2-B455-BF050DA331F3}" type="presParOf" srcId="{20EFA8D1-8287-47A3-9F7E-FFB09FAD5FE3}" destId="{180F5DF6-9002-45D5-AB67-30C3244F6815}" srcOrd="7" destOrd="0" presId="urn:microsoft.com/office/officeart/2005/8/layout/chart3"/>
    <dgm:cxn modelId="{2A2E3052-9831-4434-B4B5-2E8920A1390A}" type="presParOf" srcId="{20EFA8D1-8287-47A3-9F7E-FFB09FAD5FE3}" destId="{7A9D694E-6CB5-4F90-B535-59EE2852E7BF}" srcOrd="8" destOrd="0" presId="urn:microsoft.com/office/officeart/2005/8/layout/chart3"/>
    <dgm:cxn modelId="{166AA5DF-83B9-447B-A6AE-4923A533A308}" type="presParOf" srcId="{20EFA8D1-8287-47A3-9F7E-FFB09FAD5FE3}" destId="{176B7DA0-81DF-4F47-A7D9-FC729D4D1128}" srcOrd="9" destOrd="0" presId="urn:microsoft.com/office/officeart/2005/8/layout/chart3"/>
    <dgm:cxn modelId="{2DA09AE2-0C37-4496-9D9B-AD6E5592F077}" type="presParOf" srcId="{20EFA8D1-8287-47A3-9F7E-FFB09FAD5FE3}" destId="{B5D8FFB2-041D-4D6A-A2EE-84C58EB09C05}" srcOrd="10" destOrd="0" presId="urn:microsoft.com/office/officeart/2005/8/layout/chart3"/>
    <dgm:cxn modelId="{E5A0A710-8E03-4356-AB5F-DF17E6EEE612}" type="presParOf" srcId="{20EFA8D1-8287-47A3-9F7E-FFB09FAD5FE3}" destId="{374A13CB-3BF3-415E-ADBA-7FAA0137F298}" srcOrd="11" destOrd="0" presId="urn:microsoft.com/office/officeart/2005/8/layout/chart3"/>
    <dgm:cxn modelId="{A2529701-783A-4012-9F80-5BDC767DC0F2}" type="presParOf" srcId="{20EFA8D1-8287-47A3-9F7E-FFB09FAD5FE3}" destId="{259E753B-DE53-4EF9-BF8D-1BAA8D785381}" srcOrd="12" destOrd="0" presId="urn:microsoft.com/office/officeart/2005/8/layout/chart3"/>
    <dgm:cxn modelId="{B3EA9517-B296-4383-8B3B-CECFB2FAE282}" type="presParOf" srcId="{20EFA8D1-8287-47A3-9F7E-FFB09FAD5FE3}" destId="{66E0C74B-2074-4AE4-B26E-1A2EDDB5DC3E}" srcOrd="1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FCE7-5800-4EA5-9AAE-0BB41783816E}">
      <dsp:nvSpPr>
        <dsp:cNvPr id="0" name=""/>
        <dsp:cNvSpPr/>
      </dsp:nvSpPr>
      <dsp:spPr>
        <a:xfrm>
          <a:off x="153161" y="0"/>
          <a:ext cx="8563356" cy="3776133"/>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77FEE1C2-3DF5-4EC3-9FE2-7B5425972364}">
      <dsp:nvSpPr>
        <dsp:cNvPr id="0" name=""/>
        <dsp:cNvSpPr/>
      </dsp:nvSpPr>
      <dsp:spPr>
        <a:xfrm>
          <a:off x="3031" y="1132839"/>
          <a:ext cx="1969692" cy="1510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i="0" kern="1200" baseline="0" dirty="0">
              <a:latin typeface="Arial" panose="020B0604020202020204" pitchFamily="34" charset="0"/>
              <a:ea typeface="+mn-ea"/>
              <a:cs typeface="Arial" panose="020B0604020202020204" pitchFamily="34" charset="0"/>
            </a:rPr>
            <a:t>Fase 1: </a:t>
          </a:r>
        </a:p>
        <a:p>
          <a:pPr marL="0" lvl="0" indent="0" algn="ctr" defTabSz="666750">
            <a:lnSpc>
              <a:spcPct val="90000"/>
            </a:lnSpc>
            <a:spcBef>
              <a:spcPct val="0"/>
            </a:spcBef>
            <a:spcAft>
              <a:spcPct val="35000"/>
            </a:spcAft>
            <a:buNone/>
          </a:pPr>
          <a:r>
            <a:rPr lang="it-IT" sz="1500" b="1" i="0" kern="1200" baseline="0" dirty="0">
              <a:latin typeface="Arial" panose="020B0604020202020204" pitchFamily="34" charset="0"/>
              <a:ea typeface="+mn-ea"/>
              <a:cs typeface="Arial" panose="020B0604020202020204" pitchFamily="34" charset="0"/>
            </a:rPr>
            <a:t>Creare il vostro team</a:t>
          </a:r>
        </a:p>
      </dsp:txBody>
      <dsp:txXfrm>
        <a:off x="76765" y="1206573"/>
        <a:ext cx="1822224" cy="1362985"/>
      </dsp:txXfrm>
    </dsp:sp>
    <dsp:sp modelId="{5609761A-7DE6-4ED1-A6CE-3020E69F9E69}">
      <dsp:nvSpPr>
        <dsp:cNvPr id="0" name=""/>
        <dsp:cNvSpPr/>
      </dsp:nvSpPr>
      <dsp:spPr>
        <a:xfrm>
          <a:off x="2301006" y="1132839"/>
          <a:ext cx="1969692" cy="1510453"/>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i="0" kern="1200" baseline="0" dirty="0">
              <a:latin typeface="Arial" panose="020B0604020202020204" pitchFamily="34" charset="0"/>
              <a:ea typeface="+mn-ea"/>
              <a:cs typeface="Arial" panose="020B0604020202020204" pitchFamily="34" charset="0"/>
            </a:rPr>
            <a:t>Fase 2:    </a:t>
          </a:r>
        </a:p>
        <a:p>
          <a:pPr marL="0" lvl="0" indent="0" algn="ctr" defTabSz="666750">
            <a:lnSpc>
              <a:spcPct val="90000"/>
            </a:lnSpc>
            <a:spcBef>
              <a:spcPct val="0"/>
            </a:spcBef>
            <a:spcAft>
              <a:spcPct val="35000"/>
            </a:spcAft>
            <a:buNone/>
          </a:pPr>
          <a:r>
            <a:rPr lang="it-IT" sz="1500" b="1" i="0" kern="1200" baseline="0" dirty="0">
              <a:latin typeface="Arial" panose="020B0604020202020204" pitchFamily="34" charset="0"/>
              <a:ea typeface="+mn-ea"/>
              <a:cs typeface="Arial" panose="020B0604020202020204" pitchFamily="34" charset="0"/>
            </a:rPr>
            <a:t>Aree di opportunità e ricerca sul luogo</a:t>
          </a:r>
        </a:p>
      </dsp:txBody>
      <dsp:txXfrm>
        <a:off x="2374740" y="1206573"/>
        <a:ext cx="1822224" cy="1362985"/>
      </dsp:txXfrm>
    </dsp:sp>
    <dsp:sp modelId="{4B05BF5E-F82C-4C1F-9BCC-86B48D14A73F}">
      <dsp:nvSpPr>
        <dsp:cNvPr id="0" name=""/>
        <dsp:cNvSpPr/>
      </dsp:nvSpPr>
      <dsp:spPr>
        <a:xfrm>
          <a:off x="4598981" y="1132839"/>
          <a:ext cx="1969692" cy="1510453"/>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i="0" kern="1200" baseline="0" dirty="0">
              <a:latin typeface="Arial" panose="020B0604020202020204" pitchFamily="34" charset="0"/>
              <a:ea typeface="+mn-ea"/>
              <a:cs typeface="Arial" panose="020B0604020202020204" pitchFamily="34" charset="0"/>
            </a:rPr>
            <a:t>Fase 3: Promuovere il club e reclutare soci</a:t>
          </a:r>
        </a:p>
      </dsp:txBody>
      <dsp:txXfrm>
        <a:off x="4672715" y="1206573"/>
        <a:ext cx="1822224" cy="1362985"/>
      </dsp:txXfrm>
    </dsp:sp>
    <dsp:sp modelId="{F84B3C27-B563-41C1-9C18-DD42DA320954}">
      <dsp:nvSpPr>
        <dsp:cNvPr id="0" name=""/>
        <dsp:cNvSpPr/>
      </dsp:nvSpPr>
      <dsp:spPr>
        <a:xfrm>
          <a:off x="6896955" y="1132839"/>
          <a:ext cx="1969692" cy="151045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i="0" kern="1200" baseline="0" dirty="0">
              <a:solidFill>
                <a:prstClr val="white"/>
              </a:solidFill>
              <a:latin typeface="Arial" panose="020B0604020202020204" pitchFamily="34" charset="0"/>
              <a:ea typeface="+mn-ea"/>
              <a:cs typeface="Arial" panose="020B0604020202020204" pitchFamily="34" charset="0"/>
            </a:rPr>
            <a:t>Fase 4: </a:t>
          </a:r>
        </a:p>
        <a:p>
          <a:pPr marL="0" lvl="0" indent="0" algn="ctr" defTabSz="666750">
            <a:lnSpc>
              <a:spcPct val="90000"/>
            </a:lnSpc>
            <a:spcBef>
              <a:spcPct val="0"/>
            </a:spcBef>
            <a:spcAft>
              <a:spcPct val="35000"/>
            </a:spcAft>
            <a:buNone/>
          </a:pPr>
          <a:r>
            <a:rPr lang="it-IT" sz="1500" b="1" i="0" kern="1200" baseline="0" dirty="0">
              <a:solidFill>
                <a:prstClr val="white"/>
              </a:solidFill>
              <a:latin typeface="Arial" panose="020B0604020202020204" pitchFamily="34" charset="0"/>
              <a:ea typeface="+mn-ea"/>
              <a:cs typeface="Arial" panose="020B0604020202020204" pitchFamily="34" charset="0"/>
            </a:rPr>
            <a:t>Sessione informativa e organizzativa </a:t>
          </a:r>
        </a:p>
      </dsp:txBody>
      <dsp:txXfrm>
        <a:off x="6970689" y="1206573"/>
        <a:ext cx="1822224" cy="136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BAEC-0318-4EA0-9349-8CD3DE21DAD5}">
      <dsp:nvSpPr>
        <dsp:cNvPr id="0" name=""/>
        <dsp:cNvSpPr/>
      </dsp:nvSpPr>
      <dsp:spPr>
        <a:xfrm rot="5400000">
          <a:off x="1597882" y="708998"/>
          <a:ext cx="617030" cy="702467"/>
        </a:xfrm>
        <a:prstGeom prst="bentUpArrow">
          <a:avLst>
            <a:gd name="adj1" fmla="val 32840"/>
            <a:gd name="adj2" fmla="val 25000"/>
            <a:gd name="adj3" fmla="val 35780"/>
          </a:avLst>
        </a:prstGeom>
        <a:solidFill>
          <a:srgbClr val="D08B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33FA1-9CAE-4A5A-A967-3BEBFDABFA45}">
      <dsp:nvSpPr>
        <dsp:cNvPr id="0" name=""/>
        <dsp:cNvSpPr/>
      </dsp:nvSpPr>
      <dsp:spPr>
        <a:xfrm>
          <a:off x="1434406" y="25007"/>
          <a:ext cx="1038716" cy="727068"/>
        </a:xfrm>
        <a:prstGeom prst="roundRect">
          <a:avLst>
            <a:gd name="adj" fmla="val 166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latin typeface="Arial" panose="020B0604020202020204" pitchFamily="34" charset="0"/>
              <a:cs typeface="Arial" panose="020B0604020202020204" pitchFamily="34" charset="0"/>
            </a:rPr>
            <a:t>Fase 1</a:t>
          </a:r>
        </a:p>
      </dsp:txBody>
      <dsp:txXfrm>
        <a:off x="1469905" y="60506"/>
        <a:ext cx="967718" cy="656070"/>
      </dsp:txXfrm>
    </dsp:sp>
    <dsp:sp modelId="{D49EDA4D-C5F7-458C-91DD-6D8B097EA4B2}">
      <dsp:nvSpPr>
        <dsp:cNvPr id="0" name=""/>
        <dsp:cNvSpPr/>
      </dsp:nvSpPr>
      <dsp:spPr>
        <a:xfrm>
          <a:off x="2630320" y="84994"/>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7030A0"/>
            </a:buClr>
            <a:buSzPct val="100000"/>
            <a:buFont typeface="Wingdings" panose="05000000000000000000" pitchFamily="2" charset="2"/>
            <a:buChar char="Ø"/>
          </a:pPr>
          <a:r>
            <a:rPr lang="it-IT" sz="1800" b="1" kern="1200" dirty="0">
              <a:solidFill>
                <a:srgbClr val="7030A0"/>
              </a:solidFill>
              <a:latin typeface="Arial" panose="020B0604020202020204" pitchFamily="34" charset="0"/>
              <a:cs typeface="Arial" panose="020B0604020202020204" pitchFamily="34" charset="0"/>
            </a:rPr>
            <a:t>Determinare il vostro obiettivo</a:t>
          </a:r>
        </a:p>
      </dsp:txBody>
      <dsp:txXfrm>
        <a:off x="2630320" y="84994"/>
        <a:ext cx="3017518" cy="587648"/>
      </dsp:txXfrm>
    </dsp:sp>
    <dsp:sp modelId="{12A8E60C-7220-494C-95FF-9FF95E92138C}">
      <dsp:nvSpPr>
        <dsp:cNvPr id="0" name=""/>
        <dsp:cNvSpPr/>
      </dsp:nvSpPr>
      <dsp:spPr>
        <a:xfrm rot="5400000">
          <a:off x="3046291" y="1525736"/>
          <a:ext cx="617030" cy="702467"/>
        </a:xfrm>
        <a:prstGeom prst="bentUpArrow">
          <a:avLst>
            <a:gd name="adj1" fmla="val 32840"/>
            <a:gd name="adj2" fmla="val 25000"/>
            <a:gd name="adj3" fmla="val 3578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668C6-2F6F-4509-AEB0-88A9E8A9AB70}">
      <dsp:nvSpPr>
        <dsp:cNvPr id="0" name=""/>
        <dsp:cNvSpPr/>
      </dsp:nvSpPr>
      <dsp:spPr>
        <a:xfrm>
          <a:off x="2882815" y="841744"/>
          <a:ext cx="1038716" cy="727068"/>
        </a:xfrm>
        <a:prstGeom prst="roundRect">
          <a:avLst>
            <a:gd name="adj" fmla="val 16670"/>
          </a:avLst>
        </a:prstGeom>
        <a:solidFill>
          <a:srgbClr val="7671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latin typeface="Arial" panose="020B0604020202020204" pitchFamily="34" charset="0"/>
              <a:cs typeface="Arial" panose="020B0604020202020204" pitchFamily="34" charset="0"/>
            </a:rPr>
            <a:t>Fase 2</a:t>
          </a:r>
        </a:p>
      </dsp:txBody>
      <dsp:txXfrm>
        <a:off x="2918314" y="877243"/>
        <a:ext cx="967718" cy="656070"/>
      </dsp:txXfrm>
    </dsp:sp>
    <dsp:sp modelId="{9613DF15-F0EC-4BC5-A109-D2728331966D}">
      <dsp:nvSpPr>
        <dsp:cNvPr id="0" name=""/>
        <dsp:cNvSpPr/>
      </dsp:nvSpPr>
      <dsp:spPr>
        <a:xfrm>
          <a:off x="4032706" y="92396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33373B"/>
            </a:buClr>
            <a:buSzPct val="100000"/>
            <a:buFont typeface="Wingdings" panose="05000000000000000000" pitchFamily="2" charset="2"/>
            <a:buChar char="Ø"/>
          </a:pPr>
          <a:r>
            <a:rPr lang="it-IT" sz="1800" b="1" kern="1200" dirty="0">
              <a:latin typeface="Arial" panose="020B0604020202020204" pitchFamily="34" charset="0"/>
              <a:cs typeface="Arial" panose="020B0604020202020204" pitchFamily="34" charset="0"/>
            </a:rPr>
            <a:t>Illustrare la vostra soluzione</a:t>
          </a:r>
        </a:p>
      </dsp:txBody>
      <dsp:txXfrm>
        <a:off x="4032706" y="923968"/>
        <a:ext cx="3017518" cy="587648"/>
      </dsp:txXfrm>
    </dsp:sp>
    <dsp:sp modelId="{F5A9C339-99C0-4B75-AB15-AA8AB8F747D1}">
      <dsp:nvSpPr>
        <dsp:cNvPr id="0" name=""/>
        <dsp:cNvSpPr/>
      </dsp:nvSpPr>
      <dsp:spPr>
        <a:xfrm rot="5400000">
          <a:off x="4494700" y="2342473"/>
          <a:ext cx="617030" cy="702467"/>
        </a:xfrm>
        <a:prstGeom prst="bentUpArrow">
          <a:avLst>
            <a:gd name="adj1" fmla="val 32840"/>
            <a:gd name="adj2" fmla="val 25000"/>
            <a:gd name="adj3" fmla="val 35780"/>
          </a:avLst>
        </a:prstGeom>
        <a:solidFill>
          <a:srgbClr val="FF8B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6D3B8-E872-46F9-AFD7-C46E36502BC5}">
      <dsp:nvSpPr>
        <dsp:cNvPr id="0" name=""/>
        <dsp:cNvSpPr/>
      </dsp:nvSpPr>
      <dsp:spPr>
        <a:xfrm>
          <a:off x="4331224" y="1658482"/>
          <a:ext cx="1038716" cy="727068"/>
        </a:xfrm>
        <a:prstGeom prst="roundRect">
          <a:avLst>
            <a:gd name="adj" fmla="val 16670"/>
          </a:avLst>
        </a:prstGeom>
        <a:solidFill>
          <a:srgbClr val="D2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latin typeface="Arial" panose="020B0604020202020204" pitchFamily="34" charset="0"/>
              <a:cs typeface="Arial" panose="020B0604020202020204" pitchFamily="34" charset="0"/>
            </a:rPr>
            <a:t>Fase 3</a:t>
          </a:r>
        </a:p>
      </dsp:txBody>
      <dsp:txXfrm>
        <a:off x="4366723" y="1693981"/>
        <a:ext cx="967718" cy="656070"/>
      </dsp:txXfrm>
    </dsp:sp>
    <dsp:sp modelId="{96777DAA-842C-4140-8CA1-B879947FDF68}">
      <dsp:nvSpPr>
        <dsp:cNvPr id="0" name=""/>
        <dsp:cNvSpPr/>
      </dsp:nvSpPr>
      <dsp:spPr>
        <a:xfrm>
          <a:off x="5515625" y="1728195"/>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it-IT" sz="1800" b="1" kern="1200" dirty="0">
              <a:solidFill>
                <a:srgbClr val="D20000"/>
              </a:solidFill>
              <a:latin typeface="Arial" panose="020B0604020202020204" pitchFamily="34" charset="0"/>
              <a:cs typeface="Arial" panose="020B0604020202020204" pitchFamily="34" charset="0"/>
            </a:rPr>
            <a:t>Spiegare che cosa vi differenzia</a:t>
          </a:r>
        </a:p>
      </dsp:txBody>
      <dsp:txXfrm>
        <a:off x="5515625" y="1728195"/>
        <a:ext cx="3017518" cy="587648"/>
      </dsp:txXfrm>
    </dsp:sp>
    <dsp:sp modelId="{E965D5DD-6F74-4AB2-9E2B-F64AF5EE0917}">
      <dsp:nvSpPr>
        <dsp:cNvPr id="0" name=""/>
        <dsp:cNvSpPr/>
      </dsp:nvSpPr>
      <dsp:spPr>
        <a:xfrm rot="5400000">
          <a:off x="5943109" y="3159211"/>
          <a:ext cx="617030" cy="702467"/>
        </a:xfrm>
        <a:prstGeom prst="bentUpArrow">
          <a:avLst>
            <a:gd name="adj1" fmla="val 32840"/>
            <a:gd name="adj2" fmla="val 25000"/>
            <a:gd name="adj3" fmla="val 35780"/>
          </a:avLst>
        </a:prstGeom>
        <a:solidFill>
          <a:srgbClr val="A3F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EF3E69-E29A-4925-96EC-80AEC6ED6B80}">
      <dsp:nvSpPr>
        <dsp:cNvPr id="0" name=""/>
        <dsp:cNvSpPr/>
      </dsp:nvSpPr>
      <dsp:spPr>
        <a:xfrm>
          <a:off x="5779633" y="2475219"/>
          <a:ext cx="1038716" cy="727068"/>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latin typeface="Arial" panose="020B0604020202020204" pitchFamily="34" charset="0"/>
              <a:cs typeface="Arial" panose="020B0604020202020204" pitchFamily="34" charset="0"/>
            </a:rPr>
            <a:t>Fase 4</a:t>
          </a:r>
        </a:p>
      </dsp:txBody>
      <dsp:txXfrm>
        <a:off x="5815132" y="2510718"/>
        <a:ext cx="967718" cy="656070"/>
      </dsp:txXfrm>
    </dsp:sp>
    <dsp:sp modelId="{9AB9027A-2EDE-4548-8417-5FDD5BAF79AC}">
      <dsp:nvSpPr>
        <dsp:cNvPr id="0" name=""/>
        <dsp:cNvSpPr/>
      </dsp:nvSpPr>
      <dsp:spPr>
        <a:xfrm>
          <a:off x="6986531" y="259002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5"/>
            </a:buClr>
            <a:buSzPct val="100000"/>
            <a:buFont typeface="Wingdings" panose="05000000000000000000" pitchFamily="2" charset="2"/>
            <a:buChar char="Ø"/>
          </a:pPr>
          <a:r>
            <a:rPr lang="it-IT" sz="1800" b="1" kern="1200" dirty="0">
              <a:solidFill>
                <a:schemeClr val="accent5"/>
              </a:solidFill>
              <a:latin typeface="Arial" panose="020B0604020202020204" pitchFamily="34" charset="0"/>
              <a:cs typeface="Arial" panose="020B0604020202020204" pitchFamily="34" charset="0"/>
            </a:rPr>
            <a:t>Concludere l’accordo</a:t>
          </a:r>
        </a:p>
      </dsp:txBody>
      <dsp:txXfrm>
        <a:off x="6986531" y="2590028"/>
        <a:ext cx="3017518" cy="587648"/>
      </dsp:txXfrm>
    </dsp:sp>
    <dsp:sp modelId="{822C2EBB-7592-4D91-B7AF-9075C5B9198A}">
      <dsp:nvSpPr>
        <dsp:cNvPr id="0" name=""/>
        <dsp:cNvSpPr/>
      </dsp:nvSpPr>
      <dsp:spPr>
        <a:xfrm>
          <a:off x="7228042" y="3291957"/>
          <a:ext cx="1038716" cy="727068"/>
        </a:xfrm>
        <a:prstGeom prst="roundRect">
          <a:avLst>
            <a:gd name="adj" fmla="val 166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latin typeface="Arial" panose="020B0604020202020204" pitchFamily="34" charset="0"/>
              <a:cs typeface="Arial" panose="020B0604020202020204" pitchFamily="34" charset="0"/>
            </a:rPr>
            <a:t>Fase 5</a:t>
          </a:r>
        </a:p>
      </dsp:txBody>
      <dsp:txXfrm>
        <a:off x="7263541" y="3327456"/>
        <a:ext cx="967718" cy="656070"/>
      </dsp:txXfrm>
    </dsp:sp>
    <dsp:sp modelId="{9ED1295A-2F22-41EE-96DA-06D9FCE95ED0}">
      <dsp:nvSpPr>
        <dsp:cNvPr id="0" name=""/>
        <dsp:cNvSpPr/>
      </dsp:nvSpPr>
      <dsp:spPr>
        <a:xfrm>
          <a:off x="8477828" y="3376020"/>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3"/>
            </a:buClr>
            <a:buSzPct val="100000"/>
            <a:buFont typeface="Wingdings" panose="05000000000000000000" pitchFamily="2" charset="2"/>
            <a:buChar char="Ø"/>
          </a:pPr>
          <a:r>
            <a:rPr lang="it-IT" sz="1800" b="1" kern="1200" dirty="0">
              <a:solidFill>
                <a:srgbClr val="00B0F0"/>
              </a:solidFill>
              <a:latin typeface="Arial" panose="020B0604020202020204" pitchFamily="34" charset="0"/>
              <a:cs typeface="Arial" panose="020B0604020202020204" pitchFamily="34" charset="0"/>
            </a:rPr>
            <a:t>Perfezionare la strategia e metterla in pratica</a:t>
          </a:r>
        </a:p>
      </dsp:txBody>
      <dsp:txXfrm>
        <a:off x="8477828" y="3376020"/>
        <a:ext cx="3017518" cy="587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7DBE-45D2-4844-A025-33509384EB4A}">
      <dsp:nvSpPr>
        <dsp:cNvPr id="0" name=""/>
        <dsp:cNvSpPr/>
      </dsp:nvSpPr>
      <dsp:spPr>
        <a:xfrm>
          <a:off x="1618596" y="669291"/>
          <a:ext cx="5504383" cy="5504383"/>
        </a:xfrm>
        <a:prstGeom prst="pie">
          <a:avLst>
            <a:gd name="adj1" fmla="val 16200000"/>
            <a:gd name="adj2" fmla="val 19285716"/>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rgbClr val="FF5C35"/>
              </a:solidFill>
              <a:latin typeface="Calibri"/>
              <a:ea typeface="+mn-ea"/>
              <a:cs typeface="+mn-cs"/>
            </a:rPr>
            <a:t>*</a:t>
          </a:r>
        </a:p>
      </dsp:txBody>
      <dsp:txXfrm>
        <a:off x="4425177" y="1193518"/>
        <a:ext cx="1507152" cy="950161"/>
      </dsp:txXfrm>
    </dsp:sp>
    <dsp:sp modelId="{5C06C518-77D9-4B2C-856A-486E7854393F}">
      <dsp:nvSpPr>
        <dsp:cNvPr id="0" name=""/>
        <dsp:cNvSpPr/>
      </dsp:nvSpPr>
      <dsp:spPr>
        <a:xfrm>
          <a:off x="1612908" y="671665"/>
          <a:ext cx="5504383" cy="5504383"/>
        </a:xfrm>
        <a:prstGeom prst="pie">
          <a:avLst>
            <a:gd name="adj1" fmla="val 19285716"/>
            <a:gd name="adj2" fmla="val 77142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bg1"/>
              </a:solidFill>
              <a:latin typeface="Calibri"/>
              <a:ea typeface="+mn-ea"/>
              <a:cs typeface="+mn-cs"/>
            </a:rPr>
            <a:t>Parenti</a:t>
          </a:r>
        </a:p>
      </dsp:txBody>
      <dsp:txXfrm>
        <a:off x="5380790" y="2637517"/>
        <a:ext cx="1598892" cy="1015689"/>
      </dsp:txXfrm>
    </dsp:sp>
    <dsp:sp modelId="{91494CCB-08A7-418F-972C-B74B37CD67C5}">
      <dsp:nvSpPr>
        <dsp:cNvPr id="0" name=""/>
        <dsp:cNvSpPr/>
      </dsp:nvSpPr>
      <dsp:spPr>
        <a:xfrm>
          <a:off x="1612908" y="671665"/>
          <a:ext cx="5504383" cy="5504383"/>
        </a:xfrm>
        <a:prstGeom prst="pie">
          <a:avLst>
            <a:gd name="adj1" fmla="val 771428"/>
            <a:gd name="adj2" fmla="val 3857143"/>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bg1"/>
              </a:solidFill>
              <a:latin typeface="Calibri"/>
              <a:ea typeface="+mn-ea"/>
              <a:cs typeface="+mn-cs"/>
            </a:rPr>
            <a:t>Amici</a:t>
          </a:r>
        </a:p>
      </dsp:txBody>
      <dsp:txXfrm>
        <a:off x="5151441" y="3948084"/>
        <a:ext cx="1441624" cy="1048454"/>
      </dsp:txXfrm>
    </dsp:sp>
    <dsp:sp modelId="{73C60A79-1925-4C51-A646-D783C04C5F80}">
      <dsp:nvSpPr>
        <dsp:cNvPr id="0" name=""/>
        <dsp:cNvSpPr/>
      </dsp:nvSpPr>
      <dsp:spPr>
        <a:xfrm>
          <a:off x="1612908" y="671665"/>
          <a:ext cx="5504383" cy="5504383"/>
        </a:xfrm>
        <a:prstGeom prst="pie">
          <a:avLst>
            <a:gd name="adj1" fmla="val 3857226"/>
            <a:gd name="adj2" fmla="val 694285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bg1"/>
              </a:solidFill>
              <a:latin typeface="Calibri"/>
              <a:ea typeface="+mn-ea"/>
              <a:cs typeface="+mn-cs"/>
            </a:rPr>
            <a:t>Vicini di casa</a:t>
          </a:r>
        </a:p>
      </dsp:txBody>
      <dsp:txXfrm>
        <a:off x="3627906" y="4996538"/>
        <a:ext cx="1474388" cy="1048454"/>
      </dsp:txXfrm>
    </dsp:sp>
    <dsp:sp modelId="{7A9D694E-6CB5-4F90-B535-59EE2852E7BF}">
      <dsp:nvSpPr>
        <dsp:cNvPr id="0" name=""/>
        <dsp:cNvSpPr/>
      </dsp:nvSpPr>
      <dsp:spPr>
        <a:xfrm>
          <a:off x="1612908" y="671665"/>
          <a:ext cx="5504383" cy="5504383"/>
        </a:xfrm>
        <a:prstGeom prst="pie">
          <a:avLst>
            <a:gd name="adj1" fmla="val 6942858"/>
            <a:gd name="adj2" fmla="val 10028574"/>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bg1"/>
              </a:solidFill>
              <a:latin typeface="Calibri"/>
              <a:ea typeface="+mn-ea"/>
              <a:cs typeface="+mn-cs"/>
            </a:rPr>
            <a:t>Membri della stessa comunità religiosa </a:t>
          </a:r>
        </a:p>
      </dsp:txBody>
      <dsp:txXfrm>
        <a:off x="2137135" y="3948084"/>
        <a:ext cx="1441624" cy="1048454"/>
      </dsp:txXfrm>
    </dsp:sp>
    <dsp:sp modelId="{B5D8FFB2-041D-4D6A-A2EE-84C58EB09C05}">
      <dsp:nvSpPr>
        <dsp:cNvPr id="0" name=""/>
        <dsp:cNvSpPr/>
      </dsp:nvSpPr>
      <dsp:spPr>
        <a:xfrm>
          <a:off x="1612908" y="671665"/>
          <a:ext cx="5504383" cy="5504383"/>
        </a:xfrm>
        <a:prstGeom prst="pie">
          <a:avLst>
            <a:gd name="adj1" fmla="val 10028574"/>
            <a:gd name="adj2" fmla="val 13114284"/>
          </a:avLst>
        </a:prstGeom>
        <a:solidFill>
          <a:schemeClr val="accent4"/>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rgbClr val="FF5C35"/>
              </a:solidFill>
              <a:latin typeface="Calibri"/>
              <a:ea typeface="+mn-ea"/>
              <a:cs typeface="+mn-cs"/>
            </a:rPr>
            <a:t>*</a:t>
          </a:r>
        </a:p>
      </dsp:txBody>
      <dsp:txXfrm>
        <a:off x="1750518" y="2637517"/>
        <a:ext cx="1598892" cy="1015689"/>
      </dsp:txXfrm>
    </dsp:sp>
    <dsp:sp modelId="{259E753B-DE53-4EF9-BF8D-1BAA8D785381}">
      <dsp:nvSpPr>
        <dsp:cNvPr id="0" name=""/>
        <dsp:cNvSpPr/>
      </dsp:nvSpPr>
      <dsp:spPr>
        <a:xfrm>
          <a:off x="1612908" y="671665"/>
          <a:ext cx="5504383" cy="5504383"/>
        </a:xfrm>
        <a:prstGeom prst="pie">
          <a:avLst>
            <a:gd name="adj1" fmla="val 13114284"/>
            <a:gd name="adj2" fmla="val 16200000"/>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bg1"/>
              </a:solidFill>
              <a:latin typeface="Calibri"/>
              <a:ea typeface="+mn-ea"/>
              <a:cs typeface="+mn-cs"/>
            </a:rPr>
            <a:t>Persone del proprio ambito professionale/colleghi</a:t>
          </a:r>
        </a:p>
      </dsp:txBody>
      <dsp:txXfrm>
        <a:off x="2805525" y="1195892"/>
        <a:ext cx="1507152" cy="9501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8/28/2023</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membership@lionsclub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it-IT" sz="1200" dirty="0">
                <a:solidFill>
                  <a:schemeClr val="accent6">
                    <a:lumMod val="75000"/>
                    <a:lumOff val="25000"/>
                  </a:schemeClr>
                </a:solidFill>
                <a:latin typeface="Arial" charset="0"/>
                <a:ea typeface="Arial" charset="0"/>
                <a:cs typeface="Arial" charset="0"/>
              </a:rPr>
              <a:t>Aiutare a comprendere l’importanza dello sviluppo di nuovi club nella comunità.</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it-IT" sz="1200" dirty="0">
                <a:solidFill>
                  <a:schemeClr val="accent6">
                    <a:lumMod val="75000"/>
                    <a:lumOff val="25000"/>
                  </a:schemeClr>
                </a:solidFill>
                <a:latin typeface="Arial" charset="0"/>
                <a:ea typeface="Arial" charset="0"/>
                <a:cs typeface="Arial" charset="0"/>
              </a:rPr>
              <a:t>Approfondire la conoscenza delle strategie per il reclutamento di nuovi soci e degli strumenti necessari per il reclutamento di nuovi club.</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it-IT" sz="1200" dirty="0">
                <a:solidFill>
                  <a:schemeClr val="accent6">
                    <a:lumMod val="75000"/>
                    <a:lumOff val="25000"/>
                  </a:schemeClr>
                </a:solidFill>
                <a:latin typeface="Arial" charset="0"/>
                <a:ea typeface="Arial" charset="0"/>
                <a:cs typeface="Arial" charset="0"/>
              </a:rPr>
              <a:t>Acquisire la conoscenza per condurre una riunione informativa e organizzativa per un nuovo club.</a:t>
            </a:r>
          </a:p>
          <a:p>
            <a:pPr marL="342900" indent="-342900">
              <a:buClr>
                <a:srgbClr val="10233F"/>
              </a:buClr>
              <a:buSzPct val="100000"/>
              <a:buFont typeface="Wingdings" panose="05000000000000000000" pitchFamily="2" charset="2"/>
              <a:buChar char="Ø"/>
            </a:pPr>
            <a:endParaRPr lang="en-US" sz="12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it-IT" sz="1200" dirty="0">
                <a:solidFill>
                  <a:schemeClr val="accent6">
                    <a:lumMod val="75000"/>
                    <a:lumOff val="25000"/>
                  </a:schemeClr>
                </a:solidFill>
                <a:latin typeface="Arial" charset="0"/>
                <a:ea typeface="Arial" charset="0"/>
                <a:cs typeface="Arial" charset="0"/>
              </a:rPr>
              <a:t>Comprendere la procedura di omologazione del nuovo club.</a:t>
            </a:r>
          </a:p>
          <a:p>
            <a:pPr marL="0" indent="0">
              <a:buClr>
                <a:srgbClr val="10233F"/>
              </a:buClr>
              <a:buSzPct val="100000"/>
              <a:buFont typeface="Wingdings" panose="05000000000000000000" pitchFamily="2" charset="2"/>
              <a:buNone/>
            </a:pPr>
            <a:endParaRPr lang="en-US" sz="1200" dirty="0">
              <a:solidFill>
                <a:schemeClr val="accent6">
                  <a:lumMod val="75000"/>
                  <a:lumOff val="25000"/>
                </a:schemeClr>
              </a:solidFill>
              <a:latin typeface="Arial" charset="0"/>
              <a:ea typeface="Arial" charset="0"/>
              <a:cs typeface="Arial"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a:t>
            </a:fld>
            <a:endParaRPr lang="en-US" dirty="0"/>
          </a:p>
        </p:txBody>
      </p:sp>
    </p:spTree>
    <p:extLst>
      <p:ext uri="{BB962C8B-B14F-4D97-AF65-F5344CB8AC3E}">
        <p14:creationId xmlns:p14="http://schemas.microsoft.com/office/powerpoint/2010/main" val="1216349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dirty="0"/>
              <a:t>Note del relatore:</a:t>
            </a:r>
          </a:p>
          <a:p>
            <a:r>
              <a:rPr lang="it-IT" b="1" dirty="0"/>
              <a:t>Individuare un’area adatta è una componente fondamentale per l'avvio di un nuovo club.  Una valutazione dei bisogni della comunità per lo sviluppo di un nuovo club può aiutare a determinare la sede più adatta con le esigenze più importanti.</a:t>
            </a:r>
          </a:p>
          <a:p>
            <a:endParaRPr lang="it-IT" dirty="0"/>
          </a:p>
          <a:p>
            <a:r>
              <a:rPr lang="it-IT" dirty="0"/>
              <a:t>Nel determinare le aree di opportunità per un nuovo club dovreste considerare quanto segue: (Leggere dalla slide)</a:t>
            </a:r>
            <a:endParaRPr lang="en-US" dirty="0"/>
          </a:p>
        </p:txBody>
      </p:sp>
    </p:spTree>
    <p:extLst>
      <p:ext uri="{BB962C8B-B14F-4D97-AF65-F5344CB8AC3E}">
        <p14:creationId xmlns:p14="http://schemas.microsoft.com/office/powerpoint/2010/main" val="1940662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dirty="0"/>
              <a:t>Note del relatore:</a:t>
            </a:r>
          </a:p>
          <a:p>
            <a:r>
              <a:rPr lang="it-IT" dirty="0"/>
              <a:t>L'obiettivo della ricerca sul luogo è quello di esaminare le esigenze della comunità, di valutare la fattibilità della creazione di un club e di raccogliere altre informazioni pertinenti sulla comunità per determinare come un Lions Club possa essere utile alla collettività.</a:t>
            </a:r>
          </a:p>
          <a:p>
            <a:endParaRPr lang="it-IT" dirty="0"/>
          </a:p>
          <a:p>
            <a:r>
              <a:rPr lang="it-IT" dirty="0"/>
              <a:t>(Leggere dalla slide)</a:t>
            </a:r>
            <a:endParaRPr lang="en-US" dirty="0"/>
          </a:p>
        </p:txBody>
      </p:sp>
    </p:spTree>
    <p:extLst>
      <p:ext uri="{BB962C8B-B14F-4D97-AF65-F5344CB8AC3E}">
        <p14:creationId xmlns:p14="http://schemas.microsoft.com/office/powerpoint/2010/main" val="2634971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b="1" noProof="0" dirty="0"/>
              <a:t>Note del relatore:</a:t>
            </a:r>
            <a:endParaRPr lang="it-IT"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noProof="0" dirty="0"/>
              <a:t>È importante che il distretto crei un solido piano di promozione. Far conoscere il nuovo club è importante per il successo della sua formazione.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noProof="0" dirty="0"/>
              <a:t>Il piano di reclutamento deve comprendere i seguenti elementi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noProof="0" dirty="0"/>
              <a:t>Chi - Creare un elenco di potenziali soci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noProof="0" dirty="0"/>
              <a:t>Dove - Quando si pensa a dove promuovere il nuovo club, bisogna tenere presente chi sono i potenziali soci e quale sarebbe il modo migliore per raggiungerli. Ci sono molti modi per fare promozione e l'utilizzo di un'ampia varietà è il modo migliore per raggiungere il maggior numero di persone possibile.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noProof="0" dirty="0"/>
              <a:t>Cosa - Avere un discorso di presentazione è una parte fondamentale del processo di reclutamento.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noProof="0" dirty="0"/>
              <a:t>Quando - Mentre fate il giro di visite, portate con voi le informazioni, comprese quelle di contatto, nel caso in cui i potenziali soci abbiano altre domande. Portate con voi anche gli inviti all'incontro informativo, in modo che i potenziali soci possano pianificare la loro partecipazione.</a:t>
            </a:r>
          </a:p>
          <a:p>
            <a:endParaRPr lang="it-IT" noProof="0" dirty="0"/>
          </a:p>
        </p:txBody>
      </p:sp>
    </p:spTree>
    <p:extLst>
      <p:ext uri="{BB962C8B-B14F-4D97-AF65-F5344CB8AC3E}">
        <p14:creationId xmlns:p14="http://schemas.microsoft.com/office/powerpoint/2010/main" val="384889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b="1" noProof="0" dirty="0"/>
              <a:t>Note del relatore:</a:t>
            </a:r>
          </a:p>
          <a:p>
            <a:pPr marL="0" indent="0" algn="l">
              <a:buNone/>
            </a:pPr>
            <a:endParaRPr lang="it-IT" b="1" u="sng" noProof="0" dirty="0">
              <a:solidFill>
                <a:srgbClr val="002060"/>
              </a:solidFill>
            </a:endParaRPr>
          </a:p>
          <a:p>
            <a:pPr marL="0" indent="0" algn="l">
              <a:buNone/>
            </a:pPr>
            <a:r>
              <a:rPr lang="it-IT" b="1" u="sng" noProof="0" dirty="0">
                <a:solidFill>
                  <a:srgbClr val="002060"/>
                </a:solidFill>
              </a:rPr>
              <a:t>Scrivere il discorso di presentazione perfetto in cinque semplici passi</a:t>
            </a:r>
          </a:p>
          <a:p>
            <a:pPr lvl="1"/>
            <a:endParaRPr lang="it-IT" noProof="0"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it-IT" b="1" noProof="0" dirty="0">
                <a:solidFill>
                  <a:srgbClr val="002060"/>
                </a:solidFill>
              </a:rPr>
              <a:t>Fase 1: Determinare il vostro obiettivo</a:t>
            </a:r>
          </a:p>
          <a:p>
            <a:pPr marL="1711291" lvl="3" indent="-342900">
              <a:spcBef>
                <a:spcPts val="0"/>
              </a:spcBef>
              <a:buClr>
                <a:srgbClr val="33373B"/>
              </a:buClr>
              <a:buSzPct val="100000"/>
              <a:buFont typeface="Wingdings" panose="05000000000000000000" pitchFamily="2" charset="2"/>
              <a:buChar char="Ø"/>
            </a:pPr>
            <a:endParaRPr lang="it-IT" noProof="0"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it-IT" b="1" noProof="0" dirty="0">
                <a:solidFill>
                  <a:srgbClr val="002060"/>
                </a:solidFill>
              </a:rPr>
              <a:t>Fase 2: Illustrare la vostra soluzione</a:t>
            </a:r>
          </a:p>
          <a:p>
            <a:pPr marL="1711291" lvl="3" indent="-342900">
              <a:spcBef>
                <a:spcPts val="0"/>
              </a:spcBef>
              <a:buClr>
                <a:srgbClr val="33373B"/>
              </a:buClr>
              <a:buSzPct val="100000"/>
              <a:buFont typeface="Wingdings" panose="05000000000000000000" pitchFamily="2" charset="2"/>
              <a:buChar char="Ø"/>
            </a:pPr>
            <a:endParaRPr lang="it-IT" b="1" noProof="0"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it-IT" b="1" noProof="0" dirty="0">
                <a:solidFill>
                  <a:srgbClr val="002060"/>
                </a:solidFill>
              </a:rPr>
              <a:t>Fase 3: Spiegare che cosa vi differenzia</a:t>
            </a:r>
          </a:p>
          <a:p>
            <a:pPr marL="1711291" lvl="3" indent="-342900">
              <a:spcBef>
                <a:spcPts val="0"/>
              </a:spcBef>
              <a:buClr>
                <a:srgbClr val="33373B"/>
              </a:buClr>
              <a:buSzPct val="100000"/>
              <a:buFont typeface="Wingdings" panose="05000000000000000000" pitchFamily="2" charset="2"/>
              <a:buChar char="Ø"/>
            </a:pPr>
            <a:endParaRPr lang="it-IT" b="1" noProof="0"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it-IT" b="1" noProof="0" dirty="0">
                <a:solidFill>
                  <a:srgbClr val="002060"/>
                </a:solidFill>
              </a:rPr>
              <a:t>Fase 4: Concludere l’accordo</a:t>
            </a:r>
          </a:p>
          <a:p>
            <a:pPr marL="1711291" lvl="3" indent="-342900">
              <a:spcBef>
                <a:spcPts val="0"/>
              </a:spcBef>
              <a:buClr>
                <a:srgbClr val="33373B"/>
              </a:buClr>
              <a:buSzPct val="100000"/>
              <a:buFont typeface="Wingdings" panose="05000000000000000000" pitchFamily="2" charset="2"/>
              <a:buChar char="Ø"/>
            </a:pPr>
            <a:endParaRPr lang="it-IT" b="1" noProof="0"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it-IT" b="1" noProof="0" dirty="0">
                <a:solidFill>
                  <a:srgbClr val="002060"/>
                </a:solidFill>
              </a:rPr>
              <a:t>Fase 5: Perfezionare la strategia e metterla in pratica</a:t>
            </a:r>
            <a:endParaRPr lang="it-IT" noProof="0" dirty="0">
              <a:solidFill>
                <a:srgbClr val="002060"/>
              </a:solidFill>
            </a:endParaRPr>
          </a:p>
          <a:p>
            <a:endParaRPr lang="it-IT"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noProof="0" dirty="0">
                <a:solidFill>
                  <a:srgbClr val="002060"/>
                </a:solidFill>
              </a:rPr>
              <a:t>Avere un ottimo discorso di presentazione è fondamentale. Il discorso dovrebbe durare 20-30 secondi, essere interessante, memorabile e conciso.</a:t>
            </a:r>
          </a:p>
          <a:p>
            <a:endParaRPr lang="it-IT" noProof="0" dirty="0"/>
          </a:p>
        </p:txBody>
      </p:sp>
    </p:spTree>
    <p:extLst>
      <p:ext uri="{BB962C8B-B14F-4D97-AF65-F5344CB8AC3E}">
        <p14:creationId xmlns:p14="http://schemas.microsoft.com/office/powerpoint/2010/main" val="249646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Note del relatore: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noProof="0" dirty="0">
                <a:solidFill>
                  <a:srgbClr val="002060"/>
                </a:solidFill>
              </a:rPr>
              <a:t>Avere un ottimo discorso di presentazione è fondamentale. Il discorso dovrebbe durare 20-30 secondi, essere interessante, memorabile e conciso.</a:t>
            </a:r>
          </a:p>
          <a:p>
            <a:endParaRPr lang="it-IT" sz="120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Di seguito è riportato un esempio di discorso breve di presentazione (elevator speech).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(Leggere dalla slide)</a:t>
            </a:r>
          </a:p>
          <a:p>
            <a:endParaRPr lang="it-IT" dirty="0"/>
          </a:p>
        </p:txBody>
      </p:sp>
    </p:spTree>
    <p:extLst>
      <p:ext uri="{BB962C8B-B14F-4D97-AF65-F5344CB8AC3E}">
        <p14:creationId xmlns:p14="http://schemas.microsoft.com/office/powerpoint/2010/main" val="2615210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b="1" noProof="0" dirty="0"/>
              <a:t>Note del relatore:</a:t>
            </a:r>
          </a:p>
          <a:p>
            <a:endParaRPr lang="it-IT" noProof="0"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accent4"/>
                </a:solidFill>
                <a:ea typeface="Arial" charset="0"/>
                <a:cs typeface="Arial" panose="020B0604020202020204" pitchFamily="34" charset="0"/>
              </a:rPr>
              <a:t>Una parte importante di essere un Lions sono i vantaggi riservati ai soli soci.</a:t>
            </a:r>
          </a:p>
          <a:p>
            <a:endParaRPr lang="it-IT" noProof="0" dirty="0">
              <a:cs typeface="Calibri"/>
            </a:endParaRPr>
          </a:p>
          <a:p>
            <a:r>
              <a:rPr lang="it-IT" noProof="0" dirty="0">
                <a:cs typeface="Calibri"/>
              </a:rPr>
              <a:t>(leggere la slide)</a:t>
            </a:r>
          </a:p>
          <a:p>
            <a:endParaRPr lang="it-IT" noProof="0" dirty="0"/>
          </a:p>
          <a:p>
            <a:endParaRPr lang="it-IT" noProof="0" dirty="0"/>
          </a:p>
          <a:p>
            <a:endParaRPr lang="it-IT" noProof="0" dirty="0"/>
          </a:p>
        </p:txBody>
      </p:sp>
      <p:sp>
        <p:nvSpPr>
          <p:cNvPr id="4" name="Slide Number Placeholder 3"/>
          <p:cNvSpPr>
            <a:spLocks noGrp="1"/>
          </p:cNvSpPr>
          <p:nvPr>
            <p:ph type="sldNum" sz="quarter" idx="5"/>
          </p:nvPr>
        </p:nvSpPr>
        <p:spPr/>
        <p:txBody>
          <a:bodyPr/>
          <a:lstStyle/>
          <a:p>
            <a:fld id="{9F9FA9B6-D2BD-41BF-AB52-F7C9269A6FB7}" type="slidenum">
              <a:rPr lang="en-US" smtClean="0"/>
              <a:t>20</a:t>
            </a:fld>
            <a:endParaRPr lang="en-US" dirty="0"/>
          </a:p>
        </p:txBody>
      </p:sp>
    </p:spTree>
    <p:extLst>
      <p:ext uri="{BB962C8B-B14F-4D97-AF65-F5344CB8AC3E}">
        <p14:creationId xmlns:p14="http://schemas.microsoft.com/office/powerpoint/2010/main" val="3905251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b="1" noProof="0" dirty="0"/>
              <a:t>Note del relatore:</a:t>
            </a:r>
            <a:endParaRPr lang="it-IT" noProof="0" dirty="0"/>
          </a:p>
          <a:p>
            <a:r>
              <a:rPr lang="it-IT" noProof="0" dirty="0"/>
              <a:t>Il reclutamento dei soci è la parte più importante per lo sviluppo di un nuovo club.  Come team, dovreste elencare i nomi delle persone con cui ritenete importante entrare in contatto per condividere il valore dei Lions.  Se qualcuno dei membri del team di reclutamento ha relazioni chiave all'interno della comunità, queste sono le persone giuste con cui iniziare.  Sono le persone che possono aiutarvi a determinare chi contattare nella comunità.</a:t>
            </a:r>
          </a:p>
          <a:p>
            <a:endParaRPr lang="it-IT" noProof="0" dirty="0"/>
          </a:p>
          <a:p>
            <a:r>
              <a:rPr lang="it-IT" noProof="0" dirty="0"/>
              <a:t>La Ruota per il reclutamento è un metodo efficace per compilare un elenco di persone che potrebbero essere invitate a entrare nel club. (Leggere dalla slide)</a:t>
            </a:r>
          </a:p>
          <a:p>
            <a:endParaRPr lang="it-IT" noProof="0" dirty="0"/>
          </a:p>
          <a:p>
            <a:r>
              <a:rPr lang="it-IT" noProof="0" dirty="0"/>
              <a:t>*Ognuno è un potenziale futuro Lion e può contribuire in qualche modo al Lions Club.</a:t>
            </a:r>
          </a:p>
          <a:p>
            <a:endParaRPr lang="it-IT" noProof="0" dirty="0"/>
          </a:p>
          <a:p>
            <a:r>
              <a:rPr lang="it-IT" noProof="0" dirty="0"/>
              <a:t>Chiedere ai partecipanti di nominarne alcuni non presenti nella slide:</a:t>
            </a:r>
          </a:p>
          <a:p>
            <a:endParaRPr lang="it-IT" noProof="0" dirty="0"/>
          </a:p>
          <a:p>
            <a:pPr marL="171450" indent="-171450">
              <a:buFont typeface="Arial" panose="020B0604020202020204" pitchFamily="34" charset="0"/>
              <a:buChar char="•"/>
            </a:pPr>
            <a:r>
              <a:rPr lang="it-IT" noProof="0" dirty="0"/>
              <a:t>Gruppi giovanili</a:t>
            </a:r>
          </a:p>
          <a:p>
            <a:pPr marL="171450" indent="-171450">
              <a:buFont typeface="Arial" panose="020B0604020202020204" pitchFamily="34" charset="0"/>
              <a:buChar char="•"/>
            </a:pPr>
            <a:r>
              <a:rPr lang="it-IT" noProof="0" dirty="0"/>
              <a:t>Giovani leader</a:t>
            </a:r>
          </a:p>
          <a:p>
            <a:pPr marL="171450" indent="-171450">
              <a:buFont typeface="Arial" panose="020B0604020202020204" pitchFamily="34" charset="0"/>
              <a:buChar char="•"/>
            </a:pPr>
            <a:r>
              <a:rPr lang="it-IT" noProof="0" dirty="0"/>
              <a:t>Funzionari governativi</a:t>
            </a:r>
          </a:p>
          <a:p>
            <a:pPr marL="171450" indent="-171450">
              <a:buFont typeface="Arial" panose="020B0604020202020204" pitchFamily="34" charset="0"/>
              <a:buChar char="•"/>
            </a:pPr>
            <a:r>
              <a:rPr lang="it-IT" noProof="0" dirty="0"/>
              <a:t>ecc.</a:t>
            </a:r>
          </a:p>
        </p:txBody>
      </p:sp>
    </p:spTree>
    <p:extLst>
      <p:ext uri="{BB962C8B-B14F-4D97-AF65-F5344CB8AC3E}">
        <p14:creationId xmlns:p14="http://schemas.microsoft.com/office/powerpoint/2010/main" val="1337249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noProof="0" dirty="0"/>
              <a:t>Note del relatore:</a:t>
            </a:r>
            <a:endParaRPr lang="it-IT" noProof="0" dirty="0"/>
          </a:p>
          <a:p>
            <a:r>
              <a:rPr lang="it-IT" noProof="0" dirty="0"/>
              <a:t>In generale, esistono 5 modi per sviluppare un Lions Club.  Le 5 strategie comprendono: (Leggere sulla slide: "Come reclutiamo".  Sentitevi liberi di fornire esempi personali durante questa parte)</a:t>
            </a:r>
          </a:p>
          <a:p>
            <a:endParaRPr lang="it-IT" noProof="0" dirty="0"/>
          </a:p>
          <a:p>
            <a:r>
              <a:rPr lang="it-IT" noProof="0" dirty="0"/>
              <a:t>Il reclutamento sul campo (o porta a porta) è il metodo più utilizzato.  Di solito si svolge nell'arco di diversi giorni nel centro della città o nelle vie principali o in luoghi della comunità in cui sono presenti attività commerciali locali.  I proprietari delle attività commerciali sono un punto di riferimento perché hanno un interesse personale nella comunità.  Il reclutamento sul campo non viene effettuato nelle aree residenziali.  Nel caso di relazioni personali (ad esempio, i vicini di casa), il team di reclutamento deve invitarli all'incontro informativo. È possibile effettuare un po' di reclutamento preliminare chiedendo alle aziende locali di affiggere dei volantini per promuovere l'incontro informativo. </a:t>
            </a:r>
          </a:p>
          <a:p>
            <a:endParaRPr lang="it-IT" noProof="0" dirty="0"/>
          </a:p>
          <a:p>
            <a:r>
              <a:rPr lang="it-IT" noProof="0" dirty="0"/>
              <a:t>Ecco alcuni suggerimenti per un reclutamento sul campo di successo. (Leggere la slide)</a:t>
            </a:r>
          </a:p>
        </p:txBody>
      </p:sp>
    </p:spTree>
    <p:extLst>
      <p:ext uri="{BB962C8B-B14F-4D97-AF65-F5344CB8AC3E}">
        <p14:creationId xmlns:p14="http://schemas.microsoft.com/office/powerpoint/2010/main" val="183530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1" dirty="0">
                <a:solidFill>
                  <a:schemeClr val="accent4"/>
                </a:solidFill>
              </a:rPr>
              <a:t>I materiali per il reclutamento</a:t>
            </a:r>
            <a:r>
              <a:rPr lang="it-IT" sz="1200" dirty="0"/>
              <a:t> possono essere ordinati presso la Divisione Membership.</a:t>
            </a:r>
            <a:r>
              <a:rPr lang="it-IT" sz="1200" dirty="0">
                <a:solidFill>
                  <a:srgbClr val="33373B"/>
                </a:solidFill>
              </a:rPr>
              <a:t>  Per inviare un ordine, visitate la pagina web “Costituire un nuovo club” o utilizzate questo codice QR.</a:t>
            </a:r>
          </a:p>
          <a:p>
            <a:endParaRPr lang="it-IT" i="0" dirty="0"/>
          </a:p>
          <a:p>
            <a:r>
              <a:rPr lang="it-IT" i="0" dirty="0"/>
              <a:t>Spiegare che è possibile ordinare una quantità limitata di materiale di reclutamento e spedirlo gratuitamente da Lions Club International.</a:t>
            </a:r>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23</a:t>
            </a:fld>
            <a:endParaRPr lang="en-US" dirty="0"/>
          </a:p>
        </p:txBody>
      </p:sp>
    </p:spTree>
    <p:extLst>
      <p:ext uri="{BB962C8B-B14F-4D97-AF65-F5344CB8AC3E}">
        <p14:creationId xmlns:p14="http://schemas.microsoft.com/office/powerpoint/2010/main" val="300995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it-IT" b="1" dirty="0"/>
              <a:t>Note del relatore:</a:t>
            </a:r>
          </a:p>
          <a:p>
            <a:r>
              <a:rPr lang="it-IT" dirty="0"/>
              <a:t>In tutti questi anni di reclutamento di nuovi soci, è stato riscontrato che il motivo principale per cui qualcuno non entra a far parte di un Lions club è che semplicemente non gli è stato chiesto. Per raccogliere le informazioni di contatto necessarie si può utilizzare la richiesta per divenire socio fondatore, oppure il foglio di reclutamento fornito al DG e all'organizzatore del club.  La raccolta di dati dovrebbe essere di competenza di una sola persona durante il periodo di raccolta delle informazioni. Tutte le informazioni sui potenziali soci (lead) devono essere consegnate a una persona che creerà un elenco principale da aggiornare quotidianamente.</a:t>
            </a:r>
          </a:p>
          <a:p>
            <a:endParaRPr lang="it-IT" dirty="0"/>
          </a:p>
          <a:p>
            <a:r>
              <a:rPr lang="it-IT" dirty="0"/>
              <a:t>(Leggere dalla slide)</a:t>
            </a:r>
            <a:endParaRPr lang="en-US" dirty="0"/>
          </a:p>
          <a:p>
            <a:endParaRPr lang="en-US" dirty="0"/>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24</a:t>
            </a:fld>
            <a:endParaRPr lang="en-US" dirty="0"/>
          </a:p>
        </p:txBody>
      </p:sp>
    </p:spTree>
    <p:extLst>
      <p:ext uri="{BB962C8B-B14F-4D97-AF65-F5344CB8AC3E}">
        <p14:creationId xmlns:p14="http://schemas.microsoft.com/office/powerpoint/2010/main" val="411435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noProof="0" dirty="0"/>
              <a:t>Note del relatore:</a:t>
            </a:r>
            <a:endParaRPr lang="it-IT" noProof="0" dirty="0"/>
          </a:p>
          <a:p>
            <a:r>
              <a:rPr lang="it-IT" noProof="0" dirty="0"/>
              <a:t>Il vostro distretto ha fatto il primo passo per esplorare la formazione di nuovi club.  Prima di procedere, dobbiamo capire "perché è importante organizzare un nuovo club". I Lions club offrono alle persone l'opportunità di dare qualcosa alla comunità e di aiutare chi ha bisogno. Di seguito, alcuni vantaggi della formazione di un nuovo Lions Club.</a:t>
            </a:r>
          </a:p>
          <a:p>
            <a:endParaRPr lang="it-IT" sz="1200" noProof="0" dirty="0"/>
          </a:p>
          <a:p>
            <a:pPr marL="342900" indent="-342900">
              <a:lnSpc>
                <a:spcPct val="200000"/>
              </a:lnSpc>
              <a:buClr>
                <a:srgbClr val="10233F"/>
              </a:buClr>
              <a:buSzPct val="100000"/>
              <a:buFont typeface="Wingdings" panose="05000000000000000000" pitchFamily="2" charset="2"/>
              <a:buChar char="Ø"/>
            </a:pPr>
            <a:r>
              <a:rPr lang="it-IT" noProof="0" dirty="0">
                <a:solidFill>
                  <a:srgbClr val="10233F"/>
                </a:solidFill>
                <a:latin typeface="Arial" charset="0"/>
                <a:ea typeface="Arial" charset="0"/>
                <a:cs typeface="Arial" charset="0"/>
              </a:rPr>
              <a:t>Portare beneficio alla comunità</a:t>
            </a:r>
          </a:p>
          <a:p>
            <a:pPr marL="342900" indent="-342900">
              <a:lnSpc>
                <a:spcPct val="200000"/>
              </a:lnSpc>
              <a:buClr>
                <a:srgbClr val="10233F"/>
              </a:buClr>
              <a:buSzPct val="100000"/>
              <a:buFont typeface="Wingdings" panose="05000000000000000000" pitchFamily="2" charset="2"/>
              <a:buChar char="Ø"/>
            </a:pPr>
            <a:r>
              <a:rPr lang="it-IT" noProof="0" dirty="0">
                <a:solidFill>
                  <a:srgbClr val="10233F"/>
                </a:solidFill>
                <a:latin typeface="Arial" charset="0"/>
                <a:ea typeface="Arial" charset="0"/>
                <a:cs typeface="Arial" charset="0"/>
              </a:rPr>
              <a:t>Creare nuove opportunità di service</a:t>
            </a:r>
          </a:p>
          <a:p>
            <a:pPr marL="342900" indent="-342900">
              <a:lnSpc>
                <a:spcPct val="200000"/>
              </a:lnSpc>
              <a:buClr>
                <a:srgbClr val="10233F"/>
              </a:buClr>
              <a:buSzPct val="100000"/>
              <a:buFont typeface="Wingdings" panose="05000000000000000000" pitchFamily="2" charset="2"/>
              <a:buChar char="Ø"/>
            </a:pPr>
            <a:r>
              <a:rPr lang="it-IT" noProof="0" dirty="0">
                <a:solidFill>
                  <a:srgbClr val="10233F"/>
                </a:solidFill>
                <a:latin typeface="Arial" charset="0"/>
                <a:ea typeface="Arial" charset="0"/>
                <a:cs typeface="Arial" charset="0"/>
              </a:rPr>
              <a:t>Rispondere ai bisogni non soddisfatti</a:t>
            </a:r>
          </a:p>
          <a:p>
            <a:pPr marL="342900" indent="-342900">
              <a:lnSpc>
                <a:spcPct val="200000"/>
              </a:lnSpc>
              <a:buClr>
                <a:srgbClr val="10233F"/>
              </a:buClr>
              <a:buSzPct val="100000"/>
              <a:buFont typeface="Wingdings" panose="05000000000000000000" pitchFamily="2" charset="2"/>
              <a:buChar char="Ø"/>
            </a:pPr>
            <a:r>
              <a:rPr lang="it-IT" noProof="0" dirty="0">
                <a:solidFill>
                  <a:srgbClr val="10233F"/>
                </a:solidFill>
                <a:latin typeface="Arial" charset="0"/>
                <a:ea typeface="Arial" charset="0"/>
                <a:cs typeface="Arial" charset="0"/>
              </a:rPr>
              <a:t>Fare la differenza</a:t>
            </a:r>
          </a:p>
          <a:p>
            <a:pPr marL="342900" indent="-342900">
              <a:lnSpc>
                <a:spcPct val="200000"/>
              </a:lnSpc>
              <a:buClr>
                <a:srgbClr val="10233F"/>
              </a:buClr>
              <a:buSzPct val="100000"/>
              <a:buFont typeface="Wingdings" panose="05000000000000000000" pitchFamily="2" charset="2"/>
              <a:buChar char="Ø"/>
            </a:pPr>
            <a:r>
              <a:rPr lang="it-IT" noProof="0" dirty="0">
                <a:solidFill>
                  <a:srgbClr val="10233F"/>
                </a:solidFill>
                <a:latin typeface="Arial" charset="0"/>
                <a:ea typeface="Arial" charset="0"/>
                <a:cs typeface="Arial" charset="0"/>
              </a:rPr>
              <a:t>Ringiovanire la compagine associativa</a:t>
            </a:r>
          </a:p>
          <a:p>
            <a:pPr marL="342900" indent="-342900">
              <a:lnSpc>
                <a:spcPct val="200000"/>
              </a:lnSpc>
              <a:buClr>
                <a:srgbClr val="10233F"/>
              </a:buClr>
              <a:buSzPct val="100000"/>
              <a:buFont typeface="Wingdings" panose="05000000000000000000" pitchFamily="2" charset="2"/>
              <a:buChar char="Ø"/>
            </a:pPr>
            <a:r>
              <a:rPr lang="it-IT" noProof="0" dirty="0">
                <a:solidFill>
                  <a:srgbClr val="10233F"/>
                </a:solidFill>
                <a:latin typeface="Arial" charset="0"/>
                <a:ea typeface="Arial" charset="0"/>
                <a:cs typeface="Arial" charset="0"/>
              </a:rPr>
              <a:t>Formare nuovi leader</a:t>
            </a:r>
          </a:p>
          <a:p>
            <a:pPr marL="342900" indent="-342900">
              <a:lnSpc>
                <a:spcPct val="200000"/>
              </a:lnSpc>
              <a:buClr>
                <a:srgbClr val="10233F"/>
              </a:buClr>
              <a:buSzPct val="100000"/>
              <a:buFont typeface="Wingdings" panose="05000000000000000000" pitchFamily="2" charset="2"/>
              <a:buChar char="Ø"/>
            </a:pPr>
            <a:endParaRPr lang="it-IT" sz="1200" kern="0" noProof="0" dirty="0">
              <a:solidFill>
                <a:srgbClr val="10233F"/>
              </a:solidFill>
              <a:latin typeface="Arial" charset="0"/>
              <a:ea typeface="Arial" charset="0"/>
              <a:cs typeface="Arial" charset="0"/>
            </a:endParaRPr>
          </a:p>
          <a:p>
            <a:pPr algn="just"/>
            <a:endParaRPr lang="it-IT" sz="1600" noProof="0" dirty="0"/>
          </a:p>
        </p:txBody>
      </p:sp>
      <p:sp>
        <p:nvSpPr>
          <p:cNvPr id="4" name="Slide Number Placeholder 3"/>
          <p:cNvSpPr>
            <a:spLocks noGrp="1"/>
          </p:cNvSpPr>
          <p:nvPr>
            <p:ph type="sldNum" sz="quarter" idx="5"/>
          </p:nvPr>
        </p:nvSpPr>
        <p:spPr/>
        <p:txBody>
          <a:bodyPr/>
          <a:lstStyle/>
          <a:p>
            <a:fld id="{9F9FA9B6-D2BD-41BF-AB52-F7C9269A6FB7}" type="slidenum">
              <a:rPr lang="en-US" smtClean="0"/>
              <a:t>4</a:t>
            </a:fld>
            <a:endParaRPr lang="en-US" dirty="0"/>
          </a:p>
        </p:txBody>
      </p:sp>
      <p:sp>
        <p:nvSpPr>
          <p:cNvPr id="6" name="TextBox 5">
            <a:extLst>
              <a:ext uri="{FF2B5EF4-FFF2-40B4-BE49-F238E27FC236}">
                <a16:creationId xmlns:a16="http://schemas.microsoft.com/office/drawing/2014/main" id="{F42781AA-C87B-58E0-74A6-79AC6364A75E}"/>
              </a:ext>
            </a:extLst>
          </p:cNvPr>
          <p:cNvSpPr txBox="1"/>
          <p:nvPr/>
        </p:nvSpPr>
        <p:spPr>
          <a:xfrm>
            <a:off x="481167" y="4724400"/>
            <a:ext cx="6375245" cy="2031325"/>
          </a:xfrm>
          <a:prstGeom prst="rect">
            <a:avLst/>
          </a:prstGeom>
          <a:noFill/>
        </p:spPr>
        <p:txBody>
          <a:bodyPr wrap="square">
            <a:spAutoFit/>
          </a:bodyPr>
          <a:lstStyle/>
          <a:p>
            <a:r>
              <a:rPr lang="en-US" b="1" dirty="0"/>
              <a:t>Speaker Script:</a:t>
            </a:r>
          </a:p>
          <a:p>
            <a:r>
              <a:rPr lang="en-US" dirty="0"/>
              <a:t>Your district has take the first step in exploring new club formation.  Before we can move forward we must understand, “why organizing a new club is important” Lions club offer people the opportunity to give back to their community and help those in needs. The following are benefits to forming a new Lions Club.</a:t>
            </a:r>
          </a:p>
        </p:txBody>
      </p:sp>
    </p:spTree>
    <p:extLst>
      <p:ext uri="{BB962C8B-B14F-4D97-AF65-F5344CB8AC3E}">
        <p14:creationId xmlns:p14="http://schemas.microsoft.com/office/powerpoint/2010/main" val="1216349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Note del relatore:</a:t>
            </a:r>
          </a:p>
          <a:p>
            <a:r>
              <a:rPr lang="it-IT" dirty="0"/>
              <a:t>La riunione informativa è la prima occasione in cui i potenziali soci si incontrano per saperne di più sui Lions e sul nuovo club.  L'obiettivo è iniziare a costruire l'effettivo del nuovo club e preparare il terreno per una riunione organizzativa di successo.</a:t>
            </a:r>
          </a:p>
          <a:p>
            <a:endParaRPr lang="it-IT" dirty="0"/>
          </a:p>
          <a:p>
            <a:r>
              <a:rPr lang="it-IT" dirty="0"/>
              <a:t>Circa il 20-25% delle persone che si sono iscritte parteciperà alla riunione informativa.  Non scoraggiatevi.    Ci sono alcuni modi per aumentare la partecipazione:</a:t>
            </a:r>
          </a:p>
          <a:p>
            <a:pPr marL="171450" indent="-171450" algn="l" rtl="0" eaLnBrk="0" fontAlgn="base" hangingPunct="0">
              <a:spcBef>
                <a:spcPct val="30000"/>
              </a:spcBef>
              <a:spcAft>
                <a:spcPct val="0"/>
              </a:spcAft>
              <a:buFontTx/>
              <a:buChar char="-"/>
            </a:pPr>
            <a:r>
              <a:rPr lang="it-IT" sz="1200" kern="1200" dirty="0">
                <a:solidFill>
                  <a:schemeClr val="tx1"/>
                </a:solidFill>
                <a:latin typeface="+mn-lt"/>
                <a:ea typeface="ヒラギノ角ゴ Pro W3" charset="0"/>
              </a:rPr>
              <a:t>Seguire i contatti entro 48 ore dal primo contatto via telefono o e-mail.</a:t>
            </a:r>
          </a:p>
          <a:p>
            <a:pPr marL="171450" indent="-171450" algn="l" rtl="0" eaLnBrk="0" fontAlgn="base" hangingPunct="0">
              <a:spcBef>
                <a:spcPct val="30000"/>
              </a:spcBef>
              <a:spcAft>
                <a:spcPct val="0"/>
              </a:spcAft>
              <a:buFontTx/>
              <a:buChar char="-"/>
            </a:pPr>
            <a:r>
              <a:rPr lang="it-IT" sz="1200" kern="1200" dirty="0">
                <a:solidFill>
                  <a:schemeClr val="tx1"/>
                </a:solidFill>
                <a:latin typeface="+mn-lt"/>
                <a:ea typeface="ヒラギノ角ゴ Pro W3" charset="0"/>
              </a:rPr>
              <a:t>Invitare i potenziali soci a portare un amico</a:t>
            </a:r>
          </a:p>
          <a:p>
            <a:pPr marL="171450" indent="-171450" algn="l" rtl="0" eaLnBrk="0" fontAlgn="base" hangingPunct="0">
              <a:spcBef>
                <a:spcPct val="30000"/>
              </a:spcBef>
              <a:spcAft>
                <a:spcPct val="0"/>
              </a:spcAft>
              <a:buFontTx/>
              <a:buChar char="-"/>
            </a:pPr>
            <a:r>
              <a:rPr lang="it-IT" sz="1200" kern="1200" dirty="0">
                <a:solidFill>
                  <a:schemeClr val="tx1"/>
                </a:solidFill>
                <a:latin typeface="+mn-lt"/>
                <a:ea typeface="ヒラギノ角ゴ Pro W3" charset="0"/>
              </a:rPr>
              <a:t>Promuovere l'incontro informativo tramite i giornali locali, i social media, ecc.</a:t>
            </a:r>
            <a:endParaRPr lang="en-US" sz="1200" kern="1200" dirty="0">
              <a:solidFill>
                <a:schemeClr val="tx1"/>
              </a:solidFill>
              <a:latin typeface="+mn-lt"/>
              <a:ea typeface="ヒラギノ角ゴ Pro W3" charset="0"/>
            </a:endParaRP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26</a:t>
            </a:fld>
            <a:endParaRPr lang="en-US" dirty="0"/>
          </a:p>
        </p:txBody>
      </p:sp>
    </p:spTree>
    <p:extLst>
      <p:ext uri="{BB962C8B-B14F-4D97-AF65-F5344CB8AC3E}">
        <p14:creationId xmlns:p14="http://schemas.microsoft.com/office/powerpoint/2010/main" val="176646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it-IT" b="1" dirty="0"/>
              <a:t>Note del relatore:</a:t>
            </a:r>
          </a:p>
          <a:p>
            <a:r>
              <a:rPr lang="it-IT" dirty="0"/>
              <a:t>La riunione organizzativa è il momento in cui i soci del club eleggono gli officer e iniziano a pianificare il primo progetto di servizio. Questa riunione ha la stessa impostazione della riunione informativa.  Il team distrettuale di reclutamento deve partecipare alla riunione organizzativa e alle riunioni successive fino alla costituzione del club.  Il team di supporto al nuovo club ha il compito di fornire indicazioni e supporto al team, NON di far assomigliare il club ad altri club.  La riunione organizzativa può determinare il modo in cui il nuovo socio vedrà il Lions Club International e può determinare il livello di attività e la durata della sua permanenza nel club.   La riunione organizzativa dovrebbe svolgersi nell'arco di più riunioni e le componenti sopra descritte possono essere realizzate nell'arco di più riunioni.</a:t>
            </a:r>
          </a:p>
          <a:p>
            <a:r>
              <a:rPr lang="it-IT" dirty="0"/>
              <a:t>(Leggere dalla slide)</a:t>
            </a:r>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27</a:t>
            </a:fld>
            <a:endParaRPr lang="en-US" dirty="0"/>
          </a:p>
        </p:txBody>
      </p:sp>
    </p:spTree>
    <p:extLst>
      <p:ext uri="{BB962C8B-B14F-4D97-AF65-F5344CB8AC3E}">
        <p14:creationId xmlns:p14="http://schemas.microsoft.com/office/powerpoint/2010/main" val="3433483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it-IT" i="0" dirty="0"/>
              <a:t>I PowerPoint per le riunioni informative e organizzative sono disponibili sulla pagina web </a:t>
            </a:r>
            <a:r>
              <a:rPr lang="it-IT" b="1" i="0" dirty="0"/>
              <a:t>Costituire un nuovo club</a:t>
            </a:r>
            <a:r>
              <a:rPr lang="it-IT" i="0" dirty="0"/>
              <a:t>.</a:t>
            </a:r>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28</a:t>
            </a:fld>
            <a:endParaRPr lang="en-US" dirty="0"/>
          </a:p>
        </p:txBody>
      </p:sp>
    </p:spTree>
    <p:extLst>
      <p:ext uri="{BB962C8B-B14F-4D97-AF65-F5344CB8AC3E}">
        <p14:creationId xmlns:p14="http://schemas.microsoft.com/office/powerpoint/2010/main" val="4143503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43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dirty="0"/>
              <a:t>Note del relatore:</a:t>
            </a:r>
          </a:p>
          <a:p>
            <a:endParaRPr lang="it-IT" b="1" dirty="0"/>
          </a:p>
          <a:p>
            <a:r>
              <a:rPr lang="it-IT" dirty="0"/>
              <a:t>Una volta che il club ha raggiunto i 20 soci, il distretto e/o il club sponsor possono iniziare la procedura di richiesta della charter del nuovo club.   Ci sono 4 componenti chiave per la richiesta di omologazione di un nuovo club.  Queste componenti saranno illustrate nelle prossime 4 slide, e sono: la denominazione del club, la presentazione della richiesta, quote charter e altre quote, l'approvazione della charter.</a:t>
            </a:r>
          </a:p>
          <a:p>
            <a:endParaRPr lang="it-IT" dirty="0"/>
          </a:p>
          <a:p>
            <a:r>
              <a:rPr lang="it-IT" dirty="0"/>
              <a:t>(Leggere dalla slide)</a:t>
            </a:r>
            <a:endParaRPr lang="en-US" dirty="0"/>
          </a:p>
        </p:txBody>
      </p:sp>
    </p:spTree>
    <p:extLst>
      <p:ext uri="{BB962C8B-B14F-4D97-AF65-F5344CB8AC3E}">
        <p14:creationId xmlns:p14="http://schemas.microsoft.com/office/powerpoint/2010/main" val="401433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b="1" dirty="0"/>
              <a:t>Note del relatore:</a:t>
            </a:r>
          </a:p>
          <a:p>
            <a:r>
              <a:rPr lang="it-IT" dirty="0"/>
              <a:t>Ora che il club ha iniziato a riunirsi, è il momento di presentare la richiesta di approvazione.   Per assicurarsi di aver raccolto tutte le informazioni necessarie per presentare la domanda online, è necessario utilizzare un foglio di lavoro per la domanda di charter.  Il personale del programma LCI e/o il team di supporto MyLCI possono fornire assistenza per la presentazione della richiesta.</a:t>
            </a:r>
          </a:p>
          <a:p>
            <a:endParaRPr lang="it-IT" dirty="0"/>
          </a:p>
          <a:p>
            <a:r>
              <a:rPr lang="it-IT" dirty="0"/>
              <a:t>Per presentare una nuova richiesta sono necessari i seguenti elementi. (Leggere dalla slide)</a:t>
            </a:r>
            <a:endParaRPr lang="en-US" dirty="0"/>
          </a:p>
        </p:txBody>
      </p:sp>
    </p:spTree>
    <p:extLst>
      <p:ext uri="{BB962C8B-B14F-4D97-AF65-F5344CB8AC3E}">
        <p14:creationId xmlns:p14="http://schemas.microsoft.com/office/powerpoint/2010/main" val="4100467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dirty="0"/>
              <a:t>Note del relatore:</a:t>
            </a:r>
          </a:p>
          <a:p>
            <a:r>
              <a:rPr lang="it-IT" dirty="0"/>
              <a:t>È importante che i nuovi soci fondatori comprendano che l'affiliazione ai Lions comporta il pagamento di quote e contributi.  La mancata comprensione della struttura delle quote è stata indicata come una delle ragioni per cui i soci fondatori non rimangono nei club appena fondati.  Le quote possono essere discusse in generale durante la riunione informativa, ma dovrebbero essere discusse in modo più dettagliato durante le riunioni organizzative.  </a:t>
            </a:r>
          </a:p>
          <a:p>
            <a:endParaRPr lang="it-IT" dirty="0"/>
          </a:p>
          <a:p>
            <a:r>
              <a:rPr lang="it-IT" dirty="0"/>
              <a:t>(Leggere dalla slide)</a:t>
            </a:r>
            <a:endParaRPr lang="en-US" dirty="0"/>
          </a:p>
        </p:txBody>
      </p:sp>
    </p:spTree>
    <p:extLst>
      <p:ext uri="{BB962C8B-B14F-4D97-AF65-F5344CB8AC3E}">
        <p14:creationId xmlns:p14="http://schemas.microsoft.com/office/powerpoint/2010/main" val="38812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it-IT" i="0" dirty="0"/>
              <a:t>Consultare la </a:t>
            </a:r>
            <a:r>
              <a:rPr lang="it-IT" sz="1200" b="1" dirty="0">
                <a:solidFill>
                  <a:srgbClr val="7030A0"/>
                </a:solidFill>
              </a:rPr>
              <a:t>Lista di verifica per la richiesta della Charter </a:t>
            </a:r>
            <a:r>
              <a:rPr lang="it-IT" b="1" i="0" dirty="0"/>
              <a:t>(TK40) </a:t>
            </a:r>
            <a:r>
              <a:rPr lang="it-IT" i="0" dirty="0"/>
              <a:t>per le quote d'ingresso e le quote internazionali aggiornate. </a:t>
            </a:r>
          </a:p>
          <a:p>
            <a:endParaRPr lang="it-IT" i="0" dirty="0"/>
          </a:p>
          <a:p>
            <a:r>
              <a:rPr lang="it-IT" i="0" dirty="0"/>
              <a:t>Questo documento è disponibile anche sulla pagina web per la creazione di un nuovo club.</a:t>
            </a:r>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33</a:t>
            </a:fld>
            <a:endParaRPr lang="en-US" dirty="0"/>
          </a:p>
        </p:txBody>
      </p:sp>
    </p:spTree>
    <p:extLst>
      <p:ext uri="{BB962C8B-B14F-4D97-AF65-F5344CB8AC3E}">
        <p14:creationId xmlns:p14="http://schemas.microsoft.com/office/powerpoint/2010/main" val="4230786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processo di costituzione di un nuovo club può richiedere fino a 45 giorni.  La procedura prevede 5 fasi e la sua durata dipende dai tempi di risposta del team che presenta la domanda.  Ci sarà un coordinatore LCI assegnato che supporterà la richiesta durante l'intero processo.  </a:t>
            </a:r>
          </a:p>
          <a:p>
            <a:endParaRPr lang="it-IT" dirty="0"/>
          </a:p>
          <a:p>
            <a:r>
              <a:rPr lang="it-IT" dirty="0"/>
              <a:t>Una volta che il club ha superato il processo di approvazione della richiesta, si dovranno svolgere le seguenti attività legate alla charter.  Il Lion Guida, il team di estensione e il club/distretto sponsor daranno supporto al club durante le attività di omologazione. </a:t>
            </a:r>
          </a:p>
          <a:p>
            <a:endParaRPr lang="it-IT" dirty="0"/>
          </a:p>
          <a:p>
            <a:r>
              <a:rPr lang="it-IT" dirty="0"/>
              <a:t>(Leggere dalla slide)</a:t>
            </a:r>
            <a:endParaRPr lang="en-US" dirty="0"/>
          </a:p>
          <a:p>
            <a:endParaRPr lang="en-US" dirty="0"/>
          </a:p>
        </p:txBody>
      </p:sp>
    </p:spTree>
    <p:extLst>
      <p:ext uri="{BB962C8B-B14F-4D97-AF65-F5344CB8AC3E}">
        <p14:creationId xmlns:p14="http://schemas.microsoft.com/office/powerpoint/2010/main" val="2854408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dirty="0"/>
              <a:t>Note del relatore:</a:t>
            </a:r>
          </a:p>
          <a:p>
            <a:endParaRPr lang="it-IT" dirty="0"/>
          </a:p>
          <a:p>
            <a:r>
              <a:rPr lang="it-IT" dirty="0"/>
              <a:t>Una volta avviato il club, è importante continuare a svilupparlo per garantire che sia forte e vitale.  Uno dei motivi per cui i distretti non mantengono attivi i nuovi club per più di un anno è che i club non hanno un forte sistema di supporto. </a:t>
            </a:r>
          </a:p>
          <a:p>
            <a:endParaRPr lang="it-IT" dirty="0"/>
          </a:p>
          <a:p>
            <a:r>
              <a:rPr lang="it-IT" dirty="0"/>
              <a:t>Quanto segue aiuterà lo sviluppo continuo dei nuovi club. (Leggere dalla slide)</a:t>
            </a:r>
            <a:endParaRPr lang="en-US" dirty="0"/>
          </a:p>
        </p:txBody>
      </p:sp>
    </p:spTree>
    <p:extLst>
      <p:ext uri="{BB962C8B-B14F-4D97-AF65-F5344CB8AC3E}">
        <p14:creationId xmlns:p14="http://schemas.microsoft.com/office/powerpoint/2010/main" val="1321504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it-IT" i="1" dirty="0"/>
              <a:t>Note del relatore:  Questa è una sezione molto importante della presentazione.  Occorre ribadire che il distretto deve fare ciò che è più adatto alla comunità.  Gli organizzatori dei club devono conoscere ogni tipo/formato di club.  Se hanno domande specifiche da porre prima di presentare la loro richiesta, possono sempre rivolgersi a </a:t>
            </a:r>
            <a:r>
              <a:rPr lang="en-US" i="1" dirty="0">
                <a:hlinkClick r:id="rId3"/>
              </a:rPr>
              <a:t>membership@lionsclubs.org</a:t>
            </a:r>
            <a:r>
              <a:rPr lang="it-IT" i="1" dirty="0"/>
              <a:t>.    </a:t>
            </a:r>
          </a:p>
          <a:p>
            <a:endParaRPr lang="it-IT"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rgbClr val="33373B"/>
                </a:solidFill>
                <a:latin typeface="Arial" charset="0"/>
                <a:ea typeface="Arial" charset="0"/>
                <a:cs typeface="Arial" charset="0"/>
              </a:rPr>
              <a:t>Il nostro mondo è in continua evoluzione, e desideriamo che il nuovo club si adatti alla vita dei soci. </a:t>
            </a:r>
          </a:p>
          <a:p>
            <a:endParaRPr lang="it-IT" dirty="0"/>
          </a:p>
          <a:p>
            <a:r>
              <a:rPr lang="it-IT" dirty="0"/>
              <a:t>Di seguito sono riportati i tipi di club disponibili.   </a:t>
            </a:r>
          </a:p>
          <a:p>
            <a:endParaRPr lang="it-IT" dirty="0"/>
          </a:p>
          <a:p>
            <a:r>
              <a:rPr lang="it-IT" dirty="0"/>
              <a:t>(Leggere dalla slide)</a:t>
            </a:r>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5</a:t>
            </a:fld>
            <a:endParaRPr lang="en-US" dirty="0"/>
          </a:p>
        </p:txBody>
      </p:sp>
    </p:spTree>
    <p:extLst>
      <p:ext uri="{BB962C8B-B14F-4D97-AF65-F5344CB8AC3E}">
        <p14:creationId xmlns:p14="http://schemas.microsoft.com/office/powerpoint/2010/main" val="1279540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36</a:t>
            </a:fld>
            <a:endParaRPr lang="en-US" dirty="0"/>
          </a:p>
        </p:txBody>
      </p:sp>
    </p:spTree>
    <p:extLst>
      <p:ext uri="{BB962C8B-B14F-4D97-AF65-F5344CB8AC3E}">
        <p14:creationId xmlns:p14="http://schemas.microsoft.com/office/powerpoint/2010/main" val="1117451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b="1" dirty="0"/>
              <a:t>Note del relatore:</a:t>
            </a:r>
          </a:p>
          <a:p>
            <a:endParaRPr lang="it-IT" b="1" dirty="0"/>
          </a:p>
          <a:p>
            <a:r>
              <a:rPr lang="it-IT" dirty="0"/>
              <a:t>Partecipare allo sviluppo di nuovi club è un risultato importante.  Per sottolineare l'importanza dello sviluppo di nuovi club, Lions Clubs International offre una serie di premi speciali per riconoscere il prezioso servizio dei Lions impegnati nell'estensione. (Leggere dalla slide)</a:t>
            </a:r>
          </a:p>
          <a:p>
            <a:endParaRPr lang="it-IT" dirty="0"/>
          </a:p>
          <a:p>
            <a:r>
              <a:rPr lang="it-IT" dirty="0"/>
              <a:t>Ulteriori informazioni sono disponibili sulla pagina web dedicata ai premi per lo sviluppo dei soci.</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38</a:t>
            </a:fld>
            <a:endParaRPr lang="en-US" dirty="0"/>
          </a:p>
        </p:txBody>
      </p:sp>
    </p:spTree>
    <p:extLst>
      <p:ext uri="{BB962C8B-B14F-4D97-AF65-F5344CB8AC3E}">
        <p14:creationId xmlns:p14="http://schemas.microsoft.com/office/powerpoint/2010/main" val="2243513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 </a:t>
            </a:r>
            <a:r>
              <a:rPr lang="it-IT" b="1" dirty="0"/>
              <a:t>materiali per il reclutamento </a:t>
            </a:r>
            <a:r>
              <a:rPr lang="it-IT" dirty="0"/>
              <a:t>possono essere ordinati presso la Divisione Membership. Per effettuare un ordine, visitare la pagina web Costituisci un nuovo club o utilizzare questo codice QR. </a:t>
            </a:r>
          </a:p>
          <a:p>
            <a:endParaRPr lang="it-IT" dirty="0"/>
          </a:p>
          <a:p>
            <a:r>
              <a:rPr lang="it-IT" dirty="0"/>
              <a:t>Le domande di affiliazione e i documenti di supporto sono tutti disponibili online in formato PDF compilabile.</a:t>
            </a:r>
            <a:endParaRPr lang="en-US" dirty="0"/>
          </a:p>
        </p:txBody>
      </p:sp>
    </p:spTree>
    <p:extLst>
      <p:ext uri="{BB962C8B-B14F-4D97-AF65-F5344CB8AC3E}">
        <p14:creationId xmlns:p14="http://schemas.microsoft.com/office/powerpoint/2010/main" val="2379339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it-IT" noProof="0" dirty="0"/>
              <a:t>(Leggere la slide)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41</a:t>
            </a:fld>
            <a:endParaRPr lang="en-US" dirty="0"/>
          </a:p>
        </p:txBody>
      </p:sp>
    </p:spTree>
    <p:extLst>
      <p:ext uri="{BB962C8B-B14F-4D97-AF65-F5344CB8AC3E}">
        <p14:creationId xmlns:p14="http://schemas.microsoft.com/office/powerpoint/2010/main" val="1052132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471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4669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1" dirty="0">
                <a:latin typeface="Arial" charset="0"/>
                <a:ea typeface="Arial" charset="0"/>
                <a:cs typeface="Arial" charset="0"/>
              </a:rPr>
              <a:t>Note del relatore: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latin typeface="Arial" charset="0"/>
                <a:ea typeface="Arial" charset="0"/>
                <a:cs typeface="Arial" charset="0"/>
              </a:rPr>
              <a:t>Le informazioni sui club elencate in questa slide non sono indicate come "tipi di club" nella richiesta di omologazione del nuovo club, ma devono essere considerate come designazioni di club.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dirty="0">
              <a:latin typeface="Arial"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latin typeface="Arial" charset="0"/>
                <a:ea typeface="Arial" charset="0"/>
                <a:cs typeface="Arial" charset="0"/>
              </a:rPr>
              <a:t>(Leggere dalla slide)</a:t>
            </a:r>
            <a:endParaRPr lang="en-US" sz="1200" dirty="0">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6</a:t>
            </a:fld>
            <a:endParaRPr lang="en-US" dirty="0"/>
          </a:p>
        </p:txBody>
      </p:sp>
    </p:spTree>
    <p:extLst>
      <p:ext uri="{BB962C8B-B14F-4D97-AF65-F5344CB8AC3E}">
        <p14:creationId xmlns:p14="http://schemas.microsoft.com/office/powerpoint/2010/main" val="331840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292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it-IT" b="1" dirty="0"/>
              <a:t>Note del relatore:</a:t>
            </a:r>
          </a:p>
          <a:p>
            <a:endParaRPr lang="it-IT" b="1" dirty="0"/>
          </a:p>
          <a:p>
            <a:r>
              <a:rPr lang="it-IT" dirty="0"/>
              <a:t>Prima di iniziare il processo di creazione di un nuovo club, ci sono alcuni elementi che dovrebbero essere presenti prima della presentazione della richiesta di omologazione di un nuovo club o di un satellite di club. Per organizzare un nuovo Lions Club occorrono: </a:t>
            </a:r>
          </a:p>
          <a:p>
            <a:r>
              <a:rPr lang="it-IT" i="1" dirty="0"/>
              <a:t>(Note del relatore:  Potete iniziare a leggere direttamente dalla slide, le note che seguono servono ad ampliare la conversazione)</a:t>
            </a:r>
          </a:p>
          <a:p>
            <a:pPr marL="171450" indent="-171450" algn="l" rtl="0" eaLnBrk="0" fontAlgn="base" hangingPunct="0">
              <a:spcBef>
                <a:spcPct val="30000"/>
              </a:spcBef>
              <a:spcAft>
                <a:spcPct val="0"/>
              </a:spcAft>
              <a:buFontTx/>
              <a:buChar char="-"/>
            </a:pPr>
            <a:r>
              <a:rPr lang="it-IT" sz="1200" i="1" kern="1200" dirty="0">
                <a:solidFill>
                  <a:schemeClr val="tx1"/>
                </a:solidFill>
                <a:latin typeface="+mn-lt"/>
                <a:ea typeface="ヒラギノ角ゴ Pro W3" charset="0"/>
              </a:rPr>
              <a:t>20 o più soci fondatori:  È necessario un minimo di 20 soci per avviare la richiesta di omologazione del nuovo club, ma vi incoraggiamo sempre a reclutarne più di 20 per tenere conto della potenziale dispersione di soci nei primi 6 mesi.</a:t>
            </a:r>
          </a:p>
          <a:p>
            <a:pPr marL="171450" indent="-171450" algn="l" rtl="0" eaLnBrk="0" fontAlgn="base" hangingPunct="0">
              <a:spcBef>
                <a:spcPct val="30000"/>
              </a:spcBef>
              <a:spcAft>
                <a:spcPct val="0"/>
              </a:spcAft>
              <a:buFontTx/>
              <a:buChar char="-"/>
            </a:pPr>
            <a:r>
              <a:rPr lang="it-IT" sz="1200" i="1" kern="1200" dirty="0">
                <a:solidFill>
                  <a:schemeClr val="tx1"/>
                </a:solidFill>
                <a:latin typeface="+mn-lt"/>
                <a:ea typeface="ヒラギノ角ゴ Pro W3" charset="0"/>
              </a:rPr>
              <a:t>Approvazione dei DG: i DG devono autorizzare il club. </a:t>
            </a:r>
          </a:p>
          <a:p>
            <a:pPr marL="171450" indent="-171450" algn="l" rtl="0" eaLnBrk="0" fontAlgn="base" hangingPunct="0">
              <a:spcBef>
                <a:spcPct val="30000"/>
              </a:spcBef>
              <a:spcAft>
                <a:spcPct val="0"/>
              </a:spcAft>
              <a:buFontTx/>
              <a:buChar char="-"/>
            </a:pPr>
            <a:r>
              <a:rPr lang="it-IT" sz="1200" i="1" kern="1200" dirty="0">
                <a:solidFill>
                  <a:schemeClr val="tx1"/>
                </a:solidFill>
                <a:latin typeface="+mn-lt"/>
                <a:ea typeface="ヒラギノ角ゴ Pro W3" charset="0"/>
              </a:rPr>
              <a:t>Quote soci fondatori e moduli di certificazione: le quote charter sono un importo una tantum pagato al momento dell’adesione. Solo gli studenti sono esentati dal pagamento di queste quote.  Esistono piani di riduzione delle quote internazionali che verranno discussi più avanti nella presentazione.</a:t>
            </a:r>
          </a:p>
          <a:p>
            <a:pPr marL="171450" indent="-171450" algn="l" rtl="0" eaLnBrk="0" fontAlgn="base" hangingPunct="0">
              <a:spcBef>
                <a:spcPct val="30000"/>
              </a:spcBef>
              <a:spcAft>
                <a:spcPct val="0"/>
              </a:spcAft>
              <a:buFontTx/>
              <a:buChar char="-"/>
            </a:pPr>
            <a:r>
              <a:rPr lang="it-IT" sz="1200" i="1" kern="1200" dirty="0">
                <a:solidFill>
                  <a:schemeClr val="tx1"/>
                </a:solidFill>
                <a:latin typeface="+mn-lt"/>
                <a:ea typeface="ヒラギノ角ゴ Pro W3" charset="0"/>
              </a:rPr>
              <a:t>Sponsor del nuovo club: tutti i nuovi club devono avere un club sponsor.</a:t>
            </a:r>
          </a:p>
          <a:p>
            <a:pPr marL="171450" indent="-171450" algn="l" rtl="0" eaLnBrk="0" fontAlgn="base" hangingPunct="0">
              <a:spcBef>
                <a:spcPct val="30000"/>
              </a:spcBef>
              <a:spcAft>
                <a:spcPct val="0"/>
              </a:spcAft>
              <a:buFontTx/>
              <a:buChar char="-"/>
            </a:pPr>
            <a:r>
              <a:rPr lang="it-IT" sz="1200" i="1" kern="1200" dirty="0">
                <a:solidFill>
                  <a:schemeClr val="tx1"/>
                </a:solidFill>
                <a:latin typeface="+mn-lt"/>
                <a:ea typeface="ヒラギノ角ゴ Pro W3" charset="0"/>
              </a:rPr>
              <a:t>Richiesta: tutte le richieste di charter devono essere presentate online, come verrà illustrato più avanti nella presentazione.</a:t>
            </a:r>
          </a:p>
          <a:p>
            <a:endParaRPr lang="it-IT" dirty="0"/>
          </a:p>
          <a:p>
            <a:r>
              <a:rPr lang="it-IT" i="1" dirty="0"/>
              <a:t>I satelliti di club sono un’opzione caldamente consigliata se un club non è in grado di raggiungere i 20 soci entro 8 settimane dall'inizio del processo di costituzione del club.  I satelliti di club possono sempre essere convertiti in club regolari una volta raggiunti 20 o più soci.</a:t>
            </a:r>
            <a:endParaRPr lang="en-US" i="1" dirty="0"/>
          </a:p>
        </p:txBody>
      </p:sp>
      <p:sp>
        <p:nvSpPr>
          <p:cNvPr id="4" name="Slide Number Placeholder 3"/>
          <p:cNvSpPr>
            <a:spLocks noGrp="1"/>
          </p:cNvSpPr>
          <p:nvPr>
            <p:ph type="sldNum" sz="quarter" idx="5"/>
          </p:nvPr>
        </p:nvSpPr>
        <p:spPr/>
        <p:txBody>
          <a:bodyPr/>
          <a:lstStyle/>
          <a:p>
            <a:fld id="{9F9FA9B6-D2BD-41BF-AB52-F7C9269A6FB7}" type="slidenum">
              <a:rPr lang="en-US" smtClean="0"/>
              <a:t>8</a:t>
            </a:fld>
            <a:endParaRPr lang="en-US" dirty="0"/>
          </a:p>
        </p:txBody>
      </p:sp>
    </p:spTree>
    <p:extLst>
      <p:ext uri="{BB962C8B-B14F-4D97-AF65-F5344CB8AC3E}">
        <p14:creationId xmlns:p14="http://schemas.microsoft.com/office/powerpoint/2010/main" val="3244021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64465" marR="0" algn="l">
              <a:spcBef>
                <a:spcPts val="0"/>
              </a:spcBef>
              <a:spcAft>
                <a:spcPts val="0"/>
              </a:spcAft>
            </a:pPr>
            <a:r>
              <a:rPr lang="it-IT" b="0" dirty="0"/>
              <a:t>Note del relatore:  Introdurre le 4 fasi e assicurare ai partecipanti che, dopo averle completate, avranno le conoscenze e le risorse necessarie per costituire un club nella loro comunità.</a:t>
            </a:r>
            <a:endParaRPr lang="en-US" b="0" dirty="0"/>
          </a:p>
        </p:txBody>
      </p:sp>
      <p:sp>
        <p:nvSpPr>
          <p:cNvPr id="4" name="Slide Number Placeholder 3"/>
          <p:cNvSpPr>
            <a:spLocks noGrp="1"/>
          </p:cNvSpPr>
          <p:nvPr>
            <p:ph type="sldNum" sz="quarter" idx="5"/>
          </p:nvPr>
        </p:nvSpPr>
        <p:spPr/>
        <p:txBody>
          <a:bodyPr/>
          <a:lstStyle/>
          <a:p>
            <a:fld id="{9F9FA9B6-D2BD-41BF-AB52-F7C9269A6FB7}" type="slidenum">
              <a:rPr lang="en-US" smtClean="0"/>
              <a:t>9</a:t>
            </a:fld>
            <a:endParaRPr lang="en-US" dirty="0"/>
          </a:p>
        </p:txBody>
      </p:sp>
    </p:spTree>
    <p:extLst>
      <p:ext uri="{BB962C8B-B14F-4D97-AF65-F5344CB8AC3E}">
        <p14:creationId xmlns:p14="http://schemas.microsoft.com/office/powerpoint/2010/main" val="60604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noProof="0" dirty="0"/>
              <a:t>Note del relatore: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noProof="0" dirty="0"/>
              <a:t>Lo sviluppo di un nuovo club richiede uno sforzo di squadra.  I membri del team devono avere la passione di essere Lions e dimostrare impegno per l'intero processo di formazione del club </a:t>
            </a:r>
            <a:r>
              <a:rPr lang="it-IT" b="0" noProof="0" dirty="0"/>
              <a:t>che comprende: reclutamento nella comunità e presso attività commerciali, riunione informativa e riunione organizzativa.</a:t>
            </a:r>
          </a:p>
          <a:p>
            <a:endParaRPr lang="it-IT" noProof="0" dirty="0"/>
          </a:p>
          <a:p>
            <a:r>
              <a:rPr lang="it-IT" noProof="0" dirty="0"/>
              <a:t>(Leggere dalla slide)</a:t>
            </a:r>
          </a:p>
          <a:p>
            <a:endParaRPr lang="it-IT" noProof="0" dirty="0"/>
          </a:p>
        </p:txBody>
      </p:sp>
    </p:spTree>
    <p:extLst>
      <p:ext uri="{BB962C8B-B14F-4D97-AF65-F5344CB8AC3E}">
        <p14:creationId xmlns:p14="http://schemas.microsoft.com/office/powerpoint/2010/main" val="393319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b="1" noProof="0" dirty="0"/>
              <a:t>Note del relatore:</a:t>
            </a:r>
            <a:endParaRPr lang="it-IT" noProof="0" dirty="0"/>
          </a:p>
          <a:p>
            <a:r>
              <a:rPr lang="it-IT" noProof="0" dirty="0"/>
              <a:t>La creazione di un team di reclutamento forte è una delle chiavi del successo della formazione di un club.  A ogni membro del team di reclutamento deve essere assegnato un ruolo, che deve essere allineato alle sue capacità e ai suoi punti di forza.  Il ruolo di ognuno è quello di costruire l'effettivo e di partecipare a questi sforzi.  </a:t>
            </a:r>
          </a:p>
          <a:p>
            <a:endParaRPr lang="it-IT" noProof="0" dirty="0"/>
          </a:p>
          <a:p>
            <a:r>
              <a:rPr lang="it-IT" noProof="0" dirty="0"/>
              <a:t>Il grafico mostra la suddivisione dei vari team necessari per il reclutamento.  Dovete prevedere un minimo di 4-6 persone per il reclutamento.   Le sottosquadre fungono da team di supporto al reclutamento sul campo.  I membri devono essere suddivisi nei seguenti sottogruppi:</a:t>
            </a:r>
          </a:p>
          <a:p>
            <a:endParaRPr lang="en-US" dirty="0"/>
          </a:p>
        </p:txBody>
      </p:sp>
    </p:spTree>
    <p:extLst>
      <p:ext uri="{BB962C8B-B14F-4D97-AF65-F5344CB8AC3E}">
        <p14:creationId xmlns:p14="http://schemas.microsoft.com/office/powerpoint/2010/main" val="1497298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74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7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1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1" r:id="rId17"/>
    <p:sldLayoutId id="2147483883"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 id="214748388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s://www.lionsclubs.org/it/resources-for-members/resource-center/start-a-new-club"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http://www.lionsclub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2"/>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rPr>
              <a:t>Formazione sullo sviluppo di nuovi club</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7432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633748" y="1192212"/>
            <a:ext cx="2924504"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t>Prima fase: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57DABE77-8213-764D-A577-BECB0436C992}"/>
              </a:ext>
            </a:extLst>
          </p:cNvPr>
          <p:cNvSpPr txBox="1"/>
          <p:nvPr/>
        </p:nvSpPr>
        <p:spPr>
          <a:xfrm>
            <a:off x="3916543" y="3180291"/>
            <a:ext cx="4358912" cy="584775"/>
          </a:xfrm>
          <a:prstGeom prst="rect">
            <a:avLst/>
          </a:prstGeom>
          <a:noFill/>
        </p:spPr>
        <p:txBody>
          <a:bodyPr wrap="square">
            <a:spAutoFit/>
          </a:bodyPr>
          <a:lstStyle/>
          <a:p>
            <a:pPr algn="ctr"/>
            <a:r>
              <a:rPr lang="it-IT" sz="3200" dirty="0">
                <a:solidFill>
                  <a:schemeClr val="bg1"/>
                </a:solidFill>
              </a:rPr>
              <a:t>Creare il vostro team</a:t>
            </a:r>
          </a:p>
        </p:txBody>
      </p:sp>
    </p:spTree>
    <p:extLst>
      <p:ext uri="{BB962C8B-B14F-4D97-AF65-F5344CB8AC3E}">
        <p14:creationId xmlns:p14="http://schemas.microsoft.com/office/powerpoint/2010/main" val="97804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8345334" cy="58843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00338D"/>
                </a:solidFill>
                <a:latin typeface="Arial" panose="020B0604020202020204" pitchFamily="34" charset="0"/>
                <a:cs typeface="Arial" panose="020B0604020202020204" pitchFamily="34" charset="0"/>
              </a:rPr>
              <a:t>Prima fase: Creare il vostro team</a:t>
            </a:r>
          </a:p>
        </p:txBody>
      </p:sp>
      <p:sp>
        <p:nvSpPr>
          <p:cNvPr id="3" name="Text Placeholder 3">
            <a:extLst>
              <a:ext uri="{FF2B5EF4-FFF2-40B4-BE49-F238E27FC236}">
                <a16:creationId xmlns:a16="http://schemas.microsoft.com/office/drawing/2014/main" id="{4CE5DDDD-18F5-9BEC-E72E-10095F1DA9A8}"/>
              </a:ext>
            </a:extLst>
          </p:cNvPr>
          <p:cNvSpPr txBox="1">
            <a:spLocks/>
          </p:cNvSpPr>
          <p:nvPr/>
        </p:nvSpPr>
        <p:spPr>
          <a:xfrm>
            <a:off x="384726" y="2109908"/>
            <a:ext cx="11654874" cy="838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2000" b="1" dirty="0"/>
              <a:t>Lo sviluppo di un nuovo club richiede uno sforzo di squadra.  I membri del team devono avere la passione di essere Lions e dimostrare impegno per l'intero processo di formazione del club.</a:t>
            </a:r>
          </a:p>
          <a:p>
            <a:pPr marL="0" indent="0">
              <a:buNone/>
            </a:pPr>
            <a:endParaRPr lang="en-US" b="1" kern="0" dirty="0">
              <a:solidFill>
                <a:srgbClr val="002060"/>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kern="0" dirty="0">
              <a:solidFill>
                <a:srgbClr val="0D2240"/>
              </a:solidFill>
              <a:latin typeface="Arial" charset="0"/>
              <a:ea typeface="Arial" charset="0"/>
              <a:cs typeface="Arial" charset="0"/>
            </a:endParaRPr>
          </a:p>
          <a:p>
            <a:pPr marL="0" indent="0">
              <a:buNone/>
            </a:pPr>
            <a:endParaRPr lang="en-US" sz="2000" kern="0" dirty="0">
              <a:solidFill>
                <a:schemeClr val="accent6">
                  <a:lumMod val="75000"/>
                  <a:lumOff val="25000"/>
                </a:schemeClr>
              </a:solidFill>
            </a:endParaRPr>
          </a:p>
          <a:p>
            <a:pPr marL="0" indent="0">
              <a:buNone/>
            </a:pPr>
            <a:endParaRPr lang="en-US" sz="2000" kern="0" dirty="0"/>
          </a:p>
          <a:p>
            <a:pPr marL="0" indent="0">
              <a:buNone/>
            </a:pPr>
            <a:endParaRPr lang="en-US" kern="0" dirty="0"/>
          </a:p>
        </p:txBody>
      </p:sp>
      <p:sp>
        <p:nvSpPr>
          <p:cNvPr id="4" name="TextBox 3">
            <a:extLst>
              <a:ext uri="{FF2B5EF4-FFF2-40B4-BE49-F238E27FC236}">
                <a16:creationId xmlns:a16="http://schemas.microsoft.com/office/drawing/2014/main" id="{D389B1DB-F5FF-2283-EED2-9802A29A8E37}"/>
              </a:ext>
            </a:extLst>
          </p:cNvPr>
          <p:cNvSpPr txBox="1"/>
          <p:nvPr/>
        </p:nvSpPr>
        <p:spPr>
          <a:xfrm>
            <a:off x="552502" y="3048000"/>
            <a:ext cx="5419278" cy="3534301"/>
          </a:xfrm>
          <a:prstGeom prst="rect">
            <a:avLst/>
          </a:prstGeom>
          <a:noFill/>
        </p:spPr>
        <p:txBody>
          <a:bodyPr wrap="square" rtlCol="0">
            <a:spAutoFit/>
          </a:bodyPr>
          <a:lstStyle/>
          <a:p>
            <a:r>
              <a:rPr lang="it-IT" sz="1900" b="1" dirty="0">
                <a:solidFill>
                  <a:srgbClr val="00338D"/>
                </a:solidFill>
              </a:rPr>
              <a:t>Il contributo di questi Lions è fondamentale per il processo di formazione dei nuovi club:</a:t>
            </a:r>
          </a:p>
          <a:p>
            <a:endParaRPr lang="en-US" i="1" dirty="0">
              <a:solidFill>
                <a:srgbClr val="0A5496"/>
              </a:solidFill>
            </a:endParaRPr>
          </a:p>
          <a:p>
            <a:pPr marL="342900" indent="-342900">
              <a:buClr>
                <a:srgbClr val="33373B"/>
              </a:buClr>
              <a:buSzPct val="100000"/>
              <a:buFont typeface="Wingdings" panose="05000000000000000000" pitchFamily="2" charset="2"/>
              <a:buChar char="Ø"/>
            </a:pPr>
            <a:r>
              <a:rPr lang="it-IT" dirty="0">
                <a:solidFill>
                  <a:schemeClr val="accent6">
                    <a:lumMod val="75000"/>
                    <a:lumOff val="25000"/>
                  </a:schemeClr>
                </a:solidFill>
              </a:rPr>
              <a:t>I membri del gruppo di lavoro per l’Approccio per la membership globale</a:t>
            </a:r>
          </a:p>
          <a:p>
            <a:pPr marL="342900" indent="-342900">
              <a:lnSpc>
                <a:spcPct val="150000"/>
              </a:lnSpc>
              <a:buClr>
                <a:srgbClr val="33373B"/>
              </a:buClr>
              <a:buSzPct val="100000"/>
              <a:buFont typeface="Wingdings" panose="05000000000000000000" pitchFamily="2" charset="2"/>
              <a:buChar char="Ø"/>
            </a:pPr>
            <a:r>
              <a:rPr lang="it-IT" dirty="0">
                <a:solidFill>
                  <a:schemeClr val="accent6">
                    <a:lumMod val="75000"/>
                    <a:lumOff val="25000"/>
                  </a:schemeClr>
                </a:solidFill>
              </a:rPr>
              <a:t>Governatore Distrettuale</a:t>
            </a:r>
          </a:p>
          <a:p>
            <a:pPr marL="342900" indent="-342900">
              <a:lnSpc>
                <a:spcPct val="150000"/>
              </a:lnSpc>
              <a:buClr>
                <a:srgbClr val="33373B"/>
              </a:buClr>
              <a:buSzPct val="100000"/>
              <a:buFont typeface="Wingdings" panose="05000000000000000000" pitchFamily="2" charset="2"/>
              <a:buChar char="Ø"/>
            </a:pPr>
            <a:r>
              <a:rPr lang="it-IT" dirty="0">
                <a:solidFill>
                  <a:schemeClr val="accent6">
                    <a:lumMod val="75000"/>
                    <a:lumOff val="25000"/>
                  </a:schemeClr>
                </a:solidFill>
              </a:rPr>
              <a:t>Coordinatore Distrettuale GET</a:t>
            </a:r>
          </a:p>
          <a:p>
            <a:pPr marL="342900" indent="-342900">
              <a:lnSpc>
                <a:spcPct val="150000"/>
              </a:lnSpc>
              <a:buClr>
                <a:srgbClr val="33373B"/>
              </a:buClr>
              <a:buSzPct val="100000"/>
              <a:buFont typeface="Wingdings" panose="05000000000000000000" pitchFamily="2" charset="2"/>
              <a:buChar char="Ø"/>
            </a:pPr>
            <a:r>
              <a:rPr lang="it-IT" dirty="0">
                <a:solidFill>
                  <a:schemeClr val="accent6">
                    <a:lumMod val="75000"/>
                    <a:lumOff val="25000"/>
                  </a:schemeClr>
                </a:solidFill>
              </a:rPr>
              <a:t>Lions Guida per il club</a:t>
            </a:r>
          </a:p>
          <a:p>
            <a:pPr marL="342900" indent="-342900">
              <a:lnSpc>
                <a:spcPct val="150000"/>
              </a:lnSpc>
              <a:buClr>
                <a:srgbClr val="33373B"/>
              </a:buClr>
              <a:buSzPct val="100000"/>
              <a:buFont typeface="Wingdings" panose="05000000000000000000" pitchFamily="2" charset="2"/>
              <a:buChar char="Ø"/>
            </a:pPr>
            <a:r>
              <a:rPr lang="it-IT" dirty="0">
                <a:solidFill>
                  <a:schemeClr val="accent6">
                    <a:lumMod val="75000"/>
                    <a:lumOff val="25000"/>
                  </a:schemeClr>
                </a:solidFill>
              </a:rPr>
              <a:t>Primo Vice Governatore Distrettuale</a:t>
            </a:r>
          </a:p>
          <a:p>
            <a:pPr marL="342900" indent="-342900">
              <a:lnSpc>
                <a:spcPct val="150000"/>
              </a:lnSpc>
              <a:buClr>
                <a:srgbClr val="33373B"/>
              </a:buClr>
              <a:buSzPct val="100000"/>
              <a:buFont typeface="Wingdings" panose="05000000000000000000" pitchFamily="2" charset="2"/>
              <a:buChar char="Ø"/>
            </a:pPr>
            <a:r>
              <a:rPr lang="it-IT" dirty="0">
                <a:solidFill>
                  <a:schemeClr val="accent6">
                    <a:lumMod val="75000"/>
                    <a:lumOff val="25000"/>
                  </a:schemeClr>
                </a:solidFill>
              </a:rPr>
              <a:t>Soci del Lions club sponsor</a:t>
            </a:r>
          </a:p>
        </p:txBody>
      </p:sp>
      <p:sp>
        <p:nvSpPr>
          <p:cNvPr id="5" name="TextBox 4">
            <a:extLst>
              <a:ext uri="{FF2B5EF4-FFF2-40B4-BE49-F238E27FC236}">
                <a16:creationId xmlns:a16="http://schemas.microsoft.com/office/drawing/2014/main" id="{C61907E4-E1BE-0B41-83F7-600EC1CD0FB9}"/>
              </a:ext>
            </a:extLst>
          </p:cNvPr>
          <p:cNvSpPr txBox="1"/>
          <p:nvPr/>
        </p:nvSpPr>
        <p:spPr>
          <a:xfrm>
            <a:off x="6092953" y="3055602"/>
            <a:ext cx="5212080" cy="3200876"/>
          </a:xfrm>
          <a:prstGeom prst="rect">
            <a:avLst/>
          </a:prstGeom>
          <a:noFill/>
        </p:spPr>
        <p:txBody>
          <a:bodyPr wrap="square" rtlCol="0">
            <a:spAutoFit/>
          </a:bodyPr>
          <a:lstStyle/>
          <a:p>
            <a:r>
              <a:rPr lang="it-IT" sz="1900" b="1" dirty="0">
                <a:solidFill>
                  <a:srgbClr val="00338D"/>
                </a:solidFill>
              </a:rPr>
              <a:t>Aspettative del team di reclutamento</a:t>
            </a:r>
          </a:p>
          <a:p>
            <a:endParaRPr lang="en-US" b="1" dirty="0">
              <a:solidFill>
                <a:srgbClr val="002060"/>
              </a:solidFill>
            </a:endParaRPr>
          </a:p>
          <a:p>
            <a:pPr marL="342900" indent="-342900">
              <a:lnSpc>
                <a:spcPct val="150000"/>
              </a:lnSpc>
              <a:buClr>
                <a:srgbClr val="33373B"/>
              </a:buClr>
              <a:buSzPct val="100000"/>
              <a:buFont typeface="Wingdings" panose="05000000000000000000" pitchFamily="2" charset="2"/>
              <a:buChar char="Ø"/>
            </a:pPr>
            <a:r>
              <a:rPr lang="it-IT" dirty="0">
                <a:solidFill>
                  <a:schemeClr val="accent6">
                    <a:lumMod val="75000"/>
                    <a:lumOff val="25000"/>
                  </a:schemeClr>
                </a:solidFill>
              </a:rPr>
              <a:t>Partecipare alla formazione in presenza</a:t>
            </a:r>
          </a:p>
          <a:p>
            <a:pPr marL="342900" indent="-342900">
              <a:lnSpc>
                <a:spcPct val="150000"/>
              </a:lnSpc>
              <a:buClr>
                <a:srgbClr val="33373B"/>
              </a:buClr>
              <a:buSzPct val="100000"/>
              <a:buFont typeface="Wingdings" panose="05000000000000000000" pitchFamily="2" charset="2"/>
              <a:buChar char="Ø"/>
            </a:pPr>
            <a:r>
              <a:rPr lang="it-IT" dirty="0">
                <a:solidFill>
                  <a:schemeClr val="accent6">
                    <a:lumMod val="75000"/>
                    <a:lumOff val="25000"/>
                  </a:schemeClr>
                </a:solidFill>
              </a:rPr>
              <a:t>Prendere parte a un minimo di 1 giornata di reclutamento</a:t>
            </a:r>
          </a:p>
          <a:p>
            <a:pPr marL="342900" indent="-342900">
              <a:lnSpc>
                <a:spcPct val="150000"/>
              </a:lnSpc>
              <a:buClr>
                <a:srgbClr val="33373B"/>
              </a:buClr>
              <a:buSzPct val="100000"/>
              <a:buFont typeface="Wingdings" panose="05000000000000000000" pitchFamily="2" charset="2"/>
              <a:buChar char="Ø"/>
            </a:pPr>
            <a:r>
              <a:rPr lang="it-IT" dirty="0">
                <a:solidFill>
                  <a:schemeClr val="accent6">
                    <a:lumMod val="75000"/>
                    <a:lumOff val="25000"/>
                  </a:schemeClr>
                </a:solidFill>
              </a:rPr>
              <a:t>Partecipare all'incontro informativo e organizzativo</a:t>
            </a:r>
          </a:p>
          <a:p>
            <a:pPr marL="342900" indent="-342900">
              <a:lnSpc>
                <a:spcPct val="150000"/>
              </a:lnSpc>
              <a:buClr>
                <a:srgbClr val="33373B"/>
              </a:buClr>
              <a:buSzPct val="100000"/>
              <a:buFont typeface="Wingdings" panose="05000000000000000000" pitchFamily="2" charset="2"/>
              <a:buChar char="Ø"/>
            </a:pPr>
            <a:r>
              <a:rPr lang="it-IT" dirty="0">
                <a:solidFill>
                  <a:schemeClr val="accent6">
                    <a:lumMod val="75000"/>
                    <a:lumOff val="25000"/>
                  </a:schemeClr>
                </a:solidFill>
              </a:rPr>
              <a:t>Sostenere il nuovo club in tutti gli sforzi per la sua formazione</a:t>
            </a:r>
          </a:p>
          <a:p>
            <a:pPr>
              <a:buClr>
                <a:srgbClr val="EBB700"/>
              </a:buClr>
              <a:buSzPct val="100000"/>
            </a:pPr>
            <a:endParaRPr lang="en-US" sz="200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457200" indent="-457200">
              <a:buFont typeface="Wingdings" panose="05000000000000000000" pitchFamily="2" charset="2"/>
              <a:buChar char="Ø"/>
            </a:pPr>
            <a:endParaRPr lang="en-US" sz="2000" dirty="0">
              <a:solidFill>
                <a:schemeClr val="accent6">
                  <a:lumMod val="75000"/>
                  <a:lumOff val="25000"/>
                </a:schemeClr>
              </a:solidFill>
            </a:endParaRPr>
          </a:p>
        </p:txBody>
      </p:sp>
    </p:spTree>
    <p:extLst>
      <p:ext uri="{BB962C8B-B14F-4D97-AF65-F5344CB8AC3E}">
        <p14:creationId xmlns:p14="http://schemas.microsoft.com/office/powerpoint/2010/main" val="31793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5C86-C111-B456-B6B6-5F3E2C78D017}"/>
              </a:ext>
            </a:extLst>
          </p:cNvPr>
          <p:cNvSpPr txBox="1">
            <a:spLocks/>
          </p:cNvSpPr>
          <p:nvPr/>
        </p:nvSpPr>
        <p:spPr>
          <a:xfrm>
            <a:off x="533400" y="419100"/>
            <a:ext cx="11430000" cy="533400"/>
          </a:xfrm>
          <a:prstGeom prst="rect">
            <a:avLst/>
          </a:prstGeom>
        </p:spPr>
        <p:txBody>
          <a:bodyPr>
            <a:noAutofit/>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600" b="1" dirty="0">
                <a:solidFill>
                  <a:srgbClr val="00338D"/>
                </a:solidFill>
              </a:rPr>
              <a:t>Prima fase: Sviluppare un team, Creare sottogruppi</a:t>
            </a:r>
          </a:p>
        </p:txBody>
      </p:sp>
      <p:graphicFrame>
        <p:nvGraphicFramePr>
          <p:cNvPr id="3" name="Content Placeholder 5">
            <a:extLst>
              <a:ext uri="{FF2B5EF4-FFF2-40B4-BE49-F238E27FC236}">
                <a16:creationId xmlns:a16="http://schemas.microsoft.com/office/drawing/2014/main" id="{BEB27E92-3D99-A7BF-A8EC-1428BF14106F}"/>
              </a:ext>
            </a:extLst>
          </p:cNvPr>
          <p:cNvGraphicFramePr>
            <a:graphicFrameLocks/>
          </p:cNvGraphicFramePr>
          <p:nvPr>
            <p:extLst>
              <p:ext uri="{D42A27DB-BD31-4B8C-83A1-F6EECF244321}">
                <p14:modId xmlns:p14="http://schemas.microsoft.com/office/powerpoint/2010/main" val="3647176497"/>
              </p:ext>
            </p:extLst>
          </p:nvPr>
        </p:nvGraphicFramePr>
        <p:xfrm>
          <a:off x="381000" y="1905000"/>
          <a:ext cx="11506200" cy="4778610"/>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6112">
                <a:tc>
                  <a:txBody>
                    <a:bodyPr/>
                    <a:lstStyle/>
                    <a:p>
                      <a:pPr marL="0" marR="0" algn="ctr">
                        <a:lnSpc>
                          <a:spcPct val="115000"/>
                        </a:lnSpc>
                        <a:spcBef>
                          <a:spcPts val="0"/>
                        </a:spcBef>
                        <a:spcAft>
                          <a:spcPts val="0"/>
                        </a:spcAft>
                      </a:pPr>
                      <a:r>
                        <a:rPr lang="it-IT" sz="2000" dirty="0">
                          <a:effectLst/>
                        </a:rPr>
                        <a:t> </a:t>
                      </a:r>
                    </a:p>
                  </a:txBody>
                  <a:tcPr marL="74979" marR="74979" marT="0" marB="0"/>
                </a:tc>
                <a:tc>
                  <a:txBody>
                    <a:bodyPr/>
                    <a:lstStyle/>
                    <a:p>
                      <a:pPr marL="0" marR="0" algn="ctr">
                        <a:lnSpc>
                          <a:spcPct val="115000"/>
                        </a:lnSpc>
                        <a:spcBef>
                          <a:spcPts val="0"/>
                        </a:spcBef>
                        <a:spcAft>
                          <a:spcPts val="0"/>
                        </a:spcAft>
                      </a:pPr>
                      <a:r>
                        <a:rPr lang="it-IT" sz="2000" dirty="0">
                          <a:effectLst/>
                        </a:rPr>
                        <a:t>Responsabilità</a:t>
                      </a:r>
                    </a:p>
                  </a:txBody>
                  <a:tcPr marL="74979" marR="74979" marT="0" marB="0"/>
                </a:tc>
                <a:tc>
                  <a:txBody>
                    <a:bodyPr/>
                    <a:lstStyle/>
                    <a:p>
                      <a:pPr marL="102870" marR="0" indent="-114300" algn="ctr">
                        <a:lnSpc>
                          <a:spcPct val="115000"/>
                        </a:lnSpc>
                        <a:spcBef>
                          <a:spcPts val="0"/>
                        </a:spcBef>
                        <a:spcAft>
                          <a:spcPts val="0"/>
                        </a:spcAft>
                      </a:pPr>
                      <a:r>
                        <a:rPr lang="it-IT" sz="2000" dirty="0">
                          <a:effectLst/>
                        </a:rPr>
                        <a:t>Qualità</a:t>
                      </a:r>
                    </a:p>
                  </a:txBody>
                  <a:tcPr marL="74979" marR="74979" marT="0" marB="0"/>
                </a:tc>
                <a:extLst>
                  <a:ext uri="{0D108BD9-81ED-4DB2-BD59-A6C34878D82A}">
                    <a16:rowId xmlns:a16="http://schemas.microsoft.com/office/drawing/2014/main" val="10000"/>
                  </a:ext>
                </a:extLst>
              </a:tr>
              <a:tr h="1122439">
                <a:tc>
                  <a:txBody>
                    <a:bodyPr/>
                    <a:lstStyle/>
                    <a:p>
                      <a:pPr marL="0" marR="0">
                        <a:lnSpc>
                          <a:spcPct val="115000"/>
                        </a:lnSpc>
                        <a:spcBef>
                          <a:spcPts val="0"/>
                        </a:spcBef>
                        <a:spcAft>
                          <a:spcPts val="0"/>
                        </a:spcAft>
                      </a:pPr>
                      <a:r>
                        <a:rPr lang="it-IT" sz="2000" dirty="0">
                          <a:effectLst/>
                        </a:rPr>
                        <a:t>Team guida</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Contattare la rete dei Lions via telefono e email</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Ricercare i leader chiave</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Fissare gli appuntamenti con i leader</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Organizzato</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Esperto di tecnologia</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A proprio agio al telefono</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Buone capacità di scrittura</a:t>
                      </a:r>
                    </a:p>
                  </a:txBody>
                  <a:tcPr marL="74979" marR="74979" marT="0" marB="0"/>
                </a:tc>
                <a:extLst>
                  <a:ext uri="{0D108BD9-81ED-4DB2-BD59-A6C34878D82A}">
                    <a16:rowId xmlns:a16="http://schemas.microsoft.com/office/drawing/2014/main" val="10001"/>
                  </a:ext>
                </a:extLst>
              </a:tr>
              <a:tr h="1142086">
                <a:tc>
                  <a:txBody>
                    <a:bodyPr/>
                    <a:lstStyle/>
                    <a:p>
                      <a:pPr marL="0" marR="0">
                        <a:lnSpc>
                          <a:spcPct val="115000"/>
                        </a:lnSpc>
                        <a:spcBef>
                          <a:spcPts val="0"/>
                        </a:spcBef>
                        <a:spcAft>
                          <a:spcPts val="0"/>
                        </a:spcAft>
                      </a:pPr>
                      <a:r>
                        <a:rPr lang="it-IT" sz="2000" dirty="0">
                          <a:effectLst/>
                        </a:rPr>
                        <a:t>Team sul campo</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Sviluppare un piano per raggiungere gli imprenditori chiave leader della comunità</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Visitare gli imprenditori leader e invitarli a unirsi ai Lions o a partecipare alla riunione informativa</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Esporre delle locandine informative in luoghi ad alta visibilità e nelle aziende</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Socievole</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Atteggiamento professionale</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Pensatore acuto</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Forti doti interpersonali</a:t>
                      </a:r>
                    </a:p>
                  </a:txBody>
                  <a:tcPr marL="74979" marR="74979" marT="0" marB="0"/>
                </a:tc>
                <a:extLst>
                  <a:ext uri="{0D108BD9-81ED-4DB2-BD59-A6C34878D82A}">
                    <a16:rowId xmlns:a16="http://schemas.microsoft.com/office/drawing/2014/main" val="10002"/>
                  </a:ext>
                </a:extLst>
              </a:tr>
              <a:tr h="944840">
                <a:tc>
                  <a:txBody>
                    <a:bodyPr/>
                    <a:lstStyle/>
                    <a:p>
                      <a:pPr marL="0" marR="0">
                        <a:lnSpc>
                          <a:spcPct val="115000"/>
                        </a:lnSpc>
                        <a:spcBef>
                          <a:spcPts val="0"/>
                        </a:spcBef>
                        <a:spcAft>
                          <a:spcPts val="0"/>
                        </a:spcAft>
                      </a:pPr>
                      <a:r>
                        <a:rPr lang="it-IT" sz="2000" dirty="0">
                          <a:effectLst/>
                        </a:rPr>
                        <a:t>Team sul territorio</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Sviluppare un piano di impegno sociale per i membri della comunità</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Organizzare dei punti informativi nella comunità</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itchFamily="34" charset="0"/>
                          <a:ea typeface="Calibri"/>
                          <a:cs typeface="Arial" pitchFamily="34" charset="0"/>
                        </a:rPr>
                        <a:t>Invitare i leader della comunità a partecipare nei progetti di service del club</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Socievole</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Atteggiamento professionale</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Forti doti interpersonali</a:t>
                      </a:r>
                    </a:p>
                  </a:txBody>
                  <a:tcPr marL="74979" marR="74979" marT="0" marB="0"/>
                </a:tc>
                <a:extLst>
                  <a:ext uri="{0D108BD9-81ED-4DB2-BD59-A6C34878D82A}">
                    <a16:rowId xmlns:a16="http://schemas.microsoft.com/office/drawing/2014/main" val="10003"/>
                  </a:ext>
                </a:extLst>
              </a:tr>
              <a:tr h="1043121">
                <a:tc>
                  <a:txBody>
                    <a:bodyPr/>
                    <a:lstStyle/>
                    <a:p>
                      <a:pPr marL="0" marR="0">
                        <a:lnSpc>
                          <a:spcPct val="115000"/>
                        </a:lnSpc>
                        <a:spcBef>
                          <a:spcPts val="0"/>
                        </a:spcBef>
                        <a:spcAft>
                          <a:spcPts val="0"/>
                        </a:spcAft>
                      </a:pPr>
                      <a:r>
                        <a:rPr lang="it-IT" sz="2000" dirty="0">
                          <a:effectLst/>
                        </a:rPr>
                        <a:t>Team incaricato delle risposte</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Condurre il follow-up con i potenziali soci</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Mantenere i nuovi soci informati su orari e aggiornamenti delle riunioni</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Organizzato</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Esperto di tecnologia</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A proprio agio al telefono</a:t>
                      </a:r>
                    </a:p>
                    <a:p>
                      <a:pPr marL="171450" marR="0" lvl="0" indent="-171450">
                        <a:lnSpc>
                          <a:spcPct val="115000"/>
                        </a:lnSpc>
                        <a:spcBef>
                          <a:spcPts val="0"/>
                        </a:spcBef>
                        <a:spcAft>
                          <a:spcPts val="0"/>
                        </a:spcAft>
                        <a:buFont typeface="Arial" pitchFamily="34" charset="0"/>
                        <a:buChar char="•"/>
                      </a:pPr>
                      <a:r>
                        <a:rPr lang="it-IT" sz="1500" b="0" dirty="0">
                          <a:solidFill>
                            <a:srgbClr val="00338D"/>
                          </a:solidFill>
                          <a:effectLst/>
                          <a:latin typeface="Arial" panose="020B0604020202020204" pitchFamily="34" charset="0"/>
                          <a:cs typeface="Arial" panose="020B0604020202020204" pitchFamily="34" charset="0"/>
                        </a:rPr>
                        <a:t>Buone capacità di scrittura</a:t>
                      </a:r>
                    </a:p>
                  </a:txBody>
                  <a:tcPr marL="74979" marR="74979" marT="0" marB="0"/>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CC72C1FF-0B49-3264-15DF-2A67BBE7B19B}"/>
              </a:ext>
            </a:extLst>
          </p:cNvPr>
          <p:cNvSpPr txBox="1"/>
          <p:nvPr/>
        </p:nvSpPr>
        <p:spPr>
          <a:xfrm>
            <a:off x="770964" y="1219200"/>
            <a:ext cx="10773335" cy="646331"/>
          </a:xfrm>
          <a:prstGeom prst="rect">
            <a:avLst/>
          </a:prstGeom>
          <a:noFill/>
        </p:spPr>
        <p:txBody>
          <a:bodyPr wrap="square">
            <a:spAutoFit/>
          </a:bodyPr>
          <a:lstStyle/>
          <a:p>
            <a:r>
              <a:rPr lang="it-IT" dirty="0"/>
              <a:t>Le sottosquadre o sottogruppi fungono da team di supporto al reclutamento sul campo.  I membri devono essere suddivisi nei seguenti sottogruppi</a:t>
            </a:r>
            <a:r>
              <a:rPr lang="it-IT" dirty="0">
                <a:solidFill>
                  <a:srgbClr val="33373B"/>
                </a:solidFill>
              </a:rPr>
              <a:t>: </a:t>
            </a:r>
          </a:p>
        </p:txBody>
      </p:sp>
      <p:sp>
        <p:nvSpPr>
          <p:cNvPr id="5" name="Yellow Bar">
            <a:extLst>
              <a:ext uri="{FF2B5EF4-FFF2-40B4-BE49-F238E27FC236}">
                <a16:creationId xmlns:a16="http://schemas.microsoft.com/office/drawing/2014/main" id="{B04F3B86-AE53-5671-6B74-42EDF5841D01}"/>
              </a:ext>
            </a:extLst>
          </p:cNvPr>
          <p:cNvSpPr/>
          <p:nvPr/>
        </p:nvSpPr>
        <p:spPr>
          <a:xfrm>
            <a:off x="786730" y="109225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Tree>
    <p:extLst>
      <p:ext uri="{BB962C8B-B14F-4D97-AF65-F5344CB8AC3E}">
        <p14:creationId xmlns:p14="http://schemas.microsoft.com/office/powerpoint/2010/main" val="222438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343401" y="1429029"/>
            <a:ext cx="3581400"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t>Seconda fase: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6BD45398-03BA-49C6-4E61-4F613FE3F300}"/>
              </a:ext>
            </a:extLst>
          </p:cNvPr>
          <p:cNvSpPr txBox="1"/>
          <p:nvPr/>
        </p:nvSpPr>
        <p:spPr>
          <a:xfrm>
            <a:off x="3634990" y="3339141"/>
            <a:ext cx="4922018"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it-IT" sz="3200" i="0" baseline="0" dirty="0">
                <a:solidFill>
                  <a:schemeClr val="bg1"/>
                </a:solidFill>
                <a:latin typeface="Arial" panose="020B0604020202020204" pitchFamily="34" charset="0"/>
                <a:ea typeface="+mn-ea"/>
                <a:cs typeface="Arial" panose="020B0604020202020204" pitchFamily="34" charset="0"/>
              </a:rPr>
              <a:t>Aree di opportunità e ricerca sul luogo</a:t>
            </a:r>
          </a:p>
        </p:txBody>
      </p:sp>
    </p:spTree>
    <p:extLst>
      <p:ext uri="{BB962C8B-B14F-4D97-AF65-F5344CB8AC3E}">
        <p14:creationId xmlns:p14="http://schemas.microsoft.com/office/powerpoint/2010/main" val="263714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48679"/>
            <a:ext cx="114262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00338D"/>
                </a:solidFill>
                <a:latin typeface="Arial" panose="020B0604020202020204" pitchFamily="34" charset="0"/>
                <a:cs typeface="Arial" panose="020B0604020202020204" pitchFamily="34" charset="0"/>
              </a:rPr>
              <a:t>Seconda fase: Determinare le aree di opportunità</a:t>
            </a:r>
          </a:p>
        </p:txBody>
      </p:sp>
      <p:sp>
        <p:nvSpPr>
          <p:cNvPr id="6" name="TextBox 5">
            <a:extLst>
              <a:ext uri="{FF2B5EF4-FFF2-40B4-BE49-F238E27FC236}">
                <a16:creationId xmlns:a16="http://schemas.microsoft.com/office/drawing/2014/main" id="{9E913A35-B103-CA5C-6BC1-7FA9B130E873}"/>
              </a:ext>
            </a:extLst>
          </p:cNvPr>
          <p:cNvSpPr txBox="1"/>
          <p:nvPr/>
        </p:nvSpPr>
        <p:spPr>
          <a:xfrm>
            <a:off x="552502" y="2016094"/>
            <a:ext cx="10964163" cy="1015663"/>
          </a:xfrm>
          <a:prstGeom prst="rect">
            <a:avLst/>
          </a:prstGeom>
          <a:noFill/>
        </p:spPr>
        <p:txBody>
          <a:bodyPr wrap="square" rtlCol="0">
            <a:spAutoFit/>
          </a:bodyPr>
          <a:lstStyle/>
          <a:p>
            <a:r>
              <a:rPr lang="it-IT" sz="2000" b="1" dirty="0">
                <a:solidFill>
                  <a:srgbClr val="33373B"/>
                </a:solidFill>
              </a:rPr>
              <a:t>Individuare un'area adatta è una componente fondamentale per l'avvio di un nuovo club.  Una valutazione dei bisogni della comunità per lo sviluppo di un nuovo club può aiutare a determinare la sede più adatta con le esigenze più importanti.</a:t>
            </a:r>
          </a:p>
        </p:txBody>
      </p:sp>
      <p:sp>
        <p:nvSpPr>
          <p:cNvPr id="7" name="Text Placeholder 3">
            <a:extLst>
              <a:ext uri="{FF2B5EF4-FFF2-40B4-BE49-F238E27FC236}">
                <a16:creationId xmlns:a16="http://schemas.microsoft.com/office/drawing/2014/main" id="{AD60E20C-B616-A387-F501-168657F15A8D}"/>
              </a:ext>
            </a:extLst>
          </p:cNvPr>
          <p:cNvSpPr txBox="1">
            <a:spLocks/>
          </p:cNvSpPr>
          <p:nvPr/>
        </p:nvSpPr>
        <p:spPr>
          <a:xfrm>
            <a:off x="990600" y="3045644"/>
            <a:ext cx="10439400" cy="310809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1700" b="1" dirty="0">
                <a:solidFill>
                  <a:srgbClr val="00338D"/>
                </a:solidFill>
              </a:rPr>
              <a:t>È necessario considerare quanto segue:</a:t>
            </a:r>
          </a:p>
          <a:p>
            <a:pPr marL="342900" indent="-342900">
              <a:lnSpc>
                <a:spcPct val="150000"/>
              </a:lnSpc>
              <a:buClr>
                <a:srgbClr val="33373B"/>
              </a:buClr>
              <a:buSzPct val="100000"/>
              <a:buFont typeface="Wingdings" panose="05000000000000000000" pitchFamily="2" charset="2"/>
              <a:buChar char="Ø"/>
            </a:pPr>
            <a:r>
              <a:rPr lang="it-IT" sz="1700" dirty="0">
                <a:solidFill>
                  <a:srgbClr val="33373B"/>
                </a:solidFill>
              </a:rPr>
              <a:t>Dimensione della popolazione </a:t>
            </a:r>
          </a:p>
          <a:p>
            <a:pPr marL="342900" indent="-342900">
              <a:lnSpc>
                <a:spcPct val="150000"/>
              </a:lnSpc>
              <a:buClr>
                <a:srgbClr val="33373B"/>
              </a:buClr>
              <a:buSzPct val="100000"/>
              <a:buFont typeface="Wingdings" panose="05000000000000000000" pitchFamily="2" charset="2"/>
              <a:buChar char="Ø"/>
            </a:pPr>
            <a:r>
              <a:rPr lang="it-IT" sz="1700" dirty="0">
                <a:solidFill>
                  <a:srgbClr val="33373B"/>
                </a:solidFill>
              </a:rPr>
              <a:t>Possibilità di progetti locali</a:t>
            </a:r>
          </a:p>
          <a:p>
            <a:pPr marL="342900" indent="-342900">
              <a:lnSpc>
                <a:spcPct val="150000"/>
              </a:lnSpc>
              <a:buClr>
                <a:srgbClr val="33373B"/>
              </a:buClr>
              <a:buSzPct val="100000"/>
              <a:buFont typeface="Wingdings" panose="05000000000000000000" pitchFamily="2" charset="2"/>
              <a:buChar char="Ø"/>
            </a:pPr>
            <a:r>
              <a:rPr lang="it-IT" sz="1700" dirty="0">
                <a:solidFill>
                  <a:srgbClr val="33373B"/>
                </a:solidFill>
              </a:rPr>
              <a:t>Club di service e organizzazioni locali già presenti sul territorio</a:t>
            </a:r>
          </a:p>
          <a:p>
            <a:pPr marL="342900" indent="-342900">
              <a:lnSpc>
                <a:spcPct val="150000"/>
              </a:lnSpc>
              <a:buClr>
                <a:srgbClr val="33373B"/>
              </a:buClr>
              <a:buSzPct val="100000"/>
              <a:buFont typeface="Wingdings" panose="05000000000000000000" pitchFamily="2" charset="2"/>
              <a:buChar char="Ø"/>
            </a:pPr>
            <a:r>
              <a:rPr lang="it-IT" sz="1700" dirty="0">
                <a:solidFill>
                  <a:srgbClr val="33373B"/>
                </a:solidFill>
              </a:rPr>
              <a:t>Gruppi di persone non invitati da un altro Lions club</a:t>
            </a:r>
          </a:p>
          <a:p>
            <a:pPr marL="342900" indent="-342900">
              <a:lnSpc>
                <a:spcPct val="150000"/>
              </a:lnSpc>
              <a:buClr>
                <a:srgbClr val="33373B"/>
              </a:buClr>
              <a:buSzPct val="100000"/>
              <a:buFont typeface="Wingdings" panose="05000000000000000000" pitchFamily="2" charset="2"/>
              <a:buChar char="Ø"/>
            </a:pPr>
            <a:r>
              <a:rPr lang="it-IT" sz="1700" dirty="0">
                <a:solidFill>
                  <a:srgbClr val="33373B"/>
                </a:solidFill>
              </a:rPr>
              <a:t>Ubicazione dei Lions club più vicini</a:t>
            </a:r>
          </a:p>
          <a:p>
            <a:pPr marL="342900" indent="-342900">
              <a:lnSpc>
                <a:spcPct val="150000"/>
              </a:lnSpc>
              <a:buClr>
                <a:srgbClr val="33373B"/>
              </a:buClr>
              <a:buSzPct val="100000"/>
              <a:buFont typeface="Wingdings" panose="05000000000000000000" pitchFamily="2" charset="2"/>
              <a:buChar char="Ø"/>
            </a:pPr>
            <a:r>
              <a:rPr lang="it-IT" sz="1700" dirty="0">
                <a:solidFill>
                  <a:srgbClr val="33373B"/>
                </a:solidFill>
              </a:rPr>
              <a:t>Giovani adulti, donne, comunità etniche e altri gruppi sottorappresentati  </a:t>
            </a:r>
          </a:p>
          <a:p>
            <a:pPr>
              <a:buClr>
                <a:srgbClr val="EBB700"/>
              </a:buClr>
              <a:buSzPct val="100000"/>
            </a:pPr>
            <a:endParaRPr lang="en-US" kern="0" dirty="0">
              <a:solidFill>
                <a:schemeClr val="accent6">
                  <a:lumMod val="75000"/>
                  <a:lumOff val="25000"/>
                </a:schemeClr>
              </a:solidFill>
            </a:endParaRPr>
          </a:p>
          <a:p>
            <a:pPr marL="0" indent="0">
              <a:buClr>
                <a:srgbClr val="EBB700"/>
              </a:buClr>
              <a:buSzPct val="100000"/>
              <a:buNone/>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endParaRPr lang="en-US" kern="0" dirty="0">
              <a:solidFill>
                <a:schemeClr val="accent6">
                  <a:lumMod val="75000"/>
                  <a:lumOff val="25000"/>
                </a:schemeClr>
              </a:solidFill>
            </a:endParaRPr>
          </a:p>
        </p:txBody>
      </p:sp>
      <p:sp>
        <p:nvSpPr>
          <p:cNvPr id="2" name="Text Placeholder 2">
            <a:extLst>
              <a:ext uri="{FF2B5EF4-FFF2-40B4-BE49-F238E27FC236}">
                <a16:creationId xmlns:a16="http://schemas.microsoft.com/office/drawing/2014/main" id="{0084A634-639A-61E9-74D9-569A8F79800C}"/>
              </a:ext>
            </a:extLst>
          </p:cNvPr>
          <p:cNvSpPr txBox="1">
            <a:spLocks/>
          </p:cNvSpPr>
          <p:nvPr/>
        </p:nvSpPr>
        <p:spPr>
          <a:xfrm>
            <a:off x="552502" y="6213844"/>
            <a:ext cx="10877498"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sz="1600" dirty="0">
                <a:solidFill>
                  <a:srgbClr val="0070C0"/>
                </a:solidFill>
              </a:rPr>
              <a:t>La Valutazione dei bisogni comunitari per lo sviluppo di nuovi club si trova sulla pagina web “</a:t>
            </a:r>
            <a:r>
              <a:rPr lang="it-IT" sz="1600" dirty="0">
                <a:solidFill>
                  <a:srgbClr val="FF5C35"/>
                </a:solidFill>
                <a:hlinkClick r:id="rId4">
                  <a:extLst>
                    <a:ext uri="{A12FA001-AC4F-418D-AE19-62706E023703}">
                      <ahyp:hlinkClr xmlns:ahyp="http://schemas.microsoft.com/office/drawing/2018/hyperlinkcolor" val="tx"/>
                    </a:ext>
                  </a:extLst>
                </a:hlinkClick>
              </a:rPr>
              <a:t>Costituire un nuovo club</a:t>
            </a:r>
            <a:r>
              <a:rPr lang="it-IT" sz="1600" dirty="0">
                <a:solidFill>
                  <a:srgbClr val="0070C0"/>
                </a:solidFill>
                <a:hlinkClick r:id="rId4">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73945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dirty="0"/>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sp>
        <p:nvSpPr>
          <p:cNvPr id="54" name="Yellow Bar">
            <a:extLst>
              <a:ext uri="{FF2B5EF4-FFF2-40B4-BE49-F238E27FC236}">
                <a16:creationId xmlns:a16="http://schemas.microsoft.com/office/drawing/2014/main" id="{4584BA9B-4495-294E-91B1-4A04F45725DC}"/>
              </a:ext>
            </a:extLst>
          </p:cNvPr>
          <p:cNvSpPr/>
          <p:nvPr/>
        </p:nvSpPr>
        <p:spPr>
          <a:xfrm>
            <a:off x="762000" y="2010979"/>
            <a:ext cx="2926080" cy="61227"/>
          </a:xfrm>
          <a:prstGeom prst="rect">
            <a:avLst/>
          </a:prstGeom>
          <a:solidFill>
            <a:srgbClr val="FFC000"/>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609600" y="1306724"/>
            <a:ext cx="1104900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00B0F0"/>
                </a:solidFill>
                <a:latin typeface="Arial" panose="020B0604020202020204" pitchFamily="34" charset="0"/>
                <a:cs typeface="Arial" panose="020B0604020202020204" pitchFamily="34" charset="0"/>
              </a:rPr>
              <a:t>Fase due - Condurre una ricerca sul luogo</a:t>
            </a:r>
          </a:p>
        </p:txBody>
      </p:sp>
      <p:sp>
        <p:nvSpPr>
          <p:cNvPr id="4" name="TextBox 3">
            <a:extLst>
              <a:ext uri="{FF2B5EF4-FFF2-40B4-BE49-F238E27FC236}">
                <a16:creationId xmlns:a16="http://schemas.microsoft.com/office/drawing/2014/main" id="{9CBFB04A-C2C5-01F5-F75E-A04789079CA5}"/>
              </a:ext>
            </a:extLst>
          </p:cNvPr>
          <p:cNvSpPr txBox="1"/>
          <p:nvPr/>
        </p:nvSpPr>
        <p:spPr>
          <a:xfrm>
            <a:off x="685800" y="2286000"/>
            <a:ext cx="10896600" cy="1015663"/>
          </a:xfrm>
          <a:prstGeom prst="rect">
            <a:avLst/>
          </a:prstGeom>
          <a:noFill/>
        </p:spPr>
        <p:txBody>
          <a:bodyPr wrap="square" rtlCol="0">
            <a:spAutoFit/>
          </a:bodyPr>
          <a:lstStyle/>
          <a:p>
            <a:r>
              <a:rPr lang="it-IT" sz="2000" b="1" dirty="0">
                <a:solidFill>
                  <a:schemeClr val="bg1"/>
                </a:solidFill>
              </a:rPr>
              <a:t>L'obiettivo della ricerca sul luogo è quello di esaminare le esigenze della comunità, di valutare la fattibilità della creazione di un club e di raccogliere altre informazioni pertinenti sulla comunità. </a:t>
            </a:r>
          </a:p>
        </p:txBody>
      </p:sp>
      <p:sp>
        <p:nvSpPr>
          <p:cNvPr id="5" name="TextBox 4">
            <a:extLst>
              <a:ext uri="{FF2B5EF4-FFF2-40B4-BE49-F238E27FC236}">
                <a16:creationId xmlns:a16="http://schemas.microsoft.com/office/drawing/2014/main" id="{5E6BA2AC-5847-5750-073B-434396D9C818}"/>
              </a:ext>
            </a:extLst>
          </p:cNvPr>
          <p:cNvSpPr txBox="1"/>
          <p:nvPr/>
        </p:nvSpPr>
        <p:spPr>
          <a:xfrm>
            <a:off x="735382" y="3525114"/>
            <a:ext cx="5486400" cy="3323987"/>
          </a:xfrm>
          <a:prstGeom prst="rect">
            <a:avLst/>
          </a:prstGeom>
          <a:noFill/>
        </p:spPr>
        <p:txBody>
          <a:bodyPr wrap="square" rtlCol="0">
            <a:spAutoFit/>
          </a:bodyPr>
          <a:lstStyle/>
          <a:p>
            <a:r>
              <a:rPr lang="it-IT" sz="1900" b="1" dirty="0">
                <a:solidFill>
                  <a:srgbClr val="00B0F0"/>
                </a:solidFill>
              </a:rPr>
              <a:t>I seguenti leader della comunità e attività dovrebbero far parte della ricerca:</a:t>
            </a:r>
          </a:p>
          <a:p>
            <a:endParaRPr lang="en-US" sz="1800" b="1" dirty="0">
              <a:solidFill>
                <a:schemeClr val="bg1"/>
              </a:solidFill>
            </a:endParaRPr>
          </a:p>
          <a:p>
            <a:pPr marL="285750" indent="-285750">
              <a:buFont typeface="Wingdings" panose="05000000000000000000" pitchFamily="2" charset="2"/>
              <a:buChar char="Ø"/>
            </a:pPr>
            <a:r>
              <a:rPr lang="it-IT" sz="1800" dirty="0">
                <a:solidFill>
                  <a:schemeClr val="bg1"/>
                </a:solidFill>
              </a:rPr>
              <a:t>Sindaco e altri leader della comunità </a:t>
            </a:r>
          </a:p>
          <a:p>
            <a:pPr marL="285750" indent="-285750">
              <a:buFont typeface="Wingdings" panose="05000000000000000000" pitchFamily="2" charset="2"/>
              <a:buChar char="Ø"/>
            </a:pPr>
            <a:r>
              <a:rPr lang="it-IT" sz="1800" dirty="0">
                <a:solidFill>
                  <a:schemeClr val="bg1"/>
                </a:solidFill>
              </a:rPr>
              <a:t>Direttore Esecutivo della Camera di Commercio </a:t>
            </a:r>
          </a:p>
          <a:p>
            <a:pPr marL="285750" indent="-285750">
              <a:buFont typeface="Wingdings" panose="05000000000000000000" pitchFamily="2" charset="2"/>
              <a:buChar char="Ø"/>
            </a:pPr>
            <a:r>
              <a:rPr lang="it-IT" sz="1800" dirty="0">
                <a:solidFill>
                  <a:schemeClr val="bg1"/>
                </a:solidFill>
              </a:rPr>
              <a:t>Amministratori scolastici (Direttori scolastici e Presidi)</a:t>
            </a:r>
          </a:p>
          <a:p>
            <a:pPr marL="285750" indent="-285750">
              <a:buFont typeface="Wingdings" panose="05000000000000000000" pitchFamily="2" charset="2"/>
              <a:buChar char="Ø"/>
            </a:pPr>
            <a:r>
              <a:rPr lang="it-IT" sz="1800" dirty="0">
                <a:solidFill>
                  <a:schemeClr val="bg1"/>
                </a:solidFill>
              </a:rPr>
              <a:t>Ufficiali delle forze dell'ordine, dei vigili del fuoco, degli organismi addetti ai servizi alle persone e gruppi aziendali</a:t>
            </a:r>
          </a:p>
          <a:p>
            <a:pPr marL="171450" indent="-171450">
              <a:buClr>
                <a:schemeClr val="tx1">
                  <a:lumMod val="60000"/>
                  <a:lumOff val="40000"/>
                </a:schemeClr>
              </a:buClr>
              <a:buFont typeface="Wingdings" panose="05000000000000000000" pitchFamily="2" charset="2"/>
              <a:buChar char="Ø"/>
            </a:pPr>
            <a:endParaRPr lang="en-US" sz="1000" b="1" dirty="0">
              <a:solidFill>
                <a:schemeClr val="bg1"/>
              </a:solidFill>
            </a:endParaRPr>
          </a:p>
          <a:p>
            <a:pPr>
              <a:buClr>
                <a:schemeClr val="tx1">
                  <a:lumMod val="60000"/>
                  <a:lumOff val="40000"/>
                </a:schemeClr>
              </a:buClr>
            </a:pPr>
            <a:r>
              <a:rPr lang="it-IT" sz="2000" b="1" dirty="0">
                <a:solidFill>
                  <a:schemeClr val="bg1"/>
                </a:solidFill>
              </a:rPr>
              <a:t>				</a:t>
            </a:r>
          </a:p>
        </p:txBody>
      </p:sp>
      <p:sp>
        <p:nvSpPr>
          <p:cNvPr id="6" name="TextBox 5">
            <a:extLst>
              <a:ext uri="{FF2B5EF4-FFF2-40B4-BE49-F238E27FC236}">
                <a16:creationId xmlns:a16="http://schemas.microsoft.com/office/drawing/2014/main" id="{2A646926-F534-859A-95E5-6A7A51E317DA}"/>
              </a:ext>
            </a:extLst>
          </p:cNvPr>
          <p:cNvSpPr txBox="1"/>
          <p:nvPr/>
        </p:nvSpPr>
        <p:spPr>
          <a:xfrm>
            <a:off x="6679346" y="3556338"/>
            <a:ext cx="5486400" cy="2616101"/>
          </a:xfrm>
          <a:prstGeom prst="rect">
            <a:avLst/>
          </a:prstGeom>
          <a:noFill/>
        </p:spPr>
        <p:txBody>
          <a:bodyPr wrap="square" rtlCol="0">
            <a:spAutoFit/>
          </a:bodyPr>
          <a:lstStyle/>
          <a:p>
            <a:pPr>
              <a:buClr>
                <a:schemeClr val="tx1">
                  <a:lumMod val="60000"/>
                  <a:lumOff val="40000"/>
                </a:schemeClr>
              </a:buClr>
            </a:pPr>
            <a:r>
              <a:rPr lang="it-IT" sz="1900" b="1" dirty="0">
                <a:solidFill>
                  <a:srgbClr val="00B0F0"/>
                </a:solidFill>
              </a:rPr>
              <a:t>Visitare le possibili sedi e opportunità di reclutamento: </a:t>
            </a:r>
          </a:p>
          <a:p>
            <a:pPr>
              <a:buClr>
                <a:schemeClr val="tx1">
                  <a:lumMod val="60000"/>
                  <a:lumOff val="40000"/>
                </a:schemeClr>
              </a:buClr>
            </a:pPr>
            <a:endParaRPr lang="en-US" sz="1800" b="1" dirty="0">
              <a:solidFill>
                <a:schemeClr val="bg1"/>
              </a:solidFill>
            </a:endParaRPr>
          </a:p>
          <a:p>
            <a:pPr marL="285750" indent="-285750">
              <a:buClr>
                <a:schemeClr val="tx1">
                  <a:lumMod val="60000"/>
                  <a:lumOff val="40000"/>
                </a:schemeClr>
              </a:buClr>
              <a:buFont typeface="Wingdings" panose="05000000000000000000" pitchFamily="2" charset="2"/>
              <a:buChar char="Ø"/>
            </a:pPr>
            <a:r>
              <a:rPr lang="it-IT" sz="1800" dirty="0">
                <a:solidFill>
                  <a:schemeClr val="bg1"/>
                </a:solidFill>
                <a:latin typeface="Arial" panose="020B0604020202020204" pitchFamily="34" charset="0"/>
                <a:cs typeface="Arial" panose="020B0604020202020204" pitchFamily="34" charset="0"/>
              </a:rPr>
              <a:t>Luoghi di incontro dei veterani </a:t>
            </a:r>
          </a:p>
          <a:p>
            <a:pPr marL="285750" indent="-285750">
              <a:buClr>
                <a:schemeClr val="tx1">
                  <a:lumMod val="60000"/>
                  <a:lumOff val="40000"/>
                </a:schemeClr>
              </a:buClr>
              <a:buFont typeface="Wingdings" panose="05000000000000000000" pitchFamily="2" charset="2"/>
              <a:buChar char="Ø"/>
            </a:pPr>
            <a:r>
              <a:rPr lang="it-IT" sz="1800" dirty="0">
                <a:solidFill>
                  <a:schemeClr val="bg1"/>
                </a:solidFill>
                <a:latin typeface="Arial" panose="020B0604020202020204" pitchFamily="34" charset="0"/>
                <a:cs typeface="Arial" panose="020B0604020202020204" pitchFamily="34" charset="0"/>
              </a:rPr>
              <a:t>Chiese </a:t>
            </a:r>
          </a:p>
          <a:p>
            <a:pPr marL="285750" indent="-285750">
              <a:buClr>
                <a:schemeClr val="tx1">
                  <a:lumMod val="60000"/>
                  <a:lumOff val="40000"/>
                </a:schemeClr>
              </a:buClr>
              <a:buFont typeface="Wingdings" panose="05000000000000000000" pitchFamily="2" charset="2"/>
              <a:buChar char="Ø"/>
            </a:pPr>
            <a:r>
              <a:rPr lang="it-IT" dirty="0">
                <a:solidFill>
                  <a:schemeClr val="bg1"/>
                </a:solidFill>
                <a:cs typeface="Arial" panose="020B0604020202020204" pitchFamily="34" charset="0"/>
              </a:rPr>
              <a:t>Centri comunitari</a:t>
            </a:r>
          </a:p>
          <a:p>
            <a:pPr marL="285750" indent="-285750">
              <a:buClr>
                <a:schemeClr val="tx1">
                  <a:lumMod val="60000"/>
                  <a:lumOff val="40000"/>
                </a:schemeClr>
              </a:buClr>
              <a:buFont typeface="Wingdings" panose="05000000000000000000" pitchFamily="2" charset="2"/>
              <a:buChar char="Ø"/>
            </a:pPr>
            <a:r>
              <a:rPr lang="it-IT" sz="1800" dirty="0">
                <a:solidFill>
                  <a:schemeClr val="bg1"/>
                </a:solidFill>
                <a:latin typeface="Arial" panose="020B0604020202020204" pitchFamily="34" charset="0"/>
                <a:cs typeface="Arial" panose="020B0604020202020204" pitchFamily="34" charset="0"/>
              </a:rPr>
              <a:t>Gruppi civici/sociali</a:t>
            </a:r>
          </a:p>
          <a:p>
            <a:pPr marL="285750" indent="-285750">
              <a:buClr>
                <a:schemeClr val="tx1">
                  <a:lumMod val="60000"/>
                  <a:lumOff val="40000"/>
                </a:schemeClr>
              </a:buClr>
              <a:buFont typeface="Wingdings" panose="05000000000000000000" pitchFamily="2" charset="2"/>
              <a:buChar char="Ø"/>
            </a:pPr>
            <a:r>
              <a:rPr lang="it-IT" sz="1800" dirty="0">
                <a:solidFill>
                  <a:schemeClr val="bg1"/>
                </a:solidFill>
                <a:latin typeface="Arial" panose="020B0604020202020204" pitchFamily="34" charset="0"/>
                <a:cs typeface="Arial" panose="020B0604020202020204" pitchFamily="34" charset="0"/>
              </a:rPr>
              <a:t>Università</a:t>
            </a:r>
          </a:p>
          <a:p>
            <a:pPr marL="285750" indent="-285750">
              <a:buClr>
                <a:schemeClr val="tx1">
                  <a:lumMod val="60000"/>
                  <a:lumOff val="40000"/>
                </a:schemeClr>
              </a:buClr>
              <a:buFont typeface="Wingdings" panose="05000000000000000000" pitchFamily="2" charset="2"/>
              <a:buChar char="Ø"/>
            </a:pPr>
            <a:r>
              <a:rPr lang="it-IT" sz="1800" dirty="0">
                <a:solidFill>
                  <a:schemeClr val="bg1"/>
                </a:solidFill>
                <a:latin typeface="Arial" panose="020B0604020202020204" pitchFamily="34" charset="0"/>
                <a:cs typeface="Arial" panose="020B0604020202020204" pitchFamily="34" charset="0"/>
              </a:rPr>
              <a:t>Business locali</a:t>
            </a:r>
          </a:p>
        </p:txBody>
      </p:sp>
    </p:spTree>
    <p:extLst>
      <p:ext uri="{BB962C8B-B14F-4D97-AF65-F5344CB8AC3E}">
        <p14:creationId xmlns:p14="http://schemas.microsoft.com/office/powerpoint/2010/main" val="38141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5C35">
                  <a:shade val="30000"/>
                  <a:satMod val="115000"/>
                </a:srgbClr>
              </a:gs>
              <a:gs pos="50000">
                <a:srgbClr val="FF5C35">
                  <a:shade val="67500"/>
                  <a:satMod val="115000"/>
                </a:srgbClr>
              </a:gs>
              <a:gs pos="100000">
                <a:srgbClr val="FF5C35">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2"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674995" y="1447800"/>
            <a:ext cx="2842010"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t>Terza fase: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D7B86D8-A973-73E4-FCEB-28293C756AD4}"/>
              </a:ext>
            </a:extLst>
          </p:cNvPr>
          <p:cNvSpPr txBox="1"/>
          <p:nvPr/>
        </p:nvSpPr>
        <p:spPr>
          <a:xfrm>
            <a:off x="3493895" y="3429000"/>
            <a:ext cx="5204209"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it-IT" sz="3200" i="0" baseline="0" dirty="0">
                <a:solidFill>
                  <a:schemeClr val="bg1"/>
                </a:solidFill>
                <a:latin typeface="Arial" panose="020B0604020202020204" pitchFamily="34" charset="0"/>
                <a:ea typeface="+mn-ea"/>
                <a:cs typeface="Arial" panose="020B0604020202020204" pitchFamily="34" charset="0"/>
              </a:rPr>
              <a:t>Promuovere il club e reclutare soci</a:t>
            </a:r>
          </a:p>
        </p:txBody>
      </p:sp>
    </p:spTree>
    <p:extLst>
      <p:ext uri="{BB962C8B-B14F-4D97-AF65-F5344CB8AC3E}">
        <p14:creationId xmlns:p14="http://schemas.microsoft.com/office/powerpoint/2010/main" val="55979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909048" y="1386552"/>
            <a:ext cx="8225552"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b="1" dirty="0">
                <a:solidFill>
                  <a:srgbClr val="33373B"/>
                </a:solidFill>
              </a:rPr>
              <a:t>Far conoscere il nuovo club è importante per </a:t>
            </a:r>
          </a:p>
          <a:p>
            <a:pPr algn="ctr"/>
            <a:r>
              <a:rPr lang="it-IT" b="1" dirty="0">
                <a:solidFill>
                  <a:srgbClr val="33373B"/>
                </a:solidFill>
              </a:rPr>
              <a:t>il successo della sua formazione. </a:t>
            </a:r>
          </a:p>
          <a:p>
            <a:pPr algn="ctr"/>
            <a:r>
              <a:rPr lang="it-IT" sz="2000" dirty="0">
                <a:solidFill>
                  <a:schemeClr val="accent4"/>
                </a:solidFill>
              </a:rPr>
              <a:t>I seguenti elementi dovrebbero essere parte del piano di reclutamento: </a:t>
            </a:r>
          </a:p>
          <a:p>
            <a:pPr algn="ctr"/>
            <a:endParaRPr lang="en-US" b="1" dirty="0">
              <a:solidFill>
                <a:srgbClr val="33373B"/>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57277" y="115331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33365" y="554711"/>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00338D"/>
                </a:solidFill>
                <a:latin typeface="Arial" panose="020B0604020202020204" pitchFamily="34" charset="0"/>
                <a:cs typeface="Arial" panose="020B0604020202020204" pitchFamily="34" charset="0"/>
              </a:rPr>
              <a:t>Terza fase: Promuovere il nuovo club</a:t>
            </a:r>
          </a:p>
        </p:txBody>
      </p:sp>
      <p:pic>
        <p:nvPicPr>
          <p:cNvPr id="24" name="Emblem - White">
            <a:extLst>
              <a:ext uri="{FF2B5EF4-FFF2-40B4-BE49-F238E27FC236}">
                <a16:creationId xmlns:a16="http://schemas.microsoft.com/office/drawing/2014/main" id="{9AE6649F-1131-9D41-90B4-68ED8B50760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144534" y="249678"/>
            <a:ext cx="829848" cy="786280"/>
          </a:xfrm>
          <a:prstGeom prst="rect">
            <a:avLst/>
          </a:prstGeom>
        </p:spPr>
      </p:pic>
      <p:grpSp>
        <p:nvGrpSpPr>
          <p:cNvPr id="3" name="Group 2">
            <a:extLst>
              <a:ext uri="{FF2B5EF4-FFF2-40B4-BE49-F238E27FC236}">
                <a16:creationId xmlns:a16="http://schemas.microsoft.com/office/drawing/2014/main" id="{DC680B33-E99A-B736-1B8F-75558A143085}"/>
              </a:ext>
            </a:extLst>
          </p:cNvPr>
          <p:cNvGrpSpPr/>
          <p:nvPr/>
        </p:nvGrpSpPr>
        <p:grpSpPr>
          <a:xfrm>
            <a:off x="0" y="2785667"/>
            <a:ext cx="15468600" cy="4072333"/>
            <a:chOff x="0" y="3573393"/>
            <a:chExt cx="12192000" cy="3479550"/>
          </a:xfrm>
        </p:grpSpPr>
        <p:sp>
          <p:nvSpPr>
            <p:cNvPr id="10" name="Background - Solid">
              <a:extLst>
                <a:ext uri="{FF2B5EF4-FFF2-40B4-BE49-F238E27FC236}">
                  <a16:creationId xmlns:a16="http://schemas.microsoft.com/office/drawing/2014/main" id="{452DE08C-F2BF-A54D-B326-B04A101D8C30}"/>
                </a:ext>
              </a:extLst>
            </p:cNvPr>
            <p:cNvSpPr/>
            <p:nvPr/>
          </p:nvSpPr>
          <p:spPr>
            <a:xfrm>
              <a:off x="0" y="3578572"/>
              <a:ext cx="237744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2410706" y="3578572"/>
              <a:ext cx="237744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4823896" y="3578572"/>
              <a:ext cx="237744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7243602" y="3573393"/>
              <a:ext cx="237744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570048"/>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101628" y="3667324"/>
              <a:ext cx="2360060"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200" b="1" dirty="0">
                  <a:solidFill>
                    <a:schemeClr val="bg1"/>
                  </a:solidFill>
                </a:rPr>
                <a:t>CHI?</a:t>
              </a:r>
            </a:p>
            <a:p>
              <a:endParaRPr lang="en-US" sz="1000" b="1" kern="0" dirty="0">
                <a:solidFill>
                  <a:schemeClr val="bg1"/>
                </a:solidFill>
              </a:endParaRPr>
            </a:p>
            <a:p>
              <a:pPr marL="285750" indent="-285750">
                <a:buFont typeface="Arial" panose="020B0604020202020204" pitchFamily="34" charset="0"/>
                <a:buChar char="•"/>
              </a:pPr>
              <a:r>
                <a:rPr lang="it-IT" dirty="0">
                  <a:solidFill>
                    <a:schemeClr val="bg1"/>
                  </a:solidFill>
                </a:rPr>
                <a:t>Soci potenziali </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2402365" y="3669663"/>
              <a:ext cx="2361525"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chemeClr val="tx1">
                    <a:lumMod val="60000"/>
                    <a:lumOff val="40000"/>
                  </a:schemeClr>
                </a:buClr>
              </a:pPr>
              <a:r>
                <a:rPr lang="it-IT" sz="2200" b="1" dirty="0">
                  <a:solidFill>
                    <a:schemeClr val="bg1"/>
                  </a:solidFill>
                </a:rPr>
                <a:t>DOVE?</a:t>
              </a:r>
            </a:p>
            <a:p>
              <a:pPr>
                <a:buClr>
                  <a:schemeClr val="tx1">
                    <a:lumMod val="60000"/>
                    <a:lumOff val="40000"/>
                  </a:schemeClr>
                </a:buClr>
              </a:pPr>
              <a:endParaRPr lang="en-US" sz="1000" b="1" kern="0" dirty="0">
                <a:solidFill>
                  <a:schemeClr val="bg1"/>
                </a:solidFill>
              </a:endParaRPr>
            </a:p>
            <a:p>
              <a:pPr marL="285750" indent="-285750">
                <a:buClr>
                  <a:schemeClr val="bg1"/>
                </a:buClr>
                <a:buFont typeface="Arial" panose="020B0604020202020204" pitchFamily="34" charset="0"/>
                <a:buChar char="•"/>
              </a:pPr>
              <a:r>
                <a:rPr lang="it-IT" dirty="0">
                  <a:solidFill>
                    <a:schemeClr val="bg1"/>
                  </a:solidFill>
                </a:rPr>
                <a:t>Email </a:t>
              </a:r>
            </a:p>
            <a:p>
              <a:pPr marL="285750" indent="-285750">
                <a:buClr>
                  <a:schemeClr val="bg1"/>
                </a:buClr>
                <a:buFont typeface="Arial" panose="020B0604020202020204" pitchFamily="34" charset="0"/>
                <a:buChar char="•"/>
              </a:pPr>
              <a:r>
                <a:rPr lang="it-IT" dirty="0">
                  <a:solidFill>
                    <a:schemeClr val="bg1"/>
                  </a:solidFill>
                </a:rPr>
                <a:t>Annunci pubblicitari sui social media</a:t>
              </a:r>
            </a:p>
            <a:p>
              <a:pPr marL="285750" indent="-285750">
                <a:buClr>
                  <a:schemeClr val="bg1"/>
                </a:buClr>
                <a:buFont typeface="Arial" panose="020B0604020202020204" pitchFamily="34" charset="0"/>
                <a:buChar char="•"/>
              </a:pPr>
              <a:r>
                <a:rPr lang="it-IT" dirty="0">
                  <a:solidFill>
                    <a:schemeClr val="bg1"/>
                  </a:solidFill>
                </a:rPr>
                <a:t>Sito web del distretto</a:t>
              </a:r>
            </a:p>
            <a:p>
              <a:pPr marL="285750" indent="-285750">
                <a:buClr>
                  <a:schemeClr val="bg1"/>
                </a:buClr>
                <a:buFont typeface="Arial" panose="020B0604020202020204" pitchFamily="34" charset="0"/>
                <a:buChar char="•"/>
              </a:pPr>
              <a:r>
                <a:rPr lang="it-IT" dirty="0">
                  <a:solidFill>
                    <a:schemeClr val="bg1"/>
                  </a:solidFill>
                  <a:cs typeface="Arial" panose="020B0604020202020204" pitchFamily="34" charset="0"/>
                </a:rPr>
                <a:t>Annunci radiofonici</a:t>
              </a:r>
            </a:p>
            <a:p>
              <a:pPr marL="285750" indent="-285750">
                <a:buClr>
                  <a:schemeClr val="bg1"/>
                </a:buClr>
                <a:buFont typeface="Arial" panose="020B0604020202020204" pitchFamily="34" charset="0"/>
                <a:buChar char="•"/>
              </a:pPr>
              <a:r>
                <a:rPr lang="it-IT" dirty="0">
                  <a:solidFill>
                    <a:schemeClr val="bg1"/>
                  </a:solidFill>
                  <a:cs typeface="Arial" panose="020B0604020202020204" pitchFamily="34" charset="0"/>
                </a:rPr>
                <a:t>Bacheche comunitarie</a:t>
              </a:r>
            </a:p>
            <a:p>
              <a:pPr marL="285750" indent="-285750">
                <a:buClr>
                  <a:schemeClr val="bg1"/>
                </a:buClr>
                <a:buFont typeface="Arial" panose="020B0604020202020204" pitchFamily="34" charset="0"/>
                <a:buChar char="•"/>
              </a:pPr>
              <a:r>
                <a:rPr lang="it-IT" dirty="0">
                  <a:solidFill>
                    <a:schemeClr val="bg1"/>
                  </a:solidFill>
                </a:rPr>
                <a:t>WhatsApp</a:t>
              </a:r>
            </a:p>
            <a:p>
              <a:pPr marL="285750" indent="-285750">
                <a:buClr>
                  <a:schemeClr val="bg1"/>
                </a:buClr>
                <a:buFont typeface="Arial" panose="020B0604020202020204" pitchFamily="34" charset="0"/>
                <a:buChar char="•"/>
              </a:pPr>
              <a:r>
                <a:rPr lang="it-IT" dirty="0">
                  <a:solidFill>
                    <a:schemeClr val="bg1"/>
                  </a:solidFill>
                  <a:cs typeface="Arial" panose="020B0604020202020204" pitchFamily="34" charset="0"/>
                </a:rPr>
                <a:t>Gruppi delle community digitali</a:t>
              </a:r>
            </a:p>
            <a:p>
              <a:pPr marL="285750" indent="-285750">
                <a:buClr>
                  <a:schemeClr val="tx1">
                    <a:lumMod val="60000"/>
                    <a:lumOff val="40000"/>
                  </a:schemeClr>
                </a:buClr>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endParaRPr lang="en-US" sz="1800" kern="0" dirty="0">
                <a:solidFill>
                  <a:schemeClr val="bg1"/>
                </a:solidFill>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4855032" y="3667324"/>
              <a:ext cx="2328716"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200" b="1" dirty="0">
                  <a:solidFill>
                    <a:schemeClr val="bg1"/>
                  </a:solidFill>
                </a:rPr>
                <a:t>CHE COSA?</a:t>
              </a:r>
            </a:p>
            <a:p>
              <a:endParaRPr lang="en-US" sz="1050" b="1" kern="0" dirty="0">
                <a:solidFill>
                  <a:schemeClr val="bg1"/>
                </a:solidFill>
              </a:endParaRPr>
            </a:p>
            <a:p>
              <a:pPr marL="285750" indent="-285750">
                <a:buFont typeface="Arial" panose="020B0604020202020204" pitchFamily="34" charset="0"/>
                <a:buChar char="•"/>
              </a:pPr>
              <a:r>
                <a:rPr lang="it-IT" dirty="0">
                  <a:solidFill>
                    <a:schemeClr val="bg1"/>
                  </a:solidFill>
                </a:rPr>
                <a:t>Discorso breve di presentazione</a:t>
              </a:r>
            </a:p>
            <a:p>
              <a:pPr marL="285750" indent="-285750">
                <a:buFont typeface="Arial" panose="020B0604020202020204" pitchFamily="34" charset="0"/>
                <a:buChar char="•"/>
              </a:pPr>
              <a:r>
                <a:rPr lang="it-IT" dirty="0">
                  <a:solidFill>
                    <a:schemeClr val="bg1"/>
                  </a:solidFill>
                </a:rPr>
                <a:t>Progetti di servizio del club in corso</a:t>
              </a:r>
            </a:p>
          </p:txBody>
        </p:sp>
      </p:grpSp>
      <p:sp>
        <p:nvSpPr>
          <p:cNvPr id="4" name="Body Copy">
            <a:extLst>
              <a:ext uri="{FF2B5EF4-FFF2-40B4-BE49-F238E27FC236}">
                <a16:creationId xmlns:a16="http://schemas.microsoft.com/office/drawing/2014/main" id="{A52F3C55-BB8F-4399-A589-2A63D8F71A29}"/>
              </a:ext>
            </a:extLst>
          </p:cNvPr>
          <p:cNvSpPr txBox="1">
            <a:spLocks/>
          </p:cNvSpPr>
          <p:nvPr/>
        </p:nvSpPr>
        <p:spPr>
          <a:xfrm>
            <a:off x="9297210" y="2895600"/>
            <a:ext cx="219077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200" b="1" dirty="0">
                <a:solidFill>
                  <a:schemeClr val="bg1"/>
                </a:solidFill>
              </a:rPr>
              <a:t>QUANDO?</a:t>
            </a:r>
          </a:p>
          <a:p>
            <a:endParaRPr lang="en-US" sz="1050" b="1" kern="0" dirty="0">
              <a:solidFill>
                <a:schemeClr val="bg1"/>
              </a:solidFill>
            </a:endParaRPr>
          </a:p>
          <a:p>
            <a:pPr marL="285750" indent="-285750">
              <a:buFont typeface="Arial" panose="020B0604020202020204" pitchFamily="34" charset="0"/>
              <a:buChar char="•"/>
            </a:pPr>
            <a:r>
              <a:rPr lang="it-IT" dirty="0">
                <a:solidFill>
                  <a:schemeClr val="bg1"/>
                </a:solidFill>
              </a:rPr>
              <a:t>Riunione informativa </a:t>
            </a:r>
          </a:p>
          <a:p>
            <a:pPr marL="285750" indent="-285750">
              <a:buFont typeface="Arial" panose="020B0604020202020204" pitchFamily="34" charset="0"/>
              <a:buChar char="•"/>
            </a:pPr>
            <a:r>
              <a:rPr lang="it-IT" dirty="0">
                <a:solidFill>
                  <a:schemeClr val="bg1"/>
                </a:solidFill>
              </a:rPr>
              <a:t>Reclutamento sul campo</a:t>
            </a:r>
          </a:p>
        </p:txBody>
      </p:sp>
    </p:spTree>
    <p:extLst>
      <p:ext uri="{BB962C8B-B14F-4D97-AF65-F5344CB8AC3E}">
        <p14:creationId xmlns:p14="http://schemas.microsoft.com/office/powerpoint/2010/main" val="35124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3" name="Headline">
            <a:extLst>
              <a:ext uri="{FF2B5EF4-FFF2-40B4-BE49-F238E27FC236}">
                <a16:creationId xmlns:a16="http://schemas.microsoft.com/office/drawing/2014/main" id="{9E8C8472-EF2D-DAC6-E54A-3A30504F25D8}"/>
              </a:ext>
            </a:extLst>
          </p:cNvPr>
          <p:cNvSpPr txBox="1">
            <a:spLocks/>
          </p:cNvSpPr>
          <p:nvPr/>
        </p:nvSpPr>
        <p:spPr>
          <a:xfrm>
            <a:off x="552502" y="1142434"/>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00338D"/>
                </a:solidFill>
                <a:latin typeface="Arial" panose="020B0604020202020204" pitchFamily="34" charset="0"/>
                <a:cs typeface="Arial" panose="020B0604020202020204" pitchFamily="34" charset="0"/>
              </a:rPr>
              <a:t>Terza fase: Promuovere il nuovo club</a:t>
            </a:r>
          </a:p>
        </p:txBody>
      </p:sp>
      <p:sp>
        <p:nvSpPr>
          <p:cNvPr id="4" name="TextBox 3">
            <a:extLst>
              <a:ext uri="{FF2B5EF4-FFF2-40B4-BE49-F238E27FC236}">
                <a16:creationId xmlns:a16="http://schemas.microsoft.com/office/drawing/2014/main" id="{C01D3FB0-0B5F-D9E5-9E07-71CF158805FA}"/>
              </a:ext>
            </a:extLst>
          </p:cNvPr>
          <p:cNvSpPr txBox="1"/>
          <p:nvPr/>
        </p:nvSpPr>
        <p:spPr>
          <a:xfrm>
            <a:off x="1374687" y="2054507"/>
            <a:ext cx="9441172" cy="400110"/>
          </a:xfrm>
          <a:prstGeom prst="rect">
            <a:avLst/>
          </a:prstGeom>
          <a:noFill/>
        </p:spPr>
        <p:txBody>
          <a:bodyPr wrap="square" rtlCol="0">
            <a:spAutoFit/>
          </a:bodyPr>
          <a:lstStyle/>
          <a:p>
            <a:pPr algn="ctr"/>
            <a:r>
              <a:rPr lang="it-IT" sz="2000" b="1" dirty="0">
                <a:solidFill>
                  <a:schemeClr val="accent4"/>
                </a:solidFill>
              </a:rPr>
              <a:t>Scrivere il discorso di presentazione perfetto in cinque semplici passi</a:t>
            </a:r>
          </a:p>
        </p:txBody>
      </p:sp>
      <p:graphicFrame>
        <p:nvGraphicFramePr>
          <p:cNvPr id="5" name="Diagram 4">
            <a:extLst>
              <a:ext uri="{FF2B5EF4-FFF2-40B4-BE49-F238E27FC236}">
                <a16:creationId xmlns:a16="http://schemas.microsoft.com/office/drawing/2014/main" id="{516117B6-D77D-760C-44D6-7273E5C75478}"/>
              </a:ext>
            </a:extLst>
          </p:cNvPr>
          <p:cNvGraphicFramePr/>
          <p:nvPr>
            <p:extLst>
              <p:ext uri="{D42A27DB-BD31-4B8C-83A1-F6EECF244321}">
                <p14:modId xmlns:p14="http://schemas.microsoft.com/office/powerpoint/2010/main" val="2119528879"/>
              </p:ext>
            </p:extLst>
          </p:nvPr>
        </p:nvGraphicFramePr>
        <p:xfrm>
          <a:off x="-3047" y="2646116"/>
          <a:ext cx="11495347" cy="4044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6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208EBAEC-0318-4EA0-9349-8CD3DE21DAD5}"/>
                                            </p:graphicEl>
                                          </p:spTgt>
                                        </p:tgtEl>
                                        <p:attrNameLst>
                                          <p:attrName>style.visibility</p:attrName>
                                        </p:attrNameLst>
                                      </p:cBhvr>
                                      <p:to>
                                        <p:strVal val="visible"/>
                                      </p:to>
                                    </p:set>
                                    <p:anim calcmode="lin" valueType="num">
                                      <p:cBhvr>
                                        <p:cTn id="7" dur="500" fill="hold"/>
                                        <p:tgtEl>
                                          <p:spTgt spid="5">
                                            <p:graphicEl>
                                              <a:dgm id="{208EBAEC-0318-4EA0-9349-8CD3DE21DAD5}"/>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208EBAEC-0318-4EA0-9349-8CD3DE21DAD5}"/>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208EBAEC-0318-4EA0-9349-8CD3DE21DAD5}"/>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graphicEl>
                                              <a:dgm id="{6C833FA1-9CAE-4A5A-A967-3BEBFDABFA45}"/>
                                            </p:graphicEl>
                                          </p:spTgt>
                                        </p:tgtEl>
                                        <p:attrNameLst>
                                          <p:attrName>style.visibility</p:attrName>
                                        </p:attrNameLst>
                                      </p:cBhvr>
                                      <p:to>
                                        <p:strVal val="visible"/>
                                      </p:to>
                                    </p:set>
                                    <p:anim calcmode="lin" valueType="num">
                                      <p:cBhvr>
                                        <p:cTn id="12" dur="500" fill="hold"/>
                                        <p:tgtEl>
                                          <p:spTgt spid="5">
                                            <p:graphicEl>
                                              <a:dgm id="{6C833FA1-9CAE-4A5A-A967-3BEBFDABFA45}"/>
                                            </p:graphicEl>
                                          </p:spTgt>
                                        </p:tgtEl>
                                        <p:attrNameLst>
                                          <p:attrName>ppt_w</p:attrName>
                                        </p:attrNameLst>
                                      </p:cBhvr>
                                      <p:tavLst>
                                        <p:tav tm="0">
                                          <p:val>
                                            <p:fltVal val="0"/>
                                          </p:val>
                                        </p:tav>
                                        <p:tav tm="100000">
                                          <p:val>
                                            <p:strVal val="#ppt_w"/>
                                          </p:val>
                                        </p:tav>
                                      </p:tavLst>
                                    </p:anim>
                                    <p:anim calcmode="lin" valueType="num">
                                      <p:cBhvr>
                                        <p:cTn id="13" dur="500" fill="hold"/>
                                        <p:tgtEl>
                                          <p:spTgt spid="5">
                                            <p:graphicEl>
                                              <a:dgm id="{6C833FA1-9CAE-4A5A-A967-3BEBFDABFA45}"/>
                                            </p:graphicEl>
                                          </p:spTgt>
                                        </p:tgtEl>
                                        <p:attrNameLst>
                                          <p:attrName>ppt_h</p:attrName>
                                        </p:attrNameLst>
                                      </p:cBhvr>
                                      <p:tavLst>
                                        <p:tav tm="0">
                                          <p:val>
                                            <p:fltVal val="0"/>
                                          </p:val>
                                        </p:tav>
                                        <p:tav tm="100000">
                                          <p:val>
                                            <p:strVal val="#ppt_h"/>
                                          </p:val>
                                        </p:tav>
                                      </p:tavLst>
                                    </p:anim>
                                    <p:animEffect transition="in" filter="fade">
                                      <p:cBhvr>
                                        <p:cTn id="14" dur="500"/>
                                        <p:tgtEl>
                                          <p:spTgt spid="5">
                                            <p:graphicEl>
                                              <a:dgm id="{6C833FA1-9CAE-4A5A-A967-3BEBFDABFA45}"/>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graphicEl>
                                              <a:dgm id="{D49EDA4D-C5F7-458C-91DD-6D8B097EA4B2}"/>
                                            </p:graphicEl>
                                          </p:spTgt>
                                        </p:tgtEl>
                                        <p:attrNameLst>
                                          <p:attrName>style.visibility</p:attrName>
                                        </p:attrNameLst>
                                      </p:cBhvr>
                                      <p:to>
                                        <p:strVal val="visible"/>
                                      </p:to>
                                    </p:set>
                                    <p:anim calcmode="lin" valueType="num">
                                      <p:cBhvr>
                                        <p:cTn id="17" dur="500" fill="hold"/>
                                        <p:tgtEl>
                                          <p:spTgt spid="5">
                                            <p:graphicEl>
                                              <a:dgm id="{D49EDA4D-C5F7-458C-91DD-6D8B097EA4B2}"/>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D49EDA4D-C5F7-458C-91DD-6D8B097EA4B2}"/>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D49EDA4D-C5F7-458C-91DD-6D8B097EA4B2}"/>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12A8E60C-7220-494C-95FF-9FF95E92138C}"/>
                                            </p:graphicEl>
                                          </p:spTgt>
                                        </p:tgtEl>
                                        <p:attrNameLst>
                                          <p:attrName>style.visibility</p:attrName>
                                        </p:attrNameLst>
                                      </p:cBhvr>
                                      <p:to>
                                        <p:strVal val="visible"/>
                                      </p:to>
                                    </p:set>
                                    <p:anim calcmode="lin" valueType="num">
                                      <p:cBhvr>
                                        <p:cTn id="24" dur="500" fill="hold"/>
                                        <p:tgtEl>
                                          <p:spTgt spid="5">
                                            <p:graphicEl>
                                              <a:dgm id="{12A8E60C-7220-494C-95FF-9FF95E92138C}"/>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12A8E60C-7220-494C-95FF-9FF95E92138C}"/>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12A8E60C-7220-494C-95FF-9FF95E92138C}"/>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2B668C6-2F6F-4509-AEB0-88A9E8A9AB70}"/>
                                            </p:graphicEl>
                                          </p:spTgt>
                                        </p:tgtEl>
                                        <p:attrNameLst>
                                          <p:attrName>style.visibility</p:attrName>
                                        </p:attrNameLst>
                                      </p:cBhvr>
                                      <p:to>
                                        <p:strVal val="visible"/>
                                      </p:to>
                                    </p:set>
                                    <p:anim calcmode="lin" valueType="num">
                                      <p:cBhvr>
                                        <p:cTn id="29" dur="500" fill="hold"/>
                                        <p:tgtEl>
                                          <p:spTgt spid="5">
                                            <p:graphicEl>
                                              <a:dgm id="{C2B668C6-2F6F-4509-AEB0-88A9E8A9AB70}"/>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2B668C6-2F6F-4509-AEB0-88A9E8A9AB70}"/>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2B668C6-2F6F-4509-AEB0-88A9E8A9AB70}"/>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graphicEl>
                                              <a:dgm id="{9613DF15-F0EC-4BC5-A109-D2728331966D}"/>
                                            </p:graphicEl>
                                          </p:spTgt>
                                        </p:tgtEl>
                                        <p:attrNameLst>
                                          <p:attrName>style.visibility</p:attrName>
                                        </p:attrNameLst>
                                      </p:cBhvr>
                                      <p:to>
                                        <p:strVal val="visible"/>
                                      </p:to>
                                    </p:set>
                                    <p:anim calcmode="lin" valueType="num">
                                      <p:cBhvr>
                                        <p:cTn id="34" dur="500" fill="hold"/>
                                        <p:tgtEl>
                                          <p:spTgt spid="5">
                                            <p:graphicEl>
                                              <a:dgm id="{9613DF15-F0EC-4BC5-A109-D2728331966D}"/>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9613DF15-F0EC-4BC5-A109-D2728331966D}"/>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9613DF15-F0EC-4BC5-A109-D2728331966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graphicEl>
                                              <a:dgm id="{F5A9C339-99C0-4B75-AB15-AA8AB8F747D1}"/>
                                            </p:graphicEl>
                                          </p:spTgt>
                                        </p:tgtEl>
                                        <p:attrNameLst>
                                          <p:attrName>style.visibility</p:attrName>
                                        </p:attrNameLst>
                                      </p:cBhvr>
                                      <p:to>
                                        <p:strVal val="visible"/>
                                      </p:to>
                                    </p:set>
                                    <p:anim calcmode="lin" valueType="num">
                                      <p:cBhvr>
                                        <p:cTn id="41" dur="500" fill="hold"/>
                                        <p:tgtEl>
                                          <p:spTgt spid="5">
                                            <p:graphicEl>
                                              <a:dgm id="{F5A9C339-99C0-4B75-AB15-AA8AB8F747D1}"/>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5A9C339-99C0-4B75-AB15-AA8AB8F747D1}"/>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5A9C339-99C0-4B75-AB15-AA8AB8F747D1}"/>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graphicEl>
                                              <a:dgm id="{A0E6D3B8-E872-46F9-AFD7-C46E36502BC5}"/>
                                            </p:graphicEl>
                                          </p:spTgt>
                                        </p:tgtEl>
                                        <p:attrNameLst>
                                          <p:attrName>style.visibility</p:attrName>
                                        </p:attrNameLst>
                                      </p:cBhvr>
                                      <p:to>
                                        <p:strVal val="visible"/>
                                      </p:to>
                                    </p:set>
                                    <p:anim calcmode="lin" valueType="num">
                                      <p:cBhvr>
                                        <p:cTn id="46" dur="500" fill="hold"/>
                                        <p:tgtEl>
                                          <p:spTgt spid="5">
                                            <p:graphicEl>
                                              <a:dgm id="{A0E6D3B8-E872-46F9-AFD7-C46E36502BC5}"/>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A0E6D3B8-E872-46F9-AFD7-C46E36502BC5}"/>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A0E6D3B8-E872-46F9-AFD7-C46E36502BC5}"/>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96777DAA-842C-4140-8CA1-B879947FDF68}"/>
                                            </p:graphicEl>
                                          </p:spTgt>
                                        </p:tgtEl>
                                        <p:attrNameLst>
                                          <p:attrName>style.visibility</p:attrName>
                                        </p:attrNameLst>
                                      </p:cBhvr>
                                      <p:to>
                                        <p:strVal val="visible"/>
                                      </p:to>
                                    </p:set>
                                    <p:anim calcmode="lin" valueType="num">
                                      <p:cBhvr>
                                        <p:cTn id="51" dur="500" fill="hold"/>
                                        <p:tgtEl>
                                          <p:spTgt spid="5">
                                            <p:graphicEl>
                                              <a:dgm id="{96777DAA-842C-4140-8CA1-B879947FDF68}"/>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96777DAA-842C-4140-8CA1-B879947FDF68}"/>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96777DAA-842C-4140-8CA1-B879947FDF68}"/>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
                                            <p:graphicEl>
                                              <a:dgm id="{E965D5DD-6F74-4AB2-9E2B-F64AF5EE0917}"/>
                                            </p:graphicEl>
                                          </p:spTgt>
                                        </p:tgtEl>
                                        <p:attrNameLst>
                                          <p:attrName>style.visibility</p:attrName>
                                        </p:attrNameLst>
                                      </p:cBhvr>
                                      <p:to>
                                        <p:strVal val="visible"/>
                                      </p:to>
                                    </p:set>
                                    <p:anim calcmode="lin" valueType="num">
                                      <p:cBhvr>
                                        <p:cTn id="58" dur="500" fill="hold"/>
                                        <p:tgtEl>
                                          <p:spTgt spid="5">
                                            <p:graphicEl>
                                              <a:dgm id="{E965D5DD-6F74-4AB2-9E2B-F64AF5EE0917}"/>
                                            </p:graphicEl>
                                          </p:spTgt>
                                        </p:tgtEl>
                                        <p:attrNameLst>
                                          <p:attrName>ppt_w</p:attrName>
                                        </p:attrNameLst>
                                      </p:cBhvr>
                                      <p:tavLst>
                                        <p:tav tm="0">
                                          <p:val>
                                            <p:fltVal val="0"/>
                                          </p:val>
                                        </p:tav>
                                        <p:tav tm="100000">
                                          <p:val>
                                            <p:strVal val="#ppt_w"/>
                                          </p:val>
                                        </p:tav>
                                      </p:tavLst>
                                    </p:anim>
                                    <p:anim calcmode="lin" valueType="num">
                                      <p:cBhvr>
                                        <p:cTn id="59" dur="500" fill="hold"/>
                                        <p:tgtEl>
                                          <p:spTgt spid="5">
                                            <p:graphicEl>
                                              <a:dgm id="{E965D5DD-6F74-4AB2-9E2B-F64AF5EE0917}"/>
                                            </p:graphicEl>
                                          </p:spTgt>
                                        </p:tgtEl>
                                        <p:attrNameLst>
                                          <p:attrName>ppt_h</p:attrName>
                                        </p:attrNameLst>
                                      </p:cBhvr>
                                      <p:tavLst>
                                        <p:tav tm="0">
                                          <p:val>
                                            <p:fltVal val="0"/>
                                          </p:val>
                                        </p:tav>
                                        <p:tav tm="100000">
                                          <p:val>
                                            <p:strVal val="#ppt_h"/>
                                          </p:val>
                                        </p:tav>
                                      </p:tavLst>
                                    </p:anim>
                                    <p:animEffect transition="in" filter="fade">
                                      <p:cBhvr>
                                        <p:cTn id="60" dur="500"/>
                                        <p:tgtEl>
                                          <p:spTgt spid="5">
                                            <p:graphicEl>
                                              <a:dgm id="{E965D5DD-6F74-4AB2-9E2B-F64AF5EE0917}"/>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graphicEl>
                                              <a:dgm id="{F7EF3E69-E29A-4925-96EC-80AEC6ED6B80}"/>
                                            </p:graphicEl>
                                          </p:spTgt>
                                        </p:tgtEl>
                                        <p:attrNameLst>
                                          <p:attrName>style.visibility</p:attrName>
                                        </p:attrNameLst>
                                      </p:cBhvr>
                                      <p:to>
                                        <p:strVal val="visible"/>
                                      </p:to>
                                    </p:set>
                                    <p:anim calcmode="lin" valueType="num">
                                      <p:cBhvr>
                                        <p:cTn id="63" dur="500" fill="hold"/>
                                        <p:tgtEl>
                                          <p:spTgt spid="5">
                                            <p:graphicEl>
                                              <a:dgm id="{F7EF3E69-E29A-4925-96EC-80AEC6ED6B80}"/>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F7EF3E69-E29A-4925-96EC-80AEC6ED6B80}"/>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F7EF3E69-E29A-4925-96EC-80AEC6ED6B80}"/>
                                            </p:graphic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
                                            <p:graphicEl>
                                              <a:dgm id="{9AB9027A-2EDE-4548-8417-5FDD5BAF79AC}"/>
                                            </p:graphicEl>
                                          </p:spTgt>
                                        </p:tgtEl>
                                        <p:attrNameLst>
                                          <p:attrName>style.visibility</p:attrName>
                                        </p:attrNameLst>
                                      </p:cBhvr>
                                      <p:to>
                                        <p:strVal val="visible"/>
                                      </p:to>
                                    </p:set>
                                    <p:anim calcmode="lin" valueType="num">
                                      <p:cBhvr>
                                        <p:cTn id="68" dur="500" fill="hold"/>
                                        <p:tgtEl>
                                          <p:spTgt spid="5">
                                            <p:graphicEl>
                                              <a:dgm id="{9AB9027A-2EDE-4548-8417-5FDD5BAF79AC}"/>
                                            </p:graphicEl>
                                          </p:spTgt>
                                        </p:tgtEl>
                                        <p:attrNameLst>
                                          <p:attrName>ppt_w</p:attrName>
                                        </p:attrNameLst>
                                      </p:cBhvr>
                                      <p:tavLst>
                                        <p:tav tm="0">
                                          <p:val>
                                            <p:fltVal val="0"/>
                                          </p:val>
                                        </p:tav>
                                        <p:tav tm="100000">
                                          <p:val>
                                            <p:strVal val="#ppt_w"/>
                                          </p:val>
                                        </p:tav>
                                      </p:tavLst>
                                    </p:anim>
                                    <p:anim calcmode="lin" valueType="num">
                                      <p:cBhvr>
                                        <p:cTn id="69" dur="500" fill="hold"/>
                                        <p:tgtEl>
                                          <p:spTgt spid="5">
                                            <p:graphicEl>
                                              <a:dgm id="{9AB9027A-2EDE-4548-8417-5FDD5BAF79AC}"/>
                                            </p:graphicEl>
                                          </p:spTgt>
                                        </p:tgtEl>
                                        <p:attrNameLst>
                                          <p:attrName>ppt_h</p:attrName>
                                        </p:attrNameLst>
                                      </p:cBhvr>
                                      <p:tavLst>
                                        <p:tav tm="0">
                                          <p:val>
                                            <p:fltVal val="0"/>
                                          </p:val>
                                        </p:tav>
                                        <p:tav tm="100000">
                                          <p:val>
                                            <p:strVal val="#ppt_h"/>
                                          </p:val>
                                        </p:tav>
                                      </p:tavLst>
                                    </p:anim>
                                    <p:animEffect transition="in" filter="fade">
                                      <p:cBhvr>
                                        <p:cTn id="70" dur="500"/>
                                        <p:tgtEl>
                                          <p:spTgt spid="5">
                                            <p:graphicEl>
                                              <a:dgm id="{9AB9027A-2EDE-4548-8417-5FDD5BAF79AC}"/>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graphicEl>
                                              <a:dgm id="{822C2EBB-7592-4D91-B7AF-9075C5B9198A}"/>
                                            </p:graphicEl>
                                          </p:spTgt>
                                        </p:tgtEl>
                                        <p:attrNameLst>
                                          <p:attrName>style.visibility</p:attrName>
                                        </p:attrNameLst>
                                      </p:cBhvr>
                                      <p:to>
                                        <p:strVal val="visible"/>
                                      </p:to>
                                    </p:set>
                                    <p:anim calcmode="lin" valueType="num">
                                      <p:cBhvr>
                                        <p:cTn id="75" dur="500" fill="hold"/>
                                        <p:tgtEl>
                                          <p:spTgt spid="5">
                                            <p:graphicEl>
                                              <a:dgm id="{822C2EBB-7592-4D91-B7AF-9075C5B9198A}"/>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822C2EBB-7592-4D91-B7AF-9075C5B9198A}"/>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822C2EBB-7592-4D91-B7AF-9075C5B9198A}"/>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
                                            <p:graphicEl>
                                              <a:dgm id="{9ED1295A-2F22-41EE-96DA-06D9FCE95ED0}"/>
                                            </p:graphicEl>
                                          </p:spTgt>
                                        </p:tgtEl>
                                        <p:attrNameLst>
                                          <p:attrName>style.visibility</p:attrName>
                                        </p:attrNameLst>
                                      </p:cBhvr>
                                      <p:to>
                                        <p:strVal val="visible"/>
                                      </p:to>
                                    </p:set>
                                    <p:anim calcmode="lin" valueType="num">
                                      <p:cBhvr>
                                        <p:cTn id="80" dur="500" fill="hold"/>
                                        <p:tgtEl>
                                          <p:spTgt spid="5">
                                            <p:graphicEl>
                                              <a:dgm id="{9ED1295A-2F22-41EE-96DA-06D9FCE95ED0}"/>
                                            </p:graphicEl>
                                          </p:spTgt>
                                        </p:tgtEl>
                                        <p:attrNameLst>
                                          <p:attrName>ppt_w</p:attrName>
                                        </p:attrNameLst>
                                      </p:cBhvr>
                                      <p:tavLst>
                                        <p:tav tm="0">
                                          <p:val>
                                            <p:fltVal val="0"/>
                                          </p:val>
                                        </p:tav>
                                        <p:tav tm="100000">
                                          <p:val>
                                            <p:strVal val="#ppt_w"/>
                                          </p:val>
                                        </p:tav>
                                      </p:tavLst>
                                    </p:anim>
                                    <p:anim calcmode="lin" valueType="num">
                                      <p:cBhvr>
                                        <p:cTn id="81" dur="500" fill="hold"/>
                                        <p:tgtEl>
                                          <p:spTgt spid="5">
                                            <p:graphicEl>
                                              <a:dgm id="{9ED1295A-2F22-41EE-96DA-06D9FCE95ED0}"/>
                                            </p:graphicEl>
                                          </p:spTgt>
                                        </p:tgtEl>
                                        <p:attrNameLst>
                                          <p:attrName>ppt_h</p:attrName>
                                        </p:attrNameLst>
                                      </p:cBhvr>
                                      <p:tavLst>
                                        <p:tav tm="0">
                                          <p:val>
                                            <p:fltVal val="0"/>
                                          </p:val>
                                        </p:tav>
                                        <p:tav tm="100000">
                                          <p:val>
                                            <p:strVal val="#ppt_h"/>
                                          </p:val>
                                        </p:tav>
                                      </p:tavLst>
                                    </p:anim>
                                    <p:animEffect transition="in" filter="fade">
                                      <p:cBhvr>
                                        <p:cTn id="82" dur="500"/>
                                        <p:tgtEl>
                                          <p:spTgt spid="5">
                                            <p:graphicEl>
                                              <a:dgm id="{9ED1295A-2F22-41EE-96DA-06D9FCE95E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66590" y="176935"/>
            <a:ext cx="83057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Arial" charset="0"/>
                <a:ea typeface="Arial" charset="0"/>
                <a:cs typeface="Arial" charset="0"/>
              </a:rPr>
              <a:t>Terza fase: Promuovere il nuovo club</a:t>
            </a:r>
          </a:p>
        </p:txBody>
      </p:sp>
      <p:sp>
        <p:nvSpPr>
          <p:cNvPr id="12" name="Rectangle 11">
            <a:extLst>
              <a:ext uri="{FF2B5EF4-FFF2-40B4-BE49-F238E27FC236}">
                <a16:creationId xmlns:a16="http://schemas.microsoft.com/office/drawing/2014/main" id="{606E2743-2C2E-4F47-A2A6-4C9B7397EE32}"/>
              </a:ext>
            </a:extLst>
          </p:cNvPr>
          <p:cNvSpPr/>
          <p:nvPr/>
        </p:nvSpPr>
        <p:spPr>
          <a:xfrm>
            <a:off x="15930" y="304800"/>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685800" y="3549006"/>
            <a:ext cx="5943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dirty="0">
              <a:solidFill>
                <a:srgbClr val="33373B"/>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C46D5C5-EA51-5F04-E72D-4D69ED1CA8A0}"/>
              </a:ext>
            </a:extLst>
          </p:cNvPr>
          <p:cNvSpPr txBox="1"/>
          <p:nvPr/>
        </p:nvSpPr>
        <p:spPr>
          <a:xfrm>
            <a:off x="790396" y="1883930"/>
            <a:ext cx="10752703" cy="1846659"/>
          </a:xfrm>
          <a:prstGeom prst="rect">
            <a:avLst/>
          </a:prstGeom>
          <a:noFill/>
        </p:spPr>
        <p:txBody>
          <a:bodyPr wrap="square" rtlCol="0">
            <a:spAutoFit/>
          </a:bodyPr>
          <a:lstStyle/>
          <a:p>
            <a:r>
              <a:rPr lang="it-IT" sz="2400" dirty="0">
                <a:solidFill>
                  <a:schemeClr val="accent4"/>
                </a:solidFill>
              </a:rPr>
              <a:t>Avere un ottimo discorso di presentazione è fondamentale.  Il discorso dovrebbe durare 20-30 secondi, essere interessante, memorabile e conciso. </a:t>
            </a:r>
          </a:p>
          <a:p>
            <a:endParaRPr lang="en-US" sz="2400" dirty="0">
              <a:solidFill>
                <a:schemeClr val="accent4"/>
              </a:solidFill>
            </a:endParaRPr>
          </a:p>
          <a:p>
            <a:r>
              <a:rPr lang="it-IT" sz="2400" dirty="0">
                <a:solidFill>
                  <a:schemeClr val="accent4"/>
                </a:solidFill>
              </a:rPr>
              <a:t>Di seguito è riportato un esempio di discorso breve di presentazione. </a:t>
            </a:r>
          </a:p>
          <a:p>
            <a:endParaRPr lang="en-US" dirty="0">
              <a:solidFill>
                <a:schemeClr val="accent4"/>
              </a:solidFill>
            </a:endParaRPr>
          </a:p>
        </p:txBody>
      </p:sp>
      <p:sp>
        <p:nvSpPr>
          <p:cNvPr id="3" name="Text Placeholder 3">
            <a:extLst>
              <a:ext uri="{FF2B5EF4-FFF2-40B4-BE49-F238E27FC236}">
                <a16:creationId xmlns:a16="http://schemas.microsoft.com/office/drawing/2014/main" id="{539075B0-1E7A-1DC8-C4D2-6C70F2A56BE6}"/>
              </a:ext>
            </a:extLst>
          </p:cNvPr>
          <p:cNvSpPr txBox="1">
            <a:spLocks/>
          </p:cNvSpPr>
          <p:nvPr/>
        </p:nvSpPr>
        <p:spPr>
          <a:xfrm>
            <a:off x="1340619" y="3809846"/>
            <a:ext cx="9510763" cy="36139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2200" dirty="0">
                <a:solidFill>
                  <a:schemeClr val="bg1"/>
                </a:solidFill>
              </a:rPr>
              <a:t>I Lions sono uomini e donne che cambiano la realtà - ogni giorno e in ogni luogo. Con più di 1,4 milioni di soci distribuiti in 200 paesi o aree geografiche, i Lions aiutano i non vedenti e gli ipovedenti, assistono i giovani, sfamano gli affamati, si occupano di epidemie globali come il diabete, rispondono alle richieste di aiuto in caso di disastri e si impegnano ad andare incontro ad altri bisogni della collettività in tutto il mondo.</a:t>
            </a:r>
          </a:p>
          <a:p>
            <a:endParaRPr lang="en-US" sz="2000" kern="0" dirty="0">
              <a:solidFill>
                <a:schemeClr val="bg1"/>
              </a:solidFill>
            </a:endParaRPr>
          </a:p>
        </p:txBody>
      </p:sp>
    </p:spTree>
    <p:extLst>
      <p:ext uri="{BB962C8B-B14F-4D97-AF65-F5344CB8AC3E}">
        <p14:creationId xmlns:p14="http://schemas.microsoft.com/office/powerpoint/2010/main" val="15800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31068" y="-2480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066800"/>
            <a:ext cx="4914756" cy="50292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it-IT" sz="2000" dirty="0">
                <a:solidFill>
                  <a:schemeClr val="accent6">
                    <a:lumMod val="75000"/>
                    <a:lumOff val="25000"/>
                  </a:schemeClr>
                </a:solidFill>
                <a:latin typeface="Arial" charset="0"/>
                <a:ea typeface="Arial" charset="0"/>
                <a:cs typeface="Arial" charset="0"/>
              </a:rPr>
              <a:t>Aiutare a comprendere l’importanza dello sviluppo di nuovi club nella comunità.</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it-IT" sz="2000" dirty="0">
                <a:solidFill>
                  <a:schemeClr val="accent6">
                    <a:lumMod val="75000"/>
                    <a:lumOff val="25000"/>
                  </a:schemeClr>
                </a:solidFill>
                <a:latin typeface="Arial" charset="0"/>
                <a:ea typeface="Arial" charset="0"/>
                <a:cs typeface="Arial" charset="0"/>
              </a:rPr>
              <a:t>Approfondire la conoscenza delle strategie per il reclutamento di nuovi soci e degli strumenti necessari per il reclutamento di nuovi club.</a:t>
            </a:r>
          </a:p>
          <a:p>
            <a:pPr marL="342900" indent="-342900">
              <a:buClr>
                <a:srgbClr val="10233F"/>
              </a:buClr>
              <a:buSzPct val="100000"/>
              <a:buFont typeface="Wingdings" panose="05000000000000000000" pitchFamily="2" charset="2"/>
              <a:buChar char="Ø"/>
            </a:pPr>
            <a:endParaRPr lang="en-US" sz="20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it-IT" sz="2000" dirty="0">
                <a:solidFill>
                  <a:schemeClr val="accent6">
                    <a:lumMod val="75000"/>
                    <a:lumOff val="25000"/>
                  </a:schemeClr>
                </a:solidFill>
                <a:latin typeface="Arial" charset="0"/>
                <a:ea typeface="Arial" charset="0"/>
                <a:cs typeface="Arial" charset="0"/>
              </a:rPr>
              <a:t>Acquisire la conoscenza per condurre una riunione informativa e organizzativa per un nuovo club.</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it-IT" sz="2000" dirty="0">
                <a:solidFill>
                  <a:schemeClr val="accent6">
                    <a:lumMod val="75000"/>
                    <a:lumOff val="25000"/>
                  </a:schemeClr>
                </a:solidFill>
                <a:latin typeface="Arial" charset="0"/>
                <a:ea typeface="Arial" charset="0"/>
                <a:cs typeface="Arial" charset="0"/>
              </a:rPr>
              <a:t>Comprendere la procedura di omologazione del nuovo club.</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a:buClr>
                <a:srgbClr val="EBB700"/>
              </a:buClr>
              <a:buSzPct val="100000"/>
            </a:pPr>
            <a:br>
              <a:rPr lang="it-IT" dirty="0">
                <a:solidFill>
                  <a:srgbClr val="0D2240"/>
                </a:solidFill>
                <a:latin typeface="Arial" charset="0"/>
                <a:ea typeface="Arial" charset="0"/>
                <a:cs typeface="Arial" charset="0"/>
              </a:rPr>
            </a:br>
            <a:endParaRPr lang="it-IT"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13" name="Large #">
            <a:extLst>
              <a:ext uri="{FF2B5EF4-FFF2-40B4-BE49-F238E27FC236}">
                <a16:creationId xmlns:a16="http://schemas.microsoft.com/office/drawing/2014/main" id="{F379B869-F40E-4A3E-864E-0855D0FF4ED4}"/>
              </a:ext>
            </a:extLst>
          </p:cNvPr>
          <p:cNvSpPr txBox="1"/>
          <p:nvPr/>
        </p:nvSpPr>
        <p:spPr>
          <a:xfrm>
            <a:off x="179053" y="2362200"/>
            <a:ext cx="5092507" cy="990207"/>
          </a:xfrm>
          <a:prstGeom prst="rect">
            <a:avLst/>
          </a:prstGeom>
          <a:noFill/>
        </p:spPr>
        <p:txBody>
          <a:bodyPr wrap="square" rtlCol="0" anchor="b">
            <a:spAutoFit/>
          </a:bodyPr>
          <a:lstStyle/>
          <a:p>
            <a:pPr algn="ctr">
              <a:lnSpc>
                <a:spcPts val="8000"/>
              </a:lnSpc>
            </a:pPr>
            <a:r>
              <a:rPr lang="it-IT" sz="4400" b="1" dirty="0">
                <a:solidFill>
                  <a:schemeClr val="bg1"/>
                </a:solidFill>
                <a:ea typeface="Arial" charset="0"/>
                <a:cs typeface="Arial" panose="020B0604020202020204" pitchFamily="34" charset="0"/>
              </a:rPr>
              <a:t>Obiettivi</a:t>
            </a:r>
          </a:p>
        </p:txBody>
      </p:sp>
      <p:sp>
        <p:nvSpPr>
          <p:cNvPr id="14" name="Rectangle 13">
            <a:extLst>
              <a:ext uri="{FF2B5EF4-FFF2-40B4-BE49-F238E27FC236}">
                <a16:creationId xmlns:a16="http://schemas.microsoft.com/office/drawing/2014/main" id="{BD79D8E2-AE33-4C50-99B5-C435D200DF33}"/>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9520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fade">
                                      <p:cBhvr>
                                        <p:cTn id="14" dur="1000"/>
                                        <p:tgtEl>
                                          <p:spTgt spid="26">
                                            <p:txEl>
                                              <p:pRg st="2" end="2"/>
                                            </p:txEl>
                                          </p:spTgt>
                                        </p:tgtEl>
                                      </p:cBhvr>
                                    </p:animEffect>
                                    <p:anim calcmode="lin" valueType="num">
                                      <p:cBhvr>
                                        <p:cTn id="15"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Effect transition="in" filter="fade">
                                      <p:cBhvr>
                                        <p:cTn id="21" dur="1000"/>
                                        <p:tgtEl>
                                          <p:spTgt spid="26">
                                            <p:txEl>
                                              <p:pRg st="4" end="4"/>
                                            </p:txEl>
                                          </p:spTgt>
                                        </p:tgtEl>
                                      </p:cBhvr>
                                    </p:animEffect>
                                    <p:anim calcmode="lin" valueType="num">
                                      <p:cBhvr>
                                        <p:cTn id="22"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xEl>
                                              <p:pRg st="6" end="6"/>
                                            </p:txEl>
                                          </p:spTgt>
                                        </p:tgtEl>
                                        <p:attrNameLst>
                                          <p:attrName>style.visibility</p:attrName>
                                        </p:attrNameLst>
                                      </p:cBhvr>
                                      <p:to>
                                        <p:strVal val="visible"/>
                                      </p:to>
                                    </p:set>
                                    <p:animEffect transition="in" filter="fade">
                                      <p:cBhvr>
                                        <p:cTn id="28" dur="1000"/>
                                        <p:tgtEl>
                                          <p:spTgt spid="26">
                                            <p:txEl>
                                              <p:pRg st="6" end="6"/>
                                            </p:txEl>
                                          </p:spTgt>
                                        </p:tgtEl>
                                      </p:cBhvr>
                                    </p:animEffect>
                                    <p:anim calcmode="lin" valueType="num">
                                      <p:cBhvr>
                                        <p:cTn id="29" dur="1000" fill="hold"/>
                                        <p:tgtEl>
                                          <p:spTgt spid="2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it-IT" dirty="0">
                <a:solidFill>
                  <a:srgbClr val="0D2240"/>
                </a:solidFill>
                <a:latin typeface="Arial" charset="0"/>
                <a:ea typeface="Arial" charset="0"/>
                <a:cs typeface="Arial" charset="0"/>
              </a:rPr>
            </a:br>
            <a:endParaRPr lang="it-IT"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509754" y="3642882"/>
            <a:ext cx="5092507" cy="1843518"/>
          </a:xfrm>
          <a:prstGeom prst="rect">
            <a:avLst/>
          </a:prstGeom>
          <a:noFill/>
        </p:spPr>
        <p:txBody>
          <a:bodyPr wrap="square" rtlCol="0" anchor="b">
            <a:spAutoFit/>
          </a:bodyPr>
          <a:lstStyle/>
          <a:p>
            <a:r>
              <a:rPr lang="it-IT" sz="2000" dirty="0">
                <a:solidFill>
                  <a:schemeClr val="accent4"/>
                </a:solidFill>
                <a:ea typeface="Arial" charset="0"/>
                <a:cs typeface="Arial" panose="020B0604020202020204" pitchFamily="34" charset="0"/>
              </a:rPr>
              <a:t>Una parte importante di essere un Lions sono i vantaggi riservati ai soli soci.</a:t>
            </a:r>
          </a:p>
          <a:p>
            <a:endParaRPr lang="en-US" sz="2000" dirty="0">
              <a:solidFill>
                <a:schemeClr val="accent4"/>
              </a:solidFill>
              <a:ea typeface="Arial" charset="0"/>
              <a:cs typeface="Arial" panose="020B0604020202020204" pitchFamily="34" charset="0"/>
            </a:endParaRP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3364" y="1402079"/>
            <a:ext cx="91440" cy="4114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6" name="TextBox 5">
            <a:extLst>
              <a:ext uri="{FF2B5EF4-FFF2-40B4-BE49-F238E27FC236}">
                <a16:creationId xmlns:a16="http://schemas.microsoft.com/office/drawing/2014/main" id="{A795A200-D617-4A7B-BEF5-2EABABA85E38}"/>
              </a:ext>
            </a:extLst>
          </p:cNvPr>
          <p:cNvSpPr txBox="1"/>
          <p:nvPr/>
        </p:nvSpPr>
        <p:spPr>
          <a:xfrm>
            <a:off x="6739998" y="729109"/>
            <a:ext cx="5715974" cy="6131166"/>
          </a:xfrm>
          <a:prstGeom prst="rect">
            <a:avLst/>
          </a:prstGeom>
          <a:noFill/>
        </p:spPr>
        <p:txBody>
          <a:bodyPr wrap="square" rtlCol="0">
            <a:spAutoFit/>
          </a:bodyPr>
          <a:lstStyle/>
          <a:p>
            <a:pPr>
              <a:buClr>
                <a:srgbClr val="33373B"/>
              </a:buClr>
              <a:buSzPct val="100000"/>
            </a:pPr>
            <a:r>
              <a:rPr lang="it-IT" sz="2000" dirty="0">
                <a:solidFill>
                  <a:schemeClr val="accent4"/>
                </a:solidFill>
                <a:latin typeface="Arial" panose="020B0604020202020204" pitchFamily="34" charset="0"/>
                <a:ea typeface="Arial" charset="0"/>
                <a:cs typeface="Arial" panose="020B0604020202020204" pitchFamily="34" charset="0"/>
              </a:rPr>
              <a:t>Quali sono i vantaggi dell’essere Lions?</a:t>
            </a:r>
          </a:p>
          <a:p>
            <a:pPr marL="342900" indent="-342900">
              <a:lnSpc>
                <a:spcPct val="200000"/>
              </a:lnSpc>
              <a:buClr>
                <a:srgbClr val="33373B"/>
              </a:buClr>
              <a:buSzPct val="100000"/>
              <a:buFont typeface="Wingdings" panose="05000000000000000000" pitchFamily="2" charset="2"/>
              <a:buChar char="Ø"/>
            </a:pPr>
            <a:r>
              <a:rPr lang="it-IT" dirty="0">
                <a:solidFill>
                  <a:schemeClr val="accent6">
                    <a:lumMod val="75000"/>
                    <a:lumOff val="25000"/>
                  </a:schemeClr>
                </a:solidFill>
                <a:ea typeface="Calibri" panose="020F0502020204030204" pitchFamily="34" charset="0"/>
                <a:cs typeface="Times New Roman" panose="02020603050405020304" pitchFamily="18" charset="0"/>
              </a:rPr>
              <a:t>Fare la differenza</a:t>
            </a:r>
          </a:p>
          <a:p>
            <a:pPr marL="342900" indent="-342900">
              <a:lnSpc>
                <a:spcPct val="200000"/>
              </a:lnSpc>
              <a:buClr>
                <a:srgbClr val="33373B"/>
              </a:buClr>
              <a:buSzPct val="100000"/>
              <a:buFont typeface="Wingdings" panose="05000000000000000000" pitchFamily="2" charset="2"/>
              <a:buChar char="Ø"/>
            </a:pPr>
            <a:r>
              <a:rPr lang="it-IT" dirty="0">
                <a:solidFill>
                  <a:schemeClr val="accent6">
                    <a:lumMod val="75000"/>
                    <a:lumOff val="25000"/>
                  </a:schemeClr>
                </a:solidFill>
                <a:ea typeface="Calibri" panose="020F0502020204030204" pitchFamily="34" charset="0"/>
                <a:cs typeface="Times New Roman" panose="02020603050405020304" pitchFamily="18" charset="0"/>
              </a:rPr>
              <a:t>Servire con orgoglio</a:t>
            </a:r>
          </a:p>
          <a:p>
            <a:pPr marL="342900" indent="-342900">
              <a:lnSpc>
                <a:spcPct val="200000"/>
              </a:lnSpc>
              <a:buClr>
                <a:srgbClr val="33373B"/>
              </a:buClr>
              <a:buSzPct val="100000"/>
              <a:buFont typeface="Wingdings" panose="05000000000000000000" pitchFamily="2" charset="2"/>
              <a:buChar char="Ø"/>
            </a:pPr>
            <a:r>
              <a:rPr lang="it-IT" dirty="0">
                <a:solidFill>
                  <a:schemeClr val="accent6">
                    <a:lumMod val="75000"/>
                    <a:lumOff val="25000"/>
                  </a:schemeClr>
                </a:solidFill>
                <a:ea typeface="Calibri" panose="020F0502020204030204" pitchFamily="34" charset="0"/>
                <a:cs typeface="Times New Roman" panose="02020603050405020304" pitchFamily="18" charset="0"/>
              </a:rPr>
              <a:t>Costruire la propria rete</a:t>
            </a:r>
          </a:p>
          <a:p>
            <a:pPr marL="342900" indent="-342900">
              <a:lnSpc>
                <a:spcPct val="200000"/>
              </a:lnSpc>
              <a:buClr>
                <a:srgbClr val="33373B"/>
              </a:buClr>
              <a:buSzPct val="100000"/>
              <a:buFont typeface="Wingdings" panose="05000000000000000000" pitchFamily="2" charset="2"/>
              <a:buChar char="Ø"/>
            </a:pPr>
            <a:r>
              <a:rPr lang="it-IT" dirty="0">
                <a:solidFill>
                  <a:schemeClr val="accent6">
                    <a:lumMod val="75000"/>
                    <a:lumOff val="25000"/>
                  </a:schemeClr>
                </a:solidFill>
                <a:ea typeface="Calibri" panose="020F0502020204030204" pitchFamily="34" charset="0"/>
                <a:cs typeface="Times New Roman" panose="02020603050405020304" pitchFamily="18" charset="0"/>
              </a:rPr>
              <a:t>Guadagnare credibilità nei confronti dei Lions</a:t>
            </a:r>
          </a:p>
          <a:p>
            <a:pPr marL="342900" indent="-342900">
              <a:lnSpc>
                <a:spcPct val="200000"/>
              </a:lnSpc>
              <a:buClr>
                <a:srgbClr val="33373B"/>
              </a:buClr>
              <a:buSzPct val="100000"/>
              <a:buFont typeface="Wingdings" panose="05000000000000000000" pitchFamily="2" charset="2"/>
              <a:buChar char="Ø"/>
            </a:pPr>
            <a:r>
              <a:rPr lang="it-IT" dirty="0">
                <a:solidFill>
                  <a:schemeClr val="accent6">
                    <a:lumMod val="75000"/>
                    <a:lumOff val="25000"/>
                  </a:schemeClr>
                </a:solidFill>
                <a:ea typeface="Calibri" panose="020F0502020204030204" pitchFamily="34" charset="0"/>
                <a:cs typeface="Times New Roman" panose="02020603050405020304" pitchFamily="18" charset="0"/>
              </a:rPr>
              <a:t>Coltivare nuove amicizie</a:t>
            </a:r>
          </a:p>
          <a:p>
            <a:pPr marL="342900" indent="-342900">
              <a:lnSpc>
                <a:spcPct val="200000"/>
              </a:lnSpc>
              <a:buClr>
                <a:srgbClr val="33373B"/>
              </a:buClr>
              <a:buSzPct val="100000"/>
              <a:buFont typeface="Wingdings" panose="05000000000000000000" pitchFamily="2" charset="2"/>
              <a:buChar char="Ø"/>
            </a:pPr>
            <a:r>
              <a:rPr lang="it-IT" dirty="0">
                <a:solidFill>
                  <a:schemeClr val="accent6">
                    <a:lumMod val="75000"/>
                    <a:lumOff val="25000"/>
                  </a:schemeClr>
                </a:solidFill>
                <a:ea typeface="Calibri" panose="020F0502020204030204" pitchFamily="34" charset="0"/>
                <a:cs typeface="Times New Roman" panose="02020603050405020304" pitchFamily="18" charset="0"/>
              </a:rPr>
              <a:t>Dimostrare la propria leadership</a:t>
            </a:r>
          </a:p>
          <a:p>
            <a:pPr marL="342900" indent="-342900">
              <a:lnSpc>
                <a:spcPct val="200000"/>
              </a:lnSpc>
              <a:buClr>
                <a:srgbClr val="33373B"/>
              </a:buClr>
              <a:buSzPct val="100000"/>
              <a:buFont typeface="Wingdings" panose="05000000000000000000" pitchFamily="2" charset="2"/>
              <a:buChar char="Ø"/>
            </a:pPr>
            <a:r>
              <a:rPr lang="it-IT" dirty="0">
                <a:solidFill>
                  <a:schemeClr val="accent6">
                    <a:lumMod val="75000"/>
                    <a:lumOff val="25000"/>
                  </a:schemeClr>
                </a:solidFill>
                <a:ea typeface="Calibri" panose="020F0502020204030204" pitchFamily="34" charset="0"/>
                <a:cs typeface="Times New Roman" panose="02020603050405020304" pitchFamily="18" charset="0"/>
              </a:rPr>
              <a:t>Ricevere supporto a livello globale</a:t>
            </a:r>
          </a:p>
          <a:p>
            <a:pPr marL="342900" indent="-342900">
              <a:lnSpc>
                <a:spcPct val="200000"/>
              </a:lnSpc>
              <a:buClr>
                <a:srgbClr val="33373B"/>
              </a:buClr>
              <a:buSzPct val="100000"/>
              <a:buFont typeface="Wingdings" panose="05000000000000000000" pitchFamily="2" charset="2"/>
              <a:buChar char="Ø"/>
            </a:pPr>
            <a:r>
              <a:rPr lang="it-IT" dirty="0">
                <a:solidFill>
                  <a:schemeClr val="accent6">
                    <a:lumMod val="75000"/>
                    <a:lumOff val="25000"/>
                  </a:schemeClr>
                </a:solidFill>
                <a:ea typeface="Calibri" panose="020F0502020204030204" pitchFamily="34" charset="0"/>
                <a:cs typeface="Times New Roman" panose="02020603050405020304" pitchFamily="18" charset="0"/>
              </a:rPr>
              <a:t>Corsi di sviluppo personale gratuiti su LLC</a:t>
            </a:r>
          </a:p>
          <a:p>
            <a:pPr>
              <a:lnSpc>
                <a:spcPct val="200000"/>
              </a:lnSpc>
              <a:buClr>
                <a:srgbClr val="33373B"/>
              </a:buClr>
              <a:buSzPct val="100000"/>
            </a:pPr>
            <a:endParaRPr lang="en-US" altLang="en-US" sz="7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it-IT" dirty="0">
                <a:solidFill>
                  <a:schemeClr val="accent6">
                    <a:lumMod val="75000"/>
                    <a:lumOff val="25000"/>
                  </a:schemeClr>
                </a:solidFill>
                <a:ea typeface="Calibri" panose="020F0502020204030204" pitchFamily="34" charset="0"/>
                <a:cs typeface="Times New Roman" panose="02020603050405020304" pitchFamily="18" charset="0"/>
              </a:rPr>
              <a:t>Diventare parte della tradizione di un’organizzazione con più di 100 anni di servizio</a:t>
            </a:r>
          </a:p>
          <a:p>
            <a:pPr>
              <a:lnSpc>
                <a:spcPct val="200000"/>
              </a:lnSpc>
              <a:buClr>
                <a:srgbClr val="33373B"/>
              </a:buClr>
              <a:buSzPct val="100000"/>
            </a:pPr>
            <a:r>
              <a:rPr lang="it-IT" dirty="0">
                <a:solidFill>
                  <a:schemeClr val="accent6">
                    <a:lumMod val="75000"/>
                    <a:lumOff val="25000"/>
                  </a:schemeClr>
                </a:solidFill>
                <a:ea typeface="Calibri" panose="020F0502020204030204" pitchFamily="34" charset="0"/>
                <a:cs typeface="Times New Roman" panose="02020603050405020304" pitchFamily="18" charset="0"/>
              </a:rPr>
              <a:t> </a:t>
            </a:r>
          </a:p>
        </p:txBody>
      </p:sp>
      <p:sp>
        <p:nvSpPr>
          <p:cNvPr id="3" name="Large #">
            <a:extLst>
              <a:ext uri="{FF2B5EF4-FFF2-40B4-BE49-F238E27FC236}">
                <a16:creationId xmlns:a16="http://schemas.microsoft.com/office/drawing/2014/main" id="{6392AD0A-AC92-48FA-5821-56097331D41F}"/>
              </a:ext>
            </a:extLst>
          </p:cNvPr>
          <p:cNvSpPr txBox="1"/>
          <p:nvPr/>
        </p:nvSpPr>
        <p:spPr>
          <a:xfrm>
            <a:off x="450421" y="1369874"/>
            <a:ext cx="5092507" cy="1754326"/>
          </a:xfrm>
          <a:prstGeom prst="rect">
            <a:avLst/>
          </a:prstGeom>
          <a:noFill/>
        </p:spPr>
        <p:txBody>
          <a:bodyPr wrap="square" rtlCol="0" anchor="b">
            <a:spAutoFit/>
          </a:bodyPr>
          <a:lstStyle/>
          <a:p>
            <a:r>
              <a:rPr lang="it-IT" sz="3600" b="1" dirty="0">
                <a:solidFill>
                  <a:schemeClr val="bg1"/>
                </a:solidFill>
              </a:rPr>
              <a:t>Terza fase:  </a:t>
            </a:r>
          </a:p>
          <a:p>
            <a:r>
              <a:rPr lang="it-IT" sz="3600" b="1" dirty="0">
                <a:solidFill>
                  <a:schemeClr val="bg1"/>
                </a:solidFill>
              </a:rPr>
              <a:t>Reclutare i soci fondatori</a:t>
            </a:r>
          </a:p>
        </p:txBody>
      </p:sp>
    </p:spTree>
    <p:extLst>
      <p:ext uri="{BB962C8B-B14F-4D97-AF65-F5344CB8AC3E}">
        <p14:creationId xmlns:p14="http://schemas.microsoft.com/office/powerpoint/2010/main" val="162125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345104" y="303937"/>
            <a:ext cx="5092507" cy="1754326"/>
          </a:xfrm>
          <a:prstGeom prst="rect">
            <a:avLst/>
          </a:prstGeom>
          <a:noFill/>
        </p:spPr>
        <p:txBody>
          <a:bodyPr wrap="square" rtlCol="0" anchor="b">
            <a:spAutoFit/>
          </a:bodyPr>
          <a:lstStyle/>
          <a:p>
            <a:r>
              <a:rPr lang="it-IT" sz="3600" b="1" dirty="0">
                <a:solidFill>
                  <a:srgbClr val="00338D"/>
                </a:solidFill>
              </a:rPr>
              <a:t>Terza fase:  </a:t>
            </a:r>
          </a:p>
          <a:p>
            <a:r>
              <a:rPr lang="it-IT" sz="3600" b="1" dirty="0">
                <a:solidFill>
                  <a:srgbClr val="00338D"/>
                </a:solidFill>
              </a:rPr>
              <a:t>Reclutare i soci fondatori</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63076" y="141066"/>
            <a:ext cx="91440" cy="40670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dirty="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75253" y="2369285"/>
            <a:ext cx="5092507" cy="3170099"/>
          </a:xfrm>
          <a:prstGeom prst="rect">
            <a:avLst/>
          </a:prstGeom>
          <a:noFill/>
        </p:spPr>
        <p:txBody>
          <a:bodyPr wrap="square" rtlCol="0">
            <a:spAutoFit/>
          </a:bodyPr>
          <a:lstStyle/>
          <a:p>
            <a:r>
              <a:rPr lang="it-IT" sz="2000" dirty="0">
                <a:solidFill>
                  <a:srgbClr val="33373B"/>
                </a:solidFill>
              </a:rPr>
              <a:t>Il reclutamento dei soci è la parte più importante per lo sviluppo di un nuovo club.  La Ruota per il reclutamento è uno strumento efficace per compilare elenchi di persone che potrebbero essere invitate ad associarsi al club. </a:t>
            </a:r>
          </a:p>
          <a:p>
            <a:endParaRPr lang="en-US" sz="2000" dirty="0">
              <a:solidFill>
                <a:srgbClr val="33373B"/>
              </a:solidFill>
            </a:endParaRPr>
          </a:p>
          <a:p>
            <a:r>
              <a:rPr lang="it-IT" sz="2000" dirty="0">
                <a:solidFill>
                  <a:srgbClr val="33373B"/>
                </a:solidFill>
              </a:rPr>
              <a:t>*Ognuno è un potenziale futuro Lion e può contribuire in qualche modo al Lions Club.</a:t>
            </a:r>
          </a:p>
          <a:p>
            <a:endParaRPr lang="en-US" sz="2000" dirty="0">
              <a:solidFill>
                <a:srgbClr val="33373B"/>
              </a:solidFill>
            </a:endParaRPr>
          </a:p>
        </p:txBody>
      </p:sp>
      <p:graphicFrame>
        <p:nvGraphicFramePr>
          <p:cNvPr id="4" name="Diagram 3">
            <a:extLst>
              <a:ext uri="{FF2B5EF4-FFF2-40B4-BE49-F238E27FC236}">
                <a16:creationId xmlns:a16="http://schemas.microsoft.com/office/drawing/2014/main" id="{51A65474-AE18-6BEF-235B-4B8E89D3F23F}"/>
              </a:ext>
            </a:extLst>
          </p:cNvPr>
          <p:cNvGraphicFramePr/>
          <p:nvPr>
            <p:extLst>
              <p:ext uri="{D42A27DB-BD31-4B8C-83A1-F6EECF244321}">
                <p14:modId xmlns:p14="http://schemas.microsoft.com/office/powerpoint/2010/main" val="2925115349"/>
              </p:ext>
            </p:extLst>
          </p:nvPr>
        </p:nvGraphicFramePr>
        <p:xfrm>
          <a:off x="4800600" y="152580"/>
          <a:ext cx="8872398" cy="6552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2">
            <a:extLst>
              <a:ext uri="{FF2B5EF4-FFF2-40B4-BE49-F238E27FC236}">
                <a16:creationId xmlns:a16="http://schemas.microsoft.com/office/drawing/2014/main" id="{27E6EDF0-69BF-FEA6-2960-BF272EA933D5}"/>
              </a:ext>
            </a:extLst>
          </p:cNvPr>
          <p:cNvSpPr txBox="1">
            <a:spLocks/>
          </p:cNvSpPr>
          <p:nvPr/>
        </p:nvSpPr>
        <p:spPr>
          <a:xfrm>
            <a:off x="311582" y="5542629"/>
            <a:ext cx="4628216"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600" b="1" dirty="0">
                <a:solidFill>
                  <a:srgbClr val="0070C0"/>
                </a:solidFill>
              </a:rPr>
              <a:t>SUGGERIMENTO:  </a:t>
            </a:r>
            <a:r>
              <a:rPr lang="it-IT" sz="1600" dirty="0"/>
              <a:t>La </a:t>
            </a:r>
            <a:r>
              <a:rPr lang="it-IT" sz="1600" b="1" dirty="0">
                <a:solidFill>
                  <a:schemeClr val="accent4"/>
                </a:solidFill>
              </a:rPr>
              <a:t>GUIDA SEMPLICEMENTE... CHIEDETE!</a:t>
            </a:r>
            <a:r>
              <a:rPr lang="it-IT" sz="1600" dirty="0"/>
              <a:t> è un’eccellente risorsa ed è disponibile sulla pagina web “Costituire un nuovo club”.</a:t>
            </a:r>
            <a:r>
              <a:rPr lang="it-IT" sz="1600" dirty="0">
                <a:solidFill>
                  <a:srgbClr val="33373B"/>
                </a:solidFill>
              </a:rPr>
              <a:t> </a:t>
            </a:r>
          </a:p>
        </p:txBody>
      </p:sp>
      <p:sp>
        <p:nvSpPr>
          <p:cNvPr id="6" name="Text Box 22">
            <a:extLst>
              <a:ext uri="{FF2B5EF4-FFF2-40B4-BE49-F238E27FC236}">
                <a16:creationId xmlns:a16="http://schemas.microsoft.com/office/drawing/2014/main" id="{AFA7F9CB-DADB-F17B-737F-3B39F3C760CF}"/>
              </a:ext>
            </a:extLst>
          </p:cNvPr>
          <p:cNvSpPr txBox="1"/>
          <p:nvPr/>
        </p:nvSpPr>
        <p:spPr>
          <a:xfrm>
            <a:off x="9242940" y="1524000"/>
            <a:ext cx="149841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it-IT" b="1" dirty="0">
                <a:solidFill>
                  <a:srgbClr val="FFFFFF"/>
                </a:solidFill>
                <a:effectLst/>
                <a:latin typeface="Calibri" panose="020F0502020204030204" pitchFamily="34" charset="0"/>
                <a:ea typeface="+mn-ea"/>
                <a:cs typeface="Calibri" panose="020F0502020204030204" pitchFamily="34" charset="0"/>
              </a:rPr>
              <a:t>Leader della comunità</a:t>
            </a:r>
          </a:p>
          <a:p>
            <a:pPr marL="0" marR="0">
              <a:spcBef>
                <a:spcPts val="0"/>
              </a:spcBef>
              <a:spcAft>
                <a:spcPts val="0"/>
              </a:spcAft>
            </a:pPr>
            <a:r>
              <a:rPr lang="it-IT"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7" name="Text Box 22">
            <a:extLst>
              <a:ext uri="{FF2B5EF4-FFF2-40B4-BE49-F238E27FC236}">
                <a16:creationId xmlns:a16="http://schemas.microsoft.com/office/drawing/2014/main" id="{110FF548-295B-7E1E-1A28-194D81D446C9}"/>
              </a:ext>
            </a:extLst>
          </p:cNvPr>
          <p:cNvSpPr txBox="1"/>
          <p:nvPr/>
        </p:nvSpPr>
        <p:spPr>
          <a:xfrm>
            <a:off x="6581466" y="2895600"/>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it-IT" b="1" dirty="0">
                <a:solidFill>
                  <a:srgbClr val="FFFFFF"/>
                </a:solidFill>
                <a:effectLst/>
                <a:latin typeface="Calibri" panose="020F0502020204030204" pitchFamily="34" charset="0"/>
                <a:ea typeface="+mn-ea"/>
                <a:cs typeface="Calibri" panose="020F0502020204030204" pitchFamily="34" charset="0"/>
              </a:rPr>
              <a:t>Professionisti del territorio</a:t>
            </a:r>
          </a:p>
          <a:p>
            <a:pPr marL="0" marR="0">
              <a:spcBef>
                <a:spcPts val="0"/>
              </a:spcBef>
              <a:spcAft>
                <a:spcPts val="0"/>
              </a:spcAft>
            </a:pPr>
            <a:r>
              <a:rPr lang="it-IT" dirty="0">
                <a:effectLst/>
                <a:latin typeface="Calibri" panose="020F0502020204030204" pitchFamily="34" charset="0"/>
                <a:ea typeface="Arial" panose="020B0604020202020204" pitchFamily="34" charset="0"/>
                <a:cs typeface="Calibri" panose="020F0502020204030204" pitchFamily="34" charset="0"/>
              </a:rPr>
              <a:t> </a:t>
            </a:r>
          </a:p>
        </p:txBody>
      </p:sp>
    </p:spTree>
    <p:extLst>
      <p:ext uri="{BB962C8B-B14F-4D97-AF65-F5344CB8AC3E}">
        <p14:creationId xmlns:p14="http://schemas.microsoft.com/office/powerpoint/2010/main" val="41949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22</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29913" y="1629325"/>
            <a:ext cx="2926080" cy="612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737767" y="1019386"/>
            <a:ext cx="101308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00338D"/>
                </a:solidFill>
                <a:latin typeface="Arial" panose="020B0604020202020204" pitchFamily="34" charset="0"/>
                <a:cs typeface="Arial" panose="020B0604020202020204" pitchFamily="34" charset="0"/>
              </a:rPr>
              <a:t>Terza fase: Reclutare i soci fondatori</a:t>
            </a:r>
          </a:p>
        </p:txBody>
      </p:sp>
      <p:sp>
        <p:nvSpPr>
          <p:cNvPr id="2" name="Text Placeholder 3">
            <a:extLst>
              <a:ext uri="{FF2B5EF4-FFF2-40B4-BE49-F238E27FC236}">
                <a16:creationId xmlns:a16="http://schemas.microsoft.com/office/drawing/2014/main" id="{D52F99C7-A2E9-5663-2911-ACF4F32D990F}"/>
              </a:ext>
            </a:extLst>
          </p:cNvPr>
          <p:cNvSpPr txBox="1">
            <a:spLocks/>
          </p:cNvSpPr>
          <p:nvPr/>
        </p:nvSpPr>
        <p:spPr>
          <a:xfrm>
            <a:off x="462165" y="1898978"/>
            <a:ext cx="6046108" cy="384720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b="1" dirty="0">
                <a:solidFill>
                  <a:schemeClr val="accent4"/>
                </a:solidFill>
              </a:rPr>
              <a:t>Come reclutiamo? </a:t>
            </a:r>
          </a:p>
          <a:p>
            <a:pPr marL="342900" indent="-342900">
              <a:buClr>
                <a:srgbClr val="33373B"/>
              </a:buClr>
              <a:buSzPct val="100000"/>
              <a:buFont typeface="Wingdings" panose="05000000000000000000" pitchFamily="2" charset="2"/>
              <a:buChar char="Ø"/>
            </a:pPr>
            <a:r>
              <a:rPr lang="it-IT" sz="1600" b="1" dirty="0">
                <a:solidFill>
                  <a:srgbClr val="33373B"/>
                </a:solidFill>
              </a:rPr>
              <a:t>Sul campo: </a:t>
            </a:r>
            <a:r>
              <a:rPr lang="it-IT" sz="1600" dirty="0">
                <a:solidFill>
                  <a:srgbClr val="33373B"/>
                </a:solidFill>
              </a:rPr>
              <a:t>Invitare i leader della comunità e del mondo imprenditoriale ad affiliarsi facendo visite informali, di persona</a:t>
            </a:r>
          </a:p>
          <a:p>
            <a:pPr marL="342900" indent="-342900">
              <a:buClr>
                <a:srgbClr val="33373B"/>
              </a:buClr>
              <a:buSzPct val="100000"/>
              <a:buFont typeface="Wingdings" panose="05000000000000000000" pitchFamily="2" charset="2"/>
              <a:buChar char="Ø"/>
            </a:pPr>
            <a:r>
              <a:rPr lang="it-IT" sz="1600" b="1" dirty="0">
                <a:solidFill>
                  <a:srgbClr val="33373B"/>
                </a:solidFill>
              </a:rPr>
              <a:t>Inviti limitati: </a:t>
            </a:r>
            <a:r>
              <a:rPr lang="it-IT" sz="1600" dirty="0">
                <a:solidFill>
                  <a:srgbClr val="33373B"/>
                </a:solidFill>
              </a:rPr>
              <a:t>Invitare solamente le persone raccomandate da altri Lions o da leader chiave della comunità</a:t>
            </a:r>
          </a:p>
          <a:p>
            <a:pPr marL="342900" indent="-342900">
              <a:buClr>
                <a:srgbClr val="33373B"/>
              </a:buClr>
              <a:buSzPct val="100000"/>
              <a:buFont typeface="Wingdings" panose="05000000000000000000" pitchFamily="2" charset="2"/>
              <a:buChar char="Ø"/>
            </a:pPr>
            <a:r>
              <a:rPr lang="it-IT" sz="1600" b="1" dirty="0">
                <a:solidFill>
                  <a:srgbClr val="33373B"/>
                </a:solidFill>
              </a:rPr>
              <a:t>Conversione di gruppo: </a:t>
            </a:r>
            <a:r>
              <a:rPr lang="it-IT" sz="1600" dirty="0">
                <a:solidFill>
                  <a:srgbClr val="33373B"/>
                </a:solidFill>
              </a:rPr>
              <a:t>Incontrare un gruppo già costituito</a:t>
            </a:r>
          </a:p>
          <a:p>
            <a:pPr marL="342900" indent="-342900">
              <a:buClr>
                <a:srgbClr val="33373B"/>
              </a:buClr>
              <a:buSzPct val="100000"/>
              <a:buFont typeface="Wingdings" panose="05000000000000000000" pitchFamily="2" charset="2"/>
              <a:buChar char="Ø"/>
            </a:pPr>
            <a:r>
              <a:rPr lang="it-IT" sz="1600" b="1" dirty="0">
                <a:solidFill>
                  <a:srgbClr val="33373B"/>
                </a:solidFill>
              </a:rPr>
              <a:t>Reclutamento di gruppo: </a:t>
            </a:r>
            <a:r>
              <a:rPr lang="it-IT" sz="1600" dirty="0">
                <a:solidFill>
                  <a:srgbClr val="33373B"/>
                </a:solidFill>
              </a:rPr>
              <a:t>Tavoli informativi nelle comunità di riferimento</a:t>
            </a:r>
          </a:p>
          <a:p>
            <a:pPr marL="342900" indent="-342900">
              <a:buClr>
                <a:srgbClr val="33373B"/>
              </a:buClr>
              <a:buSzPct val="100000"/>
              <a:buFont typeface="Wingdings" panose="05000000000000000000" pitchFamily="2" charset="2"/>
              <a:buChar char="Ø"/>
            </a:pPr>
            <a:r>
              <a:rPr lang="it-IT" sz="1600" b="1" dirty="0">
                <a:solidFill>
                  <a:srgbClr val="33373B"/>
                </a:solidFill>
              </a:rPr>
              <a:t>Annunci pubblicitari sui social media</a:t>
            </a:r>
            <a:r>
              <a:rPr lang="it-IT" sz="1600" dirty="0">
                <a:solidFill>
                  <a:srgbClr val="33373B"/>
                </a:solidFill>
              </a:rPr>
              <a:t>: Pubblicare informazioni sul nuovo club che si sta formando online, su più canali social media.</a:t>
            </a:r>
          </a:p>
          <a:p>
            <a:pPr marL="342900" indent="-342900">
              <a:buClr>
                <a:srgbClr val="33373B"/>
              </a:buClr>
              <a:buSzPct val="100000"/>
              <a:buFont typeface="Wingdings" panose="05000000000000000000" pitchFamily="2" charset="2"/>
              <a:buChar char="Ø"/>
            </a:pPr>
            <a:r>
              <a:rPr lang="it-IT" sz="1600" b="1" dirty="0">
                <a:solidFill>
                  <a:srgbClr val="33373B"/>
                </a:solidFill>
              </a:rPr>
              <a:t>Sviluppo di un satellite di club: </a:t>
            </a:r>
            <a:r>
              <a:rPr lang="it-IT" sz="1600" dirty="0">
                <a:solidFill>
                  <a:srgbClr val="33373B"/>
                </a:solidFill>
              </a:rPr>
              <a:t>Un piccolo gruppo che si unisce a un club “padrino” esistente, ma si concentra su un progetto specifico.</a:t>
            </a:r>
          </a:p>
          <a:p>
            <a:pPr marL="342900" indent="-342900">
              <a:buClr>
                <a:srgbClr val="EBB700"/>
              </a:buClr>
              <a:buSzPct val="100000"/>
              <a:buFont typeface="Lucida Grande" panose="020B0600040502020204" pitchFamily="34" charset="0"/>
              <a:buChar char="▶"/>
            </a:pPr>
            <a:endParaRPr lang="en-US" sz="1600" kern="0" dirty="0"/>
          </a:p>
          <a:p>
            <a:pPr marL="342900" indent="-342900">
              <a:buClr>
                <a:srgbClr val="EBB700"/>
              </a:buClr>
              <a:buSzPct val="100000"/>
              <a:buFont typeface="Lucida Grande" panose="020B0600040502020204" pitchFamily="34" charset="0"/>
              <a:buChar char="▶"/>
            </a:pPr>
            <a:endParaRPr lang="en-US" sz="1600" kern="0" dirty="0">
              <a:solidFill>
                <a:schemeClr val="accent6">
                  <a:lumMod val="75000"/>
                  <a:lumOff val="25000"/>
                </a:schemeClr>
              </a:solidFill>
            </a:endParaRPr>
          </a:p>
          <a:p>
            <a:pPr marL="0" indent="0">
              <a:buClr>
                <a:srgbClr val="EBB700"/>
              </a:buClr>
              <a:buSzPct val="100000"/>
              <a:buNone/>
            </a:pPr>
            <a:endParaRPr lang="en-US" sz="16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6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6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600" kern="0" dirty="0"/>
          </a:p>
          <a:p>
            <a:endParaRPr lang="en-US" sz="1600" kern="0" dirty="0"/>
          </a:p>
        </p:txBody>
      </p:sp>
      <p:sp>
        <p:nvSpPr>
          <p:cNvPr id="6" name="Rectangle 5">
            <a:extLst>
              <a:ext uri="{FF2B5EF4-FFF2-40B4-BE49-F238E27FC236}">
                <a16:creationId xmlns:a16="http://schemas.microsoft.com/office/drawing/2014/main" id="{FF75BD2F-66B6-440C-A446-05D5AE562ED6}"/>
              </a:ext>
            </a:extLst>
          </p:cNvPr>
          <p:cNvSpPr/>
          <p:nvPr/>
        </p:nvSpPr>
        <p:spPr>
          <a:xfrm>
            <a:off x="6803204" y="1898978"/>
            <a:ext cx="5334000" cy="4016484"/>
          </a:xfrm>
          <a:prstGeom prst="rect">
            <a:avLst/>
          </a:prstGeom>
        </p:spPr>
        <p:txBody>
          <a:bodyPr wrap="square">
            <a:spAutoFit/>
          </a:bodyPr>
          <a:lstStyle/>
          <a:p>
            <a:r>
              <a:rPr lang="it-IT" b="1" dirty="0">
                <a:solidFill>
                  <a:schemeClr val="accent4"/>
                </a:solidFill>
              </a:rPr>
              <a:t>Suggerimenti per il reclutamento sul campo: </a:t>
            </a:r>
          </a:p>
          <a:p>
            <a:pPr marL="342900" indent="-342900">
              <a:lnSpc>
                <a:spcPct val="150000"/>
              </a:lnSpc>
              <a:buClr>
                <a:srgbClr val="33373B"/>
              </a:buClr>
              <a:buSzPct val="100000"/>
              <a:buFont typeface="Wingdings" panose="05000000000000000000" pitchFamily="2" charset="2"/>
              <a:buChar char="Ø"/>
            </a:pPr>
            <a:r>
              <a:rPr lang="it-IT" sz="1600" dirty="0">
                <a:solidFill>
                  <a:srgbClr val="33373B"/>
                </a:solidFill>
              </a:rPr>
              <a:t>Vestire in modo appropriato (non indossare i gilet Lions)</a:t>
            </a:r>
          </a:p>
          <a:p>
            <a:pPr marL="342900" indent="-342900">
              <a:lnSpc>
                <a:spcPct val="150000"/>
              </a:lnSpc>
              <a:buClr>
                <a:srgbClr val="33373B"/>
              </a:buClr>
              <a:buSzPct val="100000"/>
              <a:buFont typeface="Wingdings" panose="05000000000000000000" pitchFamily="2" charset="2"/>
              <a:buChar char="Ø"/>
            </a:pPr>
            <a:r>
              <a:rPr lang="it-IT" sz="1600" dirty="0">
                <a:solidFill>
                  <a:srgbClr val="33373B"/>
                </a:solidFill>
              </a:rPr>
              <a:t>Iniziare dall’alto: parlare con il manager o il supervisore</a:t>
            </a:r>
          </a:p>
          <a:p>
            <a:pPr marL="342900" indent="-342900">
              <a:lnSpc>
                <a:spcPct val="150000"/>
              </a:lnSpc>
              <a:buClr>
                <a:srgbClr val="33373B"/>
              </a:buClr>
              <a:buSzPct val="100000"/>
              <a:buFont typeface="Wingdings" panose="05000000000000000000" pitchFamily="2" charset="2"/>
              <a:buChar char="Ø"/>
            </a:pPr>
            <a:r>
              <a:rPr lang="it-IT" sz="1600" dirty="0">
                <a:solidFill>
                  <a:srgbClr val="33373B"/>
                </a:solidFill>
              </a:rPr>
              <a:t>Non aspettare più di 10 minuti</a:t>
            </a:r>
          </a:p>
          <a:p>
            <a:pPr marL="342900" indent="-342900">
              <a:lnSpc>
                <a:spcPct val="150000"/>
              </a:lnSpc>
              <a:buClr>
                <a:srgbClr val="33373B"/>
              </a:buClr>
              <a:buSzPct val="100000"/>
              <a:buFont typeface="Wingdings" panose="05000000000000000000" pitchFamily="2" charset="2"/>
              <a:buChar char="Ø"/>
            </a:pPr>
            <a:r>
              <a:rPr lang="it-IT" sz="1600" dirty="0">
                <a:solidFill>
                  <a:srgbClr val="33373B"/>
                </a:solidFill>
              </a:rPr>
              <a:t>Non portare troppi materiali informativi</a:t>
            </a:r>
          </a:p>
          <a:p>
            <a:pPr marL="342900" indent="-342900">
              <a:lnSpc>
                <a:spcPct val="150000"/>
              </a:lnSpc>
              <a:buClr>
                <a:srgbClr val="33373B"/>
              </a:buClr>
              <a:buSzPct val="100000"/>
              <a:buFont typeface="Wingdings" panose="05000000000000000000" pitchFamily="2" charset="2"/>
              <a:buChar char="Ø"/>
            </a:pPr>
            <a:r>
              <a:rPr lang="it-IT" sz="1600" dirty="0">
                <a:solidFill>
                  <a:srgbClr val="33373B"/>
                </a:solidFill>
              </a:rPr>
              <a:t>Osservare e ricavare elementi importanti dall'ufficio, come spunto per i vostri punti di discussione</a:t>
            </a:r>
          </a:p>
          <a:p>
            <a:pPr marL="342900" indent="-342900">
              <a:lnSpc>
                <a:spcPct val="150000"/>
              </a:lnSpc>
              <a:buClr>
                <a:srgbClr val="33373B"/>
              </a:buClr>
              <a:buSzPct val="100000"/>
              <a:buFont typeface="Wingdings" panose="05000000000000000000" pitchFamily="2" charset="2"/>
              <a:buChar char="Ø"/>
            </a:pPr>
            <a:r>
              <a:rPr lang="it-IT" sz="1600" dirty="0">
                <a:solidFill>
                  <a:srgbClr val="33373B"/>
                </a:solidFill>
              </a:rPr>
              <a:t>Chiedere referenze</a:t>
            </a:r>
          </a:p>
          <a:p>
            <a:pPr marL="342900" indent="-342900">
              <a:buClr>
                <a:srgbClr val="EBB700"/>
              </a:buClr>
              <a:buSzPct val="100000"/>
              <a:buFont typeface="Lucida Grande" panose="020B0600040502020204" pitchFamily="34" charset="0"/>
              <a:buChar char="▶"/>
            </a:pPr>
            <a:endParaRPr lang="en-US" sz="1600" dirty="0">
              <a:solidFill>
                <a:schemeClr val="accent6">
                  <a:lumMod val="75000"/>
                  <a:lumOff val="25000"/>
                </a:schemeClr>
              </a:solidFill>
            </a:endParaRPr>
          </a:p>
        </p:txBody>
      </p:sp>
      <p:sp>
        <p:nvSpPr>
          <p:cNvPr id="7" name="Text Placeholder 2">
            <a:extLst>
              <a:ext uri="{FF2B5EF4-FFF2-40B4-BE49-F238E27FC236}">
                <a16:creationId xmlns:a16="http://schemas.microsoft.com/office/drawing/2014/main" id="{9F56F5C1-D34B-BEF8-25DD-085A8830B122}"/>
              </a:ext>
            </a:extLst>
          </p:cNvPr>
          <p:cNvSpPr txBox="1">
            <a:spLocks/>
          </p:cNvSpPr>
          <p:nvPr/>
        </p:nvSpPr>
        <p:spPr>
          <a:xfrm>
            <a:off x="914400" y="6172200"/>
            <a:ext cx="10515600" cy="64509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600" b="1" dirty="0">
                <a:solidFill>
                  <a:schemeClr val="accent4"/>
                </a:solidFill>
              </a:rPr>
              <a:t>Suggerimento:  </a:t>
            </a:r>
            <a:r>
              <a:rPr lang="it-IT" sz="1600" dirty="0">
                <a:solidFill>
                  <a:srgbClr val="33373B"/>
                </a:solidFill>
              </a:rPr>
              <a:t>Le informazioni di contatto degli organizzatori del club devono essere fornite ai nuovi soci. Può trattarsi di un biglietto da visita, di un’etichetta applicata sul retro di una brochure o di un volantino. </a:t>
            </a:r>
          </a:p>
        </p:txBody>
      </p:sp>
    </p:spTree>
    <p:extLst>
      <p:ext uri="{BB962C8B-B14F-4D97-AF65-F5344CB8AC3E}">
        <p14:creationId xmlns:p14="http://schemas.microsoft.com/office/powerpoint/2010/main" val="113440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77E245-D0B2-0129-4EC6-4F9C536314C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it-IT" sz="3600" b="1" dirty="0">
                <a:solidFill>
                  <a:srgbClr val="00338D"/>
                </a:solidFill>
              </a:rPr>
              <a:t>Terza fase: Reclutare i soci fondatori</a:t>
            </a:r>
          </a:p>
        </p:txBody>
      </p:sp>
      <p:sp>
        <p:nvSpPr>
          <p:cNvPr id="5" name="TextBox 4">
            <a:extLst>
              <a:ext uri="{FF2B5EF4-FFF2-40B4-BE49-F238E27FC236}">
                <a16:creationId xmlns:a16="http://schemas.microsoft.com/office/drawing/2014/main" id="{2A1251A8-8862-4882-9413-8AEAEC2DEDA2}"/>
              </a:ext>
            </a:extLst>
          </p:cNvPr>
          <p:cNvSpPr txBox="1"/>
          <p:nvPr/>
        </p:nvSpPr>
        <p:spPr>
          <a:xfrm>
            <a:off x="903832" y="2392789"/>
            <a:ext cx="5753100" cy="2246769"/>
          </a:xfrm>
          <a:prstGeom prst="rect">
            <a:avLst/>
          </a:prstGeom>
          <a:noFill/>
        </p:spPr>
        <p:txBody>
          <a:bodyPr wrap="square" rtlCol="0">
            <a:spAutoFit/>
          </a:bodyPr>
          <a:lstStyle/>
          <a:p>
            <a:r>
              <a:rPr lang="it-IT" sz="2800" b="1" dirty="0">
                <a:solidFill>
                  <a:schemeClr val="accent4"/>
                </a:solidFill>
              </a:rPr>
              <a:t>I materiali per il reclutamento</a:t>
            </a:r>
            <a:r>
              <a:rPr lang="it-IT" sz="2800" dirty="0"/>
              <a:t> possono essere ordinati presso la Divisione Membership.</a:t>
            </a:r>
            <a:r>
              <a:rPr lang="it-IT" sz="2800" dirty="0">
                <a:solidFill>
                  <a:srgbClr val="33373B"/>
                </a:solidFill>
              </a:rPr>
              <a:t>  Per inviare un ordine, visitate la pagina web “Costituire un nuovo club” o utilizzate questo codice QR.</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143000"/>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grpSp>
        <p:nvGrpSpPr>
          <p:cNvPr id="6" name="Group 5">
            <a:extLst>
              <a:ext uri="{FF2B5EF4-FFF2-40B4-BE49-F238E27FC236}">
                <a16:creationId xmlns:a16="http://schemas.microsoft.com/office/drawing/2014/main" id="{5B976C6A-A18F-CF59-0558-FC48E7643FAE}"/>
              </a:ext>
            </a:extLst>
          </p:cNvPr>
          <p:cNvGrpSpPr>
            <a:grpSpLocks/>
          </p:cNvGrpSpPr>
          <p:nvPr/>
        </p:nvGrpSpPr>
        <p:grpSpPr bwMode="auto">
          <a:xfrm>
            <a:off x="7696200" y="1838325"/>
            <a:ext cx="3181985" cy="3181350"/>
            <a:chOff x="802" y="802"/>
            <a:chExt cx="5011" cy="5010"/>
          </a:xfrm>
        </p:grpSpPr>
        <p:sp>
          <p:nvSpPr>
            <p:cNvPr id="7" name="docshape2">
              <a:extLst>
                <a:ext uri="{FF2B5EF4-FFF2-40B4-BE49-F238E27FC236}">
                  <a16:creationId xmlns:a16="http://schemas.microsoft.com/office/drawing/2014/main" id="{2CB1A6BE-A20F-DBDA-8903-532462134329}"/>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docshape3">
              <a:extLst>
                <a:ext uri="{FF2B5EF4-FFF2-40B4-BE49-F238E27FC236}">
                  <a16:creationId xmlns:a16="http://schemas.microsoft.com/office/drawing/2014/main" id="{F92C226E-62AA-5D7D-033B-1C63B199326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pic>
          <p:nvPicPr>
            <p:cNvPr id="9" name="docshape4">
              <a:extLst>
                <a:ext uri="{FF2B5EF4-FFF2-40B4-BE49-F238E27FC236}">
                  <a16:creationId xmlns:a16="http://schemas.microsoft.com/office/drawing/2014/main" id="{DC47DD3E-9CDD-89C4-8919-F706F06F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
              <a:extLst>
                <a:ext uri="{FF2B5EF4-FFF2-40B4-BE49-F238E27FC236}">
                  <a16:creationId xmlns:a16="http://schemas.microsoft.com/office/drawing/2014/main" id="{71ACBDF7-6A83-982B-9779-C5540EB09596}"/>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docshape6">
              <a:extLst>
                <a:ext uri="{FF2B5EF4-FFF2-40B4-BE49-F238E27FC236}">
                  <a16:creationId xmlns:a16="http://schemas.microsoft.com/office/drawing/2014/main" id="{B80EA454-6387-5946-566E-54D516651B74}"/>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docshape7">
              <a:extLst>
                <a:ext uri="{FF2B5EF4-FFF2-40B4-BE49-F238E27FC236}">
                  <a16:creationId xmlns:a16="http://schemas.microsoft.com/office/drawing/2014/main" id="{D38121BD-8FBA-2C0C-B63E-8BC07A20F81B}"/>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docshape8">
              <a:extLst>
                <a:ext uri="{FF2B5EF4-FFF2-40B4-BE49-F238E27FC236}">
                  <a16:creationId xmlns:a16="http://schemas.microsoft.com/office/drawing/2014/main" id="{58E3BD4A-9D52-9C8D-79A1-B55F1AA35A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docshape9">
              <a:extLst>
                <a:ext uri="{FF2B5EF4-FFF2-40B4-BE49-F238E27FC236}">
                  <a16:creationId xmlns:a16="http://schemas.microsoft.com/office/drawing/2014/main" id="{586D385A-327C-F4C5-9051-A78AC3A49BCC}"/>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docshape10">
              <a:extLst>
                <a:ext uri="{FF2B5EF4-FFF2-40B4-BE49-F238E27FC236}">
                  <a16:creationId xmlns:a16="http://schemas.microsoft.com/office/drawing/2014/main" id="{2F1D5404-C464-0A98-D041-3C613CF468FC}"/>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docshape11">
              <a:extLst>
                <a:ext uri="{FF2B5EF4-FFF2-40B4-BE49-F238E27FC236}">
                  <a16:creationId xmlns:a16="http://schemas.microsoft.com/office/drawing/2014/main" id="{2925F027-097C-216B-8B65-93A91619C6D1}"/>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docshape12">
              <a:extLst>
                <a:ext uri="{FF2B5EF4-FFF2-40B4-BE49-F238E27FC236}">
                  <a16:creationId xmlns:a16="http://schemas.microsoft.com/office/drawing/2014/main" id="{EAC0F55E-FD8A-6055-F273-D2DC767533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docshape13">
              <a:extLst>
                <a:ext uri="{FF2B5EF4-FFF2-40B4-BE49-F238E27FC236}">
                  <a16:creationId xmlns:a16="http://schemas.microsoft.com/office/drawing/2014/main" id="{79D86956-A81A-699A-8440-E21309640943}"/>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docshape14">
              <a:extLst>
                <a:ext uri="{FF2B5EF4-FFF2-40B4-BE49-F238E27FC236}">
                  <a16:creationId xmlns:a16="http://schemas.microsoft.com/office/drawing/2014/main" id="{144E6B7B-457F-0FFF-2E62-09B13A643478}"/>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20" name="docshape15">
              <a:extLst>
                <a:ext uri="{FF2B5EF4-FFF2-40B4-BE49-F238E27FC236}">
                  <a16:creationId xmlns:a16="http://schemas.microsoft.com/office/drawing/2014/main" id="{C7818CEA-FF5E-B7C2-8D3E-93DCFFBBF4D6}"/>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docshape16">
              <a:extLst>
                <a:ext uri="{FF2B5EF4-FFF2-40B4-BE49-F238E27FC236}">
                  <a16:creationId xmlns:a16="http://schemas.microsoft.com/office/drawing/2014/main" id="{E816CFD8-BF01-9B21-8402-6978CC6AB202}"/>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59377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89CB70-284A-3FF5-16E4-669619CE8A6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683239" y="423323"/>
            <a:ext cx="11352234" cy="457200"/>
          </a:xfrm>
        </p:spPr>
        <p:txBody>
          <a:bodyPr/>
          <a:lstStyle/>
          <a:p>
            <a:pPr algn="l"/>
            <a:r>
              <a:rPr lang="it-IT" sz="3200" b="1" dirty="0">
                <a:solidFill>
                  <a:srgbClr val="00338D"/>
                </a:solidFill>
                <a:latin typeface="Arial" charset="0"/>
                <a:ea typeface="Arial" charset="0"/>
                <a:cs typeface="Arial" charset="0"/>
              </a:rPr>
              <a:t>Terza fase: Reclutare i soci fondatori</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683239" y="1066159"/>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Text Placeholder 7">
            <a:extLst>
              <a:ext uri="{FF2B5EF4-FFF2-40B4-BE49-F238E27FC236}">
                <a16:creationId xmlns:a16="http://schemas.microsoft.com/office/drawing/2014/main" id="{12FFC988-814D-3024-2165-4E78E7AA63B3}"/>
              </a:ext>
            </a:extLst>
          </p:cNvPr>
          <p:cNvSpPr txBox="1">
            <a:spLocks/>
          </p:cNvSpPr>
          <p:nvPr/>
        </p:nvSpPr>
        <p:spPr>
          <a:xfrm>
            <a:off x="683239" y="1446519"/>
            <a:ext cx="10439400" cy="6747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b="1" dirty="0">
                <a:solidFill>
                  <a:schemeClr val="accent6">
                    <a:lumMod val="75000"/>
                    <a:lumOff val="25000"/>
                  </a:schemeClr>
                </a:solidFill>
              </a:rPr>
              <a:t>Ordinate quotidianamente le informazioni sui nuovi soci e le indicazioni di interesse raccolte da ciascun team, suddividendole in cinque categorie:</a:t>
            </a:r>
          </a:p>
        </p:txBody>
      </p:sp>
      <p:graphicFrame>
        <p:nvGraphicFramePr>
          <p:cNvPr id="6" name="Content Placeholder 3">
            <a:extLst>
              <a:ext uri="{FF2B5EF4-FFF2-40B4-BE49-F238E27FC236}">
                <a16:creationId xmlns:a16="http://schemas.microsoft.com/office/drawing/2014/main" id="{8B11DF1D-8464-6A1A-349B-31F41FE21C02}"/>
              </a:ext>
            </a:extLst>
          </p:cNvPr>
          <p:cNvGraphicFramePr>
            <a:graphicFrameLocks/>
          </p:cNvGraphicFramePr>
          <p:nvPr>
            <p:extLst>
              <p:ext uri="{D42A27DB-BD31-4B8C-83A1-F6EECF244321}">
                <p14:modId xmlns:p14="http://schemas.microsoft.com/office/powerpoint/2010/main" val="1439579778"/>
              </p:ext>
            </p:extLst>
          </p:nvPr>
        </p:nvGraphicFramePr>
        <p:xfrm>
          <a:off x="683239" y="2121311"/>
          <a:ext cx="10822962" cy="4056874"/>
        </p:xfrm>
        <a:graphic>
          <a:graphicData uri="http://schemas.openxmlformats.org/drawingml/2006/table">
            <a:tbl>
              <a:tblPr firstRow="1" firstCol="1" bandRow="1">
                <a:tableStyleId>{5C22544A-7EE6-4342-B048-85BDC9FD1C3A}</a:tableStyleId>
              </a:tblPr>
              <a:tblGrid>
                <a:gridCol w="1182355">
                  <a:extLst>
                    <a:ext uri="{9D8B030D-6E8A-4147-A177-3AD203B41FA5}">
                      <a16:colId xmlns:a16="http://schemas.microsoft.com/office/drawing/2014/main" val="20000"/>
                    </a:ext>
                  </a:extLst>
                </a:gridCol>
                <a:gridCol w="2209057">
                  <a:extLst>
                    <a:ext uri="{9D8B030D-6E8A-4147-A177-3AD203B41FA5}">
                      <a16:colId xmlns:a16="http://schemas.microsoft.com/office/drawing/2014/main" val="20001"/>
                    </a:ext>
                  </a:extLst>
                </a:gridCol>
                <a:gridCol w="3224433">
                  <a:extLst>
                    <a:ext uri="{9D8B030D-6E8A-4147-A177-3AD203B41FA5}">
                      <a16:colId xmlns:a16="http://schemas.microsoft.com/office/drawing/2014/main" val="20002"/>
                    </a:ext>
                  </a:extLst>
                </a:gridCol>
                <a:gridCol w="4207117">
                  <a:extLst>
                    <a:ext uri="{9D8B030D-6E8A-4147-A177-3AD203B41FA5}">
                      <a16:colId xmlns:a16="http://schemas.microsoft.com/office/drawing/2014/main" val="20003"/>
                    </a:ext>
                  </a:extLst>
                </a:gridCol>
              </a:tblGrid>
              <a:tr h="778266">
                <a:tc>
                  <a:txBody>
                    <a:bodyPr/>
                    <a:lstStyle/>
                    <a:p>
                      <a:pPr marL="0" marR="0">
                        <a:lnSpc>
                          <a:spcPts val="1200"/>
                        </a:lnSpc>
                        <a:spcBef>
                          <a:spcPts val="0"/>
                        </a:spcBef>
                        <a:spcAft>
                          <a:spcPts val="0"/>
                        </a:spcAft>
                      </a:pPr>
                      <a:r>
                        <a:rPr lang="it-IT" sz="1800" dirty="0">
                          <a:effectLst/>
                        </a:rPr>
                        <a:t> </a:t>
                      </a:r>
                    </a:p>
                  </a:txBody>
                  <a:tcPr marL="74300" marR="74300" marT="0" marB="0" anchor="ctr">
                    <a:solidFill>
                      <a:srgbClr val="F76639"/>
                    </a:solidFill>
                  </a:tcPr>
                </a:tc>
                <a:tc>
                  <a:txBody>
                    <a:bodyPr/>
                    <a:lstStyle/>
                    <a:p>
                      <a:pPr marL="0" marR="0">
                        <a:lnSpc>
                          <a:spcPts val="1200"/>
                        </a:lnSpc>
                        <a:spcBef>
                          <a:spcPts val="0"/>
                        </a:spcBef>
                        <a:spcAft>
                          <a:spcPts val="0"/>
                        </a:spcAft>
                      </a:pPr>
                      <a:r>
                        <a:rPr lang="it-IT" sz="1800" dirty="0">
                          <a:effectLst/>
                        </a:rPr>
                        <a:t>Categoria</a:t>
                      </a:r>
                    </a:p>
                  </a:txBody>
                  <a:tcPr marL="74300" marR="74300" marT="0" marB="0" anchor="ctr">
                    <a:solidFill>
                      <a:srgbClr val="F76639"/>
                    </a:solidFill>
                  </a:tcPr>
                </a:tc>
                <a:tc>
                  <a:txBody>
                    <a:bodyPr/>
                    <a:lstStyle/>
                    <a:p>
                      <a:pPr marL="0" marR="0">
                        <a:lnSpc>
                          <a:spcPts val="1200"/>
                        </a:lnSpc>
                        <a:spcBef>
                          <a:spcPts val="0"/>
                        </a:spcBef>
                        <a:spcAft>
                          <a:spcPts val="0"/>
                        </a:spcAft>
                      </a:pPr>
                      <a:r>
                        <a:rPr lang="it-IT" sz="1800" dirty="0">
                          <a:effectLst/>
                        </a:rPr>
                        <a:t>Azione intrapresa</a:t>
                      </a:r>
                    </a:p>
                  </a:txBody>
                  <a:tcPr marL="74300" marR="74300" marT="0" marB="0" anchor="ctr">
                    <a:solidFill>
                      <a:srgbClr val="F76639"/>
                    </a:solidFill>
                  </a:tcPr>
                </a:tc>
                <a:tc>
                  <a:txBody>
                    <a:bodyPr/>
                    <a:lstStyle/>
                    <a:p>
                      <a:pPr marL="0" marR="0">
                        <a:lnSpc>
                          <a:spcPts val="1200"/>
                        </a:lnSpc>
                        <a:spcBef>
                          <a:spcPts val="0"/>
                        </a:spcBef>
                        <a:spcAft>
                          <a:spcPts val="0"/>
                        </a:spcAft>
                      </a:pPr>
                      <a:r>
                        <a:rPr lang="it-IT" sz="1800" dirty="0">
                          <a:effectLst/>
                        </a:rPr>
                        <a:t>Azione necessaria</a:t>
                      </a:r>
                    </a:p>
                  </a:txBody>
                  <a:tcPr marL="74300" marR="74300" marT="0" marB="0" anchor="ctr">
                    <a:solidFill>
                      <a:srgbClr val="F76639"/>
                    </a:solidFill>
                  </a:tcPr>
                </a:tc>
                <a:extLst>
                  <a:ext uri="{0D108BD9-81ED-4DB2-BD59-A6C34878D82A}">
                    <a16:rowId xmlns:a16="http://schemas.microsoft.com/office/drawing/2014/main" val="10000"/>
                  </a:ext>
                </a:extLst>
              </a:tr>
              <a:tr h="731570">
                <a:tc>
                  <a:txBody>
                    <a:bodyPr/>
                    <a:lstStyle/>
                    <a:p>
                      <a:pPr marL="0" marR="0">
                        <a:lnSpc>
                          <a:spcPts val="1200"/>
                        </a:lnSpc>
                        <a:spcBef>
                          <a:spcPts val="0"/>
                        </a:spcBef>
                        <a:spcAft>
                          <a:spcPts val="0"/>
                        </a:spcAft>
                      </a:pPr>
                      <a:r>
                        <a:rPr lang="it-IT" sz="1800" dirty="0">
                          <a:effectLst/>
                        </a:rPr>
                        <a:t>Gruppo 1</a:t>
                      </a:r>
                    </a:p>
                  </a:txBody>
                  <a:tcPr marL="74300" marR="74300" marT="0" marB="0" anchor="ctr">
                    <a:solidFill>
                      <a:srgbClr val="F76639"/>
                    </a:solidFill>
                  </a:tcPr>
                </a:tc>
                <a:tc>
                  <a:txBody>
                    <a:bodyPr/>
                    <a:lstStyle/>
                    <a:p>
                      <a:pPr marL="0" marR="0">
                        <a:lnSpc>
                          <a:spcPts val="1200"/>
                        </a:lnSpc>
                        <a:spcBef>
                          <a:spcPts val="600"/>
                        </a:spcBef>
                        <a:spcAft>
                          <a:spcPts val="0"/>
                        </a:spcAft>
                      </a:pPr>
                      <a:r>
                        <a:rPr lang="it-IT" sz="1400" dirty="0">
                          <a:solidFill>
                            <a:schemeClr val="accent6"/>
                          </a:solidFill>
                          <a:effectLst/>
                        </a:rPr>
                        <a:t>Early Adopter</a:t>
                      </a:r>
                    </a:p>
                  </a:txBody>
                  <a:tcPr marL="74300" marR="74300" marT="0" marB="0" anchor="ctr">
                    <a:solidFill>
                      <a:srgbClr val="FDD1C3"/>
                    </a:solidFill>
                  </a:tcPr>
                </a:tc>
                <a:tc>
                  <a:txBody>
                    <a:bodyPr/>
                    <a:lstStyle/>
                    <a:p>
                      <a:pPr marL="0" marR="0" algn="l">
                        <a:lnSpc>
                          <a:spcPts val="1200"/>
                        </a:lnSpc>
                        <a:spcBef>
                          <a:spcPts val="600"/>
                        </a:spcBef>
                        <a:spcAft>
                          <a:spcPts val="0"/>
                        </a:spcAft>
                      </a:pPr>
                      <a:r>
                        <a:rPr lang="it-IT" sz="1400" dirty="0">
                          <a:solidFill>
                            <a:schemeClr val="accent6"/>
                          </a:solidFill>
                          <a:effectLst/>
                        </a:rPr>
                        <a:t>Compilazione della domanda e pagamento della quota d’iscrizione.</a:t>
                      </a:r>
                    </a:p>
                  </a:txBody>
                  <a:tcPr marL="74300" marR="74300" marT="0" marB="0" anchor="ctr">
                    <a:solidFill>
                      <a:srgbClr val="FDD1C3"/>
                    </a:solidFill>
                  </a:tcPr>
                </a:tc>
                <a:tc>
                  <a:txBody>
                    <a:bodyPr/>
                    <a:lstStyle/>
                    <a:p>
                      <a:pPr marL="0" marR="0" algn="l">
                        <a:lnSpc>
                          <a:spcPct val="100000"/>
                        </a:lnSpc>
                        <a:spcBef>
                          <a:spcPts val="600"/>
                        </a:spcBef>
                        <a:spcAft>
                          <a:spcPts val="0"/>
                        </a:spcAft>
                      </a:pPr>
                      <a:r>
                        <a:rPr lang="it-IT" sz="1400" dirty="0">
                          <a:solidFill>
                            <a:schemeClr val="accent6"/>
                          </a:solidFill>
                          <a:effectLst/>
                        </a:rPr>
                        <a:t>Spedire una lettera di congratulazioni con data, ora e luogo della prima riunione del club.</a:t>
                      </a:r>
                    </a:p>
                  </a:txBody>
                  <a:tcPr marL="74300" marR="74300" marT="0" marB="0" anchor="ctr">
                    <a:solidFill>
                      <a:srgbClr val="FDD1C3"/>
                    </a:solidFill>
                  </a:tcPr>
                </a:tc>
                <a:extLst>
                  <a:ext uri="{0D108BD9-81ED-4DB2-BD59-A6C34878D82A}">
                    <a16:rowId xmlns:a16="http://schemas.microsoft.com/office/drawing/2014/main" val="10001"/>
                  </a:ext>
                </a:extLst>
              </a:tr>
              <a:tr h="621807">
                <a:tc>
                  <a:txBody>
                    <a:bodyPr/>
                    <a:lstStyle/>
                    <a:p>
                      <a:pPr marL="0" marR="0">
                        <a:lnSpc>
                          <a:spcPts val="1200"/>
                        </a:lnSpc>
                        <a:spcBef>
                          <a:spcPts val="0"/>
                        </a:spcBef>
                        <a:spcAft>
                          <a:spcPts val="0"/>
                        </a:spcAft>
                      </a:pPr>
                      <a:r>
                        <a:rPr lang="it-IT" sz="1800" dirty="0">
                          <a:effectLst/>
                        </a:rPr>
                        <a:t>Gruppo 2</a:t>
                      </a:r>
                    </a:p>
                  </a:txBody>
                  <a:tcPr marL="74300" marR="74300" marT="0" marB="0" anchor="ctr">
                    <a:solidFill>
                      <a:srgbClr val="F76639"/>
                    </a:solidFill>
                  </a:tcPr>
                </a:tc>
                <a:tc>
                  <a:txBody>
                    <a:bodyPr/>
                    <a:lstStyle/>
                    <a:p>
                      <a:pPr marL="0" marR="0">
                        <a:lnSpc>
                          <a:spcPct val="100000"/>
                        </a:lnSpc>
                        <a:spcBef>
                          <a:spcPts val="600"/>
                        </a:spcBef>
                        <a:spcAft>
                          <a:spcPts val="0"/>
                        </a:spcAft>
                      </a:pPr>
                      <a:r>
                        <a:rPr lang="it-IT" sz="1400" dirty="0">
                          <a:solidFill>
                            <a:schemeClr val="accent6"/>
                          </a:solidFill>
                          <a:effectLst/>
                        </a:rPr>
                        <a:t>Possibili candidati ad alto interesse</a:t>
                      </a:r>
                    </a:p>
                  </a:txBody>
                  <a:tcPr marL="74300" marR="74300" marT="0" marB="0" anchor="ctr">
                    <a:solidFill>
                      <a:srgbClr val="FCAE96"/>
                    </a:solidFill>
                  </a:tcPr>
                </a:tc>
                <a:tc>
                  <a:txBody>
                    <a:bodyPr/>
                    <a:lstStyle/>
                    <a:p>
                      <a:pPr marL="0" marR="0">
                        <a:lnSpc>
                          <a:spcPct val="100000"/>
                        </a:lnSpc>
                        <a:spcBef>
                          <a:spcPts val="600"/>
                        </a:spcBef>
                        <a:spcAft>
                          <a:spcPts val="0"/>
                        </a:spcAft>
                      </a:pPr>
                      <a:r>
                        <a:rPr lang="it-IT" sz="1400" dirty="0">
                          <a:solidFill>
                            <a:schemeClr val="accent6"/>
                          </a:solidFill>
                          <a:effectLst/>
                        </a:rPr>
                        <a:t>Possono presentarsi a una riunione di club ma non hanno compilato una domanda.</a:t>
                      </a:r>
                    </a:p>
                  </a:txBody>
                  <a:tcPr marL="74300" marR="74300" marT="0" marB="0" anchor="ctr">
                    <a:solidFill>
                      <a:srgbClr val="FCAE96"/>
                    </a:solidFill>
                  </a:tcPr>
                </a:tc>
                <a:tc>
                  <a:txBody>
                    <a:bodyPr/>
                    <a:lstStyle/>
                    <a:p>
                      <a:pPr marL="0" marR="0">
                        <a:lnSpc>
                          <a:spcPct val="100000"/>
                        </a:lnSpc>
                        <a:spcBef>
                          <a:spcPts val="600"/>
                        </a:spcBef>
                        <a:spcAft>
                          <a:spcPts val="0"/>
                        </a:spcAft>
                      </a:pPr>
                      <a:r>
                        <a:rPr lang="it-IT" sz="1400" dirty="0">
                          <a:solidFill>
                            <a:schemeClr val="accent6"/>
                          </a:solidFill>
                          <a:effectLst/>
                        </a:rPr>
                        <a:t>Inviare una lettera d'invito alla riunione.</a:t>
                      </a:r>
                    </a:p>
                  </a:txBody>
                  <a:tcPr marL="74300" marR="74300" marT="0" marB="0" anchor="ctr">
                    <a:solidFill>
                      <a:srgbClr val="FCAE96"/>
                    </a:solidFill>
                  </a:tcPr>
                </a:tc>
                <a:extLst>
                  <a:ext uri="{0D108BD9-81ED-4DB2-BD59-A6C34878D82A}">
                    <a16:rowId xmlns:a16="http://schemas.microsoft.com/office/drawing/2014/main" val="10002"/>
                  </a:ext>
                </a:extLst>
              </a:tr>
              <a:tr h="871658">
                <a:tc>
                  <a:txBody>
                    <a:bodyPr/>
                    <a:lstStyle/>
                    <a:p>
                      <a:pPr marL="0" marR="0">
                        <a:lnSpc>
                          <a:spcPts val="1200"/>
                        </a:lnSpc>
                        <a:spcBef>
                          <a:spcPts val="0"/>
                        </a:spcBef>
                        <a:spcAft>
                          <a:spcPts val="0"/>
                        </a:spcAft>
                      </a:pPr>
                      <a:r>
                        <a:rPr lang="it-IT" sz="1800" dirty="0">
                          <a:effectLst/>
                        </a:rPr>
                        <a:t>Gruppo 3</a:t>
                      </a:r>
                    </a:p>
                  </a:txBody>
                  <a:tcPr marL="74300" marR="74300" marT="0" marB="0" anchor="ctr">
                    <a:solidFill>
                      <a:srgbClr val="F76639"/>
                    </a:solidFill>
                  </a:tcPr>
                </a:tc>
                <a:tc>
                  <a:txBody>
                    <a:bodyPr/>
                    <a:lstStyle/>
                    <a:p>
                      <a:pPr marL="0" marR="0">
                        <a:lnSpc>
                          <a:spcPct val="100000"/>
                        </a:lnSpc>
                        <a:spcBef>
                          <a:spcPts val="600"/>
                        </a:spcBef>
                        <a:spcAft>
                          <a:spcPts val="0"/>
                        </a:spcAft>
                      </a:pPr>
                      <a:r>
                        <a:rPr lang="it-IT" sz="1400" dirty="0">
                          <a:solidFill>
                            <a:schemeClr val="accent6"/>
                          </a:solidFill>
                          <a:effectLst/>
                        </a:rPr>
                        <a:t>Altri possibili candidati</a:t>
                      </a:r>
                    </a:p>
                  </a:txBody>
                  <a:tcPr marL="74300" marR="74300" marT="0" marB="0" anchor="ctr">
                    <a:solidFill>
                      <a:srgbClr val="FDD1C3"/>
                    </a:solidFill>
                  </a:tcPr>
                </a:tc>
                <a:tc>
                  <a:txBody>
                    <a:bodyPr/>
                    <a:lstStyle/>
                    <a:p>
                      <a:pPr marL="0" marR="0">
                        <a:lnSpc>
                          <a:spcPct val="100000"/>
                        </a:lnSpc>
                        <a:spcBef>
                          <a:spcPts val="600"/>
                        </a:spcBef>
                        <a:spcAft>
                          <a:spcPts val="0"/>
                        </a:spcAft>
                      </a:pPr>
                      <a:r>
                        <a:rPr lang="it-IT" sz="1400" dirty="0">
                          <a:solidFill>
                            <a:schemeClr val="accent6"/>
                          </a:solidFill>
                          <a:effectLst/>
                        </a:rPr>
                        <a:t>Possono essere interessati ma non hanno potuto partecipare a una riunione di club.</a:t>
                      </a:r>
                    </a:p>
                  </a:txBody>
                  <a:tcPr marL="74300" marR="74300" marT="0" marB="0" anchor="ctr">
                    <a:solidFill>
                      <a:srgbClr val="FDD1C3"/>
                    </a:solidFill>
                  </a:tcPr>
                </a:tc>
                <a:tc>
                  <a:txBody>
                    <a:bodyPr/>
                    <a:lstStyle/>
                    <a:p>
                      <a:pPr marL="0" marR="0">
                        <a:lnSpc>
                          <a:spcPct val="100000"/>
                        </a:lnSpc>
                        <a:spcBef>
                          <a:spcPts val="600"/>
                        </a:spcBef>
                        <a:spcAft>
                          <a:spcPts val="0"/>
                        </a:spcAft>
                      </a:pPr>
                      <a:r>
                        <a:rPr lang="it-IT" sz="1400" dirty="0">
                          <a:solidFill>
                            <a:schemeClr val="accent6"/>
                          </a:solidFill>
                          <a:effectLst/>
                        </a:rPr>
                        <a:t>Mantenerli in lista e contattarli dopo la prima riunione con un aggiornamento sul progresso del club. Continuare a invitarli per coinvolgerli.</a:t>
                      </a:r>
                    </a:p>
                  </a:txBody>
                  <a:tcPr marL="74300" marR="74300" marT="0" marB="0" anchor="ctr">
                    <a:solidFill>
                      <a:srgbClr val="FDD1C3"/>
                    </a:solidFill>
                  </a:tcPr>
                </a:tc>
                <a:extLst>
                  <a:ext uri="{0D108BD9-81ED-4DB2-BD59-A6C34878D82A}">
                    <a16:rowId xmlns:a16="http://schemas.microsoft.com/office/drawing/2014/main" val="10003"/>
                  </a:ext>
                </a:extLst>
              </a:tr>
              <a:tr h="509454">
                <a:tc>
                  <a:txBody>
                    <a:bodyPr/>
                    <a:lstStyle/>
                    <a:p>
                      <a:pPr marL="0" marR="0">
                        <a:lnSpc>
                          <a:spcPts val="1200"/>
                        </a:lnSpc>
                        <a:spcBef>
                          <a:spcPts val="0"/>
                        </a:spcBef>
                        <a:spcAft>
                          <a:spcPts val="0"/>
                        </a:spcAft>
                      </a:pPr>
                      <a:r>
                        <a:rPr lang="it-IT" sz="1800" dirty="0">
                          <a:effectLst/>
                        </a:rPr>
                        <a:t>Gruppo 4</a:t>
                      </a:r>
                    </a:p>
                  </a:txBody>
                  <a:tcPr marL="74300" marR="74300" marT="0" marB="0" anchor="ctr">
                    <a:solidFill>
                      <a:srgbClr val="F76639"/>
                    </a:solidFill>
                  </a:tcPr>
                </a:tc>
                <a:tc>
                  <a:txBody>
                    <a:bodyPr/>
                    <a:lstStyle/>
                    <a:p>
                      <a:pPr marL="0" marR="0">
                        <a:lnSpc>
                          <a:spcPct val="100000"/>
                        </a:lnSpc>
                        <a:spcBef>
                          <a:spcPts val="1200"/>
                        </a:spcBef>
                        <a:spcAft>
                          <a:spcPts val="0"/>
                        </a:spcAft>
                      </a:pPr>
                      <a:r>
                        <a:rPr lang="it-IT" sz="1400" dirty="0">
                          <a:solidFill>
                            <a:schemeClr val="accent6"/>
                          </a:solidFill>
                          <a:effectLst/>
                        </a:rPr>
                        <a:t>Candidati possibili</a:t>
                      </a:r>
                    </a:p>
                  </a:txBody>
                  <a:tcPr marL="74300" marR="74300" marT="0" marB="0" anchor="ctr">
                    <a:solidFill>
                      <a:srgbClr val="FCAE96"/>
                    </a:solidFill>
                  </a:tcPr>
                </a:tc>
                <a:tc>
                  <a:txBody>
                    <a:bodyPr/>
                    <a:lstStyle/>
                    <a:p>
                      <a:pPr marL="0" marR="0">
                        <a:lnSpc>
                          <a:spcPct val="100000"/>
                        </a:lnSpc>
                        <a:spcBef>
                          <a:spcPts val="600"/>
                        </a:spcBef>
                        <a:spcAft>
                          <a:spcPts val="0"/>
                        </a:spcAft>
                      </a:pPr>
                      <a:r>
                        <a:rPr lang="it-IT" sz="1400" dirty="0">
                          <a:solidFill>
                            <a:schemeClr val="accent6"/>
                          </a:solidFill>
                          <a:effectLst/>
                        </a:rPr>
                        <a:t>Elenco di nomi di persone che potrebbero essere interessate.</a:t>
                      </a:r>
                    </a:p>
                  </a:txBody>
                  <a:tcPr marL="74300" marR="74300" marT="0" marB="0" anchor="ctr">
                    <a:solidFill>
                      <a:srgbClr val="FCAE96"/>
                    </a:solidFill>
                  </a:tcPr>
                </a:tc>
                <a:tc>
                  <a:txBody>
                    <a:bodyPr/>
                    <a:lstStyle/>
                    <a:p>
                      <a:pPr marL="0" marR="0">
                        <a:lnSpc>
                          <a:spcPct val="100000"/>
                        </a:lnSpc>
                        <a:spcBef>
                          <a:spcPts val="600"/>
                        </a:spcBef>
                        <a:spcAft>
                          <a:spcPts val="0"/>
                        </a:spcAft>
                      </a:pPr>
                      <a:r>
                        <a:rPr lang="it-IT" sz="1400" dirty="0">
                          <a:solidFill>
                            <a:schemeClr val="accent6"/>
                          </a:solidFill>
                          <a:effectLst/>
                        </a:rPr>
                        <a:t>Stabilire quando contattarle di persona.</a:t>
                      </a:r>
                    </a:p>
                  </a:txBody>
                  <a:tcPr marL="74300" marR="74300" marT="0" marB="0" anchor="ctr">
                    <a:solidFill>
                      <a:srgbClr val="FCAE96"/>
                    </a:solidFill>
                  </a:tcPr>
                </a:tc>
                <a:extLst>
                  <a:ext uri="{0D108BD9-81ED-4DB2-BD59-A6C34878D82A}">
                    <a16:rowId xmlns:a16="http://schemas.microsoft.com/office/drawing/2014/main" val="10004"/>
                  </a:ext>
                </a:extLst>
              </a:tr>
              <a:tr h="525846">
                <a:tc>
                  <a:txBody>
                    <a:bodyPr/>
                    <a:lstStyle/>
                    <a:p>
                      <a:pPr marL="0" marR="0">
                        <a:lnSpc>
                          <a:spcPts val="1200"/>
                        </a:lnSpc>
                        <a:spcBef>
                          <a:spcPts val="0"/>
                        </a:spcBef>
                        <a:spcAft>
                          <a:spcPts val="0"/>
                        </a:spcAft>
                      </a:pPr>
                      <a:r>
                        <a:rPr lang="it-IT" sz="1800" dirty="0">
                          <a:effectLst/>
                        </a:rPr>
                        <a:t>Gruppo 5</a:t>
                      </a:r>
                    </a:p>
                  </a:txBody>
                  <a:tcPr marL="74300" marR="74300" marT="0" marB="0" anchor="ctr">
                    <a:solidFill>
                      <a:srgbClr val="F76639"/>
                    </a:solidFill>
                  </a:tcPr>
                </a:tc>
                <a:tc>
                  <a:txBody>
                    <a:bodyPr/>
                    <a:lstStyle/>
                    <a:p>
                      <a:pPr marL="0" marR="0">
                        <a:lnSpc>
                          <a:spcPct val="100000"/>
                        </a:lnSpc>
                        <a:spcBef>
                          <a:spcPts val="600"/>
                        </a:spcBef>
                        <a:spcAft>
                          <a:spcPts val="0"/>
                        </a:spcAft>
                      </a:pPr>
                      <a:r>
                        <a:rPr lang="it-IT" sz="1400" dirty="0">
                          <a:solidFill>
                            <a:schemeClr val="accent6"/>
                          </a:solidFill>
                          <a:effectLst/>
                        </a:rPr>
                        <a:t>Non interessato </a:t>
                      </a:r>
                    </a:p>
                  </a:txBody>
                  <a:tcPr marL="74300" marR="74300" marT="0" marB="0" anchor="ctr">
                    <a:solidFill>
                      <a:srgbClr val="FDD1C3"/>
                    </a:solidFill>
                  </a:tcPr>
                </a:tc>
                <a:tc>
                  <a:txBody>
                    <a:bodyPr/>
                    <a:lstStyle/>
                    <a:p>
                      <a:pPr marL="0" marR="0">
                        <a:lnSpc>
                          <a:spcPct val="100000"/>
                        </a:lnSpc>
                        <a:spcBef>
                          <a:spcPts val="600"/>
                        </a:spcBef>
                        <a:spcAft>
                          <a:spcPts val="0"/>
                        </a:spcAft>
                      </a:pPr>
                      <a:r>
                        <a:rPr lang="it-IT" sz="1400" dirty="0">
                          <a:solidFill>
                            <a:schemeClr val="accent6"/>
                          </a:solidFill>
                          <a:effectLst/>
                        </a:rPr>
                        <a:t>Non hanno espresso interesse nell'associarsi in questo periodo.</a:t>
                      </a:r>
                    </a:p>
                  </a:txBody>
                  <a:tcPr marL="74300" marR="74300" marT="0" marB="0" anchor="ctr">
                    <a:solidFill>
                      <a:srgbClr val="FDD1C3"/>
                    </a:solidFill>
                  </a:tcPr>
                </a:tc>
                <a:tc>
                  <a:txBody>
                    <a:bodyPr/>
                    <a:lstStyle/>
                    <a:p>
                      <a:pPr marL="0" marR="0">
                        <a:lnSpc>
                          <a:spcPct val="100000"/>
                        </a:lnSpc>
                        <a:spcBef>
                          <a:spcPts val="600"/>
                        </a:spcBef>
                        <a:spcAft>
                          <a:spcPts val="0"/>
                        </a:spcAft>
                      </a:pPr>
                      <a:r>
                        <a:rPr lang="it-IT" sz="1400" dirty="0">
                          <a:solidFill>
                            <a:schemeClr val="accent6"/>
                          </a:solidFill>
                          <a:effectLst/>
                        </a:rPr>
                        <a:t>Tenerli nella lista di spedizione per progetti ed eventi futuri del nuovo club.</a:t>
                      </a:r>
                    </a:p>
                  </a:txBody>
                  <a:tcPr marL="74300" marR="74300" marT="0" marB="0" anchor="ctr">
                    <a:solidFill>
                      <a:srgbClr val="FDD1C3"/>
                    </a:solidFill>
                  </a:tcPr>
                </a:tc>
                <a:extLst>
                  <a:ext uri="{0D108BD9-81ED-4DB2-BD59-A6C34878D82A}">
                    <a16:rowId xmlns:a16="http://schemas.microsoft.com/office/drawing/2014/main" val="10005"/>
                  </a:ext>
                </a:extLst>
              </a:tr>
            </a:tbl>
          </a:graphicData>
        </a:graphic>
      </p:graphicFrame>
      <p:sp>
        <p:nvSpPr>
          <p:cNvPr id="7" name="Text Placeholder 8">
            <a:extLst>
              <a:ext uri="{FF2B5EF4-FFF2-40B4-BE49-F238E27FC236}">
                <a16:creationId xmlns:a16="http://schemas.microsoft.com/office/drawing/2014/main" id="{3CBB3A6B-B78B-E86D-6A7F-F9AA76D7DD68}"/>
              </a:ext>
            </a:extLst>
          </p:cNvPr>
          <p:cNvSpPr txBox="1">
            <a:spLocks/>
          </p:cNvSpPr>
          <p:nvPr/>
        </p:nvSpPr>
        <p:spPr>
          <a:xfrm>
            <a:off x="533401" y="6333278"/>
            <a:ext cx="10972800" cy="4777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b="1" dirty="0">
                <a:solidFill>
                  <a:srgbClr val="00338D"/>
                </a:solidFill>
              </a:rPr>
              <a:t>Suggerimento:  </a:t>
            </a:r>
            <a:r>
              <a:rPr lang="it-IT" dirty="0"/>
              <a:t>Inviare a tutti un'e-mail di follow-up con data, ora e luogo della riunione entro 24 ore.</a:t>
            </a:r>
          </a:p>
        </p:txBody>
      </p:sp>
      <p:pic>
        <p:nvPicPr>
          <p:cNvPr id="5" name="Picture 4">
            <a:extLst>
              <a:ext uri="{FF2B5EF4-FFF2-40B4-BE49-F238E27FC236}">
                <a16:creationId xmlns:a16="http://schemas.microsoft.com/office/drawing/2014/main" id="{5CAB88B9-8C18-04DD-594E-E460442DB43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2460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395432" y="30480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654249" y="1600200"/>
            <a:ext cx="2883503"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t>Quarta fase: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AA0AF9EE-6B3E-1F6E-B623-FD1C4A2F28BB}"/>
              </a:ext>
            </a:extLst>
          </p:cNvPr>
          <p:cNvSpPr txBox="1"/>
          <p:nvPr/>
        </p:nvSpPr>
        <p:spPr>
          <a:xfrm>
            <a:off x="3493895" y="3367702"/>
            <a:ext cx="5204209" cy="1077218"/>
          </a:xfrm>
          <a:prstGeom prst="rect">
            <a:avLst/>
          </a:prstGeom>
          <a:noFill/>
        </p:spPr>
        <p:txBody>
          <a:bodyPr wrap="square">
            <a:spAutoFit/>
          </a:bodyPr>
          <a:lstStyle/>
          <a:p>
            <a:pPr lvl="0" algn="ctr"/>
            <a:r>
              <a:rPr lang="it-IT" sz="3200" i="0" baseline="0" dirty="0">
                <a:solidFill>
                  <a:prstClr val="white"/>
                </a:solidFill>
                <a:latin typeface="Arial" panose="020B0604020202020204" pitchFamily="34" charset="0"/>
                <a:ea typeface="+mn-ea"/>
                <a:cs typeface="Arial" panose="020B0604020202020204" pitchFamily="34" charset="0"/>
              </a:rPr>
              <a:t>Sessione informativa e organizzativa </a:t>
            </a:r>
          </a:p>
        </p:txBody>
      </p:sp>
    </p:spTree>
    <p:extLst>
      <p:ext uri="{BB962C8B-B14F-4D97-AF65-F5344CB8AC3E}">
        <p14:creationId xmlns:p14="http://schemas.microsoft.com/office/powerpoint/2010/main" val="36141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D280FB-41C5-A978-EEC4-614ABFE0A0EE}"/>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Freeform 3"/>
          <p:cNvSpPr/>
          <p:nvPr/>
        </p:nvSpPr>
        <p:spPr>
          <a:xfrm>
            <a:off x="1766711" y="19863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it-IT" sz="2000" dirty="0">
                <a:latin typeface="Arial" charset="0"/>
                <a:ea typeface="Arial" charset="0"/>
                <a:cs typeface="Arial" charset="0"/>
              </a:rPr>
              <a:t>Preparare una riunione</a:t>
            </a:r>
          </a:p>
        </p:txBody>
      </p:sp>
      <p:sp>
        <p:nvSpPr>
          <p:cNvPr id="19" name="Freeform 18"/>
          <p:cNvSpPr/>
          <p:nvPr/>
        </p:nvSpPr>
        <p:spPr>
          <a:xfrm>
            <a:off x="4951421"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it-IT" sz="2000" dirty="0">
                <a:latin typeface="Arial" charset="0"/>
                <a:ea typeface="Arial" charset="0"/>
                <a:cs typeface="Arial" charset="0"/>
              </a:rPr>
              <a:t>Condurre la riunione</a:t>
            </a:r>
          </a:p>
        </p:txBody>
      </p:sp>
      <p:sp>
        <p:nvSpPr>
          <p:cNvPr id="21" name="Freeform 20"/>
          <p:cNvSpPr/>
          <p:nvPr/>
        </p:nvSpPr>
        <p:spPr>
          <a:xfrm>
            <a:off x="8136130" y="19812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it-IT" sz="2000" dirty="0">
                <a:latin typeface="Arial" charset="0"/>
                <a:ea typeface="Arial" charset="0"/>
                <a:cs typeface="Arial" charset="0"/>
              </a:rPr>
              <a:t>Follow-up del post riunione</a:t>
            </a:r>
          </a:p>
        </p:txBody>
      </p:sp>
      <p:sp>
        <p:nvSpPr>
          <p:cNvPr id="2" name="Title 1"/>
          <p:cNvSpPr>
            <a:spLocks noGrp="1"/>
          </p:cNvSpPr>
          <p:nvPr>
            <p:ph type="title" idx="4294967295"/>
          </p:nvPr>
        </p:nvSpPr>
        <p:spPr>
          <a:xfrm>
            <a:off x="841687" y="393564"/>
            <a:ext cx="11352234" cy="945001"/>
          </a:xfrm>
        </p:spPr>
        <p:txBody>
          <a:bodyPr/>
          <a:lstStyle/>
          <a:p>
            <a:pPr algn="l"/>
            <a:r>
              <a:rPr lang="it-IT" sz="3200" b="1" dirty="0">
                <a:solidFill>
                  <a:srgbClr val="00338D"/>
                </a:solidFill>
                <a:latin typeface="Helvetica Neue"/>
                <a:ea typeface="Arial" charset="0"/>
                <a:cs typeface="Arial" charset="0"/>
              </a:rPr>
              <a:t>Quarta fase: </a:t>
            </a:r>
            <a:r>
              <a:rPr lang="it-IT" sz="3200" b="1" dirty="0">
                <a:solidFill>
                  <a:srgbClr val="00338D"/>
                </a:solidFill>
              </a:rPr>
              <a:t>Riunione informativa</a:t>
            </a:r>
            <a:br>
              <a:rPr lang="it-IT" sz="3200" b="1" dirty="0">
                <a:solidFill>
                  <a:srgbClr val="00338D"/>
                </a:solidFill>
                <a:latin typeface="Helvetica Neue"/>
                <a:ea typeface="Arial" charset="0"/>
                <a:cs typeface="Arial" charset="0"/>
              </a:rPr>
            </a:br>
            <a:endParaRPr lang="it-IT" sz="3200" b="1" dirty="0">
              <a:solidFill>
                <a:srgbClr val="00338D"/>
              </a:solidFill>
              <a:latin typeface="Helvetica Neue"/>
              <a:ea typeface="Arial" charset="0"/>
              <a:cs typeface="Arial" charset="0"/>
            </a:endParaRPr>
          </a:p>
        </p:txBody>
      </p:sp>
      <p:sp>
        <p:nvSpPr>
          <p:cNvPr id="8" name="TextBox 7"/>
          <p:cNvSpPr txBox="1"/>
          <p:nvPr/>
        </p:nvSpPr>
        <p:spPr>
          <a:xfrm>
            <a:off x="1783261" y="6233603"/>
            <a:ext cx="8625476" cy="461665"/>
          </a:xfrm>
          <a:prstGeom prst="rect">
            <a:avLst/>
          </a:prstGeom>
          <a:noFill/>
        </p:spPr>
        <p:txBody>
          <a:bodyPr wrap="square" rtlCol="0">
            <a:spAutoFit/>
          </a:bodyPr>
          <a:lstStyle/>
          <a:p>
            <a:pPr algn="ctr"/>
            <a:r>
              <a:rPr lang="it-IT" sz="2400" b="1" dirty="0">
                <a:solidFill>
                  <a:schemeClr val="accent5"/>
                </a:solidFill>
                <a:latin typeface="Arial" charset="0"/>
                <a:ea typeface="Arial" charset="0"/>
                <a:cs typeface="Arial" charset="0"/>
              </a:rPr>
              <a:t>Tutti gli elementi di cui sopra = un club omologato forte!!!</a:t>
            </a:r>
          </a:p>
        </p:txBody>
      </p:sp>
      <p:grpSp>
        <p:nvGrpSpPr>
          <p:cNvPr id="35" name="Group 34"/>
          <p:cNvGrpSpPr/>
          <p:nvPr/>
        </p:nvGrpSpPr>
        <p:grpSpPr>
          <a:xfrm>
            <a:off x="4282076" y="24423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4423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766711" y="3505200"/>
            <a:ext cx="2278545" cy="139422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Allestire la sala </a:t>
            </a:r>
          </a:p>
          <a:p>
            <a:pPr marL="342900" lvl="0" indent="-34290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Vestirsi in modo professionale (non indossare il gilet)</a:t>
            </a:r>
          </a:p>
          <a:p>
            <a:pPr marL="342900" lvl="0" indent="-34290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Fornire le targhette con i nomi per tutti i partecipanti</a:t>
            </a:r>
          </a:p>
          <a:p>
            <a:pPr marL="342900" lvl="0" indent="-34290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Comitato di benvenuto</a:t>
            </a:r>
          </a:p>
        </p:txBody>
      </p:sp>
      <p:sp>
        <p:nvSpPr>
          <p:cNvPr id="43" name="Rectangle 42"/>
          <p:cNvSpPr/>
          <p:nvPr/>
        </p:nvSpPr>
        <p:spPr>
          <a:xfrm>
            <a:off x="4471320" y="3505200"/>
            <a:ext cx="3202147" cy="2760756"/>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Dare il benvenuto al gruppo e fare le presentazioni</a:t>
            </a:r>
          </a:p>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Introdurre i Lions presenti</a:t>
            </a:r>
          </a:p>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Presentare una panoramica dei Lions</a:t>
            </a:r>
          </a:p>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Informare i nuovi soci dei costi</a:t>
            </a:r>
          </a:p>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Chiedere al gruppo di pensare a dei progetti</a:t>
            </a:r>
          </a:p>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Fornire informazioni sulla prossima riunione</a:t>
            </a:r>
          </a:p>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Raccogliere le quote charter del club</a:t>
            </a:r>
          </a:p>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Chiedere ai nuovi membri di invitare amici e familiari alla prossima riunione</a:t>
            </a:r>
          </a:p>
        </p:txBody>
      </p:sp>
      <p:sp>
        <p:nvSpPr>
          <p:cNvPr id="44" name="Rectangle 43"/>
          <p:cNvSpPr/>
          <p:nvPr/>
        </p:nvSpPr>
        <p:spPr>
          <a:xfrm>
            <a:off x="8161330" y="3505200"/>
            <a:ext cx="2430469" cy="2132892"/>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Inviare un'e-mail di ringraziamento a tutti i partecipanti</a:t>
            </a:r>
          </a:p>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Inviare un'email di follow-up ai potenziali soci che non hanno partecipato</a:t>
            </a:r>
          </a:p>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Affiggere volantini sulla prossima riunione</a:t>
            </a:r>
          </a:p>
          <a:p>
            <a:pPr marL="171450" lvl="0" indent="-17145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Inviare promemoria sulla prossima riunione</a:t>
            </a:r>
          </a:p>
        </p:txBody>
      </p:sp>
      <p:cxnSp>
        <p:nvCxnSpPr>
          <p:cNvPr id="46" name="Straight Connector 45"/>
          <p:cNvCxnSpPr/>
          <p:nvPr/>
        </p:nvCxnSpPr>
        <p:spPr bwMode="auto">
          <a:xfrm>
            <a:off x="1794932" y="3429000"/>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29079" y="6224638"/>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929362" y="1039697"/>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4C035D64-31C4-E4A2-B678-A498B5025F3F}"/>
              </a:ext>
            </a:extLst>
          </p:cNvPr>
          <p:cNvSpPr txBox="1"/>
          <p:nvPr/>
        </p:nvSpPr>
        <p:spPr>
          <a:xfrm>
            <a:off x="1196062" y="1176986"/>
            <a:ext cx="9677400" cy="646331"/>
          </a:xfrm>
          <a:prstGeom prst="rect">
            <a:avLst/>
          </a:prstGeom>
          <a:noFill/>
        </p:spPr>
        <p:txBody>
          <a:bodyPr wrap="square" rtlCol="0">
            <a:spAutoFit/>
          </a:bodyPr>
          <a:lstStyle/>
          <a:p>
            <a:pPr algn="ctr"/>
            <a:r>
              <a:rPr lang="it-IT" dirty="0"/>
              <a:t>I potenziali nuovi soci dovrebbero essere invitati alla riunione informativa per conoscere meglio Lions Clubs International e l'impatto che un Lions Club può avere sulla loro comunità. </a:t>
            </a:r>
          </a:p>
        </p:txBody>
      </p:sp>
      <p:pic>
        <p:nvPicPr>
          <p:cNvPr id="6" name="Picture 5">
            <a:extLst>
              <a:ext uri="{FF2B5EF4-FFF2-40B4-BE49-F238E27FC236}">
                <a16:creationId xmlns:a16="http://schemas.microsoft.com/office/drawing/2014/main" id="{90D9D19B-0AC2-A8C7-8A2A-52166605E62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48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0C0D26-67AE-EFA0-8148-A1B683F8DC5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Freeform 3"/>
          <p:cNvSpPr/>
          <p:nvPr/>
        </p:nvSpPr>
        <p:spPr>
          <a:xfrm>
            <a:off x="1766711" y="22149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it-IT" sz="2000" dirty="0">
                <a:latin typeface="Arial" charset="0"/>
                <a:ea typeface="Arial" charset="0"/>
                <a:cs typeface="Arial" charset="0"/>
              </a:rPr>
              <a:t>Preparare una riunione</a:t>
            </a:r>
          </a:p>
        </p:txBody>
      </p:sp>
      <p:sp>
        <p:nvSpPr>
          <p:cNvPr id="19" name="Freeform 18"/>
          <p:cNvSpPr/>
          <p:nvPr/>
        </p:nvSpPr>
        <p:spPr>
          <a:xfrm>
            <a:off x="4951421"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it-IT" sz="2000" dirty="0">
                <a:latin typeface="Arial" charset="0"/>
                <a:ea typeface="Arial" charset="0"/>
                <a:cs typeface="Arial" charset="0"/>
              </a:rPr>
              <a:t>Condurre la riunione</a:t>
            </a:r>
          </a:p>
        </p:txBody>
      </p:sp>
      <p:sp>
        <p:nvSpPr>
          <p:cNvPr id="21" name="Freeform 20"/>
          <p:cNvSpPr/>
          <p:nvPr/>
        </p:nvSpPr>
        <p:spPr>
          <a:xfrm>
            <a:off x="8136130"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it-IT" sz="2000" dirty="0">
                <a:latin typeface="Arial" charset="0"/>
                <a:ea typeface="Arial" charset="0"/>
                <a:cs typeface="Arial" charset="0"/>
              </a:rPr>
              <a:t>Follow-up del post riunione</a:t>
            </a:r>
          </a:p>
        </p:txBody>
      </p:sp>
      <p:sp>
        <p:nvSpPr>
          <p:cNvPr id="2" name="Title 1"/>
          <p:cNvSpPr>
            <a:spLocks noGrp="1"/>
          </p:cNvSpPr>
          <p:nvPr>
            <p:ph type="title" idx="4294967295"/>
          </p:nvPr>
        </p:nvSpPr>
        <p:spPr>
          <a:xfrm>
            <a:off x="745933" y="376647"/>
            <a:ext cx="11352234" cy="945001"/>
          </a:xfrm>
        </p:spPr>
        <p:txBody>
          <a:bodyPr/>
          <a:lstStyle/>
          <a:p>
            <a:pPr algn="l"/>
            <a:r>
              <a:rPr lang="it-IT" sz="3200" b="1" dirty="0">
                <a:solidFill>
                  <a:srgbClr val="00338D"/>
                </a:solidFill>
                <a:latin typeface="Helvetica Neue"/>
                <a:ea typeface="Arial" charset="0"/>
                <a:cs typeface="Arial" charset="0"/>
              </a:rPr>
              <a:t>Quarta fase: </a:t>
            </a:r>
            <a:r>
              <a:rPr lang="it-IT" sz="3200" b="1" dirty="0">
                <a:solidFill>
                  <a:srgbClr val="00338D"/>
                </a:solidFill>
              </a:rPr>
              <a:t>Riunione organizzativa</a:t>
            </a:r>
            <a:br>
              <a:rPr lang="it-IT" sz="3200" b="1" dirty="0">
                <a:solidFill>
                  <a:srgbClr val="00338D"/>
                </a:solidFill>
                <a:latin typeface="Helvetica Neue"/>
                <a:ea typeface="Arial" charset="0"/>
                <a:cs typeface="Arial" charset="0"/>
              </a:rPr>
            </a:br>
            <a:endParaRPr lang="it-IT" sz="3200" b="1" dirty="0">
              <a:solidFill>
                <a:srgbClr val="00338D"/>
              </a:solidFill>
              <a:latin typeface="Helvetica Neue"/>
              <a:ea typeface="Arial" charset="0"/>
              <a:cs typeface="Arial" charset="0"/>
            </a:endParaRPr>
          </a:p>
        </p:txBody>
      </p:sp>
      <p:sp>
        <p:nvSpPr>
          <p:cNvPr id="8" name="TextBox 7"/>
          <p:cNvSpPr txBox="1"/>
          <p:nvPr/>
        </p:nvSpPr>
        <p:spPr>
          <a:xfrm>
            <a:off x="1722024" y="6233603"/>
            <a:ext cx="8625476" cy="461665"/>
          </a:xfrm>
          <a:prstGeom prst="rect">
            <a:avLst/>
          </a:prstGeom>
          <a:noFill/>
        </p:spPr>
        <p:txBody>
          <a:bodyPr wrap="square" rtlCol="0">
            <a:spAutoFit/>
          </a:bodyPr>
          <a:lstStyle/>
          <a:p>
            <a:pPr algn="ctr"/>
            <a:r>
              <a:rPr lang="it-IT" sz="2400" b="1" dirty="0">
                <a:solidFill>
                  <a:schemeClr val="accent5"/>
                </a:solidFill>
                <a:latin typeface="Arial" charset="0"/>
                <a:ea typeface="Arial" charset="0"/>
                <a:cs typeface="Arial" charset="0"/>
              </a:rPr>
              <a:t>Tutti gli elementi di cui sopra = un club omologato forte!!!</a:t>
            </a:r>
          </a:p>
        </p:txBody>
      </p:sp>
      <p:grpSp>
        <p:nvGrpSpPr>
          <p:cNvPr id="35" name="Group 34"/>
          <p:cNvGrpSpPr/>
          <p:nvPr/>
        </p:nvGrpSpPr>
        <p:grpSpPr>
          <a:xfrm>
            <a:off x="4282076" y="26709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6709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776206" y="3939772"/>
            <a:ext cx="2278545" cy="139422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Allestire la sala </a:t>
            </a:r>
          </a:p>
          <a:p>
            <a:pPr marL="342900" lvl="0" indent="-34290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Vestirsi in modo professionale (non indossare il gilet)</a:t>
            </a:r>
          </a:p>
          <a:p>
            <a:pPr marL="342900" lvl="0" indent="-34290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Fornire le targhette con i nomi per tutti i partecipanti</a:t>
            </a:r>
          </a:p>
          <a:p>
            <a:pPr marL="342900" lvl="0" indent="-342900" defTabSz="1155700">
              <a:spcAft>
                <a:spcPct val="35000"/>
              </a:spcAft>
              <a:buFont typeface="Wingdings" panose="05000000000000000000" pitchFamily="2" charset="2"/>
              <a:buChar char="Ø"/>
            </a:pPr>
            <a:r>
              <a:rPr lang="it-IT" sz="1200" b="1" dirty="0">
                <a:solidFill>
                  <a:srgbClr val="33373B"/>
                </a:solidFill>
                <a:latin typeface="Arial" charset="0"/>
                <a:ea typeface="Arial" charset="0"/>
                <a:cs typeface="Arial" charset="0"/>
              </a:rPr>
              <a:t>Comitato di benvenuto</a:t>
            </a:r>
          </a:p>
        </p:txBody>
      </p:sp>
      <p:sp>
        <p:nvSpPr>
          <p:cNvPr id="43" name="Rectangle 42"/>
          <p:cNvSpPr/>
          <p:nvPr/>
        </p:nvSpPr>
        <p:spPr>
          <a:xfrm>
            <a:off x="4688921" y="3886200"/>
            <a:ext cx="2743199" cy="2277547"/>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it-IT" sz="1200" b="1" dirty="0">
                <a:latin typeface="Arial" charset="0"/>
                <a:ea typeface="Arial" charset="0"/>
                <a:cs typeface="Arial" charset="0"/>
              </a:rPr>
              <a:t>Dare il benvenuto al gruppo e fare le presentazioni</a:t>
            </a:r>
          </a:p>
          <a:p>
            <a:pPr marL="342900" indent="-342900">
              <a:buClr>
                <a:srgbClr val="10233F"/>
              </a:buClr>
              <a:buSzPct val="100000"/>
              <a:buFont typeface="Wingdings" panose="05000000000000000000" pitchFamily="2" charset="2"/>
              <a:buChar char="Ø"/>
            </a:pPr>
            <a:r>
              <a:rPr lang="it-IT" sz="1200" b="1" dirty="0">
                <a:latin typeface="Arial" charset="0"/>
                <a:ea typeface="Arial" charset="0"/>
                <a:cs typeface="Arial" charset="0"/>
              </a:rPr>
              <a:t>Rivedere le idee di progetto e scegliere 3 progetti</a:t>
            </a:r>
          </a:p>
          <a:p>
            <a:pPr marL="342900" indent="-342900">
              <a:buClr>
                <a:srgbClr val="10233F"/>
              </a:buClr>
              <a:buSzPct val="100000"/>
              <a:buFont typeface="Wingdings" panose="05000000000000000000" pitchFamily="2" charset="2"/>
              <a:buChar char="Ø"/>
            </a:pPr>
            <a:r>
              <a:rPr lang="it-IT" sz="1200" b="1" dirty="0">
                <a:latin typeface="Arial" charset="0"/>
                <a:ea typeface="Arial" charset="0"/>
                <a:cs typeface="Arial" charset="0"/>
              </a:rPr>
              <a:t>Spiegare il processo di omologazione di un club  Completare la richiesta della charter online su MyLCI con il club sponsor</a:t>
            </a:r>
          </a:p>
          <a:p>
            <a:pPr marL="342900" indent="-342900">
              <a:buClr>
                <a:srgbClr val="10233F"/>
              </a:buClr>
              <a:buSzPct val="100000"/>
              <a:buFont typeface="Wingdings" panose="05000000000000000000" pitchFamily="2" charset="2"/>
              <a:buChar char="Ø"/>
            </a:pPr>
            <a:r>
              <a:rPr lang="it-IT" sz="1200" b="1" dirty="0">
                <a:latin typeface="Arial" charset="0"/>
                <a:ea typeface="Arial" charset="0"/>
                <a:cs typeface="Arial" charset="0"/>
              </a:rPr>
              <a:t>Stabilire la data della prossima riunione</a:t>
            </a:r>
          </a:p>
          <a:p>
            <a:pPr marL="171450" lvl="0" indent="-171450" algn="ctr" defTabSz="1155700">
              <a:spcAft>
                <a:spcPct val="35000"/>
              </a:spcAft>
              <a:buFont typeface="Arial" panose="020B0604020202020204" pitchFamily="34" charset="0"/>
              <a:buChar char="•"/>
            </a:pPr>
            <a:endParaRPr lang="en-US" sz="1000" b="1" dirty="0">
              <a:solidFill>
                <a:srgbClr val="33373B"/>
              </a:solidFill>
              <a:latin typeface="Arial" charset="0"/>
              <a:ea typeface="Arial" charset="0"/>
              <a:cs typeface="Arial" charset="0"/>
            </a:endParaRPr>
          </a:p>
        </p:txBody>
      </p:sp>
      <p:sp>
        <p:nvSpPr>
          <p:cNvPr id="44" name="Rectangle 43"/>
          <p:cNvSpPr/>
          <p:nvPr/>
        </p:nvSpPr>
        <p:spPr>
          <a:xfrm>
            <a:off x="8066290" y="3868146"/>
            <a:ext cx="2653400" cy="1938992"/>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it-IT" sz="1200" b="1" dirty="0">
                <a:solidFill>
                  <a:srgbClr val="33373B"/>
                </a:solidFill>
                <a:latin typeface="Arial" charset="0"/>
                <a:ea typeface="Arial" charset="0"/>
                <a:cs typeface="Arial" charset="0"/>
              </a:rPr>
              <a:t>Organizzare la formazione online dei nuovi officer di club</a:t>
            </a:r>
          </a:p>
          <a:p>
            <a:pPr marL="342900" indent="-342900">
              <a:buClr>
                <a:srgbClr val="10233F"/>
              </a:buClr>
              <a:buSzPct val="100000"/>
              <a:buFont typeface="Wingdings" panose="05000000000000000000" pitchFamily="2" charset="2"/>
              <a:buChar char="Ø"/>
            </a:pPr>
            <a:r>
              <a:rPr lang="it-IT" sz="1200" b="1" dirty="0">
                <a:solidFill>
                  <a:srgbClr val="33373B"/>
                </a:solidFill>
                <a:latin typeface="Arial" charset="0"/>
                <a:ea typeface="Arial" charset="0"/>
                <a:cs typeface="Arial" charset="0"/>
              </a:rPr>
              <a:t>Incoraggiare i nuovi soci del club a continuare a promuovere il club per costruire la membership</a:t>
            </a:r>
          </a:p>
          <a:p>
            <a:pPr marL="342900" indent="-342900">
              <a:buClr>
                <a:srgbClr val="10233F"/>
              </a:buClr>
              <a:buSzPct val="100000"/>
              <a:buFont typeface="Wingdings" panose="05000000000000000000" pitchFamily="2" charset="2"/>
              <a:buChar char="Ø"/>
            </a:pPr>
            <a:r>
              <a:rPr lang="it-IT" sz="1200" b="1" dirty="0">
                <a:solidFill>
                  <a:srgbClr val="33373B"/>
                </a:solidFill>
                <a:latin typeface="Arial" charset="0"/>
                <a:ea typeface="Arial" charset="0"/>
                <a:cs typeface="Arial" charset="0"/>
              </a:rPr>
              <a:t>Contattare chi ha mostrato interesse ma non ha potuto partecipare agli incontri</a:t>
            </a:r>
          </a:p>
        </p:txBody>
      </p:sp>
      <p:cxnSp>
        <p:nvCxnSpPr>
          <p:cNvPr id="46" name="Straight Connector 45"/>
          <p:cNvCxnSpPr/>
          <p:nvPr/>
        </p:nvCxnSpPr>
        <p:spPr bwMode="auto">
          <a:xfrm>
            <a:off x="1794932" y="37389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90317" y="6096000"/>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833511" y="1019471"/>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C74B49E3-548A-B946-7294-AE3101AAB1C9}"/>
              </a:ext>
            </a:extLst>
          </p:cNvPr>
          <p:cNvSpPr txBox="1"/>
          <p:nvPr/>
        </p:nvSpPr>
        <p:spPr>
          <a:xfrm>
            <a:off x="93833" y="1193275"/>
            <a:ext cx="11933377" cy="646331"/>
          </a:xfrm>
          <a:prstGeom prst="rect">
            <a:avLst/>
          </a:prstGeom>
          <a:noFill/>
        </p:spPr>
        <p:txBody>
          <a:bodyPr wrap="square" rtlCol="0">
            <a:spAutoFit/>
          </a:bodyPr>
          <a:lstStyle/>
          <a:p>
            <a:pPr algn="ctr"/>
            <a:r>
              <a:rPr lang="it-IT" dirty="0"/>
              <a:t>I nuovi soci e i nuovi potenziali soci devono essere invitati alla riunione organizzativa. Durante questo incontro i soci sceglieranno un nome di club e completeranno la nuova Procedura di richiesta di omologazione di un nuovo club.    </a:t>
            </a:r>
          </a:p>
        </p:txBody>
      </p:sp>
      <p:pic>
        <p:nvPicPr>
          <p:cNvPr id="6" name="Picture 5">
            <a:extLst>
              <a:ext uri="{FF2B5EF4-FFF2-40B4-BE49-F238E27FC236}">
                <a16:creationId xmlns:a16="http://schemas.microsoft.com/office/drawing/2014/main" id="{D4E1A963-08C9-672C-33A6-55FD05117A8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82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FBA0B-B167-5729-CF57-837B23518BA3}"/>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it-IT" sz="3200" b="1" dirty="0">
                <a:solidFill>
                  <a:srgbClr val="00338D"/>
                </a:solidFill>
                <a:latin typeface="Arial" charset="0"/>
                <a:ea typeface="Arial" charset="0"/>
                <a:cs typeface="Arial" charset="0"/>
              </a:rPr>
              <a:t>Quarta fase: Incontro informativo e organizzativo</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521058"/>
            <a:ext cx="6054671" cy="1815882"/>
          </a:xfrm>
          <a:prstGeom prst="rect">
            <a:avLst/>
          </a:prstGeom>
          <a:noFill/>
        </p:spPr>
        <p:txBody>
          <a:bodyPr wrap="square" rtlCol="0">
            <a:spAutoFit/>
          </a:bodyPr>
          <a:lstStyle/>
          <a:p>
            <a:r>
              <a:rPr lang="it-IT" sz="2800" dirty="0"/>
              <a:t>I PowerPoint per le riunioni informative e organizzative sono disponibili sulla pagina web </a:t>
            </a:r>
            <a:r>
              <a:rPr lang="it-IT" sz="2800" b="1" dirty="0">
                <a:solidFill>
                  <a:schemeClr val="accent5"/>
                </a:solidFill>
              </a:rPr>
              <a:t>Costituire un nuovo club</a:t>
            </a:r>
            <a:r>
              <a:rPr lang="it-IT" sz="2800" dirty="0"/>
              <a:t>.</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CB408FE2-C229-14B9-13E1-109488A1FB21}"/>
              </a:ext>
            </a:extLst>
          </p:cNvPr>
          <p:cNvPicPr>
            <a:picLocks noChangeAspect="1"/>
          </p:cNvPicPr>
          <p:nvPr/>
        </p:nvPicPr>
        <p:blipFill>
          <a:blip r:embed="rId3"/>
          <a:stretch>
            <a:fillRect/>
          </a:stretch>
        </p:blipFill>
        <p:spPr>
          <a:xfrm>
            <a:off x="7543800" y="1776411"/>
            <a:ext cx="3276600" cy="3305175"/>
          </a:xfrm>
          <a:prstGeom prst="rect">
            <a:avLst/>
          </a:prstGeom>
        </p:spPr>
      </p:pic>
    </p:spTree>
    <p:extLst>
      <p:ext uri="{BB962C8B-B14F-4D97-AF65-F5344CB8AC3E}">
        <p14:creationId xmlns:p14="http://schemas.microsoft.com/office/powerpoint/2010/main" val="111884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12764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700342" y="1024582"/>
            <a:ext cx="6791317"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lgn="ctr" defTabSz="889000">
              <a:lnSpc>
                <a:spcPct val="90000"/>
              </a:lnSpc>
              <a:spcBef>
                <a:spcPct val="0"/>
              </a:spcBef>
              <a:spcAft>
                <a:spcPct val="35000"/>
              </a:spcAft>
              <a:buNone/>
            </a:pPr>
            <a:r>
              <a:rPr lang="it-IT" sz="3600" b="1" i="0" baseline="0" dirty="0">
                <a:solidFill>
                  <a:schemeClr val="bg1"/>
                </a:solidFill>
                <a:latin typeface="Arial" panose="020B0604020202020204" pitchFamily="34" charset="0"/>
                <a:cs typeface="Arial" panose="020B0604020202020204" pitchFamily="34" charset="0"/>
              </a:rPr>
              <a:t>CONGRATULAZIONI! </a:t>
            </a:r>
          </a:p>
          <a:p>
            <a:pPr marL="0" lvl="0" indent="0" algn="ctr" defTabSz="889000">
              <a:lnSpc>
                <a:spcPct val="90000"/>
              </a:lnSpc>
              <a:spcBef>
                <a:spcPct val="0"/>
              </a:spcBef>
              <a:spcAft>
                <a:spcPct val="35000"/>
              </a:spcAft>
              <a:buNone/>
            </a:pPr>
            <a:r>
              <a:rPr lang="it-IT" sz="3600" b="1" i="0" baseline="0" dirty="0">
                <a:solidFill>
                  <a:schemeClr val="bg1"/>
                </a:solidFill>
                <a:latin typeface="Arial" panose="020B0604020202020204" pitchFamily="34" charset="0"/>
                <a:cs typeface="Arial" panose="020B0604020202020204" pitchFamily="34" charset="0"/>
              </a:rPr>
              <a:t>SIETE PRONTI A COSTITUIRE UN NUOVO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6CC20C8C-F1E0-AD80-538B-3FD3C4532E08}"/>
              </a:ext>
            </a:extLst>
          </p:cNvPr>
          <p:cNvSpPr txBox="1"/>
          <p:nvPr/>
        </p:nvSpPr>
        <p:spPr>
          <a:xfrm>
            <a:off x="2409495" y="3484500"/>
            <a:ext cx="7373007" cy="535531"/>
          </a:xfrm>
          <a:prstGeom prst="rect">
            <a:avLst/>
          </a:prstGeom>
          <a:noFill/>
          <a:ln>
            <a:noFill/>
          </a:ln>
        </p:spPr>
        <p:txBody>
          <a:bodyPr wrap="square" rtlCol="0">
            <a:spAutoFit/>
          </a:bodyPr>
          <a:lstStyle/>
          <a:p>
            <a:pPr marL="0" lvl="0" indent="0" algn="ctr" defTabSz="889000">
              <a:lnSpc>
                <a:spcPct val="90000"/>
              </a:lnSpc>
              <a:spcBef>
                <a:spcPct val="0"/>
              </a:spcBef>
              <a:spcAft>
                <a:spcPct val="35000"/>
              </a:spcAft>
              <a:buNone/>
            </a:pPr>
            <a:r>
              <a:rPr lang="it-IT" sz="3200" i="0" baseline="0" dirty="0">
                <a:solidFill>
                  <a:schemeClr val="bg1"/>
                </a:solidFill>
                <a:latin typeface="Arial" panose="020B0604020202020204" pitchFamily="34" charset="0"/>
                <a:cs typeface="Arial" panose="020B0604020202020204" pitchFamily="34" charset="0"/>
              </a:rPr>
              <a:t>Informazioni per l’omologazione</a:t>
            </a:r>
          </a:p>
        </p:txBody>
      </p:sp>
    </p:spTree>
    <p:extLst>
      <p:ext uri="{BB962C8B-B14F-4D97-AF65-F5344CB8AC3E}">
        <p14:creationId xmlns:p14="http://schemas.microsoft.com/office/powerpoint/2010/main" val="255941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2687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033796" y="2293696"/>
            <a:ext cx="612440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t>Costituzione di nuovi club</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3352799" y="3387773"/>
            <a:ext cx="54864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it-IT" sz="3200" dirty="0">
                <a:solidFill>
                  <a:schemeClr val="bg1"/>
                </a:solidFill>
              </a:rPr>
              <a:t>Conoscere la procedura di costituzione di nuovi club e i formati di nuovi club </a:t>
            </a:r>
          </a:p>
          <a:p>
            <a:pPr marL="0" indent="0" algn="ctr">
              <a:buNone/>
            </a:pPr>
            <a:endParaRPr lang="it-IT" sz="3200" dirty="0">
              <a:solidFill>
                <a:schemeClr val="bg1"/>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67978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30</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00338D"/>
                </a:solidFill>
                <a:latin typeface="Arial" panose="020B0604020202020204" pitchFamily="34" charset="0"/>
                <a:cs typeface="Arial" panose="020B0604020202020204" pitchFamily="34" charset="0"/>
              </a:rPr>
              <a:t>Inviare la richiesta di charter</a:t>
            </a:r>
          </a:p>
        </p:txBody>
      </p:sp>
      <p:sp>
        <p:nvSpPr>
          <p:cNvPr id="3" name="Rectangle 2">
            <a:extLst>
              <a:ext uri="{FF2B5EF4-FFF2-40B4-BE49-F238E27FC236}">
                <a16:creationId xmlns:a16="http://schemas.microsoft.com/office/drawing/2014/main" id="{C3B6E490-79EF-9149-7338-26682FA9C024}"/>
              </a:ext>
            </a:extLst>
          </p:cNvPr>
          <p:cNvSpPr/>
          <p:nvPr/>
        </p:nvSpPr>
        <p:spPr>
          <a:xfrm>
            <a:off x="899687" y="2344978"/>
            <a:ext cx="10439400" cy="4031873"/>
          </a:xfrm>
          <a:prstGeom prst="rect">
            <a:avLst/>
          </a:prstGeom>
        </p:spPr>
        <p:txBody>
          <a:bodyPr wrap="square">
            <a:spAutoFit/>
          </a:bodyPr>
          <a:lstStyle/>
          <a:p>
            <a:pPr>
              <a:buClr>
                <a:srgbClr val="EBB700"/>
              </a:buClr>
              <a:buSzPct val="100000"/>
            </a:pPr>
            <a:r>
              <a:rPr lang="it-IT" sz="2400" b="1" dirty="0">
                <a:solidFill>
                  <a:srgbClr val="7030A0"/>
                </a:solidFill>
                <a:latin typeface="Arial" charset="0"/>
                <a:ea typeface="Arial" charset="0"/>
                <a:cs typeface="Arial" charset="0"/>
              </a:rPr>
              <a:t>Nome del club</a:t>
            </a:r>
          </a:p>
          <a:p>
            <a:pPr>
              <a:buClr>
                <a:srgbClr val="EBB700"/>
              </a:buClr>
              <a:buSzPct val="100000"/>
            </a:pPr>
            <a:endParaRPr lang="en-US" sz="1000" dirty="0">
              <a:solidFill>
                <a:srgbClr val="082E87"/>
              </a:solidFill>
              <a:latin typeface="Arial" charset="0"/>
              <a:ea typeface="Arial" charset="0"/>
              <a:cs typeface="Arial" charset="0"/>
            </a:endParaRPr>
          </a:p>
          <a:p>
            <a:pPr>
              <a:buClr>
                <a:srgbClr val="EBB700"/>
              </a:buClr>
              <a:buSzPct val="100000"/>
            </a:pPr>
            <a:r>
              <a:rPr lang="it-IT" dirty="0">
                <a:solidFill>
                  <a:schemeClr val="accent6">
                    <a:lumMod val="75000"/>
                    <a:lumOff val="25000"/>
                  </a:schemeClr>
                </a:solidFill>
                <a:latin typeface="Arial" charset="0"/>
                <a:ea typeface="Arial" charset="0"/>
                <a:cs typeface="Arial" charset="0"/>
              </a:rPr>
              <a:t>Prima di assegnare un nome al nuovo club, è necessario considerare quanto segue.</a:t>
            </a:r>
          </a:p>
          <a:p>
            <a:pPr>
              <a:buClr>
                <a:srgbClr val="EBB700"/>
              </a:buClr>
              <a:buSzPct val="100000"/>
            </a:pPr>
            <a:endParaRPr lang="en-US" sz="2400" dirty="0">
              <a:solidFill>
                <a:srgbClr val="082E87"/>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Denominazione del club:</a:t>
            </a:r>
            <a:r>
              <a:rPr lang="it-IT" dirty="0">
                <a:solidFill>
                  <a:schemeClr val="accent6">
                    <a:lumMod val="75000"/>
                    <a:lumOff val="25000"/>
                  </a:schemeClr>
                </a:solidFill>
                <a:latin typeface="Arial" charset="0"/>
                <a:ea typeface="Arial" charset="0"/>
                <a:cs typeface="Arial" charset="0"/>
              </a:rPr>
              <a:t> i club dovranno essere denominati in base alla municipalità dove sono ubicati.  Si tratta di una città, un comune, un paese o un'unità governativa ufficiale simile.</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Denominazione distintiva:</a:t>
            </a:r>
            <a:r>
              <a:rPr lang="it-IT" dirty="0">
                <a:solidFill>
                  <a:schemeClr val="accent6">
                    <a:lumMod val="75000"/>
                    <a:lumOff val="25000"/>
                  </a:schemeClr>
                </a:solidFill>
                <a:latin typeface="Arial" charset="0"/>
                <a:ea typeface="Arial" charset="0"/>
                <a:cs typeface="Arial" charset="0"/>
              </a:rPr>
              <a:t> serve a fornire un chiaro identificativo per i club all’interno della stessa municipalità.</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Individui in vita:</a:t>
            </a:r>
            <a:r>
              <a:rPr lang="it-IT" dirty="0">
                <a:latin typeface="Arial" charset="0"/>
                <a:ea typeface="Arial" charset="0"/>
                <a:cs typeface="Arial" charset="0"/>
              </a:rPr>
              <a:t> </a:t>
            </a:r>
            <a:r>
              <a:rPr lang="it-IT" dirty="0">
                <a:solidFill>
                  <a:schemeClr val="accent6">
                    <a:lumMod val="75000"/>
                    <a:lumOff val="25000"/>
                  </a:schemeClr>
                </a:solidFill>
                <a:latin typeface="Arial" charset="0"/>
                <a:ea typeface="Arial" charset="0"/>
                <a:cs typeface="Arial" charset="0"/>
              </a:rPr>
              <a:t>Lions club non possono essere denominati con il nome di una persona in vita.</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Restrizioni sulla denominazione:</a:t>
            </a:r>
            <a:r>
              <a:rPr lang="it-IT" dirty="0">
                <a:latin typeface="Arial" charset="0"/>
                <a:ea typeface="Arial" charset="0"/>
                <a:cs typeface="Arial" charset="0"/>
              </a:rPr>
              <a:t> n</a:t>
            </a:r>
            <a:r>
              <a:rPr lang="it-IT" dirty="0">
                <a:solidFill>
                  <a:schemeClr val="accent6">
                    <a:lumMod val="75000"/>
                    <a:lumOff val="25000"/>
                  </a:schemeClr>
                </a:solidFill>
                <a:latin typeface="Arial" charset="0"/>
                <a:ea typeface="Arial" charset="0"/>
                <a:cs typeface="Arial" charset="0"/>
              </a:rPr>
              <a:t>essun Lions Club può aggiungere il termine "International" (internazionale) al proprio nome.</a:t>
            </a: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2564489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842621"/>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32264"/>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541616" y="1218213"/>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00338D"/>
                </a:solidFill>
                <a:latin typeface="Arial" panose="020B0604020202020204" pitchFamily="34" charset="0"/>
                <a:cs typeface="Arial" panose="020B0604020202020204" pitchFamily="34" charset="0"/>
              </a:rPr>
              <a:t>Inviare la richiesta di charter (continua)</a:t>
            </a:r>
          </a:p>
        </p:txBody>
      </p:sp>
      <p:sp>
        <p:nvSpPr>
          <p:cNvPr id="2" name="Rectangle 1">
            <a:extLst>
              <a:ext uri="{FF2B5EF4-FFF2-40B4-BE49-F238E27FC236}">
                <a16:creationId xmlns:a16="http://schemas.microsoft.com/office/drawing/2014/main" id="{59FE86AD-11BC-791D-54D5-EB30A0F163C8}"/>
              </a:ext>
            </a:extLst>
          </p:cNvPr>
          <p:cNvSpPr/>
          <p:nvPr/>
        </p:nvSpPr>
        <p:spPr>
          <a:xfrm>
            <a:off x="720853" y="2040811"/>
            <a:ext cx="10744200" cy="4708981"/>
          </a:xfrm>
          <a:prstGeom prst="rect">
            <a:avLst/>
          </a:prstGeom>
        </p:spPr>
        <p:txBody>
          <a:bodyPr wrap="square">
            <a:spAutoFit/>
          </a:bodyPr>
          <a:lstStyle/>
          <a:p>
            <a:pPr>
              <a:buClr>
                <a:srgbClr val="EBB700"/>
              </a:buClr>
              <a:buSzPct val="100000"/>
            </a:pPr>
            <a:r>
              <a:rPr lang="it-IT" sz="2000" dirty="0">
                <a:latin typeface="Arial" charset="0"/>
                <a:ea typeface="Arial" charset="0"/>
                <a:cs typeface="Arial" charset="0"/>
              </a:rPr>
              <a:t>Ora che il club ha iniziato a riunirsi, è giunto il momento di presentare la richiesta di approvazione.  Per presentare una nuova richiesta sono necessari i seguenti elementi:</a:t>
            </a:r>
          </a:p>
          <a:p>
            <a:pPr>
              <a:buClr>
                <a:srgbClr val="EBB700"/>
              </a:buClr>
              <a:buSzPct val="100000"/>
            </a:pPr>
            <a:endParaRPr lang="it-IT" sz="800" dirty="0">
              <a:solidFill>
                <a:srgbClr val="082E87"/>
              </a:solidFill>
              <a:latin typeface="Arial" charset="0"/>
              <a:ea typeface="Arial" charset="0"/>
              <a:cs typeface="Arial" charset="0"/>
            </a:endParaRPr>
          </a:p>
          <a:p>
            <a:pPr>
              <a:buClr>
                <a:srgbClr val="EBB700"/>
              </a:buClr>
              <a:buSzPct val="100000"/>
            </a:pPr>
            <a:endParaRPr lang="it-IT" sz="1400"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Presentazione della domanda:</a:t>
            </a:r>
            <a:r>
              <a:rPr lang="it-IT" dirty="0">
                <a:latin typeface="Arial" charset="0"/>
                <a:ea typeface="Arial" charset="0"/>
                <a:cs typeface="Arial" charset="0"/>
              </a:rPr>
              <a:t> I Lions indicati qui di seguito possono presentare una richiesta online sul sito di Lions International: Governatore distrettuale, Coordinatore GMT, Coordinatore GET, Lion coordinatore, Presidente del club sponsor, Segretario del club sponsor.  Tutte le candidature devono essere presentate online sul sito di Lions International all’indirizzo </a:t>
            </a:r>
            <a:r>
              <a:rPr lang="it-IT" dirty="0">
                <a:solidFill>
                  <a:srgbClr val="F76639"/>
                </a:solidFill>
                <a:latin typeface="Arial" charset="0"/>
                <a:cs typeface="Arial" charset="0"/>
                <a:hlinkClick r:id="rId4">
                  <a:extLst>
                    <a:ext uri="{A12FA001-AC4F-418D-AE19-62706E023703}">
                      <ahyp:hlinkClr xmlns:ahyp="http://schemas.microsoft.com/office/drawing/2018/hyperlinkcolor" val="tx"/>
                    </a:ext>
                  </a:extLst>
                </a:hlinkClick>
              </a:rPr>
              <a:t>www.Lionsclubs.org</a:t>
            </a:r>
            <a:r>
              <a:rPr lang="it-IT" dirty="0">
                <a:latin typeface="Arial" charset="0"/>
                <a:ea typeface="Arial" charset="0"/>
                <a:cs typeface="Arial" charset="0"/>
              </a:rPr>
              <a:t>.</a:t>
            </a:r>
          </a:p>
          <a:p>
            <a:pPr marL="342900" indent="-342900">
              <a:buClr>
                <a:srgbClr val="7030A0"/>
              </a:buClr>
              <a:buSzPct val="100000"/>
              <a:buFont typeface="Wingdings" panose="05000000000000000000" pitchFamily="2" charset="2"/>
              <a:buChar char="Ø"/>
            </a:pPr>
            <a:endParaRPr lang="it-IT" sz="800" dirty="0">
              <a:solidFill>
                <a:schemeClr val="accent6">
                  <a:lumMod val="50000"/>
                  <a:lumOff val="50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Sponsor di club: </a:t>
            </a:r>
            <a:r>
              <a:rPr lang="it-IT" dirty="0">
                <a:latin typeface="Arial" charset="0"/>
                <a:ea typeface="Arial" charset="0"/>
                <a:cs typeface="Arial" charset="0"/>
              </a:rPr>
              <a:t>Tutti i club devono avere un club o un distretto sponsor.</a:t>
            </a:r>
          </a:p>
          <a:p>
            <a:pPr marL="342900" indent="-342900">
              <a:buClr>
                <a:srgbClr val="7030A0"/>
              </a:buClr>
              <a:buSzPct val="100000"/>
              <a:buFont typeface="Wingdings" panose="05000000000000000000" pitchFamily="2" charset="2"/>
              <a:buChar char="Ø"/>
            </a:pPr>
            <a:endParaRPr lang="it-IT"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Membership e numero di soci:</a:t>
            </a:r>
            <a:r>
              <a:rPr lang="it-IT" dirty="0">
                <a:latin typeface="Arial" charset="0"/>
                <a:ea typeface="Arial" charset="0"/>
                <a:cs typeface="Arial" charset="0"/>
              </a:rPr>
              <a:t> Il club deve avere un minimo di 20 soci; se il numero di soci è inferiore a 20, il club può iniziare come satellite di club.</a:t>
            </a:r>
          </a:p>
          <a:p>
            <a:pPr marL="342900" indent="-342900">
              <a:buClr>
                <a:srgbClr val="7030A0"/>
              </a:buClr>
              <a:buSzPct val="100000"/>
              <a:buFont typeface="Wingdings" panose="05000000000000000000" pitchFamily="2" charset="2"/>
              <a:buChar char="Ø"/>
            </a:pPr>
            <a:endParaRPr lang="it-IT"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Lion guida:</a:t>
            </a:r>
            <a:r>
              <a:rPr lang="it-IT" dirty="0">
                <a:latin typeface="Arial" charset="0"/>
                <a:ea typeface="Arial" charset="0"/>
                <a:cs typeface="Arial" charset="0"/>
              </a:rPr>
              <a:t> Il club deve individuare almeno 1 Lion guida.</a:t>
            </a:r>
          </a:p>
          <a:p>
            <a:pPr>
              <a:buClr>
                <a:srgbClr val="7030A0"/>
              </a:buClr>
              <a:buSzPct val="100000"/>
            </a:pPr>
            <a:endParaRPr lang="it-IT"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it-IT" b="1" dirty="0">
                <a:solidFill>
                  <a:srgbClr val="7030A0"/>
                </a:solidFill>
              </a:rPr>
              <a:t>10 club o più:</a:t>
            </a:r>
            <a:r>
              <a:rPr lang="it-IT" dirty="0"/>
              <a:t> I distretti che fondano 10 o più nuovi club in un anno fiscale devono presentare a LCI la documentazione relativa al sostegno dei club.</a:t>
            </a:r>
          </a:p>
          <a:p>
            <a:pPr marL="342900" indent="-342900">
              <a:buClr>
                <a:srgbClr val="7030A0"/>
              </a:buClr>
              <a:buSzPct val="100000"/>
              <a:buFont typeface="Wingdings" panose="05000000000000000000" pitchFamily="2" charset="2"/>
              <a:buChar char="Ø"/>
            </a:pPr>
            <a:endParaRPr lang="it-IT" sz="800" b="1" dirty="0">
              <a:solidFill>
                <a:srgbClr val="002060"/>
              </a:solidFill>
              <a:latin typeface="Arial" charset="0"/>
              <a:ea typeface="Arial" charset="0"/>
              <a:cs typeface="Arial" charset="0"/>
            </a:endParaRPr>
          </a:p>
          <a:p>
            <a:pPr>
              <a:buClr>
                <a:srgbClr val="EBB700"/>
              </a:buClr>
              <a:buSzPct val="100000"/>
            </a:pPr>
            <a:endParaRPr lang="it-IT"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719762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32</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00338D"/>
                </a:solidFill>
                <a:latin typeface="Arial" panose="020B0604020202020204" pitchFamily="34" charset="0"/>
                <a:cs typeface="Arial" panose="020B0604020202020204" pitchFamily="34" charset="0"/>
              </a:rPr>
              <a:t>Inviare la richiesta di charter (continua)</a:t>
            </a:r>
          </a:p>
        </p:txBody>
      </p:sp>
      <p:sp>
        <p:nvSpPr>
          <p:cNvPr id="2" name="Rectangle 1">
            <a:extLst>
              <a:ext uri="{FF2B5EF4-FFF2-40B4-BE49-F238E27FC236}">
                <a16:creationId xmlns:a16="http://schemas.microsoft.com/office/drawing/2014/main" id="{E1507112-BC68-51A6-7AA6-88896D19FBD1}"/>
              </a:ext>
            </a:extLst>
          </p:cNvPr>
          <p:cNvSpPr/>
          <p:nvPr/>
        </p:nvSpPr>
        <p:spPr>
          <a:xfrm>
            <a:off x="384726" y="2096558"/>
            <a:ext cx="11578673" cy="4324774"/>
          </a:xfrm>
          <a:prstGeom prst="rect">
            <a:avLst/>
          </a:prstGeom>
        </p:spPr>
        <p:txBody>
          <a:bodyPr wrap="square">
            <a:spAutoFit/>
          </a:bodyPr>
          <a:lstStyle/>
          <a:p>
            <a:pPr>
              <a:buClr>
                <a:srgbClr val="EBB700"/>
              </a:buClr>
              <a:buSzPct val="100000"/>
            </a:pPr>
            <a:r>
              <a:rPr lang="it-IT" sz="2000" b="1" dirty="0">
                <a:solidFill>
                  <a:srgbClr val="7030A0"/>
                </a:solidFill>
                <a:latin typeface="Arial" charset="0"/>
                <a:ea typeface="Arial" charset="0"/>
                <a:cs typeface="Arial" charset="0"/>
              </a:rPr>
              <a:t>Spese, quote e sconti</a:t>
            </a:r>
          </a:p>
          <a:p>
            <a:pPr>
              <a:buClr>
                <a:srgbClr val="EBB700"/>
              </a:buClr>
              <a:buSzPct val="100000"/>
            </a:pPr>
            <a:endParaRPr lang="en-US" sz="600" b="1" dirty="0">
              <a:solidFill>
                <a:srgbClr val="7030A0"/>
              </a:solidFill>
              <a:latin typeface="Arial" charset="0"/>
              <a:ea typeface="Arial" charset="0"/>
              <a:cs typeface="Arial" charset="0"/>
            </a:endParaRPr>
          </a:p>
          <a:p>
            <a:pPr>
              <a:buClr>
                <a:srgbClr val="EBB700"/>
              </a:buClr>
              <a:buSzPct val="100000"/>
            </a:pPr>
            <a:r>
              <a:rPr lang="it-IT" dirty="0">
                <a:latin typeface="Arial" charset="0"/>
                <a:ea typeface="Arial" charset="0"/>
                <a:cs typeface="Arial" charset="0"/>
              </a:rPr>
              <a:t>È importante che i nuovi soci fondatori sappiano che l'affiliazione ai Lions comporta delle spese e delle quote.</a:t>
            </a:r>
          </a:p>
          <a:p>
            <a:pPr>
              <a:buClr>
                <a:srgbClr val="EBB700"/>
              </a:buClr>
              <a:buSzPct val="100000"/>
            </a:pPr>
            <a:endParaRPr lang="en-US" sz="600" dirty="0">
              <a:solidFill>
                <a:schemeClr val="accent6">
                  <a:lumMod val="75000"/>
                  <a:lumOff val="25000"/>
                </a:schemeClr>
              </a:solidFill>
              <a:latin typeface="Arial" charset="0"/>
              <a:ea typeface="Arial" charset="0"/>
              <a:cs typeface="Arial" charset="0"/>
            </a:endParaRPr>
          </a:p>
          <a:p>
            <a:pPr marL="342900" indent="-342900">
              <a:lnSpc>
                <a:spcPct val="150000"/>
              </a:lnSpc>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Quote internazionali:</a:t>
            </a:r>
            <a:r>
              <a:rPr lang="it-IT" dirty="0">
                <a:latin typeface="Arial" charset="0"/>
                <a:ea typeface="Arial" charset="0"/>
                <a:cs typeface="Arial" charset="0"/>
              </a:rPr>
              <a:t> le quote internazionali vengono addebitate al club semestralmente (pro-rata)</a:t>
            </a:r>
          </a:p>
          <a:p>
            <a:pPr marL="342900" indent="-342900">
              <a:lnSpc>
                <a:spcPct val="150000"/>
              </a:lnSpc>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Quote di club:</a:t>
            </a:r>
            <a:r>
              <a:rPr lang="it-IT" dirty="0">
                <a:latin typeface="Arial" charset="0"/>
                <a:ea typeface="Arial" charset="0"/>
                <a:cs typeface="Arial" charset="0"/>
              </a:rPr>
              <a:t> il club decide l’importo delle quote per coprire le quote internazionali, di club e di distretto</a:t>
            </a:r>
          </a:p>
          <a:p>
            <a:pPr marL="342900" indent="-342900">
              <a:lnSpc>
                <a:spcPct val="150000"/>
              </a:lnSpc>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Quota d’ingresso:</a:t>
            </a:r>
            <a:r>
              <a:rPr lang="it-IT" dirty="0">
                <a:latin typeface="Arial" charset="0"/>
                <a:ea typeface="Arial" charset="0"/>
                <a:cs typeface="Arial" charset="0"/>
              </a:rPr>
              <a:t> una quota una tantum pagata da tutti i nuovi soci (a meno che non sia indicato di seguito)</a:t>
            </a:r>
          </a:p>
          <a:p>
            <a:pPr marL="342900" indent="-342900">
              <a:lnSpc>
                <a:spcPct val="150000"/>
              </a:lnSpc>
              <a:buClr>
                <a:srgbClr val="7030A0"/>
              </a:buClr>
              <a:buSzPct val="100000"/>
              <a:buFont typeface="Wingdings" panose="05000000000000000000" pitchFamily="2" charset="2"/>
              <a:buChar char="Ø"/>
            </a:pPr>
            <a:r>
              <a:rPr lang="it-IT" b="1" dirty="0">
                <a:solidFill>
                  <a:srgbClr val="7030A0"/>
                </a:solidFill>
                <a:latin typeface="Arial" charset="0"/>
                <a:ea typeface="Arial" charset="0"/>
                <a:cs typeface="Arial" charset="0"/>
              </a:rPr>
              <a:t>Sconti:</a:t>
            </a:r>
            <a:r>
              <a:rPr lang="it-IT" dirty="0">
                <a:latin typeface="Arial" charset="0"/>
                <a:ea typeface="Arial" charset="0"/>
                <a:cs typeface="Arial" charset="0"/>
              </a:rPr>
              <a:t> possono essere applicati i seguenti sconti per i soci:</a:t>
            </a:r>
            <a:r>
              <a:rPr lang="it-IT" dirty="0">
                <a:solidFill>
                  <a:schemeClr val="accent6">
                    <a:lumMod val="75000"/>
                    <a:lumOff val="25000"/>
                  </a:schemeClr>
                </a:solidFill>
                <a:latin typeface="Arial" charset="0"/>
                <a:ea typeface="Arial"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it-IT" sz="1600" b="1" dirty="0">
                <a:solidFill>
                  <a:srgbClr val="F76639"/>
                </a:solidFill>
                <a:latin typeface="Arial" charset="0"/>
                <a:ea typeface="Arial" charset="0"/>
                <a:cs typeface="Arial" charset="0"/>
              </a:rPr>
              <a:t>Familiari:</a:t>
            </a:r>
            <a:r>
              <a:rPr lang="it-IT" sz="1600" dirty="0">
                <a:latin typeface="Arial" charset="0"/>
                <a:ea typeface="Arial" charset="0"/>
                <a:cs typeface="Arial" charset="0"/>
              </a:rPr>
              <a:t> il primo socio della famiglia paga l’intera quota internazionale; ogni familiare aggiuntivo paga il 50% delle quote internazionali</a:t>
            </a:r>
            <a:r>
              <a:rPr lang="it-IT" sz="1600" dirty="0">
                <a:solidFill>
                  <a:schemeClr val="accent6">
                    <a:lumMod val="75000"/>
                    <a:lumOff val="25000"/>
                  </a:schemeClr>
                </a:solidFill>
                <a:latin typeface="Arial" charset="0"/>
                <a:ea typeface="Arial"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it-IT" sz="1600" b="1" dirty="0">
                <a:solidFill>
                  <a:srgbClr val="F76639"/>
                </a:solidFill>
                <a:latin typeface="Arial" charset="0"/>
                <a:ea typeface="Arial" charset="0"/>
                <a:cs typeface="Arial" charset="0"/>
              </a:rPr>
              <a:t>Studenti:</a:t>
            </a:r>
            <a:r>
              <a:rPr lang="it-IT" sz="1600" dirty="0">
                <a:latin typeface="Arial" charset="0"/>
                <a:ea typeface="Arial" charset="0"/>
                <a:cs typeface="Arial" charset="0"/>
              </a:rPr>
              <a:t> pagano il 50% delle quote internazionali e non pagano quote d'ingresso fino a 30 anni di età</a:t>
            </a:r>
            <a:r>
              <a:rPr lang="it-IT" sz="1600" dirty="0">
                <a:solidFill>
                  <a:schemeClr val="accent6">
                    <a:lumMod val="75000"/>
                    <a:lumOff val="25000"/>
                  </a:schemeClr>
                </a:solidFill>
                <a:latin typeface="Arial" charset="0"/>
                <a:ea typeface="Arial"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it-IT" sz="1600" b="1" dirty="0">
                <a:solidFill>
                  <a:srgbClr val="F76639"/>
                </a:solidFill>
                <a:latin typeface="Arial" charset="0"/>
                <a:ea typeface="Arial" charset="0"/>
                <a:cs typeface="Arial" charset="0"/>
              </a:rPr>
              <a:t>Soci trasferiti:</a:t>
            </a:r>
            <a:r>
              <a:rPr lang="it-IT" sz="1600" dirty="0">
                <a:latin typeface="Arial" charset="0"/>
                <a:ea typeface="Arial" charset="0"/>
                <a:cs typeface="Arial" charset="0"/>
              </a:rPr>
              <a:t> pagano una quota d’ingresso scontata se sono stati in un club negli ultimi 12 mesi</a:t>
            </a:r>
            <a:r>
              <a:rPr lang="it-IT" sz="1600" dirty="0">
                <a:solidFill>
                  <a:schemeClr val="accent6">
                    <a:lumMod val="75000"/>
                    <a:lumOff val="25000"/>
                  </a:schemeClr>
                </a:solidFill>
                <a:latin typeface="Arial" charset="0"/>
                <a:ea typeface="Arial"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it-IT" sz="1600" b="1" dirty="0">
                <a:solidFill>
                  <a:srgbClr val="F76639"/>
                </a:solidFill>
                <a:latin typeface="Arial" charset="0"/>
                <a:ea typeface="Arial" charset="0"/>
                <a:cs typeface="Arial" charset="0"/>
              </a:rPr>
              <a:t>Leo-Lions:</a:t>
            </a:r>
            <a:r>
              <a:rPr lang="it-IT" sz="1600" dirty="0">
                <a:latin typeface="Arial" charset="0"/>
                <a:ea typeface="Arial" charset="0"/>
                <a:cs typeface="Arial" charset="0"/>
              </a:rPr>
              <a:t> pagano il 50% delle quote internazionali e non pagano quote d'ingresso fino a 35 anni di età</a:t>
            </a:r>
            <a:r>
              <a:rPr lang="it-IT" sz="1600" dirty="0">
                <a:solidFill>
                  <a:schemeClr val="accent6">
                    <a:lumMod val="75000"/>
                    <a:lumOff val="25000"/>
                  </a:schemeClr>
                </a:solidFill>
                <a:latin typeface="Arial" charset="0"/>
                <a:ea typeface="Arial" charset="0"/>
                <a:cs typeface="Arial" charset="0"/>
              </a:rPr>
              <a:t> </a:t>
            </a:r>
          </a:p>
        </p:txBody>
      </p:sp>
    </p:spTree>
    <p:extLst>
      <p:ext uri="{BB962C8B-B14F-4D97-AF65-F5344CB8AC3E}">
        <p14:creationId xmlns:p14="http://schemas.microsoft.com/office/powerpoint/2010/main" val="38246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5FBE5-257D-5D79-10C8-B350FAC2943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it-IT" sz="3200" b="1" dirty="0">
                <a:solidFill>
                  <a:srgbClr val="00338D"/>
                </a:solidFill>
                <a:latin typeface="Arial" charset="0"/>
                <a:ea typeface="Arial" charset="0"/>
                <a:cs typeface="Arial" charset="0"/>
              </a:rPr>
              <a:t>Inviare la richiesta di charter (continua)</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736501"/>
            <a:ext cx="6054671" cy="1815882"/>
          </a:xfrm>
          <a:prstGeom prst="rect">
            <a:avLst/>
          </a:prstGeom>
          <a:noFill/>
        </p:spPr>
        <p:txBody>
          <a:bodyPr wrap="square" rtlCol="0">
            <a:spAutoFit/>
          </a:bodyPr>
          <a:lstStyle/>
          <a:p>
            <a:r>
              <a:rPr lang="it-IT" sz="2800" dirty="0"/>
              <a:t>Consultare la </a:t>
            </a:r>
            <a:r>
              <a:rPr lang="it-IT" sz="2800" b="1" dirty="0">
                <a:solidFill>
                  <a:srgbClr val="7030A0"/>
                </a:solidFill>
              </a:rPr>
              <a:t>Lista di verifica per la richiesta della Charter (TK40)</a:t>
            </a:r>
            <a:r>
              <a:rPr lang="it-IT" sz="2800" dirty="0"/>
              <a:t> per informazioni sulle quote d’ingresso e le quote internazionali in vigore.</a:t>
            </a:r>
            <a:r>
              <a:rPr lang="it-IT" sz="2800" dirty="0">
                <a:solidFill>
                  <a:srgbClr val="33373B"/>
                </a:solidFill>
              </a:rPr>
              <a:t> </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7030A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F54057CA-E21C-DA2F-6A06-EA4D88C57843}"/>
              </a:ext>
            </a:extLst>
          </p:cNvPr>
          <p:cNvPicPr>
            <a:picLocks noChangeAspect="1"/>
          </p:cNvPicPr>
          <p:nvPr/>
        </p:nvPicPr>
        <p:blipFill>
          <a:blip r:embed="rId3"/>
          <a:stretch>
            <a:fillRect/>
          </a:stretch>
        </p:blipFill>
        <p:spPr>
          <a:xfrm>
            <a:off x="7467600" y="1790700"/>
            <a:ext cx="3314700" cy="3276600"/>
          </a:xfrm>
          <a:prstGeom prst="rect">
            <a:avLst/>
          </a:prstGeom>
        </p:spPr>
      </p:pic>
    </p:spTree>
    <p:extLst>
      <p:ext uri="{BB962C8B-B14F-4D97-AF65-F5344CB8AC3E}">
        <p14:creationId xmlns:p14="http://schemas.microsoft.com/office/powerpoint/2010/main" val="235594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34</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79328"/>
            <a:ext cx="2926080" cy="6122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00338D"/>
                </a:solidFill>
                <a:latin typeface="Arial" panose="020B0604020202020204" pitchFamily="34" charset="0"/>
                <a:cs typeface="Arial" panose="020B0604020202020204" pitchFamily="34" charset="0"/>
              </a:rPr>
              <a:t>Approvazione della charter</a:t>
            </a:r>
          </a:p>
        </p:txBody>
      </p:sp>
      <p:sp>
        <p:nvSpPr>
          <p:cNvPr id="3" name="Text Placeholder 5">
            <a:extLst>
              <a:ext uri="{FF2B5EF4-FFF2-40B4-BE49-F238E27FC236}">
                <a16:creationId xmlns:a16="http://schemas.microsoft.com/office/drawing/2014/main" id="{56931AA1-B923-BF86-1E98-7DF87EC23B8D}"/>
              </a:ext>
            </a:extLst>
          </p:cNvPr>
          <p:cNvSpPr txBox="1">
            <a:spLocks/>
          </p:cNvSpPr>
          <p:nvPr/>
        </p:nvSpPr>
        <p:spPr>
          <a:xfrm>
            <a:off x="540814" y="2369577"/>
            <a:ext cx="11049000" cy="5223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2000" dirty="0">
                <a:solidFill>
                  <a:srgbClr val="33373B"/>
                </a:solidFill>
              </a:rPr>
              <a:t>All’atto dell’approvazione del club, si svolgeranno le seguenti attività legate alla charter.</a:t>
            </a:r>
          </a:p>
        </p:txBody>
      </p:sp>
      <p:sp>
        <p:nvSpPr>
          <p:cNvPr id="4" name="Text Placeholder 6">
            <a:extLst>
              <a:ext uri="{FF2B5EF4-FFF2-40B4-BE49-F238E27FC236}">
                <a16:creationId xmlns:a16="http://schemas.microsoft.com/office/drawing/2014/main" id="{88D9A238-383C-A526-CD93-6E96838064DB}"/>
              </a:ext>
            </a:extLst>
          </p:cNvPr>
          <p:cNvSpPr txBox="1">
            <a:spLocks/>
          </p:cNvSpPr>
          <p:nvPr/>
        </p:nvSpPr>
        <p:spPr>
          <a:xfrm>
            <a:off x="723595" y="2936361"/>
            <a:ext cx="10591800" cy="222843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007DA5"/>
              </a:buClr>
              <a:buSzPct val="100000"/>
              <a:buFont typeface="Wingdings" panose="05000000000000000000" pitchFamily="2" charset="2"/>
              <a:buChar char="Ø"/>
            </a:pPr>
            <a:r>
              <a:rPr lang="it-IT" b="1" dirty="0">
                <a:solidFill>
                  <a:schemeClr val="accent3">
                    <a:lumMod val="75000"/>
                  </a:schemeClr>
                </a:solidFill>
              </a:rPr>
              <a:t>Materiale per la Charter:</a:t>
            </a:r>
            <a:r>
              <a:rPr lang="it-IT" dirty="0">
                <a:solidFill>
                  <a:schemeClr val="accent6">
                    <a:lumMod val="75000"/>
                    <a:lumOff val="25000"/>
                  </a:schemeClr>
                </a:solidFill>
              </a:rPr>
              <a:t> i materiali per la Charter saranno inviati al Governatore Distrettuale per essere presentati durante la celebrazione della serata della Charter.</a:t>
            </a:r>
          </a:p>
          <a:p>
            <a:pPr>
              <a:buClr>
                <a:srgbClr val="007DA5"/>
              </a:buClr>
              <a:buSzPct val="100000"/>
              <a:buFont typeface="Wingdings" panose="05000000000000000000" pitchFamily="2" charset="2"/>
              <a:buChar char="Ø"/>
            </a:pPr>
            <a:r>
              <a:rPr lang="it-IT" b="1" dirty="0">
                <a:solidFill>
                  <a:schemeClr val="accent3">
                    <a:lumMod val="75000"/>
                  </a:schemeClr>
                </a:solidFill>
              </a:rPr>
              <a:t>Serata della charter:</a:t>
            </a:r>
            <a:r>
              <a:rPr lang="it-IT" dirty="0">
                <a:solidFill>
                  <a:schemeClr val="accent6">
                    <a:lumMod val="75000"/>
                    <a:lumOff val="25000"/>
                  </a:schemeClr>
                </a:solidFill>
              </a:rPr>
              <a:t> il club dovrebbe pianificare una data per la serata della charter insieme al club sponsor.  Il club sponsor di solito contribuisce alla pianificazione e a sostenere i costi della celebrazione della serata della charter.</a:t>
            </a:r>
          </a:p>
          <a:p>
            <a:pPr>
              <a:buClr>
                <a:srgbClr val="007DA5"/>
              </a:buClr>
              <a:buSzPct val="100000"/>
              <a:buFont typeface="Wingdings" panose="05000000000000000000" pitchFamily="2" charset="2"/>
              <a:buChar char="Ø"/>
            </a:pPr>
            <a:r>
              <a:rPr lang="it-IT" b="1" dirty="0">
                <a:solidFill>
                  <a:schemeClr val="accent3">
                    <a:lumMod val="75000"/>
                  </a:schemeClr>
                </a:solidFill>
              </a:rPr>
              <a:t>Soci fondatori:</a:t>
            </a:r>
            <a:r>
              <a:rPr lang="it-IT" dirty="0"/>
              <a:t> </a:t>
            </a:r>
            <a:r>
              <a:rPr lang="it-IT" dirty="0">
                <a:solidFill>
                  <a:schemeClr val="accent6">
                    <a:lumMod val="75000"/>
                    <a:lumOff val="25000"/>
                  </a:schemeClr>
                </a:solidFill>
              </a:rPr>
              <a:t>tutti i soci che entrano a far parte di un club entro 90 giorni dalla data della charter saranno considerati soci fondatori</a:t>
            </a:r>
          </a:p>
          <a:p>
            <a:pPr marL="0" indent="0">
              <a:buClr>
                <a:srgbClr val="007DA5"/>
              </a:buClr>
              <a:buSzPct val="100000"/>
              <a:buNone/>
            </a:pPr>
            <a:endParaRPr lang="en-US" kern="0" dirty="0">
              <a:solidFill>
                <a:schemeClr val="accent6">
                  <a:lumMod val="75000"/>
                  <a:lumOff val="25000"/>
                </a:schemeClr>
              </a:solidFill>
            </a:endParaRPr>
          </a:p>
        </p:txBody>
      </p:sp>
      <p:sp>
        <p:nvSpPr>
          <p:cNvPr id="5" name="Text Placeholder 5">
            <a:extLst>
              <a:ext uri="{FF2B5EF4-FFF2-40B4-BE49-F238E27FC236}">
                <a16:creationId xmlns:a16="http://schemas.microsoft.com/office/drawing/2014/main" id="{DEB19782-5124-A4B1-42A2-FB81F26F90D9}"/>
              </a:ext>
            </a:extLst>
          </p:cNvPr>
          <p:cNvSpPr txBox="1">
            <a:spLocks/>
          </p:cNvSpPr>
          <p:nvPr/>
        </p:nvSpPr>
        <p:spPr>
          <a:xfrm>
            <a:off x="1340914" y="5267463"/>
            <a:ext cx="9448800" cy="10668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000" b="1" dirty="0">
                <a:solidFill>
                  <a:schemeClr val="accent3">
                    <a:lumMod val="75000"/>
                  </a:schemeClr>
                </a:solidFill>
              </a:rPr>
              <a:t>Suggerimento: </a:t>
            </a:r>
            <a:r>
              <a:rPr lang="it-IT" sz="1600" dirty="0">
                <a:solidFill>
                  <a:srgbClr val="33373B"/>
                </a:solidFill>
              </a:rPr>
              <a:t>La data dell’approvazione della charter e la serata della charter sono due occasioni distinte.  I 90 giorni per lo status di socio fondatore sono conteggiati a partire dalla data di approvazione della charter. Se la serata della charter avviene dopo 90 giorni, tutti i soci che si affiliano durante la serata sono considerati soci regolari.</a:t>
            </a:r>
          </a:p>
        </p:txBody>
      </p:sp>
    </p:spTree>
    <p:extLst>
      <p:ext uri="{BB962C8B-B14F-4D97-AF65-F5344CB8AC3E}">
        <p14:creationId xmlns:p14="http://schemas.microsoft.com/office/powerpoint/2010/main" val="73456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093185"/>
            <a:ext cx="5092507" cy="1200329"/>
          </a:xfrm>
          <a:prstGeom prst="rect">
            <a:avLst/>
          </a:prstGeom>
          <a:noFill/>
        </p:spPr>
        <p:txBody>
          <a:bodyPr wrap="square" rtlCol="0" anchor="b">
            <a:spAutoFit/>
          </a:bodyPr>
          <a:lstStyle/>
          <a:p>
            <a:r>
              <a:rPr lang="it-IT" sz="3600" b="1" dirty="0">
                <a:solidFill>
                  <a:srgbClr val="082E87"/>
                </a:solidFill>
              </a:rPr>
              <a:t>Lo sviluppo del club continua</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dirty="0">
              <a:solidFill>
                <a:schemeClr val="bg1"/>
              </a:solidFill>
            </a:endParaRPr>
          </a:p>
        </p:txBody>
      </p:sp>
      <p:sp>
        <p:nvSpPr>
          <p:cNvPr id="2" name="TextBox 1">
            <a:extLst>
              <a:ext uri="{FF2B5EF4-FFF2-40B4-BE49-F238E27FC236}">
                <a16:creationId xmlns:a16="http://schemas.microsoft.com/office/drawing/2014/main" id="{B95C7895-0F42-4E11-5B93-A80D4FF71C51}"/>
              </a:ext>
            </a:extLst>
          </p:cNvPr>
          <p:cNvSpPr txBox="1"/>
          <p:nvPr/>
        </p:nvSpPr>
        <p:spPr>
          <a:xfrm>
            <a:off x="311582" y="2895600"/>
            <a:ext cx="5303520" cy="1323439"/>
          </a:xfrm>
          <a:prstGeom prst="rect">
            <a:avLst/>
          </a:prstGeom>
          <a:noFill/>
        </p:spPr>
        <p:txBody>
          <a:bodyPr wrap="square" rtlCol="0">
            <a:spAutoFit/>
          </a:bodyPr>
          <a:lstStyle/>
          <a:p>
            <a:r>
              <a:rPr lang="it-IT" sz="2000" dirty="0">
                <a:solidFill>
                  <a:schemeClr val="accent3">
                    <a:lumMod val="75000"/>
                  </a:schemeClr>
                </a:solidFill>
              </a:rPr>
              <a:t>Una volta che il club è stato creato, è importante continuare a svilupparlo per garantire che sia forte e vitale.  Le seguenti azioni aiutano lo sviluppo del club.</a:t>
            </a:r>
          </a:p>
        </p:txBody>
      </p:sp>
      <p:sp>
        <p:nvSpPr>
          <p:cNvPr id="5" name="TextBox 4">
            <a:extLst>
              <a:ext uri="{FF2B5EF4-FFF2-40B4-BE49-F238E27FC236}">
                <a16:creationId xmlns:a16="http://schemas.microsoft.com/office/drawing/2014/main" id="{6628FD19-B9B3-BC92-94B1-14317AEDF84A}"/>
              </a:ext>
            </a:extLst>
          </p:cNvPr>
          <p:cNvSpPr txBox="1"/>
          <p:nvPr/>
        </p:nvSpPr>
        <p:spPr>
          <a:xfrm>
            <a:off x="6628006" y="600700"/>
            <a:ext cx="5106794" cy="5647700"/>
          </a:xfrm>
          <a:prstGeom prst="rect">
            <a:avLst/>
          </a:prstGeom>
          <a:noFill/>
        </p:spPr>
        <p:txBody>
          <a:bodyPr wrap="square" rtlCol="0">
            <a:spAutoFit/>
          </a:bodyPr>
          <a:lstStyle/>
          <a:p>
            <a:pPr marL="342900" indent="-342900">
              <a:buClr>
                <a:srgbClr val="007DA5"/>
              </a:buClr>
              <a:buSzPct val="100000"/>
              <a:buFont typeface="Wingdings" panose="05000000000000000000" pitchFamily="2" charset="2"/>
              <a:buChar char="Ø"/>
            </a:pPr>
            <a:r>
              <a:rPr lang="it-IT" sz="1900" b="1" dirty="0">
                <a:solidFill>
                  <a:schemeClr val="bg1"/>
                </a:solidFill>
              </a:rPr>
              <a:t>Assistenza del club sponsor:</a:t>
            </a:r>
            <a:r>
              <a:rPr lang="it-IT" sz="1900" dirty="0">
                <a:solidFill>
                  <a:schemeClr val="bg1"/>
                </a:solidFill>
              </a:rPr>
              <a:t> disponibile a fornire supporto al nuovo club qualora necessario.  Presenzia alle riunioni e fornisce consigli al nuovo club.</a:t>
            </a:r>
          </a:p>
          <a:p>
            <a:pPr marL="342900" indent="-342900">
              <a:buClr>
                <a:srgbClr val="007DA5"/>
              </a:buClr>
              <a:buSzPct val="100000"/>
              <a:buFont typeface="Wingdings" panose="05000000000000000000" pitchFamily="2" charset="2"/>
              <a:buChar char="Ø"/>
            </a:pPr>
            <a:endParaRPr lang="en-US" sz="1900" b="1" dirty="0">
              <a:solidFill>
                <a:schemeClr val="bg1"/>
              </a:solidFill>
            </a:endParaRPr>
          </a:p>
          <a:p>
            <a:pPr marL="342900" indent="-342900">
              <a:buClr>
                <a:srgbClr val="007DA5"/>
              </a:buClr>
              <a:buSzPct val="100000"/>
              <a:buFont typeface="Wingdings" panose="05000000000000000000" pitchFamily="2" charset="2"/>
              <a:buChar char="Ø"/>
            </a:pPr>
            <a:r>
              <a:rPr lang="it-IT" sz="1900" b="1" dirty="0">
                <a:solidFill>
                  <a:schemeClr val="bg1"/>
                </a:solidFill>
              </a:rPr>
              <a:t>Supporto del Lions Guida:</a:t>
            </a:r>
            <a:r>
              <a:rPr lang="it-IT" sz="1900" dirty="0">
                <a:solidFill>
                  <a:schemeClr val="bg1"/>
                </a:solidFill>
              </a:rPr>
              <a:t> supporta il club per 2 anni. Partecipa alle riunioni e fornisce consigli al nuovo club.</a:t>
            </a:r>
          </a:p>
          <a:p>
            <a:pPr marL="342900" indent="-342900">
              <a:buClr>
                <a:srgbClr val="007DA5"/>
              </a:buClr>
              <a:buSzPct val="100000"/>
              <a:buFont typeface="Wingdings" panose="05000000000000000000" pitchFamily="2" charset="2"/>
              <a:buChar char="Ø"/>
            </a:pPr>
            <a:endParaRPr lang="en-US" sz="1900" dirty="0">
              <a:solidFill>
                <a:schemeClr val="bg1"/>
              </a:solidFill>
            </a:endParaRPr>
          </a:p>
          <a:p>
            <a:pPr marL="342900" indent="-342900">
              <a:buClr>
                <a:srgbClr val="007DA5"/>
              </a:buClr>
              <a:buSzPct val="100000"/>
              <a:buFont typeface="Wingdings" panose="05000000000000000000" pitchFamily="2" charset="2"/>
              <a:buChar char="Ø"/>
            </a:pPr>
            <a:r>
              <a:rPr lang="it-IT" sz="1900" b="1" dirty="0">
                <a:solidFill>
                  <a:schemeClr val="bg1"/>
                </a:solidFill>
              </a:rPr>
              <a:t>Passaggio delle cariche:</a:t>
            </a:r>
            <a:r>
              <a:rPr lang="it-IT" sz="1900" dirty="0">
                <a:solidFill>
                  <a:schemeClr val="bg1"/>
                </a:solidFill>
              </a:rPr>
              <a:t> i nuovi officer del club inizieranno a prendere il controllo delle riunioni e delle attività e a delegare le responsabilità agli altri nuovi soci.</a:t>
            </a:r>
          </a:p>
          <a:p>
            <a:pPr marL="342900" indent="-342900">
              <a:buClr>
                <a:srgbClr val="007DA5"/>
              </a:buClr>
              <a:buSzPct val="100000"/>
              <a:buFont typeface="Wingdings" panose="05000000000000000000" pitchFamily="2" charset="2"/>
              <a:buChar char="Ø"/>
            </a:pPr>
            <a:endParaRPr lang="en-US" sz="1900" dirty="0">
              <a:solidFill>
                <a:schemeClr val="bg1"/>
              </a:solidFill>
            </a:endParaRPr>
          </a:p>
          <a:p>
            <a:pPr marL="342900" indent="-342900">
              <a:buClr>
                <a:srgbClr val="007DA5"/>
              </a:buClr>
              <a:buSzPct val="100000"/>
              <a:buFont typeface="Wingdings" panose="05000000000000000000" pitchFamily="2" charset="2"/>
              <a:buChar char="Ø"/>
            </a:pPr>
            <a:r>
              <a:rPr lang="it-IT" sz="1900" b="1" dirty="0">
                <a:solidFill>
                  <a:schemeClr val="bg1"/>
                </a:solidFill>
              </a:rPr>
              <a:t>Reclutamento continuo dei soci: </a:t>
            </a:r>
            <a:r>
              <a:rPr lang="it-IT" sz="1900" dirty="0">
                <a:solidFill>
                  <a:schemeClr val="bg1"/>
                </a:solidFill>
              </a:rPr>
              <a:t>creare pagine social media (Facebook, WhatsApp, ecc.) per aiutare a promuovere il club e permettere ai soci di condividere idee.</a:t>
            </a:r>
          </a:p>
        </p:txBody>
      </p:sp>
    </p:spTree>
    <p:extLst>
      <p:ext uri="{BB962C8B-B14F-4D97-AF65-F5344CB8AC3E}">
        <p14:creationId xmlns:p14="http://schemas.microsoft.com/office/powerpoint/2010/main" val="221664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it-IT" dirty="0">
                <a:solidFill>
                  <a:srgbClr val="0D2240"/>
                </a:solidFill>
                <a:latin typeface="Arial" charset="0"/>
                <a:ea typeface="Arial" charset="0"/>
                <a:cs typeface="Arial" charset="0"/>
              </a:rPr>
            </a:br>
            <a:endParaRPr lang="it-IT"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426729" y="2607961"/>
            <a:ext cx="5092507" cy="3382401"/>
          </a:xfrm>
          <a:prstGeom prst="rect">
            <a:avLst/>
          </a:prstGeom>
          <a:noFill/>
        </p:spPr>
        <p:txBody>
          <a:bodyPr wrap="square" rtlCol="0" anchor="b">
            <a:spAutoFit/>
          </a:bodyPr>
          <a:lstStyle/>
          <a:p>
            <a:r>
              <a:rPr lang="it-IT" sz="2000" dirty="0">
                <a:solidFill>
                  <a:schemeClr val="bg1"/>
                </a:solidFill>
              </a:rPr>
              <a:t>La Serata della Charter è un evento speciale per celebrare la nascita di un nuovo Lions club. Nel corso di tale occasione, al nuovo club è consegnata la carta costitutiva (charter) e i Lions dell'area possono dimostrare il loro supporto. Normalmente il club sponsor assiste il nuovo club nell'organizzazione dell'evento.</a:t>
            </a: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9827" y="350520"/>
            <a:ext cx="91440" cy="4114800"/>
          </a:xfrm>
          <a:prstGeom prst="rect">
            <a:avLst/>
          </a:prstGeom>
          <a:solidFill>
            <a:srgbClr val="007DA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36</a:t>
            </a:fld>
            <a:endParaRPr lang="en-US" sz="1000" dirty="0">
              <a:solidFill>
                <a:srgbClr val="00338D"/>
              </a:solidFill>
            </a:endParaRPr>
          </a:p>
        </p:txBody>
      </p:sp>
      <p:sp>
        <p:nvSpPr>
          <p:cNvPr id="3" name="Large #">
            <a:extLst>
              <a:ext uri="{FF2B5EF4-FFF2-40B4-BE49-F238E27FC236}">
                <a16:creationId xmlns:a16="http://schemas.microsoft.com/office/drawing/2014/main" id="{6392AD0A-AC92-48FA-5821-56097331D41F}"/>
              </a:ext>
            </a:extLst>
          </p:cNvPr>
          <p:cNvSpPr txBox="1"/>
          <p:nvPr/>
        </p:nvSpPr>
        <p:spPr>
          <a:xfrm>
            <a:off x="450421" y="1561549"/>
            <a:ext cx="5092507" cy="646331"/>
          </a:xfrm>
          <a:prstGeom prst="rect">
            <a:avLst/>
          </a:prstGeom>
          <a:noFill/>
        </p:spPr>
        <p:txBody>
          <a:bodyPr wrap="square" rtlCol="0" anchor="b">
            <a:spAutoFit/>
          </a:bodyPr>
          <a:lstStyle/>
          <a:p>
            <a:r>
              <a:rPr lang="it-IT" sz="3600" b="1" dirty="0">
                <a:solidFill>
                  <a:schemeClr val="bg1"/>
                </a:solidFill>
              </a:rPr>
              <a:t>Serata della Charter</a:t>
            </a:r>
          </a:p>
        </p:txBody>
      </p:sp>
      <p:sp>
        <p:nvSpPr>
          <p:cNvPr id="4" name="TextBox 3">
            <a:extLst>
              <a:ext uri="{FF2B5EF4-FFF2-40B4-BE49-F238E27FC236}">
                <a16:creationId xmlns:a16="http://schemas.microsoft.com/office/drawing/2014/main" id="{1C61E705-7E02-F84A-DD10-B59EB50B1673}"/>
              </a:ext>
            </a:extLst>
          </p:cNvPr>
          <p:cNvSpPr txBox="1"/>
          <p:nvPr/>
        </p:nvSpPr>
        <p:spPr>
          <a:xfrm>
            <a:off x="6934200" y="685594"/>
            <a:ext cx="4526756" cy="1631216"/>
          </a:xfrm>
          <a:prstGeom prst="rect">
            <a:avLst/>
          </a:prstGeom>
          <a:noFill/>
        </p:spPr>
        <p:txBody>
          <a:bodyPr wrap="square" rtlCol="0">
            <a:spAutoFit/>
          </a:bodyPr>
          <a:lstStyle/>
          <a:p>
            <a:r>
              <a:rPr lang="it-IT" sz="2000" dirty="0">
                <a:solidFill>
                  <a:srgbClr val="33373B"/>
                </a:solidFill>
              </a:rPr>
              <a:t>La Guida all’organizzazione della serata della charter è una grande risorsa da utilizzare per la pianificazione di un evento per la serata della charter.  </a:t>
            </a:r>
            <a:r>
              <a:rPr lang="it-IT" sz="2000" dirty="0"/>
              <a:t>Questa risorsa è disponibile sulla pagina web </a:t>
            </a:r>
            <a:r>
              <a:rPr lang="it-IT" sz="2000" b="1" dirty="0">
                <a:solidFill>
                  <a:schemeClr val="accent3">
                    <a:lumMod val="75000"/>
                  </a:schemeClr>
                </a:solidFill>
              </a:rPr>
              <a:t>Costituire un nuovo club</a:t>
            </a:r>
            <a:r>
              <a:rPr lang="it-IT" sz="2000" dirty="0">
                <a:solidFill>
                  <a:schemeClr val="accent3">
                    <a:lumMod val="75000"/>
                  </a:schemeClr>
                </a:solidFill>
              </a:rPr>
              <a:t>.</a:t>
            </a:r>
          </a:p>
        </p:txBody>
      </p:sp>
      <p:pic>
        <p:nvPicPr>
          <p:cNvPr id="6" name="Picture 5" descr="Qr code&#10;&#10;Description automatically generated">
            <a:extLst>
              <a:ext uri="{FF2B5EF4-FFF2-40B4-BE49-F238E27FC236}">
                <a16:creationId xmlns:a16="http://schemas.microsoft.com/office/drawing/2014/main" id="{991B93B4-391D-7764-2971-A0337DF2248F}"/>
              </a:ext>
            </a:extLst>
          </p:cNvPr>
          <p:cNvPicPr>
            <a:picLocks noChangeAspect="1"/>
          </p:cNvPicPr>
          <p:nvPr/>
        </p:nvPicPr>
        <p:blipFill>
          <a:blip r:embed="rId3"/>
          <a:stretch>
            <a:fillRect/>
          </a:stretch>
        </p:blipFill>
        <p:spPr>
          <a:xfrm>
            <a:off x="7467600" y="3095550"/>
            <a:ext cx="3276600" cy="3305175"/>
          </a:xfrm>
          <a:prstGeom prst="rect">
            <a:avLst/>
          </a:prstGeom>
        </p:spPr>
      </p:pic>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07708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dirty="0"/>
              <a:t>Sviluppo di nuovi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it-IT" sz="3200" dirty="0">
                <a:solidFill>
                  <a:schemeClr val="bg1"/>
                </a:solidFill>
              </a:rPr>
              <a:t>Premi</a:t>
            </a:r>
          </a:p>
        </p:txBody>
      </p:sp>
    </p:spTree>
    <p:extLst>
      <p:ext uri="{BB962C8B-B14F-4D97-AF65-F5344CB8AC3E}">
        <p14:creationId xmlns:p14="http://schemas.microsoft.com/office/powerpoint/2010/main" val="70724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it-IT" dirty="0">
                <a:solidFill>
                  <a:srgbClr val="0D2240"/>
                </a:solidFill>
                <a:latin typeface="Arial" charset="0"/>
                <a:ea typeface="Arial" charset="0"/>
                <a:cs typeface="Arial" charset="0"/>
              </a:rPr>
            </a:br>
            <a:endParaRPr lang="it-IT"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382988"/>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dirty="0">
              <a:solidFill>
                <a:srgbClr val="00338D"/>
              </a:solidFill>
            </a:endParaRPr>
          </a:p>
        </p:txBody>
      </p:sp>
      <p:sp>
        <p:nvSpPr>
          <p:cNvPr id="7" name="Text Placeholder 1">
            <a:extLst>
              <a:ext uri="{FF2B5EF4-FFF2-40B4-BE49-F238E27FC236}">
                <a16:creationId xmlns:a16="http://schemas.microsoft.com/office/drawing/2014/main" id="{5588E902-0314-56CA-F27C-D370CCFDA4FE}"/>
              </a:ext>
            </a:extLst>
          </p:cNvPr>
          <p:cNvSpPr txBox="1">
            <a:spLocks/>
          </p:cNvSpPr>
          <p:nvPr/>
        </p:nvSpPr>
        <p:spPr>
          <a:xfrm>
            <a:off x="762000" y="1594653"/>
            <a:ext cx="4038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spcBef>
                <a:spcPts val="300"/>
              </a:spcBef>
            </a:pPr>
            <a:endParaRPr lang="en-US" sz="3600" b="1" kern="0" dirty="0">
              <a:solidFill>
                <a:schemeClr val="bg1"/>
              </a:solidFill>
              <a:latin typeface="Arial" charset="0"/>
              <a:ea typeface="Arial" charset="0"/>
              <a:cs typeface="Arial" charset="0"/>
            </a:endParaRPr>
          </a:p>
          <a:p>
            <a:pPr marL="0" indent="0">
              <a:spcBef>
                <a:spcPts val="300"/>
              </a:spcBef>
              <a:buNone/>
            </a:pPr>
            <a:r>
              <a:rPr lang="it-IT" sz="3600" b="1" dirty="0">
                <a:solidFill>
                  <a:schemeClr val="bg1"/>
                </a:solidFill>
                <a:latin typeface="Arial" charset="0"/>
                <a:ea typeface="Arial" charset="0"/>
                <a:cs typeface="Arial" charset="0"/>
              </a:rPr>
              <a:t>Premi per lo sviluppo di </a:t>
            </a:r>
          </a:p>
          <a:p>
            <a:pPr marL="0" indent="0">
              <a:spcBef>
                <a:spcPts val="300"/>
              </a:spcBef>
              <a:buNone/>
            </a:pPr>
            <a:r>
              <a:rPr lang="it-IT" sz="3600" b="1" dirty="0">
                <a:solidFill>
                  <a:schemeClr val="bg1"/>
                </a:solidFill>
                <a:latin typeface="Arial" charset="0"/>
                <a:ea typeface="Arial" charset="0"/>
                <a:cs typeface="Arial" charset="0"/>
              </a:rPr>
              <a:t>nuovi club	</a:t>
            </a:r>
          </a:p>
        </p:txBody>
      </p:sp>
      <p:sp>
        <p:nvSpPr>
          <p:cNvPr id="8" name="Text Placeholder 2">
            <a:extLst>
              <a:ext uri="{FF2B5EF4-FFF2-40B4-BE49-F238E27FC236}">
                <a16:creationId xmlns:a16="http://schemas.microsoft.com/office/drawing/2014/main" id="{2F98F362-8214-FCC9-55CF-8E1C38A29744}"/>
              </a:ext>
            </a:extLst>
          </p:cNvPr>
          <p:cNvSpPr txBox="1">
            <a:spLocks/>
          </p:cNvSpPr>
          <p:nvPr/>
        </p:nvSpPr>
        <p:spPr>
          <a:xfrm>
            <a:off x="5248412" y="202119"/>
            <a:ext cx="6582118" cy="5715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b="1" dirty="0">
                <a:solidFill>
                  <a:srgbClr val="002060"/>
                </a:solidFill>
              </a:rPr>
              <a:t>Premi Estensione - </a:t>
            </a:r>
            <a:r>
              <a:rPr lang="it-IT" dirty="0">
                <a:solidFill>
                  <a:schemeClr val="accent6">
                    <a:lumMod val="75000"/>
                    <a:lumOff val="25000"/>
                  </a:schemeClr>
                </a:solidFill>
              </a:rPr>
              <a:t>Conferito a 2 soci Lions che hanno contribuito allo sviluppo del club.</a:t>
            </a:r>
          </a:p>
          <a:p>
            <a:pPr marL="342900" indent="-342900">
              <a:buClr>
                <a:srgbClr val="10233F"/>
              </a:buClr>
              <a:buSzPct val="100000"/>
              <a:buFont typeface="Wingdings" panose="05000000000000000000" pitchFamily="2" charset="2"/>
              <a:buChar char="Ø"/>
            </a:pPr>
            <a:endParaRPr lang="en-US" sz="800" b="1" kern="0" dirty="0">
              <a:solidFill>
                <a:srgbClr val="002060"/>
              </a:solidFill>
            </a:endParaRPr>
          </a:p>
          <a:p>
            <a:pPr marL="342900" indent="-342900">
              <a:buClr>
                <a:srgbClr val="10233F"/>
              </a:buClr>
              <a:buSzPct val="100000"/>
              <a:buFont typeface="Wingdings" panose="05000000000000000000" pitchFamily="2" charset="2"/>
              <a:buChar char="Ø"/>
            </a:pPr>
            <a:r>
              <a:rPr lang="it-IT" b="1" dirty="0">
                <a:solidFill>
                  <a:srgbClr val="002060"/>
                </a:solidFill>
              </a:rPr>
              <a:t>Premi estensione per i Governatori Distrettuali</a:t>
            </a:r>
            <a:r>
              <a:rPr lang="it-IT" dirty="0"/>
              <a:t> - </a:t>
            </a:r>
            <a:r>
              <a:rPr lang="it-IT" dirty="0">
                <a:solidFill>
                  <a:schemeClr val="accent6">
                    <a:lumMod val="75000"/>
                    <a:lumOff val="25000"/>
                  </a:schemeClr>
                </a:solidFill>
              </a:rPr>
              <a:t>Il Premio Estensione per i Governatori Distrettuali sarà conferito ai governatori dei distretti in cui sono stati fondati uno o più club.</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b="1" dirty="0">
                <a:solidFill>
                  <a:srgbClr val="002060"/>
                </a:solidFill>
              </a:rPr>
              <a:t>Emblema per labaro per soci familiari</a:t>
            </a:r>
            <a:r>
              <a:rPr lang="it-IT" dirty="0"/>
              <a:t> - </a:t>
            </a:r>
            <a:r>
              <a:rPr lang="it-IT" dirty="0">
                <a:solidFill>
                  <a:schemeClr val="accent6">
                    <a:lumMod val="75000"/>
                    <a:lumOff val="25000"/>
                  </a:schemeClr>
                </a:solidFill>
              </a:rPr>
              <a:t>L'emblema per labaro Soci familiari viene assegnato ai nuovi club che immettono almeno 10 soci familiari al momento della charter.</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b="1" dirty="0">
                <a:solidFill>
                  <a:srgbClr val="002060"/>
                </a:solidFill>
              </a:rPr>
              <a:t>Emblema per gonfalone per sponsor di nuovo club - </a:t>
            </a:r>
            <a:r>
              <a:rPr lang="it-IT" dirty="0">
                <a:solidFill>
                  <a:schemeClr val="accent6">
                    <a:lumMod val="75000"/>
                    <a:lumOff val="25000"/>
                  </a:schemeClr>
                </a:solidFill>
              </a:rPr>
              <a:t>Il club sponsor riceve il premio per l’omologazione di un club.</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b="1" dirty="0">
                <a:solidFill>
                  <a:srgbClr val="002060"/>
                </a:solidFill>
              </a:rPr>
              <a:t>Emblema per labaro per club universitario - </a:t>
            </a:r>
            <a:r>
              <a:rPr lang="it-IT" dirty="0"/>
              <a:t>Consegnato </a:t>
            </a:r>
            <a:r>
              <a:rPr lang="it-IT" dirty="0">
                <a:solidFill>
                  <a:schemeClr val="accent6">
                    <a:lumMod val="75000"/>
                    <a:lumOff val="25000"/>
                  </a:schemeClr>
                </a:solidFill>
              </a:rPr>
              <a:t>al club sponsor per la costituzione di un nuovo club.</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b="1" dirty="0">
                <a:solidFill>
                  <a:srgbClr val="002060"/>
                </a:solidFill>
              </a:rPr>
              <a:t>Premio per satellite di club -</a:t>
            </a:r>
            <a:r>
              <a:rPr lang="it-IT" dirty="0">
                <a:solidFill>
                  <a:schemeClr val="accent6">
                    <a:lumMod val="75000"/>
                    <a:lumOff val="25000"/>
                  </a:schemeClr>
                </a:solidFill>
              </a:rPr>
              <a:t> Il responsabile del ramo del club riceve una spilla per il suo sostegno al club.</a:t>
            </a:r>
          </a:p>
          <a:p>
            <a:pPr>
              <a:buClr>
                <a:srgbClr val="10233F"/>
              </a:buClr>
              <a:buSzPct val="100000"/>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b="1" dirty="0">
                <a:solidFill>
                  <a:srgbClr val="002060"/>
                </a:solidFill>
              </a:rPr>
              <a:t>Premi per missioni specifiche </a:t>
            </a:r>
            <a:r>
              <a:rPr lang="it-IT" b="1">
                <a:solidFill>
                  <a:srgbClr val="002060"/>
                </a:solidFill>
              </a:rPr>
              <a:t>-</a:t>
            </a:r>
            <a:r>
              <a:rPr lang="it-IT" b="1" i="1">
                <a:solidFill>
                  <a:srgbClr val="002060"/>
                </a:solidFill>
              </a:rPr>
              <a:t> </a:t>
            </a:r>
            <a:r>
              <a:rPr lang="it-IT" i="1">
                <a:solidFill>
                  <a:schemeClr val="accent6">
                    <a:lumMod val="75000"/>
                    <a:lumOff val="25000"/>
                  </a:schemeClr>
                </a:solidFill>
              </a:rPr>
              <a:t>MISSIONE </a:t>
            </a:r>
            <a:r>
              <a:rPr lang="it-IT" b="1" dirty="0">
                <a:solidFill>
                  <a:schemeClr val="accent6">
                    <a:lumMod val="75000"/>
                    <a:lumOff val="25000"/>
                  </a:schemeClr>
                </a:solidFill>
              </a:rPr>
              <a:t>1.5</a:t>
            </a:r>
          </a:p>
        </p:txBody>
      </p:sp>
    </p:spTree>
    <p:extLst>
      <p:ext uri="{BB962C8B-B14F-4D97-AF65-F5344CB8AC3E}">
        <p14:creationId xmlns:p14="http://schemas.microsoft.com/office/powerpoint/2010/main" val="416305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6"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dirty="0"/>
              <a:t>Sviluppo di nuovi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700" y="3480046"/>
            <a:ext cx="5562600" cy="584775"/>
          </a:xfrm>
          <a:prstGeom prst="rect">
            <a:avLst/>
          </a:prstGeom>
          <a:noFill/>
        </p:spPr>
        <p:txBody>
          <a:bodyPr wrap="square" rtlCol="0">
            <a:spAutoFit/>
          </a:bodyPr>
          <a:lstStyle/>
          <a:p>
            <a:pPr algn="ctr"/>
            <a:r>
              <a:rPr lang="it-IT" sz="3200" dirty="0">
                <a:solidFill>
                  <a:schemeClr val="bg1"/>
                </a:solidFill>
              </a:rPr>
              <a:t>Risorse</a:t>
            </a:r>
          </a:p>
        </p:txBody>
      </p:sp>
    </p:spTree>
    <p:extLst>
      <p:ext uri="{BB962C8B-B14F-4D97-AF65-F5344CB8AC3E}">
        <p14:creationId xmlns:p14="http://schemas.microsoft.com/office/powerpoint/2010/main" val="217989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1126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24245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10233F"/>
              </a:buClr>
              <a:buSzPct val="100000"/>
              <a:buFont typeface="Wingdings" panose="05000000000000000000" pitchFamily="2" charset="2"/>
              <a:buChar char="Ø"/>
            </a:pPr>
            <a:r>
              <a:rPr lang="it-IT" dirty="0">
                <a:solidFill>
                  <a:srgbClr val="10233F"/>
                </a:solidFill>
                <a:latin typeface="Arial" charset="0"/>
                <a:ea typeface="Arial" charset="0"/>
                <a:cs typeface="Arial" charset="0"/>
              </a:rPr>
              <a:t>Portare beneficio alla comunità</a:t>
            </a:r>
          </a:p>
          <a:p>
            <a:pPr marL="342900" indent="-342900">
              <a:lnSpc>
                <a:spcPct val="200000"/>
              </a:lnSpc>
              <a:buClr>
                <a:srgbClr val="10233F"/>
              </a:buClr>
              <a:buSzPct val="100000"/>
              <a:buFont typeface="Wingdings" panose="05000000000000000000" pitchFamily="2" charset="2"/>
              <a:buChar char="Ø"/>
            </a:pPr>
            <a:r>
              <a:rPr lang="it-IT" dirty="0">
                <a:solidFill>
                  <a:srgbClr val="10233F"/>
                </a:solidFill>
                <a:latin typeface="Arial" charset="0"/>
                <a:ea typeface="Arial" charset="0"/>
                <a:cs typeface="Arial" charset="0"/>
              </a:rPr>
              <a:t>Creare nuove opportunità di service</a:t>
            </a:r>
          </a:p>
          <a:p>
            <a:pPr marL="342900" indent="-342900">
              <a:lnSpc>
                <a:spcPct val="200000"/>
              </a:lnSpc>
              <a:buClr>
                <a:srgbClr val="10233F"/>
              </a:buClr>
              <a:buSzPct val="100000"/>
              <a:buFont typeface="Wingdings" panose="05000000000000000000" pitchFamily="2" charset="2"/>
              <a:buChar char="Ø"/>
            </a:pPr>
            <a:r>
              <a:rPr lang="it-IT" dirty="0">
                <a:solidFill>
                  <a:srgbClr val="10233F"/>
                </a:solidFill>
                <a:latin typeface="Arial" charset="0"/>
                <a:ea typeface="Arial" charset="0"/>
                <a:cs typeface="Arial" charset="0"/>
              </a:rPr>
              <a:t>Rispondere ai bisogni non soddisfatti</a:t>
            </a:r>
          </a:p>
          <a:p>
            <a:pPr marL="342900" indent="-342900">
              <a:lnSpc>
                <a:spcPct val="200000"/>
              </a:lnSpc>
              <a:buClr>
                <a:srgbClr val="10233F"/>
              </a:buClr>
              <a:buSzPct val="100000"/>
              <a:buFont typeface="Wingdings" panose="05000000000000000000" pitchFamily="2" charset="2"/>
              <a:buChar char="Ø"/>
            </a:pPr>
            <a:r>
              <a:rPr lang="it-IT" dirty="0">
                <a:solidFill>
                  <a:srgbClr val="10233F"/>
                </a:solidFill>
                <a:latin typeface="Arial" charset="0"/>
                <a:ea typeface="Arial" charset="0"/>
                <a:cs typeface="Arial" charset="0"/>
              </a:rPr>
              <a:t>Fare la differenza</a:t>
            </a:r>
          </a:p>
          <a:p>
            <a:pPr marL="342900" indent="-342900">
              <a:lnSpc>
                <a:spcPct val="200000"/>
              </a:lnSpc>
              <a:buClr>
                <a:srgbClr val="10233F"/>
              </a:buClr>
              <a:buSzPct val="100000"/>
              <a:buFont typeface="Wingdings" panose="05000000000000000000" pitchFamily="2" charset="2"/>
              <a:buChar char="Ø"/>
            </a:pPr>
            <a:r>
              <a:rPr lang="it-IT" dirty="0">
                <a:solidFill>
                  <a:srgbClr val="10233F"/>
                </a:solidFill>
                <a:latin typeface="Arial" charset="0"/>
                <a:ea typeface="Arial" charset="0"/>
                <a:cs typeface="Arial" charset="0"/>
              </a:rPr>
              <a:t>Ringiovanire la compagine associativa</a:t>
            </a:r>
          </a:p>
          <a:p>
            <a:pPr marL="342900" indent="-342900">
              <a:lnSpc>
                <a:spcPct val="200000"/>
              </a:lnSpc>
              <a:buClr>
                <a:srgbClr val="10233F"/>
              </a:buClr>
              <a:buSzPct val="100000"/>
              <a:buFont typeface="Wingdings" panose="05000000000000000000" pitchFamily="2" charset="2"/>
              <a:buChar char="Ø"/>
            </a:pPr>
            <a:r>
              <a:rPr lang="it-IT" dirty="0">
                <a:solidFill>
                  <a:srgbClr val="10233F"/>
                </a:solidFill>
                <a:latin typeface="Arial" charset="0"/>
                <a:ea typeface="Arial" charset="0"/>
                <a:cs typeface="Arial" charset="0"/>
              </a:rPr>
              <a:t>Formare nuovi leader</a:t>
            </a: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007672"/>
            <a:ext cx="5459747" cy="2016129"/>
          </a:xfrm>
          <a:prstGeom prst="rect">
            <a:avLst/>
          </a:prstGeom>
          <a:noFill/>
        </p:spPr>
        <p:txBody>
          <a:bodyPr wrap="square" rtlCol="0" anchor="b">
            <a:spAutoFit/>
          </a:bodyPr>
          <a:lstStyle/>
          <a:p>
            <a:pPr algn="ctr">
              <a:lnSpc>
                <a:spcPts val="8000"/>
              </a:lnSpc>
            </a:pPr>
            <a:r>
              <a:rPr lang="it-IT" sz="4400" b="1" dirty="0">
                <a:solidFill>
                  <a:schemeClr val="bg1"/>
                </a:solidFill>
                <a:latin typeface="Arial" panose="020B0604020202020204" pitchFamily="34" charset="0"/>
                <a:ea typeface="Arial" charset="0"/>
                <a:cs typeface="Arial" panose="020B0604020202020204" pitchFamily="34" charset="0"/>
              </a:rPr>
              <a:t>Perché organizzare nuovi club?</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2099285"/>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990703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1" y="-3376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609600" y="609600"/>
            <a:ext cx="6858000" cy="56388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093185"/>
            <a:ext cx="5092507" cy="1200329"/>
          </a:xfrm>
          <a:prstGeom prst="rect">
            <a:avLst/>
          </a:prstGeom>
          <a:noFill/>
        </p:spPr>
        <p:txBody>
          <a:bodyPr wrap="square" rtlCol="0" anchor="b">
            <a:spAutoFit/>
          </a:bodyPr>
          <a:lstStyle/>
          <a:p>
            <a:r>
              <a:rPr lang="it-IT" sz="3600" b="1" dirty="0">
                <a:solidFill>
                  <a:srgbClr val="082E87"/>
                </a:solidFill>
              </a:rPr>
              <a:t>Materiali per lo sviluppo di nuovi club</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40</a:t>
            </a:fld>
            <a:endParaRPr lang="en-US" sz="1000" dirty="0">
              <a:solidFill>
                <a:schemeClr val="bg1"/>
              </a:solidFill>
            </a:endParaRPr>
          </a:p>
        </p:txBody>
      </p:sp>
      <p:grpSp>
        <p:nvGrpSpPr>
          <p:cNvPr id="4" name="Group 3">
            <a:extLst>
              <a:ext uri="{FF2B5EF4-FFF2-40B4-BE49-F238E27FC236}">
                <a16:creationId xmlns:a16="http://schemas.microsoft.com/office/drawing/2014/main" id="{81E3D9A5-7EA0-CE5C-A26F-121FECE1C646}"/>
              </a:ext>
            </a:extLst>
          </p:cNvPr>
          <p:cNvGrpSpPr>
            <a:grpSpLocks/>
          </p:cNvGrpSpPr>
          <p:nvPr/>
        </p:nvGrpSpPr>
        <p:grpSpPr bwMode="auto">
          <a:xfrm>
            <a:off x="990600" y="3124200"/>
            <a:ext cx="2743200" cy="2743200"/>
            <a:chOff x="802" y="802"/>
            <a:chExt cx="5011" cy="5010"/>
          </a:xfrm>
        </p:grpSpPr>
        <p:sp>
          <p:nvSpPr>
            <p:cNvPr id="6" name="docshape2">
              <a:extLst>
                <a:ext uri="{FF2B5EF4-FFF2-40B4-BE49-F238E27FC236}">
                  <a16:creationId xmlns:a16="http://schemas.microsoft.com/office/drawing/2014/main" id="{E5E934F3-BBC7-D5A1-EF51-7682B8041967}"/>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7" name="docshape3">
              <a:extLst>
                <a:ext uri="{FF2B5EF4-FFF2-40B4-BE49-F238E27FC236}">
                  <a16:creationId xmlns:a16="http://schemas.microsoft.com/office/drawing/2014/main" id="{1A1649FD-72BA-0DAC-44CA-6D128D3638A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pic>
          <p:nvPicPr>
            <p:cNvPr id="8" name="docshape4">
              <a:extLst>
                <a:ext uri="{FF2B5EF4-FFF2-40B4-BE49-F238E27FC236}">
                  <a16:creationId xmlns:a16="http://schemas.microsoft.com/office/drawing/2014/main" id="{870F7423-5708-0255-1B21-C4476C5F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
              <a:extLst>
                <a:ext uri="{FF2B5EF4-FFF2-40B4-BE49-F238E27FC236}">
                  <a16:creationId xmlns:a16="http://schemas.microsoft.com/office/drawing/2014/main" id="{BC3C34F0-F112-2F96-6E6C-B0B11D3006E7}"/>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docshape6">
              <a:extLst>
                <a:ext uri="{FF2B5EF4-FFF2-40B4-BE49-F238E27FC236}">
                  <a16:creationId xmlns:a16="http://schemas.microsoft.com/office/drawing/2014/main" id="{4785763E-0399-B107-3355-D4E230A64431}"/>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docshape7">
              <a:extLst>
                <a:ext uri="{FF2B5EF4-FFF2-40B4-BE49-F238E27FC236}">
                  <a16:creationId xmlns:a16="http://schemas.microsoft.com/office/drawing/2014/main" id="{34DBF60E-6B33-2FA1-A660-CCE3940AC386}"/>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docshape8">
              <a:extLst>
                <a:ext uri="{FF2B5EF4-FFF2-40B4-BE49-F238E27FC236}">
                  <a16:creationId xmlns:a16="http://schemas.microsoft.com/office/drawing/2014/main" id="{36A247D6-7636-BBCC-DEC5-ECD3905F44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docshape9">
              <a:extLst>
                <a:ext uri="{FF2B5EF4-FFF2-40B4-BE49-F238E27FC236}">
                  <a16:creationId xmlns:a16="http://schemas.microsoft.com/office/drawing/2014/main" id="{4C102AB4-72C8-67F3-173D-C1FC28B1079E}"/>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docshape10">
              <a:extLst>
                <a:ext uri="{FF2B5EF4-FFF2-40B4-BE49-F238E27FC236}">
                  <a16:creationId xmlns:a16="http://schemas.microsoft.com/office/drawing/2014/main" id="{6DE7C6D6-AB95-CA9A-BA75-A0971EB3BC19}"/>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0" name="docshape11">
              <a:extLst>
                <a:ext uri="{FF2B5EF4-FFF2-40B4-BE49-F238E27FC236}">
                  <a16:creationId xmlns:a16="http://schemas.microsoft.com/office/drawing/2014/main" id="{7658B276-75ED-D1B5-839A-5317EE77DE57}"/>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docshape12">
              <a:extLst>
                <a:ext uri="{FF2B5EF4-FFF2-40B4-BE49-F238E27FC236}">
                  <a16:creationId xmlns:a16="http://schemas.microsoft.com/office/drawing/2014/main" id="{6B7D992A-7676-336C-AD85-D13E987B67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docshape13">
              <a:extLst>
                <a:ext uri="{FF2B5EF4-FFF2-40B4-BE49-F238E27FC236}">
                  <a16:creationId xmlns:a16="http://schemas.microsoft.com/office/drawing/2014/main" id="{EF968C30-BF0B-4D09-C5A7-D42EB5FCDECA}"/>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3" name="docshape14">
              <a:extLst>
                <a:ext uri="{FF2B5EF4-FFF2-40B4-BE49-F238E27FC236}">
                  <a16:creationId xmlns:a16="http://schemas.microsoft.com/office/drawing/2014/main" id="{0DEB463B-0D31-F39E-6F14-7B55B74320EB}"/>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sp>
          <p:nvSpPr>
            <p:cNvPr id="26" name="docshape15">
              <a:extLst>
                <a:ext uri="{FF2B5EF4-FFF2-40B4-BE49-F238E27FC236}">
                  <a16:creationId xmlns:a16="http://schemas.microsoft.com/office/drawing/2014/main" id="{4F86EB09-0709-2CAF-CC8B-DF29783BF7FE}"/>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docshape16">
              <a:extLst>
                <a:ext uri="{FF2B5EF4-FFF2-40B4-BE49-F238E27FC236}">
                  <a16:creationId xmlns:a16="http://schemas.microsoft.com/office/drawing/2014/main" id="{CE8736CB-03D9-CE60-0C6E-680C7CA08A66}"/>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dirty="0"/>
            </a:p>
          </p:txBody>
        </p:sp>
      </p:grpSp>
      <p:sp>
        <p:nvSpPr>
          <p:cNvPr id="29" name="Text Placeholder 2">
            <a:extLst>
              <a:ext uri="{FF2B5EF4-FFF2-40B4-BE49-F238E27FC236}">
                <a16:creationId xmlns:a16="http://schemas.microsoft.com/office/drawing/2014/main" id="{404B867D-2E17-B835-24E5-9C3DD1185837}"/>
              </a:ext>
            </a:extLst>
          </p:cNvPr>
          <p:cNvSpPr txBox="1">
            <a:spLocks/>
          </p:cNvSpPr>
          <p:nvPr/>
        </p:nvSpPr>
        <p:spPr>
          <a:xfrm>
            <a:off x="5790987" y="813232"/>
            <a:ext cx="6345412" cy="59817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dirty="0">
                <a:solidFill>
                  <a:schemeClr val="bg1"/>
                </a:solidFill>
              </a:rPr>
              <a:t>L'elenco seguente fornisce alcune opzioni utili di risorse disponibili online. Queste possono anche essere ordinate presso la Divisione Membership. Per inviare un ordine, visitate la pagina web “Costituire un nuovo club” o utilizzate questo codice QR.</a:t>
            </a:r>
          </a:p>
          <a:p>
            <a:pPr marL="0" indent="0">
              <a:buNone/>
            </a:pPr>
            <a:r>
              <a:rPr lang="it-IT" dirty="0">
                <a:solidFill>
                  <a:schemeClr val="bg1"/>
                </a:solidFill>
              </a:rPr>
              <a:t> </a:t>
            </a:r>
          </a:p>
          <a:p>
            <a:pPr marL="342900" indent="-342900">
              <a:lnSpc>
                <a:spcPct val="150000"/>
              </a:lnSpc>
              <a:buClr>
                <a:schemeClr val="bg1"/>
              </a:buClr>
              <a:buSzPct val="100000"/>
              <a:buFont typeface="Wingdings" panose="05000000000000000000" pitchFamily="2" charset="2"/>
              <a:buChar char="Ø"/>
            </a:pPr>
            <a:r>
              <a:rPr lang="it-IT" sz="1600" dirty="0">
                <a:solidFill>
                  <a:schemeClr val="bg1"/>
                </a:solidFill>
              </a:rPr>
              <a:t>Kit per l’estensione di un nuovo club (KITEXT)</a:t>
            </a:r>
          </a:p>
          <a:p>
            <a:pPr marL="342900" indent="-342900">
              <a:lnSpc>
                <a:spcPct val="150000"/>
              </a:lnSpc>
              <a:buClr>
                <a:schemeClr val="bg1"/>
              </a:buClr>
              <a:buSzPct val="100000"/>
              <a:buFont typeface="Wingdings" panose="05000000000000000000" pitchFamily="2" charset="2"/>
              <a:buChar char="Ø"/>
            </a:pPr>
            <a:r>
              <a:rPr lang="it-IT" sz="1600" dirty="0">
                <a:solidFill>
                  <a:schemeClr val="bg1"/>
                </a:solidFill>
                <a:ea typeface="Calibri" panose="020F0502020204030204" pitchFamily="34" charset="0"/>
              </a:rPr>
              <a:t>Richiesta di iscrizione soci fondatori (TK-188)</a:t>
            </a:r>
          </a:p>
          <a:p>
            <a:pPr marL="342900" indent="-342900">
              <a:lnSpc>
                <a:spcPct val="150000"/>
              </a:lnSpc>
              <a:buClr>
                <a:schemeClr val="bg1"/>
              </a:buClr>
              <a:buSzPct val="100000"/>
              <a:buFont typeface="Wingdings" panose="05000000000000000000" pitchFamily="2" charset="2"/>
              <a:buChar char="Ø"/>
            </a:pPr>
            <a:r>
              <a:rPr lang="it-IT" sz="1600" dirty="0">
                <a:solidFill>
                  <a:schemeClr val="bg1"/>
                </a:solidFill>
                <a:ea typeface="Calibri" panose="020F0502020204030204" pitchFamily="34" charset="0"/>
              </a:rPr>
              <a:t>Brochure “Ciao!” (EX-511)</a:t>
            </a:r>
          </a:p>
          <a:p>
            <a:pPr marL="342900" indent="-342900">
              <a:lnSpc>
                <a:spcPct val="150000"/>
              </a:lnSpc>
              <a:buClr>
                <a:schemeClr val="bg1"/>
              </a:buClr>
              <a:buSzPct val="100000"/>
              <a:buFont typeface="Wingdings" panose="05000000000000000000" pitchFamily="2" charset="2"/>
              <a:buChar char="Ø"/>
            </a:pPr>
            <a:r>
              <a:rPr lang="it-IT" sz="1600" dirty="0">
                <a:solidFill>
                  <a:schemeClr val="bg1"/>
                </a:solidFill>
                <a:ea typeface="Calibri" panose="020F0502020204030204" pitchFamily="34" charset="0"/>
              </a:rPr>
              <a:t>Poster per il reclutamento di nuovi soci (EX-109)</a:t>
            </a:r>
          </a:p>
          <a:p>
            <a:pPr marL="342900" indent="-342900">
              <a:lnSpc>
                <a:spcPct val="150000"/>
              </a:lnSpc>
              <a:buClr>
                <a:schemeClr val="bg1"/>
              </a:buClr>
              <a:buSzPct val="100000"/>
              <a:buFont typeface="Wingdings" panose="05000000000000000000" pitchFamily="2" charset="2"/>
              <a:buChar char="Ø"/>
            </a:pPr>
            <a:r>
              <a:rPr lang="it-IT" sz="1600" dirty="0">
                <a:solidFill>
                  <a:schemeClr val="bg1"/>
                </a:solidFill>
                <a:ea typeface="Calibri" panose="020F0502020204030204" pitchFamily="34" charset="0"/>
              </a:rPr>
              <a:t>Volantino I Lions fanno la differenza (ME-40)</a:t>
            </a:r>
          </a:p>
          <a:p>
            <a:pPr marL="342900" indent="-342900">
              <a:lnSpc>
                <a:spcPct val="150000"/>
              </a:lnSpc>
              <a:buClr>
                <a:schemeClr val="bg1"/>
              </a:buClr>
              <a:buSzPct val="100000"/>
              <a:buFont typeface="Wingdings" panose="05000000000000000000" pitchFamily="2" charset="2"/>
              <a:buChar char="Ø"/>
            </a:pPr>
            <a:r>
              <a:rPr lang="it-IT" sz="1600" dirty="0">
                <a:solidFill>
                  <a:schemeClr val="bg1"/>
                </a:solidFill>
                <a:ea typeface="Calibri" panose="020F0502020204030204" pitchFamily="34" charset="0"/>
              </a:rPr>
              <a:t>Volantino La tua famiglia può fare la differenza (MPFM-8)</a:t>
            </a:r>
          </a:p>
          <a:p>
            <a:pPr marL="342900" indent="-342900">
              <a:lnSpc>
                <a:spcPct val="150000"/>
              </a:lnSpc>
              <a:buClr>
                <a:schemeClr val="bg1"/>
              </a:buClr>
              <a:buSzPct val="100000"/>
              <a:buFont typeface="Wingdings" panose="05000000000000000000" pitchFamily="2" charset="2"/>
              <a:buChar char="Ø"/>
            </a:pPr>
            <a:r>
              <a:rPr lang="it-IT" sz="1600" dirty="0">
                <a:solidFill>
                  <a:schemeClr val="bg1"/>
                </a:solidFill>
              </a:rPr>
              <a:t>Lo scopo di vita dei Lions </a:t>
            </a:r>
            <a:r>
              <a:rPr lang="it-IT" sz="1600" dirty="0">
                <a:solidFill>
                  <a:schemeClr val="bg1"/>
                </a:solidFill>
                <a:ea typeface="Calibri" panose="020F0502020204030204" pitchFamily="34" charset="0"/>
              </a:rPr>
              <a:t>(ME-33)</a:t>
            </a:r>
          </a:p>
          <a:p>
            <a:pPr marL="342900" indent="-342900">
              <a:lnSpc>
                <a:spcPct val="150000"/>
              </a:lnSpc>
              <a:buClr>
                <a:schemeClr val="bg1"/>
              </a:buClr>
              <a:buSzPct val="100000"/>
              <a:buFont typeface="Wingdings" panose="05000000000000000000" pitchFamily="2" charset="2"/>
              <a:buChar char="Ø"/>
            </a:pPr>
            <a:r>
              <a:rPr lang="it-IT" sz="1600" dirty="0">
                <a:solidFill>
                  <a:schemeClr val="bg1"/>
                </a:solidFill>
              </a:rPr>
              <a:t>Semplicemente... chiedete! Guida per il reclutamento di nuovi soci (ME-300)</a:t>
            </a:r>
          </a:p>
          <a:p>
            <a:pPr marL="342900" indent="-342900">
              <a:buClr>
                <a:schemeClr val="bg1"/>
              </a:buClr>
              <a:buSzPct val="100000"/>
              <a:buFont typeface="Wingdings" panose="05000000000000000000" pitchFamily="2" charset="2"/>
              <a:buChar char="Ø"/>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6060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it-IT" dirty="0">
                <a:solidFill>
                  <a:srgbClr val="0D2240"/>
                </a:solidFill>
                <a:latin typeface="Arial" charset="0"/>
                <a:ea typeface="Arial" charset="0"/>
                <a:cs typeface="Arial" charset="0"/>
              </a:rPr>
            </a:br>
            <a:endParaRPr lang="it-IT"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240281"/>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dirty="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3" name="Text Placeholder 1">
            <a:extLst>
              <a:ext uri="{FF2B5EF4-FFF2-40B4-BE49-F238E27FC236}">
                <a16:creationId xmlns:a16="http://schemas.microsoft.com/office/drawing/2014/main" id="{38EBBFF2-87C1-A02C-C2BD-649BEA2367D2}"/>
              </a:ext>
            </a:extLst>
          </p:cNvPr>
          <p:cNvSpPr txBox="1">
            <a:spLocks/>
          </p:cNvSpPr>
          <p:nvPr/>
        </p:nvSpPr>
        <p:spPr>
          <a:xfrm>
            <a:off x="839219" y="2362200"/>
            <a:ext cx="3276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3600" b="1" dirty="0">
                <a:solidFill>
                  <a:schemeClr val="bg1"/>
                </a:solidFill>
              </a:rPr>
              <a:t>Punti chiave da ricordare</a:t>
            </a:r>
          </a:p>
        </p:txBody>
      </p:sp>
      <p:sp>
        <p:nvSpPr>
          <p:cNvPr id="4" name="Text Placeholder 2">
            <a:extLst>
              <a:ext uri="{FF2B5EF4-FFF2-40B4-BE49-F238E27FC236}">
                <a16:creationId xmlns:a16="http://schemas.microsoft.com/office/drawing/2014/main" id="{A8B43EA6-903E-633F-7F47-D889D9066D95}"/>
              </a:ext>
            </a:extLst>
          </p:cNvPr>
          <p:cNvSpPr txBox="1">
            <a:spLocks/>
          </p:cNvSpPr>
          <p:nvPr/>
        </p:nvSpPr>
        <p:spPr>
          <a:xfrm>
            <a:off x="5303091" y="723900"/>
            <a:ext cx="6660309" cy="5562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dirty="0">
                <a:solidFill>
                  <a:schemeClr val="accent6">
                    <a:lumMod val="75000"/>
                    <a:lumOff val="25000"/>
                  </a:schemeClr>
                </a:solidFill>
              </a:rPr>
              <a:t>Capire i bisogni della collettività è il primo passo per la formazione di successo di un nuovo club.</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dirty="0">
                <a:solidFill>
                  <a:schemeClr val="accent6">
                    <a:lumMod val="75000"/>
                    <a:lumOff val="25000"/>
                  </a:schemeClr>
                </a:solidFill>
              </a:rPr>
              <a:t>Costruire un nuovo team di supporto forte per il club aiuterà a conservare i nuovi soci e a creare un club solido.</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dirty="0">
                <a:solidFill>
                  <a:schemeClr val="accent6">
                    <a:lumMod val="75000"/>
                    <a:lumOff val="25000"/>
                  </a:schemeClr>
                </a:solidFill>
              </a:rPr>
              <a:t>I rapporti con i funzionari della comunità e con gli imprenditori sostengono il club e aiutano la sua promozione.</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dirty="0">
                <a:solidFill>
                  <a:schemeClr val="accent6">
                    <a:lumMod val="75000"/>
                    <a:lumOff val="25000"/>
                  </a:schemeClr>
                </a:solidFill>
              </a:rPr>
              <a:t>Una riunione informativa e organizzativa ben pianificata lascia un'impressione duratura sui nuovi soci.</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dirty="0">
                <a:solidFill>
                  <a:schemeClr val="accent6">
                    <a:lumMod val="75000"/>
                    <a:lumOff val="25000"/>
                  </a:schemeClr>
                </a:solidFill>
              </a:rPr>
              <a:t>I membri del personale di LCI sono a disposizione per fornire supporto durante l'intero processo.</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it-IT" dirty="0">
                <a:solidFill>
                  <a:schemeClr val="accent6">
                    <a:lumMod val="75000"/>
                    <a:lumOff val="25000"/>
                  </a:schemeClr>
                </a:solidFill>
              </a:rPr>
              <a:t>Mostra la tua passione per il service e divertiti a costruire nuovi club! </a:t>
            </a:r>
          </a:p>
          <a:p>
            <a:pPr marL="342900" indent="-342900"/>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282967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6" name="TextBox 5">
            <a:extLst>
              <a:ext uri="{FF2B5EF4-FFF2-40B4-BE49-F238E27FC236}">
                <a16:creationId xmlns:a16="http://schemas.microsoft.com/office/drawing/2014/main" id="{496FC06F-773F-564A-B34C-AE6308CD1ADE}"/>
              </a:ext>
            </a:extLst>
          </p:cNvPr>
          <p:cNvSpPr txBox="1"/>
          <p:nvPr/>
        </p:nvSpPr>
        <p:spPr>
          <a:xfrm>
            <a:off x="2581443" y="2180296"/>
            <a:ext cx="7029115" cy="2123658"/>
          </a:xfrm>
          <a:prstGeom prst="rect">
            <a:avLst/>
          </a:prstGeom>
          <a:noFill/>
        </p:spPr>
        <p:txBody>
          <a:bodyPr wrap="square" rtlCol="0">
            <a:spAutoFit/>
          </a:bodyPr>
          <a:lstStyle/>
          <a:p>
            <a:pPr algn="ctr"/>
            <a:r>
              <a:rPr lang="it-IT" sz="4400" b="1" i="0" dirty="0">
                <a:solidFill>
                  <a:schemeClr val="bg1"/>
                </a:solidFill>
                <a:effectLst/>
                <a:cs typeface="Arial" panose="020B0604020202020204" pitchFamily="34" charset="0"/>
              </a:rPr>
              <a:t>Il servizio agli altri è l’affitto che paghi per la tua stanza qui sulla terra.</a:t>
            </a:r>
          </a:p>
        </p:txBody>
      </p:sp>
      <p:sp>
        <p:nvSpPr>
          <p:cNvPr id="8" name="Quote">
            <a:extLst>
              <a:ext uri="{FF2B5EF4-FFF2-40B4-BE49-F238E27FC236}">
                <a16:creationId xmlns:a16="http://schemas.microsoft.com/office/drawing/2014/main" id="{889B186E-8B77-70DD-F49F-4AE5794DC64E}"/>
              </a:ext>
            </a:extLst>
          </p:cNvPr>
          <p:cNvSpPr/>
          <p:nvPr/>
        </p:nvSpPr>
        <p:spPr>
          <a:xfrm>
            <a:off x="9677400" y="3154947"/>
            <a:ext cx="1513719" cy="2834105"/>
          </a:xfrm>
          <a:prstGeom prst="rect">
            <a:avLst/>
          </a:prstGeom>
        </p:spPr>
        <p:txBody>
          <a:bodyPr wrap="square" lIns="63496" tIns="31748" rIns="63496" bIns="31748">
            <a:spAutoFit/>
          </a:bodyPr>
          <a:lstStyle/>
          <a:p>
            <a:pPr algn="ctr"/>
            <a:r>
              <a:rPr lang="it-IT" sz="18000" b="1" dirty="0">
                <a:solidFill>
                  <a:srgbClr val="EBB700"/>
                </a:solidFill>
                <a:latin typeface="Open Sans"/>
                <a:cs typeface="Open Sans"/>
              </a:rPr>
              <a:t>”</a:t>
            </a:r>
          </a:p>
        </p:txBody>
      </p:sp>
      <p:sp>
        <p:nvSpPr>
          <p:cNvPr id="11" name="Quote">
            <a:extLst>
              <a:ext uri="{FF2B5EF4-FFF2-40B4-BE49-F238E27FC236}">
                <a16:creationId xmlns:a16="http://schemas.microsoft.com/office/drawing/2014/main" id="{02AAB190-31D2-3AB6-E782-F2510F9DF481}"/>
              </a:ext>
            </a:extLst>
          </p:cNvPr>
          <p:cNvSpPr/>
          <p:nvPr/>
        </p:nvSpPr>
        <p:spPr>
          <a:xfrm>
            <a:off x="1346688" y="1168478"/>
            <a:ext cx="1513719" cy="2834105"/>
          </a:xfrm>
          <a:prstGeom prst="rect">
            <a:avLst/>
          </a:prstGeom>
        </p:spPr>
        <p:txBody>
          <a:bodyPr wrap="square" lIns="63496" tIns="31748" rIns="63496" bIns="31748">
            <a:spAutoFit/>
          </a:bodyPr>
          <a:lstStyle/>
          <a:p>
            <a:pPr algn="ctr"/>
            <a:r>
              <a:rPr lang="it-IT" sz="18000" b="1" dirty="0">
                <a:solidFill>
                  <a:srgbClr val="EBB700"/>
                </a:solidFill>
                <a:latin typeface="Open Sans"/>
                <a:cs typeface="Open Sans"/>
              </a:rPr>
              <a:t>“</a:t>
            </a:r>
          </a:p>
        </p:txBody>
      </p:sp>
      <p:sp>
        <p:nvSpPr>
          <p:cNvPr id="13" name="Text Placeholder 1">
            <a:extLst>
              <a:ext uri="{FF2B5EF4-FFF2-40B4-BE49-F238E27FC236}">
                <a16:creationId xmlns:a16="http://schemas.microsoft.com/office/drawing/2014/main" id="{B63D931C-EC0E-1061-F9F9-F28E3247CB4E}"/>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it-IT" sz="2400" b="1" dirty="0">
                <a:solidFill>
                  <a:schemeClr val="bg1"/>
                </a:solidFill>
              </a:rPr>
              <a:t>- Muhammad Ali</a:t>
            </a:r>
          </a:p>
        </p:txBody>
      </p:sp>
    </p:spTree>
    <p:extLst>
      <p:ext uri="{BB962C8B-B14F-4D97-AF65-F5344CB8AC3E}">
        <p14:creationId xmlns:p14="http://schemas.microsoft.com/office/powerpoint/2010/main" val="1194575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dirty="0"/>
              <a:t>Domande?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B96E01C4-BD66-F448-E7DE-1A5FE6A0E96F}"/>
              </a:ext>
            </a:extLst>
          </p:cNvPr>
          <p:cNvSpPr txBox="1"/>
          <p:nvPr/>
        </p:nvSpPr>
        <p:spPr>
          <a:xfrm>
            <a:off x="3040155" y="3505200"/>
            <a:ext cx="6111688" cy="1200329"/>
          </a:xfrm>
          <a:prstGeom prst="rect">
            <a:avLst/>
          </a:prstGeom>
          <a:noFill/>
        </p:spPr>
        <p:txBody>
          <a:bodyPr wrap="square">
            <a:spAutoFit/>
          </a:bodyPr>
          <a:lstStyle/>
          <a:p>
            <a:pPr marL="0" indent="0" algn="ctr">
              <a:buNone/>
            </a:pPr>
            <a:r>
              <a:rPr lang="it-IT" sz="2400" dirty="0">
                <a:solidFill>
                  <a:schemeClr val="bg1"/>
                </a:solidFill>
              </a:rPr>
              <a:t>Per ulteriori informazioni contattare la Divisione Sviluppo Soci all’indirizzo </a:t>
            </a:r>
            <a:r>
              <a:rPr lang="it-IT" sz="2400" dirty="0">
                <a:solidFill>
                  <a:schemeClr val="accent1"/>
                </a:solidFill>
              </a:rPr>
              <a:t>membership@lionclubs.org</a:t>
            </a:r>
          </a:p>
        </p:txBody>
      </p:sp>
    </p:spTree>
    <p:extLst>
      <p:ext uri="{BB962C8B-B14F-4D97-AF65-F5344CB8AC3E}">
        <p14:creationId xmlns:p14="http://schemas.microsoft.com/office/powerpoint/2010/main" val="290498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rPr>
              <a:t>Grazie</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44</a:t>
            </a:fld>
            <a:endParaRPr lang="en-US" sz="1000" dirty="0">
              <a:solidFill>
                <a:schemeClr val="bg1"/>
              </a:solidFill>
            </a:endParaRPr>
          </a:p>
        </p:txBody>
      </p:sp>
      <p:sp>
        <p:nvSpPr>
          <p:cNvPr id="2" name="TextBox 1">
            <a:extLst>
              <a:ext uri="{FF2B5EF4-FFF2-40B4-BE49-F238E27FC236}">
                <a16:creationId xmlns:a16="http://schemas.microsoft.com/office/drawing/2014/main" id="{877E4940-6311-1D40-3B29-BDAE37676ED5}"/>
              </a:ext>
            </a:extLst>
          </p:cNvPr>
          <p:cNvSpPr txBox="1"/>
          <p:nvPr/>
        </p:nvSpPr>
        <p:spPr>
          <a:xfrm>
            <a:off x="381000" y="6352390"/>
            <a:ext cx="2619430" cy="338554"/>
          </a:xfrm>
          <a:prstGeom prst="rect">
            <a:avLst/>
          </a:prstGeom>
          <a:noFill/>
        </p:spPr>
        <p:txBody>
          <a:bodyPr wrap="square" rtlCol="0">
            <a:spAutoFit/>
          </a:bodyPr>
          <a:lstStyle/>
          <a:p>
            <a:r>
              <a:rPr lang="it-IT" sz="1600" b="1" dirty="0">
                <a:solidFill>
                  <a:schemeClr val="bg1"/>
                </a:solidFill>
              </a:rPr>
              <a:t>Aggiornato il 5/2023 IT</a:t>
            </a:r>
          </a:p>
        </p:txBody>
      </p:sp>
    </p:spTree>
    <p:extLst>
      <p:ext uri="{BB962C8B-B14F-4D97-AF65-F5344CB8AC3E}">
        <p14:creationId xmlns:p14="http://schemas.microsoft.com/office/powerpoint/2010/main" val="287861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B7139-7440-9EAE-8029-685F9AC5A5B4}"/>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extBox 10"/>
          <p:cNvSpPr txBox="1"/>
          <p:nvPr/>
        </p:nvSpPr>
        <p:spPr>
          <a:xfrm>
            <a:off x="0" y="1605740"/>
            <a:ext cx="12192000" cy="480850"/>
          </a:xfrm>
          <a:prstGeom prst="rect">
            <a:avLst/>
          </a:prstGeom>
          <a:noFill/>
        </p:spPr>
        <p:txBody>
          <a:bodyPr wrap="square" tIns="85700" bIns="85700" rtlCol="0" anchor="t">
            <a:spAutoFit/>
          </a:bodyPr>
          <a:lstStyle/>
          <a:p>
            <a:pPr algn="ctr"/>
            <a:r>
              <a:rPr lang="it-IT" sz="2000" dirty="0">
                <a:solidFill>
                  <a:srgbClr val="33373B"/>
                </a:solidFill>
                <a:latin typeface="Arial" charset="0"/>
                <a:ea typeface="Arial" charset="0"/>
                <a:cs typeface="Arial" charset="0"/>
              </a:rPr>
              <a:t>Il nostro mondo è in continua evoluzione, e desideriamo che il nuovo club si adatti alla vita dei soci. </a:t>
            </a:r>
          </a:p>
        </p:txBody>
      </p:sp>
      <p:sp>
        <p:nvSpPr>
          <p:cNvPr id="14" name="BoxContent"/>
          <p:cNvSpPr>
            <a:spLocks noChangeArrowheads="1"/>
          </p:cNvSpPr>
          <p:nvPr/>
        </p:nvSpPr>
        <p:spPr bwMode="gray">
          <a:xfrm>
            <a:off x="3352800" y="3711914"/>
            <a:ext cx="7391400" cy="914400"/>
          </a:xfrm>
          <a:prstGeom prst="rect">
            <a:avLst/>
          </a:prstGeom>
          <a:solidFill>
            <a:srgbClr val="FBB9A7"/>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Gli studenti universitari contribuiscono a creare un impatto positivo nel loro campus universitario</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Gli studenti coltivano solide competenze di leadership</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Gli studenti hanno diritto a sconti a loro dedicati quando si uniscono a un Lions club</a:t>
            </a:r>
          </a:p>
        </p:txBody>
      </p:sp>
      <p:sp>
        <p:nvSpPr>
          <p:cNvPr id="16" name="BoxContent"/>
          <p:cNvSpPr>
            <a:spLocks noChangeArrowheads="1"/>
          </p:cNvSpPr>
          <p:nvPr/>
        </p:nvSpPr>
        <p:spPr bwMode="gray">
          <a:xfrm>
            <a:off x="3352800" y="4910808"/>
            <a:ext cx="7391400" cy="914400"/>
          </a:xfrm>
          <a:prstGeom prst="rect">
            <a:avLst/>
          </a:prstGeom>
          <a:solidFill>
            <a:schemeClr val="bg2">
              <a:lumMod val="20000"/>
              <a:lumOff val="80000"/>
            </a:schemeClr>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Facilitano la transizione dei soci Leo alla membership Lions</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Riconoscimento degli anni di servizio Leo nello storico associativo Lions club</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Speciali riduzioni per la quota di ammissione da Leo a Lions</a:t>
            </a:r>
          </a:p>
        </p:txBody>
      </p:sp>
      <p:sp>
        <p:nvSpPr>
          <p:cNvPr id="19" name="BoxContent"/>
          <p:cNvSpPr>
            <a:spLocks noChangeArrowheads="1"/>
          </p:cNvSpPr>
          <p:nvPr/>
        </p:nvSpPr>
        <p:spPr bwMode="gray">
          <a:xfrm>
            <a:off x="3352800" y="2514600"/>
            <a:ext cx="7391400" cy="914400"/>
          </a:xfrm>
          <a:prstGeom prst="rect">
            <a:avLst/>
          </a:prstGeom>
          <a:solidFill>
            <a:srgbClr val="FFD1D1"/>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Il tipo più comune di Lions club</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Ideale per un gruppo di uomini e donne dedicati al servizio in una singola comunità</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Offre flessibilità e serve comunità diverse</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b="1" dirty="0">
                <a:solidFill>
                  <a:srgbClr val="00338D"/>
                </a:solidFill>
                <a:latin typeface="Arial" charset="0"/>
                <a:ea typeface="Arial" charset="0"/>
                <a:cs typeface="Arial" charset="0"/>
              </a:rPr>
              <a:t>Tipi/formati di nuovi club</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1" name="Freeform 20"/>
          <p:cNvSpPr/>
          <p:nvPr/>
        </p:nvSpPr>
        <p:spPr>
          <a:xfrm>
            <a:off x="1371600" y="2499231"/>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F00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it-IT" sz="1600" b="1" dirty="0">
                <a:solidFill>
                  <a:srgbClr val="FFFFFF"/>
                </a:solidFill>
                <a:latin typeface="Arial" charset="0"/>
                <a:ea typeface="Arial" charset="0"/>
                <a:cs typeface="Arial" charset="0"/>
              </a:rPr>
              <a:t>Club Tradizionale</a:t>
            </a:r>
          </a:p>
        </p:txBody>
      </p:sp>
      <p:sp>
        <p:nvSpPr>
          <p:cNvPr id="23" name="Freeform 22"/>
          <p:cNvSpPr/>
          <p:nvPr/>
        </p:nvSpPr>
        <p:spPr>
          <a:xfrm>
            <a:off x="1371600" y="3696545"/>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4"/>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it-IT" sz="1600" b="1" dirty="0">
                <a:solidFill>
                  <a:srgbClr val="FFFFFF"/>
                </a:solidFill>
                <a:latin typeface="Arial" charset="0"/>
                <a:ea typeface="Arial" charset="0"/>
                <a:cs typeface="Arial" charset="0"/>
              </a:rPr>
              <a:t>Club universitario</a:t>
            </a:r>
          </a:p>
        </p:txBody>
      </p:sp>
      <p:sp>
        <p:nvSpPr>
          <p:cNvPr id="24" name="Freeform 23"/>
          <p:cNvSpPr/>
          <p:nvPr/>
        </p:nvSpPr>
        <p:spPr>
          <a:xfrm>
            <a:off x="1371600" y="4895439"/>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0C3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it-IT" sz="1600" b="1" dirty="0">
                <a:solidFill>
                  <a:srgbClr val="FFFFFF"/>
                </a:solidFill>
                <a:latin typeface="Arial" charset="0"/>
                <a:ea typeface="Arial" charset="0"/>
                <a:cs typeface="Arial" charset="0"/>
              </a:rPr>
              <a:t>Club Leo-Lions</a:t>
            </a:r>
          </a:p>
        </p:txBody>
      </p:sp>
      <p:pic>
        <p:nvPicPr>
          <p:cNvPr id="3" name="Picture 2">
            <a:extLst>
              <a:ext uri="{FF2B5EF4-FFF2-40B4-BE49-F238E27FC236}">
                <a16:creationId xmlns:a16="http://schemas.microsoft.com/office/drawing/2014/main" id="{A03AA595-33B6-2595-DF78-1BB720E7D87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820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06F0E-D669-6F6B-B6CF-22BFCF5EF813}"/>
              </a:ext>
            </a:extLst>
          </p:cNvPr>
          <p:cNvSpPr/>
          <p:nvPr/>
        </p:nvSpPr>
        <p:spPr bwMode="auto">
          <a:xfrm>
            <a:off x="0" y="-26238"/>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4" name="BoxContent"/>
          <p:cNvSpPr>
            <a:spLocks noChangeArrowheads="1"/>
          </p:cNvSpPr>
          <p:nvPr/>
        </p:nvSpPr>
        <p:spPr bwMode="gray">
          <a:xfrm>
            <a:off x="3141785" y="4642625"/>
            <a:ext cx="8060315" cy="914400"/>
          </a:xfrm>
          <a:prstGeom prst="rect">
            <a:avLst/>
          </a:prstGeom>
          <a:solidFill>
            <a:srgbClr val="BDE3FF"/>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Club costruiti su punti in comune (cultura, competenze, interessi)</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Si applicano le stesse norme e procedure di omologazione dei club tradizionali</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Le opportunità di servizio si basano su interessi condivisi</a:t>
            </a:r>
          </a:p>
        </p:txBody>
      </p:sp>
      <p:sp>
        <p:nvSpPr>
          <p:cNvPr id="16" name="BoxContent"/>
          <p:cNvSpPr>
            <a:spLocks noChangeArrowheads="1"/>
          </p:cNvSpPr>
          <p:nvPr/>
        </p:nvSpPr>
        <p:spPr bwMode="gray">
          <a:xfrm>
            <a:off x="3124200" y="3416827"/>
            <a:ext cx="8060315" cy="914400"/>
          </a:xfrm>
          <a:prstGeom prst="rect">
            <a:avLst/>
          </a:prstGeom>
          <a:solidFill>
            <a:srgbClr val="D8BEEC"/>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Questa categoria di club utilizza software o piattaforme multifunzionali per le proprie riunioni</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Si applicano le stesse norme e procedure di omologazione dei club tradizionali</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Offre opzioni flessibili per persone che potrebbero avere difficoltà specifiche (ad es. orari limitati per le riunioni, posizione geografica, mobilità fisica limitata)</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b="1" dirty="0">
                <a:solidFill>
                  <a:srgbClr val="00338D"/>
                </a:solidFill>
                <a:latin typeface="Arial" charset="0"/>
                <a:ea typeface="Arial" charset="0"/>
                <a:cs typeface="Arial" charset="0"/>
              </a:rPr>
              <a:t>Tipi/formati di nuovi club (continua)</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3" name="Freeform 22"/>
          <p:cNvSpPr/>
          <p:nvPr/>
        </p:nvSpPr>
        <p:spPr>
          <a:xfrm>
            <a:off x="1153840" y="4627256"/>
            <a:ext cx="2046896"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A5496"/>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it-IT" sz="1600" b="1" dirty="0">
                <a:solidFill>
                  <a:srgbClr val="FFFFFF"/>
                </a:solidFill>
                <a:latin typeface="Arial" charset="0"/>
                <a:ea typeface="Arial" charset="0"/>
                <a:cs typeface="Arial" charset="0"/>
              </a:rPr>
              <a:t>Club con specializzazioni</a:t>
            </a:r>
          </a:p>
        </p:txBody>
      </p:sp>
      <p:sp>
        <p:nvSpPr>
          <p:cNvPr id="24" name="Freeform 23"/>
          <p:cNvSpPr/>
          <p:nvPr/>
        </p:nvSpPr>
        <p:spPr>
          <a:xfrm>
            <a:off x="1140394" y="3402762"/>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7030A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it-IT" sz="1600" b="1" dirty="0">
                <a:solidFill>
                  <a:srgbClr val="FFFFFF"/>
                </a:solidFill>
                <a:latin typeface="Arial" charset="0"/>
                <a:ea typeface="Arial" charset="0"/>
                <a:cs typeface="Arial" charset="0"/>
              </a:rPr>
              <a:t>Club virtuali</a:t>
            </a:r>
          </a:p>
        </p:txBody>
      </p:sp>
      <p:sp>
        <p:nvSpPr>
          <p:cNvPr id="4" name="BoxContent">
            <a:extLst>
              <a:ext uri="{FF2B5EF4-FFF2-40B4-BE49-F238E27FC236}">
                <a16:creationId xmlns:a16="http://schemas.microsoft.com/office/drawing/2014/main" id="{CD9818FC-9CF4-0BE4-D5E0-DCE43590F8E1}"/>
              </a:ext>
            </a:extLst>
          </p:cNvPr>
          <p:cNvSpPr>
            <a:spLocks noChangeArrowheads="1"/>
          </p:cNvSpPr>
          <p:nvPr/>
        </p:nvSpPr>
        <p:spPr bwMode="gray">
          <a:xfrm>
            <a:off x="3098813" y="2184054"/>
            <a:ext cx="8085702" cy="914400"/>
          </a:xfrm>
          <a:prstGeom prst="rect">
            <a:avLst/>
          </a:prstGeom>
          <a:solidFill>
            <a:srgbClr val="CDFFCD"/>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Fa parte di un club “padrino” esistente </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Pianifica i propri progetti e attività</a:t>
            </a:r>
          </a:p>
          <a:p>
            <a:pPr marL="569214" lvl="1" indent="-285750">
              <a:spcBef>
                <a:spcPts val="0"/>
              </a:spcBef>
              <a:buClr>
                <a:schemeClr val="bg1">
                  <a:lumMod val="50000"/>
                </a:schemeClr>
              </a:buClr>
              <a:buSzPct val="100000"/>
              <a:buFont typeface="Arial" charset="0"/>
              <a:buChar char="•"/>
            </a:pPr>
            <a:r>
              <a:rPr lang="it-IT" sz="1400" dirty="0">
                <a:solidFill>
                  <a:srgbClr val="33373B"/>
                </a:solidFill>
                <a:latin typeface="Arial" charset="0"/>
                <a:ea typeface="Arial" charset="0"/>
                <a:cs typeface="Arial" charset="0"/>
              </a:rPr>
              <a:t>Permette a un piccolo gruppo di persone di avviare un club (minimo 5 soci)</a:t>
            </a:r>
          </a:p>
        </p:txBody>
      </p:sp>
      <p:sp>
        <p:nvSpPr>
          <p:cNvPr id="5" name="Freeform 24">
            <a:extLst>
              <a:ext uri="{FF2B5EF4-FFF2-40B4-BE49-F238E27FC236}">
                <a16:creationId xmlns:a16="http://schemas.microsoft.com/office/drawing/2014/main" id="{1A256086-59E5-A302-AE8E-FEE0D6BE4568}"/>
              </a:ext>
            </a:extLst>
          </p:cNvPr>
          <p:cNvSpPr/>
          <p:nvPr/>
        </p:nvSpPr>
        <p:spPr>
          <a:xfrm>
            <a:off x="1147117" y="2168033"/>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66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it-IT" sz="1600" b="1" dirty="0">
                <a:solidFill>
                  <a:srgbClr val="FFFFFF"/>
                </a:solidFill>
                <a:latin typeface="Arial" charset="0"/>
                <a:ea typeface="Arial" charset="0"/>
                <a:cs typeface="Arial" charset="0"/>
              </a:rPr>
              <a:t>Satellite di club</a:t>
            </a:r>
          </a:p>
        </p:txBody>
      </p:sp>
      <p:pic>
        <p:nvPicPr>
          <p:cNvPr id="3" name="Picture 2">
            <a:extLst>
              <a:ext uri="{FF2B5EF4-FFF2-40B4-BE49-F238E27FC236}">
                <a16:creationId xmlns:a16="http://schemas.microsoft.com/office/drawing/2014/main" id="{A12F6A1D-BE2E-E616-95C6-5A300D05F22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4695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4"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dirty="0"/>
              <a:t>Sviluppo di nuovi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it-IT" sz="3200" dirty="0">
                <a:solidFill>
                  <a:schemeClr val="bg1"/>
                </a:solidFill>
              </a:rPr>
              <a:t>Normativa e processo</a:t>
            </a:r>
          </a:p>
        </p:txBody>
      </p:sp>
    </p:spTree>
    <p:extLst>
      <p:ext uri="{BB962C8B-B14F-4D97-AF65-F5344CB8AC3E}">
        <p14:creationId xmlns:p14="http://schemas.microsoft.com/office/powerpoint/2010/main" val="329655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43631" y="283475"/>
            <a:ext cx="4914756" cy="588457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7030A0"/>
              </a:buClr>
              <a:buSzPct val="100000"/>
            </a:pPr>
            <a:r>
              <a:rPr lang="it-IT" dirty="0">
                <a:solidFill>
                  <a:srgbClr val="33373B"/>
                </a:solidFill>
                <a:latin typeface="Arial" charset="0"/>
                <a:ea typeface="Arial" charset="0"/>
                <a:cs typeface="Arial" charset="0"/>
              </a:rPr>
              <a:t>Nuovi Lions club</a:t>
            </a:r>
          </a:p>
          <a:p>
            <a:pPr marL="861999" lvl="1" indent="-342900">
              <a:buClr>
                <a:srgbClr val="10233F"/>
              </a:buClr>
              <a:buSzPct val="100000"/>
              <a:buFont typeface="Wingdings" panose="05000000000000000000" pitchFamily="2" charset="2"/>
              <a:buChar char="q"/>
            </a:pPr>
            <a:r>
              <a:rPr lang="it-IT" dirty="0">
                <a:solidFill>
                  <a:srgbClr val="33373B"/>
                </a:solidFill>
                <a:latin typeface="Arial" charset="0"/>
                <a:ea typeface="Arial" charset="0"/>
                <a:cs typeface="Arial" charset="0"/>
              </a:rPr>
              <a:t>20 soci fondatori</a:t>
            </a:r>
          </a:p>
          <a:p>
            <a:pPr marL="861999" lvl="1" indent="-342900">
              <a:buClr>
                <a:srgbClr val="10233F"/>
              </a:buClr>
              <a:buSzPct val="100000"/>
              <a:buFont typeface="Wingdings" panose="05000000000000000000" pitchFamily="2" charset="2"/>
              <a:buChar char="q"/>
            </a:pPr>
            <a:r>
              <a:rPr lang="it-IT" dirty="0">
                <a:solidFill>
                  <a:srgbClr val="33373B"/>
                </a:solidFill>
                <a:latin typeface="Arial" charset="0"/>
                <a:ea typeface="Arial" charset="0"/>
                <a:cs typeface="Arial" charset="0"/>
              </a:rPr>
              <a:t>Approvazione del Governatore Distrettuale</a:t>
            </a:r>
          </a:p>
          <a:p>
            <a:pPr marL="861999" lvl="1" indent="-342900">
              <a:buClr>
                <a:srgbClr val="10233F"/>
              </a:buClr>
              <a:buSzPct val="100000"/>
              <a:buFont typeface="Wingdings" panose="05000000000000000000" pitchFamily="2" charset="2"/>
              <a:buChar char="q"/>
            </a:pPr>
            <a:r>
              <a:rPr lang="it-IT" dirty="0">
                <a:solidFill>
                  <a:srgbClr val="33373B"/>
                </a:solidFill>
                <a:latin typeface="Arial" charset="0"/>
                <a:ea typeface="Arial" charset="0"/>
                <a:cs typeface="Arial" charset="0"/>
              </a:rPr>
              <a:t>Quote soci fondatori e moduli di certificazione</a:t>
            </a:r>
          </a:p>
          <a:p>
            <a:pPr marL="861999" lvl="1" indent="-342900">
              <a:buClr>
                <a:srgbClr val="10233F"/>
              </a:buClr>
              <a:buSzPct val="100000"/>
              <a:buFont typeface="Wingdings" panose="05000000000000000000" pitchFamily="2" charset="2"/>
              <a:buChar char="q"/>
            </a:pPr>
            <a:r>
              <a:rPr lang="it-IT" dirty="0">
                <a:solidFill>
                  <a:srgbClr val="33373B"/>
                </a:solidFill>
                <a:latin typeface="Arial" charset="0"/>
                <a:ea typeface="Arial" charset="0"/>
                <a:cs typeface="Arial" charset="0"/>
              </a:rPr>
              <a:t>Club sponsor</a:t>
            </a:r>
          </a:p>
          <a:p>
            <a:pPr marL="861999" lvl="1" indent="-342900">
              <a:buClr>
                <a:srgbClr val="10233F"/>
              </a:buClr>
              <a:buSzPct val="100000"/>
              <a:buFont typeface="Wingdings" panose="05000000000000000000" pitchFamily="2" charset="2"/>
              <a:buChar char="q"/>
            </a:pPr>
            <a:r>
              <a:rPr lang="it-IT" dirty="0">
                <a:solidFill>
                  <a:srgbClr val="33373B"/>
                </a:solidFill>
                <a:latin typeface="Arial" charset="0"/>
                <a:ea typeface="Arial" charset="0"/>
                <a:cs typeface="Arial" charset="0"/>
              </a:rPr>
              <a:t>Richiesta di charter debitamente compilata</a:t>
            </a:r>
          </a:p>
          <a:p>
            <a:pPr marL="861999" lvl="1" indent="-342900">
              <a:buClr>
                <a:srgbClr val="10233F"/>
              </a:buClr>
              <a:buSzPct val="100000"/>
              <a:buFont typeface="Wingdings" panose="05000000000000000000" pitchFamily="2" charset="2"/>
              <a:buChar char="q"/>
            </a:pPr>
            <a:r>
              <a:rPr lang="it-IT" dirty="0">
                <a:solidFill>
                  <a:srgbClr val="33373B"/>
                </a:solidFill>
                <a:latin typeface="Arial" charset="0"/>
                <a:ea typeface="Arial" charset="0"/>
                <a:cs typeface="Arial" charset="0"/>
              </a:rPr>
              <a:t>Numero identificativo del dipendente (solo USA)</a:t>
            </a: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a:buClr>
                <a:srgbClr val="7030A0"/>
              </a:buClr>
              <a:buSzPct val="100000"/>
            </a:pPr>
            <a:r>
              <a:rPr lang="it-IT" dirty="0">
                <a:solidFill>
                  <a:srgbClr val="33373B"/>
                </a:solidFill>
                <a:latin typeface="Arial" charset="0"/>
                <a:ea typeface="Arial" charset="0"/>
                <a:cs typeface="Arial" charset="0"/>
              </a:rPr>
              <a:t>Satellite di club</a:t>
            </a:r>
          </a:p>
          <a:p>
            <a:pPr marL="861999" lvl="1" indent="-342900">
              <a:buClr>
                <a:srgbClr val="10233F"/>
              </a:buClr>
              <a:buSzPct val="100000"/>
              <a:buFont typeface="Wingdings" panose="05000000000000000000" pitchFamily="2" charset="2"/>
              <a:buChar char="q"/>
            </a:pPr>
            <a:r>
              <a:rPr lang="it-IT" dirty="0">
                <a:solidFill>
                  <a:srgbClr val="33373B"/>
                </a:solidFill>
                <a:latin typeface="Arial" charset="0"/>
                <a:ea typeface="Arial" charset="0"/>
                <a:cs typeface="Arial" charset="0"/>
              </a:rPr>
              <a:t>Cinque soci del satellite di club</a:t>
            </a:r>
          </a:p>
          <a:p>
            <a:pPr marL="861999" lvl="1" indent="-342900">
              <a:buClr>
                <a:srgbClr val="10233F"/>
              </a:buClr>
              <a:buSzPct val="100000"/>
              <a:buFont typeface="Wingdings" panose="05000000000000000000" pitchFamily="2" charset="2"/>
              <a:buChar char="q"/>
            </a:pPr>
            <a:r>
              <a:rPr lang="it-IT" dirty="0">
                <a:solidFill>
                  <a:srgbClr val="33373B"/>
                </a:solidFill>
                <a:latin typeface="Arial" charset="0"/>
                <a:ea typeface="Arial" charset="0"/>
                <a:cs typeface="Arial" charset="0"/>
              </a:rPr>
              <a:t>Elezione di un presidente, segretario e tesoriere del satellite</a:t>
            </a:r>
          </a:p>
          <a:p>
            <a:pPr marL="861999" lvl="1" indent="-342900">
              <a:buClr>
                <a:srgbClr val="10233F"/>
              </a:buClr>
              <a:buSzPct val="100000"/>
              <a:buFont typeface="Wingdings" panose="05000000000000000000" pitchFamily="2" charset="2"/>
              <a:buChar char="q"/>
            </a:pPr>
            <a:r>
              <a:rPr lang="it-IT" dirty="0">
                <a:solidFill>
                  <a:srgbClr val="33373B"/>
                </a:solidFill>
                <a:latin typeface="Arial" charset="0"/>
                <a:ea typeface="Arial" charset="0"/>
                <a:cs typeface="Arial" charset="0"/>
              </a:rPr>
              <a:t>Approvazione del club “padrino”</a:t>
            </a:r>
          </a:p>
          <a:p>
            <a:pPr marL="861999" lvl="1" indent="-342900">
              <a:buClr>
                <a:srgbClr val="10233F"/>
              </a:buClr>
              <a:buSzPct val="100000"/>
              <a:buFont typeface="Wingdings" panose="05000000000000000000" pitchFamily="2" charset="2"/>
              <a:buChar char="q"/>
            </a:pPr>
            <a:r>
              <a:rPr lang="it-IT" dirty="0">
                <a:solidFill>
                  <a:srgbClr val="33373B"/>
                </a:solidFill>
                <a:latin typeface="Arial" charset="0"/>
                <a:ea typeface="Arial" charset="0"/>
                <a:cs typeface="Arial" charset="0"/>
              </a:rPr>
              <a:t>Compilazione della domanda</a:t>
            </a:r>
            <a:br>
              <a:rPr lang="it-IT" dirty="0">
                <a:solidFill>
                  <a:srgbClr val="33373B"/>
                </a:solidFill>
                <a:latin typeface="Arial" charset="0"/>
                <a:ea typeface="Arial" charset="0"/>
                <a:cs typeface="Arial" charset="0"/>
              </a:rPr>
            </a:br>
            <a:endParaRPr lang="it-IT"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318251"/>
            <a:ext cx="5231147" cy="2123658"/>
          </a:xfrm>
          <a:prstGeom prst="rect">
            <a:avLst/>
          </a:prstGeom>
          <a:noFill/>
        </p:spPr>
        <p:txBody>
          <a:bodyPr wrap="square" rtlCol="0" anchor="b">
            <a:spAutoFit/>
          </a:bodyPr>
          <a:lstStyle/>
          <a:p>
            <a:pPr algn="ctr"/>
            <a:r>
              <a:rPr lang="it-IT" sz="4400" b="1" dirty="0">
                <a:solidFill>
                  <a:schemeClr val="bg1"/>
                </a:solidFill>
                <a:latin typeface="Arial" panose="020B0604020202020204" pitchFamily="34" charset="0"/>
                <a:ea typeface="Arial" charset="0"/>
                <a:cs typeface="Arial" panose="020B0604020202020204" pitchFamily="34" charset="0"/>
              </a:rPr>
              <a:t>Lista di controllo per la costituzione di nuovi club</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74163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dirty="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1" y="822115"/>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rgbClr val="00338D"/>
                </a:solidFill>
              </a:rPr>
              <a:t>Il processo per lo sviluppo di nuovi club</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540541" y="1930012"/>
            <a:ext cx="11193138" cy="582384"/>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600" dirty="0">
                <a:solidFill>
                  <a:srgbClr val="33373B"/>
                </a:solidFill>
                <a:latin typeface="+mn-lt"/>
                <a:ea typeface="Arial" charset="0"/>
                <a:cs typeface="Arial" charset="0"/>
              </a:rPr>
              <a:t>Lo sviluppo di nuovi club di successo include le seguenti 4 fasi:</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55013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aphicFrame>
        <p:nvGraphicFramePr>
          <p:cNvPr id="2" name="Diagram 1">
            <a:extLst>
              <a:ext uri="{FF2B5EF4-FFF2-40B4-BE49-F238E27FC236}">
                <a16:creationId xmlns:a16="http://schemas.microsoft.com/office/drawing/2014/main" id="{598954CD-31F7-A0EA-6E57-B557296AE369}"/>
              </a:ext>
            </a:extLst>
          </p:cNvPr>
          <p:cNvGraphicFramePr/>
          <p:nvPr>
            <p:extLst>
              <p:ext uri="{D42A27DB-BD31-4B8C-83A1-F6EECF244321}">
                <p14:modId xmlns:p14="http://schemas.microsoft.com/office/powerpoint/2010/main" val="2692775683"/>
              </p:ext>
            </p:extLst>
          </p:nvPr>
        </p:nvGraphicFramePr>
        <p:xfrm>
          <a:off x="289558" y="2457538"/>
          <a:ext cx="8869680" cy="377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3B17D90-BDD1-60D7-40EF-B9302E8D6881}"/>
              </a:ext>
            </a:extLst>
          </p:cNvPr>
          <p:cNvSpPr/>
          <p:nvPr/>
        </p:nvSpPr>
        <p:spPr bwMode="auto">
          <a:xfrm>
            <a:off x="9250682" y="3019724"/>
            <a:ext cx="2651760" cy="2651760"/>
          </a:xfrm>
          <a:prstGeom prst="ellipse">
            <a:avLst/>
          </a:prstGeom>
          <a:solidFill>
            <a:srgbClr val="7030A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chemeClr val="bg1"/>
              </a:solidFill>
              <a:effectLst/>
              <a:ea typeface="ヒラギノ角ゴ Pro W3" pitchFamily="84" charset="-128"/>
            </a:endParaRPr>
          </a:p>
        </p:txBody>
      </p:sp>
      <p:sp>
        <p:nvSpPr>
          <p:cNvPr id="8" name="TextBox 7">
            <a:extLst>
              <a:ext uri="{FF2B5EF4-FFF2-40B4-BE49-F238E27FC236}">
                <a16:creationId xmlns:a16="http://schemas.microsoft.com/office/drawing/2014/main" id="{BD1FBF8E-2EB2-781B-5634-94ACC9CB853B}"/>
              </a:ext>
            </a:extLst>
          </p:cNvPr>
          <p:cNvSpPr txBox="1"/>
          <p:nvPr/>
        </p:nvSpPr>
        <p:spPr>
          <a:xfrm>
            <a:off x="9319262" y="3776987"/>
            <a:ext cx="2514600" cy="1137234"/>
          </a:xfrm>
          <a:prstGeom prst="rect">
            <a:avLst/>
          </a:prstGeom>
          <a:noFill/>
        </p:spPr>
        <p:txBody>
          <a:bodyPr wrap="square" rtlCol="0">
            <a:spAutoFit/>
          </a:bodyPr>
          <a:lstStyle/>
          <a:p>
            <a:pPr marL="0" lvl="0" indent="0" algn="ctr" defTabSz="889000">
              <a:lnSpc>
                <a:spcPct val="90000"/>
              </a:lnSpc>
              <a:spcBef>
                <a:spcPct val="0"/>
              </a:spcBef>
              <a:spcAft>
                <a:spcPct val="35000"/>
              </a:spcAft>
              <a:buNone/>
            </a:pPr>
            <a:r>
              <a:rPr lang="it-IT" sz="1400" b="1" i="0" baseline="0" dirty="0">
                <a:solidFill>
                  <a:schemeClr val="bg1"/>
                </a:solidFill>
                <a:latin typeface="Arial" panose="020B0604020202020204" pitchFamily="34" charset="0"/>
                <a:cs typeface="Arial" panose="020B0604020202020204" pitchFamily="34" charset="0"/>
              </a:rPr>
              <a:t>CONGRATULAZIONI! SIETE PRONTI A COSTITUIRE UN NUOVO CLUB:</a:t>
            </a:r>
          </a:p>
          <a:p>
            <a:pPr marL="0" lvl="0" indent="0" algn="ctr" defTabSz="889000">
              <a:lnSpc>
                <a:spcPct val="90000"/>
              </a:lnSpc>
              <a:spcBef>
                <a:spcPct val="0"/>
              </a:spcBef>
              <a:spcAft>
                <a:spcPct val="35000"/>
              </a:spcAft>
              <a:buNone/>
            </a:pPr>
            <a:r>
              <a:rPr lang="it-IT" sz="1400" b="1" i="0" baseline="0" dirty="0">
                <a:solidFill>
                  <a:schemeClr val="bg1"/>
                </a:solidFill>
                <a:latin typeface="Arial" panose="020B0604020202020204" pitchFamily="34" charset="0"/>
                <a:cs typeface="Arial" panose="020B0604020202020204" pitchFamily="34" charset="0"/>
              </a:rPr>
              <a:t>Informazioni per l’omologazione</a:t>
            </a:r>
          </a:p>
        </p:txBody>
      </p:sp>
      <p:pic>
        <p:nvPicPr>
          <p:cNvPr id="3" name="Picture 2">
            <a:extLst>
              <a:ext uri="{FF2B5EF4-FFF2-40B4-BE49-F238E27FC236}">
                <a16:creationId xmlns:a16="http://schemas.microsoft.com/office/drawing/2014/main" id="{8372F501-63AC-1972-20C0-33F201DCE9C1}"/>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4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7FEE1C2-3DF5-4EC3-9FE2-7B54259723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609761A-7DE6-4ED1-A6CE-3020E69F9E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B05BF5E-F82C-4C1F-9BCC-86B48D14A7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84B3C27-B563-41C1-9C18-DD42DA32095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06A8C181-E056-415E-9B59-40F04FA43837}">
  <ds:schemaRefs>
    <ds:schemaRef ds:uri="http://schemas.microsoft.com/office/2006/documentManagement/types"/>
    <ds:schemaRef ds:uri="http://schemas.microsoft.com/office/2006/metadata/properties"/>
    <ds:schemaRef ds:uri="a7495015-d16d-4dd1-a72f-488cd8119f34"/>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43485</TotalTime>
  <Words>6437</Words>
  <Application>Microsoft Office PowerPoint</Application>
  <PresentationFormat>Widescreen</PresentationFormat>
  <Paragraphs>733</Paragraphs>
  <Slides>44</Slides>
  <Notes>35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Arial</vt:lpstr>
      <vt:lpstr>Arial Hebrew Scholar</vt:lpstr>
      <vt:lpstr>Calibri</vt:lpstr>
      <vt:lpstr>Helvetica</vt:lpstr>
      <vt:lpstr>Helvetica Neue</vt:lpstr>
      <vt:lpstr>Lucida Grande</vt:lpstr>
      <vt:lpstr>Open Sans</vt:lpstr>
      <vt:lpstr>Open Sans</vt:lpstr>
      <vt:lpstr>Segoe UI</vt:lpstr>
      <vt:lpstr>Segoe UI Semibold</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Terza fase: Reclutare i soci fondatori</vt:lpstr>
      <vt:lpstr>Terza fase: Reclutare i soci fondatori</vt:lpstr>
      <vt:lpstr>PowerPoint Presentation</vt:lpstr>
      <vt:lpstr>Quarta fase: Riunione informativa </vt:lpstr>
      <vt:lpstr>Quarta fase: Riunione organizzativa </vt:lpstr>
      <vt:lpstr>Quarta fase: Incontro informativo e organizzativo</vt:lpstr>
      <vt:lpstr>PowerPoint Presentation</vt:lpstr>
      <vt:lpstr>PowerPoint Presentation</vt:lpstr>
      <vt:lpstr>PowerPoint Presentation</vt:lpstr>
      <vt:lpstr>PowerPoint Presentation</vt:lpstr>
      <vt:lpstr>Inviare la richiesta di charter (continua)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1421</cp:revision>
  <cp:lastPrinted>2017-06-29T03:55:04Z</cp:lastPrinted>
  <dcterms:created xsi:type="dcterms:W3CDTF">2016-11-15T15:12:50Z</dcterms:created>
  <dcterms:modified xsi:type="dcterms:W3CDTF">2023-08-28T21:07:01Z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