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Default Section"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38D"/>
    <a:srgbClr val="FF6743"/>
    <a:srgbClr val="FF5C35"/>
    <a:srgbClr val="10233F"/>
    <a:srgbClr val="0070C0"/>
    <a:srgbClr val="007DA5"/>
    <a:srgbClr val="33373B"/>
    <a:srgbClr val="CDFFC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72" d="100"/>
          <a:sy n="72" d="100"/>
        </p:scale>
        <p:origin x="1008"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zh-TW" sz="1600" b="1" i="0" baseline="0" dirty="0">
              <a:latin typeface="PMingLiU" panose="02020500000000000000" pitchFamily="18" charset="-120"/>
              <a:ea typeface="PMingLiU" panose="02020500000000000000" pitchFamily="18" charset="-120"/>
              <a:cs typeface="Arial" panose="020B0604020202020204" pitchFamily="34" charset="0"/>
            </a:rPr>
            <a:t>步驟 1：</a:t>
          </a:r>
          <a:endParaRPr lang="en-US" altLang="zh-TW" sz="1600" b="1" i="0" baseline="0" dirty="0">
            <a:latin typeface="PMingLiU" panose="02020500000000000000" pitchFamily="18" charset="-120"/>
            <a:ea typeface="PMingLiU" panose="02020500000000000000" pitchFamily="18" charset="-120"/>
            <a:cs typeface="Arial" panose="020B0604020202020204" pitchFamily="34" charset="0"/>
          </a:endParaRPr>
        </a:p>
        <a:p>
          <a:pPr>
            <a:buNone/>
          </a:pPr>
          <a:r>
            <a:rPr lang="zh-TW" sz="1600" b="1" i="0" baseline="0" dirty="0">
              <a:latin typeface="PMingLiU" panose="02020500000000000000" pitchFamily="18" charset="-120"/>
              <a:ea typeface="PMingLiU" panose="02020500000000000000" pitchFamily="18" charset="-120"/>
              <a:cs typeface="Arial" panose="020B0604020202020204" pitchFamily="34" charset="0"/>
            </a:rPr>
            <a:t>發展您的團隊</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zh-TW" sz="1600" b="1" i="0" baseline="0" dirty="0">
              <a:latin typeface="PMingLiU" panose="02020500000000000000" pitchFamily="18" charset="-120"/>
              <a:ea typeface="PMingLiU" panose="02020500000000000000" pitchFamily="18" charset="-120"/>
              <a:cs typeface="Arial" panose="020B0604020202020204" pitchFamily="34" charset="0"/>
            </a:rPr>
            <a:t>步驟 3：</a:t>
          </a:r>
          <a:endParaRPr lang="en-US" altLang="zh-TW" sz="1600" b="1" i="0" baseline="0" dirty="0">
            <a:latin typeface="PMingLiU" panose="02020500000000000000" pitchFamily="18" charset="-120"/>
            <a:ea typeface="PMingLiU" panose="02020500000000000000" pitchFamily="18" charset="-120"/>
            <a:cs typeface="Arial" panose="020B0604020202020204" pitchFamily="34" charset="0"/>
          </a:endParaRPr>
        </a:p>
        <a:p>
          <a:pPr>
            <a:buNone/>
          </a:pPr>
          <a:r>
            <a:rPr lang="zh-TW" sz="1600" b="1" i="0" baseline="0" dirty="0">
              <a:latin typeface="PMingLiU" panose="02020500000000000000" pitchFamily="18" charset="-120"/>
              <a:ea typeface="PMingLiU" panose="02020500000000000000" pitchFamily="18" charset="-120"/>
              <a:cs typeface="Arial" panose="020B0604020202020204" pitchFamily="34" charset="0"/>
            </a:rPr>
            <a:t>宣傳新分會和招募會員</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zh-TW" sz="1600" b="1" i="0" baseline="0" dirty="0">
              <a:solidFill>
                <a:prstClr val="white"/>
              </a:solidFill>
              <a:latin typeface="PMingLiU" panose="02020500000000000000" pitchFamily="18" charset="-120"/>
              <a:ea typeface="PMingLiU" panose="02020500000000000000" pitchFamily="18" charset="-120"/>
              <a:cs typeface="Arial" panose="020B0604020202020204" pitchFamily="34" charset="0"/>
            </a:rPr>
            <a:t>步驟 4：</a:t>
          </a:r>
          <a:endParaRPr lang="en-US" altLang="zh-TW" sz="1600" b="1" i="0" baseline="0" dirty="0">
            <a:solidFill>
              <a:prstClr val="white"/>
            </a:solidFill>
            <a:latin typeface="PMingLiU" panose="02020500000000000000" pitchFamily="18" charset="-120"/>
            <a:ea typeface="PMingLiU" panose="02020500000000000000" pitchFamily="18" charset="-120"/>
            <a:cs typeface="Arial" panose="020B0604020202020204" pitchFamily="34" charset="0"/>
          </a:endParaRPr>
        </a:p>
        <a:p>
          <a:r>
            <a:rPr lang="zh-TW" sz="1600" b="1" i="0" baseline="0" dirty="0">
              <a:solidFill>
                <a:prstClr val="white"/>
              </a:solidFill>
              <a:latin typeface="PMingLiU" panose="02020500000000000000" pitchFamily="18" charset="-120"/>
              <a:ea typeface="PMingLiU" panose="02020500000000000000" pitchFamily="18" charset="-120"/>
              <a:cs typeface="Arial" panose="020B0604020202020204" pitchFamily="34" charset="0"/>
            </a:rPr>
            <a:t>說明會和組織會議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zh-TW" sz="1600" b="1" i="0" baseline="0" dirty="0">
              <a:latin typeface="PMingLiU" panose="02020500000000000000" pitchFamily="18" charset="-120"/>
              <a:ea typeface="PMingLiU" panose="02020500000000000000" pitchFamily="18" charset="-120"/>
              <a:cs typeface="Arial" panose="020B0604020202020204" pitchFamily="34" charset="0"/>
            </a:rPr>
            <a:t>步驟 2：</a:t>
          </a:r>
          <a:endParaRPr lang="en-US" altLang="zh-TW" sz="1600" b="1" i="0" baseline="0" dirty="0">
            <a:latin typeface="PMingLiU" panose="02020500000000000000" pitchFamily="18" charset="-120"/>
            <a:ea typeface="PMingLiU" panose="02020500000000000000" pitchFamily="18" charset="-120"/>
            <a:cs typeface="Arial" panose="020B0604020202020204" pitchFamily="34" charset="0"/>
          </a:endParaRPr>
        </a:p>
        <a:p>
          <a:pPr>
            <a:buNone/>
          </a:pPr>
          <a:r>
            <a:rPr lang="zh-TW" sz="1600" b="1" i="0" baseline="0" dirty="0">
              <a:latin typeface="PMingLiU" panose="02020500000000000000" pitchFamily="18" charset="-120"/>
              <a:ea typeface="PMingLiU" panose="02020500000000000000" pitchFamily="18" charset="-120"/>
              <a:cs typeface="Arial" panose="020B0604020202020204" pitchFamily="34" charset="0"/>
            </a:rPr>
            <a:t>有機會的區域和現場研究</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zh-TW" b="1">
              <a:latin typeface="Arial" panose="020B0604020202020204" pitchFamily="34" charset="0"/>
              <a:ea typeface="PMingLiU"/>
              <a:cs typeface="Arial" panose="020B0604020202020204" pitchFamily="34" charset="0"/>
            </a:rPr>
            <a:t>步驟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zh-TW" sz="1800" b="1">
              <a:solidFill>
                <a:srgbClr val="7030A0"/>
              </a:solidFill>
              <a:latin typeface="Arial" panose="020B0604020202020204" pitchFamily="34" charset="0"/>
              <a:ea typeface="PMingLiU"/>
              <a:cs typeface="Arial" panose="020B0604020202020204" pitchFamily="34" charset="0"/>
            </a:rPr>
            <a:t>確定您的目標</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zh-TW" b="1">
              <a:latin typeface="Arial" panose="020B0604020202020204" pitchFamily="34" charset="0"/>
              <a:ea typeface="PMingLiU"/>
              <a:cs typeface="Arial" panose="020B0604020202020204" pitchFamily="34" charset="0"/>
            </a:rPr>
            <a:t>步驟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zh-TW" sz="1800" b="1">
              <a:latin typeface="Arial" panose="020B0604020202020204" pitchFamily="34" charset="0"/>
              <a:ea typeface="PMingLiU"/>
              <a:cs typeface="Arial" panose="020B0604020202020204" pitchFamily="34" charset="0"/>
            </a:rPr>
            <a:t>說明您的解決方法</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zh-TW" b="1">
              <a:latin typeface="Arial" panose="020B0604020202020204" pitchFamily="34" charset="0"/>
              <a:ea typeface="PMingLiU"/>
              <a:cs typeface="Arial" panose="020B0604020202020204" pitchFamily="34" charset="0"/>
            </a:rPr>
            <a:t>步驟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zh-TW" sz="1800" b="1">
              <a:solidFill>
                <a:srgbClr val="D20000"/>
              </a:solidFill>
              <a:latin typeface="Arial" panose="020B0604020202020204" pitchFamily="34" charset="0"/>
              <a:ea typeface="PMingLiU"/>
              <a:cs typeface="Arial" panose="020B0604020202020204" pitchFamily="34" charset="0"/>
            </a:rPr>
            <a:t>解釋是什麼讓您與眾不同</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zh-TW" b="1">
              <a:latin typeface="Arial" panose="020B0604020202020204" pitchFamily="34" charset="0"/>
              <a:ea typeface="PMingLiU"/>
              <a:cs typeface="Arial" panose="020B0604020202020204" pitchFamily="34" charset="0"/>
            </a:rPr>
            <a:t>步驟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zh-TW" sz="1800" b="1">
              <a:solidFill>
                <a:schemeClr val="accent5"/>
              </a:solidFill>
              <a:latin typeface="Arial" panose="020B0604020202020204" pitchFamily="34" charset="0"/>
              <a:ea typeface="PMingLiU"/>
              <a:cs typeface="Arial" panose="020B0604020202020204" pitchFamily="34" charset="0"/>
            </a:rPr>
            <a:t>結論</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zh-TW" b="1">
              <a:latin typeface="Arial" panose="020B0604020202020204" pitchFamily="34" charset="0"/>
              <a:ea typeface="PMingLiU"/>
              <a:cs typeface="Arial" panose="020B0604020202020204" pitchFamily="34" charset="0"/>
            </a:rPr>
            <a:t>步驟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zh-TW" sz="1800" b="1">
              <a:solidFill>
                <a:srgbClr val="00B0F0"/>
              </a:solidFill>
              <a:latin typeface="Arial" panose="020B0604020202020204" pitchFamily="34" charset="0"/>
              <a:ea typeface="PMingLiU"/>
              <a:cs typeface="Arial" panose="020B0604020202020204" pitchFamily="34" charset="0"/>
            </a:rPr>
            <a:t>精進和練習</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dgm:spPr>
        <a:solidFill>
          <a:schemeClr val="accent4"/>
        </a:solidFill>
      </dgm:spPr>
      <dgm:t>
        <a:bodyPr/>
        <a:lstStyle/>
        <a:p>
          <a:r>
            <a:rPr lang="zh-TW" b="1">
              <a:solidFill>
                <a:srgbClr val="FF5C35"/>
              </a:solidFill>
              <a:latin typeface="Calibri"/>
              <a:ea typeface="PMingLiU"/>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a:solidFill>
                <a:schemeClr val="bg1"/>
              </a:solidFill>
              <a:latin typeface="Calibri"/>
              <a:ea typeface="PMingLiU"/>
              <a:cs typeface="+mn-cs"/>
            </a:rPr>
            <a:t>親戚</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a:solidFill>
                <a:schemeClr val="bg1"/>
              </a:solidFill>
              <a:latin typeface="Calibri"/>
              <a:ea typeface="PMingLiU"/>
              <a:cs typeface="+mn-cs"/>
            </a:rPr>
            <a:t>朋友</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a:solidFill>
                <a:schemeClr val="bg1"/>
              </a:solidFill>
              <a:latin typeface="Calibri"/>
              <a:ea typeface="PMingLiU"/>
              <a:cs typeface="+mn-cs"/>
            </a:rPr>
            <a:t>鄰居</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a:solidFill>
                <a:schemeClr val="bg1"/>
              </a:solidFill>
              <a:latin typeface="Calibri"/>
              <a:ea typeface="PMingLiU"/>
              <a:cs typeface="+mn-cs"/>
            </a:rPr>
            <a:t>教友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zh-TW" b="1">
              <a:solidFill>
                <a:srgbClr val="FF5C35"/>
              </a:solidFill>
              <a:latin typeface="Calibri"/>
              <a:ea typeface="PMingLiU"/>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a:solidFill>
                <a:schemeClr val="bg1"/>
              </a:solidFill>
              <a:latin typeface="Calibri"/>
              <a:ea typeface="PMingLiU"/>
              <a:cs typeface="+mn-cs"/>
            </a:rPr>
            <a:t>業務往來者以及同事</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sz="1600" b="1" i="0" kern="1200" baseline="0" dirty="0">
              <a:latin typeface="PMingLiU" panose="02020500000000000000" pitchFamily="18" charset="-120"/>
              <a:ea typeface="PMingLiU" panose="02020500000000000000" pitchFamily="18" charset="-120"/>
              <a:cs typeface="Arial" panose="020B0604020202020204" pitchFamily="34" charset="0"/>
            </a:rPr>
            <a:t>步驟 1：</a:t>
          </a:r>
          <a:endParaRPr lang="en-US" altLang="zh-TW" sz="1600" b="1" i="0" kern="1200" baseline="0" dirty="0">
            <a:latin typeface="PMingLiU" panose="02020500000000000000" pitchFamily="18" charset="-120"/>
            <a:ea typeface="PMingLiU" panose="02020500000000000000" pitchFamily="18" charset="-120"/>
            <a:cs typeface="Arial" panose="020B0604020202020204" pitchFamily="34" charset="0"/>
          </a:endParaRPr>
        </a:p>
        <a:p>
          <a:pPr marL="0" lvl="0" indent="0" algn="ctr" defTabSz="711200">
            <a:lnSpc>
              <a:spcPct val="90000"/>
            </a:lnSpc>
            <a:spcBef>
              <a:spcPct val="0"/>
            </a:spcBef>
            <a:spcAft>
              <a:spcPct val="35000"/>
            </a:spcAft>
            <a:buNone/>
          </a:pPr>
          <a:r>
            <a:rPr lang="zh-TW" sz="1600" b="1" i="0" kern="1200" baseline="0" dirty="0">
              <a:latin typeface="PMingLiU" panose="02020500000000000000" pitchFamily="18" charset="-120"/>
              <a:ea typeface="PMingLiU" panose="02020500000000000000" pitchFamily="18" charset="-120"/>
              <a:cs typeface="Arial" panose="020B0604020202020204" pitchFamily="34" charset="0"/>
            </a:rPr>
            <a:t>發展您的團隊</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sz="1600" b="1" i="0" kern="1200" baseline="0" dirty="0">
              <a:latin typeface="PMingLiU" panose="02020500000000000000" pitchFamily="18" charset="-120"/>
              <a:ea typeface="PMingLiU" panose="02020500000000000000" pitchFamily="18" charset="-120"/>
              <a:cs typeface="Arial" panose="020B0604020202020204" pitchFamily="34" charset="0"/>
            </a:rPr>
            <a:t>步驟 2：</a:t>
          </a:r>
          <a:endParaRPr lang="en-US" altLang="zh-TW" sz="1600" b="1" i="0" kern="1200" baseline="0" dirty="0">
            <a:latin typeface="PMingLiU" panose="02020500000000000000" pitchFamily="18" charset="-120"/>
            <a:ea typeface="PMingLiU" panose="02020500000000000000" pitchFamily="18" charset="-120"/>
            <a:cs typeface="Arial" panose="020B0604020202020204" pitchFamily="34" charset="0"/>
          </a:endParaRPr>
        </a:p>
        <a:p>
          <a:pPr marL="0" lvl="0" indent="0" algn="ctr" defTabSz="711200">
            <a:lnSpc>
              <a:spcPct val="90000"/>
            </a:lnSpc>
            <a:spcBef>
              <a:spcPct val="0"/>
            </a:spcBef>
            <a:spcAft>
              <a:spcPct val="35000"/>
            </a:spcAft>
            <a:buNone/>
          </a:pPr>
          <a:r>
            <a:rPr lang="zh-TW" sz="1600" b="1" i="0" kern="1200" baseline="0" dirty="0">
              <a:latin typeface="PMingLiU" panose="02020500000000000000" pitchFamily="18" charset="-120"/>
              <a:ea typeface="PMingLiU" panose="02020500000000000000" pitchFamily="18" charset="-120"/>
              <a:cs typeface="Arial" panose="020B0604020202020204" pitchFamily="34" charset="0"/>
            </a:rPr>
            <a:t>有機會的區域和現場研究</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sz="1600" b="1" i="0" kern="1200" baseline="0" dirty="0">
              <a:latin typeface="PMingLiU" panose="02020500000000000000" pitchFamily="18" charset="-120"/>
              <a:ea typeface="PMingLiU" panose="02020500000000000000" pitchFamily="18" charset="-120"/>
              <a:cs typeface="Arial" panose="020B0604020202020204" pitchFamily="34" charset="0"/>
            </a:rPr>
            <a:t>步驟 3：</a:t>
          </a:r>
          <a:endParaRPr lang="en-US" altLang="zh-TW" sz="1600" b="1" i="0" kern="1200" baseline="0" dirty="0">
            <a:latin typeface="PMingLiU" panose="02020500000000000000" pitchFamily="18" charset="-120"/>
            <a:ea typeface="PMingLiU" panose="02020500000000000000" pitchFamily="18" charset="-120"/>
            <a:cs typeface="Arial" panose="020B0604020202020204" pitchFamily="34" charset="0"/>
          </a:endParaRPr>
        </a:p>
        <a:p>
          <a:pPr marL="0" lvl="0" indent="0" algn="ctr" defTabSz="711200">
            <a:lnSpc>
              <a:spcPct val="90000"/>
            </a:lnSpc>
            <a:spcBef>
              <a:spcPct val="0"/>
            </a:spcBef>
            <a:spcAft>
              <a:spcPct val="35000"/>
            </a:spcAft>
            <a:buNone/>
          </a:pPr>
          <a:r>
            <a:rPr lang="zh-TW" sz="1600" b="1" i="0" kern="1200" baseline="0" dirty="0">
              <a:latin typeface="PMingLiU" panose="02020500000000000000" pitchFamily="18" charset="-120"/>
              <a:ea typeface="PMingLiU" panose="02020500000000000000" pitchFamily="18" charset="-120"/>
              <a:cs typeface="Arial" panose="020B0604020202020204" pitchFamily="34" charset="0"/>
            </a:rPr>
            <a:t>宣傳新分會和招募會員</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sz="1600" b="1" i="0" kern="1200" baseline="0" dirty="0">
              <a:solidFill>
                <a:prstClr val="white"/>
              </a:solidFill>
              <a:latin typeface="PMingLiU" panose="02020500000000000000" pitchFamily="18" charset="-120"/>
              <a:ea typeface="PMingLiU" panose="02020500000000000000" pitchFamily="18" charset="-120"/>
              <a:cs typeface="Arial" panose="020B0604020202020204" pitchFamily="34" charset="0"/>
            </a:rPr>
            <a:t>步驟 4：</a:t>
          </a:r>
          <a:endParaRPr lang="en-US" altLang="zh-TW" sz="1600" b="1" i="0" kern="1200" baseline="0" dirty="0">
            <a:solidFill>
              <a:prstClr val="white"/>
            </a:solidFill>
            <a:latin typeface="PMingLiU" panose="02020500000000000000" pitchFamily="18" charset="-120"/>
            <a:ea typeface="PMingLiU" panose="02020500000000000000" pitchFamily="18" charset="-120"/>
            <a:cs typeface="Arial" panose="020B0604020202020204" pitchFamily="34" charset="0"/>
          </a:endParaRPr>
        </a:p>
        <a:p>
          <a:pPr marL="0" lvl="0" indent="0" algn="ctr" defTabSz="711200">
            <a:lnSpc>
              <a:spcPct val="90000"/>
            </a:lnSpc>
            <a:spcBef>
              <a:spcPct val="0"/>
            </a:spcBef>
            <a:spcAft>
              <a:spcPct val="35000"/>
            </a:spcAft>
            <a:buNone/>
          </a:pPr>
          <a:r>
            <a:rPr lang="zh-TW" sz="1600" b="1" i="0" kern="1200" baseline="0" dirty="0">
              <a:solidFill>
                <a:prstClr val="white"/>
              </a:solidFill>
              <a:latin typeface="PMingLiU" panose="02020500000000000000" pitchFamily="18" charset="-120"/>
              <a:ea typeface="PMingLiU" panose="02020500000000000000" pitchFamily="18" charset="-120"/>
              <a:cs typeface="Arial" panose="020B0604020202020204" pitchFamily="34" charset="0"/>
            </a:rPr>
            <a:t>說明會和組織會議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a:latin typeface="Arial" panose="020B0604020202020204" pitchFamily="34" charset="0"/>
              <a:ea typeface="PMingLiU"/>
              <a:cs typeface="Arial" panose="020B0604020202020204" pitchFamily="34" charset="0"/>
            </a:rPr>
            <a:t>步驟 </a:t>
          </a:r>
          <a:r>
            <a:rPr lang="en-US" altLang="zh-TW" sz="2200" b="1" kern="1200">
              <a:latin typeface="Arial" panose="020B0604020202020204" pitchFamily="34" charset="0"/>
              <a:ea typeface="PMingLiU"/>
              <a:cs typeface="Arial" panose="020B0604020202020204" pitchFamily="34" charset="0"/>
            </a:rPr>
            <a:t>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zh-TW" altLang="en-US" sz="1800" b="1" kern="1200">
              <a:solidFill>
                <a:srgbClr val="7030A0"/>
              </a:solidFill>
              <a:latin typeface="Arial" panose="020B0604020202020204" pitchFamily="34" charset="0"/>
              <a:ea typeface="PMingLiU"/>
              <a:cs typeface="Arial" panose="020B0604020202020204" pitchFamily="34" charset="0"/>
            </a:rPr>
            <a:t>確定您的目標</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a:latin typeface="Arial" panose="020B0604020202020204" pitchFamily="34" charset="0"/>
              <a:ea typeface="PMingLiU"/>
              <a:cs typeface="Arial" panose="020B0604020202020204" pitchFamily="34" charset="0"/>
            </a:rPr>
            <a:t>步驟 </a:t>
          </a:r>
          <a:r>
            <a:rPr lang="en-US" altLang="zh-TW" sz="2200" b="1" kern="1200">
              <a:latin typeface="Arial" panose="020B0604020202020204" pitchFamily="34" charset="0"/>
              <a:ea typeface="PMingLiU"/>
              <a:cs typeface="Arial" panose="020B0604020202020204" pitchFamily="34" charset="0"/>
            </a:rPr>
            <a:t>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zh-TW" altLang="en-US" sz="1800" b="1" kern="1200">
              <a:latin typeface="Arial" panose="020B0604020202020204" pitchFamily="34" charset="0"/>
              <a:ea typeface="PMingLiU"/>
              <a:cs typeface="Arial" panose="020B0604020202020204" pitchFamily="34" charset="0"/>
            </a:rPr>
            <a:t>說明您的解決方法</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a:latin typeface="Arial" panose="020B0604020202020204" pitchFamily="34" charset="0"/>
              <a:ea typeface="PMingLiU"/>
              <a:cs typeface="Arial" panose="020B0604020202020204" pitchFamily="34" charset="0"/>
            </a:rPr>
            <a:t>步驟 </a:t>
          </a:r>
          <a:r>
            <a:rPr lang="en-US" altLang="zh-TW" sz="2200" b="1" kern="1200">
              <a:latin typeface="Arial" panose="020B0604020202020204" pitchFamily="34" charset="0"/>
              <a:ea typeface="PMingLiU"/>
              <a:cs typeface="Arial" panose="020B0604020202020204" pitchFamily="34" charset="0"/>
            </a:rPr>
            <a:t>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zh-TW" altLang="en-US" sz="1800" b="1" kern="1200">
              <a:solidFill>
                <a:srgbClr val="D20000"/>
              </a:solidFill>
              <a:latin typeface="Arial" panose="020B0604020202020204" pitchFamily="34" charset="0"/>
              <a:ea typeface="PMingLiU"/>
              <a:cs typeface="Arial" panose="020B0604020202020204" pitchFamily="34" charset="0"/>
            </a:rPr>
            <a:t>解釋是什麼讓您與眾不同</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a:latin typeface="Arial" panose="020B0604020202020204" pitchFamily="34" charset="0"/>
              <a:ea typeface="PMingLiU"/>
              <a:cs typeface="Arial" panose="020B0604020202020204" pitchFamily="34" charset="0"/>
            </a:rPr>
            <a:t>步驟 </a:t>
          </a:r>
          <a:r>
            <a:rPr lang="en-US" altLang="zh-TW" sz="2200" b="1" kern="1200">
              <a:latin typeface="Arial" panose="020B0604020202020204" pitchFamily="34" charset="0"/>
              <a:ea typeface="PMingLiU"/>
              <a:cs typeface="Arial" panose="020B0604020202020204" pitchFamily="34" charset="0"/>
            </a:rPr>
            <a:t>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zh-TW" altLang="en-US" sz="1800" b="1" kern="1200">
              <a:solidFill>
                <a:schemeClr val="accent5"/>
              </a:solidFill>
              <a:latin typeface="Arial" panose="020B0604020202020204" pitchFamily="34" charset="0"/>
              <a:ea typeface="PMingLiU"/>
              <a:cs typeface="Arial" panose="020B0604020202020204" pitchFamily="34" charset="0"/>
            </a:rPr>
            <a:t>結論</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a:latin typeface="Arial" panose="020B0604020202020204" pitchFamily="34" charset="0"/>
              <a:ea typeface="PMingLiU"/>
              <a:cs typeface="Arial" panose="020B0604020202020204" pitchFamily="34" charset="0"/>
            </a:rPr>
            <a:t>步驟 </a:t>
          </a:r>
          <a:r>
            <a:rPr lang="en-US" altLang="zh-TW" sz="2200" b="1" kern="1200">
              <a:latin typeface="Arial" panose="020B0604020202020204" pitchFamily="34" charset="0"/>
              <a:ea typeface="PMingLiU"/>
              <a:cs typeface="Arial" panose="020B0604020202020204" pitchFamily="34" charset="0"/>
            </a:rPr>
            <a:t>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zh-TW" altLang="en-US" sz="1800" b="1" kern="1200">
              <a:solidFill>
                <a:srgbClr val="00B0F0"/>
              </a:solidFill>
              <a:latin typeface="Arial" panose="020B0604020202020204" pitchFamily="34" charset="0"/>
              <a:ea typeface="PMingLiU"/>
              <a:cs typeface="Arial" panose="020B0604020202020204" pitchFamily="34" charset="0"/>
            </a:rPr>
            <a:t>精進和練習</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rgbClr val="FF5C35"/>
              </a:solidFill>
              <a:latin typeface="Calibri"/>
              <a:ea typeface="PMingLiU"/>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chemeClr val="bg1"/>
              </a:solidFill>
              <a:latin typeface="Calibri"/>
              <a:ea typeface="PMingLiU"/>
              <a:cs typeface="+mn-cs"/>
            </a:rPr>
            <a:t>親戚</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chemeClr val="bg1"/>
              </a:solidFill>
              <a:latin typeface="Calibri"/>
              <a:ea typeface="PMingLiU"/>
              <a:cs typeface="+mn-cs"/>
            </a:rPr>
            <a:t>朋友</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chemeClr val="bg1"/>
              </a:solidFill>
              <a:latin typeface="Calibri"/>
              <a:ea typeface="PMingLiU"/>
              <a:cs typeface="+mn-cs"/>
            </a:rPr>
            <a:t>鄰居</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chemeClr val="bg1"/>
              </a:solidFill>
              <a:latin typeface="Calibri"/>
              <a:ea typeface="PMingLiU"/>
              <a:cs typeface="+mn-cs"/>
            </a:rPr>
            <a:t>教友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rgbClr val="FF5C35"/>
              </a:solidFill>
              <a:latin typeface="Calibri"/>
              <a:ea typeface="PMingLiU"/>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a:solidFill>
                <a:schemeClr val="bg1"/>
              </a:solidFill>
              <a:latin typeface="Calibri"/>
              <a:ea typeface="PMingLiU"/>
              <a:cs typeface="+mn-cs"/>
            </a:rPr>
            <a:t>業務往來者以及同事</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zh-TW" sz="1200">
                <a:solidFill>
                  <a:schemeClr val="accent6">
                    <a:lumMod val="75000"/>
                    <a:lumOff val="25000"/>
                  </a:schemeClr>
                </a:solidFill>
                <a:latin typeface="Arial" charset="0"/>
                <a:ea typeface="PMingLiU" charset="0"/>
                <a:cs typeface="Arial" charset="0"/>
              </a:rPr>
              <a:t>幫助理解在社區中發展新分會的重要性。</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1200">
                <a:solidFill>
                  <a:schemeClr val="accent6">
                    <a:lumMod val="75000"/>
                    <a:lumOff val="25000"/>
                  </a:schemeClr>
                </a:solidFill>
                <a:latin typeface="Arial" charset="0"/>
                <a:ea typeface="PMingLiU" charset="0"/>
                <a:cs typeface="Arial" charset="0"/>
              </a:rPr>
              <a:t>獲得關於新分會招募會員的方法和工具方面的知識，並增進理解。</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1200">
                <a:solidFill>
                  <a:schemeClr val="accent6">
                    <a:lumMod val="75000"/>
                    <a:lumOff val="25000"/>
                  </a:schemeClr>
                </a:solidFill>
                <a:latin typeface="Arial" charset="0"/>
                <a:ea typeface="PMingLiU" charset="0"/>
                <a:cs typeface="Arial" charset="0"/>
              </a:rPr>
              <a:t>獲得關於為新分會舉辦說明會及組織會議方面的知識。</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1200">
                <a:solidFill>
                  <a:schemeClr val="accent6">
                    <a:lumMod val="75000"/>
                    <a:lumOff val="25000"/>
                  </a:schemeClr>
                </a:solidFill>
                <a:latin typeface="Arial" charset="0"/>
                <a:ea typeface="PMingLiU" charset="0"/>
                <a:cs typeface="Arial" charset="0"/>
              </a:rPr>
              <a:t>描述新分會授證的流程。</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b="1" dirty="0"/>
              <a:t>講師講稿:</a:t>
            </a:r>
          </a:p>
          <a:p>
            <a:r>
              <a:rPr lang="zh-TW" sz="1200" b="1" dirty="0">
                <a:solidFill>
                  <a:srgbClr val="33373B"/>
                </a:solidFill>
              </a:rPr>
              <a:t>確定分會的地區是成立新分會的關鍵。  新分會發展</a:t>
            </a:r>
            <a:r>
              <a:rPr lang="zh-CN" altLang="en-US" sz="1200" b="1" dirty="0">
                <a:solidFill>
                  <a:srgbClr val="33373B"/>
                </a:solidFill>
              </a:rPr>
              <a:t>的</a:t>
            </a:r>
            <a:r>
              <a:rPr lang="zh-TW" sz="1200" b="1" dirty="0">
                <a:solidFill>
                  <a:srgbClr val="33373B"/>
                </a:solidFill>
              </a:rPr>
              <a:t>社區需要評估可以幫助確定需求最大的最佳地點。</a:t>
            </a:r>
          </a:p>
          <a:p>
            <a:endParaRPr lang="en-US" dirty="0"/>
          </a:p>
          <a:p>
            <a:r>
              <a:rPr lang="zh-TW" dirty="0"/>
              <a:t>在決定新分會的機會區域時，  您應該考慮以下因素：（朗讀投影片）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a:t>講師筆記：</a:t>
            </a:r>
          </a:p>
          <a:p>
            <a:r>
              <a:rPr lang="zh-TW"/>
              <a:t>實地發展研究的目的是評估社區的需求 、衡量授證分會的可行性，並收集有關社區的其他相關資訊。</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（朗讀投影片）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b="1"/>
              <a:t>講師講稿:</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區創建一個堅實的宣傳計劃非常重要。</a:t>
            </a:r>
            <a:r>
              <a:rPr lang="zh-TW" b="0">
                <a:solidFill>
                  <a:srgbClr val="33373B"/>
                </a:solidFill>
              </a:rPr>
              <a:t>宣傳新分會對於成功地建立新分會是很重要的。 </a:t>
            </a:r>
          </a:p>
          <a:p>
            <a:endParaRPr lang="en-US" dirty="0"/>
          </a:p>
          <a:p>
            <a:r>
              <a:rPr lang="zh-TW"/>
              <a:t>招募計劃應包括以下的內容： </a:t>
            </a:r>
          </a:p>
          <a:p>
            <a:endParaRPr lang="en-US" dirty="0"/>
          </a:p>
          <a:p>
            <a:r>
              <a:rPr lang="zh-TW"/>
              <a:t>何人——製作一份潛在會員名單 </a:t>
            </a:r>
          </a:p>
          <a:p>
            <a:endParaRPr lang="en-US" dirty="0"/>
          </a:p>
          <a:p>
            <a:r>
              <a:rPr lang="zh-TW"/>
              <a:t>何地——在考慮在哪裡宣傳新分會時，請記住您的潛在會員是誰，以及向這些潛在會員宣傳的最佳方式是什麼。推廣的方式有很多種，使用多種多樣的方式是接觸盡可能多的人的最佳方式。 </a:t>
            </a:r>
          </a:p>
          <a:p>
            <a:endParaRPr lang="en-US" dirty="0"/>
          </a:p>
          <a:p>
            <a:r>
              <a:rPr lang="zh-TW"/>
              <a:t>何事——電梯演說是招募過程的關鍵部分。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何時——在遊說時隨身攜帶資訊，包括聯絡資訊，為回答潛在會員更多問題做準備。此外，隨身攜帶說明會的邀請函，以便潛在成員可以計劃參加。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b="1"/>
              <a:t>講師講稿:</a:t>
            </a:r>
          </a:p>
          <a:p>
            <a:pPr marL="0" indent="0" algn="l">
              <a:buNone/>
            </a:pPr>
            <a:endParaRPr lang="en-US" b="1" u="sng" dirty="0">
              <a:solidFill>
                <a:srgbClr val="002060"/>
              </a:solidFill>
            </a:endParaRPr>
          </a:p>
          <a:p>
            <a:pPr marL="0" indent="0" algn="l">
              <a:buNone/>
            </a:pPr>
            <a:r>
              <a:rPr lang="zh-TW" b="1" u="sng">
                <a:solidFill>
                  <a:srgbClr val="002060"/>
                </a:solidFill>
              </a:rPr>
              <a:t>編寫完美的電梯演說的五個簡單步驟</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a:solidFill>
                  <a:srgbClr val="002060"/>
                </a:solidFill>
              </a:rPr>
              <a:t>步驟一：確定您的目標</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a:solidFill>
                  <a:srgbClr val="002060"/>
                </a:solidFill>
              </a:rPr>
              <a:t>步驟二：說明您的解決方法</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a:solidFill>
                  <a:srgbClr val="002060"/>
                </a:solidFill>
              </a:rPr>
              <a:t>步驟三 : 解釋是什麼讓您與眾不同</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a:solidFill>
                  <a:srgbClr val="002060"/>
                </a:solidFill>
              </a:rPr>
              <a:t>步驟四：結論</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a:solidFill>
                  <a:srgbClr val="002060"/>
                </a:solidFill>
              </a:rPr>
              <a:t>步驟五：精進和練習</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a:solidFill>
                  <a:srgbClr val="002060"/>
                </a:solidFill>
              </a:rPr>
              <a:t>有一個好的電梯演說是必要的。  演講應該是 20-30 秒的長度，有趣、令人難忘、且簡明扼要。</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b="1"/>
              <a:t>講師講稿:</a:t>
            </a:r>
          </a:p>
          <a:p>
            <a:r>
              <a:rPr lang="zh-TW" sz="1200">
                <a:solidFill>
                  <a:schemeClr val="tx1"/>
                </a:solidFill>
              </a:rPr>
              <a:t>有一個好的電梯演講是必要的。  演講應該是 20-30 秒的長度，有趣、令人難忘、且簡明扼要。 </a:t>
            </a:r>
          </a:p>
          <a:p>
            <a:endParaRPr lang="en-US" sz="1200" dirty="0">
              <a:solidFill>
                <a:schemeClr val="tx1"/>
              </a:solidFill>
            </a:endParaRPr>
          </a:p>
          <a:p>
            <a:r>
              <a:rPr lang="zh-TW" sz="1200">
                <a:solidFill>
                  <a:schemeClr val="tx1"/>
                </a:solidFill>
              </a:rPr>
              <a:t>以下是一個電梯演説的例子。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t>（朗讀投影片）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b="1"/>
              <a:t>講師講稿:</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accent4"/>
                </a:solidFill>
                <a:ea typeface="Arial" charset="0"/>
                <a:cs typeface="Arial" panose="020B0604020202020204" pitchFamily="34" charset="0"/>
              </a:rPr>
              <a:t>成為獅友的有意義的部分之一是提供給會員的福利。</a:t>
            </a:r>
          </a:p>
          <a:p>
            <a:endParaRPr lang="en-US" dirty="0">
              <a:cs typeface="Calibri"/>
            </a:endParaRPr>
          </a:p>
          <a:p>
            <a:r>
              <a:rPr lang="zh-TW"/>
              <a:t>（朗讀投影片）</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b="1"/>
              <a:t>講師講稿:</a:t>
            </a:r>
          </a:p>
          <a:p>
            <a:r>
              <a:rPr lang="zh-TW"/>
              <a:t>招募會員是發展新分會最關鍵的部分。  作為一個團隊，您應該列出您認為重要的個人姓名，以便分享獅子會的價值。</a:t>
            </a:r>
            <a:br>
              <a:rPr lang="zh-TW"/>
            </a:br>
            <a:r>
              <a:rPr lang="zh-TW"/>
              <a:t>  如果招募團隊中的某個人在社區中有重要關係，那麼這些人就是很好的開始。  他們是能夠幫助您確定在社區中您還應該聯繫誰的人。</a:t>
            </a:r>
          </a:p>
          <a:p>
            <a:endParaRPr lang="en-US" dirty="0"/>
          </a:p>
          <a:p>
            <a:endParaRPr lang="en-US" dirty="0"/>
          </a:p>
          <a:p>
            <a:r>
              <a:rPr lang="zh-TW"/>
              <a:t>會員發展輪是編篡可能被邀請加入分會的人員名單的有效方法。（朗讀投影片）</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rgbClr val="33373B"/>
                </a:solidFill>
              </a:rPr>
              <a:t>*每個人都是潛在的未來獅友，都可以為某個獅子分會做出貢獻。</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rgbClr val="33373B"/>
                </a:solidFill>
              </a:rPr>
              <a:t>請學員舉例說出幾種方法</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rgbClr val="33373B"/>
                </a:solidFill>
              </a:rPr>
              <a:t>青年群組</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rgbClr val="33373B"/>
                </a:solidFill>
              </a:rPr>
              <a:t>青年領導</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rgbClr val="33373B"/>
                </a:solidFill>
              </a:rPr>
              <a:t>政府官員</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rgbClr val="33373B"/>
                </a:solidFill>
              </a:rPr>
              <a:t>等等。</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講師講稿:</a:t>
            </a:r>
          </a:p>
          <a:p>
            <a:r>
              <a:rPr lang="zh-TW" dirty="0"/>
              <a:t>在一般情況下，有五個發展獅子會的方法。  五種策略包括：（朗讀投影片中的“我們將如何招募”。  請在這部分自由舉出個人例子）</a:t>
            </a:r>
          </a:p>
          <a:p>
            <a:endParaRPr lang="en-US" dirty="0"/>
          </a:p>
          <a:p>
            <a:r>
              <a:rPr lang="zh-TW" dirty="0"/>
              <a:t>遊說是最常使用的方法。  這通常會在幾天內完成，並在當地市中心/主要街道區域或整個社區有當地企業的地方進行。  企業主是重點，因為他們在社區中擁有投資利益。  拉票不在居民區進行。  對於個人關係（即鄰居），招募團隊應邀請他們參加說明會。可以請當地企業張貼傳單來宣傳說明會，進行一些預遊說。 </a:t>
            </a:r>
          </a:p>
          <a:p>
            <a:endParaRPr lang="en-US" dirty="0"/>
          </a:p>
          <a:p>
            <a:r>
              <a:rPr lang="zh-TW" dirty="0"/>
              <a:t>以下是關於成功招募和遊說的一些技巧。（朗讀投影片）</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sz="1200"/>
              <a:t>可以向會員發展司訂購</a:t>
            </a:r>
            <a:r>
              <a:rPr lang="zh-TW" sz="1200" b="1">
                <a:solidFill>
                  <a:schemeClr val="accent4"/>
                </a:solidFill>
              </a:rPr>
              <a:t>招募材料</a:t>
            </a:r>
            <a:r>
              <a:rPr lang="zh-TW" sz="1200"/>
              <a:t>。  </a:t>
            </a:r>
            <a:r>
              <a:rPr lang="zh-TW" sz="1200">
                <a:solidFill>
                  <a:srgbClr val="33373B"/>
                </a:solidFill>
              </a:rPr>
              <a:t>可通過建立新會網頁或使用本QR碼訂購。</a:t>
            </a:r>
          </a:p>
          <a:p>
            <a:endParaRPr lang="en-US" i="0" dirty="0"/>
          </a:p>
          <a:p>
            <a:r>
              <a:rPr lang="zh-TW" i="0"/>
              <a:t>說明可以從國際獅子會免費訂購和運送數量有限的招募材料。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a:p>
        </p:txBody>
      </p:sp>
    </p:spTree>
    <p:extLst>
      <p:ext uri="{BB962C8B-B14F-4D97-AF65-F5344CB8AC3E}">
        <p14:creationId xmlns:p14="http://schemas.microsoft.com/office/powerpoint/2010/main" val="30099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dirty="0"/>
              <a:t>講師筆記：</a:t>
            </a:r>
          </a:p>
          <a:p>
            <a:r>
              <a:rPr lang="zh-TW" dirty="0"/>
              <a:t>在招募新分會員的所有年份中，我們發現有人不加入獅子會的首要原因是他們根本沒有被邀請。您可以使用授證會員申請表收集必要的聯絡資訊，也可以使用提供給總監和分會組織者的招募表。  在遊說階段，收集資訊的工作應由一人負責。所有的線索都應該交給一個人，然後這個人將創建一個每天更新的主列表。</a:t>
            </a:r>
          </a:p>
          <a:p>
            <a:endParaRPr lang="en-US" dirty="0"/>
          </a:p>
          <a:p>
            <a:r>
              <a:rPr lang="zh-TW" dirty="0"/>
              <a:t>（朗讀投影片）</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a:p>
        </p:txBody>
      </p:sp>
    </p:spTree>
    <p:extLst>
      <p:ext uri="{BB962C8B-B14F-4D97-AF65-F5344CB8AC3E}">
        <p14:creationId xmlns:p14="http://schemas.microsoft.com/office/powerpoint/2010/main" val="41143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b="1" dirty="0"/>
              <a:t>講師講稿:</a:t>
            </a:r>
          </a:p>
          <a:p>
            <a:r>
              <a:rPr lang="zh-TW" dirty="0"/>
              <a:t>貴區已邁出探索新分會組建的第一步。  在我們繼續前進之前，我們必須了解，“為什麼組織一個新分會很重要”，獅子會為人們提供回饋社區和幫助有需要的人的機會。以下是成立新分會的益處。</a:t>
            </a:r>
          </a:p>
          <a:p>
            <a:endParaRPr lang="en-US" sz="1200" dirty="0"/>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造福社區</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提供新的服務機會</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履行未滿足的需求</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實現改變</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恢復會員發展的活力</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培養新的領導人</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zh-TW" b="1"/>
              <a:t>講師講稿:</a:t>
            </a:r>
          </a:p>
          <a:p>
            <a:r>
              <a:rPr lang="zh-TW"/>
              <a:t>貴區已邁出探索成立新分會的第一步。  在我們繼續前進之前，我們必須了解，“為什麼組織一個新分會很重要”，獅子會為人們提供回饋社區和幫助有需要的人的機會。以下是成立新分會的益處。</a:t>
            </a:r>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a:t>講師筆記：</a:t>
            </a:r>
          </a:p>
          <a:p>
            <a:r>
              <a:rPr lang="zh-TW"/>
              <a:t>說明會是潛在會員首次聚集在一起，以了解獅子會和新分會。  目的是開始建立新分會的會員，並準備成功的組織會議。</a:t>
            </a:r>
          </a:p>
          <a:p>
            <a:endParaRPr lang="en-US" dirty="0"/>
          </a:p>
          <a:p>
            <a:r>
              <a:rPr lang="zh-TW"/>
              <a:t>大約20-25%的登記者會出席說明會。  不要灰心。    增加參加率的方法有以下幾種：</a:t>
            </a:r>
          </a:p>
          <a:p>
            <a:pPr marL="171450" indent="-171450">
              <a:buFontTx/>
              <a:buChar char="-"/>
            </a:pPr>
            <a:r>
              <a:rPr lang="zh-TW"/>
              <a:t>在通過電話或電子郵件首次聯繫後的48小時內跟進潛在會員。</a:t>
            </a:r>
          </a:p>
          <a:p>
            <a:pPr marL="171450" indent="-171450">
              <a:buFontTx/>
              <a:buChar char="-"/>
            </a:pPr>
            <a:r>
              <a:rPr lang="zh-TW"/>
              <a:t>邀請潛在會員帶一名朋友前來</a:t>
            </a:r>
          </a:p>
          <a:p>
            <a:pPr marL="171450" indent="-171450">
              <a:buFontTx/>
              <a:buChar char="-"/>
            </a:pPr>
            <a:r>
              <a:rPr lang="zh-TW"/>
              <a:t>透過當地報紙和社交媒體等宣傳說明會。</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a:p>
        </p:txBody>
      </p:sp>
    </p:spTree>
    <p:extLst>
      <p:ext uri="{BB962C8B-B14F-4D97-AF65-F5344CB8AC3E}">
        <p14:creationId xmlns:p14="http://schemas.microsoft.com/office/powerpoint/2010/main" val="17664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a:t>講師講稿:</a:t>
            </a:r>
          </a:p>
          <a:p>
            <a:r>
              <a:rPr lang="zh-TW"/>
              <a:t>組織會議是分會會員選舉幹部並開始計劃第一個服務方案的場合。此會議的安排設置與說明會相同。  區招募團隊應該是組織會議和後續會議的一部分，直到分會授證為止。  新分會支持團隊為新分會提供指導和支持，而不是讓分會看起來像其他分會。  組織會議可以決定新分會員如何看待國際獅子會，並可以決定他們在分會的活躍程度和時間。   組織會議應分幾次會議進行，上述內容可以分幾次會議進行。</a:t>
            </a:r>
          </a:p>
          <a:p>
            <a:r>
              <a:rPr lang="zh-TW"/>
              <a:t>（朗讀投影片）</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a:p>
        </p:txBody>
      </p:sp>
    </p:spTree>
    <p:extLst>
      <p:ext uri="{BB962C8B-B14F-4D97-AF65-F5344CB8AC3E}">
        <p14:creationId xmlns:p14="http://schemas.microsoft.com/office/powerpoint/2010/main" val="343348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t>說明會和組織會議的PowerPoint可以在</a:t>
            </a:r>
            <a:r>
              <a:rPr lang="zh-TW" sz="1200" b="1">
                <a:solidFill>
                  <a:schemeClr val="accent5"/>
                </a:solidFill>
              </a:rPr>
              <a:t>建立新分會網頁</a:t>
            </a:r>
            <a:r>
              <a:rPr lang="zh-TW" sz="1200"/>
              <a:t>上找到</a:t>
            </a:r>
            <a:r>
              <a:rPr lang="zh-TW" sz="1200">
                <a:solidFill>
                  <a:srgbClr val="33373B"/>
                </a:solidFill>
              </a:rPr>
              <a:t>。</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a:p>
        </p:txBody>
      </p:sp>
    </p:spTree>
    <p:extLst>
      <p:ext uri="{BB962C8B-B14F-4D97-AF65-F5344CB8AC3E}">
        <p14:creationId xmlns:p14="http://schemas.microsoft.com/office/powerpoint/2010/main" val="414350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講師筆記：</a:t>
            </a:r>
          </a:p>
          <a:p>
            <a:endParaRPr lang="en-US" dirty="0"/>
          </a:p>
          <a:p>
            <a:r>
              <a:rPr lang="zh-TW" dirty="0"/>
              <a:t>一旦分會獲得 20 名會員，區和/或分會就可以開始新的分會授證申請程序。   新分會申請有四個關鍵因素。  我們將在接下來的四張投影片中討論這幾個因素。  這些因素是：  分會命名、繳交申請、授證費和會費以及授證核准。</a:t>
            </a:r>
          </a:p>
          <a:p>
            <a:endParaRPr lang="en-US" dirty="0"/>
          </a:p>
          <a:p>
            <a:r>
              <a:rPr lang="zh-TW" dirty="0"/>
              <a:t>（朗讀投影片）</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講師筆記：</a:t>
            </a:r>
          </a:p>
          <a:p>
            <a:r>
              <a:rPr lang="zh-TW" dirty="0">
                <a:latin typeface="Arial" charset="0"/>
                <a:ea typeface="PMingLiU" charset="0"/>
                <a:cs typeface="Arial" charset="0"/>
              </a:rPr>
              <a:t>既然分會已經開始開會，現在是繳交申請以獲得核准的時候了。   應使用授證申請工作表作為指南，以確保您收集了在線提交申請所需的所有必要資訊。  LCI計劃職員和/或MyLCI支持團隊可以為申請提供幫助。</a:t>
            </a:r>
          </a:p>
          <a:p>
            <a:endParaRPr lang="en-US" dirty="0">
              <a:latin typeface="Arial" charset="0"/>
              <a:ea typeface="Arial" charset="0"/>
              <a:cs typeface="Arial" charset="0"/>
            </a:endParaRPr>
          </a:p>
          <a:p>
            <a:r>
              <a:rPr lang="zh-TW" dirty="0">
                <a:latin typeface="Arial" charset="0"/>
                <a:ea typeface="PMingLiU" charset="0"/>
                <a:cs typeface="Arial" charset="0"/>
              </a:rPr>
              <a:t>以下是繳交新申請所必需的。（朗讀投影片）</a:t>
            </a:r>
          </a:p>
        </p:txBody>
      </p:sp>
    </p:spTree>
    <p:extLst>
      <p:ext uri="{BB962C8B-B14F-4D97-AF65-F5344CB8AC3E}">
        <p14:creationId xmlns:p14="http://schemas.microsoft.com/office/powerpoint/2010/main" val="4100467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講師筆記：</a:t>
            </a:r>
          </a:p>
          <a:p>
            <a:pPr marL="0" indent="0">
              <a:spcBef>
                <a:spcPts val="300"/>
              </a:spcBef>
              <a:buNone/>
            </a:pPr>
            <a:r>
              <a:rPr lang="zh-TW" dirty="0">
                <a:latin typeface="Arial" charset="0"/>
                <a:ea typeface="PMingLiU" charset="0"/>
                <a:cs typeface="Arial" charset="0"/>
              </a:rPr>
              <a:t>新授證分會</a:t>
            </a:r>
            <a:r>
              <a:rPr lang="zh-CN" altLang="en-US" dirty="0">
                <a:latin typeface="Arial" charset="0"/>
                <a:ea typeface="PMingLiU" charset="0"/>
                <a:cs typeface="Arial" charset="0"/>
              </a:rPr>
              <a:t>的</a:t>
            </a:r>
            <a:r>
              <a:rPr lang="zh-TW" dirty="0">
                <a:latin typeface="Arial" charset="0"/>
                <a:ea typeface="PMingLiU" charset="0"/>
                <a:cs typeface="Arial" charset="0"/>
              </a:rPr>
              <a:t>會員了解與獅子會會員相關的一些費用和會費，這是非常重要的。  不了解費用結構被認為是新授證分會留不住</a:t>
            </a:r>
            <a:r>
              <a:rPr lang="zh-TW" altLang="en-US" dirty="0">
                <a:latin typeface="Arial" charset="0"/>
                <a:ea typeface="PMingLiU" charset="0"/>
                <a:cs typeface="Arial" charset="0"/>
              </a:rPr>
              <a:t>創會會員</a:t>
            </a:r>
            <a:r>
              <a:rPr lang="zh-TW" dirty="0">
                <a:latin typeface="Arial" charset="0"/>
                <a:ea typeface="PMingLiU" charset="0"/>
                <a:cs typeface="Arial" charset="0"/>
              </a:rPr>
              <a:t>的原因之一。  費用和會費可以在說明會期間進行一般性討論，但應在組織會議期間進行更詳細的討論。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zh-TW" dirty="0">
                <a:latin typeface="Arial" charset="0"/>
                <a:ea typeface="PMingLiU" charset="0"/>
                <a:cs typeface="Arial" charset="0"/>
              </a:rPr>
              <a:t>（朗讀投影片）</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t>請查看授證申請檢查單 (TK40)，了解當前的入會費和國際會費金額。</a:t>
            </a:r>
            <a:r>
              <a:rPr lang="zh-TW" sz="1200" dirty="0">
                <a:solidFill>
                  <a:srgbClr val="33373B"/>
                </a:solidFill>
              </a:rPr>
              <a:t> </a:t>
            </a:r>
          </a:p>
          <a:p>
            <a:endParaRPr lang="en-US" i="0" dirty="0"/>
          </a:p>
          <a:p>
            <a:r>
              <a:rPr lang="zh-TW" i="0" dirty="0"/>
              <a:t>該文件也可以在建立新分會網頁上找到。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a:p>
        </p:txBody>
      </p:sp>
    </p:spTree>
    <p:extLst>
      <p:ext uri="{BB962C8B-B14F-4D97-AF65-F5344CB8AC3E}">
        <p14:creationId xmlns:p14="http://schemas.microsoft.com/office/powerpoint/2010/main" val="423078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新分會授證流程可能需要最多45天。  該流程分為 5 個步驟，申請流程的時間長度取決於提交申請的團隊的響應時間。  將有一名指定的LCI協調員在整個過程中為申請提供支持。  </a:t>
            </a:r>
          </a:p>
          <a:p>
            <a:endParaRPr lang="en-US" dirty="0"/>
          </a:p>
          <a:p>
            <a:r>
              <a:rPr lang="zh-TW"/>
              <a:t>在分會完成核准程序之後，接下來應該採取以下授證活動。  導獅、推廣團隊和輔導分會/區將通過特許活動支持分會。</a:t>
            </a:r>
          </a:p>
          <a:p>
            <a:endParaRPr lang="en-US" dirty="0"/>
          </a:p>
          <a:p>
            <a:r>
              <a:rPr lang="zh-TW"/>
              <a:t>（朗讀投影片）</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講師筆記：</a:t>
            </a:r>
          </a:p>
          <a:p>
            <a:endParaRPr lang="en-US" b="1" dirty="0"/>
          </a:p>
          <a:p>
            <a:r>
              <a:rPr lang="zh-TW" dirty="0"/>
              <a:t>一旦分會已發展起來，重要的是要繼續發展分會，以確保分會的強大和可行。  新分會在區內無法持續超過一年的首要原因之一，是新分會沒有得到強大的支持系統。</a:t>
            </a:r>
          </a:p>
          <a:p>
            <a:endParaRPr lang="en-US" dirty="0"/>
          </a:p>
          <a:p>
            <a:r>
              <a:rPr lang="zh-TW" dirty="0"/>
              <a:t> 以下內容將有助於新分會的持續發展。（朗讀投影片）</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i="1"/>
              <a:t>講師筆記：  這是本演示中非常重要的部分。  應該重申，區應該做最適合社區的事情。  分會組織者應了解每種分會的類型/形式。  如果他們在提交申請之前有具體問題，您可以隨時將他們轉至membership@lionsclubs.org。    </a:t>
            </a:r>
          </a:p>
          <a:p>
            <a:endParaRPr lang="en-US" sz="1100" b="1" dirty="0"/>
          </a:p>
          <a:p>
            <a:r>
              <a:rPr lang="zh-TW" sz="1100">
                <a:latin typeface="Arial" charset="0"/>
                <a:ea typeface="PMingLiU" charset="0"/>
                <a:cs typeface="Arial" charset="0"/>
              </a:rPr>
              <a:t>我們的世界不斷地在改變，我們希望新分能夠適合會員的生活。 </a:t>
            </a:r>
          </a:p>
          <a:p>
            <a:endParaRPr lang="en-US" sz="1100" dirty="0">
              <a:latin typeface="Arial" charset="0"/>
              <a:ea typeface="Arial" charset="0"/>
              <a:cs typeface="Arial" charset="0"/>
            </a:endParaRPr>
          </a:p>
          <a:p>
            <a:r>
              <a:rPr lang="zh-TW" sz="1100">
                <a:latin typeface="Arial" charset="0"/>
                <a:ea typeface="PMingLiU" charset="0"/>
                <a:cs typeface="Arial" charset="0"/>
              </a:rPr>
              <a:t>以下是提供的分會類別。   </a:t>
            </a:r>
          </a:p>
          <a:p>
            <a:endParaRPr lang="en-US" sz="1100" dirty="0">
              <a:latin typeface="Arial" charset="0"/>
              <a:ea typeface="Arial" charset="0"/>
              <a:cs typeface="Arial" charset="0"/>
            </a:endParaRPr>
          </a:p>
          <a:p>
            <a:r>
              <a:rPr lang="zh-TW" sz="1100">
                <a:latin typeface="Arial" charset="0"/>
                <a:ea typeface="PMingLiU" charset="0"/>
                <a:cs typeface="Arial" charset="0"/>
              </a:rPr>
              <a:t>（朗讀投影片）</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a:p>
        </p:txBody>
      </p:sp>
    </p:spTree>
    <p:extLst>
      <p:ext uri="{BB962C8B-B14F-4D97-AF65-F5344CB8AC3E}">
        <p14:creationId xmlns:p14="http://schemas.microsoft.com/office/powerpoint/2010/main" val="12795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zh-TW" b="1" dirty="0"/>
              <a:t>講師筆記：</a:t>
            </a:r>
          </a:p>
          <a:p>
            <a:endParaRPr lang="en-US" dirty="0"/>
          </a:p>
          <a:p>
            <a:r>
              <a:rPr lang="zh-TW" dirty="0"/>
              <a:t>參與新分會的發展是一項重大的成就。  為了強調發展新分會的重要，國際獅子會提供許多特別的獎項來表揚有心發展新分會之獅友的珍貴服務。（朗讀投影片）</a:t>
            </a:r>
          </a:p>
          <a:p>
            <a:endParaRPr lang="en-US" dirty="0"/>
          </a:p>
          <a:p>
            <a:r>
              <a:rPr lang="zh-TW" dirty="0"/>
              <a:t>更多資訊參見會員發展獎項網頁。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t>可以向會員發展司訂購</a:t>
            </a:r>
            <a:r>
              <a:rPr lang="zh-TW" sz="1200" b="1" dirty="0">
                <a:solidFill>
                  <a:schemeClr val="accent4"/>
                </a:solidFill>
              </a:rPr>
              <a:t>招募材料</a:t>
            </a:r>
            <a:r>
              <a:rPr lang="zh-TW" sz="1200" dirty="0"/>
              <a:t>。  </a:t>
            </a:r>
            <a:r>
              <a:rPr lang="zh-TW" sz="1200" dirty="0">
                <a:solidFill>
                  <a:srgbClr val="33373B"/>
                </a:solidFill>
              </a:rPr>
              <a:t>可訪問建立新分會網頁或使用本QR碼訂購。</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rgbClr val="33373B"/>
                </a:solidFill>
              </a:rPr>
              <a:t>可從線上找到會員申請和支持文件的可填寫PDF格式。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zh-TW"/>
              <a:t>（朗讀投影片）</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262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a:t>講師筆記：</a:t>
            </a:r>
          </a:p>
          <a:p>
            <a:r>
              <a:rPr lang="zh-TW"/>
              <a:t>這張投影片上列出的分會信息在新分會申請中並未列為“分會類型”，而是應被視為分會名稱。</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latin typeface="Arial" charset="0"/>
                <a:ea typeface="PMingLiU" charset="0"/>
                <a:cs typeface="Arial" charset="0"/>
              </a:rPr>
              <a:t>（朗讀投影片）</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a:p>
        </p:txBody>
      </p:sp>
    </p:spTree>
    <p:extLst>
      <p:ext uri="{BB962C8B-B14F-4D97-AF65-F5344CB8AC3E}">
        <p14:creationId xmlns:p14="http://schemas.microsoft.com/office/powerpoint/2010/main" val="33184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a:t>講師講稿:</a:t>
            </a:r>
          </a:p>
          <a:p>
            <a:endParaRPr lang="en-US" b="1" dirty="0"/>
          </a:p>
          <a:p>
            <a:r>
              <a:rPr lang="zh-TW"/>
              <a:t>開始創建新分會時，需要在提交分會或分會支部前，安排好一些事項申請表。</a:t>
            </a:r>
          </a:p>
          <a:p>
            <a:r>
              <a:rPr lang="zh-TW"/>
              <a:t>組織一個新分會，您需要（講師筆記：  </a:t>
            </a:r>
            <a:r>
              <a:rPr lang="zh-TW" i="1"/>
              <a:t>您可以直接閱讀投影片，下面的註釋是為了擴展對話）</a:t>
            </a:r>
          </a:p>
          <a:p>
            <a:pPr marL="171450" indent="-171450">
              <a:buFontTx/>
              <a:buChar char="-"/>
            </a:pPr>
            <a:r>
              <a:rPr lang="zh-TW" i="1"/>
              <a:t>20或更多:  您只需要最少 20 人即可開始新分會申請，但我們始終鼓勵您招募 20 人以上，以彌補前 6 個月內流失的潛在會員。</a:t>
            </a:r>
          </a:p>
          <a:p>
            <a:pPr marL="171450" indent="-171450">
              <a:buFontTx/>
              <a:buChar char="-"/>
            </a:pPr>
            <a:r>
              <a:rPr lang="zh-TW" i="1"/>
              <a:t>總監批准 - 總監必須為分會授權 </a:t>
            </a:r>
          </a:p>
          <a:p>
            <a:pPr marL="171450" indent="-171450">
              <a:buFontTx/>
              <a:buChar char="-"/>
            </a:pPr>
            <a:r>
              <a:rPr lang="zh-TW" i="1"/>
              <a:t>授證費和認證 - 授證費是在加入時支付的一次性費用。  這些費用僅對學生免除。  我們將在稍後的演講中討論國際會費減免計劃</a:t>
            </a:r>
          </a:p>
          <a:p>
            <a:pPr marL="171450" indent="-171450">
              <a:buFontTx/>
              <a:buChar char="-"/>
            </a:pPr>
            <a:r>
              <a:rPr lang="zh-TW" i="1"/>
              <a:t>新分會輔導分會 - 所有新分會都必須有輔導分會 </a:t>
            </a:r>
          </a:p>
          <a:p>
            <a:pPr marL="171450" indent="-171450">
              <a:buFontTx/>
              <a:buChar char="-"/>
            </a:pPr>
            <a:r>
              <a:rPr lang="zh-TW" i="1"/>
              <a:t>申請 - 所有申請均在線提交。 稍後在演示中討論。</a:t>
            </a:r>
          </a:p>
          <a:p>
            <a:pPr marL="171450" indent="-171450">
              <a:buFontTx/>
              <a:buChar char="-"/>
            </a:pPr>
            <a:endParaRPr lang="en-US" i="1" dirty="0"/>
          </a:p>
          <a:p>
            <a:r>
              <a:rPr lang="zh-TW" i="1"/>
              <a:t>如果分會在授證流程開始後的 8 週內無法獲得 20 名會員，則強烈建議分會成為分會支部。  一旦擁有20名或更多會員，分會支部始終可以轉換為普通分會。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zh-TW" sz="1400"/>
              <a:t>講師筆記：  </a:t>
            </a:r>
            <a:r>
              <a:rPr lang="zh-TW" sz="1400" b="0" i="0">
                <a:latin typeface="Calibri" panose="020F0502020204030204" pitchFamily="34" charset="0"/>
                <a:ea typeface="PMingLiU" panose="020F0502020204030204" pitchFamily="34" charset="0"/>
              </a:rPr>
              <a:t>介紹這4個步驟，並向學員保證，在完成這4個步驟後，他們應該具備在社區中成立分會的知識和資源。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講師講稿:</a:t>
            </a:r>
          </a:p>
          <a:p>
            <a:r>
              <a:rPr lang="zh-TW" dirty="0"/>
              <a:t>新分會的發展需要團隊的共同努力。  團隊成員應該對作一名獅友充滿熱情，並對分會成立的整個過程做出承諾。  您的團隊應該準備好積極參與分會組建過程，其中包括：  社區和企業招募、說明會和組織會議。</a:t>
            </a:r>
          </a:p>
          <a:p>
            <a:endParaRPr lang="en-US" dirty="0"/>
          </a:p>
          <a:p>
            <a:r>
              <a:rPr lang="zh-TW" dirty="0"/>
              <a:t>（朗讀投影片）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a:t>講師講稿:</a:t>
            </a:r>
          </a:p>
          <a:p>
            <a:r>
              <a:rPr lang="zh-TW"/>
              <a:t>建立強大的招募團隊是成功組建分會的關鍵之一。</a:t>
            </a:r>
            <a:br>
              <a:rPr lang="zh-TW"/>
            </a:br>
            <a:r>
              <a:rPr lang="zh-TW"/>
              <a:t>  招募團隊的每個成員都應該被分配一個角色，並且應該與他們的舒適度和優勢保持一致。  每個人的角色都是打造會員資格並參與這些努力。  </a:t>
            </a:r>
          </a:p>
          <a:p>
            <a:endParaRPr lang="en-US" dirty="0"/>
          </a:p>
          <a:p>
            <a:r>
              <a:rPr lang="zh-TW"/>
              <a:t>該圖顯示了招募所需的各個團隊的細目分類。  您應該計劃至少招募 4-6 人。   子團隊是支持在實地進行招募工作的團隊。  應將團隊成員分為以下的子團隊：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s://lionsclubs.org/zh-ha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CN" altLang="en-US" dirty="0">
                <a:solidFill>
                  <a:schemeClr val="bg1"/>
                </a:solidFill>
              </a:rPr>
              <a:t>發展</a:t>
            </a:r>
            <a:r>
              <a:rPr lang="zh-TW" altLang="en-US" dirty="0">
                <a:solidFill>
                  <a:schemeClr val="bg1"/>
                </a:solidFill>
              </a:rPr>
              <a:t>新會</a:t>
            </a:r>
            <a:r>
              <a:rPr lang="zh-CN" altLang="en-US" dirty="0">
                <a:solidFill>
                  <a:schemeClr val="bg1"/>
                </a:solidFill>
              </a:rPr>
              <a:t>的</a:t>
            </a:r>
            <a:r>
              <a:rPr lang="zh-TW" dirty="0">
                <a:solidFill>
                  <a:schemeClr val="bg1"/>
                </a:solidFill>
              </a:rPr>
              <a:t>培訓</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14747" y="1158958"/>
            <a:ext cx="216250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latin typeface="+mn-ea"/>
                <a:ea typeface="+mn-ea"/>
              </a:rPr>
              <a:t>步驟一：</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zh-TW" sz="3200">
                <a:solidFill>
                  <a:schemeClr val="bg1"/>
                </a:solidFill>
              </a:rPr>
              <a:t>發展您的團隊</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34533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a:solidFill>
                  <a:srgbClr val="00338D"/>
                </a:solidFill>
                <a:latin typeface="Arial" panose="020B0604020202020204" pitchFamily="34" charset="0"/>
                <a:ea typeface="PMingLiU"/>
                <a:cs typeface="Arial" panose="020B0604020202020204" pitchFamily="34" charset="0"/>
              </a:rPr>
              <a:t>步驟一：發展您的團隊</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3" y="2241678"/>
            <a:ext cx="1060704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000" b="1"/>
              <a:t>新分會的發展需要團隊的共同努力。  團隊成員應該對作一名獅友充滿熱情，並對分會成立的整個過程做出承諾。</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3201788"/>
            <a:ext cx="5212080" cy="2974532"/>
          </a:xfrm>
          <a:prstGeom prst="rect">
            <a:avLst/>
          </a:prstGeom>
          <a:noFill/>
        </p:spPr>
        <p:txBody>
          <a:bodyPr wrap="square" rtlCol="0">
            <a:spAutoFit/>
          </a:bodyPr>
          <a:lstStyle/>
          <a:p>
            <a:r>
              <a:rPr lang="zh-TW" sz="1900" b="1" dirty="0">
                <a:solidFill>
                  <a:srgbClr val="00338D"/>
                </a:solidFill>
              </a:rPr>
              <a:t>以下獅友對新分會的成立過程發揮關鍵作用：</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zh-TW" dirty="0">
                <a:solidFill>
                  <a:schemeClr val="accent6">
                    <a:lumMod val="75000"/>
                    <a:lumOff val="25000"/>
                  </a:schemeClr>
                </a:solidFill>
              </a:rPr>
              <a:t>區全球會員發展措施工作組成員</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總監</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GET區協調員</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分會的導獅</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第一副總監</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輔導分會的成員</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215235"/>
            <a:ext cx="5212080" cy="3200876"/>
          </a:xfrm>
          <a:prstGeom prst="rect">
            <a:avLst/>
          </a:prstGeom>
          <a:noFill/>
        </p:spPr>
        <p:txBody>
          <a:bodyPr wrap="square" rtlCol="0">
            <a:spAutoFit/>
          </a:bodyPr>
          <a:lstStyle/>
          <a:p>
            <a:r>
              <a:rPr lang="zh-TW" sz="1900" b="1" dirty="0">
                <a:solidFill>
                  <a:srgbClr val="00338D"/>
                </a:solidFill>
              </a:rPr>
              <a:t>對招募團隊的期望:</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出席現場培訓</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參與至少1個招募日</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出席說明會及組織會議</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支持新分會在成立分會方面所有的努力</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770964" y="419100"/>
            <a:ext cx="10591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600" b="1">
                <a:solidFill>
                  <a:srgbClr val="00338D"/>
                </a:solidFill>
              </a:rPr>
              <a:t>步驟一：發展團隊 - 建立子團隊</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081021723"/>
              </p:ext>
            </p:extLst>
          </p:nvPr>
        </p:nvGraphicFramePr>
        <p:xfrm>
          <a:off x="381000" y="2000802"/>
          <a:ext cx="11506200" cy="4628598"/>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20000"/>
                    </a:ext>
                  </a:extLst>
                </a:gridCol>
                <a:gridCol w="69342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zh-TW" sz="2000"/>
                        <a:t> </a:t>
                      </a:r>
                    </a:p>
                  </a:txBody>
                  <a:tcPr marL="74979" marR="74979" marT="0" marB="0"/>
                </a:tc>
                <a:tc>
                  <a:txBody>
                    <a:bodyPr/>
                    <a:lstStyle/>
                    <a:p>
                      <a:pPr marL="0" marR="0" algn="ctr">
                        <a:lnSpc>
                          <a:spcPct val="115000"/>
                        </a:lnSpc>
                        <a:spcBef>
                          <a:spcPts val="0"/>
                        </a:spcBef>
                        <a:spcAft>
                          <a:spcPts val="0"/>
                        </a:spcAft>
                      </a:pPr>
                      <a:r>
                        <a:rPr lang="zh-TW" sz="2000"/>
                        <a:t>職責</a:t>
                      </a:r>
                    </a:p>
                  </a:txBody>
                  <a:tcPr marL="74979" marR="74979" marT="0" marB="0"/>
                </a:tc>
                <a:tc>
                  <a:txBody>
                    <a:bodyPr/>
                    <a:lstStyle/>
                    <a:p>
                      <a:pPr marL="102870" marR="0" indent="-114300" algn="ctr">
                        <a:lnSpc>
                          <a:spcPct val="115000"/>
                        </a:lnSpc>
                        <a:spcBef>
                          <a:spcPts val="0"/>
                        </a:spcBef>
                        <a:spcAft>
                          <a:spcPts val="0"/>
                        </a:spcAft>
                      </a:pPr>
                      <a:r>
                        <a:rPr lang="zh-TW" sz="2000"/>
                        <a:t>素質</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zh-TW" sz="2000"/>
                        <a:t>領導團隊</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透過電話及電子郵件聯繫獅友的聯絡網</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覓尋關鍵的領導人</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與領導人約定會面時間</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有條理</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精通科技</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電話交談感到自在</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良好的寫作技能</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zh-TW" sz="2000"/>
                        <a:t>實地團隊﻿</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制定與關鍵的社區企業領導人建立聯繫的計劃</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拜訪商業界領導人，並請他們加入獅子會或參加說明會</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在容易引起注意的地區和企業中張貼資訊傳單</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社交能力</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專業的風範</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思維敏捷</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良好的人際交往技能</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zh-TW" sz="2000"/>
                        <a:t>現場運作團隊</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制定與社區成員建立聯繫的計劃</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在社區設立宣傳站</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邀請社區領袖參加分會服務</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聯誼</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專業的風範</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良好的人際交往技能</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zh-TW" sz="2000"/>
                        <a:t>回應團隊</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與潛在會員進行後續追蹤</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通知新分會員關於開會的時間和更新事項</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有條理</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精通科技</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電話交談感到自在</a:t>
                      </a:r>
                    </a:p>
                    <a:p>
                      <a:pPr marL="171450" marR="0" lvl="0" indent="-171450">
                        <a:lnSpc>
                          <a:spcPct val="115000"/>
                        </a:lnSpc>
                        <a:spcBef>
                          <a:spcPts val="0"/>
                        </a:spcBef>
                        <a:spcAft>
                          <a:spcPts val="0"/>
                        </a:spcAft>
                        <a:buFont typeface="Arial" pitchFamily="34" charset="0"/>
                        <a:buChar char="•"/>
                      </a:pPr>
                      <a:r>
                        <a:rPr lang="zh-TW" sz="1500" b="0">
                          <a:solidFill>
                            <a:srgbClr val="00338D"/>
                          </a:solidFill>
                          <a:latin typeface="Arial" panose="020B0604020202020204" pitchFamily="34" charset="0"/>
                          <a:ea typeface="PMingLiU"/>
                          <a:cs typeface="Arial" panose="020B0604020202020204" pitchFamily="34" charset="0"/>
                        </a:rPr>
                        <a:t>良好的寫作技能</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354471"/>
            <a:ext cx="10773335" cy="646331"/>
          </a:xfrm>
          <a:prstGeom prst="rect">
            <a:avLst/>
          </a:prstGeom>
          <a:noFill/>
        </p:spPr>
        <p:txBody>
          <a:bodyPr wrap="square">
            <a:spAutoFit/>
          </a:bodyPr>
          <a:lstStyle/>
          <a:p>
            <a:r>
              <a:rPr lang="zh-TW">
                <a:solidFill>
                  <a:srgbClr val="33373B"/>
                </a:solidFill>
              </a:rPr>
              <a:t>子團隊是支持在實地進行招募工作的團隊。  應將團隊成員分為以下的子團隊：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10922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27227" y="1447800"/>
            <a:ext cx="213754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latin typeface="+mj-ea"/>
                <a:ea typeface="+mj-ea"/>
              </a:rPr>
              <a:t>步驟二：</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zh-TW" sz="3200" i="0" baseline="0">
                <a:solidFill>
                  <a:schemeClr val="bg1"/>
                </a:solidFill>
                <a:latin typeface="Arial" panose="020B0604020202020204" pitchFamily="34" charset="0"/>
                <a:ea typeface="PMingLiU"/>
                <a:cs typeface="Arial" panose="020B0604020202020204" pitchFamily="34" charset="0"/>
              </a:rPr>
              <a:t>機會區域和現場研究</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a:solidFill>
                  <a:srgbClr val="00338D"/>
                </a:solidFill>
                <a:latin typeface="Arial" panose="020B0604020202020204" pitchFamily="34" charset="0"/>
                <a:ea typeface="PMingLiU"/>
                <a:cs typeface="Arial" panose="020B0604020202020204" pitchFamily="34" charset="0"/>
              </a:rPr>
              <a:t>步驟二：確定有機會的地區</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707886"/>
          </a:xfrm>
          <a:prstGeom prst="rect">
            <a:avLst/>
          </a:prstGeom>
          <a:noFill/>
        </p:spPr>
        <p:txBody>
          <a:bodyPr wrap="square" rtlCol="0">
            <a:spAutoFit/>
          </a:bodyPr>
          <a:lstStyle/>
          <a:p>
            <a:r>
              <a:rPr lang="zh-TW" sz="2000" b="1" dirty="0">
                <a:solidFill>
                  <a:srgbClr val="33373B"/>
                </a:solidFill>
                <a:latin typeface="+mj-ea"/>
                <a:ea typeface="+mj-ea"/>
              </a:rPr>
              <a:t>確定分會的地區是成立新分會的關鍵。  新會發展</a:t>
            </a:r>
            <a:r>
              <a:rPr lang="zh-CN" altLang="en-US" sz="2000" b="1" dirty="0">
                <a:solidFill>
                  <a:srgbClr val="33373B"/>
                </a:solidFill>
                <a:latin typeface="+mj-ea"/>
                <a:ea typeface="+mj-ea"/>
              </a:rPr>
              <a:t>的</a:t>
            </a:r>
            <a:r>
              <a:rPr lang="zh-TW" sz="2000" b="1" dirty="0">
                <a:solidFill>
                  <a:srgbClr val="33373B"/>
                </a:solidFill>
                <a:latin typeface="+mj-ea"/>
                <a:ea typeface="+mj-ea"/>
              </a:rPr>
              <a:t>社區</a:t>
            </a:r>
            <a:r>
              <a:rPr lang="zh-CN" altLang="en-US" sz="2000" b="1" dirty="0">
                <a:solidFill>
                  <a:srgbClr val="33373B"/>
                </a:solidFill>
                <a:latin typeface="+mj-ea"/>
                <a:ea typeface="+mj-ea"/>
              </a:rPr>
              <a:t>需求之</a:t>
            </a:r>
            <a:r>
              <a:rPr lang="zh-TW" sz="2000" b="1" dirty="0">
                <a:solidFill>
                  <a:srgbClr val="33373B"/>
                </a:solidFill>
                <a:latin typeface="+mj-ea"/>
                <a:ea typeface="+mj-ea"/>
              </a:rPr>
              <a:t>評估可以幫助確定需求最大的最佳地點。</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1700" b="1" dirty="0">
                <a:solidFill>
                  <a:srgbClr val="00338D"/>
                </a:solidFill>
              </a:rPr>
              <a:t>應考慮下列因素:</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人口數量 </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開展當地方案的可能性</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目前的服務分會和社區組織</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未被獅子分會招募的群體</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距離最近的可能的分會地點</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有年輕的成人、婦女、不同族裔，和其他代表不足的群體的社區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3178708" y="6270682"/>
            <a:ext cx="6063184"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1600" dirty="0"/>
              <a:t>新分會發展</a:t>
            </a:r>
            <a:r>
              <a:rPr lang="zh-CN" altLang="en-US" sz="1600" dirty="0"/>
              <a:t>的</a:t>
            </a:r>
            <a:r>
              <a:rPr lang="zh-TW" sz="1600" dirty="0"/>
              <a:t>社區需求評估可在“建立新分會”網頁上找到</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a:solidFill>
                  <a:srgbClr val="00B0F0"/>
                </a:solidFill>
                <a:latin typeface="Arial" panose="020B0604020202020204" pitchFamily="34" charset="0"/>
                <a:ea typeface="PMingLiU"/>
                <a:cs typeface="Arial" panose="020B0604020202020204" pitchFamily="34" charset="0"/>
              </a:rPr>
              <a:t>步驟2 - 進行實地發展研究</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zh-TW" sz="2000" b="1">
                <a:solidFill>
                  <a:schemeClr val="bg1"/>
                </a:solidFill>
              </a:rPr>
              <a:t>實地發展研究的目的是評估社區的需求 、衡量授證分會的可行性，並收集有關社區的其他相關資訊。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3323987"/>
          </a:xfrm>
          <a:prstGeom prst="rect">
            <a:avLst/>
          </a:prstGeom>
          <a:noFill/>
        </p:spPr>
        <p:txBody>
          <a:bodyPr wrap="square" rtlCol="0">
            <a:spAutoFit/>
          </a:bodyPr>
          <a:lstStyle/>
          <a:p>
            <a:r>
              <a:rPr lang="zh-TW" sz="1900" b="1">
                <a:solidFill>
                  <a:srgbClr val="00B0F0"/>
                </a:solidFill>
              </a:rPr>
              <a:t>以下的社區領導人和活動應該是研究的一部分：</a:t>
            </a:r>
          </a:p>
          <a:p>
            <a:endParaRPr lang="en-US" sz="1800" b="1" dirty="0">
              <a:solidFill>
                <a:schemeClr val="bg1"/>
              </a:solidFill>
            </a:endParaRPr>
          </a:p>
          <a:p>
            <a:pPr marL="285750" indent="-285750">
              <a:buFont typeface="Wingdings" panose="05000000000000000000" pitchFamily="2" charset="2"/>
              <a:buChar char="Ø"/>
            </a:pPr>
            <a:r>
              <a:rPr lang="zh-TW" sz="1800">
                <a:solidFill>
                  <a:schemeClr val="bg1"/>
                </a:solidFill>
              </a:rPr>
              <a:t>市長和其他社區領導人 </a:t>
            </a:r>
          </a:p>
          <a:p>
            <a:pPr marL="285750" indent="-285750">
              <a:buFont typeface="Wingdings" panose="05000000000000000000" pitchFamily="2" charset="2"/>
              <a:buChar char="Ø"/>
            </a:pPr>
            <a:r>
              <a:rPr lang="zh-TW" sz="1800">
                <a:solidFill>
                  <a:schemeClr val="bg1"/>
                </a:solidFill>
              </a:rPr>
              <a:t>商會執行長 </a:t>
            </a:r>
          </a:p>
          <a:p>
            <a:pPr marL="285750" indent="-285750">
              <a:buFont typeface="Wingdings" panose="05000000000000000000" pitchFamily="2" charset="2"/>
              <a:buChar char="Ø"/>
            </a:pPr>
            <a:r>
              <a:rPr lang="zh-TW" sz="1800">
                <a:solidFill>
                  <a:schemeClr val="bg1"/>
                </a:solidFill>
              </a:rPr>
              <a:t>學校行政管理人員 (督察和學校校長)</a:t>
            </a:r>
          </a:p>
          <a:p>
            <a:pPr marL="285750" indent="-285750">
              <a:buFont typeface="Wingdings" panose="05000000000000000000" pitchFamily="2" charset="2"/>
              <a:buChar char="Ø"/>
            </a:pPr>
            <a:r>
              <a:rPr lang="zh-TW" sz="1800">
                <a:solidFill>
                  <a:schemeClr val="bg1"/>
                </a:solidFill>
              </a:rPr>
              <a:t>執法機構、消防局、公共服務機構和商業團體的官員</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zh-TW" sz="2000" b="1">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616101"/>
          </a:xfrm>
          <a:prstGeom prst="rect">
            <a:avLst/>
          </a:prstGeom>
          <a:noFill/>
        </p:spPr>
        <p:txBody>
          <a:bodyPr wrap="square" rtlCol="0">
            <a:spAutoFit/>
          </a:bodyPr>
          <a:lstStyle/>
          <a:p>
            <a:pPr>
              <a:buClr>
                <a:schemeClr val="tx1">
                  <a:lumMod val="60000"/>
                  <a:lumOff val="40000"/>
                </a:schemeClr>
              </a:buClr>
            </a:pPr>
            <a:r>
              <a:rPr lang="zh-TW" sz="1900" b="1">
                <a:solidFill>
                  <a:srgbClr val="00B0F0"/>
                </a:solidFill>
              </a:rPr>
              <a:t>訪問可能的招募地點/機會：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zh-TW" sz="1800">
                <a:solidFill>
                  <a:schemeClr val="bg1"/>
                </a:solidFill>
                <a:latin typeface="Arial" panose="020B0604020202020204" pitchFamily="34" charset="0"/>
                <a:ea typeface="PMingLiU"/>
                <a:cs typeface="Arial" panose="020B0604020202020204" pitchFamily="34" charset="0"/>
              </a:rPr>
              <a:t>退伍軍人的會議地點 </a:t>
            </a:r>
          </a:p>
          <a:p>
            <a:pPr marL="285750" indent="-285750">
              <a:buClr>
                <a:schemeClr val="tx1">
                  <a:lumMod val="60000"/>
                  <a:lumOff val="40000"/>
                </a:schemeClr>
              </a:buClr>
              <a:buFont typeface="Wingdings" panose="05000000000000000000" pitchFamily="2" charset="2"/>
              <a:buChar char="Ø"/>
            </a:pPr>
            <a:r>
              <a:rPr lang="zh-TW" sz="1800">
                <a:solidFill>
                  <a:schemeClr val="bg1"/>
                </a:solidFill>
                <a:latin typeface="Arial" panose="020B0604020202020204" pitchFamily="34" charset="0"/>
                <a:ea typeface="PMingLiU"/>
                <a:cs typeface="Arial" panose="020B0604020202020204" pitchFamily="34" charset="0"/>
              </a:rPr>
              <a:t>教堂 </a:t>
            </a:r>
          </a:p>
          <a:p>
            <a:pPr marL="285750" indent="-285750">
              <a:buClr>
                <a:schemeClr val="tx1">
                  <a:lumMod val="60000"/>
                  <a:lumOff val="40000"/>
                </a:schemeClr>
              </a:buClr>
              <a:buFont typeface="Wingdings" panose="05000000000000000000" pitchFamily="2" charset="2"/>
              <a:buChar char="Ø"/>
            </a:pPr>
            <a:r>
              <a:rPr lang="zh-TW">
                <a:solidFill>
                  <a:schemeClr val="bg1"/>
                </a:solidFill>
                <a:cs typeface="Arial" panose="020B0604020202020204" pitchFamily="34" charset="0"/>
              </a:rPr>
              <a:t>社區中心</a:t>
            </a:r>
          </a:p>
          <a:p>
            <a:pPr marL="285750" indent="-285750">
              <a:buClr>
                <a:schemeClr val="tx1">
                  <a:lumMod val="60000"/>
                  <a:lumOff val="40000"/>
                </a:schemeClr>
              </a:buClr>
              <a:buFont typeface="Wingdings" panose="05000000000000000000" pitchFamily="2" charset="2"/>
              <a:buChar char="Ø"/>
            </a:pPr>
            <a:r>
              <a:rPr lang="zh-TW" sz="1800">
                <a:solidFill>
                  <a:schemeClr val="bg1"/>
                </a:solidFill>
                <a:latin typeface="Arial" panose="020B0604020202020204" pitchFamily="34" charset="0"/>
                <a:ea typeface="PMingLiU"/>
                <a:cs typeface="Arial" panose="020B0604020202020204" pitchFamily="34" charset="0"/>
              </a:rPr>
              <a:t>社會/民間團體</a:t>
            </a:r>
          </a:p>
          <a:p>
            <a:pPr marL="285750" indent="-285750">
              <a:buClr>
                <a:schemeClr val="tx1">
                  <a:lumMod val="60000"/>
                  <a:lumOff val="40000"/>
                </a:schemeClr>
              </a:buClr>
              <a:buFont typeface="Wingdings" panose="05000000000000000000" pitchFamily="2" charset="2"/>
              <a:buChar char="Ø"/>
            </a:pPr>
            <a:r>
              <a:rPr lang="zh-TW" sz="1800">
                <a:solidFill>
                  <a:schemeClr val="bg1"/>
                </a:solidFill>
                <a:latin typeface="Arial" panose="020B0604020202020204" pitchFamily="34" charset="0"/>
                <a:ea typeface="PMingLiU"/>
                <a:cs typeface="Arial" panose="020B0604020202020204" pitchFamily="34" charset="0"/>
              </a:rPr>
              <a:t>大學</a:t>
            </a:r>
          </a:p>
          <a:p>
            <a:pPr marL="285750" indent="-285750">
              <a:buClr>
                <a:schemeClr val="tx1">
                  <a:lumMod val="60000"/>
                  <a:lumOff val="40000"/>
                </a:schemeClr>
              </a:buClr>
              <a:buFont typeface="Wingdings" panose="05000000000000000000" pitchFamily="2" charset="2"/>
              <a:buChar char="Ø"/>
            </a:pPr>
            <a:r>
              <a:rPr lang="zh-TW" sz="1800">
                <a:solidFill>
                  <a:schemeClr val="bg1"/>
                </a:solidFill>
                <a:latin typeface="Arial" panose="020B0604020202020204" pitchFamily="34" charset="0"/>
                <a:ea typeface="PMingLiU"/>
                <a:cs typeface="Arial" panose="020B0604020202020204" pitchFamily="34" charset="0"/>
              </a:rPr>
              <a:t>當地企業</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90912" y="1397613"/>
            <a:ext cx="201017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latin typeface="+mj-ea"/>
                <a:ea typeface="+mj-ea"/>
              </a:rPr>
              <a:t>步驟三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zh-TW" sz="3200" i="0" baseline="0">
                <a:solidFill>
                  <a:schemeClr val="bg1"/>
                </a:solidFill>
                <a:latin typeface="Arial" panose="020B0604020202020204" pitchFamily="34" charset="0"/>
                <a:ea typeface="PMingLiU"/>
                <a:cs typeface="Arial" panose="020B0604020202020204" pitchFamily="34" charset="0"/>
              </a:rPr>
              <a:t>宣傳新分會和招募會員</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15477" y="1386552"/>
            <a:ext cx="73152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b="1" dirty="0">
                <a:solidFill>
                  <a:srgbClr val="33373B"/>
                </a:solidFill>
              </a:rPr>
              <a:t>宣傳新分會對於成功地建立新分會是很重要的。 </a:t>
            </a:r>
          </a:p>
          <a:p>
            <a:pPr algn="ctr"/>
            <a:r>
              <a:rPr lang="zh-TW" sz="2000" dirty="0">
                <a:solidFill>
                  <a:schemeClr val="accent4"/>
                </a:solidFill>
              </a:rPr>
              <a:t>招募計劃應包括以下的內容：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977459" y="401856"/>
            <a:ext cx="439123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步驟三 : 宣傳新分會</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212519"/>
            <a:chOff x="0" y="3573393"/>
            <a:chExt cx="12192000" cy="359933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789443"/>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200" b="1">
                  <a:solidFill>
                    <a:schemeClr val="bg1"/>
                  </a:solidFill>
                </a:rPr>
                <a:t>何人？</a:t>
              </a:r>
            </a:p>
            <a:p>
              <a:endParaRPr lang="en-US" sz="1000" b="1" kern="0" dirty="0">
                <a:solidFill>
                  <a:schemeClr val="bg1"/>
                </a:solidFill>
              </a:endParaRPr>
            </a:p>
            <a:p>
              <a:pPr marL="285750" indent="-285750">
                <a:buFont typeface="Arial" panose="020B0604020202020204" pitchFamily="34" charset="0"/>
                <a:buChar char="•"/>
              </a:pPr>
              <a:r>
                <a:rPr lang="zh-TW">
                  <a:solidFill>
                    <a:schemeClr val="bg1"/>
                  </a:solidFill>
                </a:rPr>
                <a:t>潛在會員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789443"/>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zh-TW" sz="2200" b="1">
                  <a:solidFill>
                    <a:schemeClr val="bg1"/>
                  </a:solidFill>
                </a:rPr>
                <a:t>何地？</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zh-TW">
                  <a:solidFill>
                    <a:schemeClr val="bg1"/>
                  </a:solidFill>
                </a:rPr>
                <a:t>電子郵件 </a:t>
              </a:r>
            </a:p>
            <a:p>
              <a:pPr marL="285750" indent="-285750">
                <a:buClr>
                  <a:schemeClr val="bg1"/>
                </a:buClr>
                <a:buFont typeface="Arial" panose="020B0604020202020204" pitchFamily="34" charset="0"/>
                <a:buChar char="•"/>
              </a:pPr>
              <a:r>
                <a:rPr lang="zh-TW">
                  <a:solidFill>
                    <a:schemeClr val="bg1"/>
                  </a:solidFill>
                </a:rPr>
                <a:t>社交媒體的廣告</a:t>
              </a:r>
            </a:p>
            <a:p>
              <a:pPr marL="285750" indent="-285750">
                <a:buClr>
                  <a:schemeClr val="bg1"/>
                </a:buClr>
                <a:buFont typeface="Arial" panose="020B0604020202020204" pitchFamily="34" charset="0"/>
                <a:buChar char="•"/>
              </a:pPr>
              <a:r>
                <a:rPr lang="zh-TW">
                  <a:solidFill>
                    <a:schemeClr val="bg1"/>
                  </a:solidFill>
                </a:rPr>
                <a:t>區網站</a:t>
              </a:r>
            </a:p>
            <a:p>
              <a:pPr marL="285750" indent="-285750">
                <a:buClr>
                  <a:schemeClr val="bg1"/>
                </a:buClr>
                <a:buFont typeface="Arial" panose="020B0604020202020204" pitchFamily="34" charset="0"/>
                <a:buChar char="•"/>
              </a:pPr>
              <a:r>
                <a:rPr lang="zh-TW">
                  <a:solidFill>
                    <a:schemeClr val="bg1"/>
                  </a:solidFill>
                  <a:cs typeface="Arial" panose="020B0604020202020204" pitchFamily="34" charset="0"/>
                </a:rPr>
                <a:t>廣播廣告</a:t>
              </a:r>
            </a:p>
            <a:p>
              <a:pPr marL="285750" indent="-285750">
                <a:buClr>
                  <a:schemeClr val="bg1"/>
                </a:buClr>
                <a:buFont typeface="Arial" panose="020B0604020202020204" pitchFamily="34" charset="0"/>
                <a:buChar char="•"/>
              </a:pPr>
              <a:r>
                <a:rPr lang="zh-TW">
                  <a:solidFill>
                    <a:schemeClr val="bg1"/>
                  </a:solidFill>
                  <a:cs typeface="Arial" panose="020B0604020202020204" pitchFamily="34" charset="0"/>
                </a:rPr>
                <a:t>社區公告欄</a:t>
              </a:r>
            </a:p>
            <a:p>
              <a:pPr marL="285750" indent="-285750">
                <a:buClr>
                  <a:schemeClr val="bg1"/>
                </a:buClr>
                <a:buFont typeface="Arial" panose="020B0604020202020204" pitchFamily="34" charset="0"/>
                <a:buChar char="•"/>
              </a:pPr>
              <a:r>
                <a:rPr lang="zh-TW">
                  <a:solidFill>
                    <a:schemeClr val="bg1"/>
                  </a:solidFill>
                </a:rPr>
                <a:t>WhatsApp</a:t>
              </a:r>
            </a:p>
            <a:p>
              <a:pPr marL="285750" indent="-285750">
                <a:buClr>
                  <a:schemeClr val="bg1"/>
                </a:buClr>
                <a:buFont typeface="Arial" panose="020B0604020202020204" pitchFamily="34" charset="0"/>
                <a:buChar char="•"/>
              </a:pPr>
              <a:r>
                <a:rPr lang="zh-TW">
                  <a:solidFill>
                    <a:schemeClr val="bg1"/>
                  </a:solidFill>
                  <a:cs typeface="Arial" panose="020B0604020202020204" pitchFamily="34" charset="0"/>
                </a:rPr>
                <a:t>數碼社區群組</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789443"/>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200" b="1">
                  <a:solidFill>
                    <a:schemeClr val="bg1"/>
                  </a:solidFill>
                </a:rPr>
                <a:t>何事?</a:t>
              </a:r>
            </a:p>
            <a:p>
              <a:endParaRPr lang="en-US" sz="1050" b="1" kern="0" dirty="0">
                <a:solidFill>
                  <a:schemeClr val="bg1"/>
                </a:solidFill>
              </a:endParaRPr>
            </a:p>
            <a:p>
              <a:pPr marL="285750" indent="-285750">
                <a:buFont typeface="Arial" panose="020B0604020202020204" pitchFamily="34" charset="0"/>
                <a:buChar char="•"/>
              </a:pPr>
              <a:r>
                <a:rPr lang="zh-TW">
                  <a:solidFill>
                    <a:schemeClr val="bg1"/>
                  </a:solidFill>
                </a:rPr>
                <a:t>電梯間演說</a:t>
              </a:r>
            </a:p>
            <a:p>
              <a:pPr marL="285750" indent="-285750">
                <a:buFont typeface="Arial" panose="020B0604020202020204" pitchFamily="34" charset="0"/>
                <a:buChar char="•"/>
              </a:pPr>
              <a:r>
                <a:rPr lang="zh-TW">
                  <a:solidFill>
                    <a:schemeClr val="bg1"/>
                  </a:solidFill>
                </a:rPr>
                <a:t>當前分會服務方案</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3017021"/>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200" b="1">
                <a:solidFill>
                  <a:schemeClr val="bg1"/>
                </a:solidFill>
              </a:rPr>
              <a:t>何時?</a:t>
            </a:r>
          </a:p>
          <a:p>
            <a:endParaRPr lang="en-US" sz="1050" b="1" kern="0" dirty="0">
              <a:solidFill>
                <a:schemeClr val="bg1"/>
              </a:solidFill>
            </a:endParaRPr>
          </a:p>
          <a:p>
            <a:pPr marL="285750" indent="-285750">
              <a:buFont typeface="Arial" panose="020B0604020202020204" pitchFamily="34" charset="0"/>
              <a:buChar char="•"/>
            </a:pPr>
            <a:r>
              <a:rPr lang="zh-TW">
                <a:solidFill>
                  <a:schemeClr val="bg1"/>
                </a:solidFill>
              </a:rPr>
              <a:t>說明會 </a:t>
            </a:r>
          </a:p>
          <a:p>
            <a:pPr marL="285750" indent="-285750">
              <a:buFont typeface="Arial" panose="020B0604020202020204" pitchFamily="34" charset="0"/>
              <a:buChar char="•"/>
            </a:pPr>
            <a:r>
              <a:rPr lang="zh-TW">
                <a:solidFill>
                  <a:schemeClr val="bg1"/>
                </a:solidFill>
              </a:rPr>
              <a:t>遊說</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a:solidFill>
                  <a:srgbClr val="00338D"/>
                </a:solidFill>
                <a:latin typeface="Arial" panose="020B0604020202020204" pitchFamily="34" charset="0"/>
                <a:ea typeface="PMingLiU"/>
                <a:cs typeface="Arial" panose="020B0604020202020204" pitchFamily="34" charset="0"/>
              </a:rPr>
              <a:t>步驟三 : 宣傳新分會</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zh-TW" sz="2000" b="1">
                <a:solidFill>
                  <a:schemeClr val="accent4"/>
                </a:solidFill>
              </a:rPr>
              <a:t>編寫完美的電梯演說的五個簡單步驟</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11952887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chemeClr val="bg1"/>
                </a:solidFill>
                <a:latin typeface="Arial" charset="0"/>
                <a:ea typeface="PMingLiU" charset="0"/>
                <a:cs typeface="Arial" charset="0"/>
              </a:rPr>
              <a:t>步驟三 : 推廣新分會</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zh-TW" sz="2400">
                <a:solidFill>
                  <a:schemeClr val="accent4"/>
                </a:solidFill>
              </a:rPr>
              <a:t>有一個好的電梯演說是必要的。  演講應該是 20-30 秒的長度，有趣、令人難忘、且簡明扼要。 </a:t>
            </a:r>
          </a:p>
          <a:p>
            <a:endParaRPr lang="en-US" sz="2400" dirty="0">
              <a:solidFill>
                <a:schemeClr val="accent4"/>
              </a:solidFill>
            </a:endParaRPr>
          </a:p>
          <a:p>
            <a:r>
              <a:rPr lang="zh-TW" sz="2400">
                <a:solidFill>
                  <a:schemeClr val="accent4"/>
                </a:solidFill>
              </a:rPr>
              <a:t>以下是一個電梯演説的例子。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200">
                <a:solidFill>
                  <a:schemeClr val="bg1"/>
                </a:solidFill>
              </a:rPr>
              <a:t>獅子會員是每一天在每個地方實現改變的男女人士。獅子會擁有 140 多萬會員分佈於 200 多個國家或地理區域，他們幫助盲人和視障人士、協助青少年、為饑餓的人提供食物、應對全球流行病（如糖尿病），在災難來襲時應對需求，並堅定地承諾滿足世界各地其他社區的需求。</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4" y="1637907"/>
            <a:ext cx="4914756" cy="3429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幫助理解在社區中發展新分會的重要性。</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獲得關於新分會招募會員的方法和工具方面的知識，並增進理解。</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獲得關於為新分會舉辦說明會及組織會議方面的知識。</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描述新分會授證的流程。</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zh-TW" sz="4400" b="1" dirty="0">
                <a:solidFill>
                  <a:schemeClr val="bg1"/>
                </a:solidFill>
                <a:ea typeface="Arial" charset="0"/>
                <a:cs typeface="Arial" panose="020B0604020202020204" pitchFamily="34" charset="0"/>
              </a:rPr>
              <a:t>目</a:t>
            </a:r>
            <a:r>
              <a:rPr lang="en-US" altLang="zh-TW" sz="4400" b="1" dirty="0">
                <a:solidFill>
                  <a:schemeClr val="bg1"/>
                </a:solidFill>
                <a:ea typeface="Arial" charset="0"/>
                <a:cs typeface="Arial" panose="020B0604020202020204" pitchFamily="34" charset="0"/>
              </a:rPr>
              <a:t> </a:t>
            </a:r>
            <a:r>
              <a:rPr lang="zh-TW" sz="4400" b="1" dirty="0">
                <a:solidFill>
                  <a:schemeClr val="bg1"/>
                </a:solidFill>
                <a:ea typeface="Arial" charset="0"/>
                <a:cs typeface="Arial" panose="020B0604020202020204" pitchFamily="34" charset="0"/>
              </a:rPr>
              <a:t>標</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414282"/>
            <a:ext cx="5092507" cy="1843518"/>
          </a:xfrm>
          <a:prstGeom prst="rect">
            <a:avLst/>
          </a:prstGeom>
          <a:noFill/>
        </p:spPr>
        <p:txBody>
          <a:bodyPr wrap="square" rtlCol="0" anchor="b">
            <a:spAutoFit/>
          </a:bodyPr>
          <a:lstStyle/>
          <a:p>
            <a:r>
              <a:rPr lang="zh-TW" sz="2000" dirty="0">
                <a:solidFill>
                  <a:schemeClr val="accent4"/>
                </a:solidFill>
                <a:ea typeface="Arial" charset="0"/>
                <a:cs typeface="Arial" panose="020B0604020202020204" pitchFamily="34" charset="0"/>
              </a:rPr>
              <a:t>成為獅友的有意義的部分之一是提供</a:t>
            </a:r>
            <a:br>
              <a:rPr lang="en-US" altLang="zh-TW" sz="2000" dirty="0">
                <a:solidFill>
                  <a:schemeClr val="accent4"/>
                </a:solidFill>
                <a:ea typeface="Arial" charset="0"/>
                <a:cs typeface="Arial" panose="020B0604020202020204" pitchFamily="34" charset="0"/>
              </a:rPr>
            </a:br>
            <a:r>
              <a:rPr lang="zh-TW" sz="2000" dirty="0">
                <a:solidFill>
                  <a:schemeClr val="accent4"/>
                </a:solidFill>
                <a:ea typeface="Arial" charset="0"/>
                <a:cs typeface="Arial" panose="020B0604020202020204" pitchFamily="34" charset="0"/>
              </a:rPr>
              <a:t>給會員的福利。</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1097279"/>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739998" y="729109"/>
            <a:ext cx="5715974" cy="6131166"/>
          </a:xfrm>
          <a:prstGeom prst="rect">
            <a:avLst/>
          </a:prstGeom>
          <a:noFill/>
        </p:spPr>
        <p:txBody>
          <a:bodyPr wrap="square" rtlCol="0">
            <a:spAutoFit/>
          </a:bodyPr>
          <a:lstStyle/>
          <a:p>
            <a:pPr>
              <a:buClr>
                <a:srgbClr val="33373B"/>
              </a:buClr>
              <a:buSzPct val="100000"/>
            </a:pPr>
            <a:r>
              <a:rPr lang="zh-TW" sz="2000">
                <a:solidFill>
                  <a:schemeClr val="accent4"/>
                </a:solidFill>
                <a:latin typeface="Arial" panose="020B0604020202020204" pitchFamily="34" charset="0"/>
                <a:ea typeface="PMingLiU" charset="0"/>
                <a:cs typeface="Arial" panose="020B0604020202020204" pitchFamily="34" charset="0"/>
              </a:rPr>
              <a:t>成為獅子會員的有何益處？</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實現改變</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自豪地服務</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建立您的人際網絡</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獲得作為獅子會會員的信譽</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發展新的友誼</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展現您的領導力</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獲得全球的支持</a:t>
            </a:r>
          </a:p>
          <a:p>
            <a:pPr marL="342900" indent="-342900">
              <a:lnSpc>
                <a:spcPct val="200000"/>
              </a:lnSpc>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LLC上的免費個人發展課程</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zh-TW">
                <a:solidFill>
                  <a:schemeClr val="accent6">
                    <a:lumMod val="75000"/>
                    <a:lumOff val="25000"/>
                  </a:schemeClr>
                </a:solidFill>
                <a:ea typeface="Calibri" panose="020F0502020204030204" pitchFamily="34" charset="0"/>
                <a:cs typeface="Times New Roman" panose="02020603050405020304" pitchFamily="18" charset="0"/>
              </a:rPr>
              <a:t>成為擁有 100 多年服務經驗的組織的一份子。</a:t>
            </a:r>
          </a:p>
          <a:p>
            <a:pPr>
              <a:lnSpc>
                <a:spcPct val="200000"/>
              </a:lnSpc>
              <a:buClr>
                <a:srgbClr val="33373B"/>
              </a:buClr>
              <a:buSzPct val="100000"/>
            </a:pPr>
            <a:r>
              <a:rPr lang="zh-TW">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1619071"/>
            <a:ext cx="5092507" cy="1200329"/>
          </a:xfrm>
          <a:prstGeom prst="rect">
            <a:avLst/>
          </a:prstGeom>
          <a:noFill/>
        </p:spPr>
        <p:txBody>
          <a:bodyPr wrap="square" rtlCol="0" anchor="b">
            <a:spAutoFit/>
          </a:bodyPr>
          <a:lstStyle/>
          <a:p>
            <a:r>
              <a:rPr lang="zh-TW" sz="3600" b="1" dirty="0">
                <a:solidFill>
                  <a:schemeClr val="bg1"/>
                </a:solidFill>
              </a:rPr>
              <a:t>步驟三 :  </a:t>
            </a:r>
          </a:p>
          <a:p>
            <a:r>
              <a:rPr lang="zh-TW" sz="3600" b="1" dirty="0">
                <a:solidFill>
                  <a:schemeClr val="bg1"/>
                </a:solidFill>
              </a:rPr>
              <a:t>招募</a:t>
            </a:r>
            <a:r>
              <a:rPr lang="zh-TW" altLang="en-US" sz="3600" b="1" dirty="0">
                <a:solidFill>
                  <a:schemeClr val="bg1"/>
                </a:solidFill>
              </a:rPr>
              <a:t>創會會員</a:t>
            </a:r>
            <a:endParaRPr lang="zh-TW" sz="3600" b="1" dirty="0">
              <a:solidFill>
                <a:schemeClr val="bg1"/>
              </a:solidFill>
            </a:endParaRP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857934"/>
            <a:ext cx="5092507" cy="1200329"/>
          </a:xfrm>
          <a:prstGeom prst="rect">
            <a:avLst/>
          </a:prstGeom>
          <a:noFill/>
        </p:spPr>
        <p:txBody>
          <a:bodyPr wrap="square" rtlCol="0" anchor="b">
            <a:spAutoFit/>
          </a:bodyPr>
          <a:lstStyle/>
          <a:p>
            <a:r>
              <a:rPr lang="zh-TW" sz="3600" b="1" dirty="0">
                <a:solidFill>
                  <a:srgbClr val="00338D"/>
                </a:solidFill>
                <a:latin typeface="+mj-ea"/>
                <a:ea typeface="+mj-ea"/>
              </a:rPr>
              <a:t>步驟三 :  </a:t>
            </a:r>
          </a:p>
          <a:p>
            <a:r>
              <a:rPr lang="zh-TW" sz="3600" b="1" dirty="0">
                <a:solidFill>
                  <a:srgbClr val="00338D"/>
                </a:solidFill>
                <a:latin typeface="+mj-ea"/>
                <a:ea typeface="+mj-ea"/>
              </a:rPr>
              <a:t>招募</a:t>
            </a:r>
            <a:r>
              <a:rPr lang="zh-TW" altLang="en-US" sz="3600" b="1" dirty="0">
                <a:solidFill>
                  <a:srgbClr val="00338D"/>
                </a:solidFill>
                <a:latin typeface="+mj-ea"/>
                <a:ea typeface="+mj-ea"/>
              </a:rPr>
              <a:t>創會會員</a:t>
            </a:r>
            <a:endParaRPr lang="zh-TW" sz="3600" b="1" dirty="0">
              <a:solidFill>
                <a:srgbClr val="00338D"/>
              </a:solidFill>
              <a:latin typeface="+mj-ea"/>
              <a:ea typeface="+mj-ea"/>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862322"/>
          </a:xfrm>
          <a:prstGeom prst="rect">
            <a:avLst/>
          </a:prstGeom>
          <a:noFill/>
        </p:spPr>
        <p:txBody>
          <a:bodyPr wrap="square" rtlCol="0">
            <a:spAutoFit/>
          </a:bodyPr>
          <a:lstStyle/>
          <a:p>
            <a:r>
              <a:rPr lang="zh-TW" sz="2000">
                <a:solidFill>
                  <a:srgbClr val="33373B"/>
                </a:solidFill>
              </a:rPr>
              <a:t>招募會員是發展新分會最關鍵的部分。  會員發展輪是編篡可能被邀請加入分會的人員名單的有效方法。 </a:t>
            </a:r>
          </a:p>
          <a:p>
            <a:endParaRPr lang="en-US" sz="2000" dirty="0">
              <a:solidFill>
                <a:srgbClr val="33373B"/>
              </a:solidFill>
            </a:endParaRPr>
          </a:p>
          <a:p>
            <a:r>
              <a:rPr lang="zh-TW" sz="2000">
                <a:solidFill>
                  <a:srgbClr val="33373B"/>
                </a:solidFill>
              </a:rPr>
              <a:t>*每個人都是潛在的未來獅友，都可以為某個獅子分會做出貢獻。</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4236874580"/>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b="1">
                <a:solidFill>
                  <a:srgbClr val="0070C0"/>
                </a:solidFill>
              </a:rPr>
              <a:t>要訣：  </a:t>
            </a:r>
            <a:r>
              <a:rPr lang="zh-TW" sz="1600"/>
              <a:t>問就對了是一個很優秀的資源，可從“建立新分會”網頁下載。</a:t>
            </a:r>
            <a:r>
              <a:rPr lang="zh-TW" sz="1600">
                <a:solidFill>
                  <a:srgbClr val="33373B"/>
                </a:solidFill>
              </a:rPr>
              <a:t>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zh-TW" b="1">
                <a:solidFill>
                  <a:srgbClr val="FFFFFF"/>
                </a:solidFill>
                <a:latin typeface="Calibri" panose="020F0502020204030204" pitchFamily="34" charset="0"/>
                <a:ea typeface="PMingLiU"/>
                <a:cs typeface="Calibri" panose="020F0502020204030204" pitchFamily="34" charset="0"/>
              </a:rPr>
              <a:t>社區領導人</a:t>
            </a:r>
          </a:p>
          <a:p>
            <a:pPr marL="0" marR="0">
              <a:spcBef>
                <a:spcPts val="0"/>
              </a:spcBef>
              <a:spcAft>
                <a:spcPts val="0"/>
              </a:spcAft>
            </a:pPr>
            <a:r>
              <a:rPr lang="zh-TW">
                <a:latin typeface="Calibri" panose="020F0502020204030204" pitchFamily="34" charset="0"/>
                <a:ea typeface="PMingLiU"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zh-TW" b="1">
                <a:solidFill>
                  <a:srgbClr val="FFFFFF"/>
                </a:solidFill>
                <a:latin typeface="Calibri" panose="020F0502020204030204" pitchFamily="34" charset="0"/>
                <a:ea typeface="PMingLiU"/>
                <a:cs typeface="Calibri" panose="020F0502020204030204" pitchFamily="34" charset="0"/>
              </a:rPr>
              <a:t>當地專業人士</a:t>
            </a:r>
          </a:p>
          <a:p>
            <a:pPr marL="0" marR="0">
              <a:spcBef>
                <a:spcPts val="0"/>
              </a:spcBef>
              <a:spcAft>
                <a:spcPts val="0"/>
              </a:spcAft>
            </a:pPr>
            <a:r>
              <a:rPr lang="zh-TW">
                <a:latin typeface="Calibri" panose="020F0502020204030204" pitchFamily="34" charset="0"/>
                <a:ea typeface="PMingLiU"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步驟三 : 招募</a:t>
            </a:r>
            <a:r>
              <a:rPr lang="zh-TW" altLang="en-US" dirty="0">
                <a:solidFill>
                  <a:srgbClr val="00338D"/>
                </a:solidFill>
                <a:latin typeface="Arial" panose="020B0604020202020204" pitchFamily="34" charset="0"/>
                <a:ea typeface="PMingLiU"/>
                <a:cs typeface="Arial" panose="020B0604020202020204" pitchFamily="34" charset="0"/>
              </a:rPr>
              <a:t>創會會員</a:t>
            </a:r>
            <a:endParaRPr lang="zh-TW" dirty="0">
              <a:solidFill>
                <a:srgbClr val="00338D"/>
              </a:solidFill>
              <a:latin typeface="Arial" panose="020B0604020202020204" pitchFamily="34" charset="0"/>
              <a:ea typeface="PMingLiU"/>
              <a:cs typeface="Arial" panose="020B0604020202020204" pitchFamily="34" charset="0"/>
            </a:endParaRP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2245946"/>
            <a:ext cx="59244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000" b="1">
                <a:solidFill>
                  <a:schemeClr val="accent4"/>
                </a:solidFill>
              </a:rPr>
              <a:t>我們將如何招募會員? </a:t>
            </a:r>
          </a:p>
          <a:p>
            <a:pPr marL="342900" indent="-342900">
              <a:buClr>
                <a:srgbClr val="33373B"/>
              </a:buClr>
              <a:buSzPct val="100000"/>
              <a:buFont typeface="Wingdings" panose="05000000000000000000" pitchFamily="2" charset="2"/>
              <a:buChar char="Ø"/>
            </a:pPr>
            <a:r>
              <a:rPr lang="zh-TW" b="1">
                <a:solidFill>
                  <a:srgbClr val="33373B"/>
                </a:solidFill>
              </a:rPr>
              <a:t>宣傳：</a:t>
            </a:r>
            <a:r>
              <a:rPr lang="zh-TW">
                <a:solidFill>
                  <a:srgbClr val="33373B"/>
                </a:solidFill>
              </a:rPr>
              <a:t>藉著非正式的拜訪來招募社區和企業領導人</a:t>
            </a:r>
          </a:p>
          <a:p>
            <a:pPr marL="342900" indent="-342900">
              <a:buClr>
                <a:srgbClr val="33373B"/>
              </a:buClr>
              <a:buSzPct val="100000"/>
              <a:buFont typeface="Wingdings" panose="05000000000000000000" pitchFamily="2" charset="2"/>
              <a:buChar char="Ø"/>
            </a:pPr>
            <a:r>
              <a:rPr lang="zh-TW" b="1">
                <a:solidFill>
                  <a:srgbClr val="33373B"/>
                </a:solidFill>
              </a:rPr>
              <a:t>獨家招募：</a:t>
            </a:r>
            <a:r>
              <a:rPr lang="zh-TW">
                <a:solidFill>
                  <a:srgbClr val="33373B"/>
                </a:solidFill>
              </a:rPr>
              <a:t>由其他獅友或重要的社區領導人推薦的人</a:t>
            </a:r>
          </a:p>
          <a:p>
            <a:pPr marL="342900" indent="-342900">
              <a:buClr>
                <a:srgbClr val="33373B"/>
              </a:buClr>
              <a:buSzPct val="100000"/>
              <a:buFont typeface="Wingdings" panose="05000000000000000000" pitchFamily="2" charset="2"/>
              <a:buChar char="Ø"/>
            </a:pPr>
            <a:r>
              <a:rPr lang="zh-TW" b="1">
                <a:solidFill>
                  <a:srgbClr val="33373B"/>
                </a:solidFill>
              </a:rPr>
              <a:t>團體轉換：</a:t>
            </a:r>
            <a:r>
              <a:rPr lang="zh-TW">
                <a:solidFill>
                  <a:srgbClr val="33373B"/>
                </a:solidFill>
              </a:rPr>
              <a:t>與已建立的團體會面</a:t>
            </a:r>
          </a:p>
          <a:p>
            <a:pPr marL="342900" indent="-342900">
              <a:buClr>
                <a:srgbClr val="33373B"/>
              </a:buClr>
              <a:buSzPct val="100000"/>
              <a:buFont typeface="Wingdings" panose="05000000000000000000" pitchFamily="2" charset="2"/>
              <a:buChar char="Ø"/>
            </a:pPr>
            <a:r>
              <a:rPr lang="zh-TW" b="1">
                <a:solidFill>
                  <a:srgbClr val="33373B"/>
                </a:solidFill>
              </a:rPr>
              <a:t>招募團體：</a:t>
            </a:r>
            <a:r>
              <a:rPr lang="zh-TW">
                <a:solidFill>
                  <a:srgbClr val="33373B"/>
                </a:solidFill>
              </a:rPr>
              <a:t>在目標的社區提供資訊</a:t>
            </a:r>
          </a:p>
          <a:p>
            <a:pPr marL="342900" indent="-342900">
              <a:buClr>
                <a:srgbClr val="33373B"/>
              </a:buClr>
              <a:buSzPct val="100000"/>
              <a:buFont typeface="Wingdings" panose="05000000000000000000" pitchFamily="2" charset="2"/>
              <a:buChar char="Ø"/>
            </a:pPr>
            <a:r>
              <a:rPr lang="zh-TW">
                <a:solidFill>
                  <a:srgbClr val="33373B"/>
                </a:solidFill>
              </a:rPr>
              <a:t>社交媒體招募: 在多個社交媒體網站上發布有關正在組建的新分會的資訊。</a:t>
            </a:r>
          </a:p>
          <a:p>
            <a:pPr marL="342900" indent="-342900">
              <a:buClr>
                <a:srgbClr val="33373B"/>
              </a:buClr>
              <a:buSzPct val="100000"/>
              <a:buFont typeface="Wingdings" panose="05000000000000000000" pitchFamily="2" charset="2"/>
              <a:buChar char="Ø"/>
            </a:pPr>
            <a:r>
              <a:rPr lang="zh-TW" b="1">
                <a:solidFill>
                  <a:srgbClr val="33373B"/>
                </a:solidFill>
              </a:rPr>
              <a:t>支部發展：</a:t>
            </a:r>
            <a:r>
              <a:rPr lang="zh-TW">
                <a:solidFill>
                  <a:srgbClr val="33373B"/>
                </a:solidFill>
              </a:rPr>
              <a:t>支部是被納入一個現有母會的小群體，但重點負責特定方案</a:t>
            </a:r>
          </a:p>
          <a:p>
            <a:pPr marL="342900" indent="-342900">
              <a:buClr>
                <a:srgbClr val="EBB700"/>
              </a:buClr>
              <a:buSzPct val="100000"/>
              <a:buFont typeface="Lucida Grande" panose="020B0600040502020204" pitchFamily="34" charset="0"/>
              <a:buChar char="▶"/>
            </a:pPr>
            <a:endParaRPr lang="en-US" kern="0" dirty="0"/>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p>
          <a:p>
            <a:endParaRPr lang="en-US"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598610" y="2245946"/>
            <a:ext cx="5334000" cy="3170099"/>
          </a:xfrm>
          <a:prstGeom prst="rect">
            <a:avLst/>
          </a:prstGeom>
        </p:spPr>
        <p:txBody>
          <a:bodyPr wrap="square">
            <a:spAutoFit/>
          </a:bodyPr>
          <a:lstStyle/>
          <a:p>
            <a:r>
              <a:rPr lang="zh-TW" sz="2000" b="1" dirty="0">
                <a:solidFill>
                  <a:schemeClr val="accent4"/>
                </a:solidFill>
                <a:latin typeface="+mj-ea"/>
                <a:ea typeface="+mj-ea"/>
              </a:rPr>
              <a:t>宣傳招募的要訣： </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穿著適當 - 不要穿獅子會背心</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從高層開始 - 與經理或主管交談</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等候不要超過 10 分鐘</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不要攜帶太多的資料</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從他們的辦公室獲取談話要點的線索</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要求推薦</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1524000" y="5834501"/>
            <a:ext cx="952500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b="1" dirty="0">
                <a:solidFill>
                  <a:schemeClr val="accent4"/>
                </a:solidFill>
              </a:rPr>
              <a:t>要訣：  </a:t>
            </a:r>
            <a:r>
              <a:rPr lang="zh-TW" sz="1600" dirty="0">
                <a:solidFill>
                  <a:srgbClr val="33373B"/>
                </a:solidFill>
              </a:rPr>
              <a:t>應將分會組織人員的聯絡資訊提供給新分會員。可以是名片、摺頁冊背面的標籤，或傳單。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zh-TW" sz="3600" b="1" dirty="0">
                <a:solidFill>
                  <a:srgbClr val="00338D"/>
                </a:solidFill>
                <a:latin typeface="+mj-ea"/>
                <a:ea typeface="+mj-ea"/>
              </a:rPr>
              <a:t>步驟三 : 招募</a:t>
            </a:r>
            <a:r>
              <a:rPr lang="zh-TW" altLang="en-US" sz="3600" b="1" dirty="0">
                <a:solidFill>
                  <a:srgbClr val="00338D"/>
                </a:solidFill>
                <a:latin typeface="+mj-ea"/>
                <a:ea typeface="+mj-ea"/>
              </a:rPr>
              <a:t>創會會員</a:t>
            </a:r>
            <a:endParaRPr lang="zh-TW" sz="3600" b="1" dirty="0">
              <a:solidFill>
                <a:srgbClr val="00338D"/>
              </a:solidFill>
              <a:latin typeface="+mj-ea"/>
              <a:ea typeface="+mj-ea"/>
            </a:endParaRPr>
          </a:p>
        </p:txBody>
      </p:sp>
      <p:sp>
        <p:nvSpPr>
          <p:cNvPr id="5" name="TextBox 4">
            <a:extLst>
              <a:ext uri="{FF2B5EF4-FFF2-40B4-BE49-F238E27FC236}">
                <a16:creationId xmlns:a16="http://schemas.microsoft.com/office/drawing/2014/main" id="{2A1251A8-8862-4882-9413-8AEAEC2DEDA2}"/>
              </a:ext>
            </a:extLst>
          </p:cNvPr>
          <p:cNvSpPr txBox="1"/>
          <p:nvPr/>
        </p:nvSpPr>
        <p:spPr>
          <a:xfrm>
            <a:off x="996518" y="2786380"/>
            <a:ext cx="5753100" cy="2246769"/>
          </a:xfrm>
          <a:prstGeom prst="rect">
            <a:avLst/>
          </a:prstGeom>
          <a:noFill/>
        </p:spPr>
        <p:txBody>
          <a:bodyPr wrap="square" rtlCol="0">
            <a:spAutoFit/>
          </a:bodyPr>
          <a:lstStyle/>
          <a:p>
            <a:r>
              <a:rPr lang="zh-TW" sz="2800" dirty="0"/>
              <a:t>可以向會員發展司訂購</a:t>
            </a:r>
            <a:r>
              <a:rPr lang="zh-TW" sz="2800" b="1" dirty="0">
                <a:solidFill>
                  <a:schemeClr val="accent4"/>
                </a:solidFill>
              </a:rPr>
              <a:t>招募材料</a:t>
            </a:r>
            <a:r>
              <a:rPr lang="zh-TW" sz="2800" dirty="0"/>
              <a:t>。  </a:t>
            </a:r>
            <a:r>
              <a:rPr lang="zh-TW" sz="2800" dirty="0">
                <a:solidFill>
                  <a:srgbClr val="33373B"/>
                </a:solidFill>
              </a:rPr>
              <a:t>可訪問建立新分會網頁或使用本QR碼訂購。</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zh-TW" sz="3200" b="1" dirty="0">
                <a:solidFill>
                  <a:srgbClr val="00338D"/>
                </a:solidFill>
                <a:latin typeface="Arial" charset="0"/>
                <a:ea typeface="PMingLiU" charset="0"/>
                <a:cs typeface="Arial" charset="0"/>
              </a:rPr>
              <a:t>步驟三 :  招募</a:t>
            </a:r>
            <a:r>
              <a:rPr lang="zh-TW" altLang="en-US" sz="3200" b="1" dirty="0">
                <a:solidFill>
                  <a:srgbClr val="00338D"/>
                </a:solidFill>
                <a:latin typeface="Arial" charset="0"/>
                <a:ea typeface="PMingLiU" charset="0"/>
                <a:cs typeface="Arial" charset="0"/>
              </a:rPr>
              <a:t>創會會員</a:t>
            </a:r>
            <a:endParaRPr lang="zh-TW" sz="3200" b="1" dirty="0">
              <a:solidFill>
                <a:srgbClr val="00338D"/>
              </a:solidFill>
              <a:latin typeface="Arial" charset="0"/>
              <a:ea typeface="PMingLiU" charset="0"/>
              <a:cs typeface="Arial" charset="0"/>
            </a:endParaRP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b="1"/>
              <a:t>每天從各團隊收集新分會員的資訊與線索，並將它們分為五個類別：</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1802270604"/>
              </p:ext>
            </p:extLst>
          </p:nvPr>
        </p:nvGraphicFramePr>
        <p:xfrm>
          <a:off x="685800" y="2121311"/>
          <a:ext cx="10820400" cy="4038601"/>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zh-TW" sz="1800"/>
                        <a:t> </a:t>
                      </a:r>
                    </a:p>
                  </a:txBody>
                  <a:tcPr marL="74300" marR="74300" marT="0" marB="0" anchor="ctr">
                    <a:solidFill>
                      <a:srgbClr val="F76639"/>
                    </a:solidFill>
                  </a:tcPr>
                </a:tc>
                <a:tc>
                  <a:txBody>
                    <a:bodyPr/>
                    <a:lstStyle/>
                    <a:p>
                      <a:pPr marL="0" marR="0">
                        <a:lnSpc>
                          <a:spcPts val="1200"/>
                        </a:lnSpc>
                        <a:spcBef>
                          <a:spcPts val="0"/>
                        </a:spcBef>
                        <a:spcAft>
                          <a:spcPts val="0"/>
                        </a:spcAft>
                      </a:pPr>
                      <a:r>
                        <a:rPr lang="zh-TW" sz="1800"/>
                        <a:t>類別</a:t>
                      </a:r>
                    </a:p>
                  </a:txBody>
                  <a:tcPr marL="74300" marR="74300" marT="0" marB="0" anchor="ctr">
                    <a:solidFill>
                      <a:srgbClr val="F76639"/>
                    </a:solidFill>
                  </a:tcPr>
                </a:tc>
                <a:tc>
                  <a:txBody>
                    <a:bodyPr/>
                    <a:lstStyle/>
                    <a:p>
                      <a:pPr marL="0" marR="0">
                        <a:lnSpc>
                          <a:spcPts val="1200"/>
                        </a:lnSpc>
                        <a:spcBef>
                          <a:spcPts val="0"/>
                        </a:spcBef>
                        <a:spcAft>
                          <a:spcPts val="0"/>
                        </a:spcAft>
                      </a:pPr>
                      <a:r>
                        <a:rPr lang="zh-TW" sz="1800"/>
                        <a:t>已採取的行動</a:t>
                      </a:r>
                    </a:p>
                  </a:txBody>
                  <a:tcPr marL="74300" marR="74300" marT="0" marB="0" anchor="ctr">
                    <a:solidFill>
                      <a:srgbClr val="F76639"/>
                    </a:solidFill>
                  </a:tcPr>
                </a:tc>
                <a:tc>
                  <a:txBody>
                    <a:bodyPr/>
                    <a:lstStyle/>
                    <a:p>
                      <a:pPr marL="0" marR="0">
                        <a:lnSpc>
                          <a:spcPts val="1200"/>
                        </a:lnSpc>
                        <a:spcBef>
                          <a:spcPts val="0"/>
                        </a:spcBef>
                        <a:spcAft>
                          <a:spcPts val="0"/>
                        </a:spcAft>
                      </a:pPr>
                      <a:r>
                        <a:rPr lang="zh-TW" sz="1800"/>
                        <a:t>需要採取的行動</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zh-TW" sz="1800"/>
                        <a:t>第1組</a:t>
                      </a:r>
                    </a:p>
                  </a:txBody>
                  <a:tcPr marL="74300" marR="74300" marT="0" marB="0" anchor="ctr">
                    <a:solidFill>
                      <a:srgbClr val="F76639"/>
                    </a:solidFill>
                  </a:tcPr>
                </a:tc>
                <a:tc>
                  <a:txBody>
                    <a:bodyPr/>
                    <a:lstStyle/>
                    <a:p>
                      <a:pPr marL="0" marR="0">
                        <a:lnSpc>
                          <a:spcPts val="1200"/>
                        </a:lnSpc>
                        <a:spcBef>
                          <a:spcPts val="600"/>
                        </a:spcBef>
                        <a:spcAft>
                          <a:spcPts val="0"/>
                        </a:spcAft>
                      </a:pPr>
                      <a:r>
                        <a:rPr lang="zh-TW" sz="1400">
                          <a:solidFill>
                            <a:schemeClr val="accent6"/>
                          </a:solidFill>
                        </a:rPr>
                        <a:t>迅速入會者</a:t>
                      </a:r>
                    </a:p>
                  </a:txBody>
                  <a:tcPr marL="74300" marR="74300" marT="0" marB="0" anchor="ctr">
                    <a:solidFill>
                      <a:srgbClr val="FDD1C3"/>
                    </a:solidFill>
                  </a:tcPr>
                </a:tc>
                <a:tc>
                  <a:txBody>
                    <a:bodyPr/>
                    <a:lstStyle/>
                    <a:p>
                      <a:pPr marL="0" marR="0" algn="l">
                        <a:lnSpc>
                          <a:spcPts val="1200"/>
                        </a:lnSpc>
                        <a:spcBef>
                          <a:spcPts val="600"/>
                        </a:spcBef>
                        <a:spcAft>
                          <a:spcPts val="0"/>
                        </a:spcAft>
                      </a:pPr>
                      <a:r>
                        <a:rPr lang="zh-TW" sz="1400">
                          <a:solidFill>
                            <a:schemeClr val="accent6"/>
                          </a:solidFill>
                        </a:rPr>
                        <a:t>已填妥申請表和已繳交授證費。</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zh-TW" sz="1400">
                          <a:solidFill>
                            <a:schemeClr val="accent6"/>
                          </a:solidFill>
                        </a:rPr>
                        <a:t>發送一封祝賀函，並於函中註明第一次分會例會的日期、時間和地點。</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zh-TW" sz="1800"/>
                        <a:t>第2組</a:t>
                      </a:r>
                    </a:p>
                  </a:txBody>
                  <a:tcPr marL="74300" marR="74300" marT="0" marB="0" anchor="ctr">
                    <a:solidFill>
                      <a:srgbClr val="F76639"/>
                    </a:solidFill>
                  </a:tcPr>
                </a:tc>
                <a:tc>
                  <a:txBody>
                    <a:bodyPr/>
                    <a:lstStyle/>
                    <a:p>
                      <a:pPr marL="0" marR="0">
                        <a:lnSpc>
                          <a:spcPct val="100000"/>
                        </a:lnSpc>
                        <a:spcBef>
                          <a:spcPts val="600"/>
                        </a:spcBef>
                        <a:spcAft>
                          <a:spcPts val="0"/>
                        </a:spcAft>
                      </a:pPr>
                      <a:r>
                        <a:rPr lang="zh-TW" sz="1400">
                          <a:solidFill>
                            <a:schemeClr val="accent6"/>
                          </a:solidFill>
                        </a:rPr>
                        <a:t>高度感興趣的潛在會員﻿</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a:solidFill>
                            <a:schemeClr val="accent6"/>
                          </a:solidFill>
                        </a:rPr>
                        <a:t>可能會參加分會例會，但沒有填寫申請表格。</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a:solidFill>
                            <a:schemeClr val="accent6"/>
                          </a:solidFill>
                        </a:rPr>
                        <a:t>發送一封信函，邀請他們參加會議。</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zh-TW" sz="1800"/>
                        <a:t>第3組</a:t>
                      </a:r>
                    </a:p>
                  </a:txBody>
                  <a:tcPr marL="74300" marR="74300" marT="0" marB="0" anchor="ctr">
                    <a:solidFill>
                      <a:srgbClr val="F76639"/>
                    </a:solidFill>
                  </a:tcPr>
                </a:tc>
                <a:tc>
                  <a:txBody>
                    <a:bodyPr/>
                    <a:lstStyle/>
                    <a:p>
                      <a:pPr marL="0" marR="0">
                        <a:lnSpc>
                          <a:spcPct val="100000"/>
                        </a:lnSpc>
                        <a:spcBef>
                          <a:spcPts val="600"/>
                        </a:spcBef>
                        <a:spcAft>
                          <a:spcPts val="0"/>
                        </a:spcAft>
                      </a:pPr>
                      <a:r>
                        <a:rPr lang="zh-TW" sz="1400">
                          <a:solidFill>
                            <a:schemeClr val="accent6"/>
                          </a:solidFill>
                        </a:rPr>
                        <a:t>其他潛在的會員﻿</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a:solidFill>
                            <a:schemeClr val="accent6"/>
                          </a:solidFill>
                        </a:rPr>
                        <a:t>可能有興趣，但是無法參加分會例會。</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a:solidFill>
                            <a:schemeClr val="accent6"/>
                          </a:solidFill>
                        </a:rPr>
                        <a:t>保留在郵寄名單上，並在第一次會議後與他們聯繫，提供分會進展的最新消息。持續邀請他們的參與。</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zh-TW" sz="1800"/>
                        <a:t>第4組</a:t>
                      </a:r>
                    </a:p>
                  </a:txBody>
                  <a:tcPr marL="74300" marR="74300" marT="0" marB="0" anchor="ctr">
                    <a:solidFill>
                      <a:srgbClr val="F76639"/>
                    </a:solidFill>
                  </a:tcPr>
                </a:tc>
                <a:tc>
                  <a:txBody>
                    <a:bodyPr/>
                    <a:lstStyle/>
                    <a:p>
                      <a:pPr marL="0" marR="0">
                        <a:lnSpc>
                          <a:spcPct val="100000"/>
                        </a:lnSpc>
                        <a:spcBef>
                          <a:spcPts val="1200"/>
                        </a:spcBef>
                        <a:spcAft>
                          <a:spcPts val="0"/>
                        </a:spcAft>
                      </a:pPr>
                      <a:r>
                        <a:rPr lang="zh-TW" sz="1400">
                          <a:solidFill>
                            <a:schemeClr val="accent6"/>
                          </a:solidFill>
                        </a:rPr>
                        <a:t>可能的潛在會員</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a:solidFill>
                            <a:schemeClr val="accent6"/>
                          </a:solidFill>
                        </a:rPr>
                        <a:t>列出可能感興趣的人的姓名。</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a:solidFill>
                            <a:schemeClr val="accent6"/>
                          </a:solidFill>
                        </a:rPr>
                        <a:t>確定親自與他們聯繫的時間。</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zh-TW" sz="1800"/>
                        <a:t>第5組</a:t>
                      </a:r>
                    </a:p>
                  </a:txBody>
                  <a:tcPr marL="74300" marR="74300" marT="0" marB="0" anchor="ctr">
                    <a:solidFill>
                      <a:srgbClr val="F76639"/>
                    </a:solidFill>
                  </a:tcPr>
                </a:tc>
                <a:tc>
                  <a:txBody>
                    <a:bodyPr/>
                    <a:lstStyle/>
                    <a:p>
                      <a:pPr marL="0" marR="0">
                        <a:lnSpc>
                          <a:spcPct val="100000"/>
                        </a:lnSpc>
                        <a:spcBef>
                          <a:spcPts val="600"/>
                        </a:spcBef>
                        <a:spcAft>
                          <a:spcPts val="0"/>
                        </a:spcAft>
                      </a:pPr>
                      <a:r>
                        <a:rPr lang="zh-TW" sz="1400">
                          <a:solidFill>
                            <a:schemeClr val="accent6"/>
                          </a:solidFill>
                        </a:rPr>
                        <a:t>不感興趣 </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a:solidFill>
                            <a:schemeClr val="accent6"/>
                          </a:solidFill>
                        </a:rPr>
                        <a:t>表示目前沒有興趣加入。</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a:solidFill>
                            <a:schemeClr val="accent6"/>
                          </a:solidFill>
                        </a:rPr>
                        <a:t>保留在郵寄名單上，以便將來有新分會的方案和活動時可與他們聯繫。</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876300" y="6333278"/>
            <a:ext cx="10439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b="1">
                <a:solidFill>
                  <a:srgbClr val="00338D"/>
                </a:solidFill>
              </a:rPr>
              <a:t>要訣：  </a:t>
            </a:r>
            <a:r>
              <a:rPr lang="zh-TW"/>
              <a:t>在 24 小時以内，向每個人發送後續跟進的電子郵件，其中包含會議日期、時間和地點。</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23848" y="1600930"/>
            <a:ext cx="212150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步驟四：</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zh-TW" sz="3200" i="0" baseline="0">
                <a:solidFill>
                  <a:prstClr val="white"/>
                </a:solidFill>
                <a:latin typeface="Arial" panose="020B0604020202020204" pitchFamily="34" charset="0"/>
                <a:ea typeface="PMingLiU"/>
                <a:cs typeface="Arial" panose="020B0604020202020204" pitchFamily="34" charset="0"/>
              </a:rPr>
              <a:t>說明會和組織會議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9863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zh-TW" sz="2000">
                <a:latin typeface="Arial" charset="0"/>
                <a:ea typeface="PMingLiU" charset="0"/>
                <a:cs typeface="Arial" charset="0"/>
              </a:rPr>
              <a:t>準備會議</a:t>
            </a:r>
          </a:p>
        </p:txBody>
      </p:sp>
      <p:sp>
        <p:nvSpPr>
          <p:cNvPr id="19" name="Freeform 18"/>
          <p:cNvSpPr/>
          <p:nvPr/>
        </p:nvSpPr>
        <p:spPr>
          <a:xfrm>
            <a:off x="4951421"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a:latin typeface="Arial" charset="0"/>
                <a:ea typeface="PMingLiU" charset="0"/>
                <a:cs typeface="Arial" charset="0"/>
              </a:rPr>
              <a:t>擧辦會議</a:t>
            </a:r>
          </a:p>
        </p:txBody>
      </p:sp>
      <p:sp>
        <p:nvSpPr>
          <p:cNvPr id="21" name="Freeform 20"/>
          <p:cNvSpPr/>
          <p:nvPr/>
        </p:nvSpPr>
        <p:spPr>
          <a:xfrm>
            <a:off x="8136130"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a:latin typeface="Arial" charset="0"/>
                <a:ea typeface="PMingLiU" charset="0"/>
                <a:cs typeface="Arial" charset="0"/>
              </a:rPr>
              <a:t>會後跟進</a:t>
            </a:r>
          </a:p>
        </p:txBody>
      </p:sp>
      <p:sp>
        <p:nvSpPr>
          <p:cNvPr id="2" name="Title 1"/>
          <p:cNvSpPr>
            <a:spLocks noGrp="1"/>
          </p:cNvSpPr>
          <p:nvPr>
            <p:ph type="title" idx="4294967295"/>
          </p:nvPr>
        </p:nvSpPr>
        <p:spPr>
          <a:xfrm>
            <a:off x="841687" y="304800"/>
            <a:ext cx="11352234" cy="945001"/>
          </a:xfrm>
        </p:spPr>
        <p:txBody>
          <a:bodyPr/>
          <a:lstStyle/>
          <a:p>
            <a:pPr algn="l"/>
            <a:r>
              <a:rPr lang="zh-TW" sz="3200" b="1" dirty="0">
                <a:solidFill>
                  <a:srgbClr val="00338D"/>
                </a:solidFill>
                <a:latin typeface="Helvetica Neue"/>
                <a:ea typeface="PMingLiU" charset="0"/>
                <a:cs typeface="Arial" charset="0"/>
              </a:rPr>
              <a:t>步驟四：  </a:t>
            </a:r>
            <a:r>
              <a:rPr lang="zh-TW" sz="3200" b="1" dirty="0">
                <a:solidFill>
                  <a:srgbClr val="00338D"/>
                </a:solidFill>
              </a:rPr>
              <a:t>說明會</a:t>
            </a:r>
            <a:br>
              <a:rPr lang="zh-TW" sz="3200" b="1" dirty="0">
                <a:solidFill>
                  <a:srgbClr val="00338D"/>
                </a:solidFill>
                <a:latin typeface="Helvetica Neue"/>
                <a:ea typeface="PMingLiU" charset="0"/>
                <a:cs typeface="Arial" charset="0"/>
              </a:rPr>
            </a:br>
            <a:endParaRPr lang="zh-TW" sz="3200" b="1" dirty="0">
              <a:solidFill>
                <a:srgbClr val="00338D"/>
              </a:solidFill>
              <a:latin typeface="Helvetica Neue"/>
              <a:ea typeface="PMingLiU"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zh-TW" sz="2400" b="1">
                <a:solidFill>
                  <a:schemeClr val="accent5"/>
                </a:solidFill>
                <a:latin typeface="Arial" charset="0"/>
                <a:ea typeface="PMingLiU" charset="0"/>
                <a:cs typeface="Arial" charset="0"/>
              </a:rPr>
              <a:t>以上所有 = 一個強大的授證分會！！！</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66711" y="3688198"/>
            <a:ext cx="2278545"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設置分組討論室 </a:t>
            </a:r>
          </a:p>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專業人士的穿著 - 不要穿獅子會背心</a:t>
            </a:r>
          </a:p>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為會議出席者準備名牌</a:t>
            </a:r>
          </a:p>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歡迎委員會</a:t>
            </a:r>
          </a:p>
        </p:txBody>
      </p:sp>
      <p:sp>
        <p:nvSpPr>
          <p:cNvPr id="43" name="Rectangle 42"/>
          <p:cNvSpPr/>
          <p:nvPr/>
        </p:nvSpPr>
        <p:spPr>
          <a:xfrm>
            <a:off x="4737529" y="3690878"/>
            <a:ext cx="2743199" cy="2576090"/>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歡迎及介紹</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介紹出席的獅友</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獅子會的概括介紹</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向新分會員說明費用</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請出席者思考一些方案</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提供下一次會議的資訊</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收取授證費</a:t>
            </a:r>
          </a:p>
          <a:p>
            <a:pPr marL="171450" lvl="0" indent="-17145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要求新成員邀請他們的朋友和家人參加下次會議</a:t>
            </a:r>
          </a:p>
        </p:txBody>
      </p:sp>
      <p:sp>
        <p:nvSpPr>
          <p:cNvPr id="44" name="Rectangle 43"/>
          <p:cNvSpPr/>
          <p:nvPr/>
        </p:nvSpPr>
        <p:spPr>
          <a:xfrm>
            <a:off x="8161330" y="3688198"/>
            <a:ext cx="2430469" cy="1209562"/>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向所有出席人員發送感謝電郵</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向未出席的潛在會員發送跟進電郵</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發佈關於下次會議的傳單</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發送下次會議的提醒郵件</a:t>
            </a:r>
          </a:p>
        </p:txBody>
      </p:sp>
      <p:cxnSp>
        <p:nvCxnSpPr>
          <p:cNvPr id="46" name="Straight Connector 45"/>
          <p:cNvCxnSpPr/>
          <p:nvPr/>
        </p:nvCxnSpPr>
        <p:spPr bwMode="auto">
          <a:xfrm>
            <a:off x="1794932" y="35103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914400"/>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230868"/>
            <a:ext cx="9677400" cy="369332"/>
          </a:xfrm>
          <a:prstGeom prst="rect">
            <a:avLst/>
          </a:prstGeom>
          <a:noFill/>
        </p:spPr>
        <p:txBody>
          <a:bodyPr wrap="square" rtlCol="0">
            <a:spAutoFit/>
          </a:bodyPr>
          <a:lstStyle/>
          <a:p>
            <a:pPr algn="ctr"/>
            <a:r>
              <a:rPr lang="zh-TW" dirty="0"/>
              <a:t>潛在的新會員應邀參加說明會，以了解更多關於國際獅子會和獅子會對其社區的影響。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zh-TW" sz="2000">
                <a:latin typeface="Arial" charset="0"/>
                <a:ea typeface="PMingLiU" charset="0"/>
                <a:cs typeface="Arial" charset="0"/>
              </a:rPr>
              <a:t>準備會議</a:t>
            </a: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a:latin typeface="Arial" charset="0"/>
                <a:ea typeface="PMingLiU" charset="0"/>
                <a:cs typeface="Arial" charset="0"/>
              </a:rPr>
              <a:t>擧辦會議</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a:latin typeface="Arial" charset="0"/>
                <a:ea typeface="PMingLiU" charset="0"/>
                <a:cs typeface="Arial" charset="0"/>
              </a:rPr>
              <a:t>會後跟進</a:t>
            </a:r>
          </a:p>
        </p:txBody>
      </p:sp>
      <p:sp>
        <p:nvSpPr>
          <p:cNvPr id="2" name="Title 1"/>
          <p:cNvSpPr>
            <a:spLocks noGrp="1"/>
          </p:cNvSpPr>
          <p:nvPr>
            <p:ph type="title" idx="4294967295"/>
          </p:nvPr>
        </p:nvSpPr>
        <p:spPr>
          <a:xfrm>
            <a:off x="745933" y="304800"/>
            <a:ext cx="11352234" cy="945001"/>
          </a:xfrm>
        </p:spPr>
        <p:txBody>
          <a:bodyPr/>
          <a:lstStyle/>
          <a:p>
            <a:pPr algn="l"/>
            <a:r>
              <a:rPr lang="zh-TW" sz="3200" b="1" dirty="0">
                <a:solidFill>
                  <a:srgbClr val="00338D"/>
                </a:solidFill>
                <a:latin typeface="Helvetica Neue"/>
                <a:ea typeface="PMingLiU" charset="0"/>
                <a:cs typeface="Arial" charset="0"/>
              </a:rPr>
              <a:t>步驟四：  </a:t>
            </a:r>
            <a:r>
              <a:rPr lang="zh-TW" sz="3200" b="1" dirty="0">
                <a:solidFill>
                  <a:srgbClr val="00338D"/>
                </a:solidFill>
              </a:rPr>
              <a:t>組織會議</a:t>
            </a:r>
            <a:br>
              <a:rPr lang="zh-TW" sz="3200" b="1" dirty="0">
                <a:solidFill>
                  <a:srgbClr val="00338D"/>
                </a:solidFill>
                <a:latin typeface="Helvetica Neue"/>
                <a:ea typeface="PMingLiU" charset="0"/>
                <a:cs typeface="Arial" charset="0"/>
              </a:rPr>
            </a:br>
            <a:endParaRPr lang="zh-TW" sz="3200" b="1" dirty="0">
              <a:solidFill>
                <a:srgbClr val="00338D"/>
              </a:solidFill>
              <a:latin typeface="Helvetica Neue"/>
              <a:ea typeface="PMingLiU"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zh-TW" sz="2400" b="1">
                <a:solidFill>
                  <a:schemeClr val="accent5"/>
                </a:solidFill>
                <a:latin typeface="Arial" charset="0"/>
                <a:ea typeface="PMingLiU" charset="0"/>
                <a:cs typeface="Arial" charset="0"/>
              </a:rPr>
              <a:t>以上所有 = 一個強大的授證分會！！！</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76206" y="4061335"/>
            <a:ext cx="2278545"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設置分組討論室 </a:t>
            </a:r>
          </a:p>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專業人士的穿著 - 不要穿獅子會背心</a:t>
            </a:r>
          </a:p>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為會議出席者準備名牌</a:t>
            </a:r>
          </a:p>
          <a:p>
            <a:pPr marL="342900" lvl="0" indent="-342900" defTabSz="1155700">
              <a:spcAft>
                <a:spcPct val="35000"/>
              </a:spcAft>
              <a:buFont typeface="Wingdings" panose="05000000000000000000" pitchFamily="2" charset="2"/>
              <a:buChar char="Ø"/>
            </a:pPr>
            <a:r>
              <a:rPr lang="zh-TW" sz="1200" b="1">
                <a:solidFill>
                  <a:srgbClr val="33373B"/>
                </a:solidFill>
                <a:latin typeface="Arial" charset="0"/>
                <a:ea typeface="PMingLiU" charset="0"/>
                <a:cs typeface="Arial" charset="0"/>
              </a:rPr>
              <a:t>歡迎委員會</a:t>
            </a:r>
          </a:p>
        </p:txBody>
      </p:sp>
      <p:sp>
        <p:nvSpPr>
          <p:cNvPr id="43" name="Rectangle 42"/>
          <p:cNvSpPr/>
          <p:nvPr/>
        </p:nvSpPr>
        <p:spPr>
          <a:xfrm>
            <a:off x="4739277" y="4038600"/>
            <a:ext cx="2743199" cy="1908215"/>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歡迎及介紹</a:t>
            </a:r>
          </a:p>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審查方案的構想並選擇三個方案</a:t>
            </a:r>
          </a:p>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解釋分會授證的過程。  與推薦獅友一起在 MyLCI上完成線上的新分會申請</a:t>
            </a:r>
          </a:p>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設定下次會議的日期</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8167000" y="4043816"/>
            <a:ext cx="2501000" cy="1754326"/>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zh-TW" sz="1200" b="1">
                <a:solidFill>
                  <a:srgbClr val="33373B"/>
                </a:solidFill>
                <a:latin typeface="Arial" charset="0"/>
                <a:ea typeface="PMingLiU" charset="0"/>
                <a:cs typeface="Arial" charset="0"/>
              </a:rPr>
              <a:t>設立新分會幹部線上培訓</a:t>
            </a:r>
          </a:p>
          <a:p>
            <a:pPr marL="342900" indent="-342900">
              <a:buClr>
                <a:srgbClr val="10233F"/>
              </a:buClr>
              <a:buSzPct val="100000"/>
              <a:buFont typeface="Wingdings" panose="05000000000000000000" pitchFamily="2" charset="2"/>
              <a:buChar char="Ø"/>
            </a:pPr>
            <a:r>
              <a:rPr lang="zh-TW" sz="1200" b="1">
                <a:solidFill>
                  <a:srgbClr val="33373B"/>
                </a:solidFill>
                <a:latin typeface="Arial" charset="0"/>
                <a:ea typeface="PMingLiU" charset="0"/>
                <a:cs typeface="Arial" charset="0"/>
              </a:rPr>
              <a:t>鼓勵新分會會員繼續宣傳分會，以建立會員發展</a:t>
            </a:r>
          </a:p>
          <a:p>
            <a:pPr marL="342900" indent="-342900">
              <a:buClr>
                <a:srgbClr val="10233F"/>
              </a:buClr>
              <a:buSzPct val="100000"/>
              <a:buFont typeface="Wingdings" panose="05000000000000000000" pitchFamily="2" charset="2"/>
              <a:buChar char="Ø"/>
            </a:pPr>
            <a:r>
              <a:rPr lang="zh-TW" sz="1200" b="1">
                <a:solidFill>
                  <a:srgbClr val="33373B"/>
                </a:solidFill>
                <a:latin typeface="Arial" charset="0"/>
                <a:ea typeface="PMingLiU" charset="0"/>
                <a:cs typeface="Arial" charset="0"/>
              </a:rPr>
              <a:t>跟進感興趣但未參加會議的人</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914400"/>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307068"/>
            <a:ext cx="10653038" cy="369332"/>
          </a:xfrm>
          <a:prstGeom prst="rect">
            <a:avLst/>
          </a:prstGeom>
          <a:noFill/>
        </p:spPr>
        <p:txBody>
          <a:bodyPr wrap="square" rtlCol="0">
            <a:spAutoFit/>
          </a:bodyPr>
          <a:lstStyle/>
          <a:p>
            <a:pPr algn="ctr"/>
            <a:r>
              <a:rPr lang="zh-TW" dirty="0"/>
              <a:t>新成員和新的潛在成員應邀參加組織會議。會議上</a:t>
            </a:r>
            <a:r>
              <a:rPr lang="zh-CN" altLang="en-US" dirty="0"/>
              <a:t>，</a:t>
            </a:r>
            <a:r>
              <a:rPr lang="zh-TW" dirty="0"/>
              <a:t>會員將選擇一個分會名稱並完成新分會申請的流程。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zh-TW" sz="3200" b="1">
                <a:solidFill>
                  <a:srgbClr val="00338D"/>
                </a:solidFill>
                <a:latin typeface="Arial" charset="0"/>
                <a:ea typeface="PMingLiU" charset="0"/>
                <a:cs typeface="Arial" charset="0"/>
              </a:rPr>
              <a:t>步驟四：  說明會和組織會議</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815882"/>
          </a:xfrm>
          <a:prstGeom prst="rect">
            <a:avLst/>
          </a:prstGeom>
          <a:noFill/>
        </p:spPr>
        <p:txBody>
          <a:bodyPr wrap="square" rtlCol="0">
            <a:spAutoFit/>
          </a:bodyPr>
          <a:lstStyle/>
          <a:p>
            <a:r>
              <a:rPr lang="zh-TW" sz="2800"/>
              <a:t>說明會和組織會議的PowerPoint可以在</a:t>
            </a:r>
            <a:r>
              <a:rPr lang="zh-TW" sz="2800" b="1">
                <a:solidFill>
                  <a:schemeClr val="accent5"/>
                </a:solidFill>
              </a:rPr>
              <a:t>建立新分會網頁</a:t>
            </a:r>
            <a:r>
              <a:rPr lang="zh-TW" sz="2800"/>
              <a:t>上找到</a:t>
            </a:r>
            <a:r>
              <a:rPr lang="zh-TW" sz="2800">
                <a:solidFill>
                  <a:srgbClr val="33373B"/>
                </a:solidFill>
              </a:rPr>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285033"/>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zh-TW" sz="3600" b="1" i="0" baseline="0" dirty="0">
                <a:solidFill>
                  <a:schemeClr val="bg1"/>
                </a:solidFill>
                <a:latin typeface="Arial" panose="020B0604020202020204" pitchFamily="34" charset="0"/>
                <a:ea typeface="PMingLiU"/>
                <a:cs typeface="Arial" panose="020B0604020202020204" pitchFamily="34" charset="0"/>
              </a:rPr>
              <a:t>恭喜！您已準備好</a:t>
            </a:r>
            <a:r>
              <a:rPr lang="zh-TW" altLang="en-US" sz="3600" b="1" i="0" baseline="0" dirty="0">
                <a:solidFill>
                  <a:schemeClr val="bg1"/>
                </a:solidFill>
                <a:latin typeface="Arial" panose="020B0604020202020204" pitchFamily="34" charset="0"/>
                <a:ea typeface="PMingLiU"/>
                <a:cs typeface="Arial" panose="020B0604020202020204" pitchFamily="34" charset="0"/>
              </a:rPr>
              <a:t>創建</a:t>
            </a:r>
            <a:r>
              <a:rPr lang="zh-TW" sz="3600" b="1" i="0" baseline="0" dirty="0">
                <a:solidFill>
                  <a:schemeClr val="bg1"/>
                </a:solidFill>
                <a:latin typeface="Arial" panose="020B0604020202020204" pitchFamily="34" charset="0"/>
                <a:ea typeface="PMingLiU"/>
                <a:cs typeface="Arial" panose="020B0604020202020204" pitchFamily="34" charset="0"/>
              </a:rPr>
              <a:t>一個新分會！</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zh-TW" sz="3200" i="0" baseline="0" dirty="0">
                <a:solidFill>
                  <a:schemeClr val="bg1"/>
                </a:solidFill>
                <a:latin typeface="Arial" panose="020B0604020202020204" pitchFamily="34" charset="0"/>
                <a:ea typeface="PMingLiU"/>
                <a:cs typeface="Arial" panose="020B0604020202020204" pitchFamily="34" charset="0"/>
              </a:rPr>
              <a:t>授證資訊</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7795" y="2299315"/>
            <a:ext cx="307640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新分會的成立</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3200">
                <a:solidFill>
                  <a:schemeClr val="bg1"/>
                </a:solidFill>
              </a:rPr>
              <a:t>了解分會的構成 </a:t>
            </a:r>
          </a:p>
          <a:p>
            <a:pPr marL="0" indent="0" algn="ctr">
              <a:buNone/>
            </a:pPr>
            <a:r>
              <a:rPr lang="zh-TW" sz="3200">
                <a:solidFill>
                  <a:schemeClr val="bg1"/>
                </a:solidFill>
              </a:rPr>
              <a:t>和分會形式</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繳交授證申請表</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3754874"/>
          </a:xfrm>
          <a:prstGeom prst="rect">
            <a:avLst/>
          </a:prstGeom>
        </p:spPr>
        <p:txBody>
          <a:bodyPr wrap="square">
            <a:spAutoFit/>
          </a:bodyPr>
          <a:lstStyle/>
          <a:p>
            <a:pPr>
              <a:buClr>
                <a:srgbClr val="EBB700"/>
              </a:buClr>
              <a:buSzPct val="100000"/>
            </a:pPr>
            <a:r>
              <a:rPr lang="zh-TW" sz="2400" b="1" dirty="0">
                <a:solidFill>
                  <a:srgbClr val="7030A0"/>
                </a:solidFill>
                <a:latin typeface="Arial" charset="0"/>
                <a:ea typeface="PMingLiU" charset="0"/>
                <a:cs typeface="Arial" charset="0"/>
              </a:rPr>
              <a:t>分會名稱</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zh-TW" dirty="0">
                <a:solidFill>
                  <a:schemeClr val="accent6">
                    <a:lumMod val="75000"/>
                    <a:lumOff val="25000"/>
                  </a:schemeClr>
                </a:solidFill>
                <a:latin typeface="Arial" charset="0"/>
                <a:ea typeface="PMingLiU" charset="0"/>
                <a:cs typeface="Arial" charset="0"/>
              </a:rPr>
              <a:t>在對您的分會進行命名前，必須考慮以下因素。</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分會命名 -</a:t>
            </a:r>
            <a:r>
              <a:rPr lang="zh-TW" dirty="0">
                <a:solidFill>
                  <a:schemeClr val="accent6">
                    <a:lumMod val="75000"/>
                    <a:lumOff val="25000"/>
                  </a:schemeClr>
                </a:solidFill>
                <a:latin typeface="Arial" charset="0"/>
                <a:ea typeface="PMingLiU" charset="0"/>
                <a:cs typeface="Arial" charset="0"/>
              </a:rPr>
              <a:t> 分會應以某個城市的真實名稱命名。  這是一個城鎮、城市、村莊或類似的官方政府</a:t>
            </a:r>
            <a:br>
              <a:rPr lang="en-US" altLang="zh-TW" dirty="0">
                <a:solidFill>
                  <a:schemeClr val="accent6">
                    <a:lumMod val="75000"/>
                    <a:lumOff val="25000"/>
                  </a:schemeClr>
                </a:solidFill>
                <a:latin typeface="Arial" charset="0"/>
                <a:ea typeface="PMingLiU" charset="0"/>
                <a:cs typeface="Arial" charset="0"/>
              </a:rPr>
            </a:br>
            <a:r>
              <a:rPr lang="zh-TW" dirty="0">
                <a:solidFill>
                  <a:schemeClr val="accent6">
                    <a:lumMod val="75000"/>
                    <a:lumOff val="25000"/>
                  </a:schemeClr>
                </a:solidFill>
                <a:latin typeface="Arial" charset="0"/>
                <a:ea typeface="PMingLiU" charset="0"/>
                <a:cs typeface="Arial" charset="0"/>
              </a:rPr>
              <a:t>單位。</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可明顯辨識的名稱 </a:t>
            </a:r>
            <a:r>
              <a:rPr lang="zh-TW" dirty="0">
                <a:solidFill>
                  <a:schemeClr val="accent6">
                    <a:lumMod val="75000"/>
                    <a:lumOff val="25000"/>
                  </a:schemeClr>
                </a:solidFill>
                <a:latin typeface="Arial" charset="0"/>
                <a:ea typeface="PMingLiU" charset="0"/>
                <a:cs typeface="Arial" charset="0"/>
              </a:rPr>
              <a:t>- 這是用於為同一個城市中的各分會提供明確的區別</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活人 - </a:t>
            </a:r>
            <a:r>
              <a:rPr lang="zh-TW" dirty="0">
                <a:solidFill>
                  <a:schemeClr val="accent6">
                    <a:lumMod val="75000"/>
                    <a:lumOff val="25000"/>
                  </a:schemeClr>
                </a:solidFill>
                <a:latin typeface="Arial" charset="0"/>
                <a:ea typeface="PMingLiU" charset="0"/>
                <a:cs typeface="Arial" charset="0"/>
              </a:rPr>
              <a:t>獅子會不可以使用活著的人的姓名為會名。</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命名的限制 - </a:t>
            </a:r>
            <a:r>
              <a:rPr lang="zh-TW" dirty="0">
                <a:solidFill>
                  <a:schemeClr val="accent6">
                    <a:lumMod val="75000"/>
                    <a:lumOff val="25000"/>
                  </a:schemeClr>
                </a:solidFill>
                <a:latin typeface="Arial" charset="0"/>
                <a:ea typeface="PMingLiU" charset="0"/>
                <a:cs typeface="Arial" charset="0"/>
              </a:rPr>
              <a:t>任何獅子分會均不可在其名稱中添加 「國際」二字。</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繳交授證申請(續)</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304616"/>
            <a:ext cx="10744200" cy="3170099"/>
          </a:xfrm>
          <a:prstGeom prst="rect">
            <a:avLst/>
          </a:prstGeom>
        </p:spPr>
        <p:txBody>
          <a:bodyPr wrap="square">
            <a:spAutoFit/>
          </a:bodyPr>
          <a:lstStyle/>
          <a:p>
            <a:pPr>
              <a:buClr>
                <a:srgbClr val="EBB700"/>
              </a:buClr>
              <a:buSzPct val="100000"/>
            </a:pPr>
            <a:r>
              <a:rPr lang="zh-TW" sz="2000" dirty="0">
                <a:latin typeface="Arial" charset="0"/>
                <a:ea typeface="PMingLiU" charset="0"/>
                <a:cs typeface="Arial" charset="0"/>
              </a:rPr>
              <a:t>既然分會已經開始開會，現在是繳交申請以獲得核准的時候了。  以下是繳交新申請所必需的:</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dirty="0">
                <a:solidFill>
                  <a:srgbClr val="7030A0"/>
                </a:solidFill>
                <a:latin typeface="Arial" charset="0"/>
                <a:ea typeface="PMingLiU" charset="0"/>
                <a:cs typeface="Arial" charset="0"/>
              </a:rPr>
              <a:t>申請的繳交 - </a:t>
            </a:r>
            <a:r>
              <a:rPr lang="zh-TW" dirty="0">
                <a:latin typeface="Arial" charset="0"/>
                <a:ea typeface="PMingLiU" charset="0"/>
                <a:cs typeface="Arial" charset="0"/>
              </a:rPr>
              <a:t>以下人員可以在線繳交申請: 總監、GMT協調員、G</a:t>
            </a:r>
            <a:r>
              <a:rPr lang="en-US" altLang="zh-TW" dirty="0">
                <a:latin typeface="Arial" charset="0"/>
                <a:ea typeface="PMingLiU" charset="0"/>
                <a:cs typeface="Arial" charset="0"/>
              </a:rPr>
              <a:t>E</a:t>
            </a:r>
            <a:r>
              <a:rPr lang="zh-TW" dirty="0">
                <a:latin typeface="Arial" charset="0"/>
                <a:ea typeface="PMingLiU" charset="0"/>
                <a:cs typeface="Arial" charset="0"/>
              </a:rPr>
              <a:t>T協調員、協調獅友 、輔導分會會長、輔導分會秘書。  所有的申請應在 </a:t>
            </a:r>
            <a:r>
              <a:rPr lang="zh-TW" dirty="0">
                <a:solidFill>
                  <a:srgbClr val="F76639"/>
                </a:solidFill>
                <a:latin typeface="Arial" charset="0"/>
                <a:ea typeface="PMingLiU" charset="0"/>
                <a:cs typeface="Arial" charset="0"/>
                <a:hlinkClick r:id="rId4">
                  <a:extLst>
                    <a:ext uri="{A12FA001-AC4F-418D-AE19-62706E023703}">
                      <ahyp:hlinkClr xmlns:ahyp="http://schemas.microsoft.com/office/drawing/2018/hyperlinkcolor" val="tx"/>
                    </a:ext>
                  </a:extLst>
                </a:hlinkClick>
              </a:rPr>
              <a:t>www.Lionsclubs.org</a:t>
            </a:r>
            <a:r>
              <a:rPr lang="zh-TW" dirty="0">
                <a:solidFill>
                  <a:srgbClr val="F76639"/>
                </a:solidFill>
                <a:latin typeface="Arial" charset="0"/>
                <a:ea typeface="PMingLiU" charset="0"/>
                <a:cs typeface="Arial" charset="0"/>
              </a:rPr>
              <a:t> </a:t>
            </a:r>
            <a:r>
              <a:rPr lang="zh-TW" dirty="0">
                <a:solidFill>
                  <a:schemeClr val="accent6">
                    <a:lumMod val="50000"/>
                    <a:lumOff val="50000"/>
                  </a:schemeClr>
                </a:solidFill>
                <a:latin typeface="Arial" charset="0"/>
                <a:ea typeface="PMingLiU" charset="0"/>
                <a:cs typeface="Arial" charset="0"/>
              </a:rPr>
              <a:t>網站線上繳交。</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輔導分會 - </a:t>
            </a:r>
            <a:r>
              <a:rPr lang="zh-TW" dirty="0">
                <a:latin typeface="Arial" charset="0"/>
                <a:ea typeface="PMingLiU" charset="0"/>
                <a:cs typeface="Arial" charset="0"/>
              </a:rPr>
              <a:t>所有的分會都應該有一個輔導分會或區。</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會員人數</a:t>
            </a:r>
            <a:r>
              <a:rPr lang="zh-TW" dirty="0">
                <a:latin typeface="Arial" charset="0"/>
                <a:ea typeface="PMingLiU" charset="0"/>
                <a:cs typeface="Arial" charset="0"/>
              </a:rPr>
              <a:t> - 分會應有至少20名會員， 如果少於20人，分會可以從分會支部開始。</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導獅 - </a:t>
            </a:r>
            <a:r>
              <a:rPr lang="zh-TW" dirty="0">
                <a:latin typeface="Arial" charset="0"/>
                <a:ea typeface="PMingLiU" charset="0"/>
                <a:cs typeface="Arial" charset="0"/>
              </a:rPr>
              <a:t>分會應有至少一位導獅。</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rPr>
              <a:t>10個以上的分會 - </a:t>
            </a:r>
            <a:r>
              <a:rPr lang="zh-TW" dirty="0"/>
              <a:t>在一個會計年度內</a:t>
            </a:r>
            <a:r>
              <a:rPr lang="zh-TW" altLang="en-US" dirty="0"/>
              <a:t>創建</a:t>
            </a:r>
            <a:r>
              <a:rPr lang="zh-TW" dirty="0"/>
              <a:t>10個或更多分會的區，必須向LCI繳交有關支持分會的文件。</a:t>
            </a: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繳交授證申請(續)</a:t>
            </a:r>
          </a:p>
        </p:txBody>
      </p:sp>
      <p:sp>
        <p:nvSpPr>
          <p:cNvPr id="2" name="Rectangle 1">
            <a:extLst>
              <a:ext uri="{FF2B5EF4-FFF2-40B4-BE49-F238E27FC236}">
                <a16:creationId xmlns:a16="http://schemas.microsoft.com/office/drawing/2014/main" id="{E1507112-BC68-51A6-7AA6-88896D19FBD1}"/>
              </a:ext>
            </a:extLst>
          </p:cNvPr>
          <p:cNvSpPr/>
          <p:nvPr/>
        </p:nvSpPr>
        <p:spPr>
          <a:xfrm>
            <a:off x="555063" y="2096558"/>
            <a:ext cx="10798737" cy="3957365"/>
          </a:xfrm>
          <a:prstGeom prst="rect">
            <a:avLst/>
          </a:prstGeom>
        </p:spPr>
        <p:txBody>
          <a:bodyPr wrap="square">
            <a:spAutoFit/>
          </a:bodyPr>
          <a:lstStyle/>
          <a:p>
            <a:pPr>
              <a:buClr>
                <a:srgbClr val="EBB700"/>
              </a:buClr>
              <a:buSzPct val="100000"/>
            </a:pPr>
            <a:r>
              <a:rPr lang="zh-TW" sz="2000" b="1" dirty="0">
                <a:solidFill>
                  <a:srgbClr val="7030A0"/>
                </a:solidFill>
                <a:latin typeface="Arial" charset="0"/>
                <a:ea typeface="PMingLiU" charset="0"/>
                <a:cs typeface="Arial" charset="0"/>
              </a:rPr>
              <a:t>費用，會費及優惠</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zh-TW" dirty="0">
                <a:latin typeface="Arial" charset="0"/>
                <a:ea typeface="PMingLiU" charset="0"/>
                <a:cs typeface="Arial" charset="0"/>
              </a:rPr>
              <a:t>新授證分會</a:t>
            </a:r>
            <a:r>
              <a:rPr lang="zh-CN" altLang="en-US" dirty="0">
                <a:latin typeface="Arial" charset="0"/>
                <a:ea typeface="PMingLiU" charset="0"/>
                <a:cs typeface="Arial" charset="0"/>
              </a:rPr>
              <a:t>的</a:t>
            </a:r>
            <a:r>
              <a:rPr lang="zh-TW" dirty="0">
                <a:latin typeface="Arial" charset="0"/>
                <a:ea typeface="PMingLiU" charset="0"/>
                <a:cs typeface="Arial" charset="0"/>
              </a:rPr>
              <a:t>會員了解與獅子會會員相關的一些費用和會費，這是非常重要的。</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國際會費 - </a:t>
            </a:r>
            <a:r>
              <a:rPr lang="zh-TW" dirty="0">
                <a:solidFill>
                  <a:schemeClr val="accent6">
                    <a:lumMod val="75000"/>
                    <a:lumOff val="25000"/>
                  </a:schemeClr>
                </a:solidFill>
                <a:latin typeface="Arial" charset="0"/>
                <a:ea typeface="PMingLiU" charset="0"/>
                <a:cs typeface="Arial" charset="0"/>
              </a:rPr>
              <a:t>國際會費每半年向分會收取一次（按比例）。</a:t>
            </a:r>
          </a:p>
          <a:p>
            <a:pPr marL="342900" indent="-342900">
              <a:lnSpc>
                <a:spcPct val="150000"/>
              </a:lnSpc>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分會會費 - </a:t>
            </a:r>
            <a:r>
              <a:rPr lang="zh-TW" dirty="0">
                <a:solidFill>
                  <a:schemeClr val="accent6">
                    <a:lumMod val="75000"/>
                    <a:lumOff val="25000"/>
                  </a:schemeClr>
                </a:solidFill>
                <a:latin typeface="Arial" charset="0"/>
                <a:ea typeface="PMingLiU" charset="0"/>
                <a:cs typeface="Arial" charset="0"/>
              </a:rPr>
              <a:t>分會將決定會費金額，以支付國際、分會和區會費</a:t>
            </a:r>
          </a:p>
          <a:p>
            <a:pPr marL="342900" indent="-342900">
              <a:lnSpc>
                <a:spcPct val="150000"/>
              </a:lnSpc>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入會費 - </a:t>
            </a:r>
            <a:r>
              <a:rPr lang="zh-TW" dirty="0">
                <a:solidFill>
                  <a:schemeClr val="accent6">
                    <a:lumMod val="75000"/>
                    <a:lumOff val="25000"/>
                  </a:schemeClr>
                </a:solidFill>
                <a:latin typeface="Arial" charset="0"/>
                <a:ea typeface="PMingLiU" charset="0"/>
                <a:cs typeface="Arial" charset="0"/>
              </a:rPr>
              <a:t>是所有新分會員繳付的一次性費用（除非如下註明）</a:t>
            </a:r>
          </a:p>
          <a:p>
            <a:pPr marL="342900" indent="-342900">
              <a:lnSpc>
                <a:spcPct val="150000"/>
              </a:lnSpc>
              <a:buClr>
                <a:srgbClr val="7030A0"/>
              </a:buClr>
              <a:buSzPct val="100000"/>
              <a:buFont typeface="Wingdings" panose="05000000000000000000" pitchFamily="2" charset="2"/>
              <a:buChar char="Ø"/>
            </a:pPr>
            <a:r>
              <a:rPr lang="zh-TW" dirty="0">
                <a:latin typeface="Arial" charset="0"/>
                <a:ea typeface="PMingLiU" charset="0"/>
                <a:cs typeface="Arial" charset="0"/>
              </a:rPr>
              <a:t>折扣 - 對以下會員可以適用折扣：</a:t>
            </a:r>
            <a:r>
              <a:rPr lang="zh-TW" dirty="0">
                <a:solidFill>
                  <a:schemeClr val="accent6">
                    <a:lumMod val="75000"/>
                    <a:lumOff val="25000"/>
                  </a:schemeClr>
                </a:solidFill>
                <a:latin typeface="Arial" charset="0"/>
                <a:ea typeface="PMingLiU"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家庭會員-</a:t>
            </a:r>
            <a:r>
              <a:rPr lang="zh-TW" sz="1600" dirty="0">
                <a:latin typeface="Arial" charset="0"/>
                <a:ea typeface="PMingLiU" charset="0"/>
                <a:cs typeface="Arial" charset="0"/>
              </a:rPr>
              <a:t>第一位家庭會員支付全額國際會費； 每增加一名家庭成員，支付50%的國際會費</a:t>
            </a:r>
            <a:r>
              <a:rPr lang="zh-TW" sz="1600" dirty="0">
                <a:solidFill>
                  <a:schemeClr val="accent6">
                    <a:lumMod val="75000"/>
                    <a:lumOff val="25000"/>
                  </a:schemeClr>
                </a:solidFill>
                <a:latin typeface="Arial" charset="0"/>
                <a:ea typeface="PMingLiU"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學生 -</a:t>
            </a:r>
            <a:r>
              <a:rPr lang="zh-TW" sz="1600" dirty="0">
                <a:latin typeface="Arial" charset="0"/>
                <a:ea typeface="PMingLiU" charset="0"/>
                <a:cs typeface="Arial" charset="0"/>
              </a:rPr>
              <a:t>支付 50% 的國際會費，30歲以下免收入會費</a:t>
            </a:r>
            <a:r>
              <a:rPr lang="zh-TW" sz="1600" dirty="0">
                <a:solidFill>
                  <a:schemeClr val="accent6">
                    <a:lumMod val="75000"/>
                    <a:lumOff val="25000"/>
                  </a:schemeClr>
                </a:solidFill>
                <a:latin typeface="Arial" charset="0"/>
                <a:ea typeface="PMingLiU"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轉會會員 - </a:t>
            </a:r>
            <a:r>
              <a:rPr lang="zh-TW" sz="1600" dirty="0">
                <a:solidFill>
                  <a:schemeClr val="accent6">
                    <a:lumMod val="75000"/>
                    <a:lumOff val="25000"/>
                  </a:schemeClr>
                </a:solidFill>
                <a:latin typeface="Arial" charset="0"/>
                <a:ea typeface="PMingLiU" charset="0"/>
                <a:cs typeface="Arial" charset="0"/>
              </a:rPr>
              <a:t>如果他們在過去的12個月中一直是某分會的會員，則享受入會費折扣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青獅獅友 -</a:t>
            </a:r>
            <a:r>
              <a:rPr lang="zh-TW" sz="1600" dirty="0">
                <a:latin typeface="Arial" charset="0"/>
                <a:ea typeface="PMingLiU" charset="0"/>
                <a:cs typeface="Arial" charset="0"/>
              </a:rPr>
              <a:t>支付 50% 的國際會費，35 歲之前免收入會費</a:t>
            </a:r>
            <a:r>
              <a:rPr lang="zh-TW" sz="1600" dirty="0">
                <a:solidFill>
                  <a:schemeClr val="accent6">
                    <a:lumMod val="75000"/>
                    <a:lumOff val="25000"/>
                  </a:schemeClr>
                </a:solidFill>
                <a:latin typeface="Arial" charset="0"/>
                <a:ea typeface="PMingLiU" charset="0"/>
                <a:cs typeface="Arial" charset="0"/>
              </a:rPr>
              <a:t>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zh-TW" sz="3200" b="1" dirty="0">
                <a:solidFill>
                  <a:srgbClr val="00338D"/>
                </a:solidFill>
                <a:latin typeface="Arial" charset="0"/>
                <a:ea typeface="PMingLiU" charset="0"/>
                <a:cs typeface="Arial" charset="0"/>
              </a:rPr>
              <a:t>繳交授證申請(續)</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1" y="2736501"/>
            <a:ext cx="5562600" cy="954107"/>
          </a:xfrm>
          <a:prstGeom prst="rect">
            <a:avLst/>
          </a:prstGeom>
          <a:noFill/>
        </p:spPr>
        <p:txBody>
          <a:bodyPr wrap="square" rtlCol="0">
            <a:spAutoFit/>
          </a:bodyPr>
          <a:lstStyle/>
          <a:p>
            <a:r>
              <a:rPr lang="zh-TW" sz="2800" dirty="0"/>
              <a:t>請查看授證申請檢查單 (TK40)，了解當前的入會費和國際會費金額。</a:t>
            </a:r>
            <a:r>
              <a:rPr lang="zh-TW" sz="2800" dirty="0">
                <a:solidFill>
                  <a:srgbClr val="33373B"/>
                </a:solidFill>
              </a:rPr>
              <a:t>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授證的核准</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400" dirty="0">
                <a:solidFill>
                  <a:srgbClr val="33373B"/>
                </a:solidFill>
              </a:rPr>
              <a:t>一旦分會獲得核准，將開展以下授證活動。</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033787"/>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zh-TW" b="1" dirty="0">
                <a:solidFill>
                  <a:schemeClr val="accent3">
                    <a:lumMod val="75000"/>
                  </a:schemeClr>
                </a:solidFill>
              </a:rPr>
              <a:t>授證材料 - </a:t>
            </a:r>
            <a:r>
              <a:rPr lang="zh-TW" dirty="0">
                <a:solidFill>
                  <a:schemeClr val="accent6">
                    <a:lumMod val="75000"/>
                    <a:lumOff val="25000"/>
                  </a:schemeClr>
                </a:solidFill>
              </a:rPr>
              <a:t>授證材料將寄給總監，在授證夜慶祝活動時頒發。</a:t>
            </a:r>
          </a:p>
          <a:p>
            <a:pPr>
              <a:buClr>
                <a:srgbClr val="007DA5"/>
              </a:buClr>
              <a:buSzPct val="100000"/>
              <a:buFont typeface="Wingdings" panose="05000000000000000000" pitchFamily="2" charset="2"/>
              <a:buChar char="Ø"/>
            </a:pPr>
            <a:r>
              <a:rPr lang="zh-TW" b="1" dirty="0">
                <a:solidFill>
                  <a:schemeClr val="accent3">
                    <a:lumMod val="75000"/>
                  </a:schemeClr>
                </a:solidFill>
              </a:rPr>
              <a:t>授證夜慶祝活動-</a:t>
            </a:r>
            <a:r>
              <a:rPr lang="zh-TW" dirty="0"/>
              <a:t>新分會應與輔導分會一起計劃授證夜的日期。  </a:t>
            </a:r>
            <a:r>
              <a:rPr lang="zh-TW" dirty="0">
                <a:solidFill>
                  <a:schemeClr val="accent6">
                    <a:lumMod val="75000"/>
                    <a:lumOff val="25000"/>
                  </a:schemeClr>
                </a:solidFill>
              </a:rPr>
              <a:t>輔導分會通常會幫助規劃和資助授證夜的慶祝活動。</a:t>
            </a:r>
          </a:p>
          <a:p>
            <a:pPr>
              <a:buClr>
                <a:srgbClr val="007DA5"/>
              </a:buClr>
              <a:buSzPct val="100000"/>
              <a:buFont typeface="Wingdings" panose="05000000000000000000" pitchFamily="2" charset="2"/>
              <a:buChar char="Ø"/>
            </a:pPr>
            <a:r>
              <a:rPr lang="zh-TW" altLang="en-US" b="1" dirty="0">
                <a:solidFill>
                  <a:schemeClr val="accent3">
                    <a:lumMod val="75000"/>
                  </a:schemeClr>
                </a:solidFill>
              </a:rPr>
              <a:t>創會會員</a:t>
            </a:r>
            <a:r>
              <a:rPr lang="zh-TW" b="1" dirty="0">
                <a:solidFill>
                  <a:schemeClr val="accent3">
                    <a:lumMod val="75000"/>
                  </a:schemeClr>
                </a:solidFill>
              </a:rPr>
              <a:t> - </a:t>
            </a:r>
            <a:r>
              <a:rPr lang="zh-TW" dirty="0">
                <a:solidFill>
                  <a:schemeClr val="accent6">
                    <a:lumMod val="75000"/>
                    <a:lumOff val="25000"/>
                  </a:schemeClr>
                </a:solidFill>
              </a:rPr>
              <a:t>在授證日期後90天內入會的會員都將被視為</a:t>
            </a:r>
            <a:r>
              <a:rPr lang="zh-TW" altLang="en-US" dirty="0">
                <a:solidFill>
                  <a:schemeClr val="accent6">
                    <a:lumMod val="75000"/>
                    <a:lumOff val="25000"/>
                  </a:schemeClr>
                </a:solidFill>
              </a:rPr>
              <a:t>創會會員</a:t>
            </a:r>
            <a:r>
              <a:rPr lang="zh-TW" dirty="0">
                <a:solidFill>
                  <a:schemeClr val="accent6">
                    <a:lumMod val="75000"/>
                    <a:lumOff val="25000"/>
                  </a:schemeClr>
                </a:solidFill>
              </a:rPr>
              <a:t>。</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295095" y="5262222"/>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b="1" dirty="0">
                <a:solidFill>
                  <a:schemeClr val="accent3">
                    <a:lumMod val="75000"/>
                  </a:schemeClr>
                </a:solidFill>
              </a:rPr>
              <a:t>要訣：  </a:t>
            </a:r>
            <a:r>
              <a:rPr lang="zh-TW" sz="1600" dirty="0">
                <a:solidFill>
                  <a:srgbClr val="33373B"/>
                </a:solidFill>
              </a:rPr>
              <a:t>授證日期和授證夜的日期是兩個不同的日期。  </a:t>
            </a:r>
            <a:r>
              <a:rPr lang="zh-TW" altLang="en-US" sz="1600" dirty="0">
                <a:solidFill>
                  <a:srgbClr val="33373B"/>
                </a:solidFill>
              </a:rPr>
              <a:t>創會會員</a:t>
            </a:r>
            <a:r>
              <a:rPr lang="zh-TW" sz="1600" dirty="0">
                <a:solidFill>
                  <a:srgbClr val="33373B"/>
                </a:solidFill>
              </a:rPr>
              <a:t>的90</a:t>
            </a:r>
            <a:r>
              <a:rPr lang="zh-TW" altLang="en-US" sz="1600" dirty="0">
                <a:solidFill>
                  <a:srgbClr val="33373B"/>
                </a:solidFill>
              </a:rPr>
              <a:t>天狀態是根據授證日期來計算。</a:t>
            </a:r>
            <a:endParaRPr lang="zh-TW" sz="1600" dirty="0">
              <a:solidFill>
                <a:srgbClr val="33373B"/>
              </a:solidFill>
            </a:endParaRPr>
          </a:p>
          <a:p>
            <a:r>
              <a:rPr lang="zh-TW" dirty="0">
                <a:solidFill>
                  <a:srgbClr val="33373B"/>
                </a:solidFill>
              </a:rPr>
              <a:t>如果授證夜是在授證 90 天之後才舉辦的，所有在當晚入會的會員都被視為普通會員。</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2096869"/>
            <a:ext cx="5092507" cy="646331"/>
          </a:xfrm>
          <a:prstGeom prst="rect">
            <a:avLst/>
          </a:prstGeom>
          <a:noFill/>
        </p:spPr>
        <p:txBody>
          <a:bodyPr wrap="square" rtlCol="0" anchor="b">
            <a:spAutoFit/>
          </a:bodyPr>
          <a:lstStyle/>
          <a:p>
            <a:r>
              <a:rPr lang="zh-TW" sz="3600" b="1" dirty="0">
                <a:solidFill>
                  <a:srgbClr val="082E87"/>
                </a:solidFill>
                <a:latin typeface="+mj-ea"/>
                <a:ea typeface="+mj-ea"/>
              </a:rPr>
              <a:t>分會的持續發展</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9687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3248561"/>
            <a:ext cx="5303520" cy="1323439"/>
          </a:xfrm>
          <a:prstGeom prst="rect">
            <a:avLst/>
          </a:prstGeom>
          <a:noFill/>
        </p:spPr>
        <p:txBody>
          <a:bodyPr wrap="square" rtlCol="0">
            <a:spAutoFit/>
          </a:bodyPr>
          <a:lstStyle/>
          <a:p>
            <a:r>
              <a:rPr lang="zh-TW" sz="2000" dirty="0">
                <a:solidFill>
                  <a:schemeClr val="accent3">
                    <a:lumMod val="75000"/>
                  </a:schemeClr>
                </a:solidFill>
              </a:rPr>
              <a:t>一旦分會已發展起來，重要的是要繼續發展分會，以確保分會的強大和可行。  下述事項對分會發展有所幫助。</a:t>
            </a:r>
          </a:p>
        </p:txBody>
      </p:sp>
      <p:sp>
        <p:nvSpPr>
          <p:cNvPr id="5" name="TextBox 4">
            <a:extLst>
              <a:ext uri="{FF2B5EF4-FFF2-40B4-BE49-F238E27FC236}">
                <a16:creationId xmlns:a16="http://schemas.microsoft.com/office/drawing/2014/main" id="{6628FD19-B9B3-BC92-94B1-14317AEDF84A}"/>
              </a:ext>
            </a:extLst>
          </p:cNvPr>
          <p:cNvSpPr txBox="1"/>
          <p:nvPr/>
        </p:nvSpPr>
        <p:spPr>
          <a:xfrm>
            <a:off x="6632530" y="1280159"/>
            <a:ext cx="5106794" cy="4297680"/>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zh-TW" sz="2000" b="1" dirty="0">
                <a:solidFill>
                  <a:schemeClr val="bg1"/>
                </a:solidFill>
              </a:rPr>
              <a:t>輔導分會的協助-</a:t>
            </a:r>
            <a:r>
              <a:rPr lang="zh-TW" sz="2000" dirty="0">
                <a:solidFill>
                  <a:schemeClr val="bg1"/>
                </a:solidFill>
              </a:rPr>
              <a:t>輔導分會將提供新分會需要的支持。  拜訪分會會議，並為新分會提供諮詢。</a:t>
            </a:r>
          </a:p>
          <a:p>
            <a:pPr marL="342900" indent="-342900">
              <a:buClr>
                <a:srgbClr val="007DA5"/>
              </a:buClr>
              <a:buSzPct val="100000"/>
              <a:buFont typeface="Wingdings" panose="05000000000000000000" pitchFamily="2" charset="2"/>
              <a:buChar char="Ø"/>
            </a:pPr>
            <a:endParaRPr lang="en-US" sz="2000" b="1" dirty="0">
              <a:solidFill>
                <a:schemeClr val="bg1"/>
              </a:solidFill>
            </a:endParaRPr>
          </a:p>
          <a:p>
            <a:pPr marL="342900" indent="-342900">
              <a:buClr>
                <a:srgbClr val="007DA5"/>
              </a:buClr>
              <a:buSzPct val="100000"/>
              <a:buFont typeface="Wingdings" panose="05000000000000000000" pitchFamily="2" charset="2"/>
              <a:buChar char="Ø"/>
            </a:pPr>
            <a:r>
              <a:rPr lang="zh-TW" sz="2000" b="1" dirty="0">
                <a:solidFill>
                  <a:schemeClr val="bg1"/>
                </a:solidFill>
              </a:rPr>
              <a:t>導師支援- </a:t>
            </a:r>
            <a:r>
              <a:rPr lang="zh-TW" sz="2000" dirty="0">
                <a:solidFill>
                  <a:schemeClr val="bg1"/>
                </a:solidFill>
              </a:rPr>
              <a:t>在兩年內對分會提供支持。參加分會會議，並為新分會提供諮詢。</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zh-TW" sz="2000" b="1" dirty="0">
                <a:solidFill>
                  <a:schemeClr val="bg1"/>
                </a:solidFill>
              </a:rPr>
              <a:t>權力的移交- </a:t>
            </a:r>
            <a:r>
              <a:rPr lang="zh-TW" sz="2000" dirty="0">
                <a:solidFill>
                  <a:schemeClr val="bg1"/>
                </a:solidFill>
              </a:rPr>
              <a:t>新分會幹部將開始負責會議和活動，並將職責分配給其他分會成員。</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zh-TW" sz="2000" b="1" dirty="0">
                <a:solidFill>
                  <a:schemeClr val="bg1"/>
                </a:solidFill>
              </a:rPr>
              <a:t>持續招募會員-</a:t>
            </a:r>
            <a:r>
              <a:rPr lang="zh-TW" sz="2000" dirty="0">
                <a:solidFill>
                  <a:schemeClr val="bg1"/>
                </a:solidFill>
              </a:rPr>
              <a:t>創建社交媒體頁面（Facebook、WhatsApp 等）以幫助繼續推廣分會並允許會員分享想法。</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274697" y="3028302"/>
            <a:ext cx="5092507" cy="2151295"/>
          </a:xfrm>
          <a:prstGeom prst="rect">
            <a:avLst/>
          </a:prstGeom>
          <a:noFill/>
        </p:spPr>
        <p:txBody>
          <a:bodyPr wrap="square" rtlCol="0" anchor="b">
            <a:spAutoFit/>
          </a:bodyPr>
          <a:lstStyle/>
          <a:p>
            <a:r>
              <a:rPr lang="zh-TW" sz="2000" dirty="0">
                <a:solidFill>
                  <a:schemeClr val="bg1"/>
                </a:solidFill>
                <a:latin typeface="+mj-ea"/>
                <a:ea typeface="+mj-ea"/>
              </a:rPr>
              <a:t>授證夜是一個特殊的活動，慶祝新分會的開始。在此活動期間，我們將頒發授證給分會，附近的獅友也有機會來展現他們的支援。一般而言，輔導分會協助新分會籌辦此活動。</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92680" y="640079"/>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304800" y="1561549"/>
            <a:ext cx="5092507" cy="646331"/>
          </a:xfrm>
          <a:prstGeom prst="rect">
            <a:avLst/>
          </a:prstGeom>
          <a:noFill/>
        </p:spPr>
        <p:txBody>
          <a:bodyPr wrap="square" rtlCol="0" anchor="b">
            <a:spAutoFit/>
          </a:bodyPr>
          <a:lstStyle/>
          <a:p>
            <a:r>
              <a:rPr lang="zh-TW" sz="3600" b="1" dirty="0">
                <a:solidFill>
                  <a:schemeClr val="bg1"/>
                </a:solidFill>
              </a:rPr>
              <a:t>授證夜</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631216"/>
          </a:xfrm>
          <a:prstGeom prst="rect">
            <a:avLst/>
          </a:prstGeom>
          <a:noFill/>
        </p:spPr>
        <p:txBody>
          <a:bodyPr wrap="square" rtlCol="0">
            <a:spAutoFit/>
          </a:bodyPr>
          <a:lstStyle/>
          <a:p>
            <a:r>
              <a:rPr lang="zh-TW" sz="2000">
                <a:solidFill>
                  <a:srgbClr val="33373B"/>
                </a:solidFill>
              </a:rPr>
              <a:t>授證夜籌劃指南是供計劃授證夜活動時使用的重要資源。</a:t>
            </a:r>
            <a:br>
              <a:rPr lang="zh-TW" sz="2000">
                <a:solidFill>
                  <a:srgbClr val="33373B"/>
                </a:solidFill>
              </a:rPr>
            </a:br>
            <a:r>
              <a:rPr lang="zh-TW" sz="2000">
                <a:solidFill>
                  <a:srgbClr val="33373B"/>
                </a:solidFill>
              </a:rPr>
              <a:t>該資源可在開始新分會網頁上找到。</a:t>
            </a:r>
            <a:br>
              <a:rPr lang="zh-TW" sz="2000">
                <a:solidFill>
                  <a:srgbClr val="33373B"/>
                </a:solidFill>
              </a:rPr>
            </a:br>
            <a:r>
              <a:rPr lang="zh-TW" sz="2000">
                <a:solidFill>
                  <a:srgbClr val="33373B"/>
                </a:solidFill>
              </a:rPr>
              <a:t>授證之夜是慶祝新獅子會成立的特別活動。  </a:t>
            </a:r>
            <a:r>
              <a:rPr lang="zh-TW" sz="2000"/>
              <a:t>該資源可在</a:t>
            </a:r>
            <a:r>
              <a:rPr lang="zh-TW" sz="2000" b="1">
                <a:solidFill>
                  <a:schemeClr val="accent3">
                    <a:lumMod val="75000"/>
                  </a:schemeClr>
                </a:solidFill>
              </a:rPr>
              <a:t>開始新分會網頁</a:t>
            </a:r>
            <a:r>
              <a:rPr lang="zh-TW" sz="2000"/>
              <a:t>上找到。</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1"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dirty="0">
                <a:latin typeface="+mj-ea"/>
                <a:ea typeface="+mj-ea"/>
              </a:rPr>
              <a:t>新</a:t>
            </a:r>
            <a:r>
              <a:rPr lang="zh-CN" altLang="en-US" dirty="0">
                <a:latin typeface="+mj-ea"/>
                <a:ea typeface="+mj-ea"/>
              </a:rPr>
              <a:t>分</a:t>
            </a:r>
            <a:r>
              <a:rPr lang="zh-TW" dirty="0">
                <a:latin typeface="+mj-ea"/>
                <a:ea typeface="+mj-ea"/>
              </a:rPr>
              <a:t>會</a:t>
            </a:r>
            <a:r>
              <a:rPr lang="zh-CN" altLang="en-US" dirty="0">
                <a:latin typeface="+mj-ea"/>
                <a:ea typeface="+mj-ea"/>
              </a:rPr>
              <a:t>的</a:t>
            </a:r>
            <a:r>
              <a:rPr lang="zh-TW" dirty="0">
                <a:latin typeface="+mj-ea"/>
                <a:ea typeface="+mj-ea"/>
              </a:rPr>
              <a:t>發展</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zh-TW" sz="3200">
                <a:solidFill>
                  <a:schemeClr val="bg1"/>
                </a:solidFill>
              </a:rPr>
              <a:t>獎項</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31720" y="1691639"/>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609600" y="1752600"/>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zh-TW" sz="3600" b="1" dirty="0">
                <a:solidFill>
                  <a:schemeClr val="bg1"/>
                </a:solidFill>
                <a:latin typeface="Arial" charset="0"/>
                <a:ea typeface="PMingLiU" charset="0"/>
                <a:cs typeface="Arial" charset="0"/>
              </a:rPr>
              <a:t>新分會發展獎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60" y="1097279"/>
            <a:ext cx="6582118" cy="448056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新分會發展獎-</a:t>
            </a:r>
            <a:r>
              <a:rPr lang="zh-TW" dirty="0"/>
              <a:t> 頒發給兩名協助分會發展的獅友。</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總監新分會發展獎-</a:t>
            </a:r>
            <a:r>
              <a:rPr lang="zh-TW" dirty="0"/>
              <a:t> 頒發給在區內授證一個或更多分會的總監。</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rgbClr val="0070C0"/>
                </a:solidFill>
              </a:rPr>
              <a:t> </a:t>
            </a:r>
            <a:r>
              <a:rPr lang="zh-TW" b="1" dirty="0">
                <a:solidFill>
                  <a:srgbClr val="002060"/>
                </a:solidFill>
              </a:rPr>
              <a:t>家庭會員旗幟布章獎 - </a:t>
            </a:r>
            <a:r>
              <a:rPr lang="zh-TW" dirty="0"/>
              <a:t>頒發給在授證時增加了10個或更多家庭會員的分會。</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輔導新分會旗幟布章獎 -</a:t>
            </a:r>
            <a:r>
              <a:rPr lang="zh-TW" dirty="0">
                <a:solidFill>
                  <a:schemeClr val="accent6">
                    <a:lumMod val="75000"/>
                    <a:lumOff val="25000"/>
                  </a:schemeClr>
                </a:solidFill>
              </a:rPr>
              <a:t> 頒發給授證了新分會的輔導分會。</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校園旗幟布章獎 - </a:t>
            </a:r>
            <a:r>
              <a:rPr lang="zh-TW" dirty="0"/>
              <a:t>頒發給授證了新分會的輔導分會。</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分會支部獎-</a:t>
            </a:r>
            <a:r>
              <a:rPr lang="zh-TW" dirty="0"/>
              <a:t> 分會支部聯絡員因支持分會而獲得徽章。</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使命獎</a:t>
            </a:r>
            <a:r>
              <a:rPr lang="zh-TW" dirty="0"/>
              <a:t>-</a:t>
            </a:r>
            <a:r>
              <a:rPr lang="zh-TW" b="1" dirty="0"/>
              <a:t>150</a:t>
            </a:r>
            <a:r>
              <a:rPr lang="zh-TW" dirty="0"/>
              <a:t>萬的</a:t>
            </a:r>
            <a:r>
              <a:rPr lang="zh-TW" i="1" dirty="0"/>
              <a:t>使命</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altLang="en-US" dirty="0"/>
              <a:t>新分會的發展</a:t>
            </a:r>
            <a:endParaRPr lang="zh-TW"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zh-TW" sz="3200" dirty="0">
                <a:solidFill>
                  <a:schemeClr val="bg1"/>
                </a:solidFill>
              </a:rPr>
              <a:t>資</a:t>
            </a:r>
            <a:r>
              <a:rPr lang="en-US" altLang="zh-TW" sz="3200" dirty="0">
                <a:solidFill>
                  <a:schemeClr val="bg1"/>
                </a:solidFill>
              </a:rPr>
              <a:t> </a:t>
            </a:r>
            <a:r>
              <a:rPr lang="zh-TW" sz="3200" dirty="0">
                <a:solidFill>
                  <a:schemeClr val="bg1"/>
                </a:solidFill>
              </a:rPr>
              <a:t>源</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造福社區</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提供新的服務機會</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滿足需求</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實現改變</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恢復會員發展的活力</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培養新的領導人</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78433"/>
            <a:ext cx="5092507" cy="2045368"/>
          </a:xfrm>
          <a:prstGeom prst="rect">
            <a:avLst/>
          </a:prstGeom>
          <a:noFill/>
        </p:spPr>
        <p:txBody>
          <a:bodyPr wrap="square" rtlCol="0" anchor="b">
            <a:spAutoFit/>
          </a:bodyPr>
          <a:lstStyle/>
          <a:p>
            <a:pPr algn="ctr">
              <a:lnSpc>
                <a:spcPts val="8000"/>
              </a:lnSpc>
            </a:pPr>
            <a:r>
              <a:rPr lang="zh-TW" sz="4400" b="1" dirty="0">
                <a:solidFill>
                  <a:schemeClr val="bg1"/>
                </a:solidFill>
                <a:latin typeface="Arial" panose="020B0604020202020204" pitchFamily="34" charset="0"/>
                <a:ea typeface="PMingLiU" charset="0"/>
                <a:cs typeface="Arial" panose="020B0604020202020204" pitchFamily="34" charset="0"/>
              </a:rPr>
              <a:t>為什麼要組織</a:t>
            </a:r>
            <a:br>
              <a:rPr lang="en-US" altLang="zh-TW" sz="4400" b="1" dirty="0">
                <a:solidFill>
                  <a:schemeClr val="bg1"/>
                </a:solidFill>
                <a:latin typeface="Arial" panose="020B0604020202020204" pitchFamily="34" charset="0"/>
                <a:ea typeface="PMingLiU" charset="0"/>
                <a:cs typeface="Arial" panose="020B0604020202020204" pitchFamily="34" charset="0"/>
              </a:rPr>
            </a:br>
            <a:r>
              <a:rPr lang="zh-TW" sz="4400" b="1" dirty="0">
                <a:solidFill>
                  <a:schemeClr val="bg1"/>
                </a:solidFill>
                <a:latin typeface="Arial" panose="020B0604020202020204" pitchFamily="34" charset="0"/>
                <a:ea typeface="PMingLiU" charset="0"/>
                <a:cs typeface="Arial" panose="020B0604020202020204" pitchFamily="34" charset="0"/>
              </a:rPr>
              <a:t>新分會？</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2099285"/>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1" y="1647183"/>
            <a:ext cx="3597670" cy="646331"/>
          </a:xfrm>
          <a:prstGeom prst="rect">
            <a:avLst/>
          </a:prstGeom>
          <a:noFill/>
        </p:spPr>
        <p:txBody>
          <a:bodyPr wrap="square" rtlCol="0" anchor="b">
            <a:spAutoFit/>
          </a:bodyPr>
          <a:lstStyle/>
          <a:p>
            <a:r>
              <a:rPr lang="zh-TW" sz="3600" b="1" dirty="0">
                <a:solidFill>
                  <a:srgbClr val="082E87"/>
                </a:solidFill>
                <a:latin typeface="+mj-ea"/>
                <a:ea typeface="+mj-ea"/>
              </a:rPr>
              <a:t>新分會招募材料</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609600"/>
            <a:ext cx="5746170"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200" dirty="0">
                <a:solidFill>
                  <a:schemeClr val="bg1"/>
                </a:solidFill>
              </a:rPr>
              <a:t>下面的列表提供了一些線上資源。也可以向會員發展司訂購。可訪問建立新分會網頁或使用本QR碼訂購。</a:t>
            </a:r>
          </a:p>
          <a:p>
            <a:pPr marL="0" indent="0">
              <a:buNone/>
            </a:pPr>
            <a:r>
              <a:rPr lang="zh-TW" sz="220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rPr>
              <a:t>新分會擴展資料袋 (KITEXT):</a:t>
            </a:r>
          </a:p>
          <a:p>
            <a:pPr marL="342900" indent="-342900">
              <a:lnSpc>
                <a:spcPct val="150000"/>
              </a:lnSpc>
              <a:buClr>
                <a:schemeClr val="bg1"/>
              </a:buClr>
              <a:buSzPct val="100000"/>
              <a:buFont typeface="Wingdings" panose="05000000000000000000" pitchFamily="2" charset="2"/>
              <a:buChar char="Ø"/>
            </a:pPr>
            <a:r>
              <a:rPr lang="zh-TW" altLang="en-US" dirty="0">
                <a:solidFill>
                  <a:schemeClr val="bg1"/>
                </a:solidFill>
                <a:ea typeface="Calibri" panose="020F0502020204030204" pitchFamily="34" charset="0"/>
              </a:rPr>
              <a:t>創會會員</a:t>
            </a:r>
            <a:r>
              <a:rPr lang="zh-TW" dirty="0">
                <a:solidFill>
                  <a:schemeClr val="bg1"/>
                </a:solidFill>
                <a:ea typeface="Calibri" panose="020F0502020204030204" pitchFamily="34" charset="0"/>
              </a:rPr>
              <a:t>申請表 (TK-188)</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哈嘍手冊 (EX-511)</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招募海報(EX-109)</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獅子會發揮影響力 宣傳冊(ME-40)</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您的家庭可以改變世界 宣傳冊(MPFM-8)</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rPr>
              <a:t>獅友帶著使命生活（ME-33）</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rPr>
              <a:t>問就對了！會員招募指南 (ME-300)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0878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3600" b="1" dirty="0">
                <a:solidFill>
                  <a:schemeClr val="bg1"/>
                </a:solidFill>
              </a:rPr>
              <a:t>需要記住的</a:t>
            </a:r>
            <a:br>
              <a:rPr lang="en-US" altLang="zh-TW" sz="3600" b="1" dirty="0">
                <a:solidFill>
                  <a:schemeClr val="bg1"/>
                </a:solidFill>
              </a:rPr>
            </a:br>
            <a:r>
              <a:rPr lang="zh-TW" sz="3600" b="1" dirty="0">
                <a:solidFill>
                  <a:schemeClr val="bg1"/>
                </a:solidFill>
              </a:rPr>
              <a:t>關鍵點</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56902" y="1463039"/>
            <a:ext cx="6486961" cy="393192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了解社區的需求是成功地建立分會的第一步</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建立一個強大的新分會支援團隊將有助於保留新分會員，並營造一個健康的分會。</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與社區官員和企業主管的關係會支持分會，並有助於分會的推廣。</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精心計劃的說明會和組織會議在新分會員心中留下深刻持久的印象。</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LCI計劃部門的職員在整個過程中可以提供支援。</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展示您的熱情，並有樂趣地建立新分會。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zh-TW" sz="4400" b="1" i="0" dirty="0">
                <a:solidFill>
                  <a:schemeClr val="bg1"/>
                </a:solidFill>
                <a:latin typeface="+mj-ea"/>
                <a:ea typeface="+mj-ea"/>
                <a:cs typeface="Arial" panose="020B0604020202020204" pitchFamily="34" charset="0"/>
              </a:rPr>
              <a:t>「為他人服務是我們為在</a:t>
            </a:r>
            <a:br>
              <a:rPr lang="en-US" altLang="zh-TW" sz="4400" b="1" i="0" dirty="0">
                <a:solidFill>
                  <a:schemeClr val="bg1"/>
                </a:solidFill>
                <a:latin typeface="+mj-ea"/>
                <a:ea typeface="+mj-ea"/>
                <a:cs typeface="Arial" panose="020B0604020202020204" pitchFamily="34" charset="0"/>
              </a:rPr>
            </a:br>
            <a:r>
              <a:rPr lang="zh-TW" sz="4400" b="1" i="0" dirty="0">
                <a:solidFill>
                  <a:schemeClr val="bg1"/>
                </a:solidFill>
                <a:latin typeface="+mj-ea"/>
                <a:ea typeface="+mj-ea"/>
                <a:cs typeface="Arial" panose="020B0604020202020204" pitchFamily="34" charset="0"/>
              </a:rPr>
              <a:t>地球上佔據空間所支付的</a:t>
            </a:r>
            <a:br>
              <a:rPr lang="en-US" altLang="zh-TW" sz="4400" b="1" i="0" dirty="0">
                <a:solidFill>
                  <a:schemeClr val="bg1"/>
                </a:solidFill>
                <a:latin typeface="+mj-ea"/>
                <a:ea typeface="+mj-ea"/>
                <a:cs typeface="Arial" panose="020B0604020202020204" pitchFamily="34" charset="0"/>
              </a:rPr>
            </a:br>
            <a:r>
              <a:rPr lang="zh-TW" sz="4400" b="1" i="0" dirty="0">
                <a:solidFill>
                  <a:schemeClr val="bg1"/>
                </a:solidFill>
                <a:latin typeface="+mj-ea"/>
                <a:ea typeface="+mj-ea"/>
                <a:cs typeface="Arial" panose="020B0604020202020204" pitchFamily="34" charset="0"/>
              </a:rPr>
              <a:t>租金。」</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561825" y="5016940"/>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a:t>有疑問嗎?</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200329"/>
          </a:xfrm>
          <a:prstGeom prst="rect">
            <a:avLst/>
          </a:prstGeom>
          <a:noFill/>
        </p:spPr>
        <p:txBody>
          <a:bodyPr wrap="square">
            <a:spAutoFit/>
          </a:bodyPr>
          <a:lstStyle/>
          <a:p>
            <a:pPr marL="0" indent="0" algn="ctr">
              <a:buNone/>
            </a:pPr>
            <a:r>
              <a:rPr lang="zh-TW" sz="2400">
                <a:solidFill>
                  <a:schemeClr val="bg1"/>
                </a:solidFill>
              </a:rPr>
              <a:t>如需更多資訊，請聯繫會員發展部門</a:t>
            </a:r>
            <a:r>
              <a:rPr lang="zh-TW" sz="240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謝</a:t>
            </a:r>
            <a:r>
              <a:rPr lang="en-US" altLang="zh-TW" dirty="0">
                <a:solidFill>
                  <a:schemeClr val="bg1"/>
                </a:solidFill>
              </a:rPr>
              <a:t> </a:t>
            </a:r>
            <a:r>
              <a:rPr lang="zh-TW" dirty="0">
                <a:solidFill>
                  <a:schemeClr val="bg1"/>
                </a:solidFill>
              </a:rPr>
              <a:t>謝</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152400" y="6400726"/>
            <a:ext cx="2619430" cy="338554"/>
          </a:xfrm>
          <a:prstGeom prst="rect">
            <a:avLst/>
          </a:prstGeom>
          <a:noFill/>
        </p:spPr>
        <p:txBody>
          <a:bodyPr wrap="square" rtlCol="0">
            <a:spAutoFit/>
          </a:bodyPr>
          <a:lstStyle/>
          <a:p>
            <a:r>
              <a:rPr lang="zh-TW" sz="1600" b="1" dirty="0">
                <a:solidFill>
                  <a:schemeClr val="bg1"/>
                </a:solidFill>
              </a:rPr>
              <a:t>更新於 5/2023 CH</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zh-TW" sz="2000" dirty="0">
                <a:solidFill>
                  <a:srgbClr val="33373B"/>
                </a:solidFill>
                <a:latin typeface="Arial" charset="0"/>
                <a:ea typeface="PMingLiU" charset="0"/>
                <a:cs typeface="Arial" charset="0"/>
              </a:rPr>
              <a:t>我們的世界不斷地在改變，我們希望新分會能夠適合會員的生活。 </a:t>
            </a:r>
          </a:p>
        </p:txBody>
      </p:sp>
      <p:sp>
        <p:nvSpPr>
          <p:cNvPr id="14" name="BoxContent"/>
          <p:cNvSpPr>
            <a:spLocks noChangeArrowheads="1"/>
          </p:cNvSpPr>
          <p:nvPr/>
        </p:nvSpPr>
        <p:spPr bwMode="gray">
          <a:xfrm>
            <a:off x="3810000" y="3672840"/>
            <a:ext cx="6858000" cy="128016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大學生在大學校園内產生影響</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學生培養寶貴的領導技能</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學生加入獅子分會可獲得學生優惠費率</a:t>
            </a:r>
          </a:p>
        </p:txBody>
      </p:sp>
      <p:sp>
        <p:nvSpPr>
          <p:cNvPr id="16" name="BoxContent"/>
          <p:cNvSpPr>
            <a:spLocks noChangeArrowheads="1"/>
          </p:cNvSpPr>
          <p:nvPr/>
        </p:nvSpPr>
        <p:spPr bwMode="gray">
          <a:xfrm>
            <a:off x="3810000" y="5059680"/>
            <a:ext cx="6858000" cy="128016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提供從青少獅會員轉成獅子會員的順利過渡</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青少獅的服務年資可以計入獅子會會員的紀錄中</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青少獅轉成獅友能獲得入會費的特別優惠</a:t>
            </a:r>
          </a:p>
        </p:txBody>
      </p:sp>
      <p:sp>
        <p:nvSpPr>
          <p:cNvPr id="19" name="BoxContent"/>
          <p:cNvSpPr>
            <a:spLocks noChangeArrowheads="1"/>
          </p:cNvSpPr>
          <p:nvPr/>
        </p:nvSpPr>
        <p:spPr bwMode="gray">
          <a:xfrm>
            <a:off x="3810000" y="2286000"/>
            <a:ext cx="6858000" cy="128016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最常見的一種獅子分會類別</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非常適合單個社區中具有服務意識的個人群體</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提供靈活性，並為各種社區提供服務</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a:solidFill>
                  <a:srgbClr val="00338D"/>
                </a:solidFill>
                <a:latin typeface="Arial" charset="0"/>
                <a:ea typeface="PMingLiU" charset="0"/>
                <a:cs typeface="Arial" charset="0"/>
              </a:rPr>
              <a:t>新分會的類別 / 形式</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905000" y="2286000"/>
            <a:ext cx="2060343" cy="128016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b="1">
                <a:solidFill>
                  <a:srgbClr val="FFFFFF"/>
                </a:solidFill>
                <a:latin typeface="Arial" charset="0"/>
                <a:ea typeface="PMingLiU" charset="0"/>
                <a:cs typeface="Arial" charset="0"/>
              </a:rPr>
              <a:t>傳統分會</a:t>
            </a:r>
          </a:p>
        </p:txBody>
      </p:sp>
      <p:sp>
        <p:nvSpPr>
          <p:cNvPr id="23" name="Freeform 22"/>
          <p:cNvSpPr/>
          <p:nvPr/>
        </p:nvSpPr>
        <p:spPr>
          <a:xfrm>
            <a:off x="1905000" y="3657600"/>
            <a:ext cx="2060343" cy="128016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6743"/>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b="1">
                <a:solidFill>
                  <a:srgbClr val="FFFFFF"/>
                </a:solidFill>
                <a:latin typeface="Arial" charset="0"/>
                <a:ea typeface="PMingLiU" charset="0"/>
                <a:cs typeface="Arial" charset="0"/>
              </a:rPr>
              <a:t>校園分會</a:t>
            </a:r>
          </a:p>
        </p:txBody>
      </p:sp>
      <p:sp>
        <p:nvSpPr>
          <p:cNvPr id="24" name="Freeform 23"/>
          <p:cNvSpPr/>
          <p:nvPr/>
        </p:nvSpPr>
        <p:spPr>
          <a:xfrm>
            <a:off x="1904999" y="5044440"/>
            <a:ext cx="2060343" cy="128016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b="1" dirty="0">
                <a:solidFill>
                  <a:srgbClr val="FFFFFF"/>
                </a:solidFill>
                <a:latin typeface="Arial" charset="0"/>
                <a:ea typeface="PMingLiU" charset="0"/>
                <a:cs typeface="Arial" charset="0"/>
              </a:rPr>
              <a:t>青獅獅友分會</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581400" y="4968240"/>
            <a:ext cx="6858000" cy="128016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建立在共同點（文化、技能、興趣）之上的分會</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設立新分會的政策和程序與傳統分會相同</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服務機會是以共同的興趣為基礎</a:t>
            </a:r>
          </a:p>
        </p:txBody>
      </p:sp>
      <p:sp>
        <p:nvSpPr>
          <p:cNvPr id="16" name="BoxContent"/>
          <p:cNvSpPr>
            <a:spLocks noChangeArrowheads="1"/>
          </p:cNvSpPr>
          <p:nvPr/>
        </p:nvSpPr>
        <p:spPr bwMode="gray">
          <a:xfrm>
            <a:off x="3581400" y="3492774"/>
            <a:ext cx="6858000" cy="128016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使用電腦軟體或多功能平臺進行會議的分會</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設立新分會的政策和程序與傳統分會相同</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為可能有限制的人提供靈活的選擇（例如，參加會議的時間有限、地理位置不方便、身體行動方面的限制）)</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a:solidFill>
                  <a:srgbClr val="00338D"/>
                </a:solidFill>
                <a:latin typeface="Arial" charset="0"/>
                <a:ea typeface="PMingLiU" charset="0"/>
                <a:cs typeface="Arial" charset="0"/>
              </a:rPr>
              <a:t>新分會的類別 / 形式 （續）</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660255" y="4968240"/>
            <a:ext cx="2046896" cy="128016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b="1" dirty="0">
                <a:solidFill>
                  <a:srgbClr val="FFFFFF"/>
                </a:solidFill>
                <a:latin typeface="Arial" charset="0"/>
                <a:ea typeface="PMingLiU" charset="0"/>
                <a:cs typeface="Arial" charset="0"/>
              </a:rPr>
              <a:t>特殊興趣分會</a:t>
            </a:r>
          </a:p>
        </p:txBody>
      </p:sp>
      <p:sp>
        <p:nvSpPr>
          <p:cNvPr id="24" name="Freeform 23"/>
          <p:cNvSpPr/>
          <p:nvPr/>
        </p:nvSpPr>
        <p:spPr>
          <a:xfrm>
            <a:off x="1660255" y="3492774"/>
            <a:ext cx="2060343" cy="128016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b="1">
                <a:solidFill>
                  <a:srgbClr val="FFFFFF"/>
                </a:solidFill>
                <a:latin typeface="Arial" charset="0"/>
                <a:ea typeface="PMingLiU" charset="0"/>
                <a:cs typeface="Arial" charset="0"/>
              </a:rPr>
              <a:t>網路分會</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81400" y="2057400"/>
            <a:ext cx="6858000" cy="128016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分會支部是現有母會的一部分 </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分會支部策劃他們自己的方案和活動</a:t>
            </a:r>
          </a:p>
          <a:p>
            <a:pPr marL="569214" lvl="1" indent="-285750">
              <a:spcBef>
                <a:spcPts val="0"/>
              </a:spcBef>
              <a:buClr>
                <a:schemeClr val="bg1">
                  <a:lumMod val="50000"/>
                </a:schemeClr>
              </a:buClr>
              <a:buSzPct val="100000"/>
              <a:buFont typeface="Arial" charset="0"/>
              <a:buChar char="•"/>
            </a:pPr>
            <a:r>
              <a:rPr lang="zh-TW" dirty="0">
                <a:solidFill>
                  <a:srgbClr val="33373B"/>
                </a:solidFill>
                <a:latin typeface="Arial" charset="0"/>
                <a:ea typeface="PMingLiU" charset="0"/>
                <a:cs typeface="Arial" charset="0"/>
              </a:rPr>
              <a:t>允許一小群人成立一個分會（至少 5 人）</a:t>
            </a:r>
          </a:p>
        </p:txBody>
      </p:sp>
      <p:sp>
        <p:nvSpPr>
          <p:cNvPr id="5" name="Freeform 24">
            <a:extLst>
              <a:ext uri="{FF2B5EF4-FFF2-40B4-BE49-F238E27FC236}">
                <a16:creationId xmlns:a16="http://schemas.microsoft.com/office/drawing/2014/main" id="{1A256086-59E5-A302-AE8E-FEE0D6BE4568}"/>
              </a:ext>
            </a:extLst>
          </p:cNvPr>
          <p:cNvSpPr/>
          <p:nvPr/>
        </p:nvSpPr>
        <p:spPr>
          <a:xfrm>
            <a:off x="1660255" y="2057400"/>
            <a:ext cx="2060343" cy="128016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b="1">
                <a:solidFill>
                  <a:srgbClr val="FFFFFF"/>
                </a:solidFill>
                <a:latin typeface="Arial" charset="0"/>
                <a:ea typeface="PMingLiU" charset="0"/>
                <a:cs typeface="Arial" charset="0"/>
              </a:rPr>
              <a:t>分會支部</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dirty="0">
                <a:latin typeface="+mj-ea"/>
                <a:ea typeface="+mj-ea"/>
              </a:rPr>
              <a:t>新分會</a:t>
            </a:r>
            <a:r>
              <a:rPr lang="zh-CN" altLang="en-US" dirty="0">
                <a:latin typeface="+mj-ea"/>
                <a:ea typeface="+mj-ea"/>
              </a:rPr>
              <a:t>的</a:t>
            </a:r>
            <a:r>
              <a:rPr lang="zh-TW" dirty="0">
                <a:latin typeface="+mj-ea"/>
                <a:ea typeface="+mj-ea"/>
              </a:rPr>
              <a:t>發展</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zh-TW" sz="3200">
                <a:solidFill>
                  <a:schemeClr val="bg1"/>
                </a:solidFill>
              </a:rPr>
              <a:t>政策和過程</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897224"/>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zh-TW" dirty="0">
                <a:solidFill>
                  <a:srgbClr val="33373B"/>
                </a:solidFill>
                <a:latin typeface="Arial" charset="0"/>
                <a:ea typeface="PMingLiU" charset="0"/>
                <a:cs typeface="Arial" charset="0"/>
              </a:rPr>
              <a:t>新分會</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20名</a:t>
            </a:r>
            <a:r>
              <a:rPr lang="zh-TW" altLang="en-US" dirty="0">
                <a:solidFill>
                  <a:srgbClr val="33373B"/>
                </a:solidFill>
                <a:latin typeface="Arial" charset="0"/>
                <a:ea typeface="PMingLiU" charset="0"/>
                <a:cs typeface="Arial" charset="0"/>
              </a:rPr>
              <a:t>創會會員</a:t>
            </a:r>
            <a:endParaRPr lang="zh-TW" dirty="0">
              <a:solidFill>
                <a:srgbClr val="33373B"/>
              </a:solidFill>
              <a:latin typeface="Arial" charset="0"/>
              <a:ea typeface="PMingLiU" charset="0"/>
              <a:cs typeface="Arial" charset="0"/>
            </a:endParaRP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總監核准</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授證費用及證明</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分會輔導者</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完成了授證申請</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僱員識別號 (僅適用於美國)</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a:buClr>
                <a:srgbClr val="7030A0"/>
              </a:buClr>
              <a:buSzPct val="100000"/>
            </a:pPr>
            <a:r>
              <a:rPr lang="zh-TW" dirty="0">
                <a:solidFill>
                  <a:srgbClr val="33373B"/>
                </a:solidFill>
                <a:latin typeface="Arial" charset="0"/>
                <a:ea typeface="PMingLiU" charset="0"/>
                <a:cs typeface="Arial" charset="0"/>
              </a:rPr>
              <a:t>分會支部</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五名支部會員</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選出支部的會長、秘書和財務</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母會核准</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完成了申請</a:t>
            </a:r>
            <a:br>
              <a:rPr lang="zh-TW" dirty="0">
                <a:solidFill>
                  <a:srgbClr val="33373B"/>
                </a:solidFill>
                <a:latin typeface="Arial" charset="0"/>
                <a:ea typeface="PMingLiU" charset="0"/>
                <a:cs typeface="Arial" charset="0"/>
              </a:rPr>
            </a:br>
            <a:endParaRPr lang="zh-TW" dirty="0">
              <a:solidFill>
                <a:srgbClr val="33373B"/>
              </a:solidFill>
              <a:latin typeface="Arial" charset="0"/>
              <a:ea typeface="PMingLiU"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95359"/>
            <a:ext cx="5092507" cy="1446550"/>
          </a:xfrm>
          <a:prstGeom prst="rect">
            <a:avLst/>
          </a:prstGeom>
          <a:noFill/>
        </p:spPr>
        <p:txBody>
          <a:bodyPr wrap="square" rtlCol="0" anchor="b">
            <a:spAutoFit/>
          </a:bodyPr>
          <a:lstStyle/>
          <a:p>
            <a:pPr algn="ctr"/>
            <a:r>
              <a:rPr lang="zh-TW" sz="4400" b="1">
                <a:solidFill>
                  <a:schemeClr val="bg1"/>
                </a:solidFill>
                <a:latin typeface="Arial" panose="020B0604020202020204" pitchFamily="34" charset="0"/>
                <a:ea typeface="PMingLiU" charset="0"/>
                <a:cs typeface="Arial" panose="020B0604020202020204" pitchFamily="34" charset="0"/>
              </a:rPr>
              <a:t>新分會檢查單</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609600"/>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00338D"/>
                </a:solidFill>
              </a:rPr>
              <a:t>新會發展的過程</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600200"/>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rgbClr val="33373B"/>
                </a:solidFill>
                <a:latin typeface="+mn-lt"/>
                <a:ea typeface="PMingLiU" charset="0"/>
                <a:cs typeface="Arial" charset="0"/>
              </a:rPr>
              <a:t>成功的新會發展包括以下 4 個步驟:</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295400"/>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568757208"/>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937180"/>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zh-TW" b="1" i="0" baseline="0" dirty="0">
                <a:solidFill>
                  <a:schemeClr val="bg1"/>
                </a:solidFill>
                <a:latin typeface="Arial" panose="020B0604020202020204" pitchFamily="34" charset="0"/>
                <a:ea typeface="PMingLiU"/>
                <a:cs typeface="Arial" panose="020B0604020202020204" pitchFamily="34" charset="0"/>
              </a:rPr>
              <a:t>恭喜！您已準備好</a:t>
            </a:r>
            <a:r>
              <a:rPr lang="zh-CN" altLang="en-US" b="1" i="0" baseline="0" dirty="0">
                <a:solidFill>
                  <a:schemeClr val="bg1"/>
                </a:solidFill>
                <a:latin typeface="Arial" panose="020B0604020202020204" pitchFamily="34" charset="0"/>
                <a:ea typeface="PMingLiU"/>
                <a:cs typeface="Arial" panose="020B0604020202020204" pitchFamily="34" charset="0"/>
              </a:rPr>
              <a:t>創建</a:t>
            </a:r>
            <a:br>
              <a:rPr lang="en-US" altLang="zh-TW" b="1" i="0" baseline="0" dirty="0">
                <a:solidFill>
                  <a:schemeClr val="bg1"/>
                </a:solidFill>
                <a:latin typeface="Arial" panose="020B0604020202020204" pitchFamily="34" charset="0"/>
                <a:ea typeface="PMingLiU"/>
                <a:cs typeface="Arial" panose="020B0604020202020204" pitchFamily="34" charset="0"/>
              </a:rPr>
            </a:br>
            <a:r>
              <a:rPr lang="zh-TW" b="1" i="0" baseline="0" dirty="0">
                <a:solidFill>
                  <a:schemeClr val="bg1"/>
                </a:solidFill>
                <a:latin typeface="Arial" panose="020B0604020202020204" pitchFamily="34" charset="0"/>
                <a:ea typeface="PMingLiU"/>
                <a:cs typeface="Arial" panose="020B0604020202020204" pitchFamily="34" charset="0"/>
              </a:rPr>
              <a:t>一個新分會：</a:t>
            </a:r>
          </a:p>
          <a:p>
            <a:pPr marL="0" lvl="0" indent="0" algn="ctr" defTabSz="889000">
              <a:lnSpc>
                <a:spcPct val="90000"/>
              </a:lnSpc>
              <a:spcBef>
                <a:spcPct val="0"/>
              </a:spcBef>
              <a:spcAft>
                <a:spcPct val="35000"/>
              </a:spcAft>
              <a:buNone/>
            </a:pPr>
            <a:r>
              <a:rPr lang="zh-TW" b="1" i="0" baseline="0" dirty="0">
                <a:solidFill>
                  <a:schemeClr val="bg1"/>
                </a:solidFill>
                <a:latin typeface="Arial" panose="020B0604020202020204" pitchFamily="34" charset="0"/>
                <a:ea typeface="PMingLiU"/>
                <a:cs typeface="Arial" panose="020B0604020202020204" pitchFamily="34" charset="0"/>
              </a:rPr>
              <a:t>授證資訊</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43421</TotalTime>
  <Words>9073</Words>
  <Application>Microsoft Office PowerPoint</Application>
  <PresentationFormat>Widescreen</PresentationFormat>
  <Paragraphs>745</Paragraphs>
  <Slides>44</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PMingLiU</vt:lpstr>
      <vt:lpstr>Arial</vt:lpstr>
      <vt:lpstr>Arial Hebrew Scholar</vt:lpstr>
      <vt:lpstr>Calibri</vt:lpstr>
      <vt:lpstr>Helvetica</vt:lpstr>
      <vt:lpstr>Helvetica Neue</vt:lpstr>
      <vt:lpstr>Lucida Grande</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步驟三 : 招募創會會員</vt:lpstr>
      <vt:lpstr>步驟三 :  招募創會會員</vt:lpstr>
      <vt:lpstr>PowerPoint Presentation</vt:lpstr>
      <vt:lpstr>步驟四：  說明會 </vt:lpstr>
      <vt:lpstr>步驟四：  組織會議 </vt:lpstr>
      <vt:lpstr>步驟四：  說明會和組織會議</vt:lpstr>
      <vt:lpstr>PowerPoint Presentation</vt:lpstr>
      <vt:lpstr>PowerPoint Presentation</vt:lpstr>
      <vt:lpstr>PowerPoint Presentation</vt:lpstr>
      <vt:lpstr>PowerPoint Presentation</vt:lpstr>
      <vt:lpstr>繳交授證申請(續)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1300</cp:revision>
  <cp:lastPrinted>2017-06-29T03:55:04Z</cp:lastPrinted>
  <dcterms:created xsi:type="dcterms:W3CDTF">2016-11-15T15:12:50Z</dcterms:created>
  <dcterms:modified xsi:type="dcterms:W3CDTF">2023-08-28T20:54:31Z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