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Oletusosio" id="{E1299AD8-F37B-4647-BE8A-B56B6EFADE02}">
          <p14:sldIdLst>
            <p14:sldId id="871"/>
          </p14:sldIdLst>
        </p14:section>
        <p14:section name="Nimetön osio"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FF5C35"/>
    <a:srgbClr val="10233F"/>
    <a:srgbClr val="0070C0"/>
    <a:srgbClr val="007DA5"/>
    <a:srgbClr val="33373B"/>
    <a:srgbClr val="CDFFCD"/>
    <a:srgbClr val="006600"/>
    <a:srgbClr val="D8BEEC"/>
    <a:srgbClr val="BD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6C5B2-335D-4626-A5AD-88B6EFDFDC79}" v="5" dt="2023-05-15T17:01:57.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8498" autoAdjust="0"/>
  </p:normalViewPr>
  <p:slideViewPr>
    <p:cSldViewPr showGuides="1">
      <p:cViewPr varScale="1">
        <p:scale>
          <a:sx n="72" d="100"/>
          <a:sy n="72" d="100"/>
        </p:scale>
        <p:origin x="1008"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notesViewPr>
    <p:cSldViewPr showGuides="1">
      <p:cViewPr varScale="1">
        <p:scale>
          <a:sx n="76" d="100"/>
          <a:sy n="76" d="100"/>
        </p:scale>
        <p:origin x="2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buNone/>
          </a:pPr>
          <a:r>
            <a:rPr lang="fi-FI" sz="1500" b="1" i="0" baseline="0" dirty="0">
              <a:latin typeface="Arial" panose="020B0604020202020204" pitchFamily="34" charset="0"/>
              <a:ea typeface="+mn-ea"/>
              <a:cs typeface="Arial" panose="020B0604020202020204" pitchFamily="34" charset="0"/>
            </a:rPr>
            <a:t>Vaihe 1:         Perusta tiimi</a:t>
          </a:r>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buNone/>
          </a:pPr>
          <a:r>
            <a:rPr lang="fi-FI" sz="1500" b="1" i="0" baseline="0" dirty="0">
              <a:latin typeface="Arial" panose="020B0604020202020204" pitchFamily="34" charset="0"/>
              <a:ea typeface="+mn-ea"/>
              <a:cs typeface="Arial" panose="020B0604020202020204" pitchFamily="34" charset="0"/>
            </a:rPr>
            <a:t>Vaihe 3:        Uuden klubin mainostaminen ja jäsenhankinta</a:t>
          </a:r>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r>
            <a:rPr lang="fi-FI" sz="1500" b="1" i="0" baseline="0" dirty="0">
              <a:solidFill>
                <a:prstClr val="white"/>
              </a:solidFill>
              <a:latin typeface="Arial" panose="020B0604020202020204" pitchFamily="34" charset="0"/>
              <a:ea typeface="+mn-ea"/>
              <a:cs typeface="Arial" panose="020B0604020202020204" pitchFamily="34" charset="0"/>
            </a:rPr>
            <a:t>Vaihe 4:    Tiedotus ja järjestäytymis kokoukset </a:t>
          </a:r>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buNone/>
          </a:pPr>
          <a:r>
            <a:rPr lang="fi-FI" sz="1500" b="1" i="0" baseline="0">
              <a:latin typeface="Arial" panose="020B0604020202020204" pitchFamily="34" charset="0"/>
              <a:ea typeface="+mn-ea"/>
              <a:cs typeface="Arial" panose="020B0604020202020204" pitchFamily="34" charset="0"/>
            </a:rPr>
            <a:t>Vaihe 2:    Mahdollisuuksien kartoittaminen alueilla</a:t>
          </a:r>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dgm:spPr>
        <a:solidFill>
          <a:srgbClr val="7030A0"/>
        </a:solidFill>
      </dgm:spPr>
      <dgm:t>
        <a:bodyPr/>
        <a:lstStyle/>
        <a:p>
          <a:r>
            <a:rPr lang="fi-FI" b="1">
              <a:latin typeface="Arial" panose="020B0604020202020204" pitchFamily="34" charset="0"/>
              <a:cs typeface="Arial" panose="020B0604020202020204" pitchFamily="34" charset="0"/>
            </a:rPr>
            <a:t>Vaihe 1</a:t>
          </a:r>
        </a:p>
      </dgm:t>
    </dgm:pt>
    <dgm:pt modelId="{2472D50C-82D8-4648-BD51-671E2EFA3E91}" type="parTrans" cxnId="{BA941FA8-407A-42F3-AAC2-33227133DF79}">
      <dgm:prSet/>
      <dgm:spPr/>
      <dgm:t>
        <a:bodyPr/>
        <a:lstStyle/>
        <a:p>
          <a:endParaRPr lang="en-US"/>
        </a:p>
      </dgm:t>
    </dgm:pt>
    <dgm:pt modelId="{E95A9AB3-61D3-4EDB-AF7C-A94C9723D1C9}" type="sibTrans" cxnId="{BA941FA8-407A-42F3-AAC2-33227133DF79}">
      <dgm:prSet/>
      <dgm:spPr/>
      <dgm:t>
        <a:bodyPr/>
        <a:lstStyle/>
        <a:p>
          <a:endParaRPr lang="en-US"/>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fi-FI" sz="1800" b="1" dirty="0">
              <a:solidFill>
                <a:srgbClr val="7030A0"/>
              </a:solidFill>
              <a:latin typeface="Arial" panose="020B0604020202020204" pitchFamily="34" charset="0"/>
              <a:cs typeface="Arial" panose="020B0604020202020204" pitchFamily="34" charset="0"/>
            </a:rPr>
            <a:t>Puheen tavoite</a:t>
          </a:r>
        </a:p>
      </dgm:t>
    </dgm:pt>
    <dgm:pt modelId="{EA691497-E603-4FF3-B8C5-BC0F3EBAB1A8}" type="parTrans" cxnId="{E2CC84AC-4B0A-4FCD-9E2D-B92EAEAAF948}">
      <dgm:prSet/>
      <dgm:spPr/>
      <dgm:t>
        <a:bodyPr/>
        <a:lstStyle/>
        <a:p>
          <a:endParaRPr lang="en-US"/>
        </a:p>
      </dgm:t>
    </dgm:pt>
    <dgm:pt modelId="{EDFB39F4-6817-4E98-87AA-6B3F290BC98D}" type="sibTrans" cxnId="{E2CC84AC-4B0A-4FCD-9E2D-B92EAEAAF948}">
      <dgm:prSet/>
      <dgm:spPr/>
      <dgm:t>
        <a:bodyPr/>
        <a:lstStyle/>
        <a:p>
          <a:endParaRPr lang="en-US"/>
        </a:p>
      </dgm:t>
    </dgm:pt>
    <dgm:pt modelId="{2E59195F-CC1D-42AA-B8B0-50A7E902A729}">
      <dgm:prSet phldrT="[Text]"/>
      <dgm:spPr>
        <a:solidFill>
          <a:srgbClr val="767171"/>
        </a:solidFill>
      </dgm:spPr>
      <dgm:t>
        <a:bodyPr/>
        <a:lstStyle/>
        <a:p>
          <a:r>
            <a:rPr lang="fi-FI" b="1">
              <a:latin typeface="Arial" panose="020B0604020202020204" pitchFamily="34" charset="0"/>
              <a:cs typeface="Arial" panose="020B0604020202020204" pitchFamily="34" charset="0"/>
            </a:rPr>
            <a:t>Vaihe 2</a:t>
          </a:r>
        </a:p>
      </dgm:t>
    </dgm:pt>
    <dgm:pt modelId="{FD9F0156-42DC-4363-80FF-BEB96D98E40B}" type="parTrans" cxnId="{6DA9A9AC-EC13-4FC7-BB7C-1027E81DE29E}">
      <dgm:prSet/>
      <dgm:spPr/>
      <dgm:t>
        <a:bodyPr/>
        <a:lstStyle/>
        <a:p>
          <a:endParaRPr lang="en-US"/>
        </a:p>
      </dgm:t>
    </dgm:pt>
    <dgm:pt modelId="{906BE5D1-CBF5-4965-8A88-A7B0CE67B4AC}" type="sibTrans" cxnId="{6DA9A9AC-EC13-4FC7-BB7C-1027E81DE29E}">
      <dgm:prSet/>
      <dgm:spPr/>
      <dgm:t>
        <a:bodyPr/>
        <a:lstStyle/>
        <a:p>
          <a:endParaRPr lang="en-US"/>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fi-FI" sz="1800" b="1" dirty="0">
              <a:latin typeface="Arial" panose="020B0604020202020204" pitchFamily="34" charset="0"/>
              <a:cs typeface="Arial" panose="020B0604020202020204" pitchFamily="34" charset="0"/>
            </a:rPr>
            <a:t>Ratkaisu ongelmaan</a:t>
          </a:r>
        </a:p>
      </dgm:t>
    </dgm:pt>
    <dgm:pt modelId="{87CBC4A9-F9F6-4DD7-8546-3BBE9F53DD28}" type="parTrans" cxnId="{986F06F8-2321-439C-AD95-17C28262B7BE}">
      <dgm:prSet/>
      <dgm:spPr/>
      <dgm:t>
        <a:bodyPr/>
        <a:lstStyle/>
        <a:p>
          <a:endParaRPr lang="en-US"/>
        </a:p>
      </dgm:t>
    </dgm:pt>
    <dgm:pt modelId="{73880567-D37C-4258-B888-2A7BBD8AB3C0}" type="sibTrans" cxnId="{986F06F8-2321-439C-AD95-17C28262B7BE}">
      <dgm:prSet/>
      <dgm:spPr/>
      <dgm:t>
        <a:bodyPr/>
        <a:lstStyle/>
        <a:p>
          <a:endParaRPr lang="en-US"/>
        </a:p>
      </dgm:t>
    </dgm:pt>
    <dgm:pt modelId="{C147D0AD-488A-41A4-9018-08516FF1F19A}">
      <dgm:prSet phldrT="[Text]"/>
      <dgm:spPr>
        <a:solidFill>
          <a:srgbClr val="D20000"/>
        </a:solidFill>
      </dgm:spPr>
      <dgm:t>
        <a:bodyPr/>
        <a:lstStyle/>
        <a:p>
          <a:r>
            <a:rPr lang="fi-FI" b="1">
              <a:latin typeface="Arial" panose="020B0604020202020204" pitchFamily="34" charset="0"/>
              <a:cs typeface="Arial" panose="020B0604020202020204" pitchFamily="34" charset="0"/>
            </a:rPr>
            <a:t>Vaihe 3</a:t>
          </a:r>
        </a:p>
      </dgm:t>
    </dgm:pt>
    <dgm:pt modelId="{471B1B86-5EDC-4D9D-B9E9-35766BF6BFDF}" type="parTrans" cxnId="{DB36F143-7F3C-4C8B-A714-112FA9D0A802}">
      <dgm:prSet/>
      <dgm:spPr/>
      <dgm:t>
        <a:bodyPr/>
        <a:lstStyle/>
        <a:p>
          <a:endParaRPr lang="en-US"/>
        </a:p>
      </dgm:t>
    </dgm:pt>
    <dgm:pt modelId="{BE3C70FF-25D9-4F54-8774-1D7FAB21CF4D}" type="sibTrans" cxnId="{DB36F143-7F3C-4C8B-A714-112FA9D0A802}">
      <dgm:prSet/>
      <dgm:spPr/>
      <dgm:t>
        <a:bodyPr/>
        <a:lstStyle/>
        <a:p>
          <a:endParaRPr lang="en-US"/>
        </a:p>
      </dgm:t>
    </dgm:pt>
    <dgm:pt modelId="{A1BF5849-6121-466D-93DB-A317805FBB34}">
      <dgm:prSet phldrT="[Text]" custT="1"/>
      <dgm:spPr/>
      <dgm:t>
        <a:bodyPr/>
        <a:lstStyle/>
        <a:p>
          <a:pPr>
            <a:buFont typeface="Wingdings" panose="05000000000000000000" pitchFamily="2" charset="2"/>
            <a:buChar char="Ø"/>
          </a:pPr>
          <a:r>
            <a:rPr lang="fi-FI" sz="1800" b="1" dirty="0">
              <a:solidFill>
                <a:srgbClr val="D20000"/>
              </a:solidFill>
              <a:latin typeface="Arial" panose="020B0604020202020204" pitchFamily="34" charset="0"/>
              <a:cs typeface="Arial" panose="020B0604020202020204" pitchFamily="34" charset="0"/>
            </a:rPr>
            <a:t>Mikä tekee sinusta erilaisen</a:t>
          </a:r>
        </a:p>
      </dgm:t>
    </dgm:pt>
    <dgm:pt modelId="{2E68B950-0C90-4EB9-ADB8-3A6C443F6CC8}" type="parTrans" cxnId="{9E3C0F60-15F3-4EF1-B498-2FD1BF878D4B}">
      <dgm:prSet/>
      <dgm:spPr/>
      <dgm:t>
        <a:bodyPr/>
        <a:lstStyle/>
        <a:p>
          <a:endParaRPr lang="en-US"/>
        </a:p>
      </dgm:t>
    </dgm:pt>
    <dgm:pt modelId="{617A0C9E-9D76-43E1-95D9-4F5E1E650543}" type="sibTrans" cxnId="{9E3C0F60-15F3-4EF1-B498-2FD1BF878D4B}">
      <dgm:prSet/>
      <dgm:spPr/>
      <dgm:t>
        <a:bodyPr/>
        <a:lstStyle/>
        <a:p>
          <a:endParaRPr lang="en-US"/>
        </a:p>
      </dgm:t>
    </dgm:pt>
    <dgm:pt modelId="{BAE86F1B-F2B8-400E-B4E9-DC71430857BB}">
      <dgm:prSet phldrT="[Text]"/>
      <dgm:spPr/>
      <dgm:t>
        <a:bodyPr/>
        <a:lstStyle/>
        <a:p>
          <a:r>
            <a:rPr lang="fi-FI" b="1">
              <a:latin typeface="Arial" panose="020B0604020202020204" pitchFamily="34" charset="0"/>
              <a:cs typeface="Arial" panose="020B0604020202020204" pitchFamily="34" charset="0"/>
            </a:rPr>
            <a:t>Vaihe 4</a:t>
          </a:r>
        </a:p>
      </dgm:t>
    </dgm:pt>
    <dgm:pt modelId="{36F2769E-AAB3-414A-A733-22025316E14B}" type="parTrans" cxnId="{8C7CE110-CABC-4E31-BAF4-2C347B86F029}">
      <dgm:prSet/>
      <dgm:spPr/>
      <dgm:t>
        <a:bodyPr/>
        <a:lstStyle/>
        <a:p>
          <a:endParaRPr lang="en-US"/>
        </a:p>
      </dgm:t>
    </dgm:pt>
    <dgm:pt modelId="{CC9F2980-6086-4CA6-A670-69534FCAE600}" type="sibTrans" cxnId="{8C7CE110-CABC-4E31-BAF4-2C347B86F029}">
      <dgm:prSet/>
      <dgm:spPr/>
      <dgm:t>
        <a:bodyPr/>
        <a:lstStyle/>
        <a:p>
          <a:endParaRPr lang="en-US"/>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fi-FI" sz="1800" b="1">
              <a:solidFill>
                <a:schemeClr val="accent5"/>
              </a:solidFill>
              <a:latin typeface="Arial" panose="020B0604020202020204" pitchFamily="34" charset="0"/>
              <a:cs typeface="Arial" panose="020B0604020202020204" pitchFamily="34" charset="0"/>
            </a:rPr>
            <a:t>Haluttuun lopputulokseen pääseminen</a:t>
          </a:r>
        </a:p>
      </dgm:t>
    </dgm:pt>
    <dgm:pt modelId="{0FB35096-1E64-4694-BA15-945A439A58F2}" type="parTrans" cxnId="{26E003F7-72B1-46A5-8429-315559D14E7D}">
      <dgm:prSet/>
      <dgm:spPr/>
      <dgm:t>
        <a:bodyPr/>
        <a:lstStyle/>
        <a:p>
          <a:endParaRPr lang="en-US"/>
        </a:p>
      </dgm:t>
    </dgm:pt>
    <dgm:pt modelId="{394CB7CE-B62E-4575-8A66-8B6F99D5EF62}" type="sibTrans" cxnId="{26E003F7-72B1-46A5-8429-315559D14E7D}">
      <dgm:prSet/>
      <dgm:spPr/>
      <dgm:t>
        <a:bodyPr/>
        <a:lstStyle/>
        <a:p>
          <a:endParaRPr lang="en-US"/>
        </a:p>
      </dgm:t>
    </dgm:pt>
    <dgm:pt modelId="{AFDF10F8-1925-429F-8703-5542C6E84E6D}">
      <dgm:prSet phldrT="[Text]"/>
      <dgm:spPr>
        <a:solidFill>
          <a:srgbClr val="00B0F0"/>
        </a:solidFill>
      </dgm:spPr>
      <dgm:t>
        <a:bodyPr/>
        <a:lstStyle/>
        <a:p>
          <a:r>
            <a:rPr lang="fi-FI" b="1">
              <a:latin typeface="Arial" panose="020B0604020202020204" pitchFamily="34" charset="0"/>
              <a:cs typeface="Arial" panose="020B0604020202020204" pitchFamily="34" charset="0"/>
            </a:rPr>
            <a:t>Vaihe 5</a:t>
          </a:r>
        </a:p>
      </dgm:t>
    </dgm:pt>
    <dgm:pt modelId="{06320B2A-D8CA-4675-9F94-7765F4900892}" type="parTrans" cxnId="{6C46F940-8BCE-4F28-93A3-FC5106B80DE7}">
      <dgm:prSet/>
      <dgm:spPr/>
      <dgm:t>
        <a:bodyPr/>
        <a:lstStyle/>
        <a:p>
          <a:endParaRPr lang="en-US"/>
        </a:p>
      </dgm:t>
    </dgm:pt>
    <dgm:pt modelId="{80F99284-7838-4AB2-BB0E-A09B24F7A49C}" type="sibTrans" cxnId="{6C46F940-8BCE-4F28-93A3-FC5106B80DE7}">
      <dgm:prSet/>
      <dgm:spPr/>
      <dgm:t>
        <a:bodyPr/>
        <a:lstStyle/>
        <a:p>
          <a:endParaRPr lang="en-US"/>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fi-FI" sz="1800" b="1">
              <a:solidFill>
                <a:srgbClr val="00B0F0"/>
              </a:solidFill>
              <a:latin typeface="Arial" panose="020B0604020202020204" pitchFamily="34" charset="0"/>
              <a:cs typeface="Arial" panose="020B0604020202020204" pitchFamily="34" charset="0"/>
            </a:rPr>
            <a:t>Viimeistele ja harjoittele</a:t>
          </a:r>
        </a:p>
      </dgm:t>
    </dgm:pt>
    <dgm:pt modelId="{53D1B036-AF12-4AF0-B928-2D7E594F10E3}" type="parTrans" cxnId="{9A8EF3DB-AAA3-4201-9B5D-5885993AC593}">
      <dgm:prSet/>
      <dgm:spPr/>
      <dgm:t>
        <a:bodyPr/>
        <a:lstStyle/>
        <a:p>
          <a:endParaRPr lang="en-US"/>
        </a:p>
      </dgm:t>
    </dgm:pt>
    <dgm:pt modelId="{02E7FDF4-AA6A-4543-A245-FE1BF04167B1}" type="sibTrans" cxnId="{9A8EF3DB-AAA3-4201-9B5D-5885993AC593}">
      <dgm:prSet/>
      <dgm:spPr/>
      <dgm:t>
        <a:bodyPr/>
        <a:lstStyle/>
        <a:p>
          <a:endParaRPr lang="en-US"/>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399426"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dgm:spPr>
        <a:solidFill>
          <a:schemeClr val="accent4"/>
        </a:solidFill>
      </dgm:spPr>
      <dgm:t>
        <a:bodyPr/>
        <a:lstStyle/>
        <a:p>
          <a:r>
            <a:rPr lang="fi-FI" b="1">
              <a:solidFill>
                <a:srgbClr val="FF5C35"/>
              </a:solidFill>
              <a:latin typeface="Calibri"/>
              <a:ea typeface="+mn-ea"/>
              <a:cs typeface="+mn-cs"/>
            </a:rPr>
            <a:t>*</a:t>
          </a:r>
        </a:p>
      </dgm:t>
    </dgm:pt>
    <dgm:pt modelId="{66E59655-7455-458C-BCC5-CD57F0A1B2E0}" type="parTrans" cxnId="{E1CAB8C0-9440-4203-9342-6976BFB916A4}">
      <dgm:prSet/>
      <dgm:spPr/>
      <dgm:t>
        <a:bodyPr/>
        <a:lstStyle/>
        <a:p>
          <a:endParaRPr lang="en-US"/>
        </a:p>
      </dgm:t>
    </dgm:pt>
    <dgm:pt modelId="{62513991-EBEC-4FA5-ABF7-1B05604787D1}" type="sibTrans" cxnId="{E1CAB8C0-9440-4203-9342-6976BFB916A4}">
      <dgm:prSet/>
      <dgm:spPr/>
      <dgm:t>
        <a:bodyPr/>
        <a:lstStyle/>
        <a:p>
          <a:endParaRPr lang="en-US"/>
        </a:p>
      </dgm:t>
    </dgm:pt>
    <dgm:pt modelId="{EBE0B070-CA0C-42F7-A197-E282750D79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fi-FI" b="1">
              <a:solidFill>
                <a:schemeClr val="bg1"/>
              </a:solidFill>
              <a:latin typeface="Calibri"/>
              <a:ea typeface="+mn-ea"/>
              <a:cs typeface="+mn-cs"/>
            </a:rPr>
            <a:t>Sukulaiset</a:t>
          </a:r>
        </a:p>
      </dgm:t>
    </dgm:pt>
    <dgm:pt modelId="{031A4CF0-6EDD-469A-81AA-3846FEB98E49}" type="parTrans" cxnId="{60B143A9-1AC4-40EC-9EB4-74283973D30C}">
      <dgm:prSet/>
      <dgm:spPr/>
      <dgm:t>
        <a:bodyPr/>
        <a:lstStyle/>
        <a:p>
          <a:endParaRPr lang="en-US"/>
        </a:p>
      </dgm:t>
    </dgm:pt>
    <dgm:pt modelId="{D4780D74-27AF-4963-ACB7-D3700CE8E325}" type="sibTrans" cxnId="{60B143A9-1AC4-40EC-9EB4-74283973D30C}">
      <dgm:prSet/>
      <dgm:spPr/>
      <dgm:t>
        <a:bodyPr/>
        <a:lstStyle/>
        <a:p>
          <a:endParaRPr lang="en-US"/>
        </a:p>
      </dgm:t>
    </dgm:pt>
    <dgm:pt modelId="{8C9CA6D6-C1F9-4BD8-9B09-9B54597F2F7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fi-FI" b="1">
              <a:solidFill>
                <a:schemeClr val="bg1"/>
              </a:solidFill>
              <a:latin typeface="Calibri"/>
              <a:ea typeface="+mn-ea"/>
              <a:cs typeface="+mn-cs"/>
            </a:rPr>
            <a:t>Ystävät</a:t>
          </a:r>
        </a:p>
      </dgm:t>
    </dgm:pt>
    <dgm:pt modelId="{C70EAB1B-B13E-4BA4-AEB5-2D02041F7625}" type="parTrans" cxnId="{CE26967D-812E-443E-BF00-7C736D783A91}">
      <dgm:prSet/>
      <dgm:spPr/>
      <dgm:t>
        <a:bodyPr/>
        <a:lstStyle/>
        <a:p>
          <a:endParaRPr lang="en-US"/>
        </a:p>
      </dgm:t>
    </dgm:pt>
    <dgm:pt modelId="{05F5B15C-E595-4FDE-AAEF-02CE3D8E8E9F}" type="sibTrans" cxnId="{CE26967D-812E-443E-BF00-7C736D783A91}">
      <dgm:prSet/>
      <dgm:spPr/>
      <dgm:t>
        <a:bodyPr/>
        <a:lstStyle/>
        <a:p>
          <a:endParaRPr lang="en-US"/>
        </a:p>
      </dgm:t>
    </dgm:pt>
    <dgm:pt modelId="{B0E39762-3C39-4E2E-98D8-CB15993DECD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fi-FI" b="1">
              <a:solidFill>
                <a:schemeClr val="bg1"/>
              </a:solidFill>
              <a:latin typeface="Calibri"/>
              <a:ea typeface="+mn-ea"/>
              <a:cs typeface="+mn-cs"/>
            </a:rPr>
            <a:t>Naapurit</a:t>
          </a:r>
        </a:p>
      </dgm:t>
    </dgm:pt>
    <dgm:pt modelId="{42BDA587-1162-4A33-A7BC-028CE8E31E7A}" type="parTrans" cxnId="{D4780ACF-BFFE-43E7-AD23-2D28F6AB659B}">
      <dgm:prSet/>
      <dgm:spPr/>
      <dgm:t>
        <a:bodyPr/>
        <a:lstStyle/>
        <a:p>
          <a:endParaRPr lang="en-US"/>
        </a:p>
      </dgm:t>
    </dgm:pt>
    <dgm:pt modelId="{449B13EE-CBC7-4921-8AA9-CE2063533661}" type="sibTrans" cxnId="{D4780ACF-BFFE-43E7-AD23-2D28F6AB659B}">
      <dgm:prSet/>
      <dgm:spPr/>
      <dgm:t>
        <a:bodyPr/>
        <a:lstStyle/>
        <a:p>
          <a:endParaRPr lang="en-US"/>
        </a:p>
      </dgm:t>
    </dgm:pt>
    <dgm:pt modelId="{8E477B20-E4F4-42F0-8328-BE90B5592A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fi-FI" b="1">
              <a:solidFill>
                <a:schemeClr val="bg1"/>
              </a:solidFill>
              <a:latin typeface="Calibri"/>
              <a:ea typeface="+mn-ea"/>
              <a:cs typeface="+mn-cs"/>
            </a:rPr>
            <a:t>Uskonnolliset ryhmät </a:t>
          </a:r>
        </a:p>
      </dgm:t>
    </dgm:pt>
    <dgm:pt modelId="{3E6985A7-C6CE-4502-B88B-C69219D8D97A}" type="parTrans" cxnId="{17CF3FE8-4DAB-4699-B44E-CE3F297CF726}">
      <dgm:prSet/>
      <dgm:spPr/>
      <dgm:t>
        <a:bodyPr/>
        <a:lstStyle/>
        <a:p>
          <a:endParaRPr lang="en-US"/>
        </a:p>
      </dgm:t>
    </dgm:pt>
    <dgm:pt modelId="{1933B9EC-E048-4166-BC88-E540793BEFF9}" type="sibTrans" cxnId="{17CF3FE8-4DAB-4699-B44E-CE3F297CF726}">
      <dgm:prSet/>
      <dgm:spPr/>
      <dgm:t>
        <a:bodyPr/>
        <a:lstStyle/>
        <a:p>
          <a:endParaRPr lang="en-US"/>
        </a:p>
      </dgm:t>
    </dgm:pt>
    <dgm:pt modelId="{BB5EBEB1-8777-4A82-A2BB-DEC9B338ADA2}">
      <dgm:prSet phldrT="[Text]"/>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fi-FI" b="1">
              <a:solidFill>
                <a:srgbClr val="FF5C35"/>
              </a:solidFill>
              <a:latin typeface="Calibri"/>
              <a:ea typeface="+mn-ea"/>
              <a:cs typeface="+mn-cs"/>
            </a:rPr>
            <a:t>*</a:t>
          </a:r>
        </a:p>
      </dgm:t>
    </dgm:pt>
    <dgm:pt modelId="{BD859F66-B5EC-40DB-8EA7-25BCB36C003A}" type="parTrans" cxnId="{5D897E16-8227-414E-A502-4C6B95797317}">
      <dgm:prSet/>
      <dgm:spPr/>
      <dgm:t>
        <a:bodyPr/>
        <a:lstStyle/>
        <a:p>
          <a:endParaRPr lang="en-US"/>
        </a:p>
      </dgm:t>
    </dgm:pt>
    <dgm:pt modelId="{C14DD3AA-340D-4C7F-9277-7DF55503A784}" type="sibTrans" cxnId="{5D897E16-8227-414E-A502-4C6B95797317}">
      <dgm:prSet/>
      <dgm:spPr/>
      <dgm:t>
        <a:bodyPr/>
        <a:lstStyle/>
        <a:p>
          <a:endParaRPr lang="en-US"/>
        </a:p>
      </dgm:t>
    </dgm:pt>
    <dgm:pt modelId="{02D473FA-913A-40A1-928E-171CC626C3EE}">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fi-FI" b="1" dirty="0">
              <a:solidFill>
                <a:schemeClr val="bg1"/>
              </a:solidFill>
              <a:latin typeface="Calibri"/>
              <a:ea typeface="+mn-ea"/>
              <a:cs typeface="+mn-cs"/>
            </a:rPr>
            <a:t>Ihmiset, joiden kanssa toimitte yritysmaailmassa / kollegat</a:t>
          </a:r>
        </a:p>
      </dgm:t>
    </dgm:pt>
    <dgm:pt modelId="{FEA3C5AC-B279-44DC-9841-E52891538B91}" type="parTrans" cxnId="{539F79AE-256A-450B-BD3D-BCC181EF2BF9}">
      <dgm:prSet/>
      <dgm:spPr/>
      <dgm:t>
        <a:bodyPr/>
        <a:lstStyle/>
        <a:p>
          <a:endParaRPr lang="en-US"/>
        </a:p>
      </dgm:t>
    </dgm:pt>
    <dgm:pt modelId="{D7598FAE-8B56-48D2-A649-D5E063E42FEC}" type="sibTrans" cxnId="{539F79AE-256A-450B-BD3D-BCC181EF2BF9}">
      <dgm:prSet/>
      <dgm:spPr/>
      <dgm:t>
        <a:bodyPr/>
        <a:lstStyle/>
        <a:p>
          <a:endParaRPr lang="en-US"/>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i-FI" sz="1500" b="1" i="0" kern="1200" baseline="0" dirty="0">
              <a:latin typeface="Arial" panose="020B0604020202020204" pitchFamily="34" charset="0"/>
              <a:ea typeface="+mn-ea"/>
              <a:cs typeface="Arial" panose="020B0604020202020204" pitchFamily="34" charset="0"/>
            </a:rPr>
            <a:t>Vaihe 1:         Perusta tiimi</a:t>
          </a:r>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i-FI" sz="1500" b="1" i="0" kern="1200" baseline="0">
              <a:latin typeface="Arial" panose="020B0604020202020204" pitchFamily="34" charset="0"/>
              <a:ea typeface="+mn-ea"/>
              <a:cs typeface="Arial" panose="020B0604020202020204" pitchFamily="34" charset="0"/>
            </a:rPr>
            <a:t>Vaihe 2:    Mahdollisuuksien kartoittaminen alueilla</a:t>
          </a:r>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i-FI" sz="1500" b="1" i="0" kern="1200" baseline="0" dirty="0">
              <a:latin typeface="Arial" panose="020B0604020202020204" pitchFamily="34" charset="0"/>
              <a:ea typeface="+mn-ea"/>
              <a:cs typeface="Arial" panose="020B0604020202020204" pitchFamily="34" charset="0"/>
            </a:rPr>
            <a:t>Vaihe 3:        Uuden klubin mainostaminen ja jäsenhankinta</a:t>
          </a:r>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i-FI" sz="1500" b="1" i="0" kern="1200" baseline="0" dirty="0">
              <a:solidFill>
                <a:prstClr val="white"/>
              </a:solidFill>
              <a:latin typeface="Arial" panose="020B0604020202020204" pitchFamily="34" charset="0"/>
              <a:ea typeface="+mn-ea"/>
              <a:cs typeface="Arial" panose="020B0604020202020204" pitchFamily="34" charset="0"/>
            </a:rPr>
            <a:t>Vaihe 4:    Tiedotus ja järjestäytymis kokoukset </a:t>
          </a:r>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900" b="1" kern="1200">
              <a:latin typeface="Arial" panose="020B0604020202020204" pitchFamily="34" charset="0"/>
              <a:cs typeface="Arial" panose="020B0604020202020204" pitchFamily="34" charset="0"/>
            </a:rPr>
            <a:t>Vaihe 1</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fi-FI" sz="1800" b="1" kern="1200" dirty="0">
              <a:solidFill>
                <a:srgbClr val="7030A0"/>
              </a:solidFill>
              <a:latin typeface="Arial" panose="020B0604020202020204" pitchFamily="34" charset="0"/>
              <a:cs typeface="Arial" panose="020B0604020202020204" pitchFamily="34" charset="0"/>
            </a:rPr>
            <a:t>Puheen tavoite</a:t>
          </a: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900" b="1" kern="1200">
              <a:latin typeface="Arial" panose="020B0604020202020204" pitchFamily="34" charset="0"/>
              <a:cs typeface="Arial" panose="020B0604020202020204" pitchFamily="34" charset="0"/>
            </a:rPr>
            <a:t>Vaihe 2</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fi-FI" sz="1800" b="1" kern="1200" dirty="0">
              <a:latin typeface="Arial" panose="020B0604020202020204" pitchFamily="34" charset="0"/>
              <a:cs typeface="Arial" panose="020B0604020202020204" pitchFamily="34" charset="0"/>
            </a:rPr>
            <a:t>Ratkaisu ongelmaan</a:t>
          </a:r>
        </a:p>
      </dsp:txBody>
      <dsp:txXfrm>
        <a:off x="4032706" y="923968"/>
        <a:ext cx="3017518" cy="587648"/>
      </dsp:txXfrm>
    </dsp:sp>
    <dsp:sp modelId="{F5A9C339-99C0-4B75-AB15-AA8AB8F747D1}">
      <dsp:nvSpPr>
        <dsp:cNvPr id="0" name=""/>
        <dsp:cNvSpPr/>
      </dsp:nvSpPr>
      <dsp:spPr>
        <a:xfrm rot="5400000">
          <a:off x="4494700"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1224"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900" b="1" kern="1200">
              <a:latin typeface="Arial" panose="020B0604020202020204" pitchFamily="34" charset="0"/>
              <a:cs typeface="Arial" panose="020B0604020202020204" pitchFamily="34" charset="0"/>
            </a:rPr>
            <a:t>Vaihe 3</a:t>
          </a:r>
        </a:p>
      </dsp:txBody>
      <dsp:txXfrm>
        <a:off x="4366723" y="1693981"/>
        <a:ext cx="967718" cy="656070"/>
      </dsp:txXfrm>
    </dsp:sp>
    <dsp:sp modelId="{96777DAA-842C-4140-8CA1-B879947FDF68}">
      <dsp:nvSpPr>
        <dsp:cNvPr id="0" name=""/>
        <dsp:cNvSpPr/>
      </dsp:nvSpPr>
      <dsp:spPr>
        <a:xfrm>
          <a:off x="5515625" y="1728195"/>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fi-FI" sz="1800" b="1" kern="1200" dirty="0">
              <a:solidFill>
                <a:srgbClr val="D20000"/>
              </a:solidFill>
              <a:latin typeface="Arial" panose="020B0604020202020204" pitchFamily="34" charset="0"/>
              <a:cs typeface="Arial" panose="020B0604020202020204" pitchFamily="34" charset="0"/>
            </a:rPr>
            <a:t>Mikä tekee sinusta erilaisen</a:t>
          </a:r>
        </a:p>
      </dsp:txBody>
      <dsp:txXfrm>
        <a:off x="5515625" y="1728195"/>
        <a:ext cx="3017518"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900" b="1" kern="1200">
              <a:latin typeface="Arial" panose="020B0604020202020204" pitchFamily="34" charset="0"/>
              <a:cs typeface="Arial" panose="020B0604020202020204" pitchFamily="34" charset="0"/>
            </a:rPr>
            <a:t>Vaihe 4</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fi-FI" sz="1800" b="1" kern="1200">
              <a:solidFill>
                <a:schemeClr val="accent5"/>
              </a:solidFill>
              <a:latin typeface="Arial" panose="020B0604020202020204" pitchFamily="34" charset="0"/>
              <a:cs typeface="Arial" panose="020B0604020202020204" pitchFamily="34" charset="0"/>
            </a:rPr>
            <a:t>Haluttuun lopputulokseen pääseminen</a:t>
          </a: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900" b="1" kern="1200">
              <a:latin typeface="Arial" panose="020B0604020202020204" pitchFamily="34" charset="0"/>
              <a:cs typeface="Arial" panose="020B0604020202020204" pitchFamily="34" charset="0"/>
            </a:rPr>
            <a:t>Vaihe 5</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fi-FI" sz="1800" b="1" kern="1200">
              <a:solidFill>
                <a:srgbClr val="00B0F0"/>
              </a:solidFill>
              <a:latin typeface="Arial" panose="020B0604020202020204" pitchFamily="34" charset="0"/>
              <a:cs typeface="Arial" panose="020B0604020202020204" pitchFamily="34" charset="0"/>
            </a:rPr>
            <a:t>Viimeistele ja harjoittele</a:t>
          </a: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a:solidFill>
                <a:srgbClr val="FF5C35"/>
              </a:solidFill>
              <a:latin typeface="Calibri"/>
              <a:ea typeface="+mn-ea"/>
              <a:cs typeface="+mn-cs"/>
            </a:rPr>
            <a:t>*</a:t>
          </a: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a:solidFill>
                <a:schemeClr val="bg1"/>
              </a:solidFill>
              <a:latin typeface="Calibri"/>
              <a:ea typeface="+mn-ea"/>
              <a:cs typeface="+mn-cs"/>
            </a:rPr>
            <a:t>Sukulaiset</a:t>
          </a: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a:solidFill>
                <a:schemeClr val="bg1"/>
              </a:solidFill>
              <a:latin typeface="Calibri"/>
              <a:ea typeface="+mn-ea"/>
              <a:cs typeface="+mn-cs"/>
            </a:rPr>
            <a:t>Ystävät</a:t>
          </a: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a:solidFill>
                <a:schemeClr val="bg1"/>
              </a:solidFill>
              <a:latin typeface="Calibri"/>
              <a:ea typeface="+mn-ea"/>
              <a:cs typeface="+mn-cs"/>
            </a:rPr>
            <a:t>Naapurit</a:t>
          </a: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a:solidFill>
                <a:schemeClr val="bg1"/>
              </a:solidFill>
              <a:latin typeface="Calibri"/>
              <a:ea typeface="+mn-ea"/>
              <a:cs typeface="+mn-cs"/>
            </a:rPr>
            <a:t>Uskonnolliset ryhmät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a:solidFill>
                <a:srgbClr val="FF5C35"/>
              </a:solidFill>
              <a:latin typeface="Calibri"/>
              <a:ea typeface="+mn-ea"/>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dirty="0">
              <a:solidFill>
                <a:schemeClr val="bg1"/>
              </a:solidFill>
              <a:latin typeface="Calibri"/>
              <a:ea typeface="+mn-ea"/>
              <a:cs typeface="+mn-cs"/>
            </a:rPr>
            <a:t>Ihmiset, joiden kanssa toimitte yritysmaailmassa / kollegat</a:t>
          </a: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8/28/2023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342900" indent="-342900">
              <a:buClr>
                <a:srgbClr val="10233F"/>
              </a:buClr>
              <a:buSzPct val="100000"/>
              <a:buFont typeface="Wingdings" panose="05000000000000000000" pitchFamily="2" charset="2"/>
              <a:buChar char="Ø"/>
            </a:pPr>
            <a:r>
              <a:rPr lang="fi-FI" sz="1200">
                <a:solidFill>
                  <a:schemeClr val="accent6">
                    <a:lumMod val="75000"/>
                    <a:lumOff val="25000"/>
                  </a:schemeClr>
                </a:solidFill>
                <a:latin typeface="Arial" charset="0"/>
                <a:ea typeface="Arial" charset="0"/>
                <a:cs typeface="Arial" charset="0"/>
              </a:rPr>
              <a:t>Auttaa ymmärtämään uusien klubien kehittämisen tärkeyden paikkakunnalla.</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i-FI" sz="1200">
                <a:solidFill>
                  <a:schemeClr val="accent6">
                    <a:lumMod val="75000"/>
                    <a:lumOff val="25000"/>
                  </a:schemeClr>
                </a:solidFill>
                <a:latin typeface="Arial" charset="0"/>
                <a:ea typeface="Arial" charset="0"/>
                <a:cs typeface="Arial" charset="0"/>
              </a:rPr>
              <a:t>Saada perehdytys uusia klubeja koskeviin rekrytointimenetelmiin ja työkaluihin.</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i-FI" sz="1200">
                <a:solidFill>
                  <a:schemeClr val="accent6">
                    <a:lumMod val="75000"/>
                    <a:lumOff val="25000"/>
                  </a:schemeClr>
                </a:solidFill>
                <a:latin typeface="Arial" charset="0"/>
                <a:ea typeface="Arial" charset="0"/>
                <a:cs typeface="Arial" charset="0"/>
              </a:rPr>
              <a:t>Muodostaa käsitys uusien klubien tiedotus- ja järjestäytymiskokousten toteuttamisesta.</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i-FI" sz="1200">
                <a:solidFill>
                  <a:schemeClr val="accent6">
                    <a:lumMod val="75000"/>
                    <a:lumOff val="25000"/>
                  </a:schemeClr>
                </a:solidFill>
                <a:latin typeface="Arial" charset="0"/>
                <a:ea typeface="Arial" charset="0"/>
                <a:cs typeface="Arial" charset="0"/>
              </a:rPr>
              <a:t>Muodostaa käsitys uuden klubin perustamisprosessista.</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a:p>
        </p:txBody>
      </p:sp>
    </p:spTree>
    <p:extLst>
      <p:ext uri="{BB962C8B-B14F-4D97-AF65-F5344CB8AC3E}">
        <p14:creationId xmlns:p14="http://schemas.microsoft.com/office/powerpoint/2010/main" val="121634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i-FI" b="1"/>
              <a:t>Puhujan teksti:</a:t>
            </a:r>
          </a:p>
          <a:p>
            <a:r>
              <a:rPr lang="fi-FI" sz="1200" b="1">
                <a:solidFill>
                  <a:srgbClr val="33373B"/>
                </a:solidFill>
              </a:rPr>
              <a:t>Alueen määrittäminen klubille on keskeinen osa uuden klubin perustamista.  Paikkakunnan tarpeiden arviointi voi auttaa parhaan ja eniten apua tarvitsevan sijainnin määrittämisessä.</a:t>
            </a:r>
          </a:p>
          <a:p>
            <a:endParaRPr lang="en-US" dirty="0"/>
          </a:p>
          <a:p>
            <a:r>
              <a:rPr lang="fi-FI"/>
              <a:t>Määritellessäsi parhaita alueita uuden klubin perustamiselle.  Kannattaa harkita seuraavaa: (Lue dialta) </a:t>
            </a:r>
          </a:p>
          <a:p>
            <a:endParaRPr lang="en-US" dirty="0"/>
          </a:p>
        </p:txBody>
      </p:sp>
    </p:spTree>
    <p:extLst>
      <p:ext uri="{BB962C8B-B14F-4D97-AF65-F5344CB8AC3E}">
        <p14:creationId xmlns:p14="http://schemas.microsoft.com/office/powerpoint/2010/main" val="194066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t>Puhujan muistiinpanot:</a:t>
            </a:r>
          </a:p>
          <a:p>
            <a:r>
              <a:rPr lang="fi-FI"/>
              <a:t>Alueen kehitystutkimuksen tarkoitus on arvioida paikkakunnan tarpeita, selvittää uuden klubin mahdollisuuksia ja kerätä paikkakunnasta muuta olennaista tietoa, joka voisi auttaa arvioimaan, miten lionsklubin perustaminen hyödyttäisi yhteisöä.</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a:t>(Lue dialta) </a:t>
            </a:r>
          </a:p>
          <a:p>
            <a:endParaRPr lang="en-US" dirty="0"/>
          </a:p>
        </p:txBody>
      </p:sp>
    </p:spTree>
    <p:extLst>
      <p:ext uri="{BB962C8B-B14F-4D97-AF65-F5344CB8AC3E}">
        <p14:creationId xmlns:p14="http://schemas.microsoft.com/office/powerpoint/2010/main" val="263497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1"/>
              <a:t>Puhujan teksti:</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a:t>On tärkeää, että piirillä on vankka mainostussuunnitelma. </a:t>
            </a:r>
            <a:r>
              <a:rPr lang="fi-FI" b="0">
                <a:solidFill>
                  <a:srgbClr val="33373B"/>
                </a:solidFill>
              </a:rPr>
              <a:t>Tiedon jakaminen uudesta klubista on tärkeää, jotta uuden klubin perustaminen onnistuu hyvin. </a:t>
            </a:r>
          </a:p>
          <a:p>
            <a:endParaRPr lang="en-US" dirty="0"/>
          </a:p>
          <a:p>
            <a:r>
              <a:rPr lang="fi-FI"/>
              <a:t>Seuraavien tulisi sisältyä rekrytointisuunnitelmaan </a:t>
            </a:r>
          </a:p>
          <a:p>
            <a:endParaRPr lang="en-US" dirty="0"/>
          </a:p>
          <a:p>
            <a:r>
              <a:rPr lang="fi-FI"/>
              <a:t>Kuka -- Laadi lista potentiaalisista jäsenistä </a:t>
            </a:r>
          </a:p>
          <a:p>
            <a:endParaRPr lang="en-US" dirty="0"/>
          </a:p>
          <a:p>
            <a:r>
              <a:rPr lang="fi-FI"/>
              <a:t>Missä -- Kun pohditte missä uutta klubia tulisi mainostaa harkitkaa keitä potentiaaliset jäsenenne ovat ja mikä olisi paras tapa saavuttaa heidät. Tapoja on useita, ja mitä useampaa tapaa käytätte, sitä useampia ihmisiä saavutatte. </a:t>
            </a:r>
          </a:p>
          <a:p>
            <a:endParaRPr lang="en-US" dirty="0"/>
          </a:p>
          <a:p>
            <a:r>
              <a:rPr lang="fi-FI"/>
              <a:t>Mitä -- Hissipuheen käyttäminen on keskeinen osa rekrytointiprosessia.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a:t>Milloin -- Tehdessänne tutkimusta kentällä pitäkää mukananne yhteystietoja ja muuta tietoa, siltä varalta, että potentiaalisilla jäsenillä on kysymyksiä. Tuokaa myös jäsenkutsuja mukananne tiedotuskokouksiin, joihin tiedätte potentiaalisten jäsenten osallistuvan.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9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b="1" dirty="0"/>
              <a:t>Puhujan teksti:</a:t>
            </a:r>
          </a:p>
          <a:p>
            <a:pPr marL="0" indent="0" algn="l">
              <a:buNone/>
            </a:pPr>
            <a:endParaRPr lang="en-US" b="1" u="sng" dirty="0">
              <a:solidFill>
                <a:srgbClr val="002060"/>
              </a:solidFill>
            </a:endParaRPr>
          </a:p>
          <a:p>
            <a:pPr marL="0" indent="0" algn="l">
              <a:buNone/>
            </a:pPr>
            <a:r>
              <a:rPr lang="fi-FI" b="1" u="sng" dirty="0">
                <a:solidFill>
                  <a:srgbClr val="002060"/>
                </a:solidFill>
              </a:rPr>
              <a:t>Laadi täydellinen hissipuheesi viiden vinkin avulla</a:t>
            </a:r>
          </a:p>
          <a:p>
            <a:pPr algn="ctr"/>
            <a:endParaRPr lang="en-US" b="1" u="sng" dirty="0">
              <a:solidFill>
                <a:srgbClr val="002060"/>
              </a:solidFill>
            </a:endParaRPr>
          </a:p>
          <a:p>
            <a:pPr lvl="1"/>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i-FI" b="1" dirty="0">
                <a:solidFill>
                  <a:srgbClr val="002060"/>
                </a:solidFill>
              </a:rPr>
              <a:t>Vaihe 1: Määrittele puheen tavoite</a:t>
            </a:r>
          </a:p>
          <a:p>
            <a:pPr marL="1711291" lvl="3" indent="-342900">
              <a:spcBef>
                <a:spcPts val="0"/>
              </a:spcBef>
              <a:buClr>
                <a:srgbClr val="33373B"/>
              </a:buClr>
              <a:buSzPct val="100000"/>
              <a:buFont typeface="Wingdings" panose="05000000000000000000" pitchFamily="2" charset="2"/>
              <a:buChar char="Ø"/>
            </a:pPr>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i-FI" b="1" dirty="0">
                <a:solidFill>
                  <a:srgbClr val="002060"/>
                </a:solidFill>
              </a:rPr>
              <a:t>Vaihe 2: Kerro, mitä ratkaisua tarjoat ongelmaan</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i-FI" b="1" dirty="0">
                <a:solidFill>
                  <a:srgbClr val="002060"/>
                </a:solidFill>
              </a:rPr>
              <a:t>Vaihe 2: Selitä, mikä tekee sinusta erilaisen</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i-FI" b="1" dirty="0">
                <a:solidFill>
                  <a:srgbClr val="002060"/>
                </a:solidFill>
              </a:rPr>
              <a:t>Vaihe 4: Haluttuun lopputulokseen pääseminen</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i-FI" b="1" dirty="0">
                <a:solidFill>
                  <a:srgbClr val="002060"/>
                </a:solidFill>
              </a:rPr>
              <a:t>Vaihe 5: Viimeistele ja harjoittele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rgbClr val="002060"/>
                </a:solidFill>
              </a:rPr>
              <a:t>Hyvän hissipuheen hallinta on olennaisen tärkeää.  Puheen tulisi olla 20-30 sekuntia pitkä, kiinnostava, ikimuistoinen ja sujuva.</a:t>
            </a:r>
          </a:p>
          <a:p>
            <a:endParaRPr lang="en-US" dirty="0"/>
          </a:p>
        </p:txBody>
      </p:sp>
    </p:spTree>
    <p:extLst>
      <p:ext uri="{BB962C8B-B14F-4D97-AF65-F5344CB8AC3E}">
        <p14:creationId xmlns:p14="http://schemas.microsoft.com/office/powerpoint/2010/main" val="249646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b="1"/>
              <a:t>Puhujan teksti:</a:t>
            </a:r>
          </a:p>
          <a:p>
            <a:r>
              <a:rPr lang="fi-FI" sz="1200">
                <a:solidFill>
                  <a:schemeClr val="tx1"/>
                </a:solidFill>
              </a:rPr>
              <a:t>Hyvän hissipuheen hallinta on olennaisen tärkeää.  Puheen tulisi olla 20-30 sekuntia pitkä, kiinnostava, ikimuistoinen ja sujuva. </a:t>
            </a:r>
          </a:p>
          <a:p>
            <a:endParaRPr lang="en-US" sz="1200" dirty="0">
              <a:solidFill>
                <a:schemeClr val="tx1"/>
              </a:solidFill>
            </a:endParaRPr>
          </a:p>
          <a:p>
            <a:r>
              <a:rPr lang="fi-FI" sz="1200">
                <a:solidFill>
                  <a:schemeClr val="tx1"/>
                </a:solidFill>
              </a:rPr>
              <a:t>Alla näet esimerkin hissipuheesta.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a:t>(Lue dialta) </a:t>
            </a:r>
          </a:p>
          <a:p>
            <a:endParaRPr lang="en-US" dirty="0"/>
          </a:p>
        </p:txBody>
      </p:sp>
    </p:spTree>
    <p:extLst>
      <p:ext uri="{BB962C8B-B14F-4D97-AF65-F5344CB8AC3E}">
        <p14:creationId xmlns:p14="http://schemas.microsoft.com/office/powerpoint/2010/main" val="261521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b="1" dirty="0"/>
              <a:t>Puhujan teksti:</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accent4"/>
                </a:solidFill>
                <a:ea typeface="Arial" charset="0"/>
                <a:cs typeface="Arial" panose="020B0604020202020204" pitchFamily="34" charset="0"/>
              </a:rPr>
              <a:t>Jäsenedut ovat yksi arvokkain osa lionjäsenyyttä.</a:t>
            </a:r>
          </a:p>
          <a:p>
            <a:endParaRPr lang="en-US" dirty="0">
              <a:cs typeface="Calibri"/>
            </a:endParaRPr>
          </a:p>
          <a:p>
            <a:r>
              <a:rPr lang="fi-FI" dirty="0"/>
              <a:t>(lue dia)</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a:p>
        </p:txBody>
      </p:sp>
    </p:spTree>
    <p:extLst>
      <p:ext uri="{BB962C8B-B14F-4D97-AF65-F5344CB8AC3E}">
        <p14:creationId xmlns:p14="http://schemas.microsoft.com/office/powerpoint/2010/main" val="3905251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1"/>
              <a:t>Puhujan teksti:</a:t>
            </a:r>
          </a:p>
          <a:p>
            <a:r>
              <a:rPr lang="fi-FI"/>
              <a:t>Jäsenten rekrytointi on uuden klubin kehittämisen tärkein osa.  Teidän tulee tiiminä listata niiden henkilöiden nimet, joihin teidän kannattaa olla yhteydessä, ja kertoa lionien arvosta.  Jos rekrytointitiimin jäsenillä on läheisiä suhteita paikkakunnalla, on hyvä aloittaa näistä kontakteista.  Heiltä voit saada vihjeitä siitä, keihin muihin paikkakunnalla kannattaisi olla yhteydessä.</a:t>
            </a:r>
          </a:p>
          <a:p>
            <a:endParaRPr lang="en-US" dirty="0"/>
          </a:p>
          <a:p>
            <a:endParaRPr lang="en-US" dirty="0"/>
          </a:p>
          <a:p>
            <a:r>
              <a:rPr lang="fi-FI"/>
              <a:t>Rekrytointiympyrä on tehokas tapa koota luettelo ihmisistä, jotka voidaan kutsua liittymään klubiin. (Lue dialta)</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a:solidFill>
                  <a:srgbClr val="33373B"/>
                </a:solidFill>
              </a:rPr>
              <a:t>*Jokainen on potentiaalinen, tuleva lion ja jokaisella on jotakin annettavaa lionsklubille.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a:solidFill>
                  <a:srgbClr val="33373B"/>
                </a:solidFill>
              </a:rPr>
              <a:t>Pyydä osallistujia nimeämään joitain, keitä ei ole mainittu dialla: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a:solidFill>
                  <a:srgbClr val="33373B"/>
                </a:solidFill>
              </a:rPr>
              <a:t>Nuorisoryhmät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a:solidFill>
                  <a:srgbClr val="33373B"/>
                </a:solidFill>
              </a:rPr>
              <a:t>Nuoret johtajat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a:solidFill>
                  <a:srgbClr val="33373B"/>
                </a:solidFill>
              </a:rPr>
              <a:t>Valtion virkamiehet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a:solidFill>
                  <a:srgbClr val="33373B"/>
                </a:solidFill>
              </a:rPr>
              <a:t>Jne.</a:t>
            </a:r>
          </a:p>
          <a:p>
            <a:endParaRPr lang="en-US" dirty="0"/>
          </a:p>
        </p:txBody>
      </p:sp>
    </p:spTree>
    <p:extLst>
      <p:ext uri="{BB962C8B-B14F-4D97-AF65-F5344CB8AC3E}">
        <p14:creationId xmlns:p14="http://schemas.microsoft.com/office/powerpoint/2010/main" val="133724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t>Puhujan teksti:</a:t>
            </a:r>
          </a:p>
          <a:p>
            <a:r>
              <a:rPr lang="fi-FI"/>
              <a:t>Yleisesti on olemassa 5 tapaa lionsklubin kehittämiseen.  Nämä 5 strategiaa ovat: (Lue ”Miten rekrytoimme?” dialta.  Lisää halutessasi omakohtaisia kokemuksia tähän osioon)</a:t>
            </a:r>
          </a:p>
          <a:p>
            <a:endParaRPr lang="en-US" dirty="0"/>
          </a:p>
          <a:p>
            <a:r>
              <a:rPr lang="fi-FI"/>
              <a:t>Kenttätyö on ehkä eniten käytetty menetelmä.  Tämä on tyypillisesti useamman päivän mittainen projekti, joka tapahtuu kaupungin tai lähiön pääkadulla, ostos- tai liikekeskuksessa, jossa on paikallisia liikeyrityksiä.  Yrittäjät ovat kohderyhmänä, koska heillä on todistettavasti kytkös ja kiinnostus paikkakunnan etuihin.  Kenttätyötä ei tehdä asuinkortteleissa.  Henkilökohtaiset tuttavat (esim. naapurit), tulisi kutsua tiedotuskokouksiin rekrytointitiimin toimesta. Kenttätyötä voidaan pohjustaa pyytämällä liikeyrityksiltä lupa laittaa lentolehtisiä esille heidän asiakastiloissaan. </a:t>
            </a:r>
          </a:p>
          <a:p>
            <a:endParaRPr lang="en-US" dirty="0"/>
          </a:p>
          <a:p>
            <a:r>
              <a:rPr lang="fi-FI"/>
              <a:t>Tässä on muutamia vinkkejä onnistuneeseen rekrytointiin kentällä. (Lue dialta)</a:t>
            </a:r>
          </a:p>
          <a:p>
            <a:endParaRPr lang="en-US" dirty="0"/>
          </a:p>
        </p:txBody>
      </p:sp>
    </p:spTree>
    <p:extLst>
      <p:ext uri="{BB962C8B-B14F-4D97-AF65-F5344CB8AC3E}">
        <p14:creationId xmlns:p14="http://schemas.microsoft.com/office/powerpoint/2010/main" val="183530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i-FI" sz="1200" b="1">
                <a:solidFill>
                  <a:schemeClr val="accent4"/>
                </a:solidFill>
              </a:rPr>
              <a:t>Rekrytointimateriaaleja </a:t>
            </a:r>
            <a:r>
              <a:rPr lang="fi-FI" sz="1200">
                <a:solidFill>
                  <a:srgbClr val="33373B"/>
                </a:solidFill>
              </a:rPr>
              <a:t>voi tilata Jäsenjaostolta.  Materiaalien tilaaminen onnistuu Perusta uusi klubi -verkkosivulta tai käyttämällä tätä QR-koodia.</a:t>
            </a:r>
          </a:p>
          <a:p>
            <a:endParaRPr lang="en-US" i="0" dirty="0"/>
          </a:p>
          <a:p>
            <a:r>
              <a:rPr lang="fi-FI" i="0"/>
              <a:t>Kerro, että rajallinen määrä materiaaleja on myös tilattavissa Lions Clubs Internationalin toimistolta.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a:p>
        </p:txBody>
      </p:sp>
    </p:spTree>
    <p:extLst>
      <p:ext uri="{BB962C8B-B14F-4D97-AF65-F5344CB8AC3E}">
        <p14:creationId xmlns:p14="http://schemas.microsoft.com/office/powerpoint/2010/main" val="300995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i-FI" b="1" dirty="0"/>
              <a:t>Puhujan muistiinpanot:</a:t>
            </a:r>
          </a:p>
          <a:p>
            <a:r>
              <a:rPr lang="fi-FI" dirty="0"/>
              <a:t>Järjestön tutkittua vuosikausia kestänyttä jäsenhankintaa suurin syy sille, ettei henkilö ole aikaisemmin liittynyt on se, ettei häntä ollut kukaan pyytänyt. Voitko käyttää perustajajäsenen hakemusta kerätäksesi yhteystietoja, tai rekrytointilistaa, joka on annettu piirikuvernöörille ja klubin perustajalle.  Tiedon kerääminen ja kirjaaminen tulisi olla yhden rekrytointitiimin jäsenen vastuulla kenttätyön aikana. Kaikki leadien yhteystiedot tulisi antaa yhdelle henkilölle, joka sitten laatii masterlistan, jota päivitetään päivittäin.</a:t>
            </a:r>
          </a:p>
          <a:p>
            <a:endParaRPr lang="en-US" dirty="0"/>
          </a:p>
          <a:p>
            <a:r>
              <a:rPr lang="fi-FI" dirty="0"/>
              <a:t>(Lue dialta)</a:t>
            </a:r>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a:p>
        </p:txBody>
      </p:sp>
    </p:spTree>
    <p:extLst>
      <p:ext uri="{BB962C8B-B14F-4D97-AF65-F5344CB8AC3E}">
        <p14:creationId xmlns:p14="http://schemas.microsoft.com/office/powerpoint/2010/main" val="411435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i-FI" b="1"/>
              <a:t>Puhujan teksti:</a:t>
            </a:r>
          </a:p>
          <a:p>
            <a:r>
              <a:rPr lang="fi-FI"/>
              <a:t>Piirinne on ottanut ensimmäisen askeleen uuden klubin muodostamiseen.  Ennen kun voimme siirtyä eteenpäin meidän tulee ymmärtää, ”miksi uuden klubin perustaminen on tärkeää”. Lionsklubi antaa ihmisille mahdollisuuden palvella paikkakuntiaan ja auttaa tarpeessa olevia. Alla luetellaan uuden lionsklubin perustamisen edut.</a:t>
            </a:r>
          </a:p>
          <a:p>
            <a:endParaRPr lang="en-US" sz="1200" dirty="0"/>
          </a:p>
          <a:p>
            <a:pPr marL="342900" indent="-342900">
              <a:lnSpc>
                <a:spcPct val="200000"/>
              </a:lnSpc>
              <a:buClr>
                <a:srgbClr val="10233F"/>
              </a:buClr>
              <a:buSzPct val="100000"/>
              <a:buFont typeface="Wingdings" panose="05000000000000000000" pitchFamily="2" charset="2"/>
              <a:buChar char="Ø"/>
            </a:pPr>
            <a:r>
              <a:rPr lang="fi-FI" sz="1200">
                <a:solidFill>
                  <a:srgbClr val="10233F"/>
                </a:solidFill>
                <a:latin typeface="Arial" charset="0"/>
                <a:ea typeface="Arial" charset="0"/>
                <a:cs typeface="Arial" charset="0"/>
              </a:rPr>
              <a:t>Hyödyttää paikkakuntaa</a:t>
            </a:r>
          </a:p>
          <a:p>
            <a:pPr marL="342900" indent="-342900">
              <a:lnSpc>
                <a:spcPct val="200000"/>
              </a:lnSpc>
              <a:buClr>
                <a:srgbClr val="10233F"/>
              </a:buClr>
              <a:buSzPct val="100000"/>
              <a:buFont typeface="Wingdings" panose="05000000000000000000" pitchFamily="2" charset="2"/>
              <a:buChar char="Ø"/>
            </a:pPr>
            <a:r>
              <a:rPr lang="fi-FI" sz="1200">
                <a:solidFill>
                  <a:srgbClr val="10233F"/>
                </a:solidFill>
                <a:latin typeface="Arial" charset="0"/>
                <a:ea typeface="Arial" charset="0"/>
                <a:cs typeface="Arial" charset="0"/>
              </a:rPr>
              <a:t>Antaa uusia palvelumahdollisuuksia</a:t>
            </a:r>
          </a:p>
          <a:p>
            <a:pPr marL="342900" indent="-342900">
              <a:lnSpc>
                <a:spcPct val="200000"/>
              </a:lnSpc>
              <a:buClr>
                <a:srgbClr val="10233F"/>
              </a:buClr>
              <a:buSzPct val="100000"/>
              <a:buFont typeface="Wingdings" panose="05000000000000000000" pitchFamily="2" charset="2"/>
              <a:buChar char="Ø"/>
            </a:pPr>
            <a:r>
              <a:rPr lang="fi-FI" sz="1200">
                <a:solidFill>
                  <a:srgbClr val="10233F"/>
                </a:solidFill>
                <a:latin typeface="Arial" charset="0"/>
                <a:ea typeface="Arial" charset="0"/>
                <a:cs typeface="Arial" charset="0"/>
              </a:rPr>
              <a:t>Mahdollisuus vastata useampiin tarpeisiin</a:t>
            </a:r>
          </a:p>
          <a:p>
            <a:pPr marL="342900" indent="-342900">
              <a:lnSpc>
                <a:spcPct val="200000"/>
              </a:lnSpc>
              <a:buClr>
                <a:srgbClr val="10233F"/>
              </a:buClr>
              <a:buSzPct val="100000"/>
              <a:buFont typeface="Wingdings" panose="05000000000000000000" pitchFamily="2" charset="2"/>
              <a:buChar char="Ø"/>
            </a:pPr>
            <a:r>
              <a:rPr lang="fi-FI" sz="1200">
                <a:solidFill>
                  <a:srgbClr val="10233F"/>
                </a:solidFill>
                <a:latin typeface="Arial" charset="0"/>
                <a:ea typeface="Arial" charset="0"/>
                <a:cs typeface="Arial" charset="0"/>
              </a:rPr>
              <a:t>Voit vaikuttaa</a:t>
            </a:r>
          </a:p>
          <a:p>
            <a:pPr marL="342900" indent="-342900">
              <a:lnSpc>
                <a:spcPct val="200000"/>
              </a:lnSpc>
              <a:buClr>
                <a:srgbClr val="10233F"/>
              </a:buClr>
              <a:buSzPct val="100000"/>
              <a:buFont typeface="Wingdings" panose="05000000000000000000" pitchFamily="2" charset="2"/>
              <a:buChar char="Ø"/>
            </a:pPr>
            <a:r>
              <a:rPr lang="fi-FI" sz="1200">
                <a:solidFill>
                  <a:srgbClr val="10233F"/>
                </a:solidFill>
                <a:latin typeface="Arial" charset="0"/>
                <a:ea typeface="Arial" charset="0"/>
                <a:cs typeface="Arial" charset="0"/>
              </a:rPr>
              <a:t>Nuorentaa jäsenkantaa</a:t>
            </a:r>
          </a:p>
          <a:p>
            <a:pPr marL="342900" indent="-342900">
              <a:lnSpc>
                <a:spcPct val="200000"/>
              </a:lnSpc>
              <a:buClr>
                <a:srgbClr val="10233F"/>
              </a:buClr>
              <a:buSzPct val="100000"/>
              <a:buFont typeface="Wingdings" panose="05000000000000000000" pitchFamily="2" charset="2"/>
              <a:buChar char="Ø"/>
            </a:pPr>
            <a:r>
              <a:rPr lang="fi-FI" sz="1200">
                <a:solidFill>
                  <a:srgbClr val="10233F"/>
                </a:solidFill>
                <a:latin typeface="Arial" charset="0"/>
                <a:ea typeface="Arial" charset="0"/>
                <a:cs typeface="Arial" charset="0"/>
              </a:rPr>
              <a:t>Synnyttää uusia johtajia</a:t>
            </a:r>
          </a:p>
          <a:p>
            <a:pPr algn="just"/>
            <a:endParaRPr lang="en-US" sz="160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a:p>
        </p:txBody>
      </p:sp>
      <p:sp>
        <p:nvSpPr>
          <p:cNvPr id="6" name="TextBox 5">
            <a:extLst>
              <a:ext uri="{FF2B5EF4-FFF2-40B4-BE49-F238E27FC236}">
                <a16:creationId xmlns:a16="http://schemas.microsoft.com/office/drawing/2014/main" id="{F42781AA-C87B-58E0-74A6-79AC6364A75E}"/>
              </a:ext>
            </a:extLst>
          </p:cNvPr>
          <p:cNvSpPr txBox="1"/>
          <p:nvPr/>
        </p:nvSpPr>
        <p:spPr>
          <a:xfrm>
            <a:off x="481167" y="4724400"/>
            <a:ext cx="6375245" cy="2031325"/>
          </a:xfrm>
          <a:prstGeom prst="rect">
            <a:avLst/>
          </a:prstGeom>
          <a:noFill/>
        </p:spPr>
        <p:txBody>
          <a:bodyPr wrap="square">
            <a:spAutoFit/>
          </a:bodyPr>
          <a:lstStyle/>
          <a:p>
            <a:r>
              <a:rPr lang="fi-FI" b="1"/>
              <a:t>Puhujan teksti:</a:t>
            </a:r>
          </a:p>
          <a:p>
            <a:r>
              <a:rPr lang="fi-FI"/>
              <a:t>Piirinne on ottanut ensimmäisen askeleen uuden klubin muodostamiseen.  Ennen kun voimme siirtyä eteenpäin meidän tulee ymmärtää, ”miksi uuden klubin perustaminen on tärkeää”. Lionsklubi antaa ihmisille mahdollisuuden palvella paikkakuntiaan ja auttaa tarpeessa olevia. Alla luetellaan uuden lionsklubin perustamisen edut.</a:t>
            </a:r>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i-FI" b="1"/>
              <a:t>Puhujan muistiinpanot:</a:t>
            </a:r>
          </a:p>
          <a:p>
            <a:r>
              <a:rPr lang="fi-FI"/>
              <a:t>Tiedotuskokous on ensimmäinen kerta, jolloin potentiaaliset jäsenet saavat lisätietoja Lions Internationalista ja uudesta klubista.  Tavoitteena on aloittaa jäsenmäärän kasvattaminen ja onnistuneen järjestäytymiskokouksen toteuttaminen.</a:t>
            </a:r>
          </a:p>
          <a:p>
            <a:endParaRPr lang="en-US" dirty="0"/>
          </a:p>
          <a:p>
            <a:r>
              <a:rPr lang="fi-FI"/>
              <a:t>Noin 20–25% kutsun vastaanottaneista ihmisistä lopulta osallistuvat tiedotuskokoukseen.  Älä anna tämän lannistaa.    On kolme tapaa lisätä osallistujien määrää:</a:t>
            </a:r>
          </a:p>
          <a:p>
            <a:pPr marL="171450" indent="-171450">
              <a:buFontTx/>
              <a:buChar char="-"/>
            </a:pPr>
            <a:r>
              <a:rPr lang="fi-FI"/>
              <a:t>Ole yhteydessä 48 tunnin kuluessa alkuperäisestä yhteydenotosta puhelimitse tai sähköpostilla.</a:t>
            </a:r>
          </a:p>
          <a:p>
            <a:pPr marL="171450" indent="-171450">
              <a:buFontTx/>
              <a:buChar char="-"/>
            </a:pPr>
            <a:r>
              <a:rPr lang="fi-FI"/>
              <a:t>Pyydä potentiaalisia jäseniä tuomaan ystävä mukanaan.</a:t>
            </a:r>
          </a:p>
          <a:p>
            <a:pPr marL="171450" indent="-171450">
              <a:buFontTx/>
              <a:buChar char="-"/>
            </a:pPr>
            <a:r>
              <a:rPr lang="fi-FI"/>
              <a:t>Mainosta tiedotuskokousta paikallisissa sanomalehdissä ja sosiaalisessa mediassa, etc.</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a:p>
        </p:txBody>
      </p:sp>
    </p:spTree>
    <p:extLst>
      <p:ext uri="{BB962C8B-B14F-4D97-AF65-F5344CB8AC3E}">
        <p14:creationId xmlns:p14="http://schemas.microsoft.com/office/powerpoint/2010/main" val="176646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i-FI" b="1"/>
              <a:t>Puhujan teksti:</a:t>
            </a:r>
          </a:p>
          <a:p>
            <a:r>
              <a:rPr lang="fi-FI"/>
              <a:t>Järjestäytymiskokouksessa klubin jäsenet valitsevat virkailijat ja aloittavat ensimmäisen palveluprojektin suunnittelun. Tämä kokous järjestetään samalla tavalla kuin tiedotuskokous.  Piirin rekrytointitiimin tulisi osallistua järjestäytymiskokoukseen ja seuraaviin kokouksiin, kunnes klubi on perustettu.  Uuden klubin tukitiimi on paikalla opastamissa ja tukemassa. Sen tehtävä EI ole saada uusi klubi näyttämään samalta kuin muut klubit.  Järjestäytymiskokouksessa voidaan vaikuttaa siihen, miten uudet jäsenet ymmärtävät Lions Clubs Internationalin ja sitä kautta siihen, miten pitkään he pysyvät klubissa.   Järjestäytymiskokouksia pidetään useampi ja yllä mainitut osiot voidaan toteuttaa usean kokouksen kuluessa.</a:t>
            </a:r>
          </a:p>
          <a:p>
            <a:r>
              <a:rPr lang="fi-FI"/>
              <a:t>(Lue dialta)</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a:p>
        </p:txBody>
      </p:sp>
    </p:spTree>
    <p:extLst>
      <p:ext uri="{BB962C8B-B14F-4D97-AF65-F5344CB8AC3E}">
        <p14:creationId xmlns:p14="http://schemas.microsoft.com/office/powerpoint/2010/main" val="343348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a:t>Tiedotus- ja järjestäytymiskokousten PowerPoint -esitelmät löytyvät </a:t>
            </a:r>
            <a:r>
              <a:rPr lang="fi-FI" sz="1200" b="1">
                <a:solidFill>
                  <a:schemeClr val="accent5"/>
                </a:solidFill>
              </a:rPr>
              <a:t>Perusta uusi klubi -verkkosivulta.</a:t>
            </a:r>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a:p>
        </p:txBody>
      </p:sp>
    </p:spTree>
    <p:extLst>
      <p:ext uri="{BB962C8B-B14F-4D97-AF65-F5344CB8AC3E}">
        <p14:creationId xmlns:p14="http://schemas.microsoft.com/office/powerpoint/2010/main" val="4143503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t>Puhujan muistiinpanot:</a:t>
            </a:r>
          </a:p>
          <a:p>
            <a:endParaRPr lang="en-US" dirty="0"/>
          </a:p>
          <a:p>
            <a:r>
              <a:rPr lang="fi-FI"/>
              <a:t>Kun klubiin on saatu tarvittavat 20 jäsentä, voi piiri tai sponsorina toimiva klubi aloittaa perustamishakemusprosessin.   Uuden klubin hakemuksessa on neljä osiota.  Keskustelemme näistä seuraavilla neljällä dialla.  Osiot ovat:  klubin nimeäminen, hakemuksen toimittaminen, perustamismaksut ja jäsenmaksut, sekä perustamiskirjan hyväksyntä.</a:t>
            </a:r>
          </a:p>
          <a:p>
            <a:endParaRPr lang="en-US" dirty="0"/>
          </a:p>
          <a:p>
            <a:r>
              <a:rPr lang="fi-FI"/>
              <a:t>(Lue dialta)</a:t>
            </a:r>
          </a:p>
          <a:p>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t>Puhujan muistiinpanot:</a:t>
            </a:r>
          </a:p>
          <a:p>
            <a:r>
              <a:rPr lang="fi-FI">
                <a:latin typeface="Arial" charset="0"/>
                <a:ea typeface="Arial" charset="0"/>
                <a:cs typeface="Arial" charset="0"/>
              </a:rPr>
              <a:t>Nyt kun klubi on aloittanut kokoukset, on aika lähettää hakemus hyväksyttäväksi.   Perustamishakemuksen työlistaa tulisi käyttää ohjeena varmistaaksenne, että olette keränneet kaikki tarvittavat tiedot verkkohakemusta varten.  LCI:n henkilökunta ja/tai MyLCI:n tukitiimi voivat auttaa hakemuksen kanssa.</a:t>
            </a:r>
          </a:p>
          <a:p>
            <a:endParaRPr lang="en-US" dirty="0">
              <a:latin typeface="Arial" charset="0"/>
              <a:ea typeface="Arial" charset="0"/>
              <a:cs typeface="Arial" charset="0"/>
            </a:endParaRPr>
          </a:p>
          <a:p>
            <a:r>
              <a:rPr lang="fi-FI">
                <a:latin typeface="Arial" charset="0"/>
                <a:ea typeface="Arial" charset="0"/>
                <a:cs typeface="Arial" charset="0"/>
              </a:rPr>
              <a:t>Seuraavat ovat pakollisia vaatimuksia uuden hakemuksen lähettämiseksi. (Lue dialta)</a:t>
            </a:r>
          </a:p>
        </p:txBody>
      </p:sp>
    </p:spTree>
    <p:extLst>
      <p:ext uri="{BB962C8B-B14F-4D97-AF65-F5344CB8AC3E}">
        <p14:creationId xmlns:p14="http://schemas.microsoft.com/office/powerpoint/2010/main" val="4100467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Puhujan muistiinpanot:</a:t>
            </a:r>
          </a:p>
          <a:p>
            <a:pPr marL="0" indent="0">
              <a:spcBef>
                <a:spcPts val="300"/>
              </a:spcBef>
              <a:buNone/>
            </a:pPr>
            <a:r>
              <a:rPr lang="fi-FI" dirty="0">
                <a:latin typeface="Arial" charset="0"/>
                <a:ea typeface="Arial" charset="0"/>
                <a:cs typeface="Arial" charset="0"/>
              </a:rPr>
              <a:t>On tärkeää, että uuden perustetun klubin jäsenet ymmärtävät lionsjäsenyyteen liittyvät maksut ja jäsenmaksut.  Jäsenmaksurakenteen monimutkaisuus tai sen ymmärtämisen puute ovat yksi syy, miksi perustajajäsenet eivät jää vasta perustettuihin klubeihin.  Jäsenmaksuista voidaan keskustella tiedotuskokouksen aikana, mutta tarkemmin niistä tulee sopia vasta järjestäytymiskokouksessa.  </a:t>
            </a:r>
          </a:p>
          <a:p>
            <a:pPr marL="0" indent="0">
              <a:spcBef>
                <a:spcPts val="300"/>
              </a:spcBef>
              <a:buNone/>
            </a:pPr>
            <a:endParaRPr lang="en-US" dirty="0">
              <a:latin typeface="Arial" charset="0"/>
              <a:ea typeface="Arial" charset="0"/>
              <a:cs typeface="Arial" charset="0"/>
            </a:endParaRPr>
          </a:p>
          <a:p>
            <a:pPr marL="0" indent="0">
              <a:spcBef>
                <a:spcPts val="300"/>
              </a:spcBef>
              <a:buNone/>
            </a:pPr>
            <a:r>
              <a:rPr lang="fi-FI" dirty="0">
                <a:latin typeface="Arial" charset="0"/>
                <a:ea typeface="Arial" charset="0"/>
                <a:cs typeface="Arial" charset="0"/>
              </a:rPr>
              <a:t>(Lue dialta)</a:t>
            </a:r>
          </a:p>
          <a:p>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a:t>Tarkasta</a:t>
            </a:r>
            <a:r>
              <a:rPr lang="fi-FI" sz="1200">
                <a:solidFill>
                  <a:srgbClr val="33373B"/>
                </a:solidFill>
              </a:rPr>
              <a:t> </a:t>
            </a:r>
            <a:r>
              <a:rPr lang="fi-FI" sz="1200" b="1">
                <a:solidFill>
                  <a:srgbClr val="7030A0"/>
                </a:solidFill>
              </a:rPr>
              <a:t>Perustamishakemuksen tarkastuslistasta (TK40) </a:t>
            </a:r>
            <a:r>
              <a:rPr lang="fi-FI" sz="1200">
                <a:solidFill>
                  <a:srgbClr val="33373B"/>
                </a:solidFill>
              </a:rPr>
              <a:t>ajantasalla olevat jäsen- ja kansainväliset maksut. </a:t>
            </a:r>
          </a:p>
          <a:p>
            <a:endParaRPr lang="en-US" i="0" dirty="0"/>
          </a:p>
          <a:p>
            <a:r>
              <a:rPr lang="fi-FI" i="0"/>
              <a:t>Tämä asiakirja löytyy myös uuden klubin perustamisen verkkosivulta.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a:p>
        </p:txBody>
      </p:sp>
    </p:spTree>
    <p:extLst>
      <p:ext uri="{BB962C8B-B14F-4D97-AF65-F5344CB8AC3E}">
        <p14:creationId xmlns:p14="http://schemas.microsoft.com/office/powerpoint/2010/main" val="423078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Uuden klubin perustaminen kestää kaikkineen enintään 45 päivää.  Prosessissa on viisi vaihetta ja koko menetelmän pituus riippuu siitä, miten nopeasti hakemuksen lähettänyt tiimi reagoi.  Heitä varten on päämajalla tietty LCI-koordinaattori, joka tukee tiimiä koko hakemuksen käsittelyn ajan.  </a:t>
            </a:r>
          </a:p>
          <a:p>
            <a:endParaRPr lang="en-US" dirty="0"/>
          </a:p>
          <a:p>
            <a:r>
              <a:rPr lang="fi-FI"/>
              <a:t>Nyt kun klubi on käynyt hyväksymisprosessin läpi, tulisi keskittyä seuraaviin perustamisaktiviteetteihin.  Opaslion, laajennustiimi ja kummiklubi/-piiri tukevat klubia perustamisaktiviteettien läpi.</a:t>
            </a:r>
          </a:p>
          <a:p>
            <a:endParaRPr lang="en-US" dirty="0"/>
          </a:p>
          <a:p>
            <a:r>
              <a:rPr lang="fi-FI"/>
              <a:t>(Lue dialta)</a:t>
            </a:r>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t>Puhujan muistiinpanot:</a:t>
            </a:r>
          </a:p>
          <a:p>
            <a:endParaRPr lang="en-US" b="1" dirty="0"/>
          </a:p>
          <a:p>
            <a:r>
              <a:rPr lang="fi-FI"/>
              <a:t>Kun klubi on perustettu, on tärkeää varmistaa klubin vahvuus ja elinvoimaisuus jatkamalla sen kehittämistä.  Yksi suurimmista syistä, miksi piirit eivät kykene säilyttämään klubeja vuotta pidempään on klubien puutteellinen tukirakenne.</a:t>
            </a:r>
          </a:p>
          <a:p>
            <a:endParaRPr lang="en-US" dirty="0"/>
          </a:p>
          <a:p>
            <a:r>
              <a:rPr lang="fi-FI"/>
              <a:t> Seuraavista on apua uusien klubien kehittämisessä: (Lue dialta)</a:t>
            </a:r>
          </a:p>
          <a:p>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i-FI" i="1"/>
              <a:t>Puhujan muistiinpanot:  Tämä on erittäin tärkeä osa esitelmää.  Tässä kohtaa tulisi toistaa, että piirin tulee toimia paikkakunnan parhaan edun mukaisesti.  Klubia perustavien tulee ymmärtää jokaisen klubityypin ominaisuudet.  Voit aina ohjata heidät ottamaan yhteyttä </a:t>
            </a:r>
            <a:r>
              <a:rPr lang="fi-FI" i="1" u="sng"/>
              <a:t>membership@lionsclubs.org</a:t>
            </a:r>
            <a:r>
              <a:rPr lang="fi-FI" i="1"/>
              <a:t> jos heillä on lisäkysymyksiä ennen hakemuksen toimittamista.    </a:t>
            </a:r>
          </a:p>
          <a:p>
            <a:endParaRPr lang="en-US" sz="1100" b="1" dirty="0"/>
          </a:p>
          <a:p>
            <a:r>
              <a:rPr lang="fi-FI" sz="1100">
                <a:latin typeface="Arial" charset="0"/>
                <a:ea typeface="Arial" charset="0"/>
                <a:cs typeface="Arial" charset="0"/>
              </a:rPr>
              <a:t>Maailmamme muuttuu jatkuvasti ja haluamme, että uudet klubit vastaavat jäsentensä elämäntilanteita. </a:t>
            </a:r>
          </a:p>
          <a:p>
            <a:endParaRPr lang="en-US" sz="1100" dirty="0">
              <a:latin typeface="Arial" charset="0"/>
              <a:ea typeface="Arial" charset="0"/>
              <a:cs typeface="Arial" charset="0"/>
            </a:endParaRPr>
          </a:p>
          <a:p>
            <a:r>
              <a:rPr lang="fi-FI" sz="1100">
                <a:latin typeface="Arial" charset="0"/>
                <a:ea typeface="Arial" charset="0"/>
                <a:cs typeface="Arial" charset="0"/>
              </a:rPr>
              <a:t>Alla on lueteltu uusien klubien mahdolliset tyypit.   </a:t>
            </a:r>
          </a:p>
          <a:p>
            <a:endParaRPr lang="en-US" sz="1100" dirty="0">
              <a:latin typeface="Arial" charset="0"/>
              <a:ea typeface="Arial" charset="0"/>
              <a:cs typeface="Arial" charset="0"/>
            </a:endParaRPr>
          </a:p>
          <a:p>
            <a:r>
              <a:rPr lang="fi-FI" sz="1100">
                <a:latin typeface="Arial" charset="0"/>
                <a:ea typeface="Arial" charset="0"/>
                <a:cs typeface="Arial" charset="0"/>
              </a:rPr>
              <a:t>(Lue dialta)</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a:p>
        </p:txBody>
      </p:sp>
    </p:spTree>
    <p:extLst>
      <p:ext uri="{BB962C8B-B14F-4D97-AF65-F5344CB8AC3E}">
        <p14:creationId xmlns:p14="http://schemas.microsoft.com/office/powerpoint/2010/main" val="12795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a:p>
        </p:txBody>
      </p:sp>
    </p:spTree>
    <p:extLst>
      <p:ext uri="{BB962C8B-B14F-4D97-AF65-F5344CB8AC3E}">
        <p14:creationId xmlns:p14="http://schemas.microsoft.com/office/powerpoint/2010/main" val="1117451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fi-FI" b="1"/>
              <a:t>Puhujan muistiinpanot:</a:t>
            </a:r>
          </a:p>
          <a:p>
            <a:endParaRPr lang="en-US" dirty="0"/>
          </a:p>
          <a:p>
            <a:r>
              <a:rPr lang="fi-FI"/>
              <a:t>Osallistuminen uuden klubin kehittämiseen on merkittävä saavutus.  Tämän saavutuksen tärkeyden korostamiseksi Lions Clubs International tarjoaa useita erityispalkintoja, joilla annetaan tunnustusta näille lioneille heidän palvelustaan. (Lue dialta)</a:t>
            </a:r>
          </a:p>
          <a:p>
            <a:endParaRPr lang="en-US" dirty="0"/>
          </a:p>
          <a:p>
            <a:r>
              <a:rPr lang="fi-FI"/>
              <a:t>Lisätietoja löytyy jäsenkasvun palkintojen sivulta.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a:p>
        </p:txBody>
      </p:sp>
    </p:spTree>
    <p:extLst>
      <p:ext uri="{BB962C8B-B14F-4D97-AF65-F5344CB8AC3E}">
        <p14:creationId xmlns:p14="http://schemas.microsoft.com/office/powerpoint/2010/main" val="224351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1">
                <a:solidFill>
                  <a:schemeClr val="accent4"/>
                </a:solidFill>
              </a:rPr>
              <a:t>Rekrytointimateriaaleja </a:t>
            </a:r>
            <a:r>
              <a:rPr lang="fi-FI" sz="1200">
                <a:solidFill>
                  <a:srgbClr val="33373B"/>
                </a:solidFill>
              </a:rPr>
              <a:t>voi tilata Jäsenjaostolta.  Materiaalien tilaaminen onnistuu Perusta uusi klubi -verkkosivulta tai käyttämällä tätä QR-koodia.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a:solidFill>
                  <a:srgbClr val="33373B"/>
                </a:solidFill>
              </a:rPr>
              <a:t>Jäsenhakemukset ja muut asiakirjat löytyvät täytettävän pdf:n muodossa verkosta. </a:t>
            </a:r>
          </a:p>
          <a:p>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fi-FI"/>
              <a:t>(lue dia)</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a:p>
        </p:txBody>
      </p:sp>
    </p:spTree>
    <p:extLst>
      <p:ext uri="{BB962C8B-B14F-4D97-AF65-F5344CB8AC3E}">
        <p14:creationId xmlns:p14="http://schemas.microsoft.com/office/powerpoint/2010/main" val="1052132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i-FI" b="1"/>
              <a:t>Puhujan muistiinpanot:</a:t>
            </a:r>
          </a:p>
          <a:p>
            <a:r>
              <a:rPr lang="fi-FI"/>
              <a:t>Klubitiedot, jotka on ilmoitettu dialla eivät ole ”klubityyppejä” uuden klubi hakemuksessa, vaan ennemminkin klubimalleja.</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a:latin typeface="Arial" charset="0"/>
                <a:ea typeface="Arial" charset="0"/>
                <a:cs typeface="Arial" charset="0"/>
              </a:rPr>
              <a:t>(Lue dialta)</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a:p>
        </p:txBody>
      </p:sp>
    </p:spTree>
    <p:extLst>
      <p:ext uri="{BB962C8B-B14F-4D97-AF65-F5344CB8AC3E}">
        <p14:creationId xmlns:p14="http://schemas.microsoft.com/office/powerpoint/2010/main" val="331840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i-FI" b="1"/>
              <a:t>Puhujan teksti:</a:t>
            </a:r>
          </a:p>
          <a:p>
            <a:endParaRPr lang="en-US" b="1" dirty="0"/>
          </a:p>
          <a:p>
            <a:r>
              <a:rPr lang="fi-FI"/>
              <a:t>Ennen kuin uuden klubin perustamisprosessi aloitetaan ja klubi tai liitännäisklubihakemus lähetetään, joidenkin seikkojen on oltava kunnossa.</a:t>
            </a:r>
          </a:p>
          <a:p>
            <a:r>
              <a:rPr lang="fi-FI"/>
              <a:t>Uuden lionsklubin perustamiseen tarvitaan </a:t>
            </a:r>
            <a:r>
              <a:rPr lang="fi-FI" i="1"/>
              <a:t>(Puhujan muistiinpanot:  Voit aloittaa lukemaan suoraan dialta, ja käyttää alla olevia muistiinpanoja keskustelun jatkamiseen)</a:t>
            </a:r>
          </a:p>
          <a:p>
            <a:pPr marL="171450" indent="-171450">
              <a:buFontTx/>
              <a:buChar char="-"/>
            </a:pPr>
            <a:r>
              <a:rPr lang="fi-FI" i="1"/>
              <a:t>20 tai useampi:  Tarvitaan vähintään 20 uuden klubin hakemukseen, mutta rohkaisemme aina rekrytoimaan enemmän kuin 20, jotta voidaan varautua jäsenmenetyksiin ensimmäisen 6 kuukauden aikana.</a:t>
            </a:r>
          </a:p>
          <a:p>
            <a:pPr marL="171450" indent="-171450">
              <a:buFontTx/>
              <a:buChar char="-"/>
            </a:pPr>
            <a:r>
              <a:rPr lang="fi-FI" i="1"/>
              <a:t>DG hyväksyntä - Piirikuvernöörin on annettava hyväksyntänsä klubin perustamiselle </a:t>
            </a:r>
          </a:p>
          <a:p>
            <a:pPr marL="171450" indent="-171450">
              <a:buFontTx/>
              <a:buChar char="-"/>
            </a:pPr>
            <a:r>
              <a:rPr lang="fi-FI" i="1"/>
              <a:t>Perustamismaksut ja -todistukset - Perustamismaksu on kerran maksettava maksu liittymisen yhteydessä.  Ainoastaan opiskelijoilta ei veloteta näitä maksuja.  Myöhemmin tämän esitelmän aikana tulemme keskustelemaan myös kansainvälisten jäsenmaksujen alennussuunnitelmasta</a:t>
            </a:r>
          </a:p>
          <a:p>
            <a:pPr marL="171450" indent="-171450">
              <a:buFontTx/>
              <a:buChar char="-"/>
            </a:pPr>
            <a:r>
              <a:rPr lang="fi-FI" i="1"/>
              <a:t>Uudin klubin sponsori - kaikilla uusilla klubeilla on oltava sponsori </a:t>
            </a:r>
          </a:p>
          <a:p>
            <a:pPr marL="171450" indent="-171450">
              <a:buFontTx/>
              <a:buChar char="-"/>
            </a:pPr>
            <a:r>
              <a:rPr lang="fi-FI" i="1"/>
              <a:t>Hakemus - Kaikki hakemukset toimitetaan verkossa, ja niistä puhutaan myöhemmin tämän esitelmän aikana.</a:t>
            </a:r>
          </a:p>
          <a:p>
            <a:pPr marL="171450" indent="-171450">
              <a:buFontTx/>
              <a:buChar char="-"/>
            </a:pPr>
            <a:endParaRPr lang="en-US" i="1" dirty="0"/>
          </a:p>
          <a:p>
            <a:r>
              <a:rPr lang="fi-FI" i="1"/>
              <a:t>Liitännäisklubit ovat suositeltava vaihtoehto silloin kun uutta klubia varten vaadittuja 20 henkilöä ei saada varmistettua ennen perustamisprosessin aloittamista.  Liitännäisklubit voidaan aina muuntaa itsenäisiksi klubeiksi kun ne saavuttavat 20 jäsenen lukumäärän.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a:p>
        </p:txBody>
      </p:sp>
    </p:spTree>
    <p:extLst>
      <p:ext uri="{BB962C8B-B14F-4D97-AF65-F5344CB8AC3E}">
        <p14:creationId xmlns:p14="http://schemas.microsoft.com/office/powerpoint/2010/main" val="3244021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fi-FI" sz="1400"/>
              <a:t>Puhujan muistiinpanot:  </a:t>
            </a:r>
            <a:r>
              <a:rPr lang="fi-FI" sz="1400" b="0" i="0">
                <a:latin typeface="Calibri" panose="020F0502020204030204" pitchFamily="34" charset="0"/>
                <a:ea typeface="Calibri" panose="020F0502020204030204" pitchFamily="34" charset="0"/>
              </a:rPr>
              <a:t>Esittele neljä vaihetta ja vakuuttele osallistujille, että heidän suoritettuaan kaikki neljä vaihetta heillä tulee olemaan tarvittavat tiedot ja resurssit käytössään uuden klubin perustamiseksi paikkakunnalleen.  </a:t>
            </a:r>
          </a:p>
          <a:p>
            <a:endParaRPr lang="en-US" b="1"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a:p>
        </p:txBody>
      </p:sp>
    </p:spTree>
    <p:extLst>
      <p:ext uri="{BB962C8B-B14F-4D97-AF65-F5344CB8AC3E}">
        <p14:creationId xmlns:p14="http://schemas.microsoft.com/office/powerpoint/2010/main" val="60604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t>Puhujan teksti:</a:t>
            </a:r>
          </a:p>
          <a:p>
            <a:r>
              <a:rPr lang="fi-FI"/>
              <a:t>Uusien klubien kehittäminen vaatii koko tiimin panoksen.  Tiimin jäsenten tulee olla innostuneita lionina toimimisesta ja sitoutuneita klubin koko perustamisprosessiin.  Tiiminne tulisi olla valmis aktiiviseen osallistumiseen klubin muodostamisessa, mukaan lukien:  Yhdistys ja liikeyritysrekrytointi, tiedotuskokoukset ja järjestäytymiskokous.</a:t>
            </a:r>
          </a:p>
          <a:p>
            <a:endParaRPr lang="en-US" dirty="0"/>
          </a:p>
          <a:p>
            <a:r>
              <a:rPr lang="fi-FI"/>
              <a:t>(Lue dialta)  </a:t>
            </a:r>
          </a:p>
          <a:p>
            <a:endParaRPr lang="en-US" dirty="0"/>
          </a:p>
        </p:txBody>
      </p:sp>
    </p:spTree>
    <p:extLst>
      <p:ext uri="{BB962C8B-B14F-4D97-AF65-F5344CB8AC3E}">
        <p14:creationId xmlns:p14="http://schemas.microsoft.com/office/powerpoint/2010/main" val="393319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t>Puhujan teksti:</a:t>
            </a:r>
          </a:p>
          <a:p>
            <a:r>
              <a:rPr lang="fi-FI"/>
              <a:t>Vahvan rekrytointitiimin rakentaminen on yksi keskeisin osa onnistunutta uuden klubin muodostamista.  Jokaiselle rekrytointitiimin jäsenelle tulisi antaa rooli, joka sopii heidän vahvuuksiinsa ja kokemukseensa.  Jokaisen tehtävänä on kuitenkin kasvattaa jäsenmäärää ja osallistua niihin pyrkimyksiin.  </a:t>
            </a:r>
          </a:p>
          <a:p>
            <a:endParaRPr lang="en-US" dirty="0"/>
          </a:p>
          <a:p>
            <a:r>
              <a:rPr lang="fi-FI"/>
              <a:t>Taulukossa on eriteltynä kaikki tiimit, joiden osallistumista rekrytointi vaatii.  Rekrytointitiimissä tulisi olla 4-6 henkilöä.   Alatiimit toimivat kentällä rekrytointia tukevana tiiminä.  Jäsenet tulee jakaa seuraaviin alatiimeihin: </a:t>
            </a:r>
          </a:p>
          <a:p>
            <a:endParaRPr lang="en-US" dirty="0"/>
          </a:p>
        </p:txBody>
      </p:sp>
    </p:spTree>
    <p:extLst>
      <p:ext uri="{BB962C8B-B14F-4D97-AF65-F5344CB8AC3E}">
        <p14:creationId xmlns:p14="http://schemas.microsoft.com/office/powerpoint/2010/main" val="1497298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s://www.lionsclubs.org/fi/resources-for-members/resource-center/start-a-new-club"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www.lionsclub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rPr>
              <a:t>Uuden klubin kehittäminen -koulutus</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743200"/>
            <a:ext cx="1178336" cy="7620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90947" y="1322588"/>
            <a:ext cx="2010104"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Vaihe 1:</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584775"/>
          </a:xfrm>
          <a:prstGeom prst="rect">
            <a:avLst/>
          </a:prstGeom>
          <a:noFill/>
        </p:spPr>
        <p:txBody>
          <a:bodyPr wrap="square">
            <a:spAutoFit/>
          </a:bodyPr>
          <a:lstStyle/>
          <a:p>
            <a:pPr algn="ctr"/>
            <a:r>
              <a:rPr lang="fi-FI" sz="3200">
                <a:solidFill>
                  <a:schemeClr val="bg1"/>
                </a:solidFill>
              </a:rPr>
              <a:t>Perusta tiimi</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8345334" cy="592105"/>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dirty="0">
                <a:solidFill>
                  <a:srgbClr val="00338D"/>
                </a:solidFill>
                <a:latin typeface="Arial" panose="020B0604020202020204" pitchFamily="34" charset="0"/>
                <a:cs typeface="Arial" panose="020B0604020202020204" pitchFamily="34" charset="0"/>
              </a:rPr>
              <a:t>Vaihe 1: Perusta tiimi</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553783" y="2241678"/>
            <a:ext cx="10607040"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000" b="1"/>
              <a:t>Uusien klubien kehittäminen vaatii koko tiimin panoksen.  Tiimin jäsenten tulee olla innostuneita lionina toimimisesta ja sitoutuneita klubin koko perustamisprosessiin.</a:t>
            </a:r>
          </a:p>
          <a:p>
            <a:pPr marL="0" indent="0">
              <a:buNone/>
            </a:pPr>
            <a:endParaRPr lang="en-US" b="1" kern="0" dirty="0">
              <a:solidFill>
                <a:srgbClr val="002060"/>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kern="0" dirty="0">
              <a:solidFill>
                <a:srgbClr val="0D2240"/>
              </a:solidFill>
              <a:latin typeface="Arial" charset="0"/>
              <a:ea typeface="Arial" charset="0"/>
              <a:cs typeface="Arial" charset="0"/>
            </a:endParaRPr>
          </a:p>
          <a:p>
            <a:pPr marL="0" indent="0">
              <a:buNone/>
            </a:pPr>
            <a:endParaRPr lang="en-US" sz="2000" kern="0" dirty="0">
              <a:solidFill>
                <a:schemeClr val="accent6">
                  <a:lumMod val="75000"/>
                  <a:lumOff val="25000"/>
                </a:schemeClr>
              </a:solidFill>
            </a:endParaRPr>
          </a:p>
          <a:p>
            <a:pPr marL="0" indent="0">
              <a:buNone/>
            </a:pPr>
            <a:endParaRPr lang="en-US" sz="2000" kern="0" dirty="0"/>
          </a:p>
          <a:p>
            <a:pPr marL="0" indent="0">
              <a:buNone/>
            </a:pPr>
            <a:endParaRPr lang="en-US" kern="0" dirty="0"/>
          </a:p>
        </p:txBody>
      </p:sp>
      <p:sp>
        <p:nvSpPr>
          <p:cNvPr id="4" name="TextBox 3">
            <a:extLst>
              <a:ext uri="{FF2B5EF4-FFF2-40B4-BE49-F238E27FC236}">
                <a16:creationId xmlns:a16="http://schemas.microsoft.com/office/drawing/2014/main" id="{D389B1DB-F5FF-2283-EED2-9802A29A8E37}"/>
              </a:ext>
            </a:extLst>
          </p:cNvPr>
          <p:cNvSpPr txBox="1"/>
          <p:nvPr/>
        </p:nvSpPr>
        <p:spPr>
          <a:xfrm>
            <a:off x="759700" y="3201788"/>
            <a:ext cx="5212080" cy="3534301"/>
          </a:xfrm>
          <a:prstGeom prst="rect">
            <a:avLst/>
          </a:prstGeom>
          <a:noFill/>
        </p:spPr>
        <p:txBody>
          <a:bodyPr wrap="square" rtlCol="0">
            <a:spAutoFit/>
          </a:bodyPr>
          <a:lstStyle/>
          <a:p>
            <a:r>
              <a:rPr lang="fi-FI" sz="1900" b="1" dirty="0">
                <a:solidFill>
                  <a:srgbClr val="00338D"/>
                </a:solidFill>
              </a:rPr>
              <a:t>Seuraavat lionit ovat instrumentaalisessa roolissa uuden klubin perustamisessa:</a:t>
            </a:r>
          </a:p>
          <a:p>
            <a:endParaRPr lang="en-US" i="1" dirty="0">
              <a:solidFill>
                <a:srgbClr val="0A5496"/>
              </a:solidFill>
            </a:endParaRPr>
          </a:p>
          <a:p>
            <a:pPr marL="342900" indent="-342900">
              <a:buClr>
                <a:srgbClr val="33373B"/>
              </a:buClr>
              <a:buSzPct val="100000"/>
              <a:buFont typeface="Wingdings" panose="05000000000000000000" pitchFamily="2" charset="2"/>
              <a:buChar char="Ø"/>
            </a:pPr>
            <a:r>
              <a:rPr lang="fi-FI" dirty="0">
                <a:solidFill>
                  <a:schemeClr val="accent6">
                    <a:lumMod val="75000"/>
                    <a:lumOff val="25000"/>
                  </a:schemeClr>
                </a:solidFill>
              </a:rPr>
              <a:t>Piirin Maailmanlaajuisen jäsenyysaloitteen työryhmän jäsenet</a:t>
            </a:r>
          </a:p>
          <a:p>
            <a:pPr marL="342900" indent="-342900">
              <a:lnSpc>
                <a:spcPct val="150000"/>
              </a:lnSpc>
              <a:buClr>
                <a:srgbClr val="33373B"/>
              </a:buClr>
              <a:buSzPct val="100000"/>
              <a:buFont typeface="Wingdings" panose="05000000000000000000" pitchFamily="2" charset="2"/>
              <a:buChar char="Ø"/>
            </a:pPr>
            <a:r>
              <a:rPr lang="fi-FI" dirty="0">
                <a:solidFill>
                  <a:schemeClr val="accent6">
                    <a:lumMod val="75000"/>
                    <a:lumOff val="25000"/>
                  </a:schemeClr>
                </a:solidFill>
              </a:rPr>
              <a:t>Piirikuvernööri</a:t>
            </a:r>
          </a:p>
          <a:p>
            <a:pPr marL="342900" indent="-342900">
              <a:lnSpc>
                <a:spcPct val="150000"/>
              </a:lnSpc>
              <a:buClr>
                <a:srgbClr val="33373B"/>
              </a:buClr>
              <a:buSzPct val="100000"/>
              <a:buFont typeface="Wingdings" panose="05000000000000000000" pitchFamily="2" charset="2"/>
              <a:buChar char="Ø"/>
            </a:pPr>
            <a:r>
              <a:rPr lang="fi-FI" dirty="0">
                <a:solidFill>
                  <a:schemeClr val="accent6">
                    <a:lumMod val="75000"/>
                    <a:lumOff val="25000"/>
                  </a:schemeClr>
                </a:solidFill>
              </a:rPr>
              <a:t>Piirin GET-koordinaattori</a:t>
            </a:r>
          </a:p>
          <a:p>
            <a:pPr marL="342900" indent="-342900">
              <a:lnSpc>
                <a:spcPct val="150000"/>
              </a:lnSpc>
              <a:buClr>
                <a:srgbClr val="33373B"/>
              </a:buClr>
              <a:buSzPct val="100000"/>
              <a:buFont typeface="Wingdings" panose="05000000000000000000" pitchFamily="2" charset="2"/>
              <a:buChar char="Ø"/>
            </a:pPr>
            <a:r>
              <a:rPr lang="fi-FI" dirty="0">
                <a:solidFill>
                  <a:schemeClr val="accent6">
                    <a:lumMod val="75000"/>
                    <a:lumOff val="25000"/>
                  </a:schemeClr>
                </a:solidFill>
              </a:rPr>
              <a:t>Klubin opaslion</a:t>
            </a:r>
          </a:p>
          <a:p>
            <a:pPr marL="342900" indent="-342900">
              <a:lnSpc>
                <a:spcPct val="150000"/>
              </a:lnSpc>
              <a:buClr>
                <a:srgbClr val="33373B"/>
              </a:buClr>
              <a:buSzPct val="100000"/>
              <a:buFont typeface="Wingdings" panose="05000000000000000000" pitchFamily="2" charset="2"/>
              <a:buChar char="Ø"/>
            </a:pPr>
            <a:r>
              <a:rPr lang="fi-FI" dirty="0">
                <a:solidFill>
                  <a:schemeClr val="accent6">
                    <a:lumMod val="75000"/>
                    <a:lumOff val="25000"/>
                  </a:schemeClr>
                </a:solidFill>
              </a:rPr>
              <a:t>Ensimmäinen varapiirikuvernööri</a:t>
            </a:r>
          </a:p>
          <a:p>
            <a:pPr marL="342900" indent="-342900">
              <a:lnSpc>
                <a:spcPct val="150000"/>
              </a:lnSpc>
              <a:buClr>
                <a:srgbClr val="33373B"/>
              </a:buClr>
              <a:buSzPct val="100000"/>
              <a:buFont typeface="Wingdings" panose="05000000000000000000" pitchFamily="2" charset="2"/>
              <a:buChar char="Ø"/>
            </a:pPr>
            <a:r>
              <a:rPr lang="fi-FI" dirty="0">
                <a:solidFill>
                  <a:schemeClr val="accent6">
                    <a:lumMod val="75000"/>
                    <a:lumOff val="25000"/>
                  </a:schemeClr>
                </a:solidFill>
              </a:rPr>
              <a:t>Kummiklubina toimivan lionsklubin jäsenet</a:t>
            </a:r>
          </a:p>
        </p:txBody>
      </p:sp>
      <p:sp>
        <p:nvSpPr>
          <p:cNvPr id="5" name="TextBox 4">
            <a:extLst>
              <a:ext uri="{FF2B5EF4-FFF2-40B4-BE49-F238E27FC236}">
                <a16:creationId xmlns:a16="http://schemas.microsoft.com/office/drawing/2014/main" id="{C61907E4-E1BE-0B41-83F7-600EC1CD0FB9}"/>
              </a:ext>
            </a:extLst>
          </p:cNvPr>
          <p:cNvSpPr txBox="1"/>
          <p:nvPr/>
        </p:nvSpPr>
        <p:spPr>
          <a:xfrm>
            <a:off x="6220222" y="3215235"/>
            <a:ext cx="5212080" cy="3200876"/>
          </a:xfrm>
          <a:prstGeom prst="rect">
            <a:avLst/>
          </a:prstGeom>
          <a:noFill/>
        </p:spPr>
        <p:txBody>
          <a:bodyPr wrap="square" rtlCol="0">
            <a:spAutoFit/>
          </a:bodyPr>
          <a:lstStyle/>
          <a:p>
            <a:r>
              <a:rPr lang="fi-FI" sz="1900" b="1" dirty="0">
                <a:solidFill>
                  <a:srgbClr val="00338D"/>
                </a:solidFill>
              </a:rPr>
              <a:t>Rekrytointitiimille asetetut odotukset:</a:t>
            </a:r>
          </a:p>
          <a:p>
            <a:endParaRPr lang="en-US" b="1" dirty="0">
              <a:solidFill>
                <a:srgbClr val="002060"/>
              </a:solidFill>
            </a:endParaRPr>
          </a:p>
          <a:p>
            <a:pPr marL="342900" indent="-342900">
              <a:lnSpc>
                <a:spcPct val="150000"/>
              </a:lnSpc>
              <a:buClr>
                <a:srgbClr val="33373B"/>
              </a:buClr>
              <a:buSzPct val="100000"/>
              <a:buFont typeface="Wingdings" panose="05000000000000000000" pitchFamily="2" charset="2"/>
              <a:buChar char="Ø"/>
            </a:pPr>
            <a:r>
              <a:rPr lang="fi-FI" dirty="0">
                <a:solidFill>
                  <a:schemeClr val="accent6">
                    <a:lumMod val="75000"/>
                    <a:lumOff val="25000"/>
                  </a:schemeClr>
                </a:solidFill>
              </a:rPr>
              <a:t>Osallistu kasvotusten järjestettävään koulutukseen</a:t>
            </a:r>
          </a:p>
          <a:p>
            <a:pPr marL="342900" indent="-342900">
              <a:lnSpc>
                <a:spcPct val="150000"/>
              </a:lnSpc>
              <a:buClr>
                <a:srgbClr val="33373B"/>
              </a:buClr>
              <a:buSzPct val="100000"/>
              <a:buFont typeface="Wingdings" panose="05000000000000000000" pitchFamily="2" charset="2"/>
              <a:buChar char="Ø"/>
            </a:pPr>
            <a:r>
              <a:rPr lang="fi-FI" dirty="0">
                <a:solidFill>
                  <a:schemeClr val="accent6">
                    <a:lumMod val="75000"/>
                    <a:lumOff val="25000"/>
                  </a:schemeClr>
                </a:solidFill>
              </a:rPr>
              <a:t>Osallistu vähintään yhteen rekrytointipäivään</a:t>
            </a:r>
          </a:p>
          <a:p>
            <a:pPr marL="342900" indent="-342900">
              <a:lnSpc>
                <a:spcPct val="150000"/>
              </a:lnSpc>
              <a:buClr>
                <a:srgbClr val="33373B"/>
              </a:buClr>
              <a:buSzPct val="100000"/>
              <a:buFont typeface="Wingdings" panose="05000000000000000000" pitchFamily="2" charset="2"/>
              <a:buChar char="Ø"/>
            </a:pPr>
            <a:r>
              <a:rPr lang="fi-FI" dirty="0">
                <a:solidFill>
                  <a:schemeClr val="accent6">
                    <a:lumMod val="75000"/>
                    <a:lumOff val="25000"/>
                  </a:schemeClr>
                </a:solidFill>
              </a:rPr>
              <a:t>Osallistu tiedotus- ja järjestäytymiskokouksiin</a:t>
            </a:r>
          </a:p>
          <a:p>
            <a:pPr marL="342900" indent="-342900">
              <a:lnSpc>
                <a:spcPct val="150000"/>
              </a:lnSpc>
              <a:buClr>
                <a:srgbClr val="33373B"/>
              </a:buClr>
              <a:buSzPct val="100000"/>
              <a:buFont typeface="Wingdings" panose="05000000000000000000" pitchFamily="2" charset="2"/>
              <a:buChar char="Ø"/>
            </a:pPr>
            <a:r>
              <a:rPr lang="fi-FI" dirty="0">
                <a:solidFill>
                  <a:schemeClr val="accent6">
                    <a:lumMod val="75000"/>
                    <a:lumOff val="25000"/>
                  </a:schemeClr>
                </a:solidFill>
              </a:rPr>
              <a:t>Tue uutta klubia kaikissa perustamiseen liittyvissä asioissa</a:t>
            </a:r>
          </a:p>
          <a:p>
            <a:pPr>
              <a:buClr>
                <a:srgbClr val="EBB700"/>
              </a:buClr>
              <a:buSzPct val="100000"/>
            </a:pPr>
            <a:endParaRPr lang="en-US" sz="200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381000" y="419100"/>
            <a:ext cx="11734800" cy="533400"/>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b="1" dirty="0">
                <a:solidFill>
                  <a:srgbClr val="00338D"/>
                </a:solidFill>
              </a:rPr>
              <a:t>Vaihe 1: Kehittäkää tiimiä – alatiimien perustaminen</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3081021723"/>
              </p:ext>
            </p:extLst>
          </p:nvPr>
        </p:nvGraphicFramePr>
        <p:xfrm>
          <a:off x="381000" y="2000802"/>
          <a:ext cx="11506200" cy="4628598"/>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20000"/>
                    </a:ext>
                  </a:extLst>
                </a:gridCol>
                <a:gridCol w="69342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6112">
                <a:tc>
                  <a:txBody>
                    <a:bodyPr/>
                    <a:lstStyle/>
                    <a:p>
                      <a:pPr marL="0" marR="0" algn="ctr">
                        <a:lnSpc>
                          <a:spcPct val="115000"/>
                        </a:lnSpc>
                        <a:spcBef>
                          <a:spcPts val="0"/>
                        </a:spcBef>
                        <a:spcAft>
                          <a:spcPts val="0"/>
                        </a:spcAft>
                      </a:pPr>
                      <a:r>
                        <a:rPr lang="fi-FI" sz="2000"/>
                        <a:t> </a:t>
                      </a:r>
                    </a:p>
                  </a:txBody>
                  <a:tcPr marL="74979" marR="74979" marT="0" marB="0"/>
                </a:tc>
                <a:tc>
                  <a:txBody>
                    <a:bodyPr/>
                    <a:lstStyle/>
                    <a:p>
                      <a:pPr marL="0" marR="0" algn="ctr">
                        <a:lnSpc>
                          <a:spcPct val="115000"/>
                        </a:lnSpc>
                        <a:spcBef>
                          <a:spcPts val="0"/>
                        </a:spcBef>
                        <a:spcAft>
                          <a:spcPts val="0"/>
                        </a:spcAft>
                      </a:pPr>
                      <a:r>
                        <a:rPr lang="fi-FI" sz="2000"/>
                        <a:t>Velvollisuudet</a:t>
                      </a:r>
                    </a:p>
                  </a:txBody>
                  <a:tcPr marL="74979" marR="74979" marT="0" marB="0"/>
                </a:tc>
                <a:tc>
                  <a:txBody>
                    <a:bodyPr/>
                    <a:lstStyle/>
                    <a:p>
                      <a:pPr marL="102870" marR="0" indent="-114300" algn="ctr">
                        <a:lnSpc>
                          <a:spcPct val="115000"/>
                        </a:lnSpc>
                        <a:spcBef>
                          <a:spcPts val="0"/>
                        </a:spcBef>
                        <a:spcAft>
                          <a:spcPts val="0"/>
                        </a:spcAft>
                      </a:pPr>
                      <a:r>
                        <a:rPr lang="fi-FI" sz="2000"/>
                        <a:t>Ominaisuudet</a:t>
                      </a:r>
                    </a:p>
                  </a:txBody>
                  <a:tcPr marL="74979" marR="74979" marT="0" marB="0"/>
                </a:tc>
                <a:extLst>
                  <a:ext uri="{0D108BD9-81ED-4DB2-BD59-A6C34878D82A}">
                    <a16:rowId xmlns:a16="http://schemas.microsoft.com/office/drawing/2014/main" val="10000"/>
                  </a:ext>
                </a:extLst>
              </a:tr>
              <a:tr h="1122439">
                <a:tc>
                  <a:txBody>
                    <a:bodyPr/>
                    <a:lstStyle/>
                    <a:p>
                      <a:pPr marL="0" marR="0">
                        <a:lnSpc>
                          <a:spcPct val="115000"/>
                        </a:lnSpc>
                        <a:spcBef>
                          <a:spcPts val="0"/>
                        </a:spcBef>
                        <a:spcAft>
                          <a:spcPts val="0"/>
                        </a:spcAft>
                      </a:pPr>
                      <a:r>
                        <a:rPr lang="fi-FI" sz="2000"/>
                        <a:t>Johtotiimi</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Ottaa yhteyttä lionien verkostoon puhelimitse ja sähköpostitse</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Hankkii tietoa tärkeistä johtajista</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Sopii tapaamisista johtajien kanssa</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Järjestelmällinen</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Teknisesti taitava</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Luonnollinen puhelimessa</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Vahva kirjoitustaito</a:t>
                      </a:r>
                    </a:p>
                  </a:txBody>
                  <a:tcPr marL="74979" marR="74979" marT="0" marB="0"/>
                </a:tc>
                <a:extLst>
                  <a:ext uri="{0D108BD9-81ED-4DB2-BD59-A6C34878D82A}">
                    <a16:rowId xmlns:a16="http://schemas.microsoft.com/office/drawing/2014/main" val="10001"/>
                  </a:ext>
                </a:extLst>
              </a:tr>
              <a:tr h="1142086">
                <a:tc>
                  <a:txBody>
                    <a:bodyPr/>
                    <a:lstStyle/>
                    <a:p>
                      <a:pPr marL="0" marR="0">
                        <a:lnSpc>
                          <a:spcPct val="115000"/>
                        </a:lnSpc>
                        <a:spcBef>
                          <a:spcPts val="0"/>
                        </a:spcBef>
                        <a:spcAft>
                          <a:spcPts val="0"/>
                        </a:spcAft>
                      </a:pPr>
                      <a:r>
                        <a:rPr lang="fi-FI" sz="2000"/>
                        <a:t>Aluetiimi</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Kehittää suunnitelman yhteyden ottamiseksi paikkakunnan yritysjohtajiin</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Vierailee yritysjohtajien luona ja pyytää heitä liittymään klubiin tai osallistumaan tiedotuskokoukseen</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Vie esitteitä yrityksiin ja paikkoihin, joissa liikkuu paljon ihmisiä</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Sosiaalinen</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Ammattimainen käytös</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Ajattelee nopeasti</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Vahvat sosiaaliset taidot</a:t>
                      </a:r>
                    </a:p>
                  </a:txBody>
                  <a:tcPr marL="74979" marR="74979" marT="0" marB="0"/>
                </a:tc>
                <a:extLst>
                  <a:ext uri="{0D108BD9-81ED-4DB2-BD59-A6C34878D82A}">
                    <a16:rowId xmlns:a16="http://schemas.microsoft.com/office/drawing/2014/main" val="10002"/>
                  </a:ext>
                </a:extLst>
              </a:tr>
              <a:tr h="944840">
                <a:tc>
                  <a:txBody>
                    <a:bodyPr/>
                    <a:lstStyle/>
                    <a:p>
                      <a:pPr marL="0" marR="0">
                        <a:lnSpc>
                          <a:spcPct val="115000"/>
                        </a:lnSpc>
                        <a:spcBef>
                          <a:spcPts val="0"/>
                        </a:spcBef>
                        <a:spcAft>
                          <a:spcPts val="0"/>
                        </a:spcAft>
                      </a:pPr>
                      <a:r>
                        <a:rPr lang="fi-FI" sz="2000"/>
                        <a:t>Kenttätiimi</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Kehittää suunnitelman yhteyden ottamiseksi paikkakunnan asukkaisiin</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Pystyttää mainospisteitä paikkakunnalla</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itchFamily="34" charset="0"/>
                          <a:ea typeface="Calibri"/>
                          <a:cs typeface="Arial" pitchFamily="34" charset="0"/>
                        </a:rPr>
                        <a:t>Kutsu mahdollisia jäseniä osallistumaan palveluprojekteihin.</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Sosiaalinen</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Ammattimainen käytös</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Vahvat sosiaaliset taidot</a:t>
                      </a:r>
                    </a:p>
                  </a:txBody>
                  <a:tcPr marL="74979" marR="74979" marT="0" marB="0"/>
                </a:tc>
                <a:extLst>
                  <a:ext uri="{0D108BD9-81ED-4DB2-BD59-A6C34878D82A}">
                    <a16:rowId xmlns:a16="http://schemas.microsoft.com/office/drawing/2014/main" val="10003"/>
                  </a:ext>
                </a:extLst>
              </a:tr>
              <a:tr h="1043121">
                <a:tc>
                  <a:txBody>
                    <a:bodyPr/>
                    <a:lstStyle/>
                    <a:p>
                      <a:pPr marL="0" marR="0">
                        <a:lnSpc>
                          <a:spcPct val="115000"/>
                        </a:lnSpc>
                        <a:spcBef>
                          <a:spcPts val="0"/>
                        </a:spcBef>
                        <a:spcAft>
                          <a:spcPts val="0"/>
                        </a:spcAft>
                      </a:pPr>
                      <a:r>
                        <a:rPr lang="fi-FI" sz="2000"/>
                        <a:t>Toimintatiimi</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Ottaa yhteyttä mahdollisiin uusiin jäseniin</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Kertoo uusille jäsenille kokousten ajankohdista ja muista tärkeistä asioista</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Järjestelmällinen</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Teknisesti taitava</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Luonnollinen puhelimessa</a:t>
                      </a:r>
                    </a:p>
                    <a:p>
                      <a:pPr marL="171450" marR="0" lvl="0" indent="-171450">
                        <a:lnSpc>
                          <a:spcPct val="115000"/>
                        </a:lnSpc>
                        <a:spcBef>
                          <a:spcPts val="0"/>
                        </a:spcBef>
                        <a:spcAft>
                          <a:spcPts val="0"/>
                        </a:spcAft>
                        <a:buFont typeface="Arial" pitchFamily="34" charset="0"/>
                        <a:buChar char="•"/>
                      </a:pPr>
                      <a:r>
                        <a:rPr lang="fi-FI" sz="1500" b="0">
                          <a:solidFill>
                            <a:srgbClr val="00338D"/>
                          </a:solidFill>
                          <a:latin typeface="Arial" panose="020B0604020202020204" pitchFamily="34" charset="0"/>
                          <a:cs typeface="Arial" panose="020B0604020202020204" pitchFamily="34" charset="0"/>
                        </a:rPr>
                        <a:t>Vahva kirjoitustaito</a:t>
                      </a: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770964" y="1354471"/>
            <a:ext cx="10773335" cy="646331"/>
          </a:xfrm>
          <a:prstGeom prst="rect">
            <a:avLst/>
          </a:prstGeom>
          <a:noFill/>
        </p:spPr>
        <p:txBody>
          <a:bodyPr wrap="square">
            <a:spAutoFit/>
          </a:bodyPr>
          <a:lstStyle/>
          <a:p>
            <a:r>
              <a:rPr lang="fi-FI">
                <a:solidFill>
                  <a:srgbClr val="33373B"/>
                </a:solidFill>
              </a:rPr>
              <a:t>Alatiimit toimivat kentällä rekrytointia tukevana tiiminä.  Jäsenet tulee jakaa seuraaviin alatiimeihin: </a:t>
            </a:r>
          </a:p>
        </p:txBody>
      </p:sp>
      <p:sp>
        <p:nvSpPr>
          <p:cNvPr id="5" name="Yellow Bar">
            <a:extLst>
              <a:ext uri="{FF2B5EF4-FFF2-40B4-BE49-F238E27FC236}">
                <a16:creationId xmlns:a16="http://schemas.microsoft.com/office/drawing/2014/main" id="{B04F3B86-AE53-5671-6B74-42EDF5841D01}"/>
              </a:ext>
            </a:extLst>
          </p:cNvPr>
          <p:cNvSpPr/>
          <p:nvPr/>
        </p:nvSpPr>
        <p:spPr>
          <a:xfrm>
            <a:off x="609600" y="109066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65327" y="1499973"/>
            <a:ext cx="206134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Vaihe 2:</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90" y="3339141"/>
            <a:ext cx="4922018"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fi-FI" sz="3200" i="0" baseline="0">
                <a:solidFill>
                  <a:schemeClr val="bg1"/>
                </a:solidFill>
                <a:latin typeface="Arial" panose="020B0604020202020204" pitchFamily="34" charset="0"/>
                <a:ea typeface="+mn-ea"/>
                <a:cs typeface="Arial" panose="020B0604020202020204" pitchFamily="34" charset="0"/>
              </a:rPr>
              <a:t>Mahdollisuuksien kartoittaminen alueilla</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48679"/>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00338D"/>
                </a:solidFill>
                <a:latin typeface="Arial" panose="020B0604020202020204" pitchFamily="34" charset="0"/>
                <a:cs typeface="Arial" panose="020B0604020202020204" pitchFamily="34" charset="0"/>
              </a:rPr>
              <a:t>Vaihe 2: Määrittele alueet, joilla esiintyy tarvetta</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2016094"/>
            <a:ext cx="10964163" cy="1015663"/>
          </a:xfrm>
          <a:prstGeom prst="rect">
            <a:avLst/>
          </a:prstGeom>
          <a:noFill/>
        </p:spPr>
        <p:txBody>
          <a:bodyPr wrap="square" rtlCol="0">
            <a:spAutoFit/>
          </a:bodyPr>
          <a:lstStyle/>
          <a:p>
            <a:r>
              <a:rPr lang="fi-FI" sz="2000" b="1">
                <a:solidFill>
                  <a:srgbClr val="33373B"/>
                </a:solidFill>
              </a:rPr>
              <a:t>Alueen määrittäminen klubille on keskeinen osa uuden klubin perustamista.  Paikkakunnan tarpeiden arviointi voi auttaa parhaan ja eniten apua tarvitsevan sijainnin määrittämisessä.</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4394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1700" b="1" dirty="0">
                <a:solidFill>
                  <a:srgbClr val="00338D"/>
                </a:solidFill>
              </a:rPr>
              <a:t>Seuraavia tulee harkita:</a:t>
            </a:r>
          </a:p>
          <a:p>
            <a:pPr marL="342900" indent="-342900">
              <a:lnSpc>
                <a:spcPct val="150000"/>
              </a:lnSpc>
              <a:buClr>
                <a:srgbClr val="33373B"/>
              </a:buClr>
              <a:buSzPct val="100000"/>
              <a:buFont typeface="Wingdings" panose="05000000000000000000" pitchFamily="2" charset="2"/>
              <a:buChar char="Ø"/>
            </a:pPr>
            <a:r>
              <a:rPr lang="fi-FI" sz="1700" dirty="0">
                <a:solidFill>
                  <a:srgbClr val="33373B"/>
                </a:solidFill>
              </a:rPr>
              <a:t>Väestömäärä </a:t>
            </a:r>
          </a:p>
          <a:p>
            <a:pPr marL="342900" indent="-342900">
              <a:lnSpc>
                <a:spcPct val="150000"/>
              </a:lnSpc>
              <a:buClr>
                <a:srgbClr val="33373B"/>
              </a:buClr>
              <a:buSzPct val="100000"/>
              <a:buFont typeface="Wingdings" panose="05000000000000000000" pitchFamily="2" charset="2"/>
              <a:buChar char="Ø"/>
            </a:pPr>
            <a:r>
              <a:rPr lang="fi-FI" sz="1700" dirty="0">
                <a:solidFill>
                  <a:srgbClr val="33373B"/>
                </a:solidFill>
              </a:rPr>
              <a:t>Mahdollisuudet paikallisille projekteille</a:t>
            </a:r>
          </a:p>
          <a:p>
            <a:pPr marL="342900" indent="-342900">
              <a:lnSpc>
                <a:spcPct val="150000"/>
              </a:lnSpc>
              <a:buClr>
                <a:srgbClr val="33373B"/>
              </a:buClr>
              <a:buSzPct val="100000"/>
              <a:buFont typeface="Wingdings" panose="05000000000000000000" pitchFamily="2" charset="2"/>
              <a:buChar char="Ø"/>
            </a:pPr>
            <a:r>
              <a:rPr lang="fi-FI" sz="1700" dirty="0">
                <a:solidFill>
                  <a:srgbClr val="33373B"/>
                </a:solidFill>
              </a:rPr>
              <a:t>Nykyiset palveluklubit ja muut paikkakunnalla toimivat järjestöt</a:t>
            </a:r>
          </a:p>
          <a:p>
            <a:pPr marL="342900" indent="-342900">
              <a:lnSpc>
                <a:spcPct val="150000"/>
              </a:lnSpc>
              <a:buClr>
                <a:srgbClr val="33373B"/>
              </a:buClr>
              <a:buSzPct val="100000"/>
              <a:buFont typeface="Wingdings" panose="05000000000000000000" pitchFamily="2" charset="2"/>
              <a:buChar char="Ø"/>
            </a:pPr>
            <a:r>
              <a:rPr lang="fi-FI" sz="1700" dirty="0">
                <a:solidFill>
                  <a:srgbClr val="33373B"/>
                </a:solidFill>
              </a:rPr>
              <a:t>Ihmisryhmät, joita ei tällä hetkellä yritetä rekrytoida olemassa oleviin lionsklubeihin</a:t>
            </a:r>
          </a:p>
          <a:p>
            <a:pPr marL="342900" indent="-342900">
              <a:lnSpc>
                <a:spcPct val="150000"/>
              </a:lnSpc>
              <a:buClr>
                <a:srgbClr val="33373B"/>
              </a:buClr>
              <a:buSzPct val="100000"/>
              <a:buFont typeface="Wingdings" panose="05000000000000000000" pitchFamily="2" charset="2"/>
              <a:buChar char="Ø"/>
            </a:pPr>
            <a:r>
              <a:rPr lang="fi-FI" sz="1700" dirty="0">
                <a:solidFill>
                  <a:srgbClr val="33373B"/>
                </a:solidFill>
              </a:rPr>
              <a:t>Lähimpien lionsklubien sijainnit</a:t>
            </a:r>
          </a:p>
          <a:p>
            <a:pPr marL="342900" indent="-342900">
              <a:lnSpc>
                <a:spcPct val="150000"/>
              </a:lnSpc>
              <a:buClr>
                <a:srgbClr val="33373B"/>
              </a:buClr>
              <a:buSzPct val="100000"/>
              <a:buFont typeface="Wingdings" panose="05000000000000000000" pitchFamily="2" charset="2"/>
              <a:buChar char="Ø"/>
            </a:pPr>
            <a:r>
              <a:rPr lang="fi-FI" sz="1700" dirty="0">
                <a:solidFill>
                  <a:srgbClr val="33373B"/>
                </a:solidFill>
              </a:rPr>
              <a:t>Paikkakunnat, joilla on nuoria aikuisia, naisia, monikulttuurisia yhteisöjä ja muita aliedustettuja ryhmiä  </a:t>
            </a:r>
          </a:p>
          <a:p>
            <a:pPr>
              <a:buClr>
                <a:srgbClr val="EBB700"/>
              </a:buClr>
              <a:buSzPct val="100000"/>
            </a:pPr>
            <a:endParaRPr lang="en-US" kern="0" dirty="0">
              <a:solidFill>
                <a:schemeClr val="accent6">
                  <a:lumMod val="75000"/>
                  <a:lumOff val="25000"/>
                </a:schemeClr>
              </a:solidFill>
            </a:endParaRPr>
          </a:p>
          <a:p>
            <a:pPr marL="0" indent="0">
              <a:buClr>
                <a:srgbClr val="EBB700"/>
              </a:buClr>
              <a:buSzPct val="100000"/>
              <a:buNone/>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endParaRPr lang="en-US" kern="0" dirty="0">
              <a:solidFill>
                <a:schemeClr val="accent6">
                  <a:lumMod val="75000"/>
                  <a:lumOff val="25000"/>
                </a:schemeClr>
              </a:solidFill>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1905000" y="6167621"/>
            <a:ext cx="7336892"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1600" dirty="0">
                <a:solidFill>
                  <a:srgbClr val="0070C0"/>
                </a:solidFill>
              </a:rPr>
              <a:t>Uuden klubin kehittämisen yhteydessä suoritettava paikkakunnan tarpeiden arviointi on saatavilla </a:t>
            </a:r>
            <a:r>
              <a:rPr lang="fi-FI" sz="1600" dirty="0">
                <a:solidFill>
                  <a:srgbClr val="FF5C35"/>
                </a:solidFill>
                <a:hlinkClick r:id="rId4">
                  <a:extLst>
                    <a:ext uri="{A12FA001-AC4F-418D-AE19-62706E023703}">
                      <ahyp:hlinkClr xmlns:ahyp="http://schemas.microsoft.com/office/drawing/2018/hyperlinkcolor" val="tx"/>
                    </a:ext>
                  </a:extLst>
                </a:hlinkClick>
              </a:rPr>
              <a:t>Uuden klubin perustaminen</a:t>
            </a:r>
            <a:r>
              <a:rPr lang="fi-FI" sz="1600" dirty="0">
                <a:solidFill>
                  <a:srgbClr val="0070C0"/>
                </a:solidFill>
              </a:rPr>
              <a:t> verkkosivulla.</a:t>
            </a: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24216"/>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54" name="Yellow Bar">
            <a:extLst>
              <a:ext uri="{FF2B5EF4-FFF2-40B4-BE49-F238E27FC236}">
                <a16:creationId xmlns:a16="http://schemas.microsoft.com/office/drawing/2014/main" id="{4584BA9B-4495-294E-91B1-4A04F45725DC}"/>
              </a:ext>
            </a:extLst>
          </p:cNvPr>
          <p:cNvSpPr/>
          <p:nvPr/>
        </p:nvSpPr>
        <p:spPr>
          <a:xfrm>
            <a:off x="1148284" y="2066560"/>
            <a:ext cx="2926080" cy="61227"/>
          </a:xfrm>
          <a:prstGeom prst="rect">
            <a:avLst/>
          </a:prstGeom>
          <a:solidFill>
            <a:srgbClr val="FFC0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1000685" y="921331"/>
            <a:ext cx="110490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dirty="0">
                <a:solidFill>
                  <a:srgbClr val="00B0F0"/>
                </a:solidFill>
                <a:latin typeface="Arial" panose="020B0604020202020204" pitchFamily="34" charset="0"/>
                <a:cs typeface="Arial" panose="020B0604020202020204" pitchFamily="34" charset="0"/>
              </a:rPr>
              <a:t>Vaihe 2 – Laatikaa selvitys alueen kehitysmahdollisuuksista</a:t>
            </a:r>
          </a:p>
        </p:txBody>
      </p:sp>
      <p:sp>
        <p:nvSpPr>
          <p:cNvPr id="4" name="TextBox 3">
            <a:extLst>
              <a:ext uri="{FF2B5EF4-FFF2-40B4-BE49-F238E27FC236}">
                <a16:creationId xmlns:a16="http://schemas.microsoft.com/office/drawing/2014/main" id="{9CBFB04A-C2C5-01F5-F75E-A04789079CA5}"/>
              </a:ext>
            </a:extLst>
          </p:cNvPr>
          <p:cNvSpPr txBox="1"/>
          <p:nvPr/>
        </p:nvSpPr>
        <p:spPr>
          <a:xfrm>
            <a:off x="685800" y="2286000"/>
            <a:ext cx="10896600" cy="1015663"/>
          </a:xfrm>
          <a:prstGeom prst="rect">
            <a:avLst/>
          </a:prstGeom>
          <a:noFill/>
        </p:spPr>
        <p:txBody>
          <a:bodyPr wrap="square" rtlCol="0">
            <a:spAutoFit/>
          </a:bodyPr>
          <a:lstStyle/>
          <a:p>
            <a:r>
              <a:rPr lang="fi-FI" sz="2000" b="1" dirty="0">
                <a:solidFill>
                  <a:schemeClr val="bg1"/>
                </a:solidFill>
              </a:rPr>
              <a:t>Alueen kehitystutkimuksen tarkoitus on arvioida paikkakunnan tarpeita, selvittää uuden klubin mahdollisuuksia ja kerätä paikkakunnasta muuta olennaista tietoa. </a:t>
            </a:r>
          </a:p>
        </p:txBody>
      </p:sp>
      <p:sp>
        <p:nvSpPr>
          <p:cNvPr id="5" name="TextBox 4">
            <a:extLst>
              <a:ext uri="{FF2B5EF4-FFF2-40B4-BE49-F238E27FC236}">
                <a16:creationId xmlns:a16="http://schemas.microsoft.com/office/drawing/2014/main" id="{5E6BA2AC-5847-5750-073B-434396D9C818}"/>
              </a:ext>
            </a:extLst>
          </p:cNvPr>
          <p:cNvSpPr txBox="1"/>
          <p:nvPr/>
        </p:nvSpPr>
        <p:spPr>
          <a:xfrm>
            <a:off x="735382" y="3525114"/>
            <a:ext cx="5486400" cy="3323987"/>
          </a:xfrm>
          <a:prstGeom prst="rect">
            <a:avLst/>
          </a:prstGeom>
          <a:noFill/>
        </p:spPr>
        <p:txBody>
          <a:bodyPr wrap="square" rtlCol="0">
            <a:spAutoFit/>
          </a:bodyPr>
          <a:lstStyle/>
          <a:p>
            <a:r>
              <a:rPr lang="fi-FI" sz="1900" b="1">
                <a:solidFill>
                  <a:srgbClr val="00B0F0"/>
                </a:solidFill>
              </a:rPr>
              <a:t>Seuraavien paikkakunnan johtajien ja aktiviteettien tulee sisältyä tutkimukseen:</a:t>
            </a:r>
          </a:p>
          <a:p>
            <a:endParaRPr lang="en-US" sz="1800" b="1" dirty="0">
              <a:solidFill>
                <a:schemeClr val="bg1"/>
              </a:solidFill>
            </a:endParaRPr>
          </a:p>
          <a:p>
            <a:pPr marL="285750" indent="-285750">
              <a:buFont typeface="Wingdings" panose="05000000000000000000" pitchFamily="2" charset="2"/>
              <a:buChar char="Ø"/>
            </a:pPr>
            <a:r>
              <a:rPr lang="fi-FI" sz="1800">
                <a:solidFill>
                  <a:schemeClr val="bg1"/>
                </a:solidFill>
              </a:rPr>
              <a:t>Kaupunginjohtaja ja muut paikkakunnan johtajat </a:t>
            </a:r>
          </a:p>
          <a:p>
            <a:pPr marL="285750" indent="-285750">
              <a:buFont typeface="Wingdings" panose="05000000000000000000" pitchFamily="2" charset="2"/>
              <a:buChar char="Ø"/>
            </a:pPr>
            <a:r>
              <a:rPr lang="fi-FI" sz="1800">
                <a:solidFill>
                  <a:schemeClr val="bg1"/>
                </a:solidFill>
              </a:rPr>
              <a:t>Kauppakamarin tai vastaavan järjestön johtaja </a:t>
            </a:r>
          </a:p>
          <a:p>
            <a:pPr marL="285750" indent="-285750">
              <a:buFont typeface="Wingdings" panose="05000000000000000000" pitchFamily="2" charset="2"/>
              <a:buChar char="Ø"/>
            </a:pPr>
            <a:r>
              <a:rPr lang="fi-FI" sz="1800">
                <a:solidFill>
                  <a:schemeClr val="bg1"/>
                </a:solidFill>
              </a:rPr>
              <a:t>Koulujen hallintohenkilökunta (koulupiirien johtajat ja rehtorit)</a:t>
            </a:r>
          </a:p>
          <a:p>
            <a:pPr marL="285750" indent="-285750">
              <a:buFont typeface="Wingdings" panose="05000000000000000000" pitchFamily="2" charset="2"/>
              <a:buChar char="Ø"/>
            </a:pPr>
            <a:r>
              <a:rPr lang="fi-FI" sz="1800">
                <a:solidFill>
                  <a:schemeClr val="bg1"/>
                </a:solidFill>
              </a:rPr>
              <a:t>Lainvalvontavirastojen, palolaitosten, sosiaalipalvelujen ja liike-elämän yhtymien virkailijat</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endParaRPr>
          </a:p>
          <a:p>
            <a:pPr>
              <a:buClr>
                <a:schemeClr val="tx1">
                  <a:lumMod val="60000"/>
                  <a:lumOff val="40000"/>
                </a:schemeClr>
              </a:buClr>
            </a:pPr>
            <a:r>
              <a:rPr lang="fi-FI" sz="2000" b="1">
                <a:solidFill>
                  <a:schemeClr val="bg1"/>
                </a:solidFill>
              </a:rPr>
              <a:t>				</a:t>
            </a:r>
          </a:p>
        </p:txBody>
      </p:sp>
      <p:sp>
        <p:nvSpPr>
          <p:cNvPr id="6" name="TextBox 5">
            <a:extLst>
              <a:ext uri="{FF2B5EF4-FFF2-40B4-BE49-F238E27FC236}">
                <a16:creationId xmlns:a16="http://schemas.microsoft.com/office/drawing/2014/main" id="{2A646926-F534-859A-95E5-6A7A51E317DA}"/>
              </a:ext>
            </a:extLst>
          </p:cNvPr>
          <p:cNvSpPr txBox="1"/>
          <p:nvPr/>
        </p:nvSpPr>
        <p:spPr>
          <a:xfrm>
            <a:off x="6679346" y="3556338"/>
            <a:ext cx="5486400" cy="2616101"/>
          </a:xfrm>
          <a:prstGeom prst="rect">
            <a:avLst/>
          </a:prstGeom>
          <a:noFill/>
        </p:spPr>
        <p:txBody>
          <a:bodyPr wrap="square" rtlCol="0">
            <a:spAutoFit/>
          </a:bodyPr>
          <a:lstStyle/>
          <a:p>
            <a:pPr>
              <a:buClr>
                <a:schemeClr val="tx1">
                  <a:lumMod val="60000"/>
                  <a:lumOff val="40000"/>
                </a:schemeClr>
              </a:buClr>
            </a:pPr>
            <a:r>
              <a:rPr lang="fi-FI" sz="1900" b="1">
                <a:solidFill>
                  <a:srgbClr val="00B0F0"/>
                </a:solidFill>
              </a:rPr>
              <a:t>Vieraile mahdollisissa rekrytointipaikoissa / tilanteissa: </a:t>
            </a:r>
          </a:p>
          <a:p>
            <a:pPr>
              <a:buClr>
                <a:schemeClr val="tx1">
                  <a:lumMod val="60000"/>
                  <a:lumOff val="40000"/>
                </a:schemeClr>
              </a:buClr>
            </a:pPr>
            <a:endParaRPr lang="en-US" sz="1800" b="1" dirty="0">
              <a:solidFill>
                <a:schemeClr val="bg1"/>
              </a:solidFill>
            </a:endParaRPr>
          </a:p>
          <a:p>
            <a:pPr marL="285750" indent="-285750">
              <a:buClr>
                <a:schemeClr val="tx1">
                  <a:lumMod val="60000"/>
                  <a:lumOff val="40000"/>
                </a:schemeClr>
              </a:buClr>
              <a:buFont typeface="Wingdings" panose="05000000000000000000" pitchFamily="2" charset="2"/>
              <a:buChar char="Ø"/>
            </a:pPr>
            <a:r>
              <a:rPr lang="fi-FI" sz="1800">
                <a:solidFill>
                  <a:schemeClr val="bg1"/>
                </a:solidFill>
                <a:latin typeface="Arial" panose="020B0604020202020204" pitchFamily="34" charset="0"/>
                <a:cs typeface="Arial" panose="020B0604020202020204" pitchFamily="34" charset="0"/>
              </a:rPr>
              <a:t>Veteraanien kokoontumispaikat </a:t>
            </a:r>
          </a:p>
          <a:p>
            <a:pPr marL="285750" indent="-285750">
              <a:buClr>
                <a:schemeClr val="tx1">
                  <a:lumMod val="60000"/>
                  <a:lumOff val="40000"/>
                </a:schemeClr>
              </a:buClr>
              <a:buFont typeface="Wingdings" panose="05000000000000000000" pitchFamily="2" charset="2"/>
              <a:buChar char="Ø"/>
            </a:pPr>
            <a:r>
              <a:rPr lang="fi-FI" sz="1800">
                <a:solidFill>
                  <a:schemeClr val="bg1"/>
                </a:solidFill>
                <a:latin typeface="Arial" panose="020B0604020202020204" pitchFamily="34" charset="0"/>
                <a:cs typeface="Arial" panose="020B0604020202020204" pitchFamily="34" charset="0"/>
              </a:rPr>
              <a:t>Kirkot </a:t>
            </a:r>
          </a:p>
          <a:p>
            <a:pPr marL="285750" indent="-285750">
              <a:buClr>
                <a:schemeClr val="tx1">
                  <a:lumMod val="60000"/>
                  <a:lumOff val="40000"/>
                </a:schemeClr>
              </a:buClr>
              <a:buFont typeface="Wingdings" panose="05000000000000000000" pitchFamily="2" charset="2"/>
              <a:buChar char="Ø"/>
            </a:pPr>
            <a:r>
              <a:rPr lang="fi-FI">
                <a:solidFill>
                  <a:schemeClr val="bg1"/>
                </a:solidFill>
                <a:cs typeface="Arial" panose="020B0604020202020204" pitchFamily="34" charset="0"/>
              </a:rPr>
              <a:t>Monitoimitalot</a:t>
            </a:r>
          </a:p>
          <a:p>
            <a:pPr marL="285750" indent="-285750">
              <a:buClr>
                <a:schemeClr val="tx1">
                  <a:lumMod val="60000"/>
                  <a:lumOff val="40000"/>
                </a:schemeClr>
              </a:buClr>
              <a:buFont typeface="Wingdings" panose="05000000000000000000" pitchFamily="2" charset="2"/>
              <a:buChar char="Ø"/>
            </a:pPr>
            <a:r>
              <a:rPr lang="fi-FI" sz="1800">
                <a:solidFill>
                  <a:schemeClr val="bg1"/>
                </a:solidFill>
                <a:latin typeface="Arial" panose="020B0604020202020204" pitchFamily="34" charset="0"/>
                <a:cs typeface="Arial" panose="020B0604020202020204" pitchFamily="34" charset="0"/>
              </a:rPr>
              <a:t>Sivistys- ja vapaa-ajantoimen ryhmät</a:t>
            </a:r>
          </a:p>
          <a:p>
            <a:pPr marL="285750" indent="-285750">
              <a:buClr>
                <a:schemeClr val="tx1">
                  <a:lumMod val="60000"/>
                  <a:lumOff val="40000"/>
                </a:schemeClr>
              </a:buClr>
              <a:buFont typeface="Wingdings" panose="05000000000000000000" pitchFamily="2" charset="2"/>
              <a:buChar char="Ø"/>
            </a:pPr>
            <a:r>
              <a:rPr lang="fi-FI" sz="1800">
                <a:solidFill>
                  <a:schemeClr val="bg1"/>
                </a:solidFill>
                <a:latin typeface="Arial" panose="020B0604020202020204" pitchFamily="34" charset="0"/>
                <a:cs typeface="Arial" panose="020B0604020202020204" pitchFamily="34" charset="0"/>
              </a:rPr>
              <a:t>Yliopisto</a:t>
            </a:r>
          </a:p>
          <a:p>
            <a:pPr marL="285750" indent="-285750">
              <a:buClr>
                <a:schemeClr val="tx1">
                  <a:lumMod val="60000"/>
                  <a:lumOff val="40000"/>
                </a:schemeClr>
              </a:buClr>
              <a:buFont typeface="Wingdings" panose="05000000000000000000" pitchFamily="2" charset="2"/>
              <a:buChar char="Ø"/>
            </a:pPr>
            <a:r>
              <a:rPr lang="fi-FI" sz="1800">
                <a:solidFill>
                  <a:schemeClr val="bg1"/>
                </a:solidFill>
                <a:latin typeface="Arial" panose="020B0604020202020204" pitchFamily="34" charset="0"/>
                <a:cs typeface="Arial" panose="020B0604020202020204" pitchFamily="34" charset="0"/>
              </a:rPr>
              <a:t>Paikalliset yritykset</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6213"/>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67299" y="1397613"/>
            <a:ext cx="205740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Vaihe 2:</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3493894" y="3429000"/>
            <a:ext cx="5204209"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fi-FI" sz="3200" i="0" baseline="0" dirty="0">
                <a:solidFill>
                  <a:schemeClr val="bg1"/>
                </a:solidFill>
                <a:latin typeface="Arial" panose="020B0604020202020204" pitchFamily="34" charset="0"/>
                <a:ea typeface="+mn-ea"/>
                <a:cs typeface="Arial" panose="020B0604020202020204" pitchFamily="34" charset="0"/>
              </a:rPr>
              <a:t>Uuden klubin mainostaminen ja jäsenhankinta</a:t>
            </a: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15477" y="1386552"/>
            <a:ext cx="7315200"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b="1" dirty="0">
                <a:solidFill>
                  <a:srgbClr val="33373B"/>
                </a:solidFill>
              </a:rPr>
              <a:t>Tiedon jakaminen uudesta klubista on tärkeää, jotta uuden klubin perustaminen onnistuu hyvin. </a:t>
            </a:r>
          </a:p>
          <a:p>
            <a:pPr algn="ctr"/>
            <a:r>
              <a:rPr lang="fi-FI" sz="2000" dirty="0">
                <a:solidFill>
                  <a:schemeClr val="accent4"/>
                </a:solidFill>
              </a:rPr>
              <a:t>Seuraavien tulisi sisältyä rekrytointisuunnitelmaan: </a:t>
            </a:r>
          </a:p>
          <a:p>
            <a:pPr algn="ctr"/>
            <a:endParaRPr lang="en-US" b="1" dirty="0">
              <a:solidFill>
                <a:srgbClr val="33373B"/>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1533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33365" y="554711"/>
            <a:ext cx="850603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dirty="0">
                <a:solidFill>
                  <a:srgbClr val="00338D"/>
                </a:solidFill>
                <a:latin typeface="Arial" panose="020B0604020202020204" pitchFamily="34" charset="0"/>
                <a:cs typeface="Arial" panose="020B0604020202020204" pitchFamily="34" charset="0"/>
              </a:rPr>
              <a:t>Vaihe 2: Uuden klubin mainostaminen</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0" y="2785667"/>
            <a:ext cx="15468600" cy="4069595"/>
            <a:chOff x="0" y="3573393"/>
            <a:chExt cx="12192000" cy="3477211"/>
          </a:xfrm>
        </p:grpSpPr>
        <p:sp>
          <p:nvSpPr>
            <p:cNvPr id="10" name="Background - Solid">
              <a:extLst>
                <a:ext uri="{FF2B5EF4-FFF2-40B4-BE49-F238E27FC236}">
                  <a16:creationId xmlns:a16="http://schemas.microsoft.com/office/drawing/2014/main" id="{452DE08C-F2BF-A54D-B326-B04A101D8C30}"/>
                </a:ext>
              </a:extLst>
            </p:cNvPr>
            <p:cNvSpPr/>
            <p:nvPr/>
          </p:nvSpPr>
          <p:spPr>
            <a:xfrm>
              <a:off x="0" y="3578572"/>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10706" y="3578572"/>
              <a:ext cx="237744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3896" y="3578572"/>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43602" y="3573393"/>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101628" y="3667324"/>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200" b="1" dirty="0">
                  <a:solidFill>
                    <a:schemeClr val="bg1"/>
                  </a:solidFill>
                </a:rPr>
                <a:t>KUKA</a:t>
              </a:r>
            </a:p>
            <a:p>
              <a:endParaRPr lang="en-US" sz="1000" b="1" kern="0" dirty="0">
                <a:solidFill>
                  <a:schemeClr val="bg1"/>
                </a:solidFill>
              </a:endParaRPr>
            </a:p>
            <a:p>
              <a:pPr marL="285750" indent="-285750">
                <a:buFont typeface="Arial" panose="020B0604020202020204" pitchFamily="34" charset="0"/>
                <a:buChar char="•"/>
              </a:pPr>
              <a:r>
                <a:rPr lang="fi-FI" dirty="0">
                  <a:solidFill>
                    <a:schemeClr val="bg1"/>
                  </a:solidFill>
                </a:rPr>
                <a:t>Potentiaaliset jäsenet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520935" y="3667324"/>
              <a:ext cx="234454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fi-FI" sz="2200" b="1" dirty="0">
                  <a:solidFill>
                    <a:schemeClr val="bg1"/>
                  </a:solidFill>
                </a:rPr>
                <a:t>MISSÄ</a:t>
              </a:r>
            </a:p>
            <a:p>
              <a:pPr>
                <a:buClr>
                  <a:schemeClr val="tx1">
                    <a:lumMod val="60000"/>
                    <a:lumOff val="40000"/>
                  </a:schemeClr>
                </a:buClr>
              </a:pPr>
              <a:endParaRPr lang="en-US" sz="1000" b="1" kern="0" dirty="0">
                <a:solidFill>
                  <a:schemeClr val="bg1"/>
                </a:solidFill>
              </a:endParaRPr>
            </a:p>
            <a:p>
              <a:pPr marL="285750" indent="-285750">
                <a:buClr>
                  <a:schemeClr val="bg1"/>
                </a:buClr>
                <a:buFont typeface="Arial" panose="020B0604020202020204" pitchFamily="34" charset="0"/>
                <a:buChar char="•"/>
              </a:pPr>
              <a:r>
                <a:rPr lang="fi-FI" dirty="0">
                  <a:solidFill>
                    <a:schemeClr val="bg1"/>
                  </a:solidFill>
                </a:rPr>
                <a:t>Sähköposti </a:t>
              </a:r>
            </a:p>
            <a:p>
              <a:pPr marL="285750" indent="-285750">
                <a:buClr>
                  <a:schemeClr val="bg1"/>
                </a:buClr>
                <a:buFont typeface="Arial" panose="020B0604020202020204" pitchFamily="34" charset="0"/>
                <a:buChar char="•"/>
              </a:pPr>
              <a:r>
                <a:rPr lang="fi-FI" dirty="0">
                  <a:solidFill>
                    <a:schemeClr val="bg1"/>
                  </a:solidFill>
                </a:rPr>
                <a:t>Sosiaalinen media</a:t>
              </a:r>
            </a:p>
            <a:p>
              <a:pPr marL="285750" indent="-285750">
                <a:buClr>
                  <a:schemeClr val="bg1"/>
                </a:buClr>
                <a:buFont typeface="Arial" panose="020B0604020202020204" pitchFamily="34" charset="0"/>
                <a:buChar char="•"/>
              </a:pPr>
              <a:r>
                <a:rPr lang="fi-FI" dirty="0">
                  <a:solidFill>
                    <a:schemeClr val="bg1"/>
                  </a:solidFill>
                </a:rPr>
                <a:t>Piirin verkkosivut</a:t>
              </a:r>
            </a:p>
            <a:p>
              <a:pPr marL="285750" indent="-285750">
                <a:buClr>
                  <a:schemeClr val="bg1"/>
                </a:buClr>
                <a:buFont typeface="Arial" panose="020B0604020202020204" pitchFamily="34" charset="0"/>
                <a:buChar char="•"/>
              </a:pPr>
              <a:r>
                <a:rPr lang="fi-FI" dirty="0">
                  <a:solidFill>
                    <a:schemeClr val="bg1"/>
                  </a:solidFill>
                  <a:cs typeface="Arial" panose="020B0604020202020204" pitchFamily="34" charset="0"/>
                </a:rPr>
                <a:t>Radiomainokset</a:t>
              </a:r>
            </a:p>
            <a:p>
              <a:pPr marL="285750" indent="-285750">
                <a:buClr>
                  <a:schemeClr val="bg1"/>
                </a:buClr>
                <a:buFont typeface="Arial" panose="020B0604020202020204" pitchFamily="34" charset="0"/>
                <a:buChar char="•"/>
              </a:pPr>
              <a:r>
                <a:rPr lang="fi-FI" dirty="0">
                  <a:solidFill>
                    <a:schemeClr val="bg1"/>
                  </a:solidFill>
                  <a:cs typeface="Arial" panose="020B0604020202020204" pitchFamily="34" charset="0"/>
                </a:rPr>
                <a:t>Paikkakunnan ilmoitustaulut</a:t>
              </a:r>
            </a:p>
            <a:p>
              <a:pPr marL="285750" indent="-285750">
                <a:buClr>
                  <a:schemeClr val="bg1"/>
                </a:buClr>
                <a:buFont typeface="Arial" panose="020B0604020202020204" pitchFamily="34" charset="0"/>
                <a:buChar char="•"/>
              </a:pPr>
              <a:r>
                <a:rPr lang="fi-FI" dirty="0">
                  <a:solidFill>
                    <a:schemeClr val="bg1"/>
                  </a:solidFill>
                </a:rPr>
                <a:t>WhatsApp</a:t>
              </a:r>
            </a:p>
            <a:p>
              <a:pPr marL="285750" indent="-285750">
                <a:buClr>
                  <a:schemeClr val="bg1"/>
                </a:buClr>
                <a:buFont typeface="Arial" panose="020B0604020202020204" pitchFamily="34" charset="0"/>
                <a:buChar char="•"/>
              </a:pPr>
              <a:r>
                <a:rPr lang="fi-FI" dirty="0">
                  <a:solidFill>
                    <a:schemeClr val="bg1"/>
                  </a:solidFill>
                  <a:cs typeface="Arial" panose="020B0604020202020204" pitchFamily="34" charset="0"/>
                </a:rPr>
                <a:t>Digitaaliset yhteisöt ja ryhmät</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endParaRPr lang="en-US" sz="18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55032" y="3667324"/>
              <a:ext cx="23287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200" b="1" dirty="0">
                  <a:solidFill>
                    <a:schemeClr val="bg1"/>
                  </a:solidFill>
                </a:rPr>
                <a:t>MIKÄ</a:t>
              </a:r>
            </a:p>
            <a:p>
              <a:endParaRPr lang="en-US" sz="1050" b="1" kern="0" dirty="0">
                <a:solidFill>
                  <a:schemeClr val="bg1"/>
                </a:solidFill>
              </a:endParaRPr>
            </a:p>
            <a:p>
              <a:pPr marL="285750" indent="-285750">
                <a:buFont typeface="Arial" panose="020B0604020202020204" pitchFamily="34" charset="0"/>
                <a:buChar char="•"/>
              </a:pPr>
              <a:r>
                <a:rPr lang="fi-FI" dirty="0">
                  <a:solidFill>
                    <a:schemeClr val="bg1"/>
                  </a:solidFill>
                </a:rPr>
                <a:t>Hissipuhe</a:t>
              </a:r>
            </a:p>
            <a:p>
              <a:pPr marL="285750" indent="-285750">
                <a:buFont typeface="Arial" panose="020B0604020202020204" pitchFamily="34" charset="0"/>
                <a:buChar char="•"/>
              </a:pPr>
              <a:r>
                <a:rPr lang="fi-FI" dirty="0">
                  <a:solidFill>
                    <a:schemeClr val="bg1"/>
                  </a:solidFill>
                </a:rPr>
                <a:t>Nykyisen klubin palveluprojektit</a:t>
              </a: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297210" y="2895600"/>
            <a:ext cx="236139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200" b="1" dirty="0">
                <a:solidFill>
                  <a:schemeClr val="bg1"/>
                </a:solidFill>
              </a:rPr>
              <a:t>MILLOIN</a:t>
            </a:r>
          </a:p>
          <a:p>
            <a:endParaRPr lang="en-US" sz="1050" b="1" kern="0" dirty="0">
              <a:solidFill>
                <a:schemeClr val="bg1"/>
              </a:solidFill>
            </a:endParaRPr>
          </a:p>
          <a:p>
            <a:pPr marL="285750" indent="-285750">
              <a:buFont typeface="Arial" panose="020B0604020202020204" pitchFamily="34" charset="0"/>
              <a:buChar char="•"/>
            </a:pPr>
            <a:r>
              <a:rPr lang="fi-FI" dirty="0">
                <a:solidFill>
                  <a:schemeClr val="bg1"/>
                </a:solidFill>
              </a:rPr>
              <a:t>Tiedotuskokous </a:t>
            </a:r>
          </a:p>
          <a:p>
            <a:pPr marL="285750" indent="-285750">
              <a:buFont typeface="Arial" panose="020B0604020202020204" pitchFamily="34" charset="0"/>
              <a:buChar char="•"/>
            </a:pPr>
            <a:r>
              <a:rPr lang="fi-FI" dirty="0">
                <a:solidFill>
                  <a:schemeClr val="bg1"/>
                </a:solidFill>
              </a:rPr>
              <a:t>Kenttätyö</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2502" y="1142434"/>
            <a:ext cx="8439098"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dirty="0">
                <a:solidFill>
                  <a:srgbClr val="00338D"/>
                </a:solidFill>
                <a:latin typeface="Arial" panose="020B0604020202020204" pitchFamily="34" charset="0"/>
                <a:cs typeface="Arial" panose="020B0604020202020204" pitchFamily="34" charset="0"/>
              </a:rPr>
              <a:t>Vaihe 2: Uuden klubin mainostaminen</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4687" y="2054507"/>
            <a:ext cx="9441172" cy="400110"/>
          </a:xfrm>
          <a:prstGeom prst="rect">
            <a:avLst/>
          </a:prstGeom>
          <a:noFill/>
        </p:spPr>
        <p:txBody>
          <a:bodyPr wrap="square" rtlCol="0">
            <a:spAutoFit/>
          </a:bodyPr>
          <a:lstStyle/>
          <a:p>
            <a:pPr algn="ctr"/>
            <a:r>
              <a:rPr lang="fi-FI" sz="2000" b="1">
                <a:solidFill>
                  <a:schemeClr val="accent4"/>
                </a:solidFill>
              </a:rPr>
              <a:t>Laadi täydellinen hissipuheesi viiden vinkin avulla</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2030936439"/>
              </p:ext>
            </p:extLst>
          </p:nvPr>
        </p:nvGraphicFramePr>
        <p:xfrm>
          <a:off x="-3047" y="2646116"/>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3057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bg1"/>
                </a:solidFill>
                <a:latin typeface="Arial" charset="0"/>
                <a:ea typeface="Arial" charset="0"/>
                <a:cs typeface="Arial" charset="0"/>
              </a:rPr>
              <a:t>Vaihe 2: Uuden klubin mainostaminen</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6" y="1883930"/>
            <a:ext cx="10752703" cy="1846659"/>
          </a:xfrm>
          <a:prstGeom prst="rect">
            <a:avLst/>
          </a:prstGeom>
          <a:noFill/>
        </p:spPr>
        <p:txBody>
          <a:bodyPr wrap="square" rtlCol="0">
            <a:spAutoFit/>
          </a:bodyPr>
          <a:lstStyle/>
          <a:p>
            <a:r>
              <a:rPr lang="fi-FI" sz="2400">
                <a:solidFill>
                  <a:schemeClr val="accent4"/>
                </a:solidFill>
              </a:rPr>
              <a:t>Hyvän hissipuheen hallinta on olennaisen tärkeää.  Puheen tulisi olla 20-30 sekuntia pitkä, kiinnostava, ikimuistoinen ja sujuva. </a:t>
            </a:r>
          </a:p>
          <a:p>
            <a:endParaRPr lang="en-US" sz="2400" dirty="0">
              <a:solidFill>
                <a:schemeClr val="accent4"/>
              </a:solidFill>
            </a:endParaRPr>
          </a:p>
          <a:p>
            <a:r>
              <a:rPr lang="fi-FI" sz="2400">
                <a:solidFill>
                  <a:schemeClr val="accent4"/>
                </a:solidFill>
              </a:rPr>
              <a:t>Alla näet esimerkin hissipuheesta. </a:t>
            </a:r>
          </a:p>
          <a:p>
            <a:endParaRPr lang="en-US" dirty="0">
              <a:solidFill>
                <a:schemeClr val="accent4"/>
              </a:solidFill>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85837" y="3809846"/>
            <a:ext cx="8763000"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200">
                <a:solidFill>
                  <a:schemeClr val="bg1"/>
                </a:solidFill>
              </a:rPr>
              <a:t>Lionit ovat miehiä ja naisia, jotka vaikuttavat paikkakunnillaan - joka päivä, kaikkialla. Yli 1,4 miljoonan jäsenen voimin liki 200 maassa lionit auttavat näkövammaisia, tukevat nuorisotyötä, ruokkivat nälkäisiä, taistelevat globaaleja epidemioita kuten diabetesta vastaan, saapuvat paikalle luonnonkatastrofien uhrien tueksi ja sitoutuvat paikkakuntiensa olojen parantamiseen kaikkialla maailmassa.</a:t>
            </a:r>
          </a:p>
          <a:p>
            <a:endParaRPr lang="en-US" sz="2000" kern="0" dirty="0">
              <a:solidFill>
                <a:schemeClr val="bg1"/>
              </a:solidFill>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066800"/>
            <a:ext cx="4914756" cy="50292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fi-FI" sz="2000" dirty="0">
                <a:solidFill>
                  <a:schemeClr val="accent6">
                    <a:lumMod val="75000"/>
                    <a:lumOff val="25000"/>
                  </a:schemeClr>
                </a:solidFill>
                <a:latin typeface="Arial" charset="0"/>
                <a:ea typeface="Arial" charset="0"/>
                <a:cs typeface="Arial" charset="0"/>
              </a:rPr>
              <a:t>Auttaa ymmärtämään uusien klubien kehittämisen tärkeyden paikkakunnalla.</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i-FI" sz="2000" dirty="0">
                <a:solidFill>
                  <a:schemeClr val="accent6">
                    <a:lumMod val="75000"/>
                    <a:lumOff val="25000"/>
                  </a:schemeClr>
                </a:solidFill>
                <a:latin typeface="Arial" charset="0"/>
                <a:ea typeface="Arial" charset="0"/>
                <a:cs typeface="Arial" charset="0"/>
              </a:rPr>
              <a:t>Saada perehdytys uusia klubeja koskeviin rekrytointimenetelmiin ja työkaluihin.</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i-FI" sz="2000" dirty="0">
                <a:solidFill>
                  <a:schemeClr val="accent6">
                    <a:lumMod val="75000"/>
                    <a:lumOff val="25000"/>
                  </a:schemeClr>
                </a:solidFill>
                <a:latin typeface="Arial" charset="0"/>
                <a:ea typeface="Arial" charset="0"/>
                <a:cs typeface="Arial" charset="0"/>
              </a:rPr>
              <a:t>Muodostaa käsitys uusien klubien tiedotus- ja järjestäytymiskokousten toteuttamisesta.</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i-FI" sz="2000" dirty="0">
                <a:solidFill>
                  <a:schemeClr val="accent6">
                    <a:lumMod val="75000"/>
                    <a:lumOff val="25000"/>
                  </a:schemeClr>
                </a:solidFill>
                <a:latin typeface="Arial" charset="0"/>
                <a:ea typeface="Arial" charset="0"/>
                <a:cs typeface="Arial" charset="0"/>
              </a:rPr>
              <a:t>Muodostaa käsitys uuden klubin perustamisprosessista.</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a:buClr>
                <a:srgbClr val="EBB700"/>
              </a:buClr>
              <a:buSzPct val="100000"/>
            </a:pPr>
            <a:br>
              <a:rPr lang="fi-FI" dirty="0">
                <a:solidFill>
                  <a:srgbClr val="0D2240"/>
                </a:solidFill>
                <a:latin typeface="Arial" charset="0"/>
                <a:ea typeface="Arial" charset="0"/>
                <a:cs typeface="Arial" charset="0"/>
              </a:rPr>
            </a:br>
            <a:endParaRPr lang="fi-FI"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fi-FI" sz="4400" b="1">
                <a:solidFill>
                  <a:schemeClr val="bg1"/>
                </a:solidFill>
                <a:ea typeface="Arial" charset="0"/>
                <a:cs typeface="Arial" panose="020B0604020202020204" pitchFamily="34" charset="0"/>
              </a:rPr>
              <a:t>Tavoitteet</a:t>
            </a: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952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1000"/>
                                        <p:tgtEl>
                                          <p:spTgt spid="26">
                                            <p:txEl>
                                              <p:pRg st="4" end="4"/>
                                            </p:txEl>
                                          </p:spTgt>
                                        </p:tgtEl>
                                      </p:cBhvr>
                                    </p:animEffect>
                                    <p:anim calcmode="lin" valueType="num">
                                      <p:cBhvr>
                                        <p:cTn id="22"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6" end="6"/>
                                            </p:txEl>
                                          </p:spTgt>
                                        </p:tgtEl>
                                        <p:attrNameLst>
                                          <p:attrName>style.visibility</p:attrName>
                                        </p:attrNameLst>
                                      </p:cBhvr>
                                      <p:to>
                                        <p:strVal val="visible"/>
                                      </p:to>
                                    </p:set>
                                    <p:animEffect transition="in" filter="fade">
                                      <p:cBhvr>
                                        <p:cTn id="28" dur="1000"/>
                                        <p:tgtEl>
                                          <p:spTgt spid="26">
                                            <p:txEl>
                                              <p:pRg st="6" end="6"/>
                                            </p:txEl>
                                          </p:spTgt>
                                        </p:tgtEl>
                                      </p:cBhvr>
                                    </p:animEffect>
                                    <p:anim calcmode="lin" valueType="num">
                                      <p:cBhvr>
                                        <p:cTn id="29"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fi-FI">
                <a:solidFill>
                  <a:srgbClr val="0D2240"/>
                </a:solidFill>
                <a:latin typeface="Arial" charset="0"/>
                <a:ea typeface="Arial" charset="0"/>
                <a:cs typeface="Arial" charset="0"/>
              </a:rPr>
            </a:br>
            <a:endParaRPr lang="fi-FI">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4" y="3414282"/>
            <a:ext cx="5092507" cy="1843518"/>
          </a:xfrm>
          <a:prstGeom prst="rect">
            <a:avLst/>
          </a:prstGeom>
          <a:noFill/>
        </p:spPr>
        <p:txBody>
          <a:bodyPr wrap="square" rtlCol="0" anchor="b">
            <a:spAutoFit/>
          </a:bodyPr>
          <a:lstStyle/>
          <a:p>
            <a:r>
              <a:rPr lang="fi-FI" sz="2000" dirty="0">
                <a:solidFill>
                  <a:schemeClr val="accent4"/>
                </a:solidFill>
                <a:ea typeface="Arial" charset="0"/>
                <a:cs typeface="Arial" panose="020B0604020202020204" pitchFamily="34" charset="0"/>
              </a:rPr>
              <a:t>Jäsenedut ovat yksi arvokkain osa lionjäsenyyttä.</a:t>
            </a:r>
          </a:p>
          <a:p>
            <a:endParaRPr lang="en-US" sz="2000" dirty="0">
              <a:solidFill>
                <a:schemeClr val="accent4"/>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1173479"/>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sp>
        <p:nvSpPr>
          <p:cNvPr id="6" name="TextBox 5">
            <a:extLst>
              <a:ext uri="{FF2B5EF4-FFF2-40B4-BE49-F238E27FC236}">
                <a16:creationId xmlns:a16="http://schemas.microsoft.com/office/drawing/2014/main" id="{A795A200-D617-4A7B-BEF5-2EABABA85E38}"/>
              </a:ext>
            </a:extLst>
          </p:cNvPr>
          <p:cNvSpPr txBox="1"/>
          <p:nvPr/>
        </p:nvSpPr>
        <p:spPr>
          <a:xfrm>
            <a:off x="6613780" y="862783"/>
            <a:ext cx="5736482" cy="5766579"/>
          </a:xfrm>
          <a:prstGeom prst="rect">
            <a:avLst/>
          </a:prstGeom>
          <a:noFill/>
        </p:spPr>
        <p:txBody>
          <a:bodyPr wrap="square" rtlCol="0">
            <a:spAutoFit/>
          </a:bodyPr>
          <a:lstStyle/>
          <a:p>
            <a:pPr>
              <a:buClr>
                <a:srgbClr val="33373B"/>
              </a:buClr>
              <a:buSzPct val="100000"/>
            </a:pPr>
            <a:r>
              <a:rPr lang="fi-FI" dirty="0">
                <a:solidFill>
                  <a:schemeClr val="accent4"/>
                </a:solidFill>
                <a:latin typeface="Arial" panose="020B0604020202020204" pitchFamily="34" charset="0"/>
                <a:ea typeface="Arial" charset="0"/>
                <a:cs typeface="Arial" panose="020B0604020202020204" pitchFamily="34" charset="0"/>
              </a:rPr>
              <a:t>Mitä etuja lioniksi ryhtymisessä on?</a:t>
            </a:r>
          </a:p>
          <a:p>
            <a:pPr marL="342900" indent="-342900">
              <a:lnSpc>
                <a:spcPct val="200000"/>
              </a:lnSpc>
              <a:buClr>
                <a:srgbClr val="33373B"/>
              </a:buClr>
              <a:buSzPct val="100000"/>
              <a:buFont typeface="Wingdings" panose="05000000000000000000" pitchFamily="2" charset="2"/>
              <a:buChar char="Ø"/>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Voit vaikuttaa</a:t>
            </a:r>
          </a:p>
          <a:p>
            <a:pPr marL="342900" indent="-342900">
              <a:lnSpc>
                <a:spcPct val="200000"/>
              </a:lnSpc>
              <a:buClr>
                <a:srgbClr val="33373B"/>
              </a:buClr>
              <a:buSzPct val="100000"/>
              <a:buFont typeface="Wingdings" panose="05000000000000000000" pitchFamily="2" charset="2"/>
              <a:buChar char="Ø"/>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Palvelet ylpeyttä tuntien</a:t>
            </a:r>
          </a:p>
          <a:p>
            <a:pPr marL="342900" indent="-342900">
              <a:lnSpc>
                <a:spcPct val="200000"/>
              </a:lnSpc>
              <a:buClr>
                <a:srgbClr val="33373B"/>
              </a:buClr>
              <a:buSzPct val="100000"/>
              <a:buFont typeface="Wingdings" panose="05000000000000000000" pitchFamily="2" charset="2"/>
              <a:buChar char="Ø"/>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Kasvatat verkostoasi</a:t>
            </a:r>
          </a:p>
          <a:p>
            <a:pPr marL="342900" indent="-342900">
              <a:lnSpc>
                <a:spcPct val="200000"/>
              </a:lnSpc>
              <a:buClr>
                <a:srgbClr val="33373B"/>
              </a:buClr>
              <a:buSzPct val="100000"/>
              <a:buFont typeface="Wingdings" panose="05000000000000000000" pitchFamily="2" charset="2"/>
              <a:buChar char="Ø"/>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Luot uskottavuutta</a:t>
            </a:r>
          </a:p>
          <a:p>
            <a:pPr marL="342900" indent="-342900">
              <a:lnSpc>
                <a:spcPct val="200000"/>
              </a:lnSpc>
              <a:buClr>
                <a:srgbClr val="33373B"/>
              </a:buClr>
              <a:buSzPct val="100000"/>
              <a:buFont typeface="Wingdings" panose="05000000000000000000" pitchFamily="2" charset="2"/>
              <a:buChar char="Ø"/>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Saat uusia ystäviä</a:t>
            </a:r>
          </a:p>
          <a:p>
            <a:pPr marL="342900" indent="-342900">
              <a:lnSpc>
                <a:spcPct val="200000"/>
              </a:lnSpc>
              <a:buClr>
                <a:srgbClr val="33373B"/>
              </a:buClr>
              <a:buSzPct val="100000"/>
              <a:buFont typeface="Wingdings" panose="05000000000000000000" pitchFamily="2" charset="2"/>
              <a:buChar char="Ø"/>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Saat tilaisuuden todistaa johtamistaitosi</a:t>
            </a:r>
          </a:p>
          <a:p>
            <a:pPr marL="342900" indent="-342900">
              <a:lnSpc>
                <a:spcPct val="200000"/>
              </a:lnSpc>
              <a:buClr>
                <a:srgbClr val="33373B"/>
              </a:buClr>
              <a:buSzPct val="100000"/>
              <a:buFont typeface="Wingdings" panose="05000000000000000000" pitchFamily="2" charset="2"/>
              <a:buChar char="Ø"/>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Saat maailmanlaajuista tukea</a:t>
            </a:r>
          </a:p>
          <a:p>
            <a:pPr marL="342900" indent="-342900">
              <a:lnSpc>
                <a:spcPct val="200000"/>
              </a:lnSpc>
              <a:buClr>
                <a:srgbClr val="33373B"/>
              </a:buClr>
              <a:buSzPct val="100000"/>
              <a:buFont typeface="Wingdings" panose="05000000000000000000" pitchFamily="2" charset="2"/>
              <a:buChar char="Ø"/>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Ilmaiset henkilökohtaisen kehityksen kurssit LLC:ssä.</a:t>
            </a:r>
            <a:endParaRPr lang="en-US" altLang="en-US" sz="1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endParaRPr lang="fi-FI" sz="12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Ole osa yli 100-vuotiaan organisaatiomme palveluperinnettä.</a:t>
            </a:r>
          </a:p>
          <a:p>
            <a:pPr>
              <a:lnSpc>
                <a:spcPct val="200000"/>
              </a:lnSpc>
              <a:buClr>
                <a:srgbClr val="33373B"/>
              </a:buClr>
              <a:buSzPct val="100000"/>
            </a:pPr>
            <a:r>
              <a:rPr lang="fi-FI" sz="1700" dirty="0">
                <a:solidFill>
                  <a:schemeClr val="accent6">
                    <a:lumMod val="75000"/>
                    <a:lumOff val="25000"/>
                  </a:schemeClr>
                </a:solidFill>
                <a:ea typeface="Calibri" panose="020F0502020204030204" pitchFamily="34" charset="0"/>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43459" y="1293151"/>
            <a:ext cx="5092507" cy="1754326"/>
          </a:xfrm>
          <a:prstGeom prst="rect">
            <a:avLst/>
          </a:prstGeom>
          <a:noFill/>
        </p:spPr>
        <p:txBody>
          <a:bodyPr wrap="square" rtlCol="0" anchor="b">
            <a:spAutoFit/>
          </a:bodyPr>
          <a:lstStyle/>
          <a:p>
            <a:r>
              <a:rPr lang="fi-FI" sz="3600" b="1" dirty="0">
                <a:solidFill>
                  <a:schemeClr val="bg1"/>
                </a:solidFill>
              </a:rPr>
              <a:t>Vaihe 2:  </a:t>
            </a:r>
          </a:p>
          <a:p>
            <a:r>
              <a:rPr lang="fi-FI" sz="3600" b="1" dirty="0">
                <a:solidFill>
                  <a:schemeClr val="bg1"/>
                </a:solidFill>
              </a:rPr>
              <a:t>Perustajajäsenten rekrytointi</a:t>
            </a:r>
          </a:p>
        </p:txBody>
      </p:sp>
      <p:pic>
        <p:nvPicPr>
          <p:cNvPr id="4" name="Emblem - White">
            <a:extLst>
              <a:ext uri="{FF2B5EF4-FFF2-40B4-BE49-F238E27FC236}">
                <a16:creationId xmlns:a16="http://schemas.microsoft.com/office/drawing/2014/main" id="{BCCA8440-23BA-C48E-4928-1888192475B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4" y="303937"/>
            <a:ext cx="5092507" cy="1754326"/>
          </a:xfrm>
          <a:prstGeom prst="rect">
            <a:avLst/>
          </a:prstGeom>
          <a:noFill/>
        </p:spPr>
        <p:txBody>
          <a:bodyPr wrap="square" rtlCol="0" anchor="b">
            <a:spAutoFit/>
          </a:bodyPr>
          <a:lstStyle/>
          <a:p>
            <a:r>
              <a:rPr lang="fi-FI" sz="3600" b="1">
                <a:solidFill>
                  <a:srgbClr val="00338D"/>
                </a:solidFill>
              </a:rPr>
              <a:t>Vaihe 2:  </a:t>
            </a:r>
          </a:p>
          <a:p>
            <a:r>
              <a:rPr lang="fi-FI" sz="3600" b="1">
                <a:solidFill>
                  <a:srgbClr val="00338D"/>
                </a:solidFill>
              </a:rPr>
              <a:t>Perustajajäsenten rekrytointi</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75253" y="2369285"/>
            <a:ext cx="5092507" cy="2862322"/>
          </a:xfrm>
          <a:prstGeom prst="rect">
            <a:avLst/>
          </a:prstGeom>
          <a:noFill/>
        </p:spPr>
        <p:txBody>
          <a:bodyPr wrap="square" rtlCol="0">
            <a:spAutoFit/>
          </a:bodyPr>
          <a:lstStyle/>
          <a:p>
            <a:r>
              <a:rPr lang="fi-FI" sz="2000">
                <a:solidFill>
                  <a:srgbClr val="33373B"/>
                </a:solidFill>
              </a:rPr>
              <a:t>Jäsenten rekrytointi on uuden klubin kehittämisen tärkein osa.  Rekrytointiympyrä on tehokas tapa koota luettelo ihmisistä, jotka voidaan kutsua liittymään klubiin. </a:t>
            </a:r>
          </a:p>
          <a:p>
            <a:endParaRPr lang="en-US" sz="2000" dirty="0">
              <a:solidFill>
                <a:srgbClr val="33373B"/>
              </a:solidFill>
            </a:endParaRPr>
          </a:p>
          <a:p>
            <a:r>
              <a:rPr lang="fi-FI" sz="2000">
                <a:solidFill>
                  <a:srgbClr val="33373B"/>
                </a:solidFill>
              </a:rPr>
              <a:t>*Jokainen on potentiaalinen, tuleva lion ja jokaisella on jotakin annettavaa lionsklubille.</a:t>
            </a:r>
          </a:p>
          <a:p>
            <a:endParaRPr lang="en-US" sz="2000" dirty="0">
              <a:solidFill>
                <a:srgbClr val="33373B"/>
              </a:solidFill>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4236874580"/>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2" y="5542629"/>
            <a:ext cx="4172495"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600" b="1">
                <a:solidFill>
                  <a:srgbClr val="0070C0"/>
                </a:solidFill>
              </a:rPr>
              <a:t>VIHJE:  </a:t>
            </a:r>
            <a:r>
              <a:rPr lang="fi-FI" sz="1600" b="1">
                <a:solidFill>
                  <a:schemeClr val="accent4"/>
                </a:solidFill>
              </a:rPr>
              <a:t>KYSY POIS-opas </a:t>
            </a:r>
            <a:r>
              <a:rPr lang="fi-FI" sz="1600">
                <a:solidFill>
                  <a:srgbClr val="33373B"/>
                </a:solidFill>
              </a:rPr>
              <a:t>on hyvä resurssi ja saatavilla ”Perustakaa uusi klubi”-verkkosivulta. </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39" y="1524000"/>
            <a:ext cx="1535307"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fi-FI" sz="1600" b="1" dirty="0">
                <a:solidFill>
                  <a:srgbClr val="FFFFFF"/>
                </a:solidFill>
                <a:latin typeface="Calibri" panose="020F0502020204030204" pitchFamily="34" charset="0"/>
                <a:ea typeface="+mn-ea"/>
                <a:cs typeface="Calibri" panose="020F0502020204030204" pitchFamily="34" charset="0"/>
              </a:rPr>
              <a:t>Paikkakunnan johtohenkilöt</a:t>
            </a:r>
          </a:p>
          <a:p>
            <a:pPr marL="0" marR="0">
              <a:spcBef>
                <a:spcPts val="0"/>
              </a:spcBef>
              <a:spcAft>
                <a:spcPts val="0"/>
              </a:spcAft>
            </a:pPr>
            <a:r>
              <a:rPr lang="fi-FI" sz="1600" dirty="0">
                <a:latin typeface="Calibri" panose="020F0502020204030204" pitchFamily="34" charset="0"/>
                <a:ea typeface="Arial" panose="020B0604020202020204" pitchFamily="34" charset="0"/>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581466" y="289560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fi-FI" sz="1600" b="1" dirty="0">
                <a:solidFill>
                  <a:srgbClr val="FFFFFF"/>
                </a:solidFill>
                <a:latin typeface="Calibri" panose="020F0502020204030204" pitchFamily="34" charset="0"/>
                <a:ea typeface="+mn-ea"/>
                <a:cs typeface="Calibri" panose="020F0502020204030204" pitchFamily="34" charset="0"/>
              </a:rPr>
              <a:t>Paikalliset ammatin-harjoittajat</a:t>
            </a:r>
          </a:p>
          <a:p>
            <a:pPr marL="0" marR="0">
              <a:spcBef>
                <a:spcPts val="0"/>
              </a:spcBef>
              <a:spcAft>
                <a:spcPts val="0"/>
              </a:spcAft>
            </a:pPr>
            <a:r>
              <a:rPr lang="fi-FI" sz="1600" dirty="0">
                <a:latin typeface="Calibri" panose="020F0502020204030204" pitchFamily="34" charset="0"/>
                <a:ea typeface="Arial"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00338D"/>
                </a:solidFill>
                <a:latin typeface="Arial" panose="020B0604020202020204" pitchFamily="34" charset="0"/>
                <a:cs typeface="Arial" panose="020B0604020202020204" pitchFamily="34" charset="0"/>
              </a:rPr>
              <a:t>Vaihe 2: Perustajajäsenten rekrytointi</a:t>
            </a: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552502" y="2245946"/>
            <a:ext cx="5924498" cy="384720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000" b="1">
                <a:solidFill>
                  <a:schemeClr val="accent4"/>
                </a:solidFill>
              </a:rPr>
              <a:t>Miten rekrytoimme? </a:t>
            </a:r>
          </a:p>
          <a:p>
            <a:pPr marL="342900" indent="-342900">
              <a:buClr>
                <a:srgbClr val="33373B"/>
              </a:buClr>
              <a:buSzPct val="100000"/>
              <a:buFont typeface="Wingdings" panose="05000000000000000000" pitchFamily="2" charset="2"/>
              <a:buChar char="Ø"/>
            </a:pPr>
            <a:r>
              <a:rPr lang="fi-FI" b="1">
                <a:solidFill>
                  <a:srgbClr val="33373B"/>
                </a:solidFill>
              </a:rPr>
              <a:t>Kenttätyö: </a:t>
            </a:r>
            <a:r>
              <a:rPr lang="fi-FI">
                <a:solidFill>
                  <a:srgbClr val="33373B"/>
                </a:solidFill>
              </a:rPr>
              <a:t>Paikkakunnan johtohenkilöiden rekrytointi tekemällä epävirallisia vierailuja.</a:t>
            </a:r>
          </a:p>
          <a:p>
            <a:pPr marL="342900" indent="-342900">
              <a:buClr>
                <a:srgbClr val="33373B"/>
              </a:buClr>
              <a:buSzPct val="100000"/>
              <a:buFont typeface="Wingdings" panose="05000000000000000000" pitchFamily="2" charset="2"/>
              <a:buChar char="Ø"/>
            </a:pPr>
            <a:r>
              <a:rPr lang="fi-FI" b="1">
                <a:solidFill>
                  <a:srgbClr val="33373B"/>
                </a:solidFill>
              </a:rPr>
              <a:t>Rajoitettu rekrytointi: </a:t>
            </a:r>
            <a:r>
              <a:rPr lang="fi-FI">
                <a:solidFill>
                  <a:srgbClr val="33373B"/>
                </a:solidFill>
              </a:rPr>
              <a:t>Muiden lionien tai paikallisten johtajien suosittelemat henkilöt.</a:t>
            </a:r>
          </a:p>
          <a:p>
            <a:pPr marL="342900" indent="-342900">
              <a:buClr>
                <a:srgbClr val="33373B"/>
              </a:buClr>
              <a:buSzPct val="100000"/>
              <a:buFont typeface="Wingdings" panose="05000000000000000000" pitchFamily="2" charset="2"/>
              <a:buChar char="Ø"/>
            </a:pPr>
            <a:r>
              <a:rPr lang="fi-FI" b="1">
                <a:solidFill>
                  <a:srgbClr val="33373B"/>
                </a:solidFill>
              </a:rPr>
              <a:t>Ryhmän mukaantulo: </a:t>
            </a:r>
            <a:r>
              <a:rPr lang="fi-FI">
                <a:solidFill>
                  <a:srgbClr val="33373B"/>
                </a:solidFill>
              </a:rPr>
              <a:t>Jo perustetun ryhmän tapaaminen.</a:t>
            </a:r>
          </a:p>
          <a:p>
            <a:pPr marL="342900" indent="-342900">
              <a:buClr>
                <a:srgbClr val="33373B"/>
              </a:buClr>
              <a:buSzPct val="100000"/>
              <a:buFont typeface="Wingdings" panose="05000000000000000000" pitchFamily="2" charset="2"/>
              <a:buChar char="Ø"/>
            </a:pPr>
            <a:r>
              <a:rPr lang="fi-FI" b="1">
                <a:solidFill>
                  <a:srgbClr val="33373B"/>
                </a:solidFill>
              </a:rPr>
              <a:t>Ryhmän rekrytointi: </a:t>
            </a:r>
            <a:r>
              <a:rPr lang="fi-FI">
                <a:solidFill>
                  <a:srgbClr val="33373B"/>
                </a:solidFill>
              </a:rPr>
              <a:t>Tiedotuspisteet kohdennetuissa paikoissa</a:t>
            </a:r>
          </a:p>
          <a:p>
            <a:pPr marL="342900" indent="-342900">
              <a:buClr>
                <a:srgbClr val="33373B"/>
              </a:buClr>
              <a:buSzPct val="100000"/>
              <a:buFont typeface="Wingdings" panose="05000000000000000000" pitchFamily="2" charset="2"/>
              <a:buChar char="Ø"/>
            </a:pPr>
            <a:r>
              <a:rPr lang="fi-FI" b="1">
                <a:solidFill>
                  <a:srgbClr val="33373B"/>
                </a:solidFill>
              </a:rPr>
              <a:t>Rekrytointi sosiaalisessa mediassa:</a:t>
            </a:r>
            <a:r>
              <a:rPr lang="fi-FI">
                <a:solidFill>
                  <a:srgbClr val="33373B"/>
                </a:solidFill>
              </a:rPr>
              <a:t> Uudesta klubista kertominen useilla sosiaalisen median alustoilla ja tileillä.</a:t>
            </a:r>
          </a:p>
          <a:p>
            <a:pPr marL="342900" indent="-342900">
              <a:buClr>
                <a:srgbClr val="33373B"/>
              </a:buClr>
              <a:buSzPct val="100000"/>
              <a:buFont typeface="Wingdings" panose="05000000000000000000" pitchFamily="2" charset="2"/>
              <a:buChar char="Ø"/>
            </a:pPr>
            <a:r>
              <a:rPr lang="fi-FI" b="1">
                <a:solidFill>
                  <a:srgbClr val="33373B"/>
                </a:solidFill>
              </a:rPr>
              <a:t>Liitännäisklubin kehittäminen: </a:t>
            </a:r>
            <a:r>
              <a:rPr lang="fi-FI">
                <a:solidFill>
                  <a:srgbClr val="33373B"/>
                </a:solidFill>
              </a:rPr>
              <a:t>Pieni ryhmä liittyy olemassa olevaan pääklubiin, mutta keskittyy tiettyyn projektiin.</a:t>
            </a:r>
          </a:p>
          <a:p>
            <a:pPr marL="342900" indent="-342900">
              <a:buClr>
                <a:srgbClr val="EBB700"/>
              </a:buClr>
              <a:buSzPct val="100000"/>
              <a:buFont typeface="Lucida Grande" panose="020B0600040502020204" pitchFamily="34" charset="0"/>
              <a:buChar char="▶"/>
            </a:pPr>
            <a:endParaRPr lang="en-US" kern="0" dirty="0"/>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p>
          <a:p>
            <a:endParaRPr lang="en-US" kern="0" dirty="0"/>
          </a:p>
        </p:txBody>
      </p:sp>
      <p:sp>
        <p:nvSpPr>
          <p:cNvPr id="6" name="Rectangle 5">
            <a:extLst>
              <a:ext uri="{FF2B5EF4-FFF2-40B4-BE49-F238E27FC236}">
                <a16:creationId xmlns:a16="http://schemas.microsoft.com/office/drawing/2014/main" id="{FF75BD2F-66B6-440C-A446-05D5AE562ED6}"/>
              </a:ext>
            </a:extLst>
          </p:cNvPr>
          <p:cNvSpPr/>
          <p:nvPr/>
        </p:nvSpPr>
        <p:spPr>
          <a:xfrm>
            <a:off x="6598610" y="2245946"/>
            <a:ext cx="5334000" cy="3170099"/>
          </a:xfrm>
          <a:prstGeom prst="rect">
            <a:avLst/>
          </a:prstGeom>
        </p:spPr>
        <p:txBody>
          <a:bodyPr wrap="square">
            <a:spAutoFit/>
          </a:bodyPr>
          <a:lstStyle/>
          <a:p>
            <a:r>
              <a:rPr lang="fi-FI" sz="2000" b="1">
                <a:solidFill>
                  <a:schemeClr val="accent4"/>
                </a:solidFill>
              </a:rPr>
              <a:t>Vinkkejä rekrytointiin kentällä: </a:t>
            </a:r>
          </a:p>
          <a:p>
            <a:pPr marL="342900" indent="-342900">
              <a:lnSpc>
                <a:spcPct val="150000"/>
              </a:lnSpc>
              <a:buClr>
                <a:srgbClr val="33373B"/>
              </a:buClr>
              <a:buSzPct val="100000"/>
              <a:buFont typeface="Wingdings" panose="05000000000000000000" pitchFamily="2" charset="2"/>
              <a:buChar char="Ø"/>
            </a:pPr>
            <a:r>
              <a:rPr lang="fi-FI">
                <a:solidFill>
                  <a:srgbClr val="33373B"/>
                </a:solidFill>
              </a:rPr>
              <a:t>Pukeudu asianmukaisesti – ei lionsliiviä.</a:t>
            </a:r>
          </a:p>
          <a:p>
            <a:pPr marL="342900" indent="-342900">
              <a:lnSpc>
                <a:spcPct val="150000"/>
              </a:lnSpc>
              <a:buClr>
                <a:srgbClr val="33373B"/>
              </a:buClr>
              <a:buSzPct val="100000"/>
              <a:buFont typeface="Wingdings" panose="05000000000000000000" pitchFamily="2" charset="2"/>
              <a:buChar char="Ø"/>
            </a:pPr>
            <a:r>
              <a:rPr lang="fi-FI">
                <a:solidFill>
                  <a:srgbClr val="33373B"/>
                </a:solidFill>
              </a:rPr>
              <a:t>Aloita huipulta – puhu johtajalle tai esimiehelle.</a:t>
            </a:r>
          </a:p>
          <a:p>
            <a:pPr marL="342900" indent="-342900">
              <a:lnSpc>
                <a:spcPct val="150000"/>
              </a:lnSpc>
              <a:buClr>
                <a:srgbClr val="33373B"/>
              </a:buClr>
              <a:buSzPct val="100000"/>
              <a:buFont typeface="Wingdings" panose="05000000000000000000" pitchFamily="2" charset="2"/>
              <a:buChar char="Ø"/>
            </a:pPr>
            <a:r>
              <a:rPr lang="fi-FI">
                <a:solidFill>
                  <a:srgbClr val="33373B"/>
                </a:solidFill>
              </a:rPr>
              <a:t>Älä odota kauemmin kuin 10 minuuttia.</a:t>
            </a:r>
          </a:p>
          <a:p>
            <a:pPr marL="342900" indent="-342900">
              <a:lnSpc>
                <a:spcPct val="150000"/>
              </a:lnSpc>
              <a:buClr>
                <a:srgbClr val="33373B"/>
              </a:buClr>
              <a:buSzPct val="100000"/>
              <a:buFont typeface="Wingdings" panose="05000000000000000000" pitchFamily="2" charset="2"/>
              <a:buChar char="Ø"/>
            </a:pPr>
            <a:r>
              <a:rPr lang="fi-FI">
                <a:solidFill>
                  <a:srgbClr val="33373B"/>
                </a:solidFill>
              </a:rPr>
              <a:t>Älä tuo liikaa esitteitä</a:t>
            </a:r>
          </a:p>
          <a:p>
            <a:pPr marL="342900" indent="-342900">
              <a:lnSpc>
                <a:spcPct val="150000"/>
              </a:lnSpc>
              <a:buClr>
                <a:srgbClr val="33373B"/>
              </a:buClr>
              <a:buSzPct val="100000"/>
              <a:buFont typeface="Wingdings" panose="05000000000000000000" pitchFamily="2" charset="2"/>
              <a:buChar char="Ø"/>
            </a:pPr>
            <a:r>
              <a:rPr lang="fi-FI">
                <a:solidFill>
                  <a:srgbClr val="33373B"/>
                </a:solidFill>
              </a:rPr>
              <a:t>Hyödynnä saamasi vihjeet keskustelunaiheista.</a:t>
            </a:r>
          </a:p>
          <a:p>
            <a:pPr marL="342900" indent="-342900">
              <a:lnSpc>
                <a:spcPct val="150000"/>
              </a:lnSpc>
              <a:buClr>
                <a:srgbClr val="33373B"/>
              </a:buClr>
              <a:buSzPct val="100000"/>
              <a:buFont typeface="Wingdings" panose="05000000000000000000" pitchFamily="2" charset="2"/>
              <a:buChar char="Ø"/>
            </a:pPr>
            <a:r>
              <a:rPr lang="fi-FI">
                <a:solidFill>
                  <a:srgbClr val="33373B"/>
                </a:solidFill>
              </a:rPr>
              <a:t>Pyydä suosituksia.</a:t>
            </a:r>
          </a:p>
          <a:p>
            <a:pPr marL="342900" indent="-342900">
              <a:buClr>
                <a:srgbClr val="EBB700"/>
              </a:buClr>
              <a:buSzPct val="100000"/>
              <a:buFont typeface="Lucida Grande" panose="020B0600040502020204" pitchFamily="34" charset="0"/>
              <a:buChar char="▶"/>
            </a:pPr>
            <a:endParaRPr lang="en-US" dirty="0">
              <a:solidFill>
                <a:schemeClr val="accent6">
                  <a:lumMod val="75000"/>
                  <a:lumOff val="25000"/>
                </a:schemeClr>
              </a:solidFill>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6491591" y="5569812"/>
            <a:ext cx="5924498"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600" b="1" dirty="0">
                <a:solidFill>
                  <a:schemeClr val="accent4"/>
                </a:solidFill>
              </a:rPr>
              <a:t>Vinkki:  </a:t>
            </a:r>
            <a:r>
              <a:rPr lang="fi-FI" sz="1600" dirty="0">
                <a:solidFill>
                  <a:srgbClr val="33373B"/>
                </a:solidFill>
              </a:rPr>
              <a:t>Klubin perustajien yhteystiedot tulee antaa uusille jäsenille. Tämä voidaan tehdä käyntikortin, esitteen takana olevan tarran tai lehtisen avulla.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fi-FI" sz="3600" b="1">
                <a:solidFill>
                  <a:srgbClr val="00338D"/>
                </a:solidFill>
              </a:rPr>
              <a:t>Vaihe 2: Perustajajäsenten rekrytointi</a:t>
            </a:r>
          </a:p>
        </p:txBody>
      </p:sp>
      <p:sp>
        <p:nvSpPr>
          <p:cNvPr id="5" name="TextBox 4">
            <a:extLst>
              <a:ext uri="{FF2B5EF4-FFF2-40B4-BE49-F238E27FC236}">
                <a16:creationId xmlns:a16="http://schemas.microsoft.com/office/drawing/2014/main" id="{2A1251A8-8862-4882-9413-8AEAEC2DEDA2}"/>
              </a:ext>
            </a:extLst>
          </p:cNvPr>
          <p:cNvSpPr txBox="1"/>
          <p:nvPr/>
        </p:nvSpPr>
        <p:spPr>
          <a:xfrm>
            <a:off x="903832" y="2392789"/>
            <a:ext cx="5753100" cy="2246769"/>
          </a:xfrm>
          <a:prstGeom prst="rect">
            <a:avLst/>
          </a:prstGeom>
          <a:noFill/>
        </p:spPr>
        <p:txBody>
          <a:bodyPr wrap="square" rtlCol="0">
            <a:spAutoFit/>
          </a:bodyPr>
          <a:lstStyle/>
          <a:p>
            <a:r>
              <a:rPr lang="fi-FI" sz="2800" b="1">
                <a:solidFill>
                  <a:schemeClr val="accent4"/>
                </a:solidFill>
              </a:rPr>
              <a:t>Rekrytointimateriaaleja </a:t>
            </a:r>
            <a:r>
              <a:rPr lang="fi-FI" sz="2800">
                <a:solidFill>
                  <a:srgbClr val="33373B"/>
                </a:solidFill>
              </a:rPr>
              <a:t>voi tilata Jäsenjaostolta.  Materiaalien tilaaminen onnistuu Perusta uusi klubi -verkkosivulta tai käyttämällä tätä QR-koodia.</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1838325"/>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683239" y="423323"/>
            <a:ext cx="11352234" cy="457200"/>
          </a:xfrm>
        </p:spPr>
        <p:txBody>
          <a:bodyPr/>
          <a:lstStyle/>
          <a:p>
            <a:pPr algn="l"/>
            <a:r>
              <a:rPr lang="fi-FI" sz="3200" b="1">
                <a:solidFill>
                  <a:srgbClr val="00338D"/>
                </a:solidFill>
                <a:latin typeface="Arial" charset="0"/>
                <a:ea typeface="Arial" charset="0"/>
                <a:cs typeface="Arial" charset="0"/>
              </a:rPr>
              <a:t>Vaihe 2:  Perustajajäsenten rekrytointi</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446519"/>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b="1"/>
              <a:t>Kerää joka päivä tietoa uusista ja mahdollisista jäsenistä jokaiselta tiimiltä ja jaa ne viiteen ryhmään:</a:t>
            </a: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1802270604"/>
              </p:ext>
            </p:extLst>
          </p:nvPr>
        </p:nvGraphicFramePr>
        <p:xfrm>
          <a:off x="685800" y="2121311"/>
          <a:ext cx="10820400" cy="4038601"/>
        </p:xfrm>
        <a:graphic>
          <a:graphicData uri="http://schemas.openxmlformats.org/drawingml/2006/table">
            <a:tbl>
              <a:tblPr firstRow="1" firstCol="1" bandRow="1">
                <a:tableStyleId>{5C22544A-7EE6-4342-B048-85BDC9FD1C3A}</a:tableStyleId>
              </a:tblPr>
              <a:tblGrid>
                <a:gridCol w="1182075">
                  <a:extLst>
                    <a:ext uri="{9D8B030D-6E8A-4147-A177-3AD203B41FA5}">
                      <a16:colId xmlns:a16="http://schemas.microsoft.com/office/drawing/2014/main" val="20000"/>
                    </a:ext>
                  </a:extLst>
                </a:gridCol>
                <a:gridCol w="2208534">
                  <a:extLst>
                    <a:ext uri="{9D8B030D-6E8A-4147-A177-3AD203B41FA5}">
                      <a16:colId xmlns:a16="http://schemas.microsoft.com/office/drawing/2014/main" val="20001"/>
                    </a:ext>
                  </a:extLst>
                </a:gridCol>
                <a:gridCol w="3223670">
                  <a:extLst>
                    <a:ext uri="{9D8B030D-6E8A-4147-A177-3AD203B41FA5}">
                      <a16:colId xmlns:a16="http://schemas.microsoft.com/office/drawing/2014/main" val="20002"/>
                    </a:ext>
                  </a:extLst>
                </a:gridCol>
                <a:gridCol w="4206121">
                  <a:extLst>
                    <a:ext uri="{9D8B030D-6E8A-4147-A177-3AD203B41FA5}">
                      <a16:colId xmlns:a16="http://schemas.microsoft.com/office/drawing/2014/main" val="20003"/>
                    </a:ext>
                  </a:extLst>
                </a:gridCol>
              </a:tblGrid>
              <a:tr h="778266">
                <a:tc>
                  <a:txBody>
                    <a:bodyPr/>
                    <a:lstStyle/>
                    <a:p>
                      <a:pPr marL="0" marR="0">
                        <a:lnSpc>
                          <a:spcPts val="1200"/>
                        </a:lnSpc>
                        <a:spcBef>
                          <a:spcPts val="0"/>
                        </a:spcBef>
                        <a:spcAft>
                          <a:spcPts val="0"/>
                        </a:spcAft>
                      </a:pPr>
                      <a:r>
                        <a:rPr lang="fi-FI" sz="1800"/>
                        <a:t> </a:t>
                      </a:r>
                    </a:p>
                  </a:txBody>
                  <a:tcPr marL="74300" marR="74300" marT="0" marB="0" anchor="ctr">
                    <a:solidFill>
                      <a:srgbClr val="F76639"/>
                    </a:solidFill>
                  </a:tcPr>
                </a:tc>
                <a:tc>
                  <a:txBody>
                    <a:bodyPr/>
                    <a:lstStyle/>
                    <a:p>
                      <a:pPr marL="0" marR="0">
                        <a:lnSpc>
                          <a:spcPts val="1200"/>
                        </a:lnSpc>
                        <a:spcBef>
                          <a:spcPts val="0"/>
                        </a:spcBef>
                        <a:spcAft>
                          <a:spcPts val="0"/>
                        </a:spcAft>
                      </a:pPr>
                      <a:r>
                        <a:rPr lang="fi-FI" sz="1800"/>
                        <a:t>Kategoria</a:t>
                      </a:r>
                    </a:p>
                  </a:txBody>
                  <a:tcPr marL="74300" marR="74300" marT="0" marB="0" anchor="ctr">
                    <a:solidFill>
                      <a:srgbClr val="F76639"/>
                    </a:solidFill>
                  </a:tcPr>
                </a:tc>
                <a:tc>
                  <a:txBody>
                    <a:bodyPr/>
                    <a:lstStyle/>
                    <a:p>
                      <a:pPr marL="0" marR="0">
                        <a:lnSpc>
                          <a:spcPts val="1200"/>
                        </a:lnSpc>
                        <a:spcBef>
                          <a:spcPts val="0"/>
                        </a:spcBef>
                        <a:spcAft>
                          <a:spcPts val="0"/>
                        </a:spcAft>
                      </a:pPr>
                      <a:r>
                        <a:rPr lang="fi-FI" sz="1800"/>
                        <a:t>Asialle tehty jotain</a:t>
                      </a:r>
                    </a:p>
                  </a:txBody>
                  <a:tcPr marL="74300" marR="74300" marT="0" marB="0" anchor="ctr">
                    <a:solidFill>
                      <a:srgbClr val="F76639"/>
                    </a:solidFill>
                  </a:tcPr>
                </a:tc>
                <a:tc>
                  <a:txBody>
                    <a:bodyPr/>
                    <a:lstStyle/>
                    <a:p>
                      <a:pPr marL="0" marR="0">
                        <a:lnSpc>
                          <a:spcPts val="1200"/>
                        </a:lnSpc>
                        <a:spcBef>
                          <a:spcPts val="0"/>
                        </a:spcBef>
                        <a:spcAft>
                          <a:spcPts val="0"/>
                        </a:spcAft>
                      </a:pPr>
                      <a:r>
                        <a:rPr lang="fi-FI" sz="1800"/>
                        <a:t>Asialle pitää tehdä jotain</a:t>
                      </a: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fi-FI" sz="1800"/>
                        <a:t>Ryhmä 1</a:t>
                      </a:r>
                    </a:p>
                  </a:txBody>
                  <a:tcPr marL="74300" marR="74300" marT="0" marB="0" anchor="ctr">
                    <a:solidFill>
                      <a:srgbClr val="F76639"/>
                    </a:solidFill>
                  </a:tcPr>
                </a:tc>
                <a:tc>
                  <a:txBody>
                    <a:bodyPr/>
                    <a:lstStyle/>
                    <a:p>
                      <a:pPr marL="0" marR="0">
                        <a:lnSpc>
                          <a:spcPts val="1200"/>
                        </a:lnSpc>
                        <a:spcBef>
                          <a:spcPts val="600"/>
                        </a:spcBef>
                        <a:spcAft>
                          <a:spcPts val="0"/>
                        </a:spcAft>
                      </a:pPr>
                      <a:r>
                        <a:rPr lang="fi-FI" sz="1400">
                          <a:solidFill>
                            <a:schemeClr val="accent6"/>
                          </a:solidFill>
                        </a:rPr>
                        <a:t>Aikaiset omaksujat</a:t>
                      </a:r>
                    </a:p>
                  </a:txBody>
                  <a:tcPr marL="74300" marR="74300" marT="0" marB="0" anchor="ctr">
                    <a:solidFill>
                      <a:srgbClr val="FDD1C3"/>
                    </a:solidFill>
                  </a:tcPr>
                </a:tc>
                <a:tc>
                  <a:txBody>
                    <a:bodyPr/>
                    <a:lstStyle/>
                    <a:p>
                      <a:pPr marL="0" marR="0" algn="l">
                        <a:lnSpc>
                          <a:spcPts val="1200"/>
                        </a:lnSpc>
                        <a:spcBef>
                          <a:spcPts val="600"/>
                        </a:spcBef>
                        <a:spcAft>
                          <a:spcPts val="0"/>
                        </a:spcAft>
                      </a:pPr>
                      <a:r>
                        <a:rPr lang="fi-FI" sz="1400">
                          <a:solidFill>
                            <a:schemeClr val="accent6"/>
                          </a:solidFill>
                        </a:rPr>
                        <a:t>Täyttäneet hakemuksen ja maksaneet perustamismaksun.</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fi-FI" sz="1400">
                          <a:solidFill>
                            <a:schemeClr val="accent6"/>
                          </a:solidFill>
                        </a:rPr>
                        <a:t>Lähetä onnittelukirje ja ensimmäisen klubikokouksen aika ja paikka.</a:t>
                      </a: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fi-FI" sz="1800"/>
                        <a:t>Ryhmä 2</a:t>
                      </a:r>
                    </a:p>
                  </a:txBody>
                  <a:tcPr marL="74300" marR="74300" marT="0" marB="0" anchor="ctr">
                    <a:solidFill>
                      <a:srgbClr val="F76639"/>
                    </a:solidFill>
                  </a:tcPr>
                </a:tc>
                <a:tc>
                  <a:txBody>
                    <a:bodyPr/>
                    <a:lstStyle/>
                    <a:p>
                      <a:pPr marL="0" marR="0">
                        <a:lnSpc>
                          <a:spcPct val="100000"/>
                        </a:lnSpc>
                        <a:spcBef>
                          <a:spcPts val="600"/>
                        </a:spcBef>
                        <a:spcAft>
                          <a:spcPts val="0"/>
                        </a:spcAft>
                      </a:pPr>
                      <a:r>
                        <a:rPr lang="fi-FI" sz="1400">
                          <a:solidFill>
                            <a:schemeClr val="accent6"/>
                          </a:solidFill>
                        </a:rPr>
                        <a:t>Erittäin kiinnostuneet henkilöt</a:t>
                      </a:r>
                    </a:p>
                  </a:txBody>
                  <a:tcPr marL="74300" marR="74300" marT="0" marB="0" anchor="ctr">
                    <a:solidFill>
                      <a:srgbClr val="FCAE96"/>
                    </a:solidFill>
                  </a:tcPr>
                </a:tc>
                <a:tc>
                  <a:txBody>
                    <a:bodyPr/>
                    <a:lstStyle/>
                    <a:p>
                      <a:pPr marL="0" marR="0">
                        <a:lnSpc>
                          <a:spcPct val="100000"/>
                        </a:lnSpc>
                        <a:spcBef>
                          <a:spcPts val="600"/>
                        </a:spcBef>
                        <a:spcAft>
                          <a:spcPts val="0"/>
                        </a:spcAft>
                      </a:pPr>
                      <a:r>
                        <a:rPr lang="fi-FI" sz="1400">
                          <a:solidFill>
                            <a:schemeClr val="accent6"/>
                          </a:solidFill>
                        </a:rPr>
                        <a:t>Saattavat tulla klubikokoukseen, mutta eivät ole täyttäneet hakemusta.</a:t>
                      </a:r>
                    </a:p>
                  </a:txBody>
                  <a:tcPr marL="74300" marR="74300" marT="0" marB="0" anchor="ctr">
                    <a:solidFill>
                      <a:srgbClr val="FCAE96"/>
                    </a:solidFill>
                  </a:tcPr>
                </a:tc>
                <a:tc>
                  <a:txBody>
                    <a:bodyPr/>
                    <a:lstStyle/>
                    <a:p>
                      <a:pPr marL="0" marR="0">
                        <a:lnSpc>
                          <a:spcPct val="100000"/>
                        </a:lnSpc>
                        <a:spcBef>
                          <a:spcPts val="600"/>
                        </a:spcBef>
                        <a:spcAft>
                          <a:spcPts val="0"/>
                        </a:spcAft>
                      </a:pPr>
                      <a:r>
                        <a:rPr lang="fi-FI" sz="1400">
                          <a:solidFill>
                            <a:schemeClr val="accent6"/>
                          </a:solidFill>
                        </a:rPr>
                        <a:t>Lähetä heille kutsukirje kokoukseen.</a:t>
                      </a: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fi-FI" sz="1800"/>
                        <a:t>Ryhmä 3</a:t>
                      </a:r>
                    </a:p>
                  </a:txBody>
                  <a:tcPr marL="74300" marR="74300" marT="0" marB="0" anchor="ctr">
                    <a:solidFill>
                      <a:srgbClr val="F76639"/>
                    </a:solidFill>
                  </a:tcPr>
                </a:tc>
                <a:tc>
                  <a:txBody>
                    <a:bodyPr/>
                    <a:lstStyle/>
                    <a:p>
                      <a:pPr marL="0" marR="0">
                        <a:lnSpc>
                          <a:spcPct val="100000"/>
                        </a:lnSpc>
                        <a:spcBef>
                          <a:spcPts val="600"/>
                        </a:spcBef>
                        <a:spcAft>
                          <a:spcPts val="0"/>
                        </a:spcAft>
                      </a:pPr>
                      <a:r>
                        <a:rPr lang="fi-FI" sz="1400">
                          <a:solidFill>
                            <a:schemeClr val="accent6"/>
                          </a:solidFill>
                        </a:rPr>
                        <a:t>Muut mahdolliset uudet jäsenet</a:t>
                      </a:r>
                    </a:p>
                  </a:txBody>
                  <a:tcPr marL="74300" marR="74300" marT="0" marB="0" anchor="ctr">
                    <a:solidFill>
                      <a:srgbClr val="FDD1C3"/>
                    </a:solidFill>
                  </a:tcPr>
                </a:tc>
                <a:tc>
                  <a:txBody>
                    <a:bodyPr/>
                    <a:lstStyle/>
                    <a:p>
                      <a:pPr marL="0" marR="0">
                        <a:lnSpc>
                          <a:spcPct val="100000"/>
                        </a:lnSpc>
                        <a:spcBef>
                          <a:spcPts val="600"/>
                        </a:spcBef>
                        <a:spcAft>
                          <a:spcPts val="0"/>
                        </a:spcAft>
                      </a:pPr>
                      <a:r>
                        <a:rPr lang="fi-FI" sz="1400">
                          <a:solidFill>
                            <a:schemeClr val="accent6"/>
                          </a:solidFill>
                        </a:rPr>
                        <a:t>Saattavat olla kiinnostuneita, mutta eivät pystyneet osallistumaan klubikokoukseen.</a:t>
                      </a:r>
                    </a:p>
                  </a:txBody>
                  <a:tcPr marL="74300" marR="74300" marT="0" marB="0" anchor="ctr">
                    <a:solidFill>
                      <a:srgbClr val="FDD1C3"/>
                    </a:solidFill>
                  </a:tcPr>
                </a:tc>
                <a:tc>
                  <a:txBody>
                    <a:bodyPr/>
                    <a:lstStyle/>
                    <a:p>
                      <a:pPr marL="0" marR="0">
                        <a:lnSpc>
                          <a:spcPct val="100000"/>
                        </a:lnSpc>
                        <a:spcBef>
                          <a:spcPts val="600"/>
                        </a:spcBef>
                        <a:spcAft>
                          <a:spcPts val="0"/>
                        </a:spcAft>
                      </a:pPr>
                      <a:r>
                        <a:rPr lang="fi-FI" sz="1400">
                          <a:solidFill>
                            <a:schemeClr val="accent6"/>
                          </a:solidFill>
                        </a:rPr>
                        <a:t>Pidä heidät jakelulistalla ja ota heihin yhteyttä ensimmäisen kokouksen jälkeen kertoaksesi klubin edistymisestä. Jatka heidän kutsumistaan mukaan saadaksesi heidät osallistumaan.</a:t>
                      </a: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fi-FI" sz="1800"/>
                        <a:t>Ryhmä 4</a:t>
                      </a:r>
                    </a:p>
                  </a:txBody>
                  <a:tcPr marL="74300" marR="74300" marT="0" marB="0" anchor="ctr">
                    <a:solidFill>
                      <a:srgbClr val="F76639"/>
                    </a:solidFill>
                  </a:tcPr>
                </a:tc>
                <a:tc>
                  <a:txBody>
                    <a:bodyPr/>
                    <a:lstStyle/>
                    <a:p>
                      <a:pPr marL="0" marR="0">
                        <a:lnSpc>
                          <a:spcPct val="100000"/>
                        </a:lnSpc>
                        <a:spcBef>
                          <a:spcPts val="1200"/>
                        </a:spcBef>
                        <a:spcAft>
                          <a:spcPts val="0"/>
                        </a:spcAft>
                      </a:pPr>
                      <a:r>
                        <a:rPr lang="fi-FI" sz="1400">
                          <a:solidFill>
                            <a:schemeClr val="accent6"/>
                          </a:solidFill>
                        </a:rPr>
                        <a:t>Muut mahdolliset</a:t>
                      </a:r>
                    </a:p>
                  </a:txBody>
                  <a:tcPr marL="74300" marR="74300" marT="0" marB="0" anchor="ctr">
                    <a:solidFill>
                      <a:srgbClr val="FCAE96"/>
                    </a:solidFill>
                  </a:tcPr>
                </a:tc>
                <a:tc>
                  <a:txBody>
                    <a:bodyPr/>
                    <a:lstStyle/>
                    <a:p>
                      <a:pPr marL="0" marR="0">
                        <a:lnSpc>
                          <a:spcPct val="100000"/>
                        </a:lnSpc>
                        <a:spcBef>
                          <a:spcPts val="600"/>
                        </a:spcBef>
                        <a:spcAft>
                          <a:spcPts val="0"/>
                        </a:spcAft>
                      </a:pPr>
                      <a:r>
                        <a:rPr lang="fi-FI" sz="1400">
                          <a:solidFill>
                            <a:schemeClr val="accent6"/>
                          </a:solidFill>
                        </a:rPr>
                        <a:t>Mahdollisesti kiinnostuneiden ihmisten nimet.</a:t>
                      </a:r>
                    </a:p>
                  </a:txBody>
                  <a:tcPr marL="74300" marR="74300" marT="0" marB="0" anchor="ctr">
                    <a:solidFill>
                      <a:srgbClr val="FCAE96"/>
                    </a:solidFill>
                  </a:tcPr>
                </a:tc>
                <a:tc>
                  <a:txBody>
                    <a:bodyPr/>
                    <a:lstStyle/>
                    <a:p>
                      <a:pPr marL="0" marR="0">
                        <a:lnSpc>
                          <a:spcPct val="100000"/>
                        </a:lnSpc>
                        <a:spcBef>
                          <a:spcPts val="600"/>
                        </a:spcBef>
                        <a:spcAft>
                          <a:spcPts val="0"/>
                        </a:spcAft>
                      </a:pPr>
                      <a:r>
                        <a:rPr lang="fi-FI" sz="1400">
                          <a:solidFill>
                            <a:schemeClr val="accent6"/>
                          </a:solidFill>
                        </a:rPr>
                        <a:t>Valitse hyvä aika ottaa heihin henkilökohtaisesti yhteyttä.</a:t>
                      </a: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fi-FI" sz="1800"/>
                        <a:t>Ryhmä 5</a:t>
                      </a:r>
                    </a:p>
                  </a:txBody>
                  <a:tcPr marL="74300" marR="74300" marT="0" marB="0" anchor="ctr">
                    <a:solidFill>
                      <a:srgbClr val="F76639"/>
                    </a:solidFill>
                  </a:tcPr>
                </a:tc>
                <a:tc>
                  <a:txBody>
                    <a:bodyPr/>
                    <a:lstStyle/>
                    <a:p>
                      <a:pPr marL="0" marR="0">
                        <a:lnSpc>
                          <a:spcPct val="100000"/>
                        </a:lnSpc>
                        <a:spcBef>
                          <a:spcPts val="600"/>
                        </a:spcBef>
                        <a:spcAft>
                          <a:spcPts val="0"/>
                        </a:spcAft>
                      </a:pPr>
                      <a:r>
                        <a:rPr lang="fi-FI" sz="1400">
                          <a:solidFill>
                            <a:schemeClr val="accent6"/>
                          </a:solidFill>
                        </a:rPr>
                        <a:t>Ei kiinnostuneet </a:t>
                      </a:r>
                    </a:p>
                  </a:txBody>
                  <a:tcPr marL="74300" marR="74300" marT="0" marB="0" anchor="ctr">
                    <a:solidFill>
                      <a:srgbClr val="FDD1C3"/>
                    </a:solidFill>
                  </a:tcPr>
                </a:tc>
                <a:tc>
                  <a:txBody>
                    <a:bodyPr/>
                    <a:lstStyle/>
                    <a:p>
                      <a:pPr marL="0" marR="0">
                        <a:lnSpc>
                          <a:spcPct val="100000"/>
                        </a:lnSpc>
                        <a:spcBef>
                          <a:spcPts val="600"/>
                        </a:spcBef>
                        <a:spcAft>
                          <a:spcPts val="0"/>
                        </a:spcAft>
                      </a:pPr>
                      <a:r>
                        <a:rPr lang="fi-FI" sz="1400">
                          <a:solidFill>
                            <a:schemeClr val="accent6"/>
                          </a:solidFill>
                        </a:rPr>
                        <a:t>Sanoivat, etteivät ole juuri nyt kiinnostuneita.</a:t>
                      </a:r>
                    </a:p>
                  </a:txBody>
                  <a:tcPr marL="74300" marR="74300" marT="0" marB="0" anchor="ctr">
                    <a:solidFill>
                      <a:srgbClr val="FDD1C3"/>
                    </a:solidFill>
                  </a:tcPr>
                </a:tc>
                <a:tc>
                  <a:txBody>
                    <a:bodyPr/>
                    <a:lstStyle/>
                    <a:p>
                      <a:pPr marL="0" marR="0">
                        <a:lnSpc>
                          <a:spcPct val="100000"/>
                        </a:lnSpc>
                        <a:spcBef>
                          <a:spcPts val="600"/>
                        </a:spcBef>
                        <a:spcAft>
                          <a:spcPts val="0"/>
                        </a:spcAft>
                      </a:pPr>
                      <a:r>
                        <a:rPr lang="fi-FI" sz="1400">
                          <a:solidFill>
                            <a:schemeClr val="accent6"/>
                          </a:solidFill>
                        </a:rPr>
                        <a:t>Pidä jakelulistalla ja ilmoita uuden klubin tulevista projekteista ja tapahtumista.</a:t>
                      </a: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683239" y="6333278"/>
            <a:ext cx="10820400"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b="1" dirty="0">
                <a:solidFill>
                  <a:srgbClr val="00338D"/>
                </a:solidFill>
              </a:rPr>
              <a:t>Vinkki:  </a:t>
            </a:r>
            <a:r>
              <a:rPr lang="fi-FI" dirty="0"/>
              <a:t>Lähetä 24 tunnin kuluessa sähköposti, jossa kerrot tiedotuskokouksen päivän, ajan ja paikan.</a:t>
            </a: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105400" y="1589833"/>
            <a:ext cx="2496207"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Vaihe 4:</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1077218"/>
          </a:xfrm>
          <a:prstGeom prst="rect">
            <a:avLst/>
          </a:prstGeom>
          <a:noFill/>
        </p:spPr>
        <p:txBody>
          <a:bodyPr wrap="square">
            <a:spAutoFit/>
          </a:bodyPr>
          <a:lstStyle/>
          <a:p>
            <a:pPr lvl="0" algn="ctr"/>
            <a:r>
              <a:rPr lang="fi-FI" sz="3200" i="0" baseline="0">
                <a:solidFill>
                  <a:prstClr val="white"/>
                </a:solidFill>
                <a:latin typeface="Arial" panose="020B0604020202020204" pitchFamily="34" charset="0"/>
                <a:ea typeface="+mn-ea"/>
                <a:cs typeface="Arial" panose="020B0604020202020204" pitchFamily="34" charset="0"/>
              </a:rPr>
              <a:t>Tiedotus- ja järjestäytymiskokoukset </a:t>
            </a: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19863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fi-FI" sz="2000">
                <a:latin typeface="Arial" charset="0"/>
                <a:ea typeface="Arial" charset="0"/>
                <a:cs typeface="Arial" charset="0"/>
              </a:rPr>
              <a:t>Valmistaudu kokoukseen</a:t>
            </a:r>
          </a:p>
        </p:txBody>
      </p:sp>
      <p:sp>
        <p:nvSpPr>
          <p:cNvPr id="19" name="Freeform 18"/>
          <p:cNvSpPr/>
          <p:nvPr/>
        </p:nvSpPr>
        <p:spPr>
          <a:xfrm>
            <a:off x="4951421"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fi-FI" sz="2000">
                <a:latin typeface="Arial" charset="0"/>
                <a:ea typeface="Arial" charset="0"/>
                <a:cs typeface="Arial" charset="0"/>
              </a:rPr>
              <a:t>Toteuta kokous</a:t>
            </a:r>
          </a:p>
        </p:txBody>
      </p:sp>
      <p:sp>
        <p:nvSpPr>
          <p:cNvPr id="21" name="Freeform 20"/>
          <p:cNvSpPr/>
          <p:nvPr/>
        </p:nvSpPr>
        <p:spPr>
          <a:xfrm>
            <a:off x="8136130"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fi-FI" sz="2000">
                <a:latin typeface="Arial" charset="0"/>
                <a:ea typeface="Arial" charset="0"/>
                <a:cs typeface="Arial" charset="0"/>
              </a:rPr>
              <a:t>Yhteydenotto kokouksen jälkeen</a:t>
            </a:r>
          </a:p>
        </p:txBody>
      </p:sp>
      <p:sp>
        <p:nvSpPr>
          <p:cNvPr id="2" name="Title 1"/>
          <p:cNvSpPr>
            <a:spLocks noGrp="1"/>
          </p:cNvSpPr>
          <p:nvPr>
            <p:ph type="title" idx="4294967295"/>
          </p:nvPr>
        </p:nvSpPr>
        <p:spPr>
          <a:xfrm>
            <a:off x="841687" y="393564"/>
            <a:ext cx="11352234" cy="945001"/>
          </a:xfrm>
        </p:spPr>
        <p:txBody>
          <a:bodyPr/>
          <a:lstStyle/>
          <a:p>
            <a:pPr algn="l"/>
            <a:r>
              <a:rPr lang="fi-FI" sz="3200" b="1">
                <a:solidFill>
                  <a:srgbClr val="00338D"/>
                </a:solidFill>
                <a:latin typeface="Helvetica Neue"/>
                <a:ea typeface="Arial" charset="0"/>
                <a:cs typeface="Arial" charset="0"/>
              </a:rPr>
              <a:t>Vaihe 4:  </a:t>
            </a:r>
            <a:r>
              <a:rPr lang="fi-FI" sz="3200" b="1">
                <a:solidFill>
                  <a:srgbClr val="00338D"/>
                </a:solidFill>
              </a:rPr>
              <a:t>Tiedotuskokous</a:t>
            </a:r>
            <a:br>
              <a:rPr lang="fi-FI" sz="3200" b="1">
                <a:solidFill>
                  <a:srgbClr val="00338D"/>
                </a:solidFill>
                <a:latin typeface="Helvetica Neue"/>
                <a:ea typeface="Arial" charset="0"/>
                <a:cs typeface="Arial" charset="0"/>
              </a:rPr>
            </a:br>
            <a:endParaRPr lang="fi-FI" sz="3200" b="1">
              <a:solidFill>
                <a:srgbClr val="00338D"/>
              </a:solidFill>
              <a:latin typeface="Helvetica Neue"/>
              <a:ea typeface="Arial" charset="0"/>
              <a:cs typeface="Arial" charset="0"/>
            </a:endParaRPr>
          </a:p>
        </p:txBody>
      </p:sp>
      <p:sp>
        <p:nvSpPr>
          <p:cNvPr id="8" name="TextBox 7"/>
          <p:cNvSpPr txBox="1"/>
          <p:nvPr/>
        </p:nvSpPr>
        <p:spPr>
          <a:xfrm>
            <a:off x="1783261" y="6233603"/>
            <a:ext cx="8625476" cy="461665"/>
          </a:xfrm>
          <a:prstGeom prst="rect">
            <a:avLst/>
          </a:prstGeom>
          <a:noFill/>
        </p:spPr>
        <p:txBody>
          <a:bodyPr wrap="square" rtlCol="0">
            <a:spAutoFit/>
          </a:bodyPr>
          <a:lstStyle/>
          <a:p>
            <a:pPr algn="ctr"/>
            <a:r>
              <a:rPr lang="fi-FI" sz="2400" b="1">
                <a:solidFill>
                  <a:schemeClr val="accent5"/>
                </a:solidFill>
                <a:latin typeface="Arial" charset="0"/>
                <a:ea typeface="Arial" charset="0"/>
                <a:cs typeface="Arial" charset="0"/>
              </a:rPr>
              <a:t>Kaikki yllä olevat = vahvasti perustettu klubi!!!</a:t>
            </a:r>
          </a:p>
        </p:txBody>
      </p:sp>
      <p:grpSp>
        <p:nvGrpSpPr>
          <p:cNvPr id="35" name="Group 34"/>
          <p:cNvGrpSpPr/>
          <p:nvPr/>
        </p:nvGrpSpPr>
        <p:grpSpPr>
          <a:xfrm>
            <a:off x="4282076" y="24423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4423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01560" y="3581400"/>
            <a:ext cx="2377440" cy="1947672"/>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Valmistele huone </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Pukeudu ammattimaisesti – ei liiviä</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Nimikyltit osallistujille</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Tervetulokomitea</a:t>
            </a:r>
          </a:p>
        </p:txBody>
      </p:sp>
      <p:sp>
        <p:nvSpPr>
          <p:cNvPr id="43" name="Rectangle 42"/>
          <p:cNvSpPr/>
          <p:nvPr/>
        </p:nvSpPr>
        <p:spPr>
          <a:xfrm>
            <a:off x="4723617" y="3581400"/>
            <a:ext cx="2743199" cy="2560320"/>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Tervetuloa ja esittelyt</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Esittele paikalla olevat </a:t>
            </a:r>
            <a:r>
              <a:rPr lang="fi-FI" sz="1200" b="1" dirty="0" err="1">
                <a:solidFill>
                  <a:srgbClr val="33373B"/>
                </a:solidFill>
                <a:latin typeface="Arial" charset="0"/>
                <a:ea typeface="Arial" charset="0"/>
                <a:cs typeface="Arial" charset="0"/>
              </a:rPr>
              <a:t>lionit</a:t>
            </a:r>
            <a:endParaRPr lang="fi-FI" sz="1200" b="1" dirty="0">
              <a:solidFill>
                <a:srgbClr val="33373B"/>
              </a:solidFill>
              <a:latin typeface="Arial" charset="0"/>
              <a:ea typeface="Arial" charset="0"/>
              <a:cs typeface="Arial" charset="0"/>
            </a:endParaRP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Anna yleiskatsaus </a:t>
            </a:r>
            <a:r>
              <a:rPr lang="fi-FI" sz="1200" b="1" dirty="0" err="1">
                <a:solidFill>
                  <a:srgbClr val="33373B"/>
                </a:solidFill>
                <a:latin typeface="Arial" charset="0"/>
                <a:ea typeface="Arial" charset="0"/>
                <a:cs typeface="Arial" charset="0"/>
              </a:rPr>
              <a:t>lioneista</a:t>
            </a:r>
            <a:endParaRPr lang="fi-FI" sz="1200" b="1" dirty="0">
              <a:solidFill>
                <a:srgbClr val="33373B"/>
              </a:solidFill>
              <a:latin typeface="Arial" charset="0"/>
              <a:ea typeface="Arial" charset="0"/>
              <a:cs typeface="Arial" charset="0"/>
            </a:endParaRP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Kerro jäsenmaksuista</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Pyydä ryhmää pohtimaan projekteja</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Seuraavan kokouksen tiedot</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Kerää klubin perustamismaksut</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Pyydä kutsumaan ystäviä ja perheenjäseniä seuraavaan kokoukseen</a:t>
            </a:r>
          </a:p>
        </p:txBody>
      </p:sp>
      <p:sp>
        <p:nvSpPr>
          <p:cNvPr id="44" name="Rectangle 43"/>
          <p:cNvSpPr/>
          <p:nvPr/>
        </p:nvSpPr>
        <p:spPr>
          <a:xfrm>
            <a:off x="8068383" y="3581400"/>
            <a:ext cx="2377440" cy="1948226"/>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Kiitä kaikkia osallistujia sähköpostitse</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Lähetä sähköpostia mahdollisille jäsenille, jotka eivät päässeet paikalle</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Jaa lehtisiä seuraavasta kokouksesta</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Lähetä muistutuksia seuraavasta kokouksesta</a:t>
            </a:r>
          </a:p>
        </p:txBody>
      </p:sp>
      <p:cxnSp>
        <p:nvCxnSpPr>
          <p:cNvPr id="46" name="Straight Connector 45"/>
          <p:cNvCxnSpPr/>
          <p:nvPr/>
        </p:nvCxnSpPr>
        <p:spPr bwMode="auto">
          <a:xfrm>
            <a:off x="1794932" y="35103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224638"/>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2" y="1039697"/>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1196062" y="1176986"/>
            <a:ext cx="9677400" cy="646331"/>
          </a:xfrm>
          <a:prstGeom prst="rect">
            <a:avLst/>
          </a:prstGeom>
          <a:noFill/>
        </p:spPr>
        <p:txBody>
          <a:bodyPr wrap="square" rtlCol="0">
            <a:spAutoFit/>
          </a:bodyPr>
          <a:lstStyle/>
          <a:p>
            <a:pPr algn="ctr"/>
            <a:r>
              <a:rPr lang="fi-FI"/>
              <a:t>Potentiaaliset uudet jäsenet kutsutaan tiedotuskokoukseen, jossa he voivat oppia lisää Lions Clubs Internationalista ja lionsklubien vaikutuksesta paikkakunnalla.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60455"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22149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fi-FI" sz="2000">
                <a:latin typeface="Arial" charset="0"/>
                <a:ea typeface="Arial" charset="0"/>
                <a:cs typeface="Arial" charset="0"/>
              </a:rPr>
              <a:t>Valmistaudu kokoukseen</a:t>
            </a:r>
          </a:p>
        </p:txBody>
      </p:sp>
      <p:sp>
        <p:nvSpPr>
          <p:cNvPr id="19" name="Freeform 18"/>
          <p:cNvSpPr/>
          <p:nvPr/>
        </p:nvSpPr>
        <p:spPr>
          <a:xfrm>
            <a:off x="4951421"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fi-FI" sz="2000">
                <a:latin typeface="Arial" charset="0"/>
                <a:ea typeface="Arial" charset="0"/>
                <a:cs typeface="Arial" charset="0"/>
              </a:rPr>
              <a:t>Toteuta kokous</a:t>
            </a:r>
          </a:p>
        </p:txBody>
      </p:sp>
      <p:sp>
        <p:nvSpPr>
          <p:cNvPr id="21" name="Freeform 20"/>
          <p:cNvSpPr/>
          <p:nvPr/>
        </p:nvSpPr>
        <p:spPr>
          <a:xfrm>
            <a:off x="8136130"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fi-FI" sz="2000">
                <a:latin typeface="Arial" charset="0"/>
                <a:ea typeface="Arial" charset="0"/>
                <a:cs typeface="Arial" charset="0"/>
              </a:rPr>
              <a:t>Yhteydenotto kokouksen jälkeen</a:t>
            </a:r>
          </a:p>
        </p:txBody>
      </p:sp>
      <p:sp>
        <p:nvSpPr>
          <p:cNvPr id="2" name="Title 1"/>
          <p:cNvSpPr>
            <a:spLocks noGrp="1"/>
          </p:cNvSpPr>
          <p:nvPr>
            <p:ph type="title" idx="4294967295"/>
          </p:nvPr>
        </p:nvSpPr>
        <p:spPr>
          <a:xfrm>
            <a:off x="745933" y="376647"/>
            <a:ext cx="11352234" cy="945001"/>
          </a:xfrm>
        </p:spPr>
        <p:txBody>
          <a:bodyPr/>
          <a:lstStyle/>
          <a:p>
            <a:pPr algn="l"/>
            <a:r>
              <a:rPr lang="fi-FI" sz="3200" b="1">
                <a:solidFill>
                  <a:srgbClr val="00338D"/>
                </a:solidFill>
                <a:latin typeface="Helvetica Neue"/>
                <a:ea typeface="Arial" charset="0"/>
                <a:cs typeface="Arial" charset="0"/>
              </a:rPr>
              <a:t>Vaihe 4:  </a:t>
            </a:r>
            <a:r>
              <a:rPr lang="fi-FI" sz="3200" b="1">
                <a:solidFill>
                  <a:srgbClr val="00338D"/>
                </a:solidFill>
              </a:rPr>
              <a:t>Järjestäytymiskokous</a:t>
            </a:r>
            <a:br>
              <a:rPr lang="fi-FI" sz="3200" b="1">
                <a:solidFill>
                  <a:srgbClr val="00338D"/>
                </a:solidFill>
                <a:latin typeface="Helvetica Neue"/>
                <a:ea typeface="Arial" charset="0"/>
                <a:cs typeface="Arial" charset="0"/>
              </a:rPr>
            </a:br>
            <a:endParaRPr lang="fi-FI" sz="3200" b="1">
              <a:solidFill>
                <a:srgbClr val="00338D"/>
              </a:solidFill>
              <a:latin typeface="Helvetica Neue"/>
              <a:ea typeface="Arial" charset="0"/>
              <a:cs typeface="Arial" charset="0"/>
            </a:endParaRPr>
          </a:p>
        </p:txBody>
      </p:sp>
      <p:sp>
        <p:nvSpPr>
          <p:cNvPr id="8" name="TextBox 7"/>
          <p:cNvSpPr txBox="1"/>
          <p:nvPr/>
        </p:nvSpPr>
        <p:spPr>
          <a:xfrm>
            <a:off x="1722024" y="6233603"/>
            <a:ext cx="8625476" cy="461665"/>
          </a:xfrm>
          <a:prstGeom prst="rect">
            <a:avLst/>
          </a:prstGeom>
          <a:noFill/>
        </p:spPr>
        <p:txBody>
          <a:bodyPr wrap="square" rtlCol="0">
            <a:spAutoFit/>
          </a:bodyPr>
          <a:lstStyle/>
          <a:p>
            <a:pPr algn="ctr"/>
            <a:r>
              <a:rPr lang="fi-FI" sz="2400" b="1">
                <a:solidFill>
                  <a:schemeClr val="accent5"/>
                </a:solidFill>
                <a:latin typeface="Arial" charset="0"/>
                <a:ea typeface="Arial" charset="0"/>
                <a:cs typeface="Arial" charset="0"/>
              </a:rPr>
              <a:t>Kaikki yllä olevat = vahvasti perustettu klubi!!!</a:t>
            </a:r>
          </a:p>
        </p:txBody>
      </p:sp>
      <p:grpSp>
        <p:nvGrpSpPr>
          <p:cNvPr id="35" name="Group 34"/>
          <p:cNvGrpSpPr/>
          <p:nvPr/>
        </p:nvGrpSpPr>
        <p:grpSpPr>
          <a:xfrm>
            <a:off x="4282076" y="26709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391400" y="26709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516084" y="3802484"/>
            <a:ext cx="2743200" cy="1209562"/>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Valmistele huone </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Pukeudu ammattimaisesti – ei liiviä</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Nimikyltit osallistujille</a:t>
            </a:r>
          </a:p>
          <a:p>
            <a:pPr marL="171450" lvl="0" indent="-171450" defTabSz="1155700">
              <a:spcAft>
                <a:spcPct val="35000"/>
              </a:spcAft>
              <a:buFont typeface="Wingdings" panose="05000000000000000000" pitchFamily="2" charset="2"/>
              <a:buChar char="Ø"/>
            </a:pPr>
            <a:r>
              <a:rPr lang="fi-FI" sz="1200" b="1" dirty="0">
                <a:solidFill>
                  <a:srgbClr val="33373B"/>
                </a:solidFill>
                <a:latin typeface="Arial" charset="0"/>
                <a:ea typeface="Arial" charset="0"/>
                <a:cs typeface="Arial" charset="0"/>
              </a:rPr>
              <a:t>Tervetulokomitea</a:t>
            </a:r>
          </a:p>
        </p:txBody>
      </p:sp>
      <p:sp>
        <p:nvSpPr>
          <p:cNvPr id="43" name="Rectangle 42"/>
          <p:cNvSpPr/>
          <p:nvPr/>
        </p:nvSpPr>
        <p:spPr>
          <a:xfrm>
            <a:off x="4723617" y="3821763"/>
            <a:ext cx="2743199" cy="2277547"/>
          </a:xfrm>
          <a:prstGeom prst="rect">
            <a:avLst/>
          </a:prstGeom>
        </p:spPr>
        <p:txBody>
          <a:bodyPr wrap="square">
            <a:spAutoFit/>
          </a:bodyPr>
          <a:lstStyle/>
          <a:p>
            <a:pPr marL="171450" indent="-171450">
              <a:buClr>
                <a:srgbClr val="10233F"/>
              </a:buClr>
              <a:buSzPct val="100000"/>
              <a:buFont typeface="Wingdings" panose="05000000000000000000" pitchFamily="2" charset="2"/>
              <a:buChar char="Ø"/>
            </a:pPr>
            <a:r>
              <a:rPr lang="fi-FI" sz="1200" b="1" dirty="0">
                <a:latin typeface="Arial" charset="0"/>
                <a:ea typeface="Arial" charset="0"/>
                <a:cs typeface="Arial" charset="0"/>
              </a:rPr>
              <a:t>Tervetulotoivotus ja esittelyt</a:t>
            </a:r>
          </a:p>
          <a:p>
            <a:pPr marL="171450" indent="-171450">
              <a:buClr>
                <a:srgbClr val="10233F"/>
              </a:buClr>
              <a:buSzPct val="100000"/>
              <a:buFont typeface="Wingdings" panose="05000000000000000000" pitchFamily="2" charset="2"/>
              <a:buChar char="Ø"/>
            </a:pPr>
            <a:endParaRPr lang="fi-FI" sz="400" b="1" dirty="0">
              <a:latin typeface="Arial" charset="0"/>
              <a:ea typeface="Arial" charset="0"/>
              <a:cs typeface="Arial" charset="0"/>
            </a:endParaRPr>
          </a:p>
          <a:p>
            <a:pPr marL="171450" indent="-171450">
              <a:buClr>
                <a:srgbClr val="10233F"/>
              </a:buClr>
              <a:buSzPct val="100000"/>
              <a:buFont typeface="Wingdings" panose="05000000000000000000" pitchFamily="2" charset="2"/>
              <a:buChar char="Ø"/>
            </a:pPr>
            <a:r>
              <a:rPr lang="fi-FI" sz="1200" b="1" dirty="0">
                <a:latin typeface="Arial" charset="0"/>
                <a:ea typeface="Arial" charset="0"/>
                <a:cs typeface="Arial" charset="0"/>
              </a:rPr>
              <a:t>Käykää läpi projekti-ideat ja valitkaa kolme projektia</a:t>
            </a:r>
          </a:p>
          <a:p>
            <a:pPr marL="171450" indent="-171450">
              <a:buClr>
                <a:srgbClr val="10233F"/>
              </a:buClr>
              <a:buSzPct val="100000"/>
              <a:buFont typeface="Wingdings" panose="05000000000000000000" pitchFamily="2" charset="2"/>
              <a:buChar char="Ø"/>
            </a:pPr>
            <a:endParaRPr lang="fi-FI" sz="400" b="1" dirty="0">
              <a:latin typeface="Arial" charset="0"/>
              <a:ea typeface="Arial" charset="0"/>
              <a:cs typeface="Arial" charset="0"/>
            </a:endParaRPr>
          </a:p>
          <a:p>
            <a:pPr marL="171450" indent="-171450">
              <a:buClr>
                <a:srgbClr val="10233F"/>
              </a:buClr>
              <a:buSzPct val="100000"/>
              <a:buFont typeface="Wingdings" panose="05000000000000000000" pitchFamily="2" charset="2"/>
              <a:buChar char="Ø"/>
            </a:pPr>
            <a:r>
              <a:rPr lang="fi-FI" sz="1200" b="1" dirty="0">
                <a:latin typeface="Arial" charset="0"/>
                <a:ea typeface="Arial" charset="0"/>
                <a:cs typeface="Arial" charset="0"/>
              </a:rPr>
              <a:t>Selitä klubin perustamisprosessi.  Täytä uuden klubin hakemus verkossa MyLCI:ssa klubin kummin kanssa</a:t>
            </a:r>
          </a:p>
          <a:p>
            <a:pPr marL="171450" indent="-171450">
              <a:buClr>
                <a:srgbClr val="10233F"/>
              </a:buClr>
              <a:buSzPct val="100000"/>
              <a:buFont typeface="Wingdings" panose="05000000000000000000" pitchFamily="2" charset="2"/>
              <a:buChar char="Ø"/>
            </a:pPr>
            <a:endParaRPr lang="fi-FI" sz="400" b="1" dirty="0">
              <a:latin typeface="Arial" charset="0"/>
              <a:ea typeface="Arial" charset="0"/>
              <a:cs typeface="Arial" charset="0"/>
            </a:endParaRPr>
          </a:p>
          <a:p>
            <a:pPr marL="171450" indent="-171450">
              <a:buClr>
                <a:srgbClr val="10233F"/>
              </a:buClr>
              <a:buSzPct val="100000"/>
              <a:buFont typeface="Wingdings" panose="05000000000000000000" pitchFamily="2" charset="2"/>
              <a:buChar char="Ø"/>
            </a:pPr>
            <a:r>
              <a:rPr lang="fi-FI" sz="1200" b="1" dirty="0">
                <a:latin typeface="Arial" charset="0"/>
                <a:ea typeface="Arial" charset="0"/>
                <a:cs typeface="Arial" charset="0"/>
              </a:rPr>
              <a:t>Ilmoita seuraavan kokouksen aika</a:t>
            </a:r>
          </a:p>
          <a:p>
            <a:pPr marL="171450" lvl="0" indent="-171450" algn="ctr" defTabSz="1155700">
              <a:spcAft>
                <a:spcPct val="35000"/>
              </a:spcAft>
              <a:buFont typeface="Wingdings" panose="05000000000000000000" pitchFamily="2" charset="2"/>
              <a:buChar char="Ø"/>
            </a:pPr>
            <a:endParaRPr lang="en-US" sz="1000" b="1" dirty="0">
              <a:solidFill>
                <a:srgbClr val="33373B"/>
              </a:solidFill>
              <a:latin typeface="Arial" charset="0"/>
              <a:ea typeface="Arial" charset="0"/>
              <a:cs typeface="Arial" charset="0"/>
            </a:endParaRPr>
          </a:p>
        </p:txBody>
      </p:sp>
      <p:sp>
        <p:nvSpPr>
          <p:cNvPr id="44" name="Rectangle 43"/>
          <p:cNvSpPr/>
          <p:nvPr/>
        </p:nvSpPr>
        <p:spPr>
          <a:xfrm>
            <a:off x="7930688" y="3806009"/>
            <a:ext cx="2743200" cy="1877437"/>
          </a:xfrm>
          <a:prstGeom prst="rect">
            <a:avLst/>
          </a:prstGeom>
        </p:spPr>
        <p:txBody>
          <a:bodyPr wrap="square">
            <a:spAutoFit/>
          </a:bodyPr>
          <a:lstStyle/>
          <a:p>
            <a:pPr marL="171450" indent="-171450">
              <a:buClr>
                <a:srgbClr val="10233F"/>
              </a:buClr>
              <a:buSzPct val="100000"/>
              <a:buFont typeface="Wingdings" panose="05000000000000000000" pitchFamily="2" charset="2"/>
              <a:buChar char="Ø"/>
            </a:pPr>
            <a:r>
              <a:rPr lang="fi-FI" sz="1200" b="1" dirty="0">
                <a:solidFill>
                  <a:srgbClr val="33373B"/>
                </a:solidFill>
                <a:latin typeface="Arial" charset="0"/>
                <a:ea typeface="Arial" charset="0"/>
                <a:cs typeface="Arial" charset="0"/>
              </a:rPr>
              <a:t>Järjestäkää uusien klubivirkailijoiden verkkokoulutus</a:t>
            </a:r>
          </a:p>
          <a:p>
            <a:pPr marL="171450" indent="-171450">
              <a:buClr>
                <a:srgbClr val="10233F"/>
              </a:buClr>
              <a:buSzPct val="100000"/>
              <a:buFont typeface="Wingdings" panose="05000000000000000000" pitchFamily="2" charset="2"/>
              <a:buChar char="Ø"/>
            </a:pPr>
            <a:endParaRPr lang="fi-FI" sz="400" b="1" dirty="0">
              <a:solidFill>
                <a:srgbClr val="33373B"/>
              </a:solidFill>
              <a:latin typeface="Arial" charset="0"/>
              <a:ea typeface="Arial" charset="0"/>
              <a:cs typeface="Arial" charset="0"/>
            </a:endParaRPr>
          </a:p>
          <a:p>
            <a:pPr marL="171450" indent="-171450">
              <a:buClr>
                <a:srgbClr val="10233F"/>
              </a:buClr>
              <a:buSzPct val="100000"/>
              <a:buFont typeface="Wingdings" panose="05000000000000000000" pitchFamily="2" charset="2"/>
              <a:buChar char="Ø"/>
            </a:pPr>
            <a:r>
              <a:rPr lang="fi-FI" sz="1200" b="1" dirty="0">
                <a:solidFill>
                  <a:srgbClr val="33373B"/>
                </a:solidFill>
                <a:latin typeface="Arial" charset="0"/>
                <a:ea typeface="Arial" charset="0"/>
                <a:cs typeface="Arial" charset="0"/>
              </a:rPr>
              <a:t>Kehottakaa uuden klubin jäseniä jatkamaan klubin mainostamista jäsenmäärän kasvattamiseksi</a:t>
            </a:r>
          </a:p>
          <a:p>
            <a:pPr marL="171450" indent="-171450">
              <a:buClr>
                <a:srgbClr val="10233F"/>
              </a:buClr>
              <a:buSzPct val="100000"/>
              <a:buFont typeface="Wingdings" panose="05000000000000000000" pitchFamily="2" charset="2"/>
              <a:buChar char="Ø"/>
            </a:pPr>
            <a:endParaRPr lang="fi-FI" sz="400" b="1" dirty="0">
              <a:solidFill>
                <a:srgbClr val="33373B"/>
              </a:solidFill>
              <a:latin typeface="Arial" charset="0"/>
              <a:ea typeface="Arial" charset="0"/>
              <a:cs typeface="Arial" charset="0"/>
            </a:endParaRPr>
          </a:p>
          <a:p>
            <a:pPr marL="171450" indent="-171450">
              <a:buClr>
                <a:srgbClr val="10233F"/>
              </a:buClr>
              <a:buSzPct val="100000"/>
              <a:buFont typeface="Wingdings" panose="05000000000000000000" pitchFamily="2" charset="2"/>
              <a:buChar char="Ø"/>
            </a:pPr>
            <a:r>
              <a:rPr lang="fi-FI" sz="1200" b="1" dirty="0">
                <a:solidFill>
                  <a:srgbClr val="33373B"/>
                </a:solidFill>
                <a:latin typeface="Arial" charset="0"/>
                <a:ea typeface="Arial" charset="0"/>
                <a:cs typeface="Arial" charset="0"/>
              </a:rPr>
              <a:t>Ottakaa yhteyttä niihin, jotka osoittivat kiinnostusta mutta eivät päässeet kokouksiin.</a:t>
            </a:r>
          </a:p>
        </p:txBody>
      </p:sp>
      <p:cxnSp>
        <p:nvCxnSpPr>
          <p:cNvPr id="46" name="Straight Connector 45"/>
          <p:cNvCxnSpPr/>
          <p:nvPr/>
        </p:nvCxnSpPr>
        <p:spPr bwMode="auto">
          <a:xfrm>
            <a:off x="1794932" y="37389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833511" y="1019471"/>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781151" y="1193275"/>
            <a:ext cx="10653038" cy="646331"/>
          </a:xfrm>
          <a:prstGeom prst="rect">
            <a:avLst/>
          </a:prstGeom>
          <a:noFill/>
        </p:spPr>
        <p:txBody>
          <a:bodyPr wrap="square" rtlCol="0">
            <a:spAutoFit/>
          </a:bodyPr>
          <a:lstStyle/>
          <a:p>
            <a:pPr algn="ctr"/>
            <a:r>
              <a:rPr lang="fi-FI"/>
              <a:t>Uudet ja potentiaaliset jäsenet tulisi kutsua järjestäytymiskokoukseen. Tässä kokouksessa jäsenet valitsevat klubille nimen ja täyttävät uuden klubin hakemuksen.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fi-FI" sz="3200" b="1">
                <a:solidFill>
                  <a:srgbClr val="00338D"/>
                </a:solidFill>
                <a:latin typeface="Arial" charset="0"/>
                <a:ea typeface="Arial" charset="0"/>
                <a:cs typeface="Arial" charset="0"/>
              </a:rPr>
              <a:t>Vaihe 4:  Tiedotus- ja järjestäytymiskokoukset</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521058"/>
            <a:ext cx="6054671" cy="1815882"/>
          </a:xfrm>
          <a:prstGeom prst="rect">
            <a:avLst/>
          </a:prstGeom>
          <a:noFill/>
        </p:spPr>
        <p:txBody>
          <a:bodyPr wrap="square" rtlCol="0">
            <a:spAutoFit/>
          </a:bodyPr>
          <a:lstStyle/>
          <a:p>
            <a:r>
              <a:rPr lang="fi-FI" sz="2800"/>
              <a:t>Tiedotus- ja järjestäytymiskokousten PowerPoint -esitelmät löytyvät </a:t>
            </a:r>
            <a:r>
              <a:rPr lang="fi-FI" sz="2800" b="1">
                <a:solidFill>
                  <a:schemeClr val="accent5"/>
                </a:solidFill>
              </a:rPr>
              <a:t>Perusta uusi klubi -verkkosivulta.</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1776411"/>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0" y="3137744"/>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024582"/>
            <a:ext cx="6209629"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fi-FI" sz="3600" b="1" i="0" baseline="0" dirty="0">
                <a:solidFill>
                  <a:schemeClr val="bg1"/>
                </a:solidFill>
                <a:latin typeface="Arial" panose="020B0604020202020204" pitchFamily="34" charset="0"/>
                <a:cs typeface="Arial" panose="020B0604020202020204" pitchFamily="34" charset="0"/>
              </a:rPr>
              <a:t>ONNEKSI OLKOON! OLET VALMIS PERUSTAMAAN UUDEN KLUBIN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fi-FI" sz="3200" i="0" baseline="0">
                <a:solidFill>
                  <a:schemeClr val="bg1"/>
                </a:solidFill>
                <a:latin typeface="Arial" panose="020B0604020202020204" pitchFamily="34" charset="0"/>
                <a:cs typeface="Arial" panose="020B0604020202020204" pitchFamily="34" charset="0"/>
              </a:rPr>
              <a:t>Tietoa klubin perustamisesta</a:t>
            </a: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57595" y="2215243"/>
            <a:ext cx="6276807"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Uuden klubin perustaminen</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3352799" y="3387773"/>
            <a:ext cx="54864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fi-FI" sz="3200" dirty="0">
                <a:solidFill>
                  <a:schemeClr val="bg1"/>
                </a:solidFill>
              </a:rPr>
              <a:t>Klubin muodostumisen käsite </a:t>
            </a:r>
          </a:p>
          <a:p>
            <a:pPr marL="0" indent="0" algn="ctr">
              <a:buNone/>
            </a:pPr>
            <a:r>
              <a:rPr lang="fi-FI" sz="3200" dirty="0">
                <a:solidFill>
                  <a:schemeClr val="bg1"/>
                </a:solidFill>
              </a:rPr>
              <a:t>ja klubimuodot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30</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00338D"/>
                </a:solidFill>
                <a:latin typeface="Arial" panose="020B0604020202020204" pitchFamily="34" charset="0"/>
                <a:cs typeface="Arial" panose="020B0604020202020204" pitchFamily="34" charset="0"/>
              </a:rPr>
              <a:t>Lähettäkää perustamishakemus</a:t>
            </a:r>
          </a:p>
        </p:txBody>
      </p:sp>
      <p:sp>
        <p:nvSpPr>
          <p:cNvPr id="3" name="Rectangle 2">
            <a:extLst>
              <a:ext uri="{FF2B5EF4-FFF2-40B4-BE49-F238E27FC236}">
                <a16:creationId xmlns:a16="http://schemas.microsoft.com/office/drawing/2014/main" id="{C3B6E490-79EF-9149-7338-26682FA9C024}"/>
              </a:ext>
            </a:extLst>
          </p:cNvPr>
          <p:cNvSpPr/>
          <p:nvPr/>
        </p:nvSpPr>
        <p:spPr>
          <a:xfrm>
            <a:off x="899687" y="2344978"/>
            <a:ext cx="10439400" cy="3754874"/>
          </a:xfrm>
          <a:prstGeom prst="rect">
            <a:avLst/>
          </a:prstGeom>
        </p:spPr>
        <p:txBody>
          <a:bodyPr wrap="square">
            <a:spAutoFit/>
          </a:bodyPr>
          <a:lstStyle/>
          <a:p>
            <a:pPr>
              <a:buClr>
                <a:srgbClr val="EBB700"/>
              </a:buClr>
              <a:buSzPct val="100000"/>
            </a:pPr>
            <a:r>
              <a:rPr lang="fi-FI" sz="2400" b="1" dirty="0">
                <a:solidFill>
                  <a:srgbClr val="7030A0"/>
                </a:solidFill>
                <a:latin typeface="Arial" charset="0"/>
                <a:ea typeface="Arial" charset="0"/>
                <a:cs typeface="Arial" charset="0"/>
              </a:rPr>
              <a:t>Klubin nimi</a:t>
            </a:r>
          </a:p>
          <a:p>
            <a:pPr>
              <a:buClr>
                <a:srgbClr val="EBB700"/>
              </a:buClr>
              <a:buSzPct val="100000"/>
            </a:pPr>
            <a:endParaRPr lang="en-US" sz="1000" dirty="0">
              <a:solidFill>
                <a:srgbClr val="082E87"/>
              </a:solidFill>
              <a:latin typeface="Arial" charset="0"/>
              <a:ea typeface="Arial" charset="0"/>
              <a:cs typeface="Arial" charset="0"/>
            </a:endParaRPr>
          </a:p>
          <a:p>
            <a:pPr>
              <a:buClr>
                <a:srgbClr val="EBB700"/>
              </a:buClr>
              <a:buSzPct val="100000"/>
            </a:pPr>
            <a:r>
              <a:rPr lang="fi-FI" dirty="0">
                <a:solidFill>
                  <a:schemeClr val="accent6">
                    <a:lumMod val="75000"/>
                    <a:lumOff val="25000"/>
                  </a:schemeClr>
                </a:solidFill>
                <a:latin typeface="Arial" charset="0"/>
                <a:ea typeface="Arial" charset="0"/>
                <a:cs typeface="Arial" charset="0"/>
              </a:rPr>
              <a:t>Seuraavia on pohdittava ennen klubin nimeämistä:</a:t>
            </a:r>
          </a:p>
          <a:p>
            <a:pPr>
              <a:buClr>
                <a:srgbClr val="EBB700"/>
              </a:buClr>
              <a:buSzPct val="100000"/>
            </a:pPr>
            <a:endParaRPr lang="en-US" sz="2400" dirty="0">
              <a:solidFill>
                <a:srgbClr val="082E87"/>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Klubin nimeäminen – </a:t>
            </a:r>
            <a:r>
              <a:rPr lang="fi-FI" dirty="0">
                <a:solidFill>
                  <a:schemeClr val="accent6">
                    <a:lumMod val="75000"/>
                    <a:lumOff val="25000"/>
                  </a:schemeClr>
                </a:solidFill>
                <a:latin typeface="Arial" charset="0"/>
                <a:ea typeface="Arial" charset="0"/>
                <a:cs typeface="Arial" charset="0"/>
              </a:rPr>
              <a:t>Klubin nimen tulee perustua kunnan nimeen.  Tämä tarkoittaa kaupunkia, kylää tai vastaavaa hallinnollista aluetta.</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Erottava tunniste – </a:t>
            </a:r>
            <a:r>
              <a:rPr lang="fi-FI" dirty="0">
                <a:solidFill>
                  <a:schemeClr val="accent6">
                    <a:lumMod val="75000"/>
                    <a:lumOff val="25000"/>
                  </a:schemeClr>
                </a:solidFill>
                <a:latin typeface="Arial" charset="0"/>
                <a:ea typeface="Arial" charset="0"/>
                <a:cs typeface="Arial" charset="0"/>
              </a:rPr>
              <a:t>Tätä käytetään erottamaan selkeästi samassa kunnassa toimivat klubit.</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Elossa olevat henkilöt – </a:t>
            </a:r>
            <a:r>
              <a:rPr lang="fi-FI" dirty="0" err="1">
                <a:solidFill>
                  <a:schemeClr val="accent6">
                    <a:lumMod val="75000"/>
                    <a:lumOff val="25000"/>
                  </a:schemeClr>
                </a:solidFill>
                <a:latin typeface="Arial" charset="0"/>
                <a:ea typeface="Arial" charset="0"/>
                <a:cs typeface="Arial" charset="0"/>
              </a:rPr>
              <a:t>Lionsklubeja</a:t>
            </a:r>
            <a:r>
              <a:rPr lang="fi-FI" dirty="0">
                <a:solidFill>
                  <a:schemeClr val="accent6">
                    <a:lumMod val="75000"/>
                    <a:lumOff val="25000"/>
                  </a:schemeClr>
                </a:solidFill>
                <a:latin typeface="Arial" charset="0"/>
                <a:ea typeface="Arial" charset="0"/>
                <a:cs typeface="Arial" charset="0"/>
              </a:rPr>
              <a:t> ei voida nimetä elossa olevan henkilön mukaan.</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Rajoituksia – </a:t>
            </a:r>
            <a:r>
              <a:rPr lang="fi-FI" dirty="0">
                <a:solidFill>
                  <a:schemeClr val="accent6">
                    <a:lumMod val="75000"/>
                    <a:lumOff val="25000"/>
                  </a:schemeClr>
                </a:solidFill>
                <a:latin typeface="Arial" charset="0"/>
                <a:ea typeface="Arial" charset="0"/>
                <a:cs typeface="Arial" charset="0"/>
              </a:rPr>
              <a:t>Yksikään </a:t>
            </a:r>
            <a:r>
              <a:rPr lang="fi-FI" dirty="0" err="1">
                <a:solidFill>
                  <a:schemeClr val="accent6">
                    <a:lumMod val="75000"/>
                    <a:lumOff val="25000"/>
                  </a:schemeClr>
                </a:solidFill>
                <a:latin typeface="Arial" charset="0"/>
                <a:ea typeface="Arial" charset="0"/>
                <a:cs typeface="Arial" charset="0"/>
              </a:rPr>
              <a:t>lionsklubi</a:t>
            </a:r>
            <a:r>
              <a:rPr lang="fi-FI" dirty="0">
                <a:solidFill>
                  <a:schemeClr val="accent6">
                    <a:lumMod val="75000"/>
                    <a:lumOff val="25000"/>
                  </a:schemeClr>
                </a:solidFill>
                <a:latin typeface="Arial" charset="0"/>
                <a:ea typeface="Arial" charset="0"/>
                <a:cs typeface="Arial" charset="0"/>
              </a:rPr>
              <a:t> ei saa lisätä nimeensä sanaa ”kansainvälinen”.</a:t>
            </a: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00338D"/>
                </a:solidFill>
                <a:latin typeface="Arial" panose="020B0604020202020204" pitchFamily="34" charset="0"/>
                <a:cs typeface="Arial" panose="020B0604020202020204" pitchFamily="34" charset="0"/>
              </a:rPr>
              <a:t>Lähettäkää perustamishakemus (jatk.)</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040811"/>
            <a:ext cx="10744200" cy="4585871"/>
          </a:xfrm>
          <a:prstGeom prst="rect">
            <a:avLst/>
          </a:prstGeom>
        </p:spPr>
        <p:txBody>
          <a:bodyPr wrap="square">
            <a:spAutoFit/>
          </a:bodyPr>
          <a:lstStyle/>
          <a:p>
            <a:pPr>
              <a:buClr>
                <a:srgbClr val="EBB700"/>
              </a:buClr>
              <a:buSzPct val="100000"/>
            </a:pPr>
            <a:r>
              <a:rPr lang="fi-FI" sz="2000" dirty="0">
                <a:latin typeface="Arial" charset="0"/>
                <a:ea typeface="Arial" charset="0"/>
                <a:cs typeface="Arial" charset="0"/>
              </a:rPr>
              <a:t>Nyt kun klubi on aloittanut kokoukset, on aika lähettää hakemus hyväksyttäväksi.  Seuraavat ovat pakollisia vaatimuksia uuden hakemuksen lähettämiseksi.</a:t>
            </a:r>
          </a:p>
          <a:p>
            <a:pPr>
              <a:buClr>
                <a:srgbClr val="EBB700"/>
              </a:buClr>
              <a:buSzPct val="100000"/>
            </a:pPr>
            <a:endParaRPr lang="en-US" sz="800" dirty="0">
              <a:solidFill>
                <a:srgbClr val="082E87"/>
              </a:solidFill>
              <a:latin typeface="Arial" charset="0"/>
              <a:ea typeface="Arial" charset="0"/>
              <a:cs typeface="Arial" charset="0"/>
            </a:endParaRPr>
          </a:p>
          <a:p>
            <a:pPr>
              <a:buClr>
                <a:srgbClr val="EBB700"/>
              </a:buClr>
              <a:buSzPct val="100000"/>
            </a:pPr>
            <a:endParaRPr lang="en-US" sz="14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Hakemuksen lähettäminen</a:t>
            </a:r>
            <a:r>
              <a:rPr lang="fi-FI" dirty="0">
                <a:solidFill>
                  <a:srgbClr val="7030A0"/>
                </a:solidFill>
                <a:latin typeface="Arial" charset="0"/>
                <a:ea typeface="Arial" charset="0"/>
                <a:cs typeface="Arial" charset="0"/>
              </a:rPr>
              <a:t> – </a:t>
            </a:r>
            <a:r>
              <a:rPr lang="fi-FI" dirty="0">
                <a:latin typeface="Arial" charset="0"/>
                <a:ea typeface="Arial" charset="0"/>
                <a:cs typeface="Arial" charset="0"/>
              </a:rPr>
              <a:t>Seuraavat henkilöt voivat lähettää hakemuksen MyLCI:n kautta: Piirikuvernööri, GMT-koordinaattori, GET-koordinaattori, yhteyslion, kummiklubin presidentti, kummiklubin sihteeri.  Kaikki hakemukset on lähetettävä verkossa MyLCI:n kautta </a:t>
            </a:r>
            <a:r>
              <a:rPr lang="fi-FI" dirty="0">
                <a:latin typeface="Arial" charset="0"/>
                <a:ea typeface="Arial" charset="0"/>
                <a:cs typeface="Arial" charset="0"/>
                <a:hlinkClick r:id="rId4">
                  <a:extLst>
                    <a:ext uri="{A12FA001-AC4F-418D-AE19-62706E023703}">
                      <ahyp:hlinkClr xmlns:ahyp="http://schemas.microsoft.com/office/drawing/2018/hyperlinkcolor" val="tx"/>
                    </a:ext>
                  </a:extLst>
                </a:hlinkClick>
              </a:rPr>
              <a:t>www.Lionsclubs.org</a:t>
            </a:r>
            <a:r>
              <a:rPr lang="fi-FI" dirty="0">
                <a:latin typeface="Arial" charset="0"/>
                <a:ea typeface="Arial" charset="0"/>
                <a:cs typeface="Arial" charset="0"/>
              </a:rPr>
              <a:t>-sivustolla</a:t>
            </a:r>
            <a:r>
              <a:rPr lang="fi-FI" dirty="0">
                <a:solidFill>
                  <a:schemeClr val="accent6">
                    <a:lumMod val="50000"/>
                    <a:lumOff val="50000"/>
                  </a:schemeClr>
                </a:solidFill>
                <a:latin typeface="Arial" charset="0"/>
                <a:ea typeface="Arial" charset="0"/>
                <a:cs typeface="Arial" charset="0"/>
              </a:rPr>
              <a:t>.</a:t>
            </a:r>
          </a:p>
          <a:p>
            <a:pPr marL="342900" indent="-342900">
              <a:buClr>
                <a:srgbClr val="7030A0"/>
              </a:buClr>
              <a:buSzPct val="100000"/>
              <a:buFont typeface="Wingdings" panose="05000000000000000000" pitchFamily="2" charset="2"/>
              <a:buChar char="Ø"/>
            </a:pPr>
            <a:endParaRPr lang="en-US" sz="800" dirty="0">
              <a:solidFill>
                <a:schemeClr val="accent6">
                  <a:lumMod val="50000"/>
                  <a:lumOff val="50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Klubin kummi – </a:t>
            </a:r>
            <a:r>
              <a:rPr lang="fi-FI" dirty="0">
                <a:latin typeface="Arial" charset="0"/>
                <a:ea typeface="Arial" charset="0"/>
                <a:cs typeface="Arial" charset="0"/>
              </a:rPr>
              <a:t>Kaikilla klubeilla on oltava sponsorina kummiklubi tai ‑piiri.</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Jäsenmäärä – </a:t>
            </a:r>
            <a:r>
              <a:rPr lang="fi-FI" dirty="0">
                <a:latin typeface="Arial" charset="0"/>
                <a:ea typeface="Arial" charset="0"/>
                <a:cs typeface="Arial" charset="0"/>
              </a:rPr>
              <a:t>Klubissa on oltava vähintään 20 jäsentä; jos jäseniä on alle 20, klubi voi aloittaa liitännäisklubina.</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Opaslion – </a:t>
            </a:r>
            <a:r>
              <a:rPr lang="fi-FI" dirty="0">
                <a:latin typeface="Arial" charset="0"/>
                <a:ea typeface="Arial" charset="0"/>
                <a:cs typeface="Arial" charset="0"/>
              </a:rPr>
              <a:t>Klubilla on oltava vähintään yksi opaslion.</a:t>
            </a:r>
          </a:p>
          <a:p>
            <a:pPr>
              <a:buClr>
                <a:srgbClr val="7030A0"/>
              </a:buClr>
              <a:buSzPct val="100000"/>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rPr>
              <a:t>Yli 10 klubia – </a:t>
            </a:r>
            <a:r>
              <a:rPr lang="fi-FI" dirty="0"/>
              <a:t>Piirien, joissa perustetaan vähintään 10 uutta klubia toimivuoden aikana, on lähetettävä LCI:lle asiakirjat klubien </a:t>
            </a:r>
            <a:r>
              <a:rPr lang="fi-FI"/>
              <a:t>tukemisesta.</a:t>
            </a:r>
            <a:endParaRPr lang="en-US" dirty="0">
              <a:solidFill>
                <a:schemeClr val="accent6">
                  <a:lumMod val="75000"/>
                  <a:lumOff val="25000"/>
                </a:schemeClr>
              </a:solidFill>
              <a:latin typeface="Arial" charset="0"/>
              <a:ea typeface="Arial" charset="0"/>
              <a:cs typeface="Arial" charset="0"/>
            </a:endParaRP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824016"/>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172927"/>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dirty="0">
                <a:solidFill>
                  <a:srgbClr val="00338D"/>
                </a:solidFill>
                <a:latin typeface="Arial" panose="020B0604020202020204" pitchFamily="34" charset="0"/>
                <a:cs typeface="Arial" panose="020B0604020202020204" pitchFamily="34" charset="0"/>
              </a:rPr>
              <a:t>Lähettäkää perustamishakemus (jatk.)</a:t>
            </a:r>
          </a:p>
        </p:txBody>
      </p:sp>
      <p:sp>
        <p:nvSpPr>
          <p:cNvPr id="2" name="Rectangle 1">
            <a:extLst>
              <a:ext uri="{FF2B5EF4-FFF2-40B4-BE49-F238E27FC236}">
                <a16:creationId xmlns:a16="http://schemas.microsoft.com/office/drawing/2014/main" id="{E1507112-BC68-51A6-7AA6-88896D19FBD1}"/>
              </a:ext>
            </a:extLst>
          </p:cNvPr>
          <p:cNvSpPr/>
          <p:nvPr/>
        </p:nvSpPr>
        <p:spPr>
          <a:xfrm>
            <a:off x="409552" y="1883018"/>
            <a:ext cx="10982093" cy="4817216"/>
          </a:xfrm>
          <a:prstGeom prst="rect">
            <a:avLst/>
          </a:prstGeom>
        </p:spPr>
        <p:txBody>
          <a:bodyPr wrap="square">
            <a:spAutoFit/>
          </a:bodyPr>
          <a:lstStyle/>
          <a:p>
            <a:pPr>
              <a:buClr>
                <a:srgbClr val="EBB700"/>
              </a:buClr>
              <a:buSzPct val="100000"/>
            </a:pPr>
            <a:endParaRPr lang="fi-FI" sz="600" b="1" dirty="0">
              <a:solidFill>
                <a:srgbClr val="7030A0"/>
              </a:solidFill>
              <a:latin typeface="Arial" charset="0"/>
              <a:ea typeface="Arial" charset="0"/>
              <a:cs typeface="Arial" charset="0"/>
            </a:endParaRPr>
          </a:p>
          <a:p>
            <a:pPr>
              <a:buClr>
                <a:srgbClr val="EBB700"/>
              </a:buClr>
              <a:buSzPct val="100000"/>
            </a:pPr>
            <a:r>
              <a:rPr lang="fi-FI" sz="2000" b="1" dirty="0">
                <a:solidFill>
                  <a:srgbClr val="7030A0"/>
                </a:solidFill>
                <a:latin typeface="Arial" charset="0"/>
                <a:ea typeface="Arial" charset="0"/>
                <a:cs typeface="Arial" charset="0"/>
              </a:rPr>
              <a:t>Kulut, jäsenmaksut ja alennukset</a:t>
            </a:r>
          </a:p>
          <a:p>
            <a:pPr>
              <a:buClr>
                <a:srgbClr val="EBB700"/>
              </a:buClr>
              <a:buSzPct val="100000"/>
            </a:pPr>
            <a:endParaRPr lang="en-US" sz="600" b="1" dirty="0">
              <a:solidFill>
                <a:srgbClr val="7030A0"/>
              </a:solidFill>
              <a:latin typeface="Arial" charset="0"/>
              <a:ea typeface="Arial" charset="0"/>
              <a:cs typeface="Arial" charset="0"/>
            </a:endParaRPr>
          </a:p>
          <a:p>
            <a:pPr>
              <a:buClr>
                <a:srgbClr val="EBB700"/>
              </a:buClr>
              <a:buSzPct val="100000"/>
            </a:pPr>
            <a:r>
              <a:rPr lang="fi-FI" dirty="0">
                <a:latin typeface="Arial" charset="0"/>
                <a:ea typeface="Arial" charset="0"/>
                <a:cs typeface="Arial" charset="0"/>
              </a:rPr>
              <a:t>On tärkeää, että uuden perustetun klubin jäsenet ymmärtävät lionsjäsenyyteen liittyvät maksut ja jäsenmaksut.</a:t>
            </a:r>
          </a:p>
          <a:p>
            <a:pPr>
              <a:buClr>
                <a:srgbClr val="EBB700"/>
              </a:buClr>
              <a:buSzPct val="100000"/>
            </a:pPr>
            <a:endParaRPr lang="fi-FI" sz="600" dirty="0">
              <a:latin typeface="Arial" charset="0"/>
              <a:ea typeface="Arial" charset="0"/>
              <a:cs typeface="Arial" charset="0"/>
            </a:endParaRPr>
          </a:p>
          <a:p>
            <a:pPr>
              <a:buClr>
                <a:srgbClr val="EBB700"/>
              </a:buClr>
              <a:buSzPct val="100000"/>
            </a:pPr>
            <a:endParaRPr lang="en-US" sz="6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Kansainvälinen jäsenmaksu – </a:t>
            </a:r>
            <a:r>
              <a:rPr lang="fi-FI" dirty="0">
                <a:latin typeface="Arial" charset="0"/>
                <a:ea typeface="Arial" charset="0"/>
                <a:cs typeface="Arial" charset="0"/>
              </a:rPr>
              <a:t>Kansainvälinen jäsenmaksu on veloitetaan klubilta kaksi kertaa vuodessa.(pro rata)</a:t>
            </a:r>
          </a:p>
          <a:p>
            <a:pPr marL="342900" indent="-342900">
              <a:lnSpc>
                <a:spcPct val="150000"/>
              </a:lnSpc>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Klubin jäsenmaksu - </a:t>
            </a:r>
            <a:r>
              <a:rPr lang="fi-FI" dirty="0">
                <a:solidFill>
                  <a:schemeClr val="accent6">
                    <a:lumMod val="75000"/>
                    <a:lumOff val="25000"/>
                  </a:schemeClr>
                </a:solidFill>
                <a:latin typeface="Arial" charset="0"/>
                <a:ea typeface="Arial" charset="0"/>
                <a:cs typeface="Arial" charset="0"/>
              </a:rPr>
              <a:t>Klubi päättää maksun suuruuden, kattaen kansainväliset, klubin ja piirin maksut</a:t>
            </a:r>
          </a:p>
          <a:p>
            <a:pPr marL="342900" indent="-342900">
              <a:lnSpc>
                <a:spcPct val="150000"/>
              </a:lnSpc>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Liittymismaksu – </a:t>
            </a:r>
            <a:r>
              <a:rPr lang="fi-FI" dirty="0">
                <a:latin typeface="Arial" charset="0"/>
                <a:ea typeface="Arial" charset="0"/>
                <a:cs typeface="Arial" charset="0"/>
              </a:rPr>
              <a:t>kertamaksu, jonka kaikki uudet jäsenet maksavat (ellei toisin mainittu alla)</a:t>
            </a:r>
          </a:p>
          <a:p>
            <a:pPr marL="342900" indent="-342900">
              <a:lnSpc>
                <a:spcPct val="150000"/>
              </a:lnSpc>
              <a:buClr>
                <a:srgbClr val="7030A0"/>
              </a:buClr>
              <a:buSzPct val="100000"/>
              <a:buFont typeface="Wingdings" panose="05000000000000000000" pitchFamily="2" charset="2"/>
              <a:buChar char="Ø"/>
            </a:pPr>
            <a:r>
              <a:rPr lang="fi-FI" b="1" dirty="0">
                <a:solidFill>
                  <a:srgbClr val="7030A0"/>
                </a:solidFill>
                <a:latin typeface="Arial" charset="0"/>
                <a:ea typeface="Arial" charset="0"/>
                <a:cs typeface="Arial" charset="0"/>
              </a:rPr>
              <a:t>Alennukset-</a:t>
            </a:r>
            <a:r>
              <a:rPr lang="fi-FI" dirty="0">
                <a:solidFill>
                  <a:schemeClr val="accent6">
                    <a:lumMod val="75000"/>
                    <a:lumOff val="25000"/>
                  </a:schemeClr>
                </a:solidFill>
                <a:latin typeface="Arial" charset="0"/>
                <a:ea typeface="Arial" charset="0"/>
                <a:cs typeface="Arial" charset="0"/>
              </a:rPr>
              <a:t> Jäsenmaksuista voi saada alennusta seuraavasti:  </a:t>
            </a:r>
          </a:p>
          <a:p>
            <a:pPr marL="342900" indent="-342900">
              <a:lnSpc>
                <a:spcPct val="150000"/>
              </a:lnSpc>
              <a:buClr>
                <a:srgbClr val="7030A0"/>
              </a:buClr>
              <a:buSzPct val="100000"/>
              <a:buFont typeface="Wingdings" panose="05000000000000000000" pitchFamily="2" charset="2"/>
              <a:buChar char="Ø"/>
            </a:pPr>
            <a:endParaRPr lang="fi-FI" sz="600" dirty="0">
              <a:solidFill>
                <a:schemeClr val="accent6">
                  <a:lumMod val="75000"/>
                  <a:lumOff val="25000"/>
                </a:schemeClr>
              </a:solidFill>
              <a:latin typeface="Arial" charset="0"/>
              <a:ea typeface="Arial" charset="0"/>
              <a:cs typeface="Arial" charset="0"/>
            </a:endParaRPr>
          </a:p>
          <a:p>
            <a:pPr marL="800100" lvl="1" indent="-342900">
              <a:buClr>
                <a:schemeClr val="accent4"/>
              </a:buClr>
              <a:buSzPct val="100000"/>
              <a:buFont typeface="Wingdings" panose="05000000000000000000" pitchFamily="2" charset="2"/>
              <a:buChar char="Ø"/>
            </a:pPr>
            <a:r>
              <a:rPr lang="fi-FI" sz="1600" b="1" dirty="0">
                <a:solidFill>
                  <a:srgbClr val="F76639"/>
                </a:solidFill>
                <a:latin typeface="Arial" charset="0"/>
                <a:ea typeface="Arial" charset="0"/>
                <a:cs typeface="Arial" charset="0"/>
              </a:rPr>
              <a:t>Perheenjäsenet-</a:t>
            </a:r>
            <a:r>
              <a:rPr lang="fi-FI" sz="1600" dirty="0">
                <a:solidFill>
                  <a:schemeClr val="accent6">
                    <a:lumMod val="75000"/>
                    <a:lumOff val="25000"/>
                  </a:schemeClr>
                </a:solidFill>
                <a:latin typeface="Arial" charset="0"/>
                <a:ea typeface="Arial" charset="0"/>
                <a:cs typeface="Arial" charset="0"/>
              </a:rPr>
              <a:t> 1. perheenjäsen maksaa täyden kansainvälisen jäsenmaksun ja jokainen muu saman perheen jäsen maksaa 50% täydestä maksusta </a:t>
            </a:r>
          </a:p>
          <a:p>
            <a:pPr marL="800100" lvl="1" indent="-342900">
              <a:lnSpc>
                <a:spcPct val="150000"/>
              </a:lnSpc>
              <a:buClr>
                <a:schemeClr val="accent4"/>
              </a:buClr>
              <a:buSzPct val="100000"/>
              <a:buFont typeface="Wingdings" panose="05000000000000000000" pitchFamily="2" charset="2"/>
              <a:buChar char="Ø"/>
            </a:pPr>
            <a:r>
              <a:rPr lang="fi-FI" sz="1600" b="1" dirty="0">
                <a:solidFill>
                  <a:srgbClr val="F76639"/>
                </a:solidFill>
                <a:latin typeface="Arial" charset="0"/>
                <a:ea typeface="Arial" charset="0"/>
                <a:cs typeface="Arial" charset="0"/>
              </a:rPr>
              <a:t>Opiskelijat-</a:t>
            </a:r>
            <a:r>
              <a:rPr lang="fi-FI" sz="1600" b="1" dirty="0">
                <a:solidFill>
                  <a:schemeClr val="accent6">
                    <a:lumMod val="75000"/>
                    <a:lumOff val="25000"/>
                  </a:schemeClr>
                </a:solidFill>
                <a:latin typeface="Arial" charset="0"/>
                <a:ea typeface="Arial" charset="0"/>
                <a:cs typeface="Arial" charset="0"/>
              </a:rPr>
              <a:t> </a:t>
            </a:r>
            <a:r>
              <a:rPr lang="fi-FI" sz="1600" dirty="0">
                <a:solidFill>
                  <a:schemeClr val="accent6">
                    <a:lumMod val="75000"/>
                    <a:lumOff val="25000"/>
                  </a:schemeClr>
                </a:solidFill>
                <a:latin typeface="Arial" charset="0"/>
                <a:ea typeface="Arial" charset="0"/>
                <a:cs typeface="Arial" charset="0"/>
              </a:rPr>
              <a:t>maksavat 50% jäsenmaksusta, eikä liittymismaksua peritä alle 30-vuotiailta  </a:t>
            </a:r>
          </a:p>
          <a:p>
            <a:pPr marL="800100" lvl="1" indent="-342900">
              <a:lnSpc>
                <a:spcPct val="150000"/>
              </a:lnSpc>
              <a:buClr>
                <a:schemeClr val="accent4"/>
              </a:buClr>
              <a:buSzPct val="100000"/>
              <a:buFont typeface="Wingdings" panose="05000000000000000000" pitchFamily="2" charset="2"/>
              <a:buChar char="Ø"/>
            </a:pPr>
            <a:r>
              <a:rPr lang="fi-FI" sz="1600" b="1" dirty="0">
                <a:solidFill>
                  <a:srgbClr val="F76639"/>
                </a:solidFill>
                <a:latin typeface="Arial" charset="0"/>
                <a:ea typeface="Arial" charset="0"/>
                <a:cs typeface="Arial" charset="0"/>
              </a:rPr>
              <a:t>Siirtojäsenet- </a:t>
            </a:r>
            <a:r>
              <a:rPr lang="fi-FI" sz="1600" dirty="0">
                <a:solidFill>
                  <a:schemeClr val="accent6">
                    <a:lumMod val="75000"/>
                    <a:lumOff val="25000"/>
                  </a:schemeClr>
                </a:solidFill>
                <a:latin typeface="Arial" charset="0"/>
                <a:ea typeface="Arial" charset="0"/>
                <a:cs typeface="Arial" charset="0"/>
              </a:rPr>
              <a:t>maksavat alennetun liittymismaksun jos he ovat olleet klubijäsenenä viimeiset 12 kk </a:t>
            </a:r>
          </a:p>
          <a:p>
            <a:pPr marL="800100" lvl="1" indent="-342900">
              <a:lnSpc>
                <a:spcPct val="150000"/>
              </a:lnSpc>
              <a:buClr>
                <a:schemeClr val="accent4"/>
              </a:buClr>
              <a:buSzPct val="100000"/>
              <a:buFont typeface="Wingdings" panose="05000000000000000000" pitchFamily="2" charset="2"/>
              <a:buChar char="Ø"/>
            </a:pPr>
            <a:r>
              <a:rPr lang="fi-FI" sz="1600" b="1" dirty="0">
                <a:solidFill>
                  <a:srgbClr val="F76639"/>
                </a:solidFill>
                <a:latin typeface="Arial" charset="0"/>
                <a:ea typeface="Arial" charset="0"/>
                <a:cs typeface="Arial" charset="0"/>
              </a:rPr>
              <a:t>Leo-</a:t>
            </a:r>
            <a:r>
              <a:rPr lang="fi-FI" sz="1600" b="1" dirty="0" err="1">
                <a:solidFill>
                  <a:srgbClr val="F76639"/>
                </a:solidFill>
                <a:latin typeface="Arial" charset="0"/>
                <a:ea typeface="Arial" charset="0"/>
                <a:cs typeface="Arial" charset="0"/>
              </a:rPr>
              <a:t>lionit</a:t>
            </a:r>
            <a:r>
              <a:rPr lang="fi-FI" sz="1600" b="1" dirty="0">
                <a:solidFill>
                  <a:srgbClr val="F76639"/>
                </a:solidFill>
                <a:latin typeface="Arial" charset="0"/>
                <a:ea typeface="Arial" charset="0"/>
                <a:cs typeface="Arial" charset="0"/>
              </a:rPr>
              <a:t>-</a:t>
            </a:r>
            <a:r>
              <a:rPr lang="fi-FI" sz="1600" b="1" dirty="0">
                <a:solidFill>
                  <a:schemeClr val="accent6">
                    <a:lumMod val="75000"/>
                    <a:lumOff val="25000"/>
                  </a:schemeClr>
                </a:solidFill>
                <a:latin typeface="Arial" charset="0"/>
                <a:ea typeface="Arial" charset="0"/>
                <a:cs typeface="Arial" charset="0"/>
              </a:rPr>
              <a:t> </a:t>
            </a:r>
            <a:r>
              <a:rPr lang="fi-FI" sz="1600" dirty="0">
                <a:solidFill>
                  <a:schemeClr val="accent6">
                    <a:lumMod val="75000"/>
                    <a:lumOff val="25000"/>
                  </a:schemeClr>
                </a:solidFill>
                <a:latin typeface="Arial" charset="0"/>
                <a:ea typeface="Arial" charset="0"/>
                <a:cs typeface="Arial" charset="0"/>
              </a:rPr>
              <a:t>maksavat 50% kansainvälisestä jäsenmaksusta, ei liittymismaksua alle 35-vuotiailta  </a:t>
            </a: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fi-FI" sz="3200" b="1">
                <a:solidFill>
                  <a:srgbClr val="00338D"/>
                </a:solidFill>
                <a:latin typeface="Arial" charset="0"/>
                <a:ea typeface="Arial" charset="0"/>
                <a:cs typeface="Arial" charset="0"/>
              </a:rPr>
              <a:t>Lähettäkää perustamishakemus (jatk.)</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736501"/>
            <a:ext cx="6054671" cy="1815882"/>
          </a:xfrm>
          <a:prstGeom prst="rect">
            <a:avLst/>
          </a:prstGeom>
          <a:noFill/>
        </p:spPr>
        <p:txBody>
          <a:bodyPr wrap="square" rtlCol="0">
            <a:spAutoFit/>
          </a:bodyPr>
          <a:lstStyle/>
          <a:p>
            <a:r>
              <a:rPr lang="fi-FI" sz="2800"/>
              <a:t>Tarkasta</a:t>
            </a:r>
            <a:r>
              <a:rPr lang="fi-FI" sz="2800">
                <a:solidFill>
                  <a:srgbClr val="33373B"/>
                </a:solidFill>
              </a:rPr>
              <a:t> </a:t>
            </a:r>
            <a:r>
              <a:rPr lang="fi-FI" sz="2800" b="1">
                <a:solidFill>
                  <a:srgbClr val="7030A0"/>
                </a:solidFill>
              </a:rPr>
              <a:t>Perustamishakemuksen tarkastuslistasta (TK40) </a:t>
            </a:r>
            <a:r>
              <a:rPr lang="fi-FI" sz="2800">
                <a:solidFill>
                  <a:srgbClr val="33373B"/>
                </a:solidFill>
              </a:rPr>
              <a:t>ajantasalla olevat jäsen- ja kansainväliset maksut. </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7030A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17907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79328"/>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00338D"/>
                </a:solidFill>
                <a:latin typeface="Arial" panose="020B0604020202020204" pitchFamily="34" charset="0"/>
                <a:cs typeface="Arial" panose="020B0604020202020204" pitchFamily="34" charset="0"/>
              </a:rPr>
              <a:t>Perustamishakemuksen hyväksyminen</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40814" y="2369577"/>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400">
                <a:solidFill>
                  <a:srgbClr val="33373B"/>
                </a:solidFill>
              </a:rPr>
              <a:t>Kun klubi on hyväksytty, toteutetaan seuraavat perustamistoiminnot.</a:t>
            </a: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23595" y="3033787"/>
            <a:ext cx="10591800"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fi-FI" b="1">
                <a:solidFill>
                  <a:schemeClr val="accent3">
                    <a:lumMod val="75000"/>
                  </a:schemeClr>
                </a:solidFill>
              </a:rPr>
              <a:t>Perustamismateriaalit – </a:t>
            </a:r>
            <a:r>
              <a:rPr lang="fi-FI"/>
              <a:t>Perustamismateriaalit lähetetään piirikuvernöörille esitettäväksi perustamisjuhlassa</a:t>
            </a:r>
          </a:p>
          <a:p>
            <a:pPr>
              <a:buClr>
                <a:srgbClr val="007DA5"/>
              </a:buClr>
              <a:buSzPct val="100000"/>
              <a:buFont typeface="Wingdings" panose="05000000000000000000" pitchFamily="2" charset="2"/>
              <a:buChar char="Ø"/>
            </a:pPr>
            <a:r>
              <a:rPr lang="fi-FI" b="1">
                <a:solidFill>
                  <a:schemeClr val="accent3">
                    <a:lumMod val="75000"/>
                  </a:schemeClr>
                </a:solidFill>
              </a:rPr>
              <a:t>Perustamisjuhla- </a:t>
            </a:r>
            <a:r>
              <a:rPr lang="fi-FI"/>
              <a:t>Juhlan ajankohdasta päätetään yhdessä sponsoroivan eli kummiklubin kanssa.</a:t>
            </a:r>
            <a:r>
              <a:rPr lang="fi-FI">
                <a:solidFill>
                  <a:schemeClr val="accent6">
                    <a:lumMod val="75000"/>
                    <a:lumOff val="25000"/>
                  </a:schemeClr>
                </a:solidFill>
              </a:rPr>
              <a:t>  Sponsorina toimiva klubi tavallisesti auttaa perustamisjuhlan suunnittelussa ja kustannuksissa.</a:t>
            </a:r>
          </a:p>
          <a:p>
            <a:pPr>
              <a:buClr>
                <a:srgbClr val="007DA5"/>
              </a:buClr>
              <a:buSzPct val="100000"/>
              <a:buFont typeface="Wingdings" panose="05000000000000000000" pitchFamily="2" charset="2"/>
              <a:buChar char="Ø"/>
            </a:pPr>
            <a:r>
              <a:rPr lang="fi-FI" b="1">
                <a:solidFill>
                  <a:schemeClr val="accent3">
                    <a:lumMod val="75000"/>
                  </a:schemeClr>
                </a:solidFill>
              </a:rPr>
              <a:t>Perustajajäsenet – </a:t>
            </a:r>
            <a:r>
              <a:rPr lang="fi-FI"/>
              <a:t>90 päivän kuluessa perustamispäivästä liittyvät uudet jäsenet katsotaan perustajajäseniksi</a:t>
            </a:r>
          </a:p>
          <a:p>
            <a:pPr marL="0" indent="0">
              <a:buClr>
                <a:srgbClr val="007DA5"/>
              </a:buClr>
              <a:buSzPct val="100000"/>
              <a:buNone/>
            </a:pPr>
            <a:endParaRPr lang="en-US" kern="0" dirty="0">
              <a:solidFill>
                <a:schemeClr val="accent6">
                  <a:lumMod val="75000"/>
                  <a:lumOff val="25000"/>
                </a:schemeClr>
              </a:solidFill>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356294" y="5396230"/>
            <a:ext cx="9448800"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000" b="1" dirty="0">
                <a:solidFill>
                  <a:schemeClr val="accent3">
                    <a:lumMod val="75000"/>
                  </a:schemeClr>
                </a:solidFill>
              </a:rPr>
              <a:t>Vinkki:  </a:t>
            </a:r>
            <a:r>
              <a:rPr lang="fi-FI" sz="1600" dirty="0">
                <a:solidFill>
                  <a:srgbClr val="33373B"/>
                </a:solidFill>
              </a:rPr>
              <a:t>Perustamispäivä ja perustamisjuhlan päivä ovat kaksi eri asiaa.  90 päivän aikaikkuna perustajajäsenen statukseen lasketaan perustamispäivästä. Jos perustamisjuhla järjestetään yli 90 päivän kuluttua, kaikki juhlan aikana liittyvät jäsenet katsotaan tavallisiksi jäseniksi.</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fi-FI" sz="3600" b="1">
                <a:solidFill>
                  <a:srgbClr val="082E87"/>
                </a:solidFill>
              </a:rPr>
              <a:t>Klubin jatkuva kehittäminen</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11582" y="2895600"/>
            <a:ext cx="5303520" cy="1323439"/>
          </a:xfrm>
          <a:prstGeom prst="rect">
            <a:avLst/>
          </a:prstGeom>
          <a:noFill/>
        </p:spPr>
        <p:txBody>
          <a:bodyPr wrap="square" rtlCol="0">
            <a:spAutoFit/>
          </a:bodyPr>
          <a:lstStyle/>
          <a:p>
            <a:r>
              <a:rPr lang="fi-FI" sz="2000">
                <a:solidFill>
                  <a:schemeClr val="accent3">
                    <a:lumMod val="75000"/>
                  </a:schemeClr>
                </a:solidFill>
              </a:rPr>
              <a:t>Kun klubi on perustettu, on tärkeää varmistaa klubin vahvuus ja elinvoimaisuus jatkamalla sen kehittämistä.  Seuraavat seikat auttavat klubin kehittämisessä.</a:t>
            </a:r>
          </a:p>
        </p:txBody>
      </p:sp>
      <p:sp>
        <p:nvSpPr>
          <p:cNvPr id="5" name="TextBox 4">
            <a:extLst>
              <a:ext uri="{FF2B5EF4-FFF2-40B4-BE49-F238E27FC236}">
                <a16:creationId xmlns:a16="http://schemas.microsoft.com/office/drawing/2014/main" id="{6628FD19-B9B3-BC92-94B1-14317AEDF84A}"/>
              </a:ext>
            </a:extLst>
          </p:cNvPr>
          <p:cNvSpPr txBox="1"/>
          <p:nvPr/>
        </p:nvSpPr>
        <p:spPr>
          <a:xfrm>
            <a:off x="6647770" y="751343"/>
            <a:ext cx="5106794" cy="5355312"/>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fi-FI" b="1" dirty="0">
                <a:solidFill>
                  <a:schemeClr val="bg1"/>
                </a:solidFill>
              </a:rPr>
              <a:t>Apu kummiklubilta – </a:t>
            </a:r>
            <a:r>
              <a:rPr lang="fi-FI" dirty="0">
                <a:solidFill>
                  <a:schemeClr val="bg1"/>
                </a:solidFill>
              </a:rPr>
              <a:t>uuden klubin käytettävissä tarvittaessa.  Vierailut klubikokouksissa ja neuvojen antaminen uudelle klubille.</a:t>
            </a:r>
          </a:p>
          <a:p>
            <a:pPr marL="342900" indent="-342900">
              <a:buClr>
                <a:srgbClr val="007DA5"/>
              </a:buClr>
              <a:buSzPct val="100000"/>
              <a:buFont typeface="Wingdings" panose="05000000000000000000" pitchFamily="2" charset="2"/>
              <a:buChar char="Ø"/>
            </a:pPr>
            <a:endParaRPr lang="en-US" b="1" dirty="0">
              <a:solidFill>
                <a:schemeClr val="bg1"/>
              </a:solidFill>
            </a:endParaRPr>
          </a:p>
          <a:p>
            <a:pPr marL="342900" indent="-342900">
              <a:buClr>
                <a:srgbClr val="007DA5"/>
              </a:buClr>
              <a:buSzPct val="100000"/>
              <a:buFont typeface="Wingdings" panose="05000000000000000000" pitchFamily="2" charset="2"/>
              <a:buChar char="Ø"/>
            </a:pPr>
            <a:r>
              <a:rPr lang="fi-FI" b="1" dirty="0">
                <a:solidFill>
                  <a:schemeClr val="bg1"/>
                </a:solidFill>
              </a:rPr>
              <a:t>Apu opaslionilta – </a:t>
            </a:r>
            <a:r>
              <a:rPr lang="fi-FI" dirty="0">
                <a:solidFill>
                  <a:schemeClr val="bg1"/>
                </a:solidFill>
              </a:rPr>
              <a:t>Tukee klubia kahden vuoden ajan. Vierailee klubikokouksissa ja antaa neuvoja uudelle klubille.</a:t>
            </a:r>
          </a:p>
          <a:p>
            <a:pPr marL="342900" indent="-342900">
              <a:buClr>
                <a:srgbClr val="007DA5"/>
              </a:buClr>
              <a:buSzPct val="100000"/>
              <a:buFont typeface="Wingdings" panose="05000000000000000000" pitchFamily="2" charset="2"/>
              <a:buChar char="Ø"/>
            </a:pPr>
            <a:endParaRPr lang="en-US" dirty="0">
              <a:solidFill>
                <a:schemeClr val="bg1"/>
              </a:solidFill>
            </a:endParaRPr>
          </a:p>
          <a:p>
            <a:pPr marL="342900" indent="-342900">
              <a:buClr>
                <a:srgbClr val="007DA5"/>
              </a:buClr>
              <a:buSzPct val="100000"/>
              <a:buFont typeface="Wingdings" panose="05000000000000000000" pitchFamily="2" charset="2"/>
              <a:buChar char="Ø"/>
            </a:pPr>
            <a:r>
              <a:rPr lang="fi-FI" b="1" dirty="0">
                <a:solidFill>
                  <a:schemeClr val="bg1"/>
                </a:solidFill>
              </a:rPr>
              <a:t>Johtamisasemien siirto – </a:t>
            </a:r>
            <a:r>
              <a:rPr lang="fi-FI" dirty="0">
                <a:solidFill>
                  <a:schemeClr val="bg1"/>
                </a:solidFill>
              </a:rPr>
              <a:t>Uudet klubivirkailijat alkavat ottaa kokoukset ja aktiviteetit hallintaansa sekä delegoida velvollisuuksia uuden klubin muille jäsenille.</a:t>
            </a:r>
          </a:p>
          <a:p>
            <a:pPr marL="342900" indent="-342900">
              <a:buClr>
                <a:srgbClr val="007DA5"/>
              </a:buClr>
              <a:buSzPct val="100000"/>
              <a:buFont typeface="Wingdings" panose="05000000000000000000" pitchFamily="2" charset="2"/>
              <a:buChar char="Ø"/>
            </a:pPr>
            <a:endParaRPr lang="en-US" dirty="0">
              <a:solidFill>
                <a:schemeClr val="bg1"/>
              </a:solidFill>
            </a:endParaRPr>
          </a:p>
          <a:p>
            <a:pPr marL="342900" indent="-342900">
              <a:buClr>
                <a:srgbClr val="007DA5"/>
              </a:buClr>
              <a:buSzPct val="100000"/>
              <a:buFont typeface="Wingdings" panose="05000000000000000000" pitchFamily="2" charset="2"/>
              <a:buChar char="Ø"/>
            </a:pPr>
            <a:r>
              <a:rPr lang="fi-FI" b="1" dirty="0">
                <a:solidFill>
                  <a:schemeClr val="bg1"/>
                </a:solidFill>
              </a:rPr>
              <a:t>Jatkuva jäsenten rekrytointi -  </a:t>
            </a:r>
            <a:br>
              <a:rPr lang="fi-FI" b="1" dirty="0">
                <a:solidFill>
                  <a:schemeClr val="bg1"/>
                </a:solidFill>
              </a:rPr>
            </a:br>
            <a:r>
              <a:rPr lang="fi-FI" dirty="0">
                <a:solidFill>
                  <a:schemeClr val="bg1"/>
                </a:solidFill>
              </a:rPr>
              <a:t>Sosiaalisen median hyödyntäminen (Facebook, WhatsApp, etc.) klubin mainonnan jatkamisessa ja jäsenten ideoiden jakamisessa.</a:t>
            </a: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fi-FI">
                <a:solidFill>
                  <a:srgbClr val="0D2240"/>
                </a:solidFill>
                <a:latin typeface="Arial" charset="0"/>
                <a:ea typeface="Arial" charset="0"/>
                <a:cs typeface="Arial" charset="0"/>
              </a:rPr>
            </a:br>
            <a:endParaRPr lang="fi-FI">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426729" y="2607961"/>
            <a:ext cx="5092507" cy="3382401"/>
          </a:xfrm>
          <a:prstGeom prst="rect">
            <a:avLst/>
          </a:prstGeom>
          <a:noFill/>
        </p:spPr>
        <p:txBody>
          <a:bodyPr wrap="square" rtlCol="0" anchor="b">
            <a:spAutoFit/>
          </a:bodyPr>
          <a:lstStyle/>
          <a:p>
            <a:r>
              <a:rPr lang="fi-FI" sz="2000">
                <a:solidFill>
                  <a:schemeClr val="bg1"/>
                </a:solidFill>
              </a:rPr>
              <a:t>Perustamisjuhla (charter night) on erityinen tapahtuma, jolla juhlistetaan lionsklubinne perustamista. Tämän tapahtuman aikana klubillesi esitellään sen peruskirja, ja alueen lioneilla on tilaisuus osoittaa teille tukensa. Tavallisesti sponsorina toimiva kummiklubi auttaa uutta klubia tilaisuuden järjestämisessä.</a:t>
            </a: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9827" y="350520"/>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a:solidFill>
                <a:srgbClr val="00338D"/>
              </a:solidFill>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450421" y="1561549"/>
            <a:ext cx="5092507" cy="646331"/>
          </a:xfrm>
          <a:prstGeom prst="rect">
            <a:avLst/>
          </a:prstGeom>
          <a:noFill/>
        </p:spPr>
        <p:txBody>
          <a:bodyPr wrap="square" rtlCol="0" anchor="b">
            <a:spAutoFit/>
          </a:bodyPr>
          <a:lstStyle/>
          <a:p>
            <a:r>
              <a:rPr lang="fi-FI" sz="3600" b="1">
                <a:solidFill>
                  <a:schemeClr val="bg1"/>
                </a:solidFill>
              </a:rPr>
              <a:t>Charter Night - Perustamisjuhla</a:t>
            </a:r>
          </a:p>
        </p:txBody>
      </p:sp>
      <p:sp>
        <p:nvSpPr>
          <p:cNvPr id="4" name="TextBox 3">
            <a:extLst>
              <a:ext uri="{FF2B5EF4-FFF2-40B4-BE49-F238E27FC236}">
                <a16:creationId xmlns:a16="http://schemas.microsoft.com/office/drawing/2014/main" id="{1C61E705-7E02-F84A-DD10-B59EB50B1673}"/>
              </a:ext>
            </a:extLst>
          </p:cNvPr>
          <p:cNvSpPr txBox="1"/>
          <p:nvPr/>
        </p:nvSpPr>
        <p:spPr>
          <a:xfrm>
            <a:off x="7010400" y="1106437"/>
            <a:ext cx="4526756" cy="1631216"/>
          </a:xfrm>
          <a:prstGeom prst="rect">
            <a:avLst/>
          </a:prstGeom>
          <a:noFill/>
        </p:spPr>
        <p:txBody>
          <a:bodyPr wrap="square" rtlCol="0">
            <a:spAutoFit/>
          </a:bodyPr>
          <a:lstStyle/>
          <a:p>
            <a:r>
              <a:rPr lang="fi-FI" sz="2000">
                <a:solidFill>
                  <a:srgbClr val="33373B"/>
                </a:solidFill>
              </a:rPr>
              <a:t>Perustamisjuhlan suunnitteluopas on hyödyllinen apu tämän tilaisuuden suunnittelussa.  Tämä resurssi löytyy </a:t>
            </a:r>
            <a:r>
              <a:rPr lang="fi-FI" sz="2000" b="1">
                <a:solidFill>
                  <a:schemeClr val="accent3">
                    <a:lumMod val="75000"/>
                  </a:schemeClr>
                </a:solidFill>
              </a:rPr>
              <a:t>Perusta uusi klubi -verkkosivulta</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645901" y="3095550"/>
            <a:ext cx="3276600" cy="3305175"/>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a:t>Uuden klubin kehittäminen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fi-FI" sz="3200">
                <a:solidFill>
                  <a:schemeClr val="bg1"/>
                </a:solidFill>
              </a:rPr>
              <a:t>Palkinnot</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fi-FI">
                <a:solidFill>
                  <a:srgbClr val="0D2240"/>
                </a:solidFill>
                <a:latin typeface="Arial" charset="0"/>
                <a:ea typeface="Arial" charset="0"/>
                <a:cs typeface="Arial" charset="0"/>
              </a:rPr>
            </a:br>
            <a:endParaRPr lang="fi-FI">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382988"/>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762000" y="1594653"/>
            <a:ext cx="4038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Arial" charset="0"/>
              <a:ea typeface="Arial" charset="0"/>
              <a:cs typeface="Arial" charset="0"/>
            </a:endParaRPr>
          </a:p>
          <a:p>
            <a:pPr marL="0" indent="0">
              <a:spcBef>
                <a:spcPts val="300"/>
              </a:spcBef>
              <a:buNone/>
            </a:pPr>
            <a:r>
              <a:rPr lang="fi-FI" sz="3600" b="1">
                <a:solidFill>
                  <a:schemeClr val="bg1"/>
                </a:solidFill>
                <a:latin typeface="Arial" charset="0"/>
                <a:ea typeface="Arial" charset="0"/>
                <a:cs typeface="Arial" charset="0"/>
              </a:rPr>
              <a:t>Uuden klubin kehittämisen palkinnot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340034" y="940881"/>
            <a:ext cx="6582118" cy="5715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fi-FI" b="1" dirty="0">
                <a:solidFill>
                  <a:srgbClr val="002060"/>
                </a:solidFill>
              </a:rPr>
              <a:t>Laajennuspalkinnot – </a:t>
            </a:r>
            <a:r>
              <a:rPr lang="fi-FI" dirty="0"/>
              <a:t>Myönnetään kahdelle lionille, jotka auttoivat klubin kehittämisessä.</a:t>
            </a:r>
          </a:p>
          <a:p>
            <a:pPr marL="342900" indent="-342900">
              <a:buClr>
                <a:srgbClr val="10233F"/>
              </a:buClr>
              <a:buSzPct val="100000"/>
              <a:buFont typeface="Wingdings" panose="05000000000000000000" pitchFamily="2" charset="2"/>
              <a:buChar char="Ø"/>
            </a:pPr>
            <a:endParaRPr lang="en-US" sz="800" b="1" kern="0" dirty="0">
              <a:solidFill>
                <a:srgbClr val="002060"/>
              </a:solidFill>
            </a:endParaRPr>
          </a:p>
          <a:p>
            <a:pPr marL="342900" indent="-342900">
              <a:buClr>
                <a:srgbClr val="10233F"/>
              </a:buClr>
              <a:buSzPct val="100000"/>
              <a:buFont typeface="Wingdings" panose="05000000000000000000" pitchFamily="2" charset="2"/>
              <a:buChar char="Ø"/>
            </a:pPr>
            <a:r>
              <a:rPr lang="fi-FI" b="1" dirty="0">
                <a:solidFill>
                  <a:srgbClr val="002060"/>
                </a:solidFill>
              </a:rPr>
              <a:t>Piirikuvernöörien laajennuspalkinnot – </a:t>
            </a:r>
            <a:r>
              <a:rPr lang="fi-FI" dirty="0"/>
              <a:t>Myönnetään piirikuvernööreille, jotka ovat perustaneet yhden tai useamman klubin piirissään.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b="1" dirty="0">
                <a:solidFill>
                  <a:srgbClr val="002060"/>
                </a:solidFill>
              </a:rPr>
              <a:t>Perhejäsenyyden lippumerkki –</a:t>
            </a:r>
            <a:r>
              <a:rPr lang="fi-FI" dirty="0"/>
              <a:t> Myönnetään klubeille, jotka hankkivat perustamisen aikana vähintään 10 uutta perhejäsentä.</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b="1" dirty="0">
                <a:solidFill>
                  <a:srgbClr val="002060"/>
                </a:solidFill>
              </a:rPr>
              <a:t>Uuden klubin kummin lippumerkki – </a:t>
            </a:r>
            <a:r>
              <a:rPr lang="fi-FI" dirty="0"/>
              <a:t>Myönnetään kummiklubille klubin perustamisesta.</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b="1" dirty="0">
                <a:solidFill>
                  <a:srgbClr val="002060"/>
                </a:solidFill>
              </a:rPr>
              <a:t>Kampuslippumerkki – </a:t>
            </a:r>
            <a:r>
              <a:rPr lang="fi-FI" dirty="0"/>
              <a:t>Myönnetään kummiklubille uuden klubin perustamisesta.</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b="1" dirty="0">
                <a:solidFill>
                  <a:srgbClr val="002060"/>
                </a:solidFill>
              </a:rPr>
              <a:t>Liitännäisklubin palkinto – </a:t>
            </a:r>
            <a:r>
              <a:rPr lang="fi-FI" dirty="0"/>
              <a:t>Liitännäisklubin yhteyshenkilö saa rintamerkin klubin tukemisesta.</a:t>
            </a:r>
          </a:p>
          <a:p>
            <a:pPr>
              <a:buClr>
                <a:srgbClr val="10233F"/>
              </a:buClr>
              <a:buSzPct val="100000"/>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b="1" dirty="0">
                <a:solidFill>
                  <a:srgbClr val="002060"/>
                </a:solidFill>
              </a:rPr>
              <a:t>Aloitteen palkinnot – </a:t>
            </a:r>
            <a:r>
              <a:rPr lang="fi-FI" i="1" dirty="0">
                <a:solidFill>
                  <a:schemeClr val="accent6">
                    <a:lumMod val="75000"/>
                    <a:lumOff val="25000"/>
                  </a:schemeClr>
                </a:solidFill>
              </a:rPr>
              <a:t>ALOITE</a:t>
            </a:r>
            <a:r>
              <a:rPr lang="fi-FI" dirty="0">
                <a:solidFill>
                  <a:schemeClr val="accent6">
                    <a:lumMod val="75000"/>
                    <a:lumOff val="25000"/>
                  </a:schemeClr>
                </a:solidFill>
              </a:rPr>
              <a:t> </a:t>
            </a:r>
            <a:r>
              <a:rPr lang="fi-FI" b="1" dirty="0">
                <a:solidFill>
                  <a:schemeClr val="accent6">
                    <a:lumMod val="75000"/>
                    <a:lumOff val="25000"/>
                  </a:schemeClr>
                </a:solidFill>
              </a:rPr>
              <a:t>1.5</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a:t>Uuden klubin kehittäminen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fi-FI" sz="3200">
                <a:solidFill>
                  <a:schemeClr val="bg1"/>
                </a:solidFill>
              </a:rPr>
              <a:t>Resurssit</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564041" y="1264419"/>
            <a:ext cx="5383768" cy="417426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10233F"/>
              </a:buClr>
              <a:buSzPct val="100000"/>
              <a:buFont typeface="Wingdings" panose="05000000000000000000" pitchFamily="2" charset="2"/>
              <a:buChar char="Ø"/>
            </a:pPr>
            <a:r>
              <a:rPr lang="fi-FI" dirty="0">
                <a:solidFill>
                  <a:srgbClr val="10233F"/>
                </a:solidFill>
                <a:latin typeface="Arial" charset="0"/>
                <a:ea typeface="Arial" charset="0"/>
                <a:cs typeface="Arial" charset="0"/>
              </a:rPr>
              <a:t>Hyödyttää paikkakuntaa</a:t>
            </a:r>
          </a:p>
          <a:p>
            <a:pPr marL="342900" indent="-342900">
              <a:lnSpc>
                <a:spcPct val="200000"/>
              </a:lnSpc>
              <a:buClr>
                <a:srgbClr val="10233F"/>
              </a:buClr>
              <a:buSzPct val="100000"/>
              <a:buFont typeface="Wingdings" panose="05000000000000000000" pitchFamily="2" charset="2"/>
              <a:buChar char="Ø"/>
            </a:pPr>
            <a:r>
              <a:rPr lang="fi-FI" dirty="0">
                <a:solidFill>
                  <a:srgbClr val="10233F"/>
                </a:solidFill>
                <a:latin typeface="Arial" charset="0"/>
                <a:ea typeface="Arial" charset="0"/>
                <a:cs typeface="Arial" charset="0"/>
              </a:rPr>
              <a:t>Antaa uusia palvelumahdollisuuksia</a:t>
            </a:r>
          </a:p>
          <a:p>
            <a:pPr marL="342900" indent="-342900">
              <a:lnSpc>
                <a:spcPct val="200000"/>
              </a:lnSpc>
              <a:buClr>
                <a:srgbClr val="10233F"/>
              </a:buClr>
              <a:buSzPct val="100000"/>
              <a:buFont typeface="Wingdings" panose="05000000000000000000" pitchFamily="2" charset="2"/>
              <a:buChar char="Ø"/>
            </a:pPr>
            <a:r>
              <a:rPr lang="fi-FI" dirty="0">
                <a:solidFill>
                  <a:srgbClr val="10233F"/>
                </a:solidFill>
                <a:latin typeface="Arial" charset="0"/>
                <a:ea typeface="Arial" charset="0"/>
                <a:cs typeface="Arial" charset="0"/>
              </a:rPr>
              <a:t>Mahdollisuus vastata useampiin tarpeisiin</a:t>
            </a:r>
          </a:p>
          <a:p>
            <a:pPr marL="342900" indent="-342900">
              <a:lnSpc>
                <a:spcPct val="200000"/>
              </a:lnSpc>
              <a:buClr>
                <a:srgbClr val="10233F"/>
              </a:buClr>
              <a:buSzPct val="100000"/>
              <a:buFont typeface="Wingdings" panose="05000000000000000000" pitchFamily="2" charset="2"/>
              <a:buChar char="Ø"/>
            </a:pPr>
            <a:r>
              <a:rPr lang="fi-FI" dirty="0">
                <a:solidFill>
                  <a:srgbClr val="10233F"/>
                </a:solidFill>
                <a:latin typeface="Arial" charset="0"/>
                <a:ea typeface="Arial" charset="0"/>
                <a:cs typeface="Arial" charset="0"/>
              </a:rPr>
              <a:t>Voit vaikuttaa</a:t>
            </a:r>
          </a:p>
          <a:p>
            <a:pPr marL="342900" indent="-342900">
              <a:lnSpc>
                <a:spcPct val="200000"/>
              </a:lnSpc>
              <a:buClr>
                <a:srgbClr val="10233F"/>
              </a:buClr>
              <a:buSzPct val="100000"/>
              <a:buFont typeface="Wingdings" panose="05000000000000000000" pitchFamily="2" charset="2"/>
              <a:buChar char="Ø"/>
            </a:pPr>
            <a:r>
              <a:rPr lang="fi-FI" dirty="0">
                <a:solidFill>
                  <a:srgbClr val="10233F"/>
                </a:solidFill>
                <a:latin typeface="Arial" charset="0"/>
                <a:ea typeface="Arial" charset="0"/>
                <a:cs typeface="Arial" charset="0"/>
              </a:rPr>
              <a:t>Nuorentaa jäsenkantaa</a:t>
            </a:r>
          </a:p>
          <a:p>
            <a:pPr marL="342900" indent="-342900">
              <a:lnSpc>
                <a:spcPct val="200000"/>
              </a:lnSpc>
              <a:buClr>
                <a:srgbClr val="10233F"/>
              </a:buClr>
              <a:buSzPct val="100000"/>
              <a:buFont typeface="Wingdings" panose="05000000000000000000" pitchFamily="2" charset="2"/>
              <a:buChar char="Ø"/>
            </a:pPr>
            <a:r>
              <a:rPr lang="fi-FI" dirty="0">
                <a:solidFill>
                  <a:srgbClr val="10233F"/>
                </a:solidFill>
                <a:latin typeface="Arial" charset="0"/>
                <a:ea typeface="Arial" charset="0"/>
                <a:cs typeface="Arial" charset="0"/>
              </a:rPr>
              <a:t>Synnyttää uusia johtajia</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05000"/>
            <a:ext cx="5092507" cy="1446550"/>
          </a:xfrm>
          <a:prstGeom prst="rect">
            <a:avLst/>
          </a:prstGeom>
          <a:noFill/>
        </p:spPr>
        <p:txBody>
          <a:bodyPr wrap="square" rtlCol="0" anchor="b">
            <a:spAutoFit/>
          </a:bodyPr>
          <a:lstStyle/>
          <a:p>
            <a:pPr algn="ctr"/>
            <a:r>
              <a:rPr lang="fi-FI" sz="4400" b="1" dirty="0">
                <a:solidFill>
                  <a:schemeClr val="bg1"/>
                </a:solidFill>
                <a:latin typeface="Arial" panose="020B0604020202020204" pitchFamily="34" charset="0"/>
                <a:ea typeface="Arial" charset="0"/>
                <a:cs typeface="Arial" panose="020B0604020202020204" pitchFamily="34" charset="0"/>
              </a:rPr>
              <a:t>Miksi perustaa uusia klubeja?</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441177"/>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fi-FI" sz="3600" b="1">
                <a:solidFill>
                  <a:srgbClr val="082E87"/>
                </a:solidFill>
              </a:rPr>
              <a:t>Uusien klubien rekrytointimateriaalit</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40</a:t>
            </a:fld>
            <a:endParaRPr lang="en-US" sz="1000">
              <a:solidFill>
                <a:schemeClr val="bg1"/>
              </a:solidFill>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790987" y="533400"/>
            <a:ext cx="6112483" cy="5981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000" dirty="0">
                <a:solidFill>
                  <a:schemeClr val="bg1"/>
                </a:solidFill>
              </a:rPr>
              <a:t>Alla oleva lista käsittää verkosta löytyvät lisäresurssit. Resursseja on mahdollista myös tilata Jäsenjaostolta. Materiaalien tilaaminen onnistuu Perusta uusi klubi -verkkosivulta tai käyttämällä tätä QR-koodia.</a:t>
            </a:r>
          </a:p>
          <a:p>
            <a:pPr marL="0" indent="0">
              <a:buNone/>
            </a:pPr>
            <a:r>
              <a:rPr lang="fi-FI" sz="2200" dirty="0">
                <a:solidFill>
                  <a:schemeClr val="bg1"/>
                </a:solidFill>
              </a:rPr>
              <a:t> </a:t>
            </a:r>
          </a:p>
          <a:p>
            <a:pPr marL="342900" indent="-342900">
              <a:lnSpc>
                <a:spcPct val="150000"/>
              </a:lnSpc>
              <a:buClr>
                <a:schemeClr val="bg1"/>
              </a:buClr>
              <a:buSzPct val="100000"/>
              <a:buFont typeface="Wingdings" panose="05000000000000000000" pitchFamily="2" charset="2"/>
              <a:buChar char="Ø"/>
            </a:pPr>
            <a:r>
              <a:rPr lang="fi-FI" dirty="0">
                <a:solidFill>
                  <a:schemeClr val="bg1"/>
                </a:solidFill>
              </a:rPr>
              <a:t>Uuden klubin laajennuspaketti (KITEXT):</a:t>
            </a:r>
          </a:p>
          <a:p>
            <a:pPr marL="342900" indent="-342900">
              <a:lnSpc>
                <a:spcPct val="150000"/>
              </a:lnSpc>
              <a:buClr>
                <a:schemeClr val="bg1"/>
              </a:buClr>
              <a:buSzPct val="100000"/>
              <a:buFont typeface="Wingdings" panose="05000000000000000000" pitchFamily="2" charset="2"/>
              <a:buChar char="Ø"/>
            </a:pPr>
            <a:r>
              <a:rPr lang="fi-FI" dirty="0">
                <a:solidFill>
                  <a:schemeClr val="bg1"/>
                </a:solidFill>
                <a:ea typeface="Calibri" panose="020F0502020204030204" pitchFamily="34" charset="0"/>
              </a:rPr>
              <a:t>Perustajajäsenen hakemus (TK-188)</a:t>
            </a:r>
          </a:p>
          <a:p>
            <a:pPr marL="342900" indent="-342900">
              <a:lnSpc>
                <a:spcPct val="150000"/>
              </a:lnSpc>
              <a:buClr>
                <a:schemeClr val="bg1"/>
              </a:buClr>
              <a:buSzPct val="100000"/>
              <a:buFont typeface="Wingdings" panose="05000000000000000000" pitchFamily="2" charset="2"/>
              <a:buChar char="Ø"/>
            </a:pPr>
            <a:r>
              <a:rPr lang="fi-FI" dirty="0">
                <a:solidFill>
                  <a:schemeClr val="bg1"/>
                </a:solidFill>
                <a:ea typeface="Calibri" panose="020F0502020204030204" pitchFamily="34" charset="0"/>
              </a:rPr>
              <a:t>Jäsenesite (EX-511)</a:t>
            </a:r>
          </a:p>
          <a:p>
            <a:pPr marL="342900" indent="-342900">
              <a:lnSpc>
                <a:spcPct val="150000"/>
              </a:lnSpc>
              <a:buClr>
                <a:schemeClr val="bg1"/>
              </a:buClr>
              <a:buSzPct val="100000"/>
              <a:buFont typeface="Wingdings" panose="05000000000000000000" pitchFamily="2" charset="2"/>
              <a:buChar char="Ø"/>
            </a:pPr>
            <a:r>
              <a:rPr lang="fi-FI" dirty="0">
                <a:solidFill>
                  <a:schemeClr val="bg1"/>
                </a:solidFill>
                <a:ea typeface="Calibri" panose="020F0502020204030204" pitchFamily="34" charset="0"/>
              </a:rPr>
              <a:t>Rekrytointijuliste (EX-109)</a:t>
            </a:r>
          </a:p>
          <a:p>
            <a:pPr marL="342900" indent="-342900">
              <a:lnSpc>
                <a:spcPct val="150000"/>
              </a:lnSpc>
              <a:buClr>
                <a:schemeClr val="bg1"/>
              </a:buClr>
              <a:buSzPct val="100000"/>
              <a:buFont typeface="Wingdings" panose="05000000000000000000" pitchFamily="2" charset="2"/>
              <a:buChar char="Ø"/>
            </a:pPr>
            <a:r>
              <a:rPr lang="fi-FI" dirty="0">
                <a:solidFill>
                  <a:schemeClr val="bg1"/>
                </a:solidFill>
                <a:ea typeface="Calibri" panose="020F0502020204030204" pitchFamily="34" charset="0"/>
              </a:rPr>
              <a:t>Lionit saavat aikaan muutoksen -esite (ME-40)</a:t>
            </a:r>
          </a:p>
          <a:p>
            <a:pPr marL="342900" indent="-342900">
              <a:lnSpc>
                <a:spcPct val="150000"/>
              </a:lnSpc>
              <a:buClr>
                <a:schemeClr val="bg1"/>
              </a:buClr>
              <a:buSzPct val="100000"/>
              <a:buFont typeface="Wingdings" panose="05000000000000000000" pitchFamily="2" charset="2"/>
              <a:buChar char="Ø"/>
            </a:pPr>
            <a:r>
              <a:rPr lang="fi-FI" dirty="0">
                <a:solidFill>
                  <a:schemeClr val="bg1"/>
                </a:solidFill>
                <a:ea typeface="Calibri" panose="020F0502020204030204" pitchFamily="34" charset="0"/>
              </a:rPr>
              <a:t>Sinun perheesi voi vaikuttaa (MPFM-8)</a:t>
            </a:r>
          </a:p>
          <a:p>
            <a:pPr marL="342900" indent="-342900">
              <a:lnSpc>
                <a:spcPct val="150000"/>
              </a:lnSpc>
              <a:buClr>
                <a:schemeClr val="bg1"/>
              </a:buClr>
              <a:buSzPct val="100000"/>
              <a:buFont typeface="Wingdings" panose="05000000000000000000" pitchFamily="2" charset="2"/>
              <a:buChar char="Ø"/>
            </a:pPr>
            <a:r>
              <a:rPr lang="fi-FI" dirty="0">
                <a:solidFill>
                  <a:schemeClr val="bg1"/>
                </a:solidFill>
              </a:rPr>
              <a:t>Lioneilla on tarkoitus (ME-33)</a:t>
            </a:r>
          </a:p>
          <a:p>
            <a:pPr marL="342900" indent="-342900">
              <a:lnSpc>
                <a:spcPct val="150000"/>
              </a:lnSpc>
              <a:buClr>
                <a:schemeClr val="bg1"/>
              </a:buClr>
              <a:buSzPct val="100000"/>
              <a:buFont typeface="Wingdings" panose="05000000000000000000" pitchFamily="2" charset="2"/>
              <a:buChar char="Ø"/>
            </a:pPr>
            <a:r>
              <a:rPr lang="fi-FI" dirty="0">
                <a:solidFill>
                  <a:schemeClr val="bg1"/>
                </a:solidFill>
              </a:rPr>
              <a:t>Kysy pois! Jäsenten rekrytointiopas, (ME-300)</a:t>
            </a:r>
          </a:p>
          <a:p>
            <a:pPr marL="342900" indent="-342900">
              <a:buClr>
                <a:schemeClr val="bg1"/>
              </a:buClr>
              <a:buSzPct val="100000"/>
              <a:buFont typeface="Wingdings" panose="05000000000000000000" pitchFamily="2" charset="2"/>
              <a:buChar char="Ø"/>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800" kern="0" dirty="0">
              <a:solidFill>
                <a:schemeClr val="accent6">
                  <a:lumMod val="75000"/>
                  <a:lumOff val="25000"/>
                </a:schemeClr>
              </a:solidFill>
            </a:endParaRPr>
          </a:p>
          <a:p>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fi-FI">
                <a:solidFill>
                  <a:srgbClr val="0D2240"/>
                </a:solidFill>
                <a:latin typeface="Arial" charset="0"/>
                <a:ea typeface="Arial" charset="0"/>
                <a:cs typeface="Arial" charset="0"/>
              </a:rPr>
            </a:br>
            <a:endParaRPr lang="fi-FI">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240281"/>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839219" y="2362200"/>
            <a:ext cx="3276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3600" b="1">
                <a:solidFill>
                  <a:schemeClr val="bg1"/>
                </a:solidFill>
              </a:rPr>
              <a:t>Tärkeää muistaa</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271561" y="1127032"/>
            <a:ext cx="6486961" cy="4838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fi-FI" dirty="0">
                <a:solidFill>
                  <a:schemeClr val="accent6">
                    <a:lumMod val="75000"/>
                    <a:lumOff val="25000"/>
                  </a:schemeClr>
                </a:solidFill>
              </a:rPr>
              <a:t>Paikkakunnan tarpeiden ymmärtäminen on ensimmäinen vaihe onnistuneeseen klubin perustamiseen.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dirty="0">
                <a:solidFill>
                  <a:schemeClr val="accent6">
                    <a:lumMod val="75000"/>
                    <a:lumOff val="25000"/>
                  </a:schemeClr>
                </a:solidFill>
              </a:rPr>
              <a:t>Vahvan uuden klubin tukitiimin perustaminen auttaa uusien jäsenten säilyttämisessä ja klubin pysymisessä aktiivisena.</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dirty="0">
                <a:solidFill>
                  <a:schemeClr val="accent6">
                    <a:lumMod val="75000"/>
                    <a:lumOff val="25000"/>
                  </a:schemeClr>
                </a:solidFill>
              </a:rPr>
              <a:t>Hyvät suhteet paikkakunnan johtaviin virkamiehiin ja yrityksiin auttavat klubin tukemisessa ja sen mainostamisessa.</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dirty="0">
                <a:solidFill>
                  <a:schemeClr val="accent6">
                    <a:lumMod val="75000"/>
                    <a:lumOff val="25000"/>
                  </a:schemeClr>
                </a:solidFill>
              </a:rPr>
              <a:t>Hyvin suunniteltu tiedotuskokous jättää pysyvän jäljen uusiin jäseniin.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dirty="0">
                <a:solidFill>
                  <a:schemeClr val="accent6">
                    <a:lumMod val="75000"/>
                    <a:lumOff val="25000"/>
                  </a:schemeClr>
                </a:solidFill>
              </a:rPr>
              <a:t>LCI:n ohjelmakehityksen henkilökunnalta saa tukea koko prosessin ajaksi.</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i-FI" dirty="0">
                <a:solidFill>
                  <a:schemeClr val="accent6">
                    <a:lumMod val="75000"/>
                    <a:lumOff val="25000"/>
                  </a:schemeClr>
                </a:solidFill>
              </a:rPr>
              <a:t>Seuraa intohimoasi palveluun ja ryhdy uuden klubin rakentamiseen. </a:t>
            </a:r>
          </a:p>
          <a:p>
            <a:pPr marL="342900" indent="-342900"/>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876884" y="2180296"/>
            <a:ext cx="7029115" cy="2123658"/>
          </a:xfrm>
          <a:prstGeom prst="rect">
            <a:avLst/>
          </a:prstGeom>
          <a:noFill/>
        </p:spPr>
        <p:txBody>
          <a:bodyPr wrap="square" rtlCol="0">
            <a:spAutoFit/>
          </a:bodyPr>
          <a:lstStyle/>
          <a:p>
            <a:pPr algn="ctr"/>
            <a:r>
              <a:rPr lang="fi-FI" sz="4400" b="1" i="0" dirty="0">
                <a:solidFill>
                  <a:schemeClr val="bg1"/>
                </a:solidFill>
                <a:cs typeface="Arial" panose="020B0604020202020204" pitchFamily="34" charset="0"/>
              </a:rPr>
              <a:t>Muiden palveleminen on kuin vuokra, jota maksat paikastasi maan päällä.</a:t>
            </a:r>
          </a:p>
        </p:txBody>
      </p:sp>
      <p:sp>
        <p:nvSpPr>
          <p:cNvPr id="8" name="Quote">
            <a:extLst>
              <a:ext uri="{FF2B5EF4-FFF2-40B4-BE49-F238E27FC236}">
                <a16:creationId xmlns:a16="http://schemas.microsoft.com/office/drawing/2014/main" id="{889B186E-8B77-70DD-F49F-4AE5794DC64E}"/>
              </a:ext>
            </a:extLst>
          </p:cNvPr>
          <p:cNvSpPr/>
          <p:nvPr/>
        </p:nvSpPr>
        <p:spPr>
          <a:xfrm>
            <a:off x="9677400" y="3154947"/>
            <a:ext cx="1513719" cy="2834105"/>
          </a:xfrm>
          <a:prstGeom prst="rect">
            <a:avLst/>
          </a:prstGeom>
        </p:spPr>
        <p:txBody>
          <a:bodyPr wrap="square" lIns="63496" tIns="31748" rIns="63496" bIns="31748">
            <a:spAutoFit/>
          </a:bodyPr>
          <a:lstStyle/>
          <a:p>
            <a:pPr algn="ctr"/>
            <a:r>
              <a:rPr lang="fi-FI" sz="18000" b="1">
                <a:solidFill>
                  <a:srgbClr val="EBB700"/>
                </a:solidFill>
                <a:latin typeface="Open Sans"/>
                <a:cs typeface="Open Sans"/>
              </a:rPr>
              <a:t>”</a:t>
            </a:r>
          </a:p>
        </p:txBody>
      </p:sp>
      <p:sp>
        <p:nvSpPr>
          <p:cNvPr id="11" name="Quote">
            <a:extLst>
              <a:ext uri="{FF2B5EF4-FFF2-40B4-BE49-F238E27FC236}">
                <a16:creationId xmlns:a16="http://schemas.microsoft.com/office/drawing/2014/main" id="{02AAB190-31D2-3AB6-E782-F2510F9DF481}"/>
              </a:ext>
            </a:extLst>
          </p:cNvPr>
          <p:cNvSpPr/>
          <p:nvPr/>
        </p:nvSpPr>
        <p:spPr>
          <a:xfrm>
            <a:off x="1346688" y="1168478"/>
            <a:ext cx="1513719" cy="2834105"/>
          </a:xfrm>
          <a:prstGeom prst="rect">
            <a:avLst/>
          </a:prstGeom>
        </p:spPr>
        <p:txBody>
          <a:bodyPr wrap="square" lIns="63496" tIns="31748" rIns="63496" bIns="31748">
            <a:spAutoFit/>
          </a:bodyPr>
          <a:lstStyle/>
          <a:p>
            <a:pPr algn="ctr"/>
            <a:r>
              <a:rPr lang="fi-FI" sz="18000" b="1">
                <a:solidFill>
                  <a:srgbClr val="EBB700"/>
                </a:solidFill>
                <a:latin typeface="Open Sans"/>
                <a:cs typeface="Open Sans"/>
              </a:rPr>
              <a:t>“</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fi-FI" sz="2400" b="1">
                <a:solidFill>
                  <a:schemeClr val="bg1"/>
                </a:solidFill>
              </a:rPr>
              <a:t>- Muhammad Ali</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a:t>Kysyttävää?</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040155" y="3505200"/>
            <a:ext cx="6111688" cy="1200329"/>
          </a:xfrm>
          <a:prstGeom prst="rect">
            <a:avLst/>
          </a:prstGeom>
          <a:noFill/>
        </p:spPr>
        <p:txBody>
          <a:bodyPr wrap="square">
            <a:spAutoFit/>
          </a:bodyPr>
          <a:lstStyle/>
          <a:p>
            <a:pPr marL="0" indent="0" algn="ctr">
              <a:buNone/>
            </a:pPr>
            <a:r>
              <a:rPr lang="fi-FI" sz="2400" dirty="0">
                <a:solidFill>
                  <a:schemeClr val="bg1"/>
                </a:solidFill>
              </a:rPr>
              <a:t>Saat lisätietoja ottamalla yhteyttä jäsenkehityksen osastoon osoitteessa </a:t>
            </a:r>
            <a:r>
              <a:rPr lang="fi-FI" sz="2400" dirty="0">
                <a:solidFill>
                  <a:schemeClr val="accent1"/>
                </a:solidFill>
              </a:rPr>
              <a:t>membership@lionclubs.org</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rPr>
              <a:t>Kiitos</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44</a:t>
            </a:fld>
            <a:endParaRPr lang="en-US" sz="1000">
              <a:solidFill>
                <a:schemeClr val="bg1"/>
              </a:solidFill>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152400" y="6460086"/>
            <a:ext cx="2619430" cy="338554"/>
          </a:xfrm>
          <a:prstGeom prst="rect">
            <a:avLst/>
          </a:prstGeom>
          <a:noFill/>
        </p:spPr>
        <p:txBody>
          <a:bodyPr wrap="square" rtlCol="0">
            <a:spAutoFit/>
          </a:bodyPr>
          <a:lstStyle/>
          <a:p>
            <a:r>
              <a:rPr lang="fi-FI" sz="1600" b="1" dirty="0">
                <a:solidFill>
                  <a:schemeClr val="bg1"/>
                </a:solidFill>
              </a:rPr>
              <a:t>Päivitetty 5/2023 FI</a:t>
            </a: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fi-FI" sz="2000" dirty="0">
                <a:solidFill>
                  <a:srgbClr val="33373B"/>
                </a:solidFill>
                <a:latin typeface="Arial" charset="0"/>
                <a:ea typeface="Arial" charset="0"/>
                <a:cs typeface="Arial" charset="0"/>
              </a:rPr>
              <a:t>Maailmamme muuttuu jatkuvasti, joten haluamme, että uudet klubit vastaavat jäsentensä elämäntilanteita. </a:t>
            </a:r>
          </a:p>
        </p:txBody>
      </p:sp>
      <p:sp>
        <p:nvSpPr>
          <p:cNvPr id="14" name="BoxContent"/>
          <p:cNvSpPr>
            <a:spLocks noChangeArrowheads="1"/>
          </p:cNvSpPr>
          <p:nvPr/>
        </p:nvSpPr>
        <p:spPr bwMode="gray">
          <a:xfrm>
            <a:off x="3733800" y="3878899"/>
            <a:ext cx="6858000" cy="100584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Yliopisto-opiskelijat vaikuttavat positiivisesti yliopiston kampuksella</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Opiskelijat rakentavat arvokkaita johtamistaitoja</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Opiskelijat saavat opiskelija-alennuksia lionsklubien jäsenmaksuista</a:t>
            </a:r>
          </a:p>
        </p:txBody>
      </p:sp>
      <p:sp>
        <p:nvSpPr>
          <p:cNvPr id="16" name="BoxContent"/>
          <p:cNvSpPr>
            <a:spLocks noChangeArrowheads="1"/>
          </p:cNvSpPr>
          <p:nvPr/>
        </p:nvSpPr>
        <p:spPr bwMode="gray">
          <a:xfrm>
            <a:off x="3733800" y="5093431"/>
            <a:ext cx="6858000" cy="100584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Tarjoavat kätevän tavan siirtyä leosta lioniksi</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Leopalveluvuodet voidaan hyvittää lionsklubin jäsenen palvelutietoihin</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Erityisiä alennuksia jäsenmaksuista leosta lioniksi siirtyvän lionin liittymismaksusta</a:t>
            </a:r>
          </a:p>
        </p:txBody>
      </p:sp>
      <p:sp>
        <p:nvSpPr>
          <p:cNvPr id="19" name="BoxContent"/>
          <p:cNvSpPr>
            <a:spLocks noChangeArrowheads="1"/>
          </p:cNvSpPr>
          <p:nvPr/>
        </p:nvSpPr>
        <p:spPr bwMode="gray">
          <a:xfrm>
            <a:off x="3733800" y="2664367"/>
            <a:ext cx="6858000" cy="100584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Tavallisin lionsklubien tyyppi</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Ideaali ryhmälle palveluhenkisiä ihmisiä, jotka asuvat samalla alueella.</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Tarjoaa joustavuutta ja palvelee erilaisia yhteisöjä.</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b="1">
                <a:solidFill>
                  <a:srgbClr val="00338D"/>
                </a:solidFill>
                <a:latin typeface="Arial" charset="0"/>
                <a:ea typeface="Arial" charset="0"/>
                <a:cs typeface="Arial" charset="0"/>
              </a:rPr>
              <a:t>Uudet klubityypit / -muodot</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1" name="Freeform 20"/>
          <p:cNvSpPr/>
          <p:nvPr/>
        </p:nvSpPr>
        <p:spPr>
          <a:xfrm>
            <a:off x="1749657" y="2664367"/>
            <a:ext cx="2060343"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i-FI" sz="1600" b="1" dirty="0">
                <a:solidFill>
                  <a:srgbClr val="FFFFFF"/>
                </a:solidFill>
                <a:latin typeface="Arial" charset="0"/>
                <a:ea typeface="Arial" charset="0"/>
                <a:cs typeface="Arial" charset="0"/>
              </a:rPr>
              <a:t>Perinteinen klubi</a:t>
            </a:r>
          </a:p>
        </p:txBody>
      </p:sp>
      <p:sp>
        <p:nvSpPr>
          <p:cNvPr id="23" name="Freeform 22"/>
          <p:cNvSpPr/>
          <p:nvPr/>
        </p:nvSpPr>
        <p:spPr>
          <a:xfrm>
            <a:off x="1749657" y="3861681"/>
            <a:ext cx="2060343"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4"/>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i-FI" sz="1600" b="1" dirty="0">
                <a:solidFill>
                  <a:srgbClr val="FFFFFF"/>
                </a:solidFill>
                <a:latin typeface="Arial" charset="0"/>
                <a:ea typeface="Arial" charset="0"/>
                <a:cs typeface="Arial" charset="0"/>
              </a:rPr>
              <a:t>Kampusklubi</a:t>
            </a:r>
          </a:p>
        </p:txBody>
      </p:sp>
      <p:sp>
        <p:nvSpPr>
          <p:cNvPr id="24" name="Freeform 23"/>
          <p:cNvSpPr/>
          <p:nvPr/>
        </p:nvSpPr>
        <p:spPr>
          <a:xfrm>
            <a:off x="1749657" y="5081294"/>
            <a:ext cx="2060343"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i-FI" sz="1600" b="1" dirty="0">
                <a:solidFill>
                  <a:srgbClr val="FFFFFF"/>
                </a:solidFill>
                <a:latin typeface="Arial" charset="0"/>
                <a:ea typeface="Arial" charset="0"/>
                <a:cs typeface="Arial" charset="0"/>
              </a:rPr>
              <a:t>Leo-lionsklubit</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BoxContent"/>
          <p:cNvSpPr>
            <a:spLocks noChangeArrowheads="1"/>
          </p:cNvSpPr>
          <p:nvPr/>
        </p:nvSpPr>
        <p:spPr bwMode="gray">
          <a:xfrm>
            <a:off x="3406556" y="4688383"/>
            <a:ext cx="7238999" cy="100584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Yhteiseen ominaisuuteen perustuvat klubit (kulttuuri, taidot, kiinnostuksen kohde)</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Klubin perustamissäännöt ja -menettelyt ovat samat kuin perinteisille klubeille</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Palvelumahdollisuudet perustuvat yhteisiin kiinnostuksen kohteisiin</a:t>
            </a:r>
          </a:p>
        </p:txBody>
      </p:sp>
      <p:sp>
        <p:nvSpPr>
          <p:cNvPr id="16" name="BoxContent"/>
          <p:cNvSpPr>
            <a:spLocks noChangeArrowheads="1"/>
          </p:cNvSpPr>
          <p:nvPr/>
        </p:nvSpPr>
        <p:spPr bwMode="gray">
          <a:xfrm>
            <a:off x="3406555" y="3463889"/>
            <a:ext cx="7239000" cy="100584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Klubi kokoontuu ja toimii hyödyntäen verkkoalustoja</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Klubin perustamissäännöt ja -menettelyt ovat samat kuin perinteisille klubeille</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Tarjoaa joustavia vaihtoehtoja ihmisille, joilla saattaa olla rajoitteita (esim. rajallinen aika tapaamisille, maantieteellinen sijainti, rajoittunut liikkuvuus)</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b="1">
                <a:solidFill>
                  <a:srgbClr val="00338D"/>
                </a:solidFill>
                <a:latin typeface="Arial" charset="0"/>
                <a:ea typeface="Arial" charset="0"/>
                <a:cs typeface="Arial" charset="0"/>
              </a:rPr>
              <a:t>Uudet klubityypit / -muodot (jatk.)</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3" name="Freeform 22"/>
          <p:cNvSpPr/>
          <p:nvPr/>
        </p:nvSpPr>
        <p:spPr>
          <a:xfrm>
            <a:off x="1559891" y="4693519"/>
            <a:ext cx="2046896"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i-FI" sz="1600" b="1">
                <a:solidFill>
                  <a:srgbClr val="FFFFFF"/>
                </a:solidFill>
                <a:latin typeface="Arial" charset="0"/>
                <a:ea typeface="Arial" charset="0"/>
                <a:cs typeface="Arial" charset="0"/>
              </a:rPr>
              <a:t>Teemaklubi</a:t>
            </a:r>
          </a:p>
        </p:txBody>
      </p:sp>
      <p:sp>
        <p:nvSpPr>
          <p:cNvPr id="24" name="Freeform 23"/>
          <p:cNvSpPr/>
          <p:nvPr/>
        </p:nvSpPr>
        <p:spPr>
          <a:xfrm>
            <a:off x="1546445" y="3469025"/>
            <a:ext cx="2060343"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i-FI" sz="1600" b="1">
                <a:solidFill>
                  <a:srgbClr val="FFFFFF"/>
                </a:solidFill>
                <a:latin typeface="Arial" charset="0"/>
                <a:ea typeface="Arial" charset="0"/>
                <a:cs typeface="Arial" charset="0"/>
              </a:rPr>
              <a:t>Virtuaaliklubi</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399832" y="2229161"/>
            <a:ext cx="7239000" cy="100584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Liitännäisklubi on osa olemassa olevaa pääklubia </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Liitännäisklubit suunnittelevat omat projektinsa ja aktiviteettinsa</a:t>
            </a:r>
          </a:p>
          <a:p>
            <a:pPr marL="569214" lvl="1" indent="-285750">
              <a:spcBef>
                <a:spcPts val="0"/>
              </a:spcBef>
              <a:buClr>
                <a:schemeClr val="bg1">
                  <a:lumMod val="50000"/>
                </a:schemeClr>
              </a:buClr>
              <a:buSzPct val="100000"/>
              <a:buFont typeface="Arial" charset="0"/>
              <a:buChar char="•"/>
            </a:pPr>
            <a:r>
              <a:rPr lang="fi-FI" sz="1400" dirty="0">
                <a:solidFill>
                  <a:srgbClr val="33373B"/>
                </a:solidFill>
                <a:latin typeface="Arial" charset="0"/>
                <a:ea typeface="Arial" charset="0"/>
                <a:cs typeface="Arial" charset="0"/>
              </a:rPr>
              <a:t>Mahdollistaa klubin perustamisen pienellä jäsenmäärällä (vähintään 5)</a:t>
            </a:r>
          </a:p>
        </p:txBody>
      </p:sp>
      <p:sp>
        <p:nvSpPr>
          <p:cNvPr id="5" name="Freeform 24">
            <a:extLst>
              <a:ext uri="{FF2B5EF4-FFF2-40B4-BE49-F238E27FC236}">
                <a16:creationId xmlns:a16="http://schemas.microsoft.com/office/drawing/2014/main" id="{1A256086-59E5-A302-AE8E-FEE0D6BE4568}"/>
              </a:ext>
            </a:extLst>
          </p:cNvPr>
          <p:cNvSpPr/>
          <p:nvPr/>
        </p:nvSpPr>
        <p:spPr>
          <a:xfrm>
            <a:off x="1553168" y="2234297"/>
            <a:ext cx="2060343"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i-FI" sz="1600" b="1" dirty="0">
                <a:solidFill>
                  <a:srgbClr val="FFFFFF"/>
                </a:solidFill>
                <a:latin typeface="Arial" charset="0"/>
                <a:ea typeface="Arial" charset="0"/>
                <a:cs typeface="Arial" charset="0"/>
              </a:rPr>
              <a:t>Liitännäisklubi</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a:t>Uuden klubin kehittäminen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fi-FI" sz="3200">
                <a:solidFill>
                  <a:schemeClr val="bg1"/>
                </a:solidFill>
              </a:rPr>
              <a:t>Säännöt ja menettely</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897224"/>
            <a:ext cx="4914756" cy="588457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7030A0"/>
              </a:buClr>
              <a:buSzPct val="100000"/>
            </a:pPr>
            <a:r>
              <a:rPr lang="fi-FI" dirty="0">
                <a:solidFill>
                  <a:srgbClr val="33373B"/>
                </a:solidFill>
                <a:latin typeface="Arial" charset="0"/>
                <a:ea typeface="Arial" charset="0"/>
                <a:cs typeface="Arial" charset="0"/>
              </a:rPr>
              <a:t>Uudet lionsklubit</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20 perustajajäsentä</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Piirikuvernöörin hyväksyntä</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Perustamismaksut ja todistukset</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Sponsoriklubi</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Perustamishakemus täytetty</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Verotustunnus (Vain USA)</a:t>
            </a: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a:buClr>
                <a:srgbClr val="7030A0"/>
              </a:buClr>
              <a:buSzPct val="100000"/>
            </a:pPr>
            <a:r>
              <a:rPr lang="fi-FI" dirty="0">
                <a:solidFill>
                  <a:srgbClr val="33373B"/>
                </a:solidFill>
                <a:latin typeface="Arial" charset="0"/>
                <a:ea typeface="Arial" charset="0"/>
                <a:cs typeface="Arial" charset="0"/>
              </a:rPr>
              <a:t>Liitännäisklubi</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Viisi liitännäisjäsentä</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Vaaleilla valitut liitännäisklubin presidentti, sihteeri ja rahastonhoitaja</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Emoklubin hyväksyntä</a:t>
            </a:r>
          </a:p>
          <a:p>
            <a:pPr marL="861999" lvl="1" indent="-342900">
              <a:buClr>
                <a:srgbClr val="10233F"/>
              </a:buClr>
              <a:buSzPct val="100000"/>
              <a:buFont typeface="Wingdings" panose="05000000000000000000" pitchFamily="2" charset="2"/>
              <a:buChar char="q"/>
            </a:pPr>
            <a:r>
              <a:rPr lang="fi-FI" dirty="0">
                <a:solidFill>
                  <a:srgbClr val="33373B"/>
                </a:solidFill>
                <a:latin typeface="Arial" charset="0"/>
                <a:ea typeface="Arial" charset="0"/>
                <a:cs typeface="Arial" charset="0"/>
              </a:rPr>
              <a:t>Täytetty hakemus</a:t>
            </a:r>
            <a:br>
              <a:rPr lang="fi-FI" dirty="0">
                <a:solidFill>
                  <a:srgbClr val="33373B"/>
                </a:solidFill>
                <a:latin typeface="Arial" charset="0"/>
                <a:ea typeface="Arial" charset="0"/>
                <a:cs typeface="Arial" charset="0"/>
              </a:rPr>
            </a:br>
            <a:endParaRPr lang="fi-FI"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95359"/>
            <a:ext cx="5092507" cy="1446550"/>
          </a:xfrm>
          <a:prstGeom prst="rect">
            <a:avLst/>
          </a:prstGeom>
          <a:noFill/>
        </p:spPr>
        <p:txBody>
          <a:bodyPr wrap="square" rtlCol="0" anchor="b">
            <a:spAutoFit/>
          </a:bodyPr>
          <a:lstStyle/>
          <a:p>
            <a:pPr algn="ctr"/>
            <a:r>
              <a:rPr lang="fi-FI" sz="4400" b="1">
                <a:solidFill>
                  <a:schemeClr val="bg1"/>
                </a:solidFill>
                <a:latin typeface="Arial" panose="020B0604020202020204" pitchFamily="34" charset="0"/>
                <a:ea typeface="Arial" charset="0"/>
                <a:cs typeface="Arial" panose="020B0604020202020204" pitchFamily="34" charset="0"/>
              </a:rPr>
              <a:t>Uuden klubin tarkistuslista</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822115"/>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rgbClr val="00338D"/>
                </a:solidFill>
              </a:rPr>
              <a:t>Uuden klubin kehittäminen</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540541" y="1930012"/>
            <a:ext cx="11193138"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600">
                <a:solidFill>
                  <a:srgbClr val="33373B"/>
                </a:solidFill>
                <a:latin typeface="+mn-lt"/>
                <a:ea typeface="Arial" charset="0"/>
                <a:cs typeface="Arial" charset="0"/>
              </a:rPr>
              <a:t>Onnistunut uusien klubien kehittäminen käsittää seuraavat 4 vaihetta:</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55013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1751196664"/>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chemeClr val="bg1"/>
              </a:solidFill>
              <a:effectLst/>
              <a:ea typeface="ヒラギノ角ゴ Pro W3" pitchFamily="84"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1137234"/>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fi-FI" sz="1400" b="1" i="0" baseline="0">
                <a:solidFill>
                  <a:schemeClr val="bg1"/>
                </a:solidFill>
                <a:latin typeface="Arial" panose="020B0604020202020204" pitchFamily="34" charset="0"/>
                <a:cs typeface="Arial" panose="020B0604020202020204" pitchFamily="34" charset="0"/>
              </a:rPr>
              <a:t>ONNEKSI OLKOON! OLET VALMIS PERUSTAMAAN UUDEN KLUBIN:</a:t>
            </a:r>
          </a:p>
          <a:p>
            <a:pPr marL="0" lvl="0" indent="0" algn="ctr" defTabSz="889000">
              <a:lnSpc>
                <a:spcPct val="90000"/>
              </a:lnSpc>
              <a:spcBef>
                <a:spcPct val="0"/>
              </a:spcBef>
              <a:spcAft>
                <a:spcPct val="35000"/>
              </a:spcAft>
              <a:buNone/>
            </a:pPr>
            <a:r>
              <a:rPr lang="fi-FI" sz="1400" b="1" i="0" baseline="0">
                <a:solidFill>
                  <a:schemeClr val="bg1"/>
                </a:solidFill>
                <a:latin typeface="Arial" panose="020B0604020202020204" pitchFamily="34" charset="0"/>
                <a:cs typeface="Arial" panose="020B0604020202020204" pitchFamily="34" charset="0"/>
              </a:rPr>
              <a:t>Tietoa klubin perustamisesta</a:t>
            </a: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43315</TotalTime>
  <Words>4294</Words>
  <Application>Microsoft Office PowerPoint</Application>
  <PresentationFormat>Widescreen</PresentationFormat>
  <Paragraphs>749</Paragraphs>
  <Slides>44</Slides>
  <Notes>34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Arial</vt:lpstr>
      <vt:lpstr>Arial Hebrew Scholar</vt:lpstr>
      <vt:lpstr>Calibri</vt:lpstr>
      <vt:lpstr>Helvetica</vt:lpstr>
      <vt:lpstr>Helvetica Neue</vt:lpstr>
      <vt:lpstr>Lucida Grande</vt:lpstr>
      <vt:lpstr>Open Sans</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Vaihe 2: Perustajajäsenten rekrytointi</vt:lpstr>
      <vt:lpstr>Vaihe 2:  Perustajajäsenten rekrytointi</vt:lpstr>
      <vt:lpstr>PowerPoint Presentation</vt:lpstr>
      <vt:lpstr>Vaihe 4:  Tiedotuskokous </vt:lpstr>
      <vt:lpstr>Vaihe 4:  Järjestäytymiskokous </vt:lpstr>
      <vt:lpstr>Vaihe 4:  Tiedotus- ja järjestäytymiskokoukset</vt:lpstr>
      <vt:lpstr>PowerPoint Presentation</vt:lpstr>
      <vt:lpstr>PowerPoint Presentation</vt:lpstr>
      <vt:lpstr>PowerPoint Presentation</vt:lpstr>
      <vt:lpstr>PowerPoint Presentation</vt:lpstr>
      <vt:lpstr>Lähettäkää perustamishakemus (jatk.)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1293</cp:revision>
  <cp:lastPrinted>2017-06-29T03:55:04Z</cp:lastPrinted>
  <dcterms:created xsi:type="dcterms:W3CDTF">2016-11-15T15:12:50Z</dcterms:created>
  <dcterms:modified xsi:type="dcterms:W3CDTF">2023-08-28T21:09:31Z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