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8" r:id="rId2"/>
    <p:sldMasterId id="2147483741" r:id="rId3"/>
    <p:sldMasterId id="2147483785" r:id="rId4"/>
    <p:sldMasterId id="2147483804" r:id="rId5"/>
    <p:sldMasterId id="2147483815" r:id="rId6"/>
    <p:sldMasterId id="2147483827" r:id="rId7"/>
    <p:sldMasterId id="2147483839" r:id="rId8"/>
    <p:sldMasterId id="2147483851" r:id="rId9"/>
    <p:sldMasterId id="2147483863" r:id="rId10"/>
    <p:sldMasterId id="2147483874" r:id="rId11"/>
    <p:sldMasterId id="2147483897" r:id="rId12"/>
    <p:sldMasterId id="2147483902" r:id="rId13"/>
    <p:sldMasterId id="2147483922" r:id="rId14"/>
    <p:sldMasterId id="2147484041" r:id="rId15"/>
  </p:sldMasterIdLst>
  <p:notesMasterIdLst>
    <p:notesMasterId r:id="rId82"/>
  </p:notesMasterIdLst>
  <p:handoutMasterIdLst>
    <p:handoutMasterId r:id="rId83"/>
  </p:handoutMasterIdLst>
  <p:sldIdLst>
    <p:sldId id="1987" r:id="rId16"/>
    <p:sldId id="2006" r:id="rId17"/>
    <p:sldId id="1103" r:id="rId18"/>
    <p:sldId id="1982" r:id="rId19"/>
    <p:sldId id="1107" r:id="rId20"/>
    <p:sldId id="1110" r:id="rId21"/>
    <p:sldId id="1933" r:id="rId22"/>
    <p:sldId id="1910" r:id="rId23"/>
    <p:sldId id="2007" r:id="rId24"/>
    <p:sldId id="1940" r:id="rId25"/>
    <p:sldId id="1962" r:id="rId26"/>
    <p:sldId id="2008" r:id="rId27"/>
    <p:sldId id="1989" r:id="rId28"/>
    <p:sldId id="2009" r:id="rId29"/>
    <p:sldId id="2010" r:id="rId30"/>
    <p:sldId id="2011" r:id="rId31"/>
    <p:sldId id="2012" r:id="rId32"/>
    <p:sldId id="2013" r:id="rId33"/>
    <p:sldId id="2063" r:id="rId34"/>
    <p:sldId id="2064" r:id="rId35"/>
    <p:sldId id="1960" r:id="rId36"/>
    <p:sldId id="1983" r:id="rId37"/>
    <p:sldId id="2065" r:id="rId38"/>
    <p:sldId id="2066" r:id="rId39"/>
    <p:sldId id="2067" r:id="rId40"/>
    <p:sldId id="2068" r:id="rId41"/>
    <p:sldId id="2069" r:id="rId42"/>
    <p:sldId id="1997" r:id="rId43"/>
    <p:sldId id="2104" r:id="rId44"/>
    <p:sldId id="2071" r:id="rId45"/>
    <p:sldId id="1967" r:id="rId46"/>
    <p:sldId id="2072" r:id="rId47"/>
    <p:sldId id="2073" r:id="rId48"/>
    <p:sldId id="1988" r:id="rId49"/>
    <p:sldId id="2074" r:id="rId50"/>
    <p:sldId id="2075" r:id="rId51"/>
    <p:sldId id="2076" r:id="rId52"/>
    <p:sldId id="2077" r:id="rId53"/>
    <p:sldId id="1981" r:id="rId54"/>
    <p:sldId id="2078" r:id="rId55"/>
    <p:sldId id="2079" r:id="rId56"/>
    <p:sldId id="2081" r:id="rId57"/>
    <p:sldId id="1083" r:id="rId58"/>
    <p:sldId id="2082" r:id="rId59"/>
    <p:sldId id="2083" r:id="rId60"/>
    <p:sldId id="2084" r:id="rId61"/>
    <p:sldId id="2085" r:id="rId62"/>
    <p:sldId id="2086" r:id="rId63"/>
    <p:sldId id="2087" r:id="rId64"/>
    <p:sldId id="2088" r:id="rId65"/>
    <p:sldId id="2089" r:id="rId66"/>
    <p:sldId id="2090" r:id="rId67"/>
    <p:sldId id="2091" r:id="rId68"/>
    <p:sldId id="2092" r:id="rId69"/>
    <p:sldId id="2105" r:id="rId70"/>
    <p:sldId id="2094" r:id="rId71"/>
    <p:sldId id="2095" r:id="rId72"/>
    <p:sldId id="2096" r:id="rId73"/>
    <p:sldId id="2097" r:id="rId74"/>
    <p:sldId id="2046" r:id="rId75"/>
    <p:sldId id="2098" r:id="rId76"/>
    <p:sldId id="2099" r:id="rId77"/>
    <p:sldId id="2100" r:id="rId78"/>
    <p:sldId id="2101" r:id="rId79"/>
    <p:sldId id="2102" r:id="rId80"/>
    <p:sldId id="2103" r:id="rId8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ABA7"/>
    <a:srgbClr val="66FFFF"/>
    <a:srgbClr val="13B9B5"/>
    <a:srgbClr val="11BB9F"/>
    <a:srgbClr val="13B1B9"/>
    <a:srgbClr val="10A8BC"/>
    <a:srgbClr val="1DABAF"/>
    <a:srgbClr val="1DA8AF"/>
    <a:srgbClr val="1CB097"/>
    <a:srgbClr val="08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477" autoAdjust="0"/>
  </p:normalViewPr>
  <p:slideViewPr>
    <p:cSldViewPr snapToGrid="0">
      <p:cViewPr varScale="1">
        <p:scale>
          <a:sx n="103" d="100"/>
          <a:sy n="103" d="100"/>
        </p:scale>
        <p:origin x="102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88"/>
    </p:cViewPr>
  </p:sorterViewPr>
  <p:notesViewPr>
    <p:cSldViewPr snapToGrid="0">
      <p:cViewPr varScale="1">
        <p:scale>
          <a:sx n="89" d="100"/>
          <a:sy n="89" d="100"/>
        </p:scale>
        <p:origin x="375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commentAuthors" Target="commentAuthors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theme" Target="theme/theme1.xml"/><Relationship Id="rId61" Type="http://schemas.openxmlformats.org/officeDocument/2006/relationships/slide" Target="slides/slide46.xml"/><Relationship Id="rId8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fr-FR" sz="1200" b="0" dirty="0">
              <a:latin typeface="Arial" panose="020B0604020202020204" pitchFamily="34" charset="0"/>
              <a:cs typeface="Arial" panose="020B0604020202020204" pitchFamily="34" charset="0"/>
            </a:rPr>
            <a:t>Savoir administrer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/>
        </a:p>
      </dgm:t>
    </dgm:pt>
    <dgm:pt modelId="{50F82A0C-ED8F-44A9-A7B0-89315E08489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fr-FR" sz="1200" b="0">
              <a:latin typeface="Arial" panose="020B0604020202020204" pitchFamily="34" charset="0"/>
              <a:cs typeface="Arial" panose="020B0604020202020204" pitchFamily="34" charset="0"/>
            </a:rPr>
            <a:t>Savoir conseiller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r"/>
          <a:r>
            <a:rPr lang="fr-FR" sz="1200" b="0">
              <a:latin typeface="Arial" panose="020B0604020202020204" pitchFamily="34" charset="0"/>
              <a:cs typeface="Arial" panose="020B0604020202020204" pitchFamily="34" charset="0"/>
            </a:rPr>
            <a:t>Savoir créer du lien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fr-FR" sz="1200">
              <a:latin typeface="Arial" panose="020B0604020202020204" pitchFamily="34" charset="0"/>
              <a:cs typeface="Arial" panose="020B0604020202020204" pitchFamily="34" charset="0"/>
            </a:rPr>
            <a:t>Savoir faire preuve d’enthousiasme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fr-FR" sz="1200">
              <a:latin typeface="Arial" panose="020B0604020202020204" pitchFamily="34" charset="0"/>
              <a:cs typeface="Arial" panose="020B0604020202020204" pitchFamily="34" charset="0"/>
            </a:rPr>
            <a:t>Savoir s’exprimer en public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l"/>
          <a:r>
            <a:rPr lang="fr-FR" sz="1200">
              <a:latin typeface="Arial" panose="020B0604020202020204" pitchFamily="34" charset="0"/>
              <a:cs typeface="Arial" panose="020B0604020202020204" pitchFamily="34" charset="0"/>
            </a:rPr>
            <a:t>Savoir écouter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2E204A8A-ABDB-4EA6-8C75-4B3578FAC632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fr-FR" sz="1200">
              <a:latin typeface="Arial" panose="020B0604020202020204" pitchFamily="34" charset="0"/>
              <a:cs typeface="Arial" panose="020B0604020202020204" pitchFamily="34" charset="0"/>
            </a:rPr>
            <a:t>Savoir utiliser le numérique</a:t>
          </a:r>
        </a:p>
      </dgm:t>
    </dgm:pt>
    <dgm:pt modelId="{FCC3AB42-727C-4797-AFA5-9B0C854CB159}" type="parTrans" cxnId="{2BD94893-EE06-40EF-BB82-EEAD87CE84BF}">
      <dgm:prSet/>
      <dgm:spPr/>
      <dgm:t>
        <a:bodyPr/>
        <a:lstStyle/>
        <a:p>
          <a:endParaRPr lang="en-US"/>
        </a:p>
      </dgm:t>
    </dgm:pt>
    <dgm:pt modelId="{7A1EAF4E-ED2B-4DE1-A2B0-73295B8EDCCC}" type="sibTrans" cxnId="{2BD94893-EE06-40EF-BB82-EEAD87CE84BF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7" custScaleX="107323" custScaleY="100000" custRadScaleRad="99037" custRadScaleInc="-181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7"/>
      <dgm:spPr/>
    </dgm:pt>
    <dgm:pt modelId="{431520AE-621C-4B5C-923F-2CBD5DB03151}" type="pres">
      <dgm:prSet presAssocID="{50F82A0C-ED8F-44A9-A7B0-89315E08489E}" presName="node" presStyleLbl="node1" presStyleIdx="1" presStyleCnt="7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7"/>
      <dgm:spPr/>
    </dgm:pt>
    <dgm:pt modelId="{BE6D6F3E-9919-48EF-9615-3760B7A8F66E}" type="pres">
      <dgm:prSet presAssocID="{02DF3932-6CF1-4B8E-A9BF-EA89486F903E}" presName="node" presStyleLbl="node1" presStyleIdx="2" presStyleCnt="7" custScaleX="90909" custScaleY="90909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7"/>
      <dgm:spPr/>
    </dgm:pt>
    <dgm:pt modelId="{4893A52E-F9D1-4B5F-BC3C-BDAEE48174E6}" type="pres">
      <dgm:prSet presAssocID="{58CCA04C-C74A-4022-B52E-C2A1151DD35B}" presName="node" presStyleLbl="node1" presStyleIdx="3" presStyleCnt="7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7"/>
      <dgm:spPr/>
    </dgm:pt>
    <dgm:pt modelId="{7BCB6EB6-CC09-40C6-8E24-7E5D448CCA6F}" type="pres">
      <dgm:prSet presAssocID="{979F81AA-DDBF-44A6-9904-7BFB531159E1}" presName="node" presStyleLbl="node1" presStyleIdx="4" presStyleCnt="7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7"/>
      <dgm:spPr/>
    </dgm:pt>
    <dgm:pt modelId="{B5C30E7B-2012-4477-9B47-CAEFBD03A6F8}" type="pres">
      <dgm:prSet presAssocID="{B4F54436-2CE4-44F9-9E11-9797AD221C6D}" presName="node" presStyleLbl="node1" presStyleIdx="5" presStyleCnt="7" custScaleX="90909" custScaleY="90909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7"/>
      <dgm:spPr/>
    </dgm:pt>
    <dgm:pt modelId="{F1CECF3A-44E3-4E43-A692-86DA868B2528}" type="pres">
      <dgm:prSet presAssocID="{2E204A8A-ABDB-4EA6-8C75-4B3578FAC632}" presName="node" presStyleLbl="node1" presStyleIdx="6" presStyleCnt="7" custScaleX="100000" custScaleY="100000">
        <dgm:presLayoutVars>
          <dgm:bulletEnabled val="1"/>
        </dgm:presLayoutVars>
      </dgm:prSet>
      <dgm:spPr/>
    </dgm:pt>
    <dgm:pt modelId="{934D13A0-46D3-4638-B700-CA4C71932A6B}" type="pres">
      <dgm:prSet presAssocID="{2E204A8A-ABDB-4EA6-8C75-4B3578FAC632}" presName="spNode" presStyleCnt="0"/>
      <dgm:spPr/>
    </dgm:pt>
    <dgm:pt modelId="{CE93910E-755F-408E-A3CF-52B9026C306E}" type="pres">
      <dgm:prSet presAssocID="{7A1EAF4E-ED2B-4DE1-A2B0-73295B8EDCCC}" presName="sibTrans" presStyleLbl="sibTrans1D1" presStyleIdx="6" presStyleCnt="7"/>
      <dgm:spPr/>
    </dgm:pt>
  </dgm:ptLst>
  <dgm:cxnLst>
    <dgm:cxn modelId="{7F5C960A-CE05-46E3-8FAA-848596F98401}" type="presOf" srcId="{55ACC210-0FEC-4CE5-9D51-37F2741064E2}" destId="{481D39C9-34C4-48D2-B33B-8B9855B6F190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7CE2941F-465D-43F0-ACB2-C995BB53A9F9}" type="presOf" srcId="{B4F54436-2CE4-44F9-9E11-9797AD221C6D}" destId="{B5C30E7B-2012-4477-9B47-CAEFBD03A6F8}" srcOrd="0" destOrd="0" presId="urn:microsoft.com/office/officeart/2005/8/layout/cycle6"/>
    <dgm:cxn modelId="{14864C2F-EC44-43E0-BEE4-47BC68B0C1AB}" type="presOf" srcId="{02DF3932-6CF1-4B8E-A9BF-EA89486F903E}" destId="{BE6D6F3E-9919-48EF-9615-3760B7A8F66E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C1EC3C40-A6CA-4B99-BEBC-FE7207C7243C}" type="presOf" srcId="{3AB559C1-D1A4-43FA-9DD1-0F665A1741DB}" destId="{399A343C-DA5B-4B57-9079-7FEB57BC26EE}" srcOrd="0" destOrd="0" presId="urn:microsoft.com/office/officeart/2005/8/layout/cycle6"/>
    <dgm:cxn modelId="{10E6A449-DD75-4FBB-9094-6296A9FA564F}" type="presOf" srcId="{1063451E-2BB8-4B49-8BDE-106477CF78FF}" destId="{4C09CBC2-0DF6-4CA2-8834-FDC42239A676}" srcOrd="0" destOrd="0" presId="urn:microsoft.com/office/officeart/2005/8/layout/cycle6"/>
    <dgm:cxn modelId="{DF707858-7491-41E6-8064-C5FC2A9BB969}" type="presOf" srcId="{58CCA04C-C74A-4022-B52E-C2A1151DD35B}" destId="{4893A52E-F9D1-4B5F-BC3C-BDAEE48174E6}" srcOrd="0" destOrd="0" presId="urn:microsoft.com/office/officeart/2005/8/layout/cycle6"/>
    <dgm:cxn modelId="{7D55DE8E-70C9-4D91-9BD3-FE97A7B102F3}" type="presOf" srcId="{34226B5C-91EC-45CF-B011-B2340C7491C4}" destId="{2FCAE97D-2E7D-4EEA-9F53-050E29B433BB}" srcOrd="0" destOrd="0" presId="urn:microsoft.com/office/officeart/2005/8/layout/cycle6"/>
    <dgm:cxn modelId="{2BD94893-EE06-40EF-BB82-EEAD87CE84BF}" srcId="{54868E5A-9077-416F-B000-12B10E9B073A}" destId="{2E204A8A-ABDB-4EA6-8C75-4B3578FAC632}" srcOrd="6" destOrd="0" parTransId="{FCC3AB42-727C-4797-AFA5-9B0C854CB159}" sibTransId="{7A1EAF4E-ED2B-4DE1-A2B0-73295B8EDCCC}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B11D695-E834-4480-BAE4-2A26D2B0EF6A}" type="presOf" srcId="{F89ADAA0-3C2B-452A-A2ED-5EB487A82E30}" destId="{1DB399C2-C44F-43FE-AC84-368A62640879}" srcOrd="0" destOrd="0" presId="urn:microsoft.com/office/officeart/2005/8/layout/cycle6"/>
    <dgm:cxn modelId="{69ACEA99-7556-4091-92C5-89678B0B5798}" type="presOf" srcId="{7A1EAF4E-ED2B-4DE1-A2B0-73295B8EDCCC}" destId="{CE93910E-755F-408E-A3CF-52B9026C306E}" srcOrd="0" destOrd="0" presId="urn:microsoft.com/office/officeart/2005/8/layout/cycle6"/>
    <dgm:cxn modelId="{245B22A9-4DEB-4FEB-8187-0B550C614B62}" type="presOf" srcId="{2E204A8A-ABDB-4EA6-8C75-4B3578FAC632}" destId="{F1CECF3A-44E3-4E43-A692-86DA868B2528}" srcOrd="0" destOrd="0" presId="urn:microsoft.com/office/officeart/2005/8/layout/cycle6"/>
    <dgm:cxn modelId="{675250AA-4BAC-4F57-A585-C2ADC0725797}" type="presOf" srcId="{979F81AA-DDBF-44A6-9904-7BFB531159E1}" destId="{7BCB6EB6-CC09-40C6-8E24-7E5D448CCA6F}" srcOrd="0" destOrd="0" presId="urn:microsoft.com/office/officeart/2005/8/layout/cycle6"/>
    <dgm:cxn modelId="{8817F2B7-AE3E-4CDA-A160-72A937FFDC36}" type="presOf" srcId="{50F82A0C-ED8F-44A9-A7B0-89315E08489E}" destId="{431520AE-621C-4B5C-923F-2CBD5DB03151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32B76DC7-BAD0-47E5-B8EA-CC05D69CEB05}" type="presOf" srcId="{D7AFFC8C-2B81-48EF-B277-E1E42FDE4115}" destId="{AD3F2E67-02D8-4531-B6F2-08EC5CEDCBA5}" srcOrd="0" destOrd="0" presId="urn:microsoft.com/office/officeart/2005/8/layout/cycle6"/>
    <dgm:cxn modelId="{955BBBCE-F055-414D-B3D1-A572AA6F8064}" type="presOf" srcId="{54868E5A-9077-416F-B000-12B10E9B073A}" destId="{84109E80-8CA9-45AE-A682-D57FFE1C0CA1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02907BF6-43B2-4A6C-9351-3F3DFF42F201}" type="presOf" srcId="{4703DE9F-318D-49C3-BC65-6EA7299A7FAB}" destId="{3A61EB1C-935F-4D92-B54E-198B71473C0B}" srcOrd="0" destOrd="0" presId="urn:microsoft.com/office/officeart/2005/8/layout/cycle6"/>
    <dgm:cxn modelId="{0AD5EB09-B70F-4FFD-8591-27BAFD45EDA0}" type="presParOf" srcId="{84109E80-8CA9-45AE-A682-D57FFE1C0CA1}" destId="{1DB399C2-C44F-43FE-AC84-368A62640879}" srcOrd="0" destOrd="0" presId="urn:microsoft.com/office/officeart/2005/8/layout/cycle6"/>
    <dgm:cxn modelId="{AE205361-B67D-4C16-90A2-F064A18693EF}" type="presParOf" srcId="{84109E80-8CA9-45AE-A682-D57FFE1C0CA1}" destId="{86D44CA1-2F25-4670-A8CE-5C69F9BA1B92}" srcOrd="1" destOrd="0" presId="urn:microsoft.com/office/officeart/2005/8/layout/cycle6"/>
    <dgm:cxn modelId="{19F6A787-3BE6-4C4E-85AD-FD65FC707448}" type="presParOf" srcId="{84109E80-8CA9-45AE-A682-D57FFE1C0CA1}" destId="{2FCAE97D-2E7D-4EEA-9F53-050E29B433BB}" srcOrd="2" destOrd="0" presId="urn:microsoft.com/office/officeart/2005/8/layout/cycle6"/>
    <dgm:cxn modelId="{E77515D1-094D-49B7-9189-C705A65108C5}" type="presParOf" srcId="{84109E80-8CA9-45AE-A682-D57FFE1C0CA1}" destId="{431520AE-621C-4B5C-923F-2CBD5DB03151}" srcOrd="3" destOrd="0" presId="urn:microsoft.com/office/officeart/2005/8/layout/cycle6"/>
    <dgm:cxn modelId="{4ED69D36-339A-48D6-8BAF-5B97F2DC2B6D}" type="presParOf" srcId="{84109E80-8CA9-45AE-A682-D57FFE1C0CA1}" destId="{3717958B-1802-4FD8-AA5A-B08DCF1EEE5C}" srcOrd="4" destOrd="0" presId="urn:microsoft.com/office/officeart/2005/8/layout/cycle6"/>
    <dgm:cxn modelId="{EBE41BA5-B370-49A1-BB63-83A657F0BBEE}" type="presParOf" srcId="{84109E80-8CA9-45AE-A682-D57FFE1C0CA1}" destId="{399A343C-DA5B-4B57-9079-7FEB57BC26EE}" srcOrd="5" destOrd="0" presId="urn:microsoft.com/office/officeart/2005/8/layout/cycle6"/>
    <dgm:cxn modelId="{611E5CEC-69F6-4BF9-B3C2-165D12980E07}" type="presParOf" srcId="{84109E80-8CA9-45AE-A682-D57FFE1C0CA1}" destId="{BE6D6F3E-9919-48EF-9615-3760B7A8F66E}" srcOrd="6" destOrd="0" presId="urn:microsoft.com/office/officeart/2005/8/layout/cycle6"/>
    <dgm:cxn modelId="{9382DD08-9590-44AD-A40E-510DC65D306E}" type="presParOf" srcId="{84109E80-8CA9-45AE-A682-D57FFE1C0CA1}" destId="{2786E5BE-6865-41AD-9DD2-5E9BE4B779A7}" srcOrd="7" destOrd="0" presId="urn:microsoft.com/office/officeart/2005/8/layout/cycle6"/>
    <dgm:cxn modelId="{28DAD6C8-D3FD-4058-B425-1686AA67407A}" type="presParOf" srcId="{84109E80-8CA9-45AE-A682-D57FFE1C0CA1}" destId="{AD3F2E67-02D8-4531-B6F2-08EC5CEDCBA5}" srcOrd="8" destOrd="0" presId="urn:microsoft.com/office/officeart/2005/8/layout/cycle6"/>
    <dgm:cxn modelId="{2EF88FFE-B62D-4FA1-85A4-0A4334CDA57F}" type="presParOf" srcId="{84109E80-8CA9-45AE-A682-D57FFE1C0CA1}" destId="{4893A52E-F9D1-4B5F-BC3C-BDAEE48174E6}" srcOrd="9" destOrd="0" presId="urn:microsoft.com/office/officeart/2005/8/layout/cycle6"/>
    <dgm:cxn modelId="{8FD72D67-A7F8-45EC-8A91-F21D43B45C42}" type="presParOf" srcId="{84109E80-8CA9-45AE-A682-D57FFE1C0CA1}" destId="{4D144993-E12B-4735-B6FD-6EC75B2738A8}" srcOrd="10" destOrd="0" presId="urn:microsoft.com/office/officeart/2005/8/layout/cycle6"/>
    <dgm:cxn modelId="{4A586523-F5C9-47A1-8060-CB4CED201731}" type="presParOf" srcId="{84109E80-8CA9-45AE-A682-D57FFE1C0CA1}" destId="{481D39C9-34C4-48D2-B33B-8B9855B6F190}" srcOrd="11" destOrd="0" presId="urn:microsoft.com/office/officeart/2005/8/layout/cycle6"/>
    <dgm:cxn modelId="{80F5E84A-1BCC-460C-AD7B-1AD59FF8395E}" type="presParOf" srcId="{84109E80-8CA9-45AE-A682-D57FFE1C0CA1}" destId="{7BCB6EB6-CC09-40C6-8E24-7E5D448CCA6F}" srcOrd="12" destOrd="0" presId="urn:microsoft.com/office/officeart/2005/8/layout/cycle6"/>
    <dgm:cxn modelId="{C3B63F13-0F5C-42F9-A2D6-3D4E8707F973}" type="presParOf" srcId="{84109E80-8CA9-45AE-A682-D57FFE1C0CA1}" destId="{35172343-BF4A-4849-8762-15CF2FC442CD}" srcOrd="13" destOrd="0" presId="urn:microsoft.com/office/officeart/2005/8/layout/cycle6"/>
    <dgm:cxn modelId="{BCCAC3CA-3D30-474C-98A5-14264B6DC4B9}" type="presParOf" srcId="{84109E80-8CA9-45AE-A682-D57FFE1C0CA1}" destId="{4C09CBC2-0DF6-4CA2-8834-FDC42239A676}" srcOrd="14" destOrd="0" presId="urn:microsoft.com/office/officeart/2005/8/layout/cycle6"/>
    <dgm:cxn modelId="{E719B6C9-BE6B-47E1-A166-1636C76507A8}" type="presParOf" srcId="{84109E80-8CA9-45AE-A682-D57FFE1C0CA1}" destId="{B5C30E7B-2012-4477-9B47-CAEFBD03A6F8}" srcOrd="15" destOrd="0" presId="urn:microsoft.com/office/officeart/2005/8/layout/cycle6"/>
    <dgm:cxn modelId="{0858AB4A-5B90-41D1-A10A-1345E6137A0B}" type="presParOf" srcId="{84109E80-8CA9-45AE-A682-D57FFE1C0CA1}" destId="{4374FEFE-1D03-4396-B457-097BC541C7C2}" srcOrd="16" destOrd="0" presId="urn:microsoft.com/office/officeart/2005/8/layout/cycle6"/>
    <dgm:cxn modelId="{2DEB2A6C-2500-4A7E-B708-BDD9227C4743}" type="presParOf" srcId="{84109E80-8CA9-45AE-A682-D57FFE1C0CA1}" destId="{3A61EB1C-935F-4D92-B54E-198B71473C0B}" srcOrd="17" destOrd="0" presId="urn:microsoft.com/office/officeart/2005/8/layout/cycle6"/>
    <dgm:cxn modelId="{8CAE5301-A77E-4E86-BAD8-474089EAAC24}" type="presParOf" srcId="{84109E80-8CA9-45AE-A682-D57FFE1C0CA1}" destId="{F1CECF3A-44E3-4E43-A692-86DA868B2528}" srcOrd="18" destOrd="0" presId="urn:microsoft.com/office/officeart/2005/8/layout/cycle6"/>
    <dgm:cxn modelId="{9A405191-C6F8-4D87-ABD8-C3DE5FEF2ECA}" type="presParOf" srcId="{84109E80-8CA9-45AE-A682-D57FFE1C0CA1}" destId="{934D13A0-46D3-4638-B700-CA4C71932A6B}" srcOrd="19" destOrd="0" presId="urn:microsoft.com/office/officeart/2005/8/layout/cycle6"/>
    <dgm:cxn modelId="{2006560F-C9F8-4B87-BEFE-BEF6935F82CE}" type="presParOf" srcId="{84109E80-8CA9-45AE-A682-D57FFE1C0CA1}" destId="{CE93910E-755F-408E-A3CF-52B9026C306E}" srcOrd="20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/>
      <dgm:t>
        <a:bodyPr/>
        <a:lstStyle/>
        <a:p>
          <a:r>
            <a:rPr lang="fr-FR" sz="1200" b="0">
              <a:latin typeface="Arial" panose="020B0604020202020204" pitchFamily="34" charset="0"/>
              <a:cs typeface="Arial" panose="020B0604020202020204" pitchFamily="34" charset="0"/>
            </a:rPr>
            <a:t>Savoir motiver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>
            <a:solidFill>
              <a:srgbClr val="00B0F0"/>
            </a:solidFill>
          </a:endParaRPr>
        </a:p>
      </dgm:t>
    </dgm:pt>
    <dgm:pt modelId="{50F82A0C-ED8F-44A9-A7B0-89315E08489E}">
      <dgm:prSet phldrT="[Text]" custT="1"/>
      <dgm:spPr/>
      <dgm:t>
        <a:bodyPr/>
        <a:lstStyle/>
        <a:p>
          <a:r>
            <a:rPr lang="fr-FR" sz="1200" b="0">
              <a:latin typeface="Arial" panose="020B0604020202020204" pitchFamily="34" charset="0"/>
              <a:cs typeface="Arial" panose="020B0604020202020204" pitchFamily="34" charset="0"/>
            </a:rPr>
            <a:t>Savoir former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/>
      <dgm:t>
        <a:bodyPr/>
        <a:lstStyle/>
        <a:p>
          <a:r>
            <a:rPr lang="fr-FR" sz="1200" b="0">
              <a:latin typeface="Arial" panose="020B0604020202020204" pitchFamily="34" charset="0"/>
              <a:cs typeface="Arial" panose="020B0604020202020204" pitchFamily="34" charset="0"/>
            </a:rPr>
            <a:t>Savoir communiquer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/>
      <dgm:t>
        <a:bodyPr/>
        <a:lstStyle/>
        <a:p>
          <a:r>
            <a:rPr lang="fr-FR" sz="1200" b="0">
              <a:latin typeface="Arial" panose="020B0604020202020204" pitchFamily="34" charset="0"/>
              <a:cs typeface="Arial" panose="020B0604020202020204" pitchFamily="34" charset="0"/>
            </a:rPr>
            <a:t>Savoir observer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/>
      <dgm:t>
        <a:bodyPr/>
        <a:lstStyle/>
        <a:p>
          <a:r>
            <a:rPr lang="fr-FR" sz="1200" b="0">
              <a:latin typeface="Arial" panose="020B0604020202020204" pitchFamily="34" charset="0"/>
              <a:cs typeface="Arial" panose="020B0604020202020204" pitchFamily="34" charset="0"/>
            </a:rPr>
            <a:t>Savoir planifier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/>
      <dgm:t>
        <a:bodyPr/>
        <a:lstStyle/>
        <a:p>
          <a:pPr algn="ctr"/>
          <a:r>
            <a:rPr lang="fr-FR" sz="1200" b="0">
              <a:latin typeface="Arial" panose="020B0604020202020204" pitchFamily="34" charset="0"/>
              <a:cs typeface="Arial" panose="020B0604020202020204" pitchFamily="34" charset="0"/>
            </a:rPr>
            <a:t>Savoir former des équipes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6" custScaleX="119817" custScaleY="133100" custRadScaleRad="100174" custRadScaleInc="-168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6"/>
      <dgm:spPr/>
    </dgm:pt>
    <dgm:pt modelId="{431520AE-621C-4B5C-923F-2CBD5DB03151}" type="pres">
      <dgm:prSet presAssocID="{50F82A0C-ED8F-44A9-A7B0-89315E08489E}" presName="node" presStyleLbl="node1" presStyleIdx="1" presStyleCnt="6" custScaleX="135177" custScaleY="121000" custRadScaleRad="89198" custRadScaleInc="9895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6"/>
      <dgm:spPr/>
    </dgm:pt>
    <dgm:pt modelId="{BE6D6F3E-9919-48EF-9615-3760B7A8F66E}" type="pres">
      <dgm:prSet presAssocID="{02DF3932-6CF1-4B8E-A9BF-EA89486F903E}" presName="node" presStyleLbl="node1" presStyleIdx="2" presStyleCnt="6" custScaleX="145792" custScaleY="106262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6"/>
      <dgm:spPr/>
    </dgm:pt>
    <dgm:pt modelId="{4893A52E-F9D1-4B5F-BC3C-BDAEE48174E6}" type="pres">
      <dgm:prSet presAssocID="{58CCA04C-C74A-4022-B52E-C2A1151DD35B}" presName="node" presStyleLbl="node1" presStyleIdx="3" presStyleCnt="6" custScaleX="135177" custScaleY="121000" custRadScaleRad="120011" custRadScaleInc="-4136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6"/>
      <dgm:spPr/>
    </dgm:pt>
    <dgm:pt modelId="{7BCB6EB6-CC09-40C6-8E24-7E5D448CCA6F}" type="pres">
      <dgm:prSet presAssocID="{979F81AA-DDBF-44A6-9904-7BFB531159E1}" presName="node" presStyleLbl="node1" presStyleIdx="4" presStyleCnt="6" custScaleX="130067" custScaleY="106262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6"/>
      <dgm:spPr/>
    </dgm:pt>
    <dgm:pt modelId="{B5C30E7B-2012-4477-9B47-CAEFBD03A6F8}" type="pres">
      <dgm:prSet presAssocID="{B4F54436-2CE4-44F9-9E11-9797AD221C6D}" presName="node" presStyleLbl="node1" presStyleIdx="5" presStyleCnt="6" custScaleX="135177" custScaleY="121000" custRadScaleRad="94753" custRadScaleInc="-18761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6"/>
      <dgm:spPr/>
    </dgm:pt>
  </dgm:ptLst>
  <dgm:cxnLst>
    <dgm:cxn modelId="{FFE3A60F-D201-4039-B7B6-9B640D859FB7}" type="presOf" srcId="{B4F54436-2CE4-44F9-9E11-9797AD221C6D}" destId="{B5C30E7B-2012-4477-9B47-CAEFBD03A6F8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3BA55025-F427-4991-8884-E35957548C0E}" type="presOf" srcId="{4703DE9F-318D-49C3-BC65-6EA7299A7FAB}" destId="{3A61EB1C-935F-4D92-B54E-198B71473C0B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A561E93E-A5A7-4B64-B14C-9CAE6DCB2635}" type="presOf" srcId="{54868E5A-9077-416F-B000-12B10E9B073A}" destId="{84109E80-8CA9-45AE-A682-D57FFE1C0CA1}" srcOrd="0" destOrd="0" presId="urn:microsoft.com/office/officeart/2005/8/layout/cycle6"/>
    <dgm:cxn modelId="{7FD4A26D-0459-480D-B4C4-D9780CE106CC}" type="presOf" srcId="{1063451E-2BB8-4B49-8BDE-106477CF78FF}" destId="{4C09CBC2-0DF6-4CA2-8834-FDC42239A676}" srcOrd="0" destOrd="0" presId="urn:microsoft.com/office/officeart/2005/8/layout/cycle6"/>
    <dgm:cxn modelId="{EF168854-283D-4883-9B5C-82D19F5837A1}" type="presOf" srcId="{3AB559C1-D1A4-43FA-9DD1-0F665A1741DB}" destId="{399A343C-DA5B-4B57-9079-7FEB57BC26EE}" srcOrd="0" destOrd="0" presId="urn:microsoft.com/office/officeart/2005/8/layout/cycle6"/>
    <dgm:cxn modelId="{006F2A55-12CD-4649-82D9-7FD5852E66D3}" type="presOf" srcId="{02DF3932-6CF1-4B8E-A9BF-EA89486F903E}" destId="{BE6D6F3E-9919-48EF-9615-3760B7A8F66E}" srcOrd="0" destOrd="0" presId="urn:microsoft.com/office/officeart/2005/8/layout/cycle6"/>
    <dgm:cxn modelId="{7AED4888-0DB1-43A0-A0D2-F5D73E0DC488}" type="presOf" srcId="{F89ADAA0-3C2B-452A-A2ED-5EB487A82E30}" destId="{1DB399C2-C44F-43FE-AC84-368A62640879}" srcOrd="0" destOrd="0" presId="urn:microsoft.com/office/officeart/2005/8/layout/cycle6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AEE1AB2-8608-46F9-9BD6-B3FD524371E7}" type="presOf" srcId="{58CCA04C-C74A-4022-B52E-C2A1151DD35B}" destId="{4893A52E-F9D1-4B5F-BC3C-BDAEE48174E6}" srcOrd="0" destOrd="0" presId="urn:microsoft.com/office/officeart/2005/8/layout/cycle6"/>
    <dgm:cxn modelId="{6C6F34B4-AF23-4594-B930-80A18D9BD7CF}" type="presOf" srcId="{979F81AA-DDBF-44A6-9904-7BFB531159E1}" destId="{7BCB6EB6-CC09-40C6-8E24-7E5D448CCA6F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44A481CB-E73A-430C-B045-6F6B9216B9FA}" type="presOf" srcId="{34226B5C-91EC-45CF-B011-B2340C7491C4}" destId="{2FCAE97D-2E7D-4EEA-9F53-050E29B433BB}" srcOrd="0" destOrd="0" presId="urn:microsoft.com/office/officeart/2005/8/layout/cycle6"/>
    <dgm:cxn modelId="{C7BF7BEE-5553-4A81-9998-7589B31B0258}" type="presOf" srcId="{D7AFFC8C-2B81-48EF-B277-E1E42FDE4115}" destId="{AD3F2E67-02D8-4531-B6F2-08EC5CEDCBA5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88F6D2F2-7943-4090-A2CC-EB30FCBB0C1D}" type="presOf" srcId="{50F82A0C-ED8F-44A9-A7B0-89315E08489E}" destId="{431520AE-621C-4B5C-923F-2CBD5DB03151}" srcOrd="0" destOrd="0" presId="urn:microsoft.com/office/officeart/2005/8/layout/cycle6"/>
    <dgm:cxn modelId="{0CAFF4F4-8F9E-4A00-9B28-C70F5D1BCEB9}" type="presOf" srcId="{55ACC210-0FEC-4CE5-9D51-37F2741064E2}" destId="{481D39C9-34C4-48D2-B33B-8B9855B6F190}" srcOrd="0" destOrd="0" presId="urn:microsoft.com/office/officeart/2005/8/layout/cycle6"/>
    <dgm:cxn modelId="{850EF8C1-B481-4C87-BB56-4F74A5069DB2}" type="presParOf" srcId="{84109E80-8CA9-45AE-A682-D57FFE1C0CA1}" destId="{1DB399C2-C44F-43FE-AC84-368A62640879}" srcOrd="0" destOrd="0" presId="urn:microsoft.com/office/officeart/2005/8/layout/cycle6"/>
    <dgm:cxn modelId="{7C6888A8-908D-4381-8762-5A1D33EF0054}" type="presParOf" srcId="{84109E80-8CA9-45AE-A682-D57FFE1C0CA1}" destId="{86D44CA1-2F25-4670-A8CE-5C69F9BA1B92}" srcOrd="1" destOrd="0" presId="urn:microsoft.com/office/officeart/2005/8/layout/cycle6"/>
    <dgm:cxn modelId="{A497824F-693C-48E3-ADE8-4A588FD4F00E}" type="presParOf" srcId="{84109E80-8CA9-45AE-A682-D57FFE1C0CA1}" destId="{2FCAE97D-2E7D-4EEA-9F53-050E29B433BB}" srcOrd="2" destOrd="0" presId="urn:microsoft.com/office/officeart/2005/8/layout/cycle6"/>
    <dgm:cxn modelId="{5FC5927B-0819-40BE-99DE-4088726559C3}" type="presParOf" srcId="{84109E80-8CA9-45AE-A682-D57FFE1C0CA1}" destId="{431520AE-621C-4B5C-923F-2CBD5DB03151}" srcOrd="3" destOrd="0" presId="urn:microsoft.com/office/officeart/2005/8/layout/cycle6"/>
    <dgm:cxn modelId="{6CBF84E6-927D-4033-BF37-CA2ADF38D97C}" type="presParOf" srcId="{84109E80-8CA9-45AE-A682-D57FFE1C0CA1}" destId="{3717958B-1802-4FD8-AA5A-B08DCF1EEE5C}" srcOrd="4" destOrd="0" presId="urn:microsoft.com/office/officeart/2005/8/layout/cycle6"/>
    <dgm:cxn modelId="{E4130A0F-E743-4732-94E0-B1B08639261A}" type="presParOf" srcId="{84109E80-8CA9-45AE-A682-D57FFE1C0CA1}" destId="{399A343C-DA5B-4B57-9079-7FEB57BC26EE}" srcOrd="5" destOrd="0" presId="urn:microsoft.com/office/officeart/2005/8/layout/cycle6"/>
    <dgm:cxn modelId="{BDC69FA8-15E1-4633-B8CD-764A5FD64412}" type="presParOf" srcId="{84109E80-8CA9-45AE-A682-D57FFE1C0CA1}" destId="{BE6D6F3E-9919-48EF-9615-3760B7A8F66E}" srcOrd="6" destOrd="0" presId="urn:microsoft.com/office/officeart/2005/8/layout/cycle6"/>
    <dgm:cxn modelId="{4C825CA7-AAC8-47B0-967D-B7821B5CFD7B}" type="presParOf" srcId="{84109E80-8CA9-45AE-A682-D57FFE1C0CA1}" destId="{2786E5BE-6865-41AD-9DD2-5E9BE4B779A7}" srcOrd="7" destOrd="0" presId="urn:microsoft.com/office/officeart/2005/8/layout/cycle6"/>
    <dgm:cxn modelId="{560DEA05-A669-486D-8E48-B888EB28E5EC}" type="presParOf" srcId="{84109E80-8CA9-45AE-A682-D57FFE1C0CA1}" destId="{AD3F2E67-02D8-4531-B6F2-08EC5CEDCBA5}" srcOrd="8" destOrd="0" presId="urn:microsoft.com/office/officeart/2005/8/layout/cycle6"/>
    <dgm:cxn modelId="{D5460742-A6D8-4D10-AA39-4E400DFD6505}" type="presParOf" srcId="{84109E80-8CA9-45AE-A682-D57FFE1C0CA1}" destId="{4893A52E-F9D1-4B5F-BC3C-BDAEE48174E6}" srcOrd="9" destOrd="0" presId="urn:microsoft.com/office/officeart/2005/8/layout/cycle6"/>
    <dgm:cxn modelId="{D2E80FD9-55E0-46F2-A6FF-A0B208F780B4}" type="presParOf" srcId="{84109E80-8CA9-45AE-A682-D57FFE1C0CA1}" destId="{4D144993-E12B-4735-B6FD-6EC75B2738A8}" srcOrd="10" destOrd="0" presId="urn:microsoft.com/office/officeart/2005/8/layout/cycle6"/>
    <dgm:cxn modelId="{D78BDE68-787C-4192-B313-B8E18560368D}" type="presParOf" srcId="{84109E80-8CA9-45AE-A682-D57FFE1C0CA1}" destId="{481D39C9-34C4-48D2-B33B-8B9855B6F190}" srcOrd="11" destOrd="0" presId="urn:microsoft.com/office/officeart/2005/8/layout/cycle6"/>
    <dgm:cxn modelId="{4D9DE74D-C45C-4CC2-B14D-CE320AC534DB}" type="presParOf" srcId="{84109E80-8CA9-45AE-A682-D57FFE1C0CA1}" destId="{7BCB6EB6-CC09-40C6-8E24-7E5D448CCA6F}" srcOrd="12" destOrd="0" presId="urn:microsoft.com/office/officeart/2005/8/layout/cycle6"/>
    <dgm:cxn modelId="{10E078CC-4F23-4B55-80B2-D0A7FD744813}" type="presParOf" srcId="{84109E80-8CA9-45AE-A682-D57FFE1C0CA1}" destId="{35172343-BF4A-4849-8762-15CF2FC442CD}" srcOrd="13" destOrd="0" presId="urn:microsoft.com/office/officeart/2005/8/layout/cycle6"/>
    <dgm:cxn modelId="{2945845A-2AA0-430D-8E4D-A6B5ACC47AA0}" type="presParOf" srcId="{84109E80-8CA9-45AE-A682-D57FFE1C0CA1}" destId="{4C09CBC2-0DF6-4CA2-8834-FDC42239A676}" srcOrd="14" destOrd="0" presId="urn:microsoft.com/office/officeart/2005/8/layout/cycle6"/>
    <dgm:cxn modelId="{D8A342FE-3DD9-4845-B324-1D1091684C71}" type="presParOf" srcId="{84109E80-8CA9-45AE-A682-D57FFE1C0CA1}" destId="{B5C30E7B-2012-4477-9B47-CAEFBD03A6F8}" srcOrd="15" destOrd="0" presId="urn:microsoft.com/office/officeart/2005/8/layout/cycle6"/>
    <dgm:cxn modelId="{D4F47FB7-8488-4AFD-ABEE-81BD274B94B5}" type="presParOf" srcId="{84109E80-8CA9-45AE-A682-D57FFE1C0CA1}" destId="{4374FEFE-1D03-4396-B457-097BC541C7C2}" srcOrd="16" destOrd="0" presId="urn:microsoft.com/office/officeart/2005/8/layout/cycle6"/>
    <dgm:cxn modelId="{271F96EE-3253-4345-87F0-FEA505A44D84}" type="presParOf" srcId="{84109E80-8CA9-45AE-A682-D57FFE1C0CA1}" destId="{3A61EB1C-935F-4D92-B54E-198B71473C0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2178204" y="25684"/>
          <a:ext cx="1217322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Arial" panose="020B0604020202020204" pitchFamily="34" charset="0"/>
              <a:cs typeface="Arial" panose="020B0604020202020204" pitchFamily="34" charset="0"/>
            </a:rPr>
            <a:t>Savoir administrer</a:t>
          </a:r>
        </a:p>
      </dsp:txBody>
      <dsp:txXfrm>
        <a:off x="2214195" y="61675"/>
        <a:ext cx="1145340" cy="665287"/>
      </dsp:txXfrm>
    </dsp:sp>
    <dsp:sp modelId="{2FCAE97D-2E7D-4EEA-9F53-050E29B433BB}">
      <dsp:nvSpPr>
        <dsp:cNvPr id="0" name=""/>
        <dsp:cNvSpPr/>
      </dsp:nvSpPr>
      <dsp:spPr>
        <a:xfrm>
          <a:off x="839123" y="401447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564624" y="51428"/>
              </a:moveTo>
              <a:arcTo wR="2102449" hR="2102449" stAng="16961932" swAng="1359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3976713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>
              <a:latin typeface="Arial" panose="020B0604020202020204" pitchFamily="34" charset="0"/>
              <a:cs typeface="Arial" panose="020B0604020202020204" pitchFamily="34" charset="0"/>
            </a:rPr>
            <a:t>Savoir conseiller</a:t>
          </a:r>
        </a:p>
      </dsp:txBody>
      <dsp:txXfrm>
        <a:off x="4012704" y="829941"/>
        <a:ext cx="1062278" cy="665287"/>
      </dsp:txXfrm>
    </dsp:sp>
    <dsp:sp modelId="{399A343C-DA5B-4B57-9079-7FEB57BC26EE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986838" y="1170047"/>
              </a:moveTo>
              <a:arcTo wR="2102449" hR="2102449" stAng="20020418" swAng="17787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4434246" y="2606158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>
              <a:latin typeface="Arial" panose="020B0604020202020204" pitchFamily="34" charset="0"/>
              <a:cs typeface="Arial" panose="020B0604020202020204" pitchFamily="34" charset="0"/>
            </a:rPr>
            <a:t>Savoir créer du lien</a:t>
          </a:r>
        </a:p>
      </dsp:txBody>
      <dsp:txXfrm>
        <a:off x="4466965" y="2638877"/>
        <a:ext cx="965707" cy="604806"/>
      </dsp:txXfrm>
    </dsp:sp>
    <dsp:sp modelId="{AD3F2E67-02D8-4531-B6F2-08EC5CEDCBA5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4042161" y="2913506"/>
              </a:moveTo>
              <a:arcTo wR="2102449" hR="2102449" stAng="1361484" swAng="14154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3245170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Arial" panose="020B0604020202020204" pitchFamily="34" charset="0"/>
              <a:cs typeface="Arial" panose="020B0604020202020204" pitchFamily="34" charset="0"/>
            </a:rPr>
            <a:t>Savoir faire preuve d’enthousiasme</a:t>
          </a:r>
        </a:p>
      </dsp:txBody>
      <dsp:txXfrm>
        <a:off x="3281161" y="4035039"/>
        <a:ext cx="1062278" cy="665287"/>
      </dsp:txXfrm>
    </dsp:sp>
    <dsp:sp modelId="{481D39C9-34C4-48D2-B33B-8B9855B6F190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440727" y="4177506"/>
              </a:moveTo>
              <a:arcTo wR="2102449" hR="2102449" stAng="4844461" swAng="111107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1420733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Arial" panose="020B0604020202020204" pitchFamily="34" charset="0"/>
              <a:cs typeface="Arial" panose="020B0604020202020204" pitchFamily="34" charset="0"/>
            </a:rPr>
            <a:t>Savoir s’exprimer en public</a:t>
          </a:r>
        </a:p>
      </dsp:txBody>
      <dsp:txXfrm>
        <a:off x="1456724" y="4035039"/>
        <a:ext cx="1062278" cy="665287"/>
      </dsp:txXfrm>
    </dsp:sp>
    <dsp:sp modelId="{4C09CBC2-0DF6-4CA2-8834-FDC42239A676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649442" y="3622010"/>
              </a:moveTo>
              <a:arcTo wR="2102449" hR="2102449" stAng="8023043" swAng="14154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334773" y="2606158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Arial" panose="020B0604020202020204" pitchFamily="34" charset="0"/>
              <a:cs typeface="Arial" panose="020B0604020202020204" pitchFamily="34" charset="0"/>
            </a:rPr>
            <a:t>Savoir écouter</a:t>
          </a:r>
        </a:p>
      </dsp:txBody>
      <dsp:txXfrm>
        <a:off x="367492" y="2638877"/>
        <a:ext cx="965707" cy="604806"/>
      </dsp:txXfrm>
    </dsp:sp>
    <dsp:sp modelId="{3A61EB1C-935F-4D92-B54E-198B71473C0B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529" y="2224216"/>
              </a:moveTo>
              <a:arcTo wR="2102449" hR="2102449" stAng="10600785" swAng="17787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ECF3A-44E3-4E43-A692-86DA868B2528}">
      <dsp:nvSpPr>
        <dsp:cNvPr id="0" name=""/>
        <dsp:cNvSpPr/>
      </dsp:nvSpPr>
      <dsp:spPr>
        <a:xfrm>
          <a:off x="689190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Arial" panose="020B0604020202020204" pitchFamily="34" charset="0"/>
              <a:cs typeface="Arial" panose="020B0604020202020204" pitchFamily="34" charset="0"/>
            </a:rPr>
            <a:t>Savoir utiliser le numérique</a:t>
          </a:r>
        </a:p>
      </dsp:txBody>
      <dsp:txXfrm>
        <a:off x="725181" y="829941"/>
        <a:ext cx="1062278" cy="665287"/>
      </dsp:txXfrm>
    </dsp:sp>
    <dsp:sp modelId="{CE93910E-755F-408E-A3CF-52B9026C306E}">
      <dsp:nvSpPr>
        <dsp:cNvPr id="0" name=""/>
        <dsp:cNvSpPr/>
      </dsp:nvSpPr>
      <dsp:spPr>
        <a:xfrm>
          <a:off x="740524" y="412514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899784" y="377952"/>
              </a:moveTo>
              <a:arcTo wR="2102449" hR="2102449" stAng="14106484" swAng="9776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1384818" y="-76105"/>
          <a:ext cx="1046759" cy="75582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>
              <a:latin typeface="Arial" panose="020B0604020202020204" pitchFamily="34" charset="0"/>
              <a:cs typeface="Arial" panose="020B0604020202020204" pitchFamily="34" charset="0"/>
            </a:rPr>
            <a:t>Savoir motiver</a:t>
          </a:r>
        </a:p>
      </dsp:txBody>
      <dsp:txXfrm>
        <a:off x="1421714" y="-39209"/>
        <a:ext cx="972967" cy="682030"/>
      </dsp:txXfrm>
    </dsp:sp>
    <dsp:sp modelId="{2FCAE97D-2E7D-4EEA-9F53-050E29B433BB}">
      <dsp:nvSpPr>
        <dsp:cNvPr id="0" name=""/>
        <dsp:cNvSpPr/>
      </dsp:nvSpPr>
      <dsp:spPr>
        <a:xfrm>
          <a:off x="296784" y="112405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138740" y="265819"/>
              </a:moveTo>
              <a:arcTo wR="1338239" hR="1338239" stAng="18404353" swAng="124546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2450430" y="735702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>
              <a:latin typeface="Arial" panose="020B0604020202020204" pitchFamily="34" charset="0"/>
              <a:cs typeface="Arial" panose="020B0604020202020204" pitchFamily="34" charset="0"/>
            </a:rPr>
            <a:t>Savoir former</a:t>
          </a:r>
        </a:p>
      </dsp:txBody>
      <dsp:txXfrm>
        <a:off x="2483972" y="769244"/>
        <a:ext cx="1113865" cy="620027"/>
      </dsp:txXfrm>
    </dsp:sp>
    <dsp:sp modelId="{399A343C-DA5B-4B57-9079-7FEB57BC26EE}">
      <dsp:nvSpPr>
        <dsp:cNvPr id="0" name=""/>
        <dsp:cNvSpPr/>
      </dsp:nvSpPr>
      <dsp:spPr>
        <a:xfrm>
          <a:off x="598230" y="624624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65062" y="803643"/>
              </a:moveTo>
              <a:arcTo wR="1338239" hR="1338239" stAng="20187269" swAng="151200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2509258" y="2007455"/>
          <a:ext cx="1273685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>
              <a:latin typeface="Arial" panose="020B0604020202020204" pitchFamily="34" charset="0"/>
              <a:cs typeface="Arial" panose="020B0604020202020204" pitchFamily="34" charset="0"/>
            </a:rPr>
            <a:t>Savoir communiquer</a:t>
          </a:r>
        </a:p>
      </dsp:txBody>
      <dsp:txXfrm>
        <a:off x="2538715" y="2036912"/>
        <a:ext cx="1214771" cy="544506"/>
      </dsp:txXfrm>
    </dsp:sp>
    <dsp:sp modelId="{AD3F2E67-02D8-4531-B6F2-08EC5CEDCBA5}">
      <dsp:nvSpPr>
        <dsp:cNvPr id="0" name=""/>
        <dsp:cNvSpPr/>
      </dsp:nvSpPr>
      <dsp:spPr>
        <a:xfrm>
          <a:off x="648389" y="30230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257095" y="2311168"/>
              </a:moveTo>
              <a:arcTo wR="1338239" hR="1338239" stAng="2798234" swAng="95292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1419862" y="2634729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>
              <a:latin typeface="Arial" panose="020B0604020202020204" pitchFamily="34" charset="0"/>
              <a:cs typeface="Arial" panose="020B0604020202020204" pitchFamily="34" charset="0"/>
            </a:rPr>
            <a:t>Savoir observer</a:t>
          </a:r>
        </a:p>
      </dsp:txBody>
      <dsp:txXfrm>
        <a:off x="1453404" y="2668271"/>
        <a:ext cx="1113865" cy="620027"/>
      </dsp:txXfrm>
    </dsp:sp>
    <dsp:sp modelId="{481D39C9-34C4-48D2-B33B-8B9855B6F190}">
      <dsp:nvSpPr>
        <dsp:cNvPr id="0" name=""/>
        <dsp:cNvSpPr/>
      </dsp:nvSpPr>
      <dsp:spPr>
        <a:xfrm>
          <a:off x="649372" y="302243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766614" y="2548252"/>
              </a:moveTo>
              <a:arcTo wR="1338239" hR="1338239" stAng="6917199" swAng="108303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260047" y="2007455"/>
          <a:ext cx="1136306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>
              <a:latin typeface="Arial" panose="020B0604020202020204" pitchFamily="34" charset="0"/>
              <a:cs typeface="Arial" panose="020B0604020202020204" pitchFamily="34" charset="0"/>
            </a:rPr>
            <a:t>Savoir planifier</a:t>
          </a:r>
        </a:p>
      </dsp:txBody>
      <dsp:txXfrm>
        <a:off x="289504" y="2036912"/>
        <a:ext cx="1077392" cy="544506"/>
      </dsp:txXfrm>
    </dsp:sp>
    <dsp:sp modelId="{4C09CBC2-0DF6-4CA2-8834-FDC42239A676}">
      <dsp:nvSpPr>
        <dsp:cNvPr id="0" name=""/>
        <dsp:cNvSpPr/>
      </dsp:nvSpPr>
      <dsp:spPr>
        <a:xfrm>
          <a:off x="683969" y="460566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15464" y="1541099"/>
              </a:moveTo>
              <a:arcTo wR="1338239" hR="1338239" stAng="10276866" swAng="148714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259399" y="735701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>
              <a:latin typeface="Arial" panose="020B0604020202020204" pitchFamily="34" charset="0"/>
              <a:cs typeface="Arial" panose="020B0604020202020204" pitchFamily="34" charset="0"/>
            </a:rPr>
            <a:t>Savoir former des équipes</a:t>
          </a:r>
        </a:p>
      </dsp:txBody>
      <dsp:txXfrm>
        <a:off x="292941" y="769243"/>
        <a:ext cx="1113865" cy="620027"/>
      </dsp:txXfrm>
    </dsp:sp>
    <dsp:sp modelId="{3A61EB1C-935F-4D92-B54E-198B71473C0B}">
      <dsp:nvSpPr>
        <dsp:cNvPr id="0" name=""/>
        <dsp:cNvSpPr/>
      </dsp:nvSpPr>
      <dsp:spPr>
        <a:xfrm>
          <a:off x="849293" y="17494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1401" y="557427"/>
              </a:moveTo>
              <a:arcTo wR="1338239" hR="1338239" stAng="12941665" swAng="103634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78BA33-DD6D-4696-A2DF-5B41E4D4200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27F4E2-C71D-47F9-AE48-A36A71985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00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B7AF2C-43E1-4B52-A1C6-37D305AE4C8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301E8E-E352-4226-9A21-5215CEB53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7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3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87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46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84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4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89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2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14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12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41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30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80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3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17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21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6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8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67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D0B60-6681-4A01-8781-7D77F9AE44F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7F33C-24D4-41C1-BFA2-68160C39F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898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327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584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61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81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80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95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24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baseline="0">
                <a:solidFill>
                  <a:schemeClr val="tx1"/>
                </a:solidFill>
              </a:rPr>
              <a:t>La LCIF est votre fondation.  </a:t>
            </a:r>
            <a:r>
              <a:rPr lang="fr-FR" b="1">
                <a:solidFill>
                  <a:schemeClr val="tx1"/>
                </a:solidFill>
              </a:rPr>
              <a:t>La LCIF vous donne les moyens de votre service. </a:t>
            </a:r>
          </a:p>
          <a:p>
            <a:endParaRPr lang="en-US" sz="1200" kern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fr-FR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Subventions :</a:t>
            </a:r>
          </a:p>
          <a:p>
            <a:endParaRPr lang="en-US" sz="1200" kern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Initiatives humanitaires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Initiatives de santé mondiale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Initiatives nouvelles et émergentes</a:t>
            </a:r>
          </a:p>
          <a:p>
            <a:endParaRPr lang="en-US" sz="1200" kern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fr-FR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Invitez le coordinateur LCIF de votre district à une réunion pour informer les Lions sur votre fondation.</a:t>
            </a:r>
          </a:p>
        </p:txBody>
      </p:sp>
    </p:spTree>
    <p:extLst>
      <p:ext uri="{BB962C8B-B14F-4D97-AF65-F5344CB8AC3E}">
        <p14:creationId xmlns:p14="http://schemas.microsoft.com/office/powerpoint/2010/main" val="6649448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065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803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12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1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009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711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582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808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830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193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426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097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148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8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38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46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55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400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662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79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737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899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838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84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04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891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4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83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9690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866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034371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942413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5187867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443056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787881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812154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9250684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296085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538476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0919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691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779864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054956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470905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11173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00041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buFont typeface="Helvetica" pitchFamily="125" charset="0"/>
              <a:buNone/>
              <a:defRPr/>
            </a:pPr>
            <a:endParaRPr lang="en-US" altLang="en-US" sz="2250">
              <a:solidFill>
                <a:srgbClr val="404040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23970"/>
      </p:ext>
    </p:extLst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7336213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2133603"/>
            <a:ext cx="11379200" cy="860425"/>
          </a:xfr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3375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641600" y="3352800"/>
            <a:ext cx="711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60639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5752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2992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4644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8511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Pictur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99200" y="914400"/>
            <a:ext cx="5588000" cy="44958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39415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00409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A945F72-FCD4-4FCD-8F7F-88E057BA08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289582"/>
      </p:ext>
    </p:extLst>
  </p:cSld>
  <p:clrMapOvr>
    <a:masterClrMapping/>
  </p:clrMapOvr>
  <p:transition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13" tIns="31957" rIns="63913" bIns="31957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220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6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chemeClr val="bg1">
                    <a:lumMod val="50000"/>
                  </a:schemeClr>
                </a:solidFill>
              </a:defRPr>
            </a:lvl1pPr>
            <a:lvl2pPr marL="257175" indent="0" algn="ctr">
              <a:buFontTx/>
              <a:buNone/>
              <a:defRPr sz="1350"/>
            </a:lvl2pPr>
            <a:lvl3pPr marL="514350" indent="0" algn="ctr">
              <a:buFontTx/>
              <a:buNone/>
              <a:defRPr sz="1350"/>
            </a:lvl3pPr>
            <a:lvl4pPr marL="771525" indent="0" algn="ctr">
              <a:buFontTx/>
              <a:buNone/>
              <a:defRPr sz="1350"/>
            </a:lvl4pPr>
            <a:lvl5pPr marL="1028700" indent="0" algn="ctr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983627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245750-6485-4C2F-A4F2-295B684CB0F7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71561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16C381-9937-4B99-8740-FBC016A80E5B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313443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3C01316A-8324-4006-BD30-4ABB8AAAF6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41376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063ECEB-53F0-47EF-AA03-399AD3F67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91993" indent="0">
              <a:buNone/>
              <a:defRPr sz="1350"/>
            </a:lvl2pPr>
            <a:lvl3pPr marL="514337" indent="0">
              <a:buNone/>
              <a:defRPr sz="1350"/>
            </a:lvl3pPr>
            <a:lvl4pPr marL="771506" indent="0">
              <a:buNone/>
              <a:defRPr sz="1350"/>
            </a:lvl4pPr>
            <a:lvl5pPr marL="1028675" indent="0"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771099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3077758"/>
            <a:ext cx="35052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25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9C16F7E-2096-4D96-BB82-2A9090BF693A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 charset="0"/>
              <a:buChar char="•"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34475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430825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9F7D42B-2FDA-40E0-8F94-0235BE671EF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>
              <a:buFont typeface="Helvetica" pitchFamily="84" charset="0"/>
              <a:buNone/>
              <a:defRPr/>
            </a:pPr>
            <a:endParaRPr lang="en-US" sz="1688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192881" marR="0" indent="-192881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1993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37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506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675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476981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6811E1-F4E4-4174-867C-715F4EF599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4"/>
            <a:ext cx="10758131" cy="2813289"/>
          </a:xfrm>
          <a:prstGeom prst="rect">
            <a:avLst/>
          </a:prstGeom>
        </p:spPr>
        <p:txBody>
          <a:bodyPr/>
          <a:lstStyle>
            <a:lvl1pPr marL="257175" marR="0" indent="-257175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125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751863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2EADD9-66AD-44C8-A9A2-1A1FB155B046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696866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5A11969-62ED-44CF-B726-5BD55594AD58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307648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E577C36-8B50-4CAC-B7F9-6D360F37592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557302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EB503E7-C76C-48F4-81FC-31523030E8D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3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spcBef>
                <a:spcPts val="0"/>
              </a:spcBef>
              <a:spcAft>
                <a:spcPts val="2250"/>
              </a:spcAft>
              <a:buNone/>
              <a:defRPr/>
            </a:lvl1pPr>
            <a:lvl2pPr marL="38665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48596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2D987F4-1FC9-4A09-A286-26B7B0868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028794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D634A6C-9527-4825-B8EE-451CB9BE6DDC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r>
              <a:rPr lang="en-US" sz="135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58548743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4300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6C9BBA-8567-4E75-855E-8CF73C333E7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51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1026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464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  <a:prstGeom prst="rect">
            <a:avLst/>
          </a:prstGeo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7419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261BA7-6377-4F95-8B4D-12AD776FD9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048621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18167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748434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03E1F-FDA7-40C5-A2AD-1F5E987BE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12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Gold Bar"/>
          <p:cNvSpPr/>
          <p:nvPr userDrawn="1"/>
        </p:nvSpPr>
        <p:spPr>
          <a:xfrm>
            <a:off x="792163" y="3884615"/>
            <a:ext cx="1179512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5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3361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45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ChangeAspect="1" noEditPoints="1"/>
          </p:cNvSpPr>
          <p:nvPr userDrawn="1"/>
        </p:nvSpPr>
        <p:spPr bwMode="auto">
          <a:xfrm>
            <a:off x="-1998662" y="-685800"/>
            <a:ext cx="15333663" cy="9756775"/>
          </a:xfrm>
          <a:custGeom>
            <a:avLst/>
            <a:gdLst>
              <a:gd name="T0" fmla="*/ 2147483646 w 2360"/>
              <a:gd name="T1" fmla="*/ 2147483646 h 1390"/>
              <a:gd name="T2" fmla="*/ 2147483646 w 2360"/>
              <a:gd name="T3" fmla="*/ 2147483646 h 1390"/>
              <a:gd name="T4" fmla="*/ 2147483646 w 2360"/>
              <a:gd name="T5" fmla="*/ 2147483646 h 1390"/>
              <a:gd name="T6" fmla="*/ 2147483646 w 2360"/>
              <a:gd name="T7" fmla="*/ 2147483646 h 1390"/>
              <a:gd name="T8" fmla="*/ 2147483646 w 2360"/>
              <a:gd name="T9" fmla="*/ 2147483646 h 1390"/>
              <a:gd name="T10" fmla="*/ 2147483646 w 2360"/>
              <a:gd name="T11" fmla="*/ 2147483646 h 1390"/>
              <a:gd name="T12" fmla="*/ 2147483646 w 2360"/>
              <a:gd name="T13" fmla="*/ 2147483646 h 1390"/>
              <a:gd name="T14" fmla="*/ 2147483646 w 2360"/>
              <a:gd name="T15" fmla="*/ 2147483646 h 1390"/>
              <a:gd name="T16" fmla="*/ 2147483646 w 2360"/>
              <a:gd name="T17" fmla="*/ 2147483646 h 1390"/>
              <a:gd name="T18" fmla="*/ 2147483646 w 2360"/>
              <a:gd name="T19" fmla="*/ 2147483646 h 1390"/>
              <a:gd name="T20" fmla="*/ 2147483646 w 2360"/>
              <a:gd name="T21" fmla="*/ 2147483646 h 1390"/>
              <a:gd name="T22" fmla="*/ 2147483646 w 2360"/>
              <a:gd name="T23" fmla="*/ 2147483646 h 1390"/>
              <a:gd name="T24" fmla="*/ 2147483646 w 2360"/>
              <a:gd name="T25" fmla="*/ 2147483646 h 1390"/>
              <a:gd name="T26" fmla="*/ 2147483646 w 2360"/>
              <a:gd name="T27" fmla="*/ 2147483646 h 1390"/>
              <a:gd name="T28" fmla="*/ 2147483646 w 2360"/>
              <a:gd name="T29" fmla="*/ 2147483646 h 1390"/>
              <a:gd name="T30" fmla="*/ 2147483646 w 2360"/>
              <a:gd name="T31" fmla="*/ 2147483646 h 1390"/>
              <a:gd name="T32" fmla="*/ 2147483646 w 2360"/>
              <a:gd name="T33" fmla="*/ 2147483646 h 1390"/>
              <a:gd name="T34" fmla="*/ 2147483646 w 2360"/>
              <a:gd name="T35" fmla="*/ 2147483646 h 1390"/>
              <a:gd name="T36" fmla="*/ 2147483646 w 2360"/>
              <a:gd name="T37" fmla="*/ 2147483646 h 1390"/>
              <a:gd name="T38" fmla="*/ 2147483646 w 2360"/>
              <a:gd name="T39" fmla="*/ 2147483646 h 1390"/>
              <a:gd name="T40" fmla="*/ 2147483646 w 2360"/>
              <a:gd name="T41" fmla="*/ 2147483646 h 1390"/>
              <a:gd name="T42" fmla="*/ 2147483646 w 2360"/>
              <a:gd name="T43" fmla="*/ 2147483646 h 1390"/>
              <a:gd name="T44" fmla="*/ 2147483646 w 2360"/>
              <a:gd name="T45" fmla="*/ 2147483646 h 1390"/>
              <a:gd name="T46" fmla="*/ 2147483646 w 2360"/>
              <a:gd name="T47" fmla="*/ 2147483646 h 1390"/>
              <a:gd name="T48" fmla="*/ 2147483646 w 2360"/>
              <a:gd name="T49" fmla="*/ 2147483646 h 1390"/>
              <a:gd name="T50" fmla="*/ 2147483646 w 2360"/>
              <a:gd name="T51" fmla="*/ 2147483646 h 1390"/>
              <a:gd name="T52" fmla="*/ 2147483646 w 2360"/>
              <a:gd name="T53" fmla="*/ 2147483646 h 1390"/>
              <a:gd name="T54" fmla="*/ 2147483646 w 2360"/>
              <a:gd name="T55" fmla="*/ 2147483646 h 1390"/>
              <a:gd name="T56" fmla="*/ 2147483646 w 2360"/>
              <a:gd name="T57" fmla="*/ 2147483646 h 1390"/>
              <a:gd name="T58" fmla="*/ 2147483646 w 2360"/>
              <a:gd name="T59" fmla="*/ 2147483646 h 1390"/>
              <a:gd name="T60" fmla="*/ 2147483646 w 2360"/>
              <a:gd name="T61" fmla="*/ 2147483646 h 1390"/>
              <a:gd name="T62" fmla="*/ 2147483646 w 2360"/>
              <a:gd name="T63" fmla="*/ 2147483646 h 1390"/>
              <a:gd name="T64" fmla="*/ 2147483646 w 2360"/>
              <a:gd name="T65" fmla="*/ 2147483646 h 1390"/>
              <a:gd name="T66" fmla="*/ 2147483646 w 2360"/>
              <a:gd name="T67" fmla="*/ 2147483646 h 1390"/>
              <a:gd name="T68" fmla="*/ 2147483646 w 2360"/>
              <a:gd name="T69" fmla="*/ 2147483646 h 1390"/>
              <a:gd name="T70" fmla="*/ 2147483646 w 2360"/>
              <a:gd name="T71" fmla="*/ 2147483646 h 1390"/>
              <a:gd name="T72" fmla="*/ 2147483646 w 2360"/>
              <a:gd name="T73" fmla="*/ 2147483646 h 1390"/>
              <a:gd name="T74" fmla="*/ 2147483646 w 2360"/>
              <a:gd name="T75" fmla="*/ 2147483646 h 1390"/>
              <a:gd name="T76" fmla="*/ 2147483646 w 2360"/>
              <a:gd name="T77" fmla="*/ 2147483646 h 1390"/>
              <a:gd name="T78" fmla="*/ 2147483646 w 2360"/>
              <a:gd name="T79" fmla="*/ 2147483646 h 1390"/>
              <a:gd name="T80" fmla="*/ 2147483646 w 2360"/>
              <a:gd name="T81" fmla="*/ 2147483646 h 1390"/>
              <a:gd name="T82" fmla="*/ 2147483646 w 2360"/>
              <a:gd name="T83" fmla="*/ 2147483646 h 1390"/>
              <a:gd name="T84" fmla="*/ 2147483646 w 2360"/>
              <a:gd name="T85" fmla="*/ 2147483646 h 1390"/>
              <a:gd name="T86" fmla="*/ 2147483646 w 2360"/>
              <a:gd name="T87" fmla="*/ 2147483646 h 1390"/>
              <a:gd name="T88" fmla="*/ 2147483646 w 2360"/>
              <a:gd name="T89" fmla="*/ 2147483646 h 1390"/>
              <a:gd name="T90" fmla="*/ 2147483646 w 2360"/>
              <a:gd name="T91" fmla="*/ 2147483646 h 1390"/>
              <a:gd name="T92" fmla="*/ 2147483646 w 2360"/>
              <a:gd name="T93" fmla="*/ 2147483646 h 1390"/>
              <a:gd name="T94" fmla="*/ 2147483646 w 2360"/>
              <a:gd name="T95" fmla="*/ 2147483646 h 1390"/>
              <a:gd name="T96" fmla="*/ 2147483646 w 2360"/>
              <a:gd name="T97" fmla="*/ 2147483646 h 1390"/>
              <a:gd name="T98" fmla="*/ 2147483646 w 2360"/>
              <a:gd name="T99" fmla="*/ 2147483646 h 1390"/>
              <a:gd name="T100" fmla="*/ 2147483646 w 2360"/>
              <a:gd name="T101" fmla="*/ 2147483646 h 1390"/>
              <a:gd name="T102" fmla="*/ 2147483646 w 2360"/>
              <a:gd name="T103" fmla="*/ 2147483646 h 1390"/>
              <a:gd name="T104" fmla="*/ 2147483646 w 2360"/>
              <a:gd name="T105" fmla="*/ 2147483646 h 1390"/>
              <a:gd name="T106" fmla="*/ 2147483646 w 2360"/>
              <a:gd name="T107" fmla="*/ 2147483646 h 1390"/>
              <a:gd name="T108" fmla="*/ 2147483646 w 2360"/>
              <a:gd name="T109" fmla="*/ 2147483646 h 1390"/>
              <a:gd name="T110" fmla="*/ 2147483646 w 2360"/>
              <a:gd name="T111" fmla="*/ 2147483646 h 1390"/>
              <a:gd name="T112" fmla="*/ 2147483646 w 2360"/>
              <a:gd name="T113" fmla="*/ 2147483646 h 1390"/>
              <a:gd name="T114" fmla="*/ 2147483646 w 2360"/>
              <a:gd name="T115" fmla="*/ 2147483646 h 1390"/>
              <a:gd name="T116" fmla="*/ 2147483646 w 2360"/>
              <a:gd name="T117" fmla="*/ 2147483646 h 1390"/>
              <a:gd name="T118" fmla="*/ 2147483646 w 2360"/>
              <a:gd name="T119" fmla="*/ 2147483646 h 1390"/>
              <a:gd name="T120" fmla="*/ 2147483646 w 2360"/>
              <a:gd name="T121" fmla="*/ 2147483646 h 1390"/>
              <a:gd name="T122" fmla="*/ 2147483646 w 2360"/>
              <a:gd name="T123" fmla="*/ 2147483646 h 1390"/>
              <a:gd name="T124" fmla="*/ 2147483646 w 2360"/>
              <a:gd name="T125" fmla="*/ 2147483646 h 13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7770" tIns="13885" rIns="27770" bIns="13885"/>
          <a:lstStyle/>
          <a:p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954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030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76741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8306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6E1B1DD-487D-49DC-9269-9ACD9898620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31809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6476E5-47BF-478E-A4B9-3F1513B62BFF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>
              <a:solidFill>
                <a:srgbClr val="404040"/>
              </a:solidFill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971074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DB77C7C-5BFF-4EAA-8E68-CB422265A2B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457200" indent="-457200" algn="ctr" eaLnBrk="1" hangingPunct="1">
              <a:buFont typeface="Helvetica" pitchFamily="84" charset="0"/>
              <a:buNone/>
              <a:defRPr/>
            </a:pPr>
            <a:endParaRPr lang="en-US" sz="225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  <a:cs typeface="+mn-cs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66875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77EE599-DB47-4A1C-8861-94FAB29CD2E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249705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342900" y="1923596"/>
            <a:ext cx="3505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1690564-90B7-4329-87BC-0C3B0583B19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4775967"/>
      </p:ext>
    </p:extLst>
  </p:cSld>
  <p:clrMapOvr>
    <a:masterClrMapping/>
  </p:clrMapOvr>
  <p:transition spd="slow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76ABFBB-E9D5-4548-986A-C2A60FFF6A7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 userDrawn="1"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942846"/>
      </p:ext>
    </p:extLst>
  </p:cSld>
  <p:clrMapOvr>
    <a:masterClrMapping/>
  </p:clrMapOvr>
  <p:transition spd="slow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CDAC78D-5247-4741-929B-2A45A13F51D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468078"/>
      </p:ext>
    </p:extLst>
  </p:cSld>
  <p:clrMapOvr>
    <a:masterClrMapping/>
  </p:clrMapOvr>
  <p:transition spd="slow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805A50B-02CF-41DB-801B-7205205B20F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752026"/>
      </p:ext>
    </p:extLst>
  </p:cSld>
  <p:clrMapOvr>
    <a:masterClrMapping/>
  </p:clrMapOvr>
  <p:transition spd="slow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155A304-0EAC-446A-BAC9-2C3CC86CC89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579125"/>
      </p:ext>
    </p:extLst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88D205-086C-455E-BD19-9450AE6D097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14464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736335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1246E85-6E56-43FF-9AD7-FD46AFA6D613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 userDrawn="1"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 userDrawn="1"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72118"/>
      </p:ext>
    </p:extLst>
  </p:cSld>
  <p:clrMapOvr>
    <a:masterClrMapping/>
  </p:clrMapOvr>
  <p:transition spd="slow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5ECE4A-2081-439E-BC3E-690DBB48455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685303"/>
      </p:ext>
    </p:extLst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9F2317-250C-4CA1-B037-3FA8FD813D2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r>
              <a:rPr lang="en-US" sz="135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89336494"/>
      </p:ext>
    </p:extLst>
  </p:cSld>
  <p:clrMapOvr>
    <a:masterClrMapping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3048426-9341-4761-8C60-C2B4A7433E43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69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924451"/>
      </p:ext>
    </p:extLst>
  </p:cSld>
  <p:clrMapOvr>
    <a:masterClrMapping/>
  </p:clrMapOvr>
  <p:transition spd="slow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fld id="{1D90348C-2AA5-4C68-B689-0D5CA7B5D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2110"/>
      </p:ext>
    </p:extLst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E793685-6669-4ABA-BB64-26E98E81855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2393937"/>
      </p:ext>
    </p:extLst>
  </p:cSld>
  <p:clrMapOvr>
    <a:masterClrMapping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FC84031-9796-4A80-B637-8C25CC3238C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30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B3BCD07-3F47-4234-A39B-CCB836037E8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56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BB0FFF-34D1-4F86-9B49-D9B7283F04B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9038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66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7CFD8B6-C6D9-4E53-A53B-931F446271B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45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890DC81-6E16-430D-AF2C-0BF4D13AD67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1031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2C804EC-A658-4A3F-9EDF-4C67158B987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97690"/>
      </p:ext>
    </p:extLst>
  </p:cSld>
  <p:clrMapOvr>
    <a:masterClrMapping/>
  </p:clrMapOvr>
  <p:transition spd="slow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078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399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090725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2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31672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805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22439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02257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83973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F0C300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40005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401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217536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4" y="2847219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5" y="4129884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74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48563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19124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 marL="389324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957032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117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2476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28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75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4276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81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625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1662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28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5827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4074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21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50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40211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469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762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57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05494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302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7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3" tIns="56812" rIns="113623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71417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8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FontTx/>
              <a:buNone/>
              <a:defRPr sz="2400"/>
            </a:lvl2pPr>
            <a:lvl3pPr marL="914377" indent="0" algn="ctr">
              <a:buFontTx/>
              <a:buNone/>
              <a:defRPr sz="2400"/>
            </a:lvl3pPr>
            <a:lvl4pPr marL="1371566" indent="0" algn="ctr">
              <a:buFontTx/>
              <a:buNone/>
              <a:defRPr sz="2400"/>
            </a:lvl4pPr>
            <a:lvl5pPr marL="1828754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724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49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15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1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114795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3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66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86" indent="0">
              <a:buNone/>
              <a:defRPr sz="2400"/>
            </a:lvl2pPr>
            <a:lvl3pPr marL="914354" indent="0">
              <a:buNone/>
              <a:defRPr sz="2400"/>
            </a:lvl3pPr>
            <a:lvl4pPr marL="1371531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9578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217613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609"/>
            <a:ext cx="3505200" cy="624773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9999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262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3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891" marR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86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6015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06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7325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02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42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16960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5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687375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377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976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778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76603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85571F-128D-403F-A5AC-9B2D181A2507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18176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003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3B1ECD9-77B6-4637-B331-1603F7405D89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330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5218F9C-FAF6-4A74-B6A9-8F73390C649A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17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4A8965F-6A9D-42D6-A089-F023E18AA7E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9820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DB0859-19AD-46EE-BD66-6034B101BDF2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24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40F75B-A147-4DB7-BFE0-A7FA3FE81F4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29911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50199A-5985-46AE-8513-D2248DF0B08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6514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060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939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2869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CI_PPT_template_blan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10363200" cy="1009650"/>
          </a:xfrm>
        </p:spPr>
        <p:txBody>
          <a:bodyPr/>
          <a:lstStyle>
            <a:lvl1pPr algn="ctr">
              <a:defRPr sz="3000" b="1">
                <a:solidFill>
                  <a:srgbClr val="FFFFFF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581400"/>
            <a:ext cx="8534400" cy="1752600"/>
          </a:xfrm>
        </p:spPr>
        <p:txBody>
          <a:bodyPr/>
          <a:lstStyle>
            <a:lvl1pPr algn="ctr">
              <a:defRPr sz="225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988683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98120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200380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418796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2845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3598806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438950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56485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475454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380399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9728124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45311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7909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CI_PPT_template_blank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06400" y="2693991"/>
            <a:ext cx="11379200" cy="1470025"/>
          </a:xfrm>
        </p:spPr>
        <p:txBody>
          <a:bodyPr/>
          <a:lstStyle>
            <a:lvl1pPr algn="ctr">
              <a:defRPr sz="2250">
                <a:solidFill>
                  <a:srgbClr val="FED00B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200582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136961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35476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529718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5737614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1395294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626873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446928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186733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75164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9182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2590800"/>
            <a:ext cx="266700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590800"/>
            <a:ext cx="7797800" cy="342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647620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391441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859544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297308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0301" y="1600200"/>
            <a:ext cx="2533651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47153" y="1600200"/>
            <a:ext cx="2533649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452272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998623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074308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949177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7231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94906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9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4055" r:id="rId18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LIONS_PPT_TEMPLATE_V1-0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1087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762000"/>
            <a:ext cx="1137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90E1642-62C2-438A-9A89-DF942B594889}" type="slidenum">
              <a:rPr lang="en-US" altLang="en-US" sz="75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en-US" sz="75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5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559594" indent="-17026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5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2pPr>
      <a:lvl3pPr marL="8584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○"/>
        <a:defRPr sz="15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3pPr>
      <a:lvl4pPr marL="1198960" indent="-17026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42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DAE0AD5-2E2E-4814-B813-8F44489A4C58}" type="slidenum">
              <a:rPr lang="en-US" sz="563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09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5D7648C-CD8C-4487-84E9-7C479C2525F4}" type="slidenum">
              <a:rPr lang="en-US" sz="750" smtClean="0">
                <a:solidFill>
                  <a:srgbClr val="00338D"/>
                </a:solidFill>
                <a:cs typeface="+mn-cs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0338D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4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1" r:id="rId18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404" indent="-1690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7769" indent="-1690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0A97F71-4074-4915-B539-DA1F00C94D0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5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4040" r:id="rId8"/>
    <p:sldLayoutId id="2147484051" r:id="rId9"/>
    <p:sldLayoutId id="2147484052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2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5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4053" r:id="rId17"/>
    <p:sldLayoutId id="2147484054" r:id="rId18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77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088" indent="-227002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30" indent="-23017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33" indent="-22700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886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886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062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24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41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48971F-7F01-4C89-80C0-5171ADD66EC0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LCI_PPT_template_blank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668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6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LCI_PPT_template_blank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590800"/>
            <a:ext cx="10668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3048000"/>
            <a:ext cx="1066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 descr="LCI_PPT_template_blank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10301" y="1600200"/>
            <a:ext cx="5270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6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8854" indent="-5954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858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34654" indent="-5954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76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s://myapps.lionsclubs.org/?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35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lionshelp.zendesk.com/hc/fr/categories/360002949274" TargetMode="External"/><Relationship Id="rId5" Type="http://schemas.openxmlformats.org/officeDocument/2006/relationships/hyperlink" Target="https://lionshelp.zendesk.com/hc/en-us/sections/360007672594" TargetMode="External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emf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6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1.xml"/><Relationship Id="rId4" Type="http://schemas.openxmlformats.org/officeDocument/2006/relationships/hyperlink" Target="mailto:certifiedguidinglions@lionsclubs.or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ertifiedguidinglions@lionclubs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6.em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1C1F519D-AEA0-1222-796C-C7F5AF3F47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100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02E5F8EC-AC8C-477E-E48D-EC8391DC3483}"/>
              </a:ext>
            </a:extLst>
          </p:cNvPr>
          <p:cNvSpPr/>
          <p:nvPr/>
        </p:nvSpPr>
        <p:spPr>
          <a:xfrm>
            <a:off x="914400" y="3716049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95657C42-33D9-96EF-2E40-90CACC9BFA29}"/>
              </a:ext>
            </a:extLst>
          </p:cNvPr>
          <p:cNvSpPr txBox="1">
            <a:spLocks/>
          </p:cNvSpPr>
          <p:nvPr/>
        </p:nvSpPr>
        <p:spPr>
          <a:xfrm>
            <a:off x="761999" y="2440808"/>
            <a:ext cx="4003965" cy="120248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/>
              <a:t>Certification </a:t>
            </a:r>
          </a:p>
          <a:p>
            <a:r>
              <a:rPr lang="fr-FR"/>
              <a:t>Lion Guide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A54FE701-D332-5FAA-D1DE-ADE62B36D3C5}"/>
              </a:ext>
            </a:extLst>
          </p:cNvPr>
          <p:cNvSpPr txBox="1">
            <a:spLocks/>
          </p:cNvSpPr>
          <p:nvPr/>
        </p:nvSpPr>
        <p:spPr>
          <a:xfrm>
            <a:off x="762000" y="3942854"/>
            <a:ext cx="4515853" cy="1309889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/>
              <a:t>Le pouvoir d’agir est la clé de la réussite</a:t>
            </a:r>
          </a:p>
        </p:txBody>
      </p:sp>
      <p:pic>
        <p:nvPicPr>
          <p:cNvPr id="6" name="Emblem - White" descr="lionlogo_white.eps">
            <a:extLst>
              <a:ext uri="{FF2B5EF4-FFF2-40B4-BE49-F238E27FC236}">
                <a16:creationId xmlns:a16="http://schemas.microsoft.com/office/drawing/2014/main" id="{D3D9C50E-6A78-108D-7559-C3CCF4451F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97166"/>
            <a:ext cx="1172364" cy="114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36C4B-EB7E-098D-9EF8-487A8B829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148" y="995024"/>
            <a:ext cx="4123813" cy="54057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41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439765" y="196837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726014" y="1231407"/>
            <a:ext cx="11138564" cy="64008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40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I - Compétences requises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EF851-B269-3FD8-C88C-F61D72853FD2}"/>
              </a:ext>
            </a:extLst>
          </p:cNvPr>
          <p:cNvSpPr txBox="1"/>
          <p:nvPr/>
        </p:nvSpPr>
        <p:spPr>
          <a:xfrm>
            <a:off x="2675795" y="245023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compétence essentielle chez un Lion Guide est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B13C19-2175-5449-AC85-E525BB76F0F9}"/>
              </a:ext>
            </a:extLst>
          </p:cNvPr>
          <p:cNvSpPr/>
          <p:nvPr/>
        </p:nvSpPr>
        <p:spPr>
          <a:xfrm>
            <a:off x="4549464" y="3619416"/>
            <a:ext cx="34916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l’implication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F0E17-2D08-B431-E7CB-E819211448AE}"/>
              </a:ext>
            </a:extLst>
          </p:cNvPr>
          <p:cNvSpPr txBox="1"/>
          <p:nvPr/>
        </p:nvSpPr>
        <p:spPr>
          <a:xfrm>
            <a:off x="1950098" y="5385062"/>
            <a:ext cx="8976049" cy="1015663"/>
          </a:xfrm>
          <a:prstGeom prst="rect">
            <a:avLst/>
          </a:prstGeom>
          <a:solidFill>
            <a:srgbClr val="002060"/>
          </a:solidFill>
          <a:ln w="28575">
            <a:solidFill>
              <a:srgbClr val="EBB7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Critères de réussite - </a:t>
            </a: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but ultime du Lion Guide est l’autonomie du club.  Un Lion Guide a rempli sa mission lorsque le club n'a plus besoin de lui. </a:t>
            </a:r>
          </a:p>
        </p:txBody>
      </p:sp>
    </p:spTree>
    <p:extLst>
      <p:ext uri="{BB962C8B-B14F-4D97-AF65-F5344CB8AC3E}">
        <p14:creationId xmlns:p14="http://schemas.microsoft.com/office/powerpoint/2010/main" val="410887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625665" y="204699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625665" y="1023884"/>
            <a:ext cx="4541521" cy="102311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4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Auto-évaluation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9F5658-3D97-89B5-C1B7-ADE7C69385FE}"/>
              </a:ext>
            </a:extLst>
          </p:cNvPr>
          <p:cNvSpPr txBox="1"/>
          <p:nvPr/>
        </p:nvSpPr>
        <p:spPr>
          <a:xfrm>
            <a:off x="417284" y="2325160"/>
            <a:ext cx="3371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Dressez la liste des compétences qui, pour vous, comptent le plus chez un Lion Guide.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8" y="1000557"/>
            <a:ext cx="40841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Exercice 1 - Page 7</a:t>
            </a:r>
          </a:p>
          <a:p>
            <a:endParaRPr lang="en-US" sz="300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DC84D-D15D-363E-C224-0EDA23CDBF57}"/>
              </a:ext>
            </a:extLst>
          </p:cNvPr>
          <p:cNvSpPr txBox="1"/>
          <p:nvPr/>
        </p:nvSpPr>
        <p:spPr>
          <a:xfrm>
            <a:off x="5486036" y="3732469"/>
            <a:ext cx="5533417" cy="222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caractéristiques pensez-vous posséder déjà et lesquelles souhaitez-vous éventuellement cultiver davantage ?</a:t>
            </a:r>
          </a:p>
          <a:p>
            <a:pPr>
              <a:spcBef>
                <a:spcPct val="50000"/>
              </a:spcBef>
            </a:pPr>
            <a:endParaRPr lang="en-US" altLang="en-US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pensez-vous pouvoir les améliorer ? </a:t>
            </a:r>
          </a:p>
        </p:txBody>
      </p:sp>
    </p:spTree>
    <p:extLst>
      <p:ext uri="{BB962C8B-B14F-4D97-AF65-F5344CB8AC3E}">
        <p14:creationId xmlns:p14="http://schemas.microsoft.com/office/powerpoint/2010/main" val="1582090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4400">
                <a:latin typeface="Arial" charset="0"/>
                <a:ea typeface="Arial" charset="0"/>
                <a:cs typeface="Arial" charset="0"/>
              </a:rPr>
              <a:t>Section 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200" b="0" i="1">
                <a:latin typeface="Arial" charset="0"/>
                <a:ea typeface="Arial" charset="0"/>
                <a:cs typeface="Arial" charset="0"/>
              </a:rPr>
              <a:t>Se faire expert en savoir Lions</a:t>
            </a:r>
          </a:p>
          <a:p>
            <a:r>
              <a:rPr lang="fr-FR" sz="2400" b="0" i="1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153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67" y="5124048"/>
            <a:ext cx="1107233" cy="1080106"/>
          </a:xfrm>
          <a:prstGeom prst="rect">
            <a:avLst/>
          </a:prstGeom>
        </p:spPr>
      </p:pic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1636562" y="308926"/>
            <a:ext cx="5486133" cy="14841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Section II - Se faire expert en savoir Lions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823038" y="-51910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6ABE8-CBB2-3D48-ED16-8FE821CD7C57}"/>
              </a:ext>
            </a:extLst>
          </p:cNvPr>
          <p:cNvSpPr txBox="1"/>
          <p:nvPr/>
        </p:nvSpPr>
        <p:spPr>
          <a:xfrm>
            <a:off x="8769220" y="1676869"/>
            <a:ext cx="29302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Même les Lions les plus chevronnés doivent faire l’effort de rester au courant des nouveautés en matière de règlements, de brochures et d’initiatives.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8EC0D-4A44-9D86-609B-E1E8D942667D}"/>
              </a:ext>
            </a:extLst>
          </p:cNvPr>
          <p:cNvSpPr txBox="1"/>
          <p:nvPr/>
        </p:nvSpPr>
        <p:spPr>
          <a:xfrm>
            <a:off x="935774" y="3006242"/>
            <a:ext cx="47932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Connectez-vous par l’Accès Membres. </a:t>
            </a:r>
          </a:p>
          <a:p>
            <a:pPr lvl="0">
              <a:spcBef>
                <a:spcPct val="0"/>
              </a:spcBef>
              <a:tabLst>
                <a:tab pos="1200150" algn="l"/>
              </a:tabLst>
            </a:pP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Désactivez, si nécessaire, le blocage de fenêtres contextuelles de votre navigateur.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Consultez le tutoriel sur la création de compte.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Consultez au besoin la FAQ.</a:t>
            </a:r>
          </a:p>
          <a:p>
            <a:pPr>
              <a:tabLst>
                <a:tab pos="1200150" algn="l"/>
              </a:tabLst>
            </a:pPr>
            <a:endParaRPr lang="en-US" altLang="en-US" sz="1600" dirty="0">
              <a:solidFill>
                <a:srgbClr val="54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A8020-A4E1-F9AE-F567-640414308CB2}"/>
              </a:ext>
            </a:extLst>
          </p:cNvPr>
          <p:cNvSpPr txBox="1"/>
          <p:nvPr/>
        </p:nvSpPr>
        <p:spPr>
          <a:xfrm>
            <a:off x="1744824" y="2118049"/>
            <a:ext cx="3388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Centre de formation Lions</a:t>
            </a:r>
          </a:p>
        </p:txBody>
      </p:sp>
    </p:spTree>
    <p:extLst>
      <p:ext uri="{BB962C8B-B14F-4D97-AF65-F5344CB8AC3E}">
        <p14:creationId xmlns:p14="http://schemas.microsoft.com/office/powerpoint/2010/main" val="878675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2328182" y="885224"/>
            <a:ext cx="8975656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Section II - Se faire expert en savoir Lions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8AB514E-D0E1-FA8E-28A0-57A52583B202}"/>
              </a:ext>
            </a:extLst>
          </p:cNvPr>
          <p:cNvSpPr txBox="1">
            <a:spLocks/>
          </p:cNvSpPr>
          <p:nvPr/>
        </p:nvSpPr>
        <p:spPr>
          <a:xfrm>
            <a:off x="2571014" y="1734502"/>
            <a:ext cx="7332467" cy="544305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i="1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Consultez le catalogue des cours pour trouver les formations d’officiel de club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D5F842-86BB-7F36-C9E7-CD851D75A6CC}"/>
              </a:ext>
            </a:extLst>
          </p:cNvPr>
          <p:cNvGrpSpPr/>
          <p:nvPr/>
        </p:nvGrpSpPr>
        <p:grpSpPr>
          <a:xfrm>
            <a:off x="511823" y="3715944"/>
            <a:ext cx="2823417" cy="1508105"/>
            <a:chOff x="129330" y="1077179"/>
            <a:chExt cx="2823417" cy="150810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98714E-D490-54AA-B925-03F4F227F6B6}"/>
                </a:ext>
              </a:extLst>
            </p:cNvPr>
            <p:cNvSpPr txBox="1"/>
            <p:nvPr/>
          </p:nvSpPr>
          <p:spPr>
            <a:xfrm>
              <a:off x="129330" y="1077179"/>
              <a:ext cx="2823417" cy="1508105"/>
            </a:xfrm>
            <a:prstGeom prst="rect">
              <a:avLst/>
            </a:prstGeom>
            <a:solidFill>
              <a:srgbClr val="B80000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Fonctions du président de club</a:t>
              </a:r>
            </a:p>
            <a:p>
              <a:endPara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fr-FR" sz="12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fr-FR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DÉTAILS</a:t>
              </a: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41AEEA4-A70F-BF6A-DBC3-872850717740}"/>
                </a:ext>
              </a:extLst>
            </p:cNvPr>
            <p:cNvSpPr/>
            <p:nvPr/>
          </p:nvSpPr>
          <p:spPr bwMode="auto">
            <a:xfrm>
              <a:off x="254898" y="2178244"/>
              <a:ext cx="1225296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fr-FR" sz="1200" b="0" i="0" u="none" strike="noStrike" cap="none" normalizeH="0">
                  <a:ln>
                    <a:noFill/>
                  </a:ln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Lancer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D02F25-6FBC-4B00-8817-5772ACBE1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6437" y="2247955"/>
              <a:ext cx="171474" cy="17147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E983CC-F142-9246-C375-9010CD71C2B5}"/>
              </a:ext>
            </a:extLst>
          </p:cNvPr>
          <p:cNvGrpSpPr/>
          <p:nvPr/>
        </p:nvGrpSpPr>
        <p:grpSpPr>
          <a:xfrm>
            <a:off x="4683145" y="2861978"/>
            <a:ext cx="2823417" cy="1477328"/>
            <a:chOff x="441794" y="259919"/>
            <a:chExt cx="2823417" cy="14773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E0C8B8-8A46-4CAA-66C9-BA347B4E9A7E}"/>
                </a:ext>
              </a:extLst>
            </p:cNvPr>
            <p:cNvGrpSpPr/>
            <p:nvPr/>
          </p:nvGrpSpPr>
          <p:grpSpPr>
            <a:xfrm>
              <a:off x="441794" y="259919"/>
              <a:ext cx="2823417" cy="1477328"/>
              <a:chOff x="194791" y="640444"/>
              <a:chExt cx="2823417" cy="147732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8029A7-BF7C-142D-A936-AA7163A16849}"/>
                  </a:ext>
                </a:extLst>
              </p:cNvPr>
              <p:cNvSpPr txBox="1"/>
              <p:nvPr/>
            </p:nvSpPr>
            <p:spPr>
              <a:xfrm>
                <a:off x="194791" y="640444"/>
                <a:ext cx="2823417" cy="1477328"/>
              </a:xfrm>
              <a:prstGeom prst="rect">
                <a:avLst/>
              </a:prstGeom>
              <a:solidFill>
                <a:srgbClr val="164F5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Formation des officiels de club</a:t>
                </a:r>
              </a:p>
              <a:p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2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</a:p>
              <a:p>
                <a:r>
                  <a:rPr lang="fr-FR" sz="12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fr-FR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DÉTAILS</a:t>
                </a: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31549E3-C943-07AC-2751-34D50B38E9D3}"/>
                  </a:ext>
                </a:extLst>
              </p:cNvPr>
              <p:cNvSpPr/>
              <p:nvPr/>
            </p:nvSpPr>
            <p:spPr bwMode="auto">
              <a:xfrm>
                <a:off x="328604" y="1606573"/>
                <a:ext cx="1225296" cy="310896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fr-FR" sz="1200" b="0" i="0" u="none" strike="noStrike" cap="none" normalizeH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ヒラギノ角ゴ Pro W3" pitchFamily="84" charset="-128"/>
                    <a:cs typeface="Arial" panose="020B0604020202020204" pitchFamily="34" charset="0"/>
                  </a:rPr>
                  <a:t>Lancer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62293E-6B52-045F-B944-975C5119C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3784" y="1275037"/>
              <a:ext cx="142895" cy="16194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C082CA-01AC-F79F-D9E2-4E26F41FB7E8}"/>
              </a:ext>
            </a:extLst>
          </p:cNvPr>
          <p:cNvGrpSpPr/>
          <p:nvPr/>
        </p:nvGrpSpPr>
        <p:grpSpPr>
          <a:xfrm>
            <a:off x="4758933" y="5058194"/>
            <a:ext cx="2823417" cy="1508105"/>
            <a:chOff x="1246711" y="5026062"/>
            <a:chExt cx="2823417" cy="15081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13A646-3E1B-DDF8-01C1-8BDD37B70DEE}"/>
                </a:ext>
              </a:extLst>
            </p:cNvPr>
            <p:cNvSpPr txBox="1"/>
            <p:nvPr/>
          </p:nvSpPr>
          <p:spPr>
            <a:xfrm>
              <a:off x="1246711" y="5026062"/>
              <a:ext cx="2823417" cy="1508105"/>
            </a:xfrm>
            <a:prstGeom prst="rect">
              <a:avLst/>
            </a:prstGeom>
            <a:solidFill>
              <a:srgbClr val="E6AF00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Fonctions du secrétaire de club</a:t>
              </a:r>
            </a:p>
            <a:p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sz="12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fr-FR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DÉTAILS</a:t>
              </a: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A853EC-C859-9377-4725-24B3C3BACC8A}"/>
                </a:ext>
              </a:extLst>
            </p:cNvPr>
            <p:cNvSpPr/>
            <p:nvPr/>
          </p:nvSpPr>
          <p:spPr bwMode="auto">
            <a:xfrm>
              <a:off x="1433123" y="6113212"/>
              <a:ext cx="1225296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fr-FR" sz="1200" b="0" i="0" u="none" strike="noStrike" cap="none" normalizeH="0">
                  <a:ln>
                    <a:noFill/>
                  </a:ln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Lancer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EC42317-FDBC-10A0-064D-8844066DD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1664" y="6347897"/>
              <a:ext cx="152421" cy="15242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8C78FB-6D23-4D85-EAAF-7F80F29056EF}"/>
              </a:ext>
            </a:extLst>
          </p:cNvPr>
          <p:cNvGrpSpPr/>
          <p:nvPr/>
        </p:nvGrpSpPr>
        <p:grpSpPr>
          <a:xfrm>
            <a:off x="8784389" y="3970623"/>
            <a:ext cx="2823417" cy="1508105"/>
            <a:chOff x="9017592" y="1658017"/>
            <a:chExt cx="2823417" cy="15081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DC4B02-32B9-DC99-7AD7-7BD72AD27990}"/>
                </a:ext>
              </a:extLst>
            </p:cNvPr>
            <p:cNvGrpSpPr/>
            <p:nvPr/>
          </p:nvGrpSpPr>
          <p:grpSpPr>
            <a:xfrm>
              <a:off x="9017592" y="1658017"/>
              <a:ext cx="2823417" cy="1508105"/>
              <a:chOff x="129330" y="1077179"/>
              <a:chExt cx="2823417" cy="1508105"/>
            </a:xfrm>
            <a:solidFill>
              <a:srgbClr val="13B9B5"/>
            </a:solidFill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9A4CCFB-35FE-1C6D-2B4C-248B59816EFC}"/>
                  </a:ext>
                </a:extLst>
              </p:cNvPr>
              <p:cNvSpPr txBox="1"/>
              <p:nvPr/>
            </p:nvSpPr>
            <p:spPr>
              <a:xfrm>
                <a:off x="129330" y="1077179"/>
                <a:ext cx="2823417" cy="1508105"/>
              </a:xfrm>
              <a:prstGeom prst="rect">
                <a:avLst/>
              </a:prstGeom>
              <a:solidFill>
                <a:srgbClr val="11ABA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Fonctions du trésorier de club</a:t>
                </a:r>
              </a:p>
              <a:p>
                <a:endParaRPr lang="en-US" sz="2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fr-FR" sz="12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fr-FR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DÉTAILS</a:t>
                </a: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1CCC476-1690-2CBA-F20F-BFF25EE4294A}"/>
                  </a:ext>
                </a:extLst>
              </p:cNvPr>
              <p:cNvSpPr/>
              <p:nvPr/>
            </p:nvSpPr>
            <p:spPr bwMode="auto">
              <a:xfrm>
                <a:off x="254898" y="2178244"/>
                <a:ext cx="1225296" cy="310896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fr-FR" sz="1200" b="0" i="0" u="none" strike="noStrike" cap="none" normalizeH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ヒラギノ角ゴ Pro W3" pitchFamily="84" charset="-128"/>
                    <a:cs typeface="Arial" panose="020B0604020202020204" pitchFamily="34" charset="0"/>
                  </a:rPr>
                  <a:t>Lancer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DBD776-8F1B-9F51-FBC3-4DBE77425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94146" y="2819266"/>
              <a:ext cx="142895" cy="19052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38058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889894" y="294469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625665" y="1023884"/>
            <a:ext cx="5269556" cy="18052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4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Définir les concepts clés des formations d’officiel de club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8" y="1000557"/>
            <a:ext cx="40841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Exercice 2 - Page 9</a:t>
            </a:r>
          </a:p>
          <a:p>
            <a:endParaRPr lang="en-US" sz="300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23954-E047-8716-B87A-F48154685632}"/>
              </a:ext>
            </a:extLst>
          </p:cNvPr>
          <p:cNvSpPr txBox="1"/>
          <p:nvPr/>
        </p:nvSpPr>
        <p:spPr>
          <a:xfrm>
            <a:off x="562144" y="1926485"/>
            <a:ext cx="3371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Après avoir consulté le contenu de ces cours, nommez-en au moins trois aspects ou concepts qui vous semblent les plus utiles à tout officiel de nouveau club.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849FE-D529-EA53-D0D0-E2CD9DCE4531}"/>
              </a:ext>
            </a:extLst>
          </p:cNvPr>
          <p:cNvSpPr txBox="1"/>
          <p:nvPr/>
        </p:nvSpPr>
        <p:spPr>
          <a:xfrm>
            <a:off x="5242161" y="3429000"/>
            <a:ext cx="591739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F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est la notion la plus importante à inculquer à un président de club ? </a:t>
            </a:r>
          </a:p>
          <a:p>
            <a:pPr>
              <a:spcAft>
                <a:spcPts val="600"/>
              </a:spcAft>
            </a:pPr>
            <a:endParaRPr lang="en-US" alt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F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est la notion la plus importante à inculquer à un secrétaire de club ? </a:t>
            </a:r>
          </a:p>
          <a:p>
            <a:pPr>
              <a:spcAft>
                <a:spcPts val="600"/>
              </a:spcAft>
            </a:pPr>
            <a:endParaRPr lang="en-US" altLang="en-US" sz="200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72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804660" y="215520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804660" y="204164"/>
            <a:ext cx="5145021" cy="192926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Ressources de formation disponibles au niveau du district et du district multiple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Exercice 3 - Page 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54802" y="2090172"/>
            <a:ext cx="2774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Recenser les ressources en formation offertes par le district et le district multiple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79F736-06BD-BC65-8FB8-E076EB21F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660" y="2450634"/>
            <a:ext cx="3240001" cy="4006075"/>
          </a:xfrm>
          <a:prstGeom prst="rect">
            <a:avLst/>
          </a:prstGeom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16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4400">
                <a:latin typeface="Arial" charset="0"/>
                <a:ea typeface="Arial" charset="0"/>
                <a:cs typeface="Arial" charset="0"/>
              </a:rPr>
              <a:t>Section 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200" b="0" i="1">
                <a:latin typeface="Arial" charset="0"/>
                <a:ea typeface="Arial" charset="0"/>
                <a:cs typeface="Arial" charset="0"/>
              </a:rPr>
              <a:t>Se faire expert en savoir Lions</a:t>
            </a:r>
          </a:p>
          <a:p>
            <a:r>
              <a:rPr lang="fr-FR" sz="2400" b="0" i="1">
                <a:latin typeface="Arial" charset="0"/>
                <a:ea typeface="Arial" charset="0"/>
                <a:cs typeface="Arial" charset="0"/>
              </a:rPr>
              <a:t>Ressources de fonctionnement pour club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01F972B8-F74F-1E20-78B0-CE959D35FD04}"/>
              </a:ext>
            </a:extLst>
          </p:cNvPr>
          <p:cNvSpPr txBox="1">
            <a:spLocks/>
          </p:cNvSpPr>
          <p:nvPr/>
        </p:nvSpPr>
        <p:spPr>
          <a:xfrm>
            <a:off x="2573332" y="51066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400" b="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Faites-vous ressource en ressources.</a:t>
            </a:r>
          </a:p>
        </p:txBody>
      </p:sp>
    </p:spTree>
    <p:extLst>
      <p:ext uri="{BB962C8B-B14F-4D97-AF65-F5344CB8AC3E}">
        <p14:creationId xmlns:p14="http://schemas.microsoft.com/office/powerpoint/2010/main" val="3502054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43F34B8-3763-CC0F-675E-12C21A273D4F}"/>
              </a:ext>
            </a:extLst>
          </p:cNvPr>
          <p:cNvCxnSpPr/>
          <p:nvPr/>
        </p:nvCxnSpPr>
        <p:spPr bwMode="auto">
          <a:xfrm flipH="1">
            <a:off x="7655826" y="3243279"/>
            <a:ext cx="26445" cy="1601932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0A54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9839BB6-BC74-EF24-483A-7E6F792778BD}"/>
              </a:ext>
            </a:extLst>
          </p:cNvPr>
          <p:cNvCxnSpPr>
            <a:cxnSpLocks/>
            <a:endCxn id="83" idx="0"/>
          </p:cNvCxnSpPr>
          <p:nvPr/>
        </p:nvCxnSpPr>
        <p:spPr bwMode="auto">
          <a:xfrm flipH="1">
            <a:off x="5210275" y="3243979"/>
            <a:ext cx="33735" cy="28035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Rounded Rectangle 11">
            <a:extLst>
              <a:ext uri="{FF2B5EF4-FFF2-40B4-BE49-F238E27FC236}">
                <a16:creationId xmlns:a16="http://schemas.microsoft.com/office/drawing/2014/main" id="{22AE41DD-07A1-0E1A-FE6E-ACC6FF2821E8}"/>
              </a:ext>
            </a:extLst>
          </p:cNvPr>
          <p:cNvSpPr>
            <a:spLocks/>
          </p:cNvSpPr>
          <p:nvPr/>
        </p:nvSpPr>
        <p:spPr bwMode="auto">
          <a:xfrm>
            <a:off x="4900803" y="4155720"/>
            <a:ext cx="762415" cy="630027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fr-FR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Trésorière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72363978-45A9-87D2-2955-CA81EC399572}"/>
              </a:ext>
            </a:extLst>
          </p:cNvPr>
          <p:cNvSpPr txBox="1">
            <a:spLocks/>
          </p:cNvSpPr>
          <p:nvPr/>
        </p:nvSpPr>
        <p:spPr>
          <a:xfrm>
            <a:off x="1822414" y="947924"/>
            <a:ext cx="5823562" cy="605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2pPr>
            <a:lvl3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3pPr>
            <a:lvl4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4pPr>
            <a:lvl5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5pPr>
            <a:lvl6pPr marL="257169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6pPr>
            <a:lvl7pPr marL="514337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7pPr>
            <a:lvl8pPr marL="771506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8pPr>
            <a:lvl9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sz="3200" b="1">
                <a:solidFill>
                  <a:srgbClr val="00338D"/>
                </a:solidFill>
              </a:rPr>
              <a:t>Organigramme type de club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078DEF-4D29-4E85-F969-98FFCD14AB67}"/>
              </a:ext>
            </a:extLst>
          </p:cNvPr>
          <p:cNvSpPr txBox="1"/>
          <p:nvPr/>
        </p:nvSpPr>
        <p:spPr>
          <a:xfrm>
            <a:off x="2285421" y="2944148"/>
            <a:ext cx="1532283" cy="30777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Officiels de club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64CD5-3A54-1092-F6F0-10F82BA1F018}"/>
              </a:ext>
            </a:extLst>
          </p:cNvPr>
          <p:cNvSpPr txBox="1"/>
          <p:nvPr/>
        </p:nvSpPr>
        <p:spPr>
          <a:xfrm>
            <a:off x="1041653" y="1656061"/>
            <a:ext cx="246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 d’administration du club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5DF9B6F-EFE1-6A0E-0C9E-CC9377C1BFEB}"/>
              </a:ext>
            </a:extLst>
          </p:cNvPr>
          <p:cNvCxnSpPr/>
          <p:nvPr/>
        </p:nvCxnSpPr>
        <p:spPr bwMode="auto">
          <a:xfrm>
            <a:off x="2435190" y="3236564"/>
            <a:ext cx="7304187" cy="1343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D2D74A-8A55-71AB-2C6C-21499EE5FF8D}"/>
              </a:ext>
            </a:extLst>
          </p:cNvPr>
          <p:cNvCxnSpPr/>
          <p:nvPr/>
        </p:nvCxnSpPr>
        <p:spPr bwMode="auto">
          <a:xfrm>
            <a:off x="1762701" y="5755864"/>
            <a:ext cx="1551300" cy="17196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B07812-BD9C-69D3-A5B8-6427933DAEEB}"/>
              </a:ext>
            </a:extLst>
          </p:cNvPr>
          <p:cNvCxnSpPr>
            <a:cxnSpLocks/>
          </p:cNvCxnSpPr>
          <p:nvPr/>
        </p:nvCxnSpPr>
        <p:spPr bwMode="auto">
          <a:xfrm flipH="1">
            <a:off x="1807457" y="2129990"/>
            <a:ext cx="14957" cy="3625874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A401926-2955-D2DE-2C4E-FED186A6A736}"/>
              </a:ext>
            </a:extLst>
          </p:cNvPr>
          <p:cNvCxnSpPr/>
          <p:nvPr/>
        </p:nvCxnSpPr>
        <p:spPr bwMode="auto">
          <a:xfrm>
            <a:off x="1822421" y="2147186"/>
            <a:ext cx="6872001" cy="2129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Rounded Rectangle 22">
            <a:extLst>
              <a:ext uri="{FF2B5EF4-FFF2-40B4-BE49-F238E27FC236}">
                <a16:creationId xmlns:a16="http://schemas.microsoft.com/office/drawing/2014/main" id="{359A5C50-20ED-D6B3-47A4-E0D0DE7824F4}"/>
              </a:ext>
            </a:extLst>
          </p:cNvPr>
          <p:cNvSpPr/>
          <p:nvPr/>
        </p:nvSpPr>
        <p:spPr bwMode="auto">
          <a:xfrm>
            <a:off x="3594610" y="1620657"/>
            <a:ext cx="4017314" cy="1167887"/>
          </a:xfrm>
          <a:prstGeom prst="roundRect">
            <a:avLst/>
          </a:prstGeom>
          <a:solidFill>
            <a:srgbClr val="55565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2">
              <a:tabLst>
                <a:tab pos="1654133" algn="ctr"/>
                <a:tab pos="3208258" algn="r"/>
              </a:tabLst>
            </a:pPr>
            <a:r>
              <a:rPr lang="fr-FR" sz="1000" dirty="0">
                <a:solidFill>
                  <a:srgbClr val="404040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Ensemble des officiels du club	</a:t>
            </a:r>
          </a:p>
          <a:p>
            <a:pPr marL="0" lvl="2">
              <a:tabLst>
                <a:tab pos="1654133" algn="ctr"/>
                <a:tab pos="3208258" algn="r"/>
              </a:tabLst>
            </a:pP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</a:p>
          <a:p>
            <a:pPr marL="0" lvl="2">
              <a:tabLst>
                <a:tab pos="3208258" algn="r"/>
              </a:tabLst>
            </a:pP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Coordinateur Programmes	                Chef du protocole (facultatif)</a:t>
            </a:r>
          </a:p>
          <a:p>
            <a:pPr>
              <a:tabLst>
                <a:tab pos="3200320" algn="r"/>
              </a:tabLst>
            </a:pP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Président de branche de club	Animateur (facultatif)</a:t>
            </a:r>
          </a:p>
          <a:p>
            <a:pPr>
              <a:tabLst>
                <a:tab pos="3200320" algn="r"/>
              </a:tabLst>
            </a:pP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Responsable sécurité (facultatif)</a:t>
            </a:r>
            <a:b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</a:b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Autres responsables / Présidents de commission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6E1DE0-AB34-8F53-23D6-C666E4B178E2}"/>
              </a:ext>
            </a:extLst>
          </p:cNvPr>
          <p:cNvSpPr txBox="1"/>
          <p:nvPr/>
        </p:nvSpPr>
        <p:spPr>
          <a:xfrm>
            <a:off x="8669458" y="1821792"/>
            <a:ext cx="2867698" cy="95410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Officiels du club</a:t>
            </a:r>
          </a:p>
          <a:p>
            <a:pPr algn="ctr"/>
            <a:r>
              <a:rPr lang="fr-FR" sz="1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la tête de la</a:t>
            </a:r>
          </a:p>
          <a:p>
            <a:pPr algn="ctr"/>
            <a:r>
              <a:rPr lang="fr-FR" sz="1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mondiale d’action</a:t>
            </a:r>
          </a:p>
          <a:p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40E8101-DE59-F13C-AECE-B390410C2280}"/>
              </a:ext>
            </a:extLst>
          </p:cNvPr>
          <p:cNvCxnSpPr>
            <a:endCxn id="66" idx="2"/>
          </p:cNvCxnSpPr>
          <p:nvPr/>
        </p:nvCxnSpPr>
        <p:spPr bwMode="auto">
          <a:xfrm flipH="1">
            <a:off x="3306639" y="5755864"/>
            <a:ext cx="7363" cy="925060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ounded Rectangle 30">
            <a:extLst>
              <a:ext uri="{FF2B5EF4-FFF2-40B4-BE49-F238E27FC236}">
                <a16:creationId xmlns:a16="http://schemas.microsoft.com/office/drawing/2014/main" id="{29890BA2-FCD0-285A-2DFD-6E1F291C4A17}"/>
              </a:ext>
            </a:extLst>
          </p:cNvPr>
          <p:cNvSpPr/>
          <p:nvPr/>
        </p:nvSpPr>
        <p:spPr bwMode="auto">
          <a:xfrm>
            <a:off x="2834237" y="6040844"/>
            <a:ext cx="944803" cy="640081"/>
          </a:xfrm>
          <a:prstGeom prst="round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Commission</a:t>
            </a:r>
          </a:p>
          <a:p>
            <a:pPr marL="609585" indent="-609585" algn="ctr"/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Technologies</a:t>
            </a:r>
          </a:p>
          <a:p>
            <a:pPr marL="609585" indent="-609585" algn="ctr"/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de</a:t>
            </a:r>
          </a:p>
          <a:p>
            <a:pPr marL="609585" indent="-609585" algn="ctr"/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l’information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03FE232-69C8-AD97-736C-0AFFC05801C3}"/>
              </a:ext>
            </a:extLst>
          </p:cNvPr>
          <p:cNvCxnSpPr/>
          <p:nvPr/>
        </p:nvCxnSpPr>
        <p:spPr bwMode="auto">
          <a:xfrm flipH="1">
            <a:off x="4379021" y="3234636"/>
            <a:ext cx="17026" cy="141033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0109185-F0F5-7FEE-C5B3-6BBCEFFE8B50}"/>
              </a:ext>
            </a:extLst>
          </p:cNvPr>
          <p:cNvCxnSpPr/>
          <p:nvPr/>
        </p:nvCxnSpPr>
        <p:spPr bwMode="auto">
          <a:xfrm flipH="1">
            <a:off x="3482223" y="3246209"/>
            <a:ext cx="24993" cy="14922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9C01482-C10B-9B15-BC5E-91C457E6C311}"/>
              </a:ext>
            </a:extLst>
          </p:cNvPr>
          <p:cNvCxnSpPr/>
          <p:nvPr/>
        </p:nvCxnSpPr>
        <p:spPr bwMode="auto">
          <a:xfrm>
            <a:off x="6372405" y="3243984"/>
            <a:ext cx="4296" cy="2961435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ounded Rectangle 18">
            <a:extLst>
              <a:ext uri="{FF2B5EF4-FFF2-40B4-BE49-F238E27FC236}">
                <a16:creationId xmlns:a16="http://schemas.microsoft.com/office/drawing/2014/main" id="{0A2DD231-710F-1A9C-0046-7F115CA95617}"/>
              </a:ext>
            </a:extLst>
          </p:cNvPr>
          <p:cNvSpPr/>
          <p:nvPr/>
        </p:nvSpPr>
        <p:spPr bwMode="auto">
          <a:xfrm>
            <a:off x="4022435" y="4150282"/>
            <a:ext cx="776871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609585" indent="-609585" algn="ctr"/>
            <a:r>
              <a:rPr lang="fr-FR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Secrétaire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8AF129F-A464-1845-C980-0E23208A248E}"/>
              </a:ext>
            </a:extLst>
          </p:cNvPr>
          <p:cNvCxnSpPr>
            <a:cxnSpLocks/>
          </p:cNvCxnSpPr>
          <p:nvPr/>
        </p:nvCxnSpPr>
        <p:spPr bwMode="auto">
          <a:xfrm>
            <a:off x="2437820" y="3237540"/>
            <a:ext cx="0" cy="9127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382299D-1F46-1DEA-817B-08C89ED30099}"/>
              </a:ext>
            </a:extLst>
          </p:cNvPr>
          <p:cNvCxnSpPr>
            <a:cxnSpLocks/>
            <a:endCxn id="88" idx="0"/>
          </p:cNvCxnSpPr>
          <p:nvPr/>
        </p:nvCxnSpPr>
        <p:spPr bwMode="auto">
          <a:xfrm flipH="1">
            <a:off x="9691189" y="3243984"/>
            <a:ext cx="48189" cy="2768037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Rounded Rectangle 14">
            <a:extLst>
              <a:ext uri="{FF2B5EF4-FFF2-40B4-BE49-F238E27FC236}">
                <a16:creationId xmlns:a16="http://schemas.microsoft.com/office/drawing/2014/main" id="{1C9D175A-7133-FC81-C9C0-7789E29DD48F}"/>
              </a:ext>
            </a:extLst>
          </p:cNvPr>
          <p:cNvSpPr/>
          <p:nvPr/>
        </p:nvSpPr>
        <p:spPr bwMode="auto">
          <a:xfrm>
            <a:off x="5757001" y="4139396"/>
            <a:ext cx="1253989" cy="661766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/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Président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  <a:p>
            <a:pPr marL="609585" indent="-609585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Commission</a:t>
            </a:r>
          </a:p>
          <a:p>
            <a:pPr marL="609585" indent="-609585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Marketing</a:t>
            </a:r>
            <a:endParaRPr lang="fr-FR" sz="1050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sp>
        <p:nvSpPr>
          <p:cNvPr id="74" name="Rounded Rectangle 39">
            <a:extLst>
              <a:ext uri="{FF2B5EF4-FFF2-40B4-BE49-F238E27FC236}">
                <a16:creationId xmlns:a16="http://schemas.microsoft.com/office/drawing/2014/main" id="{7A3C1603-1E08-68E7-835A-6B444CBB7D4F}"/>
              </a:ext>
            </a:extLst>
          </p:cNvPr>
          <p:cNvSpPr/>
          <p:nvPr/>
        </p:nvSpPr>
        <p:spPr bwMode="auto">
          <a:xfrm>
            <a:off x="7214618" y="3956283"/>
            <a:ext cx="869699" cy="1124072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Premier</a:t>
            </a:r>
          </a:p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vice-président</a:t>
            </a:r>
          </a:p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du club</a:t>
            </a:r>
          </a:p>
          <a:p>
            <a:pPr marL="609585" indent="-609585"/>
            <a:endParaRPr lang="fr-FR" sz="800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Président</a:t>
            </a:r>
          </a:p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Commission</a:t>
            </a:r>
          </a:p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Formation des</a:t>
            </a:r>
          </a:p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responsables</a:t>
            </a:r>
            <a:endParaRPr lang="fr-FR" sz="1051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sp>
        <p:nvSpPr>
          <p:cNvPr id="75" name="Rounded Rectangle 15">
            <a:extLst>
              <a:ext uri="{FF2B5EF4-FFF2-40B4-BE49-F238E27FC236}">
                <a16:creationId xmlns:a16="http://schemas.microsoft.com/office/drawing/2014/main" id="{76BB0A58-2A28-3829-A0C9-34AECDBB739E}"/>
              </a:ext>
            </a:extLst>
          </p:cNvPr>
          <p:cNvSpPr/>
          <p:nvPr/>
        </p:nvSpPr>
        <p:spPr bwMode="auto">
          <a:xfrm>
            <a:off x="9284225" y="3983458"/>
            <a:ext cx="914400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Président</a:t>
            </a:r>
          </a:p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Commission</a:t>
            </a:r>
          </a:p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Service</a:t>
            </a:r>
          </a:p>
          <a:p>
            <a:pPr marL="609585" indent="-609585"/>
            <a:endParaRPr lang="en-US" sz="80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D1B92C-DBA0-AD4F-A439-D4388C2BBE49}"/>
              </a:ext>
            </a:extLst>
          </p:cNvPr>
          <p:cNvCxnSpPr>
            <a:endCxn id="86" idx="0"/>
          </p:cNvCxnSpPr>
          <p:nvPr/>
        </p:nvCxnSpPr>
        <p:spPr bwMode="auto">
          <a:xfrm>
            <a:off x="8680580" y="2168866"/>
            <a:ext cx="932" cy="38657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Rounded Rectangle 13">
            <a:extLst>
              <a:ext uri="{FF2B5EF4-FFF2-40B4-BE49-F238E27FC236}">
                <a16:creationId xmlns:a16="http://schemas.microsoft.com/office/drawing/2014/main" id="{512C2DCD-EB86-881D-DDC7-A7E18A78D2F7}"/>
              </a:ext>
            </a:extLst>
          </p:cNvPr>
          <p:cNvSpPr/>
          <p:nvPr/>
        </p:nvSpPr>
        <p:spPr bwMode="auto">
          <a:xfrm>
            <a:off x="8188090" y="3973078"/>
            <a:ext cx="1012665" cy="641772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Président</a:t>
            </a:r>
          </a:p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Commission</a:t>
            </a:r>
          </a:p>
          <a:p>
            <a:pPr marL="609585" indent="-609585"/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Effectif</a:t>
            </a:r>
          </a:p>
        </p:txBody>
      </p:sp>
      <p:sp>
        <p:nvSpPr>
          <p:cNvPr id="78" name="Rounded Rectangle 10">
            <a:extLst>
              <a:ext uri="{FF2B5EF4-FFF2-40B4-BE49-F238E27FC236}">
                <a16:creationId xmlns:a16="http://schemas.microsoft.com/office/drawing/2014/main" id="{6FF4E62C-B026-458E-3CC0-260C7B8DC060}"/>
              </a:ext>
            </a:extLst>
          </p:cNvPr>
          <p:cNvSpPr/>
          <p:nvPr/>
        </p:nvSpPr>
        <p:spPr bwMode="auto">
          <a:xfrm>
            <a:off x="1901786" y="4038360"/>
            <a:ext cx="1066800" cy="104199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fr-FR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Immédiat</a:t>
            </a:r>
          </a:p>
          <a:p>
            <a:pPr marL="609585" indent="-609585" algn="ctr"/>
            <a:r>
              <a:rPr lang="fr-FR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past</a:t>
            </a:r>
          </a:p>
          <a:p>
            <a:pPr marL="609585" indent="-609585" algn="ctr"/>
            <a:r>
              <a:rPr lang="fr-FR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président</a:t>
            </a:r>
          </a:p>
          <a:p>
            <a:pPr marL="609585" indent="-609585" algn="ctr"/>
            <a:endParaRPr lang="fr-FR" sz="900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  <a:p>
            <a:pPr marL="609585" indent="-609585" algn="ctr"/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(Coordinateur</a:t>
            </a:r>
          </a:p>
          <a:p>
            <a:pPr marL="609585" indent="-609585" algn="ctr"/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LCIF de club)</a:t>
            </a:r>
            <a:endParaRPr lang="fr-FR" sz="1051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sp>
        <p:nvSpPr>
          <p:cNvPr id="79" name="Rounded Rectangle 9">
            <a:extLst>
              <a:ext uri="{FF2B5EF4-FFF2-40B4-BE49-F238E27FC236}">
                <a16:creationId xmlns:a16="http://schemas.microsoft.com/office/drawing/2014/main" id="{90026802-2B1D-7497-1F58-62BA5E5C5E72}"/>
              </a:ext>
            </a:extLst>
          </p:cNvPr>
          <p:cNvSpPr/>
          <p:nvPr/>
        </p:nvSpPr>
        <p:spPr bwMode="auto">
          <a:xfrm>
            <a:off x="8006070" y="2930312"/>
            <a:ext cx="1326776" cy="715683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/>
            <a:r>
              <a:rPr lang="fr-FR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Président du club </a:t>
            </a:r>
          </a:p>
          <a:p>
            <a:pPr marL="609585" indent="-609585"/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(Pdt. Structure</a:t>
            </a:r>
          </a:p>
          <a:p>
            <a:pPr marL="609585" indent="-609585"/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mondiale d’action)</a:t>
            </a:r>
          </a:p>
        </p:txBody>
      </p:sp>
      <p:sp>
        <p:nvSpPr>
          <p:cNvPr id="80" name="Rounded Rectangle 90">
            <a:extLst>
              <a:ext uri="{FF2B5EF4-FFF2-40B4-BE49-F238E27FC236}">
                <a16:creationId xmlns:a16="http://schemas.microsoft.com/office/drawing/2014/main" id="{7147CA76-2EE6-A378-BE89-B7CB45C95A68}"/>
              </a:ext>
            </a:extLst>
          </p:cNvPr>
          <p:cNvSpPr/>
          <p:nvPr/>
        </p:nvSpPr>
        <p:spPr bwMode="auto">
          <a:xfrm>
            <a:off x="7092372" y="2842582"/>
            <a:ext cx="3284237" cy="2398144"/>
          </a:xfrm>
          <a:prstGeom prst="roundRect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300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81" name="Picture 80" descr="http://www.lionsclubs.org/cs-assets/_files/images/logos/lionlogo_2c.jpg">
            <a:extLst>
              <a:ext uri="{FF2B5EF4-FFF2-40B4-BE49-F238E27FC236}">
                <a16:creationId xmlns:a16="http://schemas.microsoft.com/office/drawing/2014/main" id="{6A4E298E-D8F1-90BF-D856-F4CF3D193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225" y="868679"/>
            <a:ext cx="731196" cy="692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0E6D0FFE-AA81-B9D9-F314-256ECD6F0322}"/>
              </a:ext>
            </a:extLst>
          </p:cNvPr>
          <p:cNvGrpSpPr/>
          <p:nvPr/>
        </p:nvGrpSpPr>
        <p:grpSpPr>
          <a:xfrm>
            <a:off x="1872607" y="6012021"/>
            <a:ext cx="8309015" cy="671497"/>
            <a:chOff x="347498" y="4852237"/>
            <a:chExt cx="8309015" cy="671497"/>
          </a:xfrm>
        </p:grpSpPr>
        <p:sp>
          <p:nvSpPr>
            <p:cNvPr id="83" name="Rounded Rectangle 25">
              <a:extLst>
                <a:ext uri="{FF2B5EF4-FFF2-40B4-BE49-F238E27FC236}">
                  <a16:creationId xmlns:a16="http://schemas.microsoft.com/office/drawing/2014/main" id="{15BA51A7-7F06-4023-189F-6E1E1AA0D5D4}"/>
                </a:ext>
              </a:extLst>
            </p:cNvPr>
            <p:cNvSpPr/>
            <p:nvPr/>
          </p:nvSpPr>
          <p:spPr bwMode="auto">
            <a:xfrm>
              <a:off x="3212764" y="4887738"/>
              <a:ext cx="944803" cy="603797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Commission</a:t>
              </a:r>
            </a:p>
            <a:p>
              <a:pPr marL="609585" indent="-609585" algn="ctr"/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Finances</a:t>
              </a:r>
              <a:endParaRPr lang="en-US" sz="1000" dirty="0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3CE49DAF-D3CD-AFD0-B42C-79F8A34234AB}"/>
                </a:ext>
              </a:extLst>
            </p:cNvPr>
            <p:cNvSpPr/>
            <p:nvPr/>
          </p:nvSpPr>
          <p:spPr bwMode="auto">
            <a:xfrm>
              <a:off x="347498" y="4883654"/>
              <a:ext cx="915675" cy="640080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Commission</a:t>
              </a:r>
            </a:p>
            <a:p>
              <a:pPr marL="609585" indent="-609585"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Constitution </a:t>
              </a:r>
            </a:p>
            <a:p>
              <a:pPr marL="609585" indent="-609585"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 et statuts</a:t>
              </a:r>
            </a:p>
          </p:txBody>
        </p:sp>
        <p:sp>
          <p:nvSpPr>
            <p:cNvPr id="85" name="Rounded Rectangle 27">
              <a:extLst>
                <a:ext uri="{FF2B5EF4-FFF2-40B4-BE49-F238E27FC236}">
                  <a16:creationId xmlns:a16="http://schemas.microsoft.com/office/drawing/2014/main" id="{A59F0F32-4BA7-5433-8481-F4409C359586}"/>
                </a:ext>
              </a:extLst>
            </p:cNvPr>
            <p:cNvSpPr/>
            <p:nvPr/>
          </p:nvSpPr>
          <p:spPr bwMode="auto">
            <a:xfrm>
              <a:off x="4321620" y="4881740"/>
              <a:ext cx="1194735" cy="61579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Commission</a:t>
              </a:r>
            </a:p>
            <a:p>
              <a:pPr marL="609585" indent="-609585" algn="ctr"/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Marketing</a:t>
              </a:r>
            </a:p>
          </p:txBody>
        </p:sp>
        <p:sp>
          <p:nvSpPr>
            <p:cNvPr id="86" name="Rounded Rectangle 46">
              <a:extLst>
                <a:ext uri="{FF2B5EF4-FFF2-40B4-BE49-F238E27FC236}">
                  <a16:creationId xmlns:a16="http://schemas.microsoft.com/office/drawing/2014/main" id="{D06B093F-6A21-3C5B-9659-11909E6C4203}"/>
                </a:ext>
              </a:extLst>
            </p:cNvPr>
            <p:cNvSpPr/>
            <p:nvPr/>
          </p:nvSpPr>
          <p:spPr bwMode="auto">
            <a:xfrm>
              <a:off x="6666100" y="4874861"/>
              <a:ext cx="980608" cy="579372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Commission</a:t>
              </a:r>
            </a:p>
            <a:p>
              <a:pPr marL="609585" indent="-609585" algn="ctr"/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Effectif</a:t>
              </a:r>
            </a:p>
          </p:txBody>
        </p:sp>
        <p:sp>
          <p:nvSpPr>
            <p:cNvPr id="87" name="Rounded Rectangle 52">
              <a:extLst>
                <a:ext uri="{FF2B5EF4-FFF2-40B4-BE49-F238E27FC236}">
                  <a16:creationId xmlns:a16="http://schemas.microsoft.com/office/drawing/2014/main" id="{8F78C8BB-96E6-BE95-1D1C-31C5E4EA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781" y="4872833"/>
              <a:ext cx="929373" cy="609793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Commission</a:t>
              </a:r>
            </a:p>
            <a:p>
              <a:pPr marL="609585" indent="-609585"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Formation</a:t>
              </a:r>
            </a:p>
            <a:p>
              <a:pPr marL="609585" indent="-609585"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des</a:t>
              </a:r>
            </a:p>
            <a:p>
              <a:pPr marL="609585" indent="-609585"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responsables</a:t>
              </a:r>
              <a:endParaRPr lang="fr-FR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endParaRPr>
            </a:p>
          </p:txBody>
        </p:sp>
        <p:sp>
          <p:nvSpPr>
            <p:cNvPr id="88" name="Rounded Rectangle 55">
              <a:extLst>
                <a:ext uri="{FF2B5EF4-FFF2-40B4-BE49-F238E27FC236}">
                  <a16:creationId xmlns:a16="http://schemas.microsoft.com/office/drawing/2014/main" id="{A2AE35F6-9BFC-7E64-9F55-C6034FAB7CFA}"/>
                </a:ext>
              </a:extLst>
            </p:cNvPr>
            <p:cNvSpPr/>
            <p:nvPr/>
          </p:nvSpPr>
          <p:spPr bwMode="auto">
            <a:xfrm>
              <a:off x="7675646" y="4852237"/>
              <a:ext cx="980867" cy="60815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Commission</a:t>
              </a:r>
            </a:p>
            <a:p>
              <a:pPr marL="609585" indent="-609585" algn="ctr"/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Service</a:t>
              </a:r>
              <a:endParaRPr lang="en-US" sz="1000" dirty="0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D7593C8-FC6A-3409-6904-96F6BADC535B}"/>
              </a:ext>
            </a:extLst>
          </p:cNvPr>
          <p:cNvCxnSpPr>
            <a:endCxn id="84" idx="0"/>
          </p:cNvCxnSpPr>
          <p:nvPr/>
        </p:nvCxnSpPr>
        <p:spPr bwMode="auto">
          <a:xfrm flipH="1">
            <a:off x="2330444" y="5762819"/>
            <a:ext cx="9154" cy="280618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E53372-6A2A-6FE5-9F94-0F23D58C6246}"/>
              </a:ext>
            </a:extLst>
          </p:cNvPr>
          <p:cNvGrpSpPr/>
          <p:nvPr/>
        </p:nvGrpSpPr>
        <p:grpSpPr>
          <a:xfrm flipH="1">
            <a:off x="6157709" y="3569673"/>
            <a:ext cx="909148" cy="580609"/>
            <a:chOff x="9031482" y="2559196"/>
            <a:chExt cx="864006" cy="47658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4157EC7-8E33-FC6A-2850-C4B77785F5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31482" y="2559196"/>
              <a:ext cx="203759" cy="0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E767420-B373-02BB-46B4-2B09F9675B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52718" y="2579330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FE7A723-62CE-C3D2-ECE3-258BAE07C5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15418" y="2694856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D1A5517-EE85-BB76-FB1F-59E34C5CFC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68058" y="2807679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33FCAAE-8435-762D-DE51-BEC0A84B9A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24011" y="2905920"/>
              <a:ext cx="171477" cy="129858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6" name="Rounded Rectangle 47">
            <a:extLst>
              <a:ext uri="{FF2B5EF4-FFF2-40B4-BE49-F238E27FC236}">
                <a16:creationId xmlns:a16="http://schemas.microsoft.com/office/drawing/2014/main" id="{8FD83102-8716-6880-ACA0-FC01531A35F8}"/>
              </a:ext>
            </a:extLst>
          </p:cNvPr>
          <p:cNvSpPr/>
          <p:nvPr/>
        </p:nvSpPr>
        <p:spPr bwMode="auto">
          <a:xfrm>
            <a:off x="3032847" y="4174513"/>
            <a:ext cx="850219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fr-F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Second</a:t>
            </a:r>
          </a:p>
          <a:p>
            <a:pPr marL="609585" indent="-609585" algn="ctr"/>
            <a:r>
              <a:rPr lang="fr-F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vice </a:t>
            </a:r>
          </a:p>
          <a:p>
            <a:pPr marL="609585" indent="-609585" algn="ctr"/>
            <a:r>
              <a:rPr lang="fr-F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président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4411AD4-3047-1BF2-5C4B-ED0740E3A8EE}"/>
              </a:ext>
            </a:extLst>
          </p:cNvPr>
          <p:cNvSpPr txBox="1"/>
          <p:nvPr/>
        </p:nvSpPr>
        <p:spPr>
          <a:xfrm>
            <a:off x="754213" y="6573202"/>
            <a:ext cx="1718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>
                <a:latin typeface="Calibri Light" panose="020F0302020204030204" pitchFamily="34" charset="0"/>
                <a:cs typeface="Calibri Light" panose="020F0302020204030204" pitchFamily="34" charset="0"/>
              </a:rPr>
              <a:t>DA-MCS.FR 4/2022</a:t>
            </a:r>
          </a:p>
        </p:txBody>
      </p:sp>
    </p:spTree>
    <p:extLst>
      <p:ext uri="{BB962C8B-B14F-4D97-AF65-F5344CB8AC3E}">
        <p14:creationId xmlns:p14="http://schemas.microsoft.com/office/powerpoint/2010/main" val="110581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477635" y="756065"/>
            <a:ext cx="4572000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Constitution et statuts types de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2D6833-E764-2B07-F8FF-61246B4D854D}"/>
              </a:ext>
            </a:extLst>
          </p:cNvPr>
          <p:cNvGrpSpPr/>
          <p:nvPr/>
        </p:nvGrpSpPr>
        <p:grpSpPr>
          <a:xfrm>
            <a:off x="1600200" y="378418"/>
            <a:ext cx="2457450" cy="5524500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FD2D1-1C1C-278C-1B12-0291C39A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52183-13F7-1B17-FDC6-E5F0AC02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9478-3923-F6BE-3C47-B177086DD8EA}"/>
              </a:ext>
            </a:extLst>
          </p:cNvPr>
          <p:cNvSpPr/>
          <p:nvPr/>
        </p:nvSpPr>
        <p:spPr>
          <a:xfrm>
            <a:off x="6563235" y="3140668"/>
            <a:ext cx="5486400" cy="2582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des postes d’officiel, de directeur et de président de commission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Fonctions des commissions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Organigramme de club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 et statuts types de club - Révision</a:t>
            </a:r>
          </a:p>
        </p:txBody>
      </p:sp>
    </p:spTree>
    <p:extLst>
      <p:ext uri="{BB962C8B-B14F-4D97-AF65-F5344CB8AC3E}">
        <p14:creationId xmlns:p14="http://schemas.microsoft.com/office/powerpoint/2010/main" val="202329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1332774"/>
            <a:ext cx="457200" cy="37029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700088" y="1210012"/>
            <a:ext cx="6629400" cy="61582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Bienvenue</a:t>
            </a: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B8A3E208-AE10-4CCA-E796-90CF3F8F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84562-CBDD-52A6-9995-C19F72B619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9654" y="5561044"/>
            <a:ext cx="725146" cy="688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A2A6B7-B49E-B851-D266-D5D2DE02F286}"/>
              </a:ext>
            </a:extLst>
          </p:cNvPr>
          <p:cNvSpPr/>
          <p:nvPr/>
        </p:nvSpPr>
        <p:spPr>
          <a:xfrm>
            <a:off x="546096" y="2799122"/>
            <a:ext cx="5060619" cy="357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Annonces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Pauses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Toilettes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les petits groupes, partagez les attentes en ce qui concerne cette formation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48537-81F3-DF2C-6EC5-36F2C82E4439}"/>
              </a:ext>
            </a:extLst>
          </p:cNvPr>
          <p:cNvSpPr/>
          <p:nvPr/>
        </p:nvSpPr>
        <p:spPr>
          <a:xfrm>
            <a:off x="700088" y="1944325"/>
            <a:ext cx="5803349" cy="41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 des participants et des invités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721608-9297-CE89-24BD-AC7971C2D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346" y="1466072"/>
            <a:ext cx="3123905" cy="40949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675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04559" y="2845798"/>
            <a:ext cx="6093545" cy="25806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Président/vice-président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Secrétaire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Trésorier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Président de commission Effectif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Président de commission Service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Guide du président de commission Marketing de club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94792" y="217524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438822" y="1385510"/>
            <a:ext cx="6554000" cy="6812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fr-FR" dirty="0">
                <a:solidFill>
                  <a:srgbClr val="00338D"/>
                </a:solidFill>
                <a:latin typeface="Arial"/>
                <a:cs typeface="Arial"/>
              </a:rPr>
              <a:t>E-books des officiels de club</a:t>
            </a:r>
            <a:br>
              <a:rPr lang="fr-FR" sz="2400" dirty="0">
                <a:solidFill>
                  <a:srgbClr val="00338D"/>
                </a:solidFill>
                <a:latin typeface="Arial"/>
                <a:cs typeface="Arial"/>
              </a:rPr>
            </a:br>
            <a:endParaRPr lang="fr-FR" sz="2400" dirty="0">
              <a:solidFill>
                <a:srgbClr val="00338D"/>
              </a:solidFill>
              <a:latin typeface="Arial"/>
              <a:cs typeface="Arial"/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4FF91-3DD2-191C-0168-17D0286E6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424" y="1458900"/>
            <a:ext cx="3586065" cy="464540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99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400" y="550843"/>
            <a:ext cx="8011099" cy="57678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r-FR" sz="3600">
                <a:solidFill>
                  <a:srgbClr val="00338D"/>
                </a:solidFill>
              </a:rPr>
              <a:t>Optimiser la qualité des clubs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5EB4A8-B435-BDAA-25D2-AD5D3CDB859A}"/>
              </a:ext>
            </a:extLst>
          </p:cNvPr>
          <p:cNvSpPr txBox="1"/>
          <p:nvPr/>
        </p:nvSpPr>
        <p:spPr>
          <a:xfrm>
            <a:off x="1089925" y="5742111"/>
            <a:ext cx="2461708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 générale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6BE05-2B0C-A447-B7B2-8A86B6666720}"/>
              </a:ext>
            </a:extLst>
          </p:cNvPr>
          <p:cNvSpPr txBox="1"/>
          <p:nvPr/>
        </p:nvSpPr>
        <p:spPr>
          <a:xfrm>
            <a:off x="4890045" y="5742110"/>
            <a:ext cx="253002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plan annuel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E17DC-CD8A-98C5-CD6E-665A4492CC6A}"/>
              </a:ext>
            </a:extLst>
          </p:cNvPr>
          <p:cNvSpPr txBox="1"/>
          <p:nvPr/>
        </p:nvSpPr>
        <p:spPr>
          <a:xfrm>
            <a:off x="8789436" y="5742110"/>
            <a:ext cx="2530025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réunions fructueuses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189F96-7669-4593-F2E4-A003719A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75" y="2056912"/>
            <a:ext cx="2655408" cy="346338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C724E-5D02-2D5E-A380-537CE4788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241" y="2056912"/>
            <a:ext cx="2700413" cy="346338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2B7C1E-74EE-C55A-DF80-EADD80E28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045" y="2056912"/>
            <a:ext cx="2765327" cy="3590708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593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2DB383CD-1344-5E9A-50A2-A28E9EA82D60}"/>
              </a:ext>
            </a:extLst>
          </p:cNvPr>
          <p:cNvSpPr txBox="1">
            <a:spLocks/>
          </p:cNvSpPr>
          <p:nvPr/>
        </p:nvSpPr>
        <p:spPr>
          <a:xfrm>
            <a:off x="492628" y="3419608"/>
            <a:ext cx="5334000" cy="21749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fr-FR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Critères : 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Croissance de l’effectif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Service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Formation des responsables et excellence organisationnelle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Marketing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762000" y="176829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613420" y="1077935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fr-FR">
                <a:solidFill>
                  <a:schemeClr val="bg1"/>
                </a:solidFill>
                <a:latin typeface="Arial"/>
                <a:cs typeface="Arial"/>
              </a:rPr>
              <a:t>Prix Excellence de club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DF9B1-469F-467D-4424-EF69B7CA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208" y="1372424"/>
            <a:ext cx="3086212" cy="3722829"/>
          </a:xfrm>
          <a:prstGeom prst="rect">
            <a:avLst/>
          </a:prstGeom>
        </p:spPr>
      </p:pic>
      <p:sp>
        <p:nvSpPr>
          <p:cNvPr id="7" name="Headline">
            <a:extLst>
              <a:ext uri="{FF2B5EF4-FFF2-40B4-BE49-F238E27FC236}">
                <a16:creationId xmlns:a16="http://schemas.microsoft.com/office/drawing/2014/main" id="{25B5E101-E172-B749-E3EE-EB4A4D69D1BD}"/>
              </a:ext>
            </a:extLst>
          </p:cNvPr>
          <p:cNvSpPr txBox="1">
            <a:spLocks/>
          </p:cNvSpPr>
          <p:nvPr/>
        </p:nvSpPr>
        <p:spPr>
          <a:xfrm>
            <a:off x="613419" y="2375817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fr-FR" sz="2800" b="0" i="1">
                <a:solidFill>
                  <a:schemeClr val="bg1"/>
                </a:solidFill>
                <a:latin typeface="Arial"/>
                <a:cs typeface="Arial"/>
              </a:rPr>
              <a:t>Feuille de route vers le succès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D0E7E-2C8B-45B2-607F-F0D9DC4C35F6}"/>
              </a:ext>
            </a:extLst>
          </p:cNvPr>
          <p:cNvSpPr txBox="1"/>
          <p:nvPr/>
        </p:nvSpPr>
        <p:spPr>
          <a:xfrm>
            <a:off x="1050758" y="6257042"/>
            <a:ext cx="9665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prix peut être obtenu d’année en année et constitue un objectif de choix pour tout club !</a:t>
            </a:r>
          </a:p>
        </p:txBody>
      </p:sp>
    </p:spTree>
    <p:extLst>
      <p:ext uri="{BB962C8B-B14F-4D97-AF65-F5344CB8AC3E}">
        <p14:creationId xmlns:p14="http://schemas.microsoft.com/office/powerpoint/2010/main" val="1556696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400" y="550843"/>
            <a:ext cx="11614484" cy="57678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r-FR" sz="3600" dirty="0">
                <a:solidFill>
                  <a:srgbClr val="00338D"/>
                </a:solidFill>
              </a:rPr>
              <a:t>Nouvelles recrues et cérémonie de remise de charte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C4F4D-BA41-7E80-272B-E10AA1832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26" y="1925503"/>
            <a:ext cx="3426611" cy="4381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B29AE3-0E50-BBC9-A83B-DFDDDC751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95" y="1859996"/>
            <a:ext cx="3394686" cy="4447161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812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93410" y="215655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531100" y="584595"/>
            <a:ext cx="4546600" cy="109628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Ressources de fonctionnement </a:t>
            </a:r>
          </a:p>
          <a:p>
            <a:r>
              <a:rPr lang="fr-F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club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Exercice 4 - Page 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77153" y="2202139"/>
            <a:ext cx="3372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Votre avis sur la page Gestion de club du Centre de ressources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92448-EDE6-ACFF-ABD2-56AD0136F961}"/>
              </a:ext>
            </a:extLst>
          </p:cNvPr>
          <p:cNvSpPr txBox="1"/>
          <p:nvPr/>
        </p:nvSpPr>
        <p:spPr>
          <a:xfrm>
            <a:off x="6202965" y="2911132"/>
            <a:ext cx="4639207" cy="1705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Selon vous, quelles sont les trois ressources les plus à même de favoriser l'excellence dans la gestion d’un club ?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24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4865647" y="876086"/>
            <a:ext cx="2743200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6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 Portal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8AB514E-D0E1-FA8E-28A0-57A52583B202}"/>
              </a:ext>
            </a:extLst>
          </p:cNvPr>
          <p:cNvSpPr txBox="1">
            <a:spLocks/>
          </p:cNvSpPr>
          <p:nvPr/>
        </p:nvSpPr>
        <p:spPr>
          <a:xfrm>
            <a:off x="1356294" y="1736814"/>
            <a:ext cx="9713166" cy="479001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i="1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Lion Portal facilite la gestion du club pour ses officiels, pour...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0A1276FE-65AB-16B4-71BE-5F35CA61940A}"/>
              </a:ext>
            </a:extLst>
          </p:cNvPr>
          <p:cNvSpPr/>
          <p:nvPr/>
        </p:nvSpPr>
        <p:spPr>
          <a:xfrm>
            <a:off x="1164488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fr-F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Tenir à jour le registre des membres du club : ajouts, radiations, transferts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4254C19B-3509-D770-C874-948FDB1AC2EA}"/>
              </a:ext>
            </a:extLst>
          </p:cNvPr>
          <p:cNvSpPr/>
          <p:nvPr/>
        </p:nvSpPr>
        <p:spPr>
          <a:xfrm>
            <a:off x="4653525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fr-F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Tenir à jour les coordonnées des membres du club </a:t>
            </a: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2E254F3-A54A-E2E0-5D68-DDCE7CB22634}"/>
              </a:ext>
            </a:extLst>
          </p:cNvPr>
          <p:cNvSpPr/>
          <p:nvPr/>
        </p:nvSpPr>
        <p:spPr>
          <a:xfrm>
            <a:off x="8142562" y="4711126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fr-F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Enregistrer les activités </a:t>
            </a:r>
          </a:p>
          <a:p>
            <a:pPr algn="ctr"/>
            <a:r>
              <a:rPr lang="fr-F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service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73F3AC1D-716F-AD69-8E93-09C886EE899C}"/>
              </a:ext>
            </a:extLst>
          </p:cNvPr>
          <p:cNvSpPr/>
          <p:nvPr/>
        </p:nvSpPr>
        <p:spPr>
          <a:xfrm>
            <a:off x="8142562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fr-F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Créer des listes de diffusion pour les communications et la facturation des cotisations</a:t>
            </a:r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id="{4CFC9602-63D6-EA2F-1BA2-3DC432B1F72A}"/>
              </a:ext>
            </a:extLst>
          </p:cNvPr>
          <p:cNvSpPr/>
          <p:nvPr/>
        </p:nvSpPr>
        <p:spPr>
          <a:xfrm>
            <a:off x="1164488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fr-F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Imprimer la liste des membres du club </a:t>
            </a:r>
          </a:p>
        </p:txBody>
      </p:sp>
      <p:sp>
        <p:nvSpPr>
          <p:cNvPr id="33" name="Freeform 19">
            <a:extLst>
              <a:ext uri="{FF2B5EF4-FFF2-40B4-BE49-F238E27FC236}">
                <a16:creationId xmlns:a16="http://schemas.microsoft.com/office/drawing/2014/main" id="{EF8AA4B7-D0CC-329F-F386-57534586254D}"/>
              </a:ext>
            </a:extLst>
          </p:cNvPr>
          <p:cNvSpPr/>
          <p:nvPr/>
        </p:nvSpPr>
        <p:spPr>
          <a:xfrm>
            <a:off x="4653525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fr-F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Consulter et régler </a:t>
            </a:r>
          </a:p>
          <a:p>
            <a:pPr algn="ctr"/>
            <a:r>
              <a:rPr lang="fr-F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relevés mensuels du club</a:t>
            </a:r>
          </a:p>
        </p:txBody>
      </p:sp>
    </p:spTree>
    <p:extLst>
      <p:ext uri="{BB962C8B-B14F-4D97-AF65-F5344CB8AC3E}">
        <p14:creationId xmlns:p14="http://schemas.microsoft.com/office/powerpoint/2010/main" val="76076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821617" y="1497742"/>
            <a:ext cx="2619338" cy="55445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 Portal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Exercice 5 - Page 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77153" y="2202139"/>
            <a:ext cx="3848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Se familiariser avec le Lion Portal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6BCE7-1E91-0568-6772-32392167FA59}"/>
              </a:ext>
            </a:extLst>
          </p:cNvPr>
          <p:cNvSpPr txBox="1"/>
          <p:nvPr/>
        </p:nvSpPr>
        <p:spPr>
          <a:xfrm>
            <a:off x="5912570" y="2982738"/>
            <a:ext cx="5212630" cy="2585323"/>
          </a:xfrm>
          <a:prstGeom prst="rect">
            <a:avLst/>
          </a:prstGeom>
          <a:noFill/>
          <a:ln w="12700">
            <a:solidFill>
              <a:srgbClr val="00338D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Consultez, au besoin, la Foire aux questions.</a:t>
            </a:r>
          </a:p>
          <a:p>
            <a:pPr lvl="0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Inscriptions</a:t>
            </a:r>
          </a:p>
          <a:p>
            <a:pPr lvl="0"/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Gérer la liste des officiels du club</a:t>
            </a:r>
          </a:p>
          <a:p>
            <a:pPr lvl="0"/>
            <a:endParaRPr lang="en-US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Gérer la liste des membres du club</a:t>
            </a:r>
          </a:p>
          <a:p>
            <a:pPr lvl="0"/>
            <a:endParaRPr lang="en-US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Gérer </a:t>
            </a:r>
            <a:r>
              <a:rPr lang="fr-FR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les relevés financiers du club</a:t>
            </a:r>
          </a:p>
        </p:txBody>
      </p:sp>
    </p:spTree>
    <p:extLst>
      <p:ext uri="{BB962C8B-B14F-4D97-AF65-F5344CB8AC3E}">
        <p14:creationId xmlns:p14="http://schemas.microsoft.com/office/powerpoint/2010/main" val="172821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4400">
                <a:latin typeface="Arial" charset="0"/>
                <a:ea typeface="Arial" charset="0"/>
                <a:cs typeface="Arial" charset="0"/>
              </a:rPr>
              <a:t>Section III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200" b="0" i="1">
                <a:latin typeface="Arial" charset="0"/>
                <a:ea typeface="Arial" charset="0"/>
                <a:cs typeface="Arial" charset="0"/>
              </a:rPr>
              <a:t>Constituer une équipe de mentors pour officiels de club</a:t>
            </a:r>
          </a:p>
        </p:txBody>
      </p:sp>
    </p:spTree>
    <p:extLst>
      <p:ext uri="{BB962C8B-B14F-4D97-AF65-F5344CB8AC3E}">
        <p14:creationId xmlns:p14="http://schemas.microsoft.com/office/powerpoint/2010/main" val="409843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B266A953-DE7C-FBAD-0B24-3826BD2B921C}"/>
              </a:ext>
            </a:extLst>
          </p:cNvPr>
          <p:cNvSpPr txBox="1">
            <a:spLocks/>
          </p:cNvSpPr>
          <p:nvPr/>
        </p:nvSpPr>
        <p:spPr>
          <a:xfrm>
            <a:off x="2295330" y="2473770"/>
            <a:ext cx="8434874" cy="32418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fr-FR" sz="2400" i="1">
                <a:solidFill>
                  <a:schemeClr val="bg1"/>
                </a:solidFill>
              </a:rPr>
              <a:t>Renforcer l’assise du club en y créant une équipe de mentors pour officiels à même d’apporter assistance et conseils.</a:t>
            </a:r>
          </a:p>
          <a:p>
            <a:pPr algn="ctr"/>
            <a:endParaRPr lang="en-US" sz="2400" i="1" kern="0">
              <a:solidFill>
                <a:schemeClr val="bg1"/>
              </a:solidFill>
            </a:endParaRPr>
          </a:p>
          <a:p>
            <a:pPr algn="ctr"/>
            <a:r>
              <a:rPr lang="fr-FR" sz="2400" i="1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2400" i="1" kern="0">
              <a:solidFill>
                <a:schemeClr val="bg1"/>
              </a:solidFill>
            </a:endParaRPr>
          </a:p>
          <a:p>
            <a:pPr algn="ctr"/>
            <a:r>
              <a:rPr lang="fr-FR" sz="2400" i="1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2400" i="1" kern="0">
              <a:solidFill>
                <a:schemeClr val="bg1"/>
              </a:solidFill>
            </a:endParaRPr>
          </a:p>
          <a:p>
            <a:pPr algn="ctr"/>
            <a:r>
              <a:rPr lang="fr-FR" sz="2400" i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1027265" y="763237"/>
            <a:ext cx="9702939" cy="60266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III - Constituer une équipe de mentors pour officiels de club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FF293-0226-265F-3D53-5BCDEC9327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93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6727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Open Sans Regular" charset="0"/>
              <a:ea typeface="+mn-ea"/>
              <a:cs typeface="+mn-cs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12704" y="121673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527722" y="666653"/>
            <a:ext cx="11470153" cy="69924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Section III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Constituer une équipe de mentors pour officiels de club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98315DD5-C59F-246B-5DDA-0EE28F45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7322B-0798-582A-5A94-A396405F0B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4019"/>
            <a:ext cx="2592235" cy="5432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25AF9B-91D2-A90C-2C88-61EE48116F6C}"/>
              </a:ext>
            </a:extLst>
          </p:cNvPr>
          <p:cNvGrpSpPr/>
          <p:nvPr/>
        </p:nvGrpSpPr>
        <p:grpSpPr>
          <a:xfrm>
            <a:off x="527722" y="1643416"/>
            <a:ext cx="11470154" cy="4313149"/>
            <a:chOff x="611697" y="2005240"/>
            <a:chExt cx="11470154" cy="4313149"/>
          </a:xfrm>
        </p:grpSpPr>
        <p:sp>
          <p:nvSpPr>
            <p:cNvPr id="20" name="Content Placeholder 5">
              <a:extLst>
                <a:ext uri="{FF2B5EF4-FFF2-40B4-BE49-F238E27FC236}">
                  <a16:creationId xmlns:a16="http://schemas.microsoft.com/office/drawing/2014/main" id="{952F3C59-2FD9-1828-F73F-FD8B34168DB3}"/>
                </a:ext>
              </a:extLst>
            </p:cNvPr>
            <p:cNvSpPr txBox="1">
              <a:spLocks/>
            </p:cNvSpPr>
            <p:nvPr/>
          </p:nvSpPr>
          <p:spPr>
            <a:xfrm>
              <a:off x="6096570" y="4194731"/>
              <a:ext cx="3841723" cy="2031325"/>
            </a:xfrm>
            <a:prstGeom prst="rect">
              <a:avLst/>
            </a:prstGeom>
            <a:noFill/>
            <a:ln w="9525" cap="flat" cmpd="sng" algn="ctr">
              <a:solidFill>
                <a:srgbClr val="EBB7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>
              <a:lvl1pPr marL="172637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35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559580" indent="-170256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858419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5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198930" indent="-170256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544203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714457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5734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40024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74313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Mentors </a:t>
              </a:r>
              <a:r>
                <a:rPr kumimoji="0" lang="en-US" altLang="en-US" sz="1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d’officiels</a:t>
              </a:r>
              <a:r>
                <a:rPr kumimoji="0" lang="en-US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club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Apparier les nouveaux officiels</a:t>
              </a:r>
              <a:b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avec des homologues chevronnés </a:t>
              </a:r>
              <a:b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d’autres clubs, au courant des outils et données les plus récents, procurera un soutien très concret.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CBBFC9-20D1-ED67-3E5E-34EB952045CD}"/>
                </a:ext>
              </a:extLst>
            </p:cNvPr>
            <p:cNvSpPr/>
            <p:nvPr/>
          </p:nvSpPr>
          <p:spPr>
            <a:xfrm>
              <a:off x="6168558" y="2005240"/>
              <a:ext cx="3780640" cy="1938992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Deux Lions Guides </a:t>
              </a:r>
              <a:r>
                <a:rPr kumimoji="0" lang="en-US" altLang="en-US" sz="1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certifiés</a:t>
              </a:r>
              <a:r>
                <a:rPr kumimoji="0" lang="en-US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Disposer de deux Lions Guides </a:t>
              </a:r>
              <a:r>
                <a:rPr kumimoji="0" lang="en-US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permet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partager le travail pour offrir le soutien nécessaire. L’un deux doit être présent à 	chaque réunion du club, prêt à répondre aux questions.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5EFDE9-6302-AF56-A232-476A12A2A5EB}"/>
                </a:ext>
              </a:extLst>
            </p:cNvPr>
            <p:cNvSpPr txBox="1"/>
            <p:nvPr/>
          </p:nvSpPr>
          <p:spPr>
            <a:xfrm>
              <a:off x="2255696" y="2005240"/>
              <a:ext cx="3808772" cy="1785104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Président</a:t>
              </a:r>
              <a:r>
                <a:rPr kumimoji="0" lang="en-US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zone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Veille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à </a:t>
              </a:r>
              <a: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 participation des officiels de club aux formations et manifestations organisées par la zone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11125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7F27C370-BC6C-7F3B-29BE-82EA38ED2E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66601" y="4194731"/>
              <a:ext cx="3797867" cy="2123658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>
              <a:defPPr>
                <a:defRPr lang="en-US"/>
              </a:defPPr>
              <a:lvl2pPr marL="111125" lvl="1">
                <a:defRPr sz="1400" b="1" u="sng">
                  <a:solidFill>
                    <a:prstClr val="black"/>
                  </a:solidFill>
                  <a:latin typeface="Calibri Light" panose="020F0302020204030204" pitchFamily="34" charset="0"/>
                </a:defRPr>
              </a:lvl2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Équipe du </a:t>
              </a:r>
              <a:r>
                <a:rPr kumimoji="0" lang="en-US" altLang="en-US" sz="1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gouverneur</a:t>
              </a:r>
              <a:br>
                <a:rPr kumimoji="0" lang="en-US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district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Offre une formation au niveau </a:t>
              </a:r>
              <a:b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du district dès que possible.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BCFC6A-8520-E05E-E03C-AC54247811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3165" y="3206841"/>
              <a:ext cx="1982004" cy="1860331"/>
              <a:chOff x="2675952" y="2087336"/>
              <a:chExt cx="2105426" cy="2105426"/>
            </a:xfrm>
            <a:solidFill>
              <a:schemeClr val="accent1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11E5AF9-3DFB-ED4B-949C-9F9B99CB3B21}"/>
                  </a:ext>
                </a:extLst>
              </p:cNvPr>
              <p:cNvSpPr/>
              <p:nvPr/>
            </p:nvSpPr>
            <p:spPr>
              <a:xfrm>
                <a:off x="2675952" y="2087336"/>
                <a:ext cx="2105426" cy="2105426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endParaRPr>
              </a:p>
            </p:txBody>
          </p:sp>
          <p:sp>
            <p:nvSpPr>
              <p:cNvPr id="38" name="Oval 4">
                <a:extLst>
                  <a:ext uri="{FF2B5EF4-FFF2-40B4-BE49-F238E27FC236}">
                    <a16:creationId xmlns:a16="http://schemas.microsoft.com/office/drawing/2014/main" id="{4A59518F-3242-8962-B261-4F73B34938DD}"/>
                  </a:ext>
                </a:extLst>
              </p:cNvPr>
              <p:cNvSpPr/>
              <p:nvPr/>
            </p:nvSpPr>
            <p:spPr>
              <a:xfrm>
                <a:off x="3194911" y="2700076"/>
                <a:ext cx="1488762" cy="927575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t" anchorCtr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F87"/>
                    </a:solidFill>
                    <a:effectLst/>
                    <a:uLnTx/>
                    <a:uFillTx/>
                    <a:latin typeface="HelveticaNeueLT Std Lt" panose="020B0403020202020204" pitchFamily="34" charset="0"/>
                    <a:ea typeface="+mn-ea"/>
                    <a:cs typeface="+mn-cs"/>
                  </a:rPr>
                  <a:t>Club</a:t>
                </a:r>
              </a:p>
              <a:p>
                <a:pPr marL="0" marR="0" lvl="0" indent="0" algn="ctr" defTabSz="12446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DF78AA-CCFE-2D29-C4A1-11F66D536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33"/>
            <a:stretch/>
          </p:blipFill>
          <p:spPr>
            <a:xfrm>
              <a:off x="611697" y="2153754"/>
              <a:ext cx="1423408" cy="1632357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6EE848D-8EAB-3694-3707-6547CA94A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1" t="1929" r="27456" b="52588"/>
            <a:stretch/>
          </p:blipFill>
          <p:spPr>
            <a:xfrm>
              <a:off x="670459" y="4336277"/>
              <a:ext cx="1305884" cy="1645920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2EF9EA-A92D-9D4E-ECD0-A650B6EA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677" y="3315465"/>
              <a:ext cx="2290167" cy="1392081"/>
            </a:xfrm>
            <a:prstGeom prst="roundRect">
              <a:avLst>
                <a:gd name="adj" fmla="val 16667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1086F0-4609-4935-1895-BC67562E0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2" r="28421" b="57114"/>
            <a:stretch/>
          </p:blipFill>
          <p:spPr>
            <a:xfrm>
              <a:off x="10309702" y="2286849"/>
              <a:ext cx="1418913" cy="1471583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EB31475-A536-DFE8-C69B-B0AD144BA27A}"/>
                </a:ext>
              </a:extLst>
            </p:cNvPr>
            <p:cNvGrpSpPr/>
            <p:nvPr/>
          </p:nvGrpSpPr>
          <p:grpSpPr>
            <a:xfrm>
              <a:off x="10044857" y="4324932"/>
              <a:ext cx="2036994" cy="1924812"/>
              <a:chOff x="9102812" y="1479623"/>
              <a:chExt cx="2655909" cy="281330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F3FF59C-383F-23F4-6995-6427D7176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02812" y="1904922"/>
                <a:ext cx="91719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6EA423B-5653-F6A8-3C26-0B4C5AC08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0771" y="2920874"/>
                <a:ext cx="878541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1C21A1-6983-377D-665E-44D60369A3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98" r="20634" b="38706"/>
              <a:stretch/>
            </p:blipFill>
            <p:spPr>
              <a:xfrm>
                <a:off x="10709456" y="1884591"/>
                <a:ext cx="1049265" cy="13919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FD2F7A4-B475-588D-A627-3C3737F62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0806" y="1479623"/>
                <a:ext cx="90467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7CEF901-1712-C6C1-A5F8-27D455EEC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399" b="6500"/>
              <a:stretch/>
            </p:blipFill>
            <p:spPr>
              <a:xfrm>
                <a:off x="9943101" y="2606263"/>
                <a:ext cx="916641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EB9822E-C5B8-0466-002C-D48075EFF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1312" y="2921328"/>
                <a:ext cx="93476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54111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03FDA3D6-4D6C-FB03-2675-8AFD3951850D}"/>
              </a:ext>
            </a:extLst>
          </p:cNvPr>
          <p:cNvSpPr/>
          <p:nvPr/>
        </p:nvSpPr>
        <p:spPr>
          <a:xfrm>
            <a:off x="0" y="6288394"/>
            <a:ext cx="12188952" cy="569606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1125842-199D-ED16-FC0D-AFBEFD70D88F}"/>
              </a:ext>
            </a:extLst>
          </p:cNvPr>
          <p:cNvSpPr/>
          <p:nvPr/>
        </p:nvSpPr>
        <p:spPr>
          <a:xfrm>
            <a:off x="0" y="-5444"/>
            <a:ext cx="10058399" cy="6869151"/>
          </a:xfrm>
          <a:custGeom>
            <a:avLst/>
            <a:gdLst>
              <a:gd name="connsiteX0" fmla="*/ 0 w 10042071"/>
              <a:gd name="connsiteY0" fmla="*/ 0 h 6858000"/>
              <a:gd name="connsiteX1" fmla="*/ 9724590 w 10042071"/>
              <a:gd name="connsiteY1" fmla="*/ 0 h 6858000"/>
              <a:gd name="connsiteX2" fmla="*/ 9724590 w 10042071"/>
              <a:gd name="connsiteY2" fmla="*/ 1 h 6858000"/>
              <a:gd name="connsiteX3" fmla="*/ 10042071 w 10042071"/>
              <a:gd name="connsiteY3" fmla="*/ 1 h 6858000"/>
              <a:gd name="connsiteX4" fmla="*/ 6082601 w 10042071"/>
              <a:gd name="connsiteY4" fmla="*/ 6858000 h 6858000"/>
              <a:gd name="connsiteX5" fmla="*/ 0 w 10042071"/>
              <a:gd name="connsiteY5" fmla="*/ 6858000 h 6858000"/>
              <a:gd name="connsiteX6" fmla="*/ 0 w 10042071"/>
              <a:gd name="connsiteY6" fmla="*/ 6623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2071" h="6858000">
                <a:moveTo>
                  <a:pt x="0" y="0"/>
                </a:moveTo>
                <a:lnTo>
                  <a:pt x="9724590" y="0"/>
                </a:lnTo>
                <a:lnTo>
                  <a:pt x="9724590" y="1"/>
                </a:lnTo>
                <a:lnTo>
                  <a:pt x="10042071" y="1"/>
                </a:lnTo>
                <a:lnTo>
                  <a:pt x="6082601" y="6858000"/>
                </a:lnTo>
                <a:lnTo>
                  <a:pt x="0" y="6858000"/>
                </a:lnTo>
                <a:lnTo>
                  <a:pt x="0" y="66239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74764" y="2113345"/>
            <a:ext cx="57098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Comprendre votre rôle en tant que Lion Guide 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14820" y="2741322"/>
            <a:ext cx="57098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Élaborer un plan menant à l’autonomie et au dynamisme du club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14821" y="3631935"/>
            <a:ext cx="56458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Connaître les outils de gestion de club à proposer à ses officiels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4821" y="4515139"/>
            <a:ext cx="55255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Mettre en place un suivi du développement du club au cours de votre mission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5114857" cy="8882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Objectifs du cours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05E4EC-07AC-BCF4-5A4B-89E0CA89553A}"/>
              </a:ext>
            </a:extLst>
          </p:cNvPr>
          <p:cNvGrpSpPr/>
          <p:nvPr/>
        </p:nvGrpSpPr>
        <p:grpSpPr>
          <a:xfrm>
            <a:off x="6934200" y="1371600"/>
            <a:ext cx="4257742" cy="4538043"/>
            <a:chOff x="6945768" y="1737252"/>
            <a:chExt cx="4257742" cy="45380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081243-A981-71EF-CEC9-6ADC11E47E12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69DD5C7-3A42-0508-8098-00B3AF387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A688792D-4AD1-A7A0-67B8-09ACC4F6B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A68C0F06-017C-4479-4137-D41D0CE60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0D2A42-82AC-3C49-FF80-68B0D7185BA4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035BBAA-4BDB-989C-9A6A-351BD5545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0FAD1C21-5F87-9A05-A803-CA398C761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5852DEB4-DA31-1F4B-A82E-317FD7E55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031AAE-2F0F-588C-5AB0-EE4D43EE3063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CF56D1E3-D496-0092-DB11-FB2603D05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6E13BAE-292F-3A69-90EF-94F380E01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9B3656DF-EA43-58C5-25E8-148CDD5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467040-95A9-FF8C-1122-CD46343DA183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3F527D8-563D-BEFE-33AD-46C36D26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093FD8BA-9FE1-8AA7-7EF1-1D8C5CE4B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F7FFD319-EE5B-631C-C3C2-AF4E8884D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CFD6742-4051-9FE8-8158-9949BFF78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0728" y="413948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8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841884" y="802433"/>
            <a:ext cx="4599992" cy="96513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Constituer une équipe de mentors pour officiels de club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Exercice 6 - Pages 14-15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95813" y="1931551"/>
            <a:ext cx="3372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Identifiez les Lions ayant les qualifications nécessaires pour occuper les fonctions suivantes.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15AF50E-E89A-C338-E1B0-DE7B913D2A1C}"/>
              </a:ext>
            </a:extLst>
          </p:cNvPr>
          <p:cNvSpPr txBox="1">
            <a:spLocks/>
          </p:cNvSpPr>
          <p:nvPr/>
        </p:nvSpPr>
        <p:spPr>
          <a:xfrm>
            <a:off x="6547589" y="3151457"/>
            <a:ext cx="4907902" cy="226819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Soutien au niveau du district</a:t>
            </a:r>
          </a:p>
          <a:p>
            <a:r>
              <a:rPr lang="fr-FR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(page 14)</a:t>
            </a:r>
          </a:p>
          <a:p>
            <a:endParaRPr lang="en-US" sz="2800" b="0" kern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 d’officiel de club</a:t>
            </a:r>
          </a:p>
          <a:p>
            <a:r>
              <a:rPr lang="fr-FR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(page 15)</a:t>
            </a:r>
          </a:p>
        </p:txBody>
      </p:sp>
    </p:spTree>
    <p:extLst>
      <p:ext uri="{BB962C8B-B14F-4D97-AF65-F5344CB8AC3E}">
        <p14:creationId xmlns:p14="http://schemas.microsoft.com/office/powerpoint/2010/main" val="1904811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914400" y="2514600"/>
            <a:ext cx="5842196" cy="115108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Pause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4400">
                <a:latin typeface="Arial" charset="0"/>
                <a:ea typeface="Arial" charset="0"/>
                <a:cs typeface="Arial" charset="0"/>
              </a:rPr>
              <a:t>Section IV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3" y="3704859"/>
            <a:ext cx="7847391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200" b="0" i="1" dirty="0">
                <a:latin typeface="Arial" charset="0"/>
                <a:ea typeface="Arial" charset="0"/>
                <a:cs typeface="Arial" charset="0"/>
              </a:rPr>
              <a:t>Conception de formation d’officiel de club</a:t>
            </a:r>
          </a:p>
        </p:txBody>
      </p:sp>
    </p:spTree>
    <p:extLst>
      <p:ext uri="{BB962C8B-B14F-4D97-AF65-F5344CB8AC3E}">
        <p14:creationId xmlns:p14="http://schemas.microsoft.com/office/powerpoint/2010/main" val="34757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-1524" y="254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1236450" y="205220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1103233" y="1116913"/>
            <a:ext cx="5305588" cy="84214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IV - Conception de formations d’officiel de club </a:t>
            </a:r>
          </a:p>
          <a:p>
            <a:r>
              <a:rPr lang="fr-FR" sz="2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47CBE-F750-DC75-AEE8-8DC4E5293AF5}"/>
              </a:ext>
            </a:extLst>
          </p:cNvPr>
          <p:cNvGrpSpPr/>
          <p:nvPr/>
        </p:nvGrpSpPr>
        <p:grpSpPr>
          <a:xfrm>
            <a:off x="8182528" y="1978048"/>
            <a:ext cx="3756440" cy="3832326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9691B-CB36-EB1A-254D-FB7544CA3D0F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86D90A2F-5908-7517-8D44-A3C97B98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C1EFFA7-3825-9648-5212-ADEC1DE1B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8261FA8-E581-C86F-0AFD-4CD3E918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FEA98F-98E1-60E8-1F19-5AD73210D1CB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45483C3-A846-87A7-70B7-33732E509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E62F49D-A475-7AA0-BB38-A3DE12B8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500DEEA-389C-3F3E-69C0-500027809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B4999C-79F4-9F05-E9D5-5ED173587069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B08A874A-3C98-A863-C839-9DBCF5FFA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16E93F6A-0516-E738-0365-CE76DAEB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602D5C6E-E628-D7EE-43FF-E13E6D40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BE576A-1E3C-0DB0-FDFC-4D5722F5E959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3C5BF3-A074-A04E-A639-21670F757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0301BD-E510-1204-0196-77F62F44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4DD3F0E-D837-EFA2-8C90-A1A788C1C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88A4F29-3BC7-8EE5-3E6B-78E9C6C162FE}"/>
              </a:ext>
            </a:extLst>
          </p:cNvPr>
          <p:cNvSpPr txBox="1"/>
          <p:nvPr/>
        </p:nvSpPr>
        <p:spPr>
          <a:xfrm>
            <a:off x="637210" y="2936609"/>
            <a:ext cx="729381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fr-FR" sz="1600" b="0" dirty="0">
                <a:solidFill>
                  <a:srgbClr val="002060"/>
                </a:solidFill>
              </a:rPr>
              <a:t>Première séance de formation - </a:t>
            </a:r>
            <a:r>
              <a:rPr lang="fr-FR" sz="1600" dirty="0">
                <a:solidFill>
                  <a:srgbClr val="002060"/>
                </a:solidFill>
              </a:rPr>
              <a:t>Mise en route</a:t>
            </a:r>
          </a:p>
          <a:p>
            <a:pPr>
              <a:tabLst>
                <a:tab pos="1255713" algn="l"/>
              </a:tabLst>
            </a:pPr>
            <a:r>
              <a:rPr lang="fr-FR" sz="16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fr-FR" sz="1600" b="0" dirty="0">
                <a:solidFill>
                  <a:srgbClr val="002060"/>
                </a:solidFill>
              </a:rPr>
              <a:t>Deuxième séance de formation - </a:t>
            </a:r>
            <a:r>
              <a:rPr lang="fr-FR" sz="1600" dirty="0">
                <a:solidFill>
                  <a:srgbClr val="002060"/>
                </a:solidFill>
              </a:rPr>
              <a:t>Fonctionnement du club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fr-FR" sz="1600" b="0" dirty="0">
                <a:solidFill>
                  <a:srgbClr val="002060"/>
                </a:solidFill>
              </a:rPr>
              <a:t>Troisième séance de formation - </a:t>
            </a:r>
            <a:r>
              <a:rPr lang="fr-FR" sz="1600" dirty="0">
                <a:solidFill>
                  <a:srgbClr val="002060"/>
                </a:solidFill>
              </a:rPr>
              <a:t>Organisation d’événements de club 				productifs et engageants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fr-FR" sz="1600" b="0" dirty="0">
                <a:solidFill>
                  <a:srgbClr val="002060"/>
                </a:solidFill>
              </a:rPr>
              <a:t>Quatrième séance de formation - </a:t>
            </a:r>
            <a:r>
              <a:rPr lang="fr-FR" sz="1600" dirty="0">
                <a:solidFill>
                  <a:srgbClr val="002060"/>
                </a:solidFill>
              </a:rPr>
              <a:t>Recrutement et fidélisation de l’effectif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fr-FR" sz="1600" b="0" dirty="0">
                <a:solidFill>
                  <a:srgbClr val="002060"/>
                </a:solidFill>
              </a:rPr>
              <a:t>Cinquième séance de formation -</a:t>
            </a:r>
            <a:r>
              <a:rPr lang="fr-FR" sz="1600" dirty="0">
                <a:solidFill>
                  <a:srgbClr val="002060"/>
                </a:solidFill>
              </a:rPr>
              <a:t> Préparer l’avenir pour faire preuve 				d'excellence</a:t>
            </a:r>
          </a:p>
          <a:p>
            <a:pPr>
              <a:tabLst>
                <a:tab pos="1255713" algn="l"/>
              </a:tabLst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DF1D3C-41B0-B773-1260-ECDAD08BC3F5}"/>
              </a:ext>
            </a:extLst>
          </p:cNvPr>
          <p:cNvSpPr/>
          <p:nvPr/>
        </p:nvSpPr>
        <p:spPr>
          <a:xfrm>
            <a:off x="3370010" y="6319797"/>
            <a:ext cx="4467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Prévoir des séances d’environ 60 minutes chacune. </a:t>
            </a:r>
          </a:p>
        </p:txBody>
      </p:sp>
    </p:spTree>
    <p:extLst>
      <p:ext uri="{BB962C8B-B14F-4D97-AF65-F5344CB8AC3E}">
        <p14:creationId xmlns:p14="http://schemas.microsoft.com/office/powerpoint/2010/main" val="2729973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6958267" cy="3744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 séance de formation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457200" y="2978713"/>
            <a:ext cx="6384758" cy="29928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Présentation du Lions Clubs International et de la </a:t>
            </a:r>
          </a:p>
          <a:p>
            <a:pPr>
              <a:buSzPct val="120000"/>
            </a:pPr>
            <a:r>
              <a:rPr lang="fr-F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Fondation du Lions Clubs International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fr-F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Responsabilités du club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fr-F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Cérémonie de remise de charte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fr-F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Rencontre des nouveaux officiels et de leurs mentors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Mise en route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70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375145" y="768943"/>
            <a:ext cx="4893055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Présentation du </a:t>
            </a:r>
          </a:p>
          <a:p>
            <a:pPr>
              <a:buSzPct val="120000"/>
            </a:pPr>
            <a:r>
              <a:rPr lang="fr-F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Lions Clubs International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9478-3923-F6BE-3C47-B177086DD8EA}"/>
              </a:ext>
            </a:extLst>
          </p:cNvPr>
          <p:cNvSpPr/>
          <p:nvPr/>
        </p:nvSpPr>
        <p:spPr>
          <a:xfrm>
            <a:off x="6647211" y="2981442"/>
            <a:ext cx="5486400" cy="357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sont les Lions</a:t>
            </a:r>
          </a:p>
          <a:p>
            <a:pPr>
              <a:lnSpc>
                <a:spcPct val="114000"/>
              </a:lnSpc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Histoire de votre club</a:t>
            </a:r>
          </a:p>
          <a:p>
            <a:pPr>
              <a:lnSpc>
                <a:spcPct val="114000"/>
              </a:lnSpc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Organigramme </a:t>
            </a:r>
          </a:p>
          <a:p>
            <a:pPr>
              <a:lnSpc>
                <a:spcPct val="114000"/>
              </a:lnSpc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District et District multiple</a:t>
            </a:r>
          </a:p>
          <a:p>
            <a:pPr>
              <a:lnSpc>
                <a:spcPct val="114000"/>
              </a:lnSpc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Histoire du Lions Clubs International</a:t>
            </a:r>
          </a:p>
          <a:p>
            <a:pPr>
              <a:lnSpc>
                <a:spcPct val="114000"/>
              </a:lnSpc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et organisation du Lions Clubs International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7579239" y="2220765"/>
            <a:ext cx="407054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: Guide d'orientation des nouveaux membres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8FD77-FC53-A8E0-4775-018BB91BC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19" y="1057564"/>
            <a:ext cx="3220148" cy="4218510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759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CBABB5-E23F-94DC-745E-05868AEB59F2}"/>
              </a:ext>
            </a:extLst>
          </p:cNvPr>
          <p:cNvSpPr/>
          <p:nvPr/>
        </p:nvSpPr>
        <p:spPr>
          <a:xfrm>
            <a:off x="2097070" y="983560"/>
            <a:ext cx="9656107" cy="561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chemeClr val="accent1"/>
                </a:solidFill>
                <a:cs typeface="Arial" panose="020B0604020202020204" pitchFamily="34" charset="0"/>
              </a:rPr>
              <a:t>Présentation de la Fondation du Lions Clubs International </a:t>
            </a:r>
          </a:p>
        </p:txBody>
      </p:sp>
      <p:pic>
        <p:nvPicPr>
          <p:cNvPr id="10" name="Picture 9" descr="A logo with lions heads and a black background&#10;&#10;Description automatically generated">
            <a:extLst>
              <a:ext uri="{FF2B5EF4-FFF2-40B4-BE49-F238E27FC236}">
                <a16:creationId xmlns:a16="http://schemas.microsoft.com/office/drawing/2014/main" id="{C300DF3F-A21F-7051-D59B-F12E7E4D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22" y="2501883"/>
            <a:ext cx="3581400" cy="2727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CF023-E511-3D90-F496-2A58B6AC34C7}"/>
              </a:ext>
            </a:extLst>
          </p:cNvPr>
          <p:cNvSpPr txBox="1"/>
          <p:nvPr/>
        </p:nvSpPr>
        <p:spPr>
          <a:xfrm>
            <a:off x="5031876" y="2012285"/>
            <a:ext cx="6914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mission :  </a:t>
            </a:r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Donner aux Lions clubs, à leurs membres et à leurs partenaires les moyens d’agir pour la santé et le bien-être, de renforcer les liens au sein des collectivités, d’apporter un soutien à ceux qui en ont besoin dans le monde entier par le biais du service humanitaire et de subventions, et d’œuvrer pour la paix et l’entente internationale.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9944A-6334-4BE1-3972-E1D3963FAB5B}"/>
              </a:ext>
            </a:extLst>
          </p:cNvPr>
          <p:cNvSpPr txBox="1"/>
          <p:nvPr/>
        </p:nvSpPr>
        <p:spPr>
          <a:xfrm>
            <a:off x="5031876" y="5068989"/>
            <a:ext cx="6826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Boite à outils Subventions : elle contient toutes les informations sur les subventions et ressources offertes pour déterminer ce qui convient à votre club, district, ou district multiple, aujourd’hui ou dans l'avenir.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01CD-1873-A307-37A8-05A4AAE177F7}"/>
              </a:ext>
            </a:extLst>
          </p:cNvPr>
          <p:cNvSpPr txBox="1"/>
          <p:nvPr/>
        </p:nvSpPr>
        <p:spPr>
          <a:xfrm>
            <a:off x="5105993" y="4062263"/>
            <a:ext cx="6332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LCIF - Témoignages de fierté : plateforme de partage de récits de service</a:t>
            </a:r>
          </a:p>
        </p:txBody>
      </p:sp>
    </p:spTree>
    <p:extLst>
      <p:ext uri="{BB962C8B-B14F-4D97-AF65-F5344CB8AC3E}">
        <p14:creationId xmlns:p14="http://schemas.microsoft.com/office/powerpoint/2010/main" val="2198217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186864" y="717319"/>
            <a:ext cx="4721258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Responsabilités du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2D6833-E764-2B07-F8FF-61246B4D854D}"/>
              </a:ext>
            </a:extLst>
          </p:cNvPr>
          <p:cNvGrpSpPr/>
          <p:nvPr/>
        </p:nvGrpSpPr>
        <p:grpSpPr>
          <a:xfrm>
            <a:off x="1600200" y="378418"/>
            <a:ext cx="2457450" cy="5524500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FD2D1-1C1C-278C-1B12-0291C39A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52183-13F7-1B17-FDC6-E5F0AC02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 et statuts de club types - Révision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CEBB59-4497-049D-D4E7-518F2CE728C0}"/>
              </a:ext>
            </a:extLst>
          </p:cNvPr>
          <p:cNvSpPr/>
          <p:nvPr/>
        </p:nvSpPr>
        <p:spPr>
          <a:xfrm>
            <a:off x="6258729" y="3087925"/>
            <a:ext cx="5758249" cy="313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Règlement du club et points de repère divers 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en-US" altLang="en-US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 de mission, slogan, devise, objectifs et règles de conduite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d'affiliation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Droits et cotisations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des fonds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Réunions et quorums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Élections</a:t>
            </a:r>
          </a:p>
        </p:txBody>
      </p:sp>
    </p:spTree>
    <p:extLst>
      <p:ext uri="{BB962C8B-B14F-4D97-AF65-F5344CB8AC3E}">
        <p14:creationId xmlns:p14="http://schemas.microsoft.com/office/powerpoint/2010/main" val="2509132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09350" y="444944"/>
            <a:ext cx="3448083" cy="62347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Cérémonie de remise de charte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7636043" y="2220765"/>
            <a:ext cx="4013744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: Guide de cérémonie de remise de charte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60216D-2123-CEEF-9F52-9F5DC002A90F}"/>
              </a:ext>
            </a:extLst>
          </p:cNvPr>
          <p:cNvSpPr txBox="1"/>
          <p:nvPr/>
        </p:nvSpPr>
        <p:spPr>
          <a:xfrm>
            <a:off x="6273623" y="2951043"/>
            <a:ext cx="5532895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 de vérification pour cérémonie de remise de charte</a:t>
            </a:r>
          </a:p>
          <a:p>
            <a:pPr>
              <a:lnSpc>
                <a:spcPct val="150000"/>
              </a:lnSpc>
            </a:pPr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Protocole de présentations</a:t>
            </a:r>
          </a:p>
          <a:p>
            <a:pPr>
              <a:lnSpc>
                <a:spcPct val="150000"/>
              </a:lnSpc>
            </a:pPr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E554E9-C418-6427-BE91-C8EAC4030021}"/>
              </a:ext>
            </a:extLst>
          </p:cNvPr>
          <p:cNvSpPr/>
          <p:nvPr/>
        </p:nvSpPr>
        <p:spPr>
          <a:xfrm>
            <a:off x="6273622" y="5766725"/>
            <a:ext cx="5703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 club parrain et le district doivent offrir leur assistance dans l’organisation de cet événement.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B2AB5-A621-5EDF-C2AD-4458BB746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94" y="908466"/>
            <a:ext cx="3426611" cy="4381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08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59125" y="1665982"/>
            <a:ext cx="4138439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438822" y="1070378"/>
            <a:ext cx="11113599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sz="36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Rencontre des nouveaux officiels et de leurs mentors 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94A45-1377-8EB7-7801-A4A33685CBC7}"/>
              </a:ext>
            </a:extLst>
          </p:cNvPr>
          <p:cNvSpPr txBox="1"/>
          <p:nvPr/>
        </p:nvSpPr>
        <p:spPr>
          <a:xfrm>
            <a:off x="745171" y="2165423"/>
            <a:ext cx="7325004" cy="403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Présentations 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 officiel doit avoir un mentor occupant actuellement le même poste.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mentor doit avoir de l'expérience, être disponible et capable de former un nouvel officiel. </a:t>
            </a:r>
          </a:p>
          <a:p>
            <a:pPr lvl="0">
              <a:lnSpc>
                <a:spcPct val="114000"/>
              </a:lnSpc>
              <a:spcAft>
                <a:spcPts val="600"/>
              </a:spcAft>
            </a:pPr>
            <a:endParaRPr lang="en-US" alt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Remettre à chacun la liste de vérification qui lui correspond (voir pages 28-34).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A8C66-E02D-4B30-D866-01650BE9274F}"/>
              </a:ext>
            </a:extLst>
          </p:cNvPr>
          <p:cNvGrpSpPr/>
          <p:nvPr/>
        </p:nvGrpSpPr>
        <p:grpSpPr>
          <a:xfrm>
            <a:off x="8969154" y="2974317"/>
            <a:ext cx="2655909" cy="2813305"/>
            <a:chOff x="9102812" y="1479623"/>
            <a:chExt cx="2655909" cy="28133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E9ABDE-E01A-C4DF-504C-0F3D9A4B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2812" y="1904922"/>
              <a:ext cx="91719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708200-7DFE-AB44-7E5D-BFDFE17F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771" y="2920874"/>
              <a:ext cx="8785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D23FC1-1273-83FE-1511-D7D487AB0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8" r="20634" b="38706"/>
            <a:stretch/>
          </p:blipFill>
          <p:spPr>
            <a:xfrm>
              <a:off x="10709456" y="1884591"/>
              <a:ext cx="1049265" cy="1391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862042-B94C-7CF7-94C3-01DD753AB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806" y="1479623"/>
              <a:ext cx="90467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7F0484-859D-FB86-9962-A621BFAB9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99" b="6500"/>
            <a:stretch/>
          </p:blipFill>
          <p:spPr>
            <a:xfrm>
              <a:off x="9943101" y="2606263"/>
              <a:ext cx="9166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D7D3B3-1BB7-7EED-E2BE-696241AF6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1312" y="2921328"/>
              <a:ext cx="93476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22247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AEB90EB-4F2F-EC40-8CDF-8BA22917BE30}"/>
              </a:ext>
            </a:extLst>
          </p:cNvPr>
          <p:cNvSpPr/>
          <p:nvPr/>
        </p:nvSpPr>
        <p:spPr>
          <a:xfrm>
            <a:off x="4632198" y="176615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957B8B-8885-E867-F079-36829560A478}"/>
              </a:ext>
            </a:extLst>
          </p:cNvPr>
          <p:cNvSpPr txBox="1">
            <a:spLocks/>
          </p:cNvSpPr>
          <p:nvPr/>
        </p:nvSpPr>
        <p:spPr>
          <a:xfrm>
            <a:off x="897558" y="1126075"/>
            <a:ext cx="10521093" cy="5873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fr-F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caractéristiques d’un club dynamique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EC7E90DB-B1B5-FEBC-30C9-D7ADA059F292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26C9493D-B927-21D3-4B4F-86EA848474B2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A347C5-C612-CD50-3B55-A2859A72DC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08C24-E058-C7B4-06D0-A6DCB354D254}"/>
              </a:ext>
            </a:extLst>
          </p:cNvPr>
          <p:cNvSpPr txBox="1"/>
          <p:nvPr/>
        </p:nvSpPr>
        <p:spPr>
          <a:xfrm>
            <a:off x="897558" y="2105026"/>
            <a:ext cx="108567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membres du club mènent des activités de service qui leur tiennent à cœur.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club enregistre une croissance nette de l’effectif et fait rapidement participer ses nouveaux membres à ses activités. </a:t>
            </a:r>
          </a:p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communication est efficace au sein du club et avec le public. 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événements du club sont réguliers, répondent aux attentes de ses membres et produisent des résultats concrets.   </a:t>
            </a:r>
          </a:p>
          <a:p>
            <a:pPr marL="457200" indent="-457200">
              <a:buAutoNum type="arabicPeriod" startAt="4"/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officiels du club participent aux formations des responsables de la zone et du district. </a:t>
            </a:r>
          </a:p>
          <a:p>
            <a:pPr marL="457200" indent="-457200">
              <a:buAutoNum type="arabicPeriod" startAt="4"/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club est en règle et rapporte régulièrement ses données au siège.</a:t>
            </a:r>
          </a:p>
        </p:txBody>
      </p:sp>
    </p:spTree>
    <p:extLst>
      <p:ext uri="{BB962C8B-B14F-4D97-AF65-F5344CB8AC3E}">
        <p14:creationId xmlns:p14="http://schemas.microsoft.com/office/powerpoint/2010/main" val="3886169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481011" y="1042577"/>
            <a:ext cx="4905109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de la première séance de 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Exercice 7 - Page 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95813" y="1931551"/>
            <a:ext cx="3372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 première séance de formation présente une vue d’ensemble du Lions International.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825-C2CF-BA1C-CDAB-33C17B37E6F4}"/>
              </a:ext>
            </a:extLst>
          </p:cNvPr>
          <p:cNvSpPr txBox="1"/>
          <p:nvPr/>
        </p:nvSpPr>
        <p:spPr>
          <a:xfrm>
            <a:off x="5909794" y="3195001"/>
            <a:ext cx="5476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 cette vue d’ensemble est-elle importante ?</a:t>
            </a:r>
          </a:p>
          <a:p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Selon vous, quels sont les trois objectifs les plus importants à accomplir lors de cette première séance de formation ? </a:t>
            </a:r>
          </a:p>
        </p:txBody>
      </p:sp>
    </p:spTree>
    <p:extLst>
      <p:ext uri="{BB962C8B-B14F-4D97-AF65-F5344CB8AC3E}">
        <p14:creationId xmlns:p14="http://schemas.microsoft.com/office/powerpoint/2010/main" val="1164745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7142751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Deuxième séance de formation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541176" y="3429000"/>
            <a:ext cx="5898995" cy="24050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Revenir sur les postes d’officiels et la rencontre de l'équipe de mentors.</a:t>
            </a:r>
          </a:p>
          <a:p>
            <a:pPr>
              <a:buSzPct val="120000"/>
            </a:pPr>
            <a:endParaRPr lang="en-US" ker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endParaRPr lang="en-US" ker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fr-F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Souligner l'importance de la planification, du travail d'équipe et de la communication.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Fonctionnement du club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20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579238" y="708327"/>
            <a:ext cx="3915238" cy="9774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Responsabilités des officiels de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: E-books des officiels de club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2DFBA9-4AF7-A163-188E-796B55BC8F2B}"/>
              </a:ext>
            </a:extLst>
          </p:cNvPr>
          <p:cNvSpPr txBox="1"/>
          <p:nvPr/>
        </p:nvSpPr>
        <p:spPr>
          <a:xfrm>
            <a:off x="6193224" y="3447558"/>
            <a:ext cx="56713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de chaque poste</a:t>
            </a:r>
          </a:p>
          <a:p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Noter toute particularité locale éventuelle.</a:t>
            </a:r>
          </a:p>
          <a:p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du site LCI dédiée à chaque poste</a:t>
            </a:r>
          </a:p>
          <a:p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 mentor doit décrire ses fonctions en détail.</a:t>
            </a:r>
          </a:p>
          <a:p>
            <a:pPr lvl="0"/>
            <a:endParaRPr lang="en-US" sz="1600" b="1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7E3AA-4786-93B5-0453-F8278DF1F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327" y="961053"/>
            <a:ext cx="3239475" cy="4196432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565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4E0454B-4DE2-BD70-9055-BF63274D0B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97BE9A-F3E3-E837-0CDC-D15F2FF5FBBB}"/>
              </a:ext>
            </a:extLst>
          </p:cNvPr>
          <p:cNvGrpSpPr/>
          <p:nvPr/>
        </p:nvGrpSpPr>
        <p:grpSpPr>
          <a:xfrm>
            <a:off x="0" y="-5939"/>
            <a:ext cx="6864419" cy="6858000"/>
            <a:chOff x="-6419" y="0"/>
            <a:chExt cx="6864419" cy="6858000"/>
          </a:xfrm>
        </p:grpSpPr>
        <p:sp>
          <p:nvSpPr>
            <p:cNvPr id="30" name="Graphic 2">
              <a:extLst>
                <a:ext uri="{FF2B5EF4-FFF2-40B4-BE49-F238E27FC236}">
                  <a16:creationId xmlns:a16="http://schemas.microsoft.com/office/drawing/2014/main" id="{73146458-387A-212F-5144-D4A577F1650B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">
              <a:extLst>
                <a:ext uri="{FF2B5EF4-FFF2-40B4-BE49-F238E27FC236}">
                  <a16:creationId xmlns:a16="http://schemas.microsoft.com/office/drawing/2014/main" id="{E4BE1180-32E7-AFA0-5837-171707BA7A4A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2" name="Body Copy">
            <a:extLst>
              <a:ext uri="{FF2B5EF4-FFF2-40B4-BE49-F238E27FC236}">
                <a16:creationId xmlns:a16="http://schemas.microsoft.com/office/drawing/2014/main" id="{B12B31DB-1190-377F-FBBE-84BBE0CE704F}"/>
              </a:ext>
            </a:extLst>
          </p:cNvPr>
          <p:cNvSpPr txBox="1">
            <a:spLocks/>
          </p:cNvSpPr>
          <p:nvPr/>
        </p:nvSpPr>
        <p:spPr>
          <a:xfrm>
            <a:off x="7375403" y="399173"/>
            <a:ext cx="5379679" cy="37729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14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Référence : Guide Meilleures pratiques en matière de transparence financière Guide</a:t>
            </a:r>
          </a:p>
        </p:txBody>
      </p:sp>
      <p:sp>
        <p:nvSpPr>
          <p:cNvPr id="38" name="Body Copy">
            <a:extLst>
              <a:ext uri="{FF2B5EF4-FFF2-40B4-BE49-F238E27FC236}">
                <a16:creationId xmlns:a16="http://schemas.microsoft.com/office/drawing/2014/main" id="{F4F2E9CE-FAC7-BF68-B930-D5D9D2EF5274}"/>
              </a:ext>
            </a:extLst>
          </p:cNvPr>
          <p:cNvSpPr txBox="1">
            <a:spLocks/>
          </p:cNvSpPr>
          <p:nvPr/>
        </p:nvSpPr>
        <p:spPr>
          <a:xfrm>
            <a:off x="793709" y="156611"/>
            <a:ext cx="4978441" cy="168927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Meilleures pratiques en matière de transparence financière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B5C4DE-C2F0-1527-0799-74EF0946824B}"/>
              </a:ext>
            </a:extLst>
          </p:cNvPr>
          <p:cNvSpPr/>
          <p:nvPr/>
        </p:nvSpPr>
        <p:spPr>
          <a:xfrm rot="5400000" flipH="1">
            <a:off x="2839677" y="430460"/>
            <a:ext cx="87738" cy="4247574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610CC1A-0581-14F5-7155-2E232727A7FD}"/>
              </a:ext>
            </a:extLst>
          </p:cNvPr>
          <p:cNvGrpSpPr/>
          <p:nvPr/>
        </p:nvGrpSpPr>
        <p:grpSpPr>
          <a:xfrm>
            <a:off x="1575540" y="3523274"/>
            <a:ext cx="9523793" cy="2577799"/>
            <a:chOff x="1003366" y="3520922"/>
            <a:chExt cx="9523793" cy="257779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17FC6D-ED39-D845-A63B-061B23F7B7D1}"/>
                </a:ext>
              </a:extLst>
            </p:cNvPr>
            <p:cNvSpPr/>
            <p:nvPr/>
          </p:nvSpPr>
          <p:spPr bwMode="auto">
            <a:xfrm>
              <a:off x="1003366" y="3538114"/>
              <a:ext cx="2560607" cy="2560607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Rapports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financiers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EBFB3DD-AB1A-3B43-9859-33E24E44FB9D}"/>
                </a:ext>
              </a:extLst>
            </p:cNvPr>
            <p:cNvSpPr/>
            <p:nvPr/>
          </p:nvSpPr>
          <p:spPr bwMode="auto">
            <a:xfrm>
              <a:off x="3305050" y="3520923"/>
              <a:ext cx="2560607" cy="2560607"/>
            </a:xfrm>
            <a:prstGeom prst="ellipse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Instructions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pour le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Remboursement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des frais 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663DF4-83E2-904A-8703-E0CB46178C8E}"/>
                </a:ext>
              </a:extLst>
            </p:cNvPr>
            <p:cNvSpPr/>
            <p:nvPr/>
          </p:nvSpPr>
          <p:spPr bwMode="auto">
            <a:xfrm>
              <a:off x="5664868" y="3538114"/>
              <a:ext cx="2560607" cy="2560607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Gestion des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comptes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bancaires 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DD2656F-61FD-6A9E-98F8-4AF5E9337AE5}"/>
                </a:ext>
              </a:extLst>
            </p:cNvPr>
            <p:cNvSpPr/>
            <p:nvPr/>
          </p:nvSpPr>
          <p:spPr bwMode="auto">
            <a:xfrm>
              <a:off x="7966552" y="3520922"/>
              <a:ext cx="2560607" cy="2560607"/>
            </a:xfrm>
            <a:prstGeom prst="ellipse">
              <a:avLst/>
            </a:prstGeom>
            <a:solidFill>
              <a:srgbClr val="00338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Audits et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évaluations de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fin d’année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</a:p>
            <a:p>
              <a:pPr marL="609600" indent="-609600" algn="ctr">
                <a:buFont typeface="Helvetica" pitchFamily="84" charset="0"/>
                <a:buNone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37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332318" y="683618"/>
            <a:ext cx="4227279" cy="973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Planification d’activités de service </a:t>
            </a:r>
          </a:p>
          <a:p>
            <a:pPr algn="ctr">
              <a:buSzPct val="120000"/>
            </a:pPr>
            <a:r>
              <a:rPr lang="fr-FR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: Passez à l’action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079DA-057D-90DF-56F3-0DA5CBB5CFAA}"/>
              </a:ext>
            </a:extLst>
          </p:cNvPr>
          <p:cNvSpPr txBox="1"/>
          <p:nvPr/>
        </p:nvSpPr>
        <p:spPr>
          <a:xfrm>
            <a:off x="6417896" y="2773889"/>
            <a:ext cx="56713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1 : Dresser la liste de domaines d’action éventuels</a:t>
            </a:r>
          </a:p>
          <a:p>
            <a:pPr lvl="0"/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2 : Former des groupes de travail</a:t>
            </a:r>
          </a:p>
          <a:p>
            <a:pPr lvl="0"/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3 : Mener une étude de faisabilité</a:t>
            </a:r>
          </a:p>
          <a:p>
            <a:pPr lvl="0"/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4 : Dresser un plan d’action</a:t>
            </a:r>
          </a:p>
          <a:p>
            <a:pPr lvl="0">
              <a:defRPr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5 : Appliquer le plan d’action </a:t>
            </a:r>
          </a:p>
          <a:p>
            <a:pPr lvl="0"/>
            <a:endParaRPr lang="en-US" sz="1600" b="1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AE6717-182D-FED8-4EFE-CF339AEF5B02}"/>
              </a:ext>
            </a:extLst>
          </p:cNvPr>
          <p:cNvSpPr/>
          <p:nvPr/>
        </p:nvSpPr>
        <p:spPr>
          <a:xfrm>
            <a:off x="4090307" y="6153015"/>
            <a:ext cx="8236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Les projets du club doivent toujours émaner d’une décision collective.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A055BC-F2E4-D4BD-11A9-B0415F411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47" y="914366"/>
            <a:ext cx="3333586" cy="4343103"/>
          </a:xfrm>
          <a:prstGeom prst="rect">
            <a:avLst/>
          </a:prstGeom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970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325217" y="1042577"/>
            <a:ext cx="5060904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de la deuxième séance de 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Exercice 8 - Page 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738439" y="1782529"/>
            <a:ext cx="32872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 deuxième séance de formation porte sur le partage des responsabilités au sein du club.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825-C2CF-BA1C-CDAB-33C17B37E6F4}"/>
              </a:ext>
            </a:extLst>
          </p:cNvPr>
          <p:cNvSpPr txBox="1"/>
          <p:nvPr/>
        </p:nvSpPr>
        <p:spPr>
          <a:xfrm>
            <a:off x="5909794" y="3195001"/>
            <a:ext cx="4758208" cy="188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Selon vous, quels sont les trois objectifs les plus importants à accomplir lors de cette deuxième séance de formation ? </a:t>
            </a:r>
          </a:p>
        </p:txBody>
      </p:sp>
    </p:spTree>
    <p:extLst>
      <p:ext uri="{BB962C8B-B14F-4D97-AF65-F5344CB8AC3E}">
        <p14:creationId xmlns:p14="http://schemas.microsoft.com/office/powerpoint/2010/main" val="2182543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7038478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Troisième séance de formation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560683" y="3631562"/>
            <a:ext cx="5898995" cy="14211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Rencontre des nouveaux officiels et de leurs mentors</a:t>
            </a:r>
          </a:p>
          <a:p>
            <a:pPr>
              <a:buSzPct val="120000"/>
            </a:pPr>
            <a:endParaRPr lang="en-US" ker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fr-F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Souligner l'importance de la planification, du travail d'équipe et de la communication.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5898995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 réunions productives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1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59125" y="1665982"/>
            <a:ext cx="4138439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438822" y="1070378"/>
            <a:ext cx="10272721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sz="36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réunions productives</a:t>
            </a:r>
          </a:p>
          <a:p>
            <a:endParaRPr lang="en-US" altLang="en-US" sz="1000" ker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10F24-525D-0AC4-546D-F4DFB7A6811A}"/>
              </a:ext>
            </a:extLst>
          </p:cNvPr>
          <p:cNvSpPr txBox="1"/>
          <p:nvPr/>
        </p:nvSpPr>
        <p:spPr>
          <a:xfrm>
            <a:off x="1233871" y="2281528"/>
            <a:ext cx="972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encourager la participation...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15E99-4A82-30CE-7599-82DF58F9F108}"/>
              </a:ext>
            </a:extLst>
          </p:cNvPr>
          <p:cNvSpPr/>
          <p:nvPr/>
        </p:nvSpPr>
        <p:spPr>
          <a:xfrm>
            <a:off x="1356295" y="3184590"/>
            <a:ext cx="9897242" cy="375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Veillez à ce que la date, l'heure et le lieu de la réunion conviennent aux membres et recrues potentielles du club.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Envoyez des invitations qui incluent le programme de la réunion. 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appel au téléphone peut motiver des indécis.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Invitez un conférencier à parler d'un sujet lié aux préoccupations du club.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Veillez à ce que tout membre du club soit engagé sans délai dans un projet de service.</a:t>
            </a:r>
          </a:p>
        </p:txBody>
      </p:sp>
    </p:spTree>
    <p:extLst>
      <p:ext uri="{BB962C8B-B14F-4D97-AF65-F5344CB8AC3E}">
        <p14:creationId xmlns:p14="http://schemas.microsoft.com/office/powerpoint/2010/main" val="2253410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267074" y="683618"/>
            <a:ext cx="4924926" cy="973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 réunions productives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: Votre club, à votre manière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F0BAD-7801-C801-D935-D0D39E06DA71}"/>
              </a:ext>
            </a:extLst>
          </p:cNvPr>
          <p:cNvSpPr txBox="1"/>
          <p:nvPr/>
        </p:nvSpPr>
        <p:spPr>
          <a:xfrm>
            <a:off x="5975684" y="3047013"/>
            <a:ext cx="58888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réunions qui correspondent à votre club</a:t>
            </a:r>
          </a:p>
          <a:p>
            <a:pPr>
              <a:spcAft>
                <a:spcPts val="1800"/>
              </a:spcAft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Réinventer la réunion statutaire</a:t>
            </a:r>
          </a:p>
          <a:p>
            <a:pPr>
              <a:spcAft>
                <a:spcPts val="180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faire accepter le changement</a:t>
            </a:r>
          </a:p>
          <a:p>
            <a:pPr>
              <a:spcAft>
                <a:spcPts val="180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Clés d’une réunion réussie</a:t>
            </a:r>
          </a:p>
          <a:p>
            <a:pPr>
              <a:spcAft>
                <a:spcPts val="180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Idées pour encourager l’engagement</a:t>
            </a:r>
          </a:p>
          <a:p>
            <a:pPr>
              <a:spcAft>
                <a:spcPts val="180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Idées de programmes pour réunions de club</a:t>
            </a:r>
          </a:p>
          <a:p>
            <a:pPr>
              <a:spcAft>
                <a:spcPts val="180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Annoncer vos réunions et événements au public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A9867-81E8-0E49-27B4-6030F2996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64" y="978835"/>
            <a:ext cx="3225130" cy="4136356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521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408822" y="1026624"/>
            <a:ext cx="5304220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réunions productives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Exercice 9 - Page 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361444" y="2326699"/>
            <a:ext cx="4365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 troisième séance de formation porte sur la qualité des réunions.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79508-5DB3-4020-B6A5-7219C6E605BF}"/>
              </a:ext>
            </a:extLst>
          </p:cNvPr>
          <p:cNvSpPr txBox="1"/>
          <p:nvPr/>
        </p:nvSpPr>
        <p:spPr>
          <a:xfrm>
            <a:off x="5772812" y="3063406"/>
            <a:ext cx="5780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Quels sont les éléments clés d'une réunion engageante et productive ?</a:t>
            </a:r>
          </a:p>
          <a:p>
            <a:pPr marL="514350" indent="-514350">
              <a:buFont typeface="+mj-lt"/>
              <a:buAutoNum type="arabicPeriod"/>
            </a:pP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 pour optimiser la présence aux réunions ?</a:t>
            </a:r>
          </a:p>
        </p:txBody>
      </p:sp>
    </p:spTree>
    <p:extLst>
      <p:ext uri="{BB962C8B-B14F-4D97-AF65-F5344CB8AC3E}">
        <p14:creationId xmlns:p14="http://schemas.microsoft.com/office/powerpoint/2010/main" val="280040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-1524" y="254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1356294" y="180823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1065912" y="1202068"/>
            <a:ext cx="5326867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fr-F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de formation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47CBE-F750-DC75-AEE8-8DC4E5293AF5}"/>
              </a:ext>
            </a:extLst>
          </p:cNvPr>
          <p:cNvGrpSpPr/>
          <p:nvPr/>
        </p:nvGrpSpPr>
        <p:grpSpPr>
          <a:xfrm>
            <a:off x="7056494" y="1440324"/>
            <a:ext cx="4257742" cy="4538043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9691B-CB36-EB1A-254D-FB7544CA3D0F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86D90A2F-5908-7517-8D44-A3C97B98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C1EFFA7-3825-9648-5212-ADEC1DE1B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8261FA8-E581-C86F-0AFD-4CD3E918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FEA98F-98E1-60E8-1F19-5AD73210D1CB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45483C3-A846-87A7-70B7-33732E509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E62F49D-A475-7AA0-BB38-A3DE12B8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500DEEA-389C-3F3E-69C0-500027809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B4999C-79F4-9F05-E9D5-5ED173587069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B08A874A-3C98-A863-C839-9DBCF5FFA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16E93F6A-0516-E738-0365-CE76DAEB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602D5C6E-E628-D7EE-43FF-E13E6D40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BE576A-1E3C-0DB0-FDFC-4D5722F5E959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3C5BF3-A074-A04E-A639-21670F757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0301BD-E510-1204-0196-77F62F44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4DD3F0E-D837-EFA2-8C90-A1A788C1C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88A4F29-3BC7-8EE5-3E6B-78E9C6C162FE}"/>
              </a:ext>
            </a:extLst>
          </p:cNvPr>
          <p:cNvSpPr txBox="1"/>
          <p:nvPr/>
        </p:nvSpPr>
        <p:spPr>
          <a:xfrm>
            <a:off x="529657" y="2262391"/>
            <a:ext cx="63684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fr-FR" sz="1800" b="0" dirty="0">
                <a:solidFill>
                  <a:srgbClr val="002060"/>
                </a:solidFill>
              </a:rPr>
              <a:t>Section I -</a:t>
            </a:r>
            <a:r>
              <a:rPr lang="fr-FR" sz="1800" dirty="0">
                <a:solidFill>
                  <a:srgbClr val="002060"/>
                </a:solidFill>
              </a:rPr>
              <a:t>  	 	Compétences requises</a:t>
            </a:r>
          </a:p>
          <a:p>
            <a:pPr>
              <a:tabLst>
                <a:tab pos="1255713" algn="l"/>
              </a:tabLst>
            </a:pPr>
            <a:r>
              <a:rPr lang="fr-FR" sz="18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828800" algn="l"/>
              </a:tabLst>
            </a:pPr>
            <a:r>
              <a:rPr lang="fr-FR" sz="1800" b="0" dirty="0">
                <a:solidFill>
                  <a:srgbClr val="002060"/>
                </a:solidFill>
              </a:rPr>
              <a:t>Section II -     	</a:t>
            </a:r>
            <a:r>
              <a:rPr lang="fr-FR" sz="1800" dirty="0">
                <a:solidFill>
                  <a:srgbClr val="002060"/>
                </a:solidFill>
              </a:rPr>
              <a:t>Se faire expert en savoir Lions </a:t>
            </a:r>
          </a:p>
          <a:p>
            <a:pPr>
              <a:tabLst>
                <a:tab pos="1828800" algn="l"/>
              </a:tabLst>
            </a:pPr>
            <a:r>
              <a:rPr lang="fr-FR" sz="1800" dirty="0">
                <a:solidFill>
                  <a:srgbClr val="002060"/>
                </a:solidFill>
              </a:rPr>
              <a:t>                      </a:t>
            </a:r>
          </a:p>
          <a:p>
            <a:pPr>
              <a:tabLst>
                <a:tab pos="1255713" algn="l"/>
              </a:tabLst>
            </a:pPr>
            <a:endParaRPr lang="en-US" altLang="en-US" sz="18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fr-FR" sz="1800" b="0" dirty="0">
                <a:solidFill>
                  <a:srgbClr val="002060"/>
                </a:solidFill>
              </a:rPr>
              <a:t>Section III -    	</a:t>
            </a:r>
            <a:r>
              <a:rPr lang="fr-FR" sz="1800" dirty="0">
                <a:solidFill>
                  <a:srgbClr val="002060"/>
                </a:solidFill>
              </a:rPr>
              <a:t>Constituer une équipe de mentors pour 	   	officiels de club</a:t>
            </a:r>
          </a:p>
          <a:p>
            <a:pPr>
              <a:tabLst>
                <a:tab pos="1255713" algn="l"/>
              </a:tabLst>
            </a:pPr>
            <a:r>
              <a:rPr lang="fr-FR" sz="18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fr-FR" sz="1800" b="0" dirty="0">
                <a:solidFill>
                  <a:srgbClr val="002060"/>
                </a:solidFill>
              </a:rPr>
              <a:t>Section IV -    	</a:t>
            </a:r>
            <a:r>
              <a:rPr lang="fr-FR" sz="1800" dirty="0">
                <a:solidFill>
                  <a:srgbClr val="002060"/>
                </a:solidFill>
              </a:rPr>
              <a:t>Conception de formation d’officiels de 		club</a:t>
            </a:r>
          </a:p>
          <a:p>
            <a:pPr>
              <a:tabLst>
                <a:tab pos="1255713" algn="l"/>
              </a:tabLst>
            </a:pPr>
            <a:r>
              <a:rPr lang="fr-FR" sz="1800" dirty="0">
                <a:solidFill>
                  <a:srgbClr val="002060"/>
                </a:solidFill>
              </a:rPr>
              <a:t>  </a:t>
            </a:r>
          </a:p>
          <a:p>
            <a:pPr>
              <a:tabLst>
                <a:tab pos="1255713" algn="l"/>
              </a:tabLst>
            </a:pPr>
            <a:r>
              <a:rPr lang="fr-FR" sz="1800" b="0" dirty="0">
                <a:solidFill>
                  <a:srgbClr val="002060"/>
                </a:solidFill>
              </a:rPr>
              <a:t>Section V -</a:t>
            </a:r>
            <a:r>
              <a:rPr lang="fr-FR" sz="1800" dirty="0">
                <a:solidFill>
                  <a:srgbClr val="002060"/>
                </a:solidFill>
              </a:rPr>
              <a:t>     	Estimation des besoins du club</a:t>
            </a:r>
          </a:p>
          <a:p>
            <a:pPr>
              <a:tabLst>
                <a:tab pos="1255713" algn="l"/>
              </a:tabLst>
            </a:pPr>
            <a:r>
              <a:rPr lang="fr-FR" sz="1800" dirty="0">
                <a:solidFill>
                  <a:srgbClr val="002060"/>
                </a:solidFill>
              </a:rPr>
              <a:t>	</a:t>
            </a:r>
          </a:p>
          <a:p>
            <a:pPr>
              <a:tabLst>
                <a:tab pos="1255713" algn="l"/>
              </a:tabLst>
            </a:pPr>
            <a:r>
              <a:rPr lang="fr-FR" sz="1800" b="0" dirty="0">
                <a:solidFill>
                  <a:srgbClr val="002060"/>
                </a:solidFill>
              </a:rPr>
              <a:t>Section VI -   	</a:t>
            </a:r>
            <a:r>
              <a:rPr lang="fr-FR" sz="1800" dirty="0">
                <a:solidFill>
                  <a:srgbClr val="002060"/>
                </a:solidFill>
              </a:rPr>
              <a:t>Ressources à l’usage du Lion Guide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DF1D3C-41B0-B773-1260-ECDAD08BC3F5}"/>
              </a:ext>
            </a:extLst>
          </p:cNvPr>
          <p:cNvSpPr/>
          <p:nvPr/>
        </p:nvSpPr>
        <p:spPr>
          <a:xfrm>
            <a:off x="2063725" y="6360706"/>
            <a:ext cx="7119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formation Lion Guide peut s’effectuer en autoformation ou en classe.</a:t>
            </a:r>
          </a:p>
        </p:txBody>
      </p:sp>
    </p:spTree>
    <p:extLst>
      <p:ext uri="{BB962C8B-B14F-4D97-AF65-F5344CB8AC3E}">
        <p14:creationId xmlns:p14="http://schemas.microsoft.com/office/powerpoint/2010/main" val="2805177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7287130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Quatrième séance de formation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441158" y="1097444"/>
            <a:ext cx="6918109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Recrutement et fidélisation</a:t>
            </a:r>
            <a:br>
              <a:rPr lang="fr-FR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 l’effectif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95366-ADB6-D583-EB63-819351794CEF}"/>
              </a:ext>
            </a:extLst>
          </p:cNvPr>
          <p:cNvSpPr/>
          <p:nvPr/>
        </p:nvSpPr>
        <p:spPr>
          <a:xfrm>
            <a:off x="113820" y="3156972"/>
            <a:ext cx="7191213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Cette section souligne l'importance d’une croissance continue de l’effectif du club et donne l'occasion de vérifier les progrès accomplis par l'équipe de mentors.</a:t>
            </a:r>
          </a:p>
          <a:p>
            <a:pPr>
              <a:lnSpc>
                <a:spcPct val="150000"/>
              </a:lnSpc>
            </a:pPr>
            <a:r>
              <a:rPr lang="fr-FR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fr-FR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40924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459579" y="358804"/>
            <a:ext cx="4136113" cy="132695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Recrutement et fidélisation de l’effectif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: e-Book du président de commission Effectif de club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9E571-770D-7F6F-900F-245B45F2A552}"/>
              </a:ext>
            </a:extLst>
          </p:cNvPr>
          <p:cNvSpPr txBox="1"/>
          <p:nvPr/>
        </p:nvSpPr>
        <p:spPr>
          <a:xfrm>
            <a:off x="7515726" y="2922850"/>
            <a:ext cx="44436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Recrutement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Responsabilités du parrain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Cérémonie d'intronisation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des nouveaux membres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Prix et distinctions en matière de croissance de l'effectif</a:t>
            </a:r>
          </a:p>
          <a:p>
            <a:pPr>
              <a:defRPr/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de tous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0E318-5B24-2901-0D91-DABC3CCA8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50" y="602292"/>
            <a:ext cx="3477557" cy="4513264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16200000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4745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267405" y="1011641"/>
            <a:ext cx="5924595" cy="103424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Créer un plan de recrutement </a:t>
            </a:r>
          </a:p>
          <a:p>
            <a:r>
              <a:rPr lang="fr-F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Exercice 10 - Page 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31756" y="1908058"/>
            <a:ext cx="4365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Lancer un plan de recrutement en continu et vérifier les progrès en formation des officiels du club.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16483-25B7-691D-6EBB-091613B7C795}"/>
              </a:ext>
            </a:extLst>
          </p:cNvPr>
          <p:cNvSpPr txBox="1"/>
          <p:nvPr/>
        </p:nvSpPr>
        <p:spPr>
          <a:xfrm>
            <a:off x="5228987" y="3118261"/>
            <a:ext cx="6612364" cy="197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Présentez aux nouveaux officiels des idées de recrutement ayant fait leurs preuves.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01494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7351299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Cinquième séance de formation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6509446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Préparez l’avenir pour atteindre l’excellence </a:t>
            </a:r>
          </a:p>
          <a:p>
            <a:pPr>
              <a:buSzPct val="120000"/>
            </a:pPr>
            <a:r>
              <a:rPr lang="fr-FR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38A342-57AA-EB19-83D9-18DE6C3B525F}"/>
              </a:ext>
            </a:extLst>
          </p:cNvPr>
          <p:cNvSpPr/>
          <p:nvPr/>
        </p:nvSpPr>
        <p:spPr>
          <a:xfrm>
            <a:off x="30644" y="3064639"/>
            <a:ext cx="69953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Discuter du besoin d’efforts de planification continus pour le développement du club. 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discussion devrait avoir lieu une fois que le club fonctionne depuis quelques mois, mais avant que les nouveaux officiels ne prennent leurs fonctions pour l’année Lions suivante. </a:t>
            </a:r>
          </a:p>
          <a:p>
            <a:pPr algn="ctr"/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Encouragez la continuation des efforts de planification et de développement de club. </a:t>
            </a:r>
          </a:p>
        </p:txBody>
      </p:sp>
    </p:spTree>
    <p:extLst>
      <p:ext uri="{BB962C8B-B14F-4D97-AF65-F5344CB8AC3E}">
        <p14:creationId xmlns:p14="http://schemas.microsoft.com/office/powerpoint/2010/main" val="3800863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Préparez l’avenir pour atteindre l’excellence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49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: Planifier la réussite de son club </a:t>
            </a:r>
          </a:p>
          <a:p>
            <a:pPr>
              <a:lnSpc>
                <a:spcPct val="114000"/>
              </a:lnSpc>
            </a:pP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(Approche Globale Effectif)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0B8AA-40E4-94D3-AACB-99E21143FBBC}"/>
              </a:ext>
            </a:extLst>
          </p:cNvPr>
          <p:cNvSpPr txBox="1"/>
          <p:nvPr/>
        </p:nvSpPr>
        <p:spPr>
          <a:xfrm>
            <a:off x="6951372" y="2970056"/>
            <a:ext cx="4842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Définir les points forts de son club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SWOT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SMART 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d’action pour Bâtir une équipe, Bâtir une vision, Bâtir un plan et Bâtir la réussite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CF995-4510-7F30-A9C9-2BF0715BA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12" y="1235071"/>
            <a:ext cx="3234496" cy="4218677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859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fr-FR" sz="28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réparez l’avenir pour atteindre l’excellence</a:t>
            </a:r>
            <a:endParaRPr lang="en-US" sz="2800" b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Ressource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Initiative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club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E3571-82D4-C56A-0AEE-20FF15E51380}"/>
              </a:ext>
            </a:extLst>
          </p:cNvPr>
          <p:cNvSpPr txBox="1"/>
          <p:nvPr/>
        </p:nvSpPr>
        <p:spPr>
          <a:xfrm>
            <a:off x="6706235" y="3752358"/>
            <a:ext cx="53284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9350" lvl="1" indent="-692150"/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1 :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Comprendre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processus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2 : </a:t>
            </a:r>
            <a:r>
              <a:rPr lang="fr-FR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Déterminer les besoins de changement 	par un processus d’évaluation critique.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3: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Déterminer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besoin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4: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Élaborer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plans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d’action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5: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Mettre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œuvre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maintenir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	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78A35-222B-97BB-8E83-DB3A7691012E}"/>
              </a:ext>
            </a:extLst>
          </p:cNvPr>
          <p:cNvSpPr/>
          <p:nvPr/>
        </p:nvSpPr>
        <p:spPr>
          <a:xfrm>
            <a:off x="5973625" y="28609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altLang="en-US" i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processus, qui prend environ quatre heures, </a:t>
            </a:r>
            <a:br>
              <a:rPr lang="fr-FR" altLang="en-US" i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i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se mener sur une série de réunions.</a:t>
            </a:r>
            <a:r>
              <a:rPr lang="en-US" altLang="en-US" i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4A2A3-506D-8715-2707-E84B71FD6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28" y="940936"/>
            <a:ext cx="3291378" cy="419686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452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Préparez l’avenir pour atteindre l’excellence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: Prix Excellence de club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3FA49-ECA0-0BA7-6F47-314A364B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22" y="597134"/>
            <a:ext cx="3582575" cy="4321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C11A17-CB0A-575F-5C37-568AD9B64568}"/>
              </a:ext>
            </a:extLst>
          </p:cNvPr>
          <p:cNvSpPr txBox="1"/>
          <p:nvPr/>
        </p:nvSpPr>
        <p:spPr>
          <a:xfrm>
            <a:off x="6568917" y="2678662"/>
            <a:ext cx="51206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récompenser les réussites dans les domaines suivants : 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 de l’effectif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des responsables et excellence organisationnelle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2498661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4400">
                <a:latin typeface="Arial" charset="0"/>
                <a:ea typeface="Arial" charset="0"/>
                <a:cs typeface="Arial" charset="0"/>
              </a:rPr>
              <a:t>Section 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200" b="0" i="1">
                <a:latin typeface="Arial" charset="0"/>
                <a:ea typeface="Arial" charset="0"/>
                <a:cs typeface="Arial" charset="0"/>
              </a:rPr>
              <a:t>Estimation des besoins du club</a:t>
            </a:r>
          </a:p>
        </p:txBody>
      </p:sp>
    </p:spTree>
    <p:extLst>
      <p:ext uri="{BB962C8B-B14F-4D97-AF65-F5344CB8AC3E}">
        <p14:creationId xmlns:p14="http://schemas.microsoft.com/office/powerpoint/2010/main" val="1801452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67" y="5124048"/>
            <a:ext cx="1107233" cy="1080106"/>
          </a:xfrm>
          <a:prstGeom prst="rect">
            <a:avLst/>
          </a:prstGeom>
        </p:spPr>
      </p:pic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449179" y="176270"/>
            <a:ext cx="7411453" cy="13828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Section V - Estimation des besoins du club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823038" y="-51910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CD7332-CA9C-BB4F-F3D3-CC0CE1FA7FED}"/>
              </a:ext>
            </a:extLst>
          </p:cNvPr>
          <p:cNvSpPr/>
          <p:nvPr/>
        </p:nvSpPr>
        <p:spPr>
          <a:xfrm>
            <a:off x="8437414" y="2318104"/>
            <a:ext cx="34271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Mener l'évaluation des pages 35-39 pour déterminer les besoins du club et en cerner les aspects à améliorer. </a:t>
            </a:r>
          </a:p>
          <a:p>
            <a:r>
              <a:rPr lang="fr-FR" sz="2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A5B36-610D-A54B-0D99-4E6F13D6DD04}"/>
              </a:ext>
            </a:extLst>
          </p:cNvPr>
          <p:cNvSpPr txBox="1"/>
          <p:nvPr/>
        </p:nvSpPr>
        <p:spPr>
          <a:xfrm>
            <a:off x="1206852" y="2141801"/>
            <a:ext cx="4985401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Responsabilités du club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de club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Activités de service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Fondation du Lions Clubs International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Réunions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 de l'effectif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Soutien au niveau du district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Approfondir la formation des responsables</a:t>
            </a:r>
          </a:p>
        </p:txBody>
      </p:sp>
    </p:spTree>
    <p:extLst>
      <p:ext uri="{BB962C8B-B14F-4D97-AF65-F5344CB8AC3E}">
        <p14:creationId xmlns:p14="http://schemas.microsoft.com/office/powerpoint/2010/main" val="37425406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4400">
                <a:latin typeface="Arial" charset="0"/>
                <a:ea typeface="Arial" charset="0"/>
                <a:cs typeface="Arial" charset="0"/>
              </a:rPr>
              <a:t>Section VI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200" b="0" i="1">
                <a:latin typeface="Arial" charset="0"/>
                <a:ea typeface="Arial" charset="0"/>
                <a:cs typeface="Arial" charset="0"/>
              </a:rPr>
              <a:t>Ressources à l’usage du Lion Guide</a:t>
            </a:r>
          </a:p>
        </p:txBody>
      </p:sp>
    </p:spTree>
    <p:extLst>
      <p:ext uri="{BB962C8B-B14F-4D97-AF65-F5344CB8AC3E}">
        <p14:creationId xmlns:p14="http://schemas.microsoft.com/office/powerpoint/2010/main" val="185842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B6CD1E-B34B-EA93-68C7-C343EE5C2261}"/>
              </a:ext>
            </a:extLst>
          </p:cNvPr>
          <p:cNvSpPr/>
          <p:nvPr/>
        </p:nvSpPr>
        <p:spPr>
          <a:xfrm>
            <a:off x="256674" y="2322175"/>
            <a:ext cx="3960868" cy="2877711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fr-FR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Outils pour officiels de club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Organigramme type de club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 et statuts types de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e-Book du président/premier vice-président de club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e-Book du secrétaire de club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e-Book du trésorier de club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e-Book du président de commission Effectif de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e-Book du président de commission Service de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du président de commission Marketing de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d’intronisation des officiels de club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38FA7-ACA2-7CA1-5AB1-B68A3FE30451}"/>
              </a:ext>
            </a:extLst>
          </p:cNvPr>
          <p:cNvSpPr txBox="1"/>
          <p:nvPr/>
        </p:nvSpPr>
        <p:spPr>
          <a:xfrm>
            <a:off x="4133545" y="4851187"/>
            <a:ext cx="4021942" cy="1862048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fr-FR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Outils Lion Guide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de cérémonie de remise de charte 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Lion Guide - Livret de travail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 Guide certifié - Évaluation pour reconstruction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d'affectation de Lion Guide 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5069696" y="1653599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2328182" y="885224"/>
            <a:ext cx="8545227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Outils de cet atelier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6C668E7-2B75-AE61-C329-AE4797E33FFE}"/>
              </a:ext>
            </a:extLst>
          </p:cNvPr>
          <p:cNvSpPr txBox="1">
            <a:spLocks/>
          </p:cNvSpPr>
          <p:nvPr/>
        </p:nvSpPr>
        <p:spPr>
          <a:xfrm>
            <a:off x="4292052" y="2293679"/>
            <a:ext cx="3960868" cy="1723549"/>
          </a:xfrm>
          <a:prstGeom prst="rect">
            <a:avLst/>
          </a:prstGeom>
          <a:solidFill>
            <a:srgbClr val="0D224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lvl="1" indent="0">
              <a:spcBef>
                <a:spcPct val="0"/>
              </a:spcBef>
              <a:buNone/>
              <a:defRPr/>
            </a:pPr>
            <a:r>
              <a:rPr lang="fr-FR" sz="18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Outils Qualité du club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Meilleures pratiques en matière de transparence financière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Planifier la réussite de son club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 Qualité du club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club, à votre manière !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FBD47C2-E4F1-9CB9-DBF2-4037FC5BBBFE}"/>
              </a:ext>
            </a:extLst>
          </p:cNvPr>
          <p:cNvSpPr txBox="1">
            <a:spLocks/>
          </p:cNvSpPr>
          <p:nvPr/>
        </p:nvSpPr>
        <p:spPr bwMode="auto">
          <a:xfrm>
            <a:off x="7581141" y="4019424"/>
            <a:ext cx="4610859" cy="1815882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2pPr marL="111125" lvl="1">
              <a:defRPr sz="1400" b="1" u="sng">
                <a:solidFill>
                  <a:prstClr val="black"/>
                </a:solidFill>
                <a:latin typeface="Calibri Light" panose="020F0302020204030204" pitchFamily="34" charset="0"/>
              </a:defRPr>
            </a:lvl2pPr>
          </a:lstStyle>
          <a:p>
            <a:pPr lvl="1"/>
            <a:r>
              <a:rPr lang="fr-FR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 de l’effectif et</a:t>
            </a:r>
            <a:br>
              <a:rPr lang="fr-FR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planification de projet</a:t>
            </a:r>
          </a:p>
          <a:p>
            <a:pPr marL="182880" lvl="1">
              <a:spcAft>
                <a:spcPts val="600"/>
              </a:spcAft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</a:pPr>
            <a:r>
              <a:rPr lang="fr-FR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d'orientation des nouveaux membres </a:t>
            </a:r>
          </a:p>
          <a:p>
            <a:pPr marL="182880" lvl="1">
              <a:spcAft>
                <a:spcPts val="600"/>
              </a:spcAft>
            </a:pPr>
            <a:r>
              <a:rPr lang="fr-FR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Évaluation des besoins locaux </a:t>
            </a:r>
          </a:p>
          <a:p>
            <a:pPr marL="182880" lvl="1">
              <a:spcAft>
                <a:spcPts val="600"/>
              </a:spcAft>
            </a:pPr>
            <a:r>
              <a:rPr lang="fr-FR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Passez à l’action : Développement de projet de club</a:t>
            </a:r>
          </a:p>
          <a:p>
            <a:pPr marL="182880" lvl="1">
              <a:spcAft>
                <a:spcPts val="600"/>
              </a:spcAft>
            </a:pPr>
            <a:r>
              <a:rPr lang="fr-FR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Intronisation de nouveau membre</a:t>
            </a:r>
          </a:p>
        </p:txBody>
      </p:sp>
    </p:spTree>
    <p:extLst>
      <p:ext uri="{BB962C8B-B14F-4D97-AF65-F5344CB8AC3E}">
        <p14:creationId xmlns:p14="http://schemas.microsoft.com/office/powerpoint/2010/main" val="7603468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9396415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Évaluez la santé de votre club tous les mois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523BB5-6B8B-23DE-5174-0925A8ED54E4}"/>
              </a:ext>
            </a:extLst>
          </p:cNvPr>
          <p:cNvGrpSpPr/>
          <p:nvPr/>
        </p:nvGrpSpPr>
        <p:grpSpPr>
          <a:xfrm>
            <a:off x="196150" y="1620862"/>
            <a:ext cx="7040062" cy="5008500"/>
            <a:chOff x="351518" y="1124214"/>
            <a:chExt cx="7396402" cy="5212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123ED9-D6AA-B5E7-A638-B9A73FB7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518" y="1124214"/>
              <a:ext cx="6772275" cy="5212080"/>
            </a:xfrm>
            <a:prstGeom prst="rect">
              <a:avLst/>
            </a:prstGeom>
          </p:spPr>
        </p:pic>
        <p:sp>
          <p:nvSpPr>
            <p:cNvPr id="8" name="Left Arrow 7">
              <a:extLst>
                <a:ext uri="{FF2B5EF4-FFF2-40B4-BE49-F238E27FC236}">
                  <a16:creationId xmlns:a16="http://schemas.microsoft.com/office/drawing/2014/main" id="{7D19DBF1-2491-9D40-8BB9-FEBC53D4EEF1}"/>
                </a:ext>
              </a:extLst>
            </p:cNvPr>
            <p:cNvSpPr/>
            <p:nvPr/>
          </p:nvSpPr>
          <p:spPr>
            <a:xfrm>
              <a:off x="3761208" y="1540609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D99C54-EC95-A1D2-678E-9763E66FF4EE}"/>
                </a:ext>
              </a:extLst>
            </p:cNvPr>
            <p:cNvSpPr txBox="1"/>
            <p:nvPr/>
          </p:nvSpPr>
          <p:spPr>
            <a:xfrm>
              <a:off x="4086047" y="1695928"/>
              <a:ext cx="1554479" cy="49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/>
                <a:t>Effectif net</a:t>
              </a:r>
            </a:p>
          </p:txBody>
        </p:sp>
        <p:sp>
          <p:nvSpPr>
            <p:cNvPr id="14" name="Left Arrow 6">
              <a:extLst>
                <a:ext uri="{FF2B5EF4-FFF2-40B4-BE49-F238E27FC236}">
                  <a16:creationId xmlns:a16="http://schemas.microsoft.com/office/drawing/2014/main" id="{B1776141-2382-0D82-CF24-C58088AF21E3}"/>
                </a:ext>
              </a:extLst>
            </p:cNvPr>
            <p:cNvSpPr/>
            <p:nvPr/>
          </p:nvSpPr>
          <p:spPr>
            <a:xfrm>
              <a:off x="5230406" y="4669143"/>
              <a:ext cx="1828800" cy="54864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841DE1-B591-41CA-EF00-35EF860E9CF8}"/>
                </a:ext>
              </a:extLst>
            </p:cNvPr>
            <p:cNvSpPr txBox="1"/>
            <p:nvPr/>
          </p:nvSpPr>
          <p:spPr>
            <a:xfrm>
              <a:off x="5496843" y="4825734"/>
              <a:ext cx="1523999" cy="25622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1000" b="1" dirty="0"/>
                <a:t>Rotation des officiels</a:t>
              </a:r>
            </a:p>
          </p:txBody>
        </p:sp>
        <p:sp>
          <p:nvSpPr>
            <p:cNvPr id="16" name="Left Arrow 8">
              <a:extLst>
                <a:ext uri="{FF2B5EF4-FFF2-40B4-BE49-F238E27FC236}">
                  <a16:creationId xmlns:a16="http://schemas.microsoft.com/office/drawing/2014/main" id="{EC7C96E7-819A-E8B5-8073-BEB93ADEA4AE}"/>
                </a:ext>
              </a:extLst>
            </p:cNvPr>
            <p:cNvSpPr/>
            <p:nvPr/>
          </p:nvSpPr>
          <p:spPr>
            <a:xfrm>
              <a:off x="6162171" y="2748674"/>
              <a:ext cx="1487082" cy="872369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62A7B8-3734-6F59-5713-94D11DABDDDD}"/>
                </a:ext>
              </a:extLst>
            </p:cNvPr>
            <p:cNvSpPr txBox="1"/>
            <p:nvPr/>
          </p:nvSpPr>
          <p:spPr>
            <a:xfrm>
              <a:off x="6260839" y="2953720"/>
              <a:ext cx="1487081" cy="49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/>
                <a:t>Activités de service</a:t>
              </a:r>
            </a:p>
          </p:txBody>
        </p:sp>
        <p:sp>
          <p:nvSpPr>
            <p:cNvPr id="18" name="Left Arrow 10">
              <a:extLst>
                <a:ext uri="{FF2B5EF4-FFF2-40B4-BE49-F238E27FC236}">
                  <a16:creationId xmlns:a16="http://schemas.microsoft.com/office/drawing/2014/main" id="{36FEBAEB-A035-6946-026E-FA963DA63AF5}"/>
                </a:ext>
              </a:extLst>
            </p:cNvPr>
            <p:cNvSpPr/>
            <p:nvPr/>
          </p:nvSpPr>
          <p:spPr>
            <a:xfrm>
              <a:off x="4732697" y="4032297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E16C8A-7359-657D-BAC2-E95091B4444F}"/>
                </a:ext>
              </a:extLst>
            </p:cNvPr>
            <p:cNvSpPr txBox="1"/>
            <p:nvPr/>
          </p:nvSpPr>
          <p:spPr>
            <a:xfrm>
              <a:off x="4934997" y="4188273"/>
              <a:ext cx="1577602" cy="24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/>
                <a:t>Historique des rapports</a:t>
              </a:r>
            </a:p>
          </p:txBody>
        </p:sp>
        <p:sp>
          <p:nvSpPr>
            <p:cNvPr id="20" name="Left Arrow 5">
              <a:extLst>
                <a:ext uri="{FF2B5EF4-FFF2-40B4-BE49-F238E27FC236}">
                  <a16:creationId xmlns:a16="http://schemas.microsoft.com/office/drawing/2014/main" id="{C2010230-19A0-5714-06F6-A669C2C5593F}"/>
                </a:ext>
              </a:extLst>
            </p:cNvPr>
            <p:cNvSpPr/>
            <p:nvPr/>
          </p:nvSpPr>
          <p:spPr>
            <a:xfrm flipV="1">
              <a:off x="2289030" y="5439522"/>
              <a:ext cx="1828800" cy="60960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22EEC8-ACBF-9065-4D66-95EA29DE57B6}"/>
                </a:ext>
              </a:extLst>
            </p:cNvPr>
            <p:cNvSpPr txBox="1"/>
            <p:nvPr/>
          </p:nvSpPr>
          <p:spPr>
            <a:xfrm>
              <a:off x="2522130" y="5605823"/>
              <a:ext cx="1239079" cy="288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Statut du club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5F28BCF-A5FC-4410-5BC7-27A108EFBFCC}"/>
              </a:ext>
            </a:extLst>
          </p:cNvPr>
          <p:cNvSpPr txBox="1"/>
          <p:nvPr/>
        </p:nvSpPr>
        <p:spPr>
          <a:xfrm>
            <a:off x="7951116" y="2189249"/>
            <a:ext cx="3982250" cy="390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Donne un aperçu rapide de :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Effectif net (année/trimestre/jour)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Signalement du service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des officiels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Historique des rapports Effectif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Statut actuel du club </a:t>
            </a:r>
          </a:p>
          <a:p>
            <a:endParaRPr lang="en-US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A78BF9-D936-D1E6-C24B-544DFEA80996}"/>
              </a:ext>
            </a:extLst>
          </p:cNvPr>
          <p:cNvSpPr txBox="1"/>
          <p:nvPr/>
        </p:nvSpPr>
        <p:spPr>
          <a:xfrm>
            <a:off x="7605525" y="1513614"/>
            <a:ext cx="4202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: Évaluation de la santé du club</a:t>
            </a:r>
          </a:p>
        </p:txBody>
      </p:sp>
    </p:spTree>
    <p:extLst>
      <p:ext uri="{BB962C8B-B14F-4D97-AF65-F5344CB8AC3E}">
        <p14:creationId xmlns:p14="http://schemas.microsoft.com/office/powerpoint/2010/main" val="2279403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11441783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Stratégies d’action suite à l'évaluation de la santé du club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F1F1DE-7812-FC25-FDE1-A10F12443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01" y="1929012"/>
            <a:ext cx="5604389" cy="4240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AC6979-F44C-FD89-8C5C-6E69D98EB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423" y="1929013"/>
            <a:ext cx="5862720" cy="42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96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82031" y="897793"/>
            <a:ext cx="7902663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Solutions aux problèmes de club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88C9C4-3306-C614-1D75-882F0C4D2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384" y="1646118"/>
            <a:ext cx="3881534" cy="501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621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95162" y="1885004"/>
            <a:ext cx="4145077" cy="6007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595162" y="1274994"/>
            <a:ext cx="10272721" cy="477500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sz="36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VI - Ressources à l’usage du Lion Guide</a:t>
            </a:r>
          </a:p>
          <a:p>
            <a:endParaRPr lang="en-US" altLang="en-US" sz="1000" ker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87484-0016-68F8-18D6-BC6959A334B8}"/>
              </a:ext>
            </a:extLst>
          </p:cNvPr>
          <p:cNvSpPr txBox="1"/>
          <p:nvPr/>
        </p:nvSpPr>
        <p:spPr>
          <a:xfrm>
            <a:off x="438822" y="3081879"/>
            <a:ext cx="3307117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trimestriel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65FE8-9E61-557D-9682-532F06FE7C6E}"/>
              </a:ext>
            </a:extLst>
          </p:cNvPr>
          <p:cNvSpPr txBox="1"/>
          <p:nvPr/>
        </p:nvSpPr>
        <p:spPr>
          <a:xfrm>
            <a:off x="595162" y="4018184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de données précieuses pour une croissance continue  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B610B082-2165-C5B8-4457-7FE284101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074" y="4030393"/>
            <a:ext cx="4770120" cy="1692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sz="2000" b="0" dirty="0">
                <a:solidFill>
                  <a:srgbClr val="002060"/>
                </a:solidFill>
                <a:cs typeface="Arial" panose="020B0604020202020204" pitchFamily="34" charset="0"/>
              </a:rPr>
              <a:t>Le Lions International est là pour vous aider. Écrire à </a:t>
            </a:r>
          </a:p>
          <a:p>
            <a:pPr>
              <a:spcBef>
                <a:spcPct val="0"/>
              </a:spcBef>
            </a:pPr>
            <a:r>
              <a:rPr lang="fr-FR" sz="2000" b="0" u="sng" dirty="0">
                <a:solidFill>
                  <a:srgbClr val="00206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Certifiedguidinglions@lionsclubs.org</a:t>
            </a:r>
            <a:r>
              <a:rPr lang="fr-FR" sz="2000" b="0" dirty="0">
                <a:solidFill>
                  <a:srgbClr val="002060"/>
                </a:solidFill>
                <a:cs typeface="Arial" panose="020B0604020202020204" pitchFamily="34" charset="0"/>
              </a:rPr>
              <a:t> si vous avez des questions.</a:t>
            </a:r>
          </a:p>
          <a:p>
            <a:pPr>
              <a:spcBef>
                <a:spcPct val="0"/>
              </a:spcBef>
            </a:pPr>
            <a:r>
              <a:rPr lang="fr-FR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6361C-7EC9-EC42-2A82-E1E262EF5104}"/>
              </a:ext>
            </a:extLst>
          </p:cNvPr>
          <p:cNvSpPr txBox="1"/>
          <p:nvPr/>
        </p:nvSpPr>
        <p:spPr>
          <a:xfrm>
            <a:off x="7318074" y="3081879"/>
            <a:ext cx="3775042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Soutien au Lion Guide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4F31F-938B-5A78-6AD1-737BF91CCB97}"/>
              </a:ext>
            </a:extLst>
          </p:cNvPr>
          <p:cNvSpPr txBox="1"/>
          <p:nvPr/>
        </p:nvSpPr>
        <p:spPr>
          <a:xfrm>
            <a:off x="4343522" y="3081879"/>
            <a:ext cx="2426394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final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CD09A-9465-6FB7-CF15-1653CD5BACB4}"/>
              </a:ext>
            </a:extLst>
          </p:cNvPr>
          <p:cNvSpPr txBox="1"/>
          <p:nvPr/>
        </p:nvSpPr>
        <p:spPr>
          <a:xfrm>
            <a:off x="4203582" y="4018184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final à la fin de la mission de deux ans (page 46)</a:t>
            </a:r>
          </a:p>
        </p:txBody>
      </p:sp>
    </p:spTree>
    <p:extLst>
      <p:ext uri="{BB962C8B-B14F-4D97-AF65-F5344CB8AC3E}">
        <p14:creationId xmlns:p14="http://schemas.microsoft.com/office/powerpoint/2010/main" val="3286326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613305" y="2563501"/>
            <a:ext cx="7808651" cy="15213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4400">
                <a:latin typeface="Arial" charset="0"/>
                <a:ea typeface="Arial" charset="0"/>
                <a:cs typeface="Arial" charset="0"/>
              </a:rPr>
              <a:t>Révision, contrôle des connaissances et questions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450295" y="422173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12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9019678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Révision et contrôle des connaissances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358482"/>
            <a:ext cx="4919645" cy="437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Contrôle des connaissances pour Certification Lion Guide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67992" y="17989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B1EB7D-A3A6-98EC-62C8-25548E0E77E3}"/>
              </a:ext>
            </a:extLst>
          </p:cNvPr>
          <p:cNvSpPr/>
          <p:nvPr/>
        </p:nvSpPr>
        <p:spPr>
          <a:xfrm>
            <a:off x="909445" y="2383103"/>
            <a:ext cx="5297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effectuer à la conclusion du cours (pages 42-43). 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1CE67E39-9803-23DD-75A0-84C2F27D3B0C}"/>
              </a:ext>
            </a:extLst>
          </p:cNvPr>
          <p:cNvSpPr txBox="1">
            <a:spLocks/>
          </p:cNvSpPr>
          <p:nvPr/>
        </p:nvSpPr>
        <p:spPr>
          <a:xfrm>
            <a:off x="734931" y="3602270"/>
            <a:ext cx="5471904" cy="855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r-FR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Certification Lion Guide </a:t>
            </a:r>
          </a:p>
          <a:p>
            <a:pPr>
              <a:buSzPct val="120000"/>
            </a:pPr>
            <a:r>
              <a:rPr lang="fr-FR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Remplir le formulaire de vérification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8A3E3-0AD5-B22D-E7FD-CB4801B8DC70}"/>
              </a:ext>
            </a:extLst>
          </p:cNvPr>
          <p:cNvSpPr/>
          <p:nvPr/>
        </p:nvSpPr>
        <p:spPr>
          <a:xfrm rot="5400000" flipH="1">
            <a:off x="2987659" y="252425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58930-EDC5-0E64-2E70-590B16811BE1}"/>
              </a:ext>
            </a:extLst>
          </p:cNvPr>
          <p:cNvSpPr/>
          <p:nvPr/>
        </p:nvSpPr>
        <p:spPr>
          <a:xfrm>
            <a:off x="776336" y="4876362"/>
            <a:ext cx="5563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Remplir ce formulaire après avoir passé le contrôle, puis discutez de vos réponses et de domaines à perfectionner avec le gouverneur ou le coordinateur EML de votre district/district multiple (page 44).      </a:t>
            </a:r>
          </a:p>
        </p:txBody>
      </p:sp>
    </p:spTree>
    <p:extLst>
      <p:ext uri="{BB962C8B-B14F-4D97-AF65-F5344CB8AC3E}">
        <p14:creationId xmlns:p14="http://schemas.microsoft.com/office/powerpoint/2010/main" val="684064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9665362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Prix présidentiel Lion Guide certifié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63F2A0DD-C0CD-D608-88C9-AF6A9E09D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927" y="1953341"/>
            <a:ext cx="475219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fr-FR" sz="4000" i="1" dirty="0">
                <a:solidFill>
                  <a:schemeClr val="bg1"/>
                </a:solidFill>
                <a:cs typeface="Arial" panose="020B0604020202020204" pitchFamily="34" charset="0"/>
              </a:rPr>
              <a:t>Y a-t-il des questions ?  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fr-FR" sz="4000" i="1" dirty="0">
                <a:solidFill>
                  <a:schemeClr val="bg1"/>
                </a:solidFill>
                <a:cs typeface="Arial" panose="020B0604020202020204" pitchFamily="34" charset="0"/>
              </a:rPr>
              <a:t>Merci de votre attention.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F820D-3C6B-157F-AE25-F3ACDD316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77" y="2300573"/>
            <a:ext cx="1391302" cy="32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34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84084" y="2742856"/>
            <a:ext cx="5412442" cy="38369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Étudier le livret du cours et en faire tous les exercices.</a:t>
            </a:r>
            <a:endParaRPr lang="en-US" sz="1800" spc="10" dirty="0">
              <a:solidFill>
                <a:srgbClr val="002060"/>
              </a:solidFill>
              <a:latin typeface="Arial"/>
              <a:ea typeface="ヒラギノ角ゴ Pro W3"/>
              <a:cs typeface="Arial"/>
            </a:endParaRP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Effectuer le contrôle des connaissances et remplir le formulaire de confirmation des compétences (à signer par le GD ou le coordinateur EML du D/MD).</a:t>
            </a:r>
            <a:endParaRPr lang="en-US" sz="1800" spc="10" dirty="0">
              <a:solidFill>
                <a:srgbClr val="002060"/>
              </a:solidFill>
              <a:latin typeface="Arial"/>
              <a:ea typeface="ヒラギノ角ゴ Pro W3"/>
              <a:cs typeface="Arial"/>
            </a:endParaRP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Envoyer le formulaire de vérification à la division Administration des districts et des clubs :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certifiedguidinglions@lionclubs.org</a:t>
            </a:r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 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762251" y="227242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605178" y="1515404"/>
            <a:ext cx="5894116" cy="6812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fr-FR" dirty="0">
                <a:solidFill>
                  <a:srgbClr val="00338D"/>
                </a:solidFill>
                <a:latin typeface="Arial"/>
                <a:cs typeface="Arial"/>
              </a:rPr>
              <a:t>Processus de certification</a:t>
            </a: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0B217-755D-E888-2774-A244158D7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814" y="2105631"/>
            <a:ext cx="4924495" cy="3813901"/>
          </a:xfrm>
          <a:prstGeom prst="rect">
            <a:avLst/>
          </a:prstGeom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extrusionH="76200" contourW="12700"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67468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4400">
                <a:latin typeface="Arial" charset="0"/>
                <a:ea typeface="Arial" charset="0"/>
                <a:cs typeface="Arial" charset="0"/>
              </a:rPr>
              <a:t>Section 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200" b="0" i="1">
                <a:latin typeface="Arial" charset="0"/>
                <a:ea typeface="Arial" charset="0"/>
                <a:cs typeface="Arial" charset="0"/>
              </a:rPr>
              <a:t>Compétences requises</a:t>
            </a:r>
          </a:p>
          <a:p>
            <a:r>
              <a:rPr lang="fr-FR" sz="2400" b="0" i="1">
                <a:latin typeface="Arial" charset="0"/>
                <a:ea typeface="Arial" charset="0"/>
                <a:cs typeface="Arial" charset="0"/>
              </a:rPr>
              <a:t>Le pouvoir d’agir est la clé de la réussite.</a:t>
            </a:r>
          </a:p>
        </p:txBody>
      </p:sp>
    </p:spTree>
    <p:extLst>
      <p:ext uri="{BB962C8B-B14F-4D97-AF65-F5344CB8AC3E}">
        <p14:creationId xmlns:p14="http://schemas.microsoft.com/office/powerpoint/2010/main" val="338835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C9B031-D5DB-0335-9BC3-0D7BFCEE92F5}"/>
              </a:ext>
            </a:extLst>
          </p:cNvPr>
          <p:cNvSpPr/>
          <p:nvPr/>
        </p:nvSpPr>
        <p:spPr>
          <a:xfrm>
            <a:off x="4724399" y="1611113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D89494-2A5F-D934-9353-ABC1FA128183}"/>
              </a:ext>
            </a:extLst>
          </p:cNvPr>
          <p:cNvSpPr txBox="1">
            <a:spLocks/>
          </p:cNvSpPr>
          <p:nvPr/>
        </p:nvSpPr>
        <p:spPr>
          <a:xfrm>
            <a:off x="1008434" y="969427"/>
            <a:ext cx="10175131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I - Compétences requises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BA2E53B-6041-944D-9336-10EB00C598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990001"/>
              </p:ext>
            </p:extLst>
          </p:nvPr>
        </p:nvGraphicFramePr>
        <p:xfrm>
          <a:off x="3256428" y="1840586"/>
          <a:ext cx="5800165" cy="473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BB8243C-683A-F139-12B5-8EAFDADDD6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914533"/>
              </p:ext>
            </p:extLst>
          </p:nvPr>
        </p:nvGraphicFramePr>
        <p:xfrm>
          <a:off x="4146175" y="2522770"/>
          <a:ext cx="4020670" cy="324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37C8555-1796-AB24-075B-C87FACAD2640}"/>
              </a:ext>
            </a:extLst>
          </p:cNvPr>
          <p:cNvSpPr txBox="1"/>
          <p:nvPr/>
        </p:nvSpPr>
        <p:spPr>
          <a:xfrm>
            <a:off x="1251284" y="3999215"/>
            <a:ext cx="1081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Développer ses compétences bénéficie à sa vie privée comme à sa vie professionnelle.</a:t>
            </a:r>
          </a:p>
        </p:txBody>
      </p:sp>
    </p:spTree>
    <p:extLst>
      <p:ext uri="{BB962C8B-B14F-4D97-AF65-F5344CB8AC3E}">
        <p14:creationId xmlns:p14="http://schemas.microsoft.com/office/powerpoint/2010/main" val="2643897945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IONS_MAY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10236</TotalTime>
  <Words>3259</Words>
  <Application>Microsoft Office PowerPoint</Application>
  <PresentationFormat>Widescreen</PresentationFormat>
  <Paragraphs>728</Paragraphs>
  <Slides>66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66</vt:i4>
      </vt:variant>
    </vt:vector>
  </HeadingPairs>
  <TitlesOfParts>
    <vt:vector size="98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Open sans</vt:lpstr>
      <vt:lpstr>Open Sans Regular</vt:lpstr>
      <vt:lpstr>Segoe UI</vt:lpstr>
      <vt:lpstr>Segoe UI Light</vt:lpstr>
      <vt:lpstr>Segoe UI Semibold</vt:lpstr>
      <vt:lpstr>Times New Roman</vt:lpstr>
      <vt:lpstr>Wingdings</vt:lpstr>
      <vt:lpstr>ヒラギノ角ゴ Pro W3</vt:lpstr>
      <vt:lpstr>Blue Page Number</vt:lpstr>
      <vt:lpstr>White Page Number</vt:lpstr>
      <vt:lpstr>3_Blue Page Number</vt:lpstr>
      <vt:lpstr>5_Blue Page Number</vt:lpstr>
      <vt:lpstr>1_White Page Number</vt:lpstr>
      <vt:lpstr>Custom Design</vt:lpstr>
      <vt:lpstr>1_Custom Design</vt:lpstr>
      <vt:lpstr>4_Custom Design</vt:lpstr>
      <vt:lpstr>3_Custom Design</vt:lpstr>
      <vt:lpstr>LIONS_MAY2016_Template</vt:lpstr>
      <vt:lpstr>6_Blue Page Number</vt:lpstr>
      <vt:lpstr>No Page Number</vt:lpstr>
      <vt:lpstr>7_Blue Page Number</vt:lpstr>
      <vt:lpstr>2_White Page Number</vt:lpstr>
      <vt:lpstr>3_White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Laube, Ann</dc:creator>
  <cp:lastModifiedBy>Wielgus, Natalie</cp:lastModifiedBy>
  <cp:revision>328</cp:revision>
  <cp:lastPrinted>2019-10-10T13:20:09Z</cp:lastPrinted>
  <dcterms:created xsi:type="dcterms:W3CDTF">2018-03-09T20:25:47Z</dcterms:created>
  <dcterms:modified xsi:type="dcterms:W3CDTF">2023-11-21T15:49:34Z</dcterms:modified>
</cp:coreProperties>
</file>