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Default Section" id="{E1299AD8-F37B-4647-BE8A-B56B6EFADE02}">
          <p14:sldIdLst>
            <p14:sldId id="871"/>
          </p14:sldIdLst>
        </p14:section>
        <p14:section name="Untitled Section"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5C35"/>
    <a:srgbClr val="10233F"/>
    <a:srgbClr val="0070C0"/>
    <a:srgbClr val="007DA5"/>
    <a:srgbClr val="33373B"/>
    <a:srgbClr val="CDFFCD"/>
    <a:srgbClr val="006600"/>
    <a:srgbClr val="D8BEEC"/>
    <a:srgbClr val="BD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6C5B2-335D-4626-A5AD-88B6EFDFDC79}" v="5" dt="2023-05-15T17:01:57.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8498" autoAdjust="0"/>
  </p:normalViewPr>
  <p:slideViewPr>
    <p:cSldViewPr showGuides="1">
      <p:cViewPr varScale="1">
        <p:scale>
          <a:sx n="72" d="100"/>
          <a:sy n="72" d="100"/>
        </p:scale>
        <p:origin x="1008" y="3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notesViewPr>
    <p:cSldViewPr showGuides="1">
      <p:cViewPr varScale="1">
        <p:scale>
          <a:sx n="76" d="100"/>
          <a:sy n="76" d="100"/>
        </p:scale>
        <p:origin x="2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Gray" userId="dou03naYybpM1ut3Q9lyaiPrP93FjQ6aN+I6WJlp5IA=" providerId="None" clId="Web-{AFB6C5B2-335D-4626-A5AD-88B6EFDFDC79}"/>
    <pc:docChg chg="addSld modSld sldOrd modSection">
      <pc:chgData name="Tracy Gray" userId="dou03naYybpM1ut3Q9lyaiPrP93FjQ6aN+I6WJlp5IA=" providerId="None" clId="Web-{AFB6C5B2-335D-4626-A5AD-88B6EFDFDC79}" dt="2023-05-15T17:01:57.680" v="4"/>
      <pc:docMkLst>
        <pc:docMk/>
      </pc:docMkLst>
      <pc:sldChg chg="addSp delSp modSp new mod ord modClrScheme chgLayout">
        <pc:chgData name="Tracy Gray" userId="dou03naYybpM1ut3Q9lyaiPrP93FjQ6aN+I6WJlp5IA=" providerId="None" clId="Web-{AFB6C5B2-335D-4626-A5AD-88B6EFDFDC79}" dt="2023-05-15T17:01:57.680" v="4"/>
        <pc:sldMkLst>
          <pc:docMk/>
          <pc:sldMk cId="1294051921" sldId="1221"/>
        </pc:sldMkLst>
        <pc:spChg chg="del mod ord">
          <ac:chgData name="Tracy Gray" userId="dou03naYybpM1ut3Q9lyaiPrP93FjQ6aN+I6WJlp5IA=" providerId="None" clId="Web-{AFB6C5B2-335D-4626-A5AD-88B6EFDFDC79}" dt="2023-05-15T17:01:46.024" v="3"/>
          <ac:spMkLst>
            <pc:docMk/>
            <pc:sldMk cId="1294051921" sldId="1221"/>
            <ac:spMk id="2" creationId="{7F9F90DD-9A9C-073F-51EC-530D827F917D}"/>
          </ac:spMkLst>
        </pc:spChg>
        <pc:spChg chg="add mod">
          <ac:chgData name="Tracy Gray" userId="dou03naYybpM1ut3Q9lyaiPrP93FjQ6aN+I6WJlp5IA=" providerId="None" clId="Web-{AFB6C5B2-335D-4626-A5AD-88B6EFDFDC79}" dt="2023-05-15T17:01:57.680" v="4"/>
          <ac:spMkLst>
            <pc:docMk/>
            <pc:sldMk cId="1294051921" sldId="1221"/>
            <ac:spMk id="3" creationId="{040B5665-26F7-36CF-3F6E-6E21ED38D75A}"/>
          </ac:spMkLst>
        </pc:spChg>
        <pc:spChg chg="add mod">
          <ac:chgData name="Tracy Gray" userId="dou03naYybpM1ut3Q9lyaiPrP93FjQ6aN+I6WJlp5IA=" providerId="None" clId="Web-{AFB6C5B2-335D-4626-A5AD-88B6EFDFDC79}" dt="2023-05-15T17:01:57.680" v="4"/>
          <ac:spMkLst>
            <pc:docMk/>
            <pc:sldMk cId="1294051921" sldId="1221"/>
            <ac:spMk id="4" creationId="{602B8DAB-8F1C-4113-F219-EFB23C3AC9E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buNone/>
          </a:pPr>
          <a:r>
            <a:rPr lang="en-US" sz="1500" b="1" i="0" spc="200" baseline="0" dirty="0">
              <a:latin typeface="Arial" panose="020B0604020202020204" pitchFamily="34" charset="0"/>
              <a:ea typeface="+mn-ea"/>
              <a:cs typeface="Arial" panose="020B0604020202020204" pitchFamily="34" charset="0"/>
            </a:rPr>
            <a:t>Step 1: Develop Your Team</a:t>
          </a:r>
          <a:endParaRPr lang="en-US" sz="1500" dirty="0"/>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buNone/>
          </a:pPr>
          <a:r>
            <a:rPr lang="en-US" sz="1500" b="1" i="0" spc="200" baseline="0" dirty="0">
              <a:latin typeface="Arial" panose="020B0604020202020204" pitchFamily="34" charset="0"/>
              <a:ea typeface="+mn-ea"/>
              <a:cs typeface="Arial" panose="020B0604020202020204" pitchFamily="34" charset="0"/>
            </a:rPr>
            <a:t>Step 3: Promoting the Club &amp; </a:t>
          </a:r>
          <a:r>
            <a:rPr lang="en-US" sz="1500" b="1" i="0" spc="200" baseline="0" dirty="0">
              <a:latin typeface="Arial" panose="020B0604020202020204" pitchFamily="34" charset="0"/>
              <a:cs typeface="Arial" panose="020B0604020202020204" pitchFamily="34" charset="0"/>
            </a:rPr>
            <a:t>Recruiting Members</a:t>
          </a:r>
          <a:endParaRPr lang="en-US" sz="1500" dirty="0"/>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r>
            <a:rPr lang="en-US" sz="1500" b="1" i="0" spc="200" baseline="0" dirty="0">
              <a:solidFill>
                <a:prstClr val="white"/>
              </a:solidFill>
              <a:latin typeface="Arial" panose="020B0604020202020204" pitchFamily="34" charset="0"/>
              <a:ea typeface="+mn-ea"/>
              <a:cs typeface="Arial" panose="020B0604020202020204" pitchFamily="34" charset="0"/>
            </a:rPr>
            <a:t>Step 4: Informational &amp; Organizational Sessions </a:t>
          </a:r>
          <a:endParaRPr lang="en-US" sz="1500" dirty="0"/>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buNone/>
          </a:pPr>
          <a:r>
            <a:rPr lang="en-US" sz="1500" b="1" i="0" spc="200" baseline="0" dirty="0">
              <a:latin typeface="Arial" panose="020B0604020202020204" pitchFamily="34" charset="0"/>
              <a:ea typeface="+mn-ea"/>
              <a:cs typeface="Arial" panose="020B0604020202020204" pitchFamily="34" charset="0"/>
            </a:rPr>
            <a:t>Step 2:    </a:t>
          </a:r>
          <a:r>
            <a:rPr lang="en-US" sz="1500" b="1" i="0" spc="200" baseline="0" dirty="0">
              <a:solidFill>
                <a:schemeClr val="bg1"/>
              </a:solidFill>
              <a:latin typeface="Arial" panose="020B0604020202020204" pitchFamily="34" charset="0"/>
              <a:cs typeface="Arial" panose="020B0604020202020204" pitchFamily="34" charset="0"/>
            </a:rPr>
            <a:t>Areas of Opportunity &amp; </a:t>
          </a:r>
          <a:r>
            <a:rPr lang="en-US" sz="1500" b="1" i="0" spc="200" baseline="0" dirty="0">
              <a:latin typeface="Arial" panose="020B0604020202020204" pitchFamily="34" charset="0"/>
              <a:ea typeface="+mn-ea"/>
              <a:cs typeface="Arial" panose="020B0604020202020204" pitchFamily="34" charset="0"/>
            </a:rPr>
            <a:t>Site Research</a:t>
          </a:r>
          <a:endParaRPr lang="en-US" sz="1500" dirty="0"/>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dgm:spPr>
        <a:solidFill>
          <a:srgbClr val="7030A0"/>
        </a:solidFill>
      </dgm:spPr>
      <dgm:t>
        <a:bodyPr/>
        <a:lstStyle/>
        <a:p>
          <a:r>
            <a:rPr lang="en-US" b="1" dirty="0">
              <a:latin typeface="Arial" panose="020B0604020202020204" pitchFamily="34" charset="0"/>
              <a:cs typeface="Arial" panose="020B0604020202020204" pitchFamily="34" charset="0"/>
            </a:rPr>
            <a:t>Step 1</a:t>
          </a:r>
        </a:p>
      </dgm:t>
    </dgm:pt>
    <dgm:pt modelId="{2472D50C-82D8-4648-BD51-671E2EFA3E91}" type="parTrans" cxnId="{BA941FA8-407A-42F3-AAC2-33227133DF79}">
      <dgm:prSet/>
      <dgm:spPr/>
      <dgm:t>
        <a:bodyPr/>
        <a:lstStyle/>
        <a:p>
          <a:endParaRPr lang="en-US"/>
        </a:p>
      </dgm:t>
    </dgm:pt>
    <dgm:pt modelId="{E95A9AB3-61D3-4EDB-AF7C-A94C9723D1C9}" type="sibTrans" cxnId="{BA941FA8-407A-42F3-AAC2-33227133DF79}">
      <dgm:prSet/>
      <dgm:spPr/>
      <dgm:t>
        <a:bodyPr/>
        <a:lstStyle/>
        <a:p>
          <a:endParaRPr lang="en-US"/>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en-US" sz="1800" b="1" dirty="0">
              <a:solidFill>
                <a:srgbClr val="7030A0"/>
              </a:solidFill>
              <a:latin typeface="Arial" panose="020B0604020202020204" pitchFamily="34" charset="0"/>
              <a:cs typeface="Arial" panose="020B0604020202020204" pitchFamily="34" charset="0"/>
            </a:rPr>
            <a:t>Determine Your Goal</a:t>
          </a:r>
          <a:endParaRPr lang="en-US" sz="1800" dirty="0">
            <a:solidFill>
              <a:srgbClr val="7030A0"/>
            </a:solidFill>
            <a:latin typeface="Arial" panose="020B0604020202020204" pitchFamily="34" charset="0"/>
            <a:cs typeface="Arial" panose="020B0604020202020204" pitchFamily="34" charset="0"/>
          </a:endParaRPr>
        </a:p>
      </dgm:t>
    </dgm:pt>
    <dgm:pt modelId="{EA691497-E603-4FF3-B8C5-BC0F3EBAB1A8}" type="parTrans" cxnId="{E2CC84AC-4B0A-4FCD-9E2D-B92EAEAAF948}">
      <dgm:prSet/>
      <dgm:spPr/>
      <dgm:t>
        <a:bodyPr/>
        <a:lstStyle/>
        <a:p>
          <a:endParaRPr lang="en-US"/>
        </a:p>
      </dgm:t>
    </dgm:pt>
    <dgm:pt modelId="{EDFB39F4-6817-4E98-87AA-6B3F290BC98D}" type="sibTrans" cxnId="{E2CC84AC-4B0A-4FCD-9E2D-B92EAEAAF948}">
      <dgm:prSet/>
      <dgm:spPr/>
      <dgm:t>
        <a:bodyPr/>
        <a:lstStyle/>
        <a:p>
          <a:endParaRPr lang="en-US"/>
        </a:p>
      </dgm:t>
    </dgm:pt>
    <dgm:pt modelId="{2E59195F-CC1D-42AA-B8B0-50A7E902A729}">
      <dgm:prSet phldrT="[Text]"/>
      <dgm:spPr>
        <a:solidFill>
          <a:srgbClr val="767171"/>
        </a:solidFill>
      </dgm:spPr>
      <dgm:t>
        <a:bodyPr/>
        <a:lstStyle/>
        <a:p>
          <a:r>
            <a:rPr lang="en-US" b="1" dirty="0">
              <a:latin typeface="Arial" panose="020B0604020202020204" pitchFamily="34" charset="0"/>
              <a:cs typeface="Arial" panose="020B0604020202020204" pitchFamily="34" charset="0"/>
            </a:rPr>
            <a:t>Step 2</a:t>
          </a:r>
        </a:p>
      </dgm:t>
    </dgm:pt>
    <dgm:pt modelId="{FD9F0156-42DC-4363-80FF-BEB96D98E40B}" type="parTrans" cxnId="{6DA9A9AC-EC13-4FC7-BB7C-1027E81DE29E}">
      <dgm:prSet/>
      <dgm:spPr/>
      <dgm:t>
        <a:bodyPr/>
        <a:lstStyle/>
        <a:p>
          <a:endParaRPr lang="en-US"/>
        </a:p>
      </dgm:t>
    </dgm:pt>
    <dgm:pt modelId="{906BE5D1-CBF5-4965-8A88-A7B0CE67B4AC}" type="sibTrans" cxnId="{6DA9A9AC-EC13-4FC7-BB7C-1027E81DE29E}">
      <dgm:prSet/>
      <dgm:spPr/>
      <dgm:t>
        <a:bodyPr/>
        <a:lstStyle/>
        <a:p>
          <a:endParaRPr lang="en-US"/>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en-US" sz="1800" b="1" dirty="0">
              <a:solidFill>
                <a:srgbClr val="767171"/>
              </a:solidFill>
              <a:latin typeface="Arial" panose="020B0604020202020204" pitchFamily="34" charset="0"/>
              <a:cs typeface="Arial" panose="020B0604020202020204" pitchFamily="34" charset="0"/>
            </a:rPr>
            <a:t>Explain </a:t>
          </a:r>
          <a:r>
            <a:rPr lang="en-US" sz="1800" b="1" dirty="0">
              <a:solidFill>
                <a:schemeClr val="tx1">
                  <a:lumMod val="65000"/>
                  <a:lumOff val="35000"/>
                </a:schemeClr>
              </a:solidFill>
              <a:latin typeface="Arial" panose="020B0604020202020204" pitchFamily="34" charset="0"/>
              <a:cs typeface="Arial" panose="020B0604020202020204" pitchFamily="34" charset="0"/>
            </a:rPr>
            <a:t>Your</a:t>
          </a:r>
          <a:r>
            <a:rPr lang="en-US" sz="1800" b="1" dirty="0">
              <a:solidFill>
                <a:srgbClr val="767171"/>
              </a:solidFill>
              <a:latin typeface="Arial" panose="020B0604020202020204" pitchFamily="34" charset="0"/>
              <a:cs typeface="Arial" panose="020B0604020202020204" pitchFamily="34" charset="0"/>
            </a:rPr>
            <a:t> Solution</a:t>
          </a:r>
          <a:endParaRPr lang="en-US" sz="1800" dirty="0">
            <a:solidFill>
              <a:srgbClr val="767171"/>
            </a:solidFill>
            <a:latin typeface="Arial" panose="020B0604020202020204" pitchFamily="34" charset="0"/>
            <a:cs typeface="Arial" panose="020B0604020202020204" pitchFamily="34" charset="0"/>
          </a:endParaRPr>
        </a:p>
      </dgm:t>
    </dgm:pt>
    <dgm:pt modelId="{87CBC4A9-F9F6-4DD7-8546-3BBE9F53DD28}" type="parTrans" cxnId="{986F06F8-2321-439C-AD95-17C28262B7BE}">
      <dgm:prSet/>
      <dgm:spPr/>
      <dgm:t>
        <a:bodyPr/>
        <a:lstStyle/>
        <a:p>
          <a:endParaRPr lang="en-US"/>
        </a:p>
      </dgm:t>
    </dgm:pt>
    <dgm:pt modelId="{73880567-D37C-4258-B888-2A7BBD8AB3C0}" type="sibTrans" cxnId="{986F06F8-2321-439C-AD95-17C28262B7BE}">
      <dgm:prSet/>
      <dgm:spPr/>
      <dgm:t>
        <a:bodyPr/>
        <a:lstStyle/>
        <a:p>
          <a:endParaRPr lang="en-US"/>
        </a:p>
      </dgm:t>
    </dgm:pt>
    <dgm:pt modelId="{C147D0AD-488A-41A4-9018-08516FF1F19A}">
      <dgm:prSet phldrT="[Text]"/>
      <dgm:spPr>
        <a:solidFill>
          <a:srgbClr val="D20000"/>
        </a:solidFill>
      </dgm:spPr>
      <dgm:t>
        <a:bodyPr/>
        <a:lstStyle/>
        <a:p>
          <a:r>
            <a:rPr lang="en-US" b="1" dirty="0">
              <a:latin typeface="Arial" panose="020B0604020202020204" pitchFamily="34" charset="0"/>
              <a:cs typeface="Arial" panose="020B0604020202020204" pitchFamily="34" charset="0"/>
            </a:rPr>
            <a:t>Step 3</a:t>
          </a:r>
        </a:p>
      </dgm:t>
    </dgm:pt>
    <dgm:pt modelId="{471B1B86-5EDC-4D9D-B9E9-35766BF6BFDF}" type="parTrans" cxnId="{DB36F143-7F3C-4C8B-A714-112FA9D0A802}">
      <dgm:prSet/>
      <dgm:spPr/>
      <dgm:t>
        <a:bodyPr/>
        <a:lstStyle/>
        <a:p>
          <a:endParaRPr lang="en-US"/>
        </a:p>
      </dgm:t>
    </dgm:pt>
    <dgm:pt modelId="{BE3C70FF-25D9-4F54-8774-1D7FAB21CF4D}" type="sibTrans" cxnId="{DB36F143-7F3C-4C8B-A714-112FA9D0A802}">
      <dgm:prSet/>
      <dgm:spPr/>
      <dgm:t>
        <a:bodyPr/>
        <a:lstStyle/>
        <a:p>
          <a:endParaRPr lang="en-US"/>
        </a:p>
      </dgm:t>
    </dgm:pt>
    <dgm:pt modelId="{A1BF5849-6121-466D-93DB-A317805FBB34}">
      <dgm:prSet phldrT="[Text]" custT="1"/>
      <dgm:spPr/>
      <dgm:t>
        <a:bodyPr/>
        <a:lstStyle/>
        <a:p>
          <a:pPr>
            <a:buFont typeface="Wingdings" panose="05000000000000000000" pitchFamily="2" charset="2"/>
            <a:buChar char="Ø"/>
          </a:pPr>
          <a:r>
            <a:rPr lang="en-US" sz="1800" b="1" dirty="0">
              <a:solidFill>
                <a:srgbClr val="D20000"/>
              </a:solidFill>
              <a:latin typeface="Arial" panose="020B0604020202020204" pitchFamily="34" charset="0"/>
              <a:cs typeface="Arial" panose="020B0604020202020204" pitchFamily="34" charset="0"/>
            </a:rPr>
            <a:t>Explain What Makes You Different</a:t>
          </a:r>
          <a:endParaRPr lang="en-US" sz="1800" dirty="0">
            <a:solidFill>
              <a:srgbClr val="D20000"/>
            </a:solidFill>
            <a:latin typeface="Arial" panose="020B0604020202020204" pitchFamily="34" charset="0"/>
            <a:cs typeface="Arial" panose="020B0604020202020204" pitchFamily="34" charset="0"/>
          </a:endParaRPr>
        </a:p>
      </dgm:t>
    </dgm:pt>
    <dgm:pt modelId="{2E68B950-0C90-4EB9-ADB8-3A6C443F6CC8}" type="parTrans" cxnId="{9E3C0F60-15F3-4EF1-B498-2FD1BF878D4B}">
      <dgm:prSet/>
      <dgm:spPr/>
      <dgm:t>
        <a:bodyPr/>
        <a:lstStyle/>
        <a:p>
          <a:endParaRPr lang="en-US"/>
        </a:p>
      </dgm:t>
    </dgm:pt>
    <dgm:pt modelId="{617A0C9E-9D76-43E1-95D9-4F5E1E650543}" type="sibTrans" cxnId="{9E3C0F60-15F3-4EF1-B498-2FD1BF878D4B}">
      <dgm:prSet/>
      <dgm:spPr/>
      <dgm:t>
        <a:bodyPr/>
        <a:lstStyle/>
        <a:p>
          <a:endParaRPr lang="en-US"/>
        </a:p>
      </dgm:t>
    </dgm:pt>
    <dgm:pt modelId="{BAE86F1B-F2B8-400E-B4E9-DC71430857BB}">
      <dgm:prSet phldrT="[Text]"/>
      <dgm:spPr/>
      <dgm:t>
        <a:bodyPr/>
        <a:lstStyle/>
        <a:p>
          <a:r>
            <a:rPr lang="en-US" b="1" dirty="0">
              <a:latin typeface="Arial" panose="020B0604020202020204" pitchFamily="34" charset="0"/>
              <a:cs typeface="Arial" panose="020B0604020202020204" pitchFamily="34" charset="0"/>
            </a:rPr>
            <a:t>Step 4</a:t>
          </a:r>
        </a:p>
      </dgm:t>
    </dgm:pt>
    <dgm:pt modelId="{36F2769E-AAB3-414A-A733-22025316E14B}" type="parTrans" cxnId="{8C7CE110-CABC-4E31-BAF4-2C347B86F029}">
      <dgm:prSet/>
      <dgm:spPr/>
      <dgm:t>
        <a:bodyPr/>
        <a:lstStyle/>
        <a:p>
          <a:endParaRPr lang="en-US"/>
        </a:p>
      </dgm:t>
    </dgm:pt>
    <dgm:pt modelId="{CC9F2980-6086-4CA6-A670-69534FCAE600}" type="sibTrans" cxnId="{8C7CE110-CABC-4E31-BAF4-2C347B86F029}">
      <dgm:prSet/>
      <dgm:spPr/>
      <dgm:t>
        <a:bodyPr/>
        <a:lstStyle/>
        <a:p>
          <a:endParaRPr lang="en-US"/>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en-US" sz="1800" b="1" dirty="0">
              <a:solidFill>
                <a:schemeClr val="accent5"/>
              </a:solidFill>
              <a:latin typeface="Arial" panose="020B0604020202020204" pitchFamily="34" charset="0"/>
              <a:cs typeface="Arial" panose="020B0604020202020204" pitchFamily="34" charset="0"/>
            </a:rPr>
            <a:t>Close the Deal</a:t>
          </a:r>
          <a:endParaRPr lang="en-US" sz="1800" dirty="0">
            <a:solidFill>
              <a:schemeClr val="accent5"/>
            </a:solidFill>
            <a:latin typeface="Arial" panose="020B0604020202020204" pitchFamily="34" charset="0"/>
            <a:cs typeface="Arial" panose="020B0604020202020204" pitchFamily="34" charset="0"/>
          </a:endParaRPr>
        </a:p>
      </dgm:t>
    </dgm:pt>
    <dgm:pt modelId="{0FB35096-1E64-4694-BA15-945A439A58F2}" type="parTrans" cxnId="{26E003F7-72B1-46A5-8429-315559D14E7D}">
      <dgm:prSet/>
      <dgm:spPr/>
      <dgm:t>
        <a:bodyPr/>
        <a:lstStyle/>
        <a:p>
          <a:endParaRPr lang="en-US"/>
        </a:p>
      </dgm:t>
    </dgm:pt>
    <dgm:pt modelId="{394CB7CE-B62E-4575-8A66-8B6F99D5EF62}" type="sibTrans" cxnId="{26E003F7-72B1-46A5-8429-315559D14E7D}">
      <dgm:prSet/>
      <dgm:spPr/>
      <dgm:t>
        <a:bodyPr/>
        <a:lstStyle/>
        <a:p>
          <a:endParaRPr lang="en-US"/>
        </a:p>
      </dgm:t>
    </dgm:pt>
    <dgm:pt modelId="{AFDF10F8-1925-429F-8703-5542C6E84E6D}">
      <dgm:prSet phldrT="[Text]"/>
      <dgm:spPr>
        <a:solidFill>
          <a:srgbClr val="00B0F0"/>
        </a:solidFill>
      </dgm:spPr>
      <dgm:t>
        <a:bodyPr/>
        <a:lstStyle/>
        <a:p>
          <a:r>
            <a:rPr lang="en-US" b="1" dirty="0">
              <a:latin typeface="Arial" panose="020B0604020202020204" pitchFamily="34" charset="0"/>
              <a:cs typeface="Arial" panose="020B0604020202020204" pitchFamily="34" charset="0"/>
            </a:rPr>
            <a:t>Step 5</a:t>
          </a:r>
        </a:p>
      </dgm:t>
    </dgm:pt>
    <dgm:pt modelId="{06320B2A-D8CA-4675-9F94-7765F4900892}" type="parTrans" cxnId="{6C46F940-8BCE-4F28-93A3-FC5106B80DE7}">
      <dgm:prSet/>
      <dgm:spPr/>
      <dgm:t>
        <a:bodyPr/>
        <a:lstStyle/>
        <a:p>
          <a:endParaRPr lang="en-US"/>
        </a:p>
      </dgm:t>
    </dgm:pt>
    <dgm:pt modelId="{80F99284-7838-4AB2-BB0E-A09B24F7A49C}" type="sibTrans" cxnId="{6C46F940-8BCE-4F28-93A3-FC5106B80DE7}">
      <dgm:prSet/>
      <dgm:spPr/>
      <dgm:t>
        <a:bodyPr/>
        <a:lstStyle/>
        <a:p>
          <a:endParaRPr lang="en-US"/>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en-US" sz="1800" b="1" dirty="0">
              <a:solidFill>
                <a:srgbClr val="00B0F0"/>
              </a:solidFill>
              <a:latin typeface="Arial" panose="020B0604020202020204" pitchFamily="34" charset="0"/>
              <a:cs typeface="Arial" panose="020B0604020202020204" pitchFamily="34" charset="0"/>
            </a:rPr>
            <a:t>Polish and Practice</a:t>
          </a:r>
          <a:endParaRPr lang="en-US" sz="1800" dirty="0">
            <a:solidFill>
              <a:srgbClr val="00B0F0"/>
            </a:solidFill>
            <a:latin typeface="Arial" panose="020B0604020202020204" pitchFamily="34" charset="0"/>
            <a:cs typeface="Arial" panose="020B0604020202020204" pitchFamily="34" charset="0"/>
          </a:endParaRPr>
        </a:p>
      </dgm:t>
    </dgm:pt>
    <dgm:pt modelId="{53D1B036-AF12-4AF0-B928-2D7E594F10E3}" type="parTrans" cxnId="{9A8EF3DB-AAA3-4201-9B5D-5885993AC593}">
      <dgm:prSet/>
      <dgm:spPr/>
      <dgm:t>
        <a:bodyPr/>
        <a:lstStyle/>
        <a:p>
          <a:endParaRPr lang="en-US"/>
        </a:p>
      </dgm:t>
    </dgm:pt>
    <dgm:pt modelId="{02E7FDF4-AA6A-4543-A245-FE1BF04167B1}" type="sibTrans" cxnId="{9A8EF3DB-AAA3-4201-9B5D-5885993AC593}">
      <dgm:prSet/>
      <dgm:spPr/>
      <dgm:t>
        <a:bodyPr/>
        <a:lstStyle/>
        <a:p>
          <a:endParaRPr lang="en-US"/>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399426"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dgm:spPr>
        <a:solidFill>
          <a:schemeClr val="accent4"/>
        </a:solidFill>
      </dgm:spPr>
      <dgm:t>
        <a:bodyPr/>
        <a:lstStyle/>
        <a:p>
          <a:r>
            <a:rPr lang="en-US" b="1" dirty="0">
              <a:solidFill>
                <a:srgbClr val="FF5C35"/>
              </a:solidFill>
              <a:latin typeface="Calibri"/>
              <a:ea typeface="+mn-ea"/>
              <a:cs typeface="+mn-cs"/>
            </a:rPr>
            <a:t>*</a:t>
          </a:r>
          <a:endParaRPr lang="en-US" dirty="0">
            <a:solidFill>
              <a:srgbClr val="FF5C35"/>
            </a:solidFill>
          </a:endParaRPr>
        </a:p>
      </dgm:t>
    </dgm:pt>
    <dgm:pt modelId="{66E59655-7455-458C-BCC5-CD57F0A1B2E0}" type="parTrans" cxnId="{E1CAB8C0-9440-4203-9342-6976BFB916A4}">
      <dgm:prSet/>
      <dgm:spPr/>
      <dgm:t>
        <a:bodyPr/>
        <a:lstStyle/>
        <a:p>
          <a:endParaRPr lang="en-US"/>
        </a:p>
      </dgm:t>
    </dgm:pt>
    <dgm:pt modelId="{62513991-EBEC-4FA5-ABF7-1B05604787D1}" type="sibTrans" cxnId="{E1CAB8C0-9440-4203-9342-6976BFB916A4}">
      <dgm:prSet/>
      <dgm:spPr/>
      <dgm:t>
        <a:bodyPr/>
        <a:lstStyle/>
        <a:p>
          <a:endParaRPr lang="en-US"/>
        </a:p>
      </dgm:t>
    </dgm:pt>
    <dgm:pt modelId="{EBE0B070-CA0C-42F7-A197-E282750D79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chemeClr val="bg1"/>
              </a:solidFill>
              <a:latin typeface="Calibri"/>
              <a:ea typeface="+mn-ea"/>
              <a:cs typeface="+mn-cs"/>
            </a:rPr>
            <a:t>Relatives</a:t>
          </a:r>
        </a:p>
      </dgm:t>
    </dgm:pt>
    <dgm:pt modelId="{031A4CF0-6EDD-469A-81AA-3846FEB98E49}" type="parTrans" cxnId="{60B143A9-1AC4-40EC-9EB4-74283973D30C}">
      <dgm:prSet/>
      <dgm:spPr/>
      <dgm:t>
        <a:bodyPr/>
        <a:lstStyle/>
        <a:p>
          <a:endParaRPr lang="en-US"/>
        </a:p>
      </dgm:t>
    </dgm:pt>
    <dgm:pt modelId="{D4780D74-27AF-4963-ACB7-D3700CE8E325}" type="sibTrans" cxnId="{60B143A9-1AC4-40EC-9EB4-74283973D30C}">
      <dgm:prSet/>
      <dgm:spPr/>
      <dgm:t>
        <a:bodyPr/>
        <a:lstStyle/>
        <a:p>
          <a:endParaRPr lang="en-US"/>
        </a:p>
      </dgm:t>
    </dgm:pt>
    <dgm:pt modelId="{8C9CA6D6-C1F9-4BD8-9B09-9B54597F2F7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en-US" b="1">
              <a:solidFill>
                <a:schemeClr val="bg1"/>
              </a:solidFill>
              <a:latin typeface="Calibri"/>
              <a:ea typeface="+mn-ea"/>
              <a:cs typeface="+mn-cs"/>
            </a:rPr>
            <a:t>Friends</a:t>
          </a:r>
        </a:p>
      </dgm:t>
    </dgm:pt>
    <dgm:pt modelId="{C70EAB1B-B13E-4BA4-AEB5-2D02041F7625}" type="parTrans" cxnId="{CE26967D-812E-443E-BF00-7C736D783A91}">
      <dgm:prSet/>
      <dgm:spPr/>
      <dgm:t>
        <a:bodyPr/>
        <a:lstStyle/>
        <a:p>
          <a:endParaRPr lang="en-US"/>
        </a:p>
      </dgm:t>
    </dgm:pt>
    <dgm:pt modelId="{05F5B15C-E595-4FDE-AAEF-02CE3D8E8E9F}" type="sibTrans" cxnId="{CE26967D-812E-443E-BF00-7C736D783A91}">
      <dgm:prSet/>
      <dgm:spPr/>
      <dgm:t>
        <a:bodyPr/>
        <a:lstStyle/>
        <a:p>
          <a:endParaRPr lang="en-US"/>
        </a:p>
      </dgm:t>
    </dgm:pt>
    <dgm:pt modelId="{B0E39762-3C39-4E2E-98D8-CB15993DECD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chemeClr val="bg1"/>
              </a:solidFill>
              <a:latin typeface="Calibri"/>
              <a:ea typeface="+mn-ea"/>
              <a:cs typeface="+mn-cs"/>
            </a:rPr>
            <a:t>Neighbors</a:t>
          </a:r>
        </a:p>
      </dgm:t>
    </dgm:pt>
    <dgm:pt modelId="{42BDA587-1162-4A33-A7BC-028CE8E31E7A}" type="parTrans" cxnId="{D4780ACF-BFFE-43E7-AD23-2D28F6AB659B}">
      <dgm:prSet/>
      <dgm:spPr/>
      <dgm:t>
        <a:bodyPr/>
        <a:lstStyle/>
        <a:p>
          <a:endParaRPr lang="en-US"/>
        </a:p>
      </dgm:t>
    </dgm:pt>
    <dgm:pt modelId="{449B13EE-CBC7-4921-8AA9-CE2063533661}" type="sibTrans" cxnId="{D4780ACF-BFFE-43E7-AD23-2D28F6AB659B}">
      <dgm:prSet/>
      <dgm:spPr/>
      <dgm:t>
        <a:bodyPr/>
        <a:lstStyle/>
        <a:p>
          <a:endParaRPr lang="en-US"/>
        </a:p>
      </dgm:t>
    </dgm:pt>
    <dgm:pt modelId="{8E477B20-E4F4-42F0-8328-BE90B5592A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chemeClr val="bg1"/>
              </a:solidFill>
              <a:latin typeface="Calibri"/>
              <a:ea typeface="+mn-ea"/>
              <a:cs typeface="+mn-cs"/>
            </a:rPr>
            <a:t>Religious affiliates </a:t>
          </a:r>
        </a:p>
      </dgm:t>
    </dgm:pt>
    <dgm:pt modelId="{3E6985A7-C6CE-4502-B88B-C69219D8D97A}" type="parTrans" cxnId="{17CF3FE8-4DAB-4699-B44E-CE3F297CF726}">
      <dgm:prSet/>
      <dgm:spPr/>
      <dgm:t>
        <a:bodyPr/>
        <a:lstStyle/>
        <a:p>
          <a:endParaRPr lang="en-US"/>
        </a:p>
      </dgm:t>
    </dgm:pt>
    <dgm:pt modelId="{1933B9EC-E048-4166-BC88-E540793BEFF9}" type="sibTrans" cxnId="{17CF3FE8-4DAB-4699-B44E-CE3F297CF726}">
      <dgm:prSet/>
      <dgm:spPr/>
      <dgm:t>
        <a:bodyPr/>
        <a:lstStyle/>
        <a:p>
          <a:endParaRPr lang="en-US"/>
        </a:p>
      </dgm:t>
    </dgm:pt>
    <dgm:pt modelId="{BB5EBEB1-8777-4A82-A2BB-DEC9B338ADA2}">
      <dgm:prSet phldrT="[Text]"/>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rgbClr val="FF5C35"/>
              </a:solidFill>
              <a:latin typeface="Calibri"/>
              <a:ea typeface="+mn-ea"/>
              <a:cs typeface="+mn-cs"/>
            </a:rPr>
            <a:t>*</a:t>
          </a:r>
        </a:p>
      </dgm:t>
    </dgm:pt>
    <dgm:pt modelId="{BD859F66-B5EC-40DB-8EA7-25BCB36C003A}" type="parTrans" cxnId="{5D897E16-8227-414E-A502-4C6B95797317}">
      <dgm:prSet/>
      <dgm:spPr/>
      <dgm:t>
        <a:bodyPr/>
        <a:lstStyle/>
        <a:p>
          <a:endParaRPr lang="en-US"/>
        </a:p>
      </dgm:t>
    </dgm:pt>
    <dgm:pt modelId="{C14DD3AA-340D-4C7F-9277-7DF55503A784}" type="sibTrans" cxnId="{5D897E16-8227-414E-A502-4C6B95797317}">
      <dgm:prSet/>
      <dgm:spPr/>
      <dgm:t>
        <a:bodyPr/>
        <a:lstStyle/>
        <a:p>
          <a:endParaRPr lang="en-US"/>
        </a:p>
      </dgm:t>
    </dgm:pt>
    <dgm:pt modelId="{02D473FA-913A-40A1-928E-171CC626C3EE}">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chemeClr val="bg1"/>
              </a:solidFill>
              <a:latin typeface="Calibri"/>
              <a:ea typeface="+mn-ea"/>
              <a:cs typeface="+mn-cs"/>
            </a:rPr>
            <a:t>People you do business with and colleagues</a:t>
          </a:r>
        </a:p>
      </dgm:t>
    </dgm:pt>
    <dgm:pt modelId="{FEA3C5AC-B279-44DC-9841-E52891538B91}" type="parTrans" cxnId="{539F79AE-256A-450B-BD3D-BCC181EF2BF9}">
      <dgm:prSet/>
      <dgm:spPr/>
      <dgm:t>
        <a:bodyPr/>
        <a:lstStyle/>
        <a:p>
          <a:endParaRPr lang="en-US"/>
        </a:p>
      </dgm:t>
    </dgm:pt>
    <dgm:pt modelId="{D7598FAE-8B56-48D2-A649-D5E063E42FEC}" type="sibTrans" cxnId="{539F79AE-256A-450B-BD3D-BCC181EF2BF9}">
      <dgm:prSet/>
      <dgm:spPr/>
      <dgm:t>
        <a:bodyPr/>
        <a:lstStyle/>
        <a:p>
          <a:endParaRPr lang="en-US"/>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spc="200" baseline="0" dirty="0">
              <a:latin typeface="Arial" panose="020B0604020202020204" pitchFamily="34" charset="0"/>
              <a:ea typeface="+mn-ea"/>
              <a:cs typeface="Arial" panose="020B0604020202020204" pitchFamily="34" charset="0"/>
            </a:rPr>
            <a:t>Step 1: Develop Your Team</a:t>
          </a:r>
          <a:endParaRPr lang="en-US" sz="1500" kern="1200" dirty="0"/>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spc="200" baseline="0" dirty="0">
              <a:latin typeface="Arial" panose="020B0604020202020204" pitchFamily="34" charset="0"/>
              <a:ea typeface="+mn-ea"/>
              <a:cs typeface="Arial" panose="020B0604020202020204" pitchFamily="34" charset="0"/>
            </a:rPr>
            <a:t>Step 2:    </a:t>
          </a:r>
          <a:r>
            <a:rPr lang="en-US" sz="1500" b="1" i="0" kern="1200" spc="200" baseline="0" dirty="0">
              <a:solidFill>
                <a:schemeClr val="bg1"/>
              </a:solidFill>
              <a:latin typeface="Arial" panose="020B0604020202020204" pitchFamily="34" charset="0"/>
              <a:cs typeface="Arial" panose="020B0604020202020204" pitchFamily="34" charset="0"/>
            </a:rPr>
            <a:t>Areas of Opportunity &amp; </a:t>
          </a:r>
          <a:r>
            <a:rPr lang="en-US" sz="1500" b="1" i="0" kern="1200" spc="200" baseline="0" dirty="0">
              <a:latin typeface="Arial" panose="020B0604020202020204" pitchFamily="34" charset="0"/>
              <a:ea typeface="+mn-ea"/>
              <a:cs typeface="Arial" panose="020B0604020202020204" pitchFamily="34" charset="0"/>
            </a:rPr>
            <a:t>Site Research</a:t>
          </a:r>
          <a:endParaRPr lang="en-US" sz="1500" kern="1200" dirty="0"/>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spc="200" baseline="0" dirty="0">
              <a:latin typeface="Arial" panose="020B0604020202020204" pitchFamily="34" charset="0"/>
              <a:ea typeface="+mn-ea"/>
              <a:cs typeface="Arial" panose="020B0604020202020204" pitchFamily="34" charset="0"/>
            </a:rPr>
            <a:t>Step 3: Promoting the Club &amp; </a:t>
          </a:r>
          <a:r>
            <a:rPr lang="en-US" sz="1500" b="1" i="0" kern="1200" spc="200" baseline="0" dirty="0">
              <a:latin typeface="Arial" panose="020B0604020202020204" pitchFamily="34" charset="0"/>
              <a:cs typeface="Arial" panose="020B0604020202020204" pitchFamily="34" charset="0"/>
            </a:rPr>
            <a:t>Recruiting Members</a:t>
          </a:r>
          <a:endParaRPr lang="en-US" sz="1500" kern="1200" dirty="0"/>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spc="200" baseline="0" dirty="0">
              <a:solidFill>
                <a:prstClr val="white"/>
              </a:solidFill>
              <a:latin typeface="Arial" panose="020B0604020202020204" pitchFamily="34" charset="0"/>
              <a:ea typeface="+mn-ea"/>
              <a:cs typeface="Arial" panose="020B0604020202020204" pitchFamily="34" charset="0"/>
            </a:rPr>
            <a:t>Step 4: Informational &amp; Organizational Sessions </a:t>
          </a:r>
          <a:endParaRPr lang="en-US" sz="1500" kern="1200" dirty="0"/>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Step 1</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en-US" sz="1800" b="1" kern="1200" dirty="0">
              <a:solidFill>
                <a:srgbClr val="7030A0"/>
              </a:solidFill>
              <a:latin typeface="Arial" panose="020B0604020202020204" pitchFamily="34" charset="0"/>
              <a:cs typeface="Arial" panose="020B0604020202020204" pitchFamily="34" charset="0"/>
            </a:rPr>
            <a:t>Determine Your Goal</a:t>
          </a:r>
          <a:endParaRPr lang="en-US" sz="1800" kern="1200" dirty="0">
            <a:solidFill>
              <a:srgbClr val="7030A0"/>
            </a:solidFill>
            <a:latin typeface="Arial" panose="020B0604020202020204" pitchFamily="34" charset="0"/>
            <a:cs typeface="Arial" panose="020B0604020202020204" pitchFamily="34" charset="0"/>
          </a:endParaRP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Step 2</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en-US" sz="1800" b="1" kern="1200" dirty="0">
              <a:solidFill>
                <a:srgbClr val="767171"/>
              </a:solidFill>
              <a:latin typeface="Arial" panose="020B0604020202020204" pitchFamily="34" charset="0"/>
              <a:cs typeface="Arial" panose="020B0604020202020204" pitchFamily="34" charset="0"/>
            </a:rPr>
            <a:t>Explain </a:t>
          </a:r>
          <a:r>
            <a:rPr lang="en-US" sz="1800" b="1" kern="1200" dirty="0">
              <a:solidFill>
                <a:schemeClr val="tx1">
                  <a:lumMod val="65000"/>
                  <a:lumOff val="35000"/>
                </a:schemeClr>
              </a:solidFill>
              <a:latin typeface="Arial" panose="020B0604020202020204" pitchFamily="34" charset="0"/>
              <a:cs typeface="Arial" panose="020B0604020202020204" pitchFamily="34" charset="0"/>
            </a:rPr>
            <a:t>Your</a:t>
          </a:r>
          <a:r>
            <a:rPr lang="en-US" sz="1800" b="1" kern="1200" dirty="0">
              <a:solidFill>
                <a:srgbClr val="767171"/>
              </a:solidFill>
              <a:latin typeface="Arial" panose="020B0604020202020204" pitchFamily="34" charset="0"/>
              <a:cs typeface="Arial" panose="020B0604020202020204" pitchFamily="34" charset="0"/>
            </a:rPr>
            <a:t> Solution</a:t>
          </a:r>
          <a:endParaRPr lang="en-US" sz="1800" kern="1200" dirty="0">
            <a:solidFill>
              <a:srgbClr val="767171"/>
            </a:solidFill>
            <a:latin typeface="Arial" panose="020B0604020202020204" pitchFamily="34" charset="0"/>
            <a:cs typeface="Arial" panose="020B0604020202020204" pitchFamily="34" charset="0"/>
          </a:endParaRPr>
        </a:p>
      </dsp:txBody>
      <dsp:txXfrm>
        <a:off x="4032706" y="923968"/>
        <a:ext cx="3017518" cy="587648"/>
      </dsp:txXfrm>
    </dsp:sp>
    <dsp:sp modelId="{F5A9C339-99C0-4B75-AB15-AA8AB8F747D1}">
      <dsp:nvSpPr>
        <dsp:cNvPr id="0" name=""/>
        <dsp:cNvSpPr/>
      </dsp:nvSpPr>
      <dsp:spPr>
        <a:xfrm rot="5400000">
          <a:off x="4494700"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1224"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Step 3</a:t>
          </a:r>
        </a:p>
      </dsp:txBody>
      <dsp:txXfrm>
        <a:off x="4366723" y="1693981"/>
        <a:ext cx="967718" cy="656070"/>
      </dsp:txXfrm>
    </dsp:sp>
    <dsp:sp modelId="{96777DAA-842C-4140-8CA1-B879947FDF68}">
      <dsp:nvSpPr>
        <dsp:cNvPr id="0" name=""/>
        <dsp:cNvSpPr/>
      </dsp:nvSpPr>
      <dsp:spPr>
        <a:xfrm>
          <a:off x="5515625" y="1728195"/>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en-US" sz="1800" b="1" kern="1200" dirty="0">
              <a:solidFill>
                <a:srgbClr val="D20000"/>
              </a:solidFill>
              <a:latin typeface="Arial" panose="020B0604020202020204" pitchFamily="34" charset="0"/>
              <a:cs typeface="Arial" panose="020B0604020202020204" pitchFamily="34" charset="0"/>
            </a:rPr>
            <a:t>Explain What Makes You Different</a:t>
          </a:r>
          <a:endParaRPr lang="en-US" sz="1800" kern="1200" dirty="0">
            <a:solidFill>
              <a:srgbClr val="D20000"/>
            </a:solidFill>
            <a:latin typeface="Arial" panose="020B0604020202020204" pitchFamily="34" charset="0"/>
            <a:cs typeface="Arial" panose="020B0604020202020204" pitchFamily="34" charset="0"/>
          </a:endParaRPr>
        </a:p>
      </dsp:txBody>
      <dsp:txXfrm>
        <a:off x="5515625" y="1728195"/>
        <a:ext cx="3017518"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Step 4</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en-US" sz="1800" b="1" kern="1200" dirty="0">
              <a:solidFill>
                <a:schemeClr val="accent5"/>
              </a:solidFill>
              <a:latin typeface="Arial" panose="020B0604020202020204" pitchFamily="34" charset="0"/>
              <a:cs typeface="Arial" panose="020B0604020202020204" pitchFamily="34" charset="0"/>
            </a:rPr>
            <a:t>Close the Deal</a:t>
          </a:r>
          <a:endParaRPr lang="en-US" sz="1800" kern="1200" dirty="0">
            <a:solidFill>
              <a:schemeClr val="accent5"/>
            </a:solidFill>
            <a:latin typeface="Arial" panose="020B0604020202020204" pitchFamily="34" charset="0"/>
            <a:cs typeface="Arial" panose="020B0604020202020204" pitchFamily="34" charset="0"/>
          </a:endParaRP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Step 5</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en-US" sz="1800" b="1" kern="1200" dirty="0">
              <a:solidFill>
                <a:srgbClr val="00B0F0"/>
              </a:solidFill>
              <a:latin typeface="Arial" panose="020B0604020202020204" pitchFamily="34" charset="0"/>
              <a:cs typeface="Arial" panose="020B0604020202020204" pitchFamily="34" charset="0"/>
            </a:rPr>
            <a:t>Polish and Practice</a:t>
          </a:r>
          <a:endParaRPr lang="en-US" sz="1800" kern="1200" dirty="0">
            <a:solidFill>
              <a:srgbClr val="00B0F0"/>
            </a:solidFill>
            <a:latin typeface="Arial" panose="020B0604020202020204" pitchFamily="34" charset="0"/>
            <a:cs typeface="Arial" panose="020B0604020202020204" pitchFamily="34" charset="0"/>
          </a:endParaRP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5C35"/>
              </a:solidFill>
              <a:latin typeface="Calibri"/>
              <a:ea typeface="+mn-ea"/>
              <a:cs typeface="+mn-cs"/>
            </a:rPr>
            <a:t>*</a:t>
          </a:r>
          <a:endParaRPr lang="en-US" sz="1800" kern="1200" dirty="0">
            <a:solidFill>
              <a:srgbClr val="FF5C35"/>
            </a:solidFill>
          </a:endParaRP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Calibri"/>
              <a:ea typeface="+mn-ea"/>
              <a:cs typeface="+mn-cs"/>
            </a:rPr>
            <a:t>Relatives</a:t>
          </a: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Calibri"/>
              <a:ea typeface="+mn-ea"/>
              <a:cs typeface="+mn-cs"/>
            </a:rPr>
            <a:t>Friends</a:t>
          </a: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Calibri"/>
              <a:ea typeface="+mn-ea"/>
              <a:cs typeface="+mn-cs"/>
            </a:rPr>
            <a:t>Neighbors</a:t>
          </a: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Calibri"/>
              <a:ea typeface="+mn-ea"/>
              <a:cs typeface="+mn-cs"/>
            </a:rPr>
            <a:t>Religious affiliates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5C35"/>
              </a:solidFill>
              <a:latin typeface="Calibri"/>
              <a:ea typeface="+mn-ea"/>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Calibri"/>
              <a:ea typeface="+mn-ea"/>
              <a:cs typeface="+mn-cs"/>
            </a:rPr>
            <a:t>People you do business with and colleagues</a:t>
          </a: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8/28/2023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membership@lionsclub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should be accompanied by the following resources:</a:t>
            </a:r>
          </a:p>
          <a:p>
            <a:endParaRPr lang="en-US" dirty="0"/>
          </a:p>
          <a:p>
            <a:r>
              <a:rPr lang="en-US" dirty="0"/>
              <a:t>Trainer should have a copy of the New Club Development Training Support Guide </a:t>
            </a:r>
          </a:p>
          <a:p>
            <a:endParaRPr lang="en-US" dirty="0"/>
          </a:p>
          <a:p>
            <a:r>
              <a:rPr lang="en-US" dirty="0"/>
              <a:t>Participants should have a copy of the New Club Development Guide. (This document can be printed or each participant can download the document as a fillable PDF.)</a:t>
            </a:r>
          </a:p>
          <a:p>
            <a:endParaRPr lang="en-US" dirty="0"/>
          </a:p>
          <a:p>
            <a:r>
              <a:rPr lang="en-US" dirty="0"/>
              <a:t>Both resources can be found on the Start a New Club webpage.</a:t>
            </a:r>
          </a:p>
        </p:txBody>
      </p:sp>
    </p:spTree>
    <p:extLst>
      <p:ext uri="{BB962C8B-B14F-4D97-AF65-F5344CB8AC3E}">
        <p14:creationId xmlns:p14="http://schemas.microsoft.com/office/powerpoint/2010/main" val="285060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Script:</a:t>
            </a:r>
          </a:p>
          <a:p>
            <a:r>
              <a:rPr lang="en-US" dirty="0"/>
              <a:t>Building a strong recruitment team is one of the keys to successful club formation.  Each member of the recruitment team should be assigned a role and should be aligned to their comfort and strengths.  Everyone’s role is to build membership and participate in those efforts.  </a:t>
            </a:r>
          </a:p>
          <a:p>
            <a:endParaRPr lang="en-US" dirty="0"/>
          </a:p>
          <a:p>
            <a:r>
              <a:rPr lang="en-US" dirty="0"/>
              <a:t>The chart shows a breakdown of the various teams needed for recruitment.  You should plan for a minimum of 4-6 people for recruitment.   Sub-teams serve as the team that supports the recruiting in the field.  The members should be divided in the following sub-teams: </a:t>
            </a:r>
          </a:p>
          <a:p>
            <a:endParaRPr lang="en-US" dirty="0"/>
          </a:p>
        </p:txBody>
      </p:sp>
    </p:spTree>
    <p:extLst>
      <p:ext uri="{BB962C8B-B14F-4D97-AF65-F5344CB8AC3E}">
        <p14:creationId xmlns:p14="http://schemas.microsoft.com/office/powerpoint/2010/main" val="1497298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Speaker Script:</a:t>
            </a:r>
          </a:p>
          <a:p>
            <a:r>
              <a:rPr lang="en-US" sz="1200" b="1" dirty="0">
                <a:solidFill>
                  <a:srgbClr val="33373B"/>
                </a:solidFill>
              </a:rPr>
              <a:t>Determining an area for a club is a key component to starting a new club.  A New Club Development Community Needs Assessment can help with determining the best location with the most needs.</a:t>
            </a:r>
          </a:p>
          <a:p>
            <a:endParaRPr lang="en-US" dirty="0"/>
          </a:p>
          <a:p>
            <a:r>
              <a:rPr lang="en-US" dirty="0"/>
              <a:t>As you are determining the areas of opportunity for a new club.  You should consider the following: (Read from Slide) </a:t>
            </a:r>
          </a:p>
          <a:p>
            <a:endParaRPr lang="en-US" dirty="0"/>
          </a:p>
        </p:txBody>
      </p:sp>
    </p:spTree>
    <p:extLst>
      <p:ext uri="{BB962C8B-B14F-4D97-AF65-F5344CB8AC3E}">
        <p14:creationId xmlns:p14="http://schemas.microsoft.com/office/powerpoint/2010/main" val="1940662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The purpose of site development research is to evaluate the needs of the community, gauge the feasibility of chartering a club and gather other pertinent information about the community to determine how a Lions Club can benefit the community.</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(Read from Slide) </a:t>
            </a:r>
          </a:p>
          <a:p>
            <a:endParaRPr lang="en-US" dirty="0"/>
          </a:p>
        </p:txBody>
      </p:sp>
    </p:spTree>
    <p:extLst>
      <p:ext uri="{BB962C8B-B14F-4D97-AF65-F5344CB8AC3E}">
        <p14:creationId xmlns:p14="http://schemas.microsoft.com/office/powerpoint/2010/main" val="263497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Speakers Script: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important for the district to create a solid promotion plan. </a:t>
            </a:r>
            <a:r>
              <a:rPr lang="en-US" b="0" dirty="0">
                <a:solidFill>
                  <a:srgbClr val="33373B"/>
                </a:solidFill>
              </a:rPr>
              <a:t>Getting the word out about the new club is important to the successful formation of a new club. </a:t>
            </a:r>
          </a:p>
          <a:p>
            <a:endParaRPr lang="en-US" dirty="0"/>
          </a:p>
          <a:p>
            <a:r>
              <a:rPr lang="en-US" dirty="0"/>
              <a:t>The following should be part of the recruitment plan </a:t>
            </a:r>
          </a:p>
          <a:p>
            <a:endParaRPr lang="en-US" dirty="0"/>
          </a:p>
          <a:p>
            <a:r>
              <a:rPr lang="en-US" dirty="0"/>
              <a:t>Who – Create a list of potential members </a:t>
            </a:r>
          </a:p>
          <a:p>
            <a:endParaRPr lang="en-US" dirty="0"/>
          </a:p>
          <a:p>
            <a:r>
              <a:rPr lang="en-US" dirty="0"/>
              <a:t>Where – When thinking about where to promote the new club keep in mind who your potential members are and what would be the best way to reach those potential numbers. There are lots of ways to promote and using a wide variety is the best way to reach as many people as possible. </a:t>
            </a:r>
          </a:p>
          <a:p>
            <a:endParaRPr lang="en-US" dirty="0"/>
          </a:p>
          <a:p>
            <a:r>
              <a:rPr lang="en-US" dirty="0"/>
              <a:t>What – Having an elevator speech is a Key part of the recruiting process.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 As you are canvassing have information with you including contact information in case potential members have more questions. Also, carry with you Invitations to the informational meeting so potential members can plan to attend.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92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Speakers Script:</a:t>
            </a:r>
          </a:p>
          <a:p>
            <a:pPr marL="0" indent="0" algn="l">
              <a:buNone/>
            </a:pPr>
            <a:endParaRPr lang="en-US" b="1" u="sng" dirty="0">
              <a:solidFill>
                <a:srgbClr val="002060"/>
              </a:solidFill>
            </a:endParaRPr>
          </a:p>
          <a:p>
            <a:pPr marL="0" indent="0" algn="l">
              <a:buNone/>
            </a:pPr>
            <a:r>
              <a:rPr lang="en-US" b="1" u="sng" dirty="0">
                <a:solidFill>
                  <a:srgbClr val="002060"/>
                </a:solidFill>
              </a:rPr>
              <a:t>Write the Perfect Elevator Speech in Five Easy Steps</a:t>
            </a:r>
          </a:p>
          <a:p>
            <a:pPr algn="ctr"/>
            <a:endParaRPr lang="en-US" b="1" u="sng" dirty="0">
              <a:solidFill>
                <a:srgbClr val="002060"/>
              </a:solidFill>
            </a:endParaRPr>
          </a:p>
          <a:p>
            <a:pPr lvl="1"/>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en-US" b="1" dirty="0">
                <a:solidFill>
                  <a:srgbClr val="002060"/>
                </a:solidFill>
              </a:rPr>
              <a:t>Step One: Determine Your Goal</a:t>
            </a:r>
          </a:p>
          <a:p>
            <a:pPr marL="1711291" lvl="3" indent="-342900">
              <a:spcBef>
                <a:spcPts val="0"/>
              </a:spcBef>
              <a:buClr>
                <a:srgbClr val="33373B"/>
              </a:buClr>
              <a:buSzPct val="100000"/>
              <a:buFont typeface="Wingdings" panose="05000000000000000000" pitchFamily="2" charset="2"/>
              <a:buChar char="Ø"/>
            </a:pPr>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en-US" b="1" dirty="0">
                <a:solidFill>
                  <a:srgbClr val="002060"/>
                </a:solidFill>
              </a:rPr>
              <a:t>Step Two: Explain Your Solution</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en-US" b="1" dirty="0">
                <a:solidFill>
                  <a:srgbClr val="002060"/>
                </a:solidFill>
              </a:rPr>
              <a:t>Step Three: Explain What Makes You Different</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en-US" b="1" dirty="0">
                <a:solidFill>
                  <a:srgbClr val="002060"/>
                </a:solidFill>
              </a:rPr>
              <a:t>Step Four: Close the Deal</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en-US" b="1" dirty="0">
                <a:solidFill>
                  <a:srgbClr val="002060"/>
                </a:solidFill>
              </a:rPr>
              <a:t>Step Five: Polish and Practice</a:t>
            </a:r>
            <a:endParaRPr lang="en-US" dirty="0">
              <a:solidFill>
                <a:srgbClr val="002060"/>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Having a great elevator speech is imperative.  The speech should last 20-30 seconds, be interesting, memorable and succinct.</a:t>
            </a:r>
          </a:p>
          <a:p>
            <a:endParaRPr lang="en-US" dirty="0"/>
          </a:p>
        </p:txBody>
      </p:sp>
    </p:spTree>
    <p:extLst>
      <p:ext uri="{BB962C8B-B14F-4D97-AF65-F5344CB8AC3E}">
        <p14:creationId xmlns:p14="http://schemas.microsoft.com/office/powerpoint/2010/main" val="2496466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Speakers Script:</a:t>
            </a:r>
          </a:p>
          <a:p>
            <a:r>
              <a:rPr lang="en-US" sz="1200" dirty="0">
                <a:solidFill>
                  <a:schemeClr val="tx1"/>
                </a:solidFill>
              </a:rPr>
              <a:t>Having a great elevator speech is imperative.  The speech should last 20-30 seconds, be interesting, memorable and succinct. </a:t>
            </a:r>
          </a:p>
          <a:p>
            <a:endParaRPr lang="en-US" sz="1200" dirty="0">
              <a:solidFill>
                <a:schemeClr val="tx1"/>
              </a:solidFill>
            </a:endParaRPr>
          </a:p>
          <a:p>
            <a:r>
              <a:rPr lang="en-US" sz="1200" dirty="0">
                <a:solidFill>
                  <a:schemeClr val="tx1"/>
                </a:solidFill>
              </a:rPr>
              <a:t>Below is an example of an elevator speech. </a:t>
            </a:r>
            <a:endParaRPr lang="en-US"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(Read from Slide) </a:t>
            </a:r>
          </a:p>
          <a:p>
            <a:endParaRPr lang="en-US" dirty="0"/>
          </a:p>
        </p:txBody>
      </p:sp>
    </p:spTree>
    <p:extLst>
      <p:ext uri="{BB962C8B-B14F-4D97-AF65-F5344CB8AC3E}">
        <p14:creationId xmlns:p14="http://schemas.microsoft.com/office/powerpoint/2010/main" val="2615210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Speakers Script:</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accent4"/>
                </a:solidFill>
                <a:ea typeface="Arial" charset="0"/>
                <a:cs typeface="Arial" panose="020B0604020202020204" pitchFamily="34" charset="0"/>
              </a:rPr>
              <a:t>A valuable part of being a Lion is the benefits offered to members.</a:t>
            </a:r>
          </a:p>
          <a:p>
            <a:endParaRPr lang="en-US" dirty="0">
              <a:cs typeface="Calibri"/>
            </a:endParaRPr>
          </a:p>
          <a:p>
            <a:r>
              <a:rPr lang="en-US" dirty="0">
                <a:cs typeface="Calibri"/>
              </a:rPr>
              <a:t>(read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a:p>
        </p:txBody>
      </p:sp>
    </p:spTree>
    <p:extLst>
      <p:ext uri="{BB962C8B-B14F-4D97-AF65-F5344CB8AC3E}">
        <p14:creationId xmlns:p14="http://schemas.microsoft.com/office/powerpoint/2010/main" val="3905251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Speaker Script:</a:t>
            </a:r>
          </a:p>
          <a:p>
            <a:r>
              <a:rPr lang="en-US" dirty="0"/>
              <a:t>Recruiting members is the most vital part to developing a new club.  As a team you should list out names of individuals that you feel it’s important to connect with in order to share the value of Lions.  If there are key relationships that someone on the recruitment team has within the community, those are good people to start with.  They are the individuals who would be able to help you determine who else you should contact in the community.</a:t>
            </a:r>
          </a:p>
          <a:p>
            <a:endParaRPr lang="en-US" dirty="0"/>
          </a:p>
          <a:p>
            <a:endParaRPr lang="en-US" dirty="0"/>
          </a:p>
          <a:p>
            <a:r>
              <a:rPr lang="en-US" dirty="0"/>
              <a:t>The Recruiting Wheel is an effective method to compile list of people who could be invited to join the club. ( Read from Slide)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33373B"/>
                </a:solidFill>
              </a:rPr>
              <a:t>*Everyone is a potential future Lion and has something to contribute to a Lions Club.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33373B"/>
                </a:solidFill>
              </a:rPr>
              <a:t>Ask participants to name a few not on the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33373B"/>
                </a:solidFill>
              </a:rPr>
              <a:t>Youth Groups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33373B"/>
                </a:solidFill>
              </a:rPr>
              <a:t>Young Leaders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33373B"/>
                </a:solidFill>
              </a:rPr>
              <a:t>Government officials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33373B"/>
                </a:solidFill>
              </a:rPr>
              <a:t>Etc.</a:t>
            </a:r>
          </a:p>
          <a:p>
            <a:endParaRPr lang="en-US" dirty="0"/>
          </a:p>
        </p:txBody>
      </p:sp>
    </p:spTree>
    <p:extLst>
      <p:ext uri="{BB962C8B-B14F-4D97-AF65-F5344CB8AC3E}">
        <p14:creationId xmlns:p14="http://schemas.microsoft.com/office/powerpoint/2010/main" val="1337249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Script:</a:t>
            </a:r>
          </a:p>
          <a:p>
            <a:r>
              <a:rPr lang="en-US" dirty="0"/>
              <a:t>In general, there are 5 ways a Lions Club can be developed.  The 5 strategies include: (Read, “How will we recruit” from Slide.  Feel free to give personal examples during this portion)</a:t>
            </a:r>
          </a:p>
          <a:p>
            <a:endParaRPr lang="en-US" dirty="0"/>
          </a:p>
          <a:p>
            <a:r>
              <a:rPr lang="en-US" dirty="0"/>
              <a:t>Canvassing is the method that is most widely used.  This is usually done over several days and takes place in the local downtown/main street area or in locations throughout the community where there are local businesses.  Business owners are a focus because they have a vested interest in the community.  Canvassing is not done in residential areas.  For personal relationships (</a:t>
            </a:r>
            <a:r>
              <a:rPr lang="en-US" dirty="0" err="1"/>
              <a:t>ie</a:t>
            </a:r>
            <a:r>
              <a:rPr lang="en-US" dirty="0"/>
              <a:t>. Neighbors), the recruitment team should invite them to the informational meeting. Some pre-canvassing can take place by asking local businesses to put flyers up to promote the informational meeting. </a:t>
            </a:r>
          </a:p>
          <a:p>
            <a:endParaRPr lang="en-US" dirty="0"/>
          </a:p>
          <a:p>
            <a:r>
              <a:rPr lang="en-US" dirty="0"/>
              <a:t>Here are a few tips for successful recruiting and canvassing tips. ( Read off slide)</a:t>
            </a:r>
          </a:p>
          <a:p>
            <a:endParaRPr lang="en-US" dirty="0"/>
          </a:p>
        </p:txBody>
      </p:sp>
    </p:spTree>
    <p:extLst>
      <p:ext uri="{BB962C8B-B14F-4D97-AF65-F5344CB8AC3E}">
        <p14:creationId xmlns:p14="http://schemas.microsoft.com/office/powerpoint/2010/main" val="1835300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en-US" sz="1200" b="1" kern="0" dirty="0">
                <a:solidFill>
                  <a:schemeClr val="accent4"/>
                </a:solidFill>
              </a:rPr>
              <a:t>Recruiting materials </a:t>
            </a:r>
            <a:r>
              <a:rPr lang="en-US" sz="1200" kern="0" dirty="0">
                <a:solidFill>
                  <a:srgbClr val="33373B"/>
                </a:solidFill>
              </a:rPr>
              <a:t>can be ordered from the Membership Division.  To place an order, visit the Start a New Club webpage or by using this QR Code.</a:t>
            </a:r>
            <a:endParaRPr lang="en-US" sz="1200" dirty="0">
              <a:solidFill>
                <a:srgbClr val="33373B"/>
              </a:solidFill>
            </a:endParaRPr>
          </a:p>
          <a:p>
            <a:endParaRPr lang="en-US" i="0" dirty="0"/>
          </a:p>
          <a:p>
            <a:r>
              <a:rPr lang="en-US" i="0" dirty="0"/>
              <a:t>Explain a limited amount of recruiting materials can be ordered and shipped for free from Lions Club International.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dirty="0"/>
          </a:p>
        </p:txBody>
      </p:sp>
    </p:spTree>
    <p:extLst>
      <p:ext uri="{BB962C8B-B14F-4D97-AF65-F5344CB8AC3E}">
        <p14:creationId xmlns:p14="http://schemas.microsoft.com/office/powerpoint/2010/main" val="300995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342900" indent="-342900">
              <a:buClr>
                <a:srgbClr val="10233F"/>
              </a:buClr>
              <a:buSzPct val="100000"/>
              <a:buFont typeface="Wingdings" panose="05000000000000000000" pitchFamily="2" charset="2"/>
              <a:buChar char="Ø"/>
            </a:pPr>
            <a:r>
              <a:rPr lang="en-US" sz="1200" dirty="0">
                <a:solidFill>
                  <a:schemeClr val="accent6">
                    <a:lumMod val="75000"/>
                    <a:lumOff val="25000"/>
                  </a:schemeClr>
                </a:solidFill>
                <a:latin typeface="Arial" charset="0"/>
                <a:ea typeface="Arial" charset="0"/>
                <a:cs typeface="Arial" charset="0"/>
              </a:rPr>
              <a:t>To help understand the importance of new club development in the community.</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en-US" sz="1200" dirty="0">
                <a:solidFill>
                  <a:schemeClr val="accent6">
                    <a:lumMod val="75000"/>
                    <a:lumOff val="25000"/>
                  </a:schemeClr>
                </a:solidFill>
                <a:latin typeface="Arial" charset="0"/>
                <a:ea typeface="Arial" charset="0"/>
                <a:cs typeface="Arial" charset="0"/>
              </a:rPr>
              <a:t>To acquire understanding of recruitment methods and tools needed for new club recruitment.</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en-US" sz="1200" dirty="0">
                <a:solidFill>
                  <a:schemeClr val="accent6">
                    <a:lumMod val="75000"/>
                    <a:lumOff val="25000"/>
                  </a:schemeClr>
                </a:solidFill>
                <a:latin typeface="Arial" charset="0"/>
                <a:ea typeface="Arial" charset="0"/>
                <a:cs typeface="Arial" charset="0"/>
              </a:rPr>
              <a:t>To gain knowledge on conducting the informational and organizational meeting for a new club.</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en-US" sz="1200" dirty="0">
                <a:solidFill>
                  <a:schemeClr val="accent6">
                    <a:lumMod val="75000"/>
                    <a:lumOff val="25000"/>
                  </a:schemeClr>
                </a:solidFill>
                <a:latin typeface="Arial" charset="0"/>
                <a:ea typeface="Arial" charset="0"/>
                <a:cs typeface="Arial" charset="0"/>
              </a:rPr>
              <a:t>To understand the new club chartering process.</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en-US" b="1" dirty="0"/>
              <a:t>Speaker Notes:</a:t>
            </a:r>
          </a:p>
          <a:p>
            <a:r>
              <a:rPr lang="en-US" dirty="0"/>
              <a:t>In all the years of recruiting new members, it has been found that the number one reason for someone not joining a Lions club is that they were simply not asked. You can use the charter member application to gather the necessary contact information, or you can use the recruitment sheet provided to the DG &amp; Club Organizer.  Collecting information should be the responsibility of one person during the canvassing time. All leads should be given to one person who will then create a master list that will be updated daily.</a:t>
            </a:r>
          </a:p>
          <a:p>
            <a:endParaRPr lang="en-US" dirty="0"/>
          </a:p>
          <a:p>
            <a:r>
              <a:rPr lang="en-US" dirty="0"/>
              <a:t>(Read from Slide)</a:t>
            </a:r>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dirty="0"/>
          </a:p>
        </p:txBody>
      </p:sp>
    </p:spTree>
    <p:extLst>
      <p:ext uri="{BB962C8B-B14F-4D97-AF65-F5344CB8AC3E}">
        <p14:creationId xmlns:p14="http://schemas.microsoft.com/office/powerpoint/2010/main" val="4114354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en-US" b="1" dirty="0"/>
              <a:t>Speakers Notes:</a:t>
            </a:r>
          </a:p>
          <a:p>
            <a:r>
              <a:rPr lang="en-US" dirty="0"/>
              <a:t>The informational meeting is the first time that the prospective members meet to find out more about Loins and the new club.  The objective is to begin to build the new club’s membership and prepare for a successful organizational.</a:t>
            </a:r>
          </a:p>
          <a:p>
            <a:endParaRPr lang="en-US" dirty="0"/>
          </a:p>
          <a:p>
            <a:r>
              <a:rPr lang="en-US" dirty="0"/>
              <a:t>Approximately 20-25% of the people who signed up will attend the informational meeting.  Don’t be discouraged.    There are few ways to increase the attendance:</a:t>
            </a:r>
          </a:p>
          <a:p>
            <a:pPr marL="171450" indent="-171450">
              <a:buFontTx/>
              <a:buChar char="-"/>
            </a:pPr>
            <a:r>
              <a:rPr lang="en-US" dirty="0"/>
              <a:t>Follow up with leads within 48 hours of initial contact via phone or email.</a:t>
            </a:r>
          </a:p>
          <a:p>
            <a:pPr marL="171450" indent="-171450">
              <a:buFontTx/>
              <a:buChar char="-"/>
            </a:pPr>
            <a:r>
              <a:rPr lang="en-US" dirty="0"/>
              <a:t>Invite prospective members to bring a friend</a:t>
            </a:r>
          </a:p>
          <a:p>
            <a:pPr marL="171450" indent="-171450">
              <a:buFontTx/>
              <a:buChar char="-"/>
            </a:pPr>
            <a:r>
              <a:rPr lang="en-US" dirty="0"/>
              <a:t>Promote info meeting via local newspaper and social media, etc.</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dirty="0"/>
          </a:p>
        </p:txBody>
      </p:sp>
    </p:spTree>
    <p:extLst>
      <p:ext uri="{BB962C8B-B14F-4D97-AF65-F5344CB8AC3E}">
        <p14:creationId xmlns:p14="http://schemas.microsoft.com/office/powerpoint/2010/main" val="176646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en-US" b="1" dirty="0"/>
              <a:t>Speaker Script:</a:t>
            </a:r>
          </a:p>
          <a:p>
            <a:r>
              <a:rPr lang="en-US" dirty="0"/>
              <a:t>The organizational meeting is where the club members will elect officers and begin planning the first service project. This meeting is set-up the same as the informational meeting.  The recruiting district team should be a part of the organizational meeting and subsequent meetings until the club is chartered.  The new club support team is there to provide guidance and support to the team, NOT to make the club look like other clubs.  The organizational meeting can determine how the new member will view the Lions Club International and can determine how active and how long they stay with a club.   The organizational meeting should be over several meetings and the components above can happen over several meetings.</a:t>
            </a:r>
          </a:p>
          <a:p>
            <a:r>
              <a:rPr lang="en-US" dirty="0"/>
              <a:t>(Read from slide)</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dirty="0"/>
          </a:p>
        </p:txBody>
      </p:sp>
    </p:spTree>
    <p:extLst>
      <p:ext uri="{BB962C8B-B14F-4D97-AF65-F5344CB8AC3E}">
        <p14:creationId xmlns:p14="http://schemas.microsoft.com/office/powerpoint/2010/main" val="3433483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33373B"/>
                </a:solidFill>
              </a:rPr>
              <a:t>PowerPoints for the Informational and Organizational Meetings can be found on the </a:t>
            </a:r>
            <a:r>
              <a:rPr lang="en-US" sz="1200" b="1" dirty="0">
                <a:solidFill>
                  <a:schemeClr val="accent5"/>
                </a:solidFill>
              </a:rPr>
              <a:t>Start a New Club Webpage</a:t>
            </a:r>
            <a:r>
              <a:rPr lang="en-US" sz="1200" dirty="0">
                <a:solidFill>
                  <a:srgbClr val="33373B"/>
                </a:solidFill>
              </a:rPr>
              <a:t>.</a:t>
            </a:r>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dirty="0"/>
          </a:p>
        </p:txBody>
      </p:sp>
    </p:spTree>
    <p:extLst>
      <p:ext uri="{BB962C8B-B14F-4D97-AF65-F5344CB8AC3E}">
        <p14:creationId xmlns:p14="http://schemas.microsoft.com/office/powerpoint/2010/main" val="4143503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dirty="0"/>
          </a:p>
          <a:p>
            <a:r>
              <a:rPr lang="en-US" dirty="0"/>
              <a:t>Once the club has gotten the 20 members the district and/or sponsoring club can begin the new club charter application process.   There are 4 key components to the new club application.  We will discuss these components on the next 4 slides.  The components are:  club naming, application submission, charter fees &amp; dues, and charter approval.</a:t>
            </a:r>
          </a:p>
          <a:p>
            <a:endParaRPr lang="en-US" dirty="0"/>
          </a:p>
          <a:p>
            <a:r>
              <a:rPr lang="en-US" dirty="0"/>
              <a:t>(Read from slide)</a:t>
            </a:r>
          </a:p>
          <a:p>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latin typeface="Arial" charset="0"/>
                <a:ea typeface="Arial" charset="0"/>
                <a:cs typeface="Arial" charset="0"/>
              </a:rPr>
              <a:t>Now that the club has began meeting, it is now time to submit the application for approval.   A charter application worksheet should be used as a guide to ensure you have collected all the necessary information to submit the application online.  LCI program staff and/or MyLCI support team can provide help with the application.</a:t>
            </a:r>
          </a:p>
          <a:p>
            <a:endParaRPr lang="en-US" dirty="0">
              <a:latin typeface="Arial" charset="0"/>
              <a:ea typeface="Arial" charset="0"/>
              <a:cs typeface="Arial" charset="0"/>
            </a:endParaRPr>
          </a:p>
          <a:p>
            <a:r>
              <a:rPr lang="en-US" dirty="0">
                <a:latin typeface="Arial" charset="0"/>
                <a:ea typeface="Arial" charset="0"/>
                <a:cs typeface="Arial" charset="0"/>
              </a:rPr>
              <a:t>The following are necessary to submit a new application. (Read from slide)</a:t>
            </a:r>
            <a:endParaRPr lang="en-US" dirty="0"/>
          </a:p>
        </p:txBody>
      </p:sp>
    </p:spTree>
    <p:extLst>
      <p:ext uri="{BB962C8B-B14F-4D97-AF65-F5344CB8AC3E}">
        <p14:creationId xmlns:p14="http://schemas.microsoft.com/office/powerpoint/2010/main" val="4100467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pPr marL="0" indent="0">
              <a:spcBef>
                <a:spcPts val="300"/>
              </a:spcBef>
              <a:buNone/>
            </a:pPr>
            <a:r>
              <a:rPr lang="en-US" dirty="0">
                <a:latin typeface="Arial" charset="0"/>
                <a:ea typeface="Arial" charset="0"/>
                <a:cs typeface="Arial" charset="0"/>
              </a:rPr>
              <a:t>It is important that new charter club members understand that there are some fees and dues associated with Lions membership.  Not understanding the fee structure has been cited as one reason why charter members don’t stay in newly chartered clubs.  Fees and dues can be discussed in general during the informational meeting, but should be discussed in more detail during the organizational meetings.  </a:t>
            </a:r>
          </a:p>
          <a:p>
            <a:pPr marL="0" indent="0">
              <a:spcBef>
                <a:spcPts val="300"/>
              </a:spcBef>
              <a:buNone/>
            </a:pPr>
            <a:endParaRPr lang="en-US" dirty="0">
              <a:latin typeface="Arial" charset="0"/>
              <a:ea typeface="Arial" charset="0"/>
              <a:cs typeface="Arial" charset="0"/>
            </a:endParaRPr>
          </a:p>
          <a:p>
            <a:pPr marL="0" indent="0">
              <a:spcBef>
                <a:spcPts val="300"/>
              </a:spcBef>
              <a:buNone/>
            </a:pPr>
            <a:r>
              <a:rPr lang="en-US" dirty="0">
                <a:latin typeface="Arial" charset="0"/>
                <a:ea typeface="Arial" charset="0"/>
                <a:cs typeface="Arial" charset="0"/>
              </a:rPr>
              <a:t>(Read from the slide)</a:t>
            </a:r>
          </a:p>
          <a:p>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33373B"/>
                </a:solidFill>
              </a:rPr>
              <a:t>Refer to the </a:t>
            </a:r>
            <a:r>
              <a:rPr lang="en-US" sz="1200" b="1" dirty="0">
                <a:solidFill>
                  <a:srgbClr val="7030A0"/>
                </a:solidFill>
              </a:rPr>
              <a:t>Charter Application Checklist</a:t>
            </a:r>
            <a:r>
              <a:rPr lang="en-US" sz="1200" dirty="0">
                <a:solidFill>
                  <a:srgbClr val="33373B"/>
                </a:solidFill>
              </a:rPr>
              <a:t> </a:t>
            </a:r>
            <a:r>
              <a:rPr lang="en-US" sz="1200" b="1" dirty="0">
                <a:solidFill>
                  <a:srgbClr val="7030A0"/>
                </a:solidFill>
              </a:rPr>
              <a:t>(TK40) </a:t>
            </a:r>
            <a:r>
              <a:rPr lang="en-US" sz="1200" dirty="0">
                <a:solidFill>
                  <a:srgbClr val="33373B"/>
                </a:solidFill>
              </a:rPr>
              <a:t>for current entrance fee and international dues rates. </a:t>
            </a:r>
          </a:p>
          <a:p>
            <a:endParaRPr lang="en-US" i="0" dirty="0"/>
          </a:p>
          <a:p>
            <a:r>
              <a:rPr lang="en-US" i="0" dirty="0"/>
              <a:t>This document is also available on the start a new club web page.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dirty="0"/>
          </a:p>
        </p:txBody>
      </p:sp>
    </p:spTree>
    <p:extLst>
      <p:ext uri="{BB962C8B-B14F-4D97-AF65-F5344CB8AC3E}">
        <p14:creationId xmlns:p14="http://schemas.microsoft.com/office/powerpoint/2010/main" val="4230786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club chartering process can take up to 45 days.  There are 5 steps to the process and the length of time of the application process depends on the response time of the team that’s submitting the application.  There will be an assigned LCI coordinator that will support the application through the entire process.  </a:t>
            </a:r>
          </a:p>
          <a:p>
            <a:endParaRPr lang="en-US" dirty="0"/>
          </a:p>
          <a:p>
            <a:r>
              <a:rPr lang="en-US" dirty="0"/>
              <a:t>Now that the club has gone through the approval process the follow chartering activities should take place.  The Guiding Lion, extension team, and sponsoring club/district will support the club through the charter activities.</a:t>
            </a:r>
          </a:p>
          <a:p>
            <a:endParaRPr lang="en-US" dirty="0"/>
          </a:p>
          <a:p>
            <a:r>
              <a:rPr lang="en-US" dirty="0"/>
              <a:t>(Read from slide)</a:t>
            </a:r>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Speaker Script:</a:t>
            </a:r>
          </a:p>
          <a:p>
            <a:r>
              <a:rPr lang="en-US" dirty="0"/>
              <a:t>Your district has taken the first step in exploring new club formation.  Before we can move forward, we must understand, “why organizing a new club is important” Lions club offer people the opportunity to give back to their community and help those in needs. The following are benefits to forming a new Lions Club.</a:t>
            </a:r>
          </a:p>
          <a:p>
            <a:endParaRPr lang="en-US" sz="1200" dirty="0"/>
          </a:p>
          <a:p>
            <a:pPr marL="342900" indent="-342900">
              <a:lnSpc>
                <a:spcPct val="200000"/>
              </a:lnSpc>
              <a:buClr>
                <a:srgbClr val="10233F"/>
              </a:buClr>
              <a:buSzPct val="100000"/>
              <a:buFont typeface="Wingdings" panose="05000000000000000000" pitchFamily="2" charset="2"/>
              <a:buChar char="Ø"/>
            </a:pPr>
            <a:r>
              <a:rPr lang="en-US" sz="1200" kern="0" dirty="0">
                <a:solidFill>
                  <a:srgbClr val="10233F"/>
                </a:solidFill>
                <a:latin typeface="Arial" charset="0"/>
                <a:ea typeface="Arial" charset="0"/>
                <a:cs typeface="Arial" charset="0"/>
              </a:rPr>
              <a:t>Benefit the community</a:t>
            </a:r>
          </a:p>
          <a:p>
            <a:pPr marL="342900" indent="-342900">
              <a:lnSpc>
                <a:spcPct val="200000"/>
              </a:lnSpc>
              <a:buClr>
                <a:srgbClr val="10233F"/>
              </a:buClr>
              <a:buSzPct val="100000"/>
              <a:buFont typeface="Wingdings" panose="05000000000000000000" pitchFamily="2" charset="2"/>
              <a:buChar char="Ø"/>
            </a:pPr>
            <a:r>
              <a:rPr lang="en-US" sz="1200" kern="0" dirty="0">
                <a:solidFill>
                  <a:srgbClr val="10233F"/>
                </a:solidFill>
                <a:latin typeface="Arial" charset="0"/>
                <a:ea typeface="Arial" charset="0"/>
                <a:cs typeface="Arial" charset="0"/>
              </a:rPr>
              <a:t>Provide new service opportunities</a:t>
            </a:r>
          </a:p>
          <a:p>
            <a:pPr marL="342900" indent="-342900">
              <a:lnSpc>
                <a:spcPct val="200000"/>
              </a:lnSpc>
              <a:buClr>
                <a:srgbClr val="10233F"/>
              </a:buClr>
              <a:buSzPct val="100000"/>
              <a:buFont typeface="Wingdings" panose="05000000000000000000" pitchFamily="2" charset="2"/>
              <a:buChar char="Ø"/>
            </a:pPr>
            <a:r>
              <a:rPr lang="en-US" sz="1200" kern="0" dirty="0">
                <a:solidFill>
                  <a:srgbClr val="10233F"/>
                </a:solidFill>
                <a:latin typeface="Arial" charset="0"/>
                <a:ea typeface="Arial" charset="0"/>
                <a:cs typeface="Arial" charset="0"/>
              </a:rPr>
              <a:t>Fulfill unmet needs</a:t>
            </a:r>
          </a:p>
          <a:p>
            <a:pPr marL="342900" indent="-342900">
              <a:lnSpc>
                <a:spcPct val="200000"/>
              </a:lnSpc>
              <a:buClr>
                <a:srgbClr val="10233F"/>
              </a:buClr>
              <a:buSzPct val="100000"/>
              <a:buFont typeface="Wingdings" panose="05000000000000000000" pitchFamily="2" charset="2"/>
              <a:buChar char="Ø"/>
            </a:pPr>
            <a:r>
              <a:rPr lang="en-US" sz="1200" kern="0" dirty="0">
                <a:solidFill>
                  <a:srgbClr val="10233F"/>
                </a:solidFill>
                <a:latin typeface="Arial" charset="0"/>
                <a:ea typeface="Arial" charset="0"/>
                <a:cs typeface="Arial" charset="0"/>
              </a:rPr>
              <a:t>Make a difference</a:t>
            </a:r>
          </a:p>
          <a:p>
            <a:pPr marL="342900" indent="-342900">
              <a:lnSpc>
                <a:spcPct val="200000"/>
              </a:lnSpc>
              <a:buClr>
                <a:srgbClr val="10233F"/>
              </a:buClr>
              <a:buSzPct val="100000"/>
              <a:buFont typeface="Wingdings" panose="05000000000000000000" pitchFamily="2" charset="2"/>
              <a:buChar char="Ø"/>
            </a:pPr>
            <a:r>
              <a:rPr lang="en-US" sz="1200" kern="0" dirty="0">
                <a:solidFill>
                  <a:srgbClr val="10233F"/>
                </a:solidFill>
                <a:latin typeface="Arial" charset="0"/>
                <a:ea typeface="Arial" charset="0"/>
                <a:cs typeface="Arial" charset="0"/>
              </a:rPr>
              <a:t>Rejuvenate membership</a:t>
            </a:r>
          </a:p>
          <a:p>
            <a:pPr marL="342900" indent="-342900">
              <a:lnSpc>
                <a:spcPct val="200000"/>
              </a:lnSpc>
              <a:buClr>
                <a:srgbClr val="10233F"/>
              </a:buClr>
              <a:buSzPct val="100000"/>
              <a:buFont typeface="Wingdings" panose="05000000000000000000" pitchFamily="2" charset="2"/>
              <a:buChar char="Ø"/>
            </a:pPr>
            <a:r>
              <a:rPr lang="en-US" sz="1200" kern="0" dirty="0">
                <a:solidFill>
                  <a:srgbClr val="10233F"/>
                </a:solidFill>
                <a:latin typeface="Arial" charset="0"/>
                <a:ea typeface="Arial" charset="0"/>
                <a:cs typeface="Arial" charset="0"/>
              </a:rPr>
              <a:t>Develop new leaders</a:t>
            </a:r>
          </a:p>
          <a:p>
            <a:pPr algn="just"/>
            <a:endParaRPr lang="en-US" sz="160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a:p>
        </p:txBody>
      </p:sp>
      <p:sp>
        <p:nvSpPr>
          <p:cNvPr id="6" name="TextBox 5">
            <a:extLst>
              <a:ext uri="{FF2B5EF4-FFF2-40B4-BE49-F238E27FC236}">
                <a16:creationId xmlns:a16="http://schemas.microsoft.com/office/drawing/2014/main" id="{F42781AA-C87B-58E0-74A6-79AC6364A75E}"/>
              </a:ext>
            </a:extLst>
          </p:cNvPr>
          <p:cNvSpPr txBox="1"/>
          <p:nvPr/>
        </p:nvSpPr>
        <p:spPr>
          <a:xfrm>
            <a:off x="481167" y="4724400"/>
            <a:ext cx="6375245" cy="2031325"/>
          </a:xfrm>
          <a:prstGeom prst="rect">
            <a:avLst/>
          </a:prstGeom>
          <a:noFill/>
        </p:spPr>
        <p:txBody>
          <a:bodyPr wrap="square">
            <a:spAutoFit/>
          </a:bodyPr>
          <a:lstStyle/>
          <a:p>
            <a:r>
              <a:rPr lang="en-US" b="1" dirty="0"/>
              <a:t>Speaker Script:</a:t>
            </a:r>
          </a:p>
          <a:p>
            <a:r>
              <a:rPr lang="en-US" dirty="0"/>
              <a:t>Your district has take the first step in exploring new club formation.  Before we can move forward we must understand, “why organizing a new club is important” Lions club offer people the opportunity to give back to their community and help those in needs. The following are benefits to forming a new Lions Club.</a:t>
            </a:r>
          </a:p>
        </p:txBody>
      </p:sp>
    </p:spTree>
    <p:extLst>
      <p:ext uri="{BB962C8B-B14F-4D97-AF65-F5344CB8AC3E}">
        <p14:creationId xmlns:p14="http://schemas.microsoft.com/office/powerpoint/2010/main" val="1216349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b="1" dirty="0"/>
          </a:p>
          <a:p>
            <a:r>
              <a:rPr lang="en-US" dirty="0"/>
              <a:t>Once the club has been developed it is important to continue to develop the club to ensure the club is strong and viable.  One of the number one reasons districts don’t retain new clubs longer than a year is because the clubs don’t have a strong support system.</a:t>
            </a:r>
          </a:p>
          <a:p>
            <a:endParaRPr lang="en-US" dirty="0"/>
          </a:p>
          <a:p>
            <a:r>
              <a:rPr lang="en-US" dirty="0"/>
              <a:t> The following will help with continued new club development. ( Read from slide)</a:t>
            </a:r>
            <a:endParaRPr lang="en-US" b="1" dirty="0"/>
          </a:p>
          <a:p>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a:p>
        </p:txBody>
      </p:sp>
    </p:spTree>
    <p:extLst>
      <p:ext uri="{BB962C8B-B14F-4D97-AF65-F5344CB8AC3E}">
        <p14:creationId xmlns:p14="http://schemas.microsoft.com/office/powerpoint/2010/main" val="1117451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en-US" b="1" dirty="0"/>
              <a:t>Speaker Notes:</a:t>
            </a:r>
          </a:p>
          <a:p>
            <a:endParaRPr lang="en-US" dirty="0"/>
          </a:p>
          <a:p>
            <a:r>
              <a:rPr lang="en-US" dirty="0"/>
              <a:t>Participating in the development of new clubs is a significant achievement.  To underscore the importance of new club development, Lions Clubs International offers a number of special awards to recognize the valuable service of extension-minded Lions. ( Read from slide)</a:t>
            </a:r>
          </a:p>
          <a:p>
            <a:endParaRPr lang="en-US" dirty="0"/>
          </a:p>
          <a:p>
            <a:r>
              <a:rPr lang="en-US" dirty="0"/>
              <a:t>Additional information is available on the membership development awards web page.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a:p>
        </p:txBody>
      </p:sp>
    </p:spTree>
    <p:extLst>
      <p:ext uri="{BB962C8B-B14F-4D97-AF65-F5344CB8AC3E}">
        <p14:creationId xmlns:p14="http://schemas.microsoft.com/office/powerpoint/2010/main" val="2243513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solidFill>
                  <a:schemeClr val="accent4"/>
                </a:solidFill>
              </a:rPr>
              <a:t>Recruiting materials </a:t>
            </a:r>
            <a:r>
              <a:rPr lang="en-US" sz="1200" kern="0" dirty="0">
                <a:solidFill>
                  <a:srgbClr val="33373B"/>
                </a:solidFill>
              </a:rPr>
              <a:t>can be ordered from the Membership Division.  To place an order, visit the Start a New Club webpage or by using this QR Code.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33373B"/>
                </a:solidFill>
              </a:rPr>
              <a:t>Membership applications and supporting documents are all available online in fillable PDF format. </a:t>
            </a:r>
          </a:p>
          <a:p>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en-US" dirty="0"/>
              <a:t>(read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a:p>
        </p:txBody>
      </p:sp>
    </p:spTree>
    <p:extLst>
      <p:ext uri="{BB962C8B-B14F-4D97-AF65-F5344CB8AC3E}">
        <p14:creationId xmlns:p14="http://schemas.microsoft.com/office/powerpoint/2010/main" val="1052132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en-US" i="1" dirty="0"/>
              <a:t>Speaker Notes:  This is a very important section of the presentation.  It should be reiterated that the district should do what’s a best fit for the community.  The club organizers should understand each club type/format.  You can always refer them to </a:t>
            </a:r>
            <a:r>
              <a:rPr lang="en-US" i="1" dirty="0">
                <a:hlinkClick r:id="rId3"/>
              </a:rPr>
              <a:t>membership@lionsclubs.org</a:t>
            </a:r>
            <a:r>
              <a:rPr lang="en-US" i="1" dirty="0"/>
              <a:t> if they have specific questions prior to submitting their application.    </a:t>
            </a:r>
          </a:p>
          <a:p>
            <a:endParaRPr lang="en-US" sz="1100" b="1" dirty="0"/>
          </a:p>
          <a:p>
            <a:r>
              <a:rPr lang="en-US" sz="1100" dirty="0">
                <a:latin typeface="Arial" charset="0"/>
                <a:ea typeface="Arial" charset="0"/>
                <a:cs typeface="Arial" charset="0"/>
              </a:rPr>
              <a:t>Our world is ever changing, and we want the new club to fit the lives of the members. </a:t>
            </a:r>
          </a:p>
          <a:p>
            <a:endParaRPr lang="en-US" sz="1100" dirty="0">
              <a:latin typeface="Arial" charset="0"/>
              <a:ea typeface="Arial" charset="0"/>
              <a:cs typeface="Arial" charset="0"/>
            </a:endParaRPr>
          </a:p>
          <a:p>
            <a:r>
              <a:rPr lang="en-US" sz="1100" dirty="0">
                <a:latin typeface="Arial" charset="0"/>
                <a:ea typeface="Arial" charset="0"/>
                <a:cs typeface="Arial" charset="0"/>
              </a:rPr>
              <a:t>Below are club types available.   </a:t>
            </a:r>
          </a:p>
          <a:p>
            <a:endParaRPr lang="en-US" sz="1100" dirty="0">
              <a:latin typeface="Arial" charset="0"/>
              <a:ea typeface="Arial" charset="0"/>
              <a:cs typeface="Arial" charset="0"/>
            </a:endParaRPr>
          </a:p>
          <a:p>
            <a:r>
              <a:rPr lang="en-US" sz="1100" dirty="0">
                <a:latin typeface="Arial" charset="0"/>
                <a:ea typeface="Arial" charset="0"/>
                <a:cs typeface="Arial" charset="0"/>
              </a:rPr>
              <a:t>(Read from slide)</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dirty="0"/>
          </a:p>
        </p:txBody>
      </p:sp>
    </p:spTree>
    <p:extLst>
      <p:ext uri="{BB962C8B-B14F-4D97-AF65-F5344CB8AC3E}">
        <p14:creationId xmlns:p14="http://schemas.microsoft.com/office/powerpoint/2010/main" val="1279540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en-US" b="1" dirty="0"/>
              <a:t>Speaker Notes:</a:t>
            </a:r>
          </a:p>
          <a:p>
            <a:r>
              <a:rPr lang="en-US" dirty="0"/>
              <a:t>The club information listed on this slide are not listed as “ club types”  on the new club application, but instead these should be considered club designations.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Arial" charset="0"/>
                <a:cs typeface="Arial" charset="0"/>
              </a:rPr>
              <a:t>(Read from slide)</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dirty="0"/>
          </a:p>
        </p:txBody>
      </p:sp>
    </p:spTree>
    <p:extLst>
      <p:ext uri="{BB962C8B-B14F-4D97-AF65-F5344CB8AC3E}">
        <p14:creationId xmlns:p14="http://schemas.microsoft.com/office/powerpoint/2010/main" val="331840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Script:</a:t>
            </a:r>
          </a:p>
          <a:p>
            <a:endParaRPr lang="en-US" b="1" dirty="0"/>
          </a:p>
          <a:p>
            <a:r>
              <a:rPr lang="en-US" dirty="0"/>
              <a:t>Before starting the process of creating a new club, there are a few items that should be in place prior to the submission of a new club application or club branch application.</a:t>
            </a:r>
          </a:p>
          <a:p>
            <a:r>
              <a:rPr lang="en-US" dirty="0"/>
              <a:t>To organize a new Lions Club you will need (</a:t>
            </a:r>
            <a:r>
              <a:rPr lang="en-US" i="1" dirty="0"/>
              <a:t>Speaker Notes:  You can begin to read directly from the slide, the notes below are to expand the conversation)</a:t>
            </a:r>
          </a:p>
          <a:p>
            <a:pPr marL="171450" indent="-171450">
              <a:buFontTx/>
              <a:buChar char="-"/>
            </a:pPr>
            <a:r>
              <a:rPr lang="en-US" i="1" dirty="0"/>
              <a:t>20 or more:  You only need a min of 20 to start the new club application, but we always encourage you to recruit more than 20 to account for potential member lost within the first 6 months.</a:t>
            </a:r>
          </a:p>
          <a:p>
            <a:pPr marL="171450" indent="-171450">
              <a:buFontTx/>
              <a:buChar char="-"/>
            </a:pPr>
            <a:r>
              <a:rPr lang="en-US" i="1" dirty="0"/>
              <a:t>DG Approval-DGs have to authorize the club </a:t>
            </a:r>
          </a:p>
          <a:p>
            <a:pPr marL="171450" indent="-171450">
              <a:buFontTx/>
              <a:buChar char="-"/>
            </a:pPr>
            <a:r>
              <a:rPr lang="en-US" i="1" dirty="0"/>
              <a:t>Charter fees &amp; Certifications-  Charter fees are a one-time fee paid at the time of joining.  These fees are only waived for students.  There are international dues reduction plans that we will be discussed later in the presentation</a:t>
            </a:r>
          </a:p>
          <a:p>
            <a:pPr marL="171450" indent="-171450">
              <a:buFontTx/>
              <a:buChar char="-"/>
            </a:pPr>
            <a:r>
              <a:rPr lang="en-US" i="1" dirty="0"/>
              <a:t>New Club Sponsor- All new clubs must have a club sponsor </a:t>
            </a:r>
          </a:p>
          <a:p>
            <a:pPr marL="171450" indent="-171450">
              <a:buFontTx/>
              <a:buChar char="-"/>
            </a:pPr>
            <a:r>
              <a:rPr lang="en-US" i="1" dirty="0"/>
              <a:t>Application-  All applications are submitted online. discussed later in the presentation.</a:t>
            </a:r>
          </a:p>
          <a:p>
            <a:pPr marL="171450" indent="-171450">
              <a:buFontTx/>
              <a:buChar char="-"/>
            </a:pPr>
            <a:endParaRPr lang="en-US" i="1" dirty="0"/>
          </a:p>
          <a:p>
            <a:r>
              <a:rPr lang="en-US" i="1" dirty="0"/>
              <a:t>Club branches are highly recommended if a club is not able to get 20 members within 8 weeks of the start of the charter process.  Club branches can always be converted into regular clubs once they get 20 or more members.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a:p>
        </p:txBody>
      </p:sp>
    </p:spTree>
    <p:extLst>
      <p:ext uri="{BB962C8B-B14F-4D97-AF65-F5344CB8AC3E}">
        <p14:creationId xmlns:p14="http://schemas.microsoft.com/office/powerpoint/2010/main" val="324402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en-US" sz="1400" dirty="0"/>
              <a:t>Speaker notes:  </a:t>
            </a:r>
            <a:r>
              <a:rPr lang="en-US" sz="1400" b="0" i="0" dirty="0">
                <a:effectLst/>
                <a:latin typeface="Calibri" panose="020F0502020204030204" pitchFamily="34" charset="0"/>
                <a:ea typeface="Calibri" panose="020F0502020204030204" pitchFamily="34" charset="0"/>
              </a:rPr>
              <a:t>Introduce the 4 steps and assure participants that after they complete the 4 steps, they should have the knowledge and resources to charter a club in their community.  </a:t>
            </a:r>
            <a:endParaRPr lang="en-US" sz="1400" b="1" i="1" dirty="0">
              <a:effectLst/>
              <a:latin typeface="Times New Roman" panose="02020603050405020304" pitchFamily="18" charset="0"/>
              <a:ea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a:p>
        </p:txBody>
      </p:sp>
    </p:spTree>
    <p:extLst>
      <p:ext uri="{BB962C8B-B14F-4D97-AF65-F5344CB8AC3E}">
        <p14:creationId xmlns:p14="http://schemas.microsoft.com/office/powerpoint/2010/main" val="606043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Script:</a:t>
            </a:r>
          </a:p>
          <a:p>
            <a:r>
              <a:rPr lang="en-US" dirty="0"/>
              <a:t>New club development takes a team effort .  Team members should have a passion about being a Lion and a commitment to the entire club formation process.  Your team should be ready to be active participants in the club formation process which would include:  Community and Business recruiting, informational meeting, and organizational meeting.</a:t>
            </a:r>
          </a:p>
          <a:p>
            <a:endParaRPr lang="en-US" dirty="0"/>
          </a:p>
          <a:p>
            <a:r>
              <a:rPr lang="en-US" dirty="0"/>
              <a:t>(Read from slide)  </a:t>
            </a:r>
          </a:p>
          <a:p>
            <a:endParaRPr lang="en-US" dirty="0"/>
          </a:p>
        </p:txBody>
      </p:sp>
    </p:spTree>
    <p:extLst>
      <p:ext uri="{BB962C8B-B14F-4D97-AF65-F5344CB8AC3E}">
        <p14:creationId xmlns:p14="http://schemas.microsoft.com/office/powerpoint/2010/main" val="3933196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hyperlink" Target="https://www.lionsclubs.org/en/resources-for-members/resource-center/start-a-new-club"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hyperlink" Target="http://www.lionsclub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New Club Development Training</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7432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847896" y="1192212"/>
            <a:ext cx="2496207"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Step One: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584775"/>
          </a:xfrm>
          <a:prstGeom prst="rect">
            <a:avLst/>
          </a:prstGeom>
          <a:noFill/>
        </p:spPr>
        <p:txBody>
          <a:bodyPr wrap="square">
            <a:spAutoFit/>
          </a:bodyPr>
          <a:lstStyle/>
          <a:p>
            <a:pPr algn="ctr"/>
            <a:r>
              <a:rPr lang="en-US" sz="3200" kern="0" dirty="0">
                <a:solidFill>
                  <a:schemeClr val="bg1"/>
                </a:solidFill>
              </a:rPr>
              <a:t>Develop Your Team</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834533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Step One: Develop Your Team</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553783" y="2241678"/>
            <a:ext cx="10607040"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000" b="1" kern="0" dirty="0"/>
              <a:t>New club development takes a team effort.  Team members should demonstrate a passion about being a Lion and a commitment to the entire club formation process.</a:t>
            </a:r>
          </a:p>
          <a:p>
            <a:pPr marL="0" indent="0">
              <a:buNone/>
            </a:pPr>
            <a:endParaRPr lang="en-US" b="1" kern="0" dirty="0">
              <a:solidFill>
                <a:srgbClr val="002060"/>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kern="0" dirty="0">
              <a:solidFill>
                <a:srgbClr val="0D2240"/>
              </a:solidFill>
              <a:latin typeface="Arial" charset="0"/>
              <a:ea typeface="Arial" charset="0"/>
              <a:cs typeface="Arial" charset="0"/>
            </a:endParaRPr>
          </a:p>
          <a:p>
            <a:pPr marL="0" indent="0">
              <a:buNone/>
            </a:pPr>
            <a:endParaRPr lang="en-US" sz="2000" kern="0" dirty="0">
              <a:solidFill>
                <a:schemeClr val="accent6">
                  <a:lumMod val="75000"/>
                  <a:lumOff val="25000"/>
                </a:schemeClr>
              </a:solidFill>
            </a:endParaRPr>
          </a:p>
          <a:p>
            <a:pPr marL="0" indent="0">
              <a:buNone/>
            </a:pPr>
            <a:endParaRPr lang="en-US" sz="2000" kern="0" dirty="0"/>
          </a:p>
          <a:p>
            <a:pPr marL="0" indent="0">
              <a:buNone/>
            </a:pPr>
            <a:endParaRPr lang="en-US" kern="0" dirty="0"/>
          </a:p>
        </p:txBody>
      </p:sp>
      <p:sp>
        <p:nvSpPr>
          <p:cNvPr id="4" name="TextBox 3">
            <a:extLst>
              <a:ext uri="{FF2B5EF4-FFF2-40B4-BE49-F238E27FC236}">
                <a16:creationId xmlns:a16="http://schemas.microsoft.com/office/drawing/2014/main" id="{D389B1DB-F5FF-2283-EED2-9802A29A8E37}"/>
              </a:ext>
            </a:extLst>
          </p:cNvPr>
          <p:cNvSpPr txBox="1"/>
          <p:nvPr/>
        </p:nvSpPr>
        <p:spPr>
          <a:xfrm>
            <a:off x="759700" y="3201788"/>
            <a:ext cx="5212080" cy="3534301"/>
          </a:xfrm>
          <a:prstGeom prst="rect">
            <a:avLst/>
          </a:prstGeom>
          <a:noFill/>
        </p:spPr>
        <p:txBody>
          <a:bodyPr wrap="square" rtlCol="0">
            <a:spAutoFit/>
          </a:bodyPr>
          <a:lstStyle/>
          <a:p>
            <a:r>
              <a:rPr lang="en-US" sz="1900" b="1" dirty="0">
                <a:solidFill>
                  <a:srgbClr val="00338D"/>
                </a:solidFill>
              </a:rPr>
              <a:t>The following Lions are instrumental in the new club formation process</a:t>
            </a:r>
            <a:r>
              <a:rPr lang="en-US" sz="1900" b="1" dirty="0">
                <a:solidFill>
                  <a:srgbClr val="002060"/>
                </a:solidFill>
              </a:rPr>
              <a:t>:</a:t>
            </a:r>
          </a:p>
          <a:p>
            <a:endParaRPr lang="en-US" i="1" dirty="0">
              <a:solidFill>
                <a:srgbClr val="0A5496"/>
              </a:solidFill>
            </a:endParaRPr>
          </a:p>
          <a:p>
            <a:pPr marL="342900" indent="-342900">
              <a:buClr>
                <a:srgbClr val="33373B"/>
              </a:buClr>
              <a:buSzPct val="100000"/>
              <a:buFont typeface="Wingdings" panose="05000000000000000000" pitchFamily="2" charset="2"/>
              <a:buChar char="Ø"/>
            </a:pPr>
            <a:r>
              <a:rPr lang="en-US" dirty="0">
                <a:solidFill>
                  <a:schemeClr val="accent6">
                    <a:lumMod val="75000"/>
                    <a:lumOff val="25000"/>
                  </a:schemeClr>
                </a:solidFill>
              </a:rPr>
              <a:t>Members of the district Global Membership Approach Working Group</a:t>
            </a:r>
          </a:p>
          <a:p>
            <a:pPr marL="342900" indent="-342900">
              <a:lnSpc>
                <a:spcPct val="150000"/>
              </a:lnSpc>
              <a:buClr>
                <a:srgbClr val="33373B"/>
              </a:buClr>
              <a:buSzPct val="100000"/>
              <a:buFont typeface="Wingdings" panose="05000000000000000000" pitchFamily="2" charset="2"/>
              <a:buChar char="Ø"/>
            </a:pPr>
            <a:r>
              <a:rPr lang="en-US" dirty="0">
                <a:solidFill>
                  <a:schemeClr val="accent6">
                    <a:lumMod val="75000"/>
                    <a:lumOff val="25000"/>
                  </a:schemeClr>
                </a:solidFill>
              </a:rPr>
              <a:t>District Governor</a:t>
            </a:r>
          </a:p>
          <a:p>
            <a:pPr marL="342900" indent="-342900">
              <a:lnSpc>
                <a:spcPct val="150000"/>
              </a:lnSpc>
              <a:buClr>
                <a:srgbClr val="33373B"/>
              </a:buClr>
              <a:buSzPct val="100000"/>
              <a:buFont typeface="Wingdings" panose="05000000000000000000" pitchFamily="2" charset="2"/>
              <a:buChar char="Ø"/>
            </a:pPr>
            <a:r>
              <a:rPr lang="en-US" dirty="0">
                <a:solidFill>
                  <a:schemeClr val="accent6">
                    <a:lumMod val="75000"/>
                    <a:lumOff val="25000"/>
                  </a:schemeClr>
                </a:solidFill>
              </a:rPr>
              <a:t>GET District Coordinator</a:t>
            </a:r>
          </a:p>
          <a:p>
            <a:pPr marL="342900" indent="-342900">
              <a:lnSpc>
                <a:spcPct val="150000"/>
              </a:lnSpc>
              <a:buClr>
                <a:srgbClr val="33373B"/>
              </a:buClr>
              <a:buSzPct val="100000"/>
              <a:buFont typeface="Wingdings" panose="05000000000000000000" pitchFamily="2" charset="2"/>
              <a:buChar char="Ø"/>
            </a:pPr>
            <a:r>
              <a:rPr lang="en-US" dirty="0">
                <a:solidFill>
                  <a:schemeClr val="accent6">
                    <a:lumMod val="75000"/>
                    <a:lumOff val="25000"/>
                  </a:schemeClr>
                </a:solidFill>
              </a:rPr>
              <a:t>Guiding Lion for the club</a:t>
            </a:r>
          </a:p>
          <a:p>
            <a:pPr marL="342900" indent="-342900">
              <a:lnSpc>
                <a:spcPct val="150000"/>
              </a:lnSpc>
              <a:buClr>
                <a:srgbClr val="33373B"/>
              </a:buClr>
              <a:buSzPct val="100000"/>
              <a:buFont typeface="Wingdings" panose="05000000000000000000" pitchFamily="2" charset="2"/>
              <a:buChar char="Ø"/>
            </a:pPr>
            <a:r>
              <a:rPr lang="en-US" dirty="0">
                <a:solidFill>
                  <a:schemeClr val="accent6">
                    <a:lumMod val="75000"/>
                    <a:lumOff val="25000"/>
                  </a:schemeClr>
                </a:solidFill>
              </a:rPr>
              <a:t>1</a:t>
            </a:r>
            <a:r>
              <a:rPr lang="en-US" baseline="30000" dirty="0">
                <a:solidFill>
                  <a:schemeClr val="accent6">
                    <a:lumMod val="75000"/>
                    <a:lumOff val="25000"/>
                  </a:schemeClr>
                </a:solidFill>
              </a:rPr>
              <a:t>st</a:t>
            </a:r>
            <a:r>
              <a:rPr lang="en-US" dirty="0">
                <a:solidFill>
                  <a:schemeClr val="accent6">
                    <a:lumMod val="75000"/>
                    <a:lumOff val="25000"/>
                  </a:schemeClr>
                </a:solidFill>
              </a:rPr>
              <a:t> Vice District Governor</a:t>
            </a:r>
          </a:p>
          <a:p>
            <a:pPr marL="342900" indent="-342900">
              <a:lnSpc>
                <a:spcPct val="150000"/>
              </a:lnSpc>
              <a:buClr>
                <a:srgbClr val="33373B"/>
              </a:buClr>
              <a:buSzPct val="100000"/>
              <a:buFont typeface="Wingdings" panose="05000000000000000000" pitchFamily="2" charset="2"/>
              <a:buChar char="Ø"/>
            </a:pPr>
            <a:r>
              <a:rPr lang="en-US" dirty="0">
                <a:solidFill>
                  <a:schemeClr val="accent6">
                    <a:lumMod val="75000"/>
                    <a:lumOff val="25000"/>
                  </a:schemeClr>
                </a:solidFill>
              </a:rPr>
              <a:t>Members of the sponsoring Lions Club</a:t>
            </a:r>
          </a:p>
        </p:txBody>
      </p:sp>
      <p:sp>
        <p:nvSpPr>
          <p:cNvPr id="5" name="TextBox 4">
            <a:extLst>
              <a:ext uri="{FF2B5EF4-FFF2-40B4-BE49-F238E27FC236}">
                <a16:creationId xmlns:a16="http://schemas.microsoft.com/office/drawing/2014/main" id="{C61907E4-E1BE-0B41-83F7-600EC1CD0FB9}"/>
              </a:ext>
            </a:extLst>
          </p:cNvPr>
          <p:cNvSpPr txBox="1"/>
          <p:nvPr/>
        </p:nvSpPr>
        <p:spPr>
          <a:xfrm>
            <a:off x="6220222" y="3215235"/>
            <a:ext cx="5212080" cy="3200876"/>
          </a:xfrm>
          <a:prstGeom prst="rect">
            <a:avLst/>
          </a:prstGeom>
          <a:noFill/>
        </p:spPr>
        <p:txBody>
          <a:bodyPr wrap="square" rtlCol="0">
            <a:spAutoFit/>
          </a:bodyPr>
          <a:lstStyle/>
          <a:p>
            <a:r>
              <a:rPr lang="en-US" sz="1900" b="1" dirty="0">
                <a:solidFill>
                  <a:srgbClr val="00338D"/>
                </a:solidFill>
              </a:rPr>
              <a:t>Recruitment Team Expectations:</a:t>
            </a:r>
          </a:p>
          <a:p>
            <a:endParaRPr lang="en-US" b="1" dirty="0">
              <a:solidFill>
                <a:srgbClr val="002060"/>
              </a:solidFill>
            </a:endParaRPr>
          </a:p>
          <a:p>
            <a:pPr marL="342900" indent="-342900">
              <a:lnSpc>
                <a:spcPct val="150000"/>
              </a:lnSpc>
              <a:buClr>
                <a:srgbClr val="33373B"/>
              </a:buClr>
              <a:buSzPct val="100000"/>
              <a:buFont typeface="Wingdings" panose="05000000000000000000" pitchFamily="2" charset="2"/>
              <a:buChar char="Ø"/>
            </a:pPr>
            <a:r>
              <a:rPr lang="en-US" dirty="0">
                <a:solidFill>
                  <a:schemeClr val="accent6">
                    <a:lumMod val="75000"/>
                    <a:lumOff val="25000"/>
                  </a:schemeClr>
                </a:solidFill>
              </a:rPr>
              <a:t>Attend in-person training</a:t>
            </a:r>
          </a:p>
          <a:p>
            <a:pPr marL="342900" indent="-342900">
              <a:lnSpc>
                <a:spcPct val="150000"/>
              </a:lnSpc>
              <a:buClr>
                <a:srgbClr val="33373B"/>
              </a:buClr>
              <a:buSzPct val="100000"/>
              <a:buFont typeface="Wingdings" panose="05000000000000000000" pitchFamily="2" charset="2"/>
              <a:buChar char="Ø"/>
            </a:pPr>
            <a:r>
              <a:rPr lang="en-US" dirty="0">
                <a:solidFill>
                  <a:schemeClr val="accent6">
                    <a:lumMod val="75000"/>
                    <a:lumOff val="25000"/>
                  </a:schemeClr>
                </a:solidFill>
              </a:rPr>
              <a:t>Participate in a minimum of 1 recruitment day</a:t>
            </a:r>
          </a:p>
          <a:p>
            <a:pPr marL="342900" indent="-342900">
              <a:lnSpc>
                <a:spcPct val="150000"/>
              </a:lnSpc>
              <a:buClr>
                <a:srgbClr val="33373B"/>
              </a:buClr>
              <a:buSzPct val="100000"/>
              <a:buFont typeface="Wingdings" panose="05000000000000000000" pitchFamily="2" charset="2"/>
              <a:buChar char="Ø"/>
            </a:pPr>
            <a:r>
              <a:rPr lang="en-US" dirty="0">
                <a:solidFill>
                  <a:schemeClr val="accent6">
                    <a:lumMod val="75000"/>
                    <a:lumOff val="25000"/>
                  </a:schemeClr>
                </a:solidFill>
              </a:rPr>
              <a:t>Attend informational &amp; organizational meeting</a:t>
            </a:r>
          </a:p>
          <a:p>
            <a:pPr marL="342900" indent="-342900">
              <a:lnSpc>
                <a:spcPct val="150000"/>
              </a:lnSpc>
              <a:buClr>
                <a:srgbClr val="33373B"/>
              </a:buClr>
              <a:buSzPct val="100000"/>
              <a:buFont typeface="Wingdings" panose="05000000000000000000" pitchFamily="2" charset="2"/>
              <a:buChar char="Ø"/>
            </a:pPr>
            <a:r>
              <a:rPr lang="en-US" dirty="0">
                <a:solidFill>
                  <a:schemeClr val="accent6">
                    <a:lumMod val="75000"/>
                    <a:lumOff val="25000"/>
                  </a:schemeClr>
                </a:solidFill>
              </a:rPr>
              <a:t>Support new club in all formation efforts</a:t>
            </a:r>
          </a:p>
          <a:p>
            <a:pPr>
              <a:buClr>
                <a:srgbClr val="EBB700"/>
              </a:buClr>
              <a:buSzPct val="100000"/>
            </a:pPr>
            <a:endParaRPr lang="en-US" sz="200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770964" y="419100"/>
            <a:ext cx="10591800" cy="533400"/>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sz="3600" b="1" kern="0" dirty="0">
                <a:solidFill>
                  <a:srgbClr val="00338D"/>
                </a:solidFill>
              </a:rPr>
              <a:t>Step One: Develop Team- Creating Sub-Teams</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3081021723"/>
              </p:ext>
            </p:extLst>
          </p:nvPr>
        </p:nvGraphicFramePr>
        <p:xfrm>
          <a:off x="381000" y="2000802"/>
          <a:ext cx="11506200" cy="4628598"/>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20000"/>
                    </a:ext>
                  </a:extLst>
                </a:gridCol>
                <a:gridCol w="69342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6112">
                <a:tc>
                  <a:txBody>
                    <a:bodyPr/>
                    <a:lstStyle/>
                    <a:p>
                      <a:pPr marL="0" marR="0" algn="ctr">
                        <a:lnSpc>
                          <a:spcPct val="115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74979" marR="74979" marT="0" marB="0"/>
                </a:tc>
                <a:tc>
                  <a:txBody>
                    <a:bodyPr/>
                    <a:lstStyle/>
                    <a:p>
                      <a:pPr marL="0" marR="0" algn="ctr">
                        <a:lnSpc>
                          <a:spcPct val="115000"/>
                        </a:lnSpc>
                        <a:spcBef>
                          <a:spcPts val="0"/>
                        </a:spcBef>
                        <a:spcAft>
                          <a:spcPts val="0"/>
                        </a:spcAft>
                      </a:pPr>
                      <a:r>
                        <a:rPr lang="en-US" sz="2000" dirty="0">
                          <a:effectLst/>
                        </a:rPr>
                        <a:t>Responsibilities</a:t>
                      </a:r>
                      <a:endParaRPr lang="en-US" sz="2000" dirty="0">
                        <a:effectLst/>
                        <a:latin typeface="Arial" pitchFamily="34" charset="0"/>
                        <a:ea typeface="Calibri"/>
                        <a:cs typeface="Arial" pitchFamily="34" charset="0"/>
                      </a:endParaRPr>
                    </a:p>
                  </a:txBody>
                  <a:tcPr marL="74979" marR="74979" marT="0" marB="0"/>
                </a:tc>
                <a:tc>
                  <a:txBody>
                    <a:bodyPr/>
                    <a:lstStyle/>
                    <a:p>
                      <a:pPr marL="102870" marR="0" indent="-114300" algn="ctr">
                        <a:lnSpc>
                          <a:spcPct val="115000"/>
                        </a:lnSpc>
                        <a:spcBef>
                          <a:spcPts val="0"/>
                        </a:spcBef>
                        <a:spcAft>
                          <a:spcPts val="0"/>
                        </a:spcAft>
                      </a:pPr>
                      <a:r>
                        <a:rPr lang="en-US" sz="2000" dirty="0">
                          <a:effectLst/>
                        </a:rPr>
                        <a:t>Qualities</a:t>
                      </a:r>
                      <a:endParaRPr lang="en-US" sz="2000" dirty="0">
                        <a:effectLst/>
                        <a:latin typeface="Arial" pitchFamily="34" charset="0"/>
                        <a:ea typeface="Calibri"/>
                        <a:cs typeface="Arial" pitchFamily="34" charset="0"/>
                      </a:endParaRPr>
                    </a:p>
                  </a:txBody>
                  <a:tcPr marL="74979" marR="74979" marT="0" marB="0"/>
                </a:tc>
                <a:extLst>
                  <a:ext uri="{0D108BD9-81ED-4DB2-BD59-A6C34878D82A}">
                    <a16:rowId xmlns:a16="http://schemas.microsoft.com/office/drawing/2014/main" val="10000"/>
                  </a:ext>
                </a:extLst>
              </a:tr>
              <a:tr h="1122439">
                <a:tc>
                  <a:txBody>
                    <a:bodyPr/>
                    <a:lstStyle/>
                    <a:p>
                      <a:pPr marL="0" marR="0">
                        <a:lnSpc>
                          <a:spcPct val="115000"/>
                        </a:lnSpc>
                        <a:spcBef>
                          <a:spcPts val="0"/>
                        </a:spcBef>
                        <a:spcAft>
                          <a:spcPts val="0"/>
                        </a:spcAft>
                      </a:pPr>
                      <a:r>
                        <a:rPr lang="en-US" sz="2000" dirty="0">
                          <a:effectLst/>
                        </a:rPr>
                        <a:t>Lead Team</a:t>
                      </a:r>
                      <a:endParaRPr lang="en-US" sz="2000" dirty="0">
                        <a:effectLst/>
                        <a:latin typeface="Arial" pitchFamily="34" charset="0"/>
                        <a:ea typeface="Calibri"/>
                        <a:cs typeface="Arial" pitchFamily="34" charset="0"/>
                      </a:endParaRP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Contact Lions’ network via phone and email</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Research key leaders</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Set up appointments with leaders</a:t>
                      </a:r>
                      <a:endParaRPr lang="en-US" sz="1500" b="0" dirty="0">
                        <a:solidFill>
                          <a:srgbClr val="00338D"/>
                        </a:solidFill>
                        <a:effectLst/>
                        <a:latin typeface="Arial" pitchFamily="34" charset="0"/>
                        <a:ea typeface="Calibri"/>
                        <a:cs typeface="Arial" pitchFamily="34" charset="0"/>
                      </a:endParaRP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Organized</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Tech-savvy</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Comfortable on telephone</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Strong writing skills</a:t>
                      </a:r>
                      <a:endParaRPr lang="en-US" sz="1500" b="0" dirty="0">
                        <a:solidFill>
                          <a:srgbClr val="00338D"/>
                        </a:solidFill>
                        <a:effectLst/>
                        <a:latin typeface="Arial" pitchFamily="34" charset="0"/>
                        <a:ea typeface="Calibri"/>
                        <a:cs typeface="Arial" pitchFamily="34" charset="0"/>
                      </a:endParaRPr>
                    </a:p>
                  </a:txBody>
                  <a:tcPr marL="74979" marR="74979" marT="0" marB="0"/>
                </a:tc>
                <a:extLst>
                  <a:ext uri="{0D108BD9-81ED-4DB2-BD59-A6C34878D82A}">
                    <a16:rowId xmlns:a16="http://schemas.microsoft.com/office/drawing/2014/main" val="10001"/>
                  </a:ext>
                </a:extLst>
              </a:tr>
              <a:tr h="1142086">
                <a:tc>
                  <a:txBody>
                    <a:bodyPr/>
                    <a:lstStyle/>
                    <a:p>
                      <a:pPr marL="0" marR="0">
                        <a:lnSpc>
                          <a:spcPct val="115000"/>
                        </a:lnSpc>
                        <a:spcBef>
                          <a:spcPts val="0"/>
                        </a:spcBef>
                        <a:spcAft>
                          <a:spcPts val="0"/>
                        </a:spcAft>
                      </a:pPr>
                      <a:r>
                        <a:rPr lang="en-US" sz="2000" dirty="0">
                          <a:effectLst/>
                        </a:rPr>
                        <a:t>Field Team</a:t>
                      </a:r>
                      <a:endParaRPr lang="en-US" sz="2000" dirty="0">
                        <a:effectLst/>
                        <a:latin typeface="Arial" pitchFamily="34" charset="0"/>
                        <a:ea typeface="Calibri"/>
                        <a:cs typeface="Arial" pitchFamily="34" charset="0"/>
                      </a:endParaRP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Develop plan for outreach to key community business leaders</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Visit business leaders and ask them to join Lions or attend informational meeting</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Post informational flyers in high-visibility areas and at businesses</a:t>
                      </a:r>
                      <a:endParaRPr lang="en-US" sz="1500" b="0" dirty="0">
                        <a:solidFill>
                          <a:srgbClr val="00338D"/>
                        </a:solidFill>
                        <a:effectLst/>
                        <a:latin typeface="Arial" pitchFamily="34" charset="0"/>
                        <a:ea typeface="Calibri"/>
                        <a:cs typeface="Arial" pitchFamily="34" charset="0"/>
                      </a:endParaRP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Social</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Professional demeanor</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Quick thinker</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Strong interpersonal skills</a:t>
                      </a:r>
                      <a:endParaRPr lang="en-US" sz="1500" b="0" dirty="0">
                        <a:solidFill>
                          <a:srgbClr val="00338D"/>
                        </a:solidFill>
                        <a:effectLst/>
                        <a:latin typeface="Arial" pitchFamily="34" charset="0"/>
                        <a:ea typeface="Calibri"/>
                        <a:cs typeface="Arial" pitchFamily="34" charset="0"/>
                      </a:endParaRPr>
                    </a:p>
                  </a:txBody>
                  <a:tcPr marL="74979" marR="74979" marT="0" marB="0"/>
                </a:tc>
                <a:extLst>
                  <a:ext uri="{0D108BD9-81ED-4DB2-BD59-A6C34878D82A}">
                    <a16:rowId xmlns:a16="http://schemas.microsoft.com/office/drawing/2014/main" val="10002"/>
                  </a:ext>
                </a:extLst>
              </a:tr>
              <a:tr h="944840">
                <a:tc>
                  <a:txBody>
                    <a:bodyPr/>
                    <a:lstStyle/>
                    <a:p>
                      <a:pPr marL="0" marR="0">
                        <a:lnSpc>
                          <a:spcPct val="115000"/>
                        </a:lnSpc>
                        <a:spcBef>
                          <a:spcPts val="0"/>
                        </a:spcBef>
                        <a:spcAft>
                          <a:spcPts val="0"/>
                        </a:spcAft>
                      </a:pPr>
                      <a:r>
                        <a:rPr lang="en-US" sz="2000" dirty="0">
                          <a:effectLst/>
                        </a:rPr>
                        <a:t>Ground Team</a:t>
                      </a:r>
                      <a:endParaRPr lang="en-US" sz="2000" dirty="0">
                        <a:effectLst/>
                        <a:latin typeface="Arial" pitchFamily="34" charset="0"/>
                        <a:ea typeface="Calibri"/>
                        <a:cs typeface="Arial" pitchFamily="34" charset="0"/>
                      </a:endParaRP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Develop plan for outreach to community members</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Set up promotion stations in the community</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itchFamily="34" charset="0"/>
                          <a:ea typeface="Calibri"/>
                          <a:cs typeface="Arial" pitchFamily="34" charset="0"/>
                        </a:rPr>
                        <a:t>Invite Community leaders to participate in club service projects.</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Social</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Professional demeanor</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Strong interpersonal skills</a:t>
                      </a:r>
                      <a:endParaRPr lang="en-US" sz="1500" b="0" dirty="0">
                        <a:solidFill>
                          <a:srgbClr val="00338D"/>
                        </a:solidFill>
                        <a:effectLst/>
                        <a:latin typeface="Arial" pitchFamily="34" charset="0"/>
                        <a:ea typeface="Calibri"/>
                        <a:cs typeface="Arial" pitchFamily="34" charset="0"/>
                      </a:endParaRPr>
                    </a:p>
                  </a:txBody>
                  <a:tcPr marL="74979" marR="74979" marT="0" marB="0"/>
                </a:tc>
                <a:extLst>
                  <a:ext uri="{0D108BD9-81ED-4DB2-BD59-A6C34878D82A}">
                    <a16:rowId xmlns:a16="http://schemas.microsoft.com/office/drawing/2014/main" val="10003"/>
                  </a:ext>
                </a:extLst>
              </a:tr>
              <a:tr h="1043121">
                <a:tc>
                  <a:txBody>
                    <a:bodyPr/>
                    <a:lstStyle/>
                    <a:p>
                      <a:pPr marL="0" marR="0">
                        <a:lnSpc>
                          <a:spcPct val="115000"/>
                        </a:lnSpc>
                        <a:spcBef>
                          <a:spcPts val="0"/>
                        </a:spcBef>
                        <a:spcAft>
                          <a:spcPts val="0"/>
                        </a:spcAft>
                      </a:pPr>
                      <a:r>
                        <a:rPr lang="en-US" sz="2000" dirty="0">
                          <a:effectLst/>
                        </a:rPr>
                        <a:t>Response Team</a:t>
                      </a:r>
                      <a:endParaRPr lang="en-US" sz="2000" dirty="0">
                        <a:effectLst/>
                        <a:latin typeface="Arial" pitchFamily="34" charset="0"/>
                        <a:ea typeface="Calibri"/>
                        <a:cs typeface="Arial" pitchFamily="34" charset="0"/>
                      </a:endParaRP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Conduct follow-up with prospective members</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Keep new members informed about meeting times and updates</a:t>
                      </a:r>
                      <a:endParaRPr lang="en-US" sz="1500" b="0" dirty="0">
                        <a:solidFill>
                          <a:srgbClr val="00338D"/>
                        </a:solidFill>
                        <a:effectLst/>
                        <a:latin typeface="Arial" pitchFamily="34" charset="0"/>
                        <a:ea typeface="Calibri"/>
                        <a:cs typeface="Arial" pitchFamily="34" charset="0"/>
                      </a:endParaRP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Organized</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Tech-savvy</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Comfortable on telephone</a:t>
                      </a:r>
                    </a:p>
                    <a:p>
                      <a:pPr marL="171450" marR="0" lvl="0" indent="-171450">
                        <a:lnSpc>
                          <a:spcPct val="115000"/>
                        </a:lnSpc>
                        <a:spcBef>
                          <a:spcPts val="0"/>
                        </a:spcBef>
                        <a:spcAft>
                          <a:spcPts val="0"/>
                        </a:spcAft>
                        <a:buFont typeface="Arial" pitchFamily="34" charset="0"/>
                        <a:buChar char="•"/>
                      </a:pPr>
                      <a:r>
                        <a:rPr lang="en-US" sz="1500" b="0" dirty="0">
                          <a:solidFill>
                            <a:srgbClr val="00338D"/>
                          </a:solidFill>
                          <a:effectLst/>
                          <a:latin typeface="Arial" panose="020B0604020202020204" pitchFamily="34" charset="0"/>
                          <a:cs typeface="Arial" panose="020B0604020202020204" pitchFamily="34" charset="0"/>
                        </a:rPr>
                        <a:t>Strong writing skills</a:t>
                      </a:r>
                      <a:endParaRPr lang="en-US" sz="1500" b="0" dirty="0">
                        <a:solidFill>
                          <a:srgbClr val="00338D"/>
                        </a:solidFill>
                        <a:effectLst/>
                        <a:latin typeface="Arial" pitchFamily="34" charset="0"/>
                        <a:ea typeface="Calibri"/>
                        <a:cs typeface="Arial" pitchFamily="34" charset="0"/>
                      </a:endParaRP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770964" y="1354471"/>
            <a:ext cx="10773335" cy="646331"/>
          </a:xfrm>
          <a:prstGeom prst="rect">
            <a:avLst/>
          </a:prstGeom>
          <a:noFill/>
        </p:spPr>
        <p:txBody>
          <a:bodyPr wrap="square">
            <a:spAutoFit/>
          </a:bodyPr>
          <a:lstStyle/>
          <a:p>
            <a:r>
              <a:rPr lang="en-US" dirty="0">
                <a:solidFill>
                  <a:srgbClr val="33373B"/>
                </a:solidFill>
              </a:rPr>
              <a:t>Sub-teams serve as the team that supports the recruiting in the field.  The members should be divided into the following sub-teams: </a:t>
            </a:r>
          </a:p>
        </p:txBody>
      </p:sp>
      <p:sp>
        <p:nvSpPr>
          <p:cNvPr id="5" name="Yellow Bar">
            <a:extLst>
              <a:ext uri="{FF2B5EF4-FFF2-40B4-BE49-F238E27FC236}">
                <a16:creationId xmlns:a16="http://schemas.microsoft.com/office/drawing/2014/main" id="{B04F3B86-AE53-5671-6B74-42EDF5841D01}"/>
              </a:ext>
            </a:extLst>
          </p:cNvPr>
          <p:cNvSpPr/>
          <p:nvPr/>
        </p:nvSpPr>
        <p:spPr>
          <a:xfrm>
            <a:off x="786730" y="10922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872857" y="1429029"/>
            <a:ext cx="2446285"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Step Two:</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90" y="3339141"/>
            <a:ext cx="4922018"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sz="3200" i="0" kern="1200" spc="200" baseline="0" dirty="0">
                <a:solidFill>
                  <a:schemeClr val="bg1"/>
                </a:solidFill>
                <a:latin typeface="Arial" panose="020B0604020202020204" pitchFamily="34" charset="0"/>
                <a:cs typeface="Arial" panose="020B0604020202020204" pitchFamily="34" charset="0"/>
              </a:rPr>
              <a:t>Areas of Opportunity &amp; </a:t>
            </a:r>
            <a:r>
              <a:rPr lang="en-US" sz="3200" i="0" kern="1200" spc="200" baseline="0" dirty="0">
                <a:solidFill>
                  <a:schemeClr val="bg1"/>
                </a:solidFill>
                <a:latin typeface="Arial" panose="020B0604020202020204" pitchFamily="34" charset="0"/>
                <a:ea typeface="+mn-ea"/>
                <a:cs typeface="Arial" panose="020B0604020202020204" pitchFamily="34" charset="0"/>
              </a:rPr>
              <a:t>Site Research</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48679"/>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Step Two: Determine Areas of Opportunity</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2016094"/>
            <a:ext cx="10964163" cy="1015663"/>
          </a:xfrm>
          <a:prstGeom prst="rect">
            <a:avLst/>
          </a:prstGeom>
          <a:noFill/>
        </p:spPr>
        <p:txBody>
          <a:bodyPr wrap="square" rtlCol="0">
            <a:spAutoFit/>
          </a:bodyPr>
          <a:lstStyle/>
          <a:p>
            <a:r>
              <a:rPr lang="en-US" sz="2000" b="1" dirty="0">
                <a:solidFill>
                  <a:srgbClr val="33373B"/>
                </a:solidFill>
              </a:rPr>
              <a:t>Determining an area for a club is a key component to starting a new club.  A New Club Development Community Needs Assessment can help with determining the best location with the most immediate needs.</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4394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1700" b="1" kern="0" dirty="0">
                <a:solidFill>
                  <a:srgbClr val="00338D"/>
                </a:solidFill>
              </a:rPr>
              <a:t>The following should be considered:</a:t>
            </a:r>
          </a:p>
          <a:p>
            <a:pPr marL="342900" indent="-342900">
              <a:lnSpc>
                <a:spcPct val="150000"/>
              </a:lnSpc>
              <a:buClr>
                <a:srgbClr val="33373B"/>
              </a:buClr>
              <a:buSzPct val="100000"/>
              <a:buFont typeface="Wingdings" panose="05000000000000000000" pitchFamily="2" charset="2"/>
              <a:buChar char="Ø"/>
            </a:pPr>
            <a:r>
              <a:rPr lang="en-US" sz="1700" kern="0" dirty="0">
                <a:solidFill>
                  <a:srgbClr val="33373B"/>
                </a:solidFill>
              </a:rPr>
              <a:t>Size of the population </a:t>
            </a:r>
          </a:p>
          <a:p>
            <a:pPr marL="342900" indent="-342900">
              <a:lnSpc>
                <a:spcPct val="150000"/>
              </a:lnSpc>
              <a:buClr>
                <a:srgbClr val="33373B"/>
              </a:buClr>
              <a:buSzPct val="100000"/>
              <a:buFont typeface="Wingdings" panose="05000000000000000000" pitchFamily="2" charset="2"/>
              <a:buChar char="Ø"/>
            </a:pPr>
            <a:r>
              <a:rPr lang="en-US" sz="1700" kern="0" dirty="0">
                <a:solidFill>
                  <a:srgbClr val="33373B"/>
                </a:solidFill>
              </a:rPr>
              <a:t>Local project possibilities</a:t>
            </a:r>
          </a:p>
          <a:p>
            <a:pPr marL="342900" indent="-342900">
              <a:lnSpc>
                <a:spcPct val="150000"/>
              </a:lnSpc>
              <a:buClr>
                <a:srgbClr val="33373B"/>
              </a:buClr>
              <a:buSzPct val="100000"/>
              <a:buFont typeface="Wingdings" panose="05000000000000000000" pitchFamily="2" charset="2"/>
              <a:buChar char="Ø"/>
            </a:pPr>
            <a:r>
              <a:rPr lang="en-US" sz="1700" kern="0" dirty="0">
                <a:solidFill>
                  <a:srgbClr val="33373B"/>
                </a:solidFill>
              </a:rPr>
              <a:t>Current service clubs &amp; community organizations</a:t>
            </a:r>
          </a:p>
          <a:p>
            <a:pPr marL="342900" indent="-342900">
              <a:lnSpc>
                <a:spcPct val="150000"/>
              </a:lnSpc>
              <a:buClr>
                <a:srgbClr val="33373B"/>
              </a:buClr>
              <a:buSzPct val="100000"/>
              <a:buFont typeface="Wingdings" panose="05000000000000000000" pitchFamily="2" charset="2"/>
              <a:buChar char="Ø"/>
            </a:pPr>
            <a:r>
              <a:rPr lang="en-US" sz="1700" kern="0" dirty="0">
                <a:solidFill>
                  <a:srgbClr val="33373B"/>
                </a:solidFill>
              </a:rPr>
              <a:t>Groups of people not being recruited by a Lions Club</a:t>
            </a:r>
          </a:p>
          <a:p>
            <a:pPr marL="342900" indent="-342900">
              <a:lnSpc>
                <a:spcPct val="150000"/>
              </a:lnSpc>
              <a:buClr>
                <a:srgbClr val="33373B"/>
              </a:buClr>
              <a:buSzPct val="100000"/>
              <a:buFont typeface="Wingdings" panose="05000000000000000000" pitchFamily="2" charset="2"/>
              <a:buChar char="Ø"/>
            </a:pPr>
            <a:r>
              <a:rPr lang="en-US" sz="1700" kern="0" dirty="0">
                <a:solidFill>
                  <a:srgbClr val="33373B"/>
                </a:solidFill>
              </a:rPr>
              <a:t>Locations of nearest possible Lions Club</a:t>
            </a:r>
          </a:p>
          <a:p>
            <a:pPr marL="342900" indent="-342900">
              <a:lnSpc>
                <a:spcPct val="150000"/>
              </a:lnSpc>
              <a:buClr>
                <a:srgbClr val="33373B"/>
              </a:buClr>
              <a:buSzPct val="100000"/>
              <a:buFont typeface="Wingdings" panose="05000000000000000000" pitchFamily="2" charset="2"/>
              <a:buChar char="Ø"/>
            </a:pPr>
            <a:r>
              <a:rPr lang="en-US" sz="1700" kern="0" dirty="0">
                <a:solidFill>
                  <a:srgbClr val="33373B"/>
                </a:solidFill>
              </a:rPr>
              <a:t>Communities with young adults, women, diverse communities and other underrepresented groups  </a:t>
            </a:r>
          </a:p>
          <a:p>
            <a:pPr>
              <a:buClr>
                <a:srgbClr val="EBB700"/>
              </a:buClr>
              <a:buSzPct val="100000"/>
            </a:pPr>
            <a:endParaRPr lang="en-US" kern="0" dirty="0">
              <a:solidFill>
                <a:schemeClr val="accent6">
                  <a:lumMod val="75000"/>
                  <a:lumOff val="25000"/>
                </a:schemeClr>
              </a:solidFill>
            </a:endParaRPr>
          </a:p>
          <a:p>
            <a:pPr marL="0" indent="0">
              <a:buClr>
                <a:srgbClr val="EBB700"/>
              </a:buClr>
              <a:buSzPct val="100000"/>
              <a:buNone/>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endParaRPr lang="en-US" kern="0" dirty="0">
              <a:solidFill>
                <a:schemeClr val="accent6">
                  <a:lumMod val="75000"/>
                  <a:lumOff val="25000"/>
                </a:schemeClr>
              </a:solidFill>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3178708" y="6270682"/>
            <a:ext cx="6063184"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sz="1600" dirty="0">
                <a:solidFill>
                  <a:srgbClr val="0070C0"/>
                </a:solidFill>
              </a:rPr>
              <a:t>The New Club Development Community Needs Assessment is located on the “</a:t>
            </a:r>
            <a:r>
              <a:rPr lang="en-US" sz="1600" dirty="0">
                <a:solidFill>
                  <a:srgbClr val="FF5C35"/>
                </a:solidFill>
                <a:hlinkClick r:id="rId4">
                  <a:extLst>
                    <a:ext uri="{A12FA001-AC4F-418D-AE19-62706E023703}">
                      <ahyp:hlinkClr xmlns:ahyp="http://schemas.microsoft.com/office/drawing/2018/hyperlinkcolor" val="tx"/>
                    </a:ext>
                  </a:extLst>
                </a:hlinkClick>
              </a:rPr>
              <a:t>Start a New Club</a:t>
            </a:r>
            <a:r>
              <a:rPr lang="en-US" sz="1600" dirty="0">
                <a:solidFill>
                  <a:srgbClr val="0070C0"/>
                </a:solidFill>
              </a:rPr>
              <a:t>” webpage.</a:t>
            </a:r>
            <a:endParaRPr lang="en-US" sz="1600" kern="0" dirty="0">
              <a:solidFill>
                <a:srgbClr val="0070C0"/>
              </a:solidFill>
            </a:endParaRP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54" name="Yellow Bar">
            <a:extLst>
              <a:ext uri="{FF2B5EF4-FFF2-40B4-BE49-F238E27FC236}">
                <a16:creationId xmlns:a16="http://schemas.microsoft.com/office/drawing/2014/main" id="{4584BA9B-4495-294E-91B1-4A04F45725DC}"/>
              </a:ext>
            </a:extLst>
          </p:cNvPr>
          <p:cNvSpPr/>
          <p:nvPr/>
        </p:nvSpPr>
        <p:spPr>
          <a:xfrm>
            <a:off x="762000" y="2010979"/>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609600" y="1306724"/>
            <a:ext cx="110490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dirty="0">
                <a:solidFill>
                  <a:srgbClr val="00B0F0"/>
                </a:solidFill>
                <a:latin typeface="Arial" panose="020B0604020202020204" pitchFamily="34" charset="0"/>
                <a:cs typeface="Arial" panose="020B0604020202020204" pitchFamily="34" charset="0"/>
              </a:rPr>
              <a:t>Step Two - Conduct Site Development Research</a:t>
            </a:r>
            <a:endParaRPr lang="en-US" kern="0" dirty="0">
              <a:solidFill>
                <a:srgbClr val="00B0F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CBFB04A-C2C5-01F5-F75E-A04789079CA5}"/>
              </a:ext>
            </a:extLst>
          </p:cNvPr>
          <p:cNvSpPr txBox="1"/>
          <p:nvPr/>
        </p:nvSpPr>
        <p:spPr>
          <a:xfrm>
            <a:off x="685800" y="2286000"/>
            <a:ext cx="10896600" cy="1015663"/>
          </a:xfrm>
          <a:prstGeom prst="rect">
            <a:avLst/>
          </a:prstGeom>
          <a:noFill/>
        </p:spPr>
        <p:txBody>
          <a:bodyPr wrap="square" rtlCol="0">
            <a:spAutoFit/>
          </a:bodyPr>
          <a:lstStyle/>
          <a:p>
            <a:r>
              <a:rPr lang="en-US" sz="2000" b="1" dirty="0">
                <a:solidFill>
                  <a:schemeClr val="bg1"/>
                </a:solidFill>
              </a:rPr>
              <a:t>The purpose of site development research is to evaluate the needs of the community, gauge the feasibility of chartering a club and gather other pertinent information about the community. </a:t>
            </a:r>
          </a:p>
        </p:txBody>
      </p:sp>
      <p:sp>
        <p:nvSpPr>
          <p:cNvPr id="5" name="TextBox 4">
            <a:extLst>
              <a:ext uri="{FF2B5EF4-FFF2-40B4-BE49-F238E27FC236}">
                <a16:creationId xmlns:a16="http://schemas.microsoft.com/office/drawing/2014/main" id="{5E6BA2AC-5847-5750-073B-434396D9C818}"/>
              </a:ext>
            </a:extLst>
          </p:cNvPr>
          <p:cNvSpPr txBox="1"/>
          <p:nvPr/>
        </p:nvSpPr>
        <p:spPr>
          <a:xfrm>
            <a:off x="735382" y="3525114"/>
            <a:ext cx="5486400" cy="3323987"/>
          </a:xfrm>
          <a:prstGeom prst="rect">
            <a:avLst/>
          </a:prstGeom>
          <a:noFill/>
        </p:spPr>
        <p:txBody>
          <a:bodyPr wrap="square" rtlCol="0">
            <a:spAutoFit/>
          </a:bodyPr>
          <a:lstStyle/>
          <a:p>
            <a:r>
              <a:rPr lang="en-US" sz="1900" b="1" dirty="0">
                <a:solidFill>
                  <a:srgbClr val="00B0F0"/>
                </a:solidFill>
              </a:rPr>
              <a:t>The following community leaders and activities should be part of the research:</a:t>
            </a:r>
          </a:p>
          <a:p>
            <a:endParaRPr lang="en-US" sz="1800" b="1" dirty="0">
              <a:solidFill>
                <a:schemeClr val="bg1"/>
              </a:solidFill>
            </a:endParaRPr>
          </a:p>
          <a:p>
            <a:pPr marL="285750" indent="-285750">
              <a:buFont typeface="Wingdings" panose="05000000000000000000" pitchFamily="2" charset="2"/>
              <a:buChar char="Ø"/>
            </a:pPr>
            <a:r>
              <a:rPr lang="en-US" sz="1800" dirty="0">
                <a:solidFill>
                  <a:schemeClr val="bg1"/>
                </a:solidFill>
              </a:rPr>
              <a:t>Mayor and other community leaders </a:t>
            </a:r>
          </a:p>
          <a:p>
            <a:pPr marL="285750" indent="-285750">
              <a:buFont typeface="Wingdings" panose="05000000000000000000" pitchFamily="2" charset="2"/>
              <a:buChar char="Ø"/>
            </a:pPr>
            <a:r>
              <a:rPr lang="en-US" sz="1800" dirty="0">
                <a:solidFill>
                  <a:schemeClr val="bg1"/>
                </a:solidFill>
              </a:rPr>
              <a:t>Chamber of Commerce Executive Director </a:t>
            </a:r>
          </a:p>
          <a:p>
            <a:pPr marL="285750" indent="-285750">
              <a:buFont typeface="Wingdings" panose="05000000000000000000" pitchFamily="2" charset="2"/>
              <a:buChar char="Ø"/>
            </a:pPr>
            <a:r>
              <a:rPr lang="en-US" sz="1800" dirty="0">
                <a:solidFill>
                  <a:schemeClr val="bg1"/>
                </a:solidFill>
              </a:rPr>
              <a:t>School Administrators (Superintendents and School Principals)</a:t>
            </a:r>
          </a:p>
          <a:p>
            <a:pPr marL="285750" indent="-285750">
              <a:buFont typeface="Wingdings" panose="05000000000000000000" pitchFamily="2" charset="2"/>
              <a:buChar char="Ø"/>
            </a:pPr>
            <a:r>
              <a:rPr lang="en-US" sz="1800" dirty="0">
                <a:solidFill>
                  <a:schemeClr val="bg1"/>
                </a:solidFill>
              </a:rPr>
              <a:t>Officials from Law Enforcement Agencies, Fire Departments, Human Service Agencies, and Business groups</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endParaRPr>
          </a:p>
          <a:p>
            <a:pPr>
              <a:buClr>
                <a:schemeClr val="tx1">
                  <a:lumMod val="60000"/>
                  <a:lumOff val="40000"/>
                </a:schemeClr>
              </a:buClr>
            </a:pPr>
            <a:r>
              <a:rPr lang="en-US" sz="2000" b="1" dirty="0">
                <a:solidFill>
                  <a:schemeClr val="bg1"/>
                </a:solidFill>
              </a:rPr>
              <a:t>				</a:t>
            </a:r>
            <a:endParaRPr lang="en-US" sz="18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646926-F534-859A-95E5-6A7A51E317DA}"/>
              </a:ext>
            </a:extLst>
          </p:cNvPr>
          <p:cNvSpPr txBox="1"/>
          <p:nvPr/>
        </p:nvSpPr>
        <p:spPr>
          <a:xfrm>
            <a:off x="6679346" y="3556338"/>
            <a:ext cx="5486400" cy="2616101"/>
          </a:xfrm>
          <a:prstGeom prst="rect">
            <a:avLst/>
          </a:prstGeom>
          <a:noFill/>
        </p:spPr>
        <p:txBody>
          <a:bodyPr wrap="square" rtlCol="0">
            <a:spAutoFit/>
          </a:bodyPr>
          <a:lstStyle/>
          <a:p>
            <a:pPr>
              <a:buClr>
                <a:schemeClr val="tx1">
                  <a:lumMod val="60000"/>
                  <a:lumOff val="40000"/>
                </a:schemeClr>
              </a:buClr>
            </a:pPr>
            <a:r>
              <a:rPr lang="en-US" sz="1900" b="1" dirty="0">
                <a:solidFill>
                  <a:srgbClr val="00B0F0"/>
                </a:solidFill>
              </a:rPr>
              <a:t>Visit Possible Recruitment Locations / Opportunities: </a:t>
            </a:r>
          </a:p>
          <a:p>
            <a:pPr>
              <a:buClr>
                <a:schemeClr val="tx1">
                  <a:lumMod val="60000"/>
                  <a:lumOff val="40000"/>
                </a:schemeClr>
              </a:buClr>
            </a:pPr>
            <a:endParaRPr lang="en-US" sz="1800" b="1" dirty="0">
              <a:solidFill>
                <a:schemeClr val="bg1"/>
              </a:solidFill>
            </a:endParaRPr>
          </a:p>
          <a:p>
            <a:pPr marL="285750" indent="-285750">
              <a:buClr>
                <a:schemeClr val="tx1">
                  <a:lumMod val="60000"/>
                  <a:lumOff val="40000"/>
                </a:schemeClr>
              </a:buClr>
              <a:buFont typeface="Wingdings" panose="05000000000000000000" pitchFamily="2" charset="2"/>
              <a:buChar char="Ø"/>
            </a:pPr>
            <a:r>
              <a:rPr lang="en-US" sz="1800" dirty="0">
                <a:solidFill>
                  <a:schemeClr val="bg1"/>
                </a:solidFill>
                <a:latin typeface="Arial" panose="020B0604020202020204" pitchFamily="34" charset="0"/>
                <a:cs typeface="Arial" panose="020B0604020202020204" pitchFamily="34" charset="0"/>
              </a:rPr>
              <a:t>Veterans Meeting Locations </a:t>
            </a:r>
          </a:p>
          <a:p>
            <a:pPr marL="285750" indent="-285750">
              <a:buClr>
                <a:schemeClr val="tx1">
                  <a:lumMod val="60000"/>
                  <a:lumOff val="40000"/>
                </a:schemeClr>
              </a:buClr>
              <a:buFont typeface="Wingdings" panose="05000000000000000000" pitchFamily="2" charset="2"/>
              <a:buChar char="Ø"/>
            </a:pPr>
            <a:r>
              <a:rPr lang="en-US" sz="1800" dirty="0">
                <a:solidFill>
                  <a:schemeClr val="bg1"/>
                </a:solidFill>
                <a:latin typeface="Arial" panose="020B0604020202020204" pitchFamily="34" charset="0"/>
                <a:cs typeface="Arial" panose="020B0604020202020204" pitchFamily="34" charset="0"/>
              </a:rPr>
              <a:t>Churches </a:t>
            </a:r>
          </a:p>
          <a:p>
            <a:pPr marL="285750" indent="-285750">
              <a:buClr>
                <a:schemeClr val="tx1">
                  <a:lumMod val="60000"/>
                  <a:lumOff val="40000"/>
                </a:schemeClr>
              </a:buClr>
              <a:buFont typeface="Wingdings" panose="05000000000000000000" pitchFamily="2" charset="2"/>
              <a:buChar char="Ø"/>
            </a:pPr>
            <a:r>
              <a:rPr lang="en-US" dirty="0">
                <a:solidFill>
                  <a:schemeClr val="bg1"/>
                </a:solidFill>
                <a:cs typeface="Arial" panose="020B0604020202020204" pitchFamily="34" charset="0"/>
              </a:rPr>
              <a:t>Community Centers</a:t>
            </a:r>
          </a:p>
          <a:p>
            <a:pPr marL="285750" indent="-285750">
              <a:buClr>
                <a:schemeClr val="tx1">
                  <a:lumMod val="60000"/>
                  <a:lumOff val="40000"/>
                </a:schemeClr>
              </a:buClr>
              <a:buFont typeface="Wingdings" panose="05000000000000000000" pitchFamily="2" charset="2"/>
              <a:buChar char="Ø"/>
            </a:pPr>
            <a:r>
              <a:rPr lang="en-US" sz="1800" dirty="0">
                <a:solidFill>
                  <a:schemeClr val="bg1"/>
                </a:solidFill>
                <a:latin typeface="Arial" panose="020B0604020202020204" pitchFamily="34" charset="0"/>
                <a:cs typeface="Arial" panose="020B0604020202020204" pitchFamily="34" charset="0"/>
              </a:rPr>
              <a:t>Social/Civic Groups</a:t>
            </a:r>
          </a:p>
          <a:p>
            <a:pPr marL="285750" indent="-285750">
              <a:buClr>
                <a:schemeClr val="tx1">
                  <a:lumMod val="60000"/>
                  <a:lumOff val="40000"/>
                </a:schemeClr>
              </a:buClr>
              <a:buFont typeface="Wingdings" panose="05000000000000000000" pitchFamily="2" charset="2"/>
              <a:buChar char="Ø"/>
            </a:pPr>
            <a:r>
              <a:rPr lang="en-US" sz="1800" dirty="0">
                <a:solidFill>
                  <a:schemeClr val="bg1"/>
                </a:solidFill>
                <a:latin typeface="Arial" panose="020B0604020202020204" pitchFamily="34" charset="0"/>
                <a:cs typeface="Arial" panose="020B0604020202020204" pitchFamily="34" charset="0"/>
              </a:rPr>
              <a:t>Colleges</a:t>
            </a:r>
          </a:p>
          <a:p>
            <a:pPr marL="285750" indent="-285750">
              <a:buClr>
                <a:schemeClr val="tx1">
                  <a:lumMod val="60000"/>
                  <a:lumOff val="40000"/>
                </a:schemeClr>
              </a:buClr>
              <a:buFont typeface="Wingdings" panose="05000000000000000000" pitchFamily="2" charset="2"/>
              <a:buChar char="Ø"/>
            </a:pPr>
            <a:r>
              <a:rPr lang="en-US" sz="1800" dirty="0">
                <a:solidFill>
                  <a:schemeClr val="bg1"/>
                </a:solidFill>
                <a:latin typeface="Arial" panose="020B0604020202020204" pitchFamily="34" charset="0"/>
                <a:cs typeface="Arial" panose="020B0604020202020204" pitchFamily="34" charset="0"/>
              </a:rPr>
              <a:t>Local Businesses</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2"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674995" y="1447800"/>
            <a:ext cx="284201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Step Three: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3493895" y="3429000"/>
            <a:ext cx="5204209"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sz="3200" i="0" kern="1200" spc="200" baseline="0" dirty="0">
                <a:solidFill>
                  <a:schemeClr val="bg1"/>
                </a:solidFill>
                <a:latin typeface="Arial" panose="020B0604020202020204" pitchFamily="34" charset="0"/>
                <a:ea typeface="+mn-ea"/>
                <a:cs typeface="Arial" panose="020B0604020202020204" pitchFamily="34" charset="0"/>
              </a:rPr>
              <a:t>Promoting the Club &amp; </a:t>
            </a:r>
            <a:r>
              <a:rPr lang="en-US" sz="3200" i="0" kern="1200" spc="200" baseline="0" dirty="0">
                <a:solidFill>
                  <a:schemeClr val="bg1"/>
                </a:solidFill>
                <a:latin typeface="Arial" panose="020B0604020202020204" pitchFamily="34" charset="0"/>
                <a:cs typeface="Arial" panose="020B0604020202020204" pitchFamily="34" charset="0"/>
              </a:rPr>
              <a:t>Recruiting Members</a:t>
            </a:r>
            <a:endParaRPr lang="en-US" sz="3200" i="0" kern="1200" spc="200" baseline="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15477" y="1386552"/>
            <a:ext cx="7315200"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b="1" dirty="0">
                <a:solidFill>
                  <a:srgbClr val="33373B"/>
                </a:solidFill>
              </a:rPr>
              <a:t>Getting the word out about the new club is important to the successful formation of a new club. </a:t>
            </a:r>
          </a:p>
          <a:p>
            <a:pPr algn="ctr"/>
            <a:r>
              <a:rPr lang="en-US" sz="2000" dirty="0">
                <a:solidFill>
                  <a:schemeClr val="accent4"/>
                </a:solidFill>
              </a:rPr>
              <a:t>The following should be a part of the recruitment plan: </a:t>
            </a:r>
          </a:p>
          <a:p>
            <a:pPr algn="ctr"/>
            <a:endParaRPr lang="en-US" b="1" dirty="0">
              <a:solidFill>
                <a:srgbClr val="33373B"/>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1533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33365" y="554711"/>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Step Three: Promoting the New Club</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0" y="2785667"/>
            <a:ext cx="15468600" cy="4212519"/>
            <a:chOff x="0" y="3573393"/>
            <a:chExt cx="12192000" cy="3599330"/>
          </a:xfrm>
        </p:grpSpPr>
        <p:sp>
          <p:nvSpPr>
            <p:cNvPr id="10" name="Background - Solid">
              <a:extLst>
                <a:ext uri="{FF2B5EF4-FFF2-40B4-BE49-F238E27FC236}">
                  <a16:creationId xmlns:a16="http://schemas.microsoft.com/office/drawing/2014/main" id="{452DE08C-F2BF-A54D-B326-B04A101D8C30}"/>
                </a:ext>
              </a:extLst>
            </p:cNvPr>
            <p:cNvSpPr/>
            <p:nvPr/>
          </p:nvSpPr>
          <p:spPr>
            <a:xfrm>
              <a:off x="0" y="3578572"/>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10706" y="3578572"/>
              <a:ext cx="237744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3896" y="3578572"/>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43602" y="3573393"/>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101628" y="3789443"/>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200" b="1" kern="0" dirty="0">
                  <a:solidFill>
                    <a:schemeClr val="bg1"/>
                  </a:solidFill>
                </a:rPr>
                <a:t>WHO</a:t>
              </a:r>
            </a:p>
            <a:p>
              <a:endParaRPr lang="en-US" sz="1000" b="1" kern="0" dirty="0">
                <a:solidFill>
                  <a:schemeClr val="bg1"/>
                </a:solidFill>
              </a:endParaRPr>
            </a:p>
            <a:p>
              <a:pPr marL="285750" indent="-285750">
                <a:buFont typeface="Arial" panose="020B0604020202020204" pitchFamily="34" charset="0"/>
                <a:buChar char="•"/>
              </a:pPr>
              <a:r>
                <a:rPr lang="en-US" kern="0" dirty="0">
                  <a:solidFill>
                    <a:schemeClr val="bg1"/>
                  </a:solidFill>
                </a:rPr>
                <a:t>Potential members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520935" y="3789443"/>
              <a:ext cx="234454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en-US" sz="2200" b="1" kern="0" dirty="0">
                  <a:solidFill>
                    <a:schemeClr val="bg1"/>
                  </a:solidFill>
                </a:rPr>
                <a:t>WHERE</a:t>
              </a:r>
            </a:p>
            <a:p>
              <a:pPr>
                <a:buClr>
                  <a:schemeClr val="tx1">
                    <a:lumMod val="60000"/>
                    <a:lumOff val="40000"/>
                  </a:schemeClr>
                </a:buClr>
              </a:pPr>
              <a:endParaRPr lang="en-US" sz="1000" b="1" kern="0" dirty="0">
                <a:solidFill>
                  <a:schemeClr val="bg1"/>
                </a:solidFill>
              </a:endParaRPr>
            </a:p>
            <a:p>
              <a:pPr marL="285750" indent="-285750">
                <a:buClr>
                  <a:schemeClr val="bg1"/>
                </a:buClr>
                <a:buFont typeface="Arial" panose="020B0604020202020204" pitchFamily="34" charset="0"/>
                <a:buChar char="•"/>
              </a:pPr>
              <a:r>
                <a:rPr lang="en-US" kern="0" dirty="0">
                  <a:solidFill>
                    <a:schemeClr val="bg1"/>
                  </a:solidFill>
                </a:rPr>
                <a:t>E</a:t>
              </a:r>
              <a:r>
                <a:rPr lang="en-US" dirty="0">
                  <a:solidFill>
                    <a:schemeClr val="bg1"/>
                  </a:solidFill>
                </a:rPr>
                <a:t>mail </a:t>
              </a:r>
            </a:p>
            <a:p>
              <a:pPr marL="285750" indent="-285750">
                <a:buClr>
                  <a:schemeClr val="bg1"/>
                </a:buClr>
                <a:buFont typeface="Arial" panose="020B0604020202020204" pitchFamily="34" charset="0"/>
                <a:buChar char="•"/>
              </a:pPr>
              <a:r>
                <a:rPr lang="en-US" dirty="0">
                  <a:solidFill>
                    <a:schemeClr val="bg1"/>
                  </a:solidFill>
                </a:rPr>
                <a:t>Social media ads</a:t>
              </a:r>
            </a:p>
            <a:p>
              <a:pPr marL="285750" indent="-285750">
                <a:buClr>
                  <a:schemeClr val="bg1"/>
                </a:buClr>
                <a:buFont typeface="Arial" panose="020B0604020202020204" pitchFamily="34" charset="0"/>
                <a:buChar char="•"/>
              </a:pPr>
              <a:r>
                <a:rPr lang="en-US" dirty="0">
                  <a:solidFill>
                    <a:schemeClr val="bg1"/>
                  </a:solidFill>
                </a:rPr>
                <a:t>District website</a:t>
              </a:r>
              <a:endParaRPr lang="en-US" dirty="0">
                <a:solidFill>
                  <a:schemeClr val="bg1"/>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r>
                <a:rPr lang="en-US" dirty="0">
                  <a:solidFill>
                    <a:schemeClr val="bg1"/>
                  </a:solidFill>
                  <a:cs typeface="Arial" panose="020B0604020202020204" pitchFamily="34" charset="0"/>
                </a:rPr>
                <a:t>Radio ads</a:t>
              </a:r>
            </a:p>
            <a:p>
              <a:pPr marL="285750" indent="-285750">
                <a:buClr>
                  <a:schemeClr val="bg1"/>
                </a:buClr>
                <a:buFont typeface="Arial" panose="020B0604020202020204" pitchFamily="34" charset="0"/>
                <a:buChar char="•"/>
              </a:pPr>
              <a:r>
                <a:rPr lang="en-US" dirty="0">
                  <a:solidFill>
                    <a:schemeClr val="bg1"/>
                  </a:solidFill>
                  <a:cs typeface="Arial" panose="020B0604020202020204" pitchFamily="34" charset="0"/>
                </a:rPr>
                <a:t>Community bulletin boards</a:t>
              </a:r>
            </a:p>
            <a:p>
              <a:pPr marL="285750" indent="-285750">
                <a:buClr>
                  <a:schemeClr val="bg1"/>
                </a:buClr>
                <a:buFont typeface="Arial" panose="020B0604020202020204" pitchFamily="34" charset="0"/>
                <a:buChar char="•"/>
              </a:pPr>
              <a:r>
                <a:rPr lang="en-US" dirty="0">
                  <a:solidFill>
                    <a:schemeClr val="bg1"/>
                  </a:solidFill>
                </a:rPr>
                <a:t>WhatsApp</a:t>
              </a:r>
            </a:p>
            <a:p>
              <a:pPr marL="285750" indent="-285750">
                <a:buClr>
                  <a:schemeClr val="bg1"/>
                </a:buClr>
                <a:buFont typeface="Arial" panose="020B0604020202020204" pitchFamily="34" charset="0"/>
                <a:buChar char="•"/>
              </a:pPr>
              <a:r>
                <a:rPr lang="en-US" dirty="0">
                  <a:solidFill>
                    <a:schemeClr val="bg1"/>
                  </a:solidFill>
                  <a:cs typeface="Arial" panose="020B0604020202020204" pitchFamily="34" charset="0"/>
                </a:rPr>
                <a:t>Digital community groups</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endParaRPr lang="en-US" sz="18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55032" y="3789443"/>
              <a:ext cx="23287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200" b="1" kern="0" dirty="0">
                  <a:solidFill>
                    <a:schemeClr val="bg1"/>
                  </a:solidFill>
                </a:rPr>
                <a:t>WHAT</a:t>
              </a:r>
            </a:p>
            <a:p>
              <a:endParaRPr lang="en-US" sz="1050" b="1" kern="0" dirty="0">
                <a:solidFill>
                  <a:schemeClr val="bg1"/>
                </a:solidFill>
              </a:endParaRPr>
            </a:p>
            <a:p>
              <a:pPr marL="285750" indent="-285750">
                <a:buFont typeface="Arial" panose="020B0604020202020204" pitchFamily="34" charset="0"/>
                <a:buChar char="•"/>
              </a:pPr>
              <a:r>
                <a:rPr lang="en-US" kern="0" dirty="0">
                  <a:solidFill>
                    <a:schemeClr val="bg1"/>
                  </a:solidFill>
                </a:rPr>
                <a:t>Elevator speech</a:t>
              </a:r>
            </a:p>
            <a:p>
              <a:pPr marL="285750" indent="-285750">
                <a:buFont typeface="Arial" panose="020B0604020202020204" pitchFamily="34" charset="0"/>
                <a:buChar char="•"/>
              </a:pPr>
              <a:r>
                <a:rPr lang="en-US" kern="0" dirty="0">
                  <a:solidFill>
                    <a:schemeClr val="bg1"/>
                  </a:solidFill>
                </a:rPr>
                <a:t>Current club service projects</a:t>
              </a: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297210" y="3017021"/>
            <a:ext cx="219077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200" b="1" kern="0" dirty="0">
                <a:solidFill>
                  <a:schemeClr val="bg1"/>
                </a:solidFill>
              </a:rPr>
              <a:t>WHEN</a:t>
            </a:r>
          </a:p>
          <a:p>
            <a:endParaRPr lang="en-US" sz="1050" b="1" kern="0" dirty="0">
              <a:solidFill>
                <a:schemeClr val="bg1"/>
              </a:solidFill>
            </a:endParaRPr>
          </a:p>
          <a:p>
            <a:pPr marL="285750" indent="-285750">
              <a:buFont typeface="Arial" panose="020B0604020202020204" pitchFamily="34" charset="0"/>
              <a:buChar char="•"/>
            </a:pPr>
            <a:r>
              <a:rPr lang="en-US" kern="0" dirty="0">
                <a:solidFill>
                  <a:schemeClr val="bg1"/>
                </a:solidFill>
              </a:rPr>
              <a:t>Informational meeting </a:t>
            </a:r>
          </a:p>
          <a:p>
            <a:pPr marL="285750" indent="-285750">
              <a:buFont typeface="Arial" panose="020B0604020202020204" pitchFamily="34" charset="0"/>
              <a:buChar char="•"/>
            </a:pPr>
            <a:r>
              <a:rPr lang="en-US" kern="0" dirty="0">
                <a:solidFill>
                  <a:schemeClr val="bg1"/>
                </a:solidFill>
              </a:rPr>
              <a:t>Canvassing</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2502" y="1142434"/>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Step Three: Promoting the New Club</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4687" y="2054507"/>
            <a:ext cx="9441172" cy="400110"/>
          </a:xfrm>
          <a:prstGeom prst="rect">
            <a:avLst/>
          </a:prstGeom>
          <a:noFill/>
        </p:spPr>
        <p:txBody>
          <a:bodyPr wrap="square" rtlCol="0">
            <a:spAutoFit/>
          </a:bodyPr>
          <a:lstStyle/>
          <a:p>
            <a:pPr algn="ctr"/>
            <a:r>
              <a:rPr lang="en-US" sz="2000" b="1" dirty="0">
                <a:solidFill>
                  <a:schemeClr val="accent4"/>
                </a:solidFill>
              </a:rPr>
              <a:t>Write the Perfect Elevator Speech in Five Easy Steps</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2119528879"/>
              </p:ext>
            </p:extLst>
          </p:nvPr>
        </p:nvGraphicFramePr>
        <p:xfrm>
          <a:off x="-3047" y="2646116"/>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3057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Arial" charset="0"/>
                <a:ea typeface="Arial" charset="0"/>
                <a:cs typeface="Arial" charset="0"/>
              </a:rPr>
              <a:t>Step Three: Promoting a New Club</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6" y="1883930"/>
            <a:ext cx="10752703" cy="1846659"/>
          </a:xfrm>
          <a:prstGeom prst="rect">
            <a:avLst/>
          </a:prstGeom>
          <a:noFill/>
        </p:spPr>
        <p:txBody>
          <a:bodyPr wrap="square" rtlCol="0">
            <a:spAutoFit/>
          </a:bodyPr>
          <a:lstStyle/>
          <a:p>
            <a:r>
              <a:rPr lang="en-US" sz="2400" dirty="0">
                <a:solidFill>
                  <a:schemeClr val="accent4"/>
                </a:solidFill>
              </a:rPr>
              <a:t>Having a great elevator speech is imperative.  The speech should last 20-30 seconds, be interesting, memorable and succinct. </a:t>
            </a:r>
          </a:p>
          <a:p>
            <a:endParaRPr lang="en-US" sz="2400" dirty="0">
              <a:solidFill>
                <a:schemeClr val="accent4"/>
              </a:solidFill>
            </a:endParaRPr>
          </a:p>
          <a:p>
            <a:r>
              <a:rPr lang="en-US" sz="2400" dirty="0">
                <a:solidFill>
                  <a:schemeClr val="accent4"/>
                </a:solidFill>
              </a:rPr>
              <a:t>Below is an example of an elevator speech. </a:t>
            </a:r>
            <a:endParaRPr lang="en-US" dirty="0">
              <a:solidFill>
                <a:schemeClr val="accent4"/>
              </a:solidFill>
            </a:endParaRPr>
          </a:p>
          <a:p>
            <a:endParaRPr lang="en-US" dirty="0">
              <a:solidFill>
                <a:schemeClr val="accent4"/>
              </a:solidFill>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85837" y="3809846"/>
            <a:ext cx="8763000"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200" kern="0" dirty="0">
                <a:solidFill>
                  <a:schemeClr val="bg1"/>
                </a:solidFill>
              </a:rPr>
              <a:t>Lions are men and women who make a difference – every day, everywhere. With more than 1.4 million members in over 200 countries or geographic areas, Lions aid the blind and visually impaired, assist youth, feed the hungry, address global epidemics like diabetes, answer the call when disaster strikes, and make a strong commitment to filling other community needs throughout the world.</a:t>
            </a:r>
          </a:p>
          <a:p>
            <a:endParaRPr lang="en-US" sz="2000" kern="0" dirty="0">
              <a:solidFill>
                <a:schemeClr val="bg1"/>
              </a:solidFill>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066800"/>
            <a:ext cx="4914756" cy="50292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en-US" sz="2000" dirty="0">
                <a:solidFill>
                  <a:schemeClr val="accent6">
                    <a:lumMod val="75000"/>
                    <a:lumOff val="25000"/>
                  </a:schemeClr>
                </a:solidFill>
                <a:latin typeface="Arial" charset="0"/>
                <a:ea typeface="Arial" charset="0"/>
                <a:cs typeface="Arial" charset="0"/>
              </a:rPr>
              <a:t>To help understand the importance of new club development in the community.</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en-US" sz="2000" dirty="0">
                <a:solidFill>
                  <a:schemeClr val="accent6">
                    <a:lumMod val="75000"/>
                    <a:lumOff val="25000"/>
                  </a:schemeClr>
                </a:solidFill>
                <a:latin typeface="Arial" charset="0"/>
                <a:ea typeface="Arial" charset="0"/>
                <a:cs typeface="Arial" charset="0"/>
              </a:rPr>
              <a:t>To acquire understanding of recruitment methods and tools needed for new club recruitment.</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en-US" sz="2000" dirty="0">
                <a:solidFill>
                  <a:schemeClr val="accent6">
                    <a:lumMod val="75000"/>
                    <a:lumOff val="25000"/>
                  </a:schemeClr>
                </a:solidFill>
                <a:latin typeface="Arial" charset="0"/>
                <a:ea typeface="Arial" charset="0"/>
                <a:cs typeface="Arial" charset="0"/>
              </a:rPr>
              <a:t>To gain knowledge on conducting the informational and organizational meeting for a new club.</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en-US" sz="2000" dirty="0">
                <a:solidFill>
                  <a:schemeClr val="accent6">
                    <a:lumMod val="75000"/>
                    <a:lumOff val="25000"/>
                  </a:schemeClr>
                </a:solidFill>
                <a:latin typeface="Arial" charset="0"/>
                <a:ea typeface="Arial" charset="0"/>
                <a:cs typeface="Arial" charset="0"/>
              </a:rPr>
              <a:t>To understand the new club chartering process.</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a:buClr>
                <a:srgbClr val="EBB700"/>
              </a:buClr>
              <a:buSzPct val="100000"/>
            </a:pPr>
            <a:br>
              <a:rPr lang="en-US" kern="0" dirty="0">
                <a:solidFill>
                  <a:srgbClr val="0D2240"/>
                </a:solidFill>
                <a:latin typeface="Arial" charset="0"/>
                <a:ea typeface="Arial" charset="0"/>
                <a:cs typeface="Arial" charset="0"/>
              </a:rPr>
            </a:b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en-US" sz="4400" b="1" dirty="0">
                <a:solidFill>
                  <a:schemeClr val="bg1"/>
                </a:solidFill>
                <a:ea typeface="Arial" charset="0"/>
                <a:cs typeface="Arial" panose="020B0604020202020204" pitchFamily="34" charset="0"/>
              </a:rPr>
              <a:t>Objectives</a:t>
            </a:r>
            <a:endParaRPr lang="en-US" sz="4400" b="1" dirty="0">
              <a:solidFill>
                <a:schemeClr val="bg1"/>
              </a:solidFill>
              <a:latin typeface="Arial" panose="020B0604020202020204" pitchFamily="34" charset="0"/>
              <a:ea typeface="Arial" charset="0"/>
              <a:cs typeface="Arial" panose="020B0604020202020204" pitchFamily="34" charset="0"/>
            </a:endParaRP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952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1000"/>
                                        <p:tgtEl>
                                          <p:spTgt spid="26">
                                            <p:txEl>
                                              <p:pRg st="4" end="4"/>
                                            </p:txEl>
                                          </p:spTgt>
                                        </p:tgtEl>
                                      </p:cBhvr>
                                    </p:animEffect>
                                    <p:anim calcmode="lin" valueType="num">
                                      <p:cBhvr>
                                        <p:cTn id="22"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6" end="6"/>
                                            </p:txEl>
                                          </p:spTgt>
                                        </p:tgtEl>
                                        <p:attrNameLst>
                                          <p:attrName>style.visibility</p:attrName>
                                        </p:attrNameLst>
                                      </p:cBhvr>
                                      <p:to>
                                        <p:strVal val="visible"/>
                                      </p:to>
                                    </p:set>
                                    <p:animEffect transition="in" filter="fade">
                                      <p:cBhvr>
                                        <p:cTn id="28" dur="1000"/>
                                        <p:tgtEl>
                                          <p:spTgt spid="26">
                                            <p:txEl>
                                              <p:pRg st="6" end="6"/>
                                            </p:txEl>
                                          </p:spTgt>
                                        </p:tgtEl>
                                      </p:cBhvr>
                                    </p:animEffect>
                                    <p:anim calcmode="lin" valueType="num">
                                      <p:cBhvr>
                                        <p:cTn id="29"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en-US" kern="0" dirty="0">
                <a:solidFill>
                  <a:srgbClr val="0D2240"/>
                </a:solidFill>
                <a:latin typeface="Arial" charset="0"/>
                <a:ea typeface="Arial" charset="0"/>
                <a:cs typeface="Arial" charset="0"/>
              </a:rPr>
            </a:b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4" y="3200400"/>
            <a:ext cx="5092507" cy="1843518"/>
          </a:xfrm>
          <a:prstGeom prst="rect">
            <a:avLst/>
          </a:prstGeom>
          <a:noFill/>
        </p:spPr>
        <p:txBody>
          <a:bodyPr wrap="square" rtlCol="0" anchor="b">
            <a:spAutoFit/>
          </a:bodyPr>
          <a:lstStyle/>
          <a:p>
            <a:r>
              <a:rPr lang="en-US" sz="2000" dirty="0">
                <a:solidFill>
                  <a:schemeClr val="accent4"/>
                </a:solidFill>
                <a:ea typeface="Arial" charset="0"/>
                <a:cs typeface="Arial" panose="020B0604020202020204" pitchFamily="34" charset="0"/>
              </a:rPr>
              <a:t>A valuable part of being a Lion is the benefits offered to members.</a:t>
            </a:r>
          </a:p>
          <a:p>
            <a:endParaRPr lang="en-US" sz="2000" dirty="0">
              <a:solidFill>
                <a:schemeClr val="accent4"/>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961178"/>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6" name="TextBox 5">
            <a:extLst>
              <a:ext uri="{FF2B5EF4-FFF2-40B4-BE49-F238E27FC236}">
                <a16:creationId xmlns:a16="http://schemas.microsoft.com/office/drawing/2014/main" id="{A795A200-D617-4A7B-BEF5-2EABABA85E38}"/>
              </a:ext>
            </a:extLst>
          </p:cNvPr>
          <p:cNvSpPr txBox="1"/>
          <p:nvPr/>
        </p:nvSpPr>
        <p:spPr>
          <a:xfrm>
            <a:off x="6739998" y="729109"/>
            <a:ext cx="5715974" cy="6131166"/>
          </a:xfrm>
          <a:prstGeom prst="rect">
            <a:avLst/>
          </a:prstGeom>
          <a:noFill/>
        </p:spPr>
        <p:txBody>
          <a:bodyPr wrap="square" rtlCol="0">
            <a:spAutoFit/>
          </a:bodyPr>
          <a:lstStyle/>
          <a:p>
            <a:pPr>
              <a:buClr>
                <a:srgbClr val="33373B"/>
              </a:buClr>
              <a:buSzPct val="100000"/>
            </a:pPr>
            <a:r>
              <a:rPr lang="en-US" sz="2000" dirty="0">
                <a:solidFill>
                  <a:schemeClr val="accent4"/>
                </a:solidFill>
                <a:ea typeface="Arial" charset="0"/>
                <a:cs typeface="Arial" panose="020B0604020202020204" pitchFamily="34" charset="0"/>
              </a:rPr>
              <a:t>What are</a:t>
            </a:r>
            <a:r>
              <a:rPr lang="en-US" sz="2000" dirty="0">
                <a:solidFill>
                  <a:schemeClr val="accent4"/>
                </a:solidFill>
                <a:latin typeface="Arial" panose="020B0604020202020204" pitchFamily="34" charset="0"/>
                <a:ea typeface="Arial" charset="0"/>
                <a:cs typeface="Arial" panose="020B0604020202020204" pitchFamily="34" charset="0"/>
              </a:rPr>
              <a:t> the Benefits of being a Lion?</a:t>
            </a:r>
          </a:p>
          <a:p>
            <a:pPr marL="342900" indent="-342900">
              <a:lnSpc>
                <a:spcPct val="200000"/>
              </a:lnSpc>
              <a:buClr>
                <a:srgbClr val="33373B"/>
              </a:buClr>
              <a:buSzPct val="100000"/>
              <a:buFont typeface="Wingdings" panose="05000000000000000000" pitchFamily="2" charset="2"/>
              <a:buChar char="Ø"/>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Make a difference</a:t>
            </a:r>
          </a:p>
          <a:p>
            <a:pPr marL="342900" indent="-342900">
              <a:lnSpc>
                <a:spcPct val="200000"/>
              </a:lnSpc>
              <a:buClr>
                <a:srgbClr val="33373B"/>
              </a:buClr>
              <a:buSzPct val="100000"/>
              <a:buFont typeface="Wingdings" panose="05000000000000000000" pitchFamily="2" charset="2"/>
              <a:buChar char="Ø"/>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Serve with pride</a:t>
            </a:r>
          </a:p>
          <a:p>
            <a:pPr marL="342900" indent="-342900">
              <a:lnSpc>
                <a:spcPct val="200000"/>
              </a:lnSpc>
              <a:buClr>
                <a:srgbClr val="33373B"/>
              </a:buClr>
              <a:buSzPct val="100000"/>
              <a:buFont typeface="Wingdings" panose="05000000000000000000" pitchFamily="2" charset="2"/>
              <a:buChar char="Ø"/>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Build your network</a:t>
            </a:r>
          </a:p>
          <a:p>
            <a:pPr marL="342900" indent="-342900">
              <a:lnSpc>
                <a:spcPct val="200000"/>
              </a:lnSpc>
              <a:buClr>
                <a:srgbClr val="33373B"/>
              </a:buClr>
              <a:buSzPct val="100000"/>
              <a:buFont typeface="Wingdings" panose="05000000000000000000" pitchFamily="2" charset="2"/>
              <a:buChar char="Ø"/>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Gain Lion credibility</a:t>
            </a:r>
          </a:p>
          <a:p>
            <a:pPr marL="342900" indent="-342900">
              <a:lnSpc>
                <a:spcPct val="200000"/>
              </a:lnSpc>
              <a:buClr>
                <a:srgbClr val="33373B"/>
              </a:buClr>
              <a:buSzPct val="100000"/>
              <a:buFont typeface="Wingdings" panose="05000000000000000000" pitchFamily="2" charset="2"/>
              <a:buChar char="Ø"/>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Develop new friendships</a:t>
            </a:r>
          </a:p>
          <a:p>
            <a:pPr marL="342900" indent="-342900">
              <a:lnSpc>
                <a:spcPct val="200000"/>
              </a:lnSpc>
              <a:buClr>
                <a:srgbClr val="33373B"/>
              </a:buClr>
              <a:buSzPct val="100000"/>
              <a:buFont typeface="Wingdings" panose="05000000000000000000" pitchFamily="2" charset="2"/>
              <a:buChar char="Ø"/>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Show your leadership</a:t>
            </a:r>
          </a:p>
          <a:p>
            <a:pPr marL="342900" indent="-342900">
              <a:lnSpc>
                <a:spcPct val="200000"/>
              </a:lnSpc>
              <a:buClr>
                <a:srgbClr val="33373B"/>
              </a:buClr>
              <a:buSzPct val="100000"/>
              <a:buFont typeface="Wingdings" panose="05000000000000000000" pitchFamily="2" charset="2"/>
              <a:buChar char="Ø"/>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Receive global support</a:t>
            </a:r>
          </a:p>
          <a:p>
            <a:pPr marL="342900" indent="-342900">
              <a:lnSpc>
                <a:spcPct val="200000"/>
              </a:lnSpc>
              <a:buClr>
                <a:srgbClr val="33373B"/>
              </a:buClr>
              <a:buSzPct val="100000"/>
              <a:buFont typeface="Wingdings" panose="05000000000000000000" pitchFamily="2" charset="2"/>
              <a:buChar char="Ø"/>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Free personal development classes on LLC</a:t>
            </a:r>
          </a:p>
          <a:p>
            <a:pPr>
              <a:lnSpc>
                <a:spcPct val="200000"/>
              </a:lnSpc>
              <a:buClr>
                <a:srgbClr val="33373B"/>
              </a:buClr>
              <a:buSzPct val="100000"/>
            </a:pPr>
            <a:endParaRPr lang="en-US" altLang="en-US" sz="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Become part of a legacy of an organization with more than 100 years of service</a:t>
            </a:r>
          </a:p>
          <a:p>
            <a:pPr>
              <a:lnSpc>
                <a:spcPct val="200000"/>
              </a:lnSpc>
              <a:buClr>
                <a:srgbClr val="33373B"/>
              </a:buClr>
              <a:buSzPct val="100000"/>
            </a:pPr>
            <a:r>
              <a:rPr lang="en-US" altLang="en-US" dirty="0">
                <a:solidFill>
                  <a:schemeClr val="accent6">
                    <a:lumMod val="75000"/>
                    <a:lumOff val="25000"/>
                  </a:schemeClr>
                </a:solidFill>
                <a:ea typeface="Calibri" panose="020F0502020204030204" pitchFamily="34" charset="0"/>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50421" y="904318"/>
            <a:ext cx="5092507" cy="1754326"/>
          </a:xfrm>
          <a:prstGeom prst="rect">
            <a:avLst/>
          </a:prstGeom>
          <a:noFill/>
        </p:spPr>
        <p:txBody>
          <a:bodyPr wrap="square" rtlCol="0" anchor="b">
            <a:spAutoFit/>
          </a:bodyPr>
          <a:lstStyle/>
          <a:p>
            <a:r>
              <a:rPr lang="en-US" sz="3600" b="1" kern="0" dirty="0">
                <a:solidFill>
                  <a:schemeClr val="bg1"/>
                </a:solidFill>
              </a:rPr>
              <a:t>Step Three:  </a:t>
            </a:r>
          </a:p>
          <a:p>
            <a:r>
              <a:rPr lang="en-US" sz="3600" b="1" kern="0" dirty="0">
                <a:solidFill>
                  <a:schemeClr val="bg1"/>
                </a:solidFill>
              </a:rPr>
              <a:t>Recruiting Charter Members</a:t>
            </a:r>
          </a:p>
        </p:txBody>
      </p:sp>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4" y="303937"/>
            <a:ext cx="5092507" cy="1754326"/>
          </a:xfrm>
          <a:prstGeom prst="rect">
            <a:avLst/>
          </a:prstGeom>
          <a:noFill/>
        </p:spPr>
        <p:txBody>
          <a:bodyPr wrap="square" rtlCol="0" anchor="b">
            <a:spAutoFit/>
          </a:bodyPr>
          <a:lstStyle/>
          <a:p>
            <a:r>
              <a:rPr lang="en-US" sz="3600" b="1" kern="0" dirty="0">
                <a:solidFill>
                  <a:srgbClr val="00338D"/>
                </a:solidFill>
              </a:rPr>
              <a:t>Step Three:  </a:t>
            </a:r>
          </a:p>
          <a:p>
            <a:r>
              <a:rPr lang="en-US" sz="3600" b="1" kern="0" dirty="0">
                <a:solidFill>
                  <a:srgbClr val="00338D"/>
                </a:solidFill>
              </a:rPr>
              <a:t>Recruiting Charter Members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75253" y="2369285"/>
            <a:ext cx="5092507" cy="2862322"/>
          </a:xfrm>
          <a:prstGeom prst="rect">
            <a:avLst/>
          </a:prstGeom>
          <a:noFill/>
        </p:spPr>
        <p:txBody>
          <a:bodyPr wrap="square" rtlCol="0">
            <a:spAutoFit/>
          </a:bodyPr>
          <a:lstStyle/>
          <a:p>
            <a:r>
              <a:rPr lang="en-US" sz="2000" dirty="0">
                <a:solidFill>
                  <a:srgbClr val="33373B"/>
                </a:solidFill>
              </a:rPr>
              <a:t>Recruiting members is the most vital part of developing a new club.  The Recruiting Wheel is an effective method of compiling lists of people who could be invited to join the club. </a:t>
            </a:r>
          </a:p>
          <a:p>
            <a:endParaRPr lang="en-US" sz="2000" dirty="0">
              <a:solidFill>
                <a:srgbClr val="33373B"/>
              </a:solidFill>
            </a:endParaRPr>
          </a:p>
          <a:p>
            <a:r>
              <a:rPr lang="en-US" sz="2000" dirty="0">
                <a:solidFill>
                  <a:srgbClr val="33373B"/>
                </a:solidFill>
              </a:rPr>
              <a:t>*Everyone is a potential future Lion and has something to contribute to a Lions Club.</a:t>
            </a:r>
          </a:p>
          <a:p>
            <a:endParaRPr lang="en-US" sz="2000" dirty="0">
              <a:solidFill>
                <a:srgbClr val="33373B"/>
              </a:solidFill>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4236874580"/>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2" y="5542629"/>
            <a:ext cx="4172495"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b="1" kern="0" dirty="0">
                <a:solidFill>
                  <a:srgbClr val="0070C0"/>
                </a:solidFill>
              </a:rPr>
              <a:t>TIP:  </a:t>
            </a:r>
            <a:r>
              <a:rPr lang="en-US" sz="1600" kern="0" dirty="0">
                <a:solidFill>
                  <a:srgbClr val="33373B"/>
                </a:solidFill>
              </a:rPr>
              <a:t>The </a:t>
            </a:r>
            <a:r>
              <a:rPr lang="en-US" sz="1600" b="1" kern="0" dirty="0">
                <a:solidFill>
                  <a:schemeClr val="accent4"/>
                </a:solidFill>
              </a:rPr>
              <a:t>JUST ASK GUIDE </a:t>
            </a:r>
            <a:r>
              <a:rPr lang="en-US" sz="1600" kern="0" dirty="0">
                <a:solidFill>
                  <a:srgbClr val="33373B"/>
                </a:solidFill>
              </a:rPr>
              <a:t>is a great resource and is available on the “Start a New Club” webpage. </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40" y="1524000"/>
            <a:ext cx="149841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dirty="0">
                <a:solidFill>
                  <a:srgbClr val="FFFFFF"/>
                </a:solidFill>
                <a:effectLst/>
                <a:latin typeface="Calibri" panose="020F0502020204030204" pitchFamily="34" charset="0"/>
                <a:ea typeface="+mn-ea"/>
                <a:cs typeface="Calibri" panose="020F0502020204030204" pitchFamily="34" charset="0"/>
              </a:rPr>
              <a:t>Community Leaders</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581466" y="289560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dirty="0">
                <a:solidFill>
                  <a:srgbClr val="FFFFFF"/>
                </a:solidFill>
                <a:effectLst/>
                <a:latin typeface="Calibri" panose="020F0502020204030204" pitchFamily="34" charset="0"/>
                <a:ea typeface="+mn-ea"/>
                <a:cs typeface="Calibri" panose="020F0502020204030204" pitchFamily="34" charset="0"/>
              </a:rPr>
              <a:t>Local Professionals</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dirty="0">
                <a:effectLst/>
                <a:latin typeface="Calibri" panose="020F0502020204030204" pitchFamily="34" charset="0"/>
                <a:ea typeface="Arial"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22</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Step Three: Recruiting Charter Members</a:t>
            </a: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552502" y="2245946"/>
            <a:ext cx="5924498" cy="384720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000" b="1" kern="0" dirty="0">
                <a:solidFill>
                  <a:schemeClr val="accent4"/>
                </a:solidFill>
              </a:rPr>
              <a:t>How will we recruit? </a:t>
            </a:r>
          </a:p>
          <a:p>
            <a:pPr marL="342900" indent="-342900">
              <a:buClr>
                <a:srgbClr val="33373B"/>
              </a:buClr>
              <a:buSzPct val="100000"/>
              <a:buFont typeface="Wingdings" panose="05000000000000000000" pitchFamily="2" charset="2"/>
              <a:buChar char="Ø"/>
            </a:pPr>
            <a:r>
              <a:rPr lang="en-US" b="1" kern="0" dirty="0">
                <a:solidFill>
                  <a:srgbClr val="33373B"/>
                </a:solidFill>
              </a:rPr>
              <a:t>Canvassing: </a:t>
            </a:r>
            <a:r>
              <a:rPr lang="en-US" kern="0" dirty="0">
                <a:solidFill>
                  <a:srgbClr val="33373B"/>
                </a:solidFill>
              </a:rPr>
              <a:t>Recruiting community &amp; business leaders by making informal visits</a:t>
            </a:r>
          </a:p>
          <a:p>
            <a:pPr marL="342900" indent="-342900">
              <a:buClr>
                <a:srgbClr val="33373B"/>
              </a:buClr>
              <a:buSzPct val="100000"/>
              <a:buFont typeface="Wingdings" panose="05000000000000000000" pitchFamily="2" charset="2"/>
              <a:buChar char="Ø"/>
            </a:pPr>
            <a:r>
              <a:rPr lang="en-US" b="1" kern="0" dirty="0">
                <a:solidFill>
                  <a:srgbClr val="33373B"/>
                </a:solidFill>
              </a:rPr>
              <a:t>Limited Recruiting: </a:t>
            </a:r>
            <a:r>
              <a:rPr lang="en-US" kern="0" dirty="0">
                <a:solidFill>
                  <a:srgbClr val="33373B"/>
                </a:solidFill>
              </a:rPr>
              <a:t>People recommended by other Lions or key community leaders</a:t>
            </a:r>
          </a:p>
          <a:p>
            <a:pPr marL="342900" indent="-342900">
              <a:buClr>
                <a:srgbClr val="33373B"/>
              </a:buClr>
              <a:buSzPct val="100000"/>
              <a:buFont typeface="Wingdings" panose="05000000000000000000" pitchFamily="2" charset="2"/>
              <a:buChar char="Ø"/>
            </a:pPr>
            <a:r>
              <a:rPr lang="en-US" b="1" kern="0" dirty="0">
                <a:solidFill>
                  <a:srgbClr val="33373B"/>
                </a:solidFill>
              </a:rPr>
              <a:t>Group Conversion: </a:t>
            </a:r>
            <a:r>
              <a:rPr lang="en-US" kern="0" dirty="0">
                <a:solidFill>
                  <a:srgbClr val="33373B"/>
                </a:solidFill>
              </a:rPr>
              <a:t>Meet with an already established group</a:t>
            </a:r>
          </a:p>
          <a:p>
            <a:pPr marL="342900" indent="-342900">
              <a:buClr>
                <a:srgbClr val="33373B"/>
              </a:buClr>
              <a:buSzPct val="100000"/>
              <a:buFont typeface="Wingdings" panose="05000000000000000000" pitchFamily="2" charset="2"/>
              <a:buChar char="Ø"/>
            </a:pPr>
            <a:r>
              <a:rPr lang="en-US" b="1" kern="0" dirty="0">
                <a:solidFill>
                  <a:srgbClr val="33373B"/>
                </a:solidFill>
              </a:rPr>
              <a:t>Group Recruiting: </a:t>
            </a:r>
            <a:r>
              <a:rPr lang="en-US" kern="0" dirty="0">
                <a:solidFill>
                  <a:srgbClr val="33373B"/>
                </a:solidFill>
              </a:rPr>
              <a:t>Info tables in targeted community</a:t>
            </a:r>
          </a:p>
          <a:p>
            <a:pPr marL="342900" indent="-342900">
              <a:buClr>
                <a:srgbClr val="33373B"/>
              </a:buClr>
              <a:buSzPct val="100000"/>
              <a:buFont typeface="Wingdings" panose="05000000000000000000" pitchFamily="2" charset="2"/>
              <a:buChar char="Ø"/>
            </a:pPr>
            <a:r>
              <a:rPr lang="en-US" b="1" kern="0" dirty="0">
                <a:solidFill>
                  <a:srgbClr val="33373B"/>
                </a:solidFill>
              </a:rPr>
              <a:t>Social Media Recruiting</a:t>
            </a:r>
            <a:r>
              <a:rPr lang="en-US" kern="0" dirty="0">
                <a:solidFill>
                  <a:srgbClr val="33373B"/>
                </a:solidFill>
              </a:rPr>
              <a:t>: Post information about the new club being formed on multiple social media sites.</a:t>
            </a:r>
          </a:p>
          <a:p>
            <a:pPr marL="342900" indent="-342900">
              <a:buClr>
                <a:srgbClr val="33373B"/>
              </a:buClr>
              <a:buSzPct val="100000"/>
              <a:buFont typeface="Wingdings" panose="05000000000000000000" pitchFamily="2" charset="2"/>
              <a:buChar char="Ø"/>
            </a:pPr>
            <a:r>
              <a:rPr lang="en-US" b="1" kern="0" dirty="0">
                <a:solidFill>
                  <a:srgbClr val="33373B"/>
                </a:solidFill>
              </a:rPr>
              <a:t>Branch Development: </a:t>
            </a:r>
            <a:r>
              <a:rPr lang="en-US" kern="0" dirty="0">
                <a:solidFill>
                  <a:srgbClr val="33373B"/>
                </a:solidFill>
              </a:rPr>
              <a:t>A small group that joins an existing parent club, but with a focus on a specific project.</a:t>
            </a:r>
          </a:p>
          <a:p>
            <a:pPr marL="342900" indent="-342900">
              <a:buClr>
                <a:srgbClr val="EBB700"/>
              </a:buClr>
              <a:buSzPct val="100000"/>
              <a:buFont typeface="Lucida Grande" panose="020B0600040502020204" pitchFamily="34" charset="0"/>
              <a:buChar char="▶"/>
            </a:pPr>
            <a:endParaRPr lang="en-US" kern="0" dirty="0"/>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p>
          <a:p>
            <a:endParaRPr lang="en-US" kern="0" dirty="0"/>
          </a:p>
        </p:txBody>
      </p:sp>
      <p:sp>
        <p:nvSpPr>
          <p:cNvPr id="6" name="Rectangle 5">
            <a:extLst>
              <a:ext uri="{FF2B5EF4-FFF2-40B4-BE49-F238E27FC236}">
                <a16:creationId xmlns:a16="http://schemas.microsoft.com/office/drawing/2014/main" id="{FF75BD2F-66B6-440C-A446-05D5AE562ED6}"/>
              </a:ext>
            </a:extLst>
          </p:cNvPr>
          <p:cNvSpPr/>
          <p:nvPr/>
        </p:nvSpPr>
        <p:spPr>
          <a:xfrm>
            <a:off x="6598610" y="2245946"/>
            <a:ext cx="5334000" cy="3170099"/>
          </a:xfrm>
          <a:prstGeom prst="rect">
            <a:avLst/>
          </a:prstGeom>
        </p:spPr>
        <p:txBody>
          <a:bodyPr wrap="square">
            <a:spAutoFit/>
          </a:bodyPr>
          <a:lstStyle/>
          <a:p>
            <a:r>
              <a:rPr lang="en-US" sz="2000" b="1" dirty="0">
                <a:solidFill>
                  <a:schemeClr val="accent4"/>
                </a:solidFill>
              </a:rPr>
              <a:t>Canvassing Recruiting Tips: </a:t>
            </a:r>
          </a:p>
          <a:p>
            <a:pPr marL="342900" indent="-342900">
              <a:lnSpc>
                <a:spcPct val="150000"/>
              </a:lnSpc>
              <a:buClr>
                <a:srgbClr val="33373B"/>
              </a:buClr>
              <a:buSzPct val="100000"/>
              <a:buFont typeface="Wingdings" panose="05000000000000000000" pitchFamily="2" charset="2"/>
              <a:buChar char="Ø"/>
            </a:pPr>
            <a:r>
              <a:rPr lang="en-US" dirty="0">
                <a:solidFill>
                  <a:srgbClr val="33373B"/>
                </a:solidFill>
              </a:rPr>
              <a:t>Dress appropriately- no Lions vest</a:t>
            </a:r>
          </a:p>
          <a:p>
            <a:pPr marL="342900" indent="-342900">
              <a:lnSpc>
                <a:spcPct val="150000"/>
              </a:lnSpc>
              <a:buClr>
                <a:srgbClr val="33373B"/>
              </a:buClr>
              <a:buSzPct val="100000"/>
              <a:buFont typeface="Wingdings" panose="05000000000000000000" pitchFamily="2" charset="2"/>
              <a:buChar char="Ø"/>
            </a:pPr>
            <a:r>
              <a:rPr lang="en-US" dirty="0">
                <a:solidFill>
                  <a:srgbClr val="33373B"/>
                </a:solidFill>
              </a:rPr>
              <a:t>Start at the top- talk to manager or supervisor</a:t>
            </a:r>
          </a:p>
          <a:p>
            <a:pPr marL="342900" indent="-342900">
              <a:lnSpc>
                <a:spcPct val="150000"/>
              </a:lnSpc>
              <a:buClr>
                <a:srgbClr val="33373B"/>
              </a:buClr>
              <a:buSzPct val="100000"/>
              <a:buFont typeface="Wingdings" panose="05000000000000000000" pitchFamily="2" charset="2"/>
              <a:buChar char="Ø"/>
            </a:pPr>
            <a:r>
              <a:rPr lang="en-US" dirty="0">
                <a:solidFill>
                  <a:srgbClr val="33373B"/>
                </a:solidFill>
              </a:rPr>
              <a:t>Don’t wait longer than 10 minutes</a:t>
            </a:r>
          </a:p>
          <a:p>
            <a:pPr marL="342900" indent="-342900">
              <a:lnSpc>
                <a:spcPct val="150000"/>
              </a:lnSpc>
              <a:buClr>
                <a:srgbClr val="33373B"/>
              </a:buClr>
              <a:buSzPct val="100000"/>
              <a:buFont typeface="Wingdings" panose="05000000000000000000" pitchFamily="2" charset="2"/>
              <a:buChar char="Ø"/>
            </a:pPr>
            <a:r>
              <a:rPr lang="en-US" dirty="0">
                <a:solidFill>
                  <a:srgbClr val="33373B"/>
                </a:solidFill>
              </a:rPr>
              <a:t>Don’t carry too much literature</a:t>
            </a:r>
          </a:p>
          <a:p>
            <a:pPr marL="342900" indent="-342900">
              <a:lnSpc>
                <a:spcPct val="150000"/>
              </a:lnSpc>
              <a:buClr>
                <a:srgbClr val="33373B"/>
              </a:buClr>
              <a:buSzPct val="100000"/>
              <a:buFont typeface="Wingdings" panose="05000000000000000000" pitchFamily="2" charset="2"/>
              <a:buChar char="Ø"/>
            </a:pPr>
            <a:r>
              <a:rPr lang="en-US" dirty="0">
                <a:solidFill>
                  <a:srgbClr val="33373B"/>
                </a:solidFill>
              </a:rPr>
              <a:t>Obtain clues from their office for talking points</a:t>
            </a:r>
          </a:p>
          <a:p>
            <a:pPr marL="342900" indent="-342900">
              <a:lnSpc>
                <a:spcPct val="150000"/>
              </a:lnSpc>
              <a:buClr>
                <a:srgbClr val="33373B"/>
              </a:buClr>
              <a:buSzPct val="100000"/>
              <a:buFont typeface="Wingdings" panose="05000000000000000000" pitchFamily="2" charset="2"/>
              <a:buChar char="Ø"/>
            </a:pPr>
            <a:r>
              <a:rPr lang="en-US" dirty="0">
                <a:solidFill>
                  <a:srgbClr val="33373B"/>
                </a:solidFill>
              </a:rPr>
              <a:t>Ask for referrals</a:t>
            </a:r>
          </a:p>
          <a:p>
            <a:pPr marL="342900" indent="-342900">
              <a:buClr>
                <a:srgbClr val="EBB700"/>
              </a:buClr>
              <a:buSzPct val="100000"/>
              <a:buFont typeface="Lucida Grande" panose="020B0600040502020204" pitchFamily="34" charset="0"/>
              <a:buChar char="▶"/>
            </a:pPr>
            <a:endParaRPr lang="en-US" dirty="0">
              <a:solidFill>
                <a:schemeClr val="accent6">
                  <a:lumMod val="75000"/>
                  <a:lumOff val="25000"/>
                </a:schemeClr>
              </a:solidFill>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2514600" y="6256141"/>
            <a:ext cx="7680960"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b="1" kern="0" dirty="0">
                <a:solidFill>
                  <a:schemeClr val="accent4"/>
                </a:solidFill>
              </a:rPr>
              <a:t>Tip:  </a:t>
            </a:r>
            <a:r>
              <a:rPr lang="en-US" sz="1600" kern="0" dirty="0">
                <a:solidFill>
                  <a:srgbClr val="33373B"/>
                </a:solidFill>
              </a:rPr>
              <a:t>Contact information for club organizers should be given to new members. </a:t>
            </a:r>
          </a:p>
          <a:p>
            <a:r>
              <a:rPr lang="en-US" sz="1600" kern="0" dirty="0">
                <a:solidFill>
                  <a:srgbClr val="33373B"/>
                </a:solidFill>
              </a:rPr>
              <a:t>         This could be a business card, label on back of brochure, or flyer.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en-US" sz="3600" b="1" kern="0" dirty="0">
                <a:solidFill>
                  <a:srgbClr val="00338D"/>
                </a:solidFill>
              </a:rPr>
              <a:t>Step Three: Recruiting Charter Members</a:t>
            </a:r>
          </a:p>
        </p:txBody>
      </p:sp>
      <p:sp>
        <p:nvSpPr>
          <p:cNvPr id="5" name="TextBox 4">
            <a:extLst>
              <a:ext uri="{FF2B5EF4-FFF2-40B4-BE49-F238E27FC236}">
                <a16:creationId xmlns:a16="http://schemas.microsoft.com/office/drawing/2014/main" id="{2A1251A8-8862-4882-9413-8AEAEC2DEDA2}"/>
              </a:ext>
            </a:extLst>
          </p:cNvPr>
          <p:cNvSpPr txBox="1"/>
          <p:nvPr/>
        </p:nvSpPr>
        <p:spPr>
          <a:xfrm>
            <a:off x="903832" y="2392789"/>
            <a:ext cx="5753100" cy="2246769"/>
          </a:xfrm>
          <a:prstGeom prst="rect">
            <a:avLst/>
          </a:prstGeom>
          <a:noFill/>
        </p:spPr>
        <p:txBody>
          <a:bodyPr wrap="square" rtlCol="0">
            <a:spAutoFit/>
          </a:bodyPr>
          <a:lstStyle/>
          <a:p>
            <a:r>
              <a:rPr lang="en-US" sz="2800" b="1" kern="0" dirty="0">
                <a:solidFill>
                  <a:schemeClr val="accent4"/>
                </a:solidFill>
              </a:rPr>
              <a:t>Recruiting materials </a:t>
            </a:r>
            <a:r>
              <a:rPr lang="en-US" sz="2800" kern="0" dirty="0">
                <a:solidFill>
                  <a:srgbClr val="33373B"/>
                </a:solidFill>
              </a:rPr>
              <a:t>can be ordered from the Membership Division.  To place an order, visit the Start a New Club webpage or by using this QR Code.</a:t>
            </a:r>
            <a:endParaRPr lang="en-US" sz="2800" dirty="0">
              <a:solidFill>
                <a:srgbClr val="33373B"/>
              </a:solidFill>
            </a:endParaRP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1838325"/>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683239" y="423323"/>
            <a:ext cx="11352234" cy="457200"/>
          </a:xfrm>
        </p:spPr>
        <p:txBody>
          <a:bodyPr/>
          <a:lstStyle/>
          <a:p>
            <a:pPr algn="l"/>
            <a:r>
              <a:rPr lang="en-US" sz="3200" b="1" dirty="0">
                <a:solidFill>
                  <a:srgbClr val="00338D"/>
                </a:solidFill>
                <a:latin typeface="Arial" charset="0"/>
                <a:ea typeface="Arial" charset="0"/>
                <a:cs typeface="Arial" charset="0"/>
              </a:rPr>
              <a:t>Step Three:  Recruiting Charter Members</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446519"/>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b="1" kern="0" dirty="0">
                <a:solidFill>
                  <a:schemeClr val="accent6">
                    <a:lumMod val="75000"/>
                    <a:lumOff val="25000"/>
                  </a:schemeClr>
                </a:solidFill>
              </a:rPr>
              <a:t>Each day collect new member information and leads gathered from each team, and put them in five categories</a:t>
            </a:r>
            <a:r>
              <a:rPr lang="en-US" b="1" kern="0" dirty="0">
                <a:solidFill>
                  <a:srgbClr val="002060"/>
                </a:solidFill>
              </a:rPr>
              <a:t>:</a:t>
            </a: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1802270604"/>
              </p:ext>
            </p:extLst>
          </p:nvPr>
        </p:nvGraphicFramePr>
        <p:xfrm>
          <a:off x="685800" y="2121311"/>
          <a:ext cx="10820400" cy="4038601"/>
        </p:xfrm>
        <a:graphic>
          <a:graphicData uri="http://schemas.openxmlformats.org/drawingml/2006/table">
            <a:tbl>
              <a:tblPr firstRow="1" firstCol="1" bandRow="1">
                <a:tableStyleId>{5C22544A-7EE6-4342-B048-85BDC9FD1C3A}</a:tableStyleId>
              </a:tblPr>
              <a:tblGrid>
                <a:gridCol w="1182075">
                  <a:extLst>
                    <a:ext uri="{9D8B030D-6E8A-4147-A177-3AD203B41FA5}">
                      <a16:colId xmlns:a16="http://schemas.microsoft.com/office/drawing/2014/main" val="20000"/>
                    </a:ext>
                  </a:extLst>
                </a:gridCol>
                <a:gridCol w="2208534">
                  <a:extLst>
                    <a:ext uri="{9D8B030D-6E8A-4147-A177-3AD203B41FA5}">
                      <a16:colId xmlns:a16="http://schemas.microsoft.com/office/drawing/2014/main" val="20001"/>
                    </a:ext>
                  </a:extLst>
                </a:gridCol>
                <a:gridCol w="3223670">
                  <a:extLst>
                    <a:ext uri="{9D8B030D-6E8A-4147-A177-3AD203B41FA5}">
                      <a16:colId xmlns:a16="http://schemas.microsoft.com/office/drawing/2014/main" val="20002"/>
                    </a:ext>
                  </a:extLst>
                </a:gridCol>
                <a:gridCol w="4206121">
                  <a:extLst>
                    <a:ext uri="{9D8B030D-6E8A-4147-A177-3AD203B41FA5}">
                      <a16:colId xmlns:a16="http://schemas.microsoft.com/office/drawing/2014/main" val="20003"/>
                    </a:ext>
                  </a:extLst>
                </a:gridCol>
              </a:tblGrid>
              <a:tr h="778266">
                <a:tc>
                  <a:txBody>
                    <a:bodyPr/>
                    <a:lstStyle/>
                    <a:p>
                      <a:pPr marL="0" marR="0">
                        <a:lnSpc>
                          <a:spcPts val="1200"/>
                        </a:lnSpc>
                        <a:spcBef>
                          <a:spcPts val="0"/>
                        </a:spcBef>
                        <a:spcAft>
                          <a:spcPts val="0"/>
                        </a:spcAft>
                      </a:pPr>
                      <a:r>
                        <a:rPr lang="en-US" sz="1800" dirty="0">
                          <a:effectLst/>
                        </a:rPr>
                        <a:t> </a:t>
                      </a:r>
                      <a:endParaRPr lang="en-US" sz="1800" dirty="0">
                        <a:effectLst/>
                        <a:latin typeface="Arial" pitchFamily="34" charset="0"/>
                        <a:ea typeface="Calibri"/>
                        <a:cs typeface="Arial" pitchFamily="34" charset="0"/>
                      </a:endParaRPr>
                    </a:p>
                  </a:txBody>
                  <a:tcPr marL="74300" marR="74300" marT="0" marB="0" anchor="ctr">
                    <a:solidFill>
                      <a:srgbClr val="F76639"/>
                    </a:solidFill>
                  </a:tcPr>
                </a:tc>
                <a:tc>
                  <a:txBody>
                    <a:bodyPr/>
                    <a:lstStyle/>
                    <a:p>
                      <a:pPr marL="0" marR="0">
                        <a:lnSpc>
                          <a:spcPts val="1200"/>
                        </a:lnSpc>
                        <a:spcBef>
                          <a:spcPts val="0"/>
                        </a:spcBef>
                        <a:spcAft>
                          <a:spcPts val="0"/>
                        </a:spcAft>
                      </a:pPr>
                      <a:r>
                        <a:rPr lang="en-US" sz="1800" dirty="0">
                          <a:effectLst/>
                        </a:rPr>
                        <a:t>Category</a:t>
                      </a:r>
                      <a:endParaRPr lang="en-US" sz="1800" dirty="0">
                        <a:effectLst/>
                        <a:latin typeface="Arial" pitchFamily="34" charset="0"/>
                        <a:ea typeface="Calibri"/>
                        <a:cs typeface="Arial" pitchFamily="34" charset="0"/>
                      </a:endParaRPr>
                    </a:p>
                  </a:txBody>
                  <a:tcPr marL="74300" marR="74300" marT="0" marB="0" anchor="ctr">
                    <a:solidFill>
                      <a:srgbClr val="F76639"/>
                    </a:solidFill>
                  </a:tcPr>
                </a:tc>
                <a:tc>
                  <a:txBody>
                    <a:bodyPr/>
                    <a:lstStyle/>
                    <a:p>
                      <a:pPr marL="0" marR="0">
                        <a:lnSpc>
                          <a:spcPts val="1200"/>
                        </a:lnSpc>
                        <a:spcBef>
                          <a:spcPts val="0"/>
                        </a:spcBef>
                        <a:spcAft>
                          <a:spcPts val="0"/>
                        </a:spcAft>
                      </a:pPr>
                      <a:r>
                        <a:rPr lang="en-US" sz="1800" dirty="0">
                          <a:effectLst/>
                        </a:rPr>
                        <a:t>Action Taken</a:t>
                      </a:r>
                      <a:endParaRPr lang="en-US" sz="1800" dirty="0">
                        <a:effectLst/>
                        <a:latin typeface="Arial" pitchFamily="34" charset="0"/>
                        <a:ea typeface="Calibri"/>
                        <a:cs typeface="Arial" pitchFamily="34" charset="0"/>
                      </a:endParaRPr>
                    </a:p>
                  </a:txBody>
                  <a:tcPr marL="74300" marR="74300" marT="0" marB="0" anchor="ctr">
                    <a:solidFill>
                      <a:srgbClr val="F76639"/>
                    </a:solidFill>
                  </a:tcPr>
                </a:tc>
                <a:tc>
                  <a:txBody>
                    <a:bodyPr/>
                    <a:lstStyle/>
                    <a:p>
                      <a:pPr marL="0" marR="0">
                        <a:lnSpc>
                          <a:spcPts val="1200"/>
                        </a:lnSpc>
                        <a:spcBef>
                          <a:spcPts val="0"/>
                        </a:spcBef>
                        <a:spcAft>
                          <a:spcPts val="0"/>
                        </a:spcAft>
                      </a:pPr>
                      <a:r>
                        <a:rPr lang="en-US" sz="1800" dirty="0">
                          <a:effectLst/>
                        </a:rPr>
                        <a:t>Action Needed</a:t>
                      </a:r>
                      <a:endParaRPr lang="en-US" sz="1800" dirty="0">
                        <a:effectLst/>
                        <a:latin typeface="Arial" pitchFamily="34" charset="0"/>
                        <a:ea typeface="Calibri"/>
                        <a:cs typeface="Arial" pitchFamily="34" charset="0"/>
                      </a:endParaRP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en-US" sz="1800" dirty="0">
                          <a:effectLst/>
                        </a:rPr>
                        <a:t>Group 1</a:t>
                      </a:r>
                      <a:endParaRPr lang="en-US" sz="1800" dirty="0">
                        <a:effectLst/>
                        <a:latin typeface="Arial" pitchFamily="34" charset="0"/>
                        <a:ea typeface="Calibri"/>
                        <a:cs typeface="Arial" pitchFamily="34" charset="0"/>
                      </a:endParaRPr>
                    </a:p>
                  </a:txBody>
                  <a:tcPr marL="74300" marR="74300" marT="0" marB="0" anchor="ctr">
                    <a:solidFill>
                      <a:srgbClr val="F76639"/>
                    </a:solidFill>
                  </a:tcPr>
                </a:tc>
                <a:tc>
                  <a:txBody>
                    <a:bodyPr/>
                    <a:lstStyle/>
                    <a:p>
                      <a:pPr marL="0" marR="0">
                        <a:lnSpc>
                          <a:spcPts val="1200"/>
                        </a:lnSpc>
                        <a:spcBef>
                          <a:spcPts val="600"/>
                        </a:spcBef>
                        <a:spcAft>
                          <a:spcPts val="0"/>
                        </a:spcAft>
                      </a:pPr>
                      <a:r>
                        <a:rPr lang="en-US" sz="1400" dirty="0">
                          <a:solidFill>
                            <a:schemeClr val="accent6"/>
                          </a:solidFill>
                          <a:effectLst/>
                        </a:rPr>
                        <a:t>Early Adopter</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DD1C3"/>
                    </a:solidFill>
                  </a:tcPr>
                </a:tc>
                <a:tc>
                  <a:txBody>
                    <a:bodyPr/>
                    <a:lstStyle/>
                    <a:p>
                      <a:pPr marL="0" marR="0" algn="l">
                        <a:lnSpc>
                          <a:spcPts val="1200"/>
                        </a:lnSpc>
                        <a:spcBef>
                          <a:spcPts val="600"/>
                        </a:spcBef>
                        <a:spcAft>
                          <a:spcPts val="0"/>
                        </a:spcAft>
                      </a:pPr>
                      <a:r>
                        <a:rPr lang="en-US" sz="1400" dirty="0">
                          <a:solidFill>
                            <a:schemeClr val="accent6"/>
                          </a:solidFill>
                          <a:effectLst/>
                        </a:rPr>
                        <a:t>Completed an application and paid the charter fee.</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DD1C3"/>
                    </a:solidFill>
                  </a:tcPr>
                </a:tc>
                <a:tc>
                  <a:txBody>
                    <a:bodyPr/>
                    <a:lstStyle/>
                    <a:p>
                      <a:pPr marL="0" marR="0" algn="l">
                        <a:lnSpc>
                          <a:spcPct val="100000"/>
                        </a:lnSpc>
                        <a:spcBef>
                          <a:spcPts val="600"/>
                        </a:spcBef>
                        <a:spcAft>
                          <a:spcPts val="0"/>
                        </a:spcAft>
                      </a:pPr>
                      <a:r>
                        <a:rPr lang="en-US" sz="1400" dirty="0">
                          <a:solidFill>
                            <a:schemeClr val="accent6"/>
                          </a:solidFill>
                          <a:effectLst/>
                        </a:rPr>
                        <a:t>Send a letter of congratulations with the date,  time and location of the first club meeting.</a:t>
                      </a:r>
                      <a:endParaRPr lang="en-US" sz="1400" dirty="0">
                        <a:solidFill>
                          <a:schemeClr val="accent6"/>
                        </a:solidFill>
                        <a:effectLst/>
                        <a:latin typeface="Arial" pitchFamily="34" charset="0"/>
                        <a:cs typeface="Arial" pitchFamily="34" charset="0"/>
                      </a:endParaRP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en-US" sz="1800" dirty="0">
                          <a:effectLst/>
                        </a:rPr>
                        <a:t>Group 2</a:t>
                      </a:r>
                      <a:endParaRPr lang="en-US" sz="1800" dirty="0">
                        <a:effectLst/>
                        <a:latin typeface="Arial" pitchFamily="34" charset="0"/>
                        <a:ea typeface="Calibri"/>
                        <a:cs typeface="Arial" pitchFamily="34" charset="0"/>
                      </a:endParaRPr>
                    </a:p>
                  </a:txBody>
                  <a:tcPr marL="74300" marR="74300" marT="0" marB="0" anchor="ctr">
                    <a:solidFill>
                      <a:srgbClr val="F76639"/>
                    </a:solidFill>
                  </a:tcPr>
                </a:tc>
                <a:tc>
                  <a:txBody>
                    <a:bodyPr/>
                    <a:lstStyle/>
                    <a:p>
                      <a:pPr marL="0" marR="0">
                        <a:lnSpc>
                          <a:spcPct val="100000"/>
                        </a:lnSpc>
                        <a:spcBef>
                          <a:spcPts val="600"/>
                        </a:spcBef>
                        <a:spcAft>
                          <a:spcPts val="0"/>
                        </a:spcAft>
                      </a:pPr>
                      <a:r>
                        <a:rPr lang="en-US" sz="1400" dirty="0">
                          <a:solidFill>
                            <a:schemeClr val="accent6"/>
                          </a:solidFill>
                          <a:effectLst/>
                        </a:rPr>
                        <a:t>High-Interest Prospects</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CAE96"/>
                    </a:solidFill>
                  </a:tcPr>
                </a:tc>
                <a:tc>
                  <a:txBody>
                    <a:bodyPr/>
                    <a:lstStyle/>
                    <a:p>
                      <a:pPr marL="0" marR="0">
                        <a:lnSpc>
                          <a:spcPct val="100000"/>
                        </a:lnSpc>
                        <a:spcBef>
                          <a:spcPts val="600"/>
                        </a:spcBef>
                        <a:spcAft>
                          <a:spcPts val="0"/>
                        </a:spcAft>
                      </a:pPr>
                      <a:r>
                        <a:rPr lang="en-US" sz="1400" dirty="0">
                          <a:solidFill>
                            <a:schemeClr val="accent6"/>
                          </a:solidFill>
                          <a:effectLst/>
                        </a:rPr>
                        <a:t>May come to a club meeting but did not complete an application.</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CAE96"/>
                    </a:solidFill>
                  </a:tcPr>
                </a:tc>
                <a:tc>
                  <a:txBody>
                    <a:bodyPr/>
                    <a:lstStyle/>
                    <a:p>
                      <a:pPr marL="0" marR="0">
                        <a:lnSpc>
                          <a:spcPct val="100000"/>
                        </a:lnSpc>
                        <a:spcBef>
                          <a:spcPts val="600"/>
                        </a:spcBef>
                        <a:spcAft>
                          <a:spcPts val="0"/>
                        </a:spcAft>
                      </a:pPr>
                      <a:r>
                        <a:rPr lang="en-US" sz="1400" dirty="0">
                          <a:solidFill>
                            <a:schemeClr val="accent6"/>
                          </a:solidFill>
                          <a:effectLst/>
                        </a:rPr>
                        <a:t>Send a letter inviting them to the meeting.</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en-US" sz="1800" dirty="0">
                          <a:effectLst/>
                        </a:rPr>
                        <a:t>Group 3</a:t>
                      </a:r>
                      <a:endParaRPr lang="en-US" sz="1800" dirty="0">
                        <a:effectLst/>
                        <a:latin typeface="Arial" pitchFamily="34" charset="0"/>
                        <a:ea typeface="Calibri"/>
                        <a:cs typeface="Arial" pitchFamily="34" charset="0"/>
                      </a:endParaRPr>
                    </a:p>
                  </a:txBody>
                  <a:tcPr marL="74300" marR="74300" marT="0" marB="0" anchor="ctr">
                    <a:solidFill>
                      <a:srgbClr val="F76639"/>
                    </a:solidFill>
                  </a:tcPr>
                </a:tc>
                <a:tc>
                  <a:txBody>
                    <a:bodyPr/>
                    <a:lstStyle/>
                    <a:p>
                      <a:pPr marL="0" marR="0">
                        <a:lnSpc>
                          <a:spcPct val="100000"/>
                        </a:lnSpc>
                        <a:spcBef>
                          <a:spcPts val="600"/>
                        </a:spcBef>
                        <a:spcAft>
                          <a:spcPts val="0"/>
                        </a:spcAft>
                      </a:pPr>
                      <a:r>
                        <a:rPr lang="en-US" sz="1400" dirty="0">
                          <a:solidFill>
                            <a:schemeClr val="accent6"/>
                          </a:solidFill>
                          <a:effectLst/>
                        </a:rPr>
                        <a:t>Other Prospects</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DD1C3"/>
                    </a:solidFill>
                  </a:tcPr>
                </a:tc>
                <a:tc>
                  <a:txBody>
                    <a:bodyPr/>
                    <a:lstStyle/>
                    <a:p>
                      <a:pPr marL="0" marR="0">
                        <a:lnSpc>
                          <a:spcPct val="100000"/>
                        </a:lnSpc>
                        <a:spcBef>
                          <a:spcPts val="600"/>
                        </a:spcBef>
                        <a:spcAft>
                          <a:spcPts val="0"/>
                        </a:spcAft>
                      </a:pPr>
                      <a:r>
                        <a:rPr lang="en-US" sz="1400" dirty="0">
                          <a:solidFill>
                            <a:schemeClr val="accent6"/>
                          </a:solidFill>
                          <a:effectLst/>
                        </a:rPr>
                        <a:t>May be interested but could not attend a club meeting.</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DD1C3"/>
                    </a:solidFill>
                  </a:tcPr>
                </a:tc>
                <a:tc>
                  <a:txBody>
                    <a:bodyPr/>
                    <a:lstStyle/>
                    <a:p>
                      <a:pPr marL="0" marR="0">
                        <a:lnSpc>
                          <a:spcPct val="100000"/>
                        </a:lnSpc>
                        <a:spcBef>
                          <a:spcPts val="600"/>
                        </a:spcBef>
                        <a:spcAft>
                          <a:spcPts val="0"/>
                        </a:spcAft>
                      </a:pPr>
                      <a:r>
                        <a:rPr lang="en-US" sz="1400" dirty="0">
                          <a:solidFill>
                            <a:schemeClr val="accent6"/>
                          </a:solidFill>
                          <a:effectLst/>
                        </a:rPr>
                        <a:t>Keep on the mailing list and contact them following the first meeting with an update on the club’s progress. Continue to invite them to get involved.</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en-US" sz="1800" dirty="0">
                          <a:effectLst/>
                        </a:rPr>
                        <a:t>Group 4</a:t>
                      </a:r>
                      <a:endParaRPr lang="en-US" sz="1800" dirty="0">
                        <a:effectLst/>
                        <a:latin typeface="Arial" pitchFamily="34" charset="0"/>
                        <a:ea typeface="Calibri"/>
                        <a:cs typeface="Arial" pitchFamily="34" charset="0"/>
                      </a:endParaRPr>
                    </a:p>
                  </a:txBody>
                  <a:tcPr marL="74300" marR="74300" marT="0" marB="0" anchor="ctr">
                    <a:solidFill>
                      <a:srgbClr val="F76639"/>
                    </a:solidFill>
                  </a:tcPr>
                </a:tc>
                <a:tc>
                  <a:txBody>
                    <a:bodyPr/>
                    <a:lstStyle/>
                    <a:p>
                      <a:pPr marL="0" marR="0">
                        <a:lnSpc>
                          <a:spcPct val="100000"/>
                        </a:lnSpc>
                        <a:spcBef>
                          <a:spcPts val="1200"/>
                        </a:spcBef>
                        <a:spcAft>
                          <a:spcPts val="0"/>
                        </a:spcAft>
                      </a:pPr>
                      <a:r>
                        <a:rPr lang="en-US" sz="1400" dirty="0">
                          <a:solidFill>
                            <a:schemeClr val="accent6"/>
                          </a:solidFill>
                          <a:effectLst/>
                        </a:rPr>
                        <a:t>Possible Prospects</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CAE96"/>
                    </a:solidFill>
                  </a:tcPr>
                </a:tc>
                <a:tc>
                  <a:txBody>
                    <a:bodyPr/>
                    <a:lstStyle/>
                    <a:p>
                      <a:pPr marL="0" marR="0">
                        <a:lnSpc>
                          <a:spcPct val="100000"/>
                        </a:lnSpc>
                        <a:spcBef>
                          <a:spcPts val="600"/>
                        </a:spcBef>
                        <a:spcAft>
                          <a:spcPts val="0"/>
                        </a:spcAft>
                      </a:pPr>
                      <a:r>
                        <a:rPr lang="en-US" sz="1400" dirty="0">
                          <a:solidFill>
                            <a:schemeClr val="accent6"/>
                          </a:solidFill>
                          <a:effectLst/>
                        </a:rPr>
                        <a:t>Listed names of people who may be interested.</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CAE96"/>
                    </a:solidFill>
                  </a:tcPr>
                </a:tc>
                <a:tc>
                  <a:txBody>
                    <a:bodyPr/>
                    <a:lstStyle/>
                    <a:p>
                      <a:pPr marL="0" marR="0">
                        <a:lnSpc>
                          <a:spcPct val="100000"/>
                        </a:lnSpc>
                        <a:spcBef>
                          <a:spcPts val="600"/>
                        </a:spcBef>
                        <a:spcAft>
                          <a:spcPts val="0"/>
                        </a:spcAft>
                      </a:pPr>
                      <a:r>
                        <a:rPr lang="en-US" sz="1400" dirty="0">
                          <a:solidFill>
                            <a:schemeClr val="accent6"/>
                          </a:solidFill>
                          <a:effectLst/>
                        </a:rPr>
                        <a:t>Determine a time to contact them in person.</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en-US" sz="1800" dirty="0">
                          <a:effectLst/>
                        </a:rPr>
                        <a:t>Group 5</a:t>
                      </a:r>
                      <a:endParaRPr lang="en-US" sz="1800" dirty="0">
                        <a:effectLst/>
                        <a:latin typeface="Arial" pitchFamily="34" charset="0"/>
                        <a:ea typeface="Calibri"/>
                        <a:cs typeface="Arial" pitchFamily="34" charset="0"/>
                      </a:endParaRPr>
                    </a:p>
                  </a:txBody>
                  <a:tcPr marL="74300" marR="74300" marT="0" marB="0" anchor="ctr">
                    <a:solidFill>
                      <a:srgbClr val="F76639"/>
                    </a:solidFill>
                  </a:tcPr>
                </a:tc>
                <a:tc>
                  <a:txBody>
                    <a:bodyPr/>
                    <a:lstStyle/>
                    <a:p>
                      <a:pPr marL="0" marR="0">
                        <a:lnSpc>
                          <a:spcPct val="100000"/>
                        </a:lnSpc>
                        <a:spcBef>
                          <a:spcPts val="600"/>
                        </a:spcBef>
                        <a:spcAft>
                          <a:spcPts val="0"/>
                        </a:spcAft>
                      </a:pPr>
                      <a:r>
                        <a:rPr lang="en-US" sz="1400" dirty="0">
                          <a:solidFill>
                            <a:schemeClr val="accent6"/>
                          </a:solidFill>
                          <a:effectLst/>
                        </a:rPr>
                        <a:t>Not Interested </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DD1C3"/>
                    </a:solidFill>
                  </a:tcPr>
                </a:tc>
                <a:tc>
                  <a:txBody>
                    <a:bodyPr/>
                    <a:lstStyle/>
                    <a:p>
                      <a:pPr marL="0" marR="0">
                        <a:lnSpc>
                          <a:spcPct val="100000"/>
                        </a:lnSpc>
                        <a:spcBef>
                          <a:spcPts val="600"/>
                        </a:spcBef>
                        <a:spcAft>
                          <a:spcPts val="0"/>
                        </a:spcAft>
                      </a:pPr>
                      <a:r>
                        <a:rPr lang="en-US" sz="1400" dirty="0">
                          <a:solidFill>
                            <a:schemeClr val="accent6"/>
                          </a:solidFill>
                          <a:effectLst/>
                        </a:rPr>
                        <a:t>Expressed no interest in joining at the current time.</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DD1C3"/>
                    </a:solidFill>
                  </a:tcPr>
                </a:tc>
                <a:tc>
                  <a:txBody>
                    <a:bodyPr/>
                    <a:lstStyle/>
                    <a:p>
                      <a:pPr marL="0" marR="0">
                        <a:lnSpc>
                          <a:spcPct val="100000"/>
                        </a:lnSpc>
                        <a:spcBef>
                          <a:spcPts val="600"/>
                        </a:spcBef>
                        <a:spcAft>
                          <a:spcPts val="0"/>
                        </a:spcAft>
                      </a:pPr>
                      <a:r>
                        <a:rPr lang="en-US" sz="1400" dirty="0">
                          <a:solidFill>
                            <a:schemeClr val="accent6"/>
                          </a:solidFill>
                          <a:effectLst/>
                        </a:rPr>
                        <a:t>Keep on the mailing list for future projects and events of the new club.</a:t>
                      </a:r>
                      <a:endParaRPr lang="en-US" sz="1400" dirty="0">
                        <a:solidFill>
                          <a:schemeClr val="accent6"/>
                        </a:solidFill>
                        <a:effectLst/>
                        <a:latin typeface="Arial" pitchFamily="34" charset="0"/>
                        <a:ea typeface="Calibri"/>
                        <a:cs typeface="Arial" pitchFamily="34" charset="0"/>
                      </a:endParaRP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876300" y="6333278"/>
            <a:ext cx="10439400"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b="1" kern="0" dirty="0">
                <a:solidFill>
                  <a:srgbClr val="00338D"/>
                </a:solidFill>
              </a:rPr>
              <a:t>Tip:  </a:t>
            </a:r>
            <a:r>
              <a:rPr lang="en-US" kern="0" dirty="0"/>
              <a:t>Send a follow up email to everyone with date, time, and location of meeting within 24 hours.</a:t>
            </a: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6497" y="1600200"/>
            <a:ext cx="2496207"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Step Four: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1077218"/>
          </a:xfrm>
          <a:prstGeom prst="rect">
            <a:avLst/>
          </a:prstGeom>
          <a:noFill/>
        </p:spPr>
        <p:txBody>
          <a:bodyPr wrap="square">
            <a:spAutoFit/>
          </a:bodyPr>
          <a:lstStyle/>
          <a:p>
            <a:pPr lvl="0" algn="ctr"/>
            <a:r>
              <a:rPr lang="en-US" sz="3200" i="0" spc="200" baseline="0" dirty="0">
                <a:solidFill>
                  <a:prstClr val="white"/>
                </a:solidFill>
                <a:latin typeface="Arial" panose="020B0604020202020204" pitchFamily="34" charset="0"/>
                <a:ea typeface="+mn-ea"/>
                <a:cs typeface="Arial" panose="020B0604020202020204" pitchFamily="34" charset="0"/>
              </a:rPr>
              <a:t>Informational &amp; Organizational Sessions </a:t>
            </a:r>
            <a:endParaRPr lang="en-US" sz="3200" i="0" spc="2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19863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en-US" sz="2000" dirty="0">
                <a:latin typeface="Arial" charset="0"/>
                <a:ea typeface="Arial" charset="0"/>
                <a:cs typeface="Arial" charset="0"/>
              </a:rPr>
              <a:t>Prepare for Meeting</a:t>
            </a:r>
            <a:endParaRPr lang="en-US" sz="2000" b="0" i="0" kern="1200" dirty="0">
              <a:latin typeface="Arial" charset="0"/>
              <a:ea typeface="Arial" charset="0"/>
              <a:cs typeface="Arial" charset="0"/>
            </a:endParaRPr>
          </a:p>
        </p:txBody>
      </p:sp>
      <p:sp>
        <p:nvSpPr>
          <p:cNvPr id="19" name="Freeform 18"/>
          <p:cNvSpPr/>
          <p:nvPr/>
        </p:nvSpPr>
        <p:spPr>
          <a:xfrm>
            <a:off x="4951421"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en-US" sz="2000" dirty="0">
                <a:latin typeface="Arial" charset="0"/>
                <a:ea typeface="Arial" charset="0"/>
                <a:cs typeface="Arial" charset="0"/>
              </a:rPr>
              <a:t>Conduct the meeting</a:t>
            </a:r>
          </a:p>
        </p:txBody>
      </p:sp>
      <p:sp>
        <p:nvSpPr>
          <p:cNvPr id="21" name="Freeform 20"/>
          <p:cNvSpPr/>
          <p:nvPr/>
        </p:nvSpPr>
        <p:spPr>
          <a:xfrm>
            <a:off x="8136130"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en-US" sz="2000" dirty="0">
                <a:latin typeface="Arial" charset="0"/>
                <a:ea typeface="Arial" charset="0"/>
                <a:cs typeface="Arial" charset="0"/>
              </a:rPr>
              <a:t>Post- Meeting Follow-Up</a:t>
            </a:r>
          </a:p>
        </p:txBody>
      </p:sp>
      <p:sp>
        <p:nvSpPr>
          <p:cNvPr id="2" name="Title 1"/>
          <p:cNvSpPr>
            <a:spLocks noGrp="1"/>
          </p:cNvSpPr>
          <p:nvPr>
            <p:ph type="title" idx="4294967295"/>
          </p:nvPr>
        </p:nvSpPr>
        <p:spPr>
          <a:xfrm>
            <a:off x="841687" y="393564"/>
            <a:ext cx="11352234" cy="945001"/>
          </a:xfrm>
        </p:spPr>
        <p:txBody>
          <a:bodyPr/>
          <a:lstStyle/>
          <a:p>
            <a:pPr algn="l"/>
            <a:r>
              <a:rPr lang="en-US" sz="3200" b="1" dirty="0">
                <a:solidFill>
                  <a:srgbClr val="00338D"/>
                </a:solidFill>
                <a:latin typeface="Helvetica Neue"/>
                <a:ea typeface="Arial" charset="0"/>
                <a:cs typeface="Arial" charset="0"/>
              </a:rPr>
              <a:t>Step Four:  </a:t>
            </a:r>
            <a:r>
              <a:rPr lang="en-US" sz="3200" b="1" dirty="0">
                <a:solidFill>
                  <a:srgbClr val="00338D"/>
                </a:solidFill>
                <a:latin typeface="Helvetica Neue"/>
                <a:ea typeface="Arial" charset="0"/>
                <a:cs typeface="Helvetica" panose="020B0604020202020204" pitchFamily="34" charset="0"/>
              </a:rPr>
              <a:t>Informational</a:t>
            </a:r>
            <a:r>
              <a:rPr lang="en-US" sz="3200" b="1" dirty="0">
                <a:solidFill>
                  <a:srgbClr val="00338D"/>
                </a:solidFill>
                <a:latin typeface="Helvetica Neue"/>
                <a:ea typeface="Arial" charset="0"/>
                <a:cs typeface="Arial" charset="0"/>
              </a:rPr>
              <a:t> Meeting</a:t>
            </a:r>
            <a:br>
              <a:rPr lang="en-US" sz="3200" b="1" dirty="0">
                <a:solidFill>
                  <a:srgbClr val="00338D"/>
                </a:solidFill>
                <a:latin typeface="Helvetica Neue"/>
                <a:ea typeface="Arial" charset="0"/>
                <a:cs typeface="Arial" charset="0"/>
              </a:rPr>
            </a:br>
            <a:endParaRPr lang="en-US" sz="3200" b="1" dirty="0">
              <a:solidFill>
                <a:srgbClr val="00338D"/>
              </a:solidFill>
              <a:latin typeface="Helvetica Neue"/>
              <a:ea typeface="Arial" charset="0"/>
              <a:cs typeface="Arial" charset="0"/>
            </a:endParaRPr>
          </a:p>
        </p:txBody>
      </p:sp>
      <p:sp>
        <p:nvSpPr>
          <p:cNvPr id="8" name="TextBox 7"/>
          <p:cNvSpPr txBox="1"/>
          <p:nvPr/>
        </p:nvSpPr>
        <p:spPr>
          <a:xfrm>
            <a:off x="1783261" y="6233603"/>
            <a:ext cx="8625476" cy="461665"/>
          </a:xfrm>
          <a:prstGeom prst="rect">
            <a:avLst/>
          </a:prstGeom>
          <a:noFill/>
        </p:spPr>
        <p:txBody>
          <a:bodyPr wrap="square" rtlCol="0">
            <a:spAutoFit/>
          </a:bodyPr>
          <a:lstStyle/>
          <a:p>
            <a:pPr algn="ctr"/>
            <a:r>
              <a:rPr lang="en-US" sz="2400" b="1" dirty="0">
                <a:solidFill>
                  <a:schemeClr val="accent5"/>
                </a:solidFill>
                <a:latin typeface="Arial" charset="0"/>
                <a:ea typeface="Arial" charset="0"/>
                <a:cs typeface="Arial" charset="0"/>
              </a:rPr>
              <a:t>All of the above = a strong chartered club!!!</a:t>
            </a:r>
          </a:p>
        </p:txBody>
      </p:sp>
      <p:grpSp>
        <p:nvGrpSpPr>
          <p:cNvPr id="35" name="Group 34"/>
          <p:cNvGrpSpPr/>
          <p:nvPr/>
        </p:nvGrpSpPr>
        <p:grpSpPr>
          <a:xfrm>
            <a:off x="4282076" y="24423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4423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66711" y="3688198"/>
            <a:ext cx="2278545"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Set up the room </a:t>
            </a:r>
          </a:p>
          <a:p>
            <a:pPr marL="342900" lvl="0" indent="-34290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Dress professionally – no vest</a:t>
            </a:r>
          </a:p>
          <a:p>
            <a:pPr marL="342900" lvl="0" indent="-34290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Provide name tags for attendees</a:t>
            </a:r>
          </a:p>
          <a:p>
            <a:pPr marL="342900" lvl="0" indent="-34290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Welcoming committee</a:t>
            </a:r>
          </a:p>
        </p:txBody>
      </p:sp>
      <p:sp>
        <p:nvSpPr>
          <p:cNvPr id="43" name="Rectangle 42"/>
          <p:cNvSpPr/>
          <p:nvPr/>
        </p:nvSpPr>
        <p:spPr>
          <a:xfrm>
            <a:off x="4737529" y="3690878"/>
            <a:ext cx="2743199" cy="2576090"/>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Welcome the group and do introductions</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Introduce the Lions present</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Present overview of Lions</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Inform new members of cost</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Ask group to think of projects</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Give next meeting information</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Collect Club Charter Fees</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Ask new members to invite their friends and family to the next meeting</a:t>
            </a:r>
            <a:endParaRPr lang="en-US" sz="1000" b="1" dirty="0">
              <a:solidFill>
                <a:srgbClr val="33373B"/>
              </a:solidFill>
              <a:latin typeface="Arial" charset="0"/>
              <a:ea typeface="Arial" charset="0"/>
              <a:cs typeface="Arial" charset="0"/>
            </a:endParaRPr>
          </a:p>
        </p:txBody>
      </p:sp>
      <p:sp>
        <p:nvSpPr>
          <p:cNvPr id="44" name="Rectangle 43"/>
          <p:cNvSpPr/>
          <p:nvPr/>
        </p:nvSpPr>
        <p:spPr>
          <a:xfrm>
            <a:off x="8161331" y="3688198"/>
            <a:ext cx="2247406" cy="1948226"/>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Send thank email to all attendees</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Send follow up email to prospective members who didn’t attend</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Post flyers about next meeting</a:t>
            </a:r>
          </a:p>
          <a:p>
            <a:pPr marL="171450" lvl="0" indent="-17145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Send meeting reminders about next meeting</a:t>
            </a:r>
          </a:p>
        </p:txBody>
      </p:sp>
      <p:cxnSp>
        <p:nvCxnSpPr>
          <p:cNvPr id="46" name="Straight Connector 45"/>
          <p:cNvCxnSpPr/>
          <p:nvPr/>
        </p:nvCxnSpPr>
        <p:spPr bwMode="auto">
          <a:xfrm>
            <a:off x="1794932" y="35103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224638"/>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2" y="1039697"/>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1196062" y="1176986"/>
            <a:ext cx="9677400" cy="646331"/>
          </a:xfrm>
          <a:prstGeom prst="rect">
            <a:avLst/>
          </a:prstGeom>
          <a:noFill/>
        </p:spPr>
        <p:txBody>
          <a:bodyPr wrap="square" rtlCol="0">
            <a:spAutoFit/>
          </a:bodyPr>
          <a:lstStyle/>
          <a:p>
            <a:pPr algn="ctr"/>
            <a:r>
              <a:rPr lang="en-US" dirty="0"/>
              <a:t>Potential new members should be invited to the informational meeting to learn more about Lions Clubs International and the impact a Lions Club can have on their community.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22149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en-US" sz="2000" dirty="0">
                <a:latin typeface="Arial" charset="0"/>
                <a:ea typeface="Arial" charset="0"/>
                <a:cs typeface="Arial" charset="0"/>
              </a:rPr>
              <a:t>Prepare for Meeting</a:t>
            </a:r>
            <a:endParaRPr lang="en-US" sz="2000" b="0" i="0" kern="1200" dirty="0">
              <a:latin typeface="Arial" charset="0"/>
              <a:ea typeface="Arial" charset="0"/>
              <a:cs typeface="Arial" charset="0"/>
            </a:endParaRPr>
          </a:p>
        </p:txBody>
      </p:sp>
      <p:sp>
        <p:nvSpPr>
          <p:cNvPr id="19" name="Freeform 18"/>
          <p:cNvSpPr/>
          <p:nvPr/>
        </p:nvSpPr>
        <p:spPr>
          <a:xfrm>
            <a:off x="4951421"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en-US" sz="2000" dirty="0">
                <a:latin typeface="Arial" charset="0"/>
                <a:ea typeface="Arial" charset="0"/>
                <a:cs typeface="Arial" charset="0"/>
              </a:rPr>
              <a:t>Conduct the meeting</a:t>
            </a:r>
          </a:p>
        </p:txBody>
      </p:sp>
      <p:sp>
        <p:nvSpPr>
          <p:cNvPr id="21" name="Freeform 20"/>
          <p:cNvSpPr/>
          <p:nvPr/>
        </p:nvSpPr>
        <p:spPr>
          <a:xfrm>
            <a:off x="8136130"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en-US" sz="2000" dirty="0">
                <a:latin typeface="Arial" charset="0"/>
                <a:ea typeface="Arial" charset="0"/>
                <a:cs typeface="Arial" charset="0"/>
              </a:rPr>
              <a:t>Post- Meeting Follow-Up</a:t>
            </a:r>
          </a:p>
        </p:txBody>
      </p:sp>
      <p:sp>
        <p:nvSpPr>
          <p:cNvPr id="2" name="Title 1"/>
          <p:cNvSpPr>
            <a:spLocks noGrp="1"/>
          </p:cNvSpPr>
          <p:nvPr>
            <p:ph type="title" idx="4294967295"/>
          </p:nvPr>
        </p:nvSpPr>
        <p:spPr>
          <a:xfrm>
            <a:off x="745933" y="376647"/>
            <a:ext cx="11352234" cy="945001"/>
          </a:xfrm>
        </p:spPr>
        <p:txBody>
          <a:bodyPr/>
          <a:lstStyle/>
          <a:p>
            <a:pPr algn="l"/>
            <a:r>
              <a:rPr lang="en-US" sz="3200" b="1" dirty="0">
                <a:solidFill>
                  <a:srgbClr val="00338D"/>
                </a:solidFill>
                <a:latin typeface="Helvetica Neue"/>
                <a:ea typeface="Arial" charset="0"/>
                <a:cs typeface="Arial" charset="0"/>
              </a:rPr>
              <a:t>Step Four:  </a:t>
            </a:r>
            <a:r>
              <a:rPr lang="en-US" sz="3200" b="1" dirty="0">
                <a:solidFill>
                  <a:srgbClr val="00338D"/>
                </a:solidFill>
                <a:latin typeface="Helvetica Neue"/>
                <a:ea typeface="Arial" charset="0"/>
                <a:cs typeface="Helvetica" panose="020B0604020202020204" pitchFamily="34" charset="0"/>
              </a:rPr>
              <a:t>Organizational</a:t>
            </a:r>
            <a:r>
              <a:rPr lang="en-US" sz="3200" b="1" dirty="0">
                <a:solidFill>
                  <a:srgbClr val="00338D"/>
                </a:solidFill>
                <a:latin typeface="Helvetica Neue"/>
                <a:ea typeface="Arial" charset="0"/>
                <a:cs typeface="Arial" charset="0"/>
              </a:rPr>
              <a:t> Meeting</a:t>
            </a:r>
            <a:br>
              <a:rPr lang="en-US" sz="3200" b="1" dirty="0">
                <a:solidFill>
                  <a:srgbClr val="00338D"/>
                </a:solidFill>
                <a:latin typeface="Helvetica Neue"/>
                <a:ea typeface="Arial" charset="0"/>
                <a:cs typeface="Arial" charset="0"/>
              </a:rPr>
            </a:br>
            <a:endParaRPr lang="en-US" sz="3200" b="1" dirty="0">
              <a:solidFill>
                <a:srgbClr val="00338D"/>
              </a:solidFill>
              <a:latin typeface="Helvetica Neue"/>
              <a:ea typeface="Arial" charset="0"/>
              <a:cs typeface="Arial" charset="0"/>
            </a:endParaRPr>
          </a:p>
        </p:txBody>
      </p:sp>
      <p:sp>
        <p:nvSpPr>
          <p:cNvPr id="8" name="TextBox 7"/>
          <p:cNvSpPr txBox="1"/>
          <p:nvPr/>
        </p:nvSpPr>
        <p:spPr>
          <a:xfrm>
            <a:off x="1722024" y="6233603"/>
            <a:ext cx="8625476" cy="461665"/>
          </a:xfrm>
          <a:prstGeom prst="rect">
            <a:avLst/>
          </a:prstGeom>
          <a:noFill/>
        </p:spPr>
        <p:txBody>
          <a:bodyPr wrap="square" rtlCol="0">
            <a:spAutoFit/>
          </a:bodyPr>
          <a:lstStyle/>
          <a:p>
            <a:pPr algn="ctr"/>
            <a:r>
              <a:rPr lang="en-US" sz="2400" b="1" dirty="0">
                <a:solidFill>
                  <a:schemeClr val="accent5"/>
                </a:solidFill>
                <a:latin typeface="Arial" charset="0"/>
                <a:ea typeface="Arial" charset="0"/>
                <a:cs typeface="Arial" charset="0"/>
              </a:rPr>
              <a:t>All of the above = a strong chartered club!!!</a:t>
            </a:r>
          </a:p>
        </p:txBody>
      </p:sp>
      <p:grpSp>
        <p:nvGrpSpPr>
          <p:cNvPr id="35" name="Group 34"/>
          <p:cNvGrpSpPr/>
          <p:nvPr/>
        </p:nvGrpSpPr>
        <p:grpSpPr>
          <a:xfrm>
            <a:off x="4282076" y="26709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6709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76206" y="4061335"/>
            <a:ext cx="2278545"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Set up the room </a:t>
            </a:r>
          </a:p>
          <a:p>
            <a:pPr marL="342900" lvl="0" indent="-34290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Dress professionally – no vest</a:t>
            </a:r>
          </a:p>
          <a:p>
            <a:pPr marL="342900" lvl="0" indent="-34290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Provide name tags for attendees</a:t>
            </a:r>
          </a:p>
          <a:p>
            <a:pPr marL="342900" lvl="0" indent="-342900" defTabSz="1155700">
              <a:spcAft>
                <a:spcPct val="35000"/>
              </a:spcAft>
              <a:buFont typeface="Wingdings" panose="05000000000000000000" pitchFamily="2" charset="2"/>
              <a:buChar char="Ø"/>
            </a:pPr>
            <a:r>
              <a:rPr lang="en-US" sz="1200" b="1" dirty="0">
                <a:solidFill>
                  <a:srgbClr val="33373B"/>
                </a:solidFill>
                <a:latin typeface="Arial" charset="0"/>
                <a:ea typeface="Arial" charset="0"/>
                <a:cs typeface="Arial" charset="0"/>
              </a:rPr>
              <a:t>Welcoming committee</a:t>
            </a:r>
          </a:p>
        </p:txBody>
      </p:sp>
      <p:sp>
        <p:nvSpPr>
          <p:cNvPr id="43" name="Rectangle 42"/>
          <p:cNvSpPr/>
          <p:nvPr/>
        </p:nvSpPr>
        <p:spPr>
          <a:xfrm>
            <a:off x="4739277" y="4038600"/>
            <a:ext cx="2743199" cy="1908215"/>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en-US" sz="1200" b="1" dirty="0">
                <a:latin typeface="Arial" charset="0"/>
                <a:ea typeface="Arial" charset="0"/>
                <a:cs typeface="Arial" charset="0"/>
              </a:rPr>
              <a:t>Welcome the group and do introductions</a:t>
            </a:r>
          </a:p>
          <a:p>
            <a:pPr marL="342900" indent="-342900">
              <a:buClr>
                <a:srgbClr val="10233F"/>
              </a:buClr>
              <a:buSzPct val="100000"/>
              <a:buFont typeface="Wingdings" panose="05000000000000000000" pitchFamily="2" charset="2"/>
              <a:buChar char="Ø"/>
            </a:pPr>
            <a:r>
              <a:rPr lang="en-US" sz="1200" b="1" dirty="0">
                <a:latin typeface="Arial" charset="0"/>
                <a:ea typeface="Arial" charset="0"/>
                <a:cs typeface="Arial" charset="0"/>
              </a:rPr>
              <a:t>Review project ideas and choose 3 projects</a:t>
            </a:r>
          </a:p>
          <a:p>
            <a:pPr marL="342900" indent="-342900">
              <a:buClr>
                <a:srgbClr val="10233F"/>
              </a:buClr>
              <a:buSzPct val="100000"/>
              <a:buFont typeface="Wingdings" panose="05000000000000000000" pitchFamily="2" charset="2"/>
              <a:buChar char="Ø"/>
            </a:pPr>
            <a:r>
              <a:rPr lang="en-US" sz="1200" b="1" dirty="0">
                <a:latin typeface="Arial" charset="0"/>
                <a:ea typeface="Arial" charset="0"/>
                <a:cs typeface="Arial" charset="0"/>
              </a:rPr>
              <a:t>Explain the club chartering process.  Complete the new club application online at MyLCI with club sponsor</a:t>
            </a:r>
          </a:p>
          <a:p>
            <a:pPr marL="342900" indent="-342900">
              <a:buClr>
                <a:srgbClr val="10233F"/>
              </a:buClr>
              <a:buSzPct val="100000"/>
              <a:buFont typeface="Wingdings" panose="05000000000000000000" pitchFamily="2" charset="2"/>
              <a:buChar char="Ø"/>
            </a:pPr>
            <a:r>
              <a:rPr lang="en-US" sz="1200" b="1" dirty="0">
                <a:latin typeface="Arial" charset="0"/>
                <a:ea typeface="Arial" charset="0"/>
                <a:cs typeface="Arial" charset="0"/>
              </a:rPr>
              <a:t>Set next meeting date</a:t>
            </a:r>
          </a:p>
          <a:p>
            <a:pPr marL="171450" lvl="0" indent="-171450" algn="ctr" defTabSz="1155700">
              <a:spcAft>
                <a:spcPct val="35000"/>
              </a:spcAft>
              <a:buFont typeface="Arial" panose="020B0604020202020204" pitchFamily="34" charset="0"/>
              <a:buChar char="•"/>
            </a:pPr>
            <a:endParaRPr lang="en-US" sz="1000" b="1" dirty="0">
              <a:solidFill>
                <a:srgbClr val="33373B"/>
              </a:solidFill>
              <a:latin typeface="Arial" charset="0"/>
              <a:ea typeface="Arial" charset="0"/>
              <a:cs typeface="Arial" charset="0"/>
            </a:endParaRPr>
          </a:p>
        </p:txBody>
      </p:sp>
      <p:sp>
        <p:nvSpPr>
          <p:cNvPr id="44" name="Rectangle 43"/>
          <p:cNvSpPr/>
          <p:nvPr/>
        </p:nvSpPr>
        <p:spPr>
          <a:xfrm>
            <a:off x="8167000" y="4043816"/>
            <a:ext cx="2501000" cy="1754326"/>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en-US" sz="1200" b="1" dirty="0">
                <a:solidFill>
                  <a:srgbClr val="33373B"/>
                </a:solidFill>
                <a:latin typeface="Arial" charset="0"/>
                <a:ea typeface="Arial" charset="0"/>
                <a:cs typeface="Arial" charset="0"/>
              </a:rPr>
              <a:t>Set up new club officers online training</a:t>
            </a:r>
          </a:p>
          <a:p>
            <a:pPr marL="342900" indent="-342900">
              <a:buClr>
                <a:srgbClr val="10233F"/>
              </a:buClr>
              <a:buSzPct val="100000"/>
              <a:buFont typeface="Wingdings" panose="05000000000000000000" pitchFamily="2" charset="2"/>
              <a:buChar char="Ø"/>
            </a:pPr>
            <a:r>
              <a:rPr lang="en-US" sz="1200" b="1" dirty="0">
                <a:solidFill>
                  <a:srgbClr val="33373B"/>
                </a:solidFill>
                <a:latin typeface="Arial" charset="0"/>
                <a:ea typeface="Arial" charset="0"/>
                <a:cs typeface="Arial" charset="0"/>
              </a:rPr>
              <a:t>Encourage new club members to continue promoting club to build membership</a:t>
            </a:r>
          </a:p>
          <a:p>
            <a:pPr marL="342900" indent="-342900">
              <a:buClr>
                <a:srgbClr val="10233F"/>
              </a:buClr>
              <a:buSzPct val="100000"/>
              <a:buFont typeface="Wingdings" panose="05000000000000000000" pitchFamily="2" charset="2"/>
              <a:buChar char="Ø"/>
            </a:pPr>
            <a:r>
              <a:rPr lang="en-US" sz="1200" b="1" dirty="0">
                <a:solidFill>
                  <a:srgbClr val="33373B"/>
                </a:solidFill>
                <a:latin typeface="Arial" charset="0"/>
                <a:ea typeface="Arial" charset="0"/>
                <a:cs typeface="Arial" charset="0"/>
              </a:rPr>
              <a:t>Follow up with individuals who showed interest, but didn’t attend meetings</a:t>
            </a:r>
          </a:p>
        </p:txBody>
      </p:sp>
      <p:cxnSp>
        <p:nvCxnSpPr>
          <p:cNvPr id="46" name="Straight Connector 45"/>
          <p:cNvCxnSpPr/>
          <p:nvPr/>
        </p:nvCxnSpPr>
        <p:spPr bwMode="auto">
          <a:xfrm>
            <a:off x="1794932" y="37389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833511" y="1019471"/>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781151" y="1193275"/>
            <a:ext cx="10653038" cy="646331"/>
          </a:xfrm>
          <a:prstGeom prst="rect">
            <a:avLst/>
          </a:prstGeom>
          <a:noFill/>
        </p:spPr>
        <p:txBody>
          <a:bodyPr wrap="square" rtlCol="0">
            <a:spAutoFit/>
          </a:bodyPr>
          <a:lstStyle/>
          <a:p>
            <a:pPr algn="ctr"/>
            <a:r>
              <a:rPr lang="en-US" dirty="0"/>
              <a:t>New members as well as new potential members should be invited to the organizational meeting. During this meeting Members will choose a club name and complete the New Club Application Process.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en-US" sz="3200" b="1" dirty="0">
                <a:solidFill>
                  <a:srgbClr val="00338D"/>
                </a:solidFill>
                <a:latin typeface="Arial" charset="0"/>
                <a:ea typeface="Arial" charset="0"/>
                <a:cs typeface="Arial" charset="0"/>
              </a:rPr>
              <a:t>Step Four:  Informational &amp; Organizational Meetings</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521058"/>
            <a:ext cx="6054671" cy="1815882"/>
          </a:xfrm>
          <a:prstGeom prst="rect">
            <a:avLst/>
          </a:prstGeom>
          <a:noFill/>
        </p:spPr>
        <p:txBody>
          <a:bodyPr wrap="square" rtlCol="0">
            <a:spAutoFit/>
          </a:bodyPr>
          <a:lstStyle/>
          <a:p>
            <a:r>
              <a:rPr lang="en-US" sz="2800" dirty="0">
                <a:solidFill>
                  <a:srgbClr val="33373B"/>
                </a:solidFill>
              </a:rPr>
              <a:t>PowerPoints for the Informational and Organizational Meetings can be found on the </a:t>
            </a:r>
            <a:r>
              <a:rPr lang="en-US" sz="2800" b="1" dirty="0">
                <a:solidFill>
                  <a:schemeClr val="accent5"/>
                </a:solidFill>
              </a:rPr>
              <a:t>Start a New Club Webpage</a:t>
            </a:r>
            <a:r>
              <a:rPr lang="en-US" sz="2800" dirty="0">
                <a:solidFill>
                  <a:srgbClr val="33373B"/>
                </a:solidFill>
              </a:rPr>
              <a:t>.</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1776411"/>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12764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024582"/>
            <a:ext cx="6209629"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en-US" sz="3600" b="1" i="0" kern="1200" spc="200" baseline="0" dirty="0">
                <a:solidFill>
                  <a:schemeClr val="bg1"/>
                </a:solidFill>
                <a:latin typeface="Arial" panose="020B0604020202020204" pitchFamily="34" charset="0"/>
                <a:cs typeface="Arial" panose="020B0604020202020204" pitchFamily="34" charset="0"/>
              </a:rPr>
              <a:t>CONGRATULATIONS! YOU ARE READY TO CHARTER A NEW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en-US" sz="3200" i="0" kern="1200" spc="200" baseline="0" dirty="0">
                <a:solidFill>
                  <a:schemeClr val="bg1"/>
                </a:solidFill>
                <a:latin typeface="Arial" panose="020B0604020202020204" pitchFamily="34" charset="0"/>
                <a:cs typeface="Arial" panose="020B0604020202020204" pitchFamily="34" charset="0"/>
              </a:rPr>
              <a:t>Charter Information</a:t>
            </a:r>
            <a:endParaRPr lang="en-US" sz="3200" i="0" kern="1200" spc="200" baseline="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781592" y="2293696"/>
            <a:ext cx="462881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t>New Club Formation</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3352799" y="3387773"/>
            <a:ext cx="54864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3200" dirty="0">
                <a:solidFill>
                  <a:schemeClr val="bg1"/>
                </a:solidFill>
              </a:rPr>
              <a:t>Understanding club formation </a:t>
            </a:r>
          </a:p>
          <a:p>
            <a:pPr marL="0" indent="0" algn="ctr">
              <a:buNone/>
            </a:pPr>
            <a:r>
              <a:rPr lang="en-US" sz="3200" dirty="0">
                <a:solidFill>
                  <a:schemeClr val="bg1"/>
                </a:solidFill>
              </a:rPr>
              <a:t>and club formats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30</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Submit Charter Application</a:t>
            </a:r>
          </a:p>
        </p:txBody>
      </p:sp>
      <p:sp>
        <p:nvSpPr>
          <p:cNvPr id="3" name="Rectangle 2">
            <a:extLst>
              <a:ext uri="{FF2B5EF4-FFF2-40B4-BE49-F238E27FC236}">
                <a16:creationId xmlns:a16="http://schemas.microsoft.com/office/drawing/2014/main" id="{C3B6E490-79EF-9149-7338-26682FA9C024}"/>
              </a:ext>
            </a:extLst>
          </p:cNvPr>
          <p:cNvSpPr/>
          <p:nvPr/>
        </p:nvSpPr>
        <p:spPr>
          <a:xfrm>
            <a:off x="899687" y="2344978"/>
            <a:ext cx="10439400" cy="4031873"/>
          </a:xfrm>
          <a:prstGeom prst="rect">
            <a:avLst/>
          </a:prstGeom>
        </p:spPr>
        <p:txBody>
          <a:bodyPr wrap="square">
            <a:spAutoFit/>
          </a:bodyPr>
          <a:lstStyle/>
          <a:p>
            <a:pPr>
              <a:buClr>
                <a:srgbClr val="EBB700"/>
              </a:buClr>
              <a:buSzPct val="100000"/>
            </a:pPr>
            <a:r>
              <a:rPr lang="en-US" sz="2400" b="1" dirty="0">
                <a:solidFill>
                  <a:srgbClr val="7030A0"/>
                </a:solidFill>
                <a:latin typeface="Arial" charset="0"/>
                <a:ea typeface="Arial" charset="0"/>
                <a:cs typeface="Arial" charset="0"/>
              </a:rPr>
              <a:t>Club Names</a:t>
            </a:r>
          </a:p>
          <a:p>
            <a:pPr>
              <a:buClr>
                <a:srgbClr val="EBB700"/>
              </a:buClr>
              <a:buSzPct val="100000"/>
            </a:pPr>
            <a:endParaRPr lang="en-US" sz="1000" dirty="0">
              <a:solidFill>
                <a:srgbClr val="082E87"/>
              </a:solidFill>
              <a:latin typeface="Arial" charset="0"/>
              <a:ea typeface="Arial" charset="0"/>
              <a:cs typeface="Arial" charset="0"/>
            </a:endParaRPr>
          </a:p>
          <a:p>
            <a:pPr>
              <a:buClr>
                <a:srgbClr val="EBB700"/>
              </a:buClr>
              <a:buSzPct val="100000"/>
            </a:pPr>
            <a:r>
              <a:rPr lang="en-US" dirty="0">
                <a:solidFill>
                  <a:schemeClr val="accent6">
                    <a:lumMod val="75000"/>
                    <a:lumOff val="25000"/>
                  </a:schemeClr>
                </a:solidFill>
                <a:latin typeface="Arial" charset="0"/>
                <a:ea typeface="Arial" charset="0"/>
                <a:cs typeface="Arial" charset="0"/>
              </a:rPr>
              <a:t>The following must be considered before naming your new club.</a:t>
            </a:r>
          </a:p>
          <a:p>
            <a:pPr>
              <a:buClr>
                <a:srgbClr val="EBB700"/>
              </a:buClr>
              <a:buSzPct val="100000"/>
            </a:pPr>
            <a:endParaRPr lang="en-US" sz="2400" dirty="0">
              <a:solidFill>
                <a:srgbClr val="082E87"/>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Naming of the club- </a:t>
            </a:r>
            <a:r>
              <a:rPr lang="en-US" dirty="0">
                <a:solidFill>
                  <a:schemeClr val="accent6">
                    <a:lumMod val="75000"/>
                    <a:lumOff val="25000"/>
                  </a:schemeClr>
                </a:solidFill>
                <a:latin typeface="Arial" charset="0"/>
                <a:ea typeface="Arial" charset="0"/>
                <a:cs typeface="Arial" charset="0"/>
              </a:rPr>
              <a:t>Club names must be known by the actual name of a municipality.  This is a town, city, village or similar officially governmental unit.</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Distinguishing Designation-  </a:t>
            </a:r>
            <a:r>
              <a:rPr lang="en-US" dirty="0">
                <a:solidFill>
                  <a:schemeClr val="accent6">
                    <a:lumMod val="75000"/>
                    <a:lumOff val="25000"/>
                  </a:schemeClr>
                </a:solidFill>
                <a:latin typeface="Arial" charset="0"/>
                <a:ea typeface="Arial" charset="0"/>
                <a:cs typeface="Arial" charset="0"/>
              </a:rPr>
              <a:t>This is used to provide clear identifiers for clubs in the same municipality.</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Living Individuals- </a:t>
            </a:r>
            <a:r>
              <a:rPr lang="en-US" dirty="0">
                <a:solidFill>
                  <a:schemeClr val="accent6">
                    <a:lumMod val="75000"/>
                    <a:lumOff val="25000"/>
                  </a:schemeClr>
                </a:solidFill>
                <a:latin typeface="Arial" charset="0"/>
                <a:ea typeface="Arial" charset="0"/>
                <a:cs typeface="Arial" charset="0"/>
              </a:rPr>
              <a:t>Lions Clubs cannot be named after a living person.</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Naming Restrictions- </a:t>
            </a:r>
            <a:r>
              <a:rPr lang="en-US" dirty="0">
                <a:solidFill>
                  <a:schemeClr val="accent6">
                    <a:lumMod val="75000"/>
                    <a:lumOff val="25000"/>
                  </a:schemeClr>
                </a:solidFill>
                <a:latin typeface="Arial" charset="0"/>
                <a:ea typeface="Arial" charset="0"/>
                <a:cs typeface="Arial" charset="0"/>
              </a:rPr>
              <a:t>No Lions Club can add “International” in its name.</a:t>
            </a: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Submit Charter Application (continued)</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040811"/>
            <a:ext cx="10744200" cy="5416868"/>
          </a:xfrm>
          <a:prstGeom prst="rect">
            <a:avLst/>
          </a:prstGeom>
        </p:spPr>
        <p:txBody>
          <a:bodyPr wrap="square">
            <a:spAutoFit/>
          </a:bodyPr>
          <a:lstStyle/>
          <a:p>
            <a:pPr>
              <a:buClr>
                <a:srgbClr val="EBB700"/>
              </a:buClr>
              <a:buSzPct val="100000"/>
            </a:pPr>
            <a:r>
              <a:rPr lang="en-US" sz="2000" dirty="0">
                <a:latin typeface="Arial" charset="0"/>
                <a:ea typeface="Arial" charset="0"/>
                <a:cs typeface="Arial" charset="0"/>
              </a:rPr>
              <a:t>Now that the club has began meeting, it is now time to submit the application for approval.  The following are necessary to submit a new application:</a:t>
            </a:r>
          </a:p>
          <a:p>
            <a:pPr>
              <a:buClr>
                <a:srgbClr val="EBB700"/>
              </a:buClr>
              <a:buSzPct val="100000"/>
            </a:pPr>
            <a:endParaRPr lang="en-US" sz="800" dirty="0">
              <a:solidFill>
                <a:srgbClr val="082E87"/>
              </a:solidFill>
              <a:latin typeface="Arial" charset="0"/>
              <a:ea typeface="Arial" charset="0"/>
              <a:cs typeface="Arial" charset="0"/>
            </a:endParaRPr>
          </a:p>
          <a:p>
            <a:pPr>
              <a:buClr>
                <a:srgbClr val="EBB700"/>
              </a:buClr>
              <a:buSzPct val="100000"/>
            </a:pPr>
            <a:endParaRPr lang="en-US" sz="14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Application Submission-</a:t>
            </a:r>
            <a:r>
              <a:rPr lang="en-US" b="1" dirty="0">
                <a:solidFill>
                  <a:srgbClr val="002060"/>
                </a:solidFill>
                <a:latin typeface="Arial" charset="0"/>
                <a:ea typeface="Arial" charset="0"/>
                <a:cs typeface="Arial" charset="0"/>
              </a:rPr>
              <a:t> </a:t>
            </a:r>
            <a:r>
              <a:rPr lang="en-US" dirty="0">
                <a:latin typeface="Arial" charset="0"/>
                <a:ea typeface="Arial" charset="0"/>
                <a:cs typeface="Arial" charset="0"/>
              </a:rPr>
              <a:t>The following people can submit an application online at Lions International: District Governor, GMT Coordinator, GET Coordinator, Coordinating Lion, Sponsoring Club President, Sponsor Club Secretary.  All applications should be submitted online at Lions International on the </a:t>
            </a:r>
            <a:r>
              <a:rPr lang="en-US" dirty="0">
                <a:solidFill>
                  <a:srgbClr val="F76639"/>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www.Lionsclubs.org</a:t>
            </a:r>
            <a:r>
              <a:rPr lang="en-US" dirty="0">
                <a:solidFill>
                  <a:srgbClr val="F76639"/>
                </a:solidFill>
                <a:latin typeface="Arial" charset="0"/>
                <a:ea typeface="Arial" charset="0"/>
                <a:cs typeface="Arial" charset="0"/>
              </a:rPr>
              <a:t> </a:t>
            </a:r>
            <a:r>
              <a:rPr lang="en-US" dirty="0">
                <a:latin typeface="Arial" charset="0"/>
                <a:ea typeface="Arial" charset="0"/>
                <a:cs typeface="Arial" charset="0"/>
              </a:rPr>
              <a:t>site</a:t>
            </a:r>
            <a:r>
              <a:rPr lang="en-US" dirty="0">
                <a:solidFill>
                  <a:schemeClr val="accent6">
                    <a:lumMod val="50000"/>
                    <a:lumOff val="50000"/>
                  </a:schemeClr>
                </a:solidFill>
                <a:latin typeface="Arial" charset="0"/>
                <a:ea typeface="Arial" charset="0"/>
                <a:cs typeface="Arial" charset="0"/>
              </a:rPr>
              <a:t>.</a:t>
            </a:r>
          </a:p>
          <a:p>
            <a:pPr marL="342900" indent="-342900">
              <a:buClr>
                <a:srgbClr val="7030A0"/>
              </a:buClr>
              <a:buSzPct val="100000"/>
              <a:buFont typeface="Wingdings" panose="05000000000000000000" pitchFamily="2" charset="2"/>
              <a:buChar char="Ø"/>
            </a:pPr>
            <a:endParaRPr lang="en-US" sz="800" dirty="0">
              <a:solidFill>
                <a:schemeClr val="accent6">
                  <a:lumMod val="50000"/>
                  <a:lumOff val="50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Club Sponsor- </a:t>
            </a:r>
            <a:r>
              <a:rPr lang="en-US" dirty="0">
                <a:latin typeface="Arial" charset="0"/>
                <a:ea typeface="Arial" charset="0"/>
                <a:cs typeface="Arial" charset="0"/>
              </a:rPr>
              <a:t>All clubs must have a sponsoring club or district.</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Membership Size- </a:t>
            </a:r>
            <a:r>
              <a:rPr lang="en-US" dirty="0">
                <a:latin typeface="Arial" charset="0"/>
                <a:ea typeface="Arial" charset="0"/>
                <a:cs typeface="Arial" charset="0"/>
              </a:rPr>
              <a:t>The club should have a minimum of 20 members; if under 20 club can start as a club branch.</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Guiding Lion- </a:t>
            </a:r>
            <a:r>
              <a:rPr lang="en-US" dirty="0">
                <a:latin typeface="Arial" charset="0"/>
                <a:ea typeface="Arial" charset="0"/>
                <a:cs typeface="Arial" charset="0"/>
              </a:rPr>
              <a:t>Club should identify a minimum of 1 Guiding Lion.</a:t>
            </a:r>
          </a:p>
          <a:p>
            <a:pPr>
              <a:buClr>
                <a:srgbClr val="7030A0"/>
              </a:buClr>
              <a:buSzPct val="100000"/>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kern="0" dirty="0">
                <a:solidFill>
                  <a:srgbClr val="7030A0"/>
                </a:solidFill>
              </a:rPr>
              <a:t>10 plus clubs- </a:t>
            </a:r>
            <a:r>
              <a:rPr lang="en-US" kern="0" dirty="0"/>
              <a:t>Districts that charter 10 or more new clubs in a fiscal year must submit documentation on club support to LCI.</a:t>
            </a:r>
          </a:p>
          <a:p>
            <a:pPr marL="342900" indent="-342900">
              <a:buClr>
                <a:srgbClr val="7030A0"/>
              </a:buClr>
              <a:buSzPct val="100000"/>
              <a:buFont typeface="Wingdings" panose="05000000000000000000" pitchFamily="2" charset="2"/>
              <a:buChar char="Ø"/>
            </a:pPr>
            <a:endParaRPr lang="en-US" sz="800" b="1" dirty="0">
              <a:solidFill>
                <a:srgbClr val="002060"/>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Employee Identification Number (US Clubs only)</a:t>
            </a:r>
            <a:endParaRPr lang="en-US" dirty="0">
              <a:solidFill>
                <a:srgbClr val="7030A0"/>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32</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Submit Charter Application (continued)</a:t>
            </a:r>
          </a:p>
        </p:txBody>
      </p:sp>
      <p:sp>
        <p:nvSpPr>
          <p:cNvPr id="2" name="Rectangle 1">
            <a:extLst>
              <a:ext uri="{FF2B5EF4-FFF2-40B4-BE49-F238E27FC236}">
                <a16:creationId xmlns:a16="http://schemas.microsoft.com/office/drawing/2014/main" id="{E1507112-BC68-51A6-7AA6-88896D19FBD1}"/>
              </a:ext>
            </a:extLst>
          </p:cNvPr>
          <p:cNvSpPr/>
          <p:nvPr/>
        </p:nvSpPr>
        <p:spPr>
          <a:xfrm>
            <a:off x="555063" y="2096558"/>
            <a:ext cx="10798737" cy="4601773"/>
          </a:xfrm>
          <a:prstGeom prst="rect">
            <a:avLst/>
          </a:prstGeom>
        </p:spPr>
        <p:txBody>
          <a:bodyPr wrap="square">
            <a:spAutoFit/>
          </a:bodyPr>
          <a:lstStyle/>
          <a:p>
            <a:pPr>
              <a:buClr>
                <a:srgbClr val="EBB700"/>
              </a:buClr>
              <a:buSzPct val="100000"/>
            </a:pPr>
            <a:r>
              <a:rPr lang="en-US" sz="2000" b="1" dirty="0">
                <a:solidFill>
                  <a:srgbClr val="7030A0"/>
                </a:solidFill>
                <a:latin typeface="Arial" charset="0"/>
                <a:ea typeface="Arial" charset="0"/>
                <a:cs typeface="Arial" charset="0"/>
              </a:rPr>
              <a:t>Fees, Dues and Discounts</a:t>
            </a:r>
          </a:p>
          <a:p>
            <a:pPr>
              <a:buClr>
                <a:srgbClr val="EBB700"/>
              </a:buClr>
              <a:buSzPct val="100000"/>
            </a:pPr>
            <a:endParaRPr lang="en-US" sz="600" b="1" dirty="0">
              <a:solidFill>
                <a:srgbClr val="7030A0"/>
              </a:solidFill>
              <a:latin typeface="Arial" charset="0"/>
              <a:ea typeface="Arial" charset="0"/>
              <a:cs typeface="Arial" charset="0"/>
            </a:endParaRPr>
          </a:p>
          <a:p>
            <a:pPr>
              <a:buClr>
                <a:srgbClr val="EBB700"/>
              </a:buClr>
              <a:buSzPct val="100000"/>
            </a:pPr>
            <a:r>
              <a:rPr lang="en-US" dirty="0">
                <a:latin typeface="Arial" charset="0"/>
                <a:ea typeface="Arial" charset="0"/>
                <a:cs typeface="Arial" charset="0"/>
              </a:rPr>
              <a:t>It is important that new charter club members understand that there are some fees and dues associated with Lions membership.</a:t>
            </a:r>
          </a:p>
          <a:p>
            <a:pPr>
              <a:buClr>
                <a:srgbClr val="EBB700"/>
              </a:buClr>
              <a:buSzPct val="100000"/>
            </a:pPr>
            <a:endParaRPr lang="en-US" sz="600" dirty="0">
              <a:solidFill>
                <a:schemeClr val="accent6">
                  <a:lumMod val="75000"/>
                  <a:lumOff val="25000"/>
                </a:schemeClr>
              </a:solidFill>
              <a:latin typeface="Arial" charset="0"/>
              <a:ea typeface="Arial" charset="0"/>
              <a:cs typeface="Arial" charset="0"/>
            </a:endParaRPr>
          </a:p>
          <a:p>
            <a:pPr marL="342900" indent="-342900">
              <a:lnSpc>
                <a:spcPct val="150000"/>
              </a:lnSpc>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International Dues- </a:t>
            </a:r>
            <a:r>
              <a:rPr lang="en-US" dirty="0">
                <a:solidFill>
                  <a:schemeClr val="accent6">
                    <a:lumMod val="75000"/>
                    <a:lumOff val="25000"/>
                  </a:schemeClr>
                </a:solidFill>
                <a:latin typeface="Arial" charset="0"/>
                <a:ea typeface="Arial" charset="0"/>
                <a:cs typeface="Arial" charset="0"/>
              </a:rPr>
              <a:t>International dues are billed to club semi-annually (pro-rated)</a:t>
            </a:r>
          </a:p>
          <a:p>
            <a:pPr marL="342900" indent="-342900">
              <a:lnSpc>
                <a:spcPct val="150000"/>
              </a:lnSpc>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Club Dues- </a:t>
            </a:r>
            <a:r>
              <a:rPr lang="en-US" dirty="0">
                <a:solidFill>
                  <a:schemeClr val="accent6">
                    <a:lumMod val="75000"/>
                    <a:lumOff val="25000"/>
                  </a:schemeClr>
                </a:solidFill>
                <a:latin typeface="Arial" charset="0"/>
                <a:ea typeface="Arial" charset="0"/>
                <a:cs typeface="Arial" charset="0"/>
              </a:rPr>
              <a:t>The club will decide the dues amount to cover international, club, and district dues</a:t>
            </a:r>
          </a:p>
          <a:p>
            <a:pPr marL="342900" indent="-342900">
              <a:lnSpc>
                <a:spcPct val="150000"/>
              </a:lnSpc>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Entrance fees- </a:t>
            </a:r>
            <a:r>
              <a:rPr lang="en-US" dirty="0">
                <a:solidFill>
                  <a:schemeClr val="accent6">
                    <a:lumMod val="75000"/>
                    <a:lumOff val="25000"/>
                  </a:schemeClr>
                </a:solidFill>
                <a:latin typeface="Arial" charset="0"/>
                <a:ea typeface="Arial" charset="0"/>
                <a:cs typeface="Arial" charset="0"/>
              </a:rPr>
              <a:t>is a one-time fee paid by all new members (unless noted below)</a:t>
            </a:r>
          </a:p>
          <a:p>
            <a:pPr marL="342900" indent="-342900">
              <a:lnSpc>
                <a:spcPct val="150000"/>
              </a:lnSpc>
              <a:buClr>
                <a:srgbClr val="7030A0"/>
              </a:buClr>
              <a:buSzPct val="100000"/>
              <a:buFont typeface="Wingdings" panose="05000000000000000000" pitchFamily="2" charset="2"/>
              <a:buChar char="Ø"/>
            </a:pPr>
            <a:r>
              <a:rPr lang="en-US" b="1" dirty="0">
                <a:solidFill>
                  <a:srgbClr val="7030A0"/>
                </a:solidFill>
                <a:latin typeface="Arial" charset="0"/>
                <a:ea typeface="Arial" charset="0"/>
                <a:cs typeface="Arial" charset="0"/>
              </a:rPr>
              <a:t>Discounts-</a:t>
            </a:r>
            <a:r>
              <a:rPr lang="en-US" dirty="0">
                <a:solidFill>
                  <a:schemeClr val="accent6">
                    <a:lumMod val="75000"/>
                    <a:lumOff val="25000"/>
                  </a:schemeClr>
                </a:solidFill>
                <a:latin typeface="Arial" charset="0"/>
                <a:ea typeface="Arial" charset="0"/>
                <a:cs typeface="Arial" charset="0"/>
              </a:rPr>
              <a:t> The following membership discounts may apply:  </a:t>
            </a:r>
          </a:p>
          <a:p>
            <a:pPr marL="800100" lvl="1" indent="-342900">
              <a:lnSpc>
                <a:spcPct val="150000"/>
              </a:lnSpc>
              <a:buClr>
                <a:schemeClr val="accent4"/>
              </a:buClr>
              <a:buSzPct val="100000"/>
              <a:buFont typeface="Wingdings" panose="05000000000000000000" pitchFamily="2" charset="2"/>
              <a:buChar char="Ø"/>
            </a:pPr>
            <a:r>
              <a:rPr lang="en-US" sz="1600" b="1" dirty="0">
                <a:solidFill>
                  <a:srgbClr val="F76639"/>
                </a:solidFill>
                <a:latin typeface="Arial" charset="0"/>
                <a:ea typeface="Arial" charset="0"/>
                <a:cs typeface="Arial" charset="0"/>
              </a:rPr>
              <a:t>Family members-</a:t>
            </a:r>
            <a:r>
              <a:rPr lang="en-US" sz="1600" dirty="0">
                <a:solidFill>
                  <a:schemeClr val="accent6">
                    <a:lumMod val="75000"/>
                    <a:lumOff val="25000"/>
                  </a:schemeClr>
                </a:solidFill>
                <a:latin typeface="Arial" charset="0"/>
                <a:ea typeface="Arial" charset="0"/>
                <a:cs typeface="Arial" charset="0"/>
              </a:rPr>
              <a:t> 1</a:t>
            </a:r>
            <a:r>
              <a:rPr lang="en-US" sz="1600" baseline="30000" dirty="0">
                <a:solidFill>
                  <a:schemeClr val="accent6">
                    <a:lumMod val="75000"/>
                    <a:lumOff val="25000"/>
                  </a:schemeClr>
                </a:solidFill>
                <a:latin typeface="Arial" charset="0"/>
                <a:ea typeface="Arial" charset="0"/>
                <a:cs typeface="Arial" charset="0"/>
              </a:rPr>
              <a:t>st</a:t>
            </a:r>
            <a:r>
              <a:rPr lang="en-US" sz="1600" dirty="0">
                <a:solidFill>
                  <a:schemeClr val="accent6">
                    <a:lumMod val="75000"/>
                    <a:lumOff val="25000"/>
                  </a:schemeClr>
                </a:solidFill>
                <a:latin typeface="Arial" charset="0"/>
                <a:ea typeface="Arial" charset="0"/>
                <a:cs typeface="Arial" charset="0"/>
              </a:rPr>
              <a:t> family member pays full international dues; each additional family member pays 50% of international dues </a:t>
            </a:r>
          </a:p>
          <a:p>
            <a:pPr marL="800100" lvl="1" indent="-342900">
              <a:lnSpc>
                <a:spcPct val="150000"/>
              </a:lnSpc>
              <a:buClr>
                <a:schemeClr val="accent4"/>
              </a:buClr>
              <a:buSzPct val="100000"/>
              <a:buFont typeface="Wingdings" panose="05000000000000000000" pitchFamily="2" charset="2"/>
              <a:buChar char="Ø"/>
            </a:pPr>
            <a:r>
              <a:rPr lang="en-US" sz="1600" b="1" dirty="0">
                <a:solidFill>
                  <a:srgbClr val="F76639"/>
                </a:solidFill>
                <a:latin typeface="Arial" charset="0"/>
                <a:ea typeface="Arial" charset="0"/>
                <a:cs typeface="Arial" charset="0"/>
              </a:rPr>
              <a:t>Students-</a:t>
            </a:r>
            <a:r>
              <a:rPr lang="en-US" sz="1600" b="1" dirty="0">
                <a:solidFill>
                  <a:schemeClr val="accent6">
                    <a:lumMod val="75000"/>
                    <a:lumOff val="25000"/>
                  </a:schemeClr>
                </a:solidFill>
                <a:latin typeface="Arial" charset="0"/>
                <a:ea typeface="Arial" charset="0"/>
                <a:cs typeface="Arial" charset="0"/>
              </a:rPr>
              <a:t> </a:t>
            </a:r>
            <a:r>
              <a:rPr lang="en-US" sz="1600" dirty="0">
                <a:solidFill>
                  <a:schemeClr val="accent6">
                    <a:lumMod val="75000"/>
                    <a:lumOff val="25000"/>
                  </a:schemeClr>
                </a:solidFill>
                <a:latin typeface="Arial" charset="0"/>
                <a:ea typeface="Arial" charset="0"/>
                <a:cs typeface="Arial" charset="0"/>
              </a:rPr>
              <a:t>pays 50% of international dues and no entrance fees up through age 30 </a:t>
            </a:r>
          </a:p>
          <a:p>
            <a:pPr marL="800100" lvl="1" indent="-342900">
              <a:lnSpc>
                <a:spcPct val="150000"/>
              </a:lnSpc>
              <a:buClr>
                <a:schemeClr val="accent4"/>
              </a:buClr>
              <a:buSzPct val="100000"/>
              <a:buFont typeface="Wingdings" panose="05000000000000000000" pitchFamily="2" charset="2"/>
              <a:buChar char="Ø"/>
            </a:pPr>
            <a:r>
              <a:rPr lang="en-US" sz="1600" b="1" dirty="0">
                <a:solidFill>
                  <a:srgbClr val="F76639"/>
                </a:solidFill>
                <a:latin typeface="Arial" charset="0"/>
                <a:ea typeface="Arial" charset="0"/>
                <a:cs typeface="Arial" charset="0"/>
              </a:rPr>
              <a:t>Transfer members- </a:t>
            </a:r>
            <a:r>
              <a:rPr lang="en-US" sz="1600" dirty="0">
                <a:solidFill>
                  <a:schemeClr val="accent6">
                    <a:lumMod val="75000"/>
                    <a:lumOff val="25000"/>
                  </a:schemeClr>
                </a:solidFill>
                <a:latin typeface="Arial" charset="0"/>
                <a:ea typeface="Arial" charset="0"/>
                <a:cs typeface="Arial" charset="0"/>
              </a:rPr>
              <a:t>pay</a:t>
            </a:r>
            <a:r>
              <a:rPr lang="en-US" sz="1600" b="1" dirty="0">
                <a:solidFill>
                  <a:srgbClr val="F76639"/>
                </a:solidFill>
                <a:latin typeface="Arial" charset="0"/>
                <a:ea typeface="Arial" charset="0"/>
                <a:cs typeface="Arial" charset="0"/>
              </a:rPr>
              <a:t> </a:t>
            </a:r>
            <a:r>
              <a:rPr lang="en-US" sz="1600" dirty="0">
                <a:solidFill>
                  <a:schemeClr val="accent6">
                    <a:lumMod val="75000"/>
                    <a:lumOff val="25000"/>
                  </a:schemeClr>
                </a:solidFill>
                <a:latin typeface="Arial" charset="0"/>
                <a:ea typeface="Arial" charset="0"/>
                <a:cs typeface="Arial" charset="0"/>
              </a:rPr>
              <a:t>discounted entrance fee if they were in a club over the past 12 months </a:t>
            </a:r>
          </a:p>
          <a:p>
            <a:pPr marL="800100" lvl="1" indent="-342900">
              <a:lnSpc>
                <a:spcPct val="150000"/>
              </a:lnSpc>
              <a:buClr>
                <a:schemeClr val="accent4"/>
              </a:buClr>
              <a:buSzPct val="100000"/>
              <a:buFont typeface="Wingdings" panose="05000000000000000000" pitchFamily="2" charset="2"/>
              <a:buChar char="Ø"/>
            </a:pPr>
            <a:r>
              <a:rPr lang="en-US" sz="1600" b="1" dirty="0">
                <a:solidFill>
                  <a:srgbClr val="F76639"/>
                </a:solidFill>
                <a:latin typeface="Arial" charset="0"/>
                <a:ea typeface="Arial" charset="0"/>
                <a:cs typeface="Arial" charset="0"/>
              </a:rPr>
              <a:t>Leo-Lions-</a:t>
            </a:r>
            <a:r>
              <a:rPr lang="en-US" sz="1600" b="1" dirty="0">
                <a:solidFill>
                  <a:schemeClr val="accent6">
                    <a:lumMod val="75000"/>
                    <a:lumOff val="25000"/>
                  </a:schemeClr>
                </a:solidFill>
                <a:latin typeface="Arial" charset="0"/>
                <a:ea typeface="Arial" charset="0"/>
                <a:cs typeface="Arial" charset="0"/>
              </a:rPr>
              <a:t> </a:t>
            </a:r>
            <a:r>
              <a:rPr lang="en-US" sz="1600" dirty="0">
                <a:solidFill>
                  <a:schemeClr val="accent6">
                    <a:lumMod val="75000"/>
                    <a:lumOff val="25000"/>
                  </a:schemeClr>
                </a:solidFill>
                <a:latin typeface="Arial" charset="0"/>
                <a:ea typeface="Arial" charset="0"/>
                <a:cs typeface="Arial" charset="0"/>
              </a:rPr>
              <a:t>pays 50% of international dues and no entrance fees up through age 35 </a:t>
            </a: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en-US" sz="3200" b="1" dirty="0">
                <a:solidFill>
                  <a:srgbClr val="00338D"/>
                </a:solidFill>
                <a:latin typeface="Arial" charset="0"/>
                <a:ea typeface="Arial" charset="0"/>
                <a:cs typeface="Arial" charset="0"/>
              </a:rPr>
              <a:t>Submit Charter Application (continued)</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736501"/>
            <a:ext cx="6054671" cy="1815882"/>
          </a:xfrm>
          <a:prstGeom prst="rect">
            <a:avLst/>
          </a:prstGeom>
          <a:noFill/>
        </p:spPr>
        <p:txBody>
          <a:bodyPr wrap="square" rtlCol="0">
            <a:spAutoFit/>
          </a:bodyPr>
          <a:lstStyle/>
          <a:p>
            <a:r>
              <a:rPr lang="en-US" sz="2800" dirty="0">
                <a:solidFill>
                  <a:srgbClr val="33373B"/>
                </a:solidFill>
              </a:rPr>
              <a:t>Refer to the </a:t>
            </a:r>
            <a:r>
              <a:rPr lang="en-US" sz="2800" b="1" dirty="0">
                <a:solidFill>
                  <a:srgbClr val="7030A0"/>
                </a:solidFill>
              </a:rPr>
              <a:t>Charter Application Checklist</a:t>
            </a:r>
            <a:r>
              <a:rPr lang="en-US" sz="2800" dirty="0">
                <a:solidFill>
                  <a:srgbClr val="33373B"/>
                </a:solidFill>
              </a:rPr>
              <a:t> </a:t>
            </a:r>
            <a:r>
              <a:rPr lang="en-US" sz="2800" b="1" dirty="0">
                <a:solidFill>
                  <a:srgbClr val="7030A0"/>
                </a:solidFill>
              </a:rPr>
              <a:t>(TK40) </a:t>
            </a:r>
            <a:r>
              <a:rPr lang="en-US" sz="2800" dirty="0">
                <a:solidFill>
                  <a:srgbClr val="33373B"/>
                </a:solidFill>
              </a:rPr>
              <a:t>for current entrance fee and international dues rates. </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7030A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17907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79328"/>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Charter Approval</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40814" y="2369577"/>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400" kern="0" dirty="0">
                <a:solidFill>
                  <a:srgbClr val="33373B"/>
                </a:solidFill>
              </a:rPr>
              <a:t>Once the club has been approved, the following charter activities will take place.</a:t>
            </a: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23595" y="3033787"/>
            <a:ext cx="10591800"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en-US" b="1" kern="0" dirty="0">
                <a:solidFill>
                  <a:schemeClr val="accent3">
                    <a:lumMod val="75000"/>
                  </a:schemeClr>
                </a:solidFill>
              </a:rPr>
              <a:t>Charter Materials- </a:t>
            </a:r>
            <a:r>
              <a:rPr lang="en-US" kern="0" dirty="0">
                <a:solidFill>
                  <a:schemeClr val="accent6">
                    <a:lumMod val="75000"/>
                    <a:lumOff val="25000"/>
                  </a:schemeClr>
                </a:solidFill>
              </a:rPr>
              <a:t>Charter materials will be sent to the District Governor to present during the charter night celebration</a:t>
            </a:r>
          </a:p>
          <a:p>
            <a:pPr>
              <a:buClr>
                <a:srgbClr val="007DA5"/>
              </a:buClr>
              <a:buSzPct val="100000"/>
              <a:buFont typeface="Wingdings" panose="05000000000000000000" pitchFamily="2" charset="2"/>
              <a:buChar char="Ø"/>
            </a:pPr>
            <a:r>
              <a:rPr lang="en-US" b="1" kern="0" dirty="0">
                <a:solidFill>
                  <a:schemeClr val="accent3">
                    <a:lumMod val="75000"/>
                  </a:schemeClr>
                </a:solidFill>
              </a:rPr>
              <a:t>Charter Night Celebration- </a:t>
            </a:r>
            <a:r>
              <a:rPr lang="en-US" kern="0" dirty="0">
                <a:solidFill>
                  <a:schemeClr val="accent6">
                    <a:lumMod val="75000"/>
                    <a:lumOff val="25000"/>
                  </a:schemeClr>
                </a:solidFill>
              </a:rPr>
              <a:t>The club should plan the date of the charter night with the sponsoring club.  The sponsoring club usually helps with the planning and funding of the charter night celebration.</a:t>
            </a:r>
          </a:p>
          <a:p>
            <a:pPr>
              <a:buClr>
                <a:srgbClr val="007DA5"/>
              </a:buClr>
              <a:buSzPct val="100000"/>
              <a:buFont typeface="Wingdings" panose="05000000000000000000" pitchFamily="2" charset="2"/>
              <a:buChar char="Ø"/>
            </a:pPr>
            <a:r>
              <a:rPr lang="en-US" b="1" kern="0" dirty="0">
                <a:solidFill>
                  <a:schemeClr val="accent3">
                    <a:lumMod val="75000"/>
                  </a:schemeClr>
                </a:solidFill>
              </a:rPr>
              <a:t>Charter Members- </a:t>
            </a:r>
            <a:r>
              <a:rPr lang="en-US" kern="0" dirty="0">
                <a:solidFill>
                  <a:schemeClr val="accent6">
                    <a:lumMod val="75000"/>
                    <a:lumOff val="25000"/>
                  </a:schemeClr>
                </a:solidFill>
              </a:rPr>
              <a:t>All members joining within 90 days of the charter date will be considered charter members</a:t>
            </a:r>
          </a:p>
          <a:p>
            <a:pPr marL="0" indent="0">
              <a:buClr>
                <a:srgbClr val="007DA5"/>
              </a:buClr>
              <a:buSzPct val="100000"/>
              <a:buNone/>
            </a:pPr>
            <a:endParaRPr lang="en-US" kern="0" dirty="0">
              <a:solidFill>
                <a:schemeClr val="accent6">
                  <a:lumMod val="75000"/>
                  <a:lumOff val="25000"/>
                </a:schemeClr>
              </a:solidFill>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356294" y="5396230"/>
            <a:ext cx="9448800"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000" b="1" kern="0" dirty="0">
                <a:solidFill>
                  <a:schemeClr val="accent3">
                    <a:lumMod val="75000"/>
                  </a:schemeClr>
                </a:solidFill>
              </a:rPr>
              <a:t>Tip:  </a:t>
            </a:r>
            <a:r>
              <a:rPr lang="en-US" sz="1600" kern="0" dirty="0">
                <a:solidFill>
                  <a:srgbClr val="33373B"/>
                </a:solidFill>
              </a:rPr>
              <a:t>Charter date and charter night date are 2 separate items.  The 90 days for charter member</a:t>
            </a:r>
          </a:p>
          <a:p>
            <a:r>
              <a:rPr lang="en-US" sz="1600" kern="0" dirty="0">
                <a:solidFill>
                  <a:srgbClr val="33373B"/>
                </a:solidFill>
              </a:rPr>
              <a:t>status is based off of the charter date. If the charter night occurs after the 90 days, all members joining during the night are considered regular members</a:t>
            </a:r>
            <a:r>
              <a:rPr lang="en-US" sz="2000" kern="0" dirty="0">
                <a:solidFill>
                  <a:srgbClr val="33373B"/>
                </a:solidFill>
              </a:rPr>
              <a:t>.</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en-US" sz="3600" b="1" dirty="0">
                <a:solidFill>
                  <a:srgbClr val="082E87"/>
                </a:solidFill>
              </a:rPr>
              <a:t>Continued Club Development</a:t>
            </a:r>
            <a:endParaRPr lang="en-US" sz="3600" b="1" kern="0" dirty="0">
              <a:solidFill>
                <a:srgbClr val="00338D"/>
              </a:solidFill>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11582" y="2895600"/>
            <a:ext cx="5303520" cy="1323439"/>
          </a:xfrm>
          <a:prstGeom prst="rect">
            <a:avLst/>
          </a:prstGeom>
          <a:noFill/>
        </p:spPr>
        <p:txBody>
          <a:bodyPr wrap="square" rtlCol="0">
            <a:spAutoFit/>
          </a:bodyPr>
          <a:lstStyle/>
          <a:p>
            <a:r>
              <a:rPr lang="en-US" sz="2000" dirty="0">
                <a:solidFill>
                  <a:schemeClr val="accent3">
                    <a:lumMod val="75000"/>
                  </a:schemeClr>
                </a:solidFill>
              </a:rPr>
              <a:t>Once the club has been developed, it is important to continue to develop the club to ensure the club is strong and viable.  The following help with club development.</a:t>
            </a:r>
          </a:p>
        </p:txBody>
      </p:sp>
      <p:sp>
        <p:nvSpPr>
          <p:cNvPr id="5" name="TextBox 4">
            <a:extLst>
              <a:ext uri="{FF2B5EF4-FFF2-40B4-BE49-F238E27FC236}">
                <a16:creationId xmlns:a16="http://schemas.microsoft.com/office/drawing/2014/main" id="{6628FD19-B9B3-BC92-94B1-14317AEDF84A}"/>
              </a:ext>
            </a:extLst>
          </p:cNvPr>
          <p:cNvSpPr txBox="1"/>
          <p:nvPr/>
        </p:nvSpPr>
        <p:spPr>
          <a:xfrm>
            <a:off x="6647770" y="305067"/>
            <a:ext cx="5106794" cy="6247864"/>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en-US" sz="2000" b="1" dirty="0">
                <a:solidFill>
                  <a:schemeClr val="bg1"/>
                </a:solidFill>
              </a:rPr>
              <a:t>Sponsoring Club Assistance-  </a:t>
            </a:r>
            <a:r>
              <a:rPr lang="en-US" sz="2000" dirty="0">
                <a:solidFill>
                  <a:schemeClr val="bg1"/>
                </a:solidFill>
              </a:rPr>
              <a:t>available to provide assistance as needed to the new club.  Visit club meetings and provide counsel to new club.</a:t>
            </a:r>
          </a:p>
          <a:p>
            <a:pPr marL="342900" indent="-342900">
              <a:buClr>
                <a:srgbClr val="007DA5"/>
              </a:buClr>
              <a:buSzPct val="100000"/>
              <a:buFont typeface="Wingdings" panose="05000000000000000000" pitchFamily="2" charset="2"/>
              <a:buChar char="Ø"/>
            </a:pPr>
            <a:endParaRPr lang="en-US" sz="2000" b="1" dirty="0">
              <a:solidFill>
                <a:schemeClr val="bg1"/>
              </a:solidFill>
            </a:endParaRPr>
          </a:p>
          <a:p>
            <a:pPr marL="342900" indent="-342900">
              <a:buClr>
                <a:srgbClr val="007DA5"/>
              </a:buClr>
              <a:buSzPct val="100000"/>
              <a:buFont typeface="Wingdings" panose="05000000000000000000" pitchFamily="2" charset="2"/>
              <a:buChar char="Ø"/>
            </a:pPr>
            <a:r>
              <a:rPr lang="en-US" sz="2000" b="1" dirty="0">
                <a:solidFill>
                  <a:schemeClr val="bg1"/>
                </a:solidFill>
              </a:rPr>
              <a:t>Guiding Lion Support- </a:t>
            </a:r>
            <a:r>
              <a:rPr lang="en-US" sz="2000" dirty="0">
                <a:solidFill>
                  <a:schemeClr val="bg1"/>
                </a:solidFill>
              </a:rPr>
              <a:t>Support the club for 2 years. Attend club meetings and provide counsel to new club.</a:t>
            </a:r>
          </a:p>
          <a:p>
            <a:pPr marL="342900" indent="-342900">
              <a:buClr>
                <a:srgbClr val="007DA5"/>
              </a:buClr>
              <a:buSzPct val="100000"/>
              <a:buFont typeface="Wingdings" panose="05000000000000000000" pitchFamily="2" charset="2"/>
              <a:buChar char="Ø"/>
            </a:pPr>
            <a:endParaRPr lang="en-US" sz="2000" dirty="0">
              <a:solidFill>
                <a:schemeClr val="bg1"/>
              </a:solidFill>
            </a:endParaRPr>
          </a:p>
          <a:p>
            <a:pPr marL="342900" indent="-342900">
              <a:buClr>
                <a:srgbClr val="007DA5"/>
              </a:buClr>
              <a:buSzPct val="100000"/>
              <a:buFont typeface="Wingdings" panose="05000000000000000000" pitchFamily="2" charset="2"/>
              <a:buChar char="Ø"/>
            </a:pPr>
            <a:r>
              <a:rPr lang="en-US" sz="2000" b="1" dirty="0">
                <a:solidFill>
                  <a:schemeClr val="bg1"/>
                </a:solidFill>
              </a:rPr>
              <a:t>Transition of Power- </a:t>
            </a:r>
            <a:r>
              <a:rPr lang="en-US" sz="2000" dirty="0">
                <a:solidFill>
                  <a:schemeClr val="bg1"/>
                </a:solidFill>
              </a:rPr>
              <a:t>New club officers will begin to take control of meetings, activities, and delegate responsibilities to other new club members.</a:t>
            </a:r>
          </a:p>
          <a:p>
            <a:pPr marL="342900" indent="-342900">
              <a:buClr>
                <a:srgbClr val="007DA5"/>
              </a:buClr>
              <a:buSzPct val="100000"/>
              <a:buFont typeface="Wingdings" panose="05000000000000000000" pitchFamily="2" charset="2"/>
              <a:buChar char="Ø"/>
            </a:pPr>
            <a:endParaRPr lang="en-US" sz="2000" dirty="0">
              <a:solidFill>
                <a:schemeClr val="bg1"/>
              </a:solidFill>
            </a:endParaRPr>
          </a:p>
          <a:p>
            <a:pPr marL="342900" indent="-342900">
              <a:buClr>
                <a:srgbClr val="007DA5"/>
              </a:buClr>
              <a:buSzPct val="100000"/>
              <a:buFont typeface="Wingdings" panose="05000000000000000000" pitchFamily="2" charset="2"/>
              <a:buChar char="Ø"/>
            </a:pPr>
            <a:r>
              <a:rPr lang="en-US" sz="2000" b="1" dirty="0">
                <a:solidFill>
                  <a:schemeClr val="bg1"/>
                </a:solidFill>
              </a:rPr>
              <a:t>Continued Member Recruiting-  </a:t>
            </a:r>
            <a:r>
              <a:rPr lang="en-US" sz="2000" dirty="0">
                <a:solidFill>
                  <a:schemeClr val="bg1"/>
                </a:solidFill>
              </a:rPr>
              <a:t>Creating social media pages (Facebook, WhatsApp, etc.) to help continue to promote the club and allow members to share ideas.</a:t>
            </a:r>
            <a:endParaRPr lang="en-US" sz="2000" b="1" dirty="0">
              <a:solidFill>
                <a:schemeClr val="bg1"/>
              </a:solidFill>
            </a:endParaRP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en-US" kern="0" dirty="0">
                <a:solidFill>
                  <a:srgbClr val="0D2240"/>
                </a:solidFill>
                <a:latin typeface="Arial" charset="0"/>
                <a:ea typeface="Arial" charset="0"/>
                <a:cs typeface="Arial" charset="0"/>
              </a:rPr>
            </a:b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426729" y="2607961"/>
            <a:ext cx="5092507" cy="3382401"/>
          </a:xfrm>
          <a:prstGeom prst="rect">
            <a:avLst/>
          </a:prstGeom>
          <a:noFill/>
        </p:spPr>
        <p:txBody>
          <a:bodyPr wrap="square" rtlCol="0" anchor="b">
            <a:spAutoFit/>
          </a:bodyPr>
          <a:lstStyle/>
          <a:p>
            <a:r>
              <a:rPr lang="en-US" sz="2000" dirty="0">
                <a:solidFill>
                  <a:schemeClr val="bg1"/>
                </a:solidFill>
              </a:rPr>
              <a:t>Charter Night is a special event celebrating the beginning of a new Lions club. During the event, the club is presented with its charter and Lions from the surrounding area have the opportunity to show their support. Generally, the sponsoring club assists the new club in organizing the event.</a:t>
            </a:r>
            <a:endParaRPr lang="en-US" sz="2000" dirty="0">
              <a:solidFill>
                <a:schemeClr val="bg1"/>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9827" y="350520"/>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dirty="0">
              <a:solidFill>
                <a:srgbClr val="00338D"/>
              </a:solidFill>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450421" y="1561549"/>
            <a:ext cx="5092507" cy="646331"/>
          </a:xfrm>
          <a:prstGeom prst="rect">
            <a:avLst/>
          </a:prstGeom>
          <a:noFill/>
        </p:spPr>
        <p:txBody>
          <a:bodyPr wrap="square" rtlCol="0" anchor="b">
            <a:spAutoFit/>
          </a:bodyPr>
          <a:lstStyle/>
          <a:p>
            <a:r>
              <a:rPr lang="en-US" sz="3600" b="1" kern="0" dirty="0">
                <a:solidFill>
                  <a:schemeClr val="bg1"/>
                </a:solidFill>
              </a:rPr>
              <a:t>Charter Night</a:t>
            </a:r>
          </a:p>
        </p:txBody>
      </p:sp>
      <p:sp>
        <p:nvSpPr>
          <p:cNvPr id="4" name="TextBox 3">
            <a:extLst>
              <a:ext uri="{FF2B5EF4-FFF2-40B4-BE49-F238E27FC236}">
                <a16:creationId xmlns:a16="http://schemas.microsoft.com/office/drawing/2014/main" id="{1C61E705-7E02-F84A-DD10-B59EB50B1673}"/>
              </a:ext>
            </a:extLst>
          </p:cNvPr>
          <p:cNvSpPr txBox="1"/>
          <p:nvPr/>
        </p:nvSpPr>
        <p:spPr>
          <a:xfrm>
            <a:off x="7010400" y="1106437"/>
            <a:ext cx="4526756" cy="1631216"/>
          </a:xfrm>
          <a:prstGeom prst="rect">
            <a:avLst/>
          </a:prstGeom>
          <a:noFill/>
        </p:spPr>
        <p:txBody>
          <a:bodyPr wrap="square" rtlCol="0">
            <a:spAutoFit/>
          </a:bodyPr>
          <a:lstStyle/>
          <a:p>
            <a:r>
              <a:rPr lang="en-US" sz="2000" dirty="0">
                <a:solidFill>
                  <a:srgbClr val="33373B"/>
                </a:solidFill>
              </a:rPr>
              <a:t>The Charter Night Planning Guide is a great resource to use when planning for a charter night event.  This resource can be found on the </a:t>
            </a:r>
            <a:r>
              <a:rPr lang="en-US" sz="2000" b="1" dirty="0">
                <a:solidFill>
                  <a:schemeClr val="accent3">
                    <a:lumMod val="75000"/>
                  </a:schemeClr>
                </a:solidFill>
              </a:rPr>
              <a:t>Start a New Club Webpage</a:t>
            </a:r>
            <a:r>
              <a:rPr lang="en-US" sz="2000" dirty="0">
                <a:solidFill>
                  <a:schemeClr val="accent3">
                    <a:lumMod val="75000"/>
                  </a:schemeClr>
                </a:solidFill>
              </a:rPr>
              <a:t>.</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645901" y="3095550"/>
            <a:ext cx="3276600" cy="3305175"/>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dirty="0"/>
              <a:t>New Club Development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en-US" sz="3200" dirty="0">
                <a:solidFill>
                  <a:schemeClr val="bg1"/>
                </a:solidFill>
              </a:rPr>
              <a:t>Awards</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en-US" kern="0" dirty="0">
                <a:solidFill>
                  <a:srgbClr val="0D2240"/>
                </a:solidFill>
                <a:latin typeface="Arial" charset="0"/>
                <a:ea typeface="Arial" charset="0"/>
                <a:cs typeface="Arial" charset="0"/>
              </a:rPr>
            </a:b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382988"/>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dirty="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762000" y="1594653"/>
            <a:ext cx="4038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Arial" charset="0"/>
              <a:ea typeface="Arial" charset="0"/>
              <a:cs typeface="Arial" charset="0"/>
            </a:endParaRPr>
          </a:p>
          <a:p>
            <a:pPr marL="0" indent="0">
              <a:spcBef>
                <a:spcPts val="300"/>
              </a:spcBef>
              <a:buNone/>
            </a:pPr>
            <a:r>
              <a:rPr lang="en-US" sz="3600" b="1" kern="0" dirty="0">
                <a:solidFill>
                  <a:schemeClr val="bg1"/>
                </a:solidFill>
                <a:latin typeface="Arial" charset="0"/>
                <a:ea typeface="Arial" charset="0"/>
                <a:cs typeface="Arial" charset="0"/>
              </a:rPr>
              <a:t>New Club Development Awards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282460" y="800277"/>
            <a:ext cx="6582118" cy="5715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b="1" kern="0" dirty="0">
                <a:solidFill>
                  <a:srgbClr val="002060"/>
                </a:solidFill>
              </a:rPr>
              <a:t>Extension Awards- </a:t>
            </a:r>
            <a:r>
              <a:rPr lang="en-US" kern="0" dirty="0">
                <a:solidFill>
                  <a:schemeClr val="accent6">
                    <a:lumMod val="75000"/>
                    <a:lumOff val="25000"/>
                  </a:schemeClr>
                </a:solidFill>
              </a:rPr>
              <a:t>Presented to 2 Lions who assisted with the development of the club.</a:t>
            </a:r>
          </a:p>
          <a:p>
            <a:pPr marL="342900" indent="-342900">
              <a:buClr>
                <a:srgbClr val="10233F"/>
              </a:buClr>
              <a:buSzPct val="100000"/>
              <a:buFont typeface="Wingdings" panose="05000000000000000000" pitchFamily="2" charset="2"/>
              <a:buChar char="Ø"/>
            </a:pPr>
            <a:endParaRPr lang="en-US" sz="800" b="1" kern="0" dirty="0">
              <a:solidFill>
                <a:srgbClr val="002060"/>
              </a:solidFill>
            </a:endParaRPr>
          </a:p>
          <a:p>
            <a:pPr marL="342900" indent="-342900">
              <a:buClr>
                <a:srgbClr val="10233F"/>
              </a:buClr>
              <a:buSzPct val="100000"/>
              <a:buFont typeface="Wingdings" panose="05000000000000000000" pitchFamily="2" charset="2"/>
              <a:buChar char="Ø"/>
            </a:pPr>
            <a:r>
              <a:rPr lang="en-US" b="1" kern="0" dirty="0">
                <a:solidFill>
                  <a:srgbClr val="002060"/>
                </a:solidFill>
              </a:rPr>
              <a:t>District Governor Extension Awards- </a:t>
            </a:r>
            <a:r>
              <a:rPr lang="en-US" kern="0" dirty="0">
                <a:solidFill>
                  <a:schemeClr val="accent6">
                    <a:lumMod val="75000"/>
                    <a:lumOff val="25000"/>
                  </a:schemeClr>
                </a:solidFill>
              </a:rPr>
              <a:t>Awarded to District Governors who charter one or more club in their district.</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kern="0" dirty="0">
                <a:solidFill>
                  <a:srgbClr val="0070C0"/>
                </a:solidFill>
              </a:rPr>
              <a:t> </a:t>
            </a:r>
            <a:r>
              <a:rPr lang="en-US" b="1" kern="0" dirty="0">
                <a:solidFill>
                  <a:srgbClr val="002060"/>
                </a:solidFill>
              </a:rPr>
              <a:t>Family Membership Banner Patch- </a:t>
            </a:r>
            <a:r>
              <a:rPr lang="en-US" kern="0" dirty="0">
                <a:solidFill>
                  <a:schemeClr val="accent6">
                    <a:lumMod val="75000"/>
                    <a:lumOff val="25000"/>
                  </a:schemeClr>
                </a:solidFill>
              </a:rPr>
              <a:t>Given to clubs who added 10 or more family members at the time of charter.</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b="1" kern="0" dirty="0">
                <a:solidFill>
                  <a:srgbClr val="002060"/>
                </a:solidFill>
              </a:rPr>
              <a:t>New Club Sponsor Banner Patch- </a:t>
            </a:r>
            <a:r>
              <a:rPr lang="en-US" kern="0" dirty="0">
                <a:solidFill>
                  <a:schemeClr val="accent6">
                    <a:lumMod val="75000"/>
                    <a:lumOff val="25000"/>
                  </a:schemeClr>
                </a:solidFill>
              </a:rPr>
              <a:t>Given to the sponsoring club for chartering a club.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b="1" kern="0" dirty="0">
                <a:solidFill>
                  <a:srgbClr val="002060"/>
                </a:solidFill>
              </a:rPr>
              <a:t>Campus Banner Patch- </a:t>
            </a:r>
            <a:r>
              <a:rPr lang="en-US" kern="0" dirty="0">
                <a:solidFill>
                  <a:schemeClr val="accent6">
                    <a:lumMod val="75000"/>
                    <a:lumOff val="25000"/>
                  </a:schemeClr>
                </a:solidFill>
              </a:rPr>
              <a:t>Given to the sponsoring club for chartering a new club.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b="1" kern="0" dirty="0">
                <a:solidFill>
                  <a:srgbClr val="002060"/>
                </a:solidFill>
              </a:rPr>
              <a:t>Club Branch Award- </a:t>
            </a:r>
            <a:r>
              <a:rPr lang="en-US" kern="0" dirty="0">
                <a:solidFill>
                  <a:schemeClr val="accent6">
                    <a:lumMod val="75000"/>
                    <a:lumOff val="25000"/>
                  </a:schemeClr>
                </a:solidFill>
              </a:rPr>
              <a:t>Club branch liaison receives pin for supporting the club.</a:t>
            </a:r>
          </a:p>
          <a:p>
            <a:pPr>
              <a:buClr>
                <a:srgbClr val="10233F"/>
              </a:buClr>
              <a:buSzPct val="100000"/>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b="1" kern="0" dirty="0">
                <a:solidFill>
                  <a:srgbClr val="002060"/>
                </a:solidFill>
              </a:rPr>
              <a:t>Mission Specific Awards – </a:t>
            </a:r>
            <a:r>
              <a:rPr lang="en-US" i="1" kern="0" dirty="0">
                <a:solidFill>
                  <a:schemeClr val="accent6">
                    <a:lumMod val="75000"/>
                    <a:lumOff val="25000"/>
                  </a:schemeClr>
                </a:solidFill>
              </a:rPr>
              <a:t>MISSION</a:t>
            </a:r>
            <a:r>
              <a:rPr lang="en-US" kern="0" dirty="0">
                <a:solidFill>
                  <a:schemeClr val="accent6">
                    <a:lumMod val="75000"/>
                    <a:lumOff val="25000"/>
                  </a:schemeClr>
                </a:solidFill>
              </a:rPr>
              <a:t> </a:t>
            </a:r>
            <a:r>
              <a:rPr lang="en-US" b="1" kern="0" dirty="0">
                <a:solidFill>
                  <a:schemeClr val="accent6">
                    <a:lumMod val="75000"/>
                    <a:lumOff val="25000"/>
                  </a:schemeClr>
                </a:solidFill>
              </a:rPr>
              <a:t>1.5</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dirty="0"/>
              <a:t>New Club Development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en-US" sz="3200" dirty="0">
                <a:solidFill>
                  <a:schemeClr val="bg1"/>
                </a:solidFill>
              </a:rPr>
              <a:t>Resources</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24245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10233F"/>
              </a:buClr>
              <a:buSzPct val="100000"/>
              <a:buFont typeface="Wingdings" panose="05000000000000000000" pitchFamily="2" charset="2"/>
              <a:buChar char="Ø"/>
            </a:pPr>
            <a:r>
              <a:rPr lang="en-US" kern="0" dirty="0">
                <a:solidFill>
                  <a:srgbClr val="10233F"/>
                </a:solidFill>
                <a:latin typeface="Arial" charset="0"/>
                <a:ea typeface="Arial" charset="0"/>
                <a:cs typeface="Arial" charset="0"/>
              </a:rPr>
              <a:t>Benefit the community</a:t>
            </a:r>
          </a:p>
          <a:p>
            <a:pPr marL="342900" indent="-342900">
              <a:lnSpc>
                <a:spcPct val="200000"/>
              </a:lnSpc>
              <a:buClr>
                <a:srgbClr val="10233F"/>
              </a:buClr>
              <a:buSzPct val="100000"/>
              <a:buFont typeface="Wingdings" panose="05000000000000000000" pitchFamily="2" charset="2"/>
              <a:buChar char="Ø"/>
            </a:pPr>
            <a:r>
              <a:rPr lang="en-US" kern="0" dirty="0">
                <a:solidFill>
                  <a:srgbClr val="10233F"/>
                </a:solidFill>
                <a:latin typeface="Arial" charset="0"/>
                <a:ea typeface="Arial" charset="0"/>
                <a:cs typeface="Arial" charset="0"/>
              </a:rPr>
              <a:t>Provide new service opportunities</a:t>
            </a:r>
          </a:p>
          <a:p>
            <a:pPr marL="342900" indent="-342900">
              <a:lnSpc>
                <a:spcPct val="200000"/>
              </a:lnSpc>
              <a:buClr>
                <a:srgbClr val="10233F"/>
              </a:buClr>
              <a:buSzPct val="100000"/>
              <a:buFont typeface="Wingdings" panose="05000000000000000000" pitchFamily="2" charset="2"/>
              <a:buChar char="Ø"/>
            </a:pPr>
            <a:r>
              <a:rPr lang="en-US" kern="0" dirty="0">
                <a:solidFill>
                  <a:srgbClr val="10233F"/>
                </a:solidFill>
                <a:latin typeface="Arial" charset="0"/>
                <a:ea typeface="Arial" charset="0"/>
                <a:cs typeface="Arial" charset="0"/>
              </a:rPr>
              <a:t>Fulfill unmet needs</a:t>
            </a:r>
          </a:p>
          <a:p>
            <a:pPr marL="342900" indent="-342900">
              <a:lnSpc>
                <a:spcPct val="200000"/>
              </a:lnSpc>
              <a:buClr>
                <a:srgbClr val="10233F"/>
              </a:buClr>
              <a:buSzPct val="100000"/>
              <a:buFont typeface="Wingdings" panose="05000000000000000000" pitchFamily="2" charset="2"/>
              <a:buChar char="Ø"/>
            </a:pPr>
            <a:r>
              <a:rPr lang="en-US" kern="0" dirty="0">
                <a:solidFill>
                  <a:srgbClr val="10233F"/>
                </a:solidFill>
                <a:latin typeface="Arial" charset="0"/>
                <a:ea typeface="Arial" charset="0"/>
                <a:cs typeface="Arial" charset="0"/>
              </a:rPr>
              <a:t>Make a difference</a:t>
            </a:r>
          </a:p>
          <a:p>
            <a:pPr marL="342900" indent="-342900">
              <a:lnSpc>
                <a:spcPct val="200000"/>
              </a:lnSpc>
              <a:buClr>
                <a:srgbClr val="10233F"/>
              </a:buClr>
              <a:buSzPct val="100000"/>
              <a:buFont typeface="Wingdings" panose="05000000000000000000" pitchFamily="2" charset="2"/>
              <a:buChar char="Ø"/>
            </a:pPr>
            <a:r>
              <a:rPr lang="en-US" kern="0" dirty="0">
                <a:solidFill>
                  <a:srgbClr val="10233F"/>
                </a:solidFill>
                <a:latin typeface="Arial" charset="0"/>
                <a:ea typeface="Arial" charset="0"/>
                <a:cs typeface="Arial" charset="0"/>
              </a:rPr>
              <a:t>Rejuvenate membership</a:t>
            </a:r>
          </a:p>
          <a:p>
            <a:pPr marL="342900" indent="-342900">
              <a:lnSpc>
                <a:spcPct val="200000"/>
              </a:lnSpc>
              <a:buClr>
                <a:srgbClr val="10233F"/>
              </a:buClr>
              <a:buSzPct val="100000"/>
              <a:buFont typeface="Wingdings" panose="05000000000000000000" pitchFamily="2" charset="2"/>
              <a:buChar char="Ø"/>
            </a:pPr>
            <a:r>
              <a:rPr lang="en-US" kern="0" dirty="0">
                <a:solidFill>
                  <a:srgbClr val="10233F"/>
                </a:solidFill>
                <a:latin typeface="Arial" charset="0"/>
                <a:ea typeface="Arial" charset="0"/>
                <a:cs typeface="Arial" charset="0"/>
              </a:rPr>
              <a:t>Develop new leaders</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78433"/>
            <a:ext cx="5092507" cy="2045368"/>
          </a:xfrm>
          <a:prstGeom prst="rect">
            <a:avLst/>
          </a:prstGeom>
          <a:noFill/>
        </p:spPr>
        <p:txBody>
          <a:bodyPr wrap="square" rtlCol="0" anchor="b">
            <a:spAutoFit/>
          </a:bodyPr>
          <a:lstStyle/>
          <a:p>
            <a:pPr algn="ctr">
              <a:lnSpc>
                <a:spcPts val="8000"/>
              </a:lnSpc>
            </a:pPr>
            <a:r>
              <a:rPr lang="en-US" sz="4400" b="1" dirty="0">
                <a:solidFill>
                  <a:schemeClr val="bg1"/>
                </a:solidFill>
                <a:latin typeface="Arial" panose="020B0604020202020204" pitchFamily="34" charset="0"/>
                <a:ea typeface="Arial" charset="0"/>
                <a:cs typeface="Arial" panose="020B0604020202020204" pitchFamily="34" charset="0"/>
              </a:rPr>
              <a:t>Why Organize New Clubs?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2099285"/>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en-US" sz="3600" b="1" dirty="0">
                <a:solidFill>
                  <a:srgbClr val="082E87"/>
                </a:solidFill>
              </a:rPr>
              <a:t>New Club Recruiting Materials</a:t>
            </a:r>
            <a:endParaRPr lang="en-US" sz="3600" b="1" kern="0" dirty="0">
              <a:solidFill>
                <a:srgbClr val="00338D"/>
              </a:solidFill>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40</a:t>
            </a:fld>
            <a:endParaRPr lang="en-US" sz="1000" dirty="0">
              <a:solidFill>
                <a:schemeClr val="bg1"/>
              </a:solidFill>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790987" y="533400"/>
            <a:ext cx="6345412" cy="5981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200" kern="0" dirty="0">
                <a:solidFill>
                  <a:schemeClr val="bg1"/>
                </a:solidFill>
              </a:rPr>
              <a:t>The list below provides some resource options available online. They can also be ordered from the Membership Division. To place an order, visit the Start a New Club webpage or by using this QR Code.</a:t>
            </a:r>
            <a:endParaRPr lang="en-US" sz="2200" dirty="0">
              <a:solidFill>
                <a:schemeClr val="bg1"/>
              </a:solidFill>
            </a:endParaRPr>
          </a:p>
          <a:p>
            <a:pPr marL="0" indent="0">
              <a:buNone/>
            </a:pPr>
            <a:r>
              <a:rPr lang="en-US" sz="2200" kern="0" dirty="0">
                <a:solidFill>
                  <a:schemeClr val="bg1"/>
                </a:solidFill>
              </a:rPr>
              <a:t> </a:t>
            </a:r>
          </a:p>
          <a:p>
            <a:pPr marL="342900" indent="-342900">
              <a:lnSpc>
                <a:spcPct val="150000"/>
              </a:lnSpc>
              <a:buClr>
                <a:schemeClr val="bg1"/>
              </a:buClr>
              <a:buSzPct val="100000"/>
              <a:buFont typeface="Wingdings" panose="05000000000000000000" pitchFamily="2" charset="2"/>
              <a:buChar char="Ø"/>
            </a:pPr>
            <a:r>
              <a:rPr lang="en-US" kern="0" dirty="0">
                <a:solidFill>
                  <a:schemeClr val="bg1"/>
                </a:solidFill>
              </a:rPr>
              <a:t>New Club Extension Kit (KITEXT)</a:t>
            </a:r>
            <a:endParaRPr lang="en-US" altLang="en-US" kern="0" dirty="0">
              <a:solidFill>
                <a:schemeClr val="bg1"/>
              </a:solidFill>
              <a:ea typeface="Calibri" panose="020F0502020204030204" pitchFamily="34" charset="0"/>
            </a:endParaRPr>
          </a:p>
          <a:p>
            <a:pPr marL="342900" indent="-342900">
              <a:lnSpc>
                <a:spcPct val="150000"/>
              </a:lnSpc>
              <a:buClr>
                <a:schemeClr val="bg1"/>
              </a:buClr>
              <a:buSzPct val="100000"/>
              <a:buFont typeface="Wingdings" panose="05000000000000000000" pitchFamily="2" charset="2"/>
              <a:buChar char="Ø"/>
            </a:pPr>
            <a:r>
              <a:rPr lang="en-US" altLang="en-US" kern="0" dirty="0">
                <a:solidFill>
                  <a:schemeClr val="bg1"/>
                </a:solidFill>
                <a:ea typeface="Calibri" panose="020F0502020204030204" pitchFamily="34" charset="0"/>
              </a:rPr>
              <a:t>Charter Member Application (TK-188)</a:t>
            </a:r>
          </a:p>
          <a:p>
            <a:pPr marL="342900" indent="-342900">
              <a:lnSpc>
                <a:spcPct val="150000"/>
              </a:lnSpc>
              <a:buClr>
                <a:schemeClr val="bg1"/>
              </a:buClr>
              <a:buSzPct val="100000"/>
              <a:buFont typeface="Wingdings" panose="05000000000000000000" pitchFamily="2" charset="2"/>
              <a:buChar char="Ø"/>
            </a:pPr>
            <a:r>
              <a:rPr lang="en-US" altLang="en-US" kern="0" dirty="0">
                <a:solidFill>
                  <a:schemeClr val="bg1"/>
                </a:solidFill>
                <a:ea typeface="Calibri" panose="020F0502020204030204" pitchFamily="34" charset="0"/>
              </a:rPr>
              <a:t>Hello Brochure (EX-511)</a:t>
            </a:r>
          </a:p>
          <a:p>
            <a:pPr marL="342900" indent="-342900">
              <a:lnSpc>
                <a:spcPct val="150000"/>
              </a:lnSpc>
              <a:buClr>
                <a:schemeClr val="bg1"/>
              </a:buClr>
              <a:buSzPct val="100000"/>
              <a:buFont typeface="Wingdings" panose="05000000000000000000" pitchFamily="2" charset="2"/>
              <a:buChar char="Ø"/>
            </a:pPr>
            <a:r>
              <a:rPr lang="en-US" altLang="en-US" kern="0" dirty="0">
                <a:solidFill>
                  <a:schemeClr val="bg1"/>
                </a:solidFill>
                <a:ea typeface="Calibri" panose="020F0502020204030204" pitchFamily="34" charset="0"/>
              </a:rPr>
              <a:t>Recruiting Poster (EX-109)</a:t>
            </a:r>
          </a:p>
          <a:p>
            <a:pPr marL="342900" indent="-342900">
              <a:lnSpc>
                <a:spcPct val="150000"/>
              </a:lnSpc>
              <a:buClr>
                <a:schemeClr val="bg1"/>
              </a:buClr>
              <a:buSzPct val="100000"/>
              <a:buFont typeface="Wingdings" panose="05000000000000000000" pitchFamily="2" charset="2"/>
              <a:buChar char="Ø"/>
            </a:pPr>
            <a:r>
              <a:rPr lang="en-US" altLang="en-US" kern="0" dirty="0">
                <a:solidFill>
                  <a:schemeClr val="bg1"/>
                </a:solidFill>
                <a:ea typeface="Calibri" panose="020F0502020204030204" pitchFamily="34" charset="0"/>
              </a:rPr>
              <a:t>Lions Make a Difference Brochure (ME-40)</a:t>
            </a:r>
          </a:p>
          <a:p>
            <a:pPr marL="342900" indent="-342900">
              <a:lnSpc>
                <a:spcPct val="150000"/>
              </a:lnSpc>
              <a:buClr>
                <a:schemeClr val="bg1"/>
              </a:buClr>
              <a:buSzPct val="100000"/>
              <a:buFont typeface="Wingdings" panose="05000000000000000000" pitchFamily="2" charset="2"/>
              <a:buChar char="Ø"/>
            </a:pPr>
            <a:r>
              <a:rPr lang="en-US" altLang="en-US" kern="0" dirty="0">
                <a:solidFill>
                  <a:schemeClr val="bg1"/>
                </a:solidFill>
                <a:ea typeface="Calibri" panose="020F0502020204030204" pitchFamily="34" charset="0"/>
              </a:rPr>
              <a:t>Your Family Can Make a Difference Brochure (MPFM-8)</a:t>
            </a:r>
          </a:p>
          <a:p>
            <a:pPr marL="342900" indent="-342900">
              <a:lnSpc>
                <a:spcPct val="150000"/>
              </a:lnSpc>
              <a:buClr>
                <a:schemeClr val="bg1"/>
              </a:buClr>
              <a:buSzPct val="100000"/>
              <a:buFont typeface="Wingdings" panose="05000000000000000000" pitchFamily="2" charset="2"/>
              <a:buChar char="Ø"/>
            </a:pPr>
            <a:r>
              <a:rPr lang="en-US" kern="0" dirty="0">
                <a:solidFill>
                  <a:schemeClr val="bg1"/>
                </a:solidFill>
              </a:rPr>
              <a:t>Lions Live with Purpose </a:t>
            </a:r>
            <a:r>
              <a:rPr lang="en-US" altLang="en-US" kern="0" dirty="0">
                <a:solidFill>
                  <a:schemeClr val="bg1"/>
                </a:solidFill>
                <a:ea typeface="Calibri" panose="020F0502020204030204" pitchFamily="34" charset="0"/>
              </a:rPr>
              <a:t>(ME-33)</a:t>
            </a:r>
          </a:p>
          <a:p>
            <a:pPr marL="342900" indent="-342900">
              <a:lnSpc>
                <a:spcPct val="150000"/>
              </a:lnSpc>
              <a:buClr>
                <a:schemeClr val="bg1"/>
              </a:buClr>
              <a:buSzPct val="100000"/>
              <a:buFont typeface="Wingdings" panose="05000000000000000000" pitchFamily="2" charset="2"/>
              <a:buChar char="Ø"/>
            </a:pPr>
            <a:r>
              <a:rPr lang="en-US" kern="0" dirty="0">
                <a:solidFill>
                  <a:schemeClr val="bg1"/>
                </a:solidFill>
              </a:rPr>
              <a:t>Just Ask! Member Recruiting Guide (ME-300)</a:t>
            </a:r>
            <a:endParaRPr lang="en-US" altLang="en-US" kern="0" dirty="0">
              <a:solidFill>
                <a:schemeClr val="bg1"/>
              </a:solidFill>
              <a:ea typeface="Calibri" panose="020F0502020204030204" pitchFamily="34" charset="0"/>
            </a:endParaRPr>
          </a:p>
          <a:p>
            <a:pPr marL="342900" indent="-342900">
              <a:buClr>
                <a:schemeClr val="bg1"/>
              </a:buClr>
              <a:buSzPct val="100000"/>
              <a:buFont typeface="Wingdings" panose="05000000000000000000" pitchFamily="2" charset="2"/>
              <a:buChar char="Ø"/>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800" kern="0" dirty="0">
              <a:solidFill>
                <a:schemeClr val="accent6">
                  <a:lumMod val="75000"/>
                  <a:lumOff val="25000"/>
                </a:schemeClr>
              </a:solidFill>
            </a:endParaRPr>
          </a:p>
          <a:p>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en-US" kern="0" dirty="0">
                <a:solidFill>
                  <a:srgbClr val="0D2240"/>
                </a:solidFill>
                <a:latin typeface="Arial" charset="0"/>
                <a:ea typeface="Arial" charset="0"/>
                <a:cs typeface="Arial" charset="0"/>
              </a:rPr>
            </a:b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240281"/>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dirty="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839219" y="2362200"/>
            <a:ext cx="3276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3600" b="1" kern="0" dirty="0">
                <a:solidFill>
                  <a:schemeClr val="bg1"/>
                </a:solidFill>
              </a:rPr>
              <a:t>Key Points to Remember</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303091" y="723900"/>
            <a:ext cx="6486961" cy="5562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kern="0" dirty="0">
                <a:solidFill>
                  <a:schemeClr val="accent6">
                    <a:lumMod val="75000"/>
                    <a:lumOff val="25000"/>
                  </a:schemeClr>
                </a:solidFill>
              </a:rPr>
              <a:t>Understanding the needs of the community is the first step to successful club formation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kern="0" dirty="0">
                <a:solidFill>
                  <a:schemeClr val="accent6">
                    <a:lumMod val="75000"/>
                    <a:lumOff val="25000"/>
                  </a:schemeClr>
                </a:solidFill>
              </a:rPr>
              <a:t>Building a strong new club support team will help to retain new members and create a healthy club.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kern="0" dirty="0">
                <a:solidFill>
                  <a:schemeClr val="accent6">
                    <a:lumMod val="75000"/>
                    <a:lumOff val="25000"/>
                  </a:schemeClr>
                </a:solidFill>
              </a:rPr>
              <a:t>Relationships with community officials and business owners supports club and aids in club promotion.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kern="0" dirty="0">
                <a:solidFill>
                  <a:schemeClr val="accent6">
                    <a:lumMod val="75000"/>
                    <a:lumOff val="25000"/>
                  </a:schemeClr>
                </a:solidFill>
              </a:rPr>
              <a:t>A well-planned informational meeting and organizational meeting leaves a lasting impression on new members.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kern="0" dirty="0">
                <a:solidFill>
                  <a:schemeClr val="accent6">
                    <a:lumMod val="75000"/>
                    <a:lumOff val="25000"/>
                  </a:schemeClr>
                </a:solidFill>
              </a:rPr>
              <a:t>LCI program staff are available to provide support during the entire process.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en-US" kern="0" dirty="0">
                <a:solidFill>
                  <a:schemeClr val="accent6">
                    <a:lumMod val="75000"/>
                    <a:lumOff val="25000"/>
                  </a:schemeClr>
                </a:solidFill>
              </a:rPr>
              <a:t>Show your passion for service and have fun building new clubs. </a:t>
            </a:r>
          </a:p>
          <a:p>
            <a:pPr marL="342900" indent="-342900"/>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876884" y="2180296"/>
            <a:ext cx="7029115" cy="2123658"/>
          </a:xfrm>
          <a:prstGeom prst="rect">
            <a:avLst/>
          </a:prstGeom>
          <a:noFill/>
        </p:spPr>
        <p:txBody>
          <a:bodyPr wrap="square" rtlCol="0">
            <a:spAutoFit/>
          </a:bodyPr>
          <a:lstStyle/>
          <a:p>
            <a:pPr algn="ctr"/>
            <a:r>
              <a:rPr lang="en-US" sz="4400" b="1" i="0" dirty="0">
                <a:solidFill>
                  <a:schemeClr val="bg1"/>
                </a:solidFill>
                <a:effectLst/>
                <a:cs typeface="Arial" panose="020B0604020202020204" pitchFamily="34" charset="0"/>
              </a:rPr>
              <a:t>Service to others is the rent you pay for your room here on earth.</a:t>
            </a:r>
            <a:endParaRPr lang="en-US" sz="4400" b="1" dirty="0">
              <a:solidFill>
                <a:schemeClr val="bg1"/>
              </a:solidFill>
              <a:cs typeface="Arial" panose="020B0604020202020204" pitchFamily="34" charset="0"/>
            </a:endParaRPr>
          </a:p>
        </p:txBody>
      </p:sp>
      <p:sp>
        <p:nvSpPr>
          <p:cNvPr id="8" name="Quote">
            <a:extLst>
              <a:ext uri="{FF2B5EF4-FFF2-40B4-BE49-F238E27FC236}">
                <a16:creationId xmlns:a16="http://schemas.microsoft.com/office/drawing/2014/main" id="{889B186E-8B77-70DD-F49F-4AE5794DC64E}"/>
              </a:ext>
            </a:extLst>
          </p:cNvPr>
          <p:cNvSpPr/>
          <p:nvPr/>
        </p:nvSpPr>
        <p:spPr>
          <a:xfrm>
            <a:off x="9677400" y="3154947"/>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11" name="Quote">
            <a:extLst>
              <a:ext uri="{FF2B5EF4-FFF2-40B4-BE49-F238E27FC236}">
                <a16:creationId xmlns:a16="http://schemas.microsoft.com/office/drawing/2014/main" id="{02AAB190-31D2-3AB6-E782-F2510F9DF481}"/>
              </a:ext>
            </a:extLst>
          </p:cNvPr>
          <p:cNvSpPr/>
          <p:nvPr/>
        </p:nvSpPr>
        <p:spPr>
          <a:xfrm>
            <a:off x="1346688" y="1168478"/>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n-US" sz="2400" b="1" kern="0" dirty="0">
                <a:solidFill>
                  <a:schemeClr val="bg1"/>
                </a:solidFill>
              </a:rPr>
              <a:t>- Muhammad Ali</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dirty="0"/>
              <a:t>Questions?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040155" y="3505200"/>
            <a:ext cx="6111688" cy="1200329"/>
          </a:xfrm>
          <a:prstGeom prst="rect">
            <a:avLst/>
          </a:prstGeom>
          <a:noFill/>
        </p:spPr>
        <p:txBody>
          <a:bodyPr wrap="square">
            <a:spAutoFit/>
          </a:bodyPr>
          <a:lstStyle/>
          <a:p>
            <a:pPr marL="0" indent="0" algn="ctr">
              <a:buNone/>
            </a:pPr>
            <a:r>
              <a:rPr lang="en-US" sz="2400" dirty="0">
                <a:solidFill>
                  <a:schemeClr val="bg1"/>
                </a:solidFill>
              </a:rPr>
              <a:t>For more information you can contact the Membership Development at </a:t>
            </a:r>
            <a:r>
              <a:rPr lang="en-US" sz="2400" dirty="0">
                <a:solidFill>
                  <a:schemeClr val="accent1"/>
                </a:solidFill>
              </a:rPr>
              <a:t>membership@lionclubs.org</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Thank you</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44</a:t>
            </a:fld>
            <a:endParaRPr lang="en-US" sz="1000" dirty="0">
              <a:solidFill>
                <a:schemeClr val="bg1"/>
              </a:solidFill>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9580809" y="6324600"/>
            <a:ext cx="2619430" cy="338554"/>
          </a:xfrm>
          <a:prstGeom prst="rect">
            <a:avLst/>
          </a:prstGeom>
          <a:noFill/>
        </p:spPr>
        <p:txBody>
          <a:bodyPr wrap="square" rtlCol="0">
            <a:spAutoFit/>
          </a:bodyPr>
          <a:lstStyle/>
          <a:p>
            <a:r>
              <a:rPr lang="de-DE" sz="1600" b="1" dirty="0">
                <a:solidFill>
                  <a:schemeClr val="bg1"/>
                </a:solidFill>
              </a:rPr>
              <a:t>Updated 5/2023 EN</a:t>
            </a:r>
            <a:endParaRPr lang="en-US" sz="1600" b="1" dirty="0">
              <a:solidFill>
                <a:schemeClr val="bg1"/>
              </a:solidFill>
            </a:endParaRP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en-US" sz="2000" dirty="0">
                <a:solidFill>
                  <a:srgbClr val="33373B"/>
                </a:solidFill>
                <a:latin typeface="Arial" charset="0"/>
                <a:ea typeface="Arial" charset="0"/>
                <a:cs typeface="Arial" charset="0"/>
              </a:rPr>
              <a:t>Our world is ever changing, and we want the new club to fit the lives of the members. </a:t>
            </a:r>
          </a:p>
        </p:txBody>
      </p:sp>
      <p:sp>
        <p:nvSpPr>
          <p:cNvPr id="14" name="BoxContent"/>
          <p:cNvSpPr>
            <a:spLocks noChangeArrowheads="1"/>
          </p:cNvSpPr>
          <p:nvPr/>
        </p:nvSpPr>
        <p:spPr bwMode="gray">
          <a:xfrm>
            <a:off x="3810000" y="3896260"/>
            <a:ext cx="6858000" cy="91440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College students make a positive impact on college campus</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Students build valuable leadership skills</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Students are eligible for student discounts when they join Lions Clubs</a:t>
            </a:r>
          </a:p>
        </p:txBody>
      </p:sp>
      <p:sp>
        <p:nvSpPr>
          <p:cNvPr id="16" name="BoxContent"/>
          <p:cNvSpPr>
            <a:spLocks noChangeArrowheads="1"/>
          </p:cNvSpPr>
          <p:nvPr/>
        </p:nvSpPr>
        <p:spPr bwMode="gray">
          <a:xfrm>
            <a:off x="3810000" y="5105400"/>
            <a:ext cx="6858000" cy="91440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Provide an ease of transition from Leo members to Lions</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Leo years of service can be credited to Lions Club membership</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Special dues discounts available for Leo to Lion entrance fee</a:t>
            </a:r>
          </a:p>
        </p:txBody>
      </p:sp>
      <p:sp>
        <p:nvSpPr>
          <p:cNvPr id="19" name="BoxContent"/>
          <p:cNvSpPr>
            <a:spLocks noChangeArrowheads="1"/>
          </p:cNvSpPr>
          <p:nvPr/>
        </p:nvSpPr>
        <p:spPr bwMode="gray">
          <a:xfrm>
            <a:off x="3810000" y="2679737"/>
            <a:ext cx="6858000" cy="91440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Most common Lions Club type</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Ideal for a group of service minded individuals in a single community</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Offer flexibility and serve a variety of communities</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600" b="1" dirty="0">
                <a:solidFill>
                  <a:srgbClr val="00338D"/>
                </a:solidFill>
                <a:latin typeface="Arial" charset="0"/>
                <a:ea typeface="Arial" charset="0"/>
                <a:cs typeface="Arial" charset="0"/>
              </a:rPr>
              <a:t>New Club Types/Formats</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1" name="Freeform 20"/>
          <p:cNvSpPr/>
          <p:nvPr/>
        </p:nvSpPr>
        <p:spPr>
          <a:xfrm>
            <a:off x="1749657" y="2664368"/>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en-US" sz="1600" b="1" dirty="0">
                <a:solidFill>
                  <a:srgbClr val="FFFFFF"/>
                </a:solidFill>
                <a:latin typeface="Arial" charset="0"/>
                <a:ea typeface="Arial" charset="0"/>
                <a:cs typeface="Arial" charset="0"/>
              </a:rPr>
              <a:t>Traditional Club</a:t>
            </a:r>
          </a:p>
        </p:txBody>
      </p:sp>
      <p:sp>
        <p:nvSpPr>
          <p:cNvPr id="23" name="Freeform 22"/>
          <p:cNvSpPr/>
          <p:nvPr/>
        </p:nvSpPr>
        <p:spPr>
          <a:xfrm>
            <a:off x="1749657" y="3861682"/>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4"/>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en-US" sz="1600" b="1" dirty="0">
                <a:solidFill>
                  <a:srgbClr val="FFFFFF"/>
                </a:solidFill>
                <a:latin typeface="Arial" charset="0"/>
                <a:ea typeface="Arial" charset="0"/>
                <a:cs typeface="Arial" charset="0"/>
              </a:rPr>
              <a:t>Campus Club</a:t>
            </a:r>
          </a:p>
        </p:txBody>
      </p:sp>
      <p:sp>
        <p:nvSpPr>
          <p:cNvPr id="24" name="Freeform 23"/>
          <p:cNvSpPr/>
          <p:nvPr/>
        </p:nvSpPr>
        <p:spPr>
          <a:xfrm>
            <a:off x="1749657" y="5060576"/>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en-US" sz="1600" b="1" dirty="0">
                <a:solidFill>
                  <a:srgbClr val="FFFFFF"/>
                </a:solidFill>
                <a:latin typeface="Arial" charset="0"/>
                <a:ea typeface="Arial" charset="0"/>
                <a:cs typeface="Arial" charset="0"/>
              </a:rPr>
              <a:t>Leo-Lion Clubs</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BoxContent"/>
          <p:cNvSpPr>
            <a:spLocks noChangeArrowheads="1"/>
          </p:cNvSpPr>
          <p:nvPr/>
        </p:nvSpPr>
        <p:spPr bwMode="gray">
          <a:xfrm>
            <a:off x="3581400" y="4708889"/>
            <a:ext cx="6858000" cy="91440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Clubs built on commonalities (culture, skills, interest)</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Same Club chartering policy and procedures apply as traditional clubs</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Serving opportunities are based on shared interests</a:t>
            </a:r>
          </a:p>
        </p:txBody>
      </p:sp>
      <p:sp>
        <p:nvSpPr>
          <p:cNvPr id="16" name="BoxContent"/>
          <p:cNvSpPr>
            <a:spLocks noChangeArrowheads="1"/>
          </p:cNvSpPr>
          <p:nvPr/>
        </p:nvSpPr>
        <p:spPr bwMode="gray">
          <a:xfrm>
            <a:off x="3606788" y="3498799"/>
            <a:ext cx="6858000" cy="91440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Category of club that uses software or multi-functional platforms for meetings</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Same Club chartering policy and procedures apply as traditional clubs</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Offers a flexible options for individuals who may have limitations (ex. Limited times for meetings, geographic location, limited physical mobility)</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600" b="1" dirty="0">
                <a:solidFill>
                  <a:srgbClr val="00338D"/>
                </a:solidFill>
                <a:latin typeface="Arial" charset="0"/>
                <a:ea typeface="Arial" charset="0"/>
                <a:cs typeface="Arial" charset="0"/>
              </a:rPr>
              <a:t>New Club Types/Formats (continued)</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3" name="Freeform 22"/>
          <p:cNvSpPr/>
          <p:nvPr/>
        </p:nvSpPr>
        <p:spPr>
          <a:xfrm>
            <a:off x="1559891" y="4693520"/>
            <a:ext cx="2046896"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en-US" sz="1600" b="1" dirty="0">
                <a:solidFill>
                  <a:srgbClr val="FFFFFF"/>
                </a:solidFill>
                <a:latin typeface="Arial" charset="0"/>
                <a:ea typeface="Arial" charset="0"/>
                <a:cs typeface="Arial" charset="0"/>
              </a:rPr>
              <a:t>Specialty Club</a:t>
            </a:r>
          </a:p>
        </p:txBody>
      </p:sp>
      <p:sp>
        <p:nvSpPr>
          <p:cNvPr id="24" name="Freeform 23"/>
          <p:cNvSpPr/>
          <p:nvPr/>
        </p:nvSpPr>
        <p:spPr>
          <a:xfrm>
            <a:off x="1546445" y="3469026"/>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en-US" sz="1600" b="1" dirty="0">
                <a:solidFill>
                  <a:srgbClr val="FFFFFF"/>
                </a:solidFill>
                <a:latin typeface="Arial" charset="0"/>
                <a:ea typeface="Arial" charset="0"/>
                <a:cs typeface="Arial" charset="0"/>
              </a:rPr>
              <a:t>Virtual Club</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581400" y="2264960"/>
            <a:ext cx="6858000" cy="91440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Club Branch is part of an existing parent club </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Club Branch plans its own projects and activities</a:t>
            </a:r>
          </a:p>
          <a:p>
            <a:pPr marL="569214" lvl="1" indent="-285750">
              <a:spcBef>
                <a:spcPts val="0"/>
              </a:spcBef>
              <a:buClr>
                <a:schemeClr val="bg1">
                  <a:lumMod val="50000"/>
                </a:schemeClr>
              </a:buClr>
              <a:buSzPct val="100000"/>
              <a:buFont typeface="Arial" charset="0"/>
              <a:buChar char="•"/>
            </a:pPr>
            <a:r>
              <a:rPr lang="en-US" sz="1400" dirty="0">
                <a:solidFill>
                  <a:srgbClr val="33373B"/>
                </a:solidFill>
                <a:latin typeface="Arial" charset="0"/>
                <a:ea typeface="Arial" charset="0"/>
                <a:cs typeface="Arial" charset="0"/>
              </a:rPr>
              <a:t>Allows a small group of people to start a club (Minimum of 5)</a:t>
            </a:r>
          </a:p>
        </p:txBody>
      </p:sp>
      <p:sp>
        <p:nvSpPr>
          <p:cNvPr id="5" name="Freeform 24">
            <a:extLst>
              <a:ext uri="{FF2B5EF4-FFF2-40B4-BE49-F238E27FC236}">
                <a16:creationId xmlns:a16="http://schemas.microsoft.com/office/drawing/2014/main" id="{1A256086-59E5-A302-AE8E-FEE0D6BE4568}"/>
              </a:ext>
            </a:extLst>
          </p:cNvPr>
          <p:cNvSpPr/>
          <p:nvPr/>
        </p:nvSpPr>
        <p:spPr>
          <a:xfrm>
            <a:off x="1553168" y="2234297"/>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en-US" sz="1600" b="1" dirty="0">
                <a:solidFill>
                  <a:srgbClr val="FFFFFF"/>
                </a:solidFill>
                <a:latin typeface="Arial" charset="0"/>
                <a:ea typeface="Arial" charset="0"/>
                <a:cs typeface="Arial" charset="0"/>
              </a:rPr>
              <a:t>Club Branch</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dirty="0"/>
              <a:t>New Club Development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en-US" sz="3200" dirty="0">
                <a:solidFill>
                  <a:schemeClr val="bg1"/>
                </a:solidFill>
              </a:rPr>
              <a:t>Policy and Process</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897224"/>
            <a:ext cx="4914756" cy="588457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7030A0"/>
              </a:buClr>
              <a:buSzPct val="100000"/>
            </a:pPr>
            <a:r>
              <a:rPr lang="en-US" kern="0" dirty="0">
                <a:solidFill>
                  <a:srgbClr val="33373B"/>
                </a:solidFill>
                <a:latin typeface="Arial" charset="0"/>
                <a:ea typeface="Arial" charset="0"/>
                <a:cs typeface="Arial" charset="0"/>
              </a:rPr>
              <a:t>New Lions Club</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20 charter members</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District Governor approval</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Charter fees and certification</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Club sponsor</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Completed Charter Application</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Employee Identification Number (US only)</a:t>
            </a: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a:buClr>
                <a:srgbClr val="7030A0"/>
              </a:buClr>
              <a:buSzPct val="100000"/>
            </a:pPr>
            <a:r>
              <a:rPr lang="en-US" kern="0" dirty="0">
                <a:solidFill>
                  <a:srgbClr val="33373B"/>
                </a:solidFill>
                <a:latin typeface="Arial" charset="0"/>
                <a:ea typeface="Arial" charset="0"/>
                <a:cs typeface="Arial" charset="0"/>
              </a:rPr>
              <a:t>Club Branch</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Five Branch members</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Elected Branch president, secretary and treasurer</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Parent Club approval</a:t>
            </a:r>
          </a:p>
          <a:p>
            <a:pPr marL="861999" lvl="1" indent="-342900">
              <a:buClr>
                <a:srgbClr val="7030A0"/>
              </a:buClr>
              <a:buSzPct val="100000"/>
              <a:buFont typeface="Wingdings" panose="05000000000000000000" pitchFamily="2" charset="2"/>
              <a:buChar char="q"/>
            </a:pPr>
            <a:r>
              <a:rPr lang="en-US" kern="0" dirty="0">
                <a:solidFill>
                  <a:srgbClr val="33373B"/>
                </a:solidFill>
                <a:latin typeface="Arial" charset="0"/>
                <a:ea typeface="Arial" charset="0"/>
                <a:cs typeface="Arial" charset="0"/>
              </a:rPr>
              <a:t>Completed application</a:t>
            </a:r>
            <a:br>
              <a:rPr lang="en-US" kern="0" dirty="0">
                <a:solidFill>
                  <a:srgbClr val="33373B"/>
                </a:solidFill>
                <a:latin typeface="Arial" charset="0"/>
                <a:ea typeface="Arial" charset="0"/>
                <a:cs typeface="Arial" charset="0"/>
              </a:rPr>
            </a:b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95359"/>
            <a:ext cx="5092507" cy="1446550"/>
          </a:xfrm>
          <a:prstGeom prst="rect">
            <a:avLst/>
          </a:prstGeom>
          <a:noFill/>
        </p:spPr>
        <p:txBody>
          <a:bodyPr wrap="square" rtlCol="0" anchor="b">
            <a:spAutoFit/>
          </a:bodyPr>
          <a:lstStyle/>
          <a:p>
            <a:pPr algn="ctr"/>
            <a:r>
              <a:rPr lang="en-US" sz="4400" b="1" dirty="0">
                <a:solidFill>
                  <a:schemeClr val="bg1"/>
                </a:solidFill>
                <a:latin typeface="Arial" panose="020B0604020202020204" pitchFamily="34" charset="0"/>
                <a:ea typeface="Arial" charset="0"/>
                <a:cs typeface="Arial" panose="020B0604020202020204" pitchFamily="34" charset="0"/>
              </a:rPr>
              <a:t>New Club Checklist</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dirty="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822115"/>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New Club Development Process</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540541" y="1930012"/>
            <a:ext cx="11193138"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600" kern="0" dirty="0">
                <a:solidFill>
                  <a:srgbClr val="33373B"/>
                </a:solidFill>
                <a:latin typeface="+mn-lt"/>
                <a:ea typeface="Arial" charset="0"/>
                <a:cs typeface="Arial" charset="0"/>
              </a:rPr>
              <a:t>Successful new club development includes the following 4 steps:</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55013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2011271414"/>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chemeClr val="bg1"/>
              </a:solidFill>
              <a:effectLst/>
              <a:ea typeface="ヒラギノ角ゴ Pro W3" pitchFamily="84"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1137234"/>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en-US" sz="1400" b="1" i="0" kern="1200" spc="200" baseline="0" dirty="0">
                <a:solidFill>
                  <a:schemeClr val="bg1"/>
                </a:solidFill>
                <a:latin typeface="Arial" panose="020B0604020202020204" pitchFamily="34" charset="0"/>
                <a:cs typeface="Arial" panose="020B0604020202020204" pitchFamily="34" charset="0"/>
              </a:rPr>
              <a:t>CONGRATULATIONS! YOU ARE READY TO CHARTER A NEW CLUB:</a:t>
            </a:r>
          </a:p>
          <a:p>
            <a:pPr marL="0" lvl="0" indent="0" algn="ctr" defTabSz="889000">
              <a:lnSpc>
                <a:spcPct val="90000"/>
              </a:lnSpc>
              <a:spcBef>
                <a:spcPct val="0"/>
              </a:spcBef>
              <a:spcAft>
                <a:spcPct val="35000"/>
              </a:spcAft>
              <a:buNone/>
            </a:pPr>
            <a:r>
              <a:rPr lang="en-US" sz="1400" b="1" i="0" kern="1200" spc="200" baseline="0" dirty="0">
                <a:solidFill>
                  <a:schemeClr val="bg1"/>
                </a:solidFill>
                <a:latin typeface="Arial" panose="020B0604020202020204" pitchFamily="34" charset="0"/>
                <a:cs typeface="Arial" panose="020B0604020202020204" pitchFamily="34" charset="0"/>
              </a:rPr>
              <a:t>Charter Information</a:t>
            </a:r>
            <a:endParaRPr lang="en-US" sz="1400" b="1" i="0" kern="1200" spc="200" baseline="0" dirty="0">
              <a:solidFill>
                <a:schemeClr val="bg1"/>
              </a:solidFill>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LongProperties xmlns="http://schemas.microsoft.com/office/2006/metadata/lo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43267</TotalTime>
  <Words>5723</Words>
  <Application>Microsoft Office PowerPoint</Application>
  <PresentationFormat>Widescreen</PresentationFormat>
  <Paragraphs>755</Paragraphs>
  <Slides>44</Slides>
  <Notes>35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44</vt:i4>
      </vt:variant>
    </vt:vector>
  </HeadingPairs>
  <TitlesOfParts>
    <vt:vector size="59" baseType="lpstr">
      <vt:lpstr>Arial</vt:lpstr>
      <vt:lpstr>Arial Hebrew Scholar</vt:lpstr>
      <vt:lpstr>Calibri</vt:lpstr>
      <vt:lpstr>Helvetica</vt:lpstr>
      <vt:lpstr>Helvetica Neue</vt:lpstr>
      <vt:lpstr>Lucida Grande</vt:lpstr>
      <vt:lpstr>Open sans</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Three: Recruiting Charter Members</vt:lpstr>
      <vt:lpstr>Step Three:  Recruiting Charter Members</vt:lpstr>
      <vt:lpstr>PowerPoint Presentation</vt:lpstr>
      <vt:lpstr>Step Four:  Informational Meeting </vt:lpstr>
      <vt:lpstr>Step Four:  Organizational Meeting </vt:lpstr>
      <vt:lpstr>Step Four:  Informational &amp; Organizational Meetings</vt:lpstr>
      <vt:lpstr>PowerPoint Presentation</vt:lpstr>
      <vt:lpstr>PowerPoint Presentation</vt:lpstr>
      <vt:lpstr>PowerPoint Presentation</vt:lpstr>
      <vt:lpstr>PowerPoint Presentation</vt:lpstr>
      <vt:lpstr>Submit Charter Application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1292</cp:revision>
  <cp:lastPrinted>2017-06-29T03:55:04Z</cp:lastPrinted>
  <dcterms:created xsi:type="dcterms:W3CDTF">2016-11-15T15:12:50Z</dcterms:created>
  <dcterms:modified xsi:type="dcterms:W3CDTF">2023-08-28T20:45:10Z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