
<file path=[Content_Types].xml><?xml version="1.0" encoding="utf-8"?>
<Types xmlns="http://schemas.openxmlformats.org/package/2006/content-types">
  <Default Extension="emf" ContentType="image/x-emf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media/image24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952" r:id="rId21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678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125723" y="1809749"/>
            <a:ext cx="5940552" cy="124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1" i="0">
                <a:solidFill>
                  <a:srgbClr val="00338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1" i="0">
                <a:solidFill>
                  <a:srgbClr val="00338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10/20/2021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1" i="0">
                <a:solidFill>
                  <a:srgbClr val="00338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10/20/2021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D214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95796" y="3396869"/>
            <a:ext cx="192150" cy="110489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1006784" y="3047"/>
            <a:ext cx="11185525" cy="6855459"/>
          </a:xfrm>
          <a:custGeom>
            <a:avLst/>
            <a:gdLst/>
            <a:ahLst/>
            <a:cxnLst/>
            <a:rect l="l" t="t" r="r" b="b"/>
            <a:pathLst>
              <a:path w="11185525" h="6855459">
                <a:moveTo>
                  <a:pt x="1586047" y="0"/>
                </a:moveTo>
                <a:lnTo>
                  <a:pt x="0" y="6854949"/>
                </a:lnTo>
                <a:lnTo>
                  <a:pt x="11185215" y="6854949"/>
                </a:lnTo>
                <a:lnTo>
                  <a:pt x="11185215" y="8000"/>
                </a:lnTo>
                <a:lnTo>
                  <a:pt x="5137221" y="4699"/>
                </a:lnTo>
                <a:lnTo>
                  <a:pt x="1586047" y="0"/>
                </a:lnTo>
                <a:close/>
              </a:path>
              <a:path w="11185525" h="6855459">
                <a:moveTo>
                  <a:pt x="5138364" y="0"/>
                </a:moveTo>
                <a:lnTo>
                  <a:pt x="5137221" y="4699"/>
                </a:lnTo>
                <a:lnTo>
                  <a:pt x="8689689" y="4699"/>
                </a:lnTo>
                <a:lnTo>
                  <a:pt x="51383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10/20/2021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 SLIDE -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5990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D214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995797" y="3396869"/>
            <a:ext cx="192150" cy="11048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53769" y="662432"/>
            <a:ext cx="9284461" cy="4368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1" i="0">
                <a:solidFill>
                  <a:srgbClr val="00338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477642" y="2512822"/>
            <a:ext cx="8894445" cy="4311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newclubs@lionsclub.or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lionsclubs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14400" y="3962400"/>
            <a:ext cx="1178560" cy="73660"/>
          </a:xfrm>
          <a:custGeom>
            <a:avLst/>
            <a:gdLst/>
            <a:ahLst/>
            <a:cxnLst/>
            <a:rect l="l" t="t" r="r" b="b"/>
            <a:pathLst>
              <a:path w="1178560" h="73660">
                <a:moveTo>
                  <a:pt x="1178052" y="0"/>
                </a:moveTo>
                <a:lnTo>
                  <a:pt x="0" y="0"/>
                </a:lnTo>
                <a:lnTo>
                  <a:pt x="0" y="73151"/>
                </a:lnTo>
                <a:lnTo>
                  <a:pt x="1178052" y="73151"/>
                </a:lnTo>
                <a:lnTo>
                  <a:pt x="1178052" y="0"/>
                </a:lnTo>
                <a:close/>
              </a:path>
            </a:pathLst>
          </a:custGeom>
          <a:solidFill>
            <a:srgbClr val="EBB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40739" y="3130677"/>
            <a:ext cx="55111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FFFFFF"/>
                </a:solidFill>
                <a:latin typeface="Arial"/>
                <a:cs typeface="Arial"/>
              </a:rPr>
              <a:t>Lions</a:t>
            </a:r>
            <a:r>
              <a:rPr sz="36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FFFFFF"/>
                </a:solidFill>
                <a:latin typeface="Arial"/>
                <a:cs typeface="Arial"/>
              </a:rPr>
              <a:t>Clubs</a:t>
            </a:r>
            <a:r>
              <a:rPr sz="36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International</a:t>
            </a:r>
            <a:endParaRPr sz="3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0739" y="4211192"/>
            <a:ext cx="307657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dirty="0">
                <a:solidFill>
                  <a:srgbClr val="FFFFFF"/>
                </a:solidFill>
                <a:latin typeface="Arial"/>
                <a:cs typeface="Arial"/>
              </a:rPr>
              <a:t>MyLCI</a:t>
            </a:r>
            <a:r>
              <a:rPr sz="33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300" spc="-5" dirty="0">
                <a:solidFill>
                  <a:srgbClr val="FFFFFF"/>
                </a:solidFill>
                <a:latin typeface="Arial"/>
                <a:cs typeface="Arial"/>
              </a:rPr>
              <a:t>Pikaopas</a:t>
            </a:r>
            <a:endParaRPr sz="33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983980" y="3355847"/>
            <a:ext cx="3208019" cy="35021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4796" y="-34470"/>
            <a:ext cx="11157585" cy="6842759"/>
          </a:xfrm>
          <a:custGeom>
            <a:avLst/>
            <a:gdLst/>
            <a:ahLst/>
            <a:cxnLst/>
            <a:rect l="l" t="t" r="r" b="b"/>
            <a:pathLst>
              <a:path w="11157585" h="6842759">
                <a:moveTo>
                  <a:pt x="11157204" y="0"/>
                </a:moveTo>
                <a:lnTo>
                  <a:pt x="1582973" y="0"/>
                </a:lnTo>
                <a:lnTo>
                  <a:pt x="0" y="6842759"/>
                </a:lnTo>
                <a:lnTo>
                  <a:pt x="11157204" y="6842759"/>
                </a:lnTo>
                <a:lnTo>
                  <a:pt x="111572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41649" y="72644"/>
            <a:ext cx="8184007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/>
              <a:t>Uuden</a:t>
            </a:r>
            <a:r>
              <a:rPr sz="2800" dirty="0"/>
              <a:t> klubin</a:t>
            </a:r>
            <a:r>
              <a:rPr sz="2800" spc="5" dirty="0"/>
              <a:t> </a:t>
            </a:r>
            <a:r>
              <a:rPr sz="2800" spc="-5" dirty="0"/>
              <a:t>hakemuksen</a:t>
            </a:r>
            <a:r>
              <a:rPr sz="2800" spc="5" dirty="0"/>
              <a:t> </a:t>
            </a:r>
            <a:r>
              <a:rPr sz="2800" spc="-5" dirty="0"/>
              <a:t>lähettäminen:</a:t>
            </a:r>
            <a:r>
              <a:rPr sz="2800" dirty="0"/>
              <a:t> </a:t>
            </a:r>
            <a:r>
              <a:rPr sz="2800" spc="-10" dirty="0"/>
              <a:t>MyLCI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3025139" y="1673351"/>
            <a:ext cx="5187950" cy="4902835"/>
            <a:chOff x="3025139" y="1673351"/>
            <a:chExt cx="5187950" cy="4902835"/>
          </a:xfrm>
        </p:grpSpPr>
        <p:sp>
          <p:nvSpPr>
            <p:cNvPr id="5" name="object 5"/>
            <p:cNvSpPr/>
            <p:nvPr/>
          </p:nvSpPr>
          <p:spPr>
            <a:xfrm>
              <a:off x="3029711" y="1673351"/>
              <a:ext cx="2926080" cy="60960"/>
            </a:xfrm>
            <a:custGeom>
              <a:avLst/>
              <a:gdLst/>
              <a:ahLst/>
              <a:cxnLst/>
              <a:rect l="l" t="t" r="r" b="b"/>
              <a:pathLst>
                <a:path w="2926079" h="60960">
                  <a:moveTo>
                    <a:pt x="2926080" y="0"/>
                  </a:moveTo>
                  <a:lnTo>
                    <a:pt x="0" y="0"/>
                  </a:lnTo>
                  <a:lnTo>
                    <a:pt x="0" y="60960"/>
                  </a:lnTo>
                  <a:lnTo>
                    <a:pt x="2926080" y="60960"/>
                  </a:lnTo>
                  <a:lnTo>
                    <a:pt x="2926080" y="0"/>
                  </a:lnTo>
                  <a:close/>
                </a:path>
              </a:pathLst>
            </a:custGeom>
            <a:solidFill>
              <a:srgbClr val="EBB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25139" y="1845563"/>
              <a:ext cx="5187696" cy="4730496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8321802" y="2552192"/>
            <a:ext cx="340169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Arial"/>
                <a:cs typeface="Arial"/>
              </a:rPr>
              <a:t>Hakemus</a:t>
            </a:r>
            <a:r>
              <a:rPr sz="2000" b="1" spc="-5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koostuu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kuudesta </a:t>
            </a:r>
            <a:r>
              <a:rPr sz="2000" b="1" spc="-54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yksinkertaisesta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osasta: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321802" y="3468370"/>
            <a:ext cx="2903855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834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sz="1800" spc="-5" dirty="0">
                <a:latin typeface="Arial"/>
                <a:cs typeface="Arial"/>
              </a:rPr>
              <a:t>Uuden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klubin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tiedot</a:t>
            </a:r>
            <a:endParaRPr sz="1800">
              <a:latin typeface="Arial"/>
              <a:cs typeface="Arial"/>
            </a:endParaRPr>
          </a:p>
          <a:p>
            <a:pPr marL="469900" indent="-457834">
              <a:lnSpc>
                <a:spcPct val="100000"/>
              </a:lnSpc>
              <a:buAutoNum type="arabicPeriod"/>
              <a:tabLst>
                <a:tab pos="469900" algn="l"/>
                <a:tab pos="470534" algn="l"/>
              </a:tabLst>
            </a:pPr>
            <a:r>
              <a:rPr sz="1800" spc="-5" dirty="0">
                <a:latin typeface="Arial"/>
                <a:cs typeface="Arial"/>
              </a:rPr>
              <a:t>Kummiklubi</a:t>
            </a:r>
            <a:endParaRPr sz="1800">
              <a:latin typeface="Arial"/>
              <a:cs typeface="Arial"/>
            </a:endParaRPr>
          </a:p>
          <a:p>
            <a:pPr marL="469900" indent="-457834">
              <a:lnSpc>
                <a:spcPct val="100000"/>
              </a:lnSpc>
              <a:buAutoNum type="arabicPeriod"/>
              <a:tabLst>
                <a:tab pos="469900" algn="l"/>
                <a:tab pos="470534" algn="l"/>
              </a:tabLst>
            </a:pPr>
            <a:r>
              <a:rPr sz="1800" spc="-10" dirty="0">
                <a:latin typeface="Arial"/>
                <a:cs typeface="Arial"/>
              </a:rPr>
              <a:t>Uuden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klubin virkailijat</a:t>
            </a:r>
            <a:endParaRPr sz="1800">
              <a:latin typeface="Arial"/>
              <a:cs typeface="Arial"/>
            </a:endParaRPr>
          </a:p>
          <a:p>
            <a:pPr marL="469900" indent="-457834">
              <a:lnSpc>
                <a:spcPct val="100000"/>
              </a:lnSpc>
              <a:buAutoNum type="arabicPeriod"/>
              <a:tabLst>
                <a:tab pos="469900" algn="l"/>
                <a:tab pos="470534" algn="l"/>
              </a:tabLst>
            </a:pPr>
            <a:r>
              <a:rPr sz="1800" spc="-5" dirty="0">
                <a:latin typeface="Arial"/>
                <a:cs typeface="Arial"/>
              </a:rPr>
              <a:t>Arvio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perustajajäsenistä</a:t>
            </a:r>
            <a:endParaRPr sz="1800">
              <a:latin typeface="Arial"/>
              <a:cs typeface="Arial"/>
            </a:endParaRPr>
          </a:p>
          <a:p>
            <a:pPr marL="469900" indent="-457834">
              <a:lnSpc>
                <a:spcPct val="100000"/>
              </a:lnSpc>
              <a:buAutoNum type="arabicPeriod"/>
              <a:tabLst>
                <a:tab pos="469900" algn="l"/>
                <a:tab pos="470534" algn="l"/>
              </a:tabLst>
            </a:pPr>
            <a:r>
              <a:rPr sz="1800" spc="-5" dirty="0">
                <a:latin typeface="Arial"/>
                <a:cs typeface="Arial"/>
              </a:rPr>
              <a:t>Klubin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kriteerit</a:t>
            </a:r>
            <a:endParaRPr sz="1800">
              <a:latin typeface="Arial"/>
              <a:cs typeface="Arial"/>
            </a:endParaRPr>
          </a:p>
          <a:p>
            <a:pPr marL="469900" indent="-457834">
              <a:lnSpc>
                <a:spcPct val="100000"/>
              </a:lnSpc>
              <a:buAutoNum type="arabicPeriod"/>
              <a:tabLst>
                <a:tab pos="469900" algn="l"/>
                <a:tab pos="470534" algn="l"/>
              </a:tabLst>
            </a:pPr>
            <a:r>
              <a:rPr sz="1800" spc="-5" dirty="0">
                <a:latin typeface="Arial"/>
                <a:cs typeface="Arial"/>
              </a:rPr>
              <a:t>Huomautukset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1815" y="371093"/>
            <a:ext cx="10512425" cy="127508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9241155">
              <a:lnSpc>
                <a:spcPts val="1730"/>
              </a:lnSpc>
              <a:spcBef>
                <a:spcPts val="310"/>
              </a:spcBef>
            </a:pPr>
            <a:r>
              <a:rPr sz="1600" b="1" spc="-5" dirty="0">
                <a:solidFill>
                  <a:srgbClr val="EBB700"/>
                </a:solidFill>
                <a:latin typeface="Arial"/>
                <a:cs typeface="Arial"/>
              </a:rPr>
              <a:t>Hakemuksen  lähe</a:t>
            </a:r>
            <a:r>
              <a:rPr sz="1600" b="1" spc="-10" dirty="0">
                <a:solidFill>
                  <a:srgbClr val="EBB700"/>
                </a:solidFill>
                <a:latin typeface="Arial"/>
                <a:cs typeface="Arial"/>
              </a:rPr>
              <a:t>t</a:t>
            </a:r>
            <a:r>
              <a:rPr sz="1600" b="1" spc="-5" dirty="0">
                <a:solidFill>
                  <a:srgbClr val="EBB700"/>
                </a:solidFill>
                <a:latin typeface="Arial"/>
                <a:cs typeface="Arial"/>
              </a:rPr>
              <a:t>tä</a:t>
            </a:r>
            <a:r>
              <a:rPr sz="1600" b="1" spc="-15" dirty="0">
                <a:solidFill>
                  <a:srgbClr val="EBB700"/>
                </a:solidFill>
                <a:latin typeface="Arial"/>
                <a:cs typeface="Arial"/>
              </a:rPr>
              <a:t>m</a:t>
            </a:r>
            <a:r>
              <a:rPr sz="1600" b="1" spc="-5" dirty="0">
                <a:solidFill>
                  <a:srgbClr val="EBB700"/>
                </a:solidFill>
                <a:latin typeface="Arial"/>
                <a:cs typeface="Arial"/>
              </a:rPr>
              <a:t>inen</a:t>
            </a:r>
            <a:endParaRPr sz="1600" dirty="0">
              <a:latin typeface="Arial"/>
              <a:cs typeface="Arial"/>
            </a:endParaRPr>
          </a:p>
          <a:p>
            <a:pPr marL="2363470" marR="5080">
              <a:lnSpc>
                <a:spcPct val="100000"/>
              </a:lnSpc>
              <a:spcBef>
                <a:spcPts val="405"/>
              </a:spcBef>
            </a:pPr>
            <a:r>
              <a:rPr sz="1600" b="1" spc="-20" dirty="0">
                <a:solidFill>
                  <a:srgbClr val="006FC0"/>
                </a:solidFill>
                <a:latin typeface="Arial"/>
                <a:cs typeface="Arial"/>
              </a:rPr>
              <a:t>Vaihe</a:t>
            </a:r>
            <a:r>
              <a:rPr sz="1600" b="1" spc="-5" dirty="0">
                <a:solidFill>
                  <a:srgbClr val="006FC0"/>
                </a:solidFill>
                <a:latin typeface="Arial"/>
                <a:cs typeface="Arial"/>
              </a:rPr>
              <a:t> 4:</a:t>
            </a:r>
            <a:r>
              <a:rPr sz="1600" b="1" spc="3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6FC0"/>
                </a:solidFill>
                <a:latin typeface="Arial"/>
                <a:cs typeface="Arial"/>
              </a:rPr>
              <a:t>Lähettämistä</a:t>
            </a:r>
            <a:r>
              <a:rPr sz="1600" b="1" spc="5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6FC0"/>
                </a:solidFill>
                <a:latin typeface="Arial"/>
                <a:cs typeface="Arial"/>
              </a:rPr>
              <a:t>odottavat</a:t>
            </a:r>
            <a:r>
              <a:rPr sz="1600" b="1" spc="6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6FC0"/>
                </a:solidFill>
                <a:latin typeface="Arial"/>
                <a:cs typeface="Arial"/>
              </a:rPr>
              <a:t>hakemukset</a:t>
            </a:r>
            <a:r>
              <a:rPr sz="1600" b="1" spc="3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6FC0"/>
                </a:solidFill>
                <a:latin typeface="Arial"/>
                <a:cs typeface="Arial"/>
              </a:rPr>
              <a:t>-</a:t>
            </a:r>
            <a:r>
              <a:rPr sz="1600" b="1" spc="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4555A"/>
                </a:solidFill>
                <a:latin typeface="Arial"/>
                <a:cs typeface="Arial"/>
              </a:rPr>
              <a:t>Ilmoita</a:t>
            </a:r>
            <a:r>
              <a:rPr sz="160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4555A"/>
                </a:solidFill>
                <a:latin typeface="Arial"/>
                <a:cs typeface="Arial"/>
              </a:rPr>
              <a:t>kaikki</a:t>
            </a:r>
            <a:r>
              <a:rPr sz="1600" spc="-1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4555A"/>
                </a:solidFill>
                <a:latin typeface="Arial"/>
                <a:cs typeface="Arial"/>
              </a:rPr>
              <a:t>pyydetyt</a:t>
            </a:r>
            <a:r>
              <a:rPr sz="1600" spc="7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4555A"/>
                </a:solidFill>
                <a:latin typeface="Arial"/>
                <a:cs typeface="Arial"/>
              </a:rPr>
              <a:t>tiedot.</a:t>
            </a:r>
            <a:r>
              <a:rPr sz="1600" spc="3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4555A"/>
                </a:solidFill>
                <a:latin typeface="Arial"/>
                <a:cs typeface="Arial"/>
              </a:rPr>
              <a:t>Muista </a:t>
            </a:r>
            <a:r>
              <a:rPr sz="160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4555A"/>
                </a:solidFill>
                <a:latin typeface="Arial"/>
                <a:cs typeface="Arial"/>
              </a:rPr>
              <a:t>napauttaa</a:t>
            </a:r>
            <a:r>
              <a:rPr sz="1600" spc="2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4555A"/>
                </a:solidFill>
                <a:latin typeface="Arial"/>
                <a:cs typeface="Arial"/>
              </a:rPr>
              <a:t>klubin</a:t>
            </a:r>
            <a:r>
              <a:rPr sz="160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4555A"/>
                </a:solidFill>
                <a:latin typeface="Arial"/>
                <a:cs typeface="Arial"/>
              </a:rPr>
              <a:t>kriteerit</a:t>
            </a:r>
            <a:r>
              <a:rPr sz="1600" spc="4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4555A"/>
                </a:solidFill>
                <a:latin typeface="Arial"/>
                <a:cs typeface="Arial"/>
              </a:rPr>
              <a:t>-kohtaa,</a:t>
            </a:r>
            <a:r>
              <a:rPr sz="1600" spc="2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4555A"/>
                </a:solidFill>
                <a:latin typeface="Arial"/>
                <a:cs typeface="Arial"/>
              </a:rPr>
              <a:t>lähettää</a:t>
            </a:r>
            <a:r>
              <a:rPr sz="1600" spc="3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4555A"/>
                </a:solidFill>
                <a:latin typeface="Arial"/>
                <a:cs typeface="Arial"/>
              </a:rPr>
              <a:t>hakemus</a:t>
            </a:r>
            <a:r>
              <a:rPr sz="1600" spc="2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4555A"/>
                </a:solidFill>
                <a:latin typeface="Arial"/>
                <a:cs typeface="Arial"/>
              </a:rPr>
              <a:t>eteenpäin</a:t>
            </a:r>
            <a:r>
              <a:rPr sz="1600" spc="1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4555A"/>
                </a:solidFill>
                <a:latin typeface="Arial"/>
                <a:cs typeface="Arial"/>
              </a:rPr>
              <a:t>piirikuvernöörille</a:t>
            </a:r>
            <a:r>
              <a:rPr sz="1600" spc="-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4555A"/>
                </a:solidFill>
                <a:latin typeface="Arial"/>
                <a:cs typeface="Arial"/>
              </a:rPr>
              <a:t>ja</a:t>
            </a:r>
            <a:r>
              <a:rPr sz="160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4555A"/>
                </a:solidFill>
                <a:latin typeface="Arial"/>
                <a:cs typeface="Arial"/>
              </a:rPr>
              <a:t>napauta </a:t>
            </a:r>
            <a:r>
              <a:rPr sz="1600" spc="-43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54555A"/>
                </a:solidFill>
                <a:latin typeface="Arial"/>
                <a:cs typeface="Arial"/>
              </a:rPr>
              <a:t>Tallenna,</a:t>
            </a:r>
            <a:r>
              <a:rPr sz="1600" spc="-5" dirty="0">
                <a:solidFill>
                  <a:srgbClr val="54555A"/>
                </a:solidFill>
                <a:latin typeface="Arial"/>
                <a:cs typeface="Arial"/>
              </a:rPr>
              <a:t> jotta hakemus</a:t>
            </a:r>
            <a:r>
              <a:rPr sz="1600" spc="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4555A"/>
                </a:solidFill>
                <a:latin typeface="Arial"/>
                <a:cs typeface="Arial"/>
              </a:rPr>
              <a:t>siirtyy</a:t>
            </a:r>
            <a:r>
              <a:rPr sz="1600" spc="1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4555A"/>
                </a:solidFill>
                <a:latin typeface="Arial"/>
                <a:cs typeface="Arial"/>
              </a:rPr>
              <a:t>seuraavaan</a:t>
            </a:r>
            <a:r>
              <a:rPr sz="1600" spc="1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4555A"/>
                </a:solidFill>
                <a:latin typeface="Arial"/>
                <a:cs typeface="Arial"/>
              </a:rPr>
              <a:t>vaiheeseen.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367661" y="4997830"/>
            <a:ext cx="3380104" cy="1666239"/>
          </a:xfrm>
          <a:custGeom>
            <a:avLst/>
            <a:gdLst/>
            <a:ahLst/>
            <a:cxnLst/>
            <a:rect l="l" t="t" r="r" b="b"/>
            <a:pathLst>
              <a:path w="3380104" h="1666240">
                <a:moveTo>
                  <a:pt x="841248" y="1036662"/>
                </a:moveTo>
                <a:lnTo>
                  <a:pt x="831608" y="1027455"/>
                </a:lnTo>
                <a:lnTo>
                  <a:pt x="779653" y="977836"/>
                </a:lnTo>
                <a:lnTo>
                  <a:pt x="771321" y="1004798"/>
                </a:lnTo>
                <a:lnTo>
                  <a:pt x="5842" y="769416"/>
                </a:lnTo>
                <a:lnTo>
                  <a:pt x="0" y="788352"/>
                </a:lnTo>
                <a:lnTo>
                  <a:pt x="765479" y="1023734"/>
                </a:lnTo>
                <a:lnTo>
                  <a:pt x="757174" y="1050671"/>
                </a:lnTo>
                <a:lnTo>
                  <a:pt x="841248" y="1036662"/>
                </a:lnTo>
                <a:close/>
              </a:path>
              <a:path w="3380104" h="1666240">
                <a:moveTo>
                  <a:pt x="1585087" y="1519555"/>
                </a:moveTo>
                <a:lnTo>
                  <a:pt x="1502410" y="1499006"/>
                </a:lnTo>
                <a:lnTo>
                  <a:pt x="1508556" y="1526527"/>
                </a:lnTo>
                <a:lnTo>
                  <a:pt x="973074" y="1646326"/>
                </a:lnTo>
                <a:lnTo>
                  <a:pt x="977392" y="1665668"/>
                </a:lnTo>
                <a:lnTo>
                  <a:pt x="1512887" y="1545869"/>
                </a:lnTo>
                <a:lnTo>
                  <a:pt x="1519047" y="1573377"/>
                </a:lnTo>
                <a:lnTo>
                  <a:pt x="1579943" y="1523746"/>
                </a:lnTo>
                <a:lnTo>
                  <a:pt x="1585087" y="1519555"/>
                </a:lnTo>
                <a:close/>
              </a:path>
              <a:path w="3380104" h="1666240">
                <a:moveTo>
                  <a:pt x="3379978" y="18542"/>
                </a:moveTo>
                <a:lnTo>
                  <a:pt x="3372739" y="0"/>
                </a:lnTo>
                <a:lnTo>
                  <a:pt x="2809011" y="218681"/>
                </a:lnTo>
                <a:lnTo>
                  <a:pt x="2798826" y="192405"/>
                </a:lnTo>
                <a:lnTo>
                  <a:pt x="2741549" y="255397"/>
                </a:lnTo>
                <a:lnTo>
                  <a:pt x="2826385" y="263398"/>
                </a:lnTo>
                <a:lnTo>
                  <a:pt x="2817952" y="241681"/>
                </a:lnTo>
                <a:lnTo>
                  <a:pt x="2816161" y="237083"/>
                </a:lnTo>
                <a:lnTo>
                  <a:pt x="3379978" y="18542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847588" y="4782311"/>
            <a:ext cx="1705610" cy="277495"/>
          </a:xfrm>
          <a:prstGeom prst="rect">
            <a:avLst/>
          </a:prstGeom>
          <a:solidFill>
            <a:srgbClr val="00AFEF"/>
          </a:solidFill>
        </p:spPr>
        <p:txBody>
          <a:bodyPr vert="horz" wrap="square" lIns="0" tIns="38100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300"/>
              </a:spcBef>
            </a:pPr>
            <a:r>
              <a:rPr sz="1200" dirty="0">
                <a:latin typeface="Calibri"/>
                <a:cs typeface="Calibri"/>
              </a:rPr>
              <a:t>Uuden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klubin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kriteerit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-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927597" y="4990845"/>
            <a:ext cx="3727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5" dirty="0">
                <a:latin typeface="Calibri"/>
                <a:cs typeface="Calibri"/>
              </a:rPr>
              <a:t>k</a:t>
            </a:r>
            <a:r>
              <a:rPr sz="1200" spc="-5" dirty="0">
                <a:latin typeface="Calibri"/>
                <a:cs typeface="Calibri"/>
              </a:rPr>
              <a:t>oh</a:t>
            </a:r>
            <a:r>
              <a:rPr sz="1200" spc="-10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539239" y="5274564"/>
            <a:ext cx="1381125" cy="462280"/>
          </a:xfrm>
          <a:prstGeom prst="rect">
            <a:avLst/>
          </a:prstGeom>
          <a:solidFill>
            <a:srgbClr val="00AFEF"/>
          </a:solidFill>
        </p:spPr>
        <p:txBody>
          <a:bodyPr vert="horz" wrap="square" lIns="0" tIns="36830" rIns="0" bIns="0" rtlCol="0">
            <a:spAutoFit/>
          </a:bodyPr>
          <a:lstStyle/>
          <a:p>
            <a:pPr marL="90805" marR="173990">
              <a:lnSpc>
                <a:spcPct val="100000"/>
              </a:lnSpc>
              <a:spcBef>
                <a:spcPts val="290"/>
              </a:spcBef>
            </a:pPr>
            <a:r>
              <a:rPr sz="1200" spc="-5" dirty="0">
                <a:latin typeface="Calibri"/>
                <a:cs typeface="Calibri"/>
              </a:rPr>
              <a:t>Piirikuvernöörin 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h</a:t>
            </a:r>
            <a:r>
              <a:rPr sz="1200" spc="5" dirty="0">
                <a:latin typeface="Calibri"/>
                <a:cs typeface="Calibri"/>
              </a:rPr>
              <a:t>y</a:t>
            </a:r>
            <a:r>
              <a:rPr sz="1200" spc="-15" dirty="0">
                <a:latin typeface="Calibri"/>
                <a:cs typeface="Calibri"/>
              </a:rPr>
              <a:t>v</a:t>
            </a:r>
            <a:r>
              <a:rPr sz="1200" dirty="0">
                <a:latin typeface="Calibri"/>
                <a:cs typeface="Calibri"/>
              </a:rPr>
              <a:t>ä</a:t>
            </a:r>
            <a:r>
              <a:rPr sz="1200" spc="-20" dirty="0">
                <a:latin typeface="Calibri"/>
                <a:cs typeface="Calibri"/>
              </a:rPr>
              <a:t>k</a:t>
            </a:r>
            <a:r>
              <a:rPr sz="1200" spc="-30" dirty="0">
                <a:latin typeface="Calibri"/>
                <a:cs typeface="Calibri"/>
              </a:rPr>
              <a:t>s</a:t>
            </a:r>
            <a:r>
              <a:rPr sz="1200" dirty="0">
                <a:latin typeface="Calibri"/>
                <a:cs typeface="Calibri"/>
              </a:rPr>
              <a:t>y</a:t>
            </a:r>
            <a:r>
              <a:rPr sz="1200" spc="-10" dirty="0">
                <a:latin typeface="Calibri"/>
                <a:cs typeface="Calibri"/>
              </a:rPr>
              <a:t>nt</a:t>
            </a:r>
            <a:r>
              <a:rPr sz="1200" dirty="0">
                <a:latin typeface="Calibri"/>
                <a:cs typeface="Calibri"/>
              </a:rPr>
              <a:t>ä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-</a:t>
            </a:r>
            <a:r>
              <a:rPr sz="1200" spc="-45" dirty="0">
                <a:latin typeface="Calibri"/>
                <a:cs typeface="Calibri"/>
              </a:rPr>
              <a:t>k</a:t>
            </a:r>
            <a:r>
              <a:rPr sz="1200" spc="-5" dirty="0">
                <a:latin typeface="Calibri"/>
                <a:cs typeface="Calibri"/>
              </a:rPr>
              <a:t>oh</a:t>
            </a:r>
            <a:r>
              <a:rPr sz="1200" spc="-10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380744" y="6472428"/>
            <a:ext cx="1911350" cy="277495"/>
          </a:xfrm>
          <a:custGeom>
            <a:avLst/>
            <a:gdLst/>
            <a:ahLst/>
            <a:cxnLst/>
            <a:rect l="l" t="t" r="r" b="b"/>
            <a:pathLst>
              <a:path w="1911350" h="277495">
                <a:moveTo>
                  <a:pt x="1911095" y="0"/>
                </a:moveTo>
                <a:lnTo>
                  <a:pt x="0" y="0"/>
                </a:lnTo>
                <a:lnTo>
                  <a:pt x="0" y="277368"/>
                </a:lnTo>
                <a:lnTo>
                  <a:pt x="1911095" y="277368"/>
                </a:lnTo>
                <a:lnTo>
                  <a:pt x="1911095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459230" y="6497828"/>
            <a:ext cx="10661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95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allenna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-pai</a:t>
            </a:r>
            <a:r>
              <a:rPr sz="1200" spc="5" dirty="0">
                <a:latin typeface="Calibri"/>
                <a:cs typeface="Calibri"/>
              </a:rPr>
              <a:t>n</a:t>
            </a:r>
            <a:r>
              <a:rPr sz="1200" dirty="0">
                <a:latin typeface="Calibri"/>
                <a:cs typeface="Calibri"/>
              </a:rPr>
              <a:t>i</a:t>
            </a:r>
            <a:r>
              <a:rPr sz="1200" spc="-45" dirty="0">
                <a:latin typeface="Calibri"/>
                <a:cs typeface="Calibri"/>
              </a:rPr>
              <a:t>k</a:t>
            </a:r>
            <a:r>
              <a:rPr sz="1200" dirty="0">
                <a:latin typeface="Calibri"/>
                <a:cs typeface="Calibri"/>
              </a:rPr>
              <a:t>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476488" y="2154935"/>
            <a:ext cx="1381125" cy="277495"/>
          </a:xfrm>
          <a:prstGeom prst="rect">
            <a:avLst/>
          </a:prstGeom>
          <a:solidFill>
            <a:srgbClr val="00AFEF"/>
          </a:solidFill>
        </p:spPr>
        <p:txBody>
          <a:bodyPr vert="horz" wrap="square" lIns="0" tIns="3683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90"/>
              </a:spcBef>
            </a:pPr>
            <a:r>
              <a:rPr sz="1200" spc="-10" dirty="0">
                <a:latin typeface="Calibri"/>
                <a:cs typeface="Calibri"/>
              </a:rPr>
              <a:t>Hakemuksen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556117" y="2361946"/>
            <a:ext cx="48323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5" dirty="0">
                <a:latin typeface="Calibri"/>
                <a:cs typeface="Calibri"/>
              </a:rPr>
              <a:t>v</a:t>
            </a:r>
            <a:r>
              <a:rPr sz="1200" dirty="0">
                <a:latin typeface="Calibri"/>
                <a:cs typeface="Calibri"/>
              </a:rPr>
              <a:t>ai</a:t>
            </a:r>
            <a:r>
              <a:rPr sz="1200" spc="5" dirty="0">
                <a:latin typeface="Calibri"/>
                <a:cs typeface="Calibri"/>
              </a:rPr>
              <a:t>h</a:t>
            </a:r>
            <a:r>
              <a:rPr sz="1200" dirty="0">
                <a:latin typeface="Calibri"/>
                <a:cs typeface="Calibri"/>
              </a:rPr>
              <a:t>e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dirty="0">
                <a:latin typeface="Calibri"/>
                <a:cs typeface="Calibri"/>
              </a:rPr>
              <a:t>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864602" y="2314955"/>
            <a:ext cx="541655" cy="93345"/>
          </a:xfrm>
          <a:custGeom>
            <a:avLst/>
            <a:gdLst/>
            <a:ahLst/>
            <a:cxnLst/>
            <a:rect l="l" t="t" r="r" b="b"/>
            <a:pathLst>
              <a:path w="541654" h="93344">
                <a:moveTo>
                  <a:pt x="72136" y="17145"/>
                </a:moveTo>
                <a:lnTo>
                  <a:pt x="0" y="62484"/>
                </a:lnTo>
                <a:lnTo>
                  <a:pt x="79501" y="92964"/>
                </a:lnTo>
                <a:lnTo>
                  <a:pt x="76898" y="66167"/>
                </a:lnTo>
                <a:lnTo>
                  <a:pt x="64134" y="66167"/>
                </a:lnTo>
                <a:lnTo>
                  <a:pt x="62229" y="46482"/>
                </a:lnTo>
                <a:lnTo>
                  <a:pt x="74866" y="45250"/>
                </a:lnTo>
                <a:lnTo>
                  <a:pt x="72136" y="17145"/>
                </a:lnTo>
                <a:close/>
              </a:path>
              <a:path w="541654" h="93344">
                <a:moveTo>
                  <a:pt x="74866" y="45250"/>
                </a:moveTo>
                <a:lnTo>
                  <a:pt x="62229" y="46482"/>
                </a:lnTo>
                <a:lnTo>
                  <a:pt x="64134" y="66167"/>
                </a:lnTo>
                <a:lnTo>
                  <a:pt x="76779" y="64938"/>
                </a:lnTo>
                <a:lnTo>
                  <a:pt x="74866" y="45250"/>
                </a:lnTo>
                <a:close/>
              </a:path>
              <a:path w="541654" h="93344">
                <a:moveTo>
                  <a:pt x="76779" y="64938"/>
                </a:moveTo>
                <a:lnTo>
                  <a:pt x="64134" y="66167"/>
                </a:lnTo>
                <a:lnTo>
                  <a:pt x="76898" y="66167"/>
                </a:lnTo>
                <a:lnTo>
                  <a:pt x="76779" y="64938"/>
                </a:lnTo>
                <a:close/>
              </a:path>
              <a:path w="541654" h="93344">
                <a:moveTo>
                  <a:pt x="539369" y="0"/>
                </a:moveTo>
                <a:lnTo>
                  <a:pt x="74866" y="45250"/>
                </a:lnTo>
                <a:lnTo>
                  <a:pt x="76779" y="64938"/>
                </a:lnTo>
                <a:lnTo>
                  <a:pt x="541274" y="19812"/>
                </a:lnTo>
                <a:lnTo>
                  <a:pt x="539369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5">
            <a:extLst>
              <a:ext uri="{FF2B5EF4-FFF2-40B4-BE49-F238E27FC236}">
                <a16:creationId xmlns:a16="http://schemas.microsoft.com/office/drawing/2014/main" id="{C96696AC-A135-4044-9728-050B0477076D}"/>
              </a:ext>
            </a:extLst>
          </p:cNvPr>
          <p:cNvSpPr/>
          <p:nvPr/>
        </p:nvSpPr>
        <p:spPr>
          <a:xfrm>
            <a:off x="3051266" y="627607"/>
            <a:ext cx="2926080" cy="60960"/>
          </a:xfrm>
          <a:custGeom>
            <a:avLst/>
            <a:gdLst/>
            <a:ahLst/>
            <a:cxnLst/>
            <a:rect l="l" t="t" r="r" b="b"/>
            <a:pathLst>
              <a:path w="2926079" h="60960">
                <a:moveTo>
                  <a:pt x="2926080" y="0"/>
                </a:moveTo>
                <a:lnTo>
                  <a:pt x="0" y="0"/>
                </a:lnTo>
                <a:lnTo>
                  <a:pt x="0" y="60960"/>
                </a:lnTo>
                <a:lnTo>
                  <a:pt x="2926080" y="60960"/>
                </a:lnTo>
                <a:lnTo>
                  <a:pt x="2926080" y="0"/>
                </a:lnTo>
                <a:close/>
              </a:path>
            </a:pathLst>
          </a:custGeom>
          <a:solidFill>
            <a:srgbClr val="EBB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8EB466C-16B9-4E5A-8957-1F5777C16B9B}"/>
              </a:ext>
            </a:extLst>
          </p:cNvPr>
          <p:cNvSpPr/>
          <p:nvPr/>
        </p:nvSpPr>
        <p:spPr>
          <a:xfrm>
            <a:off x="2999993" y="1646173"/>
            <a:ext cx="2926080" cy="1112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50425" y="1770125"/>
            <a:ext cx="688530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66670" marR="5080" indent="-2554605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FFFFFF"/>
                </a:solidFill>
              </a:rPr>
              <a:t>Perustamiskirjahakemuksen </a:t>
            </a:r>
            <a:r>
              <a:rPr sz="4000" spc="-1100" dirty="0">
                <a:solidFill>
                  <a:srgbClr val="FFFFFF"/>
                </a:solidFill>
              </a:rPr>
              <a:t> </a:t>
            </a:r>
            <a:r>
              <a:rPr sz="4000" spc="-5" dirty="0">
                <a:solidFill>
                  <a:srgbClr val="FFFFFF"/>
                </a:solidFill>
              </a:rPr>
              <a:t>vaiheet</a:t>
            </a:r>
            <a:endParaRPr sz="4000" dirty="0"/>
          </a:p>
        </p:txBody>
      </p:sp>
      <p:sp>
        <p:nvSpPr>
          <p:cNvPr id="4" name="object 4"/>
          <p:cNvSpPr/>
          <p:nvPr/>
        </p:nvSpPr>
        <p:spPr>
          <a:xfrm>
            <a:off x="5370576" y="2977895"/>
            <a:ext cx="1450975" cy="73660"/>
          </a:xfrm>
          <a:custGeom>
            <a:avLst/>
            <a:gdLst/>
            <a:ahLst/>
            <a:cxnLst/>
            <a:rect l="l" t="t" r="r" b="b"/>
            <a:pathLst>
              <a:path w="1450975" h="73660">
                <a:moveTo>
                  <a:pt x="1450848" y="0"/>
                </a:moveTo>
                <a:lnTo>
                  <a:pt x="0" y="0"/>
                </a:lnTo>
                <a:lnTo>
                  <a:pt x="0" y="73151"/>
                </a:lnTo>
                <a:lnTo>
                  <a:pt x="1450848" y="73151"/>
                </a:lnTo>
                <a:lnTo>
                  <a:pt x="1450848" y="0"/>
                </a:lnTo>
                <a:close/>
              </a:path>
            </a:pathLst>
          </a:custGeom>
          <a:solidFill>
            <a:srgbClr val="FAC5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617197" y="6432296"/>
            <a:ext cx="1657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00338D"/>
                </a:solidFill>
                <a:latin typeface="Arial"/>
                <a:cs typeface="Arial"/>
              </a:rPr>
              <a:t>11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00298" y="3359658"/>
            <a:ext cx="6385560" cy="194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Olet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aloittanut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uuden klubin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hakemuksen.</a:t>
            </a:r>
            <a:endParaRPr sz="180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Klubin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perustamisessa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useita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vaiheita.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Nämä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tiedot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tulevat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opastamaan</a:t>
            </a:r>
            <a:r>
              <a:rPr sz="18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seuraavien</a:t>
            </a:r>
            <a:r>
              <a:rPr sz="18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vaiheiden</a:t>
            </a:r>
            <a:r>
              <a:rPr sz="18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kanssa: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Arial"/>
              <a:cs typeface="Arial"/>
            </a:endParaRPr>
          </a:p>
          <a:p>
            <a:pPr marL="2540" algn="ctr">
              <a:lnSpc>
                <a:spcPct val="100000"/>
              </a:lnSpc>
              <a:spcBef>
                <a:spcPts val="5"/>
              </a:spcBef>
              <a:tabLst>
                <a:tab pos="288925" algn="l"/>
              </a:tabLst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-	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Hakemuksen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vaiheet</a:t>
            </a:r>
            <a:endParaRPr sz="180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  <a:tabLst>
                <a:tab pos="287020" algn="l"/>
              </a:tabLst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-	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Uuden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klubin hakemus</a:t>
            </a:r>
            <a:endParaRPr sz="1800">
              <a:latin typeface="Arial"/>
              <a:cs typeface="Arial"/>
            </a:endParaRPr>
          </a:p>
          <a:p>
            <a:pPr marL="3175" algn="ctr">
              <a:lnSpc>
                <a:spcPct val="100000"/>
              </a:lnSpc>
              <a:tabLst>
                <a:tab pos="289560" algn="l"/>
              </a:tabLst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-	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Uusien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 tai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siirtojäsenten</a:t>
            </a:r>
            <a:r>
              <a:rPr sz="18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lisääminen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5360" y="0"/>
            <a:ext cx="11188065" cy="6858000"/>
          </a:xfrm>
          <a:custGeom>
            <a:avLst/>
            <a:gdLst/>
            <a:ahLst/>
            <a:cxnLst/>
            <a:rect l="l" t="t" r="r" b="b"/>
            <a:pathLst>
              <a:path w="11188065" h="6858000">
                <a:moveTo>
                  <a:pt x="10899738" y="0"/>
                </a:moveTo>
                <a:lnTo>
                  <a:pt x="1586752" y="0"/>
                </a:lnTo>
                <a:lnTo>
                  <a:pt x="0" y="6857996"/>
                </a:lnTo>
                <a:lnTo>
                  <a:pt x="11187683" y="6857996"/>
                </a:lnTo>
                <a:lnTo>
                  <a:pt x="11187683" y="380"/>
                </a:lnTo>
                <a:lnTo>
                  <a:pt x="108997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70177" y="321135"/>
            <a:ext cx="7811770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Uuden</a:t>
            </a:r>
            <a:r>
              <a:rPr sz="3200" spc="10" dirty="0"/>
              <a:t> </a:t>
            </a:r>
            <a:r>
              <a:rPr sz="3200" spc="-5" dirty="0"/>
              <a:t>klubin</a:t>
            </a:r>
            <a:r>
              <a:rPr sz="3200" spc="15" dirty="0"/>
              <a:t> </a:t>
            </a:r>
            <a:r>
              <a:rPr sz="3200" spc="-5" dirty="0"/>
              <a:t>hakemuksen</a:t>
            </a:r>
            <a:r>
              <a:rPr sz="3200" spc="5" dirty="0"/>
              <a:t> </a:t>
            </a:r>
            <a:r>
              <a:rPr sz="3200" spc="-5" dirty="0"/>
              <a:t>lähettäminen:</a:t>
            </a:r>
            <a:r>
              <a:rPr sz="3200" spc="5" dirty="0"/>
              <a:t> </a:t>
            </a:r>
            <a:r>
              <a:rPr sz="3200" spc="-10" dirty="0"/>
              <a:t>MyLCI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2532888" y="1328927"/>
            <a:ext cx="7914640" cy="1722120"/>
            <a:chOff x="2532888" y="1328927"/>
            <a:chExt cx="7914640" cy="1722120"/>
          </a:xfrm>
        </p:grpSpPr>
        <p:sp>
          <p:nvSpPr>
            <p:cNvPr id="5" name="object 5"/>
            <p:cNvSpPr/>
            <p:nvPr/>
          </p:nvSpPr>
          <p:spPr>
            <a:xfrm>
              <a:off x="2689860" y="1328927"/>
              <a:ext cx="2926080" cy="60960"/>
            </a:xfrm>
            <a:custGeom>
              <a:avLst/>
              <a:gdLst/>
              <a:ahLst/>
              <a:cxnLst/>
              <a:rect l="l" t="t" r="r" b="b"/>
              <a:pathLst>
                <a:path w="2926079" h="60959">
                  <a:moveTo>
                    <a:pt x="2926080" y="0"/>
                  </a:moveTo>
                  <a:lnTo>
                    <a:pt x="0" y="0"/>
                  </a:lnTo>
                  <a:lnTo>
                    <a:pt x="0" y="60960"/>
                  </a:lnTo>
                  <a:lnTo>
                    <a:pt x="2926080" y="60960"/>
                  </a:lnTo>
                  <a:lnTo>
                    <a:pt x="2926080" y="0"/>
                  </a:lnTo>
                  <a:close/>
                </a:path>
              </a:pathLst>
            </a:custGeom>
            <a:solidFill>
              <a:srgbClr val="EBB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32888" y="1984247"/>
              <a:ext cx="7914131" cy="1066800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2611627" y="1592960"/>
            <a:ext cx="661098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Uuden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klubin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hakemuksen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hyväksymisvaiheet.</a:t>
            </a:r>
            <a:r>
              <a:rPr sz="1800" spc="5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Vaiheita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on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kuusi.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02079" y="3323920"/>
            <a:ext cx="5720080" cy="1946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Vinkkejä</a:t>
            </a:r>
            <a:r>
              <a:rPr sz="1800" b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hakemuksen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täyttämiseen</a:t>
            </a:r>
            <a:endParaRPr sz="18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latin typeface="Arial"/>
                <a:cs typeface="Arial"/>
              </a:rPr>
              <a:t>Hakemus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ole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lopullinen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ennen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kuin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on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lähetetty</a:t>
            </a:r>
            <a:endParaRPr sz="1800">
              <a:latin typeface="Arial"/>
              <a:cs typeface="Arial"/>
            </a:endParaRPr>
          </a:p>
          <a:p>
            <a:pPr marL="329565">
              <a:lnSpc>
                <a:spcPct val="100000"/>
              </a:lnSpc>
            </a:pPr>
            <a:r>
              <a:rPr sz="1800" i="1" spc="-5" dirty="0">
                <a:latin typeface="Arial"/>
                <a:cs typeface="Arial"/>
              </a:rPr>
              <a:t>Odottaa</a:t>
            </a:r>
            <a:r>
              <a:rPr sz="1800" i="1" spc="-30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hyväksymistä</a:t>
            </a:r>
            <a:endParaRPr sz="18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800" spc="-10" dirty="0">
                <a:latin typeface="Arial"/>
                <a:cs typeface="Arial"/>
              </a:rPr>
              <a:t>Viestit</a:t>
            </a:r>
            <a:r>
              <a:rPr sz="1800" spc="-5" dirty="0">
                <a:latin typeface="Arial"/>
                <a:cs typeface="Arial"/>
              </a:rPr>
              <a:t> ja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näkyvyys</a:t>
            </a:r>
            <a:r>
              <a:rPr sz="1800" spc="5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prosessin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aikana</a:t>
            </a:r>
            <a:endParaRPr sz="18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buFont typeface="Courier New"/>
              <a:buChar char="o"/>
              <a:tabLst>
                <a:tab pos="756920" algn="l"/>
              </a:tabLst>
            </a:pPr>
            <a:r>
              <a:rPr sz="1800" i="1" spc="-5" dirty="0">
                <a:latin typeface="Arial"/>
                <a:cs typeface="Arial"/>
              </a:rPr>
              <a:t>Ilmoitukset</a:t>
            </a:r>
            <a:endParaRPr sz="18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buFont typeface="Courier New"/>
              <a:buChar char="o"/>
              <a:tabLst>
                <a:tab pos="756920" algn="l"/>
              </a:tabLst>
            </a:pPr>
            <a:r>
              <a:rPr sz="1800" i="1" spc="-25" dirty="0">
                <a:latin typeface="Arial"/>
                <a:cs typeface="Arial"/>
              </a:rPr>
              <a:t>Tehtävät</a:t>
            </a:r>
            <a:r>
              <a:rPr sz="1800" i="1" spc="-10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kotisivun</a:t>
            </a:r>
            <a:r>
              <a:rPr sz="1800" i="1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tehtävät-listalla</a:t>
            </a:r>
            <a:endParaRPr sz="18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buFont typeface="Courier New"/>
              <a:buChar char="o"/>
              <a:tabLst>
                <a:tab pos="756920" algn="l"/>
              </a:tabLst>
            </a:pPr>
            <a:r>
              <a:rPr sz="1800" i="1" spc="-5" dirty="0">
                <a:latin typeface="Arial"/>
                <a:cs typeface="Arial"/>
              </a:rPr>
              <a:t>Huomautukset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743325" y="3517391"/>
            <a:ext cx="8324215" cy="3238500"/>
            <a:chOff x="3743325" y="3517391"/>
            <a:chExt cx="8324215" cy="3238500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53628" y="3517391"/>
              <a:ext cx="2362200" cy="105460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19059" y="5007862"/>
              <a:ext cx="4347972" cy="1748027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5902451" y="4206366"/>
              <a:ext cx="2484755" cy="654685"/>
            </a:xfrm>
            <a:custGeom>
              <a:avLst/>
              <a:gdLst/>
              <a:ahLst/>
              <a:cxnLst/>
              <a:rect l="l" t="t" r="r" b="b"/>
              <a:pathLst>
                <a:path w="2484754" h="654685">
                  <a:moveTo>
                    <a:pt x="2409135" y="30698"/>
                  </a:moveTo>
                  <a:lnTo>
                    <a:pt x="0" y="641984"/>
                  </a:lnTo>
                  <a:lnTo>
                    <a:pt x="3048" y="654303"/>
                  </a:lnTo>
                  <a:lnTo>
                    <a:pt x="2412268" y="42996"/>
                  </a:lnTo>
                  <a:lnTo>
                    <a:pt x="2409135" y="30698"/>
                  </a:lnTo>
                  <a:close/>
                </a:path>
                <a:path w="2484754" h="654685">
                  <a:moveTo>
                    <a:pt x="2473728" y="27558"/>
                  </a:moveTo>
                  <a:lnTo>
                    <a:pt x="2421508" y="27558"/>
                  </a:lnTo>
                  <a:lnTo>
                    <a:pt x="2424556" y="39877"/>
                  </a:lnTo>
                  <a:lnTo>
                    <a:pt x="2412268" y="42996"/>
                  </a:lnTo>
                  <a:lnTo>
                    <a:pt x="2420112" y="73786"/>
                  </a:lnTo>
                  <a:lnTo>
                    <a:pt x="2473728" y="27558"/>
                  </a:lnTo>
                  <a:close/>
                </a:path>
                <a:path w="2484754" h="654685">
                  <a:moveTo>
                    <a:pt x="2421508" y="27558"/>
                  </a:moveTo>
                  <a:lnTo>
                    <a:pt x="2409135" y="30698"/>
                  </a:lnTo>
                  <a:lnTo>
                    <a:pt x="2412268" y="42996"/>
                  </a:lnTo>
                  <a:lnTo>
                    <a:pt x="2424556" y="39877"/>
                  </a:lnTo>
                  <a:lnTo>
                    <a:pt x="2421508" y="27558"/>
                  </a:lnTo>
                  <a:close/>
                </a:path>
                <a:path w="2484754" h="654685">
                  <a:moveTo>
                    <a:pt x="2401316" y="0"/>
                  </a:moveTo>
                  <a:lnTo>
                    <a:pt x="2409135" y="30698"/>
                  </a:lnTo>
                  <a:lnTo>
                    <a:pt x="2421508" y="27558"/>
                  </a:lnTo>
                  <a:lnTo>
                    <a:pt x="2473728" y="27558"/>
                  </a:lnTo>
                  <a:lnTo>
                    <a:pt x="2484628" y="18160"/>
                  </a:lnTo>
                  <a:lnTo>
                    <a:pt x="240131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743325" y="5192140"/>
              <a:ext cx="3879215" cy="722630"/>
            </a:xfrm>
            <a:custGeom>
              <a:avLst/>
              <a:gdLst/>
              <a:ahLst/>
              <a:cxnLst/>
              <a:rect l="l" t="t" r="r" b="b"/>
              <a:pathLst>
                <a:path w="3879215" h="722629">
                  <a:moveTo>
                    <a:pt x="3803110" y="690901"/>
                  </a:moveTo>
                  <a:lnTo>
                    <a:pt x="3797554" y="722160"/>
                  </a:lnTo>
                  <a:lnTo>
                    <a:pt x="3879215" y="698030"/>
                  </a:lnTo>
                  <a:lnTo>
                    <a:pt x="3872633" y="693127"/>
                  </a:lnTo>
                  <a:lnTo>
                    <a:pt x="3815588" y="693127"/>
                  </a:lnTo>
                  <a:lnTo>
                    <a:pt x="3803110" y="690901"/>
                  </a:lnTo>
                  <a:close/>
                </a:path>
                <a:path w="3879215" h="722629">
                  <a:moveTo>
                    <a:pt x="3805329" y="678416"/>
                  </a:moveTo>
                  <a:lnTo>
                    <a:pt x="3803110" y="690901"/>
                  </a:lnTo>
                  <a:lnTo>
                    <a:pt x="3815588" y="693127"/>
                  </a:lnTo>
                  <a:lnTo>
                    <a:pt x="3817747" y="680631"/>
                  </a:lnTo>
                  <a:lnTo>
                    <a:pt x="3805329" y="678416"/>
                  </a:lnTo>
                  <a:close/>
                </a:path>
                <a:path w="3879215" h="722629">
                  <a:moveTo>
                    <a:pt x="3810889" y="647141"/>
                  </a:moveTo>
                  <a:lnTo>
                    <a:pt x="3805329" y="678416"/>
                  </a:lnTo>
                  <a:lnTo>
                    <a:pt x="3817747" y="680631"/>
                  </a:lnTo>
                  <a:lnTo>
                    <a:pt x="3815588" y="693127"/>
                  </a:lnTo>
                  <a:lnTo>
                    <a:pt x="3872633" y="693127"/>
                  </a:lnTo>
                  <a:lnTo>
                    <a:pt x="3810889" y="647141"/>
                  </a:lnTo>
                  <a:close/>
                </a:path>
                <a:path w="3879215" h="722629">
                  <a:moveTo>
                    <a:pt x="2286" y="0"/>
                  </a:moveTo>
                  <a:lnTo>
                    <a:pt x="0" y="12445"/>
                  </a:lnTo>
                  <a:lnTo>
                    <a:pt x="3803110" y="690901"/>
                  </a:lnTo>
                  <a:lnTo>
                    <a:pt x="3805329" y="678416"/>
                  </a:lnTo>
                  <a:lnTo>
                    <a:pt x="228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51815" y="371093"/>
            <a:ext cx="1276350" cy="48831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>
              <a:lnSpc>
                <a:spcPts val="1730"/>
              </a:lnSpc>
              <a:spcBef>
                <a:spcPts val="310"/>
              </a:spcBef>
            </a:pPr>
            <a:r>
              <a:rPr sz="1600" b="1" spc="-5" dirty="0">
                <a:solidFill>
                  <a:srgbClr val="EBB700"/>
                </a:solidFill>
                <a:latin typeface="Arial"/>
                <a:cs typeface="Arial"/>
              </a:rPr>
              <a:t>Hakemuksen  lähe</a:t>
            </a:r>
            <a:r>
              <a:rPr sz="1600" b="1" spc="-10" dirty="0">
                <a:solidFill>
                  <a:srgbClr val="EBB700"/>
                </a:solidFill>
                <a:latin typeface="Arial"/>
                <a:cs typeface="Arial"/>
              </a:rPr>
              <a:t>t</a:t>
            </a:r>
            <a:r>
              <a:rPr sz="1600" b="1" spc="-5" dirty="0">
                <a:solidFill>
                  <a:srgbClr val="EBB700"/>
                </a:solidFill>
                <a:latin typeface="Arial"/>
                <a:cs typeface="Arial"/>
              </a:rPr>
              <a:t>tä</a:t>
            </a:r>
            <a:r>
              <a:rPr sz="1600" b="1" spc="-15" dirty="0">
                <a:solidFill>
                  <a:srgbClr val="EBB700"/>
                </a:solidFill>
                <a:latin typeface="Arial"/>
                <a:cs typeface="Arial"/>
              </a:rPr>
              <a:t>m</a:t>
            </a:r>
            <a:r>
              <a:rPr sz="1600" b="1" spc="-5" dirty="0">
                <a:solidFill>
                  <a:srgbClr val="EBB700"/>
                </a:solidFill>
                <a:latin typeface="Arial"/>
                <a:cs typeface="Arial"/>
              </a:rPr>
              <a:t>inen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6079" y="0"/>
            <a:ext cx="11186160" cy="6858000"/>
          </a:xfrm>
          <a:custGeom>
            <a:avLst/>
            <a:gdLst/>
            <a:ahLst/>
            <a:cxnLst/>
            <a:rect l="l" t="t" r="r" b="b"/>
            <a:pathLst>
              <a:path w="11186160" h="6858000">
                <a:moveTo>
                  <a:pt x="1586752" y="0"/>
                </a:moveTo>
                <a:lnTo>
                  <a:pt x="0" y="6857998"/>
                </a:lnTo>
                <a:lnTo>
                  <a:pt x="11185920" y="6857998"/>
                </a:lnTo>
                <a:lnTo>
                  <a:pt x="11185920" y="8000"/>
                </a:lnTo>
                <a:lnTo>
                  <a:pt x="5137926" y="4699"/>
                </a:lnTo>
                <a:lnTo>
                  <a:pt x="1586752" y="0"/>
                </a:lnTo>
                <a:close/>
              </a:path>
              <a:path w="11186160" h="6858000">
                <a:moveTo>
                  <a:pt x="5139069" y="0"/>
                </a:moveTo>
                <a:lnTo>
                  <a:pt x="5137926" y="4699"/>
                </a:lnTo>
                <a:lnTo>
                  <a:pt x="8690394" y="4699"/>
                </a:lnTo>
                <a:lnTo>
                  <a:pt x="51390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39873" y="2975863"/>
            <a:ext cx="160909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FF0000"/>
                </a:solidFill>
                <a:latin typeface="Calibri"/>
                <a:cs typeface="Calibri"/>
              </a:rPr>
              <a:t>Klubin</a:t>
            </a:r>
            <a:r>
              <a:rPr sz="140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0000"/>
                </a:solidFill>
                <a:latin typeface="Calibri"/>
                <a:cs typeface="Calibri"/>
              </a:rPr>
              <a:t>nimi</a:t>
            </a:r>
            <a:r>
              <a:rPr sz="140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0000"/>
                </a:solidFill>
                <a:latin typeface="Calibri"/>
                <a:cs typeface="Calibri"/>
              </a:rPr>
              <a:t>&amp;</a:t>
            </a:r>
            <a:r>
              <a:rPr sz="14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0000"/>
                </a:solidFill>
                <a:latin typeface="Calibri"/>
                <a:cs typeface="Calibri"/>
              </a:rPr>
              <a:t>numero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61940" y="2975863"/>
            <a:ext cx="8280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FF0000"/>
                </a:solidFill>
                <a:latin typeface="Calibri"/>
                <a:cs typeface="Calibri"/>
              </a:rPr>
              <a:t>Piiri</a:t>
            </a:r>
            <a:r>
              <a:rPr sz="140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0000"/>
                </a:solidFill>
                <a:latin typeface="Calibri"/>
                <a:cs typeface="Calibri"/>
              </a:rPr>
              <a:t>&amp;</a:t>
            </a:r>
            <a:r>
              <a:rPr sz="140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0000"/>
                </a:solidFill>
                <a:latin typeface="Calibri"/>
                <a:cs typeface="Calibri"/>
              </a:rPr>
              <a:t>Maa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16622" y="3033776"/>
            <a:ext cx="160782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FF0000"/>
                </a:solidFill>
                <a:latin typeface="Calibri"/>
                <a:cs typeface="Calibri"/>
              </a:rPr>
              <a:t>Pvm</a:t>
            </a:r>
            <a:r>
              <a:rPr sz="1400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0000"/>
                </a:solidFill>
                <a:latin typeface="Calibri"/>
                <a:cs typeface="Calibri"/>
              </a:rPr>
              <a:t>jolloin</a:t>
            </a:r>
            <a:r>
              <a:rPr sz="140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0000"/>
                </a:solidFill>
                <a:latin typeface="Calibri"/>
                <a:cs typeface="Calibri"/>
              </a:rPr>
              <a:t>raportoitu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29322" y="3269360"/>
            <a:ext cx="3505200" cy="213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35"/>
              </a:lnSpc>
              <a:tabLst>
                <a:tab pos="2777490" algn="l"/>
              </a:tabLst>
            </a:pPr>
            <a:r>
              <a:rPr sz="2100" baseline="-11904" dirty="0">
                <a:solidFill>
                  <a:srgbClr val="FF0000"/>
                </a:solidFill>
                <a:latin typeface="Calibri"/>
                <a:cs typeface="Calibri"/>
              </a:rPr>
              <a:t>My</a:t>
            </a:r>
            <a:r>
              <a:rPr sz="2100" spc="-22" baseline="-11904" dirty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2100" spc="-7" baseline="-11904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2100" spc="-15" baseline="-11904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100" spc="-7" baseline="-11904" dirty="0">
                <a:solidFill>
                  <a:srgbClr val="FF0000"/>
                </a:solidFill>
                <a:latin typeface="Calibri"/>
                <a:cs typeface="Calibri"/>
              </a:rPr>
              <a:t>:s</a:t>
            </a:r>
            <a:r>
              <a:rPr sz="2100" baseline="-11904" dirty="0">
                <a:solidFill>
                  <a:srgbClr val="FF0000"/>
                </a:solidFill>
                <a:latin typeface="Calibri"/>
                <a:cs typeface="Calibri"/>
              </a:rPr>
              <a:t>sa	</a:t>
            </a:r>
            <a:r>
              <a:rPr sz="1400" spc="-5" dirty="0">
                <a:solidFill>
                  <a:srgbClr val="FF0000"/>
                </a:solidFill>
                <a:latin typeface="Calibri"/>
                <a:cs typeface="Calibri"/>
              </a:rPr>
              <a:t>odo</a:t>
            </a:r>
            <a:r>
              <a:rPr sz="1400" spc="-2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1400" spc="-1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140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1400" spc="-10" dirty="0">
                <a:solidFill>
                  <a:srgbClr val="FF0000"/>
                </a:solidFill>
                <a:latin typeface="Calibri"/>
                <a:cs typeface="Calibri"/>
              </a:rPr>
              <a:t>nu</a:t>
            </a:r>
            <a:r>
              <a:rPr sz="1400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91996" y="5036820"/>
            <a:ext cx="1727200" cy="830580"/>
          </a:xfrm>
          <a:prstGeom prst="rect">
            <a:avLst/>
          </a:prstGeom>
          <a:solidFill>
            <a:srgbClr val="00AFEF"/>
          </a:solidFill>
        </p:spPr>
        <p:txBody>
          <a:bodyPr vert="horz" wrap="square" lIns="0" tIns="38100" rIns="0" bIns="0" rtlCol="0">
            <a:spAutoFit/>
          </a:bodyPr>
          <a:lstStyle/>
          <a:p>
            <a:pPr marL="91440" marR="412115">
              <a:lnSpc>
                <a:spcPct val="100000"/>
              </a:lnSpc>
              <a:spcBef>
                <a:spcPts val="300"/>
              </a:spcBef>
            </a:pPr>
            <a:r>
              <a:rPr sz="1200" b="1" dirty="0">
                <a:latin typeface="Calibri"/>
                <a:cs typeface="Calibri"/>
              </a:rPr>
              <a:t>Opaslion: 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Piirikuvernöörin </a:t>
            </a:r>
            <a:r>
              <a:rPr sz="1200" dirty="0">
                <a:latin typeface="Calibri"/>
                <a:cs typeface="Calibri"/>
              </a:rPr>
              <a:t> lä</a:t>
            </a:r>
            <a:r>
              <a:rPr sz="1200" spc="5" dirty="0">
                <a:latin typeface="Calibri"/>
                <a:cs typeface="Calibri"/>
              </a:rPr>
              <a:t>h</a:t>
            </a:r>
            <a:r>
              <a:rPr sz="1200" spc="-10" dirty="0">
                <a:latin typeface="Calibri"/>
                <a:cs typeface="Calibri"/>
              </a:rPr>
              <a:t>etett</a:t>
            </a:r>
            <a:r>
              <a:rPr sz="1200" spc="-25" dirty="0">
                <a:latin typeface="Calibri"/>
                <a:cs typeface="Calibri"/>
              </a:rPr>
              <a:t>ä</a:t>
            </a:r>
            <a:r>
              <a:rPr sz="1200" spc="-15" dirty="0">
                <a:latin typeface="Calibri"/>
                <a:cs typeface="Calibri"/>
              </a:rPr>
              <a:t>v</a:t>
            </a:r>
            <a:r>
              <a:rPr sz="1200" dirty="0">
                <a:latin typeface="Calibri"/>
                <a:cs typeface="Calibri"/>
              </a:rPr>
              <a:t>ä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t</a:t>
            </a:r>
            <a:r>
              <a:rPr sz="1200" spc="-25" dirty="0">
                <a:latin typeface="Calibri"/>
                <a:cs typeface="Calibri"/>
              </a:rPr>
              <a:t>ä</a:t>
            </a:r>
            <a:r>
              <a:rPr sz="1200" dirty="0">
                <a:latin typeface="Calibri"/>
                <a:cs typeface="Calibri"/>
              </a:rPr>
              <a:t>y</a:t>
            </a:r>
            <a:r>
              <a:rPr sz="1200" spc="-10" dirty="0">
                <a:latin typeface="Calibri"/>
                <a:cs typeface="Calibri"/>
              </a:rPr>
              <a:t>tet</a:t>
            </a:r>
            <a:r>
              <a:rPr sz="1200" dirty="0">
                <a:latin typeface="Calibri"/>
                <a:cs typeface="Calibri"/>
              </a:rPr>
              <a:t>ty  </a:t>
            </a:r>
            <a:r>
              <a:rPr sz="1200" spc="-10" dirty="0">
                <a:latin typeface="Calibri"/>
                <a:cs typeface="Calibri"/>
              </a:rPr>
              <a:t>hakemus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989576" y="2302764"/>
            <a:ext cx="2243455" cy="646430"/>
          </a:xfrm>
          <a:custGeom>
            <a:avLst/>
            <a:gdLst/>
            <a:ahLst/>
            <a:cxnLst/>
            <a:rect l="l" t="t" r="r" b="b"/>
            <a:pathLst>
              <a:path w="2243454" h="646430">
                <a:moveTo>
                  <a:pt x="2243328" y="0"/>
                </a:moveTo>
                <a:lnTo>
                  <a:pt x="0" y="0"/>
                </a:lnTo>
                <a:lnTo>
                  <a:pt x="0" y="646176"/>
                </a:lnTo>
                <a:lnTo>
                  <a:pt x="2243328" y="646176"/>
                </a:lnTo>
                <a:lnTo>
                  <a:pt x="2243328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068951" y="2326640"/>
            <a:ext cx="206628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Calibri"/>
                <a:cs typeface="Calibri"/>
              </a:rPr>
              <a:t>Lukumäärät: </a:t>
            </a:r>
            <a:r>
              <a:rPr sz="1200" spc="-5" dirty="0">
                <a:latin typeface="Calibri"/>
                <a:cs typeface="Calibri"/>
              </a:rPr>
              <a:t>Jäsenet ja virkailijat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voidaan lisätä </a:t>
            </a:r>
            <a:r>
              <a:rPr sz="1200" spc="-10" dirty="0">
                <a:latin typeface="Calibri"/>
                <a:cs typeface="Calibri"/>
              </a:rPr>
              <a:t>kun LCI </a:t>
            </a:r>
            <a:r>
              <a:rPr sz="1200" spc="-5" dirty="0">
                <a:latin typeface="Calibri"/>
                <a:cs typeface="Calibri"/>
              </a:rPr>
              <a:t>on antanut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luvan.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777996" y="5090159"/>
            <a:ext cx="2245360" cy="954405"/>
          </a:xfrm>
          <a:custGeom>
            <a:avLst/>
            <a:gdLst/>
            <a:ahLst/>
            <a:cxnLst/>
            <a:rect l="l" t="t" r="r" b="b"/>
            <a:pathLst>
              <a:path w="2245360" h="954404">
                <a:moveTo>
                  <a:pt x="2244852" y="0"/>
                </a:moveTo>
                <a:lnTo>
                  <a:pt x="0" y="0"/>
                </a:lnTo>
                <a:lnTo>
                  <a:pt x="0" y="954023"/>
                </a:lnTo>
                <a:lnTo>
                  <a:pt x="2244852" y="954023"/>
                </a:lnTo>
                <a:lnTo>
                  <a:pt x="2244852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777996" y="5090159"/>
            <a:ext cx="2245360" cy="95440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92075" marR="200660">
              <a:lnSpc>
                <a:spcPct val="100000"/>
              </a:lnSpc>
              <a:spcBef>
                <a:spcPts val="300"/>
              </a:spcBef>
            </a:pPr>
            <a:r>
              <a:rPr sz="1200" b="1" spc="-10" dirty="0">
                <a:latin typeface="Calibri"/>
                <a:cs typeface="Calibri"/>
              </a:rPr>
              <a:t>Perustamismaksut: 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Perustamismaksut </a:t>
            </a:r>
            <a:r>
              <a:rPr sz="1100" dirty="0">
                <a:latin typeface="Calibri"/>
                <a:cs typeface="Calibri"/>
              </a:rPr>
              <a:t>perustuvat 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jäsenmäärään.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Perustamismaksut </a:t>
            </a:r>
            <a:r>
              <a:rPr sz="1100" spc="-2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voidaan maksaa kun </a:t>
            </a:r>
            <a:r>
              <a:rPr sz="1100" spc="-5" dirty="0">
                <a:latin typeface="Calibri"/>
                <a:cs typeface="Calibri"/>
              </a:rPr>
              <a:t>LCI </a:t>
            </a:r>
            <a:r>
              <a:rPr sz="1100" dirty="0">
                <a:latin typeface="Calibri"/>
                <a:cs typeface="Calibri"/>
              </a:rPr>
              <a:t>on 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hyväksynyt</a:t>
            </a:r>
            <a:r>
              <a:rPr sz="1100" spc="-6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klubin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perustamisen.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512807" y="2138172"/>
            <a:ext cx="2628900" cy="954405"/>
          </a:xfrm>
          <a:custGeom>
            <a:avLst/>
            <a:gdLst/>
            <a:ahLst/>
            <a:cxnLst/>
            <a:rect l="l" t="t" r="r" b="b"/>
            <a:pathLst>
              <a:path w="2628900" h="954405">
                <a:moveTo>
                  <a:pt x="2628900" y="0"/>
                </a:moveTo>
                <a:lnTo>
                  <a:pt x="0" y="0"/>
                </a:lnTo>
                <a:lnTo>
                  <a:pt x="0" y="954024"/>
                </a:lnTo>
                <a:lnTo>
                  <a:pt x="2628900" y="954024"/>
                </a:lnTo>
                <a:lnTo>
                  <a:pt x="2628900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9592182" y="2162683"/>
            <a:ext cx="2414270" cy="10756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Calibri"/>
                <a:cs typeface="Calibri"/>
              </a:rPr>
              <a:t>Hyväksynnät: </a:t>
            </a:r>
            <a:r>
              <a:rPr sz="1100" spc="-5" dirty="0">
                <a:latin typeface="Calibri"/>
                <a:cs typeface="Calibri"/>
              </a:rPr>
              <a:t>Piirikuvernöörin/CL </a:t>
            </a:r>
            <a:r>
              <a:rPr sz="1100" dirty="0">
                <a:latin typeface="Calibri"/>
                <a:cs typeface="Calibri"/>
              </a:rPr>
              <a:t> hyväksyntä</a:t>
            </a:r>
            <a:r>
              <a:rPr sz="1100" spc="-5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tarvitaan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jotta</a:t>
            </a:r>
            <a:r>
              <a:rPr sz="1100" spc="-6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hakemus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siirtyy </a:t>
            </a:r>
            <a:r>
              <a:rPr sz="1100" spc="-23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LCI:n hyväksyttäväksi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i="1" spc="-5" dirty="0">
                <a:latin typeface="Calibri"/>
                <a:cs typeface="Calibri"/>
              </a:rPr>
              <a:t>LCI:n hyväksyntä </a:t>
            </a:r>
            <a:r>
              <a:rPr sz="1100" i="1" dirty="0">
                <a:latin typeface="Calibri"/>
                <a:cs typeface="Calibri"/>
              </a:rPr>
              <a:t>- </a:t>
            </a:r>
            <a:r>
              <a:rPr sz="1100" i="1" spc="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LCI:n </a:t>
            </a:r>
            <a:r>
              <a:rPr sz="1100" dirty="0">
                <a:latin typeface="Calibri"/>
                <a:cs typeface="Calibri"/>
              </a:rPr>
              <a:t>henkilökunta </a:t>
            </a:r>
            <a:r>
              <a:rPr sz="1100" spc="-5" dirty="0">
                <a:latin typeface="Calibri"/>
                <a:cs typeface="Calibri"/>
              </a:rPr>
              <a:t>suorittaa alustavan </a:t>
            </a:r>
            <a:r>
              <a:rPr sz="1100" dirty="0">
                <a:latin typeface="Calibri"/>
                <a:cs typeface="Calibri"/>
              </a:rPr>
              <a:t> tarkistamisen</a:t>
            </a:r>
            <a:endParaRPr sz="1100">
              <a:latin typeface="Calibri"/>
              <a:cs typeface="Calibri"/>
            </a:endParaRPr>
          </a:p>
          <a:p>
            <a:pPr marL="214629">
              <a:lnSpc>
                <a:spcPts val="1545"/>
              </a:lnSpc>
            </a:pPr>
            <a:r>
              <a:rPr sz="1400" spc="-10" dirty="0">
                <a:solidFill>
                  <a:srgbClr val="FF0000"/>
                </a:solidFill>
                <a:latin typeface="Calibri"/>
                <a:cs typeface="Calibri"/>
              </a:rPr>
              <a:t>Montako</a:t>
            </a:r>
            <a:r>
              <a:rPr sz="1400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0000"/>
                </a:solidFill>
                <a:latin typeface="Calibri"/>
                <a:cs typeface="Calibri"/>
              </a:rPr>
              <a:t>päivää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553200" y="5390388"/>
            <a:ext cx="2243455" cy="784860"/>
          </a:xfrm>
          <a:prstGeom prst="rect">
            <a:avLst/>
          </a:prstGeom>
          <a:solidFill>
            <a:srgbClr val="00AFEF"/>
          </a:solidFill>
        </p:spPr>
        <p:txBody>
          <a:bodyPr vert="horz" wrap="square" lIns="0" tIns="38100" rIns="0" bIns="0" rtlCol="0">
            <a:spAutoFit/>
          </a:bodyPr>
          <a:lstStyle/>
          <a:p>
            <a:pPr marL="91440" marR="189865">
              <a:lnSpc>
                <a:spcPct val="100000"/>
              </a:lnSpc>
              <a:spcBef>
                <a:spcPts val="300"/>
              </a:spcBef>
            </a:pPr>
            <a:r>
              <a:rPr sz="1200" b="1" spc="-5" dirty="0">
                <a:latin typeface="Calibri"/>
                <a:cs typeface="Calibri"/>
              </a:rPr>
              <a:t>Henkilökunnan</a:t>
            </a:r>
            <a:r>
              <a:rPr sz="1200" b="1" spc="1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koordinaattori: </a:t>
            </a:r>
            <a:r>
              <a:rPr sz="1200" b="1" spc="-254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LCI:n </a:t>
            </a:r>
            <a:r>
              <a:rPr sz="1100" dirty="0">
                <a:latin typeface="Calibri"/>
                <a:cs typeface="Calibri"/>
              </a:rPr>
              <a:t>henkilökunnan </a:t>
            </a:r>
            <a:r>
              <a:rPr sz="1100" spc="-5" dirty="0">
                <a:latin typeface="Calibri"/>
                <a:cs typeface="Calibri"/>
              </a:rPr>
              <a:t>jäsen, </a:t>
            </a:r>
            <a:r>
              <a:rPr sz="1100" dirty="0">
                <a:latin typeface="Calibri"/>
                <a:cs typeface="Calibri"/>
              </a:rPr>
              <a:t>joka 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tukee klubia koko 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perustamisprosessin</a:t>
            </a:r>
            <a:r>
              <a:rPr sz="1100" spc="-6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aikana.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902841" y="2785745"/>
            <a:ext cx="10289540" cy="2625090"/>
            <a:chOff x="1902841" y="2785745"/>
            <a:chExt cx="10289540" cy="2625090"/>
          </a:xfrm>
        </p:grpSpPr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08048" y="3276600"/>
              <a:ext cx="10230612" cy="1772412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902841" y="2785744"/>
              <a:ext cx="7623175" cy="2625090"/>
            </a:xfrm>
            <a:custGeom>
              <a:avLst/>
              <a:gdLst/>
              <a:ahLst/>
              <a:cxnLst/>
              <a:rect l="l" t="t" r="r" b="b"/>
              <a:pathLst>
                <a:path w="7623175" h="2625090">
                  <a:moveTo>
                    <a:pt x="576707" y="1377823"/>
                  </a:moveTo>
                  <a:lnTo>
                    <a:pt x="501142" y="1417320"/>
                  </a:lnTo>
                  <a:lnTo>
                    <a:pt x="526935" y="1435925"/>
                  </a:lnTo>
                  <a:lnTo>
                    <a:pt x="0" y="2165350"/>
                  </a:lnTo>
                  <a:lnTo>
                    <a:pt x="10414" y="2172843"/>
                  </a:lnTo>
                  <a:lnTo>
                    <a:pt x="537260" y="1443367"/>
                  </a:lnTo>
                  <a:lnTo>
                    <a:pt x="562991" y="1461897"/>
                  </a:lnTo>
                  <a:lnTo>
                    <a:pt x="568909" y="1425575"/>
                  </a:lnTo>
                  <a:lnTo>
                    <a:pt x="576707" y="1377823"/>
                  </a:lnTo>
                  <a:close/>
                </a:path>
                <a:path w="7623175" h="2625090">
                  <a:moveTo>
                    <a:pt x="3056001" y="1518031"/>
                  </a:moveTo>
                  <a:lnTo>
                    <a:pt x="2971800" y="1530985"/>
                  </a:lnTo>
                  <a:lnTo>
                    <a:pt x="2990126" y="1556880"/>
                  </a:lnTo>
                  <a:lnTo>
                    <a:pt x="1874520" y="2346833"/>
                  </a:lnTo>
                  <a:lnTo>
                    <a:pt x="1881886" y="2357120"/>
                  </a:lnTo>
                  <a:lnTo>
                    <a:pt x="2997492" y="1567281"/>
                  </a:lnTo>
                  <a:lnTo>
                    <a:pt x="3015869" y="1593215"/>
                  </a:lnTo>
                  <a:lnTo>
                    <a:pt x="3039186" y="1549527"/>
                  </a:lnTo>
                  <a:lnTo>
                    <a:pt x="3056001" y="1518031"/>
                  </a:lnTo>
                  <a:close/>
                </a:path>
                <a:path w="7623175" h="2625090">
                  <a:moveTo>
                    <a:pt x="4666983" y="6350"/>
                  </a:moveTo>
                  <a:lnTo>
                    <a:pt x="4655947" y="0"/>
                  </a:lnTo>
                  <a:lnTo>
                    <a:pt x="4152188" y="883208"/>
                  </a:lnTo>
                  <a:lnTo>
                    <a:pt x="4124706" y="867537"/>
                  </a:lnTo>
                  <a:lnTo>
                    <a:pt x="4120007" y="952627"/>
                  </a:lnTo>
                  <a:lnTo>
                    <a:pt x="4190873" y="905256"/>
                  </a:lnTo>
                  <a:lnTo>
                    <a:pt x="4182618" y="900557"/>
                  </a:lnTo>
                  <a:lnTo>
                    <a:pt x="4163250" y="889520"/>
                  </a:lnTo>
                  <a:lnTo>
                    <a:pt x="4666983" y="6350"/>
                  </a:lnTo>
                  <a:close/>
                </a:path>
                <a:path w="7623175" h="2625090">
                  <a:moveTo>
                    <a:pt x="5163947" y="1320673"/>
                  </a:moveTo>
                  <a:lnTo>
                    <a:pt x="5160619" y="1293749"/>
                  </a:lnTo>
                  <a:lnTo>
                    <a:pt x="5153533" y="1236091"/>
                  </a:lnTo>
                  <a:lnTo>
                    <a:pt x="5092192" y="1295146"/>
                  </a:lnTo>
                  <a:lnTo>
                    <a:pt x="5122075" y="1305788"/>
                  </a:lnTo>
                  <a:lnTo>
                    <a:pt x="4655058" y="2620645"/>
                  </a:lnTo>
                  <a:lnTo>
                    <a:pt x="4666983" y="2624963"/>
                  </a:lnTo>
                  <a:lnTo>
                    <a:pt x="5134038" y="1310043"/>
                  </a:lnTo>
                  <a:lnTo>
                    <a:pt x="5163947" y="1320673"/>
                  </a:lnTo>
                  <a:close/>
                </a:path>
                <a:path w="7623175" h="2625090">
                  <a:moveTo>
                    <a:pt x="7623048" y="155194"/>
                  </a:moveTo>
                  <a:lnTo>
                    <a:pt x="7617460" y="143764"/>
                  </a:lnTo>
                  <a:lnTo>
                    <a:pt x="6127191" y="875042"/>
                  </a:lnTo>
                  <a:lnTo>
                    <a:pt x="6113145" y="846455"/>
                  </a:lnTo>
                  <a:lnTo>
                    <a:pt x="6061583" y="914273"/>
                  </a:lnTo>
                  <a:lnTo>
                    <a:pt x="6146800" y="914908"/>
                  </a:lnTo>
                  <a:lnTo>
                    <a:pt x="6135497" y="891921"/>
                  </a:lnTo>
                  <a:lnTo>
                    <a:pt x="6132754" y="886358"/>
                  </a:lnTo>
                  <a:lnTo>
                    <a:pt x="7623048" y="155194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887456" y="3287268"/>
              <a:ext cx="1304925" cy="247015"/>
            </a:xfrm>
            <a:custGeom>
              <a:avLst/>
              <a:gdLst/>
              <a:ahLst/>
              <a:cxnLst/>
              <a:rect l="l" t="t" r="r" b="b"/>
              <a:pathLst>
                <a:path w="1304925" h="247014">
                  <a:moveTo>
                    <a:pt x="1304544" y="0"/>
                  </a:moveTo>
                  <a:lnTo>
                    <a:pt x="0" y="0"/>
                  </a:lnTo>
                  <a:lnTo>
                    <a:pt x="0" y="246887"/>
                  </a:lnTo>
                  <a:lnTo>
                    <a:pt x="1304544" y="246887"/>
                  </a:lnTo>
                  <a:lnTo>
                    <a:pt x="1304544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10968355" y="3314192"/>
            <a:ext cx="86233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Calibri"/>
                <a:cs typeface="Calibri"/>
              </a:rPr>
              <a:t>Päi</a:t>
            </a:r>
            <a:r>
              <a:rPr sz="1000" spc="-15" dirty="0">
                <a:latin typeface="Calibri"/>
                <a:cs typeface="Calibri"/>
              </a:rPr>
              <a:t>v</a:t>
            </a:r>
            <a:r>
              <a:rPr sz="1000" spc="-5" dirty="0">
                <a:latin typeface="Calibri"/>
                <a:cs typeface="Calibri"/>
              </a:rPr>
              <a:t>itä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ha</a:t>
            </a:r>
            <a:r>
              <a:rPr sz="1000" dirty="0">
                <a:latin typeface="Calibri"/>
                <a:cs typeface="Calibri"/>
              </a:rPr>
              <a:t>k</a:t>
            </a:r>
            <a:r>
              <a:rPr sz="1000" spc="-10" dirty="0">
                <a:latin typeface="Calibri"/>
                <a:cs typeface="Calibri"/>
              </a:rPr>
              <a:t>em</a:t>
            </a:r>
            <a:r>
              <a:rPr sz="1000" spc="-5" dirty="0">
                <a:latin typeface="Calibri"/>
                <a:cs typeface="Calibri"/>
              </a:rPr>
              <a:t>us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10197083" y="3528314"/>
            <a:ext cx="1874520" cy="1065530"/>
            <a:chOff x="10197083" y="3528314"/>
            <a:chExt cx="1874520" cy="1065530"/>
          </a:xfrm>
        </p:grpSpPr>
        <p:sp>
          <p:nvSpPr>
            <p:cNvPr id="21" name="object 21"/>
            <p:cNvSpPr/>
            <p:nvPr/>
          </p:nvSpPr>
          <p:spPr>
            <a:xfrm>
              <a:off x="10197084" y="3528313"/>
              <a:ext cx="648970" cy="948690"/>
            </a:xfrm>
            <a:custGeom>
              <a:avLst/>
              <a:gdLst/>
              <a:ahLst/>
              <a:cxnLst/>
              <a:rect l="l" t="t" r="r" b="b"/>
              <a:pathLst>
                <a:path w="648970" h="948689">
                  <a:moveTo>
                    <a:pt x="430403" y="526796"/>
                  </a:moveTo>
                  <a:lnTo>
                    <a:pt x="76200" y="526796"/>
                  </a:lnTo>
                  <a:lnTo>
                    <a:pt x="76200" y="495046"/>
                  </a:lnTo>
                  <a:lnTo>
                    <a:pt x="0" y="533146"/>
                  </a:lnTo>
                  <a:lnTo>
                    <a:pt x="76200" y="571246"/>
                  </a:lnTo>
                  <a:lnTo>
                    <a:pt x="76200" y="539496"/>
                  </a:lnTo>
                  <a:lnTo>
                    <a:pt x="430403" y="539496"/>
                  </a:lnTo>
                  <a:lnTo>
                    <a:pt x="430403" y="526796"/>
                  </a:lnTo>
                  <a:close/>
                </a:path>
                <a:path w="648970" h="948689">
                  <a:moveTo>
                    <a:pt x="572135" y="936244"/>
                  </a:moveTo>
                  <a:lnTo>
                    <a:pt x="75565" y="817524"/>
                  </a:lnTo>
                  <a:lnTo>
                    <a:pt x="76263" y="814578"/>
                  </a:lnTo>
                  <a:lnTo>
                    <a:pt x="82931" y="786638"/>
                  </a:lnTo>
                  <a:lnTo>
                    <a:pt x="0" y="805942"/>
                  </a:lnTo>
                  <a:lnTo>
                    <a:pt x="65278" y="860679"/>
                  </a:lnTo>
                  <a:lnTo>
                    <a:pt x="72618" y="829843"/>
                  </a:lnTo>
                  <a:lnTo>
                    <a:pt x="569214" y="948563"/>
                  </a:lnTo>
                  <a:lnTo>
                    <a:pt x="572135" y="936244"/>
                  </a:lnTo>
                  <a:close/>
                </a:path>
                <a:path w="648970" h="948689">
                  <a:moveTo>
                    <a:pt x="648716" y="11684"/>
                  </a:moveTo>
                  <a:lnTo>
                    <a:pt x="644017" y="0"/>
                  </a:lnTo>
                  <a:lnTo>
                    <a:pt x="211455" y="175552"/>
                  </a:lnTo>
                  <a:lnTo>
                    <a:pt x="199517" y="146177"/>
                  </a:lnTo>
                  <a:lnTo>
                    <a:pt x="143256" y="210185"/>
                  </a:lnTo>
                  <a:lnTo>
                    <a:pt x="228219" y="216789"/>
                  </a:lnTo>
                  <a:lnTo>
                    <a:pt x="218198" y="192151"/>
                  </a:lnTo>
                  <a:lnTo>
                    <a:pt x="216255" y="187363"/>
                  </a:lnTo>
                  <a:lnTo>
                    <a:pt x="648716" y="11684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0768583" y="4347972"/>
              <a:ext cx="1303020" cy="245745"/>
            </a:xfrm>
            <a:custGeom>
              <a:avLst/>
              <a:gdLst/>
              <a:ahLst/>
              <a:cxnLst/>
              <a:rect l="l" t="t" r="r" b="b"/>
              <a:pathLst>
                <a:path w="1303020" h="245745">
                  <a:moveTo>
                    <a:pt x="1303020" y="0"/>
                  </a:moveTo>
                  <a:lnTo>
                    <a:pt x="0" y="0"/>
                  </a:lnTo>
                  <a:lnTo>
                    <a:pt x="0" y="245363"/>
                  </a:lnTo>
                  <a:lnTo>
                    <a:pt x="1303020" y="245363"/>
                  </a:lnTo>
                  <a:lnTo>
                    <a:pt x="1303020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10848213" y="4374260"/>
            <a:ext cx="64198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Calibri"/>
                <a:cs typeface="Calibri"/>
              </a:rPr>
              <a:t>Li</a:t>
            </a:r>
            <a:r>
              <a:rPr sz="1000" spc="-15" dirty="0">
                <a:latin typeface="Calibri"/>
                <a:cs typeface="Calibri"/>
              </a:rPr>
              <a:t>s</a:t>
            </a:r>
            <a:r>
              <a:rPr sz="1000" spc="-5" dirty="0">
                <a:latin typeface="Calibri"/>
                <a:cs typeface="Calibri"/>
              </a:rPr>
              <a:t>ä</a:t>
            </a:r>
            <a:r>
              <a:rPr sz="1000" dirty="0">
                <a:latin typeface="Calibri"/>
                <a:cs typeface="Calibri"/>
              </a:rPr>
              <a:t>ä</a:t>
            </a:r>
            <a:r>
              <a:rPr sz="1000" spc="-10" dirty="0">
                <a:latin typeface="Calibri"/>
                <a:cs typeface="Calibri"/>
              </a:rPr>
              <a:t>/</a:t>
            </a:r>
            <a:r>
              <a:rPr sz="1000" spc="-5" dirty="0">
                <a:latin typeface="Calibri"/>
                <a:cs typeface="Calibri"/>
              </a:rPr>
              <a:t>poi</a:t>
            </a:r>
            <a:r>
              <a:rPr sz="1000" spc="-15" dirty="0">
                <a:latin typeface="Calibri"/>
                <a:cs typeface="Calibri"/>
              </a:rPr>
              <a:t>s</a:t>
            </a:r>
            <a:r>
              <a:rPr sz="1000" spc="-5" dirty="0">
                <a:latin typeface="Calibri"/>
                <a:cs typeface="Calibri"/>
              </a:rPr>
              <a:t>ta  virkailijoita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0628376" y="3893820"/>
            <a:ext cx="1303020" cy="247015"/>
          </a:xfrm>
          <a:prstGeom prst="rect">
            <a:avLst/>
          </a:prstGeom>
          <a:solidFill>
            <a:srgbClr val="00AFEF"/>
          </a:solidFill>
        </p:spPr>
        <p:txBody>
          <a:bodyPr vert="horz" wrap="square" lIns="0" tIns="3873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05"/>
              </a:spcBef>
            </a:pPr>
            <a:r>
              <a:rPr sz="1000" spc="-5" dirty="0">
                <a:latin typeface="Calibri"/>
                <a:cs typeface="Calibri"/>
              </a:rPr>
              <a:t>Lisää/poista</a:t>
            </a:r>
            <a:r>
              <a:rPr sz="1000" spc="-4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jäseniä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xfrm>
            <a:off x="2753867" y="352361"/>
            <a:ext cx="8525510" cy="1589538"/>
          </a:xfrm>
          <a:prstGeom prst="rect">
            <a:avLst/>
          </a:prstGeom>
        </p:spPr>
        <p:txBody>
          <a:bodyPr vert="horz" wrap="square" lIns="0" tIns="174625" rIns="0" bIns="0" rtlCol="0">
            <a:spAutoFit/>
          </a:bodyPr>
          <a:lstStyle/>
          <a:p>
            <a:pPr marL="207010">
              <a:lnSpc>
                <a:spcPct val="100000"/>
              </a:lnSpc>
              <a:spcBef>
                <a:spcPts val="1375"/>
              </a:spcBef>
            </a:pPr>
            <a:r>
              <a:rPr sz="3200" dirty="0">
                <a:uFill>
                  <a:solidFill>
                    <a:srgbClr val="00338D"/>
                  </a:solidFill>
                </a:uFill>
              </a:rPr>
              <a:t>Uuden</a:t>
            </a:r>
            <a:r>
              <a:rPr sz="3200" spc="-45" dirty="0">
                <a:uFill>
                  <a:solidFill>
                    <a:srgbClr val="00338D"/>
                  </a:solidFill>
                </a:uFill>
              </a:rPr>
              <a:t> </a:t>
            </a:r>
            <a:r>
              <a:rPr sz="3200" dirty="0">
                <a:uFill>
                  <a:solidFill>
                    <a:srgbClr val="00338D"/>
                  </a:solidFill>
                </a:uFill>
              </a:rPr>
              <a:t>klubin</a:t>
            </a:r>
            <a:r>
              <a:rPr sz="3200" spc="-40" dirty="0">
                <a:uFill>
                  <a:solidFill>
                    <a:srgbClr val="00338D"/>
                  </a:solidFill>
                </a:uFill>
              </a:rPr>
              <a:t> </a:t>
            </a:r>
            <a:r>
              <a:rPr sz="3200" spc="-5" dirty="0">
                <a:uFill>
                  <a:solidFill>
                    <a:srgbClr val="00338D"/>
                  </a:solidFill>
                </a:uFill>
              </a:rPr>
              <a:t>hakemuksen</a:t>
            </a:r>
            <a:r>
              <a:rPr sz="3200" spc="-30" dirty="0">
                <a:uFill>
                  <a:solidFill>
                    <a:srgbClr val="00338D"/>
                  </a:solidFill>
                </a:uFill>
              </a:rPr>
              <a:t> </a:t>
            </a:r>
            <a:r>
              <a:rPr sz="3200" spc="-5" dirty="0">
                <a:uFill>
                  <a:solidFill>
                    <a:srgbClr val="00338D"/>
                  </a:solidFill>
                </a:uFill>
              </a:rPr>
              <a:t>valikko</a:t>
            </a:r>
            <a:endParaRPr sz="3200" dirty="0"/>
          </a:p>
          <a:p>
            <a:pPr marL="12700" marR="5080">
              <a:lnSpc>
                <a:spcPct val="100000"/>
              </a:lnSpc>
              <a:spcBef>
                <a:spcPts val="715"/>
              </a:spcBef>
            </a:pPr>
            <a:br>
              <a:rPr lang="en-US" sz="1800" b="0" spc="-5" dirty="0">
                <a:solidFill>
                  <a:srgbClr val="000000"/>
                </a:solidFill>
                <a:latin typeface="Calibri"/>
                <a:cs typeface="Calibri"/>
              </a:rPr>
            </a:br>
            <a:r>
              <a:rPr sz="1800" b="0" spc="-5" dirty="0" err="1">
                <a:solidFill>
                  <a:srgbClr val="000000"/>
                </a:solidFill>
                <a:latin typeface="Calibri"/>
                <a:cs typeface="Calibri"/>
              </a:rPr>
              <a:t>Alla</a:t>
            </a:r>
            <a:r>
              <a:rPr sz="1800" b="0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b="0" spc="-5" dirty="0">
                <a:solidFill>
                  <a:srgbClr val="000000"/>
                </a:solidFill>
                <a:latin typeface="Calibri"/>
                <a:cs typeface="Calibri"/>
              </a:rPr>
              <a:t>mainitut</a:t>
            </a:r>
            <a:r>
              <a:rPr sz="1800" b="0" spc="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b="0" spc="-5" dirty="0">
                <a:solidFill>
                  <a:srgbClr val="000000"/>
                </a:solidFill>
                <a:latin typeface="Calibri"/>
                <a:cs typeface="Calibri"/>
              </a:rPr>
              <a:t>tiedot</a:t>
            </a:r>
            <a:r>
              <a:rPr sz="1800" b="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b="0" spc="-10" dirty="0">
                <a:solidFill>
                  <a:srgbClr val="000000"/>
                </a:solidFill>
                <a:latin typeface="Calibri"/>
                <a:cs typeface="Calibri"/>
              </a:rPr>
              <a:t>näkyvät</a:t>
            </a:r>
            <a:r>
              <a:rPr sz="1800" b="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b="0" spc="-10" dirty="0">
                <a:solidFill>
                  <a:srgbClr val="000000"/>
                </a:solidFill>
                <a:latin typeface="Calibri"/>
                <a:cs typeface="Calibri"/>
              </a:rPr>
              <a:t>kummiklubin/piirin</a:t>
            </a:r>
            <a:r>
              <a:rPr sz="1800" b="0" spc="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b="0" spc="-15" dirty="0">
                <a:solidFill>
                  <a:srgbClr val="000000"/>
                </a:solidFill>
                <a:latin typeface="Calibri"/>
                <a:cs typeface="Calibri"/>
              </a:rPr>
              <a:t>valikossa.</a:t>
            </a:r>
            <a:r>
              <a:rPr sz="1800" b="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b="0" dirty="0">
                <a:solidFill>
                  <a:srgbClr val="000000"/>
                </a:solidFill>
                <a:latin typeface="Calibri"/>
                <a:cs typeface="Calibri"/>
              </a:rPr>
              <a:t>Näiden</a:t>
            </a:r>
            <a:r>
              <a:rPr sz="1800" b="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b="0" spc="-10" dirty="0">
                <a:solidFill>
                  <a:srgbClr val="000000"/>
                </a:solidFill>
                <a:latin typeface="Calibri"/>
                <a:cs typeface="Calibri"/>
              </a:rPr>
              <a:t>tietojen</a:t>
            </a:r>
            <a:r>
              <a:rPr sz="1800" b="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b="0" spc="-15" dirty="0">
                <a:solidFill>
                  <a:srgbClr val="000000"/>
                </a:solidFill>
                <a:latin typeface="Calibri"/>
                <a:cs typeface="Calibri"/>
              </a:rPr>
              <a:t>tarkoitus</a:t>
            </a:r>
            <a:r>
              <a:rPr sz="1800" b="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b="0" spc="-5" dirty="0">
                <a:solidFill>
                  <a:srgbClr val="000000"/>
                </a:solidFill>
                <a:latin typeface="Calibri"/>
                <a:cs typeface="Calibri"/>
              </a:rPr>
              <a:t>on</a:t>
            </a:r>
            <a:r>
              <a:rPr sz="1800" b="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b="0" spc="-10" dirty="0">
                <a:solidFill>
                  <a:srgbClr val="000000"/>
                </a:solidFill>
                <a:latin typeface="Calibri"/>
                <a:cs typeface="Calibri"/>
              </a:rPr>
              <a:t>pitää </a:t>
            </a:r>
            <a:r>
              <a:rPr sz="1800" b="0" spc="-3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b="0" spc="-10" dirty="0">
                <a:solidFill>
                  <a:srgbClr val="000000"/>
                </a:solidFill>
                <a:latin typeface="Calibri"/>
                <a:cs typeface="Calibri"/>
              </a:rPr>
              <a:t>kummiklubi</a:t>
            </a:r>
            <a:r>
              <a:rPr sz="1800" b="0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b="0" spc="-5" dirty="0">
                <a:solidFill>
                  <a:srgbClr val="000000"/>
                </a:solidFill>
                <a:latin typeface="Calibri"/>
                <a:cs typeface="Calibri"/>
              </a:rPr>
              <a:t>ja</a:t>
            </a:r>
            <a:r>
              <a:rPr sz="1800" b="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b="0" spc="-5" dirty="0">
                <a:solidFill>
                  <a:srgbClr val="000000"/>
                </a:solidFill>
                <a:latin typeface="Calibri"/>
                <a:cs typeface="Calibri"/>
              </a:rPr>
              <a:t>-piiri</a:t>
            </a:r>
            <a:r>
              <a:rPr sz="1800" b="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b="0" spc="-10" dirty="0">
                <a:solidFill>
                  <a:srgbClr val="000000"/>
                </a:solidFill>
                <a:latin typeface="Calibri"/>
                <a:cs typeface="Calibri"/>
              </a:rPr>
              <a:t>tietoisina</a:t>
            </a:r>
            <a:r>
              <a:rPr sz="1800" b="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b="0" dirty="0">
                <a:solidFill>
                  <a:srgbClr val="000000"/>
                </a:solidFill>
                <a:latin typeface="Calibri"/>
                <a:cs typeface="Calibri"/>
              </a:rPr>
              <a:t>missä</a:t>
            </a:r>
            <a:r>
              <a:rPr sz="1800" b="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b="0" spc="-5" dirty="0">
                <a:solidFill>
                  <a:srgbClr val="000000"/>
                </a:solidFill>
                <a:latin typeface="Calibri"/>
                <a:cs typeface="Calibri"/>
              </a:rPr>
              <a:t>vaiheessa </a:t>
            </a:r>
            <a:r>
              <a:rPr sz="1800" b="0" spc="-10" dirty="0">
                <a:solidFill>
                  <a:srgbClr val="000000"/>
                </a:solidFill>
                <a:latin typeface="Calibri"/>
                <a:cs typeface="Calibri"/>
              </a:rPr>
              <a:t>hakemusprosessi</a:t>
            </a:r>
            <a:r>
              <a:rPr sz="1800" b="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b="0" spc="-5" dirty="0">
                <a:solidFill>
                  <a:srgbClr val="000000"/>
                </a:solidFill>
                <a:latin typeface="Calibri"/>
                <a:cs typeface="Calibri"/>
              </a:rPr>
              <a:t>on.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51815" y="371093"/>
            <a:ext cx="1083945" cy="48831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>
              <a:lnSpc>
                <a:spcPts val="1730"/>
              </a:lnSpc>
              <a:spcBef>
                <a:spcPts val="310"/>
              </a:spcBef>
            </a:pPr>
            <a:r>
              <a:rPr sz="1600" b="1" spc="-5" dirty="0">
                <a:solidFill>
                  <a:srgbClr val="EBB700"/>
                </a:solidFill>
                <a:latin typeface="Arial"/>
                <a:cs typeface="Arial"/>
              </a:rPr>
              <a:t>Hakemus </a:t>
            </a:r>
            <a:r>
              <a:rPr sz="1600" b="1" dirty="0">
                <a:solidFill>
                  <a:srgbClr val="EBB7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EBB700"/>
                </a:solidFill>
                <a:latin typeface="Arial"/>
                <a:cs typeface="Arial"/>
              </a:rPr>
              <a:t>Dash</a:t>
            </a:r>
            <a:r>
              <a:rPr sz="1600" b="1" spc="-10" dirty="0">
                <a:solidFill>
                  <a:srgbClr val="EBB700"/>
                </a:solidFill>
                <a:latin typeface="Arial"/>
                <a:cs typeface="Arial"/>
              </a:rPr>
              <a:t>b</a:t>
            </a:r>
            <a:r>
              <a:rPr sz="1600" b="1" spc="-5" dirty="0">
                <a:solidFill>
                  <a:srgbClr val="EBB700"/>
                </a:solidFill>
                <a:latin typeface="Arial"/>
                <a:cs typeface="Arial"/>
              </a:rPr>
              <a:t>oard</a:t>
            </a:r>
            <a:endParaRPr sz="1600">
              <a:latin typeface="Arial"/>
              <a:cs typeface="Arial"/>
            </a:endParaRPr>
          </a:p>
        </p:txBody>
      </p:sp>
      <p:sp>
        <p:nvSpPr>
          <p:cNvPr id="27" name="object 5">
            <a:extLst>
              <a:ext uri="{FF2B5EF4-FFF2-40B4-BE49-F238E27FC236}">
                <a16:creationId xmlns:a16="http://schemas.microsoft.com/office/drawing/2014/main" id="{040AF979-EEB7-4003-8EEC-C4B912C7BE52}"/>
              </a:ext>
            </a:extLst>
          </p:cNvPr>
          <p:cNvSpPr/>
          <p:nvPr/>
        </p:nvSpPr>
        <p:spPr>
          <a:xfrm>
            <a:off x="2971800" y="1005590"/>
            <a:ext cx="2926080" cy="60960"/>
          </a:xfrm>
          <a:custGeom>
            <a:avLst/>
            <a:gdLst/>
            <a:ahLst/>
            <a:cxnLst/>
            <a:rect l="l" t="t" r="r" b="b"/>
            <a:pathLst>
              <a:path w="2926079" h="60960">
                <a:moveTo>
                  <a:pt x="2926080" y="0"/>
                </a:moveTo>
                <a:lnTo>
                  <a:pt x="0" y="0"/>
                </a:lnTo>
                <a:lnTo>
                  <a:pt x="0" y="60960"/>
                </a:lnTo>
                <a:lnTo>
                  <a:pt x="2926080" y="60960"/>
                </a:lnTo>
                <a:lnTo>
                  <a:pt x="2926080" y="0"/>
                </a:lnTo>
                <a:close/>
              </a:path>
            </a:pathLst>
          </a:custGeom>
          <a:solidFill>
            <a:srgbClr val="EBB7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18002" y="247015"/>
            <a:ext cx="7623809" cy="5949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245"/>
              </a:lnSpc>
              <a:spcBef>
                <a:spcPts val="95"/>
              </a:spcBef>
            </a:pPr>
            <a:r>
              <a:rPr sz="2200" b="1" spc="-5" dirty="0">
                <a:solidFill>
                  <a:srgbClr val="00338D"/>
                </a:solidFill>
                <a:uFill>
                  <a:solidFill>
                    <a:srgbClr val="00338D"/>
                  </a:solidFill>
                </a:uFill>
                <a:latin typeface="Arial"/>
                <a:cs typeface="Arial"/>
              </a:rPr>
              <a:t>Uuden</a:t>
            </a:r>
            <a:r>
              <a:rPr sz="2200" b="1" spc="30" dirty="0">
                <a:solidFill>
                  <a:srgbClr val="00338D"/>
                </a:solidFill>
                <a:uFill>
                  <a:solidFill>
                    <a:srgbClr val="00338D"/>
                  </a:solidFill>
                </a:u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00338D"/>
                </a:solidFill>
                <a:uFill>
                  <a:solidFill>
                    <a:srgbClr val="00338D"/>
                  </a:solidFill>
                </a:uFill>
                <a:latin typeface="Arial"/>
                <a:cs typeface="Arial"/>
              </a:rPr>
              <a:t>klubin</a:t>
            </a:r>
            <a:r>
              <a:rPr sz="2200" b="1" spc="25" dirty="0">
                <a:solidFill>
                  <a:srgbClr val="00338D"/>
                </a:solidFill>
                <a:uFill>
                  <a:solidFill>
                    <a:srgbClr val="00338D"/>
                  </a:solidFill>
                </a:u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00338D"/>
                </a:solidFill>
                <a:uFill>
                  <a:solidFill>
                    <a:srgbClr val="00338D"/>
                  </a:solidFill>
                </a:uFill>
                <a:latin typeface="Arial"/>
                <a:cs typeface="Arial"/>
              </a:rPr>
              <a:t>hakemuksen</a:t>
            </a:r>
            <a:r>
              <a:rPr sz="2200" b="1" spc="15" dirty="0">
                <a:solidFill>
                  <a:srgbClr val="00338D"/>
                </a:solidFill>
                <a:uFill>
                  <a:solidFill>
                    <a:srgbClr val="00338D"/>
                  </a:solidFill>
                </a:u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00338D"/>
                </a:solidFill>
                <a:uFill>
                  <a:solidFill>
                    <a:srgbClr val="00338D"/>
                  </a:solidFill>
                </a:uFill>
                <a:latin typeface="Arial"/>
                <a:cs typeface="Arial"/>
              </a:rPr>
              <a:t>lähettäminen:</a:t>
            </a:r>
            <a:endParaRPr sz="2200" dirty="0">
              <a:latin typeface="Arial"/>
              <a:cs typeface="Arial"/>
            </a:endParaRPr>
          </a:p>
          <a:p>
            <a:pPr marL="12700">
              <a:lnSpc>
                <a:spcPts val="2245"/>
              </a:lnSpc>
            </a:pPr>
            <a:r>
              <a:rPr sz="2200" b="1" spc="-5" dirty="0">
                <a:solidFill>
                  <a:srgbClr val="00338D"/>
                </a:solidFill>
                <a:uFill>
                  <a:solidFill>
                    <a:srgbClr val="00338D"/>
                  </a:solidFill>
                </a:uFill>
                <a:latin typeface="Arial"/>
                <a:cs typeface="Arial"/>
              </a:rPr>
              <a:t>Jäsenten</a:t>
            </a:r>
            <a:r>
              <a:rPr sz="2200" b="1" spc="40" dirty="0">
                <a:solidFill>
                  <a:srgbClr val="00338D"/>
                </a:solidFill>
                <a:uFill>
                  <a:solidFill>
                    <a:srgbClr val="00338D"/>
                  </a:solidFill>
                </a:u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00338D"/>
                </a:solidFill>
                <a:uFill>
                  <a:solidFill>
                    <a:srgbClr val="00338D"/>
                  </a:solidFill>
                </a:uFill>
                <a:latin typeface="Arial"/>
                <a:cs typeface="Arial"/>
              </a:rPr>
              <a:t>lisääminen</a:t>
            </a:r>
            <a:r>
              <a:rPr sz="2200" b="1" spc="35" dirty="0">
                <a:solidFill>
                  <a:srgbClr val="00338D"/>
                </a:solidFill>
                <a:uFill>
                  <a:solidFill>
                    <a:srgbClr val="00338D"/>
                  </a:solidFill>
                </a:u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00338D"/>
                </a:solidFill>
                <a:uFill>
                  <a:solidFill>
                    <a:srgbClr val="00338D"/>
                  </a:solidFill>
                </a:uFill>
                <a:latin typeface="Arial"/>
                <a:cs typeface="Arial"/>
              </a:rPr>
              <a:t>kun</a:t>
            </a:r>
            <a:r>
              <a:rPr sz="2200" b="1" spc="30" dirty="0">
                <a:solidFill>
                  <a:srgbClr val="00338D"/>
                </a:solidFill>
                <a:uFill>
                  <a:solidFill>
                    <a:srgbClr val="00338D"/>
                  </a:solidFill>
                </a:u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00338D"/>
                </a:solidFill>
                <a:uFill>
                  <a:solidFill>
                    <a:srgbClr val="00338D"/>
                  </a:solidFill>
                </a:uFill>
                <a:latin typeface="Arial"/>
                <a:cs typeface="Arial"/>
              </a:rPr>
              <a:t>hakemus</a:t>
            </a:r>
            <a:r>
              <a:rPr sz="2200" b="1" spc="30" dirty="0">
                <a:solidFill>
                  <a:srgbClr val="00338D"/>
                </a:solidFill>
                <a:uFill>
                  <a:solidFill>
                    <a:srgbClr val="00338D"/>
                  </a:solidFill>
                </a:u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00338D"/>
                </a:solidFill>
                <a:uFill>
                  <a:solidFill>
                    <a:srgbClr val="00338D"/>
                  </a:solidFill>
                </a:uFill>
                <a:latin typeface="Arial"/>
                <a:cs typeface="Arial"/>
              </a:rPr>
              <a:t>odottaa</a:t>
            </a:r>
            <a:r>
              <a:rPr sz="2200" b="1" spc="55" dirty="0">
                <a:solidFill>
                  <a:srgbClr val="00338D"/>
                </a:solidFill>
                <a:uFill>
                  <a:solidFill>
                    <a:srgbClr val="00338D"/>
                  </a:solidFill>
                </a:u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00338D"/>
                </a:solidFill>
                <a:uFill>
                  <a:solidFill>
                    <a:srgbClr val="00338D"/>
                  </a:solidFill>
                </a:uFill>
                <a:latin typeface="Arial"/>
                <a:cs typeface="Arial"/>
              </a:rPr>
              <a:t>hyväksymistä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1815" y="371093"/>
            <a:ext cx="1073150" cy="70802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>
              <a:lnSpc>
                <a:spcPts val="1730"/>
              </a:lnSpc>
              <a:spcBef>
                <a:spcPts val="310"/>
              </a:spcBef>
            </a:pPr>
            <a:r>
              <a:rPr sz="1600" b="1" spc="-5" dirty="0">
                <a:solidFill>
                  <a:srgbClr val="EBB700"/>
                </a:solidFill>
                <a:latin typeface="Arial"/>
                <a:cs typeface="Arial"/>
              </a:rPr>
              <a:t>Uusien </a:t>
            </a:r>
            <a:r>
              <a:rPr sz="1600" b="1" dirty="0">
                <a:solidFill>
                  <a:srgbClr val="EBB7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EBB700"/>
                </a:solidFill>
                <a:latin typeface="Arial"/>
                <a:cs typeface="Arial"/>
              </a:rPr>
              <a:t>jäsenten </a:t>
            </a:r>
            <a:r>
              <a:rPr sz="1600" b="1" dirty="0">
                <a:solidFill>
                  <a:srgbClr val="EBB7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EBB700"/>
                </a:solidFill>
                <a:latin typeface="Arial"/>
                <a:cs typeface="Arial"/>
              </a:rPr>
              <a:t>lisääminen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343911" y="2161032"/>
            <a:ext cx="5695315" cy="4638040"/>
            <a:chOff x="2343911" y="2161032"/>
            <a:chExt cx="5695315" cy="463804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21635" y="2161032"/>
              <a:ext cx="5617464" cy="22479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82011" y="5873494"/>
              <a:ext cx="3028188" cy="92506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43911" y="4312920"/>
              <a:ext cx="4605528" cy="1571244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8751569" y="3673551"/>
            <a:ext cx="222885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160780" algn="l"/>
              </a:tabLst>
            </a:pPr>
            <a:r>
              <a:rPr sz="2400" b="1" spc="-140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ai</a:t>
            </a:r>
            <a:r>
              <a:rPr sz="2400" b="1" spc="-10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6FC0"/>
                </a:solidFill>
                <a:latin typeface="Calibri"/>
                <a:cs typeface="Calibri"/>
              </a:rPr>
              <a:t>2</a:t>
            </a:r>
            <a:r>
              <a:rPr sz="2400" dirty="0">
                <a:latin typeface="Calibri"/>
                <a:cs typeface="Calibri"/>
              </a:rPr>
              <a:t>:	Napau</a:t>
            </a:r>
            <a:r>
              <a:rPr sz="2400" spc="-30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a  </a:t>
            </a:r>
            <a:r>
              <a:rPr sz="2400" spc="-5" dirty="0">
                <a:latin typeface="Calibri"/>
                <a:cs typeface="Calibri"/>
              </a:rPr>
              <a:t>”Lisää jäsen”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pudotusvalikossa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751569" y="5137530"/>
            <a:ext cx="259969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160145" algn="l"/>
              </a:tabLst>
            </a:pPr>
            <a:r>
              <a:rPr sz="2400" b="1" spc="-30" dirty="0">
                <a:solidFill>
                  <a:srgbClr val="006FC0"/>
                </a:solidFill>
                <a:latin typeface="Calibri"/>
                <a:cs typeface="Calibri"/>
              </a:rPr>
              <a:t>Vaihe</a:t>
            </a:r>
            <a:r>
              <a:rPr sz="2400" b="1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6FC0"/>
                </a:solidFill>
                <a:latin typeface="Calibri"/>
                <a:cs typeface="Calibri"/>
              </a:rPr>
              <a:t>3</a:t>
            </a:r>
            <a:r>
              <a:rPr sz="2400" spc="-5" dirty="0">
                <a:latin typeface="Calibri"/>
                <a:cs typeface="Calibri"/>
              </a:rPr>
              <a:t>:	</a:t>
            </a:r>
            <a:r>
              <a:rPr sz="2400" spc="-25" dirty="0">
                <a:latin typeface="Calibri"/>
                <a:cs typeface="Calibri"/>
              </a:rPr>
              <a:t>Valitse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Uusi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jäsen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tai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Siirtojäsen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501264" y="1189101"/>
            <a:ext cx="8410575" cy="2144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Kun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hakemus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on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tarkistettu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4471C4"/>
                </a:solidFill>
                <a:latin typeface="Calibri"/>
                <a:cs typeface="Calibri"/>
              </a:rPr>
              <a:t>LCI</a:t>
            </a:r>
            <a:r>
              <a:rPr sz="1800" b="1" spc="1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4471C4"/>
                </a:solidFill>
                <a:latin typeface="Calibri"/>
                <a:cs typeface="Calibri"/>
              </a:rPr>
              <a:t>:n</a:t>
            </a:r>
            <a:r>
              <a:rPr sz="1800" b="1" spc="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4471C4"/>
                </a:solidFill>
                <a:latin typeface="Calibri"/>
                <a:cs typeface="Calibri"/>
              </a:rPr>
              <a:t>hyväksymistä</a:t>
            </a:r>
            <a:r>
              <a:rPr sz="1800" b="1" spc="-2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4471C4"/>
                </a:solidFill>
                <a:latin typeface="Calibri"/>
                <a:cs typeface="Calibri"/>
              </a:rPr>
              <a:t>varten</a:t>
            </a:r>
            <a:r>
              <a:rPr sz="1800" spc="-10" dirty="0">
                <a:latin typeface="Calibri"/>
                <a:cs typeface="Calibri"/>
              </a:rPr>
              <a:t>,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siirtyy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seuraavaan </a:t>
            </a:r>
            <a:r>
              <a:rPr sz="1800" spc="-5" dirty="0">
                <a:latin typeface="Calibri"/>
                <a:cs typeface="Calibri"/>
              </a:rPr>
              <a:t>vaiheeseen:</a:t>
            </a:r>
            <a:endParaRPr sz="1800">
              <a:latin typeface="Calibri"/>
              <a:cs typeface="Calibri"/>
            </a:endParaRPr>
          </a:p>
          <a:p>
            <a:pPr marL="90805">
              <a:lnSpc>
                <a:spcPct val="100000"/>
              </a:lnSpc>
            </a:pPr>
            <a:r>
              <a:rPr sz="1800" b="1" spc="-10" dirty="0">
                <a:solidFill>
                  <a:srgbClr val="4471C4"/>
                </a:solidFill>
                <a:latin typeface="Calibri"/>
                <a:cs typeface="Calibri"/>
              </a:rPr>
              <a:t>Odottaa lopullista </a:t>
            </a:r>
            <a:r>
              <a:rPr sz="1800" b="1" spc="-15" dirty="0">
                <a:solidFill>
                  <a:srgbClr val="4471C4"/>
                </a:solidFill>
                <a:latin typeface="Calibri"/>
                <a:cs typeface="Calibri"/>
              </a:rPr>
              <a:t>hyväksymistä</a:t>
            </a:r>
            <a:r>
              <a:rPr sz="1800" spc="-15" dirty="0">
                <a:latin typeface="Calibri"/>
                <a:cs typeface="Calibri"/>
              </a:rPr>
              <a:t>.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Tässä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vaiheessa </a:t>
            </a:r>
            <a:r>
              <a:rPr sz="1800" spc="-10" dirty="0">
                <a:latin typeface="Calibri"/>
                <a:cs typeface="Calibri"/>
              </a:rPr>
              <a:t>lisätään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jäsenet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ja opaslionin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tiedot.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90"/>
              </a:spcBef>
            </a:pPr>
            <a:r>
              <a:rPr sz="1800" b="1" u="sng" spc="-2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Vaihe</a:t>
            </a:r>
            <a:r>
              <a:rPr sz="1800" b="1" u="sng" spc="-7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  <a:p>
            <a:pPr marL="6263005" marR="5080">
              <a:lnSpc>
                <a:spcPct val="100000"/>
              </a:lnSpc>
              <a:spcBef>
                <a:spcPts val="1170"/>
              </a:spcBef>
            </a:pPr>
            <a:r>
              <a:rPr sz="2400" b="1" spc="-30" dirty="0">
                <a:solidFill>
                  <a:srgbClr val="006FC0"/>
                </a:solidFill>
                <a:latin typeface="Calibri"/>
                <a:cs typeface="Calibri"/>
              </a:rPr>
              <a:t>Vaihe</a:t>
            </a:r>
            <a:r>
              <a:rPr sz="2400" b="1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6FC0"/>
                </a:solidFill>
                <a:latin typeface="Calibri"/>
                <a:cs typeface="Calibri"/>
              </a:rPr>
              <a:t>1</a:t>
            </a:r>
            <a:r>
              <a:rPr sz="2400" spc="-5" dirty="0">
                <a:latin typeface="Calibri"/>
                <a:cs typeface="Calibri"/>
              </a:rPr>
              <a:t>: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Napauta </a:t>
            </a:r>
            <a:r>
              <a:rPr sz="2400" spc="-52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Katso </a:t>
            </a:r>
            <a:r>
              <a:rPr sz="2400" spc="-5" dirty="0">
                <a:latin typeface="Calibri"/>
                <a:cs typeface="Calibri"/>
              </a:rPr>
              <a:t>jäseniä </a:t>
            </a:r>
            <a:r>
              <a:rPr sz="2400" dirty="0">
                <a:latin typeface="Calibri"/>
                <a:cs typeface="Calibri"/>
              </a:rPr>
              <a:t>- 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painiketta.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476245" y="3979291"/>
            <a:ext cx="7200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u="sng" spc="-9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V</a:t>
            </a:r>
            <a:r>
              <a:rPr sz="1800" b="1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aihe</a:t>
            </a:r>
            <a:r>
              <a:rPr sz="1800" b="1" u="sng" spc="-3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423286" y="5467603"/>
            <a:ext cx="7200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u="sng" spc="-9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V</a:t>
            </a:r>
            <a:r>
              <a:rPr sz="1800" b="1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aihe</a:t>
            </a:r>
            <a:r>
              <a:rPr sz="1800" b="1" u="sng" spc="-3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5">
            <a:extLst>
              <a:ext uri="{FF2B5EF4-FFF2-40B4-BE49-F238E27FC236}">
                <a16:creationId xmlns:a16="http://schemas.microsoft.com/office/drawing/2014/main" id="{FED8284F-F520-433B-BD89-9C2C7D73E668}"/>
              </a:ext>
            </a:extLst>
          </p:cNvPr>
          <p:cNvSpPr/>
          <p:nvPr/>
        </p:nvSpPr>
        <p:spPr>
          <a:xfrm>
            <a:off x="2816622" y="943356"/>
            <a:ext cx="2926080" cy="60960"/>
          </a:xfrm>
          <a:custGeom>
            <a:avLst/>
            <a:gdLst/>
            <a:ahLst/>
            <a:cxnLst/>
            <a:rect l="l" t="t" r="r" b="b"/>
            <a:pathLst>
              <a:path w="2926079" h="60960">
                <a:moveTo>
                  <a:pt x="2926080" y="0"/>
                </a:moveTo>
                <a:lnTo>
                  <a:pt x="0" y="0"/>
                </a:lnTo>
                <a:lnTo>
                  <a:pt x="0" y="60960"/>
                </a:lnTo>
                <a:lnTo>
                  <a:pt x="2926080" y="60960"/>
                </a:lnTo>
                <a:lnTo>
                  <a:pt x="2926080" y="0"/>
                </a:lnTo>
                <a:close/>
              </a:path>
            </a:pathLst>
          </a:custGeom>
          <a:solidFill>
            <a:srgbClr val="EBB7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82524" y="60960"/>
            <a:ext cx="4278630" cy="6797040"/>
            <a:chOff x="382524" y="60960"/>
            <a:chExt cx="4278630" cy="67970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6240" y="60960"/>
              <a:ext cx="3366516" cy="40005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2524" y="3057143"/>
              <a:ext cx="3380232" cy="380085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222248" y="390397"/>
              <a:ext cx="3438525" cy="6312535"/>
            </a:xfrm>
            <a:custGeom>
              <a:avLst/>
              <a:gdLst/>
              <a:ahLst/>
              <a:cxnLst/>
              <a:rect l="l" t="t" r="r" b="b"/>
              <a:pathLst>
                <a:path w="3438525" h="6312534">
                  <a:moveTo>
                    <a:pt x="2927858" y="2764028"/>
                  </a:moveTo>
                  <a:lnTo>
                    <a:pt x="76149" y="2781109"/>
                  </a:lnTo>
                  <a:lnTo>
                    <a:pt x="75946" y="2749423"/>
                  </a:lnTo>
                  <a:lnTo>
                    <a:pt x="0" y="2787904"/>
                  </a:lnTo>
                  <a:lnTo>
                    <a:pt x="76454" y="2825623"/>
                  </a:lnTo>
                  <a:lnTo>
                    <a:pt x="76238" y="2793873"/>
                  </a:lnTo>
                  <a:lnTo>
                    <a:pt x="2927858" y="2776728"/>
                  </a:lnTo>
                  <a:lnTo>
                    <a:pt x="2927858" y="2764028"/>
                  </a:lnTo>
                  <a:close/>
                </a:path>
                <a:path w="3438525" h="6312534">
                  <a:moveTo>
                    <a:pt x="3165602" y="94107"/>
                  </a:moveTo>
                  <a:lnTo>
                    <a:pt x="469531" y="31800"/>
                  </a:lnTo>
                  <a:lnTo>
                    <a:pt x="469544" y="31496"/>
                  </a:lnTo>
                  <a:lnTo>
                    <a:pt x="470281" y="0"/>
                  </a:lnTo>
                  <a:lnTo>
                    <a:pt x="393192" y="36322"/>
                  </a:lnTo>
                  <a:lnTo>
                    <a:pt x="468503" y="76200"/>
                  </a:lnTo>
                  <a:lnTo>
                    <a:pt x="469239" y="44500"/>
                  </a:lnTo>
                  <a:lnTo>
                    <a:pt x="3165348" y="106807"/>
                  </a:lnTo>
                  <a:lnTo>
                    <a:pt x="3165602" y="94107"/>
                  </a:lnTo>
                  <a:close/>
                </a:path>
                <a:path w="3438525" h="6312534">
                  <a:moveTo>
                    <a:pt x="3438398" y="6250940"/>
                  </a:moveTo>
                  <a:lnTo>
                    <a:pt x="586689" y="6268072"/>
                  </a:lnTo>
                  <a:lnTo>
                    <a:pt x="586486" y="6236322"/>
                  </a:lnTo>
                  <a:lnTo>
                    <a:pt x="510540" y="6274867"/>
                  </a:lnTo>
                  <a:lnTo>
                    <a:pt x="586994" y="6312509"/>
                  </a:lnTo>
                  <a:lnTo>
                    <a:pt x="586778" y="6280836"/>
                  </a:lnTo>
                  <a:lnTo>
                    <a:pt x="3438398" y="6263652"/>
                  </a:lnTo>
                  <a:lnTo>
                    <a:pt x="3438398" y="625094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942203" y="248538"/>
            <a:ext cx="6021197" cy="14895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spc="-5" dirty="0">
                <a:uFill>
                  <a:solidFill>
                    <a:srgbClr val="00338D"/>
                  </a:solidFill>
                </a:uFill>
              </a:rPr>
              <a:t>Uuden</a:t>
            </a:r>
            <a:r>
              <a:rPr sz="2400" spc="10" dirty="0">
                <a:uFill>
                  <a:solidFill>
                    <a:srgbClr val="00338D"/>
                  </a:solidFill>
                </a:uFill>
              </a:rPr>
              <a:t> </a:t>
            </a:r>
            <a:r>
              <a:rPr sz="2400" spc="-5" dirty="0">
                <a:uFill>
                  <a:solidFill>
                    <a:srgbClr val="00338D"/>
                  </a:solidFill>
                </a:uFill>
              </a:rPr>
              <a:t>klubin</a:t>
            </a:r>
            <a:r>
              <a:rPr sz="2400" spc="15" dirty="0">
                <a:uFill>
                  <a:solidFill>
                    <a:srgbClr val="00338D"/>
                  </a:solidFill>
                </a:uFill>
              </a:rPr>
              <a:t> </a:t>
            </a:r>
            <a:r>
              <a:rPr sz="2400" spc="-5" dirty="0">
                <a:uFill>
                  <a:solidFill>
                    <a:srgbClr val="00338D"/>
                  </a:solidFill>
                </a:uFill>
              </a:rPr>
              <a:t>hakemuksen</a:t>
            </a:r>
            <a:r>
              <a:rPr sz="2400" spc="50" dirty="0">
                <a:uFill>
                  <a:solidFill>
                    <a:srgbClr val="00338D"/>
                  </a:solidFill>
                </a:uFill>
              </a:rPr>
              <a:t> </a:t>
            </a:r>
            <a:r>
              <a:rPr sz="2400" spc="-5" dirty="0">
                <a:uFill>
                  <a:solidFill>
                    <a:srgbClr val="00338D"/>
                  </a:solidFill>
                </a:uFill>
              </a:rPr>
              <a:t>lähettäminen:</a:t>
            </a:r>
            <a:r>
              <a:rPr sz="2400" spc="35" dirty="0">
                <a:uFill>
                  <a:solidFill>
                    <a:srgbClr val="00338D"/>
                  </a:solidFill>
                </a:uFill>
              </a:rPr>
              <a:t> </a:t>
            </a:r>
            <a:r>
              <a:rPr sz="2400" spc="-5" dirty="0" err="1">
                <a:uFill>
                  <a:solidFill>
                    <a:srgbClr val="00338D"/>
                  </a:solidFill>
                </a:uFill>
              </a:rPr>
              <a:t>Jäsenten</a:t>
            </a:r>
            <a:r>
              <a:rPr lang="en-US" sz="2400" spc="-5" dirty="0">
                <a:uFill>
                  <a:solidFill>
                    <a:srgbClr val="00338D"/>
                  </a:solidFill>
                </a:uFill>
              </a:rPr>
              <a:t> </a:t>
            </a:r>
            <a:r>
              <a:rPr sz="2400" spc="-5" dirty="0" err="1">
                <a:uFill>
                  <a:solidFill>
                    <a:srgbClr val="00338D"/>
                  </a:solidFill>
                </a:uFill>
              </a:rPr>
              <a:t>lisääminen</a:t>
            </a:r>
            <a:br>
              <a:rPr lang="en-US" sz="2400" spc="-5" dirty="0">
                <a:uFill>
                  <a:solidFill>
                    <a:srgbClr val="00338D"/>
                  </a:solidFill>
                </a:uFill>
              </a:rPr>
            </a:br>
            <a:br>
              <a:rPr lang="en-US" sz="2400" dirty="0">
                <a:uFill>
                  <a:solidFill>
                    <a:srgbClr val="00338D"/>
                  </a:solidFill>
                </a:uFill>
              </a:rPr>
            </a:br>
            <a:r>
              <a:rPr lang="en-US" sz="2400" dirty="0">
                <a:uFill>
                  <a:solidFill>
                    <a:srgbClr val="00338D"/>
                  </a:solidFill>
                </a:uFill>
              </a:rPr>
              <a:t>	</a:t>
            </a:r>
            <a:r>
              <a:rPr sz="2400" spc="-30" dirty="0" err="1">
                <a:solidFill>
                  <a:srgbClr val="006FC0"/>
                </a:solidFill>
                <a:latin typeface="Calibri"/>
                <a:cs typeface="Calibri"/>
              </a:rPr>
              <a:t>Vaihe</a:t>
            </a:r>
            <a:r>
              <a:rPr sz="2400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Calibri"/>
                <a:cs typeface="Calibri"/>
              </a:rPr>
              <a:t>1</a:t>
            </a:r>
            <a:r>
              <a:rPr sz="2400" b="0" spc="-5" dirty="0">
                <a:solidFill>
                  <a:srgbClr val="000000"/>
                </a:solidFill>
                <a:latin typeface="Calibri"/>
                <a:cs typeface="Calibri"/>
              </a:rPr>
              <a:t>:</a:t>
            </a:r>
            <a:r>
              <a:rPr sz="2400" b="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b="0" spc="-5" dirty="0">
                <a:solidFill>
                  <a:srgbClr val="000000"/>
                </a:solidFill>
                <a:latin typeface="Calibri"/>
                <a:cs typeface="Calibri"/>
              </a:rPr>
              <a:t>Lisää</a:t>
            </a:r>
            <a:r>
              <a:rPr sz="2400" b="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b="0" spc="-10" dirty="0">
                <a:solidFill>
                  <a:srgbClr val="000000"/>
                </a:solidFill>
                <a:latin typeface="Calibri"/>
                <a:cs typeface="Calibri"/>
              </a:rPr>
              <a:t>kaikki</a:t>
            </a:r>
            <a:r>
              <a:rPr sz="2400" b="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b="0" spc="-5" dirty="0">
                <a:solidFill>
                  <a:srgbClr val="000000"/>
                </a:solidFill>
                <a:latin typeface="Calibri"/>
                <a:cs typeface="Calibri"/>
              </a:rPr>
              <a:t>jäsenet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66001" y="1808009"/>
            <a:ext cx="4773930" cy="149528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sz="2400" b="1" spc="-30" dirty="0">
              <a:solidFill>
                <a:srgbClr val="006FC0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30" dirty="0" err="1">
                <a:solidFill>
                  <a:srgbClr val="006FC0"/>
                </a:solidFill>
                <a:latin typeface="Calibri"/>
                <a:cs typeface="Calibri"/>
              </a:rPr>
              <a:t>Vaihe</a:t>
            </a:r>
            <a:r>
              <a:rPr sz="2400" b="1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6FC0"/>
                </a:solidFill>
                <a:latin typeface="Calibri"/>
                <a:cs typeface="Calibri"/>
              </a:rPr>
              <a:t>2</a:t>
            </a:r>
            <a:r>
              <a:rPr sz="2400" spc="-5" dirty="0">
                <a:latin typeface="Calibri"/>
                <a:cs typeface="Calibri"/>
              </a:rPr>
              <a:t>: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Ilmoita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tarvittavat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jäsentiedot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1160145" algn="l"/>
              </a:tabLst>
            </a:pPr>
            <a:r>
              <a:rPr sz="2400" b="1" spc="-30" dirty="0">
                <a:solidFill>
                  <a:srgbClr val="006FC0"/>
                </a:solidFill>
                <a:latin typeface="Calibri"/>
                <a:cs typeface="Calibri"/>
              </a:rPr>
              <a:t>Vaihe</a:t>
            </a:r>
            <a:r>
              <a:rPr sz="2400" b="1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6FC0"/>
                </a:solidFill>
                <a:latin typeface="Calibri"/>
                <a:cs typeface="Calibri"/>
              </a:rPr>
              <a:t>3</a:t>
            </a:r>
            <a:r>
              <a:rPr sz="2400" spc="-5" dirty="0">
                <a:latin typeface="Calibri"/>
                <a:cs typeface="Calibri"/>
              </a:rPr>
              <a:t>:	Ilmoita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yhteystiedot.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93178" y="3627251"/>
            <a:ext cx="472757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160145" algn="l"/>
              </a:tabLst>
            </a:pPr>
            <a:r>
              <a:rPr sz="2400" b="1" spc="-30" dirty="0">
                <a:solidFill>
                  <a:srgbClr val="006FC0"/>
                </a:solidFill>
                <a:latin typeface="Calibri"/>
                <a:cs typeface="Calibri"/>
              </a:rPr>
              <a:t>Vaihe</a:t>
            </a:r>
            <a:r>
              <a:rPr sz="2400" b="1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6FC0"/>
                </a:solidFill>
                <a:latin typeface="Calibri"/>
                <a:cs typeface="Calibri"/>
              </a:rPr>
              <a:t>4</a:t>
            </a:r>
            <a:r>
              <a:rPr sz="2400" spc="-5" dirty="0">
                <a:latin typeface="Calibri"/>
                <a:cs typeface="Calibri"/>
              </a:rPr>
              <a:t>:	Lisää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mahdolliset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kommentit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ja</a:t>
            </a:r>
            <a:r>
              <a:rPr sz="2400" spc="-10" dirty="0">
                <a:latin typeface="Calibri"/>
                <a:cs typeface="Calibri"/>
              </a:rPr>
              <a:t> napauta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Tallenna.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90672" y="435863"/>
            <a:ext cx="2593975" cy="368935"/>
          </a:xfrm>
          <a:prstGeom prst="rect">
            <a:avLst/>
          </a:prstGeom>
          <a:solidFill>
            <a:srgbClr val="8FAADC"/>
          </a:solidFill>
        </p:spPr>
        <p:txBody>
          <a:bodyPr vert="horz" wrap="square" lIns="0" tIns="3048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40"/>
              </a:spcBef>
            </a:pPr>
            <a:r>
              <a:rPr sz="1800" dirty="0">
                <a:latin typeface="Calibri"/>
                <a:cs typeface="Calibri"/>
              </a:rPr>
              <a:t>Jäsenen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tiedot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374647" y="1647825"/>
            <a:ext cx="2927985" cy="76200"/>
          </a:xfrm>
          <a:custGeom>
            <a:avLst/>
            <a:gdLst/>
            <a:ahLst/>
            <a:cxnLst/>
            <a:rect l="l" t="t" r="r" b="b"/>
            <a:pathLst>
              <a:path w="2927985" h="76200">
                <a:moveTo>
                  <a:pt x="75946" y="0"/>
                </a:moveTo>
                <a:lnTo>
                  <a:pt x="0" y="38480"/>
                </a:lnTo>
                <a:lnTo>
                  <a:pt x="76454" y="76200"/>
                </a:lnTo>
                <a:lnTo>
                  <a:pt x="76242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157" y="31674"/>
                </a:lnTo>
                <a:lnTo>
                  <a:pt x="75946" y="0"/>
                </a:lnTo>
                <a:close/>
              </a:path>
              <a:path w="2927985" h="76200">
                <a:moveTo>
                  <a:pt x="76157" y="31674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41" y="44373"/>
                </a:lnTo>
                <a:lnTo>
                  <a:pt x="76157" y="31674"/>
                </a:lnTo>
                <a:close/>
              </a:path>
              <a:path w="2927985" h="76200">
                <a:moveTo>
                  <a:pt x="76241" y="44373"/>
                </a:moveTo>
                <a:lnTo>
                  <a:pt x="63500" y="44450"/>
                </a:lnTo>
                <a:lnTo>
                  <a:pt x="76242" y="44450"/>
                </a:lnTo>
                <a:close/>
              </a:path>
              <a:path w="2927985" h="76200">
                <a:moveTo>
                  <a:pt x="2927857" y="14604"/>
                </a:moveTo>
                <a:lnTo>
                  <a:pt x="76157" y="31674"/>
                </a:lnTo>
                <a:lnTo>
                  <a:pt x="76241" y="44373"/>
                </a:lnTo>
                <a:lnTo>
                  <a:pt x="2927857" y="27304"/>
                </a:lnTo>
                <a:lnTo>
                  <a:pt x="2927857" y="14604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098292" y="1519427"/>
            <a:ext cx="2593975" cy="370840"/>
          </a:xfrm>
          <a:prstGeom prst="rect">
            <a:avLst/>
          </a:prstGeom>
          <a:solidFill>
            <a:srgbClr val="B4C6E7"/>
          </a:solidFill>
          <a:ln w="9144">
            <a:solidFill>
              <a:srgbClr val="4471C4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45"/>
              </a:spcBef>
            </a:pPr>
            <a:r>
              <a:rPr sz="1800" spc="-5" dirty="0">
                <a:latin typeface="Calibri"/>
                <a:cs typeface="Calibri"/>
              </a:rPr>
              <a:t>Jäsenyystiedot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427476" y="2881883"/>
            <a:ext cx="2592705" cy="368935"/>
          </a:xfrm>
          <a:prstGeom prst="rect">
            <a:avLst/>
          </a:prstGeom>
          <a:solidFill>
            <a:srgbClr val="B4C6E7"/>
          </a:solidFill>
        </p:spPr>
        <p:txBody>
          <a:bodyPr vert="horz" wrap="square" lIns="0" tIns="31114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44"/>
              </a:spcBef>
            </a:pPr>
            <a:r>
              <a:rPr sz="1800" spc="-10" dirty="0">
                <a:latin typeface="Calibri"/>
                <a:cs typeface="Calibri"/>
              </a:rPr>
              <a:t>Yhteystiedot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299203" y="6454140"/>
            <a:ext cx="2593975" cy="368935"/>
          </a:xfrm>
          <a:custGeom>
            <a:avLst/>
            <a:gdLst/>
            <a:ahLst/>
            <a:cxnLst/>
            <a:rect l="l" t="t" r="r" b="b"/>
            <a:pathLst>
              <a:path w="2593975" h="368934">
                <a:moveTo>
                  <a:pt x="2593848" y="0"/>
                </a:moveTo>
                <a:lnTo>
                  <a:pt x="0" y="0"/>
                </a:lnTo>
                <a:lnTo>
                  <a:pt x="0" y="368808"/>
                </a:lnTo>
                <a:lnTo>
                  <a:pt x="2593848" y="368808"/>
                </a:lnTo>
                <a:lnTo>
                  <a:pt x="2593848" y="0"/>
                </a:lnTo>
                <a:close/>
              </a:path>
            </a:pathLst>
          </a:custGeom>
          <a:solidFill>
            <a:srgbClr val="B4C6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378197" y="6472834"/>
            <a:ext cx="16433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Calibri"/>
                <a:cs typeface="Calibri"/>
              </a:rPr>
              <a:t>Tallenna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ja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lähetä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5">
            <a:extLst>
              <a:ext uri="{FF2B5EF4-FFF2-40B4-BE49-F238E27FC236}">
                <a16:creationId xmlns:a16="http://schemas.microsoft.com/office/drawing/2014/main" id="{F3965DD0-52EF-49E3-AB4C-0D0AEB968C03}"/>
              </a:ext>
            </a:extLst>
          </p:cNvPr>
          <p:cNvSpPr/>
          <p:nvPr/>
        </p:nvSpPr>
        <p:spPr>
          <a:xfrm>
            <a:off x="5953932" y="1119889"/>
            <a:ext cx="2926080" cy="60960"/>
          </a:xfrm>
          <a:custGeom>
            <a:avLst/>
            <a:gdLst/>
            <a:ahLst/>
            <a:cxnLst/>
            <a:rect l="l" t="t" r="r" b="b"/>
            <a:pathLst>
              <a:path w="2926079" h="60960">
                <a:moveTo>
                  <a:pt x="2926080" y="0"/>
                </a:moveTo>
                <a:lnTo>
                  <a:pt x="0" y="0"/>
                </a:lnTo>
                <a:lnTo>
                  <a:pt x="0" y="60960"/>
                </a:lnTo>
                <a:lnTo>
                  <a:pt x="2926080" y="60960"/>
                </a:lnTo>
                <a:lnTo>
                  <a:pt x="2926080" y="0"/>
                </a:lnTo>
                <a:close/>
              </a:path>
            </a:pathLst>
          </a:custGeom>
          <a:solidFill>
            <a:srgbClr val="EBB7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4316" y="0"/>
            <a:ext cx="11188065" cy="6858000"/>
          </a:xfrm>
          <a:custGeom>
            <a:avLst/>
            <a:gdLst/>
            <a:ahLst/>
            <a:cxnLst/>
            <a:rect l="l" t="t" r="r" b="b"/>
            <a:pathLst>
              <a:path w="11188065" h="6858000">
                <a:moveTo>
                  <a:pt x="10899738" y="0"/>
                </a:moveTo>
                <a:lnTo>
                  <a:pt x="1586752" y="0"/>
                </a:lnTo>
                <a:lnTo>
                  <a:pt x="0" y="6857996"/>
                </a:lnTo>
                <a:lnTo>
                  <a:pt x="11187683" y="6857996"/>
                </a:lnTo>
                <a:lnTo>
                  <a:pt x="11187683" y="380"/>
                </a:lnTo>
                <a:lnTo>
                  <a:pt x="108997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18002" y="254634"/>
            <a:ext cx="6952615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800" dirty="0">
                <a:uFill>
                  <a:solidFill>
                    <a:srgbClr val="00338D"/>
                  </a:solidFill>
                </a:uFill>
              </a:rPr>
              <a:t>Uuden</a:t>
            </a:r>
            <a:r>
              <a:rPr sz="2800" spc="-10" dirty="0">
                <a:uFill>
                  <a:solidFill>
                    <a:srgbClr val="00338D"/>
                  </a:solidFill>
                </a:uFill>
              </a:rPr>
              <a:t> </a:t>
            </a:r>
            <a:r>
              <a:rPr sz="2800" dirty="0">
                <a:uFill>
                  <a:solidFill>
                    <a:srgbClr val="00338D"/>
                  </a:solidFill>
                </a:uFill>
              </a:rPr>
              <a:t>klubin</a:t>
            </a:r>
            <a:r>
              <a:rPr sz="2800" spc="-25" dirty="0">
                <a:uFill>
                  <a:solidFill>
                    <a:srgbClr val="00338D"/>
                  </a:solidFill>
                </a:uFill>
              </a:rPr>
              <a:t> </a:t>
            </a:r>
            <a:r>
              <a:rPr sz="2800" dirty="0">
                <a:uFill>
                  <a:solidFill>
                    <a:srgbClr val="00338D"/>
                  </a:solidFill>
                </a:uFill>
              </a:rPr>
              <a:t>hakemuksen</a:t>
            </a:r>
            <a:r>
              <a:rPr sz="2800" spc="-30" dirty="0">
                <a:uFill>
                  <a:solidFill>
                    <a:srgbClr val="00338D"/>
                  </a:solidFill>
                </a:uFill>
              </a:rPr>
              <a:t> </a:t>
            </a:r>
            <a:r>
              <a:rPr sz="2800" dirty="0">
                <a:uFill>
                  <a:solidFill>
                    <a:srgbClr val="00338D"/>
                  </a:solidFill>
                </a:uFill>
              </a:rPr>
              <a:t>lähettäminen:</a:t>
            </a:r>
            <a:r>
              <a:rPr sz="2800" spc="-55" dirty="0">
                <a:uFill>
                  <a:solidFill>
                    <a:srgbClr val="00338D"/>
                  </a:solidFill>
                </a:uFill>
              </a:rPr>
              <a:t> </a:t>
            </a:r>
            <a:r>
              <a:rPr sz="2800" dirty="0" err="1">
                <a:uFill>
                  <a:solidFill>
                    <a:srgbClr val="00338D"/>
                  </a:solidFill>
                </a:uFill>
              </a:rPr>
              <a:t>LCI:n</a:t>
            </a:r>
            <a:r>
              <a:rPr sz="2800" spc="-20" dirty="0">
                <a:uFill>
                  <a:solidFill>
                    <a:srgbClr val="00338D"/>
                  </a:solidFill>
                </a:uFill>
              </a:rPr>
              <a:t> </a:t>
            </a:r>
            <a:r>
              <a:rPr sz="2800" dirty="0" err="1">
                <a:uFill>
                  <a:solidFill>
                    <a:srgbClr val="00338D"/>
                  </a:solidFill>
                </a:uFill>
              </a:rPr>
              <a:t>lopullinen</a:t>
            </a:r>
            <a:r>
              <a:rPr lang="en-US" sz="2800" dirty="0">
                <a:uFill>
                  <a:solidFill>
                    <a:srgbClr val="00338D"/>
                  </a:solidFill>
                </a:uFill>
              </a:rPr>
              <a:t> </a:t>
            </a:r>
            <a:r>
              <a:rPr sz="2800" spc="-10" dirty="0" err="1">
                <a:uFill>
                  <a:solidFill>
                    <a:srgbClr val="00338D"/>
                  </a:solidFill>
                </a:uFill>
              </a:rPr>
              <a:t>hyväksyntä</a:t>
            </a:r>
            <a:endParaRPr sz="2800" dirty="0"/>
          </a:p>
        </p:txBody>
      </p:sp>
      <p:sp>
        <p:nvSpPr>
          <p:cNvPr id="4" name="object 4"/>
          <p:cNvSpPr txBox="1"/>
          <p:nvPr/>
        </p:nvSpPr>
        <p:spPr>
          <a:xfrm>
            <a:off x="451815" y="371093"/>
            <a:ext cx="1557655" cy="48831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>
              <a:lnSpc>
                <a:spcPts val="1730"/>
              </a:lnSpc>
              <a:spcBef>
                <a:spcPts val="310"/>
              </a:spcBef>
            </a:pPr>
            <a:r>
              <a:rPr sz="1600" b="1" spc="-5" dirty="0">
                <a:solidFill>
                  <a:srgbClr val="EBB700"/>
                </a:solidFill>
                <a:latin typeface="Arial"/>
                <a:cs typeface="Arial"/>
              </a:rPr>
              <a:t>LCI:n</a:t>
            </a:r>
            <a:r>
              <a:rPr sz="1600" b="1" spc="-60" dirty="0">
                <a:solidFill>
                  <a:srgbClr val="EBB7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EBB700"/>
                </a:solidFill>
                <a:latin typeface="Arial"/>
                <a:cs typeface="Arial"/>
              </a:rPr>
              <a:t>lopullinen </a:t>
            </a:r>
            <a:r>
              <a:rPr sz="1600" b="1" spc="-430" dirty="0">
                <a:solidFill>
                  <a:srgbClr val="EBB70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EBB700"/>
                </a:solidFill>
                <a:latin typeface="Arial"/>
                <a:cs typeface="Arial"/>
              </a:rPr>
              <a:t>hyväksyntä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67000" y="1519173"/>
            <a:ext cx="8642350" cy="4653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57885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Kun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jäsenet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on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lisätty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ja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opaslionin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tiedot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annettu,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hakemus</a:t>
            </a:r>
            <a:r>
              <a:rPr sz="1800" spc="-5" dirty="0">
                <a:latin typeface="Calibri"/>
                <a:cs typeface="Calibri"/>
              </a:rPr>
              <a:t> siirtyy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4471C4"/>
                </a:solidFill>
                <a:latin typeface="Calibri"/>
                <a:cs typeface="Calibri"/>
              </a:rPr>
              <a:t>LCI:n</a:t>
            </a:r>
            <a:r>
              <a:rPr sz="1800" b="1" spc="1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4471C4"/>
                </a:solidFill>
                <a:latin typeface="Calibri"/>
                <a:cs typeface="Calibri"/>
              </a:rPr>
              <a:t>lopulliseen </a:t>
            </a:r>
            <a:r>
              <a:rPr sz="1800" b="1" spc="-39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4471C4"/>
                </a:solidFill>
                <a:latin typeface="Calibri"/>
                <a:cs typeface="Calibri"/>
              </a:rPr>
              <a:t>hyväksyntään</a:t>
            </a:r>
            <a:r>
              <a:rPr sz="1800" spc="-15" dirty="0">
                <a:latin typeface="Calibri"/>
                <a:cs typeface="Calibri"/>
              </a:rPr>
              <a:t>.</a:t>
            </a:r>
            <a:r>
              <a:rPr sz="1800" spc="370" dirty="0">
                <a:latin typeface="Calibri"/>
                <a:cs typeface="Calibri"/>
              </a:rPr>
              <a:t> </a:t>
            </a:r>
            <a:r>
              <a:rPr sz="1800" spc="-40" dirty="0">
                <a:latin typeface="Calibri"/>
                <a:cs typeface="Calibri"/>
              </a:rPr>
              <a:t>Tämä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on viimeinen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vaihe </a:t>
            </a:r>
            <a:r>
              <a:rPr sz="1800" dirty="0">
                <a:latin typeface="Calibri"/>
                <a:cs typeface="Calibri"/>
              </a:rPr>
              <a:t>ennen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kuin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klubi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on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perustettu.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 dirty="0">
              <a:latin typeface="Calibri"/>
              <a:cs typeface="Calibri"/>
            </a:endParaRPr>
          </a:p>
          <a:p>
            <a:pPr marR="1023619" algn="r">
              <a:lnSpc>
                <a:spcPct val="100000"/>
              </a:lnSpc>
              <a:spcBef>
                <a:spcPts val="1110"/>
              </a:spcBef>
            </a:pPr>
            <a:r>
              <a:rPr sz="2000" b="1" spc="-30" dirty="0">
                <a:solidFill>
                  <a:srgbClr val="006FC0"/>
                </a:solidFill>
                <a:latin typeface="Calibri"/>
                <a:cs typeface="Calibri"/>
              </a:rPr>
              <a:t>Tässä</a:t>
            </a:r>
            <a:r>
              <a:rPr sz="2000" b="1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vaiheessa: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 dirty="0">
              <a:latin typeface="Calibri"/>
              <a:cs typeface="Calibri"/>
            </a:endParaRPr>
          </a:p>
          <a:p>
            <a:pPr marL="6238240" marR="398145" indent="-342900" algn="just">
              <a:lnSpc>
                <a:spcPct val="100000"/>
              </a:lnSpc>
              <a:buFont typeface="Wingdings"/>
              <a:buChar char=""/>
              <a:tabLst>
                <a:tab pos="6238240" algn="l"/>
              </a:tabLst>
            </a:pPr>
            <a:r>
              <a:rPr sz="2000" b="1" spc="-10" dirty="0">
                <a:latin typeface="Calibri"/>
                <a:cs typeface="Calibri"/>
              </a:rPr>
              <a:t>LCI-koordinaattori 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vahvistaa </a:t>
            </a:r>
            <a:r>
              <a:rPr sz="2000" b="1" spc="-5" dirty="0">
                <a:latin typeface="Calibri"/>
                <a:cs typeface="Calibri"/>
              </a:rPr>
              <a:t>kaikkien 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jäsenten</a:t>
            </a:r>
            <a:r>
              <a:rPr sz="2000" b="1" spc="-6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statukset.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Wingdings"/>
              <a:buChar char=""/>
            </a:pPr>
            <a:endParaRPr sz="1950" dirty="0">
              <a:latin typeface="Calibri"/>
              <a:cs typeface="Calibri"/>
            </a:endParaRPr>
          </a:p>
          <a:p>
            <a:pPr marL="6238240" marR="221615" indent="-342900">
              <a:lnSpc>
                <a:spcPct val="100000"/>
              </a:lnSpc>
              <a:buFont typeface="Wingdings"/>
              <a:buChar char=""/>
              <a:tabLst>
                <a:tab pos="6237605" algn="l"/>
                <a:tab pos="6238240" algn="l"/>
              </a:tabLst>
            </a:pPr>
            <a:r>
              <a:rPr sz="2000" b="1" spc="-5" dirty="0">
                <a:latin typeface="Calibri"/>
                <a:cs typeface="Calibri"/>
              </a:rPr>
              <a:t>Piiri ilmoittaa </a:t>
            </a:r>
            <a:r>
              <a:rPr sz="2000" b="1" dirty="0">
                <a:latin typeface="Calibri"/>
                <a:cs typeface="Calibri"/>
              </a:rPr>
              <a:t> opaslionin tiedot </a:t>
            </a:r>
            <a:r>
              <a:rPr sz="2000" b="1" spc="-5" dirty="0">
                <a:latin typeface="Calibri"/>
                <a:cs typeface="Calibri"/>
              </a:rPr>
              <a:t>jos </a:t>
            </a:r>
            <a:r>
              <a:rPr sz="2000" b="1" spc="-44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sitä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ei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ole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vielä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tehty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Wingdings"/>
              <a:buChar char=""/>
            </a:pPr>
            <a:endParaRPr sz="1950" dirty="0">
              <a:latin typeface="Calibri"/>
              <a:cs typeface="Calibri"/>
            </a:endParaRPr>
          </a:p>
          <a:p>
            <a:pPr marL="6238240" indent="-342900">
              <a:lnSpc>
                <a:spcPct val="100000"/>
              </a:lnSpc>
              <a:buFont typeface="Wingdings"/>
              <a:buChar char=""/>
              <a:tabLst>
                <a:tab pos="6237605" algn="l"/>
                <a:tab pos="6238240" algn="l"/>
              </a:tabLst>
            </a:pPr>
            <a:r>
              <a:rPr sz="2000" b="1" spc="-5" dirty="0">
                <a:latin typeface="Calibri"/>
                <a:cs typeface="Calibri"/>
              </a:rPr>
              <a:t>Piiri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tai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kummiklubi</a:t>
            </a:r>
            <a:endParaRPr sz="2000" dirty="0">
              <a:latin typeface="Calibri"/>
              <a:cs typeface="Calibri"/>
            </a:endParaRPr>
          </a:p>
          <a:p>
            <a:pPr marL="6238240">
              <a:lnSpc>
                <a:spcPct val="100000"/>
              </a:lnSpc>
            </a:pPr>
            <a:r>
              <a:rPr sz="2000" b="1" spc="-10" dirty="0">
                <a:latin typeface="Calibri"/>
                <a:cs typeface="Calibri"/>
              </a:rPr>
              <a:t>lähettää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loput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maksut.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07692" y="2538983"/>
            <a:ext cx="6411467" cy="2613660"/>
          </a:xfrm>
          <a:prstGeom prst="rect">
            <a:avLst/>
          </a:prstGeom>
        </p:spPr>
      </p:pic>
      <p:sp>
        <p:nvSpPr>
          <p:cNvPr id="7" name="object 5">
            <a:extLst>
              <a:ext uri="{FF2B5EF4-FFF2-40B4-BE49-F238E27FC236}">
                <a16:creationId xmlns:a16="http://schemas.microsoft.com/office/drawing/2014/main" id="{57B6B9E2-3BCE-4B8D-A878-E865C52D76E5}"/>
              </a:ext>
            </a:extLst>
          </p:cNvPr>
          <p:cNvSpPr/>
          <p:nvPr/>
        </p:nvSpPr>
        <p:spPr>
          <a:xfrm>
            <a:off x="2818002" y="1178052"/>
            <a:ext cx="2926080" cy="60960"/>
          </a:xfrm>
          <a:custGeom>
            <a:avLst/>
            <a:gdLst/>
            <a:ahLst/>
            <a:cxnLst/>
            <a:rect l="l" t="t" r="r" b="b"/>
            <a:pathLst>
              <a:path w="2926079" h="60960">
                <a:moveTo>
                  <a:pt x="2926080" y="0"/>
                </a:moveTo>
                <a:lnTo>
                  <a:pt x="0" y="0"/>
                </a:lnTo>
                <a:lnTo>
                  <a:pt x="0" y="60960"/>
                </a:lnTo>
                <a:lnTo>
                  <a:pt x="2926080" y="60960"/>
                </a:lnTo>
                <a:lnTo>
                  <a:pt x="2926080" y="0"/>
                </a:lnTo>
                <a:close/>
              </a:path>
            </a:pathLst>
          </a:custGeom>
          <a:solidFill>
            <a:srgbClr val="EBB7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4316" y="0"/>
            <a:ext cx="11188065" cy="6858000"/>
          </a:xfrm>
          <a:custGeom>
            <a:avLst/>
            <a:gdLst/>
            <a:ahLst/>
            <a:cxnLst/>
            <a:rect l="l" t="t" r="r" b="b"/>
            <a:pathLst>
              <a:path w="11188065" h="6858000">
                <a:moveTo>
                  <a:pt x="10899738" y="0"/>
                </a:moveTo>
                <a:lnTo>
                  <a:pt x="1586752" y="0"/>
                </a:lnTo>
                <a:lnTo>
                  <a:pt x="0" y="6857996"/>
                </a:lnTo>
                <a:lnTo>
                  <a:pt x="11187683" y="6857996"/>
                </a:lnTo>
                <a:lnTo>
                  <a:pt x="11187683" y="380"/>
                </a:lnTo>
                <a:lnTo>
                  <a:pt x="108997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18002" y="247015"/>
            <a:ext cx="7392670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Uuden</a:t>
            </a:r>
            <a:r>
              <a:rPr sz="2800" spc="40" dirty="0"/>
              <a:t> </a:t>
            </a:r>
            <a:r>
              <a:rPr sz="2800" spc="-5" dirty="0"/>
              <a:t>klubin</a:t>
            </a:r>
            <a:r>
              <a:rPr sz="2800" spc="35" dirty="0"/>
              <a:t> </a:t>
            </a:r>
            <a:r>
              <a:rPr sz="2800" spc="-5" dirty="0"/>
              <a:t>hakemuksen</a:t>
            </a:r>
            <a:r>
              <a:rPr sz="2800" spc="25" dirty="0"/>
              <a:t> </a:t>
            </a:r>
            <a:r>
              <a:rPr sz="2800" spc="-5" dirty="0"/>
              <a:t>lähettäminen:</a:t>
            </a:r>
            <a:r>
              <a:rPr sz="2800" spc="50" dirty="0"/>
              <a:t> </a:t>
            </a:r>
            <a:r>
              <a:rPr sz="2800" spc="-5" dirty="0"/>
              <a:t>Perustaminen</a:t>
            </a:r>
            <a:endParaRPr sz="2800" dirty="0"/>
          </a:p>
        </p:txBody>
      </p:sp>
      <p:sp>
        <p:nvSpPr>
          <p:cNvPr id="4" name="object 4"/>
          <p:cNvSpPr txBox="1"/>
          <p:nvPr/>
        </p:nvSpPr>
        <p:spPr>
          <a:xfrm>
            <a:off x="451815" y="371093"/>
            <a:ext cx="13652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EBB700"/>
                </a:solidFill>
                <a:latin typeface="Arial"/>
                <a:cs typeface="Arial"/>
              </a:rPr>
              <a:t>Pe</a:t>
            </a:r>
            <a:r>
              <a:rPr sz="1600" b="1" dirty="0">
                <a:solidFill>
                  <a:srgbClr val="EBB700"/>
                </a:solidFill>
                <a:latin typeface="Arial"/>
                <a:cs typeface="Arial"/>
              </a:rPr>
              <a:t>r</a:t>
            </a:r>
            <a:r>
              <a:rPr sz="1600" b="1" spc="-5" dirty="0">
                <a:solidFill>
                  <a:srgbClr val="EBB700"/>
                </a:solidFill>
                <a:latin typeface="Arial"/>
                <a:cs typeface="Arial"/>
              </a:rPr>
              <a:t>us</a:t>
            </a:r>
            <a:r>
              <a:rPr sz="1600" b="1" spc="-15" dirty="0">
                <a:solidFill>
                  <a:srgbClr val="EBB700"/>
                </a:solidFill>
                <a:latin typeface="Arial"/>
                <a:cs typeface="Arial"/>
              </a:rPr>
              <a:t>t</a:t>
            </a:r>
            <a:r>
              <a:rPr sz="1600" b="1" spc="-5" dirty="0">
                <a:solidFill>
                  <a:srgbClr val="EBB700"/>
                </a:solidFill>
                <a:latin typeface="Arial"/>
                <a:cs typeface="Arial"/>
              </a:rPr>
              <a:t>ami</a:t>
            </a:r>
            <a:r>
              <a:rPr sz="1600" b="1" spc="-10" dirty="0">
                <a:solidFill>
                  <a:srgbClr val="EBB700"/>
                </a:solidFill>
                <a:latin typeface="Arial"/>
                <a:cs typeface="Arial"/>
              </a:rPr>
              <a:t>n</a:t>
            </a:r>
            <a:r>
              <a:rPr sz="1600" b="1" spc="-5" dirty="0">
                <a:solidFill>
                  <a:srgbClr val="EBB700"/>
                </a:solidFill>
                <a:latin typeface="Arial"/>
                <a:cs typeface="Arial"/>
              </a:rPr>
              <a:t>en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79522" y="1272032"/>
            <a:ext cx="578929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Calibri"/>
                <a:cs typeface="Calibri"/>
              </a:rPr>
              <a:t>Onneksi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olkoon!</a:t>
            </a:r>
            <a:r>
              <a:rPr sz="2000" b="1" spc="4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Klubi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on </a:t>
            </a:r>
            <a:r>
              <a:rPr sz="2000" b="1" spc="-10" dirty="0">
                <a:latin typeface="Calibri"/>
                <a:cs typeface="Calibri"/>
              </a:rPr>
              <a:t>nyt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perustettu.</a:t>
            </a:r>
            <a:r>
              <a:rPr sz="2000" b="1" spc="42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Seuraavaksi: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21711" y="2440635"/>
            <a:ext cx="9072880" cy="34836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Perustamismateriaalit</a:t>
            </a:r>
            <a:r>
              <a:rPr sz="1800" spc="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lähetetään</a:t>
            </a:r>
            <a:r>
              <a:rPr sz="1800" spc="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piirikuvernöörille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54555A"/>
              </a:buClr>
              <a:buFont typeface="Arial"/>
              <a:buChar char="•"/>
            </a:pPr>
            <a:endParaRPr sz="2600">
              <a:latin typeface="Arial"/>
              <a:cs typeface="Arial"/>
            </a:endParaRPr>
          </a:p>
          <a:p>
            <a:pPr marL="299085" marR="527050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Perustamismateriaaleja</a:t>
            </a:r>
            <a:r>
              <a:rPr sz="1800" spc="3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ovat:</a:t>
            </a:r>
            <a:r>
              <a:rPr sz="1800" spc="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Perustajajäsenten</a:t>
            </a:r>
            <a:r>
              <a:rPr sz="1800" spc="3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rintaneulat,</a:t>
            </a:r>
            <a:r>
              <a:rPr sz="1800" spc="2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Perustajajäsenten </a:t>
            </a:r>
            <a:r>
              <a:rPr sz="180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todistukset,</a:t>
            </a:r>
            <a:r>
              <a:rPr sz="1800" spc="2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Perustamiskirja,</a:t>
            </a:r>
            <a:r>
              <a:rPr sz="1800" spc="3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Kummin</a:t>
            </a:r>
            <a:r>
              <a:rPr sz="1800" spc="2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merkki</a:t>
            </a:r>
            <a:r>
              <a:rPr sz="1800" spc="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ja</a:t>
            </a:r>
            <a:r>
              <a:rPr sz="1800" spc="2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kirje</a:t>
            </a:r>
            <a:r>
              <a:rPr sz="1800" spc="1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kansainväliseltä</a:t>
            </a:r>
            <a:r>
              <a:rPr sz="1800" spc="5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presidentiltä.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54555A"/>
              </a:buClr>
              <a:buFont typeface="Arial"/>
              <a:buChar char="•"/>
            </a:pPr>
            <a:endParaRPr sz="26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Uuden</a:t>
            </a:r>
            <a:r>
              <a:rPr sz="1800" spc="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klubin</a:t>
            </a:r>
            <a:r>
              <a:rPr sz="1800" spc="3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Charter-iltaa</a:t>
            </a:r>
            <a:r>
              <a:rPr sz="1800" spc="1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tulisi</a:t>
            </a:r>
            <a:r>
              <a:rPr sz="1800" spc="2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suunnitella</a:t>
            </a:r>
            <a:r>
              <a:rPr sz="1800" spc="2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54555A"/>
                </a:solidFill>
                <a:latin typeface="Arial"/>
                <a:cs typeface="Arial"/>
              </a:rPr>
              <a:t>yhdessä</a:t>
            </a:r>
            <a:r>
              <a:rPr sz="1800" spc="3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kummiklubin</a:t>
            </a:r>
            <a:r>
              <a:rPr sz="1800" spc="3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ja</a:t>
            </a:r>
            <a:r>
              <a:rPr sz="1800" spc="1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opaslionin</a:t>
            </a:r>
            <a:r>
              <a:rPr sz="1800" spc="3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kanssa.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54555A"/>
              </a:buClr>
              <a:buFont typeface="Arial"/>
              <a:buChar char="•"/>
            </a:pPr>
            <a:endParaRPr sz="26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90 päivän</a:t>
            </a:r>
            <a:r>
              <a:rPr sz="1800" spc="2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kuluessa</a:t>
            </a:r>
            <a:r>
              <a:rPr sz="1800" spc="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perustamisesta</a:t>
            </a:r>
            <a:r>
              <a:rPr sz="1800" spc="1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ilmoitetut</a:t>
            </a:r>
            <a:r>
              <a:rPr sz="1800" spc="1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uudet</a:t>
            </a:r>
            <a:r>
              <a:rPr sz="1800" spc="2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jäsenet</a:t>
            </a:r>
            <a:r>
              <a:rPr sz="1800" spc="2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katsotaan</a:t>
            </a:r>
            <a:endParaRPr sz="18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perustajajäseniksi.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6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Uudet</a:t>
            </a:r>
            <a:r>
              <a:rPr sz="1800" spc="2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virkailijat</a:t>
            </a:r>
            <a:r>
              <a:rPr sz="1800" spc="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tulisi</a:t>
            </a:r>
            <a:r>
              <a:rPr sz="1800" spc="1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kouluttaa</a:t>
            </a:r>
            <a:r>
              <a:rPr sz="1800" spc="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54555A"/>
                </a:solidFill>
                <a:latin typeface="Arial"/>
                <a:cs typeface="Arial"/>
              </a:rPr>
              <a:t>yhdessä</a:t>
            </a:r>
            <a:r>
              <a:rPr sz="1800" spc="3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opaslionin</a:t>
            </a:r>
            <a:r>
              <a:rPr sz="1800" spc="3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kanssa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93992" y="1190244"/>
            <a:ext cx="5193792" cy="5545836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2779522" y="1081101"/>
            <a:ext cx="2978150" cy="1052500"/>
          </a:xfrm>
          <a:custGeom>
            <a:avLst/>
            <a:gdLst/>
            <a:ahLst/>
            <a:cxnLst/>
            <a:rect l="l" t="t" r="r" b="b"/>
            <a:pathLst>
              <a:path w="2978150" h="1359535">
                <a:moveTo>
                  <a:pt x="2926067" y="1296924"/>
                </a:moveTo>
                <a:lnTo>
                  <a:pt x="0" y="1296924"/>
                </a:lnTo>
                <a:lnTo>
                  <a:pt x="0" y="1359408"/>
                </a:lnTo>
                <a:lnTo>
                  <a:pt x="2926067" y="1359408"/>
                </a:lnTo>
                <a:lnTo>
                  <a:pt x="2926067" y="1296924"/>
                </a:lnTo>
                <a:close/>
              </a:path>
              <a:path w="2978150" h="1359535">
                <a:moveTo>
                  <a:pt x="2977896" y="0"/>
                </a:moveTo>
                <a:lnTo>
                  <a:pt x="51816" y="0"/>
                </a:lnTo>
                <a:lnTo>
                  <a:pt x="51816" y="60960"/>
                </a:lnTo>
                <a:lnTo>
                  <a:pt x="2977896" y="60960"/>
                </a:lnTo>
                <a:lnTo>
                  <a:pt x="2977896" y="0"/>
                </a:lnTo>
                <a:close/>
              </a:path>
            </a:pathLst>
          </a:custGeom>
          <a:solidFill>
            <a:srgbClr val="EBB7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5360" y="0"/>
            <a:ext cx="11188065" cy="6858000"/>
          </a:xfrm>
          <a:custGeom>
            <a:avLst/>
            <a:gdLst/>
            <a:ahLst/>
            <a:cxnLst/>
            <a:rect l="l" t="t" r="r" b="b"/>
            <a:pathLst>
              <a:path w="11188065" h="6858000">
                <a:moveTo>
                  <a:pt x="10899738" y="0"/>
                </a:moveTo>
                <a:lnTo>
                  <a:pt x="1586752" y="0"/>
                </a:lnTo>
                <a:lnTo>
                  <a:pt x="0" y="6857996"/>
                </a:lnTo>
                <a:lnTo>
                  <a:pt x="11187683" y="6857996"/>
                </a:lnTo>
                <a:lnTo>
                  <a:pt x="11187683" y="380"/>
                </a:lnTo>
                <a:lnTo>
                  <a:pt x="108997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27095" y="651763"/>
            <a:ext cx="7738109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Uuden</a:t>
            </a:r>
            <a:r>
              <a:rPr sz="2800" spc="35" dirty="0"/>
              <a:t> </a:t>
            </a:r>
            <a:r>
              <a:rPr sz="2800" spc="-5" dirty="0"/>
              <a:t>klubin</a:t>
            </a:r>
            <a:r>
              <a:rPr sz="2800" spc="35" dirty="0"/>
              <a:t> </a:t>
            </a:r>
            <a:r>
              <a:rPr sz="2800" spc="-5" dirty="0"/>
              <a:t>hakemuksen</a:t>
            </a:r>
            <a:r>
              <a:rPr sz="2800" spc="25" dirty="0"/>
              <a:t> </a:t>
            </a:r>
            <a:r>
              <a:rPr sz="2800" spc="-5" dirty="0"/>
              <a:t>lähettämiseen</a:t>
            </a:r>
            <a:r>
              <a:rPr sz="2800" spc="40" dirty="0"/>
              <a:t> </a:t>
            </a:r>
            <a:r>
              <a:rPr sz="2800" spc="-5" dirty="0"/>
              <a:t>liittyviä</a:t>
            </a:r>
            <a:r>
              <a:rPr sz="2800" spc="60" dirty="0"/>
              <a:t> </a:t>
            </a:r>
            <a:r>
              <a:rPr sz="2800" spc="-5" dirty="0"/>
              <a:t>vinkkejä</a:t>
            </a:r>
            <a:endParaRPr sz="2800" dirty="0"/>
          </a:p>
        </p:txBody>
      </p:sp>
      <p:sp>
        <p:nvSpPr>
          <p:cNvPr id="4" name="object 4"/>
          <p:cNvSpPr/>
          <p:nvPr/>
        </p:nvSpPr>
        <p:spPr>
          <a:xfrm>
            <a:off x="2848355" y="1472183"/>
            <a:ext cx="2926080" cy="62865"/>
          </a:xfrm>
          <a:custGeom>
            <a:avLst/>
            <a:gdLst/>
            <a:ahLst/>
            <a:cxnLst/>
            <a:rect l="l" t="t" r="r" b="b"/>
            <a:pathLst>
              <a:path w="2926079" h="62865">
                <a:moveTo>
                  <a:pt x="2926080" y="0"/>
                </a:moveTo>
                <a:lnTo>
                  <a:pt x="0" y="0"/>
                </a:lnTo>
                <a:lnTo>
                  <a:pt x="0" y="62484"/>
                </a:lnTo>
                <a:lnTo>
                  <a:pt x="2926080" y="62484"/>
                </a:lnTo>
                <a:lnTo>
                  <a:pt x="2926080" y="0"/>
                </a:lnTo>
                <a:close/>
              </a:path>
            </a:pathLst>
          </a:custGeom>
          <a:solidFill>
            <a:srgbClr val="EBB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745739" y="2030044"/>
            <a:ext cx="8196580" cy="282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Char char="•"/>
              <a:tabLst>
                <a:tab pos="299085" algn="l"/>
                <a:tab pos="299720" algn="l"/>
              </a:tabLst>
            </a:pPr>
            <a:r>
              <a:rPr sz="1800" spc="-30" dirty="0">
                <a:solidFill>
                  <a:srgbClr val="54555A"/>
                </a:solidFill>
                <a:latin typeface="Arial"/>
                <a:cs typeface="Arial"/>
              </a:rPr>
              <a:t>Varaa</a:t>
            </a:r>
            <a:r>
              <a:rPr sz="180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aikaa</a:t>
            </a:r>
            <a:r>
              <a:rPr sz="180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materiaalien</a:t>
            </a:r>
            <a:r>
              <a:rPr sz="1800" spc="1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54555A"/>
                </a:solidFill>
                <a:latin typeface="Arial"/>
                <a:cs typeface="Arial"/>
              </a:rPr>
              <a:t>lähettämiseen.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54555A"/>
              </a:buClr>
              <a:buFont typeface="Arial"/>
              <a:buChar char="•"/>
            </a:pPr>
            <a:endParaRPr sz="2600">
              <a:latin typeface="Arial"/>
              <a:cs typeface="Arial"/>
            </a:endParaRPr>
          </a:p>
          <a:p>
            <a:pPr marL="299085" marR="55880" indent="-287020">
              <a:lnSpc>
                <a:spcPct val="100000"/>
              </a:lnSpc>
              <a:spcBef>
                <a:spcPts val="5"/>
              </a:spcBef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solidFill>
                  <a:srgbClr val="54555A"/>
                </a:solidFill>
                <a:latin typeface="Arial"/>
                <a:cs typeface="Arial"/>
              </a:rPr>
              <a:t>Jotta</a:t>
            </a:r>
            <a:r>
              <a:rPr sz="1800" spc="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prosessi</a:t>
            </a:r>
            <a:r>
              <a:rPr sz="1800" spc="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sujuu</a:t>
            </a:r>
            <a:r>
              <a:rPr sz="1800" spc="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ongelmitta,</a:t>
            </a:r>
            <a:r>
              <a:rPr sz="1800" spc="1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seuraa</a:t>
            </a:r>
            <a:r>
              <a:rPr sz="1800" spc="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annettuja</a:t>
            </a:r>
            <a:r>
              <a:rPr sz="1800" spc="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ohjeita</a:t>
            </a:r>
            <a:r>
              <a:rPr sz="1800" spc="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ja</a:t>
            </a:r>
            <a:r>
              <a:rPr sz="1800" spc="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4555A"/>
                </a:solidFill>
                <a:latin typeface="Arial"/>
                <a:cs typeface="Arial"/>
              </a:rPr>
              <a:t>tutustu</a:t>
            </a:r>
            <a:r>
              <a:rPr sz="1800" spc="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MyLCI:ssa </a:t>
            </a:r>
            <a:r>
              <a:rPr sz="1800" spc="-484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oleviin</a:t>
            </a:r>
            <a:r>
              <a:rPr sz="1800" spc="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kommentteihin.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54555A"/>
              </a:buClr>
              <a:buFont typeface="Arial"/>
              <a:buChar char="•"/>
            </a:pPr>
            <a:endParaRPr sz="2600">
              <a:latin typeface="Arial"/>
              <a:cs typeface="Arial"/>
            </a:endParaRPr>
          </a:p>
          <a:p>
            <a:pPr marL="299085" marR="5080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Hakemukset</a:t>
            </a:r>
            <a:r>
              <a:rPr sz="1800" spc="1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on</a:t>
            </a:r>
            <a:r>
              <a:rPr sz="180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täytettävä</a:t>
            </a:r>
            <a:r>
              <a:rPr sz="1800" spc="2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20.</a:t>
            </a:r>
            <a:r>
              <a:rPr sz="1800" spc="1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kesäkuuta</a:t>
            </a:r>
            <a:r>
              <a:rPr sz="1800" spc="2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mennessä,</a:t>
            </a:r>
            <a:r>
              <a:rPr sz="1800" spc="2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jotta</a:t>
            </a:r>
            <a:r>
              <a:rPr sz="1800" spc="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54555A"/>
                </a:solidFill>
                <a:latin typeface="Arial"/>
                <a:cs typeface="Arial"/>
              </a:rPr>
              <a:t>ne</a:t>
            </a:r>
            <a:r>
              <a:rPr sz="1800" spc="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54555A"/>
                </a:solidFill>
                <a:latin typeface="Arial"/>
                <a:cs typeface="Arial"/>
              </a:rPr>
              <a:t>on</a:t>
            </a:r>
            <a:r>
              <a:rPr sz="1800" spc="1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perustettu</a:t>
            </a:r>
            <a:r>
              <a:rPr sz="1800" spc="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ko. </a:t>
            </a:r>
            <a:r>
              <a:rPr sz="1800" spc="-484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toimivuoden</a:t>
            </a:r>
            <a:r>
              <a:rPr sz="1800" spc="1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aikana.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54555A"/>
              </a:buClr>
              <a:buFont typeface="Arial"/>
              <a:buChar char="•"/>
            </a:pPr>
            <a:endParaRPr sz="26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Uusien</a:t>
            </a:r>
            <a:r>
              <a:rPr sz="1800" spc="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klubien</a:t>
            </a:r>
            <a:r>
              <a:rPr sz="1800" spc="2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tiimi päämajassa</a:t>
            </a:r>
            <a:r>
              <a:rPr sz="1800" spc="2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seuraa</a:t>
            </a:r>
            <a:r>
              <a:rPr sz="1800" spc="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prosessia</a:t>
            </a:r>
            <a:r>
              <a:rPr sz="1800" spc="2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loppuun</a:t>
            </a:r>
            <a:r>
              <a:rPr sz="1800" spc="2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saakka.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99731" y="1310639"/>
            <a:ext cx="5192267" cy="5547357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451815" y="371093"/>
            <a:ext cx="1276350" cy="48831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>
              <a:lnSpc>
                <a:spcPts val="1730"/>
              </a:lnSpc>
              <a:spcBef>
                <a:spcPts val="310"/>
              </a:spcBef>
            </a:pPr>
            <a:r>
              <a:rPr sz="1600" b="1" spc="-5" dirty="0">
                <a:solidFill>
                  <a:srgbClr val="EBB700"/>
                </a:solidFill>
                <a:latin typeface="Arial"/>
                <a:cs typeface="Arial"/>
              </a:rPr>
              <a:t>Hakemuksen  lähe</a:t>
            </a:r>
            <a:r>
              <a:rPr sz="1600" b="1" spc="-10" dirty="0">
                <a:solidFill>
                  <a:srgbClr val="EBB700"/>
                </a:solidFill>
                <a:latin typeface="Arial"/>
                <a:cs typeface="Arial"/>
              </a:rPr>
              <a:t>t</a:t>
            </a:r>
            <a:r>
              <a:rPr sz="1600" b="1" spc="-5" dirty="0">
                <a:solidFill>
                  <a:srgbClr val="EBB700"/>
                </a:solidFill>
                <a:latin typeface="Arial"/>
                <a:cs typeface="Arial"/>
              </a:rPr>
              <a:t>tä</a:t>
            </a:r>
            <a:r>
              <a:rPr sz="1600" b="1" spc="-15" dirty="0">
                <a:solidFill>
                  <a:srgbClr val="EBB700"/>
                </a:solidFill>
                <a:latin typeface="Arial"/>
                <a:cs typeface="Arial"/>
              </a:rPr>
              <a:t>m</a:t>
            </a:r>
            <a:r>
              <a:rPr sz="1600" b="1" spc="-5" dirty="0">
                <a:solidFill>
                  <a:srgbClr val="EBB700"/>
                </a:solidFill>
                <a:latin typeface="Arial"/>
                <a:cs typeface="Arial"/>
              </a:rPr>
              <a:t>inen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xfrm>
            <a:off x="2637017" y="1759928"/>
            <a:ext cx="5940552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84985" marR="5080" indent="-585470">
              <a:lnSpc>
                <a:spcPct val="100000"/>
              </a:lnSpc>
              <a:spcBef>
                <a:spcPts val="95"/>
              </a:spcBef>
            </a:pPr>
            <a:r>
              <a:rPr spc="-65" dirty="0"/>
              <a:t>Tukea</a:t>
            </a:r>
            <a:r>
              <a:rPr spc="-50" dirty="0"/>
              <a:t> </a:t>
            </a:r>
            <a:r>
              <a:rPr spc="-5" dirty="0"/>
              <a:t>uuden</a:t>
            </a:r>
            <a:r>
              <a:rPr spc="-50" dirty="0"/>
              <a:t> </a:t>
            </a:r>
            <a:r>
              <a:rPr dirty="0"/>
              <a:t>klubin </a:t>
            </a:r>
            <a:r>
              <a:rPr spc="-1100" dirty="0"/>
              <a:t> </a:t>
            </a:r>
            <a:r>
              <a:rPr spc="-5" dirty="0"/>
              <a:t>perustamiselle</a:t>
            </a:r>
          </a:p>
        </p:txBody>
      </p:sp>
      <p:sp>
        <p:nvSpPr>
          <p:cNvPr id="4" name="object 4"/>
          <p:cNvSpPr/>
          <p:nvPr/>
        </p:nvSpPr>
        <p:spPr>
          <a:xfrm>
            <a:off x="5370576" y="2977895"/>
            <a:ext cx="1450975" cy="73660"/>
          </a:xfrm>
          <a:custGeom>
            <a:avLst/>
            <a:gdLst/>
            <a:ahLst/>
            <a:cxnLst/>
            <a:rect l="l" t="t" r="r" b="b"/>
            <a:pathLst>
              <a:path w="1450975" h="73660">
                <a:moveTo>
                  <a:pt x="1450848" y="0"/>
                </a:moveTo>
                <a:lnTo>
                  <a:pt x="0" y="0"/>
                </a:lnTo>
                <a:lnTo>
                  <a:pt x="0" y="73151"/>
                </a:lnTo>
                <a:lnTo>
                  <a:pt x="1450848" y="73151"/>
                </a:lnTo>
                <a:lnTo>
                  <a:pt x="1450848" y="0"/>
                </a:lnTo>
                <a:close/>
              </a:path>
            </a:pathLst>
          </a:custGeom>
          <a:solidFill>
            <a:srgbClr val="FAC5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617197" y="6432296"/>
            <a:ext cx="1657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00338D"/>
                </a:solidFill>
                <a:latin typeface="Arial"/>
                <a:cs typeface="Arial"/>
              </a:rPr>
              <a:t>19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674747" y="3353257"/>
            <a:ext cx="6840220" cy="1489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Kysymyksissä koskien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uuden klubin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perustamista,</a:t>
            </a:r>
            <a:r>
              <a:rPr sz="32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ota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yhteyttä</a:t>
            </a:r>
            <a:r>
              <a:rPr sz="32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osoitteessa </a:t>
            </a:r>
            <a:r>
              <a:rPr sz="3200" spc="-86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3"/>
              </a:rPr>
              <a:t>newclubs@lionsclub.org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D21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617197" y="6432296"/>
            <a:ext cx="958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94943" y="3199002"/>
            <a:ext cx="5239385" cy="28054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Onneksi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olkoon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6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olette ottaneet</a:t>
            </a:r>
            <a:r>
              <a:rPr sz="16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ensimmäisen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askeleen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uuden klubin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perustamisessa.</a:t>
            </a:r>
            <a:r>
              <a:rPr sz="1600" spc="4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Tämä</a:t>
            </a:r>
            <a:r>
              <a:rPr sz="16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opas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auttaa</a:t>
            </a:r>
            <a:r>
              <a:rPr sz="16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teitä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suorittamaan</a:t>
            </a:r>
            <a:r>
              <a:rPr sz="16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uuden</a:t>
            </a:r>
            <a:r>
              <a:rPr sz="16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klubin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perustamiseen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liittyvät</a:t>
            </a:r>
            <a:r>
              <a:rPr sz="16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vaiheet.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b="1" u="sng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Tämä</a:t>
            </a:r>
            <a:r>
              <a:rPr sz="1600" b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600" b="1" u="sng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opas</a:t>
            </a:r>
            <a:r>
              <a:rPr sz="1600" b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600" b="1" u="sng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sisältää</a:t>
            </a:r>
            <a:r>
              <a:rPr sz="1600" b="1" u="sng" spc="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600" b="1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seuraavat</a:t>
            </a:r>
            <a:r>
              <a:rPr sz="1600" b="1" u="sng" spc="4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600" b="1" u="sng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aiheet:</a:t>
            </a:r>
            <a:endParaRPr sz="16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385"/>
              </a:spcBef>
              <a:buChar char="-"/>
              <a:tabLst>
                <a:tab pos="299085" algn="l"/>
                <a:tab pos="299720" algn="l"/>
              </a:tabLst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Klubin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nimeäminen</a:t>
            </a:r>
            <a:endParaRPr sz="16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384"/>
              </a:spcBef>
              <a:buChar char="-"/>
              <a:tabLst>
                <a:tab pos="299085" algn="l"/>
                <a:tab pos="299720" algn="l"/>
              </a:tabLst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Kuka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voi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käsitellä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hakemuksen</a:t>
            </a:r>
            <a:endParaRPr sz="16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380"/>
              </a:spcBef>
              <a:buChar char="-"/>
              <a:tabLst>
                <a:tab pos="299085" algn="l"/>
                <a:tab pos="299720" algn="l"/>
              </a:tabLst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Hakuprosessin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osat</a:t>
            </a:r>
            <a:endParaRPr sz="16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385"/>
              </a:spcBef>
              <a:buChar char="-"/>
              <a:tabLst>
                <a:tab pos="299085" algn="l"/>
                <a:tab pos="299720" algn="l"/>
              </a:tabLst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Perustamiskirjan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hyväksyminen</a:t>
            </a:r>
            <a:endParaRPr sz="16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385"/>
              </a:spcBef>
              <a:buChar char="-"/>
              <a:tabLst>
                <a:tab pos="299085" algn="l"/>
                <a:tab pos="299720" algn="l"/>
              </a:tabLst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Vinkkejä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klubin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perustamiseen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36903" y="2909316"/>
            <a:ext cx="2926080" cy="60960"/>
          </a:xfrm>
          <a:custGeom>
            <a:avLst/>
            <a:gdLst/>
            <a:ahLst/>
            <a:cxnLst/>
            <a:rect l="l" t="t" r="r" b="b"/>
            <a:pathLst>
              <a:path w="2926079" h="60960">
                <a:moveTo>
                  <a:pt x="2926080" y="0"/>
                </a:moveTo>
                <a:lnTo>
                  <a:pt x="0" y="0"/>
                </a:lnTo>
                <a:lnTo>
                  <a:pt x="0" y="60960"/>
                </a:lnTo>
                <a:lnTo>
                  <a:pt x="2926080" y="60960"/>
                </a:lnTo>
                <a:lnTo>
                  <a:pt x="2926080" y="0"/>
                </a:lnTo>
                <a:close/>
              </a:path>
            </a:pathLst>
          </a:custGeom>
          <a:solidFill>
            <a:srgbClr val="EBB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99731" y="1310639"/>
            <a:ext cx="5181600" cy="5547357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106220" y="1457959"/>
            <a:ext cx="3401695" cy="1242060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12700" marR="5080">
              <a:lnSpc>
                <a:spcPts val="4540"/>
              </a:lnSpc>
              <a:spcBef>
                <a:spcPts val="665"/>
              </a:spcBef>
            </a:pPr>
            <a:r>
              <a:rPr sz="4200" dirty="0">
                <a:solidFill>
                  <a:srgbClr val="FFFFFF"/>
                </a:solidFill>
              </a:rPr>
              <a:t>Uuden</a:t>
            </a:r>
            <a:r>
              <a:rPr sz="4200" spc="-120" dirty="0">
                <a:solidFill>
                  <a:srgbClr val="FFFFFF"/>
                </a:solidFill>
              </a:rPr>
              <a:t> </a:t>
            </a:r>
            <a:r>
              <a:rPr sz="4200" dirty="0">
                <a:solidFill>
                  <a:srgbClr val="FFFFFF"/>
                </a:solidFill>
              </a:rPr>
              <a:t>klubin </a:t>
            </a:r>
            <a:r>
              <a:rPr sz="4200" spc="-1155" dirty="0">
                <a:solidFill>
                  <a:srgbClr val="FFFFFF"/>
                </a:solidFill>
              </a:rPr>
              <a:t> </a:t>
            </a:r>
            <a:r>
              <a:rPr sz="4200" dirty="0">
                <a:solidFill>
                  <a:srgbClr val="FFFFFF"/>
                </a:solidFill>
              </a:rPr>
              <a:t>hakemus</a:t>
            </a:r>
            <a:endParaRPr sz="42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ackground - Image">
            <a:extLst>
              <a:ext uri="{FF2B5EF4-FFF2-40B4-BE49-F238E27FC236}">
                <a16:creationId xmlns:a16="http://schemas.microsoft.com/office/drawing/2014/main" id="{4972701C-247A-3448-8A68-1078D203BF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Background - Overlay">
            <a:extLst>
              <a:ext uri="{FF2B5EF4-FFF2-40B4-BE49-F238E27FC236}">
                <a16:creationId xmlns:a16="http://schemas.microsoft.com/office/drawing/2014/main" id="{FE160F02-72FD-634C-A0E2-F170E78E8F17}"/>
              </a:ext>
            </a:extLst>
          </p:cNvPr>
          <p:cNvSpPr/>
          <p:nvPr/>
        </p:nvSpPr>
        <p:spPr>
          <a:xfrm>
            <a:off x="-3" y="0"/>
            <a:ext cx="12192000" cy="6858000"/>
          </a:xfrm>
          <a:prstGeom prst="rect">
            <a:avLst/>
          </a:prstGeom>
          <a:solidFill>
            <a:schemeClr val="tx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4" name="Emblem - White" descr="lionlogo_white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610" y="1295401"/>
            <a:ext cx="1751259" cy="1708355"/>
          </a:xfrm>
          <a:prstGeom prst="rect">
            <a:avLst/>
          </a:prstGeom>
        </p:spPr>
      </p:pic>
      <p:sp>
        <p:nvSpPr>
          <p:cNvPr id="5" name="Headline"/>
          <p:cNvSpPr txBox="1">
            <a:spLocks/>
          </p:cNvSpPr>
          <p:nvPr/>
        </p:nvSpPr>
        <p:spPr>
          <a:xfrm>
            <a:off x="2238249" y="3034905"/>
            <a:ext cx="7772400" cy="1920033"/>
          </a:xfrm>
          <a:prstGeom prst="rect">
            <a:avLst/>
          </a:prstGeom>
        </p:spPr>
        <p:txBody>
          <a:bodyPr vert="horz" lIns="81527" tIns="40763" rIns="81527" bIns="40763" rtlCol="0" anchor="ctr">
            <a:noAutofit/>
          </a:bodyPr>
          <a:lstStyle>
            <a:lvl1pPr algn="ctr" defTabSz="407690" rtl="0" eaLnBrk="1" latinLnBrk="0" hangingPunct="1">
              <a:spcBef>
                <a:spcPct val="0"/>
              </a:spcBef>
              <a:buNone/>
              <a:defRPr sz="22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fi-FI" sz="4800" b="1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Kiitos</a:t>
            </a:r>
          </a:p>
        </p:txBody>
      </p:sp>
      <p:sp>
        <p:nvSpPr>
          <p:cNvPr id="6" name="Gold Bar"/>
          <p:cNvSpPr/>
          <p:nvPr/>
        </p:nvSpPr>
        <p:spPr>
          <a:xfrm>
            <a:off x="5379111" y="3321604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71" tIns="47336" rIns="94671" bIns="47336" rtlCol="0" anchor="ctr"/>
          <a:lstStyle/>
          <a:p>
            <a:pPr algn="ctr"/>
            <a:endParaRPr lang="en-US"/>
          </a:p>
        </p:txBody>
      </p:sp>
      <p:sp>
        <p:nvSpPr>
          <p:cNvPr id="7" name="Copyright"/>
          <p:cNvSpPr txBox="1"/>
          <p:nvPr/>
        </p:nvSpPr>
        <p:spPr>
          <a:xfrm>
            <a:off x="996282" y="6155948"/>
            <a:ext cx="33998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600" b="1" dirty="0">
                <a:solidFill>
                  <a:schemeClr val="bg1"/>
                </a:solidFill>
              </a:rPr>
              <a:t>© 2019 Lions Clubs International</a:t>
            </a:r>
          </a:p>
        </p:txBody>
      </p:sp>
      <p:sp>
        <p:nvSpPr>
          <p:cNvPr id="12" name="Page Number - White">
            <a:extLst>
              <a:ext uri="{FF2B5EF4-FFF2-40B4-BE49-F238E27FC236}">
                <a16:creationId xmlns:a16="http://schemas.microsoft.com/office/drawing/2014/main" id="{7D11791B-A09B-C447-8C0A-F079F842B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20</a:t>
            </a:fld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9" name="Copyright">
            <a:extLst>
              <a:ext uri="{FF2B5EF4-FFF2-40B4-BE49-F238E27FC236}">
                <a16:creationId xmlns:a16="http://schemas.microsoft.com/office/drawing/2014/main" id="{7D8522E1-9476-4454-8F54-26E90B79CEBF}"/>
              </a:ext>
            </a:extLst>
          </p:cNvPr>
          <p:cNvSpPr txBox="1"/>
          <p:nvPr/>
        </p:nvSpPr>
        <p:spPr>
          <a:xfrm>
            <a:off x="7943497" y="6155948"/>
            <a:ext cx="33998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Updated </a:t>
            </a:r>
            <a:r>
              <a:rPr lang="en-US" sz="1600" b="1">
                <a:solidFill>
                  <a:schemeClr val="bg1"/>
                </a:solidFill>
              </a:rPr>
              <a:t>10/2021 FL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365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4316" y="0"/>
            <a:ext cx="11188065" cy="6858000"/>
          </a:xfrm>
          <a:custGeom>
            <a:avLst/>
            <a:gdLst/>
            <a:ahLst/>
            <a:cxnLst/>
            <a:rect l="l" t="t" r="r" b="b"/>
            <a:pathLst>
              <a:path w="11188065" h="6858000">
                <a:moveTo>
                  <a:pt x="10899738" y="0"/>
                </a:moveTo>
                <a:lnTo>
                  <a:pt x="1586752" y="0"/>
                </a:lnTo>
                <a:lnTo>
                  <a:pt x="0" y="6857996"/>
                </a:lnTo>
                <a:lnTo>
                  <a:pt x="11187683" y="6857996"/>
                </a:lnTo>
                <a:lnTo>
                  <a:pt x="11187683" y="380"/>
                </a:lnTo>
                <a:lnTo>
                  <a:pt x="108997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51815" y="371093"/>
            <a:ext cx="1276350" cy="48831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>
              <a:lnSpc>
                <a:spcPts val="1730"/>
              </a:lnSpc>
              <a:spcBef>
                <a:spcPts val="310"/>
              </a:spcBef>
            </a:pPr>
            <a:r>
              <a:rPr sz="1600" b="1" spc="-5" dirty="0">
                <a:solidFill>
                  <a:srgbClr val="EBB700"/>
                </a:solidFill>
                <a:latin typeface="Arial"/>
                <a:cs typeface="Arial"/>
              </a:rPr>
              <a:t>Hakemuksen  lähe</a:t>
            </a:r>
            <a:r>
              <a:rPr sz="1600" b="1" spc="-10" dirty="0">
                <a:solidFill>
                  <a:srgbClr val="EBB700"/>
                </a:solidFill>
                <a:latin typeface="Arial"/>
                <a:cs typeface="Arial"/>
              </a:rPr>
              <a:t>t</a:t>
            </a:r>
            <a:r>
              <a:rPr sz="1600" b="1" spc="-5" dirty="0">
                <a:solidFill>
                  <a:srgbClr val="EBB700"/>
                </a:solidFill>
                <a:latin typeface="Arial"/>
                <a:cs typeface="Arial"/>
              </a:rPr>
              <a:t>tä</a:t>
            </a:r>
            <a:r>
              <a:rPr sz="1600" b="1" spc="-15" dirty="0">
                <a:solidFill>
                  <a:srgbClr val="EBB700"/>
                </a:solidFill>
                <a:latin typeface="Arial"/>
                <a:cs typeface="Arial"/>
              </a:rPr>
              <a:t>m</a:t>
            </a:r>
            <a:r>
              <a:rPr sz="1600" b="1" spc="-5" dirty="0">
                <a:solidFill>
                  <a:srgbClr val="EBB700"/>
                </a:solidFill>
                <a:latin typeface="Arial"/>
                <a:cs typeface="Arial"/>
              </a:rPr>
              <a:t>inen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05405" y="2687828"/>
            <a:ext cx="455612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Char char="•"/>
              <a:tabLst>
                <a:tab pos="299085" algn="l"/>
                <a:tab pos="299720" algn="l"/>
              </a:tabLst>
            </a:pPr>
            <a:r>
              <a:rPr sz="1500" spc="-5" dirty="0">
                <a:latin typeface="Arial"/>
                <a:cs typeface="Arial"/>
              </a:rPr>
              <a:t>Perustettavan </a:t>
            </a:r>
            <a:r>
              <a:rPr sz="1500" dirty="0">
                <a:latin typeface="Arial"/>
                <a:cs typeface="Arial"/>
              </a:rPr>
              <a:t>lionsklubin tai liitännäisklubin nimen </a:t>
            </a:r>
            <a:r>
              <a:rPr sz="1500" spc="-40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tulee</a:t>
            </a:r>
            <a:r>
              <a:rPr sz="1500" spc="-25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olla </a:t>
            </a:r>
            <a:r>
              <a:rPr sz="1500" dirty="0">
                <a:latin typeface="Arial"/>
                <a:cs typeface="Arial"/>
              </a:rPr>
              <a:t>kaupungin,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kunnan</a:t>
            </a:r>
            <a:r>
              <a:rPr sz="1500" spc="-2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tai</a:t>
            </a:r>
            <a:r>
              <a:rPr sz="1500" spc="-10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vastaavan</a:t>
            </a:r>
            <a:endParaRPr sz="15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sz="1500" dirty="0">
                <a:latin typeface="Arial"/>
                <a:cs typeface="Arial"/>
              </a:rPr>
              <a:t>”hallintoalueen”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varsinainen</a:t>
            </a:r>
            <a:r>
              <a:rPr sz="1500" spc="-25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nimi.</a:t>
            </a:r>
            <a:endParaRPr sz="15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05405" y="3693921"/>
            <a:ext cx="44437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Char char="•"/>
              <a:tabLst>
                <a:tab pos="299085" algn="l"/>
                <a:tab pos="299720" algn="l"/>
              </a:tabLst>
            </a:pPr>
            <a:r>
              <a:rPr sz="1500" spc="-5" dirty="0">
                <a:latin typeface="Arial"/>
                <a:cs typeface="Arial"/>
              </a:rPr>
              <a:t>Kampusklubit</a:t>
            </a:r>
            <a:r>
              <a:rPr sz="1500" spc="-2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voivat</a:t>
            </a:r>
            <a:r>
              <a:rPr sz="1500" spc="35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käyttää</a:t>
            </a:r>
            <a:r>
              <a:rPr sz="1500" spc="-10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yliopiston</a:t>
            </a:r>
            <a:r>
              <a:rPr sz="1500" spc="15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tai</a:t>
            </a:r>
            <a:r>
              <a:rPr sz="1500" spc="-1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opiston </a:t>
            </a:r>
            <a:r>
              <a:rPr sz="1500" spc="-405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nimeä</a:t>
            </a:r>
            <a:r>
              <a:rPr sz="1500" spc="-1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”hallintoalueen”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nimenä.</a:t>
            </a:r>
            <a:endParaRPr sz="15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05405" y="4471161"/>
            <a:ext cx="4671060" cy="1169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Char char="•"/>
              <a:tabLst>
                <a:tab pos="299085" algn="l"/>
                <a:tab pos="299720" algn="l"/>
              </a:tabLst>
            </a:pPr>
            <a:r>
              <a:rPr sz="1500" spc="-5" dirty="0">
                <a:latin typeface="Arial"/>
                <a:cs typeface="Arial"/>
              </a:rPr>
              <a:t>”Erottava</a:t>
            </a:r>
            <a:r>
              <a:rPr sz="1500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nimi”</a:t>
            </a:r>
            <a:r>
              <a:rPr sz="1500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samalla</a:t>
            </a:r>
            <a:r>
              <a:rPr sz="1500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alueella</a:t>
            </a:r>
            <a:r>
              <a:rPr sz="1500" spc="-15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toimiville</a:t>
            </a:r>
            <a:r>
              <a:rPr sz="1500" spc="25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klubeille </a:t>
            </a:r>
            <a:r>
              <a:rPr sz="150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voi </a:t>
            </a:r>
            <a:r>
              <a:rPr sz="1500" spc="-5" dirty="0">
                <a:latin typeface="Arial"/>
                <a:cs typeface="Arial"/>
              </a:rPr>
              <a:t>olla </a:t>
            </a:r>
            <a:r>
              <a:rPr sz="1500" dirty="0">
                <a:latin typeface="Arial"/>
                <a:cs typeface="Arial"/>
              </a:rPr>
              <a:t>mikä tahansa </a:t>
            </a:r>
            <a:r>
              <a:rPr sz="1500" spc="-5" dirty="0">
                <a:latin typeface="Arial"/>
                <a:cs typeface="Arial"/>
              </a:rPr>
              <a:t>nimi, </a:t>
            </a:r>
            <a:r>
              <a:rPr sz="1500" dirty="0">
                <a:latin typeface="Arial"/>
                <a:cs typeface="Arial"/>
              </a:rPr>
              <a:t>joka </a:t>
            </a:r>
            <a:r>
              <a:rPr sz="1500" spc="-5" dirty="0">
                <a:latin typeface="Arial"/>
                <a:cs typeface="Arial"/>
              </a:rPr>
              <a:t>selvästi </a:t>
            </a:r>
            <a:r>
              <a:rPr sz="1500" dirty="0">
                <a:latin typeface="Arial"/>
                <a:cs typeface="Arial"/>
              </a:rPr>
              <a:t>erottaa </a:t>
            </a:r>
            <a:r>
              <a:rPr sz="1500" spc="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klubin muista klubeista. </a:t>
            </a:r>
            <a:r>
              <a:rPr sz="1500" spc="-5" dirty="0">
                <a:latin typeface="Arial"/>
                <a:cs typeface="Arial"/>
              </a:rPr>
              <a:t>Erottava nimi voidaan </a:t>
            </a:r>
            <a:r>
              <a:rPr sz="1500" dirty="0">
                <a:latin typeface="Arial"/>
                <a:cs typeface="Arial"/>
              </a:rPr>
              <a:t>lisätä </a:t>
            </a:r>
            <a:r>
              <a:rPr sz="1500" spc="-40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nimeen paikkakunnan nimen jälkeen. </a:t>
            </a:r>
            <a:r>
              <a:rPr sz="1500" i="1" dirty="0">
                <a:latin typeface="Arial"/>
                <a:cs typeface="Arial"/>
              </a:rPr>
              <a:t>Esim: </a:t>
            </a:r>
            <a:r>
              <a:rPr sz="1500" i="1" spc="5" dirty="0">
                <a:latin typeface="Arial"/>
                <a:cs typeface="Arial"/>
              </a:rPr>
              <a:t> </a:t>
            </a:r>
            <a:r>
              <a:rPr sz="1500" i="1" dirty="0">
                <a:latin typeface="Arial"/>
                <a:cs typeface="Arial"/>
              </a:rPr>
              <a:t>Oakbrook</a:t>
            </a:r>
            <a:r>
              <a:rPr sz="1500" i="1" spc="-25" dirty="0">
                <a:latin typeface="Arial"/>
                <a:cs typeface="Arial"/>
              </a:rPr>
              <a:t> </a:t>
            </a:r>
            <a:r>
              <a:rPr sz="1500" i="1" spc="-5" dirty="0">
                <a:latin typeface="Arial"/>
                <a:cs typeface="Arial"/>
              </a:rPr>
              <a:t>Sight </a:t>
            </a:r>
            <a:r>
              <a:rPr sz="1500" i="1" dirty="0">
                <a:latin typeface="Arial"/>
                <a:cs typeface="Arial"/>
              </a:rPr>
              <a:t>Lions</a:t>
            </a:r>
            <a:r>
              <a:rPr sz="1500" i="1" spc="-15" dirty="0">
                <a:latin typeface="Arial"/>
                <a:cs typeface="Arial"/>
              </a:rPr>
              <a:t> </a:t>
            </a:r>
            <a:r>
              <a:rPr sz="1500" i="1" spc="-5" dirty="0">
                <a:latin typeface="Arial"/>
                <a:cs typeface="Arial"/>
              </a:rPr>
              <a:t>Club</a:t>
            </a:r>
            <a:endParaRPr sz="15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029711" y="1673351"/>
            <a:ext cx="2926080" cy="60960"/>
          </a:xfrm>
          <a:custGeom>
            <a:avLst/>
            <a:gdLst/>
            <a:ahLst/>
            <a:cxnLst/>
            <a:rect l="l" t="t" r="r" b="b"/>
            <a:pathLst>
              <a:path w="2926079" h="60960">
                <a:moveTo>
                  <a:pt x="2926080" y="0"/>
                </a:moveTo>
                <a:lnTo>
                  <a:pt x="0" y="0"/>
                </a:lnTo>
                <a:lnTo>
                  <a:pt x="0" y="60960"/>
                </a:lnTo>
                <a:lnTo>
                  <a:pt x="2926080" y="60960"/>
                </a:lnTo>
                <a:lnTo>
                  <a:pt x="2926080" y="0"/>
                </a:lnTo>
                <a:close/>
              </a:path>
            </a:pathLst>
          </a:custGeom>
          <a:solidFill>
            <a:srgbClr val="EBB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998089" y="620725"/>
            <a:ext cx="7435850" cy="848994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12700" marR="5080">
              <a:lnSpc>
                <a:spcPts val="2880"/>
              </a:lnSpc>
              <a:spcBef>
                <a:spcPts val="795"/>
              </a:spcBef>
            </a:pPr>
            <a:r>
              <a:rPr sz="3000" dirty="0"/>
              <a:t>Uuden </a:t>
            </a:r>
            <a:r>
              <a:rPr sz="3000" spc="-5" dirty="0"/>
              <a:t>klubin </a:t>
            </a:r>
            <a:r>
              <a:rPr sz="3000" dirty="0"/>
              <a:t>hakemuksen </a:t>
            </a:r>
            <a:r>
              <a:rPr sz="3000" spc="-5" dirty="0"/>
              <a:t>lähettäminen: </a:t>
            </a:r>
            <a:r>
              <a:rPr sz="3000" spc="-819" dirty="0"/>
              <a:t> </a:t>
            </a:r>
            <a:r>
              <a:rPr sz="3000" spc="-5" dirty="0"/>
              <a:t>Nimen valitseminen</a:t>
            </a:r>
            <a:endParaRPr sz="3000"/>
          </a:p>
        </p:txBody>
      </p:sp>
      <p:sp>
        <p:nvSpPr>
          <p:cNvPr id="9" name="object 9"/>
          <p:cNvSpPr txBox="1"/>
          <p:nvPr/>
        </p:nvSpPr>
        <p:spPr>
          <a:xfrm>
            <a:off x="7257033" y="2717419"/>
            <a:ext cx="4556125" cy="33393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Char char="•"/>
              <a:tabLst>
                <a:tab pos="299085" algn="l"/>
                <a:tab pos="299720" algn="l"/>
              </a:tabLst>
            </a:pPr>
            <a:r>
              <a:rPr sz="1500" dirty="0">
                <a:latin typeface="Arial"/>
                <a:cs typeface="Arial"/>
              </a:rPr>
              <a:t>”Host </a:t>
            </a:r>
            <a:r>
              <a:rPr sz="1500" spc="-5" dirty="0">
                <a:latin typeface="Arial"/>
                <a:cs typeface="Arial"/>
              </a:rPr>
              <a:t>Club” voidaan </a:t>
            </a:r>
            <a:r>
              <a:rPr sz="1500" dirty="0">
                <a:latin typeface="Arial"/>
                <a:cs typeface="Arial"/>
              </a:rPr>
              <a:t>lisätä paikkakunnan </a:t>
            </a:r>
            <a:r>
              <a:rPr sz="1500" spc="-5" dirty="0">
                <a:latin typeface="Arial"/>
                <a:cs typeface="Arial"/>
              </a:rPr>
              <a:t>ensimmäisen </a:t>
            </a:r>
            <a:r>
              <a:rPr sz="1500" spc="-40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klubin</a:t>
            </a:r>
            <a:r>
              <a:rPr sz="1500" spc="-2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nimeen</a:t>
            </a: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2150" dirty="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500" dirty="0">
                <a:latin typeface="Arial"/>
                <a:cs typeface="Arial"/>
              </a:rPr>
              <a:t>Lionsklubeja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ei</a:t>
            </a:r>
            <a:r>
              <a:rPr sz="1500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voida</a:t>
            </a:r>
            <a:r>
              <a:rPr sz="1500" spc="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nimetä</a:t>
            </a:r>
            <a:r>
              <a:rPr sz="1500" spc="-15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elävän</a:t>
            </a:r>
            <a:r>
              <a:rPr sz="1500" spc="20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henkilön</a:t>
            </a:r>
            <a:r>
              <a:rPr sz="1500" spc="-20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mukaan</a:t>
            </a:r>
            <a:endParaRPr sz="15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2150" dirty="0">
              <a:latin typeface="Arial"/>
              <a:cs typeface="Arial"/>
            </a:endParaRPr>
          </a:p>
          <a:p>
            <a:pPr marL="299085" marR="566420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500" dirty="0">
                <a:latin typeface="Arial"/>
                <a:cs typeface="Arial"/>
              </a:rPr>
              <a:t>Mikään klubi ei </a:t>
            </a:r>
            <a:r>
              <a:rPr sz="1500" spc="-10" dirty="0">
                <a:latin typeface="Arial"/>
                <a:cs typeface="Arial"/>
              </a:rPr>
              <a:t>voi </a:t>
            </a:r>
            <a:r>
              <a:rPr sz="1500" spc="-5" dirty="0">
                <a:latin typeface="Arial"/>
                <a:cs typeface="Arial"/>
              </a:rPr>
              <a:t>käyttää </a:t>
            </a:r>
            <a:r>
              <a:rPr sz="1500" dirty="0">
                <a:latin typeface="Arial"/>
                <a:cs typeface="Arial"/>
              </a:rPr>
              <a:t>termiä “international” </a:t>
            </a:r>
            <a:r>
              <a:rPr sz="1500" spc="-40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nimessään</a:t>
            </a: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2150" dirty="0">
              <a:latin typeface="Arial"/>
              <a:cs typeface="Arial"/>
            </a:endParaRPr>
          </a:p>
          <a:p>
            <a:pPr marL="299085" marR="1206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500" spc="-5" dirty="0">
                <a:latin typeface="Arial"/>
                <a:cs typeface="Arial"/>
              </a:rPr>
              <a:t>Jos </a:t>
            </a:r>
            <a:r>
              <a:rPr sz="1500" dirty="0">
                <a:latin typeface="Arial"/>
                <a:cs typeface="Arial"/>
              </a:rPr>
              <a:t>nimessä </a:t>
            </a:r>
            <a:r>
              <a:rPr sz="1500" spc="-5" dirty="0">
                <a:latin typeface="Arial"/>
                <a:cs typeface="Arial"/>
              </a:rPr>
              <a:t>on yrityksen </a:t>
            </a:r>
            <a:r>
              <a:rPr sz="1500" dirty="0">
                <a:latin typeface="Arial"/>
                <a:cs typeface="Arial"/>
              </a:rPr>
              <a:t>nimi, klubin </a:t>
            </a:r>
            <a:r>
              <a:rPr sz="1500" spc="-5" dirty="0">
                <a:latin typeface="Arial"/>
                <a:cs typeface="Arial"/>
              </a:rPr>
              <a:t>on annettava </a:t>
            </a:r>
            <a:r>
              <a:rPr sz="1500" dirty="0">
                <a:latin typeface="Arial"/>
                <a:cs typeface="Arial"/>
              </a:rPr>
              <a:t> kirjallinen todistus </a:t>
            </a:r>
            <a:r>
              <a:rPr sz="1500" spc="-5" dirty="0">
                <a:latin typeface="Arial"/>
                <a:cs typeface="Arial"/>
              </a:rPr>
              <a:t>siitä </a:t>
            </a:r>
            <a:r>
              <a:rPr sz="1500" dirty="0">
                <a:latin typeface="Arial"/>
                <a:cs typeface="Arial"/>
              </a:rPr>
              <a:t>että </a:t>
            </a:r>
            <a:r>
              <a:rPr sz="1500" spc="-5" dirty="0">
                <a:latin typeface="Arial"/>
                <a:cs typeface="Arial"/>
              </a:rPr>
              <a:t>yritys on </a:t>
            </a:r>
            <a:r>
              <a:rPr sz="1500" spc="-10" dirty="0">
                <a:latin typeface="Arial"/>
                <a:cs typeface="Arial"/>
              </a:rPr>
              <a:t>hyväksynyt </a:t>
            </a:r>
            <a:r>
              <a:rPr sz="1500" spc="-5" dirty="0">
                <a:latin typeface="Arial"/>
                <a:cs typeface="Arial"/>
              </a:rPr>
              <a:t>sen </a:t>
            </a:r>
            <a:r>
              <a:rPr sz="1500" dirty="0">
                <a:latin typeface="Arial"/>
                <a:cs typeface="Arial"/>
              </a:rPr>
              <a:t> nimen </a:t>
            </a:r>
            <a:r>
              <a:rPr sz="1500" spc="-5" dirty="0">
                <a:latin typeface="Arial"/>
                <a:cs typeface="Arial"/>
              </a:rPr>
              <a:t>käyttämisen</a:t>
            </a:r>
            <a:r>
              <a:rPr sz="1500" spc="-15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ennen</a:t>
            </a:r>
            <a:r>
              <a:rPr sz="1500" spc="-15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kuin</a:t>
            </a:r>
            <a:r>
              <a:rPr sz="1500" dirty="0">
                <a:latin typeface="Arial"/>
                <a:cs typeface="Arial"/>
              </a:rPr>
              <a:t> klubi</a:t>
            </a:r>
            <a:r>
              <a:rPr sz="1500" spc="-5" dirty="0">
                <a:latin typeface="Arial"/>
                <a:cs typeface="Arial"/>
              </a:rPr>
              <a:t> voidaan</a:t>
            </a:r>
            <a:r>
              <a:rPr sz="1500" spc="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hyväksyä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465070" y="1899665"/>
            <a:ext cx="823531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54555A"/>
                </a:solidFill>
                <a:latin typeface="Calibri"/>
                <a:cs typeface="Calibri"/>
              </a:rPr>
              <a:t>Hakemusprosessin</a:t>
            </a:r>
            <a:r>
              <a:rPr sz="1800" b="1" spc="-40" dirty="0">
                <a:solidFill>
                  <a:srgbClr val="54555A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54555A"/>
                </a:solidFill>
                <a:latin typeface="Calibri"/>
                <a:cs typeface="Calibri"/>
              </a:rPr>
              <a:t>ensimmäinen</a:t>
            </a:r>
            <a:r>
              <a:rPr sz="1800" b="1" spc="-35" dirty="0">
                <a:solidFill>
                  <a:srgbClr val="54555A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54555A"/>
                </a:solidFill>
                <a:latin typeface="Calibri"/>
                <a:cs typeface="Calibri"/>
              </a:rPr>
              <a:t>vaihe</a:t>
            </a:r>
            <a:r>
              <a:rPr sz="1800" b="1" spc="-20" dirty="0">
                <a:solidFill>
                  <a:srgbClr val="54555A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54555A"/>
                </a:solidFill>
                <a:latin typeface="Calibri"/>
                <a:cs typeface="Calibri"/>
              </a:rPr>
              <a:t>on</a:t>
            </a:r>
            <a:r>
              <a:rPr sz="1800" b="1" spc="-25" dirty="0">
                <a:solidFill>
                  <a:srgbClr val="54555A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54555A"/>
                </a:solidFill>
                <a:latin typeface="Calibri"/>
                <a:cs typeface="Calibri"/>
              </a:rPr>
              <a:t>nimen</a:t>
            </a:r>
            <a:r>
              <a:rPr sz="1800" b="1" spc="-35" dirty="0">
                <a:solidFill>
                  <a:srgbClr val="54555A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54555A"/>
                </a:solidFill>
                <a:latin typeface="Calibri"/>
                <a:cs typeface="Calibri"/>
              </a:rPr>
              <a:t>valitseminen.</a:t>
            </a:r>
            <a:r>
              <a:rPr sz="1800" b="1" spc="365" dirty="0">
                <a:solidFill>
                  <a:srgbClr val="54555A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54555A"/>
                </a:solidFill>
                <a:latin typeface="Calibri"/>
                <a:cs typeface="Calibri"/>
              </a:rPr>
              <a:t>Alla</a:t>
            </a:r>
            <a:r>
              <a:rPr sz="1800" b="1" spc="-10" dirty="0">
                <a:solidFill>
                  <a:srgbClr val="54555A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54555A"/>
                </a:solidFill>
                <a:latin typeface="Calibri"/>
                <a:cs typeface="Calibri"/>
              </a:rPr>
              <a:t>on</a:t>
            </a:r>
            <a:r>
              <a:rPr sz="1800" b="1" spc="-10" dirty="0">
                <a:solidFill>
                  <a:srgbClr val="54555A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54555A"/>
                </a:solidFill>
                <a:latin typeface="Calibri"/>
                <a:cs typeface="Calibri"/>
              </a:rPr>
              <a:t>annettu</a:t>
            </a:r>
            <a:r>
              <a:rPr sz="1800" b="1" spc="-30" dirty="0">
                <a:solidFill>
                  <a:srgbClr val="54555A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54555A"/>
                </a:solidFill>
                <a:latin typeface="Calibri"/>
                <a:cs typeface="Calibri"/>
              </a:rPr>
              <a:t>ohjeita </a:t>
            </a:r>
            <a:r>
              <a:rPr sz="1800" b="1" spc="-390" dirty="0">
                <a:solidFill>
                  <a:srgbClr val="54555A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54555A"/>
                </a:solidFill>
                <a:latin typeface="Calibri"/>
                <a:cs typeface="Calibri"/>
              </a:rPr>
              <a:t>millä</a:t>
            </a:r>
            <a:r>
              <a:rPr sz="1800" b="1" spc="-15" dirty="0">
                <a:solidFill>
                  <a:srgbClr val="54555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54555A"/>
                </a:solidFill>
                <a:latin typeface="Calibri"/>
                <a:cs typeface="Calibri"/>
              </a:rPr>
              <a:t>perusteilla</a:t>
            </a:r>
            <a:r>
              <a:rPr sz="1800" b="1" spc="-25" dirty="0">
                <a:solidFill>
                  <a:srgbClr val="54555A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54555A"/>
                </a:solidFill>
                <a:latin typeface="Calibri"/>
                <a:cs typeface="Calibri"/>
              </a:rPr>
              <a:t>nimi</a:t>
            </a:r>
            <a:r>
              <a:rPr sz="1800" b="1" spc="-20" dirty="0">
                <a:solidFill>
                  <a:srgbClr val="54555A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54555A"/>
                </a:solidFill>
                <a:latin typeface="Calibri"/>
                <a:cs typeface="Calibri"/>
              </a:rPr>
              <a:t>tulee</a:t>
            </a:r>
            <a:r>
              <a:rPr sz="1800" b="1" spc="-30" dirty="0">
                <a:solidFill>
                  <a:srgbClr val="54555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54555A"/>
                </a:solidFill>
                <a:latin typeface="Calibri"/>
                <a:cs typeface="Calibri"/>
              </a:rPr>
              <a:t>valita.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92450" y="2133600"/>
            <a:ext cx="60071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FFFFFF"/>
                </a:solidFill>
              </a:rPr>
              <a:t>Perustamiskirjahakemus</a:t>
            </a:r>
            <a:endParaRPr sz="4000" dirty="0"/>
          </a:p>
        </p:txBody>
      </p:sp>
      <p:sp>
        <p:nvSpPr>
          <p:cNvPr id="3" name="object 3"/>
          <p:cNvSpPr/>
          <p:nvPr/>
        </p:nvSpPr>
        <p:spPr>
          <a:xfrm>
            <a:off x="5370576" y="2977895"/>
            <a:ext cx="1450975" cy="73660"/>
          </a:xfrm>
          <a:custGeom>
            <a:avLst/>
            <a:gdLst/>
            <a:ahLst/>
            <a:cxnLst/>
            <a:rect l="l" t="t" r="r" b="b"/>
            <a:pathLst>
              <a:path w="1450975" h="73660">
                <a:moveTo>
                  <a:pt x="1450848" y="0"/>
                </a:moveTo>
                <a:lnTo>
                  <a:pt x="0" y="0"/>
                </a:lnTo>
                <a:lnTo>
                  <a:pt x="0" y="73151"/>
                </a:lnTo>
                <a:lnTo>
                  <a:pt x="1450848" y="73151"/>
                </a:lnTo>
                <a:lnTo>
                  <a:pt x="1450848" y="0"/>
                </a:lnTo>
                <a:close/>
              </a:path>
            </a:pathLst>
          </a:custGeom>
          <a:solidFill>
            <a:srgbClr val="FAC5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617197" y="6432296"/>
            <a:ext cx="958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00338D"/>
                </a:solidFill>
                <a:latin typeface="Arial"/>
                <a:cs typeface="Arial"/>
              </a:rPr>
              <a:t>4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4316" y="0"/>
            <a:ext cx="11188065" cy="6858000"/>
          </a:xfrm>
          <a:custGeom>
            <a:avLst/>
            <a:gdLst/>
            <a:ahLst/>
            <a:cxnLst/>
            <a:rect l="l" t="t" r="r" b="b"/>
            <a:pathLst>
              <a:path w="11188065" h="6858000">
                <a:moveTo>
                  <a:pt x="10899738" y="0"/>
                </a:moveTo>
                <a:lnTo>
                  <a:pt x="1586752" y="0"/>
                </a:lnTo>
                <a:lnTo>
                  <a:pt x="0" y="6857996"/>
                </a:lnTo>
                <a:lnTo>
                  <a:pt x="11187683" y="6857996"/>
                </a:lnTo>
                <a:lnTo>
                  <a:pt x="11187683" y="380"/>
                </a:lnTo>
                <a:lnTo>
                  <a:pt x="108997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51815" y="371093"/>
            <a:ext cx="1276350" cy="48831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>
              <a:lnSpc>
                <a:spcPts val="1730"/>
              </a:lnSpc>
              <a:spcBef>
                <a:spcPts val="310"/>
              </a:spcBef>
            </a:pPr>
            <a:r>
              <a:rPr sz="1600" b="1" spc="-5" dirty="0">
                <a:solidFill>
                  <a:srgbClr val="EBB700"/>
                </a:solidFill>
                <a:latin typeface="Arial"/>
                <a:cs typeface="Arial"/>
              </a:rPr>
              <a:t>Hakemuksen  lähe</a:t>
            </a:r>
            <a:r>
              <a:rPr sz="1600" b="1" spc="-10" dirty="0">
                <a:solidFill>
                  <a:srgbClr val="EBB700"/>
                </a:solidFill>
                <a:latin typeface="Arial"/>
                <a:cs typeface="Arial"/>
              </a:rPr>
              <a:t>t</a:t>
            </a:r>
            <a:r>
              <a:rPr sz="1600" b="1" spc="-5" dirty="0">
                <a:solidFill>
                  <a:srgbClr val="EBB700"/>
                </a:solidFill>
                <a:latin typeface="Arial"/>
                <a:cs typeface="Arial"/>
              </a:rPr>
              <a:t>tä</a:t>
            </a:r>
            <a:r>
              <a:rPr sz="1600" b="1" spc="-15" dirty="0">
                <a:solidFill>
                  <a:srgbClr val="EBB700"/>
                </a:solidFill>
                <a:latin typeface="Arial"/>
                <a:cs typeface="Arial"/>
              </a:rPr>
              <a:t>m</a:t>
            </a:r>
            <a:r>
              <a:rPr sz="1600" b="1" spc="-5" dirty="0">
                <a:solidFill>
                  <a:srgbClr val="EBB700"/>
                </a:solidFill>
                <a:latin typeface="Arial"/>
                <a:cs typeface="Arial"/>
              </a:rPr>
              <a:t>inen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92982" y="1731017"/>
            <a:ext cx="816292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Alla</a:t>
            </a:r>
            <a:r>
              <a:rPr sz="1800" spc="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on</a:t>
            </a:r>
            <a:r>
              <a:rPr sz="180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lisätietoja</a:t>
            </a:r>
            <a:r>
              <a:rPr sz="1800" spc="2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siitä</a:t>
            </a:r>
            <a:r>
              <a:rPr sz="1800" spc="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kuka</a:t>
            </a:r>
            <a:r>
              <a:rPr sz="180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voi</a:t>
            </a:r>
            <a:r>
              <a:rPr sz="1800" spc="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käsitellä</a:t>
            </a:r>
            <a:r>
              <a:rPr sz="1800" spc="1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uuden</a:t>
            </a:r>
            <a:r>
              <a:rPr sz="1800" spc="1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klubin</a:t>
            </a:r>
            <a:r>
              <a:rPr sz="1800" spc="3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hakemuksen</a:t>
            </a:r>
            <a:r>
              <a:rPr sz="1800" spc="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piirin</a:t>
            </a:r>
            <a:r>
              <a:rPr sz="1800" spc="3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ja</a:t>
            </a:r>
            <a:r>
              <a:rPr sz="180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klubin </a:t>
            </a:r>
            <a:r>
              <a:rPr sz="1800" spc="-484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tasoilla.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010666" y="1462928"/>
            <a:ext cx="2926080" cy="60960"/>
          </a:xfrm>
          <a:custGeom>
            <a:avLst/>
            <a:gdLst/>
            <a:ahLst/>
            <a:cxnLst/>
            <a:rect l="l" t="t" r="r" b="b"/>
            <a:pathLst>
              <a:path w="2926079" h="60960">
                <a:moveTo>
                  <a:pt x="2926080" y="0"/>
                </a:moveTo>
                <a:lnTo>
                  <a:pt x="0" y="0"/>
                </a:lnTo>
                <a:lnTo>
                  <a:pt x="0" y="60960"/>
                </a:lnTo>
                <a:lnTo>
                  <a:pt x="2926080" y="60960"/>
                </a:lnTo>
                <a:lnTo>
                  <a:pt x="2926080" y="0"/>
                </a:lnTo>
                <a:close/>
              </a:path>
            </a:pathLst>
          </a:custGeom>
          <a:solidFill>
            <a:srgbClr val="EBB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998089" y="486282"/>
            <a:ext cx="7918450" cy="904240"/>
          </a:xfrm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lstStyle/>
          <a:p>
            <a:pPr marL="12700" marR="5080">
              <a:lnSpc>
                <a:spcPts val="3070"/>
              </a:lnSpc>
              <a:spcBef>
                <a:spcPts val="844"/>
              </a:spcBef>
            </a:pPr>
            <a:r>
              <a:rPr sz="3200" dirty="0"/>
              <a:t>Uuden</a:t>
            </a:r>
            <a:r>
              <a:rPr sz="3200" spc="-35" dirty="0"/>
              <a:t> </a:t>
            </a:r>
            <a:r>
              <a:rPr sz="3200" dirty="0"/>
              <a:t>klubin</a:t>
            </a:r>
            <a:r>
              <a:rPr sz="3200" spc="-35" dirty="0"/>
              <a:t> </a:t>
            </a:r>
            <a:r>
              <a:rPr sz="3200" spc="-5" dirty="0"/>
              <a:t>hakemuksen</a:t>
            </a:r>
            <a:r>
              <a:rPr sz="3200" spc="-25" dirty="0"/>
              <a:t> </a:t>
            </a:r>
            <a:r>
              <a:rPr sz="3200" spc="-5" dirty="0"/>
              <a:t>lähettäminen: </a:t>
            </a:r>
            <a:r>
              <a:rPr sz="3200" spc="-869" dirty="0"/>
              <a:t> </a:t>
            </a:r>
            <a:r>
              <a:rPr sz="3200" dirty="0"/>
              <a:t>Piirin</a:t>
            </a:r>
            <a:r>
              <a:rPr sz="3200" spc="-20" dirty="0"/>
              <a:t> </a:t>
            </a:r>
            <a:r>
              <a:rPr sz="3200" spc="-5" dirty="0"/>
              <a:t>hakemusprosessi</a:t>
            </a:r>
            <a:endParaRPr sz="3200"/>
          </a:p>
        </p:txBody>
      </p: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5999270"/>
              </p:ext>
            </p:extLst>
          </p:nvPr>
        </p:nvGraphicFramePr>
        <p:xfrm>
          <a:off x="2492982" y="2305692"/>
          <a:ext cx="8874125" cy="431164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74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4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4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4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748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91440" marR="45275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Ha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sen  aloitus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32829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Perustaja-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jäsenten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ilm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ami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32829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Opaslionin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ilm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ami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32194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Hakemuksen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ä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ymi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24447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Klubin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maksut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MyLCI:n</a:t>
                      </a:r>
                      <a:r>
                        <a:rPr sz="1800" b="1" spc="-7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kautta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Piirikuvernööri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Piirikuvernööri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Piirikuvernööri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Piirikuvernööri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53784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Uuden klubin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on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aja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Yhteyslion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Yhteyslion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Yhteyslion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Yhteyslion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15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Piirin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GMT-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400" spc="-15" dirty="0">
                          <a:latin typeface="Calibri"/>
                          <a:cs typeface="Calibri"/>
                        </a:rPr>
                        <a:t>koordinaattori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Piirin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GMT-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400" spc="-15" dirty="0">
                          <a:latin typeface="Calibri"/>
                          <a:cs typeface="Calibri"/>
                        </a:rPr>
                        <a:t>koordinaattori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159">
                <a:tc>
                  <a:txBody>
                    <a:bodyPr/>
                    <a:lstStyle/>
                    <a:p>
                      <a:pPr marL="91440" marR="72517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K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umm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ikl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in 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presidentti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72453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K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umm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ikl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in 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presidentti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Kummiklubin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sihteeri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Kummiklubin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sihteeri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81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70802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Uuden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klubin </a:t>
                      </a:r>
                      <a:r>
                        <a:rPr sz="1400" spc="-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presidentti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Uuden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klubin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sihteeri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4316" y="0"/>
            <a:ext cx="11188065" cy="6858000"/>
          </a:xfrm>
          <a:custGeom>
            <a:avLst/>
            <a:gdLst/>
            <a:ahLst/>
            <a:cxnLst/>
            <a:rect l="l" t="t" r="r" b="b"/>
            <a:pathLst>
              <a:path w="11188065" h="6858000">
                <a:moveTo>
                  <a:pt x="10899738" y="0"/>
                </a:moveTo>
                <a:lnTo>
                  <a:pt x="1586752" y="0"/>
                </a:lnTo>
                <a:lnTo>
                  <a:pt x="0" y="6857996"/>
                </a:lnTo>
                <a:lnTo>
                  <a:pt x="11187683" y="6857996"/>
                </a:lnTo>
                <a:lnTo>
                  <a:pt x="11187683" y="380"/>
                </a:lnTo>
                <a:lnTo>
                  <a:pt x="108997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51815" y="371093"/>
            <a:ext cx="1276350" cy="48831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>
              <a:lnSpc>
                <a:spcPts val="1730"/>
              </a:lnSpc>
              <a:spcBef>
                <a:spcPts val="310"/>
              </a:spcBef>
            </a:pPr>
            <a:r>
              <a:rPr sz="1600" b="1" spc="-5" dirty="0">
                <a:solidFill>
                  <a:srgbClr val="EBB700"/>
                </a:solidFill>
                <a:latin typeface="Arial"/>
                <a:cs typeface="Arial"/>
              </a:rPr>
              <a:t>Hakemuksen  lähe</a:t>
            </a:r>
            <a:r>
              <a:rPr sz="1600" b="1" spc="-10" dirty="0">
                <a:solidFill>
                  <a:srgbClr val="EBB700"/>
                </a:solidFill>
                <a:latin typeface="Arial"/>
                <a:cs typeface="Arial"/>
              </a:rPr>
              <a:t>t</a:t>
            </a:r>
            <a:r>
              <a:rPr sz="1600" b="1" spc="-5" dirty="0">
                <a:solidFill>
                  <a:srgbClr val="EBB700"/>
                </a:solidFill>
                <a:latin typeface="Arial"/>
                <a:cs typeface="Arial"/>
              </a:rPr>
              <a:t>tä</a:t>
            </a:r>
            <a:r>
              <a:rPr sz="1600" b="1" spc="-15" dirty="0">
                <a:solidFill>
                  <a:srgbClr val="EBB700"/>
                </a:solidFill>
                <a:latin typeface="Arial"/>
                <a:cs typeface="Arial"/>
              </a:rPr>
              <a:t>m</a:t>
            </a:r>
            <a:r>
              <a:rPr sz="1600" b="1" spc="-5" dirty="0">
                <a:solidFill>
                  <a:srgbClr val="EBB700"/>
                </a:solidFill>
                <a:latin typeface="Arial"/>
                <a:cs typeface="Arial"/>
              </a:rPr>
              <a:t>inen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86785" y="1958721"/>
            <a:ext cx="7084059" cy="12331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Uuden</a:t>
            </a:r>
            <a:r>
              <a:rPr sz="1800" spc="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klubin</a:t>
            </a:r>
            <a:r>
              <a:rPr sz="1800" spc="2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perustamishakemukset</a:t>
            </a:r>
            <a:r>
              <a:rPr sz="1800" spc="3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lähetetään</a:t>
            </a:r>
            <a:r>
              <a:rPr sz="1800" spc="2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verkossa</a:t>
            </a:r>
            <a:r>
              <a:rPr sz="1800" spc="1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MyLCI:ssa.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600">
              <a:latin typeface="Arial"/>
              <a:cs typeface="Arial"/>
            </a:endParaRPr>
          </a:p>
          <a:p>
            <a:pPr marL="12700" marR="210185">
              <a:lnSpc>
                <a:spcPct val="100000"/>
              </a:lnSpc>
              <a:spcBef>
                <a:spcPts val="5"/>
              </a:spcBef>
            </a:pPr>
            <a:r>
              <a:rPr sz="1800" spc="-30" dirty="0">
                <a:solidFill>
                  <a:srgbClr val="006FC0"/>
                </a:solidFill>
                <a:latin typeface="Arial"/>
                <a:cs typeface="Arial"/>
              </a:rPr>
              <a:t>Vaihe</a:t>
            </a:r>
            <a:r>
              <a:rPr sz="1800" spc="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6FC0"/>
                </a:solidFill>
                <a:latin typeface="Arial"/>
                <a:cs typeface="Arial"/>
              </a:rPr>
              <a:t>1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:</a:t>
            </a:r>
            <a:r>
              <a:rPr sz="1800" spc="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Kirjaudu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sisään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MyLCI:hin.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Pääset</a:t>
            </a:r>
            <a:r>
              <a:rPr sz="1800" spc="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MyLCI:hin</a:t>
            </a:r>
            <a:r>
              <a:rPr sz="1800" spc="3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verkkosivulta </a:t>
            </a:r>
            <a:r>
              <a:rPr sz="1800" spc="-484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2"/>
              </a:rPr>
              <a:t>www.lionsclubs.org</a:t>
            </a:r>
            <a:r>
              <a:rPr sz="1800" spc="55" dirty="0">
                <a:solidFill>
                  <a:srgbClr val="0462C1"/>
                </a:solidFill>
                <a:latin typeface="Arial"/>
                <a:cs typeface="Arial"/>
                <a:hlinkClick r:id="rId2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sivun</a:t>
            </a:r>
            <a:r>
              <a:rPr sz="180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54555A"/>
                </a:solidFill>
                <a:latin typeface="Arial"/>
                <a:cs typeface="Arial"/>
              </a:rPr>
              <a:t>yläosassa</a:t>
            </a:r>
            <a:r>
              <a:rPr sz="1800" spc="4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olevan</a:t>
            </a:r>
            <a:r>
              <a:rPr sz="1800" spc="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painikkeen</a:t>
            </a:r>
            <a:r>
              <a:rPr sz="1800" spc="1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kautta.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029711" y="1673351"/>
            <a:ext cx="2926080" cy="60960"/>
          </a:xfrm>
          <a:custGeom>
            <a:avLst/>
            <a:gdLst/>
            <a:ahLst/>
            <a:cxnLst/>
            <a:rect l="l" t="t" r="r" b="b"/>
            <a:pathLst>
              <a:path w="2926079" h="60960">
                <a:moveTo>
                  <a:pt x="2926080" y="0"/>
                </a:moveTo>
                <a:lnTo>
                  <a:pt x="0" y="0"/>
                </a:lnTo>
                <a:lnTo>
                  <a:pt x="0" y="60960"/>
                </a:lnTo>
                <a:lnTo>
                  <a:pt x="2926080" y="60960"/>
                </a:lnTo>
                <a:lnTo>
                  <a:pt x="2926080" y="0"/>
                </a:lnTo>
                <a:close/>
              </a:path>
            </a:pathLst>
          </a:custGeom>
          <a:solidFill>
            <a:srgbClr val="EBB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986785" y="686548"/>
            <a:ext cx="7811134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/>
              <a:t>Uuden</a:t>
            </a:r>
            <a:r>
              <a:rPr sz="2800" dirty="0"/>
              <a:t> klubin</a:t>
            </a:r>
            <a:r>
              <a:rPr sz="2800" spc="5" dirty="0"/>
              <a:t> </a:t>
            </a:r>
            <a:r>
              <a:rPr sz="2800" spc="-5" dirty="0"/>
              <a:t>hakemuksen</a:t>
            </a:r>
            <a:r>
              <a:rPr sz="2800" spc="5" dirty="0"/>
              <a:t> </a:t>
            </a:r>
            <a:r>
              <a:rPr sz="2800" spc="-5" dirty="0"/>
              <a:t>lähettäminen:</a:t>
            </a:r>
            <a:r>
              <a:rPr sz="2800" dirty="0"/>
              <a:t> </a:t>
            </a:r>
            <a:r>
              <a:rPr sz="2800" spc="-10" dirty="0"/>
              <a:t>MyLCI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2918460" y="1193291"/>
            <a:ext cx="9069705" cy="5546090"/>
            <a:chOff x="2918460" y="1193291"/>
            <a:chExt cx="9069705" cy="554609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93992" y="1193291"/>
              <a:ext cx="5193792" cy="554583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18460" y="3966971"/>
              <a:ext cx="8415528" cy="126034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4316" y="0"/>
            <a:ext cx="11188065" cy="6849109"/>
          </a:xfrm>
          <a:custGeom>
            <a:avLst/>
            <a:gdLst/>
            <a:ahLst/>
            <a:cxnLst/>
            <a:rect l="l" t="t" r="r" b="b"/>
            <a:pathLst>
              <a:path w="11188065" h="6849109">
                <a:moveTo>
                  <a:pt x="11187684" y="0"/>
                </a:moveTo>
                <a:lnTo>
                  <a:pt x="1584637" y="0"/>
                </a:lnTo>
                <a:lnTo>
                  <a:pt x="0" y="6848855"/>
                </a:lnTo>
                <a:lnTo>
                  <a:pt x="11187684" y="6848855"/>
                </a:lnTo>
                <a:lnTo>
                  <a:pt x="111876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53769" y="382702"/>
            <a:ext cx="9284461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85900">
              <a:lnSpc>
                <a:spcPct val="100000"/>
              </a:lnSpc>
              <a:spcBef>
                <a:spcPts val="100"/>
              </a:spcBef>
            </a:pPr>
            <a:r>
              <a:rPr sz="2800" spc="-5" dirty="0"/>
              <a:t>Uuden</a:t>
            </a:r>
            <a:r>
              <a:rPr sz="2800" dirty="0"/>
              <a:t> klubin</a:t>
            </a:r>
            <a:r>
              <a:rPr sz="2800" spc="5" dirty="0"/>
              <a:t> </a:t>
            </a:r>
            <a:r>
              <a:rPr sz="2800" spc="-5" dirty="0"/>
              <a:t>hakemuksen</a:t>
            </a:r>
            <a:r>
              <a:rPr sz="2800" spc="5" dirty="0"/>
              <a:t> </a:t>
            </a:r>
            <a:r>
              <a:rPr sz="2800" spc="-5" dirty="0"/>
              <a:t>lähettäminen:</a:t>
            </a:r>
            <a:r>
              <a:rPr sz="2800" dirty="0"/>
              <a:t> </a:t>
            </a:r>
            <a:r>
              <a:rPr sz="2800" spc="-10" dirty="0"/>
              <a:t>MyLCI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731389" y="1442783"/>
            <a:ext cx="8489950" cy="95948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35"/>
              </a:spcBef>
            </a:pPr>
            <a:r>
              <a:rPr sz="1800" spc="-35" dirty="0">
                <a:solidFill>
                  <a:srgbClr val="54555A"/>
                </a:solidFill>
                <a:latin typeface="Arial"/>
                <a:cs typeface="Arial"/>
              </a:rPr>
              <a:t>Vaihe</a:t>
            </a:r>
            <a:r>
              <a:rPr sz="1800" spc="-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2: </a:t>
            </a:r>
            <a:r>
              <a:rPr sz="1800" b="1" spc="-5" dirty="0">
                <a:solidFill>
                  <a:srgbClr val="4471C4"/>
                </a:solidFill>
                <a:latin typeface="Arial"/>
                <a:cs typeface="Arial"/>
              </a:rPr>
              <a:t>Sisäänkirjautumissivu: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434"/>
              </a:spcBef>
            </a:pP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Seuraavaksi</a:t>
            </a:r>
            <a:r>
              <a:rPr sz="1800" spc="3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avautuu</a:t>
            </a:r>
            <a:r>
              <a:rPr sz="1800" spc="1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Lions</a:t>
            </a:r>
            <a:r>
              <a:rPr sz="1800" spc="2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Club</a:t>
            </a:r>
            <a:r>
              <a:rPr sz="1800" spc="1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Internationalin</a:t>
            </a:r>
            <a:r>
              <a:rPr sz="1800" spc="3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sisäänkirjautumissivu.</a:t>
            </a:r>
            <a:r>
              <a:rPr sz="1800" spc="5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54555A"/>
                </a:solidFill>
                <a:latin typeface="Arial"/>
                <a:cs typeface="Arial"/>
              </a:rPr>
              <a:t>Valitse</a:t>
            </a:r>
            <a:r>
              <a:rPr sz="1800" spc="2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b="1" spc="-30" dirty="0">
                <a:solidFill>
                  <a:srgbClr val="006FC0"/>
                </a:solidFill>
                <a:latin typeface="Arial"/>
                <a:cs typeface="Arial"/>
              </a:rPr>
              <a:t>Avaa- </a:t>
            </a:r>
            <a:r>
              <a:rPr sz="1800" b="1" spc="-484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painike</a:t>
            </a:r>
            <a:r>
              <a:rPr sz="1800" b="1" spc="-1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kohdassa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54555A"/>
                </a:solidFill>
                <a:latin typeface="Arial"/>
                <a:cs typeface="Arial"/>
              </a:rPr>
              <a:t>“MyLCI</a:t>
            </a:r>
            <a:r>
              <a:rPr sz="1800" spc="3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-työkalut</a:t>
            </a:r>
            <a:r>
              <a:rPr sz="1800" spc="3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lionjohtajille”.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42032" y="2514600"/>
            <a:ext cx="8985504" cy="4110228"/>
          </a:xfrm>
          <a:prstGeom prst="rect">
            <a:avLst/>
          </a:prstGeom>
        </p:spPr>
      </p:pic>
      <p:sp>
        <p:nvSpPr>
          <p:cNvPr id="6" name="object 5">
            <a:extLst>
              <a:ext uri="{FF2B5EF4-FFF2-40B4-BE49-F238E27FC236}">
                <a16:creationId xmlns:a16="http://schemas.microsoft.com/office/drawing/2014/main" id="{81ACA60F-FEBA-431F-B90E-A634906198EE}"/>
              </a:ext>
            </a:extLst>
          </p:cNvPr>
          <p:cNvSpPr/>
          <p:nvPr/>
        </p:nvSpPr>
        <p:spPr>
          <a:xfrm>
            <a:off x="2895600" y="1299971"/>
            <a:ext cx="2926080" cy="60960"/>
          </a:xfrm>
          <a:custGeom>
            <a:avLst/>
            <a:gdLst/>
            <a:ahLst/>
            <a:cxnLst/>
            <a:rect l="l" t="t" r="r" b="b"/>
            <a:pathLst>
              <a:path w="2926079" h="60960">
                <a:moveTo>
                  <a:pt x="2926080" y="0"/>
                </a:moveTo>
                <a:lnTo>
                  <a:pt x="0" y="0"/>
                </a:lnTo>
                <a:lnTo>
                  <a:pt x="0" y="60960"/>
                </a:lnTo>
                <a:lnTo>
                  <a:pt x="2926080" y="60960"/>
                </a:lnTo>
                <a:lnTo>
                  <a:pt x="2926080" y="0"/>
                </a:lnTo>
                <a:close/>
              </a:path>
            </a:pathLst>
          </a:custGeom>
          <a:solidFill>
            <a:srgbClr val="EBB7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6079" y="0"/>
            <a:ext cx="11186160" cy="6858000"/>
          </a:xfrm>
          <a:custGeom>
            <a:avLst/>
            <a:gdLst/>
            <a:ahLst/>
            <a:cxnLst/>
            <a:rect l="l" t="t" r="r" b="b"/>
            <a:pathLst>
              <a:path w="11186160" h="6858000">
                <a:moveTo>
                  <a:pt x="1586752" y="0"/>
                </a:moveTo>
                <a:lnTo>
                  <a:pt x="0" y="6857998"/>
                </a:lnTo>
                <a:lnTo>
                  <a:pt x="11185920" y="6857998"/>
                </a:lnTo>
                <a:lnTo>
                  <a:pt x="11185920" y="8000"/>
                </a:lnTo>
                <a:lnTo>
                  <a:pt x="5137926" y="4699"/>
                </a:lnTo>
                <a:lnTo>
                  <a:pt x="1586752" y="0"/>
                </a:lnTo>
                <a:close/>
              </a:path>
              <a:path w="11186160" h="6858000">
                <a:moveTo>
                  <a:pt x="5139069" y="0"/>
                </a:moveTo>
                <a:lnTo>
                  <a:pt x="5137926" y="4699"/>
                </a:lnTo>
                <a:lnTo>
                  <a:pt x="8690394" y="4699"/>
                </a:lnTo>
                <a:lnTo>
                  <a:pt x="51390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53769" y="379536"/>
            <a:ext cx="9578415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859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Uuden</a:t>
            </a:r>
            <a:r>
              <a:rPr sz="3200" dirty="0"/>
              <a:t> klubin</a:t>
            </a:r>
            <a:r>
              <a:rPr sz="3200" spc="5" dirty="0"/>
              <a:t> </a:t>
            </a:r>
            <a:r>
              <a:rPr sz="3200" spc="-5" dirty="0"/>
              <a:t>hakemuksen</a:t>
            </a:r>
            <a:r>
              <a:rPr sz="3200" spc="5" dirty="0"/>
              <a:t> </a:t>
            </a:r>
            <a:r>
              <a:rPr sz="3200" spc="-5" dirty="0"/>
              <a:t>lähettäminen:</a:t>
            </a:r>
            <a:r>
              <a:rPr sz="3200" dirty="0"/>
              <a:t> </a:t>
            </a:r>
            <a:r>
              <a:rPr sz="3200" spc="-10" dirty="0"/>
              <a:t>MyLCI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728165" y="1377245"/>
            <a:ext cx="10252075" cy="5026660"/>
            <a:chOff x="1831848" y="1673351"/>
            <a:chExt cx="10252075" cy="5026660"/>
          </a:xfrm>
        </p:grpSpPr>
        <p:sp>
          <p:nvSpPr>
            <p:cNvPr id="5" name="object 5"/>
            <p:cNvSpPr/>
            <p:nvPr/>
          </p:nvSpPr>
          <p:spPr>
            <a:xfrm>
              <a:off x="3029712" y="1673351"/>
              <a:ext cx="2926080" cy="60960"/>
            </a:xfrm>
            <a:custGeom>
              <a:avLst/>
              <a:gdLst/>
              <a:ahLst/>
              <a:cxnLst/>
              <a:rect l="l" t="t" r="r" b="b"/>
              <a:pathLst>
                <a:path w="2926079" h="60960">
                  <a:moveTo>
                    <a:pt x="2926080" y="0"/>
                  </a:moveTo>
                  <a:lnTo>
                    <a:pt x="0" y="0"/>
                  </a:lnTo>
                  <a:lnTo>
                    <a:pt x="0" y="60960"/>
                  </a:lnTo>
                  <a:lnTo>
                    <a:pt x="2926080" y="60960"/>
                  </a:lnTo>
                  <a:lnTo>
                    <a:pt x="2926080" y="0"/>
                  </a:lnTo>
                  <a:close/>
                </a:path>
              </a:pathLst>
            </a:custGeom>
            <a:solidFill>
              <a:srgbClr val="EBB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31848" y="3553967"/>
              <a:ext cx="4686300" cy="314553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62572" y="4296155"/>
              <a:ext cx="5221224" cy="103784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1135867" y="3668013"/>
              <a:ext cx="716280" cy="620395"/>
            </a:xfrm>
            <a:custGeom>
              <a:avLst/>
              <a:gdLst/>
              <a:ahLst/>
              <a:cxnLst/>
              <a:rect l="l" t="t" r="r" b="b"/>
              <a:pathLst>
                <a:path w="716279" h="620395">
                  <a:moveTo>
                    <a:pt x="32765" y="541655"/>
                  </a:moveTo>
                  <a:lnTo>
                    <a:pt x="0" y="620268"/>
                  </a:lnTo>
                  <a:lnTo>
                    <a:pt x="82550" y="599313"/>
                  </a:lnTo>
                  <a:lnTo>
                    <a:pt x="68952" y="583565"/>
                  </a:lnTo>
                  <a:lnTo>
                    <a:pt x="52197" y="583565"/>
                  </a:lnTo>
                  <a:lnTo>
                    <a:pt x="43941" y="573913"/>
                  </a:lnTo>
                  <a:lnTo>
                    <a:pt x="53492" y="565659"/>
                  </a:lnTo>
                  <a:lnTo>
                    <a:pt x="32765" y="541655"/>
                  </a:lnTo>
                  <a:close/>
                </a:path>
                <a:path w="716279" h="620395">
                  <a:moveTo>
                    <a:pt x="53492" y="565659"/>
                  </a:moveTo>
                  <a:lnTo>
                    <a:pt x="43941" y="573913"/>
                  </a:lnTo>
                  <a:lnTo>
                    <a:pt x="52197" y="583565"/>
                  </a:lnTo>
                  <a:lnTo>
                    <a:pt x="61792" y="575272"/>
                  </a:lnTo>
                  <a:lnTo>
                    <a:pt x="53492" y="565659"/>
                  </a:lnTo>
                  <a:close/>
                </a:path>
                <a:path w="716279" h="620395">
                  <a:moveTo>
                    <a:pt x="61792" y="575272"/>
                  </a:moveTo>
                  <a:lnTo>
                    <a:pt x="52197" y="583565"/>
                  </a:lnTo>
                  <a:lnTo>
                    <a:pt x="68952" y="583565"/>
                  </a:lnTo>
                  <a:lnTo>
                    <a:pt x="61792" y="575272"/>
                  </a:lnTo>
                  <a:close/>
                </a:path>
                <a:path w="716279" h="620395">
                  <a:moveTo>
                    <a:pt x="708025" y="0"/>
                  </a:moveTo>
                  <a:lnTo>
                    <a:pt x="53492" y="565659"/>
                  </a:lnTo>
                  <a:lnTo>
                    <a:pt x="61792" y="575272"/>
                  </a:lnTo>
                  <a:lnTo>
                    <a:pt x="716279" y="9652"/>
                  </a:lnTo>
                  <a:lnTo>
                    <a:pt x="70802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690241" y="1796033"/>
            <a:ext cx="9043035" cy="1257935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sz="1800" spc="-30" dirty="0">
                <a:solidFill>
                  <a:srgbClr val="006FC0"/>
                </a:solidFill>
                <a:latin typeface="Arial"/>
                <a:cs typeface="Arial"/>
              </a:rPr>
              <a:t>Vaihe</a:t>
            </a:r>
            <a:r>
              <a:rPr sz="1800" spc="-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FC0"/>
                </a:solidFill>
                <a:latin typeface="Arial"/>
                <a:cs typeface="Arial"/>
              </a:rPr>
              <a:t>3:</a:t>
            </a:r>
            <a:r>
              <a:rPr sz="1800" spc="-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4471C4"/>
                </a:solidFill>
                <a:latin typeface="Arial"/>
                <a:cs typeface="Arial"/>
              </a:rPr>
              <a:t>MyLCI-sivulla: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Kirjaudu</a:t>
            </a:r>
            <a:r>
              <a:rPr sz="1800" spc="2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sisään</a:t>
            </a:r>
            <a:r>
              <a:rPr sz="1800" spc="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antamalla</a:t>
            </a:r>
            <a:r>
              <a:rPr sz="1800" spc="1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käyttäjätunnus</a:t>
            </a:r>
            <a:r>
              <a:rPr sz="1800" spc="5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ja</a:t>
            </a:r>
            <a:r>
              <a:rPr sz="180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salasana.</a:t>
            </a:r>
            <a:r>
              <a:rPr sz="1800" spc="3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Napauta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Lähetä-painiketta.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430"/>
              </a:spcBef>
            </a:pP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*</a:t>
            </a:r>
            <a:r>
              <a:rPr sz="1800" spc="1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6FC0"/>
                </a:solidFill>
                <a:latin typeface="Arial"/>
                <a:cs typeface="Arial"/>
              </a:rPr>
              <a:t>Vinkki</a:t>
            </a:r>
            <a:r>
              <a:rPr sz="1600" spc="-10" dirty="0">
                <a:solidFill>
                  <a:srgbClr val="54555A"/>
                </a:solidFill>
                <a:latin typeface="Arial"/>
                <a:cs typeface="Arial"/>
              </a:rPr>
              <a:t>:</a:t>
            </a:r>
            <a:r>
              <a:rPr sz="1600" spc="4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600" spc="-35" dirty="0">
                <a:solidFill>
                  <a:srgbClr val="54555A"/>
                </a:solidFill>
                <a:latin typeface="Arial"/>
                <a:cs typeface="Arial"/>
              </a:rPr>
              <a:t>Vain</a:t>
            </a:r>
            <a:r>
              <a:rPr sz="1600" spc="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4555A"/>
                </a:solidFill>
                <a:latin typeface="Arial"/>
                <a:cs typeface="Arial"/>
              </a:rPr>
              <a:t>piirikuvernööri,</a:t>
            </a:r>
            <a:r>
              <a:rPr sz="1600" spc="1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4555A"/>
                </a:solidFill>
                <a:latin typeface="Arial"/>
                <a:cs typeface="Arial"/>
              </a:rPr>
              <a:t>GMT-koordinaattori,</a:t>
            </a:r>
            <a:r>
              <a:rPr sz="1600" spc="5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4555A"/>
                </a:solidFill>
                <a:latin typeface="Arial"/>
                <a:cs typeface="Arial"/>
              </a:rPr>
              <a:t>kummiklubin presidentti</a:t>
            </a:r>
            <a:r>
              <a:rPr sz="1600" spc="2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4555A"/>
                </a:solidFill>
                <a:latin typeface="Arial"/>
                <a:cs typeface="Arial"/>
              </a:rPr>
              <a:t>tai</a:t>
            </a:r>
            <a:r>
              <a:rPr sz="1600" spc="3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4555A"/>
                </a:solidFill>
                <a:latin typeface="Arial"/>
                <a:cs typeface="Arial"/>
              </a:rPr>
              <a:t>sihteeri</a:t>
            </a:r>
            <a:r>
              <a:rPr sz="1600" spc="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4555A"/>
                </a:solidFill>
                <a:latin typeface="Arial"/>
                <a:cs typeface="Arial"/>
              </a:rPr>
              <a:t>voivat</a:t>
            </a:r>
            <a:r>
              <a:rPr sz="1600" spc="1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4555A"/>
                </a:solidFill>
                <a:latin typeface="Arial"/>
                <a:cs typeface="Arial"/>
              </a:rPr>
              <a:t>lähettää </a:t>
            </a:r>
            <a:r>
              <a:rPr sz="1600" spc="-43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4555A"/>
                </a:solidFill>
                <a:latin typeface="Arial"/>
                <a:cs typeface="Arial"/>
              </a:rPr>
              <a:t>hakemuksen.</a:t>
            </a:r>
            <a:r>
              <a:rPr sz="160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4555A"/>
                </a:solidFill>
                <a:latin typeface="Arial"/>
                <a:cs typeface="Arial"/>
              </a:rPr>
              <a:t>Jos</a:t>
            </a:r>
            <a:r>
              <a:rPr sz="1600" spc="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4555A"/>
                </a:solidFill>
                <a:latin typeface="Arial"/>
                <a:cs typeface="Arial"/>
              </a:rPr>
              <a:t>sinulla</a:t>
            </a:r>
            <a:r>
              <a:rPr sz="1600" spc="-2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4555A"/>
                </a:solidFill>
                <a:latin typeface="Arial"/>
                <a:cs typeface="Arial"/>
              </a:rPr>
              <a:t>on</a:t>
            </a:r>
            <a:r>
              <a:rPr sz="160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4555A"/>
                </a:solidFill>
                <a:latin typeface="Arial"/>
                <a:cs typeface="Arial"/>
              </a:rPr>
              <a:t>useampi</a:t>
            </a:r>
            <a:r>
              <a:rPr sz="1600" spc="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4555A"/>
                </a:solidFill>
                <a:latin typeface="Arial"/>
                <a:cs typeface="Arial"/>
              </a:rPr>
              <a:t>kuin</a:t>
            </a:r>
            <a:r>
              <a:rPr sz="1600" spc="-10" dirty="0">
                <a:solidFill>
                  <a:srgbClr val="54555A"/>
                </a:solidFill>
                <a:latin typeface="Arial"/>
                <a:cs typeface="Arial"/>
              </a:rPr>
              <a:t> yksi</a:t>
            </a:r>
            <a:r>
              <a:rPr sz="1600" spc="2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4555A"/>
                </a:solidFill>
                <a:latin typeface="Arial"/>
                <a:cs typeface="Arial"/>
              </a:rPr>
              <a:t>virka,</a:t>
            </a:r>
            <a:r>
              <a:rPr sz="160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4555A"/>
                </a:solidFill>
                <a:latin typeface="Arial"/>
                <a:cs typeface="Arial"/>
              </a:rPr>
              <a:t>muista</a:t>
            </a:r>
            <a:r>
              <a:rPr sz="160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4555A"/>
                </a:solidFill>
                <a:latin typeface="Arial"/>
                <a:cs typeface="Arial"/>
              </a:rPr>
              <a:t>vaihtaa</a:t>
            </a:r>
            <a:r>
              <a:rPr sz="1600" dirty="0">
                <a:solidFill>
                  <a:srgbClr val="54555A"/>
                </a:solidFill>
                <a:latin typeface="Arial"/>
                <a:cs typeface="Arial"/>
              </a:rPr>
              <a:t> se </a:t>
            </a:r>
            <a:r>
              <a:rPr sz="1600" spc="-5" dirty="0">
                <a:solidFill>
                  <a:srgbClr val="54555A"/>
                </a:solidFill>
                <a:latin typeface="Arial"/>
                <a:cs typeface="Arial"/>
              </a:rPr>
              <a:t>kun</a:t>
            </a:r>
            <a:r>
              <a:rPr sz="160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4555A"/>
                </a:solidFill>
                <a:latin typeface="Arial"/>
                <a:cs typeface="Arial"/>
              </a:rPr>
              <a:t>kirjaudut</a:t>
            </a:r>
            <a:r>
              <a:rPr sz="160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4555A"/>
                </a:solidFill>
                <a:latin typeface="Arial"/>
                <a:cs typeface="Arial"/>
              </a:rPr>
              <a:t>sisään.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1815" y="371093"/>
            <a:ext cx="1276350" cy="48831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>
              <a:lnSpc>
                <a:spcPts val="1730"/>
              </a:lnSpc>
              <a:spcBef>
                <a:spcPts val="310"/>
              </a:spcBef>
            </a:pPr>
            <a:r>
              <a:rPr sz="1600" b="1" spc="-5" dirty="0">
                <a:solidFill>
                  <a:srgbClr val="EBB700"/>
                </a:solidFill>
                <a:latin typeface="Arial"/>
                <a:cs typeface="Arial"/>
              </a:rPr>
              <a:t>Hakemuksen  lähe</a:t>
            </a:r>
            <a:r>
              <a:rPr sz="1600" b="1" spc="-10" dirty="0">
                <a:solidFill>
                  <a:srgbClr val="EBB700"/>
                </a:solidFill>
                <a:latin typeface="Arial"/>
                <a:cs typeface="Arial"/>
              </a:rPr>
              <a:t>t</a:t>
            </a:r>
            <a:r>
              <a:rPr sz="1600" b="1" spc="-5" dirty="0">
                <a:solidFill>
                  <a:srgbClr val="EBB700"/>
                </a:solidFill>
                <a:latin typeface="Arial"/>
                <a:cs typeface="Arial"/>
              </a:rPr>
              <a:t>tä</a:t>
            </a:r>
            <a:r>
              <a:rPr sz="1600" b="1" spc="-15" dirty="0">
                <a:solidFill>
                  <a:srgbClr val="EBB700"/>
                </a:solidFill>
                <a:latin typeface="Arial"/>
                <a:cs typeface="Arial"/>
              </a:rPr>
              <a:t>m</a:t>
            </a:r>
            <a:r>
              <a:rPr sz="1600" b="1" spc="-5" dirty="0">
                <a:solidFill>
                  <a:srgbClr val="EBB700"/>
                </a:solidFill>
                <a:latin typeface="Arial"/>
                <a:cs typeface="Arial"/>
              </a:rPr>
              <a:t>inen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925559" y="3937507"/>
            <a:ext cx="18586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4471C4"/>
                </a:solidFill>
                <a:latin typeface="Calibri"/>
                <a:cs typeface="Calibri"/>
              </a:rPr>
              <a:t>Miten</a:t>
            </a:r>
            <a:r>
              <a:rPr sz="1800" b="1" spc="-4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4471C4"/>
                </a:solidFill>
                <a:latin typeface="Calibri"/>
                <a:cs typeface="Calibri"/>
              </a:rPr>
              <a:t>vaihtaa</a:t>
            </a:r>
            <a:r>
              <a:rPr sz="1800" b="1" spc="-6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4471C4"/>
                </a:solidFill>
                <a:latin typeface="Calibri"/>
                <a:cs typeface="Calibri"/>
              </a:rPr>
              <a:t>virka </a:t>
            </a:r>
            <a:r>
              <a:rPr sz="1800" b="1" spc="-39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4471C4"/>
                </a:solidFill>
                <a:latin typeface="Calibri"/>
                <a:cs typeface="Calibri"/>
              </a:rPr>
              <a:t>MyLCI:ssa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4316" y="0"/>
            <a:ext cx="11188065" cy="6858000"/>
          </a:xfrm>
          <a:custGeom>
            <a:avLst/>
            <a:gdLst/>
            <a:ahLst/>
            <a:cxnLst/>
            <a:rect l="l" t="t" r="r" b="b"/>
            <a:pathLst>
              <a:path w="11188065" h="6858000">
                <a:moveTo>
                  <a:pt x="10899738" y="0"/>
                </a:moveTo>
                <a:lnTo>
                  <a:pt x="1586752" y="0"/>
                </a:lnTo>
                <a:lnTo>
                  <a:pt x="0" y="6857996"/>
                </a:lnTo>
                <a:lnTo>
                  <a:pt x="11187683" y="6857996"/>
                </a:lnTo>
                <a:lnTo>
                  <a:pt x="11187683" y="380"/>
                </a:lnTo>
                <a:lnTo>
                  <a:pt x="108997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53769" y="662432"/>
            <a:ext cx="9433685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859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Uuden</a:t>
            </a:r>
            <a:r>
              <a:rPr sz="3200" dirty="0"/>
              <a:t> klubin</a:t>
            </a:r>
            <a:r>
              <a:rPr sz="3200" spc="5" dirty="0"/>
              <a:t> </a:t>
            </a:r>
            <a:r>
              <a:rPr sz="3200" spc="-5" dirty="0"/>
              <a:t>hakemuksen</a:t>
            </a:r>
            <a:r>
              <a:rPr sz="3200" spc="5" dirty="0"/>
              <a:t> </a:t>
            </a:r>
            <a:r>
              <a:rPr sz="3200" spc="-5" dirty="0"/>
              <a:t>lähettäminen:</a:t>
            </a:r>
            <a:r>
              <a:rPr sz="3200" dirty="0"/>
              <a:t> </a:t>
            </a:r>
            <a:r>
              <a:rPr sz="3200" spc="-10" dirty="0"/>
              <a:t>MyLCI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2787395" y="1673351"/>
            <a:ext cx="8100059" cy="4975860"/>
            <a:chOff x="2787395" y="1673351"/>
            <a:chExt cx="8100059" cy="4975860"/>
          </a:xfrm>
        </p:grpSpPr>
        <p:sp>
          <p:nvSpPr>
            <p:cNvPr id="5" name="object 5"/>
            <p:cNvSpPr/>
            <p:nvPr/>
          </p:nvSpPr>
          <p:spPr>
            <a:xfrm>
              <a:off x="3029711" y="1673351"/>
              <a:ext cx="2926080" cy="60960"/>
            </a:xfrm>
            <a:custGeom>
              <a:avLst/>
              <a:gdLst/>
              <a:ahLst/>
              <a:cxnLst/>
              <a:rect l="l" t="t" r="r" b="b"/>
              <a:pathLst>
                <a:path w="2926079" h="60960">
                  <a:moveTo>
                    <a:pt x="2926080" y="0"/>
                  </a:moveTo>
                  <a:lnTo>
                    <a:pt x="0" y="0"/>
                  </a:lnTo>
                  <a:lnTo>
                    <a:pt x="0" y="60960"/>
                  </a:lnTo>
                  <a:lnTo>
                    <a:pt x="2926080" y="60960"/>
                  </a:lnTo>
                  <a:lnTo>
                    <a:pt x="2926080" y="0"/>
                  </a:lnTo>
                  <a:close/>
                </a:path>
              </a:pathLst>
            </a:custGeom>
            <a:solidFill>
              <a:srgbClr val="EBB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87395" y="2869691"/>
              <a:ext cx="3308604" cy="377952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62087" y="3047999"/>
              <a:ext cx="3325367" cy="76200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468111" y="4640579"/>
              <a:ext cx="2646680" cy="95885"/>
            </a:xfrm>
            <a:custGeom>
              <a:avLst/>
              <a:gdLst/>
              <a:ahLst/>
              <a:cxnLst/>
              <a:rect l="l" t="t" r="r" b="b"/>
              <a:pathLst>
                <a:path w="2646679" h="95885">
                  <a:moveTo>
                    <a:pt x="76327" y="31748"/>
                  </a:moveTo>
                  <a:lnTo>
                    <a:pt x="76073" y="44448"/>
                  </a:lnTo>
                  <a:lnTo>
                    <a:pt x="2646298" y="95631"/>
                  </a:lnTo>
                  <a:lnTo>
                    <a:pt x="2646553" y="82931"/>
                  </a:lnTo>
                  <a:lnTo>
                    <a:pt x="76327" y="31748"/>
                  </a:lnTo>
                  <a:close/>
                </a:path>
                <a:path w="2646679" h="95885">
                  <a:moveTo>
                    <a:pt x="76962" y="0"/>
                  </a:moveTo>
                  <a:lnTo>
                    <a:pt x="0" y="36576"/>
                  </a:lnTo>
                  <a:lnTo>
                    <a:pt x="75437" y="76200"/>
                  </a:lnTo>
                  <a:lnTo>
                    <a:pt x="76073" y="44448"/>
                  </a:lnTo>
                  <a:lnTo>
                    <a:pt x="63373" y="44196"/>
                  </a:lnTo>
                  <a:lnTo>
                    <a:pt x="63626" y="31496"/>
                  </a:lnTo>
                  <a:lnTo>
                    <a:pt x="76332" y="31496"/>
                  </a:lnTo>
                  <a:lnTo>
                    <a:pt x="76962" y="0"/>
                  </a:lnTo>
                  <a:close/>
                </a:path>
                <a:path w="2646679" h="95885">
                  <a:moveTo>
                    <a:pt x="63626" y="31496"/>
                  </a:moveTo>
                  <a:lnTo>
                    <a:pt x="63373" y="44196"/>
                  </a:lnTo>
                  <a:lnTo>
                    <a:pt x="76073" y="44448"/>
                  </a:lnTo>
                  <a:lnTo>
                    <a:pt x="76327" y="31748"/>
                  </a:lnTo>
                  <a:lnTo>
                    <a:pt x="63626" y="31496"/>
                  </a:lnTo>
                  <a:close/>
                </a:path>
                <a:path w="2646679" h="95885">
                  <a:moveTo>
                    <a:pt x="76332" y="31496"/>
                  </a:moveTo>
                  <a:lnTo>
                    <a:pt x="63626" y="31496"/>
                  </a:lnTo>
                  <a:lnTo>
                    <a:pt x="76327" y="31748"/>
                  </a:lnTo>
                  <a:lnTo>
                    <a:pt x="76332" y="31496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986785" y="1958721"/>
            <a:ext cx="81489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2553335" algn="l"/>
              </a:tabLst>
            </a:pPr>
            <a:r>
              <a:rPr sz="1800" spc="-30" dirty="0">
                <a:solidFill>
                  <a:srgbClr val="006FC0"/>
                </a:solidFill>
                <a:latin typeface="Arial"/>
                <a:cs typeface="Arial"/>
              </a:rPr>
              <a:t>Vaihe</a:t>
            </a:r>
            <a:r>
              <a:rPr sz="1800" spc="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6FC0"/>
                </a:solidFill>
                <a:latin typeface="Arial"/>
                <a:cs typeface="Arial"/>
              </a:rPr>
              <a:t>3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:</a:t>
            </a:r>
            <a:r>
              <a:rPr sz="1800" spc="1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54555A"/>
                </a:solidFill>
                <a:latin typeface="Arial"/>
                <a:cs typeface="Arial"/>
              </a:rPr>
              <a:t>Napauta</a:t>
            </a:r>
            <a:r>
              <a:rPr sz="1800" spc="2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”</a:t>
            </a:r>
            <a:r>
              <a:rPr sz="1800" i="1" spc="-5" dirty="0">
                <a:solidFill>
                  <a:srgbClr val="54555A"/>
                </a:solidFill>
                <a:latin typeface="Arial"/>
                <a:cs typeface="Arial"/>
              </a:rPr>
              <a:t>Omat</a:t>
            </a:r>
            <a:r>
              <a:rPr sz="1800" i="1" spc="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54555A"/>
                </a:solidFill>
                <a:latin typeface="Arial"/>
                <a:cs typeface="Arial"/>
              </a:rPr>
              <a:t>lionsklubit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”</a:t>
            </a:r>
            <a:r>
              <a:rPr sz="1800" spc="3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-linkkiä</a:t>
            </a:r>
            <a:r>
              <a:rPr sz="1800" spc="1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ja</a:t>
            </a:r>
            <a:r>
              <a:rPr sz="1800" spc="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valitse</a:t>
            </a:r>
            <a:r>
              <a:rPr sz="1800" spc="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sen</a:t>
            </a:r>
            <a:r>
              <a:rPr sz="1800" spc="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jälkeen</a:t>
            </a:r>
            <a:r>
              <a:rPr sz="1800" spc="2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54555A"/>
                </a:solidFill>
                <a:latin typeface="Arial"/>
                <a:cs typeface="Arial"/>
              </a:rPr>
              <a:t>uusien</a:t>
            </a:r>
            <a:r>
              <a:rPr sz="1800" i="1" spc="3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54555A"/>
                </a:solidFill>
                <a:latin typeface="Arial"/>
                <a:cs typeface="Arial"/>
              </a:rPr>
              <a:t>klubien </a:t>
            </a:r>
            <a:r>
              <a:rPr sz="1800" i="1" spc="-49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54555A"/>
                </a:solidFill>
                <a:latin typeface="Arial"/>
                <a:cs typeface="Arial"/>
              </a:rPr>
              <a:t>perustamishakemukset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.	Napauta</a:t>
            </a:r>
            <a:r>
              <a:rPr sz="180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Lisää</a:t>
            </a:r>
            <a:r>
              <a:rPr sz="1800" spc="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klubi</a:t>
            </a:r>
            <a:r>
              <a:rPr sz="1800" spc="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-painiketta.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1815" y="371093"/>
            <a:ext cx="1276350" cy="48831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>
              <a:lnSpc>
                <a:spcPts val="1730"/>
              </a:lnSpc>
              <a:spcBef>
                <a:spcPts val="310"/>
              </a:spcBef>
            </a:pPr>
            <a:r>
              <a:rPr sz="1600" b="1" spc="-5" dirty="0">
                <a:solidFill>
                  <a:srgbClr val="EBB700"/>
                </a:solidFill>
                <a:latin typeface="Arial"/>
                <a:cs typeface="Arial"/>
              </a:rPr>
              <a:t>Hakemuksen  lähe</a:t>
            </a:r>
            <a:r>
              <a:rPr sz="1600" b="1" spc="-10" dirty="0">
                <a:solidFill>
                  <a:srgbClr val="EBB700"/>
                </a:solidFill>
                <a:latin typeface="Arial"/>
                <a:cs typeface="Arial"/>
              </a:rPr>
              <a:t>t</a:t>
            </a:r>
            <a:r>
              <a:rPr sz="1600" b="1" spc="-5" dirty="0">
                <a:solidFill>
                  <a:srgbClr val="EBB700"/>
                </a:solidFill>
                <a:latin typeface="Arial"/>
                <a:cs typeface="Arial"/>
              </a:rPr>
              <a:t>tä</a:t>
            </a:r>
            <a:r>
              <a:rPr sz="1600" b="1" spc="-15" dirty="0">
                <a:solidFill>
                  <a:srgbClr val="EBB700"/>
                </a:solidFill>
                <a:latin typeface="Arial"/>
                <a:cs typeface="Arial"/>
              </a:rPr>
              <a:t>m</a:t>
            </a:r>
            <a:r>
              <a:rPr sz="1600" b="1" spc="-5" dirty="0">
                <a:solidFill>
                  <a:srgbClr val="EBB700"/>
                </a:solidFill>
                <a:latin typeface="Arial"/>
                <a:cs typeface="Arial"/>
              </a:rPr>
              <a:t>inen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115300" y="4160520"/>
            <a:ext cx="2243455" cy="830580"/>
          </a:xfrm>
          <a:prstGeom prst="rect">
            <a:avLst/>
          </a:prstGeom>
          <a:solidFill>
            <a:srgbClr val="4471C4"/>
          </a:solidFill>
        </p:spPr>
        <p:txBody>
          <a:bodyPr vert="horz" wrap="square" lIns="0" tIns="33655" rIns="0" bIns="0" rtlCol="0">
            <a:spAutoFit/>
          </a:bodyPr>
          <a:lstStyle/>
          <a:p>
            <a:pPr marL="92075" marR="448309">
              <a:lnSpc>
                <a:spcPct val="100000"/>
              </a:lnSpc>
              <a:spcBef>
                <a:spcPts val="265"/>
              </a:spcBef>
            </a:pPr>
            <a:r>
              <a:rPr sz="1600" spc="-5" dirty="0">
                <a:latin typeface="Calibri"/>
                <a:cs typeface="Calibri"/>
              </a:rPr>
              <a:t>Vinkki: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40" dirty="0">
                <a:latin typeface="Calibri"/>
                <a:cs typeface="Calibri"/>
              </a:rPr>
              <a:t>Tätä </a:t>
            </a:r>
            <a:r>
              <a:rPr sz="1600" spc="-15" dirty="0">
                <a:latin typeface="Calibri"/>
                <a:cs typeface="Calibri"/>
              </a:rPr>
              <a:t>kautta </a:t>
            </a:r>
            <a:r>
              <a:rPr sz="1600" spc="-10" dirty="0">
                <a:latin typeface="Calibri"/>
                <a:cs typeface="Calibri"/>
              </a:rPr>
              <a:t> pääset suorittamaan </a:t>
            </a:r>
            <a:r>
              <a:rPr sz="1600" spc="-350" dirty="0">
                <a:latin typeface="Calibri"/>
                <a:cs typeface="Calibri"/>
              </a:rPr>
              <a:t> </a:t>
            </a:r>
            <a:r>
              <a:rPr sz="1600" spc="-35" dirty="0">
                <a:latin typeface="Calibri"/>
                <a:cs typeface="Calibri"/>
              </a:rPr>
              <a:t>koko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prosessin.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</TotalTime>
  <Words>1065</Words>
  <Application>Microsoft Office PowerPoint</Application>
  <PresentationFormat>Widescreen</PresentationFormat>
  <Paragraphs>186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Courier New</vt:lpstr>
      <vt:lpstr>Helvetica Neue</vt:lpstr>
      <vt:lpstr>Times New Roman</vt:lpstr>
      <vt:lpstr>Wingdings</vt:lpstr>
      <vt:lpstr>Office Theme</vt:lpstr>
      <vt:lpstr>PowerPoint Presentation</vt:lpstr>
      <vt:lpstr>Uuden klubin  hakemus</vt:lpstr>
      <vt:lpstr>Uuden klubin hakemuksen lähettäminen:  Nimen valitseminen</vt:lpstr>
      <vt:lpstr>Perustamiskirjahakemus</vt:lpstr>
      <vt:lpstr>Uuden klubin hakemuksen lähettäminen:  Piirin hakemusprosessi</vt:lpstr>
      <vt:lpstr>Uuden klubin hakemuksen lähettäminen: MyLCI</vt:lpstr>
      <vt:lpstr>Uuden klubin hakemuksen lähettäminen: MyLCI</vt:lpstr>
      <vt:lpstr>Uuden klubin hakemuksen lähettäminen: MyLCI</vt:lpstr>
      <vt:lpstr>Uuden klubin hakemuksen lähettäminen: MyLCI</vt:lpstr>
      <vt:lpstr>Uuden klubin hakemuksen lähettäminen: MyLCI</vt:lpstr>
      <vt:lpstr>Perustamiskirjahakemuksen  vaiheet</vt:lpstr>
      <vt:lpstr>Uuden klubin hakemuksen lähettäminen: MyLCI</vt:lpstr>
      <vt:lpstr>Uuden klubin hakemuksen valikko  Alla mainitut tiedot näkyvät kummiklubin/piirin valikossa. Näiden tietojen tarkoitus on pitää  kummiklubi ja -piiri tietoisina missä vaiheessa hakemusprosessi on.</vt:lpstr>
      <vt:lpstr>PowerPoint Presentation</vt:lpstr>
      <vt:lpstr>Uuden klubin hakemuksen lähettäminen: Jäsenten lisääminen   Vaihe 1: Lisää kaikki jäsenet</vt:lpstr>
      <vt:lpstr>Uuden klubin hakemuksen lähettäminen: LCI:n lopullinen hyväksyntä</vt:lpstr>
      <vt:lpstr>Uuden klubin hakemuksen lähettäminen: Perustaminen</vt:lpstr>
      <vt:lpstr>Uuden klubin hakemuksen lähettämiseen liittyviä vinkkejä</vt:lpstr>
      <vt:lpstr>Tukea uuden klubin  perustamiselle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Lynch, Jason</dc:creator>
  <cp:lastModifiedBy>Gray, Tracy</cp:lastModifiedBy>
  <cp:revision>1</cp:revision>
  <dcterms:created xsi:type="dcterms:W3CDTF">2021-10-20T19:03:19Z</dcterms:created>
  <dcterms:modified xsi:type="dcterms:W3CDTF">2021-10-20T20:03:08Z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2019-08-26T00:00:00Z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2021-10-20T00:00:00Z</vt:filetime>
  </property>
</Properties>
</file>