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872" r:id="rId2"/>
    <p:sldId id="1109" r:id="rId3"/>
    <p:sldId id="1116" r:id="rId4"/>
    <p:sldId id="1119" r:id="rId5"/>
    <p:sldId id="1126" r:id="rId6"/>
    <p:sldId id="1127" r:id="rId7"/>
    <p:sldId id="1135" r:id="rId8"/>
    <p:sldId id="1131" r:id="rId9"/>
    <p:sldId id="1132" r:id="rId10"/>
    <p:sldId id="1139" r:id="rId11"/>
    <p:sldId id="1133" r:id="rId12"/>
    <p:sldId id="1136" r:id="rId13"/>
    <p:sldId id="1137" r:id="rId14"/>
    <p:sldId id="1138" r:id="rId15"/>
    <p:sldId id="1140" r:id="rId16"/>
    <p:sldId id="1141" r:id="rId17"/>
    <p:sldId id="1134" r:id="rId18"/>
    <p:sldId id="1143" r:id="rId19"/>
    <p:sldId id="9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000"/>
    <a:srgbClr val="EAE6D1"/>
    <a:srgbClr val="00338D"/>
    <a:srgbClr val="EBB700"/>
    <a:srgbClr val="55565A"/>
    <a:srgbClr val="FF5C35"/>
    <a:srgbClr val="407CCA"/>
    <a:srgbClr val="0D2240"/>
    <a:srgbClr val="F2F2F2"/>
    <a:srgbClr val="00A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0"/>
    <p:restoredTop sz="94664" autoAdjust="0"/>
  </p:normalViewPr>
  <p:slideViewPr>
    <p:cSldViewPr snapToGrid="0" snapToObjects="1">
      <p:cViewPr varScale="1">
        <p:scale>
          <a:sx n="110" d="100"/>
          <a:sy n="110" d="100"/>
        </p:scale>
        <p:origin x="123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3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1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6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4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8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讲员的备注：</a:t>
            </a:r>
          </a:p>
          <a:p>
            <a:endParaRPr lang="en-US" dirty="0"/>
          </a:p>
          <a:p>
            <a:r>
              <a:rPr lang="zh-TW" dirty="0"/>
              <a:t>对于这一部分的说明，可以直接读屏幕上的信息。  应该在决定干部之后，才着手准备授证申请。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wclubs@lionsclub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sclubs.org/zh-ha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- Image">
            <a:extLst>
              <a:ext uri="{FF2B5EF4-FFF2-40B4-BE49-F238E27FC236}">
                <a16:creationId xmlns:a16="http://schemas.microsoft.com/office/drawing/2014/main" id="{FD877477-AD04-9645-A230-FA189843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C3A68D5E-C9D8-F044-8649-0122AB4195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FC29919A-4C36-C447-AD85-0170CDC1ECD4}"/>
              </a:ext>
            </a:extLst>
          </p:cNvPr>
          <p:cNvSpPr/>
          <p:nvPr/>
        </p:nvSpPr>
        <p:spPr>
          <a:xfrm>
            <a:off x="914400" y="3962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51C0B96-24DE-2544-A161-4501B5DC482F}"/>
              </a:ext>
            </a:extLst>
          </p:cNvPr>
          <p:cNvSpPr txBox="1">
            <a:spLocks/>
          </p:cNvSpPr>
          <p:nvPr/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/>
              <a:t>国际狮子会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22EEA4CF-49E7-B447-AF52-AF4F39E89754}"/>
              </a:ext>
            </a:extLst>
          </p:cNvPr>
          <p:cNvSpPr txBox="1">
            <a:spLocks/>
          </p:cNvSpPr>
          <p:nvPr/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/>
              <a:t>MyLCI 快速参考指南</a:t>
            </a:r>
          </a:p>
        </p:txBody>
      </p:sp>
      <p:pic>
        <p:nvPicPr>
          <p:cNvPr id="7" name="Emblem - White">
            <a:extLst>
              <a:ext uri="{FF2B5EF4-FFF2-40B4-BE49-F238E27FC236}">
                <a16:creationId xmlns:a16="http://schemas.microsoft.com/office/drawing/2014/main" id="{F0A43DA2-178E-054D-A0D7-91132D1A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79900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00643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授证申请步骤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331913"/>
            <a:ext cx="8585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您已经开始新分会的申请，  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要获得分会授证，有几个步骤。 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此信息将作为指南，协助完成以下的事项：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申请阶段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新分会申请的仪表板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输入新会员或转会会员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17688" y="69021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提交新分会申请：MyLCI</a:t>
            </a: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689186" y="13284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532500" y="1565688"/>
            <a:ext cx="8875358" cy="3861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/>
              <a:t>新分会申请核准过程，共有六个步骤。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lvl="2"/>
            <a:endParaRPr lang="en-US" dirty="0"/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00" y="1984850"/>
            <a:ext cx="7915275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3052" y="32966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b="1" u="sng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申请要诀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直到提交的申请达到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待定审核批准，</a:t>
            </a: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申请才算完成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过程中的通讯及能见度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电子邮件通知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首页任务面板中的任务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意见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0" y="3517528"/>
            <a:ext cx="2362200" cy="105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484" y="5007295"/>
            <a:ext cx="4347812" cy="17492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04186" y="4225160"/>
            <a:ext cx="2483069" cy="63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44111" y="5198149"/>
            <a:ext cx="3878066" cy="691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</p:spTree>
    <p:extLst>
      <p:ext uri="{BB962C8B-B14F-4D97-AF65-F5344CB8AC3E}">
        <p14:creationId xmlns:p14="http://schemas.microsoft.com/office/powerpoint/2010/main" val="39231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685" y="2954401"/>
            <a:ext cx="20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dirty="0">
                <a:solidFill>
                  <a:srgbClr val="FF0000"/>
                </a:solidFill>
              </a:rPr>
              <a:t>分会名称及号码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600" y="2954400"/>
            <a:ext cx="187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dirty="0">
                <a:solidFill>
                  <a:srgbClr val="FF0000"/>
                </a:solidFill>
              </a:rPr>
              <a:t>区及国家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902" y="3012218"/>
            <a:ext cx="18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dirty="0">
                <a:solidFill>
                  <a:srgbClr val="FF0000"/>
                </a:solidFill>
              </a:rPr>
              <a:t>输入 MyLCI 的日期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4602" y="2977061"/>
            <a:ext cx="174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 dirty="0">
                <a:solidFill>
                  <a:srgbClr val="FF0000"/>
                </a:solidFill>
              </a:rPr>
              <a:t>待定的天数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752" y="5037141"/>
            <a:ext cx="172623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 dirty="0"/>
              <a:t>导狮：</a:t>
            </a:r>
          </a:p>
          <a:p>
            <a:r>
              <a:rPr lang="zh-TW" sz="1200" dirty="0"/>
              <a:t>必须由总监提交以完成申请。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9605" y="2302200"/>
            <a:ext cx="22438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 dirty="0"/>
              <a:t>数目：</a:t>
            </a:r>
            <a:r>
              <a:rPr lang="zh-TW" sz="1200" dirty="0"/>
              <a:t>一旦 LCI 授权后，可以输入会员及干部数目。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8674" y="5090334"/>
            <a:ext cx="2243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 dirty="0"/>
              <a:t>授证费：</a:t>
            </a:r>
            <a:r>
              <a:rPr lang="zh-TW" sz="1200" dirty="0"/>
              <a:t>授证费依会员数目而定。  授证费可以在 LCI 最后核准时才支付。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2188" y="2138124"/>
            <a:ext cx="262903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 dirty="0"/>
              <a:t>授权：</a:t>
            </a:r>
            <a:r>
              <a:rPr lang="zh-TW" sz="1200" dirty="0"/>
              <a:t>必需由总监/协调狮友授权后才能将申请交给 LCI 审阅。  </a:t>
            </a:r>
            <a:r>
              <a:rPr lang="zh-TW" sz="1200" i="1" dirty="0"/>
              <a:t>LCI 授权</a:t>
            </a:r>
            <a:r>
              <a:rPr lang="zh-TW" sz="1200" dirty="0"/>
              <a:t> - 由 LCI 职员进行申请的初审程序。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2476" y="5390676"/>
            <a:ext cx="22438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 dirty="0"/>
              <a:t>协调职员：</a:t>
            </a:r>
            <a:r>
              <a:rPr lang="zh-TW" sz="1200" dirty="0"/>
              <a:t>将支援您完成申请授证的 LCI 职员。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13223" y="47270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新分会申请仪表板信息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2" y="3277146"/>
            <a:ext cx="10231315" cy="17716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780742" y="4303569"/>
            <a:ext cx="1177818" cy="83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932" y="4162971"/>
            <a:ext cx="571500" cy="7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22586" y="2789147"/>
            <a:ext cx="541454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64016" y="2935266"/>
            <a:ext cx="1558623" cy="76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64040" y="4021802"/>
            <a:ext cx="492525" cy="13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888165" y="3287984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 dirty="0"/>
              <a:t>更新申请表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0339963" y="3534205"/>
            <a:ext cx="503129" cy="20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0197550" y="4061375"/>
            <a:ext cx="430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4" idx="1"/>
          </p:cNvCxnSpPr>
          <p:nvPr/>
        </p:nvCxnSpPr>
        <p:spPr>
          <a:xfrm flipH="1" flipV="1">
            <a:off x="10197550" y="4334367"/>
            <a:ext cx="570689" cy="13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768239" y="4347753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 dirty="0"/>
              <a:t>添加/删除干部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27911" y="3894327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 dirty="0"/>
              <a:t>添加/删除会员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1861" y="1218802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dirty="0"/>
              <a:t>以下信息将显示于辅导分会/区的仪表板，目的是为了让辅导分会和区在授证过程中，随时了解情况。 </a:t>
            </a:r>
          </a:p>
        </p:txBody>
      </p:sp>
      <p:sp>
        <p:nvSpPr>
          <p:cNvPr id="2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申请 </a:t>
            </a:r>
          </a:p>
          <a:p>
            <a:r>
              <a:rPr lang="zh-TW" sz="1600" dirty="0">
                <a:solidFill>
                  <a:srgbClr val="EBB700"/>
                </a:solidFill>
              </a:rPr>
              <a:t>仪表板</a:t>
            </a:r>
          </a:p>
        </p:txBody>
      </p:sp>
      <p:sp>
        <p:nvSpPr>
          <p:cNvPr id="31" name="Yellow Bar">
            <a:extLst>
              <a:ext uri="{FF2B5EF4-FFF2-40B4-BE49-F238E27FC236}">
                <a16:creationId xmlns:a16="http://schemas.microsoft.com/office/drawing/2014/main" id="{07F18745-F4FB-44C1-BDD2-EEB057967C30}"/>
              </a:ext>
            </a:extLst>
          </p:cNvPr>
          <p:cNvSpPr/>
          <p:nvPr/>
        </p:nvSpPr>
        <p:spPr>
          <a:xfrm>
            <a:off x="2906611" y="9975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1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265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7"/>
            <a:ext cx="8373905" cy="83277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 待定完成阶段添加会员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添加新会员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00" y="2160868"/>
            <a:ext cx="5617644" cy="224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16" y="5874162"/>
            <a:ext cx="30289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189" y="4312574"/>
            <a:ext cx="4604979" cy="157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60" y="1170948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dirty="0"/>
              <a:t>一旦申请已获得 </a:t>
            </a:r>
            <a:r>
              <a:rPr lang="zh-TW" b="1" dirty="0">
                <a:solidFill>
                  <a:schemeClr val="accent1"/>
                </a:solidFill>
              </a:rPr>
              <a:t>LCI 授权</a:t>
            </a:r>
            <a:r>
              <a:rPr lang="zh-TW" dirty="0"/>
              <a:t>审阅后，便会进入</a:t>
            </a:r>
            <a:r>
              <a:rPr lang="zh-TW" b="1" dirty="0">
                <a:solidFill>
                  <a:schemeClr val="accent1"/>
                </a:solidFill>
              </a:rPr>
              <a:t>待定完成阶段</a:t>
            </a:r>
            <a:r>
              <a:rPr lang="zh-TW" dirty="0"/>
              <a:t>。  在此阶段应添加会员及输入导狮信息。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1641" y="2196816"/>
            <a:ext cx="2941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dirty="0">
                <a:solidFill>
                  <a:srgbClr val="0070C0"/>
                </a:solidFill>
              </a:rPr>
              <a:t>步骤 1</a:t>
            </a:r>
            <a:r>
              <a:rPr lang="zh-TW" sz="2400" dirty="0"/>
              <a:t>: 点选</a:t>
            </a:r>
            <a:r>
              <a:rPr lang="zh-CN" altLang="en-US" sz="2400" dirty="0"/>
              <a:t>“</a:t>
            </a:r>
            <a:r>
              <a:rPr lang="zh-TW" sz="2400" dirty="0"/>
              <a:t>查看会员</a:t>
            </a:r>
            <a:r>
              <a:rPr lang="zh-CN" altLang="en-US" sz="2400" dirty="0"/>
              <a:t>”</a:t>
            </a:r>
            <a:r>
              <a:rPr lang="zh-TW" sz="2400" dirty="0"/>
              <a:t>的标签。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 dirty="0">
                <a:solidFill>
                  <a:srgbClr val="0070C0"/>
                </a:solidFill>
              </a:rPr>
              <a:t>步骤 2</a:t>
            </a:r>
            <a:r>
              <a:rPr lang="zh-TW" sz="2400" dirty="0"/>
              <a:t>:  点选</a:t>
            </a:r>
            <a:r>
              <a:rPr lang="zh-CN" altLang="en-US" sz="2400" dirty="0"/>
              <a:t>“</a:t>
            </a:r>
            <a:r>
              <a:rPr lang="zh-TW" sz="2400" dirty="0"/>
              <a:t>添加会员</a:t>
            </a:r>
            <a:r>
              <a:rPr lang="zh-CN" altLang="en-US" sz="2400" dirty="0"/>
              <a:t>”</a:t>
            </a:r>
            <a:r>
              <a:rPr lang="zh-TW" sz="2400" dirty="0"/>
              <a:t>的下拉式选单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 dirty="0">
                <a:solidFill>
                  <a:srgbClr val="0070C0"/>
                </a:solidFill>
              </a:rPr>
              <a:t>步骤 3</a:t>
            </a:r>
            <a:r>
              <a:rPr lang="zh-TW" sz="2400" dirty="0"/>
              <a:t>:  选择</a:t>
            </a:r>
            <a:r>
              <a:rPr lang="zh-CN" altLang="en-US" sz="2400" dirty="0"/>
              <a:t>“</a:t>
            </a:r>
            <a:r>
              <a:rPr lang="zh-TW" sz="2400" dirty="0"/>
              <a:t>新会员</a:t>
            </a:r>
            <a:r>
              <a:rPr lang="zh-CN" altLang="en-US" sz="2400" dirty="0"/>
              <a:t>”</a:t>
            </a:r>
            <a:r>
              <a:rPr lang="zh-TW" sz="2400" dirty="0"/>
              <a:t>或</a:t>
            </a:r>
            <a:r>
              <a:rPr lang="zh-CN" altLang="en-US" sz="2400" dirty="0"/>
              <a:t>“</a:t>
            </a:r>
            <a:r>
              <a:rPr lang="zh-TW" sz="2400" dirty="0"/>
              <a:t>转会会员</a:t>
            </a:r>
            <a:r>
              <a:rPr lang="zh-CN" altLang="en-US" sz="2400" dirty="0"/>
              <a:t>”</a:t>
            </a:r>
            <a:r>
              <a:rPr lang="zh-TW" sz="2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100" y="176937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 dirty="0">
                <a:solidFill>
                  <a:srgbClr val="0070C0"/>
                </a:solidFill>
              </a:rPr>
              <a:t>步骤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7162" y="396041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 dirty="0">
                <a:solidFill>
                  <a:srgbClr val="0070C0"/>
                </a:solidFill>
              </a:rPr>
              <a:t>步骤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189" y="544843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 dirty="0">
                <a:solidFill>
                  <a:srgbClr val="0070C0"/>
                </a:solidFill>
              </a:rPr>
              <a:t>步骤 3</a:t>
            </a: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6332ADC8-7722-40FA-B6B0-5E6E48E054D3}"/>
              </a:ext>
            </a:extLst>
          </p:cNvPr>
          <p:cNvSpPr/>
          <p:nvPr/>
        </p:nvSpPr>
        <p:spPr>
          <a:xfrm>
            <a:off x="2860325" y="92227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61546"/>
            <a:ext cx="3367453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5" y="3057525"/>
            <a:ext cx="3380032" cy="3800475"/>
          </a:xfrm>
          <a:prstGeom prst="rect">
            <a:avLst/>
          </a:prstGeom>
        </p:spPr>
      </p:pic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6821587" y="60053"/>
            <a:ext cx="6263807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zh-TW" sz="3200" dirty="0">
                <a:solidFill>
                  <a:srgbClr val="00338D"/>
                </a:solidFill>
              </a:rPr>
              <a:t>提交新分会申请：添加会员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9604" y="1044827"/>
            <a:ext cx="5109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dirty="0">
                <a:solidFill>
                  <a:srgbClr val="0070C0"/>
                </a:solidFill>
              </a:rPr>
              <a:t>步骤 1</a:t>
            </a:r>
            <a:r>
              <a:rPr lang="zh-TW" sz="2400" dirty="0"/>
              <a:t>: 输入会员的所有数据。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 dirty="0">
                <a:solidFill>
                  <a:srgbClr val="0070C0"/>
                </a:solidFill>
              </a:rPr>
              <a:t>步骤 2</a:t>
            </a:r>
            <a:r>
              <a:rPr lang="zh-TW" sz="2400" dirty="0"/>
              <a:t>: 输入会籍信息。 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 dirty="0">
                <a:solidFill>
                  <a:srgbClr val="0070C0"/>
                </a:solidFill>
              </a:rPr>
              <a:t>步骤 3</a:t>
            </a:r>
            <a:r>
              <a:rPr lang="zh-TW" sz="2400" dirty="0"/>
              <a:t>:  输入联系信息。  电子邮件地址非常重要，因它有助于由总部发出的通讯。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 dirty="0">
                <a:solidFill>
                  <a:srgbClr val="0070C0"/>
                </a:solidFill>
              </a:rPr>
              <a:t>步骤 4</a:t>
            </a:r>
            <a:r>
              <a:rPr lang="zh-TW" sz="2400" dirty="0"/>
              <a:t>:  若有需要，输入意见，并点选保存，将数据加入分会的纪录中。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32084" y="6646984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21520" y="3160102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15060" y="426997"/>
            <a:ext cx="2772302" cy="6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90496" y="436018"/>
            <a:ext cx="25937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dirty="0"/>
              <a:t>会员信息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3920" y="1668341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822" y="1519771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dirty="0"/>
              <a:t>会籍信息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6802" y="2881652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dirty="0"/>
              <a:t>联系信息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35" y="6453498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dirty="0"/>
              <a:t>保存并提交 </a:t>
            </a:r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DF5264DB-04B8-4F8E-857F-23465BF7515B}"/>
              </a:ext>
            </a:extLst>
          </p:cNvPr>
          <p:cNvSpPr/>
          <p:nvPr/>
        </p:nvSpPr>
        <p:spPr>
          <a:xfrm>
            <a:off x="6965855" y="80535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18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提交新分会申请：LCI 最后核准阶段 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LCI 的最后核准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692" y="1091093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dirty="0"/>
              <a:t>一旦添加会员及输入导狮信息后，申请将进入 </a:t>
            </a:r>
            <a:r>
              <a:rPr lang="zh-TW" b="1" dirty="0">
                <a:solidFill>
                  <a:schemeClr val="accent1"/>
                </a:solidFill>
              </a:rPr>
              <a:t>LCI 最后核准</a:t>
            </a:r>
            <a:r>
              <a:rPr lang="zh-TW" dirty="0"/>
              <a:t>阶段。  这是分会授证前的最后一个阶段。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9746" y="1963052"/>
            <a:ext cx="2941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 b="1" dirty="0">
                <a:solidFill>
                  <a:srgbClr val="0070C0"/>
                </a:solidFill>
              </a:rPr>
              <a:t>在此阶段中，将完成以下的事项：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 dirty="0"/>
              <a:t>LCI 协调员最后确认所有的会员身分。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 dirty="0"/>
              <a:t>若尚未输入，区应输入导狮。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 dirty="0"/>
              <a:t>区或辅导分会提交最后款项。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2539512"/>
            <a:ext cx="6412650" cy="2612780"/>
          </a:xfrm>
          <a:prstGeom prst="rect">
            <a:avLst/>
          </a:prstGeom>
        </p:spPr>
      </p:pic>
      <p:sp>
        <p:nvSpPr>
          <p:cNvPr id="9" name="Yellow Bar">
            <a:extLst>
              <a:ext uri="{FF2B5EF4-FFF2-40B4-BE49-F238E27FC236}">
                <a16:creationId xmlns:a16="http://schemas.microsoft.com/office/drawing/2014/main" id="{CCBB53F5-AE36-4AA2-9243-AA71AFDD25FB}"/>
              </a:ext>
            </a:extLst>
          </p:cNvPr>
          <p:cNvSpPr/>
          <p:nvPr/>
        </p:nvSpPr>
        <p:spPr>
          <a:xfrm>
            <a:off x="2886958" y="86020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5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提交新分会申请：授证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授证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640" y="1255304"/>
            <a:ext cx="889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 b="1" dirty="0"/>
              <a:t>恭喜！！！  申请程序已经完成，并且分会现在已授证成立。  将为新授证的分会完成以下步骤。 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42561" y="2084350"/>
            <a:ext cx="9245347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授证材料将寄给总监。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授证材料包括：授证会员徽章、授证会员证书、授证证书、辅导布章以及来自国际总会长的信函。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应与新分会辅导员及导狮一同筹划新分会授证夜。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在授证日期后 90 天内入会的会员将被视为</a:t>
            </a:r>
            <a:r>
              <a:rPr lang="zh-CN" altLang="en-US" sz="1800" dirty="0">
                <a:solidFill>
                  <a:srgbClr val="55565A"/>
                </a:solidFill>
              </a:rPr>
              <a:t>“</a:t>
            </a:r>
            <a:r>
              <a:rPr lang="zh-TW" sz="1800" dirty="0">
                <a:solidFill>
                  <a:srgbClr val="55565A"/>
                </a:solidFill>
              </a:rPr>
              <a:t>授证会员</a:t>
            </a:r>
            <a:r>
              <a:rPr lang="zh-CN" altLang="en-US" sz="1800" dirty="0">
                <a:solidFill>
                  <a:srgbClr val="55565A"/>
                </a:solidFill>
              </a:rPr>
              <a:t>”</a:t>
            </a:r>
            <a:r>
              <a:rPr lang="zh-TW" sz="1800" dirty="0">
                <a:solidFill>
                  <a:srgbClr val="55565A"/>
                </a:solidFill>
              </a:rPr>
              <a:t>。</a:t>
            </a:r>
          </a:p>
          <a:p>
            <a:r>
              <a:rPr lang="zh-TW" sz="1800" dirty="0">
                <a:solidFill>
                  <a:srgbClr val="55565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应与导狮一同进行新干部的训练。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90092" y="94524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pic>
        <p:nvPicPr>
          <p:cNvPr id="10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"/>
          </a:blip>
          <a:srcRect r="22250" b="12347"/>
          <a:stretch/>
        </p:blipFill>
        <p:spPr>
          <a:xfrm>
            <a:off x="6794655" y="1189914"/>
            <a:ext cx="5192890" cy="5546926"/>
          </a:xfrm>
          <a:prstGeom prst="rect">
            <a:avLst/>
          </a:prstGeom>
        </p:spPr>
      </p:pic>
      <p:sp>
        <p:nvSpPr>
          <p:cNvPr id="11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38992" y="224236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5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提交新分会申请的要诀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847990" y="147272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66687" y="1673863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1" u="sng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为授证材料的制作和运送留出时间。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为</a:t>
            </a:r>
            <a:r>
              <a:rPr lang="zh-TW" sz="1800" dirty="0">
                <a:solidFill>
                  <a:srgbClr val="55565A"/>
                </a:solidFill>
              </a:rPr>
              <a:t>加速申请程序，请查看 MyLCI 中的意见栏，并按照处理的指示而进行。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申请必须在 6 月 20 日前完成，才能得到本会计年度的受理。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新分会处理团队将监查此申请过程，直到获得授证为止。 </a:t>
            </a:r>
          </a:p>
        </p:txBody>
      </p:sp>
      <p:pic>
        <p:nvPicPr>
          <p:cNvPr id="7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"/>
          </a:blip>
          <a:srcRect r="22250" b="12347"/>
          <a:stretch/>
        </p:blipFill>
        <p:spPr>
          <a:xfrm>
            <a:off x="6999111" y="1311075"/>
            <a:ext cx="5192890" cy="5546926"/>
          </a:xfrm>
          <a:prstGeom prst="rect">
            <a:avLst/>
          </a:prstGeom>
        </p:spPr>
      </p:pic>
      <p:sp>
        <p:nvSpPr>
          <p:cNvPr id="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</p:spTree>
    <p:extLst>
      <p:ext uri="{BB962C8B-B14F-4D97-AF65-F5344CB8AC3E}">
        <p14:creationId xmlns:p14="http://schemas.microsoft.com/office/powerpoint/2010/main" val="42092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60960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分会授证的支援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5" y="3331913"/>
            <a:ext cx="85850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有关新分会授证程序的任何疑问，请寄电邮至       </a:t>
            </a:r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  <a:hlinkClick r:id="rId4"/>
              </a:rPr>
              <a:t>newclubs@lionsclub.org</a:t>
            </a:r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。</a:t>
            </a:r>
          </a:p>
          <a:p>
            <a:pPr algn="ctr"/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 dirty="0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感谢您！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730103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 b="1" dirty="0">
                <a:solidFill>
                  <a:schemeClr val="bg1"/>
                </a:solidFill>
              </a:rPr>
              <a:t>© 2019 </a:t>
            </a:r>
            <a:r>
              <a:rPr lang="zh-TW" altLang="en-US" sz="1600" b="1" dirty="0">
                <a:solidFill>
                  <a:schemeClr val="bg1"/>
                </a:solidFill>
              </a:rPr>
              <a:t>国际狮子会</a:t>
            </a:r>
            <a:endParaRPr lang="zh-TW" sz="1600" b="1" dirty="0">
              <a:solidFill>
                <a:schemeClr val="bg1"/>
              </a:solidFill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8CB63621-ACAC-4F11-A48E-BCF45BB52684}"/>
              </a:ext>
            </a:extLst>
          </p:cNvPr>
          <p:cNvSpPr txBox="1"/>
          <p:nvPr/>
        </p:nvSpPr>
        <p:spPr>
          <a:xfrm>
            <a:off x="7518194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</a:t>
            </a:r>
            <a:r>
              <a:rPr lang="en-US" sz="1600" b="1">
                <a:solidFill>
                  <a:schemeClr val="bg1"/>
                </a:solidFill>
              </a:rPr>
              <a:t>10/2021 SC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3169602"/>
            <a:ext cx="5590146" cy="1919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600" dirty="0">
                <a:solidFill>
                  <a:schemeClr val="bg1"/>
                </a:solidFill>
              </a:rPr>
              <a:t>恭喜您开始成立新分会的第一步。  本指南将提供您完成新分会申请程序的逐步说明。</a:t>
            </a:r>
          </a:p>
          <a:p>
            <a:endParaRPr lang="en-US" sz="1600" kern="0" dirty="0">
              <a:solidFill>
                <a:schemeClr val="bg1"/>
              </a:solidFill>
            </a:endParaRPr>
          </a:p>
          <a:p>
            <a:r>
              <a:rPr lang="zh-TW" sz="1600" b="1" u="sng" dirty="0">
                <a:solidFill>
                  <a:schemeClr val="bg1"/>
                </a:solidFill>
              </a:rPr>
              <a:t>本指南包括：</a:t>
            </a:r>
          </a:p>
          <a:p>
            <a:pPr marL="285750" indent="-285750">
              <a:buFontTx/>
              <a:buChar char="-"/>
            </a:pPr>
            <a:r>
              <a:rPr lang="zh-TW" sz="1600" dirty="0">
                <a:solidFill>
                  <a:schemeClr val="bg1"/>
                </a:solidFill>
              </a:rPr>
              <a:t>为新分会命名</a:t>
            </a:r>
          </a:p>
          <a:p>
            <a:pPr marL="285750" indent="-285750">
              <a:buFontTx/>
              <a:buChar char="-"/>
            </a:pPr>
            <a:r>
              <a:rPr lang="zh-TW" sz="1600" dirty="0">
                <a:solidFill>
                  <a:schemeClr val="bg1"/>
                </a:solidFill>
              </a:rPr>
              <a:t>谁可以处理申请</a:t>
            </a:r>
          </a:p>
          <a:p>
            <a:pPr marL="285750" indent="-285750">
              <a:buFontTx/>
              <a:buChar char="-"/>
            </a:pPr>
            <a:r>
              <a:rPr lang="zh-TW" sz="1600" dirty="0">
                <a:solidFill>
                  <a:schemeClr val="bg1"/>
                </a:solidFill>
              </a:rPr>
              <a:t>申请阶段的流程</a:t>
            </a:r>
          </a:p>
          <a:p>
            <a:pPr marL="285750" indent="-285750">
              <a:buFontTx/>
              <a:buChar char="-"/>
            </a:pPr>
            <a:r>
              <a:rPr lang="zh-TW" sz="1600" dirty="0">
                <a:solidFill>
                  <a:schemeClr val="bg1"/>
                </a:solidFill>
              </a:rPr>
              <a:t>新分会授证的程序 </a:t>
            </a:r>
          </a:p>
          <a:p>
            <a:pPr marL="285750" indent="-285750">
              <a:buFontTx/>
              <a:buChar char="-"/>
            </a:pPr>
            <a:r>
              <a:rPr lang="zh-TW" sz="1600" dirty="0">
                <a:solidFill>
                  <a:schemeClr val="bg1"/>
                </a:solidFill>
              </a:rPr>
              <a:t>分会授证的要诀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244704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pic>
        <p:nvPicPr>
          <p:cNvPr id="13" name="Emblem - White">
            <a:extLst>
              <a:ext uri="{FF2B5EF4-FFF2-40B4-BE49-F238E27FC236}">
                <a16:creationId xmlns:a16="http://schemas.microsoft.com/office/drawing/2014/main" id="{742E736A-F6AC-474E-9CC7-D53F6D74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"/>
          </a:blip>
          <a:srcRect r="22419" b="12347"/>
          <a:stretch/>
        </p:blipFill>
        <p:spPr>
          <a:xfrm>
            <a:off x="6999110" y="1311075"/>
            <a:ext cx="5181601" cy="5546926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27265" y="1503742"/>
            <a:ext cx="5357631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4200" dirty="0">
                <a:solidFill>
                  <a:schemeClr val="bg1"/>
                </a:solidFill>
              </a:rPr>
              <a:t>新分会申请程序</a:t>
            </a:r>
          </a:p>
        </p:txBody>
      </p: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026392" y="2338661"/>
            <a:ext cx="4658494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400" dirty="0"/>
              <a:t> </a:t>
            </a:r>
            <a:r>
              <a:rPr lang="zh-TW" sz="1500" dirty="0"/>
              <a:t>提议的分会或分会支部必须采用其所在地之</a:t>
            </a:r>
            <a:r>
              <a:rPr lang="zh-CN" altLang="en-US" sz="1500" dirty="0"/>
              <a:t>“</a:t>
            </a:r>
            <a:r>
              <a:rPr lang="zh-TW" sz="1500" dirty="0"/>
              <a:t>行政区</a:t>
            </a:r>
            <a:r>
              <a:rPr lang="zh-CN" altLang="en-US" sz="1500" dirty="0"/>
              <a:t>”</a:t>
            </a:r>
            <a:r>
              <a:rPr lang="zh-TW" sz="1500" dirty="0"/>
              <a:t> 或其同等政府分支的实际名称。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校园分会可使用学院或大学的名称作为其</a:t>
            </a:r>
            <a:r>
              <a:rPr lang="zh-CN" altLang="en-US" sz="1500" dirty="0"/>
              <a:t>“</a:t>
            </a:r>
            <a:r>
              <a:rPr lang="zh-TW" sz="1500" dirty="0"/>
              <a:t>行政区</a:t>
            </a:r>
            <a:r>
              <a:rPr lang="zh-CN" altLang="en-US" sz="1500" dirty="0"/>
              <a:t>”</a:t>
            </a:r>
            <a:r>
              <a:rPr lang="zh-TW" sz="1500" dirty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位于同一行政区的分会的</a:t>
            </a:r>
            <a:r>
              <a:rPr lang="zh-CN" altLang="en-US" sz="1500" dirty="0"/>
              <a:t>“</a:t>
            </a:r>
            <a:r>
              <a:rPr lang="zh-TW" sz="1500" dirty="0"/>
              <a:t>可明显辨识名称</a:t>
            </a:r>
            <a:r>
              <a:rPr lang="zh-CN" altLang="en-US" sz="1500" dirty="0"/>
              <a:t>”</a:t>
            </a:r>
            <a:r>
              <a:rPr lang="zh-TW" sz="1500" dirty="0"/>
              <a:t>可以是任何能够与其他分会明确区别的名称。  可明显辨识名称将加于行政区之后。  </a:t>
            </a:r>
            <a:r>
              <a:rPr lang="zh-TW" sz="1500" i="1" dirty="0"/>
              <a:t>例如: 橡溪市视力狮子会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689956"/>
            <a:ext cx="8373905" cy="8307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 </a:t>
            </a:r>
          </a:p>
          <a:p>
            <a:r>
              <a:rPr lang="zh-TW" sz="3200" dirty="0">
                <a:solidFill>
                  <a:srgbClr val="00338D"/>
                </a:solidFill>
              </a:rPr>
              <a:t>选择分会的名称 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7177489" y="2368154"/>
            <a:ext cx="4658495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dirty="0"/>
              <a:t>“</a:t>
            </a:r>
            <a:r>
              <a:rPr lang="zh-TW" sz="1500" dirty="0"/>
              <a:t>主办分会</a:t>
            </a:r>
            <a:r>
              <a:rPr lang="zh-CN" altLang="en-US" sz="1500" dirty="0"/>
              <a:t>”</a:t>
            </a:r>
            <a:r>
              <a:rPr lang="zh-TW" sz="1500" dirty="0"/>
              <a:t>应为行政区中母会的名称。</a:t>
            </a:r>
          </a:p>
          <a:p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狮子会不可以使用现存之个人的姓名为会名。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任何狮子会都不得加上</a:t>
            </a:r>
            <a:r>
              <a:rPr lang="zh-CN" altLang="en-US" sz="1500" dirty="0"/>
              <a:t>“</a:t>
            </a:r>
            <a:r>
              <a:rPr lang="zh-TW" sz="1500" dirty="0"/>
              <a:t>国际</a:t>
            </a:r>
            <a:r>
              <a:rPr lang="zh-CN" altLang="en-US" sz="1500" dirty="0"/>
              <a:t>”</a:t>
            </a:r>
            <a:r>
              <a:rPr lang="zh-TW" sz="1500" dirty="0"/>
              <a:t>做为可明显辨识名称。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若包含公司名称，在分会核准前，必须由公司提供相关文件。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126" y="1881424"/>
            <a:ext cx="842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dirty="0">
                <a:solidFill>
                  <a:srgbClr val="55565A"/>
                </a:solidFill>
              </a:rPr>
              <a:t>申请过程的第一步是选择分会的名称，  以下指南将有助于支持您对名称的选择。</a:t>
            </a:r>
          </a:p>
        </p:txBody>
      </p:sp>
    </p:spTree>
    <p:extLst>
      <p:ext uri="{BB962C8B-B14F-4D97-AF65-F5344CB8AC3E}">
        <p14:creationId xmlns:p14="http://schemas.microsoft.com/office/powerpoint/2010/main" val="37414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25931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授证申请程序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17482" y="1764732"/>
            <a:ext cx="8875358" cy="781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>
                <a:solidFill>
                  <a:srgbClr val="55565A"/>
                </a:solidFill>
              </a:rPr>
              <a:t>以下信息详细说明了在区和分会阶层，谁能够处理新分会申请。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22896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62708"/>
            <a:ext cx="8373905" cy="9579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  区申请程序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3617"/>
              </p:ext>
            </p:extLst>
          </p:nvPr>
        </p:nvGraphicFramePr>
        <p:xfrm>
          <a:off x="2483984" y="2519160"/>
          <a:ext cx="88753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dirty="0"/>
                        <a:t>输入申请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dirty="0"/>
                        <a:t>输入授证会员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dirty="0"/>
                        <a:t>输入导狮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dirty="0"/>
                        <a:t>核准申请</a:t>
                      </a:r>
                      <a:r>
                        <a:rPr lang="zh-TW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dirty="0"/>
                        <a:t>分会通过 MyLCI 付款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总监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总监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总监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 dirty="0"/>
                        <a:t>总监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 dirty="0"/>
                        <a:t>新分会财务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协调狮友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协调狮友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协调狮友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协调狮友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区 GMT 协调员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区 GMT 协调员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辅导分会会长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辅导分会会长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辅导分会秘书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辅导分会秘书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新分会会长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 dirty="0"/>
                        <a:t>新分会秘书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>
                <a:solidFill>
                  <a:srgbClr val="55565A"/>
                </a:solidFill>
              </a:rPr>
              <a:t>新分会授证申请表需通过 MyLCI 在网上提交。应完成以下步骤，以提交新分会申请。  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r>
              <a:rPr lang="zh-TW" sz="1800" dirty="0">
                <a:solidFill>
                  <a:srgbClr val="0070C0"/>
                </a:solidFill>
              </a:rPr>
              <a:t>步骤 1︰</a:t>
            </a:r>
            <a:r>
              <a:rPr lang="zh-TW" sz="1800" dirty="0">
                <a:solidFill>
                  <a:srgbClr val="55565A"/>
                </a:solidFill>
              </a:rPr>
              <a:t>  </a:t>
            </a:r>
            <a:r>
              <a:rPr lang="zh-TW" sz="1800" b="1" dirty="0">
                <a:solidFill>
                  <a:schemeClr val="accent1"/>
                </a:solidFill>
              </a:rPr>
              <a:t>登录 MyLCI。</a:t>
            </a:r>
            <a:r>
              <a:rPr lang="zh-TW" sz="1800" dirty="0"/>
              <a:t>  </a:t>
            </a:r>
            <a:r>
              <a:rPr lang="zh-TW" sz="1800" dirty="0">
                <a:solidFill>
                  <a:srgbClr val="55565A"/>
                </a:solidFill>
              </a:rPr>
              <a:t>您可从 </a:t>
            </a:r>
            <a:r>
              <a:rPr lang="zh-TW" sz="1800" dirty="0">
                <a:solidFill>
                  <a:srgbClr val="55565A"/>
                </a:solidFill>
                <a:hlinkClick r:id="rId3"/>
              </a:rPr>
              <a:t>www.lionsclubs.org/zh-hant</a:t>
            </a:r>
            <a:r>
              <a:rPr lang="zh-TW" sz="1800" dirty="0">
                <a:solidFill>
                  <a:srgbClr val="55565A"/>
                </a:solidFill>
              </a:rPr>
              <a:t> 网站首页的上方，点选 </a:t>
            </a:r>
            <a:r>
              <a:rPr lang="zh-CN" altLang="en-US" sz="1800" dirty="0">
                <a:solidFill>
                  <a:srgbClr val="55565A"/>
                </a:solidFill>
              </a:rPr>
              <a:t>“</a:t>
            </a:r>
            <a:r>
              <a:rPr lang="zh-TW" sz="1800" dirty="0">
                <a:solidFill>
                  <a:srgbClr val="55565A"/>
                </a:solidFill>
              </a:rPr>
              <a:t>会员登入</a:t>
            </a:r>
            <a:r>
              <a:rPr lang="zh-CN" altLang="en-US" sz="1800" dirty="0">
                <a:solidFill>
                  <a:srgbClr val="55565A"/>
                </a:solidFill>
              </a:rPr>
              <a:t>”</a:t>
            </a:r>
            <a:r>
              <a:rPr lang="zh-TW" sz="1800" dirty="0">
                <a:solidFill>
                  <a:srgbClr val="55565A"/>
                </a:solidFill>
              </a:rPr>
              <a:t>的标签而进入 MyLCI。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提交新分会申请：MyLCI</a:t>
            </a:r>
          </a:p>
        </p:txBody>
      </p:sp>
      <p:pic>
        <p:nvPicPr>
          <p:cNvPr id="12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"/>
          </a:blip>
          <a:srcRect r="22250" b="12347"/>
          <a:stretch/>
        </p:blipFill>
        <p:spPr>
          <a:xfrm>
            <a:off x="6794655" y="1192834"/>
            <a:ext cx="5192890" cy="5546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935" y="3966297"/>
            <a:ext cx="8415584" cy="12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1681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提交新分会申请：MyLCI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52453" y="1470988"/>
            <a:ext cx="8875358" cy="9438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>
                <a:solidFill>
                  <a:srgbClr val="55565A"/>
                </a:solidFill>
              </a:rPr>
              <a:t>步骤 2：</a:t>
            </a:r>
            <a:r>
              <a:rPr lang="zh-TW" sz="1800" b="1" dirty="0">
                <a:solidFill>
                  <a:schemeClr val="accent1"/>
                </a:solidFill>
              </a:rPr>
              <a:t>通用的登录页面： </a:t>
            </a:r>
          </a:p>
          <a:p>
            <a:r>
              <a:rPr lang="zh-TW" sz="1800" dirty="0">
                <a:solidFill>
                  <a:srgbClr val="55565A"/>
                </a:solidFill>
              </a:rPr>
              <a:t>系统将引导您至国际狮子会通用的登录页面。         </a:t>
            </a:r>
            <a:r>
              <a:rPr lang="zh-TW" sz="1800" dirty="0"/>
              <a:t>点选在</a:t>
            </a:r>
            <a:r>
              <a:rPr lang="zh-CN" altLang="en-US" sz="1800" dirty="0"/>
              <a:t>“</a:t>
            </a:r>
            <a:r>
              <a:rPr lang="zh-TW" sz="1800" dirty="0"/>
              <a:t>狮友领导人的 MyLCI 工具</a:t>
            </a:r>
            <a:r>
              <a:rPr lang="zh-CN" altLang="en-US" sz="1800" dirty="0"/>
              <a:t>”</a:t>
            </a:r>
            <a:r>
              <a:rPr lang="zh-TW" sz="1800" dirty="0"/>
              <a:t>（MyLCI Tools for Lion Leaders）下方的</a:t>
            </a:r>
            <a:r>
              <a:rPr lang="en-US" altLang="zh-TW" sz="1800" dirty="0"/>
              <a:t> </a:t>
            </a:r>
            <a:r>
              <a:rPr lang="en-US" altLang="zh-TW" sz="1800" b="1" dirty="0">
                <a:solidFill>
                  <a:srgbClr val="0070C0"/>
                </a:solidFill>
              </a:rPr>
              <a:t>GO </a:t>
            </a:r>
            <a:r>
              <a:rPr lang="zh-TW" altLang="en-US" sz="1800" b="1" dirty="0">
                <a:solidFill>
                  <a:srgbClr val="0070C0"/>
                </a:solidFill>
              </a:rPr>
              <a:t>按钮</a:t>
            </a:r>
            <a:r>
              <a:rPr lang="zh-TW" sz="1800" dirty="0">
                <a:solidFill>
                  <a:srgbClr val="55565A"/>
                </a:solidFill>
              </a:rPr>
              <a:t>。
</a:t>
            </a:r>
            <a:br>
              <a:rPr lang="zh-TW" sz="1800" dirty="0">
                <a:solidFill>
                  <a:srgbClr val="55565A"/>
                </a:solidFill>
              </a:rPr>
            </a:br>
            <a:endParaRPr lang="zh-TW" sz="180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73" y="2514772"/>
            <a:ext cx="8985738" cy="4110656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06A38477-911B-4BE7-A846-72743887B06F}"/>
              </a:ext>
            </a:extLst>
          </p:cNvPr>
          <p:cNvSpPr/>
          <p:nvPr/>
        </p:nvSpPr>
        <p:spPr>
          <a:xfrm>
            <a:off x="2966856" y="122280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978804" y="137363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>
                <a:solidFill>
                  <a:srgbClr val="0070C0"/>
                </a:solidFill>
              </a:rPr>
              <a:t>步骤 3︰</a:t>
            </a:r>
            <a:r>
              <a:rPr lang="zh-TW" sz="1800" dirty="0"/>
              <a:t>  </a:t>
            </a:r>
            <a:r>
              <a:rPr lang="zh-TW" sz="1800" dirty="0">
                <a:solidFill>
                  <a:srgbClr val="55565A"/>
                </a:solidFill>
              </a:rPr>
              <a:t>点选</a:t>
            </a:r>
            <a:r>
              <a:rPr lang="zh-CN" altLang="en-US" sz="1800" dirty="0">
                <a:solidFill>
                  <a:srgbClr val="55565A"/>
                </a:solidFill>
              </a:rPr>
              <a:t>“</a:t>
            </a:r>
            <a:r>
              <a:rPr lang="zh-TW" sz="1800" i="1" dirty="0">
                <a:solidFill>
                  <a:srgbClr val="55565A"/>
                </a:solidFill>
              </a:rPr>
              <a:t>我的狮子分会</a:t>
            </a:r>
            <a:r>
              <a:rPr lang="zh-CN" altLang="en-US" sz="1800" i="1" dirty="0">
                <a:solidFill>
                  <a:srgbClr val="55565A"/>
                </a:solidFill>
              </a:rPr>
              <a:t>” </a:t>
            </a:r>
            <a:r>
              <a:rPr lang="zh-TW" sz="1800" dirty="0">
                <a:solidFill>
                  <a:srgbClr val="55565A"/>
                </a:solidFill>
              </a:rPr>
              <a:t>标签，并于下拉式选单中点选</a:t>
            </a:r>
            <a:r>
              <a:rPr lang="zh-CN" altLang="en-US" sz="1800" dirty="0">
                <a:solidFill>
                  <a:srgbClr val="55565A"/>
                </a:solidFill>
              </a:rPr>
              <a:t>“</a:t>
            </a:r>
            <a:r>
              <a:rPr lang="zh-TW" sz="1800" i="1" dirty="0">
                <a:solidFill>
                  <a:srgbClr val="55565A"/>
                </a:solidFill>
              </a:rPr>
              <a:t>新分会申请</a:t>
            </a:r>
            <a:r>
              <a:rPr lang="zh-CN" altLang="en-US" sz="1800" i="1" dirty="0">
                <a:solidFill>
                  <a:srgbClr val="55565A"/>
                </a:solidFill>
              </a:rPr>
              <a:t>”</a:t>
            </a:r>
            <a:r>
              <a:rPr lang="zh-TW" sz="1800" dirty="0">
                <a:solidFill>
                  <a:srgbClr val="55565A"/>
                </a:solidFill>
              </a:rPr>
              <a:t>。点击添加分会的按钮。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9" y="2869732"/>
            <a:ext cx="3308311" cy="377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82" y="3048000"/>
            <a:ext cx="3324225" cy="762000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68815" y="4677508"/>
            <a:ext cx="2646485" cy="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300" y="4160526"/>
            <a:ext cx="224387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sz="1600" dirty="0"/>
              <a:t>要诀：  欲在整个过程中查看新分会，请使用此步骤。</a:t>
            </a:r>
          </a:p>
        </p:txBody>
      </p:sp>
    </p:spTree>
    <p:extLst>
      <p:ext uri="{BB962C8B-B14F-4D97-AF65-F5344CB8AC3E}">
        <p14:creationId xmlns:p14="http://schemas.microsoft.com/office/powerpoint/2010/main" val="1512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4179" y="-23547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2595" y="130863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提交新分会申请：MyLCI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41275" y="69680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20106" y="951674"/>
            <a:ext cx="8875358" cy="7816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600" b="1" dirty="0">
                <a:solidFill>
                  <a:srgbClr val="0070C0"/>
                </a:solidFill>
              </a:rPr>
              <a:t>步骤 4:   待定的提交 - </a:t>
            </a:r>
            <a:r>
              <a:rPr lang="zh-TW" sz="1600" dirty="0">
                <a:solidFill>
                  <a:srgbClr val="55565A"/>
                </a:solidFill>
              </a:rPr>
              <a:t>输入所有列出的信息。  请务必点选分会的标准、提交给总监，以及保存的按钮，以进入申请程序的下一个阶段。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382" y="1845583"/>
            <a:ext cx="5187460" cy="4730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2149" y="2526222"/>
            <a:ext cx="42100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2000" b="1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申请表是由 6 个简单的部分组成：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新分会信息</a:t>
            </a: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辅导狮子会</a:t>
            </a: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新分会干部</a:t>
            </a: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授证会员人数的估计</a:t>
            </a: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分会的标准</a:t>
            </a:r>
          </a:p>
          <a:p>
            <a:pPr marL="457200" indent="-457200">
              <a:buFont typeface="+mj-lt"/>
              <a:buAutoNum type="arabicPeriod"/>
            </a:pPr>
            <a:r>
              <a:rPr lang="zh-TW" dirty="0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意见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提交申请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8023" y="5006092"/>
            <a:ext cx="634791" cy="246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42369" y="6515993"/>
            <a:ext cx="609824" cy="136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9240" y="5775578"/>
            <a:ext cx="838332" cy="25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8090" y="4783015"/>
            <a:ext cx="170450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dirty="0"/>
              <a:t>新分会的标准方框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8654" y="5274029"/>
            <a:ext cx="138145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dirty="0"/>
              <a:t>总监核准的方框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0392" y="6472520"/>
            <a:ext cx="1911219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dirty="0"/>
              <a:t>提交前的保存按钮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6380" y="2154597"/>
            <a:ext cx="138145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dirty="0"/>
              <a:t>申请阶段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63840" y="2323378"/>
            <a:ext cx="540327" cy="52571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2242</Words>
  <Application>Microsoft Office PowerPoint</Application>
  <PresentationFormat>Widescreen</PresentationFormat>
  <Paragraphs>236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Helvetica Neue</vt:lpstr>
      <vt:lpstr>Wingdings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291</cp:revision>
  <dcterms:created xsi:type="dcterms:W3CDTF">2018-11-12T16:45:52Z</dcterms:created>
  <dcterms:modified xsi:type="dcterms:W3CDTF">2023-04-13T16:22:04Z</dcterms:modified>
</cp:coreProperties>
</file>