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872" r:id="rId2"/>
    <p:sldId id="1109" r:id="rId3"/>
    <p:sldId id="1116" r:id="rId4"/>
    <p:sldId id="1119" r:id="rId5"/>
    <p:sldId id="1126" r:id="rId6"/>
    <p:sldId id="1127" r:id="rId7"/>
    <p:sldId id="1135" r:id="rId8"/>
    <p:sldId id="1131" r:id="rId9"/>
    <p:sldId id="1132" r:id="rId10"/>
    <p:sldId id="1139" r:id="rId11"/>
    <p:sldId id="1133" r:id="rId12"/>
    <p:sldId id="1136" r:id="rId13"/>
    <p:sldId id="1137" r:id="rId14"/>
    <p:sldId id="1138" r:id="rId15"/>
    <p:sldId id="1140" r:id="rId16"/>
    <p:sldId id="1141" r:id="rId17"/>
    <p:sldId id="1134" r:id="rId18"/>
    <p:sldId id="1143" r:id="rId19"/>
    <p:sldId id="95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000"/>
    <a:srgbClr val="EAE6D1"/>
    <a:srgbClr val="00338D"/>
    <a:srgbClr val="EBB700"/>
    <a:srgbClr val="55565A"/>
    <a:srgbClr val="FF5C35"/>
    <a:srgbClr val="407CCA"/>
    <a:srgbClr val="0D2240"/>
    <a:srgbClr val="F2F2F2"/>
    <a:srgbClr val="00A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0"/>
    <p:restoredTop sz="94664" autoAdjust="0"/>
  </p:normalViewPr>
  <p:slideViewPr>
    <p:cSldViewPr snapToGrid="0" snapToObjects="1">
      <p:cViewPr varScale="1">
        <p:scale>
          <a:sx n="110" d="100"/>
          <a:sy n="110" d="100"/>
        </p:scale>
        <p:origin x="1230" y="96"/>
      </p:cViewPr>
      <p:guideLst>
        <p:guide orient="horz" pos="2184"/>
        <p:guide pos="3840"/>
      </p:guideLst>
    </p:cSldViewPr>
  </p:slideViewPr>
  <p:notesTextViewPr>
    <p:cViewPr>
      <p:scale>
        <a:sx n="1" d="1"/>
        <a:sy n="1" d="1"/>
      </p:scale>
      <p:origin x="0" y="0"/>
    </p:cViewPr>
  </p:notesTextViewPr>
  <p:notesViewPr>
    <p:cSldViewPr snapToGrid="0" snapToObject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C50FC-F9F0-994C-8ED5-9766C18DAC95}" type="datetimeFigureOut">
              <a:rPr lang="en-US" smtClean="0"/>
              <a:t>4/13/2023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8A34-01B5-8B47-8788-985DCB17BFD7}" type="slidenum">
              <a:rPr lang="en-US" smtClean="0"/>
              <a:t>‹#›</a:t>
            </a:fld>
            <a:endParaRPr lang="en-US" dirty="0"/>
          </a:p>
        </p:txBody>
      </p:sp>
    </p:spTree>
    <p:extLst>
      <p:ext uri="{BB962C8B-B14F-4D97-AF65-F5344CB8AC3E}">
        <p14:creationId xmlns:p14="http://schemas.microsoft.com/office/powerpoint/2010/main" val="2963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a:t>
            </a:fld>
            <a:endParaRPr lang="en-US" dirty="0"/>
          </a:p>
        </p:txBody>
      </p:sp>
    </p:spTree>
    <p:extLst>
      <p:ext uri="{BB962C8B-B14F-4D97-AF65-F5344CB8AC3E}">
        <p14:creationId xmlns:p14="http://schemas.microsoft.com/office/powerpoint/2010/main" val="1892646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11</a:t>
            </a:fld>
            <a:endParaRPr lang="en-US" dirty="0"/>
          </a:p>
        </p:txBody>
      </p:sp>
    </p:spTree>
    <p:extLst>
      <p:ext uri="{BB962C8B-B14F-4D97-AF65-F5344CB8AC3E}">
        <p14:creationId xmlns:p14="http://schemas.microsoft.com/office/powerpoint/2010/main" val="419752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17</a:t>
            </a:fld>
            <a:endParaRPr lang="en-US" dirty="0"/>
          </a:p>
        </p:txBody>
      </p:sp>
    </p:spTree>
    <p:extLst>
      <p:ext uri="{BB962C8B-B14F-4D97-AF65-F5344CB8AC3E}">
        <p14:creationId xmlns:p14="http://schemas.microsoft.com/office/powerpoint/2010/main" val="192363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18</a:t>
            </a:fld>
            <a:endParaRPr lang="en-US" dirty="0"/>
          </a:p>
        </p:txBody>
      </p:sp>
    </p:spTree>
    <p:extLst>
      <p:ext uri="{BB962C8B-B14F-4D97-AF65-F5344CB8AC3E}">
        <p14:creationId xmlns:p14="http://schemas.microsoft.com/office/powerpoint/2010/main" val="32120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At the end of the presentation you can remind club members that the club will meet frequently (the club should determine before the meeting ends) until the club has been chartered.  The club should decide during the organizational meetings the day of the week, time and location should be decided.  If there are questions, please feel free to contact the LCI Program staff at membership@lionsclubs.org.</a:t>
            </a:r>
          </a:p>
        </p:txBody>
      </p:sp>
      <p:sp>
        <p:nvSpPr>
          <p:cNvPr id="4" name="Slide Number Placeholder 3"/>
          <p:cNvSpPr>
            <a:spLocks noGrp="1"/>
          </p:cNvSpPr>
          <p:nvPr>
            <p:ph type="sldNum" sz="quarter" idx="10"/>
          </p:nvPr>
        </p:nvSpPr>
        <p:spPr/>
        <p:txBody>
          <a:bodyPr/>
          <a:lstStyle/>
          <a:p>
            <a:fld id="{65F38A34-01B5-8B47-8788-985DCB17BFD7}" type="slidenum">
              <a:rPr lang="en-US" smtClean="0"/>
              <a:t>19</a:t>
            </a:fld>
            <a:endParaRPr lang="en-US" dirty="0"/>
          </a:p>
        </p:txBody>
      </p:sp>
    </p:spTree>
    <p:extLst>
      <p:ext uri="{BB962C8B-B14F-4D97-AF65-F5344CB8AC3E}">
        <p14:creationId xmlns:p14="http://schemas.microsoft.com/office/powerpoint/2010/main" val="302459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2</a:t>
            </a:fld>
            <a:endParaRPr lang="en-US" dirty="0"/>
          </a:p>
        </p:txBody>
      </p:sp>
    </p:spTree>
    <p:extLst>
      <p:ext uri="{BB962C8B-B14F-4D97-AF65-F5344CB8AC3E}">
        <p14:creationId xmlns:p14="http://schemas.microsoft.com/office/powerpoint/2010/main" val="414238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3</a:t>
            </a:fld>
            <a:endParaRPr lang="en-US" dirty="0"/>
          </a:p>
        </p:txBody>
      </p:sp>
    </p:spTree>
    <p:extLst>
      <p:ext uri="{BB962C8B-B14F-4D97-AF65-F5344CB8AC3E}">
        <p14:creationId xmlns:p14="http://schemas.microsoft.com/office/powerpoint/2010/main" val="169663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4</a:t>
            </a:fld>
            <a:endParaRPr lang="en-US" dirty="0"/>
          </a:p>
        </p:txBody>
      </p:sp>
    </p:spTree>
    <p:extLst>
      <p:ext uri="{BB962C8B-B14F-4D97-AF65-F5344CB8AC3E}">
        <p14:creationId xmlns:p14="http://schemas.microsoft.com/office/powerpoint/2010/main" val="2893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5</a:t>
            </a:fld>
            <a:endParaRPr lang="en-US" dirty="0"/>
          </a:p>
        </p:txBody>
      </p:sp>
    </p:spTree>
    <p:extLst>
      <p:ext uri="{BB962C8B-B14F-4D97-AF65-F5344CB8AC3E}">
        <p14:creationId xmlns:p14="http://schemas.microsoft.com/office/powerpoint/2010/main" val="201811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6</a:t>
            </a:fld>
            <a:endParaRPr lang="en-US" dirty="0"/>
          </a:p>
        </p:txBody>
      </p:sp>
    </p:spTree>
    <p:extLst>
      <p:ext uri="{BB962C8B-B14F-4D97-AF65-F5344CB8AC3E}">
        <p14:creationId xmlns:p14="http://schemas.microsoft.com/office/powerpoint/2010/main" val="84456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8</a:t>
            </a:fld>
            <a:endParaRPr lang="en-US" dirty="0"/>
          </a:p>
        </p:txBody>
      </p:sp>
    </p:spTree>
    <p:extLst>
      <p:ext uri="{BB962C8B-B14F-4D97-AF65-F5344CB8AC3E}">
        <p14:creationId xmlns:p14="http://schemas.microsoft.com/office/powerpoint/2010/main" val="271254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9</a:t>
            </a:fld>
            <a:endParaRPr lang="en-US" dirty="0"/>
          </a:p>
        </p:txBody>
      </p:sp>
    </p:spTree>
    <p:extLst>
      <p:ext uri="{BB962C8B-B14F-4D97-AF65-F5344CB8AC3E}">
        <p14:creationId xmlns:p14="http://schemas.microsoft.com/office/powerpoint/2010/main" val="3579288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Reading the message off the screen can set this section up well.  Preparing the for the chartering application should not take place until officers have been decided.</a:t>
            </a:r>
          </a:p>
        </p:txBody>
      </p:sp>
      <p:sp>
        <p:nvSpPr>
          <p:cNvPr id="4" name="Slide Number Placeholder 3"/>
          <p:cNvSpPr>
            <a:spLocks noGrp="1"/>
          </p:cNvSpPr>
          <p:nvPr>
            <p:ph type="sldNum" sz="quarter" idx="10"/>
          </p:nvPr>
        </p:nvSpPr>
        <p:spPr/>
        <p:txBody>
          <a:bodyPr/>
          <a:lstStyle/>
          <a:p>
            <a:fld id="{65F38A34-01B5-8B47-8788-985DCB17BFD7}" type="slidenum">
              <a:rPr lang="en-US" smtClean="0"/>
              <a:t>10</a:t>
            </a:fld>
            <a:endParaRPr lang="en-US" dirty="0"/>
          </a:p>
        </p:txBody>
      </p:sp>
    </p:spTree>
    <p:extLst>
      <p:ext uri="{BB962C8B-B14F-4D97-AF65-F5344CB8AC3E}">
        <p14:creationId xmlns:p14="http://schemas.microsoft.com/office/powerpoint/2010/main" val="424677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449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733081"/>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newclubs@lionsclu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lionsclubs.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ckground - Image">
            <a:extLst>
              <a:ext uri="{FF2B5EF4-FFF2-40B4-BE49-F238E27FC236}">
                <a16:creationId xmlns:a16="http://schemas.microsoft.com/office/drawing/2014/main" id="{FD877477-AD04-9645-A230-FA1898431B29}"/>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C3A68D5E-C9D8-F044-8649-0122AB41957F}"/>
              </a:ext>
            </a:extLst>
          </p:cNvPr>
          <p:cNvSpPr/>
          <p:nvPr/>
        </p:nvSpPr>
        <p:spPr>
          <a:xfrm>
            <a:off x="0"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Yellow Bar">
            <a:extLst>
              <a:ext uri="{FF2B5EF4-FFF2-40B4-BE49-F238E27FC236}">
                <a16:creationId xmlns:a16="http://schemas.microsoft.com/office/drawing/2014/main" id="{FC29919A-4C36-C447-AD85-0170CDC1ECD4}"/>
              </a:ext>
            </a:extLst>
          </p:cNvPr>
          <p:cNvSpPr/>
          <p:nvPr/>
        </p:nvSpPr>
        <p:spPr>
          <a:xfrm>
            <a:off x="914400" y="396240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p>
        </p:txBody>
      </p:sp>
      <p:sp>
        <p:nvSpPr>
          <p:cNvPr id="5" name="Headline">
            <a:extLst>
              <a:ext uri="{FF2B5EF4-FFF2-40B4-BE49-F238E27FC236}">
                <a16:creationId xmlns:a16="http://schemas.microsoft.com/office/drawing/2014/main" id="{051C0B96-24DE-2544-A161-4501B5DC482F}"/>
              </a:ext>
            </a:extLst>
          </p:cNvPr>
          <p:cNvSpPr txBox="1">
            <a:spLocks/>
          </p:cNvSpPr>
          <p:nvPr/>
        </p:nvSpPr>
        <p:spPr>
          <a:xfrm>
            <a:off x="761999" y="3206478"/>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t>Lions Clubs International</a:t>
            </a:r>
          </a:p>
        </p:txBody>
      </p:sp>
      <p:sp>
        <p:nvSpPr>
          <p:cNvPr id="6" name="Subhead">
            <a:extLst>
              <a:ext uri="{FF2B5EF4-FFF2-40B4-BE49-F238E27FC236}">
                <a16:creationId xmlns:a16="http://schemas.microsoft.com/office/drawing/2014/main" id="{22EEA4CF-49E7-B447-AF52-AF4F39E89754}"/>
              </a:ext>
            </a:extLst>
          </p:cNvPr>
          <p:cNvSpPr txBox="1">
            <a:spLocks/>
          </p:cNvSpPr>
          <p:nvPr/>
        </p:nvSpPr>
        <p:spPr>
          <a:xfrm>
            <a:off x="762000" y="4189206"/>
            <a:ext cx="7696200" cy="535194"/>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t>MyLCI Quick Reference Guide</a:t>
            </a:r>
          </a:p>
        </p:txBody>
      </p:sp>
      <p:pic>
        <p:nvPicPr>
          <p:cNvPr id="7" name="Emblem - White">
            <a:extLst>
              <a:ext uri="{FF2B5EF4-FFF2-40B4-BE49-F238E27FC236}">
                <a16:creationId xmlns:a16="http://schemas.microsoft.com/office/drawing/2014/main" id="{F0A43DA2-178E-054D-A0D7-91132D1A8666}"/>
              </a:ext>
            </a:extLst>
          </p:cNvPr>
          <p:cNvPicPr>
            <a:picLocks noChangeAspect="1"/>
          </p:cNvPicPr>
          <p:nvPr/>
        </p:nvPicPr>
        <p:blipFill rotWithShape="1">
          <a:blip r:embed="rId4">
            <a:extLst>
              <a:ext uri="{28A0092B-C50C-407E-A947-70E740481C1C}">
                <a14:useLocalDpi xmlns:a14="http://schemas.microsoft.com/office/drawing/2010/main" val="0"/>
              </a:ext>
            </a:extLst>
          </a:blip>
          <a:srcRect l="-1" r="21401" b="10050"/>
          <a:stretch/>
        </p:blipFill>
        <p:spPr>
          <a:xfrm>
            <a:off x="8983632" y="3356240"/>
            <a:ext cx="3234159" cy="3501759"/>
          </a:xfrm>
          <a:prstGeom prst="rect">
            <a:avLst/>
          </a:prstGeom>
          <a:noFill/>
          <a:ln>
            <a:noFill/>
          </a:ln>
        </p:spPr>
      </p:pic>
    </p:spTree>
    <p:extLst>
      <p:ext uri="{BB962C8B-B14F-4D97-AF65-F5344CB8AC3E}">
        <p14:creationId xmlns:p14="http://schemas.microsoft.com/office/powerpoint/2010/main" val="123334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396095" y="2222674"/>
            <a:ext cx="7394843"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Charter Application Steps</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sp>
        <p:nvSpPr>
          <p:cNvPr id="8" name="TextBox 7">
            <a:extLst>
              <a:ext uri="{FF2B5EF4-FFF2-40B4-BE49-F238E27FC236}">
                <a16:creationId xmlns:a16="http://schemas.microsoft.com/office/drawing/2014/main" id="{AEDD983F-9C5A-FE49-BD60-CE5B5DAA15D7}"/>
              </a:ext>
            </a:extLst>
          </p:cNvPr>
          <p:cNvSpPr txBox="1"/>
          <p:nvPr/>
        </p:nvSpPr>
        <p:spPr>
          <a:xfrm>
            <a:off x="1801006" y="3331913"/>
            <a:ext cx="8585022" cy="3139321"/>
          </a:xfrm>
          <a:prstGeom prst="rect">
            <a:avLst/>
          </a:prstGeom>
          <a:noFill/>
        </p:spPr>
        <p:txBody>
          <a:bodyPr wrap="square" rtlCol="0">
            <a:spAutoFit/>
          </a:bodyPr>
          <a:lstStyle/>
          <a:p>
            <a:pPr algn="ctr"/>
            <a:r>
              <a:rPr lang="en-US" kern="0" dirty="0">
                <a:solidFill>
                  <a:schemeClr val="bg1"/>
                </a:solidFill>
                <a:latin typeface="Arial" charset="0"/>
                <a:ea typeface="Arial Hebrew Scholar" charset="-79"/>
                <a:cs typeface="Arial" charset="0"/>
              </a:rPr>
              <a:t>You have started the new club application.  </a:t>
            </a:r>
          </a:p>
          <a:p>
            <a:pPr algn="ctr"/>
            <a:r>
              <a:rPr lang="en-US" kern="0" dirty="0">
                <a:solidFill>
                  <a:schemeClr val="bg1"/>
                </a:solidFill>
                <a:latin typeface="Arial" charset="0"/>
                <a:ea typeface="Arial Hebrew Scholar" charset="-79"/>
                <a:cs typeface="Arial" charset="0"/>
              </a:rPr>
              <a:t>There are several steps to getting the club chartered. </a:t>
            </a:r>
          </a:p>
          <a:p>
            <a:pPr algn="ctr"/>
            <a:r>
              <a:rPr lang="en-US" kern="0" dirty="0">
                <a:solidFill>
                  <a:schemeClr val="bg1"/>
                </a:solidFill>
                <a:latin typeface="Arial" charset="0"/>
                <a:ea typeface="Arial Hebrew Scholar" charset="-79"/>
                <a:cs typeface="Arial" charset="0"/>
              </a:rPr>
              <a:t>This information will serve as a guide to assist in the following:</a:t>
            </a:r>
          </a:p>
          <a:p>
            <a:pPr algn="ctr"/>
            <a:r>
              <a:rPr lang="en-US" kern="0" dirty="0">
                <a:solidFill>
                  <a:schemeClr val="bg1"/>
                </a:solidFill>
                <a:latin typeface="Arial" charset="0"/>
                <a:ea typeface="Arial Hebrew Scholar" charset="-79"/>
                <a:cs typeface="Arial" charset="0"/>
              </a:rPr>
              <a:t> </a:t>
            </a:r>
          </a:p>
          <a:p>
            <a:pPr marL="285750" indent="-285750" algn="ctr">
              <a:buFontTx/>
              <a:buChar char="-"/>
            </a:pPr>
            <a:r>
              <a:rPr lang="en-US" kern="0" dirty="0">
                <a:solidFill>
                  <a:schemeClr val="bg1"/>
                </a:solidFill>
                <a:latin typeface="Arial" charset="0"/>
                <a:ea typeface="Arial Hebrew Scholar" charset="-79"/>
                <a:cs typeface="Arial" charset="0"/>
              </a:rPr>
              <a:t>Application stages</a:t>
            </a:r>
          </a:p>
          <a:p>
            <a:pPr marL="285750" indent="-285750" algn="ctr">
              <a:buFontTx/>
              <a:buChar char="-"/>
            </a:pPr>
            <a:r>
              <a:rPr lang="en-US" kern="0" dirty="0">
                <a:solidFill>
                  <a:schemeClr val="bg1"/>
                </a:solidFill>
                <a:latin typeface="Arial" charset="0"/>
                <a:ea typeface="Arial Hebrew Scholar" charset="-79"/>
                <a:cs typeface="Arial" charset="0"/>
              </a:rPr>
              <a:t>New Club Application dashboard</a:t>
            </a:r>
          </a:p>
          <a:p>
            <a:pPr marL="285750" indent="-285750" algn="ctr">
              <a:buFontTx/>
              <a:buChar char="-"/>
            </a:pPr>
            <a:r>
              <a:rPr lang="en-US" kern="0" dirty="0">
                <a:solidFill>
                  <a:schemeClr val="bg1"/>
                </a:solidFill>
                <a:latin typeface="Arial" charset="0"/>
                <a:ea typeface="Arial Hebrew Scholar" charset="-79"/>
                <a:cs typeface="Arial" charset="0"/>
              </a:rPr>
              <a:t>Entering new or transfer members </a:t>
            </a:r>
          </a:p>
          <a:p>
            <a:pPr marL="285750" indent="-285750" algn="ctr">
              <a:buFontTx/>
              <a:buChar char="-"/>
            </a:pP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p:txBody>
      </p:sp>
    </p:spTree>
    <p:extLst>
      <p:ext uri="{BB962C8B-B14F-4D97-AF65-F5344CB8AC3E}">
        <p14:creationId xmlns:p14="http://schemas.microsoft.com/office/powerpoint/2010/main" val="192425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975475"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72B3B5E6-BE17-924E-B9FE-B2A587D5C568}"/>
              </a:ext>
            </a:extLst>
          </p:cNvPr>
          <p:cNvSpPr txBox="1">
            <a:spLocks/>
          </p:cNvSpPr>
          <p:nvPr/>
        </p:nvSpPr>
        <p:spPr>
          <a:xfrm>
            <a:off x="2617688" y="690216"/>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MyLCI</a:t>
            </a:r>
          </a:p>
        </p:txBody>
      </p:sp>
      <p:sp>
        <p:nvSpPr>
          <p:cNvPr id="6" name="Yellow Bar">
            <a:extLst>
              <a:ext uri="{FF2B5EF4-FFF2-40B4-BE49-F238E27FC236}">
                <a16:creationId xmlns:a16="http://schemas.microsoft.com/office/drawing/2014/main" id="{E51C4DA4-A142-A94A-BC66-DF4ADD1F27BE}"/>
              </a:ext>
            </a:extLst>
          </p:cNvPr>
          <p:cNvSpPr/>
          <p:nvPr/>
        </p:nvSpPr>
        <p:spPr>
          <a:xfrm>
            <a:off x="2689186" y="1328418"/>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532500" y="1565688"/>
            <a:ext cx="8875358" cy="38615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kern="0" dirty="0"/>
              <a:t>New Club Application Approval Steps. </a:t>
            </a:r>
            <a:r>
              <a:rPr lang="en-US" sz="1800" dirty="0"/>
              <a:t>There are six steps.</a:t>
            </a:r>
          </a:p>
          <a:p>
            <a:endParaRPr lang="en-US" sz="1800" kern="0" dirty="0">
              <a:solidFill>
                <a:srgbClr val="55565A"/>
              </a:solidFill>
            </a:endParaRPr>
          </a:p>
          <a:p>
            <a:pPr lvl="2"/>
            <a:endParaRPr lang="en-US" dirty="0"/>
          </a:p>
          <a:p>
            <a:endParaRPr lang="en-US" sz="1800" i="1" kern="0" dirty="0">
              <a:solidFill>
                <a:srgbClr val="55565A"/>
              </a:solidFill>
            </a:endParaRPr>
          </a:p>
          <a:p>
            <a:endParaRPr lang="en-US" sz="1800" i="1" kern="0" dirty="0">
              <a:solidFill>
                <a:srgbClr val="55565A"/>
              </a:solidFill>
            </a:endParaRPr>
          </a:p>
          <a:p>
            <a:endParaRPr lang="en-US" sz="1800" i="1" kern="0" dirty="0">
              <a:solidFill>
                <a:srgbClr val="55565A"/>
              </a:solidFill>
            </a:endParaRPr>
          </a:p>
        </p:txBody>
      </p:sp>
      <p:pic>
        <p:nvPicPr>
          <p:cNvPr id="8" name="Picture 7"/>
          <p:cNvPicPr>
            <a:picLocks noChangeAspect="1"/>
          </p:cNvPicPr>
          <p:nvPr/>
        </p:nvPicPr>
        <p:blipFill>
          <a:blip r:embed="rId3"/>
          <a:stretch>
            <a:fillRect/>
          </a:stretch>
        </p:blipFill>
        <p:spPr>
          <a:xfrm>
            <a:off x="2532500" y="1984850"/>
            <a:ext cx="7915275" cy="1066800"/>
          </a:xfrm>
          <a:prstGeom prst="rect">
            <a:avLst/>
          </a:prstGeom>
        </p:spPr>
      </p:pic>
      <p:sp>
        <p:nvSpPr>
          <p:cNvPr id="9" name="Rectangle 8"/>
          <p:cNvSpPr/>
          <p:nvPr/>
        </p:nvSpPr>
        <p:spPr>
          <a:xfrm>
            <a:off x="1823052" y="3296615"/>
            <a:ext cx="6096000" cy="2585323"/>
          </a:xfrm>
          <a:prstGeom prst="rect">
            <a:avLst/>
          </a:prstGeom>
        </p:spPr>
        <p:txBody>
          <a:bodyPr>
            <a:spAutoFit/>
          </a:bodyPr>
          <a:lstStyle/>
          <a:p>
            <a:r>
              <a:rPr lang="en-US" b="1" u="sng" dirty="0">
                <a:latin typeface="Arial" panose="020B0604020202020204" pitchFamily="34" charset="0"/>
                <a:cs typeface="Arial" panose="020B0604020202020204" pitchFamily="34" charset="0"/>
              </a:rPr>
              <a:t>Application Tips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application is not final until submitted for </a:t>
            </a:r>
          </a:p>
          <a:p>
            <a:r>
              <a:rPr lang="en-US" i="1" dirty="0">
                <a:latin typeface="Arial" panose="020B0604020202020204" pitchFamily="34" charset="0"/>
                <a:cs typeface="Arial" panose="020B0604020202020204" pitchFamily="34" charset="0"/>
              </a:rPr>
              <a:t>     Pending Approval</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Communication and visibility throughout the process</a:t>
            </a:r>
          </a:p>
          <a:p>
            <a:pPr marL="742950" lvl="1" indent="-285750">
              <a:buFont typeface="Courier New" panose="02070309020205020404" pitchFamily="49" charset="0"/>
              <a:buChar char="o"/>
            </a:pPr>
            <a:r>
              <a:rPr lang="en-US" i="1" dirty="0">
                <a:latin typeface="Arial" panose="020B0604020202020204" pitchFamily="34" charset="0"/>
                <a:cs typeface="Arial" panose="020B0604020202020204" pitchFamily="34" charset="0"/>
              </a:rPr>
              <a:t>Notification emails </a:t>
            </a:r>
          </a:p>
          <a:p>
            <a:pPr marL="742950" lvl="1" indent="-285750">
              <a:buFont typeface="Courier New" panose="02070309020205020404" pitchFamily="49" charset="0"/>
              <a:buChar char="o"/>
            </a:pPr>
            <a:r>
              <a:rPr lang="en-US" i="1" dirty="0">
                <a:latin typeface="Arial" panose="020B0604020202020204" pitchFamily="34" charset="0"/>
                <a:cs typeface="Arial" panose="020B0604020202020204" pitchFamily="34" charset="0"/>
              </a:rPr>
              <a:t>Tasks in Home page task panel</a:t>
            </a:r>
          </a:p>
          <a:p>
            <a:pPr marL="742950" lvl="1" indent="-285750">
              <a:buFont typeface="Courier New" panose="02070309020205020404" pitchFamily="49" charset="0"/>
              <a:buChar char="o"/>
            </a:pPr>
            <a:r>
              <a:rPr lang="en-US" i="1" dirty="0">
                <a:latin typeface="Arial" panose="020B0604020202020204" pitchFamily="34" charset="0"/>
                <a:cs typeface="Arial" panose="020B0604020202020204" pitchFamily="34" charset="0"/>
              </a:rPr>
              <a:t>Comments</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8453440" y="3517528"/>
            <a:ext cx="2362200" cy="1053814"/>
          </a:xfrm>
          <a:prstGeom prst="rect">
            <a:avLst/>
          </a:prstGeom>
        </p:spPr>
      </p:pic>
      <p:pic>
        <p:nvPicPr>
          <p:cNvPr id="11" name="Picture 10"/>
          <p:cNvPicPr>
            <a:picLocks noChangeAspect="1"/>
          </p:cNvPicPr>
          <p:nvPr/>
        </p:nvPicPr>
        <p:blipFill>
          <a:blip r:embed="rId5"/>
          <a:stretch>
            <a:fillRect/>
          </a:stretch>
        </p:blipFill>
        <p:spPr>
          <a:xfrm>
            <a:off x="7718484" y="5007295"/>
            <a:ext cx="4347812" cy="1749286"/>
          </a:xfrm>
          <a:prstGeom prst="rect">
            <a:avLst/>
          </a:prstGeom>
        </p:spPr>
      </p:pic>
      <p:cxnSp>
        <p:nvCxnSpPr>
          <p:cNvPr id="12" name="Straight Arrow Connector 11"/>
          <p:cNvCxnSpPr/>
          <p:nvPr/>
        </p:nvCxnSpPr>
        <p:spPr>
          <a:xfrm flipV="1">
            <a:off x="5904186" y="4225160"/>
            <a:ext cx="2483069" cy="63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44111" y="5198149"/>
            <a:ext cx="3878066" cy="6918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spTree>
    <p:extLst>
      <p:ext uri="{BB962C8B-B14F-4D97-AF65-F5344CB8AC3E}">
        <p14:creationId xmlns:p14="http://schemas.microsoft.com/office/powerpoint/2010/main" val="39231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TextBox 5"/>
          <p:cNvSpPr txBox="1"/>
          <p:nvPr/>
        </p:nvSpPr>
        <p:spPr>
          <a:xfrm>
            <a:off x="1960685" y="2954401"/>
            <a:ext cx="2022185" cy="307777"/>
          </a:xfrm>
          <a:prstGeom prst="rect">
            <a:avLst/>
          </a:prstGeom>
          <a:noFill/>
        </p:spPr>
        <p:txBody>
          <a:bodyPr wrap="square" rtlCol="0">
            <a:spAutoFit/>
          </a:bodyPr>
          <a:lstStyle/>
          <a:p>
            <a:r>
              <a:rPr lang="en-US" sz="1400" dirty="0">
                <a:solidFill>
                  <a:srgbClr val="FF0000"/>
                </a:solidFill>
              </a:rPr>
              <a:t>Club Name &amp; Number</a:t>
            </a:r>
          </a:p>
        </p:txBody>
      </p:sp>
      <p:sp>
        <p:nvSpPr>
          <p:cNvPr id="7" name="TextBox 6"/>
          <p:cNvSpPr txBox="1"/>
          <p:nvPr/>
        </p:nvSpPr>
        <p:spPr>
          <a:xfrm>
            <a:off x="4782600" y="2954400"/>
            <a:ext cx="1877349" cy="307777"/>
          </a:xfrm>
          <a:prstGeom prst="rect">
            <a:avLst/>
          </a:prstGeom>
          <a:noFill/>
        </p:spPr>
        <p:txBody>
          <a:bodyPr wrap="square" rtlCol="0">
            <a:spAutoFit/>
          </a:bodyPr>
          <a:lstStyle/>
          <a:p>
            <a:r>
              <a:rPr lang="en-US" sz="1400" dirty="0">
                <a:solidFill>
                  <a:srgbClr val="FF0000"/>
                </a:solidFill>
              </a:rPr>
              <a:t>District &amp; Country </a:t>
            </a:r>
          </a:p>
        </p:txBody>
      </p:sp>
      <p:sp>
        <p:nvSpPr>
          <p:cNvPr id="8" name="TextBox 7"/>
          <p:cNvSpPr txBox="1"/>
          <p:nvPr/>
        </p:nvSpPr>
        <p:spPr>
          <a:xfrm>
            <a:off x="6936902" y="3012218"/>
            <a:ext cx="1890204" cy="307777"/>
          </a:xfrm>
          <a:prstGeom prst="rect">
            <a:avLst/>
          </a:prstGeom>
          <a:noFill/>
        </p:spPr>
        <p:txBody>
          <a:bodyPr wrap="square" rtlCol="0">
            <a:spAutoFit/>
          </a:bodyPr>
          <a:lstStyle/>
          <a:p>
            <a:r>
              <a:rPr lang="en-US" sz="1400" dirty="0">
                <a:solidFill>
                  <a:srgbClr val="FF0000"/>
                </a:solidFill>
              </a:rPr>
              <a:t>Date entered in MyLCI   </a:t>
            </a:r>
          </a:p>
        </p:txBody>
      </p:sp>
      <p:sp>
        <p:nvSpPr>
          <p:cNvPr id="9" name="TextBox 8"/>
          <p:cNvSpPr txBox="1"/>
          <p:nvPr/>
        </p:nvSpPr>
        <p:spPr>
          <a:xfrm>
            <a:off x="9714602" y="2977061"/>
            <a:ext cx="1749669" cy="307777"/>
          </a:xfrm>
          <a:prstGeom prst="rect">
            <a:avLst/>
          </a:prstGeom>
          <a:noFill/>
        </p:spPr>
        <p:txBody>
          <a:bodyPr wrap="square" rtlCol="0">
            <a:spAutoFit/>
          </a:bodyPr>
          <a:lstStyle/>
          <a:p>
            <a:r>
              <a:rPr lang="en-US" sz="1400" dirty="0">
                <a:solidFill>
                  <a:srgbClr val="FF0000"/>
                </a:solidFill>
              </a:rPr>
              <a:t>Days Pending  </a:t>
            </a:r>
          </a:p>
        </p:txBody>
      </p:sp>
      <p:sp>
        <p:nvSpPr>
          <p:cNvPr id="12" name="TextBox 11"/>
          <p:cNvSpPr txBox="1"/>
          <p:nvPr/>
        </p:nvSpPr>
        <p:spPr>
          <a:xfrm>
            <a:off x="1491752" y="5037141"/>
            <a:ext cx="1726233" cy="830997"/>
          </a:xfrm>
          <a:prstGeom prst="rect">
            <a:avLst/>
          </a:prstGeom>
          <a:solidFill>
            <a:srgbClr val="00B0F0"/>
          </a:solidFill>
        </p:spPr>
        <p:txBody>
          <a:bodyPr wrap="square" rtlCol="0">
            <a:spAutoFit/>
          </a:bodyPr>
          <a:lstStyle/>
          <a:p>
            <a:r>
              <a:rPr lang="en-US" sz="1200" b="1" dirty="0"/>
              <a:t>Guiding Lion:</a:t>
            </a:r>
          </a:p>
          <a:p>
            <a:r>
              <a:rPr lang="en-US" sz="1200" dirty="0"/>
              <a:t>District Governor must submit to complete application</a:t>
            </a:r>
          </a:p>
        </p:txBody>
      </p:sp>
      <p:sp>
        <p:nvSpPr>
          <p:cNvPr id="15" name="TextBox 14"/>
          <p:cNvSpPr txBox="1"/>
          <p:nvPr/>
        </p:nvSpPr>
        <p:spPr>
          <a:xfrm>
            <a:off x="4989605" y="2302200"/>
            <a:ext cx="2243871" cy="646331"/>
          </a:xfrm>
          <a:prstGeom prst="rect">
            <a:avLst/>
          </a:prstGeom>
          <a:solidFill>
            <a:srgbClr val="00B0F0"/>
          </a:solidFill>
        </p:spPr>
        <p:txBody>
          <a:bodyPr wrap="square" rtlCol="0">
            <a:spAutoFit/>
          </a:bodyPr>
          <a:lstStyle/>
          <a:p>
            <a:r>
              <a:rPr lang="en-US" sz="1200" b="1" dirty="0"/>
              <a:t>Counts: </a:t>
            </a:r>
            <a:r>
              <a:rPr lang="en-US" sz="1200" dirty="0"/>
              <a:t>Member &amp; Officer count can be entered once LCI Authorizes.  </a:t>
            </a:r>
          </a:p>
        </p:txBody>
      </p:sp>
      <p:sp>
        <p:nvSpPr>
          <p:cNvPr id="18" name="TextBox 17"/>
          <p:cNvSpPr txBox="1"/>
          <p:nvPr/>
        </p:nvSpPr>
        <p:spPr>
          <a:xfrm>
            <a:off x="3778674" y="5090334"/>
            <a:ext cx="2243871" cy="892552"/>
          </a:xfrm>
          <a:prstGeom prst="rect">
            <a:avLst/>
          </a:prstGeom>
          <a:solidFill>
            <a:srgbClr val="00B0F0"/>
          </a:solidFill>
        </p:spPr>
        <p:txBody>
          <a:bodyPr wrap="square" rtlCol="0">
            <a:spAutoFit/>
          </a:bodyPr>
          <a:lstStyle/>
          <a:p>
            <a:r>
              <a:rPr lang="en-US" sz="1200" b="1" dirty="0"/>
              <a:t>Charter Fees: </a:t>
            </a:r>
            <a:r>
              <a:rPr lang="en-US" sz="1200" dirty="0"/>
              <a:t>Charter fees will be based on membership count.  Charter fees can be paid at LCI Final Approval</a:t>
            </a:r>
            <a:r>
              <a:rPr lang="en-US" sz="1600" dirty="0"/>
              <a:t>.</a:t>
            </a:r>
          </a:p>
        </p:txBody>
      </p:sp>
      <p:sp>
        <p:nvSpPr>
          <p:cNvPr id="23" name="TextBox 22"/>
          <p:cNvSpPr txBox="1"/>
          <p:nvPr/>
        </p:nvSpPr>
        <p:spPr>
          <a:xfrm>
            <a:off x="9512188" y="2138124"/>
            <a:ext cx="2629035" cy="830997"/>
          </a:xfrm>
          <a:prstGeom prst="rect">
            <a:avLst/>
          </a:prstGeom>
          <a:solidFill>
            <a:srgbClr val="00B0F0"/>
          </a:solidFill>
        </p:spPr>
        <p:txBody>
          <a:bodyPr wrap="square" rtlCol="0">
            <a:spAutoFit/>
          </a:bodyPr>
          <a:lstStyle/>
          <a:p>
            <a:r>
              <a:rPr lang="en-US" sz="1200" b="1" dirty="0"/>
              <a:t>Authorizations: </a:t>
            </a:r>
            <a:r>
              <a:rPr lang="en-US" sz="1200" dirty="0"/>
              <a:t>DG/CL authorization required to move app for LCI review.  </a:t>
            </a:r>
            <a:r>
              <a:rPr lang="en-US" sz="1200" i="1" dirty="0"/>
              <a:t>LCI Authorization- </a:t>
            </a:r>
            <a:r>
              <a:rPr lang="en-US" sz="1200" dirty="0"/>
              <a:t>initial review process of application by LCI Staff </a:t>
            </a:r>
          </a:p>
        </p:txBody>
      </p:sp>
      <p:sp>
        <p:nvSpPr>
          <p:cNvPr id="26" name="TextBox 25"/>
          <p:cNvSpPr txBox="1"/>
          <p:nvPr/>
        </p:nvSpPr>
        <p:spPr>
          <a:xfrm>
            <a:off x="6552476" y="5390676"/>
            <a:ext cx="2243871" cy="646331"/>
          </a:xfrm>
          <a:prstGeom prst="rect">
            <a:avLst/>
          </a:prstGeom>
          <a:solidFill>
            <a:srgbClr val="00B0F0"/>
          </a:solidFill>
        </p:spPr>
        <p:txBody>
          <a:bodyPr wrap="square" rtlCol="0">
            <a:spAutoFit/>
          </a:bodyPr>
          <a:lstStyle/>
          <a:p>
            <a:r>
              <a:rPr lang="en-US" sz="1200" b="1" dirty="0"/>
              <a:t>Staff Coordinator: </a:t>
            </a:r>
            <a:r>
              <a:rPr lang="en-US" sz="1200" dirty="0"/>
              <a:t>LCI staff member that will support the application through chartering.</a:t>
            </a:r>
          </a:p>
        </p:txBody>
      </p:sp>
      <p:sp>
        <p:nvSpPr>
          <p:cNvPr id="28" name="Headline">
            <a:extLst>
              <a:ext uri="{FF2B5EF4-FFF2-40B4-BE49-F238E27FC236}">
                <a16:creationId xmlns:a16="http://schemas.microsoft.com/office/drawing/2014/main" id="{72B3B5E6-BE17-924E-B9FE-B2A587D5C568}"/>
              </a:ext>
            </a:extLst>
          </p:cNvPr>
          <p:cNvSpPr txBox="1">
            <a:spLocks/>
          </p:cNvSpPr>
          <p:nvPr/>
        </p:nvSpPr>
        <p:spPr>
          <a:xfrm>
            <a:off x="2832237" y="597389"/>
            <a:ext cx="8373905" cy="533400"/>
          </a:xfrm>
          <a:prstGeom prst="rect">
            <a:avLst/>
          </a:prstGeom>
        </p:spPr>
        <p:txBody>
          <a:bodyPr>
            <a:normAutofit fontScale="85000"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u="sng" kern="0" dirty="0">
                <a:solidFill>
                  <a:srgbClr val="00338D"/>
                </a:solidFill>
              </a:rPr>
              <a:t>New Club Application Dashboard Information</a:t>
            </a:r>
          </a:p>
        </p:txBody>
      </p:sp>
      <p:pic>
        <p:nvPicPr>
          <p:cNvPr id="30" name="Picture 29"/>
          <p:cNvPicPr>
            <a:picLocks noChangeAspect="1"/>
          </p:cNvPicPr>
          <p:nvPr/>
        </p:nvPicPr>
        <p:blipFill>
          <a:blip r:embed="rId2"/>
          <a:stretch>
            <a:fillRect/>
          </a:stretch>
        </p:blipFill>
        <p:spPr>
          <a:xfrm>
            <a:off x="1907932" y="3277146"/>
            <a:ext cx="10231315" cy="1771650"/>
          </a:xfrm>
          <a:prstGeom prst="rect">
            <a:avLst/>
          </a:prstGeom>
        </p:spPr>
      </p:pic>
      <p:cxnSp>
        <p:nvCxnSpPr>
          <p:cNvPr id="17" name="Straight Arrow Connector 16"/>
          <p:cNvCxnSpPr/>
          <p:nvPr/>
        </p:nvCxnSpPr>
        <p:spPr>
          <a:xfrm flipV="1">
            <a:off x="3780742" y="4303569"/>
            <a:ext cx="1177818" cy="833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07932" y="4162971"/>
            <a:ext cx="571500" cy="791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22586" y="2789147"/>
            <a:ext cx="541454" cy="94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964016" y="2935266"/>
            <a:ext cx="1558623" cy="764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564040" y="4021802"/>
            <a:ext cx="492525" cy="1386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888165" y="3287984"/>
            <a:ext cx="1303836" cy="246221"/>
          </a:xfrm>
          <a:prstGeom prst="rect">
            <a:avLst/>
          </a:prstGeom>
          <a:solidFill>
            <a:srgbClr val="00B0F0"/>
          </a:solidFill>
        </p:spPr>
        <p:txBody>
          <a:bodyPr wrap="square" rtlCol="0">
            <a:spAutoFit/>
          </a:bodyPr>
          <a:lstStyle/>
          <a:p>
            <a:r>
              <a:rPr lang="en-US" sz="1000" dirty="0"/>
              <a:t>Update application</a:t>
            </a:r>
          </a:p>
        </p:txBody>
      </p:sp>
      <p:cxnSp>
        <p:nvCxnSpPr>
          <p:cNvPr id="45" name="Straight Arrow Connector 44"/>
          <p:cNvCxnSpPr/>
          <p:nvPr/>
        </p:nvCxnSpPr>
        <p:spPr>
          <a:xfrm flipH="1">
            <a:off x="10339963" y="3534205"/>
            <a:ext cx="503129" cy="20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0197550" y="4061375"/>
            <a:ext cx="4303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4" idx="1"/>
          </p:cNvCxnSpPr>
          <p:nvPr/>
        </p:nvCxnSpPr>
        <p:spPr>
          <a:xfrm flipH="1" flipV="1">
            <a:off x="10197550" y="4334367"/>
            <a:ext cx="570689" cy="136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768239" y="4347753"/>
            <a:ext cx="1303836" cy="246221"/>
          </a:xfrm>
          <a:prstGeom prst="rect">
            <a:avLst/>
          </a:prstGeom>
          <a:solidFill>
            <a:srgbClr val="00B0F0"/>
          </a:solidFill>
        </p:spPr>
        <p:txBody>
          <a:bodyPr wrap="square" rtlCol="0">
            <a:spAutoFit/>
          </a:bodyPr>
          <a:lstStyle/>
          <a:p>
            <a:r>
              <a:rPr lang="en-US" sz="1000" dirty="0"/>
              <a:t>Add/Drop Officers</a:t>
            </a:r>
          </a:p>
        </p:txBody>
      </p:sp>
      <p:sp>
        <p:nvSpPr>
          <p:cNvPr id="55" name="TextBox 54"/>
          <p:cNvSpPr txBox="1"/>
          <p:nvPr/>
        </p:nvSpPr>
        <p:spPr>
          <a:xfrm>
            <a:off x="10627911" y="3894327"/>
            <a:ext cx="1303836" cy="246221"/>
          </a:xfrm>
          <a:prstGeom prst="rect">
            <a:avLst/>
          </a:prstGeom>
          <a:solidFill>
            <a:srgbClr val="00B0F0"/>
          </a:solidFill>
        </p:spPr>
        <p:txBody>
          <a:bodyPr wrap="square" rtlCol="0">
            <a:spAutoFit/>
          </a:bodyPr>
          <a:lstStyle/>
          <a:p>
            <a:r>
              <a:rPr lang="en-US" sz="1000" dirty="0"/>
              <a:t>Add/Drop members</a:t>
            </a:r>
          </a:p>
        </p:txBody>
      </p:sp>
      <p:sp>
        <p:nvSpPr>
          <p:cNvPr id="4" name="TextBox 3"/>
          <p:cNvSpPr txBox="1"/>
          <p:nvPr/>
        </p:nvSpPr>
        <p:spPr>
          <a:xfrm>
            <a:off x="2637692" y="1130789"/>
            <a:ext cx="8897816" cy="646331"/>
          </a:xfrm>
          <a:prstGeom prst="rect">
            <a:avLst/>
          </a:prstGeom>
          <a:noFill/>
        </p:spPr>
        <p:txBody>
          <a:bodyPr wrap="square" rtlCol="0">
            <a:spAutoFit/>
          </a:bodyPr>
          <a:lstStyle/>
          <a:p>
            <a:r>
              <a:rPr lang="en-US" dirty="0"/>
              <a:t>The information below will appear on the sponsoring club/districts  dashboard and was designed to keep the sponsoring club and district informed during the chartering process. </a:t>
            </a:r>
          </a:p>
        </p:txBody>
      </p:sp>
      <p:sp>
        <p:nvSpPr>
          <p:cNvPr id="29"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a:t>
            </a:r>
          </a:p>
          <a:p>
            <a:r>
              <a:rPr lang="en-US" sz="1600" kern="0" dirty="0">
                <a:solidFill>
                  <a:srgbClr val="EBB700"/>
                </a:solidFill>
              </a:rPr>
              <a:t>Dashboard</a:t>
            </a:r>
          </a:p>
        </p:txBody>
      </p:sp>
    </p:spTree>
    <p:extLst>
      <p:ext uri="{BB962C8B-B14F-4D97-AF65-F5344CB8AC3E}">
        <p14:creationId xmlns:p14="http://schemas.microsoft.com/office/powerpoint/2010/main" val="151319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2650"/>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Headline">
            <a:extLst>
              <a:ext uri="{FF2B5EF4-FFF2-40B4-BE49-F238E27FC236}">
                <a16:creationId xmlns:a16="http://schemas.microsoft.com/office/drawing/2014/main" id="{72B3B5E6-BE17-924E-B9FE-B2A587D5C568}"/>
              </a:ext>
            </a:extLst>
          </p:cNvPr>
          <p:cNvSpPr txBox="1">
            <a:spLocks/>
          </p:cNvSpPr>
          <p:nvPr/>
        </p:nvSpPr>
        <p:spPr>
          <a:xfrm>
            <a:off x="2738992" y="316008"/>
            <a:ext cx="8373905" cy="726172"/>
          </a:xfrm>
          <a:prstGeom prst="rect">
            <a:avLst/>
          </a:prstGeom>
        </p:spPr>
        <p:txBody>
          <a:bodyPr>
            <a:normAutofit fontScale="85000" lnSpcReduction="2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u="sng" kern="0" dirty="0">
                <a:solidFill>
                  <a:srgbClr val="00338D"/>
                </a:solidFill>
              </a:rPr>
              <a:t>New Club Application Submission: </a:t>
            </a:r>
          </a:p>
          <a:p>
            <a:r>
              <a:rPr lang="en-US" sz="3200" u="sng" kern="0" dirty="0">
                <a:solidFill>
                  <a:srgbClr val="00338D"/>
                </a:solidFill>
              </a:rPr>
              <a:t>Pending completion Stage Adding Members</a:t>
            </a:r>
          </a:p>
        </p:txBody>
      </p:sp>
      <p:sp>
        <p:nvSpPr>
          <p:cNvPr id="7"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Adding New Members</a:t>
            </a:r>
          </a:p>
        </p:txBody>
      </p:sp>
      <p:pic>
        <p:nvPicPr>
          <p:cNvPr id="8" name="Picture 7"/>
          <p:cNvPicPr>
            <a:picLocks noChangeAspect="1"/>
          </p:cNvPicPr>
          <p:nvPr/>
        </p:nvPicPr>
        <p:blipFill>
          <a:blip r:embed="rId2"/>
          <a:stretch>
            <a:fillRect/>
          </a:stretch>
        </p:blipFill>
        <p:spPr>
          <a:xfrm>
            <a:off x="2422100" y="2160868"/>
            <a:ext cx="5617644" cy="2247337"/>
          </a:xfrm>
          <a:prstGeom prst="rect">
            <a:avLst/>
          </a:prstGeom>
        </p:spPr>
      </p:pic>
      <p:pic>
        <p:nvPicPr>
          <p:cNvPr id="5" name="Picture 4"/>
          <p:cNvPicPr>
            <a:picLocks noChangeAspect="1"/>
          </p:cNvPicPr>
          <p:nvPr/>
        </p:nvPicPr>
        <p:blipFill>
          <a:blip r:embed="rId3"/>
          <a:stretch>
            <a:fillRect/>
          </a:stretch>
        </p:blipFill>
        <p:spPr>
          <a:xfrm>
            <a:off x="2381416" y="5874162"/>
            <a:ext cx="3028950" cy="923925"/>
          </a:xfrm>
          <a:prstGeom prst="rect">
            <a:avLst/>
          </a:prstGeom>
        </p:spPr>
      </p:pic>
      <p:pic>
        <p:nvPicPr>
          <p:cNvPr id="9" name="Picture 8"/>
          <p:cNvPicPr>
            <a:picLocks noChangeAspect="1"/>
          </p:cNvPicPr>
          <p:nvPr/>
        </p:nvPicPr>
        <p:blipFill>
          <a:blip r:embed="rId4"/>
          <a:stretch>
            <a:fillRect/>
          </a:stretch>
        </p:blipFill>
        <p:spPr>
          <a:xfrm>
            <a:off x="2344189" y="4312574"/>
            <a:ext cx="4604979" cy="1571625"/>
          </a:xfrm>
          <a:prstGeom prst="rect">
            <a:avLst/>
          </a:prstGeom>
        </p:spPr>
      </p:pic>
      <p:sp>
        <p:nvSpPr>
          <p:cNvPr id="10" name="TextBox 9"/>
          <p:cNvSpPr txBox="1"/>
          <p:nvPr/>
        </p:nvSpPr>
        <p:spPr>
          <a:xfrm>
            <a:off x="2500260" y="1170948"/>
            <a:ext cx="8897816" cy="646331"/>
          </a:xfrm>
          <a:prstGeom prst="rect">
            <a:avLst/>
          </a:prstGeom>
          <a:noFill/>
        </p:spPr>
        <p:txBody>
          <a:bodyPr wrap="square" rtlCol="0">
            <a:spAutoFit/>
          </a:bodyPr>
          <a:lstStyle/>
          <a:p>
            <a:r>
              <a:rPr lang="en-US" dirty="0"/>
              <a:t>Once the application has been reviewed for </a:t>
            </a:r>
            <a:r>
              <a:rPr lang="en-US" b="1" dirty="0">
                <a:solidFill>
                  <a:schemeClr val="accent1"/>
                </a:solidFill>
              </a:rPr>
              <a:t>LCI Authorization</a:t>
            </a:r>
            <a:r>
              <a:rPr lang="en-US" dirty="0"/>
              <a:t>, it moves to </a:t>
            </a:r>
            <a:r>
              <a:rPr lang="en-US" b="1" dirty="0">
                <a:solidFill>
                  <a:schemeClr val="accent1"/>
                </a:solidFill>
              </a:rPr>
              <a:t>Pending Completion Stage</a:t>
            </a:r>
            <a:r>
              <a:rPr lang="en-US" dirty="0"/>
              <a:t>.  In this stage members are added and Guiding Lion information is entered. </a:t>
            </a:r>
          </a:p>
        </p:txBody>
      </p:sp>
      <p:sp>
        <p:nvSpPr>
          <p:cNvPr id="11" name="TextBox 10"/>
          <p:cNvSpPr txBox="1"/>
          <p:nvPr/>
        </p:nvSpPr>
        <p:spPr>
          <a:xfrm>
            <a:off x="8671641" y="2196816"/>
            <a:ext cx="2941486" cy="3785652"/>
          </a:xfrm>
          <a:prstGeom prst="rect">
            <a:avLst/>
          </a:prstGeom>
          <a:noFill/>
        </p:spPr>
        <p:txBody>
          <a:bodyPr wrap="square" rtlCol="0">
            <a:spAutoFit/>
          </a:bodyPr>
          <a:lstStyle/>
          <a:p>
            <a:r>
              <a:rPr lang="en-US" sz="2400" b="1" dirty="0">
                <a:solidFill>
                  <a:srgbClr val="0070C0"/>
                </a:solidFill>
              </a:rPr>
              <a:t>Step 1</a:t>
            </a:r>
            <a:r>
              <a:rPr lang="en-US" sz="2400" dirty="0"/>
              <a:t>: Click on the view member tab.</a:t>
            </a:r>
          </a:p>
          <a:p>
            <a:endParaRPr lang="en-US" sz="2400" b="1" dirty="0">
              <a:solidFill>
                <a:srgbClr val="0070C0"/>
              </a:solidFill>
            </a:endParaRPr>
          </a:p>
          <a:p>
            <a:r>
              <a:rPr lang="en-US" sz="2400" b="1" dirty="0">
                <a:solidFill>
                  <a:srgbClr val="0070C0"/>
                </a:solidFill>
              </a:rPr>
              <a:t>Step 2</a:t>
            </a:r>
            <a:r>
              <a:rPr lang="en-US" sz="2400" dirty="0"/>
              <a:t>:  Click on the “add member” a member drop down</a:t>
            </a:r>
          </a:p>
          <a:p>
            <a:endParaRPr lang="en-US" sz="2400" b="1" dirty="0">
              <a:solidFill>
                <a:srgbClr val="0070C0"/>
              </a:solidFill>
            </a:endParaRPr>
          </a:p>
          <a:p>
            <a:r>
              <a:rPr lang="en-US" sz="2400" b="1" dirty="0">
                <a:solidFill>
                  <a:srgbClr val="0070C0"/>
                </a:solidFill>
              </a:rPr>
              <a:t>Step 3</a:t>
            </a:r>
            <a:r>
              <a:rPr lang="en-US" sz="2400" dirty="0"/>
              <a:t>:  Choose New  Member or Transfer member </a:t>
            </a:r>
          </a:p>
        </p:txBody>
      </p:sp>
      <p:sp>
        <p:nvSpPr>
          <p:cNvPr id="13" name="TextBox 12"/>
          <p:cNvSpPr txBox="1"/>
          <p:nvPr/>
        </p:nvSpPr>
        <p:spPr>
          <a:xfrm>
            <a:off x="2422100" y="1769373"/>
            <a:ext cx="2493818" cy="369332"/>
          </a:xfrm>
          <a:prstGeom prst="rect">
            <a:avLst/>
          </a:prstGeom>
          <a:noFill/>
        </p:spPr>
        <p:txBody>
          <a:bodyPr wrap="square" rtlCol="0">
            <a:spAutoFit/>
          </a:bodyPr>
          <a:lstStyle/>
          <a:p>
            <a:r>
              <a:rPr lang="en-US" b="1" u="sng" dirty="0">
                <a:solidFill>
                  <a:srgbClr val="0070C0"/>
                </a:solidFill>
              </a:rPr>
              <a:t>Step 1</a:t>
            </a:r>
          </a:p>
        </p:txBody>
      </p:sp>
      <p:sp>
        <p:nvSpPr>
          <p:cNvPr id="14" name="TextBox 13"/>
          <p:cNvSpPr txBox="1"/>
          <p:nvPr/>
        </p:nvSpPr>
        <p:spPr>
          <a:xfrm>
            <a:off x="2397162" y="3960416"/>
            <a:ext cx="2493818" cy="369332"/>
          </a:xfrm>
          <a:prstGeom prst="rect">
            <a:avLst/>
          </a:prstGeom>
          <a:noFill/>
        </p:spPr>
        <p:txBody>
          <a:bodyPr wrap="square" rtlCol="0">
            <a:spAutoFit/>
          </a:bodyPr>
          <a:lstStyle/>
          <a:p>
            <a:r>
              <a:rPr lang="en-US" b="1" u="sng" dirty="0">
                <a:solidFill>
                  <a:srgbClr val="0070C0"/>
                </a:solidFill>
              </a:rPr>
              <a:t>Step 2</a:t>
            </a:r>
          </a:p>
        </p:txBody>
      </p:sp>
      <p:sp>
        <p:nvSpPr>
          <p:cNvPr id="15" name="TextBox 14"/>
          <p:cNvSpPr txBox="1"/>
          <p:nvPr/>
        </p:nvSpPr>
        <p:spPr>
          <a:xfrm>
            <a:off x="2344189" y="5448436"/>
            <a:ext cx="2493818" cy="369332"/>
          </a:xfrm>
          <a:prstGeom prst="rect">
            <a:avLst/>
          </a:prstGeom>
          <a:noFill/>
        </p:spPr>
        <p:txBody>
          <a:bodyPr wrap="square" rtlCol="0">
            <a:spAutoFit/>
          </a:bodyPr>
          <a:lstStyle/>
          <a:p>
            <a:r>
              <a:rPr lang="en-US" b="1" u="sng" dirty="0">
                <a:solidFill>
                  <a:srgbClr val="0070C0"/>
                </a:solidFill>
              </a:rPr>
              <a:t>Step 3</a:t>
            </a:r>
          </a:p>
        </p:txBody>
      </p:sp>
    </p:spTree>
    <p:extLst>
      <p:ext uri="{BB962C8B-B14F-4D97-AF65-F5344CB8AC3E}">
        <p14:creationId xmlns:p14="http://schemas.microsoft.com/office/powerpoint/2010/main" val="22355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654" y="61546"/>
            <a:ext cx="3367453" cy="4000500"/>
          </a:xfrm>
          <a:prstGeom prst="rect">
            <a:avLst/>
          </a:prstGeom>
        </p:spPr>
      </p:pic>
      <p:pic>
        <p:nvPicPr>
          <p:cNvPr id="3" name="Picture 2"/>
          <p:cNvPicPr>
            <a:picLocks noChangeAspect="1"/>
          </p:cNvPicPr>
          <p:nvPr/>
        </p:nvPicPr>
        <p:blipFill>
          <a:blip r:embed="rId3"/>
          <a:stretch>
            <a:fillRect/>
          </a:stretch>
        </p:blipFill>
        <p:spPr>
          <a:xfrm>
            <a:off x="383075" y="3057525"/>
            <a:ext cx="3380032" cy="3800475"/>
          </a:xfrm>
          <a:prstGeom prst="rect">
            <a:avLst/>
          </a:prstGeom>
        </p:spPr>
      </p:pic>
      <p:sp>
        <p:nvSpPr>
          <p:cNvPr id="4" name="Headline">
            <a:extLst>
              <a:ext uri="{FF2B5EF4-FFF2-40B4-BE49-F238E27FC236}">
                <a16:creationId xmlns:a16="http://schemas.microsoft.com/office/drawing/2014/main" id="{72B3B5E6-BE17-924E-B9FE-B2A587D5C568}"/>
              </a:ext>
            </a:extLst>
          </p:cNvPr>
          <p:cNvSpPr txBox="1">
            <a:spLocks/>
          </p:cNvSpPr>
          <p:nvPr/>
        </p:nvSpPr>
        <p:spPr>
          <a:xfrm>
            <a:off x="5862798" y="87284"/>
            <a:ext cx="6263807" cy="53340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70000"/>
              </a:lnSpc>
            </a:pPr>
            <a:r>
              <a:rPr lang="en-US" sz="1900" u="sng" kern="0" dirty="0">
                <a:solidFill>
                  <a:srgbClr val="00338D"/>
                </a:solidFill>
              </a:rPr>
              <a:t>New Club Application Submission: Adding Members</a:t>
            </a:r>
          </a:p>
        </p:txBody>
      </p:sp>
      <p:sp>
        <p:nvSpPr>
          <p:cNvPr id="5" name="TextBox 4"/>
          <p:cNvSpPr txBox="1"/>
          <p:nvPr/>
        </p:nvSpPr>
        <p:spPr>
          <a:xfrm>
            <a:off x="6909604" y="1044827"/>
            <a:ext cx="5109480" cy="4893647"/>
          </a:xfrm>
          <a:prstGeom prst="rect">
            <a:avLst/>
          </a:prstGeom>
          <a:noFill/>
        </p:spPr>
        <p:txBody>
          <a:bodyPr wrap="square" rtlCol="0">
            <a:spAutoFit/>
          </a:bodyPr>
          <a:lstStyle/>
          <a:p>
            <a:r>
              <a:rPr lang="en-US" sz="2400" b="1" dirty="0">
                <a:solidFill>
                  <a:srgbClr val="0070C0"/>
                </a:solidFill>
              </a:rPr>
              <a:t>Step 1</a:t>
            </a:r>
            <a:r>
              <a:rPr lang="en-US" sz="2400" dirty="0"/>
              <a:t>: Enter in all member information </a:t>
            </a:r>
          </a:p>
          <a:p>
            <a:endParaRPr lang="en-US" sz="2400" b="1" dirty="0">
              <a:solidFill>
                <a:srgbClr val="0070C0"/>
              </a:solidFill>
            </a:endParaRPr>
          </a:p>
          <a:p>
            <a:r>
              <a:rPr lang="en-US" sz="2400" b="1" dirty="0">
                <a:solidFill>
                  <a:srgbClr val="0070C0"/>
                </a:solidFill>
              </a:rPr>
              <a:t>Step 2</a:t>
            </a:r>
            <a:r>
              <a:rPr lang="en-US" sz="2400" dirty="0"/>
              <a:t>: Enter Membership information.  </a:t>
            </a:r>
          </a:p>
          <a:p>
            <a:endParaRPr lang="en-US" sz="2400" b="1" dirty="0">
              <a:solidFill>
                <a:srgbClr val="0070C0"/>
              </a:solidFill>
            </a:endParaRPr>
          </a:p>
          <a:p>
            <a:r>
              <a:rPr lang="en-US" sz="2400" b="1" dirty="0">
                <a:solidFill>
                  <a:srgbClr val="0070C0"/>
                </a:solidFill>
              </a:rPr>
              <a:t>Step 3</a:t>
            </a:r>
            <a:r>
              <a:rPr lang="en-US" sz="2400" dirty="0"/>
              <a:t>:  Enter contact information.  Email addresses are very important to help with communication from head quarters</a:t>
            </a:r>
          </a:p>
          <a:p>
            <a:endParaRPr lang="en-US" sz="2400" b="1" dirty="0">
              <a:solidFill>
                <a:srgbClr val="0070C0"/>
              </a:solidFill>
            </a:endParaRPr>
          </a:p>
          <a:p>
            <a:r>
              <a:rPr lang="en-US" sz="2400" b="1" dirty="0">
                <a:solidFill>
                  <a:srgbClr val="0070C0"/>
                </a:solidFill>
              </a:rPr>
              <a:t>Step 4</a:t>
            </a:r>
            <a:r>
              <a:rPr lang="en-US" sz="2400" dirty="0"/>
              <a:t>:  Enter comments if needed and click save to add to club record.</a:t>
            </a:r>
          </a:p>
          <a:p>
            <a:endParaRPr lang="en-US" sz="2400" dirty="0"/>
          </a:p>
          <a:p>
            <a:endParaRPr lang="en-US" sz="2400" dirty="0"/>
          </a:p>
        </p:txBody>
      </p:sp>
      <p:cxnSp>
        <p:nvCxnSpPr>
          <p:cNvPr id="7" name="Straight Arrow Connector 6"/>
          <p:cNvCxnSpPr/>
          <p:nvPr/>
        </p:nvCxnSpPr>
        <p:spPr>
          <a:xfrm flipH="1">
            <a:off x="1732084" y="6646984"/>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221520" y="3160102"/>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615060" y="426997"/>
            <a:ext cx="2772302" cy="64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90496" y="436018"/>
            <a:ext cx="2593731" cy="369332"/>
          </a:xfrm>
          <a:prstGeom prst="rect">
            <a:avLst/>
          </a:prstGeom>
          <a:solidFill>
            <a:schemeClr val="accent1">
              <a:lumMod val="60000"/>
              <a:lumOff val="40000"/>
            </a:schemeClr>
          </a:solidFill>
        </p:spPr>
        <p:txBody>
          <a:bodyPr wrap="square" rtlCol="0">
            <a:spAutoFit/>
          </a:bodyPr>
          <a:lstStyle/>
          <a:p>
            <a:r>
              <a:rPr lang="en-US" dirty="0"/>
              <a:t>Member information </a:t>
            </a:r>
          </a:p>
        </p:txBody>
      </p:sp>
      <p:cxnSp>
        <p:nvCxnSpPr>
          <p:cNvPr id="14" name="Straight Arrow Connector 13"/>
          <p:cNvCxnSpPr/>
          <p:nvPr/>
        </p:nvCxnSpPr>
        <p:spPr>
          <a:xfrm flipH="1">
            <a:off x="1373920" y="1668341"/>
            <a:ext cx="2927839" cy="17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97822" y="1519771"/>
            <a:ext cx="2593731"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a:t>Membership Information </a:t>
            </a:r>
          </a:p>
        </p:txBody>
      </p:sp>
      <p:sp>
        <p:nvSpPr>
          <p:cNvPr id="16" name="TextBox 15"/>
          <p:cNvSpPr txBox="1"/>
          <p:nvPr/>
        </p:nvSpPr>
        <p:spPr>
          <a:xfrm>
            <a:off x="3426802" y="2881652"/>
            <a:ext cx="2593731" cy="369332"/>
          </a:xfrm>
          <a:prstGeom prst="rect">
            <a:avLst/>
          </a:prstGeom>
          <a:solidFill>
            <a:schemeClr val="accent1">
              <a:lumMod val="40000"/>
              <a:lumOff val="60000"/>
            </a:schemeClr>
          </a:solidFill>
        </p:spPr>
        <p:txBody>
          <a:bodyPr wrap="square" rtlCol="0">
            <a:spAutoFit/>
          </a:bodyPr>
          <a:lstStyle/>
          <a:p>
            <a:r>
              <a:rPr lang="en-US" dirty="0"/>
              <a:t>Contact information </a:t>
            </a:r>
          </a:p>
        </p:txBody>
      </p:sp>
      <p:sp>
        <p:nvSpPr>
          <p:cNvPr id="17" name="TextBox 16"/>
          <p:cNvSpPr txBox="1"/>
          <p:nvPr/>
        </p:nvSpPr>
        <p:spPr>
          <a:xfrm>
            <a:off x="4299035" y="6453498"/>
            <a:ext cx="2593731" cy="369332"/>
          </a:xfrm>
          <a:prstGeom prst="rect">
            <a:avLst/>
          </a:prstGeom>
          <a:solidFill>
            <a:schemeClr val="accent1">
              <a:lumMod val="40000"/>
              <a:lumOff val="60000"/>
            </a:schemeClr>
          </a:solidFill>
        </p:spPr>
        <p:txBody>
          <a:bodyPr wrap="square" rtlCol="0">
            <a:spAutoFit/>
          </a:bodyPr>
          <a:lstStyle/>
          <a:p>
            <a:r>
              <a:rPr lang="en-US" dirty="0"/>
              <a:t>Save and submit </a:t>
            </a:r>
          </a:p>
        </p:txBody>
      </p:sp>
    </p:spTree>
    <p:extLst>
      <p:ext uri="{BB962C8B-B14F-4D97-AF65-F5344CB8AC3E}">
        <p14:creationId xmlns:p14="http://schemas.microsoft.com/office/powerpoint/2010/main" val="798188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6" name="Headline">
            <a:extLst>
              <a:ext uri="{FF2B5EF4-FFF2-40B4-BE49-F238E27FC236}">
                <a16:creationId xmlns:a16="http://schemas.microsoft.com/office/drawing/2014/main" id="{72B3B5E6-BE17-924E-B9FE-B2A587D5C568}"/>
              </a:ext>
            </a:extLst>
          </p:cNvPr>
          <p:cNvSpPr txBox="1">
            <a:spLocks/>
          </p:cNvSpPr>
          <p:nvPr/>
        </p:nvSpPr>
        <p:spPr>
          <a:xfrm>
            <a:off x="2738992" y="316008"/>
            <a:ext cx="8373905" cy="533400"/>
          </a:xfrm>
          <a:prstGeom prst="rect">
            <a:avLst/>
          </a:prstGeom>
        </p:spPr>
        <p:txBody>
          <a:bodyPr>
            <a:normAutofit fontScale="70000" lnSpcReduction="2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u="sng" kern="0" dirty="0">
                <a:solidFill>
                  <a:srgbClr val="00338D"/>
                </a:solidFill>
              </a:rPr>
              <a:t>New Club Application Submission: LCI Final Approval Stage </a:t>
            </a:r>
          </a:p>
        </p:txBody>
      </p:sp>
      <p:sp>
        <p:nvSpPr>
          <p:cNvPr id="7"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LCI Final Approval </a:t>
            </a:r>
          </a:p>
        </p:txBody>
      </p:sp>
      <p:sp>
        <p:nvSpPr>
          <p:cNvPr id="10" name="TextBox 9"/>
          <p:cNvSpPr txBox="1"/>
          <p:nvPr/>
        </p:nvSpPr>
        <p:spPr>
          <a:xfrm>
            <a:off x="2637692" y="993450"/>
            <a:ext cx="8897816" cy="646331"/>
          </a:xfrm>
          <a:prstGeom prst="rect">
            <a:avLst/>
          </a:prstGeom>
          <a:noFill/>
        </p:spPr>
        <p:txBody>
          <a:bodyPr wrap="square" rtlCol="0">
            <a:spAutoFit/>
          </a:bodyPr>
          <a:lstStyle/>
          <a:p>
            <a:r>
              <a:rPr lang="en-US" dirty="0"/>
              <a:t>Once the members have been added and the Guiding Lion entered, the application moves to </a:t>
            </a:r>
            <a:r>
              <a:rPr lang="en-US" b="1" dirty="0">
                <a:solidFill>
                  <a:schemeClr val="accent1"/>
                </a:solidFill>
              </a:rPr>
              <a:t>LCI Final Approval </a:t>
            </a:r>
            <a:r>
              <a:rPr lang="en-US" dirty="0"/>
              <a:t>.  This is the final stage before the club is chartered.</a:t>
            </a:r>
          </a:p>
        </p:txBody>
      </p:sp>
      <p:sp>
        <p:nvSpPr>
          <p:cNvPr id="11" name="TextBox 10"/>
          <p:cNvSpPr txBox="1"/>
          <p:nvPr/>
        </p:nvSpPr>
        <p:spPr>
          <a:xfrm>
            <a:off x="8519746" y="1963052"/>
            <a:ext cx="2941486" cy="4093428"/>
          </a:xfrm>
          <a:prstGeom prst="rect">
            <a:avLst/>
          </a:prstGeom>
          <a:noFill/>
        </p:spPr>
        <p:txBody>
          <a:bodyPr wrap="square" rtlCol="0">
            <a:spAutoFit/>
          </a:bodyPr>
          <a:lstStyle/>
          <a:p>
            <a:r>
              <a:rPr lang="en-US" sz="2000" b="1" dirty="0">
                <a:solidFill>
                  <a:srgbClr val="0070C0"/>
                </a:solidFill>
              </a:rPr>
              <a:t>During this stage the following will take place: </a:t>
            </a:r>
          </a:p>
          <a:p>
            <a:endParaRPr lang="en-US" sz="2000" b="1" dirty="0">
              <a:solidFill>
                <a:srgbClr val="0070C0"/>
              </a:solidFill>
            </a:endParaRPr>
          </a:p>
          <a:p>
            <a:pPr marL="342900" indent="-342900">
              <a:buFont typeface="Wingdings" panose="05000000000000000000" pitchFamily="2" charset="2"/>
              <a:buChar char="ü"/>
            </a:pPr>
            <a:r>
              <a:rPr lang="en-US" sz="2000" b="1" dirty="0"/>
              <a:t>Final confirmation of all members status by LCI Coordinator</a:t>
            </a:r>
            <a:r>
              <a:rPr lang="en-US" sz="2000" dirty="0"/>
              <a:t>.</a:t>
            </a:r>
          </a:p>
          <a:p>
            <a:pPr marL="342900" indent="-342900">
              <a:buFont typeface="Wingdings" panose="05000000000000000000" pitchFamily="2" charset="2"/>
              <a:buChar char="ü"/>
            </a:pPr>
            <a:endParaRPr lang="en-US" sz="2000" b="1" dirty="0"/>
          </a:p>
          <a:p>
            <a:pPr marL="342900" indent="-342900">
              <a:buFont typeface="Wingdings" panose="05000000000000000000" pitchFamily="2" charset="2"/>
              <a:buChar char="ü"/>
            </a:pPr>
            <a:r>
              <a:rPr lang="en-US" sz="2000" b="1" dirty="0"/>
              <a:t>District enters Guiding Lion if not entered</a:t>
            </a:r>
            <a:endParaRPr lang="en-US" sz="2000" dirty="0"/>
          </a:p>
          <a:p>
            <a:pPr marL="342900" indent="-342900">
              <a:buFont typeface="Wingdings" panose="05000000000000000000" pitchFamily="2" charset="2"/>
              <a:buChar char="ü"/>
            </a:pPr>
            <a:endParaRPr lang="en-US" sz="2000" b="1" dirty="0"/>
          </a:p>
          <a:p>
            <a:pPr marL="342900" indent="-342900">
              <a:buFont typeface="Wingdings" panose="05000000000000000000" pitchFamily="2" charset="2"/>
              <a:buChar char="ü"/>
            </a:pPr>
            <a:r>
              <a:rPr lang="en-US" sz="2000" b="1" dirty="0"/>
              <a:t>District or Sponsoring club submits final payment.</a:t>
            </a:r>
            <a:endParaRPr lang="en-US" sz="2000" dirty="0"/>
          </a:p>
        </p:txBody>
      </p:sp>
      <p:pic>
        <p:nvPicPr>
          <p:cNvPr id="4" name="Picture 3"/>
          <p:cNvPicPr>
            <a:picLocks noChangeAspect="1"/>
          </p:cNvPicPr>
          <p:nvPr/>
        </p:nvPicPr>
        <p:blipFill>
          <a:blip r:embed="rId2"/>
          <a:stretch>
            <a:fillRect/>
          </a:stretch>
        </p:blipFill>
        <p:spPr>
          <a:xfrm>
            <a:off x="2107096" y="2539512"/>
            <a:ext cx="6412650" cy="2612780"/>
          </a:xfrm>
          <a:prstGeom prst="rect">
            <a:avLst/>
          </a:prstGeom>
        </p:spPr>
      </p:pic>
    </p:spTree>
    <p:extLst>
      <p:ext uri="{BB962C8B-B14F-4D97-AF65-F5344CB8AC3E}">
        <p14:creationId xmlns:p14="http://schemas.microsoft.com/office/powerpoint/2010/main" val="396475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738992" y="316008"/>
            <a:ext cx="8373905" cy="533400"/>
          </a:xfrm>
          <a:prstGeom prst="rect">
            <a:avLst/>
          </a:prstGeom>
        </p:spPr>
        <p:txBody>
          <a:bodyPr>
            <a:normAutofit fontScale="85000"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Chartering</a:t>
            </a:r>
          </a:p>
        </p:txBody>
      </p:sp>
      <p:sp>
        <p:nvSpPr>
          <p:cNvPr id="5"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Chartering </a:t>
            </a:r>
          </a:p>
        </p:txBody>
      </p:sp>
      <p:sp>
        <p:nvSpPr>
          <p:cNvPr id="7" name="TextBox 6"/>
          <p:cNvSpPr txBox="1"/>
          <p:nvPr/>
        </p:nvSpPr>
        <p:spPr>
          <a:xfrm>
            <a:off x="2700640" y="1255304"/>
            <a:ext cx="8897816" cy="707886"/>
          </a:xfrm>
          <a:prstGeom prst="rect">
            <a:avLst/>
          </a:prstGeom>
          <a:noFill/>
        </p:spPr>
        <p:txBody>
          <a:bodyPr wrap="square" rtlCol="0">
            <a:spAutoFit/>
          </a:bodyPr>
          <a:lstStyle/>
          <a:p>
            <a:r>
              <a:rPr lang="en-US" sz="2000" b="1" dirty="0"/>
              <a:t>Congratulations!!!  The application process is complete, and the club is now chartered.  The following steps will be completed for the newly chartered club. </a:t>
            </a:r>
          </a:p>
        </p:txBody>
      </p:sp>
      <p:sp>
        <p:nvSpPr>
          <p:cNvPr id="8" name="Body Copy">
            <a:extLst>
              <a:ext uri="{FF2B5EF4-FFF2-40B4-BE49-F238E27FC236}">
                <a16:creationId xmlns:a16="http://schemas.microsoft.com/office/drawing/2014/main" id="{90080B9E-C426-BF41-B08F-C2859FA9C036}"/>
              </a:ext>
            </a:extLst>
          </p:cNvPr>
          <p:cNvSpPr txBox="1">
            <a:spLocks/>
          </p:cNvSpPr>
          <p:nvPr/>
        </p:nvSpPr>
        <p:spPr>
          <a:xfrm>
            <a:off x="2442561" y="2084350"/>
            <a:ext cx="9245347"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endParaRPr>
          </a:p>
          <a:p>
            <a:pPr marL="285750" indent="-285750">
              <a:buFont typeface="Arial" panose="020B0604020202020204" pitchFamily="34" charset="0"/>
              <a:buChar char="•"/>
            </a:pPr>
            <a:r>
              <a:rPr lang="en-US" sz="1800" kern="0" dirty="0">
                <a:solidFill>
                  <a:srgbClr val="55565A"/>
                </a:solidFill>
              </a:rPr>
              <a:t>Chartering materials will be sent to the District Governor</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en-US" sz="1800" kern="0" dirty="0">
                <a:solidFill>
                  <a:srgbClr val="55565A"/>
                </a:solidFill>
              </a:rPr>
              <a:t>Charter materials include: Charter Member Pins, Charter Member Certificates, Charter Certificate, Sponsor Patch, and Letter from International President</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en-US" sz="1800" kern="0" dirty="0">
                <a:solidFill>
                  <a:srgbClr val="55565A"/>
                </a:solidFill>
              </a:rPr>
              <a:t>The new club charter night should be planned with the new club sponsor and Guiding Lion.</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en-US" sz="1800" kern="0" dirty="0">
                <a:solidFill>
                  <a:srgbClr val="55565A"/>
                </a:solidFill>
              </a:rPr>
              <a:t>New members entering the club within 90 days of the charter date will be considered “charter members”.</a:t>
            </a:r>
          </a:p>
          <a:p>
            <a:r>
              <a:rPr lang="en-US" sz="1800" kern="0" dirty="0">
                <a:solidFill>
                  <a:srgbClr val="55565A"/>
                </a:solidFill>
              </a:rPr>
              <a:t> </a:t>
            </a:r>
          </a:p>
          <a:p>
            <a:pPr marL="285750" indent="-285750">
              <a:buFont typeface="Arial" panose="020B0604020202020204" pitchFamily="34" charset="0"/>
              <a:buChar char="•"/>
            </a:pPr>
            <a:r>
              <a:rPr lang="en-US" sz="1800" kern="0" dirty="0">
                <a:solidFill>
                  <a:srgbClr val="55565A"/>
                </a:solidFill>
              </a:rPr>
              <a:t>Training for new officers should take place with Guiding Lion</a:t>
            </a:r>
          </a:p>
          <a:p>
            <a:pPr marL="285750" indent="-285750">
              <a:buFont typeface="Arial" panose="020B0604020202020204" pitchFamily="34" charset="0"/>
              <a:buChar char="•"/>
            </a:pPr>
            <a:endParaRPr lang="en-US" sz="1800" kern="0" dirty="0"/>
          </a:p>
          <a:p>
            <a:pPr marL="285750" indent="-285750">
              <a:buFont typeface="Arial" panose="020B0604020202020204" pitchFamily="34" charset="0"/>
              <a:buChar char="•"/>
            </a:pPr>
            <a:endParaRPr lang="en-US" sz="1500" i="1" kern="0" dirty="0"/>
          </a:p>
          <a:p>
            <a:endParaRPr lang="en-US" sz="1500" kern="0" dirty="0"/>
          </a:p>
        </p:txBody>
      </p:sp>
      <p:sp>
        <p:nvSpPr>
          <p:cNvPr id="9" name="Yellow Bar">
            <a:extLst>
              <a:ext uri="{FF2B5EF4-FFF2-40B4-BE49-F238E27FC236}">
                <a16:creationId xmlns:a16="http://schemas.microsoft.com/office/drawing/2014/main" id="{E51C4DA4-A142-A94A-BC66-DF4ADD1F27BE}"/>
              </a:ext>
            </a:extLst>
          </p:cNvPr>
          <p:cNvSpPr/>
          <p:nvPr/>
        </p:nvSpPr>
        <p:spPr>
          <a:xfrm>
            <a:off x="2790092" y="945243"/>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11" name="Yellow Bar">
            <a:extLst>
              <a:ext uri="{FF2B5EF4-FFF2-40B4-BE49-F238E27FC236}">
                <a16:creationId xmlns:a16="http://schemas.microsoft.com/office/drawing/2014/main" id="{E51C4DA4-A142-A94A-BC66-DF4ADD1F27BE}"/>
              </a:ext>
            </a:extLst>
          </p:cNvPr>
          <p:cNvSpPr/>
          <p:nvPr/>
        </p:nvSpPr>
        <p:spPr>
          <a:xfrm>
            <a:off x="2738992" y="224236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210150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Tips</a:t>
            </a:r>
          </a:p>
        </p:txBody>
      </p:sp>
      <p:sp>
        <p:nvSpPr>
          <p:cNvPr id="5" name="Yellow Bar">
            <a:extLst>
              <a:ext uri="{FF2B5EF4-FFF2-40B4-BE49-F238E27FC236}">
                <a16:creationId xmlns:a16="http://schemas.microsoft.com/office/drawing/2014/main" id="{E51C4DA4-A142-A94A-BC66-DF4ADD1F27BE}"/>
              </a:ext>
            </a:extLst>
          </p:cNvPr>
          <p:cNvSpPr/>
          <p:nvPr/>
        </p:nvSpPr>
        <p:spPr>
          <a:xfrm>
            <a:off x="2847990" y="1472725"/>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666687" y="1673863"/>
            <a:ext cx="8875358" cy="4507666"/>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b="1" u="sng" kern="0" dirty="0">
              <a:solidFill>
                <a:srgbClr val="55565A"/>
              </a:solidFill>
            </a:endParaRPr>
          </a:p>
          <a:p>
            <a:pPr marL="285750" indent="-285750">
              <a:buFont typeface="Arial" panose="020B0604020202020204" pitchFamily="34" charset="0"/>
              <a:buChar char="•"/>
            </a:pPr>
            <a:r>
              <a:rPr lang="en-US" sz="1800" kern="0" dirty="0">
                <a:solidFill>
                  <a:srgbClr val="55565A"/>
                </a:solidFill>
              </a:rPr>
              <a:t>Allow time for charter material production and shipping.</a:t>
            </a:r>
          </a:p>
          <a:p>
            <a:endParaRPr lang="en-US" sz="1800" kern="0" dirty="0">
              <a:solidFill>
                <a:srgbClr val="55565A"/>
              </a:solidFill>
            </a:endParaRPr>
          </a:p>
          <a:p>
            <a:pPr marL="285750" indent="-285750">
              <a:buFont typeface="Arial" panose="020B0604020202020204" pitchFamily="34" charset="0"/>
              <a:buChar char="•"/>
            </a:pPr>
            <a:r>
              <a:rPr lang="en-US" sz="1800" kern="0">
                <a:solidFill>
                  <a:srgbClr val="55565A"/>
                </a:solidFill>
              </a:rPr>
              <a:t>To </a:t>
            </a:r>
            <a:r>
              <a:rPr lang="en-US" sz="1800" kern="0" dirty="0">
                <a:solidFill>
                  <a:srgbClr val="55565A"/>
                </a:solidFill>
              </a:rPr>
              <a:t>expedite the application process, view comments in MyLCI and follow processing instructions.</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en-US" sz="1800" kern="0" dirty="0">
                <a:solidFill>
                  <a:srgbClr val="55565A"/>
                </a:solidFill>
              </a:rPr>
              <a:t>Applications need to be completed by June 20</a:t>
            </a:r>
            <a:r>
              <a:rPr lang="en-US" sz="1800" kern="0" baseline="30000" dirty="0">
                <a:solidFill>
                  <a:srgbClr val="55565A"/>
                </a:solidFill>
              </a:rPr>
              <a:t>th</a:t>
            </a:r>
            <a:r>
              <a:rPr lang="en-US" sz="1800" kern="0" dirty="0">
                <a:solidFill>
                  <a:srgbClr val="55565A"/>
                </a:solidFill>
              </a:rPr>
              <a:t> to be considered in the current fiscal year.</a:t>
            </a:r>
          </a:p>
          <a:p>
            <a:pPr marL="285750" indent="-285750">
              <a:buFont typeface="Arial" panose="020B0604020202020204" pitchFamily="34" charset="0"/>
              <a:buChar char="•"/>
            </a:pPr>
            <a:endParaRPr lang="en-US" sz="1800" kern="0" dirty="0">
              <a:solidFill>
                <a:srgbClr val="55565A"/>
              </a:solidFill>
            </a:endParaRPr>
          </a:p>
          <a:p>
            <a:pPr marL="285750" indent="-285750">
              <a:buFont typeface="Arial" panose="020B0604020202020204" pitchFamily="34" charset="0"/>
              <a:buChar char="•"/>
            </a:pPr>
            <a:r>
              <a:rPr lang="en-US" sz="1800" kern="0" dirty="0">
                <a:solidFill>
                  <a:srgbClr val="55565A"/>
                </a:solidFill>
              </a:rPr>
              <a:t>New Club Processing Team will monitor the application through the point of chartering. </a:t>
            </a:r>
          </a:p>
        </p:txBody>
      </p:sp>
      <p:sp>
        <p:nvSpPr>
          <p:cNvPr id="8"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spTree>
    <p:extLst>
      <p:ext uri="{BB962C8B-B14F-4D97-AF65-F5344CB8AC3E}">
        <p14:creationId xmlns:p14="http://schemas.microsoft.com/office/powerpoint/2010/main" val="420923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396095" y="2222674"/>
            <a:ext cx="7394843"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Club Chartering Support</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18</a:t>
            </a:fld>
            <a:endParaRPr lang="en-US" sz="1000" dirty="0">
              <a:solidFill>
                <a:srgbClr val="00338D"/>
              </a:solidFill>
            </a:endParaRPr>
          </a:p>
        </p:txBody>
      </p:sp>
      <p:sp>
        <p:nvSpPr>
          <p:cNvPr id="8" name="TextBox 7">
            <a:extLst>
              <a:ext uri="{FF2B5EF4-FFF2-40B4-BE49-F238E27FC236}">
                <a16:creationId xmlns:a16="http://schemas.microsoft.com/office/drawing/2014/main" id="{AEDD983F-9C5A-FE49-BD60-CE5B5DAA15D7}"/>
              </a:ext>
            </a:extLst>
          </p:cNvPr>
          <p:cNvSpPr txBox="1"/>
          <p:nvPr/>
        </p:nvSpPr>
        <p:spPr>
          <a:xfrm>
            <a:off x="1801006" y="3331913"/>
            <a:ext cx="8585022" cy="3170099"/>
          </a:xfrm>
          <a:prstGeom prst="rect">
            <a:avLst/>
          </a:prstGeom>
          <a:noFill/>
        </p:spPr>
        <p:txBody>
          <a:bodyPr wrap="square" rtlCol="0">
            <a:spAutoFit/>
          </a:bodyPr>
          <a:lstStyle/>
          <a:p>
            <a:pPr algn="ctr"/>
            <a:r>
              <a:rPr lang="en-US" sz="3200" kern="0" dirty="0">
                <a:solidFill>
                  <a:schemeClr val="bg1"/>
                </a:solidFill>
                <a:latin typeface="Arial" charset="0"/>
                <a:ea typeface="Arial Hebrew Scholar" charset="-79"/>
                <a:cs typeface="Arial" charset="0"/>
              </a:rPr>
              <a:t>For questions regarding the new club chartering process email </a:t>
            </a:r>
            <a:r>
              <a:rPr lang="en-US" sz="3200" kern="0" dirty="0">
                <a:solidFill>
                  <a:schemeClr val="bg1"/>
                </a:solidFill>
                <a:latin typeface="Arial" charset="0"/>
                <a:ea typeface="Arial Hebrew Scholar" charset="-79"/>
                <a:cs typeface="Arial" charset="0"/>
                <a:hlinkClick r:id="rId4"/>
              </a:rPr>
              <a:t>newclubs@lionsclub.org</a:t>
            </a:r>
            <a:r>
              <a:rPr lang="en-US" sz="3200" kern="0" dirty="0">
                <a:solidFill>
                  <a:schemeClr val="bg1"/>
                </a:solidFill>
                <a:latin typeface="Arial" charset="0"/>
                <a:ea typeface="Arial Hebrew Scholar" charset="-79"/>
                <a:cs typeface="Arial" charset="0"/>
              </a:rPr>
              <a:t>.</a:t>
            </a:r>
          </a:p>
          <a:p>
            <a:pPr algn="ctr"/>
            <a:r>
              <a:rPr lang="en-US" sz="3200" kern="0" dirty="0">
                <a:solidFill>
                  <a:schemeClr val="bg1"/>
                </a:solidFill>
                <a:latin typeface="Arial" charset="0"/>
                <a:ea typeface="Arial Hebrew Scholar" charset="-79"/>
                <a:cs typeface="Arial" charset="0"/>
              </a:rPr>
              <a:t> </a:t>
            </a:r>
          </a:p>
          <a:p>
            <a:pPr marL="285750" indent="-285750" algn="ctr">
              <a:buFontTx/>
              <a:buChar char="-"/>
            </a:pP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a:p>
            <a:pPr algn="ctr"/>
            <a:endParaRPr lang="en-US" kern="0" dirty="0">
              <a:solidFill>
                <a:schemeClr val="bg1"/>
              </a:solidFill>
              <a:latin typeface="Arial" charset="0"/>
              <a:ea typeface="Arial Hebrew Scholar" charset="-79"/>
              <a:cs typeface="Arial" charset="0"/>
            </a:endParaRPr>
          </a:p>
        </p:txBody>
      </p:sp>
    </p:spTree>
    <p:extLst>
      <p:ext uri="{BB962C8B-B14F-4D97-AF65-F5344CB8AC3E}">
        <p14:creationId xmlns:p14="http://schemas.microsoft.com/office/powerpoint/2010/main" val="347103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ackground - Image">
            <a:extLst>
              <a:ext uri="{FF2B5EF4-FFF2-40B4-BE49-F238E27FC236}">
                <a16:creationId xmlns:a16="http://schemas.microsoft.com/office/drawing/2014/main" id="{4972701C-247A-3448-8A68-1078D203BFA0}"/>
              </a:ext>
            </a:extLst>
          </p:cNvPr>
          <p:cNvPicPr>
            <a:picLocks noChangeAspect="1"/>
          </p:cNvPicPr>
          <p:nvPr/>
        </p:nvPicPr>
        <p:blipFill>
          <a:blip r:embed="rId3"/>
          <a:stretch>
            <a:fillRect/>
          </a:stretch>
        </p:blipFill>
        <p:spPr>
          <a:xfrm>
            <a:off x="0" y="0"/>
            <a:ext cx="12192000" cy="6858000"/>
          </a:xfrm>
          <a:prstGeom prst="rect">
            <a:avLst/>
          </a:prstGeom>
        </p:spPr>
      </p:pic>
      <p:sp>
        <p:nvSpPr>
          <p:cNvPr id="11" name="Background - Overlay">
            <a:extLst>
              <a:ext uri="{FF2B5EF4-FFF2-40B4-BE49-F238E27FC236}">
                <a16:creationId xmlns:a16="http://schemas.microsoft.com/office/drawing/2014/main" id="{FE160F02-72FD-634C-A0E2-F170E78E8F1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Emblem - White" descr="lionlogo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5" name="Headline"/>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6" name="Gold Ba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dirty="0"/>
          </a:p>
        </p:txBody>
      </p:sp>
      <p:sp>
        <p:nvSpPr>
          <p:cNvPr id="7" name="Copyright"/>
          <p:cNvSpPr txBox="1"/>
          <p:nvPr/>
        </p:nvSpPr>
        <p:spPr>
          <a:xfrm>
            <a:off x="330344" y="6231449"/>
            <a:ext cx="3399810" cy="338554"/>
          </a:xfrm>
          <a:prstGeom prst="rect">
            <a:avLst/>
          </a:prstGeom>
          <a:noFill/>
        </p:spPr>
        <p:txBody>
          <a:bodyPr wrap="square" rtlCol="0">
            <a:spAutoFit/>
          </a:bodyPr>
          <a:lstStyle/>
          <a:p>
            <a:pPr algn="ctr"/>
            <a:r>
              <a:rPr lang="en-US" sz="1600" b="1" dirty="0">
                <a:solidFill>
                  <a:schemeClr val="bg1"/>
                </a:solidFill>
              </a:rPr>
              <a:t>© 2019 Lions Clubs International</a:t>
            </a:r>
          </a:p>
        </p:txBody>
      </p:sp>
      <p:sp>
        <p:nvSpPr>
          <p:cNvPr id="12" name="Page Number - White">
            <a:extLst>
              <a:ext uri="{FF2B5EF4-FFF2-40B4-BE49-F238E27FC236}">
                <a16:creationId xmlns:a16="http://schemas.microsoft.com/office/drawing/2014/main" id="{7D11791B-A09B-C447-8C0A-F079F842B63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19</a:t>
            </a:fld>
            <a:endParaRPr lang="en-US" sz="1000" dirty="0">
              <a:solidFill>
                <a:schemeClr val="bg1"/>
              </a:solidFill>
            </a:endParaRPr>
          </a:p>
        </p:txBody>
      </p:sp>
      <p:sp>
        <p:nvSpPr>
          <p:cNvPr id="9" name="Copyright">
            <a:extLst>
              <a:ext uri="{FF2B5EF4-FFF2-40B4-BE49-F238E27FC236}">
                <a16:creationId xmlns:a16="http://schemas.microsoft.com/office/drawing/2014/main" id="{D988BEB0-7FD3-471A-8F6B-88CE17B51629}"/>
              </a:ext>
            </a:extLst>
          </p:cNvPr>
          <p:cNvSpPr txBox="1"/>
          <p:nvPr/>
        </p:nvSpPr>
        <p:spPr>
          <a:xfrm>
            <a:off x="7995329" y="6231449"/>
            <a:ext cx="339981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Updated 10/2021 EN</a:t>
            </a:r>
          </a:p>
        </p:txBody>
      </p:sp>
    </p:spTree>
    <p:extLst>
      <p:ext uri="{BB962C8B-B14F-4D97-AF65-F5344CB8AC3E}">
        <p14:creationId xmlns:p14="http://schemas.microsoft.com/office/powerpoint/2010/main" val="15173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1016063" y="3169602"/>
            <a:ext cx="5590146" cy="191923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600" kern="0" dirty="0">
                <a:solidFill>
                  <a:schemeClr val="bg1"/>
                </a:solidFill>
              </a:rPr>
              <a:t>Congratulations on taking the first steps in forming a new club.  This guide will provide you with step-by-step instructions on completing the new club application process.</a:t>
            </a:r>
          </a:p>
          <a:p>
            <a:endParaRPr lang="en-US" sz="1600" kern="0" dirty="0">
              <a:solidFill>
                <a:schemeClr val="bg1"/>
              </a:solidFill>
            </a:endParaRPr>
          </a:p>
          <a:p>
            <a:r>
              <a:rPr lang="en-US" sz="1600" b="1" u="sng" kern="0" dirty="0">
                <a:solidFill>
                  <a:schemeClr val="bg1"/>
                </a:solidFill>
              </a:rPr>
              <a:t>This guide will include:</a:t>
            </a:r>
          </a:p>
          <a:p>
            <a:pPr marL="285750" indent="-285750">
              <a:buFontTx/>
              <a:buChar char="-"/>
            </a:pPr>
            <a:r>
              <a:rPr lang="en-US" sz="1600" kern="0" dirty="0">
                <a:solidFill>
                  <a:schemeClr val="bg1"/>
                </a:solidFill>
              </a:rPr>
              <a:t>Naming of a club</a:t>
            </a:r>
          </a:p>
          <a:p>
            <a:pPr marL="285750" indent="-285750">
              <a:buFontTx/>
              <a:buChar char="-"/>
            </a:pPr>
            <a:r>
              <a:rPr lang="en-US" sz="1600" kern="0" dirty="0">
                <a:solidFill>
                  <a:schemeClr val="bg1"/>
                </a:solidFill>
              </a:rPr>
              <a:t>Who can process the application</a:t>
            </a:r>
          </a:p>
          <a:p>
            <a:pPr marL="285750" indent="-285750">
              <a:buFontTx/>
              <a:buChar char="-"/>
            </a:pPr>
            <a:r>
              <a:rPr lang="en-US" sz="1600" kern="0" dirty="0">
                <a:solidFill>
                  <a:schemeClr val="bg1"/>
                </a:solidFill>
              </a:rPr>
              <a:t>The application stage process</a:t>
            </a:r>
          </a:p>
          <a:p>
            <a:pPr marL="285750" indent="-285750">
              <a:buFontTx/>
              <a:buChar char="-"/>
            </a:pPr>
            <a:r>
              <a:rPr lang="en-US" sz="1600" kern="0" dirty="0">
                <a:solidFill>
                  <a:schemeClr val="bg1"/>
                </a:solidFill>
              </a:rPr>
              <a:t>Club Charter approval process </a:t>
            </a:r>
          </a:p>
          <a:p>
            <a:pPr marL="285750" indent="-285750">
              <a:buFontTx/>
              <a:buChar char="-"/>
            </a:pPr>
            <a:r>
              <a:rPr lang="en-US" sz="1600" kern="0" dirty="0">
                <a:solidFill>
                  <a:schemeClr val="bg1"/>
                </a:solidFill>
              </a:rPr>
              <a:t>Club chartering tips</a:t>
            </a:r>
          </a:p>
        </p:txBody>
      </p:sp>
      <p:sp>
        <p:nvSpPr>
          <p:cNvPr id="15" name="Yellow Bar">
            <a:extLst>
              <a:ext uri="{FF2B5EF4-FFF2-40B4-BE49-F238E27FC236}">
                <a16:creationId xmlns:a16="http://schemas.microsoft.com/office/drawing/2014/main" id="{E51C4DA4-A142-A94A-BC66-DF4ADD1F27BE}"/>
              </a:ext>
            </a:extLst>
          </p:cNvPr>
          <p:cNvSpPr/>
          <p:nvPr/>
        </p:nvSpPr>
        <p:spPr>
          <a:xfrm>
            <a:off x="1137330" y="2908687"/>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pic>
        <p:nvPicPr>
          <p:cNvPr id="13" name="Emblem - White">
            <a:extLst>
              <a:ext uri="{FF2B5EF4-FFF2-40B4-BE49-F238E27FC236}">
                <a16:creationId xmlns:a16="http://schemas.microsoft.com/office/drawing/2014/main" id="{742E736A-F6AC-474E-9CC7-D53F6D74FA5F}"/>
              </a:ext>
            </a:extLst>
          </p:cNvPr>
          <p:cNvPicPr>
            <a:picLocks noChangeAspect="1"/>
          </p:cNvPicPr>
          <p:nvPr/>
        </p:nvPicPr>
        <p:blipFill rotWithShape="1">
          <a:blip r:embed="rId3">
            <a:alphaModFix amt="2000"/>
          </a:blip>
          <a:srcRect r="22419" b="12347"/>
          <a:stretch/>
        </p:blipFill>
        <p:spPr>
          <a:xfrm>
            <a:off x="6999110" y="1311075"/>
            <a:ext cx="5181601" cy="5546926"/>
          </a:xfrm>
          <a:prstGeom prst="rect">
            <a:avLst/>
          </a:prstGeom>
        </p:spPr>
      </p:pic>
      <p:sp>
        <p:nvSpPr>
          <p:cNvPr id="10" name="Headline">
            <a:extLst>
              <a:ext uri="{FF2B5EF4-FFF2-40B4-BE49-F238E27FC236}">
                <a16:creationId xmlns:a16="http://schemas.microsoft.com/office/drawing/2014/main" id="{D4C8344C-36A9-3F47-BAFA-0F7F5381B063}"/>
              </a:ext>
            </a:extLst>
          </p:cNvPr>
          <p:cNvSpPr txBox="1">
            <a:spLocks/>
          </p:cNvSpPr>
          <p:nvPr/>
        </p:nvSpPr>
        <p:spPr>
          <a:xfrm>
            <a:off x="1027265" y="1503742"/>
            <a:ext cx="5357631" cy="1145120"/>
          </a:xfrm>
          <a:prstGeom prst="rect">
            <a:avLst/>
          </a:prstGeom>
        </p:spPr>
        <p:txBody>
          <a:bodyPr>
            <a:no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4200" kern="0" dirty="0">
                <a:solidFill>
                  <a:schemeClr val="bg1"/>
                </a:solidFill>
              </a:rPr>
              <a:t>New Club Application Process</a:t>
            </a:r>
          </a:p>
        </p:txBody>
      </p:sp>
    </p:spTree>
    <p:extLst>
      <p:ext uri="{BB962C8B-B14F-4D97-AF65-F5344CB8AC3E}">
        <p14:creationId xmlns:p14="http://schemas.microsoft.com/office/powerpoint/2010/main" val="381415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2"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026392" y="2338661"/>
            <a:ext cx="460522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endParaRPr>
          </a:p>
          <a:p>
            <a:pPr marL="285750" indent="-285750">
              <a:buFont typeface="Arial" panose="020B0604020202020204" pitchFamily="34" charset="0"/>
              <a:buChar char="•"/>
            </a:pPr>
            <a:r>
              <a:rPr lang="en-US" sz="1400" kern="0" dirty="0"/>
              <a:t> </a:t>
            </a:r>
            <a:r>
              <a:rPr lang="en-US" sz="1500" kern="0" dirty="0"/>
              <a:t>A proposed Lions Club or club branch must be known by the actual name of the “municipality” or it’s equivalent governmental subdivision in which it is located.</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en-US" sz="1500" kern="0" dirty="0"/>
              <a:t>Campus clubs can use the college or university name as its “municipality.</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en-US" sz="1500" kern="0" dirty="0"/>
              <a:t>“Distinguishing designation” for clubs located in the same municipality may be any name which clearly identifies the club from other clubs.  Distinguishing designation will be added after the municipality. </a:t>
            </a:r>
            <a:r>
              <a:rPr lang="en-US" sz="1500" i="1" kern="0" dirty="0"/>
              <a:t>Ex. Oakbrook Sight Lions Clubs</a:t>
            </a:r>
          </a:p>
          <a:p>
            <a:pPr marL="285750" indent="-285750">
              <a:buFont typeface="Arial" panose="020B0604020202020204" pitchFamily="34" charset="0"/>
              <a:buChar char="•"/>
            </a:pPr>
            <a:endParaRPr lang="en-US" sz="1500" i="1" kern="0" dirty="0"/>
          </a:p>
          <a:p>
            <a:endParaRPr lang="en-US" sz="1500" kern="0" dirty="0"/>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dirty="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689956"/>
            <a:ext cx="8373905" cy="830732"/>
          </a:xfrm>
          <a:prstGeom prst="rect">
            <a:avLst/>
          </a:prstGeom>
        </p:spPr>
        <p:txBody>
          <a:bodyPr>
            <a:normAutofit fontScale="92500"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a:t>
            </a:r>
          </a:p>
          <a:p>
            <a:r>
              <a:rPr lang="en-US" sz="3200" kern="0" dirty="0">
                <a:solidFill>
                  <a:srgbClr val="00338D"/>
                </a:solidFill>
              </a:rPr>
              <a:t>Choosing a name </a:t>
            </a:r>
          </a:p>
        </p:txBody>
      </p:sp>
      <p:sp>
        <p:nvSpPr>
          <p:cNvPr id="13" name="Body Copy">
            <a:extLst>
              <a:ext uri="{FF2B5EF4-FFF2-40B4-BE49-F238E27FC236}">
                <a16:creationId xmlns:a16="http://schemas.microsoft.com/office/drawing/2014/main" id="{90080B9E-C426-BF41-B08F-C2859FA9C036}"/>
              </a:ext>
            </a:extLst>
          </p:cNvPr>
          <p:cNvSpPr txBox="1">
            <a:spLocks/>
          </p:cNvSpPr>
          <p:nvPr/>
        </p:nvSpPr>
        <p:spPr>
          <a:xfrm>
            <a:off x="7177490" y="2368154"/>
            <a:ext cx="460522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800" kern="0" dirty="0">
              <a:solidFill>
                <a:srgbClr val="55565A"/>
              </a:solidFill>
            </a:endParaRPr>
          </a:p>
          <a:p>
            <a:pPr marL="285750" indent="-285750">
              <a:buFont typeface="Arial" panose="020B0604020202020204" pitchFamily="34" charset="0"/>
              <a:buChar char="•"/>
            </a:pPr>
            <a:r>
              <a:rPr lang="en-US" sz="1500" kern="0" dirty="0"/>
              <a:t>“Host Club” shall be title for parent club in municipality</a:t>
            </a:r>
          </a:p>
          <a:p>
            <a:endParaRPr lang="en-US" sz="1500" kern="0" dirty="0"/>
          </a:p>
          <a:p>
            <a:pPr marL="285750" indent="-285750">
              <a:buFont typeface="Arial" panose="020B0604020202020204" pitchFamily="34" charset="0"/>
              <a:buChar char="•"/>
            </a:pPr>
            <a:r>
              <a:rPr lang="en-US" sz="1500" kern="0" dirty="0"/>
              <a:t>Lions Clubs cannot be named after living individuals</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en-US" sz="1500" kern="0" dirty="0"/>
              <a:t>No Lions Club may add “International” as a distinguishing designation to its name</a:t>
            </a:r>
          </a:p>
          <a:p>
            <a:pPr marL="285750" indent="-285750">
              <a:buFont typeface="Arial" panose="020B0604020202020204" pitchFamily="34" charset="0"/>
              <a:buChar char="•"/>
            </a:pPr>
            <a:endParaRPr lang="en-US" sz="1500" kern="0" dirty="0"/>
          </a:p>
          <a:p>
            <a:pPr marL="285750" indent="-285750">
              <a:buFont typeface="Arial" panose="020B0604020202020204" pitchFamily="34" charset="0"/>
              <a:buChar char="•"/>
            </a:pPr>
            <a:r>
              <a:rPr lang="en-US" sz="1500" kern="0" dirty="0"/>
              <a:t>If including a company’s name, documentation must be provided by company prior to club approval</a:t>
            </a:r>
          </a:p>
        </p:txBody>
      </p:sp>
      <p:sp>
        <p:nvSpPr>
          <p:cNvPr id="2" name="TextBox 1"/>
          <p:cNvSpPr txBox="1"/>
          <p:nvPr/>
        </p:nvSpPr>
        <p:spPr>
          <a:xfrm>
            <a:off x="2386126" y="1881424"/>
            <a:ext cx="8424617" cy="646331"/>
          </a:xfrm>
          <a:prstGeom prst="rect">
            <a:avLst/>
          </a:prstGeom>
          <a:noFill/>
        </p:spPr>
        <p:txBody>
          <a:bodyPr wrap="square" rtlCol="0">
            <a:spAutoFit/>
          </a:bodyPr>
          <a:lstStyle/>
          <a:p>
            <a:r>
              <a:rPr lang="en-US" b="1" kern="0" dirty="0">
                <a:solidFill>
                  <a:srgbClr val="55565A"/>
                </a:solidFill>
              </a:rPr>
              <a:t>The first step in the application process is choosing a name.  The following guidelines will help to support your name choice.</a:t>
            </a:r>
          </a:p>
        </p:txBody>
      </p:sp>
    </p:spTree>
    <p:extLst>
      <p:ext uri="{BB962C8B-B14F-4D97-AF65-F5344CB8AC3E}">
        <p14:creationId xmlns:p14="http://schemas.microsoft.com/office/powerpoint/2010/main" val="37414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3">
            <a:alphaModFix amt="5000"/>
          </a:blip>
          <a:srcRect l="8711" t="16425" r="13854" b="11766"/>
          <a:stretch/>
        </p:blipFill>
        <p:spPr>
          <a:xfrm>
            <a:off x="0"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2396095" y="2222674"/>
            <a:ext cx="7394843"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Charter Application Process</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2978596"/>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dirty="0">
              <a:solidFill>
                <a:srgbClr val="EBB700"/>
              </a:solidFill>
              <a:latin typeface="Arial" charset="0"/>
              <a:ea typeface="Arial" charset="0"/>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4</a:t>
            </a:fld>
            <a:endParaRPr lang="en-US" sz="1000" dirty="0">
              <a:solidFill>
                <a:srgbClr val="00338D"/>
              </a:solidFill>
            </a:endParaRPr>
          </a:p>
        </p:txBody>
      </p:sp>
    </p:spTree>
    <p:extLst>
      <p:ext uri="{BB962C8B-B14F-4D97-AF65-F5344CB8AC3E}">
        <p14:creationId xmlns:p14="http://schemas.microsoft.com/office/powerpoint/2010/main" val="43812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417482" y="1764732"/>
            <a:ext cx="8875358" cy="78132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kern="0" dirty="0">
                <a:solidFill>
                  <a:srgbClr val="55565A"/>
                </a:solidFill>
              </a:rPr>
              <a:t>The information below provides details on who can process the new club application on the district and club level.</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562708"/>
            <a:ext cx="8373905" cy="957980"/>
          </a:xfrm>
          <a:prstGeom prst="rect">
            <a:avLst/>
          </a:prstGeom>
        </p:spPr>
        <p:txBody>
          <a:bodyPr>
            <a:normAutofit lnSpcReduction="100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District Application Process</a:t>
            </a:r>
          </a:p>
        </p:txBody>
      </p:sp>
      <p:graphicFrame>
        <p:nvGraphicFramePr>
          <p:cNvPr id="2" name="Table 1"/>
          <p:cNvGraphicFramePr>
            <a:graphicFrameLocks noGrp="1"/>
          </p:cNvGraphicFramePr>
          <p:nvPr>
            <p:extLst>
              <p:ext uri="{D42A27DB-BD31-4B8C-83A1-F6EECF244321}">
                <p14:modId xmlns:p14="http://schemas.microsoft.com/office/powerpoint/2010/main" val="1477093617"/>
              </p:ext>
            </p:extLst>
          </p:nvPr>
        </p:nvGraphicFramePr>
        <p:xfrm>
          <a:off x="2483984" y="2519160"/>
          <a:ext cx="8875360" cy="3825240"/>
        </p:xfrm>
        <a:graphic>
          <a:graphicData uri="http://schemas.openxmlformats.org/drawingml/2006/table">
            <a:tbl>
              <a:tblPr firstRow="1" bandRow="1">
                <a:tableStyleId>{5C22544A-7EE6-4342-B048-85BDC9FD1C3A}</a:tableStyleId>
              </a:tblPr>
              <a:tblGrid>
                <a:gridCol w="1775072">
                  <a:extLst>
                    <a:ext uri="{9D8B030D-6E8A-4147-A177-3AD203B41FA5}">
                      <a16:colId xmlns:a16="http://schemas.microsoft.com/office/drawing/2014/main" val="20000"/>
                    </a:ext>
                  </a:extLst>
                </a:gridCol>
                <a:gridCol w="1775072">
                  <a:extLst>
                    <a:ext uri="{9D8B030D-6E8A-4147-A177-3AD203B41FA5}">
                      <a16:colId xmlns:a16="http://schemas.microsoft.com/office/drawing/2014/main" val="20001"/>
                    </a:ext>
                  </a:extLst>
                </a:gridCol>
                <a:gridCol w="1775072">
                  <a:extLst>
                    <a:ext uri="{9D8B030D-6E8A-4147-A177-3AD203B41FA5}">
                      <a16:colId xmlns:a16="http://schemas.microsoft.com/office/drawing/2014/main" val="20002"/>
                    </a:ext>
                  </a:extLst>
                </a:gridCol>
                <a:gridCol w="1775072">
                  <a:extLst>
                    <a:ext uri="{9D8B030D-6E8A-4147-A177-3AD203B41FA5}">
                      <a16:colId xmlns:a16="http://schemas.microsoft.com/office/drawing/2014/main" val="20003"/>
                    </a:ext>
                  </a:extLst>
                </a:gridCol>
                <a:gridCol w="1775072">
                  <a:extLst>
                    <a:ext uri="{9D8B030D-6E8A-4147-A177-3AD203B41FA5}">
                      <a16:colId xmlns:a16="http://schemas.microsoft.com/office/drawing/2014/main" val="20004"/>
                    </a:ext>
                  </a:extLst>
                </a:gridCol>
              </a:tblGrid>
              <a:tr h="370840">
                <a:tc>
                  <a:txBody>
                    <a:bodyPr/>
                    <a:lstStyle/>
                    <a:p>
                      <a:r>
                        <a:rPr lang="en-US" dirty="0"/>
                        <a:t>Application Entry</a:t>
                      </a:r>
                    </a:p>
                  </a:txBody>
                  <a:tcPr/>
                </a:tc>
                <a:tc>
                  <a:txBody>
                    <a:bodyPr/>
                    <a:lstStyle/>
                    <a:p>
                      <a:r>
                        <a:rPr lang="en-US" dirty="0"/>
                        <a:t>Charter</a:t>
                      </a:r>
                      <a:r>
                        <a:rPr lang="en-US" baseline="0" dirty="0"/>
                        <a:t> Member Entry</a:t>
                      </a:r>
                      <a:endParaRPr lang="en-US" dirty="0"/>
                    </a:p>
                  </a:txBody>
                  <a:tcPr/>
                </a:tc>
                <a:tc>
                  <a:txBody>
                    <a:bodyPr/>
                    <a:lstStyle/>
                    <a:p>
                      <a:r>
                        <a:rPr lang="en-US" dirty="0"/>
                        <a:t>Guiding</a:t>
                      </a:r>
                      <a:r>
                        <a:rPr lang="en-US" baseline="0" dirty="0"/>
                        <a:t> Lion Entry</a:t>
                      </a:r>
                      <a:endParaRPr lang="en-US" dirty="0"/>
                    </a:p>
                  </a:txBody>
                  <a:tcPr/>
                </a:tc>
                <a:tc>
                  <a:txBody>
                    <a:bodyPr/>
                    <a:lstStyle/>
                    <a:p>
                      <a:r>
                        <a:rPr lang="en-US" dirty="0"/>
                        <a:t>Application</a:t>
                      </a:r>
                      <a:r>
                        <a:rPr lang="en-US" baseline="0" dirty="0"/>
                        <a:t> Approval </a:t>
                      </a:r>
                      <a:endParaRPr lang="en-US" dirty="0"/>
                    </a:p>
                  </a:txBody>
                  <a:tcPr/>
                </a:tc>
                <a:tc>
                  <a:txBody>
                    <a:bodyPr/>
                    <a:lstStyle/>
                    <a:p>
                      <a:r>
                        <a:rPr lang="en-US" dirty="0"/>
                        <a:t>Club Payment through MyLCI</a:t>
                      </a:r>
                    </a:p>
                  </a:txBody>
                  <a:tcPr/>
                </a:tc>
                <a:extLst>
                  <a:ext uri="{0D108BD9-81ED-4DB2-BD59-A6C34878D82A}">
                    <a16:rowId xmlns:a16="http://schemas.microsoft.com/office/drawing/2014/main" val="10000"/>
                  </a:ext>
                </a:extLst>
              </a:tr>
              <a:tr h="370840">
                <a:tc>
                  <a:txBody>
                    <a:bodyPr/>
                    <a:lstStyle/>
                    <a:p>
                      <a:r>
                        <a:rPr lang="en-US" sz="1400" dirty="0"/>
                        <a:t>District Governor</a:t>
                      </a:r>
                    </a:p>
                  </a:txBody>
                  <a:tcPr/>
                </a:tc>
                <a:tc>
                  <a:txBody>
                    <a:bodyPr/>
                    <a:lstStyle/>
                    <a:p>
                      <a:r>
                        <a:rPr lang="en-US" sz="1400" dirty="0"/>
                        <a:t>District Governor</a:t>
                      </a:r>
                    </a:p>
                  </a:txBody>
                  <a:tcPr/>
                </a:tc>
                <a:tc>
                  <a:txBody>
                    <a:bodyPr/>
                    <a:lstStyle/>
                    <a:p>
                      <a:r>
                        <a:rPr lang="en-US" sz="1400" dirty="0"/>
                        <a:t>District Governor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District Governor</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New Club Treasurer</a:t>
                      </a:r>
                    </a:p>
                    <a:p>
                      <a:endParaRPr lang="en-US" sz="1400" dirty="0"/>
                    </a:p>
                  </a:txBody>
                  <a:tcPr/>
                </a:tc>
                <a:extLst>
                  <a:ext uri="{0D108BD9-81ED-4DB2-BD59-A6C34878D82A}">
                    <a16:rowId xmlns:a16="http://schemas.microsoft.com/office/drawing/2014/main" val="10001"/>
                  </a:ext>
                </a:extLst>
              </a:tr>
              <a:tr h="370840">
                <a:tc>
                  <a:txBody>
                    <a:bodyPr/>
                    <a:lstStyle/>
                    <a:p>
                      <a:r>
                        <a:rPr lang="en-US" sz="1400" dirty="0"/>
                        <a:t>Coordinating Lion</a:t>
                      </a:r>
                    </a:p>
                  </a:txBody>
                  <a:tcPr/>
                </a:tc>
                <a:tc>
                  <a:txBody>
                    <a:bodyPr/>
                    <a:lstStyle/>
                    <a:p>
                      <a:r>
                        <a:rPr lang="en-US" sz="1400" dirty="0"/>
                        <a:t>Coordinating Lion</a:t>
                      </a:r>
                    </a:p>
                  </a:txBody>
                  <a:tcPr/>
                </a:tc>
                <a:tc>
                  <a:txBody>
                    <a:bodyPr/>
                    <a:lstStyle/>
                    <a:p>
                      <a:r>
                        <a:rPr lang="en-US" sz="1400" dirty="0"/>
                        <a:t>Coordinating Lion</a:t>
                      </a:r>
                    </a:p>
                  </a:txBody>
                  <a:tcPr/>
                </a:tc>
                <a:tc>
                  <a:txBody>
                    <a:bodyPr/>
                    <a:lstStyle/>
                    <a:p>
                      <a:r>
                        <a:rPr lang="en-US" sz="1400" dirty="0"/>
                        <a:t>Coordinating</a:t>
                      </a:r>
                      <a:r>
                        <a:rPr lang="en-US" sz="1400" baseline="0" dirty="0"/>
                        <a:t> Lion</a:t>
                      </a:r>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r>
                        <a:rPr lang="en-US" sz="1400" dirty="0"/>
                        <a:t>District GMT Coordinator</a:t>
                      </a:r>
                    </a:p>
                  </a:txBody>
                  <a:tcPr/>
                </a:tc>
                <a:tc>
                  <a:txBody>
                    <a:bodyPr/>
                    <a:lstStyle/>
                    <a:p>
                      <a:r>
                        <a:rPr lang="en-US" sz="1400" dirty="0"/>
                        <a:t>District GMT Coordinator</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3"/>
                  </a:ext>
                </a:extLst>
              </a:tr>
              <a:tr h="370840">
                <a:tc>
                  <a:txBody>
                    <a:bodyPr/>
                    <a:lstStyle/>
                    <a:p>
                      <a:r>
                        <a:rPr lang="en-US" sz="1400" dirty="0"/>
                        <a:t>Sponsoring Club President</a:t>
                      </a:r>
                    </a:p>
                  </a:txBody>
                  <a:tcPr/>
                </a:tc>
                <a:tc>
                  <a:txBody>
                    <a:bodyPr/>
                    <a:lstStyle/>
                    <a:p>
                      <a:r>
                        <a:rPr lang="en-US" sz="1400" dirty="0"/>
                        <a:t>Sponsoring Club President</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4"/>
                  </a:ext>
                </a:extLst>
              </a:tr>
              <a:tr h="370840">
                <a:tc>
                  <a:txBody>
                    <a:bodyPr/>
                    <a:lstStyle/>
                    <a:p>
                      <a:r>
                        <a:rPr lang="en-US" sz="1400" dirty="0"/>
                        <a:t>Sponsoring</a:t>
                      </a:r>
                      <a:r>
                        <a:rPr lang="en-US" sz="1400" baseline="0" dirty="0"/>
                        <a:t> Club Secretary</a:t>
                      </a:r>
                      <a:endParaRPr lang="en-US" sz="1400" dirty="0"/>
                    </a:p>
                  </a:txBody>
                  <a:tcPr/>
                </a:tc>
                <a:tc>
                  <a:txBody>
                    <a:bodyPr/>
                    <a:lstStyle/>
                    <a:p>
                      <a:r>
                        <a:rPr lang="en-US" sz="1400" dirty="0"/>
                        <a:t>Sponsoring</a:t>
                      </a:r>
                      <a:r>
                        <a:rPr lang="en-US" sz="1400" baseline="0" dirty="0"/>
                        <a:t> Club Secretary</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5"/>
                  </a:ext>
                </a:extLst>
              </a:tr>
              <a:tr h="370840">
                <a:tc>
                  <a:txBody>
                    <a:bodyPr/>
                    <a:lstStyle/>
                    <a:p>
                      <a:endParaRPr lang="en-US" sz="1400" dirty="0"/>
                    </a:p>
                  </a:txBody>
                  <a:tcPr/>
                </a:tc>
                <a:tc>
                  <a:txBody>
                    <a:bodyPr/>
                    <a:lstStyle/>
                    <a:p>
                      <a:r>
                        <a:rPr lang="en-US" sz="1400" dirty="0"/>
                        <a:t>New Club President</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r h="370840">
                <a:tc>
                  <a:txBody>
                    <a:bodyPr/>
                    <a:lstStyle/>
                    <a:p>
                      <a:endParaRPr lang="en-US" sz="1400" dirty="0"/>
                    </a:p>
                  </a:txBody>
                  <a:tcPr/>
                </a:tc>
                <a:tc>
                  <a:txBody>
                    <a:bodyPr/>
                    <a:lstStyle/>
                    <a:p>
                      <a:r>
                        <a:rPr lang="en-US" sz="1400" dirty="0"/>
                        <a:t>New Club</a:t>
                      </a:r>
                      <a:r>
                        <a:rPr lang="en-US" sz="1400" baseline="0" dirty="0"/>
                        <a:t> Secretary</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77833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907733" y="1931246"/>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kern="0" dirty="0">
                <a:solidFill>
                  <a:srgbClr val="55565A"/>
                </a:solidFill>
              </a:rPr>
              <a:t>New Club Charter Applications are submitted online through MyLCI. The following steps should be taken for new club application submission.  </a:t>
            </a:r>
          </a:p>
          <a:p>
            <a:endParaRPr lang="en-US" sz="1800" kern="0" dirty="0">
              <a:solidFill>
                <a:srgbClr val="55565A"/>
              </a:solidFill>
            </a:endParaRPr>
          </a:p>
          <a:p>
            <a:r>
              <a:rPr lang="en-US" sz="1800" kern="0" dirty="0">
                <a:solidFill>
                  <a:srgbClr val="0070C0"/>
                </a:solidFill>
              </a:rPr>
              <a:t>Step 1</a:t>
            </a:r>
            <a:r>
              <a:rPr lang="en-US" sz="1800" kern="0" dirty="0">
                <a:solidFill>
                  <a:srgbClr val="55565A"/>
                </a:solidFill>
              </a:rPr>
              <a:t>:  </a:t>
            </a:r>
            <a:r>
              <a:rPr lang="en-US" sz="1800" b="1" kern="0" dirty="0">
                <a:solidFill>
                  <a:schemeClr val="accent1"/>
                </a:solidFill>
              </a:rPr>
              <a:t>Log In to MyLCI</a:t>
            </a:r>
            <a:r>
              <a:rPr lang="en-US" sz="1800" kern="0" dirty="0">
                <a:solidFill>
                  <a:srgbClr val="55565A"/>
                </a:solidFill>
              </a:rPr>
              <a:t>.  You can access MyLCI through the </a:t>
            </a:r>
            <a:r>
              <a:rPr lang="en-US" sz="1800" kern="0" dirty="0">
                <a:solidFill>
                  <a:srgbClr val="55565A"/>
                </a:solidFill>
                <a:hlinkClick r:id="rId3"/>
              </a:rPr>
              <a:t>www.lionsclubs.org</a:t>
            </a:r>
            <a:r>
              <a:rPr lang="en-US" sz="1800" kern="0" dirty="0">
                <a:solidFill>
                  <a:srgbClr val="55565A"/>
                </a:solidFill>
              </a:rPr>
              <a:t> website and click on the MyLCI tab in the top panel</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9872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MyLCI</a:t>
            </a:r>
          </a:p>
        </p:txBody>
      </p:sp>
      <p:pic>
        <p:nvPicPr>
          <p:cNvPr id="2" name="Picture 1"/>
          <p:cNvPicPr>
            <a:picLocks noChangeAspect="1"/>
          </p:cNvPicPr>
          <p:nvPr/>
        </p:nvPicPr>
        <p:blipFill>
          <a:blip r:embed="rId4"/>
          <a:stretch>
            <a:fillRect/>
          </a:stretch>
        </p:blipFill>
        <p:spPr>
          <a:xfrm>
            <a:off x="2918935" y="3966297"/>
            <a:ext cx="8415584" cy="1261242"/>
          </a:xfrm>
          <a:prstGeom prst="rect">
            <a:avLst/>
          </a:prstGeom>
        </p:spPr>
      </p:pic>
    </p:spTree>
    <p:extLst>
      <p:ext uri="{BB962C8B-B14F-4D97-AF65-F5344CB8AC3E}">
        <p14:creationId xmlns:p14="http://schemas.microsoft.com/office/powerpoint/2010/main" val="57812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1" y="-16814"/>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MyLCI</a:t>
            </a:r>
          </a:p>
        </p:txBody>
      </p:sp>
      <p:sp>
        <p:nvSpPr>
          <p:cNvPr id="5" name="Body Copy">
            <a:extLst>
              <a:ext uri="{FF2B5EF4-FFF2-40B4-BE49-F238E27FC236}">
                <a16:creationId xmlns:a16="http://schemas.microsoft.com/office/drawing/2014/main" id="{90080B9E-C426-BF41-B08F-C2859FA9C036}"/>
              </a:ext>
            </a:extLst>
          </p:cNvPr>
          <p:cNvSpPr txBox="1">
            <a:spLocks/>
          </p:cNvSpPr>
          <p:nvPr/>
        </p:nvSpPr>
        <p:spPr>
          <a:xfrm>
            <a:off x="2652453" y="1470988"/>
            <a:ext cx="8875358" cy="943838"/>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kern="0" dirty="0">
                <a:solidFill>
                  <a:srgbClr val="55565A"/>
                </a:solidFill>
              </a:rPr>
              <a:t>Step 2 : </a:t>
            </a:r>
            <a:r>
              <a:rPr lang="en-US" sz="1800" b="1" kern="0" dirty="0">
                <a:solidFill>
                  <a:schemeClr val="accent1"/>
                </a:solidFill>
              </a:rPr>
              <a:t>Universal Log In Page: </a:t>
            </a:r>
          </a:p>
          <a:p>
            <a:r>
              <a:rPr lang="en-US" sz="1800" kern="0" dirty="0">
                <a:solidFill>
                  <a:srgbClr val="55565A"/>
                </a:solidFill>
              </a:rPr>
              <a:t>You will be directed to the Lions Club International Universal Log in page.         Choose the </a:t>
            </a:r>
            <a:r>
              <a:rPr lang="en-US" sz="1800" b="1" kern="0" dirty="0">
                <a:solidFill>
                  <a:srgbClr val="0070C0"/>
                </a:solidFill>
              </a:rPr>
              <a:t>GO Button </a:t>
            </a:r>
            <a:r>
              <a:rPr lang="en-US" sz="1800" kern="0" dirty="0"/>
              <a:t>under </a:t>
            </a:r>
            <a:r>
              <a:rPr lang="en-US" sz="1800" kern="0" dirty="0">
                <a:solidFill>
                  <a:srgbClr val="55565A"/>
                </a:solidFill>
              </a:rPr>
              <a:t>“MyLCI Tools for Lion Leaders”.</a:t>
            </a:r>
          </a:p>
          <a:p>
            <a:endParaRPr lang="en-US" sz="1800" kern="0" dirty="0">
              <a:solidFill>
                <a:srgbClr val="55565A"/>
              </a:solidFill>
            </a:endParaRPr>
          </a:p>
          <a:p>
            <a:endParaRPr lang="en-US" sz="1800" kern="0" dirty="0">
              <a:solidFill>
                <a:srgbClr val="55565A"/>
              </a:solidFill>
            </a:endParaRPr>
          </a:p>
        </p:txBody>
      </p:sp>
      <p:pic>
        <p:nvPicPr>
          <p:cNvPr id="6" name="Picture 5"/>
          <p:cNvPicPr>
            <a:picLocks noChangeAspect="1"/>
          </p:cNvPicPr>
          <p:nvPr/>
        </p:nvPicPr>
        <p:blipFill>
          <a:blip r:embed="rId2"/>
          <a:stretch>
            <a:fillRect/>
          </a:stretch>
        </p:blipFill>
        <p:spPr>
          <a:xfrm>
            <a:off x="2542073" y="2514772"/>
            <a:ext cx="8985738" cy="4110656"/>
          </a:xfrm>
          <a:prstGeom prst="rect">
            <a:avLst/>
          </a:prstGeom>
        </p:spPr>
      </p:pic>
    </p:spTree>
    <p:extLst>
      <p:ext uri="{BB962C8B-B14F-4D97-AF65-F5344CB8AC3E}">
        <p14:creationId xmlns:p14="http://schemas.microsoft.com/office/powerpoint/2010/main" val="281007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847990" y="7205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MyLCI</a:t>
            </a:r>
          </a:p>
        </p:txBody>
      </p:sp>
      <p:sp>
        <p:nvSpPr>
          <p:cNvPr id="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907733" y="1931246"/>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kern="0" dirty="0">
                <a:solidFill>
                  <a:srgbClr val="0070C0"/>
                </a:solidFill>
              </a:rPr>
              <a:t>Step 3</a:t>
            </a:r>
            <a:r>
              <a:rPr lang="en-US" sz="1800" kern="0" dirty="0">
                <a:solidFill>
                  <a:srgbClr val="55565A"/>
                </a:solidFill>
              </a:rPr>
              <a:t>:  Click on the “</a:t>
            </a:r>
            <a:r>
              <a:rPr lang="en-US" sz="1800" i="1" kern="0" dirty="0">
                <a:solidFill>
                  <a:srgbClr val="55565A"/>
                </a:solidFill>
              </a:rPr>
              <a:t>My Lions Clubs</a:t>
            </a:r>
            <a:r>
              <a:rPr lang="en-US" sz="1800" kern="0" dirty="0">
                <a:solidFill>
                  <a:srgbClr val="55565A"/>
                </a:solidFill>
              </a:rPr>
              <a:t>” Tab and click on the </a:t>
            </a:r>
            <a:r>
              <a:rPr lang="en-US" sz="1800" i="1" kern="0" dirty="0">
                <a:solidFill>
                  <a:srgbClr val="55565A"/>
                </a:solidFill>
              </a:rPr>
              <a:t>new club applications from the dropdown. </a:t>
            </a:r>
            <a:r>
              <a:rPr lang="en-US" sz="1800" kern="0" dirty="0">
                <a:solidFill>
                  <a:srgbClr val="55565A"/>
                </a:solidFill>
              </a:rPr>
              <a:t>Click on the add club button.</a:t>
            </a:r>
            <a:endParaRPr lang="en-US" sz="1800" i="1" kern="0" dirty="0">
              <a:solidFill>
                <a:srgbClr val="55565A"/>
              </a:solidFill>
            </a:endParaRPr>
          </a:p>
          <a:p>
            <a:endParaRPr lang="en-US" sz="1800" i="1" kern="0" dirty="0">
              <a:solidFill>
                <a:srgbClr val="55565A"/>
              </a:solidFill>
            </a:endParaRPr>
          </a:p>
          <a:p>
            <a:endParaRPr lang="en-US" sz="1800" i="1" kern="0" dirty="0">
              <a:solidFill>
                <a:srgbClr val="55565A"/>
              </a:solidFill>
            </a:endParaRPr>
          </a:p>
        </p:txBody>
      </p:sp>
      <p:pic>
        <p:nvPicPr>
          <p:cNvPr id="7" name="Picture 6"/>
          <p:cNvPicPr>
            <a:picLocks noChangeAspect="1"/>
          </p:cNvPicPr>
          <p:nvPr/>
        </p:nvPicPr>
        <p:blipFill>
          <a:blip r:embed="rId3"/>
          <a:stretch>
            <a:fillRect/>
          </a:stretch>
        </p:blipFill>
        <p:spPr>
          <a:xfrm>
            <a:off x="2787689" y="2869732"/>
            <a:ext cx="3308311" cy="3779434"/>
          </a:xfrm>
          <a:prstGeom prst="rect">
            <a:avLst/>
          </a:prstGeom>
        </p:spPr>
      </p:pic>
      <p:pic>
        <p:nvPicPr>
          <p:cNvPr id="8" name="Picture 7"/>
          <p:cNvPicPr>
            <a:picLocks noChangeAspect="1"/>
          </p:cNvPicPr>
          <p:nvPr/>
        </p:nvPicPr>
        <p:blipFill>
          <a:blip r:embed="rId4"/>
          <a:stretch>
            <a:fillRect/>
          </a:stretch>
        </p:blipFill>
        <p:spPr>
          <a:xfrm>
            <a:off x="7562682" y="3048000"/>
            <a:ext cx="3324225" cy="762000"/>
          </a:xfrm>
          <a:prstGeom prst="rect">
            <a:avLst/>
          </a:prstGeom>
        </p:spPr>
      </p:pic>
      <p:sp>
        <p:nvSpPr>
          <p:cNvPr id="9"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cxnSp>
        <p:nvCxnSpPr>
          <p:cNvPr id="11" name="Straight Arrow Connector 10"/>
          <p:cNvCxnSpPr/>
          <p:nvPr/>
        </p:nvCxnSpPr>
        <p:spPr>
          <a:xfrm flipH="1" flipV="1">
            <a:off x="5468815" y="4677508"/>
            <a:ext cx="2646485" cy="5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115300" y="4160526"/>
            <a:ext cx="2243871" cy="830997"/>
          </a:xfrm>
          <a:prstGeom prst="rect">
            <a:avLst/>
          </a:prstGeom>
          <a:solidFill>
            <a:schemeClr val="accent1"/>
          </a:solidFill>
        </p:spPr>
        <p:txBody>
          <a:bodyPr wrap="square" rtlCol="0">
            <a:spAutoFit/>
          </a:bodyPr>
          <a:lstStyle/>
          <a:p>
            <a:r>
              <a:rPr lang="en-US" sz="1600" dirty="0"/>
              <a:t>Tip:  To access the new club throughout the process use this step.</a:t>
            </a:r>
          </a:p>
        </p:txBody>
      </p:sp>
    </p:spTree>
    <p:extLst>
      <p:ext uri="{BB962C8B-B14F-4D97-AF65-F5344CB8AC3E}">
        <p14:creationId xmlns:p14="http://schemas.microsoft.com/office/powerpoint/2010/main" val="151293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3" name="Slice - Solid">
            <a:extLst>
              <a:ext uri="{FF2B5EF4-FFF2-40B4-BE49-F238E27FC236}">
                <a16:creationId xmlns:a16="http://schemas.microsoft.com/office/drawing/2014/main" id="{9CD3D0ED-E4E2-A049-B7B9-763B0D61FF42}"/>
              </a:ext>
            </a:extLst>
          </p:cNvPr>
          <p:cNvSpPr/>
          <p:nvPr/>
        </p:nvSpPr>
        <p:spPr>
          <a:xfrm>
            <a:off x="1034179" y="-23547"/>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4" name="Headline">
            <a:extLst>
              <a:ext uri="{FF2B5EF4-FFF2-40B4-BE49-F238E27FC236}">
                <a16:creationId xmlns:a16="http://schemas.microsoft.com/office/drawing/2014/main" id="{72B3B5E6-BE17-924E-B9FE-B2A587D5C568}"/>
              </a:ext>
            </a:extLst>
          </p:cNvPr>
          <p:cNvSpPr txBox="1">
            <a:spLocks/>
          </p:cNvSpPr>
          <p:nvPr/>
        </p:nvSpPr>
        <p:spPr>
          <a:xfrm>
            <a:off x="2962595" y="130863"/>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kern="0" dirty="0">
                <a:solidFill>
                  <a:srgbClr val="00338D"/>
                </a:solidFill>
              </a:rPr>
              <a:t>New Club Application Submission: MyLCI</a:t>
            </a:r>
          </a:p>
        </p:txBody>
      </p:sp>
      <p:sp>
        <p:nvSpPr>
          <p:cNvPr id="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6" name="Body Copy">
            <a:extLst>
              <a:ext uri="{FF2B5EF4-FFF2-40B4-BE49-F238E27FC236}">
                <a16:creationId xmlns:a16="http://schemas.microsoft.com/office/drawing/2014/main" id="{90080B9E-C426-BF41-B08F-C2859FA9C036}"/>
              </a:ext>
            </a:extLst>
          </p:cNvPr>
          <p:cNvSpPr txBox="1">
            <a:spLocks/>
          </p:cNvSpPr>
          <p:nvPr/>
        </p:nvSpPr>
        <p:spPr>
          <a:xfrm>
            <a:off x="2724088" y="860897"/>
            <a:ext cx="8875358" cy="781683"/>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600" b="1" kern="0" dirty="0">
                <a:solidFill>
                  <a:srgbClr val="0070C0"/>
                </a:solidFill>
              </a:rPr>
              <a:t>Step 4:  Pending Submission- </a:t>
            </a:r>
            <a:r>
              <a:rPr lang="en-US" sz="1600" kern="0" dirty="0">
                <a:solidFill>
                  <a:srgbClr val="55565A"/>
                </a:solidFill>
              </a:rPr>
              <a:t>Enter all of the listed information.  Be sure to click the club criteria, submit to District Governor, and the save button to move the application to the next stage.</a:t>
            </a:r>
            <a:endParaRPr lang="en-US" sz="1600" i="1" kern="0" dirty="0">
              <a:solidFill>
                <a:srgbClr val="55565A"/>
              </a:solidFill>
            </a:endParaRPr>
          </a:p>
          <a:p>
            <a:endParaRPr lang="en-US" sz="1800" i="1" kern="0" dirty="0">
              <a:solidFill>
                <a:srgbClr val="55565A"/>
              </a:solidFill>
            </a:endParaRPr>
          </a:p>
          <a:p>
            <a:endParaRPr lang="en-US" sz="1800" i="1" kern="0" dirty="0">
              <a:solidFill>
                <a:srgbClr val="55565A"/>
              </a:solidFill>
            </a:endParaRPr>
          </a:p>
        </p:txBody>
      </p:sp>
      <p:pic>
        <p:nvPicPr>
          <p:cNvPr id="9" name="Picture 8"/>
          <p:cNvPicPr/>
          <p:nvPr/>
        </p:nvPicPr>
        <p:blipFill>
          <a:blip r:embed="rId3"/>
          <a:stretch>
            <a:fillRect/>
          </a:stretch>
        </p:blipFill>
        <p:spPr>
          <a:xfrm>
            <a:off x="3025382" y="1845583"/>
            <a:ext cx="5187460" cy="4730869"/>
          </a:xfrm>
          <a:prstGeom prst="rect">
            <a:avLst/>
          </a:prstGeom>
        </p:spPr>
      </p:pic>
      <p:sp>
        <p:nvSpPr>
          <p:cNvPr id="10" name="Rectangle 9"/>
          <p:cNvSpPr/>
          <p:nvPr/>
        </p:nvSpPr>
        <p:spPr>
          <a:xfrm>
            <a:off x="8242149" y="2526222"/>
            <a:ext cx="4210050" cy="2677656"/>
          </a:xfrm>
          <a:prstGeom prst="rect">
            <a:avLst/>
          </a:prstGeom>
        </p:spPr>
        <p:txBody>
          <a:bodyPr wrap="square">
            <a:spAutoFit/>
          </a:bodyPr>
          <a:lstStyle/>
          <a:p>
            <a:r>
              <a:rPr lang="en-US" sz="2000" b="1" dirty="0">
                <a:latin typeface="Helvetica" panose="020B0604020202020204" pitchFamily="34" charset="0"/>
                <a:cs typeface="Helvetica" panose="020B0604020202020204" pitchFamily="34" charset="0"/>
              </a:rPr>
              <a:t>The application is made up of 6 simple sections:</a:t>
            </a:r>
          </a:p>
          <a:p>
            <a:endParaRPr lang="en-US" sz="2000" dirty="0">
              <a:latin typeface="Helvetica" panose="020B0604020202020204" pitchFamily="34" charset="0"/>
              <a:cs typeface="Helvetica" panose="020B0604020202020204" pitchFamily="34" charset="0"/>
            </a:endParaRPr>
          </a:p>
          <a:p>
            <a:pPr marL="457200" indent="-457200">
              <a:buFont typeface="+mj-lt"/>
              <a:buAutoNum type="arabicPeriod"/>
            </a:pPr>
            <a:r>
              <a:rPr lang="en-US" dirty="0">
                <a:latin typeface="Helvetica" panose="020B0604020202020204" pitchFamily="34" charset="0"/>
                <a:cs typeface="Helvetica" panose="020B0604020202020204" pitchFamily="34" charset="0"/>
              </a:rPr>
              <a:t>New Club Information</a:t>
            </a:r>
          </a:p>
          <a:p>
            <a:pPr marL="457200" indent="-457200">
              <a:buFont typeface="+mj-lt"/>
              <a:buAutoNum type="arabicPeriod"/>
            </a:pPr>
            <a:r>
              <a:rPr lang="en-US" dirty="0">
                <a:latin typeface="Helvetica" panose="020B0604020202020204" pitchFamily="34" charset="0"/>
                <a:cs typeface="Helvetica" panose="020B0604020202020204" pitchFamily="34" charset="0"/>
              </a:rPr>
              <a:t>Sponsoring Club</a:t>
            </a:r>
          </a:p>
          <a:p>
            <a:pPr marL="457200" indent="-457200">
              <a:buFont typeface="+mj-lt"/>
              <a:buAutoNum type="arabicPeriod"/>
            </a:pPr>
            <a:r>
              <a:rPr lang="en-US" dirty="0">
                <a:latin typeface="Helvetica" panose="020B0604020202020204" pitchFamily="34" charset="0"/>
                <a:cs typeface="Helvetica" panose="020B0604020202020204" pitchFamily="34" charset="0"/>
              </a:rPr>
              <a:t>New Club Officers</a:t>
            </a:r>
          </a:p>
          <a:p>
            <a:pPr marL="457200" indent="-457200">
              <a:buFont typeface="+mj-lt"/>
              <a:buAutoNum type="arabicPeriod"/>
            </a:pPr>
            <a:r>
              <a:rPr lang="en-US" dirty="0">
                <a:latin typeface="Helvetica" panose="020B0604020202020204" pitchFamily="34" charset="0"/>
                <a:cs typeface="Helvetica" panose="020B0604020202020204" pitchFamily="34" charset="0"/>
              </a:rPr>
              <a:t>Estimate of Charter Members</a:t>
            </a:r>
          </a:p>
          <a:p>
            <a:pPr marL="457200" indent="-457200">
              <a:buFont typeface="+mj-lt"/>
              <a:buAutoNum type="arabicPeriod"/>
            </a:pPr>
            <a:r>
              <a:rPr lang="en-US" dirty="0">
                <a:latin typeface="Helvetica" panose="020B0604020202020204" pitchFamily="34" charset="0"/>
                <a:cs typeface="Helvetica" panose="020B0604020202020204" pitchFamily="34" charset="0"/>
              </a:rPr>
              <a:t>Club Criteria</a:t>
            </a:r>
          </a:p>
          <a:p>
            <a:pPr marL="457200" indent="-457200">
              <a:buFont typeface="+mj-lt"/>
              <a:buAutoNum type="arabicPeriod"/>
            </a:pPr>
            <a:r>
              <a:rPr lang="en-US" dirty="0">
                <a:latin typeface="Helvetica" panose="020B0604020202020204" pitchFamily="34" charset="0"/>
                <a:cs typeface="Helvetica" panose="020B0604020202020204" pitchFamily="34" charset="0"/>
              </a:rPr>
              <a:t>Comments</a:t>
            </a:r>
          </a:p>
        </p:txBody>
      </p:sp>
      <p:sp>
        <p:nvSpPr>
          <p:cNvPr id="11" name="Headline">
            <a:extLst>
              <a:ext uri="{FF2B5EF4-FFF2-40B4-BE49-F238E27FC236}">
                <a16:creationId xmlns:a16="http://schemas.microsoft.com/office/drawing/2014/main" id="{072A05E2-273F-E24C-A99A-4B83C2AF402B}"/>
              </a:ext>
            </a:extLst>
          </p:cNvPr>
          <p:cNvSpPr txBox="1">
            <a:spLocks/>
          </p:cNvSpPr>
          <p:nvPr/>
        </p:nvSpPr>
        <p:spPr>
          <a:xfrm>
            <a:off x="372975" y="366727"/>
            <a:ext cx="1734121"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1600" kern="0" dirty="0">
                <a:solidFill>
                  <a:srgbClr val="EBB700"/>
                </a:solidFill>
              </a:rPr>
              <a:t>Application Submission</a:t>
            </a:r>
          </a:p>
        </p:txBody>
      </p:sp>
      <p:cxnSp>
        <p:nvCxnSpPr>
          <p:cNvPr id="8" name="Straight Arrow Connector 7"/>
          <p:cNvCxnSpPr/>
          <p:nvPr/>
        </p:nvCxnSpPr>
        <p:spPr>
          <a:xfrm flipH="1">
            <a:off x="5108023" y="5006092"/>
            <a:ext cx="634791" cy="24618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3342369" y="6515993"/>
            <a:ext cx="609824" cy="13644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2369240" y="5775578"/>
            <a:ext cx="838332" cy="25775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5848090" y="4783015"/>
            <a:ext cx="1704501" cy="276999"/>
          </a:xfrm>
          <a:prstGeom prst="rect">
            <a:avLst/>
          </a:prstGeom>
          <a:solidFill>
            <a:srgbClr val="00B0F0"/>
          </a:solidFill>
        </p:spPr>
        <p:txBody>
          <a:bodyPr wrap="square" rtlCol="0">
            <a:spAutoFit/>
          </a:bodyPr>
          <a:lstStyle/>
          <a:p>
            <a:r>
              <a:rPr lang="en-US" sz="1200" dirty="0"/>
              <a:t>New Club Criteria  Box</a:t>
            </a:r>
          </a:p>
        </p:txBody>
      </p:sp>
      <p:sp>
        <p:nvSpPr>
          <p:cNvPr id="16" name="TextBox 15"/>
          <p:cNvSpPr txBox="1"/>
          <p:nvPr/>
        </p:nvSpPr>
        <p:spPr>
          <a:xfrm>
            <a:off x="1538654" y="5274029"/>
            <a:ext cx="1381452" cy="461665"/>
          </a:xfrm>
          <a:prstGeom prst="rect">
            <a:avLst/>
          </a:prstGeom>
          <a:solidFill>
            <a:srgbClr val="00B0F0"/>
          </a:solidFill>
        </p:spPr>
        <p:txBody>
          <a:bodyPr wrap="square" rtlCol="0">
            <a:spAutoFit/>
          </a:bodyPr>
          <a:lstStyle/>
          <a:p>
            <a:r>
              <a:rPr lang="en-US" sz="1200" dirty="0"/>
              <a:t>District Governor Approval  Box</a:t>
            </a:r>
          </a:p>
        </p:txBody>
      </p:sp>
      <p:sp>
        <p:nvSpPr>
          <p:cNvPr id="17" name="TextBox 16"/>
          <p:cNvSpPr txBox="1"/>
          <p:nvPr/>
        </p:nvSpPr>
        <p:spPr>
          <a:xfrm>
            <a:off x="1380392" y="6472520"/>
            <a:ext cx="1911219" cy="276999"/>
          </a:xfrm>
          <a:prstGeom prst="rect">
            <a:avLst/>
          </a:prstGeom>
          <a:solidFill>
            <a:srgbClr val="00B0F0"/>
          </a:solidFill>
        </p:spPr>
        <p:txBody>
          <a:bodyPr wrap="square" rtlCol="0">
            <a:spAutoFit/>
          </a:bodyPr>
          <a:lstStyle/>
          <a:p>
            <a:r>
              <a:rPr lang="en-US" sz="1200" dirty="0"/>
              <a:t>Save Button for submission</a:t>
            </a:r>
          </a:p>
        </p:txBody>
      </p:sp>
      <p:sp>
        <p:nvSpPr>
          <p:cNvPr id="18" name="TextBox 17"/>
          <p:cNvSpPr txBox="1"/>
          <p:nvPr/>
        </p:nvSpPr>
        <p:spPr>
          <a:xfrm>
            <a:off x="8476380" y="2154597"/>
            <a:ext cx="1381452" cy="276999"/>
          </a:xfrm>
          <a:prstGeom prst="rect">
            <a:avLst/>
          </a:prstGeom>
          <a:solidFill>
            <a:srgbClr val="00B0F0"/>
          </a:solidFill>
        </p:spPr>
        <p:txBody>
          <a:bodyPr wrap="square" rtlCol="0">
            <a:spAutoFit/>
          </a:bodyPr>
          <a:lstStyle/>
          <a:p>
            <a:r>
              <a:rPr lang="en-US" sz="1200" dirty="0"/>
              <a:t>Application Stages</a:t>
            </a:r>
          </a:p>
        </p:txBody>
      </p:sp>
      <p:cxnSp>
        <p:nvCxnSpPr>
          <p:cNvPr id="14" name="Straight Arrow Connector 13"/>
          <p:cNvCxnSpPr/>
          <p:nvPr/>
        </p:nvCxnSpPr>
        <p:spPr>
          <a:xfrm flipH="1">
            <a:off x="7863840" y="2323378"/>
            <a:ext cx="540327" cy="52571"/>
          </a:xfrm>
          <a:prstGeom prst="straightConnector1">
            <a:avLst/>
          </a:prstGeom>
          <a:ln w="190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157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1000"/>
                                        <p:tgtEl>
                                          <p:spTgt spid="10">
                                            <p:txEl>
                                              <p:pRg st="3" end="3"/>
                                            </p:txEl>
                                          </p:spTgt>
                                        </p:tgtEl>
                                      </p:cBhvr>
                                    </p:animEffect>
                                    <p:anim calcmode="lin" valueType="num">
                                      <p:cBhvr>
                                        <p:cTn id="1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1000"/>
                                        <p:tgtEl>
                                          <p:spTgt spid="10">
                                            <p:txEl>
                                              <p:pRg st="4" end="4"/>
                                            </p:txEl>
                                          </p:spTgt>
                                        </p:tgtEl>
                                      </p:cBhvr>
                                    </p:animEffect>
                                    <p:anim calcmode="lin" valueType="num">
                                      <p:cBhvr>
                                        <p:cTn id="20"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1000"/>
                                        <p:tgtEl>
                                          <p:spTgt spid="10">
                                            <p:txEl>
                                              <p:pRg st="5" end="5"/>
                                            </p:txEl>
                                          </p:spTgt>
                                        </p:tgtEl>
                                      </p:cBhvr>
                                    </p:animEffect>
                                    <p:anim calcmode="lin" valueType="num">
                                      <p:cBhvr>
                                        <p:cTn id="2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000"/>
                                        <p:tgtEl>
                                          <p:spTgt spid="10">
                                            <p:txEl>
                                              <p:pRg st="6" end="6"/>
                                            </p:txEl>
                                          </p:spTgt>
                                        </p:tgtEl>
                                      </p:cBhvr>
                                    </p:animEffect>
                                    <p:anim calcmode="lin" valueType="num">
                                      <p:cBhvr>
                                        <p:cTn id="3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100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1000"/>
                                        <p:tgtEl>
                                          <p:spTgt spid="10">
                                            <p:txEl>
                                              <p:pRg st="7" end="7"/>
                                            </p:txEl>
                                          </p:spTgt>
                                        </p:tgtEl>
                                      </p:cBhvr>
                                    </p:animEffect>
                                    <p:anim calcmode="lin" valueType="num">
                                      <p:cBhvr>
                                        <p:cTn id="3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5307</TotalTime>
  <Words>1375</Words>
  <Application>Microsoft Office PowerPoint</Application>
  <PresentationFormat>Widescreen</PresentationFormat>
  <Paragraphs>237</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Helvetica</vt:lpstr>
      <vt:lpstr>Helvetica Neue</vt:lpstr>
      <vt:lpstr>Wingdings</vt:lpstr>
      <vt:lpstr>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Jason</dc:creator>
  <cp:lastModifiedBy>Gray, Tracy</cp:lastModifiedBy>
  <cp:revision>288</cp:revision>
  <dcterms:created xsi:type="dcterms:W3CDTF">2018-11-12T16:45:52Z</dcterms:created>
  <dcterms:modified xsi:type="dcterms:W3CDTF">2023-04-13T16:12:39Z</dcterms:modified>
</cp:coreProperties>
</file>