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872" r:id="rId2"/>
    <p:sldId id="1109" r:id="rId3"/>
    <p:sldId id="1116" r:id="rId4"/>
    <p:sldId id="1119" r:id="rId5"/>
    <p:sldId id="1126" r:id="rId6"/>
    <p:sldId id="1127" r:id="rId7"/>
    <p:sldId id="1135" r:id="rId8"/>
    <p:sldId id="1131" r:id="rId9"/>
    <p:sldId id="1132" r:id="rId10"/>
    <p:sldId id="1139" r:id="rId11"/>
    <p:sldId id="1133" r:id="rId12"/>
    <p:sldId id="1136" r:id="rId13"/>
    <p:sldId id="1137" r:id="rId14"/>
    <p:sldId id="1138" r:id="rId15"/>
    <p:sldId id="1140" r:id="rId16"/>
    <p:sldId id="1141" r:id="rId17"/>
    <p:sldId id="1134" r:id="rId18"/>
    <p:sldId id="1143" r:id="rId19"/>
    <p:sldId id="9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000"/>
    <a:srgbClr val="EAE6D1"/>
    <a:srgbClr val="00338D"/>
    <a:srgbClr val="EBB700"/>
    <a:srgbClr val="55565A"/>
    <a:srgbClr val="FF5C35"/>
    <a:srgbClr val="407CCA"/>
    <a:srgbClr val="0D2240"/>
    <a:srgbClr val="F2F2F2"/>
    <a:srgbClr val="00A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94664" autoAdjust="0"/>
  </p:normalViewPr>
  <p:slideViewPr>
    <p:cSldViewPr snapToGrid="0" snapToObjects="1">
      <p:cViewPr varScale="1">
        <p:scale>
          <a:sx n="110" d="100"/>
          <a:sy n="110" d="100"/>
        </p:scale>
        <p:origin x="1230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4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2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3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0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8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6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8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/>
              <a:t>발표자 메모.</a:t>
            </a:r>
          </a:p>
          <a:p>
            <a:endParaRPr lang="en-US" dirty="0"/>
          </a:p>
          <a:p>
            <a:r>
              <a:rPr lang="ko-KR"/>
              <a:t>화면에 표시된 글을 읽어 이 과정에 대한 이해를 돕습니다.  임원 선출 전에는 차터 신청서를 작성할 수 없습니다.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ewclubs@lionsclub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lub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- Image">
            <a:extLst>
              <a:ext uri="{FF2B5EF4-FFF2-40B4-BE49-F238E27FC236}">
                <a16:creationId xmlns:a16="http://schemas.microsoft.com/office/drawing/2014/main" id="{FD877477-AD04-9645-A230-FA1898431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Background - Overlay">
            <a:extLst>
              <a:ext uri="{FF2B5EF4-FFF2-40B4-BE49-F238E27FC236}">
                <a16:creationId xmlns:a16="http://schemas.microsoft.com/office/drawing/2014/main" id="{C3A68D5E-C9D8-F044-8649-0122AB4195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FC29919A-4C36-C447-AD85-0170CDC1ECD4}"/>
              </a:ext>
            </a:extLst>
          </p:cNvPr>
          <p:cNvSpPr/>
          <p:nvPr/>
        </p:nvSpPr>
        <p:spPr>
          <a:xfrm>
            <a:off x="914400" y="3962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051C0B96-24DE-2544-A161-4501B5DC482F}"/>
              </a:ext>
            </a:extLst>
          </p:cNvPr>
          <p:cNvSpPr txBox="1">
            <a:spLocks/>
          </p:cNvSpPr>
          <p:nvPr/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>
                <a:latin typeface="+mn-ea"/>
                <a:ea typeface="+mn-ea"/>
              </a:rPr>
              <a:t>국제라이온스협회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22EEA4CF-49E7-B447-AF52-AF4F39E89754}"/>
              </a:ext>
            </a:extLst>
          </p:cNvPr>
          <p:cNvSpPr txBox="1">
            <a:spLocks/>
          </p:cNvSpPr>
          <p:nvPr/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>
                <a:latin typeface="+mn-ea"/>
                <a:ea typeface="+mn-ea"/>
              </a:rPr>
              <a:t>MyLCI 간편 사용 안내서</a:t>
            </a:r>
          </a:p>
        </p:txBody>
      </p:sp>
      <p:pic>
        <p:nvPicPr>
          <p:cNvPr id="7" name="Emblem - White">
            <a:extLst>
              <a:ext uri="{FF2B5EF4-FFF2-40B4-BE49-F238E27FC236}">
                <a16:creationId xmlns:a16="http://schemas.microsoft.com/office/drawing/2014/main" id="{F0A43DA2-178E-054D-A0D7-91132D1A8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3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3301903" y="2252996"/>
            <a:ext cx="7394843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     </a:t>
            </a:r>
            <a:r>
              <a:rPr lang="ko-KR" dirty="0" err="1">
                <a:solidFill>
                  <a:schemeClr val="bg1"/>
                </a:solidFill>
                <a:latin typeface="+mn-ea"/>
                <a:ea typeface="+mn-ea"/>
              </a:rPr>
              <a:t>차터</a:t>
            </a:r>
            <a:r>
              <a:rPr lang="ko-KR" dirty="0">
                <a:solidFill>
                  <a:schemeClr val="bg1"/>
                </a:solidFill>
                <a:latin typeface="+mn-ea"/>
                <a:ea typeface="+mn-ea"/>
              </a:rPr>
              <a:t> 신청 단계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297859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+mn-ea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  <a:latin typeface="+mn-ea"/>
                <a:ea typeface="+mn-ea"/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  <a:latin typeface="+mn-ea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D983F-9C5A-FE49-BD60-CE5B5DAA15D7}"/>
              </a:ext>
            </a:extLst>
          </p:cNvPr>
          <p:cNvSpPr txBox="1"/>
          <p:nvPr/>
        </p:nvSpPr>
        <p:spPr>
          <a:xfrm>
            <a:off x="1801006" y="3331913"/>
            <a:ext cx="85850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dirty="0">
                <a:solidFill>
                  <a:schemeClr val="bg1"/>
                </a:solidFill>
                <a:latin typeface="+mn-ea"/>
                <a:cs typeface="Arial" charset="0"/>
              </a:rPr>
              <a:t>여러분은 신생클럽 신청 절차를 시작하셨습니다.  </a:t>
            </a:r>
          </a:p>
          <a:p>
            <a:pPr algn="ctr"/>
            <a:r>
              <a:rPr lang="ko-KR" dirty="0">
                <a:solidFill>
                  <a:schemeClr val="bg1"/>
                </a:solidFill>
                <a:latin typeface="+mn-ea"/>
                <a:cs typeface="Arial" charset="0"/>
              </a:rPr>
              <a:t>클럽 조직을 위해서는 몇 가지 단계를 거쳐야 합니다. </a:t>
            </a:r>
          </a:p>
          <a:p>
            <a:pPr algn="ctr"/>
            <a:r>
              <a:rPr lang="ko-KR" dirty="0">
                <a:solidFill>
                  <a:schemeClr val="bg1"/>
                </a:solidFill>
                <a:latin typeface="+mn-ea"/>
                <a:cs typeface="Arial" charset="0"/>
              </a:rPr>
              <a:t>이 정보는 다음의 과정을 안내합니다:</a:t>
            </a:r>
          </a:p>
          <a:p>
            <a:pPr algn="ctr"/>
            <a:r>
              <a:rPr lang="ko-KR" dirty="0">
                <a:solidFill>
                  <a:schemeClr val="bg1"/>
                </a:solidFill>
                <a:latin typeface="+mn-ea"/>
                <a:cs typeface="Arial" charset="0"/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ko-KR" dirty="0">
                <a:solidFill>
                  <a:schemeClr val="bg1"/>
                </a:solidFill>
                <a:latin typeface="+mn-ea"/>
                <a:cs typeface="Arial" charset="0"/>
              </a:rPr>
              <a:t>신청 단계</a:t>
            </a:r>
          </a:p>
          <a:p>
            <a:pPr marL="285750" indent="-285750" algn="ctr">
              <a:buFontTx/>
              <a:buChar char="-"/>
            </a:pPr>
            <a:r>
              <a:rPr lang="ko-KR" dirty="0">
                <a:solidFill>
                  <a:schemeClr val="bg1"/>
                </a:solidFill>
                <a:latin typeface="+mn-ea"/>
                <a:cs typeface="Arial" charset="0"/>
              </a:rPr>
              <a:t>신생클럽 신청 대시보드</a:t>
            </a:r>
          </a:p>
          <a:p>
            <a:pPr marL="285750" indent="-285750" algn="ctr">
              <a:buFontTx/>
              <a:buChar char="-"/>
            </a:pPr>
            <a:r>
              <a:rPr lang="ko-KR" dirty="0">
                <a:solidFill>
                  <a:schemeClr val="bg1"/>
                </a:solidFill>
                <a:latin typeface="+mn-ea"/>
                <a:cs typeface="Arial" charset="0"/>
              </a:rPr>
              <a:t>신입 또는 전입 회원 입력 </a:t>
            </a:r>
          </a:p>
          <a:p>
            <a:pPr marL="285750" indent="-285750" algn="ctr">
              <a:buFontTx/>
              <a:buChar char="-"/>
            </a:pPr>
            <a:endParaRPr lang="en-US" kern="0" dirty="0">
              <a:solidFill>
                <a:schemeClr val="bg1"/>
              </a:solidFill>
              <a:latin typeface="+mn-ea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+mn-ea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+mn-ea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5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975475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617688" y="69021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>
                <a:solidFill>
                  <a:srgbClr val="00338D"/>
                </a:solidFill>
                <a:latin typeface="+mn-ea"/>
                <a:ea typeface="+mn-ea"/>
              </a:rPr>
              <a:t>신생클럽 신청서 제출: MyLCI</a:t>
            </a:r>
          </a:p>
        </p:txBody>
      </p:sp>
      <p:sp>
        <p:nvSpPr>
          <p:cNvPr id="6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689186" y="132841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532500" y="1565688"/>
            <a:ext cx="8875358" cy="3861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1800">
                <a:latin typeface="+mn-ea"/>
                <a:ea typeface="+mn-ea"/>
              </a:rPr>
              <a:t>신생클럽 신청서 승인 절차는 여섯 가지 단계로 구성됩니다.</a:t>
            </a:r>
          </a:p>
          <a:p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pPr lvl="2"/>
            <a:endParaRPr lang="en-US" dirty="0">
              <a:latin typeface="+mn-ea"/>
              <a:ea typeface="+mn-ea"/>
            </a:endParaRPr>
          </a:p>
          <a:p>
            <a:endParaRPr lang="en-US" sz="1800" i="1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endParaRPr lang="en-US" sz="1800" i="1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endParaRPr lang="en-US" sz="1800" i="1" kern="0" dirty="0">
              <a:solidFill>
                <a:srgbClr val="55565A"/>
              </a:solidFill>
              <a:latin typeface="+mn-ea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00" y="1984850"/>
            <a:ext cx="7915275" cy="106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3052" y="329661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b="1" u="sng">
                <a:latin typeface="+mn-ea"/>
                <a:cs typeface="Arial" panose="020B0604020202020204" pitchFamily="34" charset="0"/>
              </a:rPr>
              <a:t>신청서 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>
                <a:latin typeface="+mn-ea"/>
                <a:cs typeface="Arial" panose="020B0604020202020204" pitchFamily="34" charset="0"/>
              </a:rPr>
              <a:t>신청서는 제출 시 완료 상태가 아닌 </a:t>
            </a:r>
          </a:p>
          <a:p>
            <a:r>
              <a:rPr lang="ko-KR" i="1">
                <a:latin typeface="+mn-ea"/>
                <a:cs typeface="Arial" panose="020B0604020202020204" pitchFamily="34" charset="0"/>
              </a:rPr>
              <a:t>     승인 심의 상태입니다.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>
                <a:latin typeface="+mn-ea"/>
                <a:cs typeface="Arial" panose="020B0604020202020204" pitchFamily="34" charset="0"/>
              </a:rPr>
              <a:t>절차 전반에 대한 커뮤니케이션 및 현황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ko-KR" i="1">
                <a:latin typeface="+mn-ea"/>
                <a:cs typeface="Arial" panose="020B0604020202020204" pitchFamily="34" charset="0"/>
              </a:rPr>
              <a:t>안내 이메일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ko-KR" i="1">
                <a:latin typeface="+mn-ea"/>
                <a:cs typeface="Arial" panose="020B0604020202020204" pitchFamily="34" charset="0"/>
              </a:rPr>
              <a:t>홈페이지의 임무 패널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ko-KR" i="1">
                <a:latin typeface="+mn-ea"/>
                <a:cs typeface="Arial" panose="020B0604020202020204" pitchFamily="34" charset="0"/>
              </a:rPr>
              <a:t>비고</a:t>
            </a:r>
          </a:p>
          <a:p>
            <a:pPr lvl="1"/>
            <a:endParaRPr lang="en-US" dirty="0">
              <a:latin typeface="+mn-ea"/>
              <a:cs typeface="Arial" panose="020B0604020202020204" pitchFamily="34" charset="0"/>
            </a:endParaRPr>
          </a:p>
          <a:p>
            <a:pPr lvl="1"/>
            <a:endParaRPr lang="en-US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0" y="3517528"/>
            <a:ext cx="2362200" cy="105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484" y="5007295"/>
            <a:ext cx="4347812" cy="174928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904186" y="4225160"/>
            <a:ext cx="2483069" cy="63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44111" y="5198149"/>
            <a:ext cx="3878066" cy="691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>
                <a:solidFill>
                  <a:srgbClr val="EBB700"/>
                </a:solidFill>
                <a:latin typeface="+mn-ea"/>
                <a:ea typeface="+mn-ea"/>
              </a:rPr>
              <a:t>신청서 제출</a:t>
            </a:r>
          </a:p>
        </p:txBody>
      </p:sp>
    </p:spTree>
    <p:extLst>
      <p:ext uri="{BB962C8B-B14F-4D97-AF65-F5344CB8AC3E}">
        <p14:creationId xmlns:p14="http://schemas.microsoft.com/office/powerpoint/2010/main" val="39231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0685" y="2954401"/>
            <a:ext cx="2022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400">
                <a:solidFill>
                  <a:srgbClr val="FF0000"/>
                </a:solidFill>
                <a:latin typeface="+mn-ea"/>
              </a:rPr>
              <a:t>클럽 명칭 &amp; 번호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2600" y="2954400"/>
            <a:ext cx="187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400">
                <a:solidFill>
                  <a:srgbClr val="FF0000"/>
                </a:solidFill>
                <a:latin typeface="+mn-ea"/>
              </a:rPr>
              <a:t>지구 &amp; 국가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6902" y="3012218"/>
            <a:ext cx="1890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400">
                <a:solidFill>
                  <a:srgbClr val="FF0000"/>
                </a:solidFill>
                <a:latin typeface="+mn-ea"/>
              </a:rPr>
              <a:t>MyLCI에 보고한 일자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4602" y="2977061"/>
            <a:ext cx="174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400">
                <a:solidFill>
                  <a:srgbClr val="FF0000"/>
                </a:solidFill>
                <a:latin typeface="+mn-ea"/>
              </a:rPr>
              <a:t>보류 일수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1752" y="5037141"/>
            <a:ext cx="1726233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200" b="1">
                <a:latin typeface="+mn-ea"/>
              </a:rPr>
              <a:t>가이딩 라이온:</a:t>
            </a:r>
          </a:p>
          <a:p>
            <a:r>
              <a:rPr lang="ko-KR" sz="1200">
                <a:latin typeface="+mn-ea"/>
              </a:rPr>
              <a:t>지구총재는 신청서를 완료하기 위해 반드시 제출해야 합니다.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9605" y="2302200"/>
            <a:ext cx="22438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200" b="1">
                <a:latin typeface="+mn-ea"/>
              </a:rPr>
              <a:t>인원수: </a:t>
            </a:r>
            <a:r>
              <a:rPr lang="ko-KR" sz="1200">
                <a:latin typeface="+mn-ea"/>
              </a:rPr>
              <a:t>회원 및 임원 수는 국제협회의 승인 후 입력할 수 있습니다.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8674" y="5090334"/>
            <a:ext cx="224387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200" b="1">
                <a:latin typeface="+mn-ea"/>
              </a:rPr>
              <a:t>차터비: </a:t>
            </a:r>
            <a:r>
              <a:rPr lang="ko-KR" sz="1200">
                <a:latin typeface="+mn-ea"/>
              </a:rPr>
              <a:t>차터비는 회원 수에 따라 책정됩니다.  차터비는 국제협회 최종 승인 시 지불합니다.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73192" y="1943252"/>
            <a:ext cx="2868031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200" b="1" dirty="0">
                <a:latin typeface="+mn-ea"/>
              </a:rPr>
              <a:t>승인: </a:t>
            </a:r>
            <a:r>
              <a:rPr lang="ko-KR" sz="1200" dirty="0">
                <a:latin typeface="+mn-ea"/>
              </a:rPr>
              <a:t>신청 절차가 국제협회 검토 단계로 넘어가려면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sz="1200" dirty="0">
                <a:latin typeface="+mn-ea"/>
              </a:rPr>
              <a:t>지구총재/</a:t>
            </a:r>
            <a:r>
              <a:rPr lang="ko-KR" sz="1200" dirty="0" err="1">
                <a:latin typeface="+mn-ea"/>
              </a:rPr>
              <a:t>코디네이팅</a:t>
            </a:r>
            <a:r>
              <a:rPr lang="ko-KR" sz="1200" dirty="0">
                <a:latin typeface="+mn-ea"/>
              </a:rPr>
              <a:t> 라이온의 승인이 필요합니다.  국제협회 승인- 본부 직원의 신청서 초기 검토 절차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2476" y="5390676"/>
            <a:ext cx="22438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200" b="1">
                <a:latin typeface="+mn-ea"/>
              </a:rPr>
              <a:t>담당 코디네이터: </a:t>
            </a:r>
            <a:r>
              <a:rPr lang="ko-KR" sz="1200">
                <a:latin typeface="+mn-ea"/>
              </a:rPr>
              <a:t>국제협회 직원이 신생클럽 조직을 위한 신청 절차를 지원합니다.</a:t>
            </a: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32237" y="597389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00338D"/>
                </a:solidFill>
                <a:latin typeface="+mn-ea"/>
                <a:ea typeface="+mn-ea"/>
              </a:rPr>
              <a:t>신생클럽 신청 대시보드 정보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32" y="3277146"/>
            <a:ext cx="10231315" cy="17716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780742" y="4303569"/>
            <a:ext cx="1177818" cy="833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7932" y="4162971"/>
            <a:ext cx="571500" cy="791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22586" y="2789147"/>
            <a:ext cx="541454" cy="94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64016" y="2935266"/>
            <a:ext cx="1558623" cy="764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564040" y="4021802"/>
            <a:ext cx="492525" cy="138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888165" y="3287984"/>
            <a:ext cx="99228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000" dirty="0">
                <a:latin typeface="+mn-ea"/>
              </a:rPr>
              <a:t>신청서 수정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0339963" y="3534205"/>
            <a:ext cx="503129" cy="20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0197550" y="4061375"/>
            <a:ext cx="430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4" idx="1"/>
          </p:cNvCxnSpPr>
          <p:nvPr/>
        </p:nvCxnSpPr>
        <p:spPr>
          <a:xfrm flipH="1" flipV="1">
            <a:off x="10197550" y="4334367"/>
            <a:ext cx="570689" cy="136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768239" y="4347753"/>
            <a:ext cx="130383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000">
                <a:latin typeface="+mn-ea"/>
              </a:rPr>
              <a:t>임원 추가/삭제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627911" y="3894327"/>
            <a:ext cx="130383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000">
                <a:latin typeface="+mn-ea"/>
              </a:rPr>
              <a:t>회원 추가/삭제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7692" y="1182661"/>
            <a:ext cx="88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latin typeface="+mn-ea"/>
              </a:rPr>
              <a:t>아래 정보는 스폰서클럽/지구 대시보드에 표시되며, 이를 통해 스폰서클럽 및 지구는 신생클럽 조직 절차 동안 관련 정보를 확인합니다. </a:t>
            </a:r>
          </a:p>
        </p:txBody>
      </p:sp>
      <p:sp>
        <p:nvSpPr>
          <p:cNvPr id="29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>
                <a:solidFill>
                  <a:srgbClr val="EBB700"/>
                </a:solidFill>
                <a:latin typeface="+mn-ea"/>
                <a:ea typeface="+mn-ea"/>
              </a:rPr>
              <a:t>신청서 </a:t>
            </a:r>
          </a:p>
          <a:p>
            <a:r>
              <a:rPr lang="ko-KR" sz="1600">
                <a:solidFill>
                  <a:srgbClr val="EBB700"/>
                </a:solidFill>
                <a:latin typeface="+mn-ea"/>
                <a:ea typeface="+mn-ea"/>
              </a:rPr>
              <a:t>대시보드</a:t>
            </a:r>
          </a:p>
        </p:txBody>
      </p:sp>
      <p:sp>
        <p:nvSpPr>
          <p:cNvPr id="31" name="Yellow Bar">
            <a:extLst>
              <a:ext uri="{FF2B5EF4-FFF2-40B4-BE49-F238E27FC236}">
                <a16:creationId xmlns:a16="http://schemas.microsoft.com/office/drawing/2014/main" id="{AB0535A9-EE99-4751-9412-918CACD7443B}"/>
              </a:ext>
            </a:extLst>
          </p:cNvPr>
          <p:cNvSpPr/>
          <p:nvPr/>
        </p:nvSpPr>
        <p:spPr>
          <a:xfrm>
            <a:off x="2906611" y="10710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19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265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500260" y="513891"/>
            <a:ext cx="9453008" cy="7261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00338D"/>
                </a:solidFill>
                <a:latin typeface="+mn-ea"/>
                <a:ea typeface="+mn-ea"/>
              </a:rPr>
              <a:t>신생클럽 신청서 제출: 완료 대기 단계 중 회원 추가</a:t>
            </a: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 dirty="0">
                <a:solidFill>
                  <a:srgbClr val="EBB700"/>
                </a:solidFill>
                <a:latin typeface="+mn-ea"/>
                <a:ea typeface="+mn-ea"/>
              </a:rPr>
              <a:t>신입회원 추가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100" y="2160868"/>
            <a:ext cx="5617644" cy="224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16" y="5874162"/>
            <a:ext cx="3028950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189" y="4312574"/>
            <a:ext cx="4604979" cy="1571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60" y="1170948"/>
            <a:ext cx="88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latin typeface="+mn-ea"/>
              </a:rPr>
              <a:t>신청서는 </a:t>
            </a:r>
            <a:r>
              <a:rPr lang="ko-KR" b="1" dirty="0">
                <a:solidFill>
                  <a:schemeClr val="accent1"/>
                </a:solidFill>
                <a:latin typeface="+mn-ea"/>
              </a:rPr>
              <a:t>국제협회 승인</a:t>
            </a:r>
            <a:r>
              <a:rPr lang="ko-KR" dirty="0">
                <a:latin typeface="+mn-ea"/>
              </a:rPr>
              <a:t>을 위한 검토를 마친 후, </a:t>
            </a:r>
            <a:r>
              <a:rPr lang="ko-KR" b="1" dirty="0">
                <a:solidFill>
                  <a:schemeClr val="accent1"/>
                </a:solidFill>
                <a:latin typeface="+mn-ea"/>
              </a:rPr>
              <a:t>완료 대기 단계</a:t>
            </a:r>
            <a:r>
              <a:rPr lang="ko-KR" dirty="0">
                <a:latin typeface="+mn-ea"/>
              </a:rPr>
              <a:t>로 이동합니다.    </a:t>
            </a:r>
            <a:endParaRPr lang="en-US" altLang="ko-KR" dirty="0">
              <a:latin typeface="+mn-ea"/>
            </a:endParaRPr>
          </a:p>
          <a:p>
            <a:r>
              <a:rPr lang="ko-KR" dirty="0">
                <a:latin typeface="+mn-ea"/>
              </a:rPr>
              <a:t>이 단계에서 회원을 추가하고 </a:t>
            </a:r>
            <a:r>
              <a:rPr lang="ko-KR" dirty="0" err="1">
                <a:latin typeface="+mn-ea"/>
              </a:rPr>
              <a:t>가이딩</a:t>
            </a:r>
            <a:r>
              <a:rPr lang="ko-KR" dirty="0">
                <a:latin typeface="+mn-ea"/>
              </a:rPr>
              <a:t> 라이온 정보를 입력합니다.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1641" y="2196816"/>
            <a:ext cx="2941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rgbClr val="0070C0"/>
                </a:solidFill>
                <a:latin typeface="+mn-ea"/>
              </a:rPr>
              <a:t>1단계</a:t>
            </a:r>
            <a:r>
              <a:rPr lang="ko-KR" sz="2400" b="1">
                <a:latin typeface="+mn-ea"/>
              </a:rPr>
              <a:t>:</a:t>
            </a:r>
            <a:r>
              <a:rPr lang="ko-KR" sz="2400">
                <a:latin typeface="+mn-ea"/>
              </a:rPr>
              <a:t> 회원 보고 탭을 클릭합니다.</a:t>
            </a:r>
          </a:p>
          <a:p>
            <a:endParaRPr lang="en-US" sz="2400" b="1" dirty="0">
              <a:solidFill>
                <a:srgbClr val="0070C0"/>
              </a:solidFill>
              <a:latin typeface="+mn-ea"/>
            </a:endParaRPr>
          </a:p>
          <a:p>
            <a:r>
              <a:rPr lang="ko-KR" sz="2400" b="1">
                <a:solidFill>
                  <a:srgbClr val="0070C0"/>
                </a:solidFill>
                <a:latin typeface="+mn-ea"/>
              </a:rPr>
              <a:t>2 단계</a:t>
            </a:r>
            <a:r>
              <a:rPr lang="ko-KR" sz="2400" b="1">
                <a:latin typeface="+mn-ea"/>
              </a:rPr>
              <a:t>:</a:t>
            </a:r>
            <a:r>
              <a:rPr lang="ko-KR" sz="2400">
                <a:latin typeface="+mn-ea"/>
              </a:rPr>
              <a:t>  ‘회원 추가’ 드롭다운 메뉴를 클릭합니다.</a:t>
            </a:r>
          </a:p>
          <a:p>
            <a:endParaRPr lang="en-US" sz="2400" b="1" dirty="0">
              <a:solidFill>
                <a:srgbClr val="0070C0"/>
              </a:solidFill>
              <a:latin typeface="+mn-ea"/>
            </a:endParaRPr>
          </a:p>
          <a:p>
            <a:r>
              <a:rPr lang="ko-KR" sz="2400" b="1">
                <a:solidFill>
                  <a:srgbClr val="0070C0"/>
                </a:solidFill>
                <a:latin typeface="+mn-ea"/>
              </a:rPr>
              <a:t>3단계</a:t>
            </a:r>
            <a:r>
              <a:rPr lang="ko-KR" sz="2400" b="1">
                <a:latin typeface="+mn-ea"/>
              </a:rPr>
              <a:t>:</a:t>
            </a:r>
            <a:r>
              <a:rPr lang="ko-KR" sz="2400">
                <a:latin typeface="+mn-ea"/>
              </a:rPr>
              <a:t>  신입회원 또는 전입회원을 선택합니다.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2100" y="1769373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>
                <a:solidFill>
                  <a:srgbClr val="0070C0"/>
                </a:solidFill>
                <a:latin typeface="+mn-ea"/>
              </a:rPr>
              <a:t>1단계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7162" y="3960416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>
                <a:solidFill>
                  <a:srgbClr val="0070C0"/>
                </a:solidFill>
                <a:latin typeface="+mn-ea"/>
              </a:rPr>
              <a:t>2단계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4189" y="5448436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>
                <a:solidFill>
                  <a:srgbClr val="0070C0"/>
                </a:solidFill>
                <a:latin typeface="+mn-ea"/>
              </a:rPr>
              <a:t>3단계</a:t>
            </a:r>
          </a:p>
        </p:txBody>
      </p:sp>
      <p:sp>
        <p:nvSpPr>
          <p:cNvPr id="16" name="Yellow Bar">
            <a:extLst>
              <a:ext uri="{FF2B5EF4-FFF2-40B4-BE49-F238E27FC236}">
                <a16:creationId xmlns:a16="http://schemas.microsoft.com/office/drawing/2014/main" id="{8B907E36-57B2-447D-97A3-FD94831C9D13}"/>
              </a:ext>
            </a:extLst>
          </p:cNvPr>
          <p:cNvSpPr/>
          <p:nvPr/>
        </p:nvSpPr>
        <p:spPr>
          <a:xfrm>
            <a:off x="2582874" y="105124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5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4" y="61546"/>
            <a:ext cx="3367453" cy="400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5" y="3057525"/>
            <a:ext cx="3380032" cy="3800475"/>
          </a:xfrm>
          <a:prstGeom prst="rect">
            <a:avLst/>
          </a:prstGeom>
        </p:spPr>
      </p:pic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6332440" y="93700"/>
            <a:ext cx="6263807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ko-KR" sz="2800" dirty="0">
                <a:solidFill>
                  <a:srgbClr val="00338D"/>
                </a:solidFill>
                <a:latin typeface="+mn-ea"/>
                <a:ea typeface="+mn-ea"/>
              </a:rPr>
              <a:t>신생클럽 신청서 제출: 회원 추가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9604" y="1044827"/>
            <a:ext cx="5109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rgbClr val="0070C0"/>
                </a:solidFill>
                <a:latin typeface="+mn-ea"/>
              </a:rPr>
              <a:t>1단계</a:t>
            </a:r>
            <a:r>
              <a:rPr lang="ko-KR" sz="2400" b="1">
                <a:latin typeface="+mn-ea"/>
              </a:rPr>
              <a:t>:</a:t>
            </a:r>
            <a:r>
              <a:rPr lang="ko-KR" sz="2400">
                <a:latin typeface="+mn-ea"/>
              </a:rPr>
              <a:t> 회원 기본 정보를 입력합니다. </a:t>
            </a:r>
          </a:p>
          <a:p>
            <a:endParaRPr lang="en-US" sz="2400" b="1" dirty="0">
              <a:solidFill>
                <a:srgbClr val="0070C0"/>
              </a:solidFill>
              <a:latin typeface="+mn-ea"/>
            </a:endParaRPr>
          </a:p>
          <a:p>
            <a:r>
              <a:rPr lang="ko-KR" sz="2400" b="1">
                <a:solidFill>
                  <a:srgbClr val="0070C0"/>
                </a:solidFill>
                <a:latin typeface="+mn-ea"/>
              </a:rPr>
              <a:t>2단계</a:t>
            </a:r>
            <a:r>
              <a:rPr lang="ko-KR" sz="2400" b="1">
                <a:latin typeface="+mn-ea"/>
              </a:rPr>
              <a:t>:</a:t>
            </a:r>
            <a:r>
              <a:rPr lang="ko-KR" sz="2400">
                <a:latin typeface="+mn-ea"/>
              </a:rPr>
              <a:t> 회원 정보를 입력합니다.  </a:t>
            </a:r>
          </a:p>
          <a:p>
            <a:endParaRPr lang="en-US" sz="2400" b="1" dirty="0">
              <a:solidFill>
                <a:srgbClr val="0070C0"/>
              </a:solidFill>
              <a:latin typeface="+mn-ea"/>
            </a:endParaRPr>
          </a:p>
          <a:p>
            <a:r>
              <a:rPr lang="ko-KR" sz="2400" b="1">
                <a:solidFill>
                  <a:srgbClr val="0070C0"/>
                </a:solidFill>
                <a:latin typeface="+mn-ea"/>
              </a:rPr>
              <a:t>3단계</a:t>
            </a:r>
            <a:r>
              <a:rPr lang="ko-KR" sz="2400" b="1">
                <a:latin typeface="+mn-ea"/>
              </a:rPr>
              <a:t>:</a:t>
            </a:r>
            <a:r>
              <a:rPr lang="ko-KR" sz="2400">
                <a:latin typeface="+mn-ea"/>
              </a:rPr>
              <a:t>  연락처 정보를 입력합니다.  이메일 주소는 국제본부와 소통하는 데 매우 중요한 역할을 합니다.</a:t>
            </a:r>
          </a:p>
          <a:p>
            <a:endParaRPr lang="en-US" sz="2400" b="1" dirty="0">
              <a:solidFill>
                <a:srgbClr val="0070C0"/>
              </a:solidFill>
              <a:latin typeface="+mn-ea"/>
            </a:endParaRPr>
          </a:p>
          <a:p>
            <a:r>
              <a:rPr lang="ko-KR" sz="2400" b="1">
                <a:solidFill>
                  <a:srgbClr val="0070C0"/>
                </a:solidFill>
                <a:latin typeface="+mn-ea"/>
              </a:rPr>
              <a:t>4단계</a:t>
            </a:r>
            <a:r>
              <a:rPr lang="ko-KR" sz="2400" b="1">
                <a:latin typeface="+mn-ea"/>
              </a:rPr>
              <a:t>:</a:t>
            </a:r>
            <a:r>
              <a:rPr lang="ko-KR" sz="2400">
                <a:latin typeface="+mn-ea"/>
              </a:rPr>
              <a:t>  필요한 경우, 추가 설명을 입력한 후 저장 버튼을 클릭하면 클럽 기록에 회원이 추가됩니다.</a:t>
            </a:r>
          </a:p>
          <a:p>
            <a:endParaRPr lang="en-US" sz="2400" dirty="0">
              <a:latin typeface="+mn-ea"/>
            </a:endParaRPr>
          </a:p>
          <a:p>
            <a:endParaRPr lang="en-US" sz="2400" dirty="0">
              <a:latin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32084" y="6646984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221520" y="3160102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15060" y="426997"/>
            <a:ext cx="2772302" cy="64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90496" y="436018"/>
            <a:ext cx="25937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dirty="0">
                <a:latin typeface="+mn-ea"/>
              </a:rPr>
              <a:t>회원 </a:t>
            </a:r>
            <a:r>
              <a:rPr lang="ko-KR" altLang="en-US" dirty="0">
                <a:latin typeface="+mn-ea"/>
              </a:rPr>
              <a:t>기본 </a:t>
            </a:r>
            <a:r>
              <a:rPr lang="ko-KR" dirty="0">
                <a:latin typeface="+mn-ea"/>
              </a:rPr>
              <a:t>정보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73920" y="1668341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97822" y="1519771"/>
            <a:ext cx="2593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>
                <a:latin typeface="+mn-ea"/>
              </a:rPr>
              <a:t>회원 정보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6802" y="2881652"/>
            <a:ext cx="2593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>
                <a:latin typeface="+mn-ea"/>
              </a:rPr>
              <a:t>연락처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9035" y="6453498"/>
            <a:ext cx="2593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>
                <a:latin typeface="+mn-ea"/>
              </a:rPr>
              <a:t>저장 및 제출 </a:t>
            </a:r>
          </a:p>
        </p:txBody>
      </p:sp>
      <p:sp>
        <p:nvSpPr>
          <p:cNvPr id="18" name="Yellow Bar">
            <a:extLst>
              <a:ext uri="{FF2B5EF4-FFF2-40B4-BE49-F238E27FC236}">
                <a16:creationId xmlns:a16="http://schemas.microsoft.com/office/drawing/2014/main" id="{265554FE-38E0-4273-8109-98591FFA5FF3}"/>
              </a:ext>
            </a:extLst>
          </p:cNvPr>
          <p:cNvSpPr/>
          <p:nvPr/>
        </p:nvSpPr>
        <p:spPr>
          <a:xfrm>
            <a:off x="6391175" y="80535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18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1986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38992" y="316008"/>
            <a:ext cx="8373905" cy="533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00338D"/>
                </a:solidFill>
                <a:latin typeface="+mn-ea"/>
                <a:ea typeface="+mn-ea"/>
              </a:rPr>
              <a:t>신생클럽 신청서 제출: 국제협회 최종 승인 단계 </a:t>
            </a: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 dirty="0">
                <a:solidFill>
                  <a:srgbClr val="EBB700"/>
                </a:solidFill>
                <a:latin typeface="+mn-ea"/>
                <a:ea typeface="+mn-ea"/>
              </a:rPr>
              <a:t>국제협회 </a:t>
            </a:r>
            <a:endParaRPr lang="en-US" altLang="ko-KR" sz="1600" dirty="0">
              <a:solidFill>
                <a:srgbClr val="EBB700"/>
              </a:solidFill>
              <a:latin typeface="+mn-ea"/>
              <a:ea typeface="+mn-ea"/>
            </a:endParaRPr>
          </a:p>
          <a:p>
            <a:r>
              <a:rPr lang="ko-KR" sz="1600" dirty="0">
                <a:solidFill>
                  <a:srgbClr val="EBB700"/>
                </a:solidFill>
                <a:latin typeface="+mn-ea"/>
                <a:ea typeface="+mn-ea"/>
              </a:rPr>
              <a:t>최종 승인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7692" y="1097796"/>
            <a:ext cx="88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latin typeface="+mn-ea"/>
              </a:rPr>
              <a:t>회원이 추가되고, 가이딩 라이온이 등록되면 신청서는 </a:t>
            </a:r>
            <a:r>
              <a:rPr lang="ko-KR" b="1" dirty="0">
                <a:solidFill>
                  <a:schemeClr val="accent1"/>
                </a:solidFill>
                <a:latin typeface="+mn-ea"/>
              </a:rPr>
              <a:t>국제협회 최종 승인</a:t>
            </a:r>
            <a:r>
              <a:rPr lang="ko-KR" dirty="0">
                <a:latin typeface="+mn-ea"/>
              </a:rPr>
              <a:t> 단계로 이동합니다.  이 단계는 클럽 조직을 위한 마지막 단계입니다.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9746" y="1963052"/>
            <a:ext cx="3187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000" b="1" dirty="0">
                <a:solidFill>
                  <a:srgbClr val="0070C0"/>
                </a:solidFill>
                <a:latin typeface="+mn-ea"/>
              </a:rPr>
              <a:t>이 단계에서는 다음의 절차가 진행됩니다: </a:t>
            </a:r>
          </a:p>
          <a:p>
            <a:endParaRPr lang="en-US" sz="2000" b="1" dirty="0">
              <a:solidFill>
                <a:srgbClr val="0070C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sz="2000" b="1" dirty="0">
                <a:latin typeface="+mn-ea"/>
              </a:rPr>
              <a:t>국제협회 </a:t>
            </a:r>
            <a:r>
              <a:rPr lang="ko-KR" sz="2000" b="1" dirty="0" err="1">
                <a:latin typeface="+mn-ea"/>
              </a:rPr>
              <a:t>코디네이터가</a:t>
            </a:r>
            <a:r>
              <a:rPr lang="ko-KR" sz="2000" b="1" dirty="0">
                <a:latin typeface="+mn-ea"/>
              </a:rPr>
              <a:t> 모든 회원 상태를 최종 확인합니다.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sz="2000" b="1" dirty="0">
                <a:latin typeface="+mn-ea"/>
              </a:rPr>
              <a:t>지구는 미등록 </a:t>
            </a:r>
            <a:r>
              <a:rPr lang="ko-KR" sz="2000" b="1" dirty="0" err="1">
                <a:latin typeface="+mn-ea"/>
              </a:rPr>
              <a:t>가이딩</a:t>
            </a:r>
            <a:r>
              <a:rPr lang="ko-KR" sz="2000" b="1" dirty="0">
                <a:latin typeface="+mn-ea"/>
              </a:rPr>
              <a:t> 라이온을 등록합니다.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sz="2000" b="1" dirty="0">
                <a:latin typeface="+mn-ea"/>
              </a:rPr>
              <a:t>지구 또는 스폰서클럽은 최종 회비를 제출합니다.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6" y="2539512"/>
            <a:ext cx="6412650" cy="2612780"/>
          </a:xfrm>
          <a:prstGeom prst="rect">
            <a:avLst/>
          </a:prstGeom>
        </p:spPr>
      </p:pic>
      <p:sp>
        <p:nvSpPr>
          <p:cNvPr id="9" name="Yellow Bar">
            <a:extLst>
              <a:ext uri="{FF2B5EF4-FFF2-40B4-BE49-F238E27FC236}">
                <a16:creationId xmlns:a16="http://schemas.microsoft.com/office/drawing/2014/main" id="{A5239EDB-3779-4944-9370-8052ECE0C2EC}"/>
              </a:ext>
            </a:extLst>
          </p:cNvPr>
          <p:cNvSpPr/>
          <p:nvPr/>
        </p:nvSpPr>
        <p:spPr>
          <a:xfrm>
            <a:off x="2866739" y="78818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75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38992" y="31600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00338D"/>
                </a:solidFill>
                <a:latin typeface="+mn-ea"/>
                <a:ea typeface="+mn-ea"/>
              </a:rPr>
              <a:t>신생클럽 신청서 제출: 클럽 조직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>
                <a:solidFill>
                  <a:srgbClr val="EBB700"/>
                </a:solidFill>
                <a:latin typeface="+mn-ea"/>
                <a:ea typeface="+mn-ea"/>
              </a:rPr>
              <a:t>클럽 조직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0640" y="1255304"/>
            <a:ext cx="889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000" b="1">
                <a:latin typeface="+mn-ea"/>
              </a:rPr>
              <a:t>축하합니다!!!  신청 절차가 완료되어 클럽이 조직되었습니다.  신생클럽을 위해 다음의 절차가 진행됩니다. </a:t>
            </a:r>
          </a:p>
        </p:txBody>
      </p:sp>
      <p:sp>
        <p:nvSpPr>
          <p:cNvPr id="8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42561" y="2084350"/>
            <a:ext cx="9245347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지구총재에게 차터 물품이 발송됩니다.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차터 물품: 차터회원 핀, 차터회원 증서, 차터 인증서, 스폰서 패치, 국제회장 서신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신생클럽 헌장의 밤은 신생클럽 스폰서 및 가이딩 라이온과 함께 계획해야 합니다.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클럽 조직 일로부터 90일 이내에 입회한 신입회원을 ‘차터 회원’으로 간주됩니다.</a:t>
            </a:r>
          </a:p>
          <a:p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신임 임원을 위한 연수는 가이딩 라이온과 함께 진행해야 합니다.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i="1" kern="0" dirty="0">
              <a:latin typeface="+mn-ea"/>
              <a:ea typeface="+mn-ea"/>
            </a:endParaRPr>
          </a:p>
          <a:p>
            <a:endParaRPr lang="en-US" sz="1500" kern="0" dirty="0">
              <a:latin typeface="+mn-ea"/>
              <a:ea typeface="+mn-ea"/>
            </a:endParaRPr>
          </a:p>
        </p:txBody>
      </p:sp>
      <p:sp>
        <p:nvSpPr>
          <p:cNvPr id="9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790092" y="94524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  <p:pic>
        <p:nvPicPr>
          <p:cNvPr id="10" name="Emblem - Black">
            <a:extLst>
              <a:ext uri="{FF2B5EF4-FFF2-40B4-BE49-F238E27FC236}">
                <a16:creationId xmlns:a16="http://schemas.microsoft.com/office/drawing/2014/main" id="{23B94238-2C4D-3849-A30D-49E7CA877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"/>
          </a:blip>
          <a:srcRect r="22250" b="12347"/>
          <a:stretch/>
        </p:blipFill>
        <p:spPr>
          <a:xfrm>
            <a:off x="6794655" y="1189914"/>
            <a:ext cx="5192890" cy="5546926"/>
          </a:xfrm>
          <a:prstGeom prst="rect">
            <a:avLst/>
          </a:prstGeom>
        </p:spPr>
      </p:pic>
      <p:sp>
        <p:nvSpPr>
          <p:cNvPr id="11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738992" y="224236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501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975475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47990" y="7205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>
                <a:solidFill>
                  <a:srgbClr val="00338D"/>
                </a:solidFill>
                <a:latin typeface="+mn-ea"/>
                <a:ea typeface="+mn-ea"/>
              </a:rPr>
              <a:t>신생클럽 신청서 제출 팁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847990" y="147272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666687" y="1673863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1" u="sng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 dirty="0" err="1">
                <a:solidFill>
                  <a:srgbClr val="55565A"/>
                </a:solidFill>
                <a:latin typeface="+mn-ea"/>
                <a:ea typeface="+mn-ea"/>
              </a:rPr>
              <a:t>차터</a:t>
            </a:r>
            <a:r>
              <a:rPr lang="ko-KR" sz="1800" dirty="0">
                <a:solidFill>
                  <a:srgbClr val="55565A"/>
                </a:solidFill>
                <a:latin typeface="+mn-ea"/>
                <a:ea typeface="+mn-ea"/>
              </a:rPr>
              <a:t> 물품 제작 및 배송에 시간이 걸릴 수 있습니다.</a:t>
            </a:r>
          </a:p>
          <a:p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MyLCI </a:t>
            </a:r>
            <a:r>
              <a:rPr lang="ko-KR" sz="1800" dirty="0">
                <a:solidFill>
                  <a:srgbClr val="55565A"/>
                </a:solidFill>
                <a:latin typeface="+mn-ea"/>
                <a:ea typeface="+mn-ea"/>
              </a:rPr>
              <a:t>비고란에 표시된 지침을 따르면 신청 절차를 더욱 신속하게 처리할 수 있습니다.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 dirty="0">
                <a:solidFill>
                  <a:srgbClr val="55565A"/>
                </a:solidFill>
                <a:latin typeface="+mn-ea"/>
                <a:ea typeface="+mn-ea"/>
              </a:rPr>
              <a:t>신청서는 6월 20일까지 제출해야 당 회기에 검토될 수 있습니다.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 dirty="0">
                <a:solidFill>
                  <a:srgbClr val="55565A"/>
                </a:solidFill>
                <a:latin typeface="+mn-ea"/>
                <a:ea typeface="+mn-ea"/>
              </a:rPr>
              <a:t>신생클럽 처리팀이 신청 절차를 감독합니다. </a:t>
            </a:r>
          </a:p>
        </p:txBody>
      </p:sp>
      <p:pic>
        <p:nvPicPr>
          <p:cNvPr id="7" name="Emblem - Black">
            <a:extLst>
              <a:ext uri="{FF2B5EF4-FFF2-40B4-BE49-F238E27FC236}">
                <a16:creationId xmlns:a16="http://schemas.microsoft.com/office/drawing/2014/main" id="{23B94238-2C4D-3849-A30D-49E7CA877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"/>
          </a:blip>
          <a:srcRect r="22250" b="12347"/>
          <a:stretch/>
        </p:blipFill>
        <p:spPr>
          <a:xfrm>
            <a:off x="6999111" y="1311075"/>
            <a:ext cx="5192890" cy="5546926"/>
          </a:xfrm>
          <a:prstGeom prst="rect">
            <a:avLst/>
          </a:prstGeom>
        </p:spPr>
      </p:pic>
      <p:sp>
        <p:nvSpPr>
          <p:cNvPr id="8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>
                <a:solidFill>
                  <a:srgbClr val="EBB700"/>
                </a:solidFill>
                <a:latin typeface="+mn-ea"/>
                <a:ea typeface="+mn-ea"/>
              </a:rPr>
              <a:t>신청서 제출</a:t>
            </a:r>
          </a:p>
        </p:txBody>
      </p:sp>
    </p:spTree>
    <p:extLst>
      <p:ext uri="{BB962C8B-B14F-4D97-AF65-F5344CB8AC3E}">
        <p14:creationId xmlns:p14="http://schemas.microsoft.com/office/powerpoint/2010/main" val="420923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3123708" y="2200643"/>
            <a:ext cx="7394843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      </a:t>
            </a:r>
            <a:r>
              <a:rPr lang="ko-KR" dirty="0">
                <a:solidFill>
                  <a:schemeClr val="bg1"/>
                </a:solidFill>
                <a:latin typeface="+mn-ea"/>
                <a:ea typeface="+mn-ea"/>
              </a:rPr>
              <a:t>클럽 조직 지원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297859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+mn-ea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  <a:latin typeface="+mn-ea"/>
                <a:ea typeface="+mn-ea"/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rgbClr val="00338D"/>
              </a:solidFill>
              <a:latin typeface="+mn-ea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D983F-9C5A-FE49-BD60-CE5B5DAA15D7}"/>
              </a:ext>
            </a:extLst>
          </p:cNvPr>
          <p:cNvSpPr txBox="1"/>
          <p:nvPr/>
        </p:nvSpPr>
        <p:spPr>
          <a:xfrm>
            <a:off x="1801006" y="3331913"/>
            <a:ext cx="85850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3200" dirty="0">
                <a:solidFill>
                  <a:schemeClr val="bg1"/>
                </a:solidFill>
                <a:latin typeface="+mn-ea"/>
                <a:cs typeface="Arial" charset="0"/>
              </a:rPr>
              <a:t>신생클럽 조직 절차에 대해 궁금한 점이 있으시면 이메일 </a:t>
            </a:r>
            <a:r>
              <a:rPr lang="ko-KR" sz="3200" dirty="0" err="1">
                <a:solidFill>
                  <a:schemeClr val="bg1"/>
                </a:solidFill>
                <a:latin typeface="+mn-ea"/>
                <a:cs typeface="Arial" charset="0"/>
                <a:hlinkClick r:id="rId4"/>
              </a:rPr>
              <a:t>newclubs@lionsclub.org</a:t>
            </a:r>
            <a:r>
              <a:rPr lang="ko-KR" sz="3200" dirty="0" err="1">
                <a:solidFill>
                  <a:schemeClr val="bg1"/>
                </a:solidFill>
                <a:latin typeface="+mn-ea"/>
                <a:cs typeface="Arial" charset="0"/>
              </a:rPr>
              <a:t>로</a:t>
            </a:r>
            <a:r>
              <a:rPr lang="ko-KR" sz="3200" dirty="0">
                <a:solidFill>
                  <a:schemeClr val="bg1"/>
                </a:solidFill>
                <a:latin typeface="+mn-ea"/>
                <a:cs typeface="Arial" charset="0"/>
              </a:rPr>
              <a:t> 문의하시기 바랍니다. </a:t>
            </a:r>
          </a:p>
          <a:p>
            <a:pPr algn="ctr"/>
            <a:r>
              <a:rPr lang="ko-KR" sz="3200" dirty="0">
                <a:solidFill>
                  <a:schemeClr val="bg1"/>
                </a:solidFill>
                <a:latin typeface="+mn-ea"/>
                <a:cs typeface="Arial" charset="0"/>
              </a:rPr>
              <a:t> </a:t>
            </a:r>
          </a:p>
          <a:p>
            <a:pPr marL="285750" indent="-285750" algn="ctr">
              <a:buFontTx/>
              <a:buChar char="-"/>
            </a:pPr>
            <a:endParaRPr lang="en-US" kern="0" dirty="0">
              <a:solidFill>
                <a:schemeClr val="bg1"/>
              </a:solidFill>
              <a:latin typeface="+mn-ea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+mn-ea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+mn-ea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3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ko-KR" sz="48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Helvetica Neue" charset="0"/>
              </a:rPr>
              <a:t>감사합니다.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Copyright"/>
          <p:cNvSpPr txBox="1"/>
          <p:nvPr/>
        </p:nvSpPr>
        <p:spPr>
          <a:xfrm>
            <a:off x="787130" y="624251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16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© 2019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C05306EA-B7F0-4FC6-A934-642D0BAD10B6}"/>
              </a:ext>
            </a:extLst>
          </p:cNvPr>
          <p:cNvSpPr txBox="1"/>
          <p:nvPr/>
        </p:nvSpPr>
        <p:spPr>
          <a:xfrm>
            <a:off x="7423379" y="624251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Updated 10/2021 KO</a:t>
            </a: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+mn-ea"/>
                <a:ea typeface="+mn-ea"/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16063" y="3169602"/>
            <a:ext cx="5590146" cy="19192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1600" dirty="0">
                <a:solidFill>
                  <a:schemeClr val="bg1"/>
                </a:solidFill>
                <a:latin typeface="+mn-ea"/>
                <a:ea typeface="+mn-ea"/>
              </a:rPr>
              <a:t>신생클럽 조직을 위한 첫걸음을 </a:t>
            </a:r>
            <a:r>
              <a:rPr lang="ko-KR" sz="1600" dirty="0" err="1">
                <a:solidFill>
                  <a:schemeClr val="bg1"/>
                </a:solidFill>
                <a:latin typeface="+mn-ea"/>
                <a:ea typeface="+mn-ea"/>
              </a:rPr>
              <a:t>축하드립니다</a:t>
            </a:r>
            <a:r>
              <a:rPr lang="ko-KR" sz="1600" dirty="0">
                <a:solidFill>
                  <a:schemeClr val="bg1"/>
                </a:solidFill>
                <a:latin typeface="+mn-ea"/>
                <a:ea typeface="+mn-ea"/>
              </a:rPr>
              <a:t>.  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sz="1600" dirty="0">
                <a:solidFill>
                  <a:schemeClr val="bg1"/>
                </a:solidFill>
                <a:latin typeface="+mn-ea"/>
                <a:ea typeface="+mn-ea"/>
              </a:rPr>
              <a:t>본 안내서는 신생클럽 신청 절차를 완료하기 위한 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sz="1600" dirty="0">
                <a:solidFill>
                  <a:schemeClr val="bg1"/>
                </a:solidFill>
                <a:latin typeface="+mn-ea"/>
                <a:ea typeface="+mn-ea"/>
              </a:rPr>
              <a:t>단계별 지침을 제공합니다.</a:t>
            </a:r>
          </a:p>
          <a:p>
            <a:endParaRPr lang="en-US" sz="1600" kern="0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sz="1600" b="1" u="sng" dirty="0">
                <a:solidFill>
                  <a:schemeClr val="bg1"/>
                </a:solidFill>
                <a:latin typeface="+mn-ea"/>
                <a:ea typeface="+mn-ea"/>
              </a:rPr>
              <a:t>안내서 포함 내용:</a:t>
            </a:r>
          </a:p>
          <a:p>
            <a:pPr marL="285750" indent="-285750">
              <a:buFontTx/>
              <a:buChar char="-"/>
            </a:pPr>
            <a:r>
              <a:rPr lang="ko-KR" sz="1600" dirty="0">
                <a:solidFill>
                  <a:schemeClr val="bg1"/>
                </a:solidFill>
                <a:latin typeface="+mn-ea"/>
                <a:ea typeface="+mn-ea"/>
              </a:rPr>
              <a:t>클럽 명칭</a:t>
            </a:r>
          </a:p>
          <a:p>
            <a:pPr marL="285750" indent="-285750">
              <a:buFontTx/>
              <a:buChar char="-"/>
            </a:pPr>
            <a:r>
              <a:rPr lang="ko-KR" sz="1600" dirty="0">
                <a:solidFill>
                  <a:schemeClr val="bg1"/>
                </a:solidFill>
                <a:latin typeface="+mn-ea"/>
                <a:ea typeface="+mn-ea"/>
              </a:rPr>
              <a:t>신청 절차 담당자</a:t>
            </a:r>
          </a:p>
          <a:p>
            <a:pPr marL="285750" indent="-285750">
              <a:buFontTx/>
              <a:buChar char="-"/>
            </a:pPr>
            <a:r>
              <a:rPr lang="ko-KR" sz="1600" dirty="0">
                <a:solidFill>
                  <a:schemeClr val="bg1"/>
                </a:solidFill>
                <a:latin typeface="+mn-ea"/>
                <a:ea typeface="+mn-ea"/>
              </a:rPr>
              <a:t>신청 단계별 과정</a:t>
            </a:r>
          </a:p>
          <a:p>
            <a:pPr marL="285750" indent="-285750">
              <a:buFontTx/>
              <a:buChar char="-"/>
            </a:pPr>
            <a:r>
              <a:rPr lang="ko-KR" sz="1600" dirty="0">
                <a:solidFill>
                  <a:schemeClr val="bg1"/>
                </a:solidFill>
                <a:latin typeface="+mn-ea"/>
                <a:ea typeface="+mn-ea"/>
              </a:rPr>
              <a:t>클럽 </a:t>
            </a:r>
            <a:r>
              <a:rPr lang="ko-KR" sz="1600" dirty="0" err="1">
                <a:solidFill>
                  <a:schemeClr val="bg1"/>
                </a:solidFill>
                <a:latin typeface="+mn-ea"/>
                <a:ea typeface="+mn-ea"/>
              </a:rPr>
              <a:t>차터</a:t>
            </a:r>
            <a:r>
              <a:rPr lang="ko-KR" sz="1600" dirty="0">
                <a:solidFill>
                  <a:schemeClr val="bg1"/>
                </a:solidFill>
                <a:latin typeface="+mn-ea"/>
                <a:ea typeface="+mn-ea"/>
              </a:rPr>
              <a:t> 승인 과정 </a:t>
            </a:r>
          </a:p>
          <a:p>
            <a:pPr marL="285750" indent="-285750">
              <a:buFontTx/>
              <a:buChar char="-"/>
            </a:pPr>
            <a:r>
              <a:rPr lang="ko-KR" sz="1600" dirty="0">
                <a:solidFill>
                  <a:schemeClr val="bg1"/>
                </a:solidFill>
                <a:latin typeface="+mn-ea"/>
                <a:ea typeface="+mn-ea"/>
              </a:rPr>
              <a:t>클럽 조직 팁</a:t>
            </a: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253393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  <p:pic>
        <p:nvPicPr>
          <p:cNvPr id="13" name="Emblem - White">
            <a:extLst>
              <a:ext uri="{FF2B5EF4-FFF2-40B4-BE49-F238E27FC236}">
                <a16:creationId xmlns:a16="http://schemas.microsoft.com/office/drawing/2014/main" id="{742E736A-F6AC-474E-9CC7-D53F6D74F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"/>
          </a:blip>
          <a:srcRect r="22419" b="12347"/>
          <a:stretch/>
        </p:blipFill>
        <p:spPr>
          <a:xfrm>
            <a:off x="6999110" y="1311075"/>
            <a:ext cx="5181601" cy="5546926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D4C8344C-36A9-3F47-BAFA-0F7F5381B063}"/>
              </a:ext>
            </a:extLst>
          </p:cNvPr>
          <p:cNvSpPr txBox="1">
            <a:spLocks/>
          </p:cNvSpPr>
          <p:nvPr/>
        </p:nvSpPr>
        <p:spPr>
          <a:xfrm>
            <a:off x="1027265" y="1503742"/>
            <a:ext cx="5357631" cy="1145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4200" dirty="0">
                <a:solidFill>
                  <a:schemeClr val="bg1"/>
                </a:solidFill>
                <a:latin typeface="+mn-ea"/>
                <a:ea typeface="+mn-ea"/>
              </a:rPr>
              <a:t>신생클럽 신청 절차</a:t>
            </a:r>
          </a:p>
        </p:txBody>
      </p:sp>
    </p:spTree>
    <p:extLst>
      <p:ext uri="{BB962C8B-B14F-4D97-AF65-F5344CB8AC3E}">
        <p14:creationId xmlns:p14="http://schemas.microsoft.com/office/powerpoint/2010/main" val="381415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 dirty="0">
                <a:solidFill>
                  <a:srgbClr val="EBB700"/>
                </a:solidFill>
                <a:latin typeface="+mn-ea"/>
                <a:ea typeface="+mn-ea"/>
              </a:rPr>
              <a:t>신청서 제출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026391" y="2338661"/>
            <a:ext cx="4534585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400" dirty="0">
                <a:latin typeface="+mn-ea"/>
                <a:ea typeface="+mn-ea"/>
              </a:rPr>
              <a:t> </a:t>
            </a:r>
            <a:r>
              <a:rPr lang="ko-KR" sz="1500" dirty="0">
                <a:latin typeface="+mn-ea"/>
                <a:ea typeface="+mn-ea"/>
              </a:rPr>
              <a:t>조직하려는 </a:t>
            </a:r>
            <a:r>
              <a:rPr lang="ko-KR" sz="1500" dirty="0" err="1">
                <a:latin typeface="+mn-ea"/>
                <a:ea typeface="+mn-ea"/>
              </a:rPr>
              <a:t>라이온스</a:t>
            </a:r>
            <a:r>
              <a:rPr lang="ko-KR" sz="1500" dirty="0">
                <a:latin typeface="+mn-ea"/>
                <a:ea typeface="+mn-ea"/>
              </a:rPr>
              <a:t> 클럽 또는 </a:t>
            </a:r>
            <a:r>
              <a:rPr lang="ko-KR" sz="1500" dirty="0" err="1">
                <a:latin typeface="+mn-ea"/>
                <a:ea typeface="+mn-ea"/>
              </a:rPr>
              <a:t>클럽지회의</a:t>
            </a:r>
            <a:r>
              <a:rPr lang="ko-KR" sz="1500" dirty="0">
                <a:latin typeface="+mn-ea"/>
                <a:ea typeface="+mn-ea"/>
              </a:rPr>
              <a:t> 명칭은 클럽이 위치한 ‘지자체’ 또는 이에 상응하는 정부 행정 구역의 명칭을 사용해야 한다.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500" dirty="0">
                <a:latin typeface="+mn-ea"/>
                <a:ea typeface="+mn-ea"/>
              </a:rPr>
              <a:t>캠퍼스 클럽은 단과대학 또는 대학교의 이름을 ‘</a:t>
            </a:r>
            <a:r>
              <a:rPr lang="ko-KR" sz="1500" dirty="0" err="1">
                <a:latin typeface="+mn-ea"/>
                <a:ea typeface="+mn-ea"/>
              </a:rPr>
              <a:t>지자체’와</a:t>
            </a:r>
            <a:r>
              <a:rPr lang="ko-KR" sz="1500" dirty="0">
                <a:latin typeface="+mn-ea"/>
                <a:ea typeface="+mn-ea"/>
              </a:rPr>
              <a:t> 같이 명칭으로 사용할 수 있다.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500" dirty="0">
                <a:latin typeface="+mn-ea"/>
                <a:ea typeface="+mn-ea"/>
              </a:rPr>
              <a:t>다른 클럽과 동일한 ‘</a:t>
            </a:r>
            <a:r>
              <a:rPr lang="ko-KR" sz="1500" dirty="0" err="1">
                <a:latin typeface="+mn-ea"/>
                <a:ea typeface="+mn-ea"/>
              </a:rPr>
              <a:t>지자체’에</a:t>
            </a:r>
            <a:r>
              <a:rPr lang="ko-KR" sz="1500" dirty="0">
                <a:latin typeface="+mn-ea"/>
                <a:ea typeface="+mn-ea"/>
              </a:rPr>
              <a:t> 위치한 클럽은 다른 클럽과 명확하게 구별될 수 있는 ‘고유한 </a:t>
            </a:r>
            <a:r>
              <a:rPr lang="ko-KR" sz="1500" dirty="0" err="1">
                <a:latin typeface="+mn-ea"/>
                <a:ea typeface="+mn-ea"/>
              </a:rPr>
              <a:t>명칭’을</a:t>
            </a:r>
            <a:r>
              <a:rPr lang="ko-KR" sz="1500" dirty="0">
                <a:latin typeface="+mn-ea"/>
                <a:ea typeface="+mn-ea"/>
              </a:rPr>
              <a:t> 사용한다.  ‘지자체’ 뒤에 ‘고유한 </a:t>
            </a:r>
            <a:r>
              <a:rPr lang="ko-KR" sz="1500" dirty="0" err="1">
                <a:latin typeface="+mn-ea"/>
                <a:ea typeface="+mn-ea"/>
              </a:rPr>
              <a:t>명칭’을</a:t>
            </a:r>
            <a:r>
              <a:rPr lang="ko-KR" sz="1500" dirty="0">
                <a:latin typeface="+mn-ea"/>
                <a:ea typeface="+mn-ea"/>
              </a:rPr>
              <a:t> 추가한다. </a:t>
            </a:r>
            <a:r>
              <a:rPr lang="ko-KR" sz="1500" i="1" dirty="0">
                <a:latin typeface="+mn-ea"/>
                <a:ea typeface="+mn-ea"/>
              </a:rPr>
              <a:t>예: </a:t>
            </a:r>
            <a:r>
              <a:rPr lang="ko-KR" sz="1500" i="1" dirty="0" err="1">
                <a:latin typeface="+mn-ea"/>
                <a:ea typeface="+mn-ea"/>
              </a:rPr>
              <a:t>오크브룩</a:t>
            </a:r>
            <a:r>
              <a:rPr lang="ko-KR" sz="1500" i="1" dirty="0">
                <a:latin typeface="+mn-ea"/>
                <a:ea typeface="+mn-ea"/>
              </a:rPr>
              <a:t> 시력 </a:t>
            </a:r>
            <a:r>
              <a:rPr lang="ko-KR" sz="1500" i="1" dirty="0" err="1">
                <a:latin typeface="+mn-ea"/>
                <a:ea typeface="+mn-ea"/>
              </a:rPr>
              <a:t>라이온스</a:t>
            </a:r>
            <a:r>
              <a:rPr lang="ko-KR" sz="1500" i="1" dirty="0">
                <a:latin typeface="+mn-ea"/>
                <a:ea typeface="+mn-ea"/>
              </a:rPr>
              <a:t> 클럽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i="1" kern="0" dirty="0">
              <a:latin typeface="+mn-ea"/>
              <a:ea typeface="+mn-ea"/>
            </a:endParaRPr>
          </a:p>
          <a:p>
            <a:endParaRPr lang="en-US" sz="1500" kern="0" dirty="0">
              <a:latin typeface="+mn-ea"/>
              <a:ea typeface="+mn-ea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+mn-ea"/>
                <a:ea typeface="+mn-ea"/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5234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689956"/>
            <a:ext cx="8373905" cy="8307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00338D"/>
                </a:solidFill>
                <a:latin typeface="+mn-ea"/>
                <a:ea typeface="+mn-ea"/>
              </a:rPr>
              <a:t>신생클럽 신청서 제출: </a:t>
            </a:r>
            <a:r>
              <a:rPr lang="ko-KR" sz="3200" dirty="0" err="1">
                <a:solidFill>
                  <a:srgbClr val="00338D"/>
                </a:solidFill>
                <a:latin typeface="+mn-ea"/>
                <a:ea typeface="+mn-ea"/>
              </a:rPr>
              <a:t>클럽명</a:t>
            </a:r>
            <a:r>
              <a:rPr lang="ko-KR" sz="3200" dirty="0">
                <a:solidFill>
                  <a:srgbClr val="00338D"/>
                </a:solidFill>
                <a:latin typeface="+mn-ea"/>
                <a:ea typeface="+mn-ea"/>
              </a:rPr>
              <a:t> 결정 </a:t>
            </a: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7177490" y="2368154"/>
            <a:ext cx="4534586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500" dirty="0">
                <a:latin typeface="+mn-ea"/>
                <a:ea typeface="+mn-ea"/>
              </a:rPr>
              <a:t>‘호스트 클럽’은 지자체의 모 클럽의 명칭이다.</a:t>
            </a:r>
          </a:p>
          <a:p>
            <a:endParaRPr lang="en-US" sz="1500" kern="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500" dirty="0">
                <a:latin typeface="+mn-ea"/>
                <a:ea typeface="+mn-ea"/>
              </a:rPr>
              <a:t>라이온스 클럽 명칭에 생존해 있는 사람의 이름을 사용할 수 없다.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500" dirty="0">
                <a:latin typeface="+mn-ea"/>
                <a:ea typeface="+mn-ea"/>
              </a:rPr>
              <a:t>어떠한 라이온스클럽도 구별되는 고유명칭으로 ‘International (국제)’를 추가할 수 없다.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500" dirty="0">
                <a:latin typeface="+mn-ea"/>
                <a:ea typeface="+mn-ea"/>
              </a:rPr>
              <a:t>회사명을 포함할 경우, 클럽 승인 전에 회사의 증명서를 제출해야 한다.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6126" y="1881424"/>
            <a:ext cx="842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>
                <a:solidFill>
                  <a:srgbClr val="55565A"/>
                </a:solidFill>
                <a:latin typeface="+mn-ea"/>
              </a:rPr>
              <a:t>신청 절차의 첫 단계는 클럽명을 정하는 것입니다.  다음 지침에 따라 클럽명을 결정합니다.</a:t>
            </a:r>
          </a:p>
        </p:txBody>
      </p:sp>
    </p:spTree>
    <p:extLst>
      <p:ext uri="{BB962C8B-B14F-4D97-AF65-F5344CB8AC3E}">
        <p14:creationId xmlns:p14="http://schemas.microsoft.com/office/powerpoint/2010/main" val="37414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3372924" y="2234808"/>
            <a:ext cx="7394843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     </a:t>
            </a:r>
            <a:r>
              <a:rPr lang="ko-KR" dirty="0" err="1">
                <a:solidFill>
                  <a:schemeClr val="bg1"/>
                </a:solidFill>
                <a:latin typeface="+mn-ea"/>
                <a:ea typeface="+mn-ea"/>
              </a:rPr>
              <a:t>차터</a:t>
            </a:r>
            <a:r>
              <a:rPr lang="ko-KR" dirty="0">
                <a:solidFill>
                  <a:schemeClr val="bg1"/>
                </a:solidFill>
                <a:latin typeface="+mn-ea"/>
                <a:ea typeface="+mn-ea"/>
              </a:rPr>
              <a:t> 신청 절차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297859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+mn-ea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  <a:latin typeface="+mn-ea"/>
                <a:ea typeface="+mn-ea"/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812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>
                <a:solidFill>
                  <a:srgbClr val="EBB700"/>
                </a:solidFill>
                <a:latin typeface="+mn-ea"/>
                <a:ea typeface="+mn-ea"/>
              </a:rPr>
              <a:t>신청서 제출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17482" y="1764732"/>
            <a:ext cx="8875358" cy="7813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다음은 지구 및 클럽 차원에서 신생클럽 신청 절차를 담당하는 직위에 대한 세부 정보입니다.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+mn-ea"/>
                <a:ea typeface="+mn-ea"/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38854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562708"/>
            <a:ext cx="8373905" cy="9579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00338D"/>
                </a:solidFill>
                <a:latin typeface="+mn-ea"/>
                <a:ea typeface="+mn-ea"/>
              </a:rPr>
              <a:t>신생클럽 신청서 제출:  지구의 신청 절차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93617"/>
              </p:ext>
            </p:extLst>
          </p:nvPr>
        </p:nvGraphicFramePr>
        <p:xfrm>
          <a:off x="2483984" y="2519160"/>
          <a:ext cx="8875360" cy="380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o-KR"/>
                        <a:t>신청서 제출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/>
                        <a:t>차터회원 보고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/>
                        <a:t>가이딩 라이온 보고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/>
                        <a:t>신청서 승인</a:t>
                      </a:r>
                      <a:r>
                        <a:rPr lang="ko-KR" baseline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/>
                        <a:t>MyLCI를 통한 클럽 의무금 납부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sz="1400"/>
                        <a:t>지구총재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sz="1400"/>
                        <a:t>지구총재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sz="1400"/>
                        <a:t>지구총재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sz="1400"/>
                        <a:t>지구총재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sz="1400"/>
                        <a:t>신생클럽 재무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sz="1400"/>
                        <a:t>코디네이팅 라이온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sz="1400"/>
                        <a:t>코디네이팅 라이온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sz="1400"/>
                        <a:t>코디네이팅 라이온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sz="1400"/>
                        <a:t>코디네이팅 라이온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sz="1400"/>
                        <a:t>GMT 지구 코디네이터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sz="1400"/>
                        <a:t>GMT 지구 코디네이터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sz="1400"/>
                        <a:t>스폰서 클럽 회장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sz="1400"/>
                        <a:t>스폰서 클럽 회장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sz="1400"/>
                        <a:t>스폰서 클럽 총무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sz="1400"/>
                        <a:t>스폰서 클럽 총무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sz="1400"/>
                        <a:t>신생클럽 회장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sz="1400"/>
                        <a:t>신생클럽 총무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3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>
                <a:solidFill>
                  <a:srgbClr val="EBB700"/>
                </a:solidFill>
                <a:latin typeface="+mn-ea"/>
                <a:ea typeface="+mn-ea"/>
              </a:rPr>
              <a:t>신청서 제출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신생클럽 차터 신청서는 MyLCI를 통해 온라인으로 제출합니다. 다음 단계에 따라 신생클럽 신청서를 제출해야 합니다.  </a:t>
            </a:r>
          </a:p>
          <a:p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r>
              <a:rPr lang="ko-KR" sz="1800">
                <a:solidFill>
                  <a:srgbClr val="0070C0"/>
                </a:solidFill>
                <a:latin typeface="+mn-ea"/>
                <a:ea typeface="+mn-ea"/>
              </a:rPr>
              <a:t>1단계</a:t>
            </a:r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:  </a:t>
            </a:r>
            <a:r>
              <a:rPr lang="ko-KR" sz="1800" b="1">
                <a:solidFill>
                  <a:schemeClr val="accent1"/>
                </a:solidFill>
                <a:latin typeface="+mn-ea"/>
                <a:ea typeface="+mn-ea"/>
              </a:rPr>
              <a:t>MyLCI에 로그인합니다</a:t>
            </a:r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.  협회 웹사이트 </a:t>
            </a:r>
            <a:r>
              <a:rPr lang="ko-KR" sz="1800">
                <a:solidFill>
                  <a:srgbClr val="55565A"/>
                </a:solidFill>
                <a:latin typeface="+mn-ea"/>
                <a:ea typeface="+mn-ea"/>
                <a:hlinkClick r:id="rId3"/>
              </a:rPr>
              <a:t>www.lionsclubs.org</a:t>
            </a:r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 우측 상단의 ‘회원 로그인’을 클릭하여 MyLCI에 접속할 수 있습니다.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+mn-ea"/>
                <a:ea typeface="+mn-ea"/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>
                <a:solidFill>
                  <a:srgbClr val="00338D"/>
                </a:solidFill>
                <a:latin typeface="+mn-ea"/>
                <a:ea typeface="+mn-ea"/>
              </a:rPr>
              <a:t>신생클럽 신청서 제출: MyLCI</a:t>
            </a:r>
          </a:p>
        </p:txBody>
      </p:sp>
      <p:pic>
        <p:nvPicPr>
          <p:cNvPr id="12" name="Emblem - Black">
            <a:extLst>
              <a:ext uri="{FF2B5EF4-FFF2-40B4-BE49-F238E27FC236}">
                <a16:creationId xmlns:a16="http://schemas.microsoft.com/office/drawing/2014/main" id="{23B94238-2C4D-3849-A30D-49E7CA877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"/>
          </a:blip>
          <a:srcRect r="22250" b="12347"/>
          <a:stretch/>
        </p:blipFill>
        <p:spPr>
          <a:xfrm>
            <a:off x="6794655" y="1192834"/>
            <a:ext cx="5192890" cy="5546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935" y="3966297"/>
            <a:ext cx="8415584" cy="12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2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1681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47990" y="7205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>
                <a:solidFill>
                  <a:srgbClr val="00338D"/>
                </a:solidFill>
                <a:latin typeface="+mn-ea"/>
                <a:ea typeface="+mn-ea"/>
              </a:rPr>
              <a:t>신생클럽 신청서 제출: MyLCI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652453" y="1411028"/>
            <a:ext cx="8875358" cy="9438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1800" dirty="0">
                <a:solidFill>
                  <a:srgbClr val="55565A"/>
                </a:solidFill>
                <a:latin typeface="+mn-ea"/>
                <a:ea typeface="+mn-ea"/>
              </a:rPr>
              <a:t>2단계: </a:t>
            </a:r>
            <a:r>
              <a:rPr lang="ko-KR" sz="1800" b="1" dirty="0">
                <a:solidFill>
                  <a:schemeClr val="accent1"/>
                </a:solidFill>
                <a:latin typeface="+mn-ea"/>
                <a:ea typeface="+mn-ea"/>
              </a:rPr>
              <a:t>통합 로그인 페이지: </a:t>
            </a:r>
          </a:p>
          <a:p>
            <a:r>
              <a:rPr lang="ko-KR" sz="1800" dirty="0">
                <a:solidFill>
                  <a:srgbClr val="55565A"/>
                </a:solidFill>
                <a:latin typeface="+mn-ea"/>
                <a:ea typeface="+mn-ea"/>
              </a:rPr>
              <a:t>국제협회 통합 로그인 페이지로 연결됩니다.         </a:t>
            </a:r>
            <a:endParaRPr lang="en-US" altLang="ko-KR" sz="1800" dirty="0">
              <a:solidFill>
                <a:srgbClr val="55565A"/>
              </a:solidFill>
              <a:latin typeface="+mn-ea"/>
              <a:ea typeface="+mn-ea"/>
            </a:endParaRPr>
          </a:p>
          <a:p>
            <a:r>
              <a:rPr lang="ko-KR" sz="1800" dirty="0">
                <a:solidFill>
                  <a:srgbClr val="55565A"/>
                </a:solidFill>
                <a:latin typeface="+mn-ea"/>
                <a:ea typeface="+mn-ea"/>
              </a:rPr>
              <a:t>‘라이온 지도자를 위한 도구 </a:t>
            </a:r>
            <a:r>
              <a:rPr lang="ko-KR" sz="1800" dirty="0" err="1">
                <a:solidFill>
                  <a:srgbClr val="55565A"/>
                </a:solidFill>
                <a:latin typeface="+mn-ea"/>
                <a:ea typeface="+mn-ea"/>
              </a:rPr>
              <a:t>MyLCI</a:t>
            </a:r>
            <a:r>
              <a:rPr lang="ko-KR" sz="1800" dirty="0">
                <a:solidFill>
                  <a:srgbClr val="55565A"/>
                </a:solidFill>
                <a:latin typeface="+mn-ea"/>
                <a:ea typeface="+mn-ea"/>
              </a:rPr>
              <a:t>’</a:t>
            </a:r>
            <a:r>
              <a:rPr lang="ko-KR" sz="1800" b="1" dirty="0">
                <a:latin typeface="+mn-ea"/>
                <a:ea typeface="+mn-ea"/>
              </a:rPr>
              <a:t> </a:t>
            </a:r>
            <a:r>
              <a:rPr lang="ko-KR" sz="1800" dirty="0">
                <a:latin typeface="+mn-ea"/>
                <a:ea typeface="+mn-ea"/>
              </a:rPr>
              <a:t>하단의 </a:t>
            </a:r>
            <a:r>
              <a:rPr lang="ko-KR" sz="1800" b="1" dirty="0">
                <a:solidFill>
                  <a:srgbClr val="0070C0"/>
                </a:solidFill>
                <a:latin typeface="+mn-ea"/>
                <a:ea typeface="+mn-ea"/>
              </a:rPr>
              <a:t>GO 버튼</a:t>
            </a:r>
            <a:r>
              <a:rPr lang="ko-KR" sz="1800" dirty="0">
                <a:solidFill>
                  <a:srgbClr val="55565A"/>
                </a:solidFill>
                <a:latin typeface="+mn-ea"/>
                <a:ea typeface="+mn-ea"/>
              </a:rPr>
              <a:t>을 선택합니다.</a:t>
            </a:r>
          </a:p>
          <a:p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endParaRPr lang="en-US" sz="1800" kern="0" dirty="0">
              <a:solidFill>
                <a:srgbClr val="55565A"/>
              </a:solidFill>
              <a:latin typeface="+mn-ea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073" y="2514772"/>
            <a:ext cx="8985738" cy="41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7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47990" y="7205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00338D"/>
                </a:solidFill>
                <a:latin typeface="+mn-ea"/>
                <a:ea typeface="+mn-ea"/>
              </a:rPr>
              <a:t>신생클럽 신청서 제출: MyLCI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1339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1800">
                <a:solidFill>
                  <a:srgbClr val="0070C0"/>
                </a:solidFill>
                <a:latin typeface="+mn-ea"/>
                <a:ea typeface="+mn-ea"/>
              </a:rPr>
              <a:t>3단계</a:t>
            </a:r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:  ‘나의 라이온스 클럽’ 버튼을 클릭한 후, 드롭다운 메뉴에서 신생클럽 신청서를 클릭합니다.</a:t>
            </a:r>
            <a:r>
              <a:rPr lang="ko-KR" sz="1800" i="1">
                <a:solidFill>
                  <a:srgbClr val="55565A"/>
                </a:solidFill>
                <a:latin typeface="+mn-ea"/>
                <a:ea typeface="+mn-ea"/>
              </a:rPr>
              <a:t> </a:t>
            </a:r>
            <a:r>
              <a:rPr lang="ko-KR" sz="1800">
                <a:solidFill>
                  <a:srgbClr val="55565A"/>
                </a:solidFill>
                <a:latin typeface="+mn-ea"/>
                <a:ea typeface="+mn-ea"/>
              </a:rPr>
              <a:t>클럽 추가 버튼을 클릭합니다.</a:t>
            </a:r>
          </a:p>
          <a:p>
            <a:endParaRPr lang="en-US" sz="1800" i="1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endParaRPr lang="en-US" sz="1800" i="1" kern="0" dirty="0">
              <a:solidFill>
                <a:srgbClr val="55565A"/>
              </a:solidFill>
              <a:latin typeface="+mn-ea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89" y="2869732"/>
            <a:ext cx="3308311" cy="3779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682" y="3048000"/>
            <a:ext cx="3324225" cy="762000"/>
          </a:xfrm>
          <a:prstGeom prst="rect">
            <a:avLst/>
          </a:prstGeom>
        </p:spPr>
      </p:pic>
      <p:sp>
        <p:nvSpPr>
          <p:cNvPr id="9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 dirty="0">
                <a:solidFill>
                  <a:srgbClr val="EBB700"/>
                </a:solidFill>
                <a:latin typeface="+mn-ea"/>
                <a:ea typeface="+mn-ea"/>
              </a:rPr>
              <a:t>신청서 제출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68815" y="4677508"/>
            <a:ext cx="2646485" cy="52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15300" y="4160526"/>
            <a:ext cx="2243871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ko-KR" sz="1600">
                <a:latin typeface="+mn-ea"/>
              </a:rPr>
              <a:t>팁:  이 메뉴를 통해 전 과정 중에 신생클럽 신청서를 확인할 수 있습니다.</a:t>
            </a:r>
          </a:p>
        </p:txBody>
      </p:sp>
    </p:spTree>
    <p:extLst>
      <p:ext uri="{BB962C8B-B14F-4D97-AF65-F5344CB8AC3E}">
        <p14:creationId xmlns:p14="http://schemas.microsoft.com/office/powerpoint/2010/main" val="151293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  <a:latin typeface="+mn-ea"/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34179" y="-23547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2595" y="130863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>
                <a:solidFill>
                  <a:srgbClr val="00338D"/>
                </a:solidFill>
                <a:latin typeface="+mn-ea"/>
                <a:ea typeface="+mn-ea"/>
              </a:rPr>
              <a:t>신생클럽 신청서 제출: MyLCI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83390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+mn-ea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724088" y="1100740"/>
            <a:ext cx="8875358" cy="7816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1600" b="1" dirty="0">
                <a:solidFill>
                  <a:srgbClr val="0070C0"/>
                </a:solidFill>
                <a:latin typeface="+mn-ea"/>
                <a:ea typeface="+mn-ea"/>
              </a:rPr>
              <a:t>4단계:  제출 준비 중- </a:t>
            </a:r>
            <a:r>
              <a:rPr lang="ko-KR" sz="1600" dirty="0">
                <a:solidFill>
                  <a:srgbClr val="55565A"/>
                </a:solidFill>
                <a:latin typeface="+mn-ea"/>
                <a:ea typeface="+mn-ea"/>
              </a:rPr>
              <a:t>모든 항목에 대한 정보를 입력합니다.  클럽 조직 기준 및 지구총재에게 제출하기 체크 박스를 클릭한 후 저장 버튼을 클릭하면 신청 절차의 다음 단계로 연결됩니다.</a:t>
            </a:r>
          </a:p>
          <a:p>
            <a:endParaRPr lang="en-US" sz="1800" i="1" kern="0" dirty="0">
              <a:solidFill>
                <a:srgbClr val="55565A"/>
              </a:solidFill>
              <a:latin typeface="+mn-ea"/>
              <a:ea typeface="+mn-ea"/>
            </a:endParaRPr>
          </a:p>
          <a:p>
            <a:endParaRPr lang="en-US" sz="1800" i="1" kern="0" dirty="0">
              <a:solidFill>
                <a:srgbClr val="55565A"/>
              </a:solidFill>
              <a:latin typeface="+mn-ea"/>
              <a:ea typeface="+mn-ea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25382" y="1845583"/>
            <a:ext cx="5187460" cy="47308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42149" y="2526222"/>
            <a:ext cx="42100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sz="2000" b="1">
                <a:latin typeface="+mn-ea"/>
                <a:cs typeface="Helvetica" panose="020B0604020202020204" pitchFamily="34" charset="0"/>
              </a:rPr>
              <a:t>신청서는 6개의 간단한 섹션으로 구성되어 있습니다:</a:t>
            </a:r>
          </a:p>
          <a:p>
            <a:endParaRPr lang="en-US" sz="2000" dirty="0">
              <a:latin typeface="+mn-ea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>
                <a:latin typeface="+mn-ea"/>
                <a:cs typeface="Helvetica" panose="020B0604020202020204" pitchFamily="34" charset="0"/>
              </a:rPr>
              <a:t>신생클럽 정보</a:t>
            </a:r>
          </a:p>
          <a:p>
            <a:pPr marL="457200" indent="-457200">
              <a:buFont typeface="+mj-lt"/>
              <a:buAutoNum type="arabicPeriod"/>
            </a:pPr>
            <a:r>
              <a:rPr lang="ko-KR">
                <a:latin typeface="+mn-ea"/>
                <a:cs typeface="Helvetica" panose="020B0604020202020204" pitchFamily="34" charset="0"/>
              </a:rPr>
              <a:t>스폰서 클럽</a:t>
            </a:r>
          </a:p>
          <a:p>
            <a:pPr marL="457200" indent="-457200">
              <a:buFont typeface="+mj-lt"/>
              <a:buAutoNum type="arabicPeriod"/>
            </a:pPr>
            <a:r>
              <a:rPr lang="ko-KR">
                <a:latin typeface="+mn-ea"/>
                <a:cs typeface="Helvetica" panose="020B0604020202020204" pitchFamily="34" charset="0"/>
              </a:rPr>
              <a:t>신생클럽 임원</a:t>
            </a:r>
          </a:p>
          <a:p>
            <a:pPr marL="457200" indent="-457200">
              <a:buFont typeface="+mj-lt"/>
              <a:buAutoNum type="arabicPeriod"/>
            </a:pPr>
            <a:r>
              <a:rPr lang="ko-KR">
                <a:latin typeface="+mn-ea"/>
                <a:cs typeface="Helvetica" panose="020B0604020202020204" pitchFamily="34" charset="0"/>
              </a:rPr>
              <a:t>예상 차터회원 수</a:t>
            </a:r>
          </a:p>
          <a:p>
            <a:pPr marL="457200" indent="-457200">
              <a:buFont typeface="+mj-lt"/>
              <a:buAutoNum type="arabicPeriod"/>
            </a:pPr>
            <a:r>
              <a:rPr lang="ko-KR">
                <a:latin typeface="+mn-ea"/>
                <a:cs typeface="Helvetica" panose="020B0604020202020204" pitchFamily="34" charset="0"/>
              </a:rPr>
              <a:t>클럽 조직 기준</a:t>
            </a:r>
          </a:p>
          <a:p>
            <a:pPr marL="457200" indent="-457200">
              <a:buFont typeface="+mj-lt"/>
              <a:buAutoNum type="arabicPeriod"/>
            </a:pPr>
            <a:r>
              <a:rPr lang="ko-KR">
                <a:latin typeface="+mn-ea"/>
                <a:cs typeface="Helvetica" panose="020B0604020202020204" pitchFamily="34" charset="0"/>
              </a:rPr>
              <a:t>비고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>
                <a:solidFill>
                  <a:srgbClr val="EBB700"/>
                </a:solidFill>
                <a:latin typeface="+mn-ea"/>
                <a:ea typeface="+mn-ea"/>
              </a:rPr>
              <a:t>신청서 제출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08023" y="5006092"/>
            <a:ext cx="634791" cy="246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42369" y="6515993"/>
            <a:ext cx="609824" cy="1364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9240" y="5775578"/>
            <a:ext cx="838332" cy="257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48090" y="4783015"/>
            <a:ext cx="170450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200">
                <a:latin typeface="+mn-ea"/>
              </a:rPr>
              <a:t>신생클럽 조직 기준 체크 박스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8654" y="5274029"/>
            <a:ext cx="122319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200" dirty="0">
                <a:latin typeface="+mn-ea"/>
              </a:rPr>
              <a:t>지구총재 승인 체크 박스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4179" y="6472520"/>
            <a:ext cx="2257432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200" dirty="0">
                <a:latin typeface="+mn-ea"/>
              </a:rPr>
              <a:t>신청서 제출을 위한 저장 버튼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6380" y="2154597"/>
            <a:ext cx="1381452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sz="1200">
                <a:latin typeface="+mn-ea"/>
              </a:rPr>
              <a:t>신청 단계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863840" y="2323378"/>
            <a:ext cx="540327" cy="52571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7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굴림"/>
        <a:cs typeface=""/>
      </a:majorFont>
      <a:minorFont>
        <a:latin typeface="Calibri" panose="020F0502020204030204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굴림"/>
        <a:cs typeface=""/>
      </a:majorFont>
      <a:minorFont>
        <a:latin typeface="Calibri" panose="020F0502020204030204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5299</TotalTime>
  <Words>1093</Words>
  <Application>Microsoft Office PowerPoint</Application>
  <PresentationFormat>Widescreen</PresentationFormat>
  <Paragraphs>241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굴림</vt:lpstr>
      <vt:lpstr>Arial</vt:lpstr>
      <vt:lpstr>Calibri</vt:lpstr>
      <vt:lpstr>Courier New</vt:lpstr>
      <vt:lpstr>Wingdings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Gray, Tracy</cp:lastModifiedBy>
  <cp:revision>306</cp:revision>
  <dcterms:created xsi:type="dcterms:W3CDTF">2018-11-12T16:45:52Z</dcterms:created>
  <dcterms:modified xsi:type="dcterms:W3CDTF">2023-04-13T16:21:27Z</dcterms:modified>
</cp:coreProperties>
</file>