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952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21026" y="2114245"/>
            <a:ext cx="794994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5797" y="3396869"/>
            <a:ext cx="192150" cy="1104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2969" y="697484"/>
            <a:ext cx="938606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77642" y="2512822"/>
            <a:ext cx="8894445" cy="433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ewclubs@lionsclub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ionsclub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962400"/>
            <a:ext cx="1178560" cy="73660"/>
          </a:xfrm>
          <a:custGeom>
            <a:avLst/>
            <a:gdLst/>
            <a:ahLst/>
            <a:cxnLst/>
            <a:rect l="l" t="t" r="r" b="b"/>
            <a:pathLst>
              <a:path w="1178560" h="73660">
                <a:moveTo>
                  <a:pt x="1178052" y="0"/>
                </a:moveTo>
                <a:lnTo>
                  <a:pt x="0" y="0"/>
                </a:lnTo>
                <a:lnTo>
                  <a:pt x="0" y="73151"/>
                </a:lnTo>
                <a:lnTo>
                  <a:pt x="1178052" y="73151"/>
                </a:lnTo>
                <a:lnTo>
                  <a:pt x="1178052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3130677"/>
            <a:ext cx="551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Lions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Clubs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211192"/>
            <a:ext cx="66675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Guia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rápido</a:t>
            </a:r>
            <a:r>
              <a:rPr sz="3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referência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 do 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MyLCI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3980" y="3355847"/>
            <a:ext cx="3208019" cy="350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96" y="0"/>
            <a:ext cx="11157585" cy="6842759"/>
          </a:xfrm>
          <a:custGeom>
            <a:avLst/>
            <a:gdLst/>
            <a:ahLst/>
            <a:cxnLst/>
            <a:rect l="l" t="t" r="r" b="b"/>
            <a:pathLst>
              <a:path w="11157585" h="6842759">
                <a:moveTo>
                  <a:pt x="11157204" y="0"/>
                </a:moveTo>
                <a:lnTo>
                  <a:pt x="1582973" y="0"/>
                </a:lnTo>
                <a:lnTo>
                  <a:pt x="0" y="6842759"/>
                </a:lnTo>
                <a:lnTo>
                  <a:pt x="11157204" y="6842759"/>
                </a:lnTo>
                <a:lnTo>
                  <a:pt x="11157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1650" y="107696"/>
            <a:ext cx="78619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Envio</a:t>
            </a:r>
            <a:r>
              <a:rPr spc="-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inscrição</a:t>
            </a:r>
            <a:r>
              <a:rPr spc="-1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novos</a:t>
            </a:r>
            <a:r>
              <a:rPr spc="-10" dirty="0"/>
              <a:t> </a:t>
            </a:r>
            <a:r>
              <a:rPr spc="-5" dirty="0"/>
              <a:t>clubes:</a:t>
            </a:r>
            <a:r>
              <a:rPr spc="-10" dirty="0"/>
              <a:t> </a:t>
            </a:r>
            <a:r>
              <a:rPr dirty="0"/>
              <a:t>MyLCI</a:t>
            </a:r>
          </a:p>
        </p:txBody>
      </p:sp>
      <p:sp>
        <p:nvSpPr>
          <p:cNvPr id="4" name="object 4"/>
          <p:cNvSpPr/>
          <p:nvPr/>
        </p:nvSpPr>
        <p:spPr>
          <a:xfrm>
            <a:off x="3041650" y="624908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03017" y="889508"/>
            <a:ext cx="83686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4ª etapa: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6FC0"/>
                </a:solidFill>
                <a:latin typeface="Arial"/>
                <a:cs typeface="Arial"/>
              </a:rPr>
              <a:t>Envio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pendente -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Insira todas as informações listadas. Certifique-se de clicar nos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critérios para clubes, envie ao Governador de Distrito e clique no botão salvar para passar a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inscrição</a:t>
            </a:r>
            <a:r>
              <a:rPr sz="1600" spc="-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 próximo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estágio.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67660" y="1845564"/>
            <a:ext cx="5845175" cy="4818380"/>
            <a:chOff x="2367660" y="1845564"/>
            <a:chExt cx="5845175" cy="48183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5139" y="1845564"/>
              <a:ext cx="5187696" cy="47304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7661" y="4997830"/>
              <a:ext cx="3380104" cy="1666239"/>
            </a:xfrm>
            <a:custGeom>
              <a:avLst/>
              <a:gdLst/>
              <a:ahLst/>
              <a:cxnLst/>
              <a:rect l="l" t="t" r="r" b="b"/>
              <a:pathLst>
                <a:path w="3380104" h="1666240">
                  <a:moveTo>
                    <a:pt x="841248" y="1036662"/>
                  </a:moveTo>
                  <a:lnTo>
                    <a:pt x="831608" y="1027455"/>
                  </a:lnTo>
                  <a:lnTo>
                    <a:pt x="779653" y="977836"/>
                  </a:lnTo>
                  <a:lnTo>
                    <a:pt x="771321" y="1004798"/>
                  </a:lnTo>
                  <a:lnTo>
                    <a:pt x="5842" y="769416"/>
                  </a:lnTo>
                  <a:lnTo>
                    <a:pt x="0" y="788352"/>
                  </a:lnTo>
                  <a:lnTo>
                    <a:pt x="765479" y="1023734"/>
                  </a:lnTo>
                  <a:lnTo>
                    <a:pt x="757174" y="1050671"/>
                  </a:lnTo>
                  <a:lnTo>
                    <a:pt x="841248" y="1036662"/>
                  </a:lnTo>
                  <a:close/>
                </a:path>
                <a:path w="3380104" h="1666240">
                  <a:moveTo>
                    <a:pt x="1585087" y="1519555"/>
                  </a:moveTo>
                  <a:lnTo>
                    <a:pt x="1502410" y="1499006"/>
                  </a:lnTo>
                  <a:lnTo>
                    <a:pt x="1508556" y="1526527"/>
                  </a:lnTo>
                  <a:lnTo>
                    <a:pt x="973074" y="1646326"/>
                  </a:lnTo>
                  <a:lnTo>
                    <a:pt x="977392" y="1665668"/>
                  </a:lnTo>
                  <a:lnTo>
                    <a:pt x="1512887" y="1545869"/>
                  </a:lnTo>
                  <a:lnTo>
                    <a:pt x="1519047" y="1573377"/>
                  </a:lnTo>
                  <a:lnTo>
                    <a:pt x="1579943" y="1523746"/>
                  </a:lnTo>
                  <a:lnTo>
                    <a:pt x="1585087" y="1519555"/>
                  </a:lnTo>
                  <a:close/>
                </a:path>
                <a:path w="3380104" h="1666240">
                  <a:moveTo>
                    <a:pt x="3379978" y="18542"/>
                  </a:moveTo>
                  <a:lnTo>
                    <a:pt x="3372739" y="0"/>
                  </a:lnTo>
                  <a:lnTo>
                    <a:pt x="2809011" y="218681"/>
                  </a:lnTo>
                  <a:lnTo>
                    <a:pt x="2798826" y="192405"/>
                  </a:lnTo>
                  <a:lnTo>
                    <a:pt x="2741549" y="255397"/>
                  </a:lnTo>
                  <a:lnTo>
                    <a:pt x="2826385" y="263398"/>
                  </a:lnTo>
                  <a:lnTo>
                    <a:pt x="2817952" y="241681"/>
                  </a:lnTo>
                  <a:lnTo>
                    <a:pt x="2816161" y="237083"/>
                  </a:lnTo>
                  <a:lnTo>
                    <a:pt x="3379978" y="1854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21802" y="2552192"/>
            <a:ext cx="37141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inscrição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compõe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seis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seções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simples: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1802" y="3468370"/>
            <a:ext cx="3821429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Informações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sobre 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Novo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Clube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Clube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Patrocinador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Dirigentes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Novo </a:t>
            </a:r>
            <a:r>
              <a:rPr sz="1800" spc="-10" dirty="0">
                <a:latin typeface="Arial"/>
                <a:cs typeface="Arial"/>
              </a:rPr>
              <a:t>Clube</a:t>
            </a:r>
            <a:endParaRPr sz="1800">
              <a:latin typeface="Arial"/>
              <a:cs typeface="Arial"/>
            </a:endParaRPr>
          </a:p>
          <a:p>
            <a:pPr marL="469900" marR="755015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dirty="0">
                <a:latin typeface="Arial"/>
                <a:cs typeface="Arial"/>
              </a:rPr>
              <a:t>Estimativa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ci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  </a:t>
            </a:r>
            <a:r>
              <a:rPr sz="1800" spc="-5" dirty="0">
                <a:latin typeface="Arial"/>
                <a:cs typeface="Arial"/>
              </a:rPr>
              <a:t>Fundadores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Critérios para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Clube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Comentários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815" y="371093"/>
            <a:ext cx="91566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Envio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53100" y="4782311"/>
            <a:ext cx="2345690" cy="2774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200" spc="-10" dirty="0">
                <a:latin typeface="Calibri"/>
                <a:cs typeface="Calibri"/>
              </a:rPr>
              <a:t>Caixa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Critérios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Novos</a:t>
            </a:r>
            <a:r>
              <a:rPr sz="1200" dirty="0">
                <a:latin typeface="Calibri"/>
                <a:cs typeface="Calibri"/>
              </a:rPr>
              <a:t> Clubes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0744" y="5274564"/>
            <a:ext cx="1582420" cy="64643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 marR="275590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latin typeface="Calibri"/>
                <a:cs typeface="Calibri"/>
              </a:rPr>
              <a:t>Caixa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Aprovação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 </a:t>
            </a:r>
            <a:r>
              <a:rPr sz="1200" spc="-5" dirty="0">
                <a:latin typeface="Calibri"/>
                <a:cs typeface="Calibri"/>
              </a:rPr>
              <a:t>Governador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0744" y="6472428"/>
            <a:ext cx="1911350" cy="277495"/>
          </a:xfrm>
          <a:custGeom>
            <a:avLst/>
            <a:gdLst/>
            <a:ahLst/>
            <a:cxnLst/>
            <a:rect l="l" t="t" r="r" b="b"/>
            <a:pathLst>
              <a:path w="1911350" h="277495">
                <a:moveTo>
                  <a:pt x="1911095" y="0"/>
                </a:moveTo>
                <a:lnTo>
                  <a:pt x="0" y="0"/>
                </a:lnTo>
                <a:lnTo>
                  <a:pt x="0" y="277368"/>
                </a:lnTo>
                <a:lnTo>
                  <a:pt x="1911095" y="277368"/>
                </a:lnTo>
                <a:lnTo>
                  <a:pt x="191109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9230" y="6497828"/>
            <a:ext cx="1524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Botão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Salvar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enviar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74964" y="2098548"/>
            <a:ext cx="1489075" cy="2774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latin typeface="Calibri"/>
                <a:cs typeface="Calibri"/>
              </a:rPr>
              <a:t>Estágios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inscrição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64602" y="2314955"/>
            <a:ext cx="541655" cy="93345"/>
          </a:xfrm>
          <a:custGeom>
            <a:avLst/>
            <a:gdLst/>
            <a:ahLst/>
            <a:cxnLst/>
            <a:rect l="l" t="t" r="r" b="b"/>
            <a:pathLst>
              <a:path w="541654" h="93344">
                <a:moveTo>
                  <a:pt x="72136" y="17145"/>
                </a:moveTo>
                <a:lnTo>
                  <a:pt x="0" y="62484"/>
                </a:lnTo>
                <a:lnTo>
                  <a:pt x="79501" y="92964"/>
                </a:lnTo>
                <a:lnTo>
                  <a:pt x="76898" y="66167"/>
                </a:lnTo>
                <a:lnTo>
                  <a:pt x="64134" y="66167"/>
                </a:lnTo>
                <a:lnTo>
                  <a:pt x="62229" y="46482"/>
                </a:lnTo>
                <a:lnTo>
                  <a:pt x="74866" y="45250"/>
                </a:lnTo>
                <a:lnTo>
                  <a:pt x="72136" y="17145"/>
                </a:lnTo>
                <a:close/>
              </a:path>
              <a:path w="541654" h="93344">
                <a:moveTo>
                  <a:pt x="74866" y="45250"/>
                </a:moveTo>
                <a:lnTo>
                  <a:pt x="62229" y="46482"/>
                </a:lnTo>
                <a:lnTo>
                  <a:pt x="64134" y="66167"/>
                </a:lnTo>
                <a:lnTo>
                  <a:pt x="76779" y="64938"/>
                </a:lnTo>
                <a:lnTo>
                  <a:pt x="74866" y="45250"/>
                </a:lnTo>
                <a:close/>
              </a:path>
              <a:path w="541654" h="93344">
                <a:moveTo>
                  <a:pt x="76779" y="64938"/>
                </a:moveTo>
                <a:lnTo>
                  <a:pt x="64134" y="66167"/>
                </a:lnTo>
                <a:lnTo>
                  <a:pt x="76898" y="66167"/>
                </a:lnTo>
                <a:lnTo>
                  <a:pt x="76779" y="64938"/>
                </a:lnTo>
                <a:close/>
              </a:path>
              <a:path w="541654" h="93344">
                <a:moveTo>
                  <a:pt x="539369" y="0"/>
                </a:moveTo>
                <a:lnTo>
                  <a:pt x="74866" y="45250"/>
                </a:lnTo>
                <a:lnTo>
                  <a:pt x="76779" y="64938"/>
                </a:lnTo>
                <a:lnTo>
                  <a:pt x="541274" y="19812"/>
                </a:lnTo>
                <a:lnTo>
                  <a:pt x="5393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9175" y="2114245"/>
            <a:ext cx="792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Etapas para</a:t>
            </a:r>
            <a:r>
              <a:rPr sz="4000" spc="1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a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inscrição</a:t>
            </a:r>
            <a:r>
              <a:rPr sz="4000" spc="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do</a:t>
            </a:r>
            <a:r>
              <a:rPr sz="4000" spc="-2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clube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3514" y="3359658"/>
            <a:ext cx="67405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Você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iniciou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inscrição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novo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clube.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Existem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várias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etapas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obter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fundação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do clube.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Estas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servem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guia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ajudar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 seguinte: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  <a:tabLst>
                <a:tab pos="28892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Estágios da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inscrição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28638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Painel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controle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Inscrição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 Novos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Clubes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tabLst>
                <a:tab pos="28765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Entrada 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associados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novos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transferidos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9860" y="277381"/>
            <a:ext cx="78625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Envio</a:t>
            </a:r>
            <a:r>
              <a:rPr sz="3200" spc="-5" dirty="0"/>
              <a:t> </a:t>
            </a:r>
            <a:r>
              <a:rPr sz="3200" dirty="0"/>
              <a:t>da </a:t>
            </a:r>
            <a:r>
              <a:rPr sz="3200" spc="-5" dirty="0"/>
              <a:t>inscrição</a:t>
            </a:r>
            <a:r>
              <a:rPr sz="3200" dirty="0"/>
              <a:t> de novos </a:t>
            </a:r>
            <a:r>
              <a:rPr sz="3200" spc="-5" dirty="0"/>
              <a:t>clubes:</a:t>
            </a:r>
            <a:r>
              <a:rPr sz="3200" dirty="0"/>
              <a:t> 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32888" y="1328927"/>
            <a:ext cx="7914640" cy="1722120"/>
            <a:chOff x="2532888" y="1328927"/>
            <a:chExt cx="7914640" cy="1722120"/>
          </a:xfrm>
        </p:grpSpPr>
        <p:sp>
          <p:nvSpPr>
            <p:cNvPr id="5" name="object 5"/>
            <p:cNvSpPr/>
            <p:nvPr/>
          </p:nvSpPr>
          <p:spPr>
            <a:xfrm>
              <a:off x="2689860" y="1328927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59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2888" y="1984247"/>
              <a:ext cx="7914131" cy="1066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11627" y="1592960"/>
            <a:ext cx="737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Etapas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aprovação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 Inscrição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Novos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Clubes.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Há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etapas.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2079" y="3323920"/>
            <a:ext cx="52927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Dicas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inscrição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inscrição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não 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final</a:t>
            </a:r>
            <a:r>
              <a:rPr sz="1800" dirty="0">
                <a:latin typeface="Arial"/>
                <a:cs typeface="Arial"/>
              </a:rPr>
              <a:t> até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seja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enviada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endParaRPr sz="180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Aprovação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pendente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Comunicação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visibilidade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processo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E-mails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notificação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30" dirty="0">
                <a:latin typeface="Arial"/>
                <a:cs typeface="Arial"/>
              </a:rPr>
              <a:t>Tarefas</a:t>
            </a:r>
            <a:r>
              <a:rPr sz="1800" i="1" spc="-5" dirty="0">
                <a:latin typeface="Arial"/>
                <a:cs typeface="Arial"/>
              </a:rPr>
              <a:t> no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painel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tarefas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da página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inicial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Comentários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43325" y="3517391"/>
            <a:ext cx="8324215" cy="3238500"/>
            <a:chOff x="3743325" y="3517391"/>
            <a:chExt cx="8324215" cy="3238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3628" y="3517391"/>
              <a:ext cx="2362200" cy="1054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9059" y="5007862"/>
              <a:ext cx="4347972" cy="17480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02451" y="4206366"/>
              <a:ext cx="2484755" cy="654685"/>
            </a:xfrm>
            <a:custGeom>
              <a:avLst/>
              <a:gdLst/>
              <a:ahLst/>
              <a:cxnLst/>
              <a:rect l="l" t="t" r="r" b="b"/>
              <a:pathLst>
                <a:path w="2484754" h="654685">
                  <a:moveTo>
                    <a:pt x="2409135" y="30698"/>
                  </a:moveTo>
                  <a:lnTo>
                    <a:pt x="0" y="641984"/>
                  </a:lnTo>
                  <a:lnTo>
                    <a:pt x="3048" y="654303"/>
                  </a:lnTo>
                  <a:lnTo>
                    <a:pt x="2412268" y="42996"/>
                  </a:lnTo>
                  <a:lnTo>
                    <a:pt x="2409135" y="30698"/>
                  </a:lnTo>
                  <a:close/>
                </a:path>
                <a:path w="2484754" h="654685">
                  <a:moveTo>
                    <a:pt x="2473728" y="27558"/>
                  </a:moveTo>
                  <a:lnTo>
                    <a:pt x="2421508" y="27558"/>
                  </a:lnTo>
                  <a:lnTo>
                    <a:pt x="2424556" y="39877"/>
                  </a:lnTo>
                  <a:lnTo>
                    <a:pt x="2412268" y="42996"/>
                  </a:lnTo>
                  <a:lnTo>
                    <a:pt x="2420112" y="73786"/>
                  </a:lnTo>
                  <a:lnTo>
                    <a:pt x="2473728" y="27558"/>
                  </a:lnTo>
                  <a:close/>
                </a:path>
                <a:path w="2484754" h="654685">
                  <a:moveTo>
                    <a:pt x="2421508" y="27558"/>
                  </a:moveTo>
                  <a:lnTo>
                    <a:pt x="2409135" y="30698"/>
                  </a:lnTo>
                  <a:lnTo>
                    <a:pt x="2412268" y="42996"/>
                  </a:lnTo>
                  <a:lnTo>
                    <a:pt x="2424556" y="39877"/>
                  </a:lnTo>
                  <a:lnTo>
                    <a:pt x="2421508" y="27558"/>
                  </a:lnTo>
                  <a:close/>
                </a:path>
                <a:path w="2484754" h="654685">
                  <a:moveTo>
                    <a:pt x="2401316" y="0"/>
                  </a:moveTo>
                  <a:lnTo>
                    <a:pt x="2409135" y="30698"/>
                  </a:lnTo>
                  <a:lnTo>
                    <a:pt x="2421508" y="27558"/>
                  </a:lnTo>
                  <a:lnTo>
                    <a:pt x="2473728" y="27558"/>
                  </a:lnTo>
                  <a:lnTo>
                    <a:pt x="2484628" y="18160"/>
                  </a:lnTo>
                  <a:lnTo>
                    <a:pt x="2401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3325" y="5192140"/>
              <a:ext cx="3879215" cy="722630"/>
            </a:xfrm>
            <a:custGeom>
              <a:avLst/>
              <a:gdLst/>
              <a:ahLst/>
              <a:cxnLst/>
              <a:rect l="l" t="t" r="r" b="b"/>
              <a:pathLst>
                <a:path w="3879215" h="722629">
                  <a:moveTo>
                    <a:pt x="3803110" y="690901"/>
                  </a:moveTo>
                  <a:lnTo>
                    <a:pt x="3797554" y="722160"/>
                  </a:lnTo>
                  <a:lnTo>
                    <a:pt x="3879215" y="698030"/>
                  </a:lnTo>
                  <a:lnTo>
                    <a:pt x="3872633" y="693127"/>
                  </a:lnTo>
                  <a:lnTo>
                    <a:pt x="3815588" y="693127"/>
                  </a:lnTo>
                  <a:lnTo>
                    <a:pt x="3803110" y="690901"/>
                  </a:lnTo>
                  <a:close/>
                </a:path>
                <a:path w="3879215" h="722629">
                  <a:moveTo>
                    <a:pt x="3805329" y="678416"/>
                  </a:moveTo>
                  <a:lnTo>
                    <a:pt x="3803110" y="690901"/>
                  </a:lnTo>
                  <a:lnTo>
                    <a:pt x="3815588" y="693127"/>
                  </a:lnTo>
                  <a:lnTo>
                    <a:pt x="3817747" y="680631"/>
                  </a:lnTo>
                  <a:lnTo>
                    <a:pt x="3805329" y="678416"/>
                  </a:lnTo>
                  <a:close/>
                </a:path>
                <a:path w="3879215" h="722629">
                  <a:moveTo>
                    <a:pt x="3810889" y="647141"/>
                  </a:moveTo>
                  <a:lnTo>
                    <a:pt x="3805329" y="678416"/>
                  </a:lnTo>
                  <a:lnTo>
                    <a:pt x="3817747" y="680631"/>
                  </a:lnTo>
                  <a:lnTo>
                    <a:pt x="3815588" y="693127"/>
                  </a:lnTo>
                  <a:lnTo>
                    <a:pt x="3872633" y="693127"/>
                  </a:lnTo>
                  <a:lnTo>
                    <a:pt x="3810889" y="647141"/>
                  </a:lnTo>
                  <a:close/>
                </a:path>
                <a:path w="3879215" h="722629">
                  <a:moveTo>
                    <a:pt x="2286" y="0"/>
                  </a:moveTo>
                  <a:lnTo>
                    <a:pt x="0" y="12445"/>
                  </a:lnTo>
                  <a:lnTo>
                    <a:pt x="3803110" y="690901"/>
                  </a:lnTo>
                  <a:lnTo>
                    <a:pt x="3805329" y="67841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815" y="371093"/>
            <a:ext cx="91566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Envio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9873" y="2975863"/>
            <a:ext cx="1859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Nome</a:t>
            </a:r>
            <a:r>
              <a:rPr sz="1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número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clube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940" y="2975863"/>
            <a:ext cx="1016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Distrito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país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6622" y="3033776"/>
            <a:ext cx="1175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foi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94493" y="2998724"/>
            <a:ext cx="987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Dias</a:t>
            </a:r>
            <a:r>
              <a:rPr sz="1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está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9322" y="3269360"/>
            <a:ext cx="3472179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  <a:tabLst>
                <a:tab pos="2777490" algn="l"/>
              </a:tabLst>
            </a:pP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inseri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My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I	</a:t>
            </a:r>
            <a:r>
              <a:rPr sz="2100" spc="-15" baseline="11904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100" baseline="11904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-15" baseline="11904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2100" baseline="11904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-30" baseline="11904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100" spc="-22" baseline="11904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baseline="11904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100" baseline="11904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1996" y="5036820"/>
            <a:ext cx="1727200" cy="8305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latin typeface="Calibri"/>
                <a:cs typeface="Calibri"/>
              </a:rPr>
              <a:t>Leão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Orientador:</a:t>
            </a:r>
            <a:endParaRPr sz="1200">
              <a:latin typeface="Calibri"/>
              <a:cs typeface="Calibri"/>
            </a:endParaRPr>
          </a:p>
          <a:p>
            <a:pPr marL="91440" marR="11112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governador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distrito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tem </a:t>
            </a:r>
            <a:r>
              <a:rPr sz="1200" dirty="0">
                <a:latin typeface="Calibri"/>
                <a:cs typeface="Calibri"/>
              </a:rPr>
              <a:t>que </a:t>
            </a:r>
            <a:r>
              <a:rPr sz="1200" spc="-5" dirty="0">
                <a:latin typeface="Calibri"/>
                <a:cs typeface="Calibri"/>
              </a:rPr>
              <a:t>enviar </a:t>
            </a:r>
            <a:r>
              <a:rPr sz="1200" spc="-10" dirty="0">
                <a:latin typeface="Calibri"/>
                <a:cs typeface="Calibri"/>
              </a:rPr>
              <a:t>para </a:t>
            </a:r>
            <a:r>
              <a:rPr sz="1200" spc="-5" dirty="0">
                <a:latin typeface="Calibri"/>
                <a:cs typeface="Calibri"/>
              </a:rPr>
              <a:t> concluir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inscrição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89576" y="2302764"/>
            <a:ext cx="2243455" cy="646430"/>
          </a:xfrm>
          <a:custGeom>
            <a:avLst/>
            <a:gdLst/>
            <a:ahLst/>
            <a:cxnLst/>
            <a:rect l="l" t="t" r="r" b="b"/>
            <a:pathLst>
              <a:path w="2243454" h="646430">
                <a:moveTo>
                  <a:pt x="2243328" y="0"/>
                </a:moveTo>
                <a:lnTo>
                  <a:pt x="0" y="0"/>
                </a:lnTo>
                <a:lnTo>
                  <a:pt x="0" y="646176"/>
                </a:lnTo>
                <a:lnTo>
                  <a:pt x="2243328" y="646176"/>
                </a:lnTo>
                <a:lnTo>
                  <a:pt x="224332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8951" y="2326640"/>
            <a:ext cx="2025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Contagens: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contagem </a:t>
            </a:r>
            <a:r>
              <a:rPr sz="1200" spc="-5" dirty="0">
                <a:latin typeface="Calibri"/>
                <a:cs typeface="Calibri"/>
              </a:rPr>
              <a:t>dos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associados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dirigentes </a:t>
            </a:r>
            <a:r>
              <a:rPr sz="1200" dirty="0">
                <a:latin typeface="Calibri"/>
                <a:cs typeface="Calibri"/>
              </a:rPr>
              <a:t>pode </a:t>
            </a:r>
            <a:r>
              <a:rPr sz="1200" spc="-5" dirty="0">
                <a:latin typeface="Calibri"/>
                <a:cs typeface="Calibri"/>
              </a:rPr>
              <a:t>ser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inserida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assim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LCI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autorizar.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00855" y="5090159"/>
            <a:ext cx="2476500" cy="1077595"/>
          </a:xfrm>
          <a:custGeom>
            <a:avLst/>
            <a:gdLst/>
            <a:ahLst/>
            <a:cxnLst/>
            <a:rect l="l" t="t" r="r" b="b"/>
            <a:pathLst>
              <a:path w="2476500" h="1077595">
                <a:moveTo>
                  <a:pt x="2476500" y="0"/>
                </a:moveTo>
                <a:lnTo>
                  <a:pt x="0" y="0"/>
                </a:lnTo>
                <a:lnTo>
                  <a:pt x="0" y="1077467"/>
                </a:lnTo>
                <a:lnTo>
                  <a:pt x="2476500" y="1077467"/>
                </a:lnTo>
                <a:lnTo>
                  <a:pt x="24765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00855" y="5090159"/>
            <a:ext cx="2476500" cy="10775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1440" marR="138430">
              <a:lnSpc>
                <a:spcPct val="99500"/>
              </a:lnSpc>
              <a:spcBef>
                <a:spcPts val="305"/>
              </a:spcBef>
            </a:pPr>
            <a:r>
              <a:rPr sz="1200" b="1" spc="-5" dirty="0">
                <a:latin typeface="Calibri"/>
                <a:cs typeface="Calibri"/>
              </a:rPr>
              <a:t>Joia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fundação: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joias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fundação se basearão </a:t>
            </a:r>
            <a:r>
              <a:rPr sz="1200" dirty="0">
                <a:latin typeface="Calibri"/>
                <a:cs typeface="Calibri"/>
              </a:rPr>
              <a:t>na </a:t>
            </a:r>
            <a:r>
              <a:rPr sz="1200" spc="-10" dirty="0">
                <a:latin typeface="Calibri"/>
                <a:cs typeface="Calibri"/>
              </a:rPr>
              <a:t>contagem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associados.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joias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fundação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podem </a:t>
            </a:r>
            <a:r>
              <a:rPr sz="1200" spc="-5" dirty="0">
                <a:latin typeface="Calibri"/>
                <a:cs typeface="Calibri"/>
              </a:rPr>
              <a:t>ser pagas mediante </a:t>
            </a:r>
            <a:r>
              <a:rPr sz="1200" dirty="0">
                <a:latin typeface="Calibri"/>
                <a:cs typeface="Calibri"/>
              </a:rPr>
              <a:t>à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aprovação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LCI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00743" y="2138172"/>
            <a:ext cx="3141345" cy="830580"/>
          </a:xfrm>
          <a:custGeom>
            <a:avLst/>
            <a:gdLst/>
            <a:ahLst/>
            <a:cxnLst/>
            <a:rect l="l" t="t" r="r" b="b"/>
            <a:pathLst>
              <a:path w="3141345" h="830580">
                <a:moveTo>
                  <a:pt x="3140963" y="0"/>
                </a:moveTo>
                <a:lnTo>
                  <a:pt x="0" y="0"/>
                </a:lnTo>
                <a:lnTo>
                  <a:pt x="0" y="830579"/>
                </a:lnTo>
                <a:lnTo>
                  <a:pt x="3140963" y="830579"/>
                </a:lnTo>
                <a:lnTo>
                  <a:pt x="314096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80372" y="2162683"/>
            <a:ext cx="2960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Autorizações: </a:t>
            </a:r>
            <a:r>
              <a:rPr sz="1200" spc="-5" dirty="0">
                <a:latin typeface="Calibri"/>
                <a:cs typeface="Calibri"/>
              </a:rPr>
              <a:t>Autorização </a:t>
            </a:r>
            <a:r>
              <a:rPr sz="1200" dirty="0">
                <a:latin typeface="Calibri"/>
                <a:cs typeface="Calibri"/>
              </a:rPr>
              <a:t>do </a:t>
            </a:r>
            <a:r>
              <a:rPr sz="1200" spc="-5" dirty="0">
                <a:latin typeface="Calibri"/>
                <a:cs typeface="Calibri"/>
              </a:rPr>
              <a:t>DG/CL </a:t>
            </a:r>
            <a:r>
              <a:rPr sz="1200" dirty="0">
                <a:latin typeface="Calibri"/>
                <a:cs typeface="Calibri"/>
              </a:rPr>
              <a:t>necessária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para </a:t>
            </a:r>
            <a:r>
              <a:rPr sz="1200" dirty="0">
                <a:latin typeface="Calibri"/>
                <a:cs typeface="Calibri"/>
              </a:rPr>
              <a:t>passar a </a:t>
            </a:r>
            <a:r>
              <a:rPr sz="1200" spc="-5" dirty="0">
                <a:latin typeface="Calibri"/>
                <a:cs typeface="Calibri"/>
              </a:rPr>
              <a:t>inscrição </a:t>
            </a:r>
            <a:r>
              <a:rPr sz="1200" spc="-10" dirty="0">
                <a:latin typeface="Calibri"/>
                <a:cs typeface="Calibri"/>
              </a:rPr>
              <a:t>para </a:t>
            </a:r>
            <a:r>
              <a:rPr sz="1200" dirty="0">
                <a:latin typeface="Calibri"/>
                <a:cs typeface="Calibri"/>
              </a:rPr>
              <a:t>a análise de </a:t>
            </a:r>
            <a:r>
              <a:rPr sz="1200" spc="-5" dirty="0">
                <a:latin typeface="Calibri"/>
                <a:cs typeface="Calibri"/>
              </a:rPr>
              <a:t>LCI.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Autorização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5" dirty="0">
                <a:latin typeface="Calibri"/>
                <a:cs typeface="Calibri"/>
              </a:rPr>
              <a:t>LCI </a:t>
            </a:r>
            <a:r>
              <a:rPr sz="1200" i="1" dirty="0">
                <a:latin typeface="Calibri"/>
                <a:cs typeface="Calibri"/>
              </a:rPr>
              <a:t>-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processo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inicial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análise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inscrição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pelos </a:t>
            </a:r>
            <a:r>
              <a:rPr sz="1200" spc="-5" dirty="0">
                <a:latin typeface="Calibri"/>
                <a:cs typeface="Calibri"/>
              </a:rPr>
              <a:t>funcionários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LCI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53200" y="5390388"/>
            <a:ext cx="2243455" cy="64643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9271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Funcionário </a:t>
            </a:r>
            <a:r>
              <a:rPr sz="1200" b="1" spc="-5" dirty="0">
                <a:latin typeface="Calibri"/>
                <a:cs typeface="Calibri"/>
              </a:rPr>
              <a:t>coordenador: </a:t>
            </a:r>
            <a:r>
              <a:rPr sz="1200" spc="-5" dirty="0">
                <a:latin typeface="Calibri"/>
                <a:cs typeface="Calibri"/>
              </a:rPr>
              <a:t>Os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funcionários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LCI </a:t>
            </a:r>
            <a:r>
              <a:rPr sz="1200" spc="-5" dirty="0">
                <a:latin typeface="Calibri"/>
                <a:cs typeface="Calibri"/>
              </a:rPr>
              <a:t>ajudarão </a:t>
            </a:r>
            <a:r>
              <a:rPr sz="1200" spc="-10" dirty="0">
                <a:latin typeface="Calibri"/>
                <a:cs typeface="Calibri"/>
              </a:rPr>
              <a:t>com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inscrição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até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fundação.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798598" y="127695"/>
            <a:ext cx="784161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uFill>
                  <a:solidFill>
                    <a:srgbClr val="00338D"/>
                  </a:solidFill>
                </a:uFill>
              </a:rPr>
              <a:t>Informações</a:t>
            </a:r>
            <a:r>
              <a:rPr sz="3200" spc="-4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do painel</a:t>
            </a:r>
            <a:r>
              <a:rPr sz="32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32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controle</a:t>
            </a:r>
            <a:r>
              <a:rPr sz="3200" spc="-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da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Inscrição</a:t>
            </a:r>
            <a:r>
              <a:rPr sz="3200" spc="-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de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Novos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 Clubes</a:t>
            </a:r>
            <a:endParaRPr sz="3200" dirty="0"/>
          </a:p>
        </p:txBody>
      </p:sp>
      <p:grpSp>
        <p:nvGrpSpPr>
          <p:cNvPr id="17" name="object 17"/>
          <p:cNvGrpSpPr/>
          <p:nvPr/>
        </p:nvGrpSpPr>
        <p:grpSpPr>
          <a:xfrm>
            <a:off x="1902841" y="2785745"/>
            <a:ext cx="10289540" cy="2625090"/>
            <a:chOff x="1902841" y="2785745"/>
            <a:chExt cx="10289540" cy="262509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8" y="3276600"/>
              <a:ext cx="10230612" cy="17724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02841" y="2785744"/>
              <a:ext cx="7623175" cy="2625090"/>
            </a:xfrm>
            <a:custGeom>
              <a:avLst/>
              <a:gdLst/>
              <a:ahLst/>
              <a:cxnLst/>
              <a:rect l="l" t="t" r="r" b="b"/>
              <a:pathLst>
                <a:path w="7623175" h="2625090">
                  <a:moveTo>
                    <a:pt x="576707" y="1377823"/>
                  </a:moveTo>
                  <a:lnTo>
                    <a:pt x="501142" y="1417320"/>
                  </a:lnTo>
                  <a:lnTo>
                    <a:pt x="526935" y="1435925"/>
                  </a:lnTo>
                  <a:lnTo>
                    <a:pt x="0" y="2165350"/>
                  </a:lnTo>
                  <a:lnTo>
                    <a:pt x="10414" y="2172843"/>
                  </a:lnTo>
                  <a:lnTo>
                    <a:pt x="537260" y="1443367"/>
                  </a:lnTo>
                  <a:lnTo>
                    <a:pt x="562991" y="1461897"/>
                  </a:lnTo>
                  <a:lnTo>
                    <a:pt x="568909" y="1425575"/>
                  </a:lnTo>
                  <a:lnTo>
                    <a:pt x="576707" y="1377823"/>
                  </a:lnTo>
                  <a:close/>
                </a:path>
                <a:path w="7623175" h="2625090">
                  <a:moveTo>
                    <a:pt x="3056001" y="1518031"/>
                  </a:moveTo>
                  <a:lnTo>
                    <a:pt x="2971800" y="1530985"/>
                  </a:lnTo>
                  <a:lnTo>
                    <a:pt x="2990126" y="1556880"/>
                  </a:lnTo>
                  <a:lnTo>
                    <a:pt x="1874520" y="2346833"/>
                  </a:lnTo>
                  <a:lnTo>
                    <a:pt x="1881886" y="2357120"/>
                  </a:lnTo>
                  <a:lnTo>
                    <a:pt x="2997492" y="1567281"/>
                  </a:lnTo>
                  <a:lnTo>
                    <a:pt x="3015869" y="1593215"/>
                  </a:lnTo>
                  <a:lnTo>
                    <a:pt x="3039186" y="1549527"/>
                  </a:lnTo>
                  <a:lnTo>
                    <a:pt x="3056001" y="1518031"/>
                  </a:lnTo>
                  <a:close/>
                </a:path>
                <a:path w="7623175" h="2625090">
                  <a:moveTo>
                    <a:pt x="4666983" y="6350"/>
                  </a:moveTo>
                  <a:lnTo>
                    <a:pt x="4655947" y="0"/>
                  </a:lnTo>
                  <a:lnTo>
                    <a:pt x="4152188" y="883208"/>
                  </a:lnTo>
                  <a:lnTo>
                    <a:pt x="4124706" y="867537"/>
                  </a:lnTo>
                  <a:lnTo>
                    <a:pt x="4120007" y="952627"/>
                  </a:lnTo>
                  <a:lnTo>
                    <a:pt x="4190873" y="905256"/>
                  </a:lnTo>
                  <a:lnTo>
                    <a:pt x="4182618" y="900557"/>
                  </a:lnTo>
                  <a:lnTo>
                    <a:pt x="4163250" y="889520"/>
                  </a:lnTo>
                  <a:lnTo>
                    <a:pt x="4666983" y="6350"/>
                  </a:lnTo>
                  <a:close/>
                </a:path>
                <a:path w="7623175" h="2625090">
                  <a:moveTo>
                    <a:pt x="5163947" y="1320673"/>
                  </a:moveTo>
                  <a:lnTo>
                    <a:pt x="5160619" y="1293749"/>
                  </a:lnTo>
                  <a:lnTo>
                    <a:pt x="5153533" y="1236091"/>
                  </a:lnTo>
                  <a:lnTo>
                    <a:pt x="5092192" y="1295146"/>
                  </a:lnTo>
                  <a:lnTo>
                    <a:pt x="5122075" y="1305788"/>
                  </a:lnTo>
                  <a:lnTo>
                    <a:pt x="4655058" y="2620645"/>
                  </a:lnTo>
                  <a:lnTo>
                    <a:pt x="4666983" y="2624963"/>
                  </a:lnTo>
                  <a:lnTo>
                    <a:pt x="5134038" y="1310043"/>
                  </a:lnTo>
                  <a:lnTo>
                    <a:pt x="5163947" y="1320673"/>
                  </a:lnTo>
                  <a:close/>
                </a:path>
                <a:path w="7623175" h="2625090">
                  <a:moveTo>
                    <a:pt x="7623048" y="155194"/>
                  </a:moveTo>
                  <a:lnTo>
                    <a:pt x="7617460" y="143764"/>
                  </a:lnTo>
                  <a:lnTo>
                    <a:pt x="6127191" y="875042"/>
                  </a:lnTo>
                  <a:lnTo>
                    <a:pt x="6113145" y="846455"/>
                  </a:lnTo>
                  <a:lnTo>
                    <a:pt x="6061583" y="914273"/>
                  </a:lnTo>
                  <a:lnTo>
                    <a:pt x="6146800" y="914908"/>
                  </a:lnTo>
                  <a:lnTo>
                    <a:pt x="6135497" y="891921"/>
                  </a:lnTo>
                  <a:lnTo>
                    <a:pt x="6132754" y="886358"/>
                  </a:lnTo>
                  <a:lnTo>
                    <a:pt x="7623048" y="15519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87456" y="3287268"/>
              <a:ext cx="1304925" cy="247015"/>
            </a:xfrm>
            <a:custGeom>
              <a:avLst/>
              <a:gdLst/>
              <a:ahLst/>
              <a:cxnLst/>
              <a:rect l="l" t="t" r="r" b="b"/>
              <a:pathLst>
                <a:path w="1304925" h="247014">
                  <a:moveTo>
                    <a:pt x="1304544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304544" y="246887"/>
                  </a:lnTo>
                  <a:lnTo>
                    <a:pt x="130454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968355" y="3314192"/>
            <a:ext cx="10566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Atualizar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formulário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197083" y="3528314"/>
            <a:ext cx="1941830" cy="1219200"/>
            <a:chOff x="10197083" y="3528314"/>
            <a:chExt cx="1941830" cy="1219200"/>
          </a:xfrm>
        </p:grpSpPr>
        <p:sp>
          <p:nvSpPr>
            <p:cNvPr id="23" name="object 23"/>
            <p:cNvSpPr/>
            <p:nvPr/>
          </p:nvSpPr>
          <p:spPr>
            <a:xfrm>
              <a:off x="10197084" y="3528313"/>
              <a:ext cx="648970" cy="1025525"/>
            </a:xfrm>
            <a:custGeom>
              <a:avLst/>
              <a:gdLst/>
              <a:ahLst/>
              <a:cxnLst/>
              <a:rect l="l" t="t" r="r" b="b"/>
              <a:pathLst>
                <a:path w="648970" h="1025525">
                  <a:moveTo>
                    <a:pt x="430403" y="526796"/>
                  </a:moveTo>
                  <a:lnTo>
                    <a:pt x="76200" y="526796"/>
                  </a:lnTo>
                  <a:lnTo>
                    <a:pt x="76200" y="495046"/>
                  </a:lnTo>
                  <a:lnTo>
                    <a:pt x="0" y="533146"/>
                  </a:lnTo>
                  <a:lnTo>
                    <a:pt x="76200" y="571246"/>
                  </a:lnTo>
                  <a:lnTo>
                    <a:pt x="76200" y="539496"/>
                  </a:lnTo>
                  <a:lnTo>
                    <a:pt x="430403" y="539496"/>
                  </a:lnTo>
                  <a:lnTo>
                    <a:pt x="430403" y="526796"/>
                  </a:lnTo>
                  <a:close/>
                </a:path>
                <a:path w="648970" h="1025525">
                  <a:moveTo>
                    <a:pt x="572897" y="1013460"/>
                  </a:moveTo>
                  <a:lnTo>
                    <a:pt x="73596" y="826655"/>
                  </a:lnTo>
                  <a:lnTo>
                    <a:pt x="75260" y="822198"/>
                  </a:lnTo>
                  <a:lnTo>
                    <a:pt x="84709" y="796925"/>
                  </a:lnTo>
                  <a:lnTo>
                    <a:pt x="0" y="805942"/>
                  </a:lnTo>
                  <a:lnTo>
                    <a:pt x="58039" y="868299"/>
                  </a:lnTo>
                  <a:lnTo>
                    <a:pt x="69138" y="838581"/>
                  </a:lnTo>
                  <a:lnTo>
                    <a:pt x="568452" y="1025271"/>
                  </a:lnTo>
                  <a:lnTo>
                    <a:pt x="572897" y="1013460"/>
                  </a:lnTo>
                  <a:close/>
                </a:path>
                <a:path w="648970" h="1025525">
                  <a:moveTo>
                    <a:pt x="648716" y="11684"/>
                  </a:moveTo>
                  <a:lnTo>
                    <a:pt x="644017" y="0"/>
                  </a:lnTo>
                  <a:lnTo>
                    <a:pt x="211455" y="175552"/>
                  </a:lnTo>
                  <a:lnTo>
                    <a:pt x="199517" y="146177"/>
                  </a:lnTo>
                  <a:lnTo>
                    <a:pt x="143256" y="210185"/>
                  </a:lnTo>
                  <a:lnTo>
                    <a:pt x="228219" y="216789"/>
                  </a:lnTo>
                  <a:lnTo>
                    <a:pt x="218198" y="192151"/>
                  </a:lnTo>
                  <a:lnTo>
                    <a:pt x="216255" y="187363"/>
                  </a:lnTo>
                  <a:lnTo>
                    <a:pt x="648716" y="116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28376" y="3893819"/>
              <a:ext cx="1510665" cy="853440"/>
            </a:xfrm>
            <a:custGeom>
              <a:avLst/>
              <a:gdLst/>
              <a:ahLst/>
              <a:cxnLst/>
              <a:rect l="l" t="t" r="r" b="b"/>
              <a:pathLst>
                <a:path w="1510665" h="853439">
                  <a:moveTo>
                    <a:pt x="1510284" y="454152"/>
                  </a:moveTo>
                  <a:lnTo>
                    <a:pt x="140208" y="454152"/>
                  </a:lnTo>
                  <a:lnTo>
                    <a:pt x="140208" y="853440"/>
                  </a:lnTo>
                  <a:lnTo>
                    <a:pt x="1510284" y="853440"/>
                  </a:lnTo>
                  <a:lnTo>
                    <a:pt x="1510284" y="454152"/>
                  </a:lnTo>
                  <a:close/>
                </a:path>
                <a:path w="1510665" h="853439">
                  <a:moveTo>
                    <a:pt x="1510284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510284" y="400812"/>
                  </a:lnTo>
                  <a:lnTo>
                    <a:pt x="15102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708005" y="3920744"/>
            <a:ext cx="1021715" cy="783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Adic</a:t>
            </a:r>
            <a:r>
              <a:rPr sz="1000" spc="-1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onar</a:t>
            </a:r>
            <a:r>
              <a:rPr sz="1000" spc="-10" dirty="0">
                <a:latin typeface="Calibri"/>
                <a:cs typeface="Calibri"/>
              </a:rPr>
              <a:t>/</a:t>
            </a:r>
            <a:r>
              <a:rPr sz="1000" spc="-5" dirty="0">
                <a:latin typeface="Calibri"/>
                <a:cs typeface="Calibri"/>
              </a:rPr>
              <a:t>baix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r  associados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Calibri"/>
              <a:cs typeface="Calibri"/>
            </a:endParaRPr>
          </a:p>
          <a:p>
            <a:pPr marL="152400" marR="508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Adic</a:t>
            </a:r>
            <a:r>
              <a:rPr sz="1000" spc="-1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onar</a:t>
            </a:r>
            <a:r>
              <a:rPr sz="1000" spc="-10" dirty="0">
                <a:latin typeface="Calibri"/>
                <a:cs typeface="Calibri"/>
              </a:rPr>
              <a:t>/</a:t>
            </a:r>
            <a:r>
              <a:rPr sz="1000" spc="-5" dirty="0">
                <a:latin typeface="Calibri"/>
                <a:cs typeface="Calibri"/>
              </a:rPr>
              <a:t>baix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r  dirigentes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32151" y="1351882"/>
            <a:ext cx="81553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informações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abaixo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serão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exibidas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</a:t>
            </a:r>
            <a:r>
              <a:rPr sz="1800" dirty="0">
                <a:latin typeface="Calibri"/>
                <a:cs typeface="Calibri"/>
              </a:rPr>
              <a:t> painel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controle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clubes/distritos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patrocinadores,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foi</a:t>
            </a:r>
            <a:r>
              <a:rPr sz="1800" spc="-5" dirty="0">
                <a:latin typeface="Calibri"/>
                <a:cs typeface="Calibri"/>
              </a:rPr>
              <a:t> criado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manter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clube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patrocinador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informados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durante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fundação.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815" y="541781"/>
            <a:ext cx="1121410" cy="6591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9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Painel de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controle</a:t>
            </a:r>
            <a:r>
              <a:rPr sz="1600" b="1" spc="-5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4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01D1EBDF-858A-4B72-A321-70B442100E59}"/>
              </a:ext>
            </a:extLst>
          </p:cNvPr>
          <p:cNvSpPr/>
          <p:nvPr/>
        </p:nvSpPr>
        <p:spPr>
          <a:xfrm>
            <a:off x="2803777" y="1165383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06784" y="3047"/>
            <a:ext cx="11185525" cy="6855459"/>
            <a:chOff x="1006784" y="3047"/>
            <a:chExt cx="11185525" cy="68554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5796" y="3396869"/>
              <a:ext cx="192150" cy="1104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6784" y="3047"/>
              <a:ext cx="11185525" cy="6855459"/>
            </a:xfrm>
            <a:custGeom>
              <a:avLst/>
              <a:gdLst/>
              <a:ahLst/>
              <a:cxnLst/>
              <a:rect l="l" t="t" r="r" b="b"/>
              <a:pathLst>
                <a:path w="11185525" h="6855459">
                  <a:moveTo>
                    <a:pt x="1586047" y="0"/>
                  </a:moveTo>
                  <a:lnTo>
                    <a:pt x="0" y="6854949"/>
                  </a:lnTo>
                  <a:lnTo>
                    <a:pt x="11185215" y="6854949"/>
                  </a:lnTo>
                  <a:lnTo>
                    <a:pt x="11185215" y="8000"/>
                  </a:lnTo>
                  <a:lnTo>
                    <a:pt x="5137221" y="4699"/>
                  </a:lnTo>
                  <a:lnTo>
                    <a:pt x="1586047" y="0"/>
                  </a:lnTo>
                  <a:close/>
                </a:path>
                <a:path w="11185525" h="6855459">
                  <a:moveTo>
                    <a:pt x="5138364" y="0"/>
                  </a:moveTo>
                  <a:lnTo>
                    <a:pt x="5137221" y="4699"/>
                  </a:lnTo>
                  <a:lnTo>
                    <a:pt x="8689689" y="4699"/>
                  </a:lnTo>
                  <a:lnTo>
                    <a:pt x="513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1815" y="371093"/>
            <a:ext cx="112903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Adição</a:t>
            </a:r>
            <a:r>
              <a:rPr sz="1600" b="1" spc="2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novos 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associad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43911" y="2161032"/>
            <a:ext cx="5695315" cy="4638040"/>
            <a:chOff x="2343911" y="2161032"/>
            <a:chExt cx="5695315" cy="46380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1635" y="2161032"/>
              <a:ext cx="5617464" cy="2247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2011" y="5873494"/>
              <a:ext cx="3028188" cy="9250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3911" y="4312920"/>
              <a:ext cx="4605528" cy="157124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751569" y="2210257"/>
            <a:ext cx="23926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1ª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etapa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Clique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aba </a:t>
            </a:r>
            <a:r>
              <a:rPr sz="2400" spc="-5" dirty="0">
                <a:latin typeface="Calibri"/>
                <a:cs typeface="Calibri"/>
              </a:rPr>
              <a:t>visualizar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associados.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1569" y="3673551"/>
            <a:ext cx="26968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0048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2ª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etapa</a:t>
            </a:r>
            <a:r>
              <a:rPr sz="2400" spc="-10" dirty="0">
                <a:latin typeface="Calibri"/>
                <a:cs typeface="Calibri"/>
              </a:rPr>
              <a:t>:	</a:t>
            </a:r>
            <a:r>
              <a:rPr sz="2400" spc="-5" dirty="0">
                <a:latin typeface="Calibri"/>
                <a:cs typeface="Calibri"/>
              </a:rPr>
              <a:t>Clique </a:t>
            </a:r>
            <a:r>
              <a:rPr sz="2400" dirty="0">
                <a:latin typeface="Calibri"/>
                <a:cs typeface="Calibri"/>
              </a:rPr>
              <a:t>em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"adicionar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associado"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suspenso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1569" y="5137530"/>
            <a:ext cx="2694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0048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3ª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etapa</a:t>
            </a:r>
            <a:r>
              <a:rPr sz="2400" spc="-10" dirty="0">
                <a:latin typeface="Calibri"/>
                <a:cs typeface="Calibri"/>
              </a:rPr>
              <a:t>:	Escolha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Novo </a:t>
            </a:r>
            <a:r>
              <a:rPr sz="2400" spc="-5" dirty="0">
                <a:latin typeface="Calibri"/>
                <a:cs typeface="Calibri"/>
              </a:rPr>
              <a:t>associado ou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Associado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transferido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1264" y="247015"/>
            <a:ext cx="9538336" cy="1849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8930">
              <a:lnSpc>
                <a:spcPts val="2245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Envio</a:t>
            </a:r>
            <a:r>
              <a:rPr sz="2800" b="1" spc="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da</a:t>
            </a:r>
            <a:r>
              <a:rPr sz="2800" b="1" spc="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inscrição</a:t>
            </a:r>
            <a:r>
              <a:rPr sz="2800" b="1" spc="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de</a:t>
            </a:r>
            <a:r>
              <a:rPr sz="2800" b="1" spc="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novos</a:t>
            </a:r>
            <a:r>
              <a:rPr sz="2800" b="1" spc="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 err="1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clubes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:</a:t>
            </a:r>
            <a:r>
              <a:rPr lang="en-US"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 err="1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Conclusão</a:t>
            </a:r>
            <a:r>
              <a:rPr sz="2800" b="1" spc="4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pendente</a:t>
            </a:r>
            <a:r>
              <a:rPr sz="2800" b="1" spc="4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da</a:t>
            </a:r>
            <a:r>
              <a:rPr sz="2800" b="1" spc="2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etapa</a:t>
            </a:r>
            <a:r>
              <a:rPr sz="2800" b="1" spc="4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para</a:t>
            </a:r>
            <a:r>
              <a:rPr sz="2800" b="1" spc="2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adicionar</a:t>
            </a:r>
            <a:r>
              <a:rPr sz="2800" b="1" spc="2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associados</a:t>
            </a:r>
            <a:endParaRPr sz="2800" dirty="0">
              <a:latin typeface="Arial"/>
              <a:cs typeface="Arial"/>
            </a:endParaRPr>
          </a:p>
          <a:p>
            <a:pPr marL="90805" marR="5080">
              <a:lnSpc>
                <a:spcPct val="100000"/>
              </a:lnSpc>
              <a:spcBef>
                <a:spcPts val="1655"/>
              </a:spcBef>
            </a:pPr>
            <a:r>
              <a:rPr sz="1800" spc="-5" dirty="0">
                <a:latin typeface="Calibri"/>
                <a:cs typeface="Calibri"/>
              </a:rPr>
              <a:t>Depois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inscrição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foi</a:t>
            </a:r>
            <a:r>
              <a:rPr sz="1800" spc="-5" dirty="0">
                <a:latin typeface="Calibri"/>
                <a:cs typeface="Calibri"/>
              </a:rPr>
              <a:t> analisada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receber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autorização</a:t>
            </a:r>
            <a:r>
              <a:rPr sz="18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LCI</a:t>
            </a:r>
            <a:r>
              <a:rPr sz="1800" spc="-1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passará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Estágio</a:t>
            </a:r>
            <a:r>
              <a:rPr sz="18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de </a:t>
            </a:r>
            <a:r>
              <a:rPr sz="18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conclusão</a:t>
            </a:r>
            <a:r>
              <a:rPr sz="18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pendente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Neste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estágio,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associados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são adicionados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são</a:t>
            </a:r>
            <a:r>
              <a:rPr sz="1800" spc="-5" dirty="0">
                <a:latin typeface="Calibri"/>
                <a:cs typeface="Calibri"/>
              </a:rPr>
              <a:t> inseridas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informações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Leão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Orientador.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1ª</a:t>
            </a:r>
            <a:r>
              <a:rPr sz="18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etapa</a:t>
            </a:r>
            <a:endParaRPr sz="1800" u="sng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6245" y="3979291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2ª</a:t>
            </a:r>
            <a:r>
              <a:rPr sz="1800" b="1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etapa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3286" y="5467603"/>
            <a:ext cx="8299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3ª</a:t>
            </a:r>
            <a:r>
              <a:rPr sz="1800" b="1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etapa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A6CD4AC0-56EE-4953-844F-144E7D359FA8}"/>
              </a:ext>
            </a:extLst>
          </p:cNvPr>
          <p:cNvSpPr/>
          <p:nvPr/>
        </p:nvSpPr>
        <p:spPr>
          <a:xfrm>
            <a:off x="2838258" y="838200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524" y="60960"/>
            <a:ext cx="4278630" cy="6797040"/>
            <a:chOff x="382524" y="60960"/>
            <a:chExt cx="4278630" cy="6797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60960"/>
              <a:ext cx="3366516" cy="4000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" y="3057143"/>
              <a:ext cx="3380232" cy="38008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22248" y="390397"/>
              <a:ext cx="3438525" cy="6312535"/>
            </a:xfrm>
            <a:custGeom>
              <a:avLst/>
              <a:gdLst/>
              <a:ahLst/>
              <a:cxnLst/>
              <a:rect l="l" t="t" r="r" b="b"/>
              <a:pathLst>
                <a:path w="3438525" h="6312534">
                  <a:moveTo>
                    <a:pt x="2927858" y="2764028"/>
                  </a:moveTo>
                  <a:lnTo>
                    <a:pt x="76149" y="2781109"/>
                  </a:lnTo>
                  <a:lnTo>
                    <a:pt x="75946" y="2749423"/>
                  </a:lnTo>
                  <a:lnTo>
                    <a:pt x="0" y="2787904"/>
                  </a:lnTo>
                  <a:lnTo>
                    <a:pt x="76454" y="2825623"/>
                  </a:lnTo>
                  <a:lnTo>
                    <a:pt x="76238" y="2793873"/>
                  </a:lnTo>
                  <a:lnTo>
                    <a:pt x="2927858" y="2776728"/>
                  </a:lnTo>
                  <a:lnTo>
                    <a:pt x="2927858" y="2764028"/>
                  </a:lnTo>
                  <a:close/>
                </a:path>
                <a:path w="3438525" h="6312534">
                  <a:moveTo>
                    <a:pt x="3165602" y="94107"/>
                  </a:moveTo>
                  <a:lnTo>
                    <a:pt x="469531" y="31800"/>
                  </a:lnTo>
                  <a:lnTo>
                    <a:pt x="469544" y="31496"/>
                  </a:lnTo>
                  <a:lnTo>
                    <a:pt x="470281" y="0"/>
                  </a:lnTo>
                  <a:lnTo>
                    <a:pt x="393192" y="36322"/>
                  </a:lnTo>
                  <a:lnTo>
                    <a:pt x="468503" y="76200"/>
                  </a:lnTo>
                  <a:lnTo>
                    <a:pt x="469239" y="44500"/>
                  </a:lnTo>
                  <a:lnTo>
                    <a:pt x="3165348" y="106807"/>
                  </a:lnTo>
                  <a:lnTo>
                    <a:pt x="3165602" y="94107"/>
                  </a:lnTo>
                  <a:close/>
                </a:path>
                <a:path w="3438525" h="6312534">
                  <a:moveTo>
                    <a:pt x="3438398" y="6250940"/>
                  </a:moveTo>
                  <a:lnTo>
                    <a:pt x="586689" y="6268072"/>
                  </a:lnTo>
                  <a:lnTo>
                    <a:pt x="586486" y="6236322"/>
                  </a:lnTo>
                  <a:lnTo>
                    <a:pt x="510540" y="6274867"/>
                  </a:lnTo>
                  <a:lnTo>
                    <a:pt x="586994" y="6312509"/>
                  </a:lnTo>
                  <a:lnTo>
                    <a:pt x="586778" y="6280836"/>
                  </a:lnTo>
                  <a:lnTo>
                    <a:pt x="3438398" y="6263652"/>
                  </a:lnTo>
                  <a:lnTo>
                    <a:pt x="3438398" y="62509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42203" y="248538"/>
            <a:ext cx="5646420" cy="20332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Envio</a:t>
            </a:r>
            <a:r>
              <a:rPr sz="2800" b="1" spc="5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da</a:t>
            </a:r>
            <a:r>
              <a:rPr sz="2800" b="1" spc="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inscrição</a:t>
            </a:r>
            <a:r>
              <a:rPr sz="2800" b="1" spc="3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de</a:t>
            </a:r>
            <a:r>
              <a:rPr sz="2800" b="1" spc="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novos</a:t>
            </a:r>
            <a:r>
              <a:rPr sz="2800" b="1" spc="6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clubes:</a:t>
            </a:r>
            <a:r>
              <a:rPr sz="2800" b="1" spc="-4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 err="1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Adicionar</a:t>
            </a:r>
            <a:r>
              <a:rPr lang="en-US" sz="28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800" b="1" spc="-5" dirty="0" err="1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associados</a:t>
            </a:r>
            <a:endParaRPr sz="2800" dirty="0">
              <a:latin typeface="Arial"/>
              <a:cs typeface="Arial"/>
            </a:endParaRPr>
          </a:p>
          <a:p>
            <a:pPr marL="1059180" marR="5080">
              <a:lnSpc>
                <a:spcPct val="100000"/>
              </a:lnSpc>
              <a:spcBef>
                <a:spcPts val="225"/>
              </a:spcBef>
            </a:pPr>
            <a:endParaRPr lang="en-US" sz="2400" b="1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L="1059180" marR="5080">
              <a:lnSpc>
                <a:spcPct val="100000"/>
              </a:lnSpc>
              <a:spcBef>
                <a:spcPts val="225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1ª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etapa</a:t>
            </a:r>
            <a:r>
              <a:rPr sz="2400" spc="-10" dirty="0">
                <a:latin typeface="Calibri"/>
                <a:cs typeface="Calibri"/>
              </a:rPr>
              <a:t>: Insira todas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informações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associado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9191" y="2323377"/>
            <a:ext cx="42341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2ª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etapa</a:t>
            </a:r>
            <a:r>
              <a:rPr sz="2400" spc="-10" dirty="0">
                <a:latin typeface="Calibri"/>
                <a:cs typeface="Calibri"/>
              </a:rPr>
              <a:t>: Insira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informações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quadro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associativo.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9191" y="3253485"/>
            <a:ext cx="457581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69670" algn="l"/>
                <a:tab pos="130048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3ª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etapa</a:t>
            </a:r>
            <a:r>
              <a:rPr sz="2400" spc="-10" dirty="0">
                <a:latin typeface="Calibri"/>
                <a:cs typeface="Calibri"/>
              </a:rPr>
              <a:t>:		Insira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informações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contato.	</a:t>
            </a:r>
            <a:r>
              <a:rPr sz="2400" spc="-5" dirty="0">
                <a:latin typeface="Calibri"/>
                <a:cs typeface="Calibri"/>
              </a:rPr>
              <a:t>Os </a:t>
            </a:r>
            <a:r>
              <a:rPr sz="2400" spc="-10" dirty="0">
                <a:latin typeface="Calibri"/>
                <a:cs typeface="Calibri"/>
              </a:rPr>
              <a:t>endereços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e-mail </a:t>
            </a:r>
            <a:r>
              <a:rPr sz="2400" spc="-5" dirty="0">
                <a:latin typeface="Calibri"/>
                <a:cs typeface="Calibri"/>
              </a:rPr>
              <a:t>são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muito </a:t>
            </a:r>
            <a:r>
              <a:rPr sz="2400" spc="-10" dirty="0">
                <a:latin typeface="Calibri"/>
                <a:cs typeface="Calibri"/>
              </a:rPr>
              <a:t>importantes </a:t>
            </a:r>
            <a:r>
              <a:rPr sz="2400" spc="-15" dirty="0">
                <a:latin typeface="Calibri"/>
                <a:cs typeface="Calibri"/>
              </a:rPr>
              <a:t>para </a:t>
            </a:r>
            <a:r>
              <a:rPr sz="2400" dirty="0">
                <a:latin typeface="Calibri"/>
                <a:cs typeface="Calibri"/>
              </a:rPr>
              <a:t>ajudar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comunicação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sede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265430">
              <a:lnSpc>
                <a:spcPct val="100000"/>
              </a:lnSpc>
              <a:spcBef>
                <a:spcPts val="5"/>
              </a:spcBef>
              <a:tabLst>
                <a:tab pos="130048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4ª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etapa</a:t>
            </a:r>
            <a:r>
              <a:rPr sz="2400" spc="-10" dirty="0">
                <a:latin typeface="Calibri"/>
                <a:cs typeface="Calibri"/>
              </a:rPr>
              <a:t>:	Insira comentários, </a:t>
            </a:r>
            <a:r>
              <a:rPr sz="2400" spc="-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necessário,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clique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salvar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adicionar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aos</a:t>
            </a:r>
            <a:r>
              <a:rPr sz="2400" spc="-15" dirty="0">
                <a:latin typeface="Calibri"/>
                <a:cs typeface="Calibri"/>
              </a:rPr>
              <a:t> registros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clube.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0672" y="435863"/>
            <a:ext cx="2593975" cy="368935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Informações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associado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74647" y="1647825"/>
            <a:ext cx="2927985" cy="76200"/>
          </a:xfrm>
          <a:custGeom>
            <a:avLst/>
            <a:gdLst/>
            <a:ahLst/>
            <a:cxnLst/>
            <a:rect l="l" t="t" r="r" b="b"/>
            <a:pathLst>
              <a:path w="2927985" h="76200">
                <a:moveTo>
                  <a:pt x="75946" y="0"/>
                </a:moveTo>
                <a:lnTo>
                  <a:pt x="0" y="38480"/>
                </a:lnTo>
                <a:lnTo>
                  <a:pt x="76454" y="76200"/>
                </a:lnTo>
                <a:lnTo>
                  <a:pt x="76242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57" y="31674"/>
                </a:lnTo>
                <a:lnTo>
                  <a:pt x="75946" y="0"/>
                </a:lnTo>
                <a:close/>
              </a:path>
              <a:path w="2927985" h="76200">
                <a:moveTo>
                  <a:pt x="76157" y="31674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41" y="44373"/>
                </a:lnTo>
                <a:lnTo>
                  <a:pt x="76157" y="31674"/>
                </a:lnTo>
                <a:close/>
              </a:path>
              <a:path w="2927985" h="76200">
                <a:moveTo>
                  <a:pt x="76241" y="44373"/>
                </a:moveTo>
                <a:lnTo>
                  <a:pt x="63500" y="44450"/>
                </a:lnTo>
                <a:lnTo>
                  <a:pt x="76242" y="44450"/>
                </a:lnTo>
                <a:close/>
              </a:path>
              <a:path w="2927985" h="76200">
                <a:moveTo>
                  <a:pt x="2927857" y="14604"/>
                </a:moveTo>
                <a:lnTo>
                  <a:pt x="76157" y="31674"/>
                </a:lnTo>
                <a:lnTo>
                  <a:pt x="76241" y="44373"/>
                </a:lnTo>
                <a:lnTo>
                  <a:pt x="2927857" y="27304"/>
                </a:lnTo>
                <a:lnTo>
                  <a:pt x="2927857" y="146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8292" y="1519427"/>
            <a:ext cx="2764790" cy="370840"/>
          </a:xfrm>
          <a:prstGeom prst="rect">
            <a:avLst/>
          </a:prstGeom>
          <a:solidFill>
            <a:srgbClr val="B4C6E7"/>
          </a:solidFill>
          <a:ln w="9144">
            <a:solidFill>
              <a:srgbClr val="4471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Informações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sobre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afiliação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476" y="2881883"/>
            <a:ext cx="2592705" cy="368935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libri"/>
                <a:cs typeface="Calibri"/>
              </a:rPr>
              <a:t>Informações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contato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99203" y="6454140"/>
            <a:ext cx="2593975" cy="368935"/>
          </a:xfrm>
          <a:custGeom>
            <a:avLst/>
            <a:gdLst/>
            <a:ahLst/>
            <a:cxnLst/>
            <a:rect l="l" t="t" r="r" b="b"/>
            <a:pathLst>
              <a:path w="2593975" h="368934">
                <a:moveTo>
                  <a:pt x="2593848" y="0"/>
                </a:moveTo>
                <a:lnTo>
                  <a:pt x="0" y="0"/>
                </a:lnTo>
                <a:lnTo>
                  <a:pt x="0" y="368808"/>
                </a:lnTo>
                <a:lnTo>
                  <a:pt x="2593848" y="368808"/>
                </a:lnTo>
                <a:lnTo>
                  <a:pt x="25938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78197" y="6472834"/>
            <a:ext cx="122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Salve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envie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C9CF64A-103C-434C-972E-3693932E9A39}"/>
              </a:ext>
            </a:extLst>
          </p:cNvPr>
          <p:cNvSpPr/>
          <p:nvPr/>
        </p:nvSpPr>
        <p:spPr>
          <a:xfrm>
            <a:off x="5971055" y="1188782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54634"/>
            <a:ext cx="854583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uFill>
                  <a:solidFill>
                    <a:srgbClr val="00338D"/>
                  </a:solidFill>
                </a:uFill>
              </a:rPr>
              <a:t>Envio</a:t>
            </a:r>
            <a:r>
              <a:rPr sz="3200" spc="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da</a:t>
            </a:r>
            <a:r>
              <a:rPr sz="3200" spc="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inscrição</a:t>
            </a:r>
            <a:r>
              <a:rPr sz="3200" spc="-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de</a:t>
            </a:r>
            <a:r>
              <a:rPr sz="32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novos</a:t>
            </a:r>
            <a:r>
              <a:rPr sz="3200" spc="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clubes:</a:t>
            </a:r>
            <a:r>
              <a:rPr sz="32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Estágio</a:t>
            </a:r>
            <a:r>
              <a:rPr sz="32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final</a:t>
            </a:r>
            <a:r>
              <a:rPr sz="3200" spc="-3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da </a:t>
            </a:r>
            <a:r>
              <a:rPr sz="3200" spc="-5" dirty="0">
                <a:uFill>
                  <a:solidFill>
                    <a:srgbClr val="00338D"/>
                  </a:solidFill>
                </a:uFill>
              </a:rPr>
              <a:t>aprovação</a:t>
            </a:r>
            <a:r>
              <a:rPr sz="3200" spc="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3200" dirty="0">
                <a:uFill>
                  <a:solidFill>
                    <a:srgbClr val="00338D"/>
                  </a:solidFill>
                </a:uFill>
              </a:rPr>
              <a:t>de LCI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54622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Aprovação</a:t>
            </a:r>
            <a:r>
              <a:rPr sz="1600" b="1" spc="15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final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de LCI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2277" y="1447800"/>
            <a:ext cx="8631555" cy="5139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1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Depois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os associados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forem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adicionados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Leão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Orientador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inserido,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inscrição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passará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aprovação</a:t>
            </a:r>
            <a:r>
              <a:rPr sz="18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final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 de</a:t>
            </a:r>
            <a:r>
              <a:rPr sz="18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LCI</a:t>
            </a:r>
            <a:r>
              <a:rPr sz="1800" spc="-10" dirty="0">
                <a:latin typeface="Calibri"/>
                <a:cs typeface="Calibri"/>
              </a:rPr>
              <a:t>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estágio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clube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estar</a:t>
            </a:r>
            <a:r>
              <a:rPr sz="1800" spc="-5" dirty="0">
                <a:latin typeface="Calibri"/>
                <a:cs typeface="Calibri"/>
              </a:rPr>
              <a:t> fundado.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5895340">
              <a:lnSpc>
                <a:spcPct val="100000"/>
              </a:lnSpc>
              <a:spcBef>
                <a:spcPts val="1110"/>
              </a:spcBef>
            </a:pPr>
            <a:r>
              <a:rPr b="1" spc="-20" dirty="0">
                <a:solidFill>
                  <a:srgbClr val="006FC0"/>
                </a:solidFill>
                <a:latin typeface="Calibri"/>
                <a:cs typeface="Calibri"/>
              </a:rPr>
              <a:t>Durante</a:t>
            </a:r>
            <a:r>
              <a:rPr b="1" spc="-15" dirty="0">
                <a:solidFill>
                  <a:srgbClr val="006FC0"/>
                </a:solidFill>
                <a:latin typeface="Calibri"/>
                <a:cs typeface="Calibri"/>
              </a:rPr>
              <a:t> esta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 etapa,</a:t>
            </a:r>
            <a:endParaRPr dirty="0">
              <a:latin typeface="Calibri"/>
              <a:cs typeface="Calibri"/>
            </a:endParaRPr>
          </a:p>
          <a:p>
            <a:pPr marL="5895340">
              <a:lnSpc>
                <a:spcPct val="100000"/>
              </a:lnSpc>
            </a:pPr>
            <a:r>
              <a:rPr b="1" spc="-15" dirty="0">
                <a:solidFill>
                  <a:srgbClr val="006FC0"/>
                </a:solidFill>
                <a:latin typeface="Calibri"/>
                <a:cs typeface="Calibri"/>
              </a:rPr>
              <a:t>ocorrerá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seguinte: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latin typeface="Calibri"/>
              <a:cs typeface="Calibri"/>
            </a:endParaRPr>
          </a:p>
          <a:p>
            <a:pPr marL="6238240" marR="193040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b="1" spc="-5" dirty="0">
                <a:latin typeface="Calibri"/>
                <a:cs typeface="Calibri"/>
              </a:rPr>
              <a:t>Confirmação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final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 </a:t>
            </a:r>
            <a:r>
              <a:rPr b="1" spc="-434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status </a:t>
            </a:r>
            <a:r>
              <a:rPr b="1" dirty="0">
                <a:latin typeface="Calibri"/>
                <a:cs typeface="Calibri"/>
              </a:rPr>
              <a:t>de </a:t>
            </a:r>
            <a:r>
              <a:rPr b="1" spc="-5" dirty="0">
                <a:latin typeface="Calibri"/>
                <a:cs typeface="Calibri"/>
              </a:rPr>
              <a:t>todos </a:t>
            </a:r>
            <a:r>
              <a:rPr b="1" dirty="0">
                <a:latin typeface="Calibri"/>
                <a:cs typeface="Calibri"/>
              </a:rPr>
              <a:t>os 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associados pelo 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Coordenador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LCI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dirty="0">
              <a:latin typeface="Calibri"/>
              <a:cs typeface="Calibri"/>
            </a:endParaRPr>
          </a:p>
          <a:p>
            <a:pPr marL="6238240" marR="5080" indent="-342900" algn="just">
              <a:lnSpc>
                <a:spcPct val="100000"/>
              </a:lnSpc>
              <a:buFont typeface="Wingdings"/>
              <a:buChar char=""/>
              <a:tabLst>
                <a:tab pos="6238240" algn="l"/>
              </a:tabLst>
            </a:pPr>
            <a:r>
              <a:rPr b="1" spc="-10" dirty="0">
                <a:latin typeface="Calibri"/>
                <a:cs typeface="Calibri"/>
              </a:rPr>
              <a:t>Distrito </a:t>
            </a:r>
            <a:r>
              <a:rPr b="1" spc="-5" dirty="0">
                <a:latin typeface="Calibri"/>
                <a:cs typeface="Calibri"/>
              </a:rPr>
              <a:t>insere </a:t>
            </a:r>
            <a:r>
              <a:rPr b="1" dirty="0">
                <a:latin typeface="Calibri"/>
                <a:cs typeface="Calibri"/>
              </a:rPr>
              <a:t>o nome </a:t>
            </a:r>
            <a:r>
              <a:rPr b="1" spc="-4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Leão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Orientador,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 </a:t>
            </a:r>
            <a:r>
              <a:rPr b="1" spc="-4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ainda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não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tiver</a:t>
            </a:r>
            <a:r>
              <a:rPr b="1" spc="-15" dirty="0">
                <a:latin typeface="Calibri"/>
                <a:cs typeface="Calibri"/>
              </a:rPr>
              <a:t> feito.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dirty="0">
              <a:latin typeface="Calibri"/>
              <a:cs typeface="Calibri"/>
            </a:endParaRPr>
          </a:p>
          <a:p>
            <a:pPr marL="6238240" marR="38735" indent="-342900">
              <a:lnSpc>
                <a:spcPct val="100000"/>
              </a:lnSpc>
              <a:buFont typeface="Wingdings"/>
              <a:buChar char=""/>
              <a:tabLst>
                <a:tab pos="6237605" algn="l"/>
                <a:tab pos="6238240" algn="l"/>
              </a:tabLst>
            </a:pPr>
            <a:r>
              <a:rPr b="1" dirty="0">
                <a:latin typeface="Calibri"/>
                <a:cs typeface="Calibri"/>
              </a:rPr>
              <a:t>O </a:t>
            </a:r>
            <a:r>
              <a:rPr b="1" spc="-5" dirty="0">
                <a:latin typeface="Calibri"/>
                <a:cs typeface="Calibri"/>
              </a:rPr>
              <a:t>distrito </a:t>
            </a:r>
            <a:r>
              <a:rPr b="1" dirty="0">
                <a:latin typeface="Calibri"/>
                <a:cs typeface="Calibri"/>
              </a:rPr>
              <a:t>ou o </a:t>
            </a:r>
            <a:r>
              <a:rPr b="1" spc="-5" dirty="0">
                <a:latin typeface="Calibri"/>
                <a:cs typeface="Calibri"/>
              </a:rPr>
              <a:t>clube 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patrocinador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submete </a:t>
            </a:r>
            <a:r>
              <a:rPr b="1" spc="-434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pagamento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final.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92" y="2538983"/>
            <a:ext cx="6411467" cy="261366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B99D8996-E9FF-49DE-B2B9-4E43E5874D57}"/>
              </a:ext>
            </a:extLst>
          </p:cNvPr>
          <p:cNvSpPr/>
          <p:nvPr/>
        </p:nvSpPr>
        <p:spPr>
          <a:xfrm>
            <a:off x="2824660" y="1252343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002" y="257378"/>
            <a:ext cx="929779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Envio </a:t>
            </a:r>
            <a:r>
              <a:rPr sz="3200" dirty="0"/>
              <a:t>da</a:t>
            </a:r>
            <a:r>
              <a:rPr sz="3200" spc="-15" dirty="0"/>
              <a:t> </a:t>
            </a:r>
            <a:r>
              <a:rPr sz="3200" dirty="0"/>
              <a:t>inscrição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10" dirty="0"/>
              <a:t> </a:t>
            </a:r>
            <a:r>
              <a:rPr sz="3200" spc="-5" dirty="0"/>
              <a:t>novos</a:t>
            </a:r>
            <a:r>
              <a:rPr sz="3200" spc="5" dirty="0"/>
              <a:t> </a:t>
            </a:r>
            <a:r>
              <a:rPr sz="3200" spc="-5" dirty="0"/>
              <a:t>clubes: Fundação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981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ação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1711" y="1272032"/>
            <a:ext cx="8907780" cy="520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 marR="3492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Parabéns!!!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 </a:t>
            </a:r>
            <a:r>
              <a:rPr sz="2000" b="1" spc="-5" dirty="0">
                <a:latin typeface="Calibri"/>
                <a:cs typeface="Calibri"/>
              </a:rPr>
              <a:t>processo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inscrição</a:t>
            </a:r>
            <a:r>
              <a:rPr sz="2000" b="1" spc="-15" dirty="0">
                <a:latin typeface="Calibri"/>
                <a:cs typeface="Calibri"/>
              </a:rPr>
              <a:t> está</a:t>
            </a:r>
            <a:r>
              <a:rPr sz="2000" b="1" spc="-5" dirty="0">
                <a:latin typeface="Calibri"/>
                <a:cs typeface="Calibri"/>
              </a:rPr>
              <a:t> concluído,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clube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agora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está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fundado.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Os </a:t>
            </a:r>
            <a:r>
              <a:rPr sz="2000" b="1" dirty="0">
                <a:latin typeface="Calibri"/>
                <a:cs typeface="Calibri"/>
              </a:rPr>
              <a:t>passos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seguir </a:t>
            </a:r>
            <a:r>
              <a:rPr sz="2000" b="1" spc="-10" dirty="0">
                <a:latin typeface="Calibri"/>
                <a:cs typeface="Calibri"/>
              </a:rPr>
              <a:t>serão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concluídos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para</a:t>
            </a:r>
            <a:r>
              <a:rPr sz="2000" b="1" dirty="0">
                <a:latin typeface="Calibri"/>
                <a:cs typeface="Calibri"/>
              </a:rPr>
              <a:t> 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clube recém-fundado.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Os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materiais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fundação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serão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enviados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governador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distrito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30797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Esses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materiais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incluem: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Distintivos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dos</a:t>
            </a:r>
            <a:r>
              <a:rPr sz="1800" spc="-8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Associados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Fundadores,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Certificados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Associados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Fundadores,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Carta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Constitutiva,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Emblema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Patrocinador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Carta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Presidente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Internacional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Cerimônia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Entrega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Carta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Constitutiva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novo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deve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planejada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com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patrocinador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novo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Leão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Orientador.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marR="27114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Os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novos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associados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que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 afiliarem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em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até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90 dias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partir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data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 fundação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serão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reconhecidos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como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“associados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fundadores”.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4555A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O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treinamento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novos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dirigentes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deve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acontecer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com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Leão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Orientador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3992" y="1190244"/>
            <a:ext cx="5193792" cy="554583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738628" y="944879"/>
            <a:ext cx="2978150" cy="1359535"/>
          </a:xfrm>
          <a:custGeom>
            <a:avLst/>
            <a:gdLst/>
            <a:ahLst/>
            <a:cxnLst/>
            <a:rect l="l" t="t" r="r" b="b"/>
            <a:pathLst>
              <a:path w="2978150" h="1359535">
                <a:moveTo>
                  <a:pt x="2926067" y="1296924"/>
                </a:moveTo>
                <a:lnTo>
                  <a:pt x="0" y="1296924"/>
                </a:lnTo>
                <a:lnTo>
                  <a:pt x="0" y="1359408"/>
                </a:lnTo>
                <a:lnTo>
                  <a:pt x="2926067" y="1359408"/>
                </a:lnTo>
                <a:lnTo>
                  <a:pt x="2926067" y="1296924"/>
                </a:lnTo>
                <a:close/>
              </a:path>
              <a:path w="2978150" h="1359535">
                <a:moveTo>
                  <a:pt x="2977896" y="0"/>
                </a:moveTo>
                <a:lnTo>
                  <a:pt x="51816" y="0"/>
                </a:lnTo>
                <a:lnTo>
                  <a:pt x="51816" y="60960"/>
                </a:lnTo>
                <a:lnTo>
                  <a:pt x="2977896" y="60960"/>
                </a:lnTo>
                <a:lnTo>
                  <a:pt x="2977896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1672" y="391068"/>
            <a:ext cx="793051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Dicas</a:t>
            </a:r>
            <a:r>
              <a:rPr sz="3200" spc="-20" dirty="0"/>
              <a:t> </a:t>
            </a:r>
            <a:r>
              <a:rPr sz="3200" spc="-5" dirty="0"/>
              <a:t>para</a:t>
            </a:r>
            <a:r>
              <a:rPr sz="3200" dirty="0"/>
              <a:t> o</a:t>
            </a:r>
            <a:r>
              <a:rPr sz="3200" spc="-5" dirty="0"/>
              <a:t> </a:t>
            </a:r>
            <a:r>
              <a:rPr sz="3200" dirty="0"/>
              <a:t>envio da</a:t>
            </a:r>
            <a:r>
              <a:rPr sz="3200" spc="-5" dirty="0"/>
              <a:t> </a:t>
            </a:r>
            <a:r>
              <a:rPr sz="3200" dirty="0"/>
              <a:t>inscrição </a:t>
            </a:r>
            <a:r>
              <a:rPr sz="3200" spc="-10" dirty="0"/>
              <a:t>de</a:t>
            </a:r>
            <a:r>
              <a:rPr sz="3200" dirty="0"/>
              <a:t> </a:t>
            </a:r>
            <a:r>
              <a:rPr sz="3200" spc="-5" dirty="0"/>
              <a:t>novos</a:t>
            </a:r>
            <a:r>
              <a:rPr sz="3200" dirty="0"/>
              <a:t> </a:t>
            </a:r>
            <a:r>
              <a:rPr sz="3200" spc="-5" dirty="0"/>
              <a:t>clubes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2848355" y="1472183"/>
            <a:ext cx="2926080" cy="62865"/>
          </a:xfrm>
          <a:custGeom>
            <a:avLst/>
            <a:gdLst/>
            <a:ahLst/>
            <a:cxnLst/>
            <a:rect l="l" t="t" r="r" b="b"/>
            <a:pathLst>
              <a:path w="2926079" h="62865">
                <a:moveTo>
                  <a:pt x="2926080" y="0"/>
                </a:moveTo>
                <a:lnTo>
                  <a:pt x="0" y="0"/>
                </a:lnTo>
                <a:lnTo>
                  <a:pt x="0" y="62484"/>
                </a:lnTo>
                <a:lnTo>
                  <a:pt x="2926080" y="62484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5739" y="2030044"/>
            <a:ext cx="8692515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Dê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tempo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produção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expedição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materiais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fundação.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208279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5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agilizar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processo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inscrição,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confira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comentários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siga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as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instruções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processamento.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As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inscrições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devem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enviadas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até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20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junho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serem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computadas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 ano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Leonístico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exercício.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72771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spc="-1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equipe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processamento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novos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vai monitorar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inscrição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até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momento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fundação.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92267" cy="55473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1815" y="371093"/>
            <a:ext cx="91566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Envio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697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Apoio</a:t>
            </a:r>
            <a:r>
              <a:rPr spc="-20" dirty="0"/>
              <a:t> </a:t>
            </a:r>
            <a:r>
              <a:rPr spc="-5" dirty="0"/>
              <a:t>à</a:t>
            </a:r>
            <a:r>
              <a:rPr spc="-10" dirty="0"/>
              <a:t> </a:t>
            </a:r>
            <a:r>
              <a:rPr spc="-5" dirty="0"/>
              <a:t>fundação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clubes</a:t>
            </a:r>
          </a:p>
        </p:txBody>
      </p:sp>
      <p:sp>
        <p:nvSpPr>
          <p:cNvPr id="4" name="object 4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9317" y="3353257"/>
            <a:ext cx="837945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perguntas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 processo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fundação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novos clubes, envie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e-mail para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newclubs@lionsclub.org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943" y="3199002"/>
            <a:ext cx="5404485" cy="3049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Parabéns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dar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primeiros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passos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formar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novo </a:t>
            </a:r>
            <a:r>
              <a:rPr sz="16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clube.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guia proporcionará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instruções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passo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passo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concluir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inscrição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novo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Este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guia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incluirá: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dar nome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clube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Quem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pode processar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 estágios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Processo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aprovação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Carta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Constitutiva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clube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Dicas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para fundar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6903" y="2909316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81600" cy="554735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6220" y="1457959"/>
            <a:ext cx="5687695" cy="12420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</a:pPr>
            <a:r>
              <a:rPr sz="4200" dirty="0">
                <a:solidFill>
                  <a:srgbClr val="FFFFFF"/>
                </a:solidFill>
              </a:rPr>
              <a:t>Processo</a:t>
            </a:r>
            <a:r>
              <a:rPr sz="4200" spc="-4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de</a:t>
            </a:r>
            <a:r>
              <a:rPr sz="4200" spc="-30" dirty="0">
                <a:solidFill>
                  <a:srgbClr val="FFFFFF"/>
                </a:solidFill>
              </a:rPr>
              <a:t> </a:t>
            </a:r>
            <a:r>
              <a:rPr sz="4200" spc="-5" dirty="0">
                <a:solidFill>
                  <a:srgbClr val="FFFFFF"/>
                </a:solidFill>
              </a:rPr>
              <a:t>Inscrição </a:t>
            </a:r>
            <a:r>
              <a:rPr sz="4200" spc="-115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de</a:t>
            </a:r>
            <a:r>
              <a:rPr sz="4200" spc="-1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Novos</a:t>
            </a:r>
            <a:r>
              <a:rPr sz="4200" spc="-1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Clubes</a:t>
            </a:r>
            <a:endParaRPr sz="4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pt-BR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Muito obrigado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788826" y="623976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© 2019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528155E3-0EB6-46EB-B958-07A91A990B0F}"/>
              </a:ext>
            </a:extLst>
          </p:cNvPr>
          <p:cNvSpPr txBox="1"/>
          <p:nvPr/>
        </p:nvSpPr>
        <p:spPr>
          <a:xfrm>
            <a:off x="7518194" y="623976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Updated 10/2021 PO</a:t>
            </a: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052300" cy="6858000"/>
            </a:xfrm>
            <a:custGeom>
              <a:avLst/>
              <a:gdLst/>
              <a:ahLst/>
              <a:cxnLst/>
              <a:rect l="l" t="t" r="r" b="b"/>
              <a:pathLst>
                <a:path w="12052300" h="6858000">
                  <a:moveTo>
                    <a:pt x="12051792" y="6857998"/>
                  </a:moveTo>
                  <a:lnTo>
                    <a:pt x="12051792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12051792" y="6857998"/>
                  </a:lnTo>
                  <a:close/>
                </a:path>
              </a:pathLst>
            </a:custGeom>
            <a:solidFill>
              <a:srgbClr val="0D2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4827" y="3396869"/>
              <a:ext cx="192277" cy="1104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4316" y="0"/>
              <a:ext cx="11188065" cy="6858000"/>
            </a:xfrm>
            <a:custGeom>
              <a:avLst/>
              <a:gdLst/>
              <a:ahLst/>
              <a:cxnLst/>
              <a:rect l="l" t="t" r="r" b="b"/>
              <a:pathLst>
                <a:path w="11188065" h="6858000">
                  <a:moveTo>
                    <a:pt x="10899738" y="0"/>
                  </a:moveTo>
                  <a:lnTo>
                    <a:pt x="1586752" y="0"/>
                  </a:lnTo>
                  <a:lnTo>
                    <a:pt x="0" y="6857996"/>
                  </a:lnTo>
                  <a:lnTo>
                    <a:pt x="11187683" y="6857996"/>
                  </a:lnTo>
                  <a:lnTo>
                    <a:pt x="11187683" y="380"/>
                  </a:lnTo>
                  <a:lnTo>
                    <a:pt x="108997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1815" y="371093"/>
            <a:ext cx="91566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Envio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5405" y="2687828"/>
            <a:ext cx="46596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SzPct val="93333"/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/>
              <a:t>	</a:t>
            </a:r>
            <a:r>
              <a:rPr sz="1500" spc="-5" dirty="0">
                <a:latin typeface="Arial"/>
                <a:cs typeface="Arial"/>
              </a:rPr>
              <a:t>Um </a:t>
            </a:r>
            <a:r>
              <a:rPr sz="1500" dirty="0">
                <a:latin typeface="Arial"/>
                <a:cs typeface="Arial"/>
              </a:rPr>
              <a:t>Lions clube </a:t>
            </a:r>
            <a:r>
              <a:rPr sz="1500" spc="-5" dirty="0">
                <a:latin typeface="Arial"/>
                <a:cs typeface="Arial"/>
              </a:rPr>
              <a:t>ou </a:t>
            </a:r>
            <a:r>
              <a:rPr sz="1500" dirty="0">
                <a:latin typeface="Arial"/>
                <a:cs typeface="Arial"/>
              </a:rPr>
              <a:t>núcleo proposto tem </a:t>
            </a:r>
            <a:r>
              <a:rPr sz="1500" spc="-5" dirty="0">
                <a:latin typeface="Arial"/>
                <a:cs typeface="Arial"/>
              </a:rPr>
              <a:t>que ser </a:t>
            </a:r>
            <a:r>
              <a:rPr sz="1500" dirty="0">
                <a:latin typeface="Arial"/>
                <a:cs typeface="Arial"/>
              </a:rPr>
              <a:t> reconhecido </a:t>
            </a:r>
            <a:r>
              <a:rPr sz="1500" spc="-5" dirty="0">
                <a:latin typeface="Arial"/>
                <a:cs typeface="Arial"/>
              </a:rPr>
              <a:t>pelo nome </a:t>
            </a:r>
            <a:r>
              <a:rPr sz="1500" dirty="0">
                <a:latin typeface="Arial"/>
                <a:cs typeface="Arial"/>
              </a:rPr>
              <a:t>real </a:t>
            </a:r>
            <a:r>
              <a:rPr sz="1500" spc="-5" dirty="0">
                <a:latin typeface="Arial"/>
                <a:cs typeface="Arial"/>
              </a:rPr>
              <a:t>da </a:t>
            </a:r>
            <a:r>
              <a:rPr sz="1500" dirty="0">
                <a:latin typeface="Arial"/>
                <a:cs typeface="Arial"/>
              </a:rPr>
              <a:t>"municipalidade" ou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da divisão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governamental equivalente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onde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se </a:t>
            </a:r>
            <a:r>
              <a:rPr sz="1500" dirty="0">
                <a:latin typeface="Arial"/>
                <a:cs typeface="Arial"/>
              </a:rPr>
              <a:t> localize.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5405" y="3922521"/>
            <a:ext cx="4597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Os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clubes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universitários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podem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usar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nome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da</a:t>
            </a:r>
            <a:endParaRPr sz="15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faculdade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ou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universidade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lugar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“município”.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5405" y="4700142"/>
            <a:ext cx="468058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A “denominação diferenciadora” para os clubes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localizados </a:t>
            </a:r>
            <a:r>
              <a:rPr sz="1500" spc="-5" dirty="0">
                <a:latin typeface="Arial"/>
                <a:cs typeface="Arial"/>
              </a:rPr>
              <a:t>na mesma </a:t>
            </a:r>
            <a:r>
              <a:rPr sz="1500" dirty="0">
                <a:latin typeface="Arial"/>
                <a:cs typeface="Arial"/>
              </a:rPr>
              <a:t>municipalidade </a:t>
            </a:r>
            <a:r>
              <a:rPr sz="1500" spc="-5" dirty="0">
                <a:latin typeface="Arial"/>
                <a:cs typeface="Arial"/>
              </a:rPr>
              <a:t>poderá ser </a:t>
            </a:r>
            <a:r>
              <a:rPr sz="1500" dirty="0">
                <a:latin typeface="Arial"/>
                <a:cs typeface="Arial"/>
              </a:rPr>
              <a:t> qualquer </a:t>
            </a:r>
            <a:r>
              <a:rPr sz="1500" spc="-5" dirty="0">
                <a:latin typeface="Arial"/>
                <a:cs typeface="Arial"/>
              </a:rPr>
              <a:t>nome que </a:t>
            </a:r>
            <a:r>
              <a:rPr sz="1500" dirty="0">
                <a:latin typeface="Arial"/>
                <a:cs typeface="Arial"/>
              </a:rPr>
              <a:t>claramente identifique </a:t>
            </a:r>
            <a:r>
              <a:rPr sz="1500" spc="-5" dirty="0">
                <a:latin typeface="Arial"/>
                <a:cs typeface="Arial"/>
              </a:rPr>
              <a:t>o </a:t>
            </a:r>
            <a:r>
              <a:rPr sz="1500" dirty="0">
                <a:latin typeface="Arial"/>
                <a:cs typeface="Arial"/>
              </a:rPr>
              <a:t>clube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dentre </a:t>
            </a:r>
            <a:r>
              <a:rPr sz="1500" spc="-5" dirty="0">
                <a:latin typeface="Arial"/>
                <a:cs typeface="Arial"/>
              </a:rPr>
              <a:t>os </a:t>
            </a:r>
            <a:r>
              <a:rPr sz="1500" dirty="0">
                <a:latin typeface="Arial"/>
                <a:cs typeface="Arial"/>
              </a:rPr>
              <a:t>outros.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Ela será </a:t>
            </a:r>
            <a:r>
              <a:rPr sz="1500" dirty="0">
                <a:latin typeface="Arial"/>
                <a:cs typeface="Arial"/>
              </a:rPr>
              <a:t>adicionada após </a:t>
            </a:r>
            <a:r>
              <a:rPr sz="1500" spc="-5" dirty="0">
                <a:latin typeface="Arial"/>
                <a:cs typeface="Arial"/>
              </a:rPr>
              <a:t>o nome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do </a:t>
            </a:r>
            <a:r>
              <a:rPr sz="1500" dirty="0">
                <a:latin typeface="Arial"/>
                <a:cs typeface="Arial"/>
              </a:rPr>
              <a:t>município.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Ex.: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Oakbrook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Sight </a:t>
            </a:r>
            <a:r>
              <a:rPr sz="1500" i="1" dirty="0">
                <a:latin typeface="Arial"/>
                <a:cs typeface="Arial"/>
              </a:rPr>
              <a:t>Lions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Clubs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98089" y="620725"/>
            <a:ext cx="6612890" cy="84899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dirty="0"/>
              <a:t>Envio da </a:t>
            </a:r>
            <a:r>
              <a:rPr spc="-5" dirty="0"/>
              <a:t>inscrição </a:t>
            </a:r>
            <a:r>
              <a:rPr dirty="0"/>
              <a:t>de novos </a:t>
            </a:r>
            <a:r>
              <a:rPr spc="-5" dirty="0"/>
              <a:t>clubes: </a:t>
            </a:r>
            <a:r>
              <a:rPr spc="-819" dirty="0"/>
              <a:t> </a:t>
            </a:r>
            <a:r>
              <a:rPr dirty="0"/>
              <a:t>Como</a:t>
            </a:r>
            <a:r>
              <a:rPr spc="-5" dirty="0"/>
              <a:t> </a:t>
            </a:r>
            <a:r>
              <a:rPr dirty="0"/>
              <a:t>escolher</a:t>
            </a:r>
            <a:r>
              <a:rPr spc="-20" dirty="0"/>
              <a:t> </a:t>
            </a:r>
            <a:r>
              <a:rPr dirty="0"/>
              <a:t>o nome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57033" y="2717419"/>
            <a:ext cx="4401567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O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clube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matriz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município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terá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-5" dirty="0">
                <a:latin typeface="Arial"/>
                <a:cs typeface="Arial"/>
              </a:rPr>
              <a:t> título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“Clube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Anfitrião”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23114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Os Lions clubes </a:t>
            </a:r>
            <a:r>
              <a:rPr sz="1500" spc="-5" dirty="0">
                <a:latin typeface="Arial"/>
                <a:cs typeface="Arial"/>
              </a:rPr>
              <a:t>não podem </a:t>
            </a:r>
            <a:r>
              <a:rPr sz="1500" dirty="0">
                <a:latin typeface="Arial"/>
                <a:cs typeface="Arial"/>
              </a:rPr>
              <a:t>receber </a:t>
            </a:r>
            <a:r>
              <a:rPr sz="1500" spc="-5" dirty="0">
                <a:latin typeface="Arial"/>
                <a:cs typeface="Arial"/>
              </a:rPr>
              <a:t>o nome de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pessoas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vivas.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7033" y="4142006"/>
            <a:ext cx="4172967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Nenhum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Lions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clube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poderá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acrescentar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ao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 err="1">
                <a:latin typeface="Arial"/>
                <a:cs typeface="Arial"/>
              </a:rPr>
              <a:t>seu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 err="1">
                <a:latin typeface="Arial"/>
                <a:cs typeface="Arial"/>
              </a:rPr>
              <a:t>nom</a:t>
            </a:r>
            <a:r>
              <a:rPr lang="en-US" sz="1500" spc="-5" dirty="0" err="1">
                <a:latin typeface="Arial"/>
                <a:cs typeface="Arial"/>
              </a:rPr>
              <a:t>e</a:t>
            </a:r>
            <a:r>
              <a:rPr lang="en-US" sz="1500" spc="-5" dirty="0">
                <a:latin typeface="Arial"/>
                <a:cs typeface="Arial"/>
              </a:rPr>
              <a:t> </a:t>
            </a:r>
            <a:r>
              <a:rPr lang="pt-BR" sz="1500" spc="-5" dirty="0">
                <a:latin typeface="Arial"/>
                <a:cs typeface="Arial"/>
              </a:rPr>
              <a:t>o</a:t>
            </a:r>
            <a:r>
              <a:rPr lang="pt-BR" sz="1500" spc="-20" dirty="0">
                <a:latin typeface="Arial"/>
                <a:cs typeface="Arial"/>
              </a:rPr>
              <a:t> </a:t>
            </a:r>
            <a:r>
              <a:rPr lang="pt-BR" sz="1500" dirty="0">
                <a:latin typeface="Arial"/>
                <a:cs typeface="Arial"/>
              </a:rPr>
              <a:t>termo</a:t>
            </a:r>
            <a:r>
              <a:rPr lang="pt-BR" sz="1500" spc="-30" dirty="0">
                <a:latin typeface="Arial"/>
                <a:cs typeface="Arial"/>
              </a:rPr>
              <a:t> </a:t>
            </a:r>
            <a:r>
              <a:rPr lang="pt-BR" sz="1500" dirty="0">
                <a:latin typeface="Arial"/>
                <a:cs typeface="Arial"/>
              </a:rPr>
              <a:t>"Internacional"</a:t>
            </a:r>
            <a:r>
              <a:rPr lang="pt-BR" sz="1500" spc="-35" dirty="0">
                <a:latin typeface="Arial"/>
                <a:cs typeface="Arial"/>
              </a:rPr>
              <a:t> </a:t>
            </a:r>
            <a:r>
              <a:rPr lang="pt-BR" sz="1500" spc="-5" dirty="0">
                <a:latin typeface="Arial"/>
                <a:cs typeface="Arial"/>
              </a:rPr>
              <a:t>como</a:t>
            </a:r>
            <a:r>
              <a:rPr lang="pt-BR" sz="1500" spc="-25" dirty="0">
                <a:latin typeface="Arial"/>
                <a:cs typeface="Arial"/>
              </a:rPr>
              <a:t> </a:t>
            </a:r>
            <a:r>
              <a:rPr lang="pt-BR" sz="1500" dirty="0">
                <a:latin typeface="Arial"/>
                <a:cs typeface="Arial"/>
              </a:rPr>
              <a:t>denominação </a:t>
            </a:r>
            <a:r>
              <a:rPr lang="pt-BR" sz="1500" spc="-400" dirty="0">
                <a:latin typeface="Arial"/>
                <a:cs typeface="Arial"/>
              </a:rPr>
              <a:t> </a:t>
            </a:r>
            <a:r>
              <a:rPr lang="pt-BR" sz="1500" dirty="0">
                <a:latin typeface="Arial"/>
                <a:cs typeface="Arial"/>
              </a:rPr>
              <a:t>diferenciadora</a:t>
            </a:r>
          </a:p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US" sz="1500" spc="-5" dirty="0">
                <a:latin typeface="Arial"/>
                <a:cs typeface="Arial"/>
              </a:rPr>
              <a:t>     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57032" y="5092075"/>
            <a:ext cx="417296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Se </a:t>
            </a:r>
            <a:r>
              <a:rPr sz="1500" dirty="0">
                <a:latin typeface="Arial"/>
                <a:cs typeface="Arial"/>
              </a:rPr>
              <a:t>incluir </a:t>
            </a:r>
            <a:r>
              <a:rPr sz="1500" spc="-5" dirty="0">
                <a:latin typeface="Arial"/>
                <a:cs typeface="Arial"/>
              </a:rPr>
              <a:t>o nome de uma </a:t>
            </a:r>
            <a:r>
              <a:rPr sz="1500" dirty="0">
                <a:latin typeface="Arial"/>
                <a:cs typeface="Arial"/>
              </a:rPr>
              <a:t>empresa, documentação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pertinente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tem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que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ser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fornecida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pela </a:t>
            </a:r>
            <a:r>
              <a:rPr sz="1500" dirty="0">
                <a:latin typeface="Arial"/>
                <a:cs typeface="Arial"/>
              </a:rPr>
              <a:t>empresa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antes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da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aprovação do </a:t>
            </a:r>
            <a:r>
              <a:rPr sz="1500" dirty="0">
                <a:latin typeface="Arial"/>
                <a:cs typeface="Arial"/>
              </a:rPr>
              <a:t>clube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65070" y="1899665"/>
            <a:ext cx="8032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próximo</a:t>
            </a:r>
            <a:r>
              <a:rPr sz="1800" b="1" spc="-2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passo</a:t>
            </a:r>
            <a:r>
              <a:rPr sz="1800" b="1" spc="-3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no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 processo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de</a:t>
            </a:r>
            <a:r>
              <a:rPr sz="1800" b="1" spc="-4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inscrição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é</a:t>
            </a:r>
            <a:r>
              <a:rPr sz="1800" b="1" spc="-2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selecionar</a:t>
            </a:r>
            <a:r>
              <a:rPr sz="1800" b="1" spc="-3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nome.</a:t>
            </a:r>
            <a:r>
              <a:rPr sz="1800" b="1" spc="38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As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diretrizes</a:t>
            </a:r>
            <a:r>
              <a:rPr sz="1800" b="1" spc="-3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seguir </a:t>
            </a:r>
            <a:r>
              <a:rPr sz="1800" b="1" spc="-39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ajudarão</a:t>
            </a:r>
            <a:r>
              <a:rPr sz="1800" b="1" spc="-2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você</a:t>
            </a:r>
            <a:r>
              <a:rPr sz="1800" b="1" spc="-2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a </a:t>
            </a:r>
            <a:r>
              <a:rPr sz="1800" b="1" spc="-15" dirty="0">
                <a:solidFill>
                  <a:srgbClr val="54555A"/>
                </a:solidFill>
                <a:latin typeface="Calibri"/>
                <a:cs typeface="Calibri"/>
              </a:rPr>
              <a:t>fazer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escolha</a:t>
            </a:r>
            <a:r>
              <a:rPr sz="1800" b="1" spc="-4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do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nome.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677" y="2133600"/>
            <a:ext cx="541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Processo</a:t>
            </a:r>
            <a:r>
              <a:rPr sz="4000" spc="-15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de</a:t>
            </a:r>
            <a:r>
              <a:rPr sz="4000" spc="-3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inscrição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91566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Envio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0219" y="1720851"/>
            <a:ext cx="8660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As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informações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abaixo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fornecem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detalhes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sobre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quem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pode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processar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inscrição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novo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distrito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6941" y="1506219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089" y="486282"/>
            <a:ext cx="7037705" cy="9042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sz="3200" dirty="0"/>
              <a:t>Envio</a:t>
            </a:r>
            <a:r>
              <a:rPr sz="3200" spc="-20" dirty="0"/>
              <a:t> </a:t>
            </a:r>
            <a:r>
              <a:rPr sz="3200" dirty="0"/>
              <a:t>da</a:t>
            </a:r>
            <a:r>
              <a:rPr sz="3200" spc="-30" dirty="0"/>
              <a:t> </a:t>
            </a:r>
            <a:r>
              <a:rPr sz="3200" spc="-5" dirty="0"/>
              <a:t>inscrição</a:t>
            </a:r>
            <a:r>
              <a:rPr sz="3200" spc="-30" dirty="0"/>
              <a:t> </a:t>
            </a:r>
            <a:r>
              <a:rPr sz="3200" dirty="0"/>
              <a:t>de</a:t>
            </a:r>
            <a:r>
              <a:rPr sz="3200" spc="-30" dirty="0"/>
              <a:t> </a:t>
            </a:r>
            <a:r>
              <a:rPr sz="3200" dirty="0"/>
              <a:t>novos</a:t>
            </a:r>
            <a:r>
              <a:rPr sz="3200" spc="-25" dirty="0"/>
              <a:t> </a:t>
            </a:r>
            <a:r>
              <a:rPr sz="3200" spc="-5" dirty="0"/>
              <a:t>clubes: </a:t>
            </a:r>
            <a:r>
              <a:rPr sz="3200" spc="-875" dirty="0"/>
              <a:t> </a:t>
            </a:r>
            <a:r>
              <a:rPr sz="3200" spc="-5" dirty="0"/>
              <a:t>Processo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25" dirty="0"/>
              <a:t> </a:t>
            </a:r>
            <a:r>
              <a:rPr sz="3200" spc="-5" dirty="0"/>
              <a:t>inscrição</a:t>
            </a:r>
            <a:r>
              <a:rPr sz="3200" spc="-30" dirty="0"/>
              <a:t> </a:t>
            </a:r>
            <a:r>
              <a:rPr sz="3200" dirty="0"/>
              <a:t>de</a:t>
            </a:r>
            <a:r>
              <a:rPr sz="3200" spc="-25" dirty="0"/>
              <a:t> </a:t>
            </a:r>
            <a:r>
              <a:rPr sz="3200" dirty="0"/>
              <a:t>distrito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20732"/>
              </p:ext>
            </p:extLst>
          </p:nvPr>
        </p:nvGraphicFramePr>
        <p:xfrm>
          <a:off x="2490219" y="2394893"/>
          <a:ext cx="8874125" cy="4331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91440" marR="6527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inscrição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511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associados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fundadores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35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Entrada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Leão </a:t>
                      </a:r>
                      <a:r>
                        <a:rPr sz="1800" b="1" spc="-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Orientador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76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çõe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inscrição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89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Pagamento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clube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através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 </a:t>
                      </a:r>
                      <a:r>
                        <a:rPr sz="1800" b="1" spc="-3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MyLCI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 marR="589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Governador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Governador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Distrito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899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Governador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892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Governador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3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Tesoureiro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 Novo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Leão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Coordenador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Leão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Coordenador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Leão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Coordenador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Leão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Coordenador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 marR="1123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Coordenador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GMT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Distrito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47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Coordenador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GMT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Distrito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Presidente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Patrocinador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Presidente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Clube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Patrocinador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 marR="2654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Secretário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 Clube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Patrocinador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32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Secretário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Clube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Patrocinador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24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Presidente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Novo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Clube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9116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Secretário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Novo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Clube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91566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Envio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6785" y="1958721"/>
            <a:ext cx="814832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As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inscrições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novos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são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enviadas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on-line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pelo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MyLCI.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seguintes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passos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devem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tomados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envio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 inscrições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novos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048385" algn="l"/>
                <a:tab pos="3729354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1ª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etapa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:	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Faça</a:t>
            </a:r>
            <a:r>
              <a:rPr sz="1800" b="1" spc="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log in no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MyLCI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.	</a:t>
            </a:r>
            <a:r>
              <a:rPr sz="1800" spc="-25" dirty="0">
                <a:solidFill>
                  <a:srgbClr val="54555A"/>
                </a:solidFill>
                <a:latin typeface="Arial"/>
                <a:cs typeface="Arial"/>
              </a:rPr>
              <a:t>Você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pode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acessar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através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site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www.lionsclubs.org</a:t>
            </a:r>
            <a:r>
              <a:rPr sz="1800" spc="55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clicar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na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guia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painel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superior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9711" y="556769"/>
            <a:ext cx="786193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Envio</a:t>
            </a:r>
            <a:r>
              <a:rPr sz="3200" spc="-5" dirty="0"/>
              <a:t> </a:t>
            </a:r>
            <a:r>
              <a:rPr sz="3200" dirty="0"/>
              <a:t>da</a:t>
            </a:r>
            <a:r>
              <a:rPr sz="3200" spc="-10" dirty="0"/>
              <a:t> </a:t>
            </a:r>
            <a:r>
              <a:rPr sz="3200" dirty="0"/>
              <a:t>inscrição</a:t>
            </a:r>
            <a:r>
              <a:rPr sz="3200" spc="-10" dirty="0"/>
              <a:t> </a:t>
            </a:r>
            <a:r>
              <a:rPr sz="3200" dirty="0"/>
              <a:t>de</a:t>
            </a:r>
            <a:r>
              <a:rPr sz="3200" spc="-10" dirty="0"/>
              <a:t> </a:t>
            </a:r>
            <a:r>
              <a:rPr sz="3200" dirty="0"/>
              <a:t>novos</a:t>
            </a:r>
            <a:r>
              <a:rPr sz="3200" spc="-10" dirty="0"/>
              <a:t> </a:t>
            </a:r>
            <a:r>
              <a:rPr sz="3200" spc="-5" dirty="0"/>
              <a:t>clubes:</a:t>
            </a:r>
            <a:r>
              <a:rPr sz="3200" spc="-10" dirty="0"/>
              <a:t> </a:t>
            </a:r>
            <a:r>
              <a:rPr sz="3200" dirty="0"/>
              <a:t>MyLCI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918460" y="1193291"/>
            <a:ext cx="9069705" cy="5546090"/>
            <a:chOff x="2918460" y="1193291"/>
            <a:chExt cx="9069705" cy="55460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3992" y="1193291"/>
              <a:ext cx="5193792" cy="5545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8460" y="3966971"/>
              <a:ext cx="8415528" cy="1260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49109"/>
          </a:xfrm>
          <a:custGeom>
            <a:avLst/>
            <a:gdLst/>
            <a:ahLst/>
            <a:cxnLst/>
            <a:rect l="l" t="t" r="r" b="b"/>
            <a:pathLst>
              <a:path w="11188065" h="6849109">
                <a:moveTo>
                  <a:pt x="11187684" y="0"/>
                </a:moveTo>
                <a:lnTo>
                  <a:pt x="1584637" y="0"/>
                </a:lnTo>
                <a:lnTo>
                  <a:pt x="0" y="6848855"/>
                </a:lnTo>
                <a:lnTo>
                  <a:pt x="11187684" y="6848855"/>
                </a:lnTo>
                <a:lnTo>
                  <a:pt x="11187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2969" y="220793"/>
            <a:ext cx="938606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Envio</a:t>
            </a:r>
            <a:r>
              <a:rPr sz="3200" spc="-5" dirty="0"/>
              <a:t> </a:t>
            </a:r>
            <a:r>
              <a:rPr sz="3200" dirty="0"/>
              <a:t>da</a:t>
            </a:r>
            <a:r>
              <a:rPr sz="3200" spc="-10" dirty="0"/>
              <a:t> </a:t>
            </a:r>
            <a:r>
              <a:rPr sz="3200" dirty="0"/>
              <a:t>inscrição</a:t>
            </a:r>
            <a:r>
              <a:rPr sz="3200" spc="-10" dirty="0"/>
              <a:t> </a:t>
            </a:r>
            <a:r>
              <a:rPr sz="3200" dirty="0"/>
              <a:t>de</a:t>
            </a:r>
            <a:r>
              <a:rPr sz="3200" spc="-10" dirty="0"/>
              <a:t> </a:t>
            </a:r>
            <a:r>
              <a:rPr sz="3200" dirty="0"/>
              <a:t>novos</a:t>
            </a:r>
            <a:r>
              <a:rPr sz="3200" spc="-10" dirty="0"/>
              <a:t> </a:t>
            </a:r>
            <a:r>
              <a:rPr sz="3200" spc="-5" dirty="0"/>
              <a:t>clubes:</a:t>
            </a:r>
            <a:r>
              <a:rPr sz="3200" spc="-10" dirty="0"/>
              <a:t> </a:t>
            </a:r>
            <a:r>
              <a:rPr sz="3200" dirty="0"/>
              <a:t>MyLCI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1389" y="1442783"/>
            <a:ext cx="8657590" cy="9594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2ª etapa: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Página</a:t>
            </a:r>
            <a:r>
              <a:rPr sz="1800" b="1" spc="-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login</a:t>
            </a:r>
            <a:r>
              <a:rPr sz="18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universal: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sz="1800" spc="-30" dirty="0">
                <a:solidFill>
                  <a:srgbClr val="54555A"/>
                </a:solidFill>
                <a:latin typeface="Arial"/>
                <a:cs typeface="Arial"/>
              </a:rPr>
              <a:t>Você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será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direcionado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página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Login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Universal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Lions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International.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Escolha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botão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IR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"Ferramentas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MyLCI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Líderes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Leões".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32" y="2514600"/>
            <a:ext cx="8985504" cy="411022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C49FCD37-A6BC-4390-A7A2-D3871AA3F39E}"/>
              </a:ext>
            </a:extLst>
          </p:cNvPr>
          <p:cNvSpPr/>
          <p:nvPr/>
        </p:nvSpPr>
        <p:spPr>
          <a:xfrm>
            <a:off x="2895600" y="1259134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2969" y="697484"/>
            <a:ext cx="938606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Envio</a:t>
            </a:r>
            <a:r>
              <a:rPr sz="3200" spc="-5" dirty="0"/>
              <a:t> </a:t>
            </a:r>
            <a:r>
              <a:rPr sz="3200" dirty="0"/>
              <a:t>da</a:t>
            </a:r>
            <a:r>
              <a:rPr sz="3200" spc="-10" dirty="0"/>
              <a:t> </a:t>
            </a:r>
            <a:r>
              <a:rPr sz="3200" dirty="0"/>
              <a:t>inscrição</a:t>
            </a:r>
            <a:r>
              <a:rPr sz="3200" spc="-10" dirty="0"/>
              <a:t> </a:t>
            </a:r>
            <a:r>
              <a:rPr sz="3200" dirty="0"/>
              <a:t>de</a:t>
            </a:r>
            <a:r>
              <a:rPr sz="3200" spc="-10" dirty="0"/>
              <a:t> </a:t>
            </a:r>
            <a:r>
              <a:rPr sz="3200" dirty="0"/>
              <a:t>novos</a:t>
            </a:r>
            <a:r>
              <a:rPr sz="3200" spc="-10" dirty="0"/>
              <a:t> </a:t>
            </a:r>
            <a:r>
              <a:rPr sz="3200" spc="-5" dirty="0"/>
              <a:t>clubes:</a:t>
            </a:r>
            <a:r>
              <a:rPr sz="3200" spc="-10" dirty="0"/>
              <a:t> </a:t>
            </a:r>
            <a:r>
              <a:rPr sz="320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31848" y="1673351"/>
            <a:ext cx="10252075" cy="5026660"/>
            <a:chOff x="1831848" y="1673351"/>
            <a:chExt cx="10252075" cy="5026660"/>
          </a:xfrm>
        </p:grpSpPr>
        <p:sp>
          <p:nvSpPr>
            <p:cNvPr id="5" name="object 5"/>
            <p:cNvSpPr/>
            <p:nvPr/>
          </p:nvSpPr>
          <p:spPr>
            <a:xfrm>
              <a:off x="3029712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48" y="3553967"/>
              <a:ext cx="4686300" cy="3145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572" y="4296155"/>
              <a:ext cx="5221224" cy="10378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35867" y="3668013"/>
              <a:ext cx="716280" cy="620395"/>
            </a:xfrm>
            <a:custGeom>
              <a:avLst/>
              <a:gdLst/>
              <a:ahLst/>
              <a:cxnLst/>
              <a:rect l="l" t="t" r="r" b="b"/>
              <a:pathLst>
                <a:path w="716279" h="620395">
                  <a:moveTo>
                    <a:pt x="32765" y="541655"/>
                  </a:moveTo>
                  <a:lnTo>
                    <a:pt x="0" y="620268"/>
                  </a:lnTo>
                  <a:lnTo>
                    <a:pt x="82550" y="599313"/>
                  </a:lnTo>
                  <a:lnTo>
                    <a:pt x="68952" y="583565"/>
                  </a:lnTo>
                  <a:lnTo>
                    <a:pt x="52197" y="583565"/>
                  </a:lnTo>
                  <a:lnTo>
                    <a:pt x="43941" y="573913"/>
                  </a:lnTo>
                  <a:lnTo>
                    <a:pt x="53492" y="565659"/>
                  </a:lnTo>
                  <a:lnTo>
                    <a:pt x="32765" y="541655"/>
                  </a:lnTo>
                  <a:close/>
                </a:path>
                <a:path w="716279" h="620395">
                  <a:moveTo>
                    <a:pt x="53492" y="565659"/>
                  </a:moveTo>
                  <a:lnTo>
                    <a:pt x="43941" y="573913"/>
                  </a:lnTo>
                  <a:lnTo>
                    <a:pt x="52197" y="583565"/>
                  </a:lnTo>
                  <a:lnTo>
                    <a:pt x="61792" y="575272"/>
                  </a:lnTo>
                  <a:lnTo>
                    <a:pt x="53492" y="565659"/>
                  </a:lnTo>
                  <a:close/>
                </a:path>
                <a:path w="716279" h="620395">
                  <a:moveTo>
                    <a:pt x="61792" y="575272"/>
                  </a:moveTo>
                  <a:lnTo>
                    <a:pt x="52197" y="583565"/>
                  </a:lnTo>
                  <a:lnTo>
                    <a:pt x="68952" y="583565"/>
                  </a:lnTo>
                  <a:lnTo>
                    <a:pt x="61792" y="575272"/>
                  </a:lnTo>
                  <a:close/>
                </a:path>
                <a:path w="716279" h="620395">
                  <a:moveTo>
                    <a:pt x="708025" y="0"/>
                  </a:moveTo>
                  <a:lnTo>
                    <a:pt x="53492" y="565659"/>
                  </a:lnTo>
                  <a:lnTo>
                    <a:pt x="61792" y="575272"/>
                  </a:lnTo>
                  <a:lnTo>
                    <a:pt x="716279" y="9652"/>
                  </a:lnTo>
                  <a:lnTo>
                    <a:pt x="7080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90241" y="1796033"/>
            <a:ext cx="8999220" cy="15024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3ª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etapa: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Página</a:t>
            </a:r>
            <a:r>
              <a:rPr sz="18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do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MyLCI: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847465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Insira 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nome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do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usuário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senha.	Clique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botão 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enviar</a:t>
            </a:r>
            <a:r>
              <a:rPr sz="1800" b="1" spc="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para entrar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MyLCI.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*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Dica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Somente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DG,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Coordenador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da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4555A"/>
                </a:solidFill>
                <a:latin typeface="Arial"/>
                <a:cs typeface="Arial"/>
              </a:rPr>
              <a:t>GMT,</a:t>
            </a:r>
            <a:r>
              <a:rPr sz="16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Presidente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ou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Secretário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do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Clube Patrocinador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podem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enviar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uma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inscrição. Se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você tiver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vários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títulos,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lembre-se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alterar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título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quando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fizer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 </a:t>
            </a:r>
            <a:r>
              <a:rPr sz="1600" spc="-4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login.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815" y="371093"/>
            <a:ext cx="91566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Envio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2710" y="3937507"/>
            <a:ext cx="271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Alteração</a:t>
            </a:r>
            <a:r>
              <a:rPr sz="1800" b="1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título</a:t>
            </a:r>
            <a:r>
              <a:rPr sz="18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no</a:t>
            </a:r>
            <a:r>
              <a:rPr sz="18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MyLCI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2969" y="697484"/>
            <a:ext cx="938606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Envio</a:t>
            </a:r>
            <a:r>
              <a:rPr sz="3200" spc="-5" dirty="0"/>
              <a:t> </a:t>
            </a:r>
            <a:r>
              <a:rPr sz="3200" dirty="0"/>
              <a:t>da</a:t>
            </a:r>
            <a:r>
              <a:rPr sz="3200" spc="-10" dirty="0"/>
              <a:t> </a:t>
            </a:r>
            <a:r>
              <a:rPr sz="3200" dirty="0"/>
              <a:t>inscrição</a:t>
            </a:r>
            <a:r>
              <a:rPr sz="3200" spc="-10" dirty="0"/>
              <a:t> </a:t>
            </a:r>
            <a:r>
              <a:rPr sz="3200" dirty="0"/>
              <a:t>de</a:t>
            </a:r>
            <a:r>
              <a:rPr sz="3200" spc="-10" dirty="0"/>
              <a:t> </a:t>
            </a:r>
            <a:r>
              <a:rPr sz="3200" dirty="0"/>
              <a:t>novos</a:t>
            </a:r>
            <a:r>
              <a:rPr sz="3200" spc="-10" dirty="0"/>
              <a:t> </a:t>
            </a:r>
            <a:r>
              <a:rPr sz="3200" spc="-5" dirty="0"/>
              <a:t>clubes:</a:t>
            </a:r>
            <a:r>
              <a:rPr sz="3200" spc="-10" dirty="0"/>
              <a:t> </a:t>
            </a:r>
            <a:r>
              <a:rPr sz="3200" dirty="0"/>
              <a:t>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87395" y="1673351"/>
            <a:ext cx="8100059" cy="4975860"/>
            <a:chOff x="2787395" y="1673351"/>
            <a:chExt cx="8100059" cy="4975860"/>
          </a:xfrm>
        </p:grpSpPr>
        <p:sp>
          <p:nvSpPr>
            <p:cNvPr id="5" name="object 5"/>
            <p:cNvSpPr/>
            <p:nvPr/>
          </p:nvSpPr>
          <p:spPr>
            <a:xfrm>
              <a:off x="3029711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7395" y="2869691"/>
              <a:ext cx="3308604" cy="3779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2087" y="3047999"/>
              <a:ext cx="3325367" cy="76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68111" y="4640579"/>
              <a:ext cx="2646680" cy="95885"/>
            </a:xfrm>
            <a:custGeom>
              <a:avLst/>
              <a:gdLst/>
              <a:ahLst/>
              <a:cxnLst/>
              <a:rect l="l" t="t" r="r" b="b"/>
              <a:pathLst>
                <a:path w="2646679" h="95885">
                  <a:moveTo>
                    <a:pt x="76327" y="31748"/>
                  </a:moveTo>
                  <a:lnTo>
                    <a:pt x="76073" y="44448"/>
                  </a:lnTo>
                  <a:lnTo>
                    <a:pt x="2646298" y="95631"/>
                  </a:lnTo>
                  <a:lnTo>
                    <a:pt x="2646553" y="82931"/>
                  </a:lnTo>
                  <a:lnTo>
                    <a:pt x="76327" y="31748"/>
                  </a:lnTo>
                  <a:close/>
                </a:path>
                <a:path w="2646679" h="95885">
                  <a:moveTo>
                    <a:pt x="76962" y="0"/>
                  </a:moveTo>
                  <a:lnTo>
                    <a:pt x="0" y="36576"/>
                  </a:lnTo>
                  <a:lnTo>
                    <a:pt x="75437" y="76200"/>
                  </a:lnTo>
                  <a:lnTo>
                    <a:pt x="76073" y="44448"/>
                  </a:lnTo>
                  <a:lnTo>
                    <a:pt x="63373" y="44196"/>
                  </a:lnTo>
                  <a:lnTo>
                    <a:pt x="63626" y="31496"/>
                  </a:lnTo>
                  <a:lnTo>
                    <a:pt x="76332" y="31496"/>
                  </a:lnTo>
                  <a:lnTo>
                    <a:pt x="76962" y="0"/>
                  </a:lnTo>
                  <a:close/>
                </a:path>
                <a:path w="2646679" h="95885">
                  <a:moveTo>
                    <a:pt x="63626" y="31496"/>
                  </a:moveTo>
                  <a:lnTo>
                    <a:pt x="63373" y="44196"/>
                  </a:lnTo>
                  <a:lnTo>
                    <a:pt x="76073" y="44448"/>
                  </a:lnTo>
                  <a:lnTo>
                    <a:pt x="76327" y="31748"/>
                  </a:lnTo>
                  <a:lnTo>
                    <a:pt x="63626" y="31496"/>
                  </a:lnTo>
                  <a:close/>
                </a:path>
                <a:path w="2646679" h="95885">
                  <a:moveTo>
                    <a:pt x="76332" y="31496"/>
                  </a:moveTo>
                  <a:lnTo>
                    <a:pt x="63626" y="31496"/>
                  </a:lnTo>
                  <a:lnTo>
                    <a:pt x="76327" y="31748"/>
                  </a:lnTo>
                  <a:lnTo>
                    <a:pt x="76332" y="31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86785" y="1958721"/>
            <a:ext cx="8352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8385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3ª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etapa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:	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Clique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na guia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“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Meus</a:t>
            </a:r>
            <a:r>
              <a:rPr sz="1800" i="1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Lions</a:t>
            </a:r>
            <a:r>
              <a:rPr sz="1800" i="1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Clubes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”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clique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em</a:t>
            </a:r>
            <a:r>
              <a:rPr sz="1800" i="1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inscrições</a:t>
            </a:r>
            <a:r>
              <a:rPr sz="1800" i="1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de clubes</a:t>
            </a:r>
            <a:r>
              <a:rPr sz="1800" i="1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no </a:t>
            </a:r>
            <a:r>
              <a:rPr sz="1800" i="1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4555A"/>
                </a:solidFill>
                <a:latin typeface="Arial"/>
                <a:cs typeface="Arial"/>
              </a:rPr>
              <a:t>menu</a:t>
            </a:r>
            <a:r>
              <a:rPr sz="1800" i="1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suspenso.</a:t>
            </a:r>
            <a:r>
              <a:rPr sz="1800" i="1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Clique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botão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adicionar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815" y="371093"/>
            <a:ext cx="915669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Envio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da </a:t>
            </a:r>
            <a:r>
              <a:rPr sz="1600" b="1" spc="-430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inscrição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5300" y="4160520"/>
            <a:ext cx="2243455" cy="78486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 marR="151765">
              <a:lnSpc>
                <a:spcPct val="100000"/>
              </a:lnSpc>
              <a:spcBef>
                <a:spcPts val="270"/>
              </a:spcBef>
            </a:pPr>
            <a:r>
              <a:rPr sz="1500" spc="-5" dirty="0">
                <a:latin typeface="Calibri"/>
                <a:cs typeface="Calibri"/>
              </a:rPr>
              <a:t>Dica:</a:t>
            </a:r>
            <a:r>
              <a:rPr sz="1500" spc="29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Para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acessar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novo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clube </a:t>
            </a:r>
            <a:r>
              <a:rPr sz="1500" spc="-10" dirty="0">
                <a:latin typeface="Calibri"/>
                <a:cs typeface="Calibri"/>
              </a:rPr>
              <a:t>durante </a:t>
            </a:r>
            <a:r>
              <a:rPr sz="1500" spc="-5" dirty="0">
                <a:latin typeface="Calibri"/>
                <a:cs typeface="Calibri"/>
              </a:rPr>
              <a:t>todo </a:t>
            </a:r>
            <a:r>
              <a:rPr sz="1500" dirty="0">
                <a:latin typeface="Calibri"/>
                <a:cs typeface="Calibri"/>
              </a:rPr>
              <a:t>o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processo,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use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essa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etapa.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1557</Words>
  <Application>Microsoft Office PowerPoint</Application>
  <PresentationFormat>Widescreen</PresentationFormat>
  <Paragraphs>185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Helvetica Neue</vt:lpstr>
      <vt:lpstr>Times New Roman</vt:lpstr>
      <vt:lpstr>Wingdings</vt:lpstr>
      <vt:lpstr>Office Theme</vt:lpstr>
      <vt:lpstr>PowerPoint Presentation</vt:lpstr>
      <vt:lpstr>Processo de Inscrição  de Novos Clubes</vt:lpstr>
      <vt:lpstr>Envio da inscrição de novos clubes:  Como escolher o nome</vt:lpstr>
      <vt:lpstr>Processo de inscrição</vt:lpstr>
      <vt:lpstr>Envio da inscrição de novos clubes:  Processo de inscrição de distrito</vt:lpstr>
      <vt:lpstr>Envio da inscrição de novos clubes: MyLCI</vt:lpstr>
      <vt:lpstr>Envio da inscrição de novos clubes: MyLCI</vt:lpstr>
      <vt:lpstr>Envio da inscrição de novos clubes: MyLCI</vt:lpstr>
      <vt:lpstr>Envio da inscrição de novos clubes: MyLCI</vt:lpstr>
      <vt:lpstr>Envio da inscrição de novos clubes: MyLCI</vt:lpstr>
      <vt:lpstr>Etapas para a inscrição do clube</vt:lpstr>
      <vt:lpstr>Envio da inscrição de novos clubes: MyLCI</vt:lpstr>
      <vt:lpstr>Informações do painel de controle da Inscrição de Novos Clubes</vt:lpstr>
      <vt:lpstr>PowerPoint Presentation</vt:lpstr>
      <vt:lpstr>PowerPoint Presentation</vt:lpstr>
      <vt:lpstr>Envio da inscrição de novos clubes: Estágio final da aprovação de LCI</vt:lpstr>
      <vt:lpstr>Envio da inscrição de novos clubes: Fundação</vt:lpstr>
      <vt:lpstr>Dicas para o envio da inscrição de novos clubes</vt:lpstr>
      <vt:lpstr>Apoio à fundação de clubes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3</cp:revision>
  <dcterms:created xsi:type="dcterms:W3CDTF">2021-10-20T19:06:27Z</dcterms:created>
  <dcterms:modified xsi:type="dcterms:W3CDTF">2023-04-13T16:21:45Z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2021-10-20T00:00:00Z</vt:filetime>
  </property>
</Properties>
</file>