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872" r:id="rId2"/>
    <p:sldId id="1109" r:id="rId3"/>
    <p:sldId id="1116" r:id="rId4"/>
    <p:sldId id="1119" r:id="rId5"/>
    <p:sldId id="1126" r:id="rId6"/>
    <p:sldId id="1127" r:id="rId7"/>
    <p:sldId id="1135" r:id="rId8"/>
    <p:sldId id="1131" r:id="rId9"/>
    <p:sldId id="1132" r:id="rId10"/>
    <p:sldId id="1139" r:id="rId11"/>
    <p:sldId id="1133" r:id="rId12"/>
    <p:sldId id="1136" r:id="rId13"/>
    <p:sldId id="1137" r:id="rId14"/>
    <p:sldId id="1138" r:id="rId15"/>
    <p:sldId id="1140" r:id="rId16"/>
    <p:sldId id="1141" r:id="rId17"/>
    <p:sldId id="1134" r:id="rId18"/>
    <p:sldId id="1143" r:id="rId19"/>
    <p:sldId id="9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000"/>
    <a:srgbClr val="EAE6D1"/>
    <a:srgbClr val="00338D"/>
    <a:srgbClr val="EBB700"/>
    <a:srgbClr val="55565A"/>
    <a:srgbClr val="FF5C35"/>
    <a:srgbClr val="407CCA"/>
    <a:srgbClr val="0D2240"/>
    <a:srgbClr val="F2F2F2"/>
    <a:srgbClr val="00A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0"/>
    <p:restoredTop sz="94664" autoAdjust="0"/>
  </p:normalViewPr>
  <p:slideViewPr>
    <p:cSldViewPr snapToGrid="0" snapToObjects="1">
      <p:cViewPr varScale="1">
        <p:scale>
          <a:sx n="110" d="100"/>
          <a:sy n="110" d="100"/>
        </p:scale>
        <p:origin x="1230" y="96"/>
      </p:cViewPr>
      <p:guideLst>
        <p:guide orient="horz" pos="2184"/>
        <p:guide pos="3840"/>
      </p:guideLst>
    </p:cSldViewPr>
  </p:slideViewPr>
  <p:notesTextViewPr>
    <p:cViewPr>
      <p:scale>
        <a:sx n="1" d="1"/>
        <a:sy n="1" d="1"/>
      </p:scale>
      <p:origin x="0" y="0"/>
    </p:cViewPr>
  </p:notesTextViewPr>
  <p:notesViewPr>
    <p:cSldViewPr snapToGrid="0" snapToObject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C50FC-F9F0-994C-8ED5-9766C18DAC95}" type="datetimeFigureOut">
              <a:rPr lang="en-US" smtClean="0"/>
              <a:t>4/13/2023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8A34-01B5-8B47-8788-985DCB17BFD7}" type="slidenum">
              <a:rPr lang="en-US" smtClean="0"/>
              <a:t>‹#›</a:t>
            </a:fld>
            <a:endParaRPr lang="en-US" dirty="0"/>
          </a:p>
        </p:txBody>
      </p:sp>
    </p:spTree>
    <p:extLst>
      <p:ext uri="{BB962C8B-B14F-4D97-AF65-F5344CB8AC3E}">
        <p14:creationId xmlns:p14="http://schemas.microsoft.com/office/powerpoint/2010/main" val="2963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1892646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11</a:t>
            </a:fld>
            <a:endParaRPr lang="en-US" dirty="0"/>
          </a:p>
        </p:txBody>
      </p:sp>
    </p:spTree>
    <p:extLst>
      <p:ext uri="{BB962C8B-B14F-4D97-AF65-F5344CB8AC3E}">
        <p14:creationId xmlns:p14="http://schemas.microsoft.com/office/powerpoint/2010/main" val="419752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17</a:t>
            </a:fld>
            <a:endParaRPr lang="en-US" dirty="0"/>
          </a:p>
        </p:txBody>
      </p:sp>
    </p:spTree>
    <p:extLst>
      <p:ext uri="{BB962C8B-B14F-4D97-AF65-F5344CB8AC3E}">
        <p14:creationId xmlns:p14="http://schemas.microsoft.com/office/powerpoint/2010/main" val="192363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18</a:t>
            </a:fld>
            <a:endParaRPr lang="en-US" dirty="0"/>
          </a:p>
        </p:txBody>
      </p:sp>
    </p:spTree>
    <p:extLst>
      <p:ext uri="{BB962C8B-B14F-4D97-AF65-F5344CB8AC3E}">
        <p14:creationId xmlns:p14="http://schemas.microsoft.com/office/powerpoint/2010/main" val="32120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2</a:t>
            </a:fld>
            <a:endParaRPr lang="en-US" dirty="0"/>
          </a:p>
        </p:txBody>
      </p:sp>
    </p:spTree>
    <p:extLst>
      <p:ext uri="{BB962C8B-B14F-4D97-AF65-F5344CB8AC3E}">
        <p14:creationId xmlns:p14="http://schemas.microsoft.com/office/powerpoint/2010/main" val="414238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3</a:t>
            </a:fld>
            <a:endParaRPr lang="en-US" dirty="0"/>
          </a:p>
        </p:txBody>
      </p:sp>
    </p:spTree>
    <p:extLst>
      <p:ext uri="{BB962C8B-B14F-4D97-AF65-F5344CB8AC3E}">
        <p14:creationId xmlns:p14="http://schemas.microsoft.com/office/powerpoint/2010/main" val="16966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4</a:t>
            </a:fld>
            <a:endParaRPr lang="en-US" dirty="0"/>
          </a:p>
        </p:txBody>
      </p:sp>
    </p:spTree>
    <p:extLst>
      <p:ext uri="{BB962C8B-B14F-4D97-AF65-F5344CB8AC3E}">
        <p14:creationId xmlns:p14="http://schemas.microsoft.com/office/powerpoint/2010/main" val="2893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5</a:t>
            </a:fld>
            <a:endParaRPr lang="en-US" dirty="0"/>
          </a:p>
        </p:txBody>
      </p:sp>
    </p:spTree>
    <p:extLst>
      <p:ext uri="{BB962C8B-B14F-4D97-AF65-F5344CB8AC3E}">
        <p14:creationId xmlns:p14="http://schemas.microsoft.com/office/powerpoint/2010/main" val="20181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6</a:t>
            </a:fld>
            <a:endParaRPr lang="en-US" dirty="0"/>
          </a:p>
        </p:txBody>
      </p:sp>
    </p:spTree>
    <p:extLst>
      <p:ext uri="{BB962C8B-B14F-4D97-AF65-F5344CB8AC3E}">
        <p14:creationId xmlns:p14="http://schemas.microsoft.com/office/powerpoint/2010/main" val="84456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8</a:t>
            </a:fld>
            <a:endParaRPr lang="en-US" dirty="0"/>
          </a:p>
        </p:txBody>
      </p:sp>
    </p:spTree>
    <p:extLst>
      <p:ext uri="{BB962C8B-B14F-4D97-AF65-F5344CB8AC3E}">
        <p14:creationId xmlns:p14="http://schemas.microsoft.com/office/powerpoint/2010/main" val="271254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9</a:t>
            </a:fld>
            <a:endParaRPr lang="en-US" dirty="0"/>
          </a:p>
        </p:txBody>
      </p:sp>
    </p:spTree>
    <p:extLst>
      <p:ext uri="{BB962C8B-B14F-4D97-AF65-F5344CB8AC3E}">
        <p14:creationId xmlns:p14="http://schemas.microsoft.com/office/powerpoint/2010/main" val="357928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Talarens noteringar</a:t>
            </a:r>
          </a:p>
          <a:p>
            <a:endParaRPr lang="en-US" dirty="0"/>
          </a:p>
          <a:p>
            <a:r>
              <a:rPr lang="sv-SE" dirty="0"/>
              <a:t>Att läsa budskapet från skärmen kan vara till fördel.  En charteransökan bör inte förberedas innan tjänstemännen har utsetts.</a:t>
            </a:r>
          </a:p>
        </p:txBody>
      </p:sp>
      <p:sp>
        <p:nvSpPr>
          <p:cNvPr id="4" name="Slide Number Placeholder 3"/>
          <p:cNvSpPr>
            <a:spLocks noGrp="1"/>
          </p:cNvSpPr>
          <p:nvPr>
            <p:ph type="sldNum" sz="quarter" idx="10"/>
          </p:nvPr>
        </p:nvSpPr>
        <p:spPr/>
        <p:txBody>
          <a:bodyPr/>
          <a:lstStyle/>
          <a:p>
            <a:fld id="{65F38A34-01B5-8B47-8788-985DCB17BFD7}" type="slidenum">
              <a:rPr lang="en-US" smtClean="0"/>
              <a:t>10</a:t>
            </a:fld>
            <a:endParaRPr lang="en-US" dirty="0"/>
          </a:p>
        </p:txBody>
      </p:sp>
    </p:spTree>
    <p:extLst>
      <p:ext uri="{BB962C8B-B14F-4D97-AF65-F5344CB8AC3E}">
        <p14:creationId xmlns:p14="http://schemas.microsoft.com/office/powerpoint/2010/main" val="42467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449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733081"/>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newclubs@lionsclu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ckground - Image">
            <a:extLst>
              <a:ext uri="{FF2B5EF4-FFF2-40B4-BE49-F238E27FC236}">
                <a16:creationId xmlns:a16="http://schemas.microsoft.com/office/drawing/2014/main" id="{FD877477-AD04-9645-A230-FA1898431B29}"/>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C3A68D5E-C9D8-F044-8649-0122AB41957F}"/>
              </a:ext>
            </a:extLst>
          </p:cNvPr>
          <p:cNvSpPr/>
          <p:nvPr/>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Yellow Bar">
            <a:extLst>
              <a:ext uri="{FF2B5EF4-FFF2-40B4-BE49-F238E27FC236}">
                <a16:creationId xmlns:a16="http://schemas.microsoft.com/office/drawing/2014/main" id="{FC29919A-4C36-C447-AD85-0170CDC1ECD4}"/>
              </a:ext>
            </a:extLst>
          </p:cNvPr>
          <p:cNvSpPr/>
          <p:nvPr/>
        </p:nvSpPr>
        <p:spPr>
          <a:xfrm>
            <a:off x="914400" y="396240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5" name="Headline">
            <a:extLst>
              <a:ext uri="{FF2B5EF4-FFF2-40B4-BE49-F238E27FC236}">
                <a16:creationId xmlns:a16="http://schemas.microsoft.com/office/drawing/2014/main" id="{051C0B96-24DE-2544-A161-4501B5DC482F}"/>
              </a:ext>
            </a:extLst>
          </p:cNvPr>
          <p:cNvSpPr txBox="1">
            <a:spLocks/>
          </p:cNvSpPr>
          <p:nvPr/>
        </p:nvSpPr>
        <p:spPr>
          <a:xfrm>
            <a:off x="761999" y="3206478"/>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dirty="0"/>
              <a:t>Lions Clubs International</a:t>
            </a:r>
          </a:p>
        </p:txBody>
      </p:sp>
      <p:sp>
        <p:nvSpPr>
          <p:cNvPr id="6" name="Subhead">
            <a:extLst>
              <a:ext uri="{FF2B5EF4-FFF2-40B4-BE49-F238E27FC236}">
                <a16:creationId xmlns:a16="http://schemas.microsoft.com/office/drawing/2014/main" id="{22EEA4CF-49E7-B447-AF52-AF4F39E89754}"/>
              </a:ext>
            </a:extLst>
          </p:cNvPr>
          <p:cNvSpPr txBox="1">
            <a:spLocks/>
          </p:cNvSpPr>
          <p:nvPr/>
        </p:nvSpPr>
        <p:spPr>
          <a:xfrm>
            <a:off x="762000" y="4189206"/>
            <a:ext cx="8550812" cy="2054428"/>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dirty="0"/>
              <a:t>Snabbvägledning om MyLCI </a:t>
            </a:r>
          </a:p>
        </p:txBody>
      </p:sp>
      <p:pic>
        <p:nvPicPr>
          <p:cNvPr id="7" name="Emblem - White">
            <a:extLst>
              <a:ext uri="{FF2B5EF4-FFF2-40B4-BE49-F238E27FC236}">
                <a16:creationId xmlns:a16="http://schemas.microsoft.com/office/drawing/2014/main" id="{F0A43DA2-178E-054D-A0D7-91132D1A8666}"/>
              </a:ext>
            </a:extLst>
          </p:cNvPr>
          <p:cNvPicPr>
            <a:picLocks noChangeAspect="1"/>
          </p:cNvPicPr>
          <p:nvPr/>
        </p:nvPicPr>
        <p:blipFill rotWithShape="1">
          <a:blip r:embed="rId4">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a:noFill/>
          <a:ln>
            <a:noFill/>
          </a:ln>
        </p:spPr>
      </p:pic>
    </p:spTree>
    <p:extLst>
      <p:ext uri="{BB962C8B-B14F-4D97-AF65-F5344CB8AC3E}">
        <p14:creationId xmlns:p14="http://schemas.microsoft.com/office/powerpoint/2010/main" val="12333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483" y="2222674"/>
            <a:ext cx="12189517"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dirty="0">
                <a:solidFill>
                  <a:schemeClr val="bg1"/>
                </a:solidFill>
              </a:rPr>
              <a:t>Steg för charteransökan</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sp>
        <p:nvSpPr>
          <p:cNvPr id="8" name="TextBox 7">
            <a:extLst>
              <a:ext uri="{FF2B5EF4-FFF2-40B4-BE49-F238E27FC236}">
                <a16:creationId xmlns:a16="http://schemas.microsoft.com/office/drawing/2014/main" id="{AEDD983F-9C5A-FE49-BD60-CE5B5DAA15D7}"/>
              </a:ext>
            </a:extLst>
          </p:cNvPr>
          <p:cNvSpPr txBox="1"/>
          <p:nvPr/>
        </p:nvSpPr>
        <p:spPr>
          <a:xfrm>
            <a:off x="1801006" y="3331913"/>
            <a:ext cx="8585022" cy="3139321"/>
          </a:xfrm>
          <a:prstGeom prst="rect">
            <a:avLst/>
          </a:prstGeom>
          <a:noFill/>
        </p:spPr>
        <p:txBody>
          <a:bodyPr wrap="square" rtlCol="0">
            <a:spAutoFit/>
          </a:bodyPr>
          <a:lstStyle/>
          <a:p>
            <a:pPr algn="ctr"/>
            <a:r>
              <a:rPr lang="sv-SE" dirty="0">
                <a:solidFill>
                  <a:schemeClr val="bg1"/>
                </a:solidFill>
                <a:latin typeface="Arial" charset="0"/>
                <a:ea typeface="Arial Hebrew Scholar" charset="-79"/>
                <a:cs typeface="Arial" charset="0"/>
              </a:rPr>
              <a:t>Du har påbörjat ansökan om en ny klubb.  </a:t>
            </a:r>
          </a:p>
          <a:p>
            <a:pPr algn="ctr"/>
            <a:r>
              <a:rPr lang="sv-SE" dirty="0">
                <a:solidFill>
                  <a:schemeClr val="bg1"/>
                </a:solidFill>
                <a:latin typeface="Arial" charset="0"/>
                <a:ea typeface="Arial Hebrew Scholar" charset="-79"/>
                <a:cs typeface="Arial" charset="0"/>
              </a:rPr>
              <a:t>Ansökan kommer behandlas i flera steg innan klubben kan chartras. </a:t>
            </a:r>
          </a:p>
          <a:p>
            <a:pPr algn="ctr"/>
            <a:r>
              <a:rPr lang="sv-SE" dirty="0">
                <a:solidFill>
                  <a:schemeClr val="bg1"/>
                </a:solidFill>
                <a:latin typeface="Arial" charset="0"/>
                <a:ea typeface="Arial Hebrew Scholar" charset="-79"/>
                <a:cs typeface="Arial" charset="0"/>
              </a:rPr>
              <a:t>Denna information kommer att fungera som en vägledning för att hjälpa till med följande:</a:t>
            </a:r>
          </a:p>
          <a:p>
            <a:pPr algn="ctr"/>
            <a:r>
              <a:rPr lang="sv-SE" dirty="0">
                <a:solidFill>
                  <a:schemeClr val="bg1"/>
                </a:solidFill>
                <a:latin typeface="Arial" charset="0"/>
                <a:ea typeface="Arial Hebrew Scholar" charset="-79"/>
                <a:cs typeface="Arial" charset="0"/>
              </a:rPr>
              <a:t> </a:t>
            </a:r>
          </a:p>
          <a:p>
            <a:pPr marL="285750" indent="-285750" algn="ctr">
              <a:buFontTx/>
              <a:buChar char="-"/>
            </a:pPr>
            <a:r>
              <a:rPr lang="sv-SE" dirty="0">
                <a:solidFill>
                  <a:schemeClr val="bg1"/>
                </a:solidFill>
                <a:latin typeface="Arial" charset="0"/>
                <a:ea typeface="Arial Hebrew Scholar" charset="-79"/>
                <a:cs typeface="Arial" charset="0"/>
              </a:rPr>
              <a:t>Ansökningssteg</a:t>
            </a:r>
          </a:p>
          <a:p>
            <a:pPr marL="285750" indent="-285750" algn="ctr">
              <a:buFontTx/>
              <a:buChar char="-"/>
            </a:pPr>
            <a:r>
              <a:rPr lang="sv-SE" dirty="0">
                <a:solidFill>
                  <a:schemeClr val="bg1"/>
                </a:solidFill>
                <a:latin typeface="Arial" charset="0"/>
                <a:ea typeface="Arial Hebrew Scholar" charset="-79"/>
                <a:cs typeface="Arial" charset="0"/>
              </a:rPr>
              <a:t>Informationspanelen för ansökan</a:t>
            </a:r>
          </a:p>
          <a:p>
            <a:pPr marL="285750" indent="-285750" algn="ctr">
              <a:buFontTx/>
              <a:buChar char="-"/>
            </a:pPr>
            <a:r>
              <a:rPr lang="sv-SE" dirty="0">
                <a:solidFill>
                  <a:schemeClr val="bg1"/>
                </a:solidFill>
                <a:latin typeface="Arial" charset="0"/>
                <a:ea typeface="Arial Hebrew Scholar" charset="-79"/>
                <a:cs typeface="Arial" charset="0"/>
              </a:rPr>
              <a:t>Ange nya medlemmar eller transfermedlemmar </a:t>
            </a:r>
          </a:p>
          <a:p>
            <a:pPr marL="285750" indent="-285750" algn="ctr">
              <a:buFontTx/>
              <a:buChar char="-"/>
            </a:pP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p:txBody>
      </p:sp>
    </p:spTree>
    <p:extLst>
      <p:ext uri="{BB962C8B-B14F-4D97-AF65-F5344CB8AC3E}">
        <p14:creationId xmlns:p14="http://schemas.microsoft.com/office/powerpoint/2010/main" val="192425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975475"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72B3B5E6-BE17-924E-B9FE-B2A587D5C568}"/>
              </a:ext>
            </a:extLst>
          </p:cNvPr>
          <p:cNvSpPr txBox="1">
            <a:spLocks/>
          </p:cNvSpPr>
          <p:nvPr/>
        </p:nvSpPr>
        <p:spPr>
          <a:xfrm>
            <a:off x="2617688" y="690216"/>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MyLCI</a:t>
            </a:r>
          </a:p>
        </p:txBody>
      </p:sp>
      <p:sp>
        <p:nvSpPr>
          <p:cNvPr id="6" name="Yellow Bar">
            <a:extLst>
              <a:ext uri="{FF2B5EF4-FFF2-40B4-BE49-F238E27FC236}">
                <a16:creationId xmlns:a16="http://schemas.microsoft.com/office/drawing/2014/main" id="{E51C4DA4-A142-A94A-BC66-DF4ADD1F27BE}"/>
              </a:ext>
            </a:extLst>
          </p:cNvPr>
          <p:cNvSpPr/>
          <p:nvPr/>
        </p:nvSpPr>
        <p:spPr>
          <a:xfrm>
            <a:off x="2689186" y="1328418"/>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532500" y="1565688"/>
            <a:ext cx="8875358" cy="3861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dirty="0"/>
              <a:t>Steg för godkännande. Det finns sex steg:</a:t>
            </a:r>
          </a:p>
          <a:p>
            <a:endParaRPr lang="en-US" sz="1800" kern="0" dirty="0">
              <a:solidFill>
                <a:srgbClr val="55565A"/>
              </a:solidFill>
            </a:endParaRPr>
          </a:p>
          <a:p>
            <a:pPr lvl="2"/>
            <a:endParaRPr lang="en-US" dirty="0"/>
          </a:p>
          <a:p>
            <a:endParaRPr lang="en-US" sz="1800" i="1" kern="0" dirty="0">
              <a:solidFill>
                <a:srgbClr val="55565A"/>
              </a:solidFill>
            </a:endParaRPr>
          </a:p>
          <a:p>
            <a:endParaRPr lang="en-US" sz="1800" i="1" kern="0" dirty="0">
              <a:solidFill>
                <a:srgbClr val="55565A"/>
              </a:solidFill>
            </a:endParaRPr>
          </a:p>
          <a:p>
            <a:endParaRPr lang="en-US" sz="1800" i="1" kern="0" dirty="0">
              <a:solidFill>
                <a:srgbClr val="55565A"/>
              </a:solidFill>
            </a:endParaRPr>
          </a:p>
        </p:txBody>
      </p:sp>
      <p:pic>
        <p:nvPicPr>
          <p:cNvPr id="8" name="Picture 7"/>
          <p:cNvPicPr>
            <a:picLocks noChangeAspect="1"/>
          </p:cNvPicPr>
          <p:nvPr/>
        </p:nvPicPr>
        <p:blipFill>
          <a:blip r:embed="rId3"/>
          <a:stretch>
            <a:fillRect/>
          </a:stretch>
        </p:blipFill>
        <p:spPr>
          <a:xfrm>
            <a:off x="2617688" y="2011451"/>
            <a:ext cx="7915275" cy="1066800"/>
          </a:xfrm>
          <a:prstGeom prst="rect">
            <a:avLst/>
          </a:prstGeom>
        </p:spPr>
      </p:pic>
      <p:sp>
        <p:nvSpPr>
          <p:cNvPr id="9" name="Rectangle 8"/>
          <p:cNvSpPr/>
          <p:nvPr/>
        </p:nvSpPr>
        <p:spPr>
          <a:xfrm>
            <a:off x="2689186" y="3367144"/>
            <a:ext cx="6096000" cy="3139321"/>
          </a:xfrm>
          <a:prstGeom prst="rect">
            <a:avLst/>
          </a:prstGeom>
        </p:spPr>
        <p:txBody>
          <a:bodyPr>
            <a:spAutoFit/>
          </a:bodyPr>
          <a:lstStyle/>
          <a:p>
            <a:r>
              <a:rPr lang="sv-SE" b="1" u="sng" dirty="0">
                <a:latin typeface="Arial" panose="020B0604020202020204" pitchFamily="34" charset="0"/>
                <a:cs typeface="Arial" panose="020B0604020202020204" pitchFamily="34" charset="0"/>
              </a:rPr>
              <a:t>Tips vid ansökan</a:t>
            </a:r>
          </a:p>
          <a:p>
            <a:endParaRPr lang="sv-SE"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Ansökan är inte färdigställd innan den har skickas till steget </a:t>
            </a:r>
            <a:r>
              <a:rPr lang="sv-SE" i="1" dirty="0">
                <a:latin typeface="Arial" panose="020B0604020202020204" pitchFamily="34" charset="0"/>
                <a:cs typeface="Arial" panose="020B0604020202020204" pitchFamily="34" charset="0"/>
              </a:rPr>
              <a:t>för godkännande.</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Kommunikation och synlighet under hela processen</a:t>
            </a:r>
          </a:p>
          <a:p>
            <a:pPr marL="742950" lvl="1" indent="-285750">
              <a:buFont typeface="Courier New" panose="02070309020205020404" pitchFamily="49" charset="0"/>
              <a:buChar char="o"/>
            </a:pPr>
            <a:r>
              <a:rPr lang="sv-SE" i="1" dirty="0">
                <a:latin typeface="Arial" panose="020B0604020202020204" pitchFamily="34" charset="0"/>
                <a:cs typeface="Arial" panose="020B0604020202020204" pitchFamily="34" charset="0"/>
              </a:rPr>
              <a:t>Meddelanden via e-post </a:t>
            </a:r>
          </a:p>
          <a:p>
            <a:pPr marL="742950" lvl="1" indent="-285750">
              <a:buFont typeface="Courier New" panose="02070309020205020404" pitchFamily="49" charset="0"/>
              <a:buChar char="o"/>
            </a:pPr>
            <a:r>
              <a:rPr lang="sv-SE" i="1" dirty="0">
                <a:latin typeface="Arial" panose="020B0604020202020204" pitchFamily="34" charset="0"/>
                <a:cs typeface="Arial" panose="020B0604020202020204" pitchFamily="34" charset="0"/>
              </a:rPr>
              <a:t>Uppgifter i panelen på förstasidan</a:t>
            </a:r>
          </a:p>
          <a:p>
            <a:pPr marL="742950" lvl="1" indent="-285750">
              <a:buFont typeface="Courier New" panose="02070309020205020404" pitchFamily="49" charset="0"/>
              <a:buChar char="o"/>
            </a:pPr>
            <a:r>
              <a:rPr lang="sv-SE" i="1" dirty="0">
                <a:latin typeface="Arial" panose="020B0604020202020204" pitchFamily="34" charset="0"/>
                <a:cs typeface="Arial" panose="020B0604020202020204" pitchFamily="34" charset="0"/>
              </a:rPr>
              <a:t>Kommentarer</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9319574" y="3588057"/>
            <a:ext cx="2362200" cy="1053814"/>
          </a:xfrm>
          <a:prstGeom prst="rect">
            <a:avLst/>
          </a:prstGeom>
        </p:spPr>
      </p:pic>
      <p:pic>
        <p:nvPicPr>
          <p:cNvPr id="11" name="Picture 10"/>
          <p:cNvPicPr>
            <a:picLocks noChangeAspect="1"/>
          </p:cNvPicPr>
          <p:nvPr/>
        </p:nvPicPr>
        <p:blipFill rotWithShape="1">
          <a:blip r:embed="rId5"/>
          <a:srcRect r="22466" b="17650"/>
          <a:stretch/>
        </p:blipFill>
        <p:spPr>
          <a:xfrm>
            <a:off x="8584618" y="5077824"/>
            <a:ext cx="3371019" cy="1440535"/>
          </a:xfrm>
          <a:prstGeom prst="rect">
            <a:avLst/>
          </a:prstGeom>
        </p:spPr>
      </p:pic>
      <p:cxnSp>
        <p:nvCxnSpPr>
          <p:cNvPr id="12" name="Straight Arrow Connector 11"/>
          <p:cNvCxnSpPr>
            <a:cxnSpLocks/>
          </p:cNvCxnSpPr>
          <p:nvPr/>
        </p:nvCxnSpPr>
        <p:spPr>
          <a:xfrm flipV="1">
            <a:off x="7056651" y="4577058"/>
            <a:ext cx="2446163" cy="87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117292" y="5807407"/>
            <a:ext cx="3371019" cy="3603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 av ansökan</a:t>
            </a:r>
          </a:p>
        </p:txBody>
      </p:sp>
    </p:spTree>
    <p:extLst>
      <p:ext uri="{BB962C8B-B14F-4D97-AF65-F5344CB8AC3E}">
        <p14:creationId xmlns:p14="http://schemas.microsoft.com/office/powerpoint/2010/main" val="39231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TextBox 5"/>
          <p:cNvSpPr txBox="1"/>
          <p:nvPr/>
        </p:nvSpPr>
        <p:spPr>
          <a:xfrm>
            <a:off x="1960685" y="2954401"/>
            <a:ext cx="2022185" cy="307777"/>
          </a:xfrm>
          <a:prstGeom prst="rect">
            <a:avLst/>
          </a:prstGeom>
          <a:noFill/>
        </p:spPr>
        <p:txBody>
          <a:bodyPr wrap="square" rtlCol="0">
            <a:spAutoFit/>
          </a:bodyPr>
          <a:lstStyle/>
          <a:p>
            <a:r>
              <a:rPr lang="sv-SE" sz="1400" dirty="0">
                <a:solidFill>
                  <a:srgbClr val="FF0000"/>
                </a:solidFill>
              </a:rPr>
              <a:t>Klubbnamn och nummer</a:t>
            </a:r>
          </a:p>
        </p:txBody>
      </p:sp>
      <p:sp>
        <p:nvSpPr>
          <p:cNvPr id="7" name="TextBox 6"/>
          <p:cNvSpPr txBox="1"/>
          <p:nvPr/>
        </p:nvSpPr>
        <p:spPr>
          <a:xfrm>
            <a:off x="4782600" y="2954400"/>
            <a:ext cx="1877349" cy="307777"/>
          </a:xfrm>
          <a:prstGeom prst="rect">
            <a:avLst/>
          </a:prstGeom>
          <a:noFill/>
        </p:spPr>
        <p:txBody>
          <a:bodyPr wrap="square" rtlCol="0">
            <a:spAutoFit/>
          </a:bodyPr>
          <a:lstStyle/>
          <a:p>
            <a:r>
              <a:rPr lang="sv-SE" sz="1400" dirty="0">
                <a:solidFill>
                  <a:srgbClr val="FF0000"/>
                </a:solidFill>
              </a:rPr>
              <a:t>Distrikt och land </a:t>
            </a:r>
          </a:p>
        </p:txBody>
      </p:sp>
      <p:sp>
        <p:nvSpPr>
          <p:cNvPr id="8" name="TextBox 7"/>
          <p:cNvSpPr txBox="1"/>
          <p:nvPr/>
        </p:nvSpPr>
        <p:spPr>
          <a:xfrm>
            <a:off x="6936902" y="3012218"/>
            <a:ext cx="1890204" cy="307777"/>
          </a:xfrm>
          <a:prstGeom prst="rect">
            <a:avLst/>
          </a:prstGeom>
          <a:noFill/>
        </p:spPr>
        <p:txBody>
          <a:bodyPr wrap="square" rtlCol="0">
            <a:spAutoFit/>
          </a:bodyPr>
          <a:lstStyle/>
          <a:p>
            <a:r>
              <a:rPr lang="sv-SE" sz="1400" dirty="0">
                <a:solidFill>
                  <a:srgbClr val="FF0000"/>
                </a:solidFill>
              </a:rPr>
              <a:t>Registreringsdatum i MyLCI   </a:t>
            </a:r>
          </a:p>
        </p:txBody>
      </p:sp>
      <p:sp>
        <p:nvSpPr>
          <p:cNvPr id="9" name="TextBox 8"/>
          <p:cNvSpPr txBox="1"/>
          <p:nvPr/>
        </p:nvSpPr>
        <p:spPr>
          <a:xfrm>
            <a:off x="9714602" y="2977061"/>
            <a:ext cx="1749669" cy="307777"/>
          </a:xfrm>
          <a:prstGeom prst="rect">
            <a:avLst/>
          </a:prstGeom>
          <a:noFill/>
        </p:spPr>
        <p:txBody>
          <a:bodyPr wrap="square" rtlCol="0">
            <a:spAutoFit/>
          </a:bodyPr>
          <a:lstStyle/>
          <a:p>
            <a:r>
              <a:rPr lang="sv-SE" sz="1400" dirty="0">
                <a:solidFill>
                  <a:srgbClr val="FF0000"/>
                </a:solidFill>
              </a:rPr>
              <a:t>Antal dagar  </a:t>
            </a:r>
          </a:p>
        </p:txBody>
      </p:sp>
      <p:sp>
        <p:nvSpPr>
          <p:cNvPr id="12" name="TextBox 11"/>
          <p:cNvSpPr txBox="1"/>
          <p:nvPr/>
        </p:nvSpPr>
        <p:spPr>
          <a:xfrm>
            <a:off x="1491752" y="5037141"/>
            <a:ext cx="1726233" cy="1015663"/>
          </a:xfrm>
          <a:prstGeom prst="rect">
            <a:avLst/>
          </a:prstGeom>
          <a:solidFill>
            <a:srgbClr val="00B0F0"/>
          </a:solidFill>
        </p:spPr>
        <p:txBody>
          <a:bodyPr wrap="square" rtlCol="0">
            <a:spAutoFit/>
          </a:bodyPr>
          <a:lstStyle/>
          <a:p>
            <a:r>
              <a:rPr lang="sv-SE" sz="1200" b="1" dirty="0"/>
              <a:t>Guiding Lion:</a:t>
            </a:r>
          </a:p>
          <a:p>
            <a:r>
              <a:rPr lang="sv-SE" sz="1200" dirty="0"/>
              <a:t>Distriktsguvernören måste skicka in ansökan för att den ska anses vara komplett.</a:t>
            </a:r>
          </a:p>
        </p:txBody>
      </p:sp>
      <p:sp>
        <p:nvSpPr>
          <p:cNvPr id="15" name="TextBox 14"/>
          <p:cNvSpPr txBox="1"/>
          <p:nvPr/>
        </p:nvSpPr>
        <p:spPr>
          <a:xfrm>
            <a:off x="4989605" y="2302200"/>
            <a:ext cx="2243871" cy="646331"/>
          </a:xfrm>
          <a:prstGeom prst="rect">
            <a:avLst/>
          </a:prstGeom>
          <a:solidFill>
            <a:srgbClr val="00B0F0"/>
          </a:solidFill>
        </p:spPr>
        <p:txBody>
          <a:bodyPr wrap="square" rtlCol="0">
            <a:spAutoFit/>
          </a:bodyPr>
          <a:lstStyle/>
          <a:p>
            <a:r>
              <a:rPr lang="sv-SE" sz="1200" b="1" dirty="0"/>
              <a:t>Antal: </a:t>
            </a:r>
            <a:r>
              <a:rPr lang="sv-SE" sz="1200" dirty="0"/>
              <a:t>Antal medlemmar och tjänstemän kan anges när LCI har givit sitt godkännande.  </a:t>
            </a:r>
          </a:p>
        </p:txBody>
      </p:sp>
      <p:sp>
        <p:nvSpPr>
          <p:cNvPr id="18" name="TextBox 17"/>
          <p:cNvSpPr txBox="1"/>
          <p:nvPr/>
        </p:nvSpPr>
        <p:spPr>
          <a:xfrm>
            <a:off x="3778674" y="5090334"/>
            <a:ext cx="2243871" cy="1200329"/>
          </a:xfrm>
          <a:prstGeom prst="rect">
            <a:avLst/>
          </a:prstGeom>
          <a:solidFill>
            <a:srgbClr val="00B0F0"/>
          </a:solidFill>
        </p:spPr>
        <p:txBody>
          <a:bodyPr wrap="square" rtlCol="0">
            <a:spAutoFit/>
          </a:bodyPr>
          <a:lstStyle/>
          <a:p>
            <a:r>
              <a:rPr lang="sv-SE" sz="1200" b="1" dirty="0"/>
              <a:t>Charteravgifter: </a:t>
            </a:r>
            <a:r>
              <a:rPr lang="sv-SE" sz="1200" dirty="0"/>
              <a:t>Charteravgifterna kommer baseras på antalet medlemmar.  Charteravgifter kan betalas till LCI vid det slutgiltiga godkännandet.</a:t>
            </a:r>
          </a:p>
        </p:txBody>
      </p:sp>
      <p:sp>
        <p:nvSpPr>
          <p:cNvPr id="23" name="TextBox 22"/>
          <p:cNvSpPr txBox="1"/>
          <p:nvPr/>
        </p:nvSpPr>
        <p:spPr>
          <a:xfrm>
            <a:off x="9510212" y="1961398"/>
            <a:ext cx="2629035" cy="1015663"/>
          </a:xfrm>
          <a:prstGeom prst="rect">
            <a:avLst/>
          </a:prstGeom>
          <a:solidFill>
            <a:srgbClr val="00B0F0"/>
          </a:solidFill>
        </p:spPr>
        <p:txBody>
          <a:bodyPr wrap="square" rtlCol="0">
            <a:spAutoFit/>
          </a:bodyPr>
          <a:lstStyle/>
          <a:p>
            <a:r>
              <a:rPr lang="sv-SE" sz="1200" b="1" dirty="0"/>
              <a:t>Godkännanden: </a:t>
            </a:r>
            <a:r>
              <a:rPr lang="sv-SE" sz="1200" dirty="0"/>
              <a:t>Godkännande av DG/samordningslion krävs för att skicka ansökan vidare för granskning av LCI.  </a:t>
            </a:r>
            <a:r>
              <a:rPr lang="sv-SE" sz="1200" i="1" dirty="0"/>
              <a:t>Godkännande av LCI</a:t>
            </a:r>
            <a:r>
              <a:rPr lang="sv-SE" sz="1200" dirty="0"/>
              <a:t> - inledande granskning av LCI:s personal. </a:t>
            </a:r>
          </a:p>
        </p:txBody>
      </p:sp>
      <p:sp>
        <p:nvSpPr>
          <p:cNvPr id="26" name="TextBox 25"/>
          <p:cNvSpPr txBox="1"/>
          <p:nvPr/>
        </p:nvSpPr>
        <p:spPr>
          <a:xfrm>
            <a:off x="6552476" y="5390676"/>
            <a:ext cx="2243871" cy="830997"/>
          </a:xfrm>
          <a:prstGeom prst="rect">
            <a:avLst/>
          </a:prstGeom>
          <a:solidFill>
            <a:srgbClr val="00B0F0"/>
          </a:solidFill>
        </p:spPr>
        <p:txBody>
          <a:bodyPr wrap="square" rtlCol="0">
            <a:spAutoFit/>
          </a:bodyPr>
          <a:lstStyle/>
          <a:p>
            <a:r>
              <a:rPr lang="sv-SE" sz="1200" b="1" dirty="0"/>
              <a:t>Personalkoordinator: </a:t>
            </a:r>
            <a:r>
              <a:rPr lang="sv-SE" sz="1200" dirty="0"/>
              <a:t>LCI:s personal kommer att tillhandahålla stöd under ansökningsprocessen.</a:t>
            </a:r>
          </a:p>
        </p:txBody>
      </p:sp>
      <p:sp>
        <p:nvSpPr>
          <p:cNvPr id="28" name="Headline">
            <a:extLst>
              <a:ext uri="{FF2B5EF4-FFF2-40B4-BE49-F238E27FC236}">
                <a16:creationId xmlns:a16="http://schemas.microsoft.com/office/drawing/2014/main" id="{72B3B5E6-BE17-924E-B9FE-B2A587D5C568}"/>
              </a:ext>
            </a:extLst>
          </p:cNvPr>
          <p:cNvSpPr txBox="1">
            <a:spLocks/>
          </p:cNvSpPr>
          <p:nvPr/>
        </p:nvSpPr>
        <p:spPr>
          <a:xfrm>
            <a:off x="2832237" y="269580"/>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Informationspanel om ansökan</a:t>
            </a:r>
          </a:p>
        </p:txBody>
      </p:sp>
      <p:pic>
        <p:nvPicPr>
          <p:cNvPr id="30" name="Picture 29"/>
          <p:cNvPicPr>
            <a:picLocks noChangeAspect="1"/>
          </p:cNvPicPr>
          <p:nvPr/>
        </p:nvPicPr>
        <p:blipFill>
          <a:blip r:embed="rId2"/>
          <a:stretch>
            <a:fillRect/>
          </a:stretch>
        </p:blipFill>
        <p:spPr>
          <a:xfrm>
            <a:off x="1907932" y="3277146"/>
            <a:ext cx="10231315" cy="1771650"/>
          </a:xfrm>
          <a:prstGeom prst="rect">
            <a:avLst/>
          </a:prstGeom>
        </p:spPr>
      </p:pic>
      <p:cxnSp>
        <p:nvCxnSpPr>
          <p:cNvPr id="17" name="Straight Arrow Connector 16"/>
          <p:cNvCxnSpPr/>
          <p:nvPr/>
        </p:nvCxnSpPr>
        <p:spPr>
          <a:xfrm flipV="1">
            <a:off x="3780742" y="4303569"/>
            <a:ext cx="1177818" cy="833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07932" y="4162971"/>
            <a:ext cx="571500" cy="791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22586" y="2789147"/>
            <a:ext cx="541454" cy="94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964016" y="2935266"/>
            <a:ext cx="1558623" cy="764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64040" y="4021802"/>
            <a:ext cx="492525" cy="1386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888165" y="3287984"/>
            <a:ext cx="1303836" cy="246221"/>
          </a:xfrm>
          <a:prstGeom prst="rect">
            <a:avLst/>
          </a:prstGeom>
          <a:solidFill>
            <a:srgbClr val="00B0F0"/>
          </a:solidFill>
        </p:spPr>
        <p:txBody>
          <a:bodyPr wrap="square" rtlCol="0">
            <a:spAutoFit/>
          </a:bodyPr>
          <a:lstStyle/>
          <a:p>
            <a:r>
              <a:rPr lang="sv-SE" sz="1000" dirty="0"/>
              <a:t>Uppdatera ansökan</a:t>
            </a:r>
          </a:p>
        </p:txBody>
      </p:sp>
      <p:cxnSp>
        <p:nvCxnSpPr>
          <p:cNvPr id="45" name="Straight Arrow Connector 44"/>
          <p:cNvCxnSpPr/>
          <p:nvPr/>
        </p:nvCxnSpPr>
        <p:spPr>
          <a:xfrm flipH="1">
            <a:off x="10339963" y="3534205"/>
            <a:ext cx="503129" cy="20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0197550" y="4061375"/>
            <a:ext cx="4303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4" idx="1"/>
          </p:cNvCxnSpPr>
          <p:nvPr/>
        </p:nvCxnSpPr>
        <p:spPr>
          <a:xfrm flipH="1" flipV="1">
            <a:off x="10197551" y="4334368"/>
            <a:ext cx="570688" cy="21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768239" y="4347753"/>
            <a:ext cx="1303836" cy="400110"/>
          </a:xfrm>
          <a:prstGeom prst="rect">
            <a:avLst/>
          </a:prstGeom>
          <a:solidFill>
            <a:srgbClr val="00B0F0"/>
          </a:solidFill>
        </p:spPr>
        <p:txBody>
          <a:bodyPr wrap="square" rtlCol="0">
            <a:spAutoFit/>
          </a:bodyPr>
          <a:lstStyle/>
          <a:p>
            <a:r>
              <a:rPr lang="sv-SE" sz="1000" dirty="0"/>
              <a:t>Lägg till/ta bort tjänstemän</a:t>
            </a:r>
          </a:p>
        </p:txBody>
      </p:sp>
      <p:sp>
        <p:nvSpPr>
          <p:cNvPr id="55" name="TextBox 54"/>
          <p:cNvSpPr txBox="1"/>
          <p:nvPr/>
        </p:nvSpPr>
        <p:spPr>
          <a:xfrm>
            <a:off x="10627911" y="3894327"/>
            <a:ext cx="1303836" cy="400110"/>
          </a:xfrm>
          <a:prstGeom prst="rect">
            <a:avLst/>
          </a:prstGeom>
          <a:solidFill>
            <a:srgbClr val="00B0F0"/>
          </a:solidFill>
        </p:spPr>
        <p:txBody>
          <a:bodyPr wrap="square" rtlCol="0">
            <a:spAutoFit/>
          </a:bodyPr>
          <a:lstStyle/>
          <a:p>
            <a:r>
              <a:rPr lang="sv-SE" sz="1000" dirty="0"/>
              <a:t>Lägg till/ta bort medlemmar</a:t>
            </a:r>
          </a:p>
        </p:txBody>
      </p:sp>
      <p:sp>
        <p:nvSpPr>
          <p:cNvPr id="4" name="TextBox 3"/>
          <p:cNvSpPr txBox="1"/>
          <p:nvPr/>
        </p:nvSpPr>
        <p:spPr>
          <a:xfrm>
            <a:off x="2832237" y="953421"/>
            <a:ext cx="8897816" cy="646331"/>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Informationen nedan kommer att visas för fadderklubben/distriktet och är utformad för att hålla fadderklubben och distriktet informerade under charterprocessen. </a:t>
            </a:r>
          </a:p>
        </p:txBody>
      </p:sp>
      <p:sp>
        <p:nvSpPr>
          <p:cNvPr id="29"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Informations- </a:t>
            </a:r>
          </a:p>
          <a:p>
            <a:r>
              <a:rPr lang="sv-SE" sz="1600" dirty="0">
                <a:solidFill>
                  <a:srgbClr val="EBB700"/>
                </a:solidFill>
              </a:rPr>
              <a:t>panel</a:t>
            </a:r>
          </a:p>
        </p:txBody>
      </p:sp>
      <p:sp>
        <p:nvSpPr>
          <p:cNvPr id="31" name="Yellow Bar">
            <a:extLst>
              <a:ext uri="{FF2B5EF4-FFF2-40B4-BE49-F238E27FC236}">
                <a16:creationId xmlns:a16="http://schemas.microsoft.com/office/drawing/2014/main" id="{0B8D0861-9E9E-43E6-B292-68558B56F3BE}"/>
              </a:ext>
            </a:extLst>
          </p:cNvPr>
          <p:cNvSpPr/>
          <p:nvPr/>
        </p:nvSpPr>
        <p:spPr>
          <a:xfrm>
            <a:off x="2906611" y="78612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151319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265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Headline">
            <a:extLst>
              <a:ext uri="{FF2B5EF4-FFF2-40B4-BE49-F238E27FC236}">
                <a16:creationId xmlns:a16="http://schemas.microsoft.com/office/drawing/2014/main" id="{72B3B5E6-BE17-924E-B9FE-B2A587D5C568}"/>
              </a:ext>
            </a:extLst>
          </p:cNvPr>
          <p:cNvSpPr txBox="1">
            <a:spLocks/>
          </p:cNvSpPr>
          <p:nvPr/>
        </p:nvSpPr>
        <p:spPr>
          <a:xfrm>
            <a:off x="2713566" y="197318"/>
            <a:ext cx="9453008" cy="776483"/>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Lägga till medlemmar</a:t>
            </a:r>
          </a:p>
          <a:p>
            <a:endParaRPr lang="sv-SE" sz="3200" dirty="0">
              <a:solidFill>
                <a:srgbClr val="00338D"/>
              </a:solidFill>
            </a:endParaRPr>
          </a:p>
        </p:txBody>
      </p:sp>
      <p:sp>
        <p:nvSpPr>
          <p:cNvPr id="7"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Lägga till nya medlemmar</a:t>
            </a:r>
          </a:p>
        </p:txBody>
      </p:sp>
      <p:pic>
        <p:nvPicPr>
          <p:cNvPr id="8" name="Picture 7"/>
          <p:cNvPicPr>
            <a:picLocks noChangeAspect="1"/>
          </p:cNvPicPr>
          <p:nvPr/>
        </p:nvPicPr>
        <p:blipFill>
          <a:blip r:embed="rId2"/>
          <a:stretch>
            <a:fillRect/>
          </a:stretch>
        </p:blipFill>
        <p:spPr>
          <a:xfrm>
            <a:off x="2707122" y="2160868"/>
            <a:ext cx="5617644" cy="2247337"/>
          </a:xfrm>
          <a:prstGeom prst="rect">
            <a:avLst/>
          </a:prstGeom>
        </p:spPr>
      </p:pic>
      <p:pic>
        <p:nvPicPr>
          <p:cNvPr id="5" name="Picture 4"/>
          <p:cNvPicPr>
            <a:picLocks noChangeAspect="1"/>
          </p:cNvPicPr>
          <p:nvPr/>
        </p:nvPicPr>
        <p:blipFill>
          <a:blip r:embed="rId3"/>
          <a:stretch>
            <a:fillRect/>
          </a:stretch>
        </p:blipFill>
        <p:spPr>
          <a:xfrm>
            <a:off x="2666438" y="5874162"/>
            <a:ext cx="3028950" cy="923925"/>
          </a:xfrm>
          <a:prstGeom prst="rect">
            <a:avLst/>
          </a:prstGeom>
        </p:spPr>
      </p:pic>
      <p:pic>
        <p:nvPicPr>
          <p:cNvPr id="9" name="Picture 8"/>
          <p:cNvPicPr>
            <a:picLocks noChangeAspect="1"/>
          </p:cNvPicPr>
          <p:nvPr/>
        </p:nvPicPr>
        <p:blipFill>
          <a:blip r:embed="rId4"/>
          <a:stretch>
            <a:fillRect/>
          </a:stretch>
        </p:blipFill>
        <p:spPr>
          <a:xfrm>
            <a:off x="2629211" y="4312574"/>
            <a:ext cx="4604979" cy="1571625"/>
          </a:xfrm>
          <a:prstGeom prst="rect">
            <a:avLst/>
          </a:prstGeom>
        </p:spPr>
      </p:pic>
      <p:sp>
        <p:nvSpPr>
          <p:cNvPr id="10" name="TextBox 9"/>
          <p:cNvSpPr txBox="1"/>
          <p:nvPr/>
        </p:nvSpPr>
        <p:spPr>
          <a:xfrm>
            <a:off x="2707371" y="926092"/>
            <a:ext cx="8897816" cy="646331"/>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När ansökan har </a:t>
            </a:r>
            <a:r>
              <a:rPr lang="sv-SE" b="1" dirty="0">
                <a:solidFill>
                  <a:schemeClr val="accent1"/>
                </a:solidFill>
                <a:latin typeface="Arial" panose="020B0604020202020204" pitchFamily="34" charset="0"/>
                <a:cs typeface="Arial" panose="020B0604020202020204" pitchFamily="34" charset="0"/>
              </a:rPr>
              <a:t>granskats av LCI</a:t>
            </a:r>
            <a:r>
              <a:rPr lang="sv-SE" dirty="0">
                <a:latin typeface="Arial" panose="020B0604020202020204" pitchFamily="34" charset="0"/>
                <a:cs typeface="Arial" panose="020B0604020202020204" pitchFamily="34" charset="0"/>
              </a:rPr>
              <a:t> flyttas den till </a:t>
            </a:r>
            <a:r>
              <a:rPr lang="sv-SE" b="1" dirty="0">
                <a:solidFill>
                  <a:schemeClr val="accent1"/>
                </a:solidFill>
                <a:latin typeface="Arial" panose="020B0604020202020204" pitchFamily="34" charset="0"/>
                <a:cs typeface="Arial" panose="020B0604020202020204" pitchFamily="34" charset="0"/>
              </a:rPr>
              <a:t>nästa steg.</a:t>
            </a:r>
            <a:r>
              <a:rPr lang="sv-SE" dirty="0">
                <a:latin typeface="Arial" panose="020B0604020202020204" pitchFamily="34" charset="0"/>
                <a:cs typeface="Arial" panose="020B0604020202020204" pitchFamily="34" charset="0"/>
              </a:rPr>
              <a:t>  I detta steg läggs medlemmarna till och information om Guiding Lion registreras. </a:t>
            </a:r>
          </a:p>
        </p:txBody>
      </p:sp>
      <p:sp>
        <p:nvSpPr>
          <p:cNvPr id="11" name="TextBox 10"/>
          <p:cNvSpPr txBox="1"/>
          <p:nvPr/>
        </p:nvSpPr>
        <p:spPr>
          <a:xfrm>
            <a:off x="8878752" y="2196816"/>
            <a:ext cx="2941486" cy="3785652"/>
          </a:xfrm>
          <a:prstGeom prst="rect">
            <a:avLst/>
          </a:prstGeom>
          <a:noFill/>
        </p:spPr>
        <p:txBody>
          <a:bodyPr wrap="square" rtlCol="0">
            <a:spAutoFit/>
          </a:bodyPr>
          <a:lstStyle/>
          <a:p>
            <a:r>
              <a:rPr lang="sv-SE" sz="2400" b="1" dirty="0">
                <a:solidFill>
                  <a:srgbClr val="0070C0"/>
                </a:solidFill>
              </a:rPr>
              <a:t>Steg 1</a:t>
            </a:r>
            <a:r>
              <a:rPr lang="sv-SE" sz="2400" dirty="0"/>
              <a:t>: Klicka på fliken Visa medlemmar.</a:t>
            </a:r>
          </a:p>
          <a:p>
            <a:endParaRPr lang="en-US" sz="2400" b="1" dirty="0">
              <a:solidFill>
                <a:srgbClr val="0070C0"/>
              </a:solidFill>
            </a:endParaRPr>
          </a:p>
          <a:p>
            <a:r>
              <a:rPr lang="sv-SE" sz="2400" b="1" dirty="0">
                <a:solidFill>
                  <a:srgbClr val="0070C0"/>
                </a:solidFill>
              </a:rPr>
              <a:t>Steg 2</a:t>
            </a:r>
            <a:r>
              <a:rPr lang="sv-SE" sz="2400" dirty="0"/>
              <a:t>:  Klicka på Lägg till medlem i menyn</a:t>
            </a:r>
          </a:p>
          <a:p>
            <a:endParaRPr lang="en-US" sz="2400" b="1" dirty="0">
              <a:solidFill>
                <a:srgbClr val="0070C0"/>
              </a:solidFill>
            </a:endParaRPr>
          </a:p>
          <a:p>
            <a:r>
              <a:rPr lang="sv-SE" sz="2400" b="1" dirty="0">
                <a:solidFill>
                  <a:srgbClr val="0070C0"/>
                </a:solidFill>
              </a:rPr>
              <a:t>Steg 3</a:t>
            </a:r>
            <a:r>
              <a:rPr lang="sv-SE" sz="2400" dirty="0"/>
              <a:t>:  Välj Ny medlem eller Transfermedlem </a:t>
            </a:r>
          </a:p>
        </p:txBody>
      </p:sp>
      <p:sp>
        <p:nvSpPr>
          <p:cNvPr id="13" name="TextBox 12"/>
          <p:cNvSpPr txBox="1"/>
          <p:nvPr/>
        </p:nvSpPr>
        <p:spPr>
          <a:xfrm>
            <a:off x="2707122" y="1769373"/>
            <a:ext cx="2493818" cy="369332"/>
          </a:xfrm>
          <a:prstGeom prst="rect">
            <a:avLst/>
          </a:prstGeom>
          <a:noFill/>
        </p:spPr>
        <p:txBody>
          <a:bodyPr wrap="square" rtlCol="0">
            <a:spAutoFit/>
          </a:bodyPr>
          <a:lstStyle/>
          <a:p>
            <a:r>
              <a:rPr lang="sv-SE" b="1" u="sng" dirty="0">
                <a:solidFill>
                  <a:srgbClr val="0070C0"/>
                </a:solidFill>
              </a:rPr>
              <a:t>Steg 1</a:t>
            </a:r>
          </a:p>
        </p:txBody>
      </p:sp>
      <p:sp>
        <p:nvSpPr>
          <p:cNvPr id="14" name="TextBox 13"/>
          <p:cNvSpPr txBox="1"/>
          <p:nvPr/>
        </p:nvSpPr>
        <p:spPr>
          <a:xfrm>
            <a:off x="2682184" y="3960416"/>
            <a:ext cx="2493818" cy="369332"/>
          </a:xfrm>
          <a:prstGeom prst="rect">
            <a:avLst/>
          </a:prstGeom>
          <a:noFill/>
        </p:spPr>
        <p:txBody>
          <a:bodyPr wrap="square" rtlCol="0">
            <a:spAutoFit/>
          </a:bodyPr>
          <a:lstStyle/>
          <a:p>
            <a:r>
              <a:rPr lang="sv-SE" b="1" u="sng" dirty="0">
                <a:solidFill>
                  <a:srgbClr val="0070C0"/>
                </a:solidFill>
              </a:rPr>
              <a:t>Steg 2</a:t>
            </a:r>
          </a:p>
        </p:txBody>
      </p:sp>
      <p:sp>
        <p:nvSpPr>
          <p:cNvPr id="15" name="TextBox 14"/>
          <p:cNvSpPr txBox="1"/>
          <p:nvPr/>
        </p:nvSpPr>
        <p:spPr>
          <a:xfrm>
            <a:off x="2629211" y="5448436"/>
            <a:ext cx="2493818" cy="369332"/>
          </a:xfrm>
          <a:prstGeom prst="rect">
            <a:avLst/>
          </a:prstGeom>
          <a:noFill/>
        </p:spPr>
        <p:txBody>
          <a:bodyPr wrap="square" rtlCol="0">
            <a:spAutoFit/>
          </a:bodyPr>
          <a:lstStyle/>
          <a:p>
            <a:r>
              <a:rPr lang="sv-SE" b="1" u="sng" dirty="0">
                <a:solidFill>
                  <a:srgbClr val="0070C0"/>
                </a:solidFill>
              </a:rPr>
              <a:t>Steg 3</a:t>
            </a:r>
          </a:p>
        </p:txBody>
      </p:sp>
      <p:sp>
        <p:nvSpPr>
          <p:cNvPr id="16" name="Yellow Bar">
            <a:extLst>
              <a:ext uri="{FF2B5EF4-FFF2-40B4-BE49-F238E27FC236}">
                <a16:creationId xmlns:a16="http://schemas.microsoft.com/office/drawing/2014/main" id="{C7ED0949-6A0A-4A0B-A6FD-78AA5CE609C8}"/>
              </a:ext>
            </a:extLst>
          </p:cNvPr>
          <p:cNvSpPr/>
          <p:nvPr/>
        </p:nvSpPr>
        <p:spPr>
          <a:xfrm>
            <a:off x="2769308" y="72914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22355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654" y="61546"/>
            <a:ext cx="3367453" cy="4000500"/>
          </a:xfrm>
          <a:prstGeom prst="rect">
            <a:avLst/>
          </a:prstGeom>
        </p:spPr>
      </p:pic>
      <p:pic>
        <p:nvPicPr>
          <p:cNvPr id="3" name="Picture 2"/>
          <p:cNvPicPr>
            <a:picLocks noChangeAspect="1"/>
          </p:cNvPicPr>
          <p:nvPr/>
        </p:nvPicPr>
        <p:blipFill>
          <a:blip r:embed="rId3"/>
          <a:stretch>
            <a:fillRect/>
          </a:stretch>
        </p:blipFill>
        <p:spPr>
          <a:xfrm>
            <a:off x="383075" y="3057525"/>
            <a:ext cx="3380032" cy="3800475"/>
          </a:xfrm>
          <a:prstGeom prst="rect">
            <a:avLst/>
          </a:prstGeom>
        </p:spPr>
      </p:pic>
      <p:sp>
        <p:nvSpPr>
          <p:cNvPr id="4" name="Headline">
            <a:extLst>
              <a:ext uri="{FF2B5EF4-FFF2-40B4-BE49-F238E27FC236}">
                <a16:creationId xmlns:a16="http://schemas.microsoft.com/office/drawing/2014/main" id="{72B3B5E6-BE17-924E-B9FE-B2A587D5C568}"/>
              </a:ext>
            </a:extLst>
          </p:cNvPr>
          <p:cNvSpPr txBox="1">
            <a:spLocks/>
          </p:cNvSpPr>
          <p:nvPr/>
        </p:nvSpPr>
        <p:spPr>
          <a:xfrm>
            <a:off x="6892766" y="87284"/>
            <a:ext cx="5233839" cy="5334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70000"/>
              </a:lnSpc>
            </a:pPr>
            <a:r>
              <a:rPr lang="sv-SE" sz="3200" dirty="0">
                <a:solidFill>
                  <a:srgbClr val="00338D"/>
                </a:solidFill>
              </a:rPr>
              <a:t>Lägga till medlemmar</a:t>
            </a:r>
          </a:p>
        </p:txBody>
      </p:sp>
      <p:sp>
        <p:nvSpPr>
          <p:cNvPr id="5" name="TextBox 4"/>
          <p:cNvSpPr txBox="1"/>
          <p:nvPr/>
        </p:nvSpPr>
        <p:spPr>
          <a:xfrm>
            <a:off x="6909604" y="1044827"/>
            <a:ext cx="5109480" cy="4893647"/>
          </a:xfrm>
          <a:prstGeom prst="rect">
            <a:avLst/>
          </a:prstGeom>
          <a:noFill/>
        </p:spPr>
        <p:txBody>
          <a:bodyPr wrap="square" rtlCol="0">
            <a:spAutoFit/>
          </a:bodyPr>
          <a:lstStyle/>
          <a:p>
            <a:r>
              <a:rPr lang="sv-SE" sz="2400" b="1" dirty="0">
                <a:solidFill>
                  <a:srgbClr val="0070C0"/>
                </a:solidFill>
              </a:rPr>
              <a:t>Steg 1</a:t>
            </a:r>
            <a:r>
              <a:rPr lang="sv-SE" sz="2400" dirty="0"/>
              <a:t>: Ange medlemsinformation. </a:t>
            </a:r>
          </a:p>
          <a:p>
            <a:endParaRPr lang="en-US" sz="2400" b="1" dirty="0">
              <a:solidFill>
                <a:srgbClr val="0070C0"/>
              </a:solidFill>
            </a:endParaRPr>
          </a:p>
          <a:p>
            <a:r>
              <a:rPr lang="sv-SE" sz="2400" b="1" dirty="0">
                <a:solidFill>
                  <a:srgbClr val="0070C0"/>
                </a:solidFill>
              </a:rPr>
              <a:t>Steg 2</a:t>
            </a:r>
            <a:r>
              <a:rPr lang="sv-SE" sz="2400" dirty="0"/>
              <a:t>: Ange medlemsinformation.  </a:t>
            </a:r>
          </a:p>
          <a:p>
            <a:endParaRPr lang="en-US" sz="2400" b="1" dirty="0">
              <a:solidFill>
                <a:srgbClr val="0070C0"/>
              </a:solidFill>
            </a:endParaRPr>
          </a:p>
          <a:p>
            <a:r>
              <a:rPr lang="sv-SE" sz="2400" b="1" dirty="0">
                <a:solidFill>
                  <a:srgbClr val="0070C0"/>
                </a:solidFill>
              </a:rPr>
              <a:t>Steg 3</a:t>
            </a:r>
            <a:r>
              <a:rPr lang="sv-SE" sz="2400" dirty="0"/>
              <a:t>:  Ange kontaktinformation.  E-postadresser är viktiga för att erhålla kommunikation från huvudkontoret.</a:t>
            </a:r>
          </a:p>
          <a:p>
            <a:endParaRPr lang="en-US" sz="2400" b="1" dirty="0">
              <a:solidFill>
                <a:srgbClr val="0070C0"/>
              </a:solidFill>
            </a:endParaRPr>
          </a:p>
          <a:p>
            <a:r>
              <a:rPr lang="sv-SE" sz="2400" b="1" dirty="0">
                <a:solidFill>
                  <a:srgbClr val="0070C0"/>
                </a:solidFill>
              </a:rPr>
              <a:t>Steg 4</a:t>
            </a:r>
            <a:r>
              <a:rPr lang="sv-SE" sz="2400" dirty="0"/>
              <a:t>:  Ange eventuella kommentarer och spara för att lägga till medlemmen i klubbens medlemslista.</a:t>
            </a:r>
          </a:p>
          <a:p>
            <a:endParaRPr lang="en-US" sz="2400" dirty="0"/>
          </a:p>
          <a:p>
            <a:endParaRPr lang="en-US" sz="2400" dirty="0"/>
          </a:p>
        </p:txBody>
      </p:sp>
      <p:cxnSp>
        <p:nvCxnSpPr>
          <p:cNvPr id="7" name="Straight Arrow Connector 6"/>
          <p:cNvCxnSpPr/>
          <p:nvPr/>
        </p:nvCxnSpPr>
        <p:spPr>
          <a:xfrm flipH="1">
            <a:off x="1732084" y="6646984"/>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21520" y="3160102"/>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615060" y="426997"/>
            <a:ext cx="2772302" cy="64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90496" y="436018"/>
            <a:ext cx="2593731" cy="369332"/>
          </a:xfrm>
          <a:prstGeom prst="rect">
            <a:avLst/>
          </a:prstGeom>
          <a:solidFill>
            <a:schemeClr val="accent1">
              <a:lumMod val="60000"/>
              <a:lumOff val="40000"/>
            </a:schemeClr>
          </a:solidFill>
        </p:spPr>
        <p:txBody>
          <a:bodyPr wrap="square" rtlCol="0">
            <a:spAutoFit/>
          </a:bodyPr>
          <a:lstStyle/>
          <a:p>
            <a:r>
              <a:rPr lang="sv-SE" dirty="0"/>
              <a:t>Medlemsinformation </a:t>
            </a:r>
          </a:p>
        </p:txBody>
      </p:sp>
      <p:cxnSp>
        <p:nvCxnSpPr>
          <p:cNvPr id="14" name="Straight Arrow Connector 13"/>
          <p:cNvCxnSpPr/>
          <p:nvPr/>
        </p:nvCxnSpPr>
        <p:spPr>
          <a:xfrm flipH="1">
            <a:off x="1373920" y="1668341"/>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97822" y="1519771"/>
            <a:ext cx="2593731" cy="369332"/>
          </a:xfrm>
          <a:prstGeom prst="rect">
            <a:avLst/>
          </a:prstGeom>
          <a:solidFill>
            <a:schemeClr val="accent1">
              <a:lumMod val="40000"/>
              <a:lumOff val="60000"/>
            </a:schemeClr>
          </a:solidFill>
          <a:ln>
            <a:solidFill>
              <a:schemeClr val="accent1"/>
            </a:solidFill>
          </a:ln>
        </p:spPr>
        <p:txBody>
          <a:bodyPr wrap="square" rtlCol="0">
            <a:spAutoFit/>
          </a:bodyPr>
          <a:lstStyle/>
          <a:p>
            <a:r>
              <a:rPr lang="sv-SE" dirty="0"/>
              <a:t>Medlemsinformation </a:t>
            </a:r>
          </a:p>
        </p:txBody>
      </p:sp>
      <p:sp>
        <p:nvSpPr>
          <p:cNvPr id="16" name="TextBox 15"/>
          <p:cNvSpPr txBox="1"/>
          <p:nvPr/>
        </p:nvSpPr>
        <p:spPr>
          <a:xfrm>
            <a:off x="3426802" y="2881652"/>
            <a:ext cx="2593731" cy="369332"/>
          </a:xfrm>
          <a:prstGeom prst="rect">
            <a:avLst/>
          </a:prstGeom>
          <a:solidFill>
            <a:schemeClr val="accent1">
              <a:lumMod val="40000"/>
              <a:lumOff val="60000"/>
            </a:schemeClr>
          </a:solidFill>
        </p:spPr>
        <p:txBody>
          <a:bodyPr wrap="square" rtlCol="0">
            <a:spAutoFit/>
          </a:bodyPr>
          <a:lstStyle/>
          <a:p>
            <a:r>
              <a:rPr lang="sv-SE" dirty="0"/>
              <a:t>Kontaktinformation </a:t>
            </a:r>
          </a:p>
        </p:txBody>
      </p:sp>
      <p:sp>
        <p:nvSpPr>
          <p:cNvPr id="17" name="TextBox 16"/>
          <p:cNvSpPr txBox="1"/>
          <p:nvPr/>
        </p:nvSpPr>
        <p:spPr>
          <a:xfrm>
            <a:off x="4299035" y="6453498"/>
            <a:ext cx="2593731" cy="369332"/>
          </a:xfrm>
          <a:prstGeom prst="rect">
            <a:avLst/>
          </a:prstGeom>
          <a:solidFill>
            <a:schemeClr val="accent1">
              <a:lumMod val="40000"/>
              <a:lumOff val="60000"/>
            </a:schemeClr>
          </a:solidFill>
        </p:spPr>
        <p:txBody>
          <a:bodyPr wrap="square" rtlCol="0">
            <a:spAutoFit/>
          </a:bodyPr>
          <a:lstStyle/>
          <a:p>
            <a:r>
              <a:rPr lang="sv-SE" dirty="0"/>
              <a:t>Spara och skicka. </a:t>
            </a:r>
          </a:p>
        </p:txBody>
      </p:sp>
      <p:sp>
        <p:nvSpPr>
          <p:cNvPr id="18" name="Yellow Bar">
            <a:extLst>
              <a:ext uri="{FF2B5EF4-FFF2-40B4-BE49-F238E27FC236}">
                <a16:creationId xmlns:a16="http://schemas.microsoft.com/office/drawing/2014/main" id="{D66AAA23-DD12-4959-A06D-A0C327DA0D4F}"/>
              </a:ext>
            </a:extLst>
          </p:cNvPr>
          <p:cNvSpPr/>
          <p:nvPr/>
        </p:nvSpPr>
        <p:spPr>
          <a:xfrm>
            <a:off x="6965855" y="88891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79818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Headline">
            <a:extLst>
              <a:ext uri="{FF2B5EF4-FFF2-40B4-BE49-F238E27FC236}">
                <a16:creationId xmlns:a16="http://schemas.microsoft.com/office/drawing/2014/main" id="{72B3B5E6-BE17-924E-B9FE-B2A587D5C568}"/>
              </a:ext>
            </a:extLst>
          </p:cNvPr>
          <p:cNvSpPr txBox="1">
            <a:spLocks/>
          </p:cNvSpPr>
          <p:nvPr/>
        </p:nvSpPr>
        <p:spPr>
          <a:xfrm>
            <a:off x="2738992" y="316008"/>
            <a:ext cx="9325629" cy="5334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LCI:s slutgiltiga godkännande </a:t>
            </a:r>
            <a:br>
              <a:rPr lang="sv-SE" sz="3200" dirty="0">
                <a:solidFill>
                  <a:srgbClr val="00338D"/>
                </a:solidFill>
              </a:rPr>
            </a:br>
            <a:r>
              <a:rPr lang="sv-SE" sz="3200" dirty="0">
                <a:solidFill>
                  <a:srgbClr val="00338D"/>
                </a:solidFill>
              </a:rPr>
              <a:t> </a:t>
            </a:r>
          </a:p>
        </p:txBody>
      </p:sp>
      <p:sp>
        <p:nvSpPr>
          <p:cNvPr id="7"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LCI:s slutgiltiga godkännande </a:t>
            </a:r>
          </a:p>
        </p:txBody>
      </p:sp>
      <p:sp>
        <p:nvSpPr>
          <p:cNvPr id="10" name="TextBox 9"/>
          <p:cNvSpPr txBox="1"/>
          <p:nvPr/>
        </p:nvSpPr>
        <p:spPr>
          <a:xfrm>
            <a:off x="2738992" y="928348"/>
            <a:ext cx="8897816" cy="923330"/>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När medlemmarna har lagts till och information om Guiding Lion har registrerats flyttas ansökan till steget för </a:t>
            </a:r>
            <a:r>
              <a:rPr lang="sv-SE" b="1" dirty="0">
                <a:solidFill>
                  <a:schemeClr val="accent1"/>
                </a:solidFill>
                <a:latin typeface="Arial" panose="020B0604020202020204" pitchFamily="34" charset="0"/>
                <a:cs typeface="Arial" panose="020B0604020202020204" pitchFamily="34" charset="0"/>
              </a:rPr>
              <a:t>LCI:s slutgiltiga godkännande</a:t>
            </a:r>
            <a:r>
              <a:rPr lang="sv-SE" dirty="0">
                <a:latin typeface="Arial" panose="020B0604020202020204" pitchFamily="34" charset="0"/>
                <a:cs typeface="Arial" panose="020B0604020202020204" pitchFamily="34" charset="0"/>
              </a:rPr>
              <a:t>. Detta är det sista steget innan klubben chartras.</a:t>
            </a:r>
          </a:p>
        </p:txBody>
      </p:sp>
      <p:sp>
        <p:nvSpPr>
          <p:cNvPr id="11" name="TextBox 10"/>
          <p:cNvSpPr txBox="1"/>
          <p:nvPr/>
        </p:nvSpPr>
        <p:spPr>
          <a:xfrm>
            <a:off x="8519746" y="1963052"/>
            <a:ext cx="2941486" cy="5016758"/>
          </a:xfrm>
          <a:prstGeom prst="rect">
            <a:avLst/>
          </a:prstGeom>
          <a:noFill/>
        </p:spPr>
        <p:txBody>
          <a:bodyPr wrap="square" rtlCol="0">
            <a:spAutoFit/>
          </a:bodyPr>
          <a:lstStyle/>
          <a:p>
            <a:r>
              <a:rPr lang="sv-SE" sz="2000" b="1" dirty="0">
                <a:solidFill>
                  <a:srgbClr val="0070C0"/>
                </a:solidFill>
              </a:rPr>
              <a:t>Under detta steg kommer följande att ske: </a:t>
            </a:r>
          </a:p>
          <a:p>
            <a:endParaRPr lang="en-US" sz="2000" b="1" dirty="0">
              <a:solidFill>
                <a:srgbClr val="0070C0"/>
              </a:solidFill>
            </a:endParaRPr>
          </a:p>
          <a:p>
            <a:pPr marL="342900" indent="-342900">
              <a:buFont typeface="Wingdings" panose="05000000000000000000" pitchFamily="2" charset="2"/>
              <a:buChar char="ü"/>
            </a:pPr>
            <a:r>
              <a:rPr lang="sv-SE" sz="2000" b="1" dirty="0"/>
              <a:t>LCI:s koordinator kommer bekräfta medlemmarnas status.</a:t>
            </a:r>
          </a:p>
          <a:p>
            <a:pPr marL="342900" indent="-342900">
              <a:buFont typeface="Wingdings" panose="05000000000000000000" pitchFamily="2" charset="2"/>
              <a:buChar char="ü"/>
            </a:pPr>
            <a:endParaRPr lang="en-US" sz="2000" b="1" dirty="0"/>
          </a:p>
          <a:p>
            <a:pPr marL="342900" indent="-342900">
              <a:buFont typeface="Wingdings" panose="05000000000000000000" pitchFamily="2" charset="2"/>
              <a:buChar char="ü"/>
            </a:pPr>
            <a:r>
              <a:rPr lang="sv-SE" sz="2000" b="1" dirty="0"/>
              <a:t>Distriktet registrerar en Guiding Lion, om inte tidigare registrerad.</a:t>
            </a:r>
          </a:p>
          <a:p>
            <a:pPr marL="342900" indent="-342900">
              <a:buFont typeface="Wingdings" panose="05000000000000000000" pitchFamily="2" charset="2"/>
              <a:buChar char="ü"/>
            </a:pPr>
            <a:endParaRPr lang="en-US" sz="2000" b="1" dirty="0"/>
          </a:p>
          <a:p>
            <a:pPr marL="342900" indent="-342900">
              <a:buFont typeface="Wingdings" panose="05000000000000000000" pitchFamily="2" charset="2"/>
              <a:buChar char="ü"/>
            </a:pPr>
            <a:r>
              <a:rPr lang="sv-SE" sz="2000" b="1" dirty="0"/>
              <a:t>Distriktet eller fadderklubben skickar in den slutliga betalningen.</a:t>
            </a:r>
          </a:p>
        </p:txBody>
      </p:sp>
      <p:pic>
        <p:nvPicPr>
          <p:cNvPr id="4" name="Picture 3"/>
          <p:cNvPicPr>
            <a:picLocks noChangeAspect="1"/>
          </p:cNvPicPr>
          <p:nvPr/>
        </p:nvPicPr>
        <p:blipFill rotWithShape="1">
          <a:blip r:embed="rId2"/>
          <a:srcRect r="11396"/>
          <a:stretch/>
        </p:blipFill>
        <p:spPr>
          <a:xfrm>
            <a:off x="2679931" y="2122610"/>
            <a:ext cx="5681882" cy="2612780"/>
          </a:xfrm>
          <a:prstGeom prst="rect">
            <a:avLst/>
          </a:prstGeom>
        </p:spPr>
      </p:pic>
      <p:sp>
        <p:nvSpPr>
          <p:cNvPr id="9" name="Yellow Bar">
            <a:extLst>
              <a:ext uri="{FF2B5EF4-FFF2-40B4-BE49-F238E27FC236}">
                <a16:creationId xmlns:a16="http://schemas.microsoft.com/office/drawing/2014/main" id="{F62C2BE9-C05F-4728-946C-5BC61F4D25AC}"/>
              </a:ext>
            </a:extLst>
          </p:cNvPr>
          <p:cNvSpPr/>
          <p:nvPr/>
        </p:nvSpPr>
        <p:spPr>
          <a:xfrm>
            <a:off x="2848984" y="82280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396475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738992" y="31600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Klubben är chartrad</a:t>
            </a:r>
          </a:p>
        </p:txBody>
      </p:sp>
      <p:sp>
        <p:nvSpPr>
          <p:cNvPr id="5"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Charter </a:t>
            </a:r>
          </a:p>
        </p:txBody>
      </p:sp>
      <p:sp>
        <p:nvSpPr>
          <p:cNvPr id="7" name="TextBox 6"/>
          <p:cNvSpPr txBox="1"/>
          <p:nvPr/>
        </p:nvSpPr>
        <p:spPr>
          <a:xfrm>
            <a:off x="2700640" y="1255304"/>
            <a:ext cx="8897816" cy="707886"/>
          </a:xfrm>
          <a:prstGeom prst="rect">
            <a:avLst/>
          </a:prstGeom>
          <a:noFill/>
        </p:spPr>
        <p:txBody>
          <a:bodyPr wrap="square" rtlCol="0">
            <a:spAutoFit/>
          </a:bodyPr>
          <a:lstStyle/>
          <a:p>
            <a:r>
              <a:rPr lang="sv-SE" sz="2000" b="1" dirty="0"/>
              <a:t>Gratulerar!  Ansökningsprocessen är färdigställd och klubben är nu chartrad.  Följande kommer att ske när klubben har chartrats: </a:t>
            </a:r>
          </a:p>
        </p:txBody>
      </p:sp>
      <p:sp>
        <p:nvSpPr>
          <p:cNvPr id="8" name="Body Copy">
            <a:extLst>
              <a:ext uri="{FF2B5EF4-FFF2-40B4-BE49-F238E27FC236}">
                <a16:creationId xmlns:a16="http://schemas.microsoft.com/office/drawing/2014/main" id="{90080B9E-C426-BF41-B08F-C2859FA9C036}"/>
              </a:ext>
            </a:extLst>
          </p:cNvPr>
          <p:cNvSpPr txBox="1">
            <a:spLocks/>
          </p:cNvSpPr>
          <p:nvPr/>
        </p:nvSpPr>
        <p:spPr>
          <a:xfrm>
            <a:off x="2442561" y="2084350"/>
            <a:ext cx="9245347"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endParaRPr>
          </a:p>
          <a:p>
            <a:pPr marL="285750" indent="-285750">
              <a:buFont typeface="Arial" panose="020B0604020202020204" pitchFamily="34" charset="0"/>
              <a:buChar char="•"/>
            </a:pPr>
            <a:r>
              <a:rPr lang="sv-SE" sz="1800" dirty="0">
                <a:solidFill>
                  <a:srgbClr val="55565A"/>
                </a:solidFill>
              </a:rPr>
              <a:t>Chartermaterial kommer att skickas till distriktsguvernören</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sv-SE" sz="1800" dirty="0">
                <a:solidFill>
                  <a:srgbClr val="55565A"/>
                </a:solidFill>
              </a:rPr>
              <a:t>Chartermaterialet inkluderar: Nålar, certifikat, charterbrev, tygmärke till fadderklubben och ett brev från den internationella presidenten</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sv-SE" sz="1800" dirty="0">
                <a:solidFill>
                  <a:srgbClr val="55565A"/>
                </a:solidFill>
              </a:rPr>
              <a:t>Den nya klubbens charterfest bör planeras med fadderklubben och Guiding Lion.</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sv-SE" sz="1800" dirty="0">
                <a:solidFill>
                  <a:srgbClr val="55565A"/>
                </a:solidFill>
              </a:rPr>
              <a:t>Nya medlemmar som går med i klubben inom 90 efter charterdatumet kommer anses vara ”chartermedlemmar”.</a:t>
            </a:r>
          </a:p>
          <a:p>
            <a:r>
              <a:rPr lang="sv-SE" sz="1800" dirty="0">
                <a:solidFill>
                  <a:srgbClr val="55565A"/>
                </a:solidFill>
              </a:rPr>
              <a:t> </a:t>
            </a:r>
          </a:p>
          <a:p>
            <a:pPr marL="285750" indent="-285750">
              <a:buFont typeface="Arial" panose="020B0604020202020204" pitchFamily="34" charset="0"/>
              <a:buChar char="•"/>
            </a:pPr>
            <a:r>
              <a:rPr lang="sv-SE" sz="1800" dirty="0">
                <a:solidFill>
                  <a:srgbClr val="55565A"/>
                </a:solidFill>
              </a:rPr>
              <a:t>Utbildning för nya klubbtjänstemän bör genomföras med Guiding Lion.</a:t>
            </a:r>
          </a:p>
          <a:p>
            <a:pPr marL="285750" indent="-285750">
              <a:buFont typeface="Arial" panose="020B0604020202020204" pitchFamily="34" charset="0"/>
              <a:buChar char="•"/>
            </a:pPr>
            <a:endParaRPr lang="en-US" sz="1800" kern="0" dirty="0"/>
          </a:p>
          <a:p>
            <a:pPr marL="285750" indent="-285750">
              <a:buFont typeface="Arial" panose="020B0604020202020204" pitchFamily="34" charset="0"/>
              <a:buChar char="•"/>
            </a:pPr>
            <a:endParaRPr lang="en-US" sz="1500" i="1" kern="0" dirty="0"/>
          </a:p>
          <a:p>
            <a:endParaRPr lang="en-US" sz="1500" kern="0" dirty="0"/>
          </a:p>
        </p:txBody>
      </p:sp>
      <p:sp>
        <p:nvSpPr>
          <p:cNvPr id="9" name="Yellow Bar">
            <a:extLst>
              <a:ext uri="{FF2B5EF4-FFF2-40B4-BE49-F238E27FC236}">
                <a16:creationId xmlns:a16="http://schemas.microsoft.com/office/drawing/2014/main" id="{E51C4DA4-A142-A94A-BC66-DF4ADD1F27BE}"/>
              </a:ext>
            </a:extLst>
          </p:cNvPr>
          <p:cNvSpPr/>
          <p:nvPr/>
        </p:nvSpPr>
        <p:spPr>
          <a:xfrm>
            <a:off x="2790092" y="94524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
        <p:nvSpPr>
          <p:cNvPr id="11" name="Yellow Bar">
            <a:extLst>
              <a:ext uri="{FF2B5EF4-FFF2-40B4-BE49-F238E27FC236}">
                <a16:creationId xmlns:a16="http://schemas.microsoft.com/office/drawing/2014/main" id="{E51C4DA4-A142-A94A-BC66-DF4ADD1F27BE}"/>
              </a:ext>
            </a:extLst>
          </p:cNvPr>
          <p:cNvSpPr/>
          <p:nvPr/>
        </p:nvSpPr>
        <p:spPr>
          <a:xfrm>
            <a:off x="2738992" y="224236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210150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975475"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Tips vid insändande av ansökan</a:t>
            </a:r>
          </a:p>
        </p:txBody>
      </p:sp>
      <p:sp>
        <p:nvSpPr>
          <p:cNvPr id="5" name="Yellow Bar">
            <a:extLst>
              <a:ext uri="{FF2B5EF4-FFF2-40B4-BE49-F238E27FC236}">
                <a16:creationId xmlns:a16="http://schemas.microsoft.com/office/drawing/2014/main" id="{E51C4DA4-A142-A94A-BC66-DF4ADD1F27BE}"/>
              </a:ext>
            </a:extLst>
          </p:cNvPr>
          <p:cNvSpPr/>
          <p:nvPr/>
        </p:nvSpPr>
        <p:spPr>
          <a:xfrm>
            <a:off x="2847990" y="147272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666687" y="1673863"/>
            <a:ext cx="8875358" cy="4507666"/>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b="1" u="sng" kern="0" dirty="0">
              <a:solidFill>
                <a:srgbClr val="55565A"/>
              </a:solidFill>
            </a:endParaRPr>
          </a:p>
          <a:p>
            <a:pPr marL="285750" indent="-285750">
              <a:buFont typeface="Arial" panose="020B0604020202020204" pitchFamily="34" charset="0"/>
              <a:buChar char="•"/>
            </a:pPr>
            <a:r>
              <a:rPr lang="sv-SE" sz="1800" dirty="0">
                <a:solidFill>
                  <a:srgbClr val="55565A"/>
                </a:solidFill>
              </a:rPr>
              <a:t>Kom ihåg att planera tid för chartermaterialet att tillverkas och levereras.</a:t>
            </a:r>
          </a:p>
          <a:p>
            <a:endParaRPr lang="en-US" sz="1800" kern="0" dirty="0">
              <a:solidFill>
                <a:srgbClr val="55565A"/>
              </a:solidFill>
            </a:endParaRPr>
          </a:p>
          <a:p>
            <a:pPr marL="285750" indent="-285750">
              <a:buFont typeface="Arial" panose="020B0604020202020204" pitchFamily="34" charset="0"/>
              <a:buChar char="•"/>
            </a:pPr>
            <a:r>
              <a:rPr lang="sv-SE" sz="1800">
                <a:solidFill>
                  <a:srgbClr val="55565A"/>
                </a:solidFill>
              </a:rPr>
              <a:t>För </a:t>
            </a:r>
            <a:r>
              <a:rPr lang="sv-SE" sz="1800" dirty="0">
                <a:solidFill>
                  <a:srgbClr val="55565A"/>
                </a:solidFill>
              </a:rPr>
              <a:t>att påskynda ansökningsprocessen är det viktigt att följa kommentarerna i MyLCI och alla instruktioner.</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sv-SE" sz="1800" dirty="0">
                <a:solidFill>
                  <a:srgbClr val="55565A"/>
                </a:solidFill>
              </a:rPr>
              <a:t>Ansökningar måste vara färdigställda senast den 20 juni för att medräknas på innevarande verksamhetsår.</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sv-SE" sz="1800" dirty="0">
                <a:solidFill>
                  <a:srgbClr val="55565A"/>
                </a:solidFill>
              </a:rPr>
              <a:t>LCI:s personal kommer att följa hela ansökningsprocessen. </a:t>
            </a:r>
          </a:p>
        </p:txBody>
      </p:sp>
      <p:sp>
        <p:nvSpPr>
          <p:cNvPr id="8"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 av ansökan</a:t>
            </a:r>
          </a:p>
        </p:txBody>
      </p:sp>
    </p:spTree>
    <p:extLst>
      <p:ext uri="{BB962C8B-B14F-4D97-AF65-F5344CB8AC3E}">
        <p14:creationId xmlns:p14="http://schemas.microsoft.com/office/powerpoint/2010/main" val="420923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483" y="2222674"/>
            <a:ext cx="12189517"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dirty="0">
                <a:solidFill>
                  <a:schemeClr val="bg1"/>
                </a:solidFill>
              </a:rPr>
              <a:t>Stöd under ansökningsprocessen</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18</a:t>
            </a:fld>
            <a:endParaRPr lang="en-US" sz="1000" dirty="0">
              <a:solidFill>
                <a:srgbClr val="00338D"/>
              </a:solidFill>
            </a:endParaRPr>
          </a:p>
        </p:txBody>
      </p:sp>
      <p:sp>
        <p:nvSpPr>
          <p:cNvPr id="8" name="TextBox 7">
            <a:extLst>
              <a:ext uri="{FF2B5EF4-FFF2-40B4-BE49-F238E27FC236}">
                <a16:creationId xmlns:a16="http://schemas.microsoft.com/office/drawing/2014/main" id="{AEDD983F-9C5A-FE49-BD60-CE5B5DAA15D7}"/>
              </a:ext>
            </a:extLst>
          </p:cNvPr>
          <p:cNvSpPr txBox="1"/>
          <p:nvPr/>
        </p:nvSpPr>
        <p:spPr>
          <a:xfrm>
            <a:off x="1801006" y="3331913"/>
            <a:ext cx="8585022" cy="2677656"/>
          </a:xfrm>
          <a:prstGeom prst="rect">
            <a:avLst/>
          </a:prstGeom>
          <a:noFill/>
        </p:spPr>
        <p:txBody>
          <a:bodyPr wrap="square" rtlCol="0">
            <a:spAutoFit/>
          </a:bodyPr>
          <a:lstStyle/>
          <a:p>
            <a:pPr algn="ctr"/>
            <a:r>
              <a:rPr lang="sv-SE" sz="3200" dirty="0">
                <a:solidFill>
                  <a:schemeClr val="bg1"/>
                </a:solidFill>
                <a:latin typeface="Arial" charset="0"/>
                <a:ea typeface="Arial Hebrew Scholar" charset="-79"/>
                <a:cs typeface="Arial" charset="0"/>
              </a:rPr>
              <a:t>Frågor gällande processen att chartra en ny klubb kan skickas till </a:t>
            </a:r>
            <a:r>
              <a:rPr lang="sv-SE" sz="3200" dirty="0">
                <a:solidFill>
                  <a:schemeClr val="bg1"/>
                </a:solidFill>
                <a:latin typeface="Arial" charset="0"/>
                <a:ea typeface="Arial Hebrew Scholar" charset="-79"/>
                <a:cs typeface="Arial" charset="0"/>
                <a:hlinkClick r:id="rId4"/>
              </a:rPr>
              <a:t>newclubs@lionsclub.org</a:t>
            </a:r>
            <a:r>
              <a:rPr lang="sv-SE" sz="3200" dirty="0">
                <a:solidFill>
                  <a:schemeClr val="bg1"/>
                </a:solidFill>
                <a:latin typeface="Arial" charset="0"/>
                <a:ea typeface="Arial Hebrew Scholar" charset="-79"/>
                <a:cs typeface="Arial" charset="0"/>
              </a:rPr>
              <a:t>.</a:t>
            </a:r>
          </a:p>
          <a:p>
            <a:pPr algn="ctr"/>
            <a:r>
              <a:rPr lang="sv-SE" sz="3200" dirty="0">
                <a:solidFill>
                  <a:schemeClr val="bg1"/>
                </a:solidFill>
                <a:latin typeface="Arial" charset="0"/>
                <a:ea typeface="Arial Hebrew Scholar" charset="-79"/>
                <a:cs typeface="Arial" charset="0"/>
              </a:rPr>
              <a:t> </a:t>
            </a:r>
          </a:p>
          <a:p>
            <a:pPr marL="285750" indent="-285750" algn="ctr">
              <a:buFontTx/>
              <a:buChar char="-"/>
            </a:pP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p:txBody>
      </p:sp>
    </p:spTree>
    <p:extLst>
      <p:ext uri="{BB962C8B-B14F-4D97-AF65-F5344CB8AC3E}">
        <p14:creationId xmlns:p14="http://schemas.microsoft.com/office/powerpoint/2010/main" val="347103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ackground - Image">
            <a:extLst>
              <a:ext uri="{FF2B5EF4-FFF2-40B4-BE49-F238E27FC236}">
                <a16:creationId xmlns:a16="http://schemas.microsoft.com/office/drawing/2014/main" id="{4972701C-247A-3448-8A68-1078D203BFA0}"/>
              </a:ext>
            </a:extLst>
          </p:cNvPr>
          <p:cNvPicPr>
            <a:picLocks noChangeAspect="1"/>
          </p:cNvPicPr>
          <p:nvPr/>
        </p:nvPicPr>
        <p:blipFill>
          <a:blip r:embed="rId2"/>
          <a:stretch>
            <a:fillRect/>
          </a:stretch>
        </p:blipFill>
        <p:spPr>
          <a:xfrm>
            <a:off x="0" y="0"/>
            <a:ext cx="12192000" cy="6858000"/>
          </a:xfrm>
          <a:prstGeom prst="rect">
            <a:avLst/>
          </a:prstGeom>
        </p:spPr>
      </p:pic>
      <p:sp>
        <p:nvSpPr>
          <p:cNvPr id="11" name="Background - Overlay">
            <a:extLst>
              <a:ext uri="{FF2B5EF4-FFF2-40B4-BE49-F238E27FC236}">
                <a16:creationId xmlns:a16="http://schemas.microsoft.com/office/drawing/2014/main" id="{FE160F02-72FD-634C-A0E2-F170E78E8F1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Emblem - White"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Headline"/>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sv-SE" sz="4800" b="1" dirty="0">
                <a:solidFill>
                  <a:schemeClr val="bg1"/>
                </a:solidFill>
                <a:latin typeface="Helvetica Neue" charset="0"/>
                <a:ea typeface="Helvetica Neue" charset="0"/>
                <a:cs typeface="Helvetica Neue" charset="0"/>
              </a:rPr>
              <a:t>Tack</a:t>
            </a:r>
          </a:p>
        </p:txBody>
      </p:sp>
      <p:sp>
        <p:nvSpPr>
          <p:cNvPr id="6" name="Gold Ba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
        <p:nvSpPr>
          <p:cNvPr id="7" name="Copyright"/>
          <p:cNvSpPr txBox="1"/>
          <p:nvPr/>
        </p:nvSpPr>
        <p:spPr>
          <a:xfrm>
            <a:off x="668862" y="6239764"/>
            <a:ext cx="3399810" cy="338554"/>
          </a:xfrm>
          <a:prstGeom prst="rect">
            <a:avLst/>
          </a:prstGeom>
          <a:noFill/>
        </p:spPr>
        <p:txBody>
          <a:bodyPr wrap="square" rtlCol="0">
            <a:spAutoFit/>
          </a:bodyPr>
          <a:lstStyle/>
          <a:p>
            <a:pPr algn="ctr"/>
            <a:r>
              <a:rPr lang="sv-SE" sz="1600" b="1" dirty="0">
                <a:solidFill>
                  <a:schemeClr val="bg1"/>
                </a:solidFill>
              </a:rPr>
              <a:t>© 2019 Lions Clubs International</a:t>
            </a:r>
          </a:p>
        </p:txBody>
      </p:sp>
      <p:sp>
        <p:nvSpPr>
          <p:cNvPr id="12" name="Page Number - White">
            <a:extLst>
              <a:ext uri="{FF2B5EF4-FFF2-40B4-BE49-F238E27FC236}">
                <a16:creationId xmlns:a16="http://schemas.microsoft.com/office/drawing/2014/main" id="{7D11791B-A09B-C447-8C0A-F079F842B63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dirty="0">
              <a:solidFill>
                <a:schemeClr val="bg1"/>
              </a:solidFill>
            </a:endParaRPr>
          </a:p>
        </p:txBody>
      </p:sp>
      <p:sp>
        <p:nvSpPr>
          <p:cNvPr id="9" name="Copyright">
            <a:extLst>
              <a:ext uri="{FF2B5EF4-FFF2-40B4-BE49-F238E27FC236}">
                <a16:creationId xmlns:a16="http://schemas.microsoft.com/office/drawing/2014/main" id="{B6C49E8E-A30E-4B50-9FE4-24D1BF328D5D}"/>
              </a:ext>
            </a:extLst>
          </p:cNvPr>
          <p:cNvSpPr txBox="1"/>
          <p:nvPr/>
        </p:nvSpPr>
        <p:spPr>
          <a:xfrm>
            <a:off x="7518194" y="6239764"/>
            <a:ext cx="3399810" cy="338554"/>
          </a:xfrm>
          <a:prstGeom prst="rect">
            <a:avLst/>
          </a:prstGeom>
          <a:noFill/>
        </p:spPr>
        <p:txBody>
          <a:bodyPr wrap="square" rtlCol="0">
            <a:spAutoFit/>
          </a:bodyPr>
          <a:lstStyle/>
          <a:p>
            <a:pPr algn="ctr"/>
            <a:r>
              <a:rPr lang="en-US" sz="1600" b="1" dirty="0">
                <a:solidFill>
                  <a:schemeClr val="bg1"/>
                </a:solidFill>
              </a:rPr>
              <a:t>Updated 10/2021 SW</a:t>
            </a:r>
          </a:p>
        </p:txBody>
      </p:sp>
    </p:spTree>
    <p:extLst>
      <p:ext uri="{BB962C8B-B14F-4D97-AF65-F5344CB8AC3E}">
        <p14:creationId xmlns:p14="http://schemas.microsoft.com/office/powerpoint/2010/main" val="15173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1016063" y="2688218"/>
            <a:ext cx="5590146" cy="191923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dirty="0">
                <a:solidFill>
                  <a:schemeClr val="bg1"/>
                </a:solidFill>
              </a:rPr>
              <a:t>Gratulerar till första steget mot att bilda en ny klubb. Denna vägledning kommer att tillhandahålla instruktioner om den nya processen att ansöka om en ny klubb.</a:t>
            </a:r>
          </a:p>
          <a:p>
            <a:endParaRPr lang="en-US" sz="1800" kern="0" dirty="0">
              <a:solidFill>
                <a:schemeClr val="bg1"/>
              </a:solidFill>
            </a:endParaRPr>
          </a:p>
          <a:p>
            <a:r>
              <a:rPr lang="sv-SE" sz="1800" b="1" u="sng" dirty="0">
                <a:solidFill>
                  <a:schemeClr val="bg1"/>
                </a:solidFill>
              </a:rPr>
              <a:t>Vägledningen inkluderar:</a:t>
            </a:r>
          </a:p>
          <a:p>
            <a:pPr marL="285750" indent="-285750">
              <a:buFontTx/>
              <a:buChar char="-"/>
            </a:pPr>
            <a:r>
              <a:rPr lang="sv-SE" sz="1800" dirty="0">
                <a:solidFill>
                  <a:schemeClr val="bg1"/>
                </a:solidFill>
              </a:rPr>
              <a:t>Den nya klubbens namn</a:t>
            </a:r>
          </a:p>
          <a:p>
            <a:pPr marL="285750" indent="-285750">
              <a:buFontTx/>
              <a:buChar char="-"/>
            </a:pPr>
            <a:r>
              <a:rPr lang="sv-SE" sz="1800" dirty="0">
                <a:solidFill>
                  <a:schemeClr val="bg1"/>
                </a:solidFill>
              </a:rPr>
              <a:t>Vem kan handlägga ansökan</a:t>
            </a:r>
          </a:p>
          <a:p>
            <a:pPr marL="285750" indent="-285750">
              <a:buFontTx/>
              <a:buChar char="-"/>
            </a:pPr>
            <a:r>
              <a:rPr lang="sv-SE" sz="1800" dirty="0">
                <a:solidFill>
                  <a:schemeClr val="bg1"/>
                </a:solidFill>
              </a:rPr>
              <a:t>Steg i ansökningsprocessen</a:t>
            </a:r>
          </a:p>
          <a:p>
            <a:pPr marL="285750" indent="-285750">
              <a:buFontTx/>
              <a:buChar char="-"/>
            </a:pPr>
            <a:r>
              <a:rPr lang="sv-SE" sz="1800" dirty="0">
                <a:solidFill>
                  <a:schemeClr val="bg1"/>
                </a:solidFill>
              </a:rPr>
              <a:t>Processen för godkännande </a:t>
            </a:r>
          </a:p>
          <a:p>
            <a:pPr marL="285750" indent="-285750">
              <a:buFontTx/>
              <a:buChar char="-"/>
            </a:pPr>
            <a:r>
              <a:rPr lang="sv-SE" sz="1800" dirty="0">
                <a:solidFill>
                  <a:schemeClr val="bg1"/>
                </a:solidFill>
              </a:rPr>
              <a:t>Tips vid bildande av nya klubbar</a:t>
            </a:r>
          </a:p>
        </p:txBody>
      </p:sp>
      <p:sp>
        <p:nvSpPr>
          <p:cNvPr id="15" name="Yellow Bar">
            <a:extLst>
              <a:ext uri="{FF2B5EF4-FFF2-40B4-BE49-F238E27FC236}">
                <a16:creationId xmlns:a16="http://schemas.microsoft.com/office/drawing/2014/main" id="{E51C4DA4-A142-A94A-BC66-DF4ADD1F27BE}"/>
              </a:ext>
            </a:extLst>
          </p:cNvPr>
          <p:cNvSpPr/>
          <p:nvPr/>
        </p:nvSpPr>
        <p:spPr>
          <a:xfrm>
            <a:off x="1087108" y="2180718"/>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pic>
        <p:nvPicPr>
          <p:cNvPr id="13" name="Emblem - White">
            <a:extLst>
              <a:ext uri="{FF2B5EF4-FFF2-40B4-BE49-F238E27FC236}">
                <a16:creationId xmlns:a16="http://schemas.microsoft.com/office/drawing/2014/main" id="{742E736A-F6AC-474E-9CC7-D53F6D74FA5F}"/>
              </a:ext>
            </a:extLst>
          </p:cNvPr>
          <p:cNvPicPr>
            <a:picLocks noChangeAspect="1"/>
          </p:cNvPicPr>
          <p:nvPr/>
        </p:nvPicPr>
        <p:blipFill rotWithShape="1">
          <a:blip r:embed="rId3">
            <a:alphaModFix amt="2000"/>
          </a:blip>
          <a:srcRect r="22419" b="12347"/>
          <a:stretch/>
        </p:blipFill>
        <p:spPr>
          <a:xfrm>
            <a:off x="6999110" y="1311075"/>
            <a:ext cx="5181601" cy="5546926"/>
          </a:xfrm>
          <a:prstGeom prst="rect">
            <a:avLst/>
          </a:prstGeom>
        </p:spPr>
      </p:pic>
      <p:sp>
        <p:nvSpPr>
          <p:cNvPr id="10" name="Headline">
            <a:extLst>
              <a:ext uri="{FF2B5EF4-FFF2-40B4-BE49-F238E27FC236}">
                <a16:creationId xmlns:a16="http://schemas.microsoft.com/office/drawing/2014/main" id="{D4C8344C-36A9-3F47-BAFA-0F7F5381B063}"/>
              </a:ext>
            </a:extLst>
          </p:cNvPr>
          <p:cNvSpPr txBox="1">
            <a:spLocks/>
          </p:cNvSpPr>
          <p:nvPr/>
        </p:nvSpPr>
        <p:spPr>
          <a:xfrm>
            <a:off x="1027265" y="1503037"/>
            <a:ext cx="7554027" cy="114512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4200" dirty="0">
                <a:solidFill>
                  <a:schemeClr val="bg1"/>
                </a:solidFill>
              </a:rPr>
              <a:t>Ansöka om en ny klubb</a:t>
            </a:r>
          </a:p>
        </p:txBody>
      </p:sp>
    </p:spTree>
    <p:extLst>
      <p:ext uri="{BB962C8B-B14F-4D97-AF65-F5344CB8AC3E}">
        <p14:creationId xmlns:p14="http://schemas.microsoft.com/office/powerpoint/2010/main" val="381415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 av ansökan</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026391" y="2652561"/>
            <a:ext cx="4534207"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endParaRPr>
          </a:p>
          <a:p>
            <a:pPr marL="285750" indent="-285750">
              <a:buFont typeface="Arial" panose="020B0604020202020204" pitchFamily="34" charset="0"/>
              <a:buChar char="•"/>
            </a:pPr>
            <a:r>
              <a:rPr lang="sv-SE" sz="1500" dirty="0"/>
              <a:t>Den föreslagna klubbens, eller klubbfilialens, namn måste vara detsamma som ortnamnet, eller motsvarande, där klubben är belägen.</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sv-SE" sz="1500" dirty="0"/>
              <a:t>Klubbar vid högskolor och universitet kan använda skolans namn som sitt ortnamn.</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sv-SE" sz="1500" dirty="0"/>
              <a:t>En särskiljande beteckning måste läggas till för klubbar på samma ort och kan vara ett namn som på ett tydligt sätt särskiljer klubben från andra klubbar.  Den särskiljande beteckningen läggs till efter klubbnamnet, t</a:t>
            </a:r>
            <a:r>
              <a:rPr lang="sv-SE" sz="1500" i="1" dirty="0"/>
              <a:t>.ex. Oakbrook Sight Lions Clubs.</a:t>
            </a:r>
          </a:p>
          <a:p>
            <a:pPr marL="285750" indent="-285750">
              <a:buFont typeface="Arial" panose="020B0604020202020204" pitchFamily="34" charset="0"/>
              <a:buChar char="•"/>
            </a:pPr>
            <a:endParaRPr lang="en-US" sz="1500" i="1" kern="0" dirty="0"/>
          </a:p>
          <a:p>
            <a:endParaRPr lang="en-US" sz="1500" kern="0" dirty="0"/>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dirty="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36923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689956"/>
            <a:ext cx="9273065" cy="83073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Välja klubbnamn </a:t>
            </a:r>
          </a:p>
          <a:p>
            <a:endParaRPr lang="sv-SE" sz="3200" dirty="0">
              <a:solidFill>
                <a:srgbClr val="00338D"/>
              </a:solidFill>
            </a:endParaRPr>
          </a:p>
        </p:txBody>
      </p:sp>
      <p:sp>
        <p:nvSpPr>
          <p:cNvPr id="13" name="Body Copy">
            <a:extLst>
              <a:ext uri="{FF2B5EF4-FFF2-40B4-BE49-F238E27FC236}">
                <a16:creationId xmlns:a16="http://schemas.microsoft.com/office/drawing/2014/main" id="{90080B9E-C426-BF41-B08F-C2859FA9C036}"/>
              </a:ext>
            </a:extLst>
          </p:cNvPr>
          <p:cNvSpPr txBox="1">
            <a:spLocks/>
          </p:cNvSpPr>
          <p:nvPr/>
        </p:nvSpPr>
        <p:spPr>
          <a:xfrm>
            <a:off x="7177489" y="2682054"/>
            <a:ext cx="4534207"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endParaRPr>
          </a:p>
          <a:p>
            <a:pPr marL="285750" indent="-285750">
              <a:buFont typeface="Arial" panose="020B0604020202020204" pitchFamily="34" charset="0"/>
              <a:buChar char="•"/>
            </a:pPr>
            <a:r>
              <a:rPr lang="sv-SE" sz="1500" dirty="0"/>
              <a:t>”Host Club" är en hedersbetygelse och skall tilldelas den första klubben på orten.</a:t>
            </a:r>
          </a:p>
          <a:p>
            <a:endParaRPr lang="en-US" sz="1500" kern="0" dirty="0"/>
          </a:p>
          <a:p>
            <a:pPr marL="285750" indent="-285750">
              <a:buFont typeface="Arial" panose="020B0604020202020204" pitchFamily="34" charset="0"/>
              <a:buChar char="•"/>
            </a:pPr>
            <a:r>
              <a:rPr lang="sv-SE" sz="1500" dirty="0"/>
              <a:t>Lionklubbar får inte namnges efter levande personer.</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sv-SE" sz="1500" dirty="0"/>
              <a:t>Ingen lionklubb kan lägga till "International" som särskiljande beteckning efter sitt namn.</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sv-SE" sz="1500" dirty="0"/>
              <a:t>Vid användande av ett företagsnamn måste företaget i fråga tillhandahålla dokumentation innan klubben kan godkännas.</a:t>
            </a:r>
          </a:p>
        </p:txBody>
      </p:sp>
      <p:sp>
        <p:nvSpPr>
          <p:cNvPr id="2" name="TextBox 1"/>
          <p:cNvSpPr txBox="1"/>
          <p:nvPr/>
        </p:nvSpPr>
        <p:spPr>
          <a:xfrm>
            <a:off x="3029000" y="1735562"/>
            <a:ext cx="8424617" cy="646331"/>
          </a:xfrm>
          <a:prstGeom prst="rect">
            <a:avLst/>
          </a:prstGeom>
          <a:noFill/>
        </p:spPr>
        <p:txBody>
          <a:bodyPr wrap="square" rtlCol="0">
            <a:spAutoFit/>
          </a:bodyPr>
          <a:lstStyle/>
          <a:p>
            <a:r>
              <a:rPr lang="sv-SE" b="1" dirty="0">
                <a:solidFill>
                  <a:srgbClr val="55565A"/>
                </a:solidFill>
              </a:rPr>
              <a:t>Det första steget i ansökningsprocessen är att välja ett namn.  Följande riktlinjer hjälper er att välja ett namn.</a:t>
            </a:r>
          </a:p>
        </p:txBody>
      </p:sp>
    </p:spTree>
    <p:extLst>
      <p:ext uri="{BB962C8B-B14F-4D97-AF65-F5344CB8AC3E}">
        <p14:creationId xmlns:p14="http://schemas.microsoft.com/office/powerpoint/2010/main" val="37414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0" y="2222674"/>
            <a:ext cx="12191999"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dirty="0">
                <a:solidFill>
                  <a:schemeClr val="bg1"/>
                </a:solidFill>
              </a:rPr>
              <a:t>Ansökningsprocessen</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4</a:t>
            </a:fld>
            <a:endParaRPr lang="en-US" sz="1000" dirty="0">
              <a:solidFill>
                <a:srgbClr val="00338D"/>
              </a:solidFill>
            </a:endParaRPr>
          </a:p>
        </p:txBody>
      </p:sp>
    </p:spTree>
    <p:extLst>
      <p:ext uri="{BB962C8B-B14F-4D97-AF65-F5344CB8AC3E}">
        <p14:creationId xmlns:p14="http://schemas.microsoft.com/office/powerpoint/2010/main" val="4381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89916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a:t>
            </a:r>
            <a:br>
              <a:rPr lang="sv-SE" sz="1600" dirty="0">
                <a:solidFill>
                  <a:srgbClr val="EBB700"/>
                </a:solidFill>
              </a:rPr>
            </a:br>
            <a:r>
              <a:rPr lang="sv-SE" sz="1600" dirty="0">
                <a:solidFill>
                  <a:srgbClr val="EBB700"/>
                </a:solidFill>
              </a:rPr>
              <a:t>av ansökan</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918935" y="1606827"/>
            <a:ext cx="8875358" cy="78132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dirty="0">
                <a:solidFill>
                  <a:srgbClr val="55565A"/>
                </a:solidFill>
              </a:rPr>
              <a:t>Information om vem som handlägger ansökan på distrikts- och klubbnivå.</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16825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562708"/>
            <a:ext cx="8373905" cy="95798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Ansökningsprocess för distrikt</a:t>
            </a:r>
          </a:p>
        </p:txBody>
      </p:sp>
      <p:graphicFrame>
        <p:nvGraphicFramePr>
          <p:cNvPr id="2" name="Table 1"/>
          <p:cNvGraphicFramePr>
            <a:graphicFrameLocks noGrp="1"/>
          </p:cNvGraphicFramePr>
          <p:nvPr>
            <p:extLst>
              <p:ext uri="{D42A27DB-BD31-4B8C-83A1-F6EECF244321}">
                <p14:modId xmlns:p14="http://schemas.microsoft.com/office/powerpoint/2010/main" val="876912763"/>
              </p:ext>
            </p:extLst>
          </p:nvPr>
        </p:nvGraphicFramePr>
        <p:xfrm>
          <a:off x="2918935" y="2086440"/>
          <a:ext cx="8954037" cy="4483864"/>
        </p:xfrm>
        <a:graphic>
          <a:graphicData uri="http://schemas.openxmlformats.org/drawingml/2006/table">
            <a:tbl>
              <a:tblPr firstRow="1" bandRow="1">
                <a:tableStyleId>{5C22544A-7EE6-4342-B048-85BDC9FD1C3A}</a:tableStyleId>
              </a:tblPr>
              <a:tblGrid>
                <a:gridCol w="1697763">
                  <a:extLst>
                    <a:ext uri="{9D8B030D-6E8A-4147-A177-3AD203B41FA5}">
                      <a16:colId xmlns:a16="http://schemas.microsoft.com/office/drawing/2014/main" val="20000"/>
                    </a:ext>
                  </a:extLst>
                </a:gridCol>
                <a:gridCol w="1697763">
                  <a:extLst>
                    <a:ext uri="{9D8B030D-6E8A-4147-A177-3AD203B41FA5}">
                      <a16:colId xmlns:a16="http://schemas.microsoft.com/office/drawing/2014/main" val="20001"/>
                    </a:ext>
                  </a:extLst>
                </a:gridCol>
                <a:gridCol w="1697763">
                  <a:extLst>
                    <a:ext uri="{9D8B030D-6E8A-4147-A177-3AD203B41FA5}">
                      <a16:colId xmlns:a16="http://schemas.microsoft.com/office/drawing/2014/main" val="20002"/>
                    </a:ext>
                  </a:extLst>
                </a:gridCol>
                <a:gridCol w="1697763">
                  <a:extLst>
                    <a:ext uri="{9D8B030D-6E8A-4147-A177-3AD203B41FA5}">
                      <a16:colId xmlns:a16="http://schemas.microsoft.com/office/drawing/2014/main" val="20003"/>
                    </a:ext>
                  </a:extLst>
                </a:gridCol>
                <a:gridCol w="2162985">
                  <a:extLst>
                    <a:ext uri="{9D8B030D-6E8A-4147-A177-3AD203B41FA5}">
                      <a16:colId xmlns:a16="http://schemas.microsoft.com/office/drawing/2014/main" val="20004"/>
                    </a:ext>
                  </a:extLst>
                </a:gridCol>
              </a:tblGrid>
              <a:tr h="842330">
                <a:tc>
                  <a:txBody>
                    <a:bodyPr/>
                    <a:lstStyle/>
                    <a:p>
                      <a:r>
                        <a:rPr lang="sv-SE" dirty="0"/>
                        <a:t>Registrerar informationen i ansökan</a:t>
                      </a:r>
                    </a:p>
                  </a:txBody>
                  <a:tcPr/>
                </a:tc>
                <a:tc>
                  <a:txBody>
                    <a:bodyPr/>
                    <a:lstStyle/>
                    <a:p>
                      <a:r>
                        <a:rPr lang="sv-SE" dirty="0"/>
                        <a:t>Registrerar charter-medlemmar</a:t>
                      </a:r>
                    </a:p>
                  </a:txBody>
                  <a:tcPr/>
                </a:tc>
                <a:tc>
                  <a:txBody>
                    <a:bodyPr/>
                    <a:lstStyle/>
                    <a:p>
                      <a:r>
                        <a:rPr lang="sv-SE" dirty="0"/>
                        <a:t>Registrerar Guiding Lion</a:t>
                      </a:r>
                    </a:p>
                  </a:txBody>
                  <a:tcPr/>
                </a:tc>
                <a:tc>
                  <a:txBody>
                    <a:bodyPr/>
                    <a:lstStyle/>
                    <a:p>
                      <a:r>
                        <a:rPr lang="sv-SE" dirty="0"/>
                        <a:t>Godkännande av ansökan</a:t>
                      </a:r>
                      <a:r>
                        <a:rPr lang="sv-SE" baseline="0" dirty="0"/>
                        <a:t> </a:t>
                      </a:r>
                    </a:p>
                  </a:txBody>
                  <a:tcPr/>
                </a:tc>
                <a:tc>
                  <a:txBody>
                    <a:bodyPr/>
                    <a:lstStyle/>
                    <a:p>
                      <a:r>
                        <a:rPr lang="sv-SE" dirty="0"/>
                        <a:t>Betalning via MyLCI</a:t>
                      </a:r>
                    </a:p>
                  </a:txBody>
                  <a:tcPr/>
                </a:tc>
                <a:extLst>
                  <a:ext uri="{0D108BD9-81ED-4DB2-BD59-A6C34878D82A}">
                    <a16:rowId xmlns:a16="http://schemas.microsoft.com/office/drawing/2014/main" val="10000"/>
                  </a:ext>
                </a:extLst>
              </a:tr>
              <a:tr h="673864">
                <a:tc>
                  <a:txBody>
                    <a:bodyPr/>
                    <a:lstStyle/>
                    <a:p>
                      <a:r>
                        <a:rPr lang="sv-SE" sz="1400" dirty="0"/>
                        <a:t>Distriktsguvernör</a:t>
                      </a:r>
                    </a:p>
                  </a:txBody>
                  <a:tcPr/>
                </a:tc>
                <a:tc>
                  <a:txBody>
                    <a:bodyPr/>
                    <a:lstStyle/>
                    <a:p>
                      <a:r>
                        <a:rPr lang="sv-SE" sz="1400" dirty="0"/>
                        <a:t>Distriktsguvernör</a:t>
                      </a:r>
                    </a:p>
                  </a:txBody>
                  <a:tcPr/>
                </a:tc>
                <a:tc>
                  <a:txBody>
                    <a:bodyPr/>
                    <a:lstStyle/>
                    <a:p>
                      <a:r>
                        <a:rPr lang="sv-SE" sz="1400" dirty="0"/>
                        <a:t>Distriktsguvernör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Distriktsguvernör</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Den nya klubbens kassör</a:t>
                      </a:r>
                    </a:p>
                    <a:p>
                      <a:endParaRPr lang="en-US" sz="1400" dirty="0"/>
                    </a:p>
                  </a:txBody>
                  <a:tcPr/>
                </a:tc>
                <a:extLst>
                  <a:ext uri="{0D108BD9-81ED-4DB2-BD59-A6C34878D82A}">
                    <a16:rowId xmlns:a16="http://schemas.microsoft.com/office/drawing/2014/main" val="10001"/>
                  </a:ext>
                </a:extLst>
              </a:tr>
              <a:tr h="299685">
                <a:tc>
                  <a:txBody>
                    <a:bodyPr/>
                    <a:lstStyle/>
                    <a:p>
                      <a:r>
                        <a:rPr lang="sv-SE" sz="1400" dirty="0"/>
                        <a:t>Samordningslion</a:t>
                      </a:r>
                    </a:p>
                  </a:txBody>
                  <a:tcPr/>
                </a:tc>
                <a:tc>
                  <a:txBody>
                    <a:bodyPr/>
                    <a:lstStyle/>
                    <a:p>
                      <a:r>
                        <a:rPr lang="sv-SE" sz="1400" dirty="0"/>
                        <a:t>Samordningslion</a:t>
                      </a:r>
                    </a:p>
                  </a:txBody>
                  <a:tcPr/>
                </a:tc>
                <a:tc>
                  <a:txBody>
                    <a:bodyPr/>
                    <a:lstStyle/>
                    <a:p>
                      <a:r>
                        <a:rPr lang="sv-SE" sz="1400" dirty="0"/>
                        <a:t>Samordningslion</a:t>
                      </a:r>
                    </a:p>
                  </a:txBody>
                  <a:tcPr/>
                </a:tc>
                <a:tc>
                  <a:txBody>
                    <a:bodyPr/>
                    <a:lstStyle/>
                    <a:p>
                      <a:r>
                        <a:rPr lang="sv-SE" sz="1400" dirty="0"/>
                        <a:t>Samordningslion</a:t>
                      </a:r>
                    </a:p>
                  </a:txBody>
                  <a:tcPr/>
                </a:tc>
                <a:tc>
                  <a:txBody>
                    <a:bodyPr/>
                    <a:lstStyle/>
                    <a:p>
                      <a:endParaRPr lang="en-US" sz="1400" dirty="0"/>
                    </a:p>
                  </a:txBody>
                  <a:tcPr/>
                </a:tc>
                <a:extLst>
                  <a:ext uri="{0D108BD9-81ED-4DB2-BD59-A6C34878D82A}">
                    <a16:rowId xmlns:a16="http://schemas.microsoft.com/office/drawing/2014/main" val="10002"/>
                  </a:ext>
                </a:extLst>
              </a:tr>
              <a:tr h="477320">
                <a:tc>
                  <a:txBody>
                    <a:bodyPr/>
                    <a:lstStyle/>
                    <a:p>
                      <a:r>
                        <a:rPr lang="sv-SE" sz="1400" dirty="0"/>
                        <a:t>Distriktets GMT- koordinator</a:t>
                      </a:r>
                    </a:p>
                  </a:txBody>
                  <a:tcPr/>
                </a:tc>
                <a:tc>
                  <a:txBody>
                    <a:bodyPr/>
                    <a:lstStyle/>
                    <a:p>
                      <a:r>
                        <a:rPr lang="sv-SE" sz="1400" dirty="0"/>
                        <a:t>Distriktets GMT- koordinator</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477320">
                <a:tc>
                  <a:txBody>
                    <a:bodyPr/>
                    <a:lstStyle/>
                    <a:p>
                      <a:r>
                        <a:rPr lang="sv-SE" sz="1400" dirty="0"/>
                        <a:t>Fadderklubbens president</a:t>
                      </a:r>
                    </a:p>
                  </a:txBody>
                  <a:tcPr/>
                </a:tc>
                <a:tc>
                  <a:txBody>
                    <a:bodyPr/>
                    <a:lstStyle/>
                    <a:p>
                      <a:r>
                        <a:rPr lang="sv-SE" sz="1400" dirty="0"/>
                        <a:t>Fadderklubbens president</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477320">
                <a:tc>
                  <a:txBody>
                    <a:bodyPr/>
                    <a:lstStyle/>
                    <a:p>
                      <a:r>
                        <a:rPr lang="sv-SE" sz="1400" dirty="0"/>
                        <a:t>Fadderklubbens</a:t>
                      </a:r>
                      <a:r>
                        <a:rPr lang="sv-SE" sz="1400" baseline="0" dirty="0"/>
                        <a:t> sekreterare</a:t>
                      </a:r>
                    </a:p>
                  </a:txBody>
                  <a:tcPr/>
                </a:tc>
                <a:tc>
                  <a:txBody>
                    <a:bodyPr/>
                    <a:lstStyle/>
                    <a:p>
                      <a:r>
                        <a:rPr lang="sv-SE" sz="1400" dirty="0"/>
                        <a:t>Fadderklubbens</a:t>
                      </a:r>
                      <a:r>
                        <a:rPr lang="sv-SE" sz="1400" baseline="0" dirty="0"/>
                        <a:t> sekreterare</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477320">
                <a:tc>
                  <a:txBody>
                    <a:bodyPr/>
                    <a:lstStyle/>
                    <a:p>
                      <a:endParaRPr lang="en-US" sz="1400" dirty="0"/>
                    </a:p>
                  </a:txBody>
                  <a:tcPr/>
                </a:tc>
                <a:tc>
                  <a:txBody>
                    <a:bodyPr/>
                    <a:lstStyle/>
                    <a:p>
                      <a:r>
                        <a:rPr lang="sv-SE" sz="1400" dirty="0"/>
                        <a:t>Den nya klubbens president</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r h="477320">
                <a:tc>
                  <a:txBody>
                    <a:bodyPr/>
                    <a:lstStyle/>
                    <a:p>
                      <a:endParaRPr lang="en-US" sz="1400" dirty="0"/>
                    </a:p>
                  </a:txBody>
                  <a:tcPr/>
                </a:tc>
                <a:tc>
                  <a:txBody>
                    <a:bodyPr/>
                    <a:lstStyle/>
                    <a:p>
                      <a:r>
                        <a:rPr lang="sv-SE" sz="1400" dirty="0"/>
                        <a:t>Den nya klubbens sekreterare</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778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 av ansökan</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907733" y="1740174"/>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dirty="0">
                <a:solidFill>
                  <a:srgbClr val="55565A"/>
                </a:solidFill>
              </a:rPr>
              <a:t>Ansökningar om nya klubbar måste skickas in via MyLCI. Följande steg bör följas för att chartra en ny klubb.  </a:t>
            </a:r>
          </a:p>
          <a:p>
            <a:endParaRPr lang="en-US" sz="1800" kern="0" dirty="0">
              <a:solidFill>
                <a:srgbClr val="55565A"/>
              </a:solidFill>
            </a:endParaRPr>
          </a:p>
          <a:p>
            <a:r>
              <a:rPr lang="sv-SE" sz="1800" dirty="0">
                <a:solidFill>
                  <a:srgbClr val="0070C0"/>
                </a:solidFill>
              </a:rPr>
              <a:t>Steg 1</a:t>
            </a:r>
            <a:r>
              <a:rPr lang="sv-SE" sz="1800" dirty="0">
                <a:solidFill>
                  <a:srgbClr val="55565A"/>
                </a:solidFill>
              </a:rPr>
              <a:t>:  </a:t>
            </a:r>
            <a:r>
              <a:rPr lang="sv-SE" sz="1800" b="1" dirty="0">
                <a:solidFill>
                  <a:srgbClr val="0070C0"/>
                </a:solidFill>
              </a:rPr>
              <a:t>Logga in på MyLCI.</a:t>
            </a:r>
            <a:r>
              <a:rPr lang="sv-SE" sz="1800" dirty="0">
                <a:solidFill>
                  <a:srgbClr val="55565A"/>
                </a:solidFill>
              </a:rPr>
              <a:t>  Du besöker MyLCI genom att klicka på </a:t>
            </a:r>
            <a:r>
              <a:rPr lang="sv-SE" sz="1800" b="1" dirty="0">
                <a:solidFill>
                  <a:srgbClr val="55565A"/>
                </a:solidFill>
              </a:rPr>
              <a:t>Logga in</a:t>
            </a:r>
            <a:r>
              <a:rPr lang="sv-SE" sz="1800" dirty="0">
                <a:solidFill>
                  <a:srgbClr val="55565A"/>
                </a:solidFill>
              </a:rPr>
              <a:t> på www.lionsclubs.org</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2918935" y="147323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pic>
        <p:nvPicPr>
          <p:cNvPr id="2" name="Picture 1"/>
          <p:cNvPicPr>
            <a:picLocks noChangeAspect="1"/>
          </p:cNvPicPr>
          <p:nvPr/>
        </p:nvPicPr>
        <p:blipFill>
          <a:blip r:embed="rId3"/>
          <a:stretch>
            <a:fillRect/>
          </a:stretch>
        </p:blipFill>
        <p:spPr>
          <a:xfrm>
            <a:off x="2918935" y="3775225"/>
            <a:ext cx="8415584" cy="1261242"/>
          </a:xfrm>
          <a:prstGeom prst="rect">
            <a:avLst/>
          </a:prstGeom>
        </p:spPr>
      </p:pic>
      <p:sp>
        <p:nvSpPr>
          <p:cNvPr id="3" name="Headline">
            <a:extLst>
              <a:ext uri="{FF2B5EF4-FFF2-40B4-BE49-F238E27FC236}">
                <a16:creationId xmlns:a16="http://schemas.microsoft.com/office/drawing/2014/main" id="{33087A15-CC22-42C7-974C-6E336A0410E8}"/>
              </a:ext>
            </a:extLst>
          </p:cNvPr>
          <p:cNvSpPr txBox="1">
            <a:spLocks/>
          </p:cNvSpPr>
          <p:nvPr/>
        </p:nvSpPr>
        <p:spPr>
          <a:xfrm>
            <a:off x="2847990" y="70419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MyLCI</a:t>
            </a:r>
          </a:p>
        </p:txBody>
      </p:sp>
    </p:spTree>
    <p:extLst>
      <p:ext uri="{BB962C8B-B14F-4D97-AF65-F5344CB8AC3E}">
        <p14:creationId xmlns:p14="http://schemas.microsoft.com/office/powerpoint/2010/main" val="57812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1" y="-16814"/>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0419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MyLCI</a:t>
            </a:r>
          </a:p>
        </p:txBody>
      </p:sp>
      <p:sp>
        <p:nvSpPr>
          <p:cNvPr id="5" name="Body Copy">
            <a:extLst>
              <a:ext uri="{FF2B5EF4-FFF2-40B4-BE49-F238E27FC236}">
                <a16:creationId xmlns:a16="http://schemas.microsoft.com/office/drawing/2014/main" id="{90080B9E-C426-BF41-B08F-C2859FA9C036}"/>
              </a:ext>
            </a:extLst>
          </p:cNvPr>
          <p:cNvSpPr txBox="1">
            <a:spLocks/>
          </p:cNvSpPr>
          <p:nvPr/>
        </p:nvSpPr>
        <p:spPr>
          <a:xfrm>
            <a:off x="2847990" y="1759093"/>
            <a:ext cx="8875358" cy="943838"/>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dirty="0">
                <a:solidFill>
                  <a:srgbClr val="55565A"/>
                </a:solidFill>
              </a:rPr>
              <a:t>Steg 2: </a:t>
            </a:r>
            <a:r>
              <a:rPr lang="sv-SE" sz="1800" b="1" dirty="0">
                <a:solidFill>
                  <a:schemeClr val="accent1"/>
                </a:solidFill>
              </a:rPr>
              <a:t>Inloggningssida: </a:t>
            </a:r>
          </a:p>
          <a:p>
            <a:r>
              <a:rPr lang="sv-SE" sz="1800" dirty="0">
                <a:solidFill>
                  <a:srgbClr val="55565A"/>
                </a:solidFill>
              </a:rPr>
              <a:t>Du kommer att komma till Lions Clubs Internationals inloggningssida. Klicka på knappen </a:t>
            </a:r>
            <a:r>
              <a:rPr lang="sv-SE" sz="1800" b="1" dirty="0">
                <a:solidFill>
                  <a:srgbClr val="0070C0"/>
                </a:solidFill>
              </a:rPr>
              <a:t>Fortsätt</a:t>
            </a:r>
            <a:r>
              <a:rPr lang="sv-SE" sz="1800" dirty="0">
                <a:solidFill>
                  <a:srgbClr val="55565A"/>
                </a:solidFill>
              </a:rPr>
              <a:t> under ”MyLCI Verktyg för lionledare”.</a:t>
            </a:r>
          </a:p>
          <a:p>
            <a:endParaRPr lang="en-US" sz="1800" kern="0" dirty="0">
              <a:solidFill>
                <a:srgbClr val="55565A"/>
              </a:solidFill>
            </a:endParaRPr>
          </a:p>
          <a:p>
            <a:endParaRPr lang="en-US" sz="1800" kern="0" dirty="0">
              <a:solidFill>
                <a:srgbClr val="55565A"/>
              </a:solidFill>
            </a:endParaRPr>
          </a:p>
        </p:txBody>
      </p:sp>
      <p:pic>
        <p:nvPicPr>
          <p:cNvPr id="6" name="Picture 5"/>
          <p:cNvPicPr>
            <a:picLocks noChangeAspect="1"/>
          </p:cNvPicPr>
          <p:nvPr/>
        </p:nvPicPr>
        <p:blipFill>
          <a:blip r:embed="rId2"/>
          <a:stretch>
            <a:fillRect/>
          </a:stretch>
        </p:blipFill>
        <p:spPr>
          <a:xfrm>
            <a:off x="2847990" y="2817769"/>
            <a:ext cx="8561538" cy="3916600"/>
          </a:xfrm>
          <a:prstGeom prst="rect">
            <a:avLst/>
          </a:prstGeom>
        </p:spPr>
      </p:pic>
      <p:sp>
        <p:nvSpPr>
          <p:cNvPr id="8" name="Yellow Bar">
            <a:extLst>
              <a:ext uri="{FF2B5EF4-FFF2-40B4-BE49-F238E27FC236}">
                <a16:creationId xmlns:a16="http://schemas.microsoft.com/office/drawing/2014/main" id="{416463D0-0882-45F5-B23A-3EE7A7817675}"/>
              </a:ext>
            </a:extLst>
          </p:cNvPr>
          <p:cNvSpPr/>
          <p:nvPr/>
        </p:nvSpPr>
        <p:spPr>
          <a:xfrm>
            <a:off x="2918935" y="147323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
        <p:nvSpPr>
          <p:cNvPr id="11" name="Headline">
            <a:extLst>
              <a:ext uri="{FF2B5EF4-FFF2-40B4-BE49-F238E27FC236}">
                <a16:creationId xmlns:a16="http://schemas.microsoft.com/office/drawing/2014/main" id="{4A1FF0FB-4BF9-42F6-9023-D93908D44DEE}"/>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 av ansökan</a:t>
            </a:r>
          </a:p>
        </p:txBody>
      </p:sp>
    </p:spTree>
    <p:extLst>
      <p:ext uri="{BB962C8B-B14F-4D97-AF65-F5344CB8AC3E}">
        <p14:creationId xmlns:p14="http://schemas.microsoft.com/office/powerpoint/2010/main" val="281007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935101"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MyLCI</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918935" y="1902523"/>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dirty="0">
                <a:solidFill>
                  <a:srgbClr val="0070C0"/>
                </a:solidFill>
              </a:rPr>
              <a:t>Steg 3</a:t>
            </a:r>
            <a:r>
              <a:rPr lang="sv-SE" sz="1800" dirty="0">
                <a:solidFill>
                  <a:srgbClr val="55565A"/>
                </a:solidFill>
              </a:rPr>
              <a:t>:  </a:t>
            </a:r>
            <a:r>
              <a:rPr lang="sv-SE" sz="1800" i="1" dirty="0">
                <a:solidFill>
                  <a:srgbClr val="55565A"/>
                </a:solidFill>
              </a:rPr>
              <a:t>Klicka på fliken ”Mina lionklubbar” och klicka därefter på ansökningar för nya klubbar i menyn. </a:t>
            </a:r>
            <a:r>
              <a:rPr lang="sv-SE" sz="1800" dirty="0">
                <a:solidFill>
                  <a:srgbClr val="55565A"/>
                </a:solidFill>
              </a:rPr>
              <a:t>Klicka på knappen lägg till klubb.</a:t>
            </a:r>
          </a:p>
          <a:p>
            <a:endParaRPr lang="en-US" sz="1800" i="1" kern="0" dirty="0">
              <a:solidFill>
                <a:srgbClr val="55565A"/>
              </a:solidFill>
            </a:endParaRPr>
          </a:p>
          <a:p>
            <a:endParaRPr lang="en-US" sz="1800" i="1" kern="0" dirty="0">
              <a:solidFill>
                <a:srgbClr val="55565A"/>
              </a:solidFill>
            </a:endParaRPr>
          </a:p>
        </p:txBody>
      </p:sp>
      <p:pic>
        <p:nvPicPr>
          <p:cNvPr id="7" name="Picture 6"/>
          <p:cNvPicPr>
            <a:picLocks noChangeAspect="1"/>
          </p:cNvPicPr>
          <p:nvPr/>
        </p:nvPicPr>
        <p:blipFill>
          <a:blip r:embed="rId3"/>
          <a:stretch>
            <a:fillRect/>
          </a:stretch>
        </p:blipFill>
        <p:spPr>
          <a:xfrm>
            <a:off x="3008485" y="2732954"/>
            <a:ext cx="3308311" cy="3779434"/>
          </a:xfrm>
          <a:prstGeom prst="rect">
            <a:avLst/>
          </a:prstGeom>
        </p:spPr>
      </p:pic>
      <p:pic>
        <p:nvPicPr>
          <p:cNvPr id="8" name="Picture 7"/>
          <p:cNvPicPr>
            <a:picLocks noChangeAspect="1"/>
          </p:cNvPicPr>
          <p:nvPr/>
        </p:nvPicPr>
        <p:blipFill>
          <a:blip r:embed="rId4"/>
          <a:stretch>
            <a:fillRect/>
          </a:stretch>
        </p:blipFill>
        <p:spPr>
          <a:xfrm>
            <a:off x="7783478" y="2911222"/>
            <a:ext cx="3324225" cy="762000"/>
          </a:xfrm>
          <a:prstGeom prst="rect">
            <a:avLst/>
          </a:prstGeom>
        </p:spPr>
      </p:pic>
      <p:sp>
        <p:nvSpPr>
          <p:cNvPr id="9"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a:t>
            </a:r>
            <a:br>
              <a:rPr lang="sv-SE" sz="1600" dirty="0">
                <a:solidFill>
                  <a:srgbClr val="EBB700"/>
                </a:solidFill>
              </a:rPr>
            </a:br>
            <a:r>
              <a:rPr lang="sv-SE" sz="1600" dirty="0">
                <a:solidFill>
                  <a:srgbClr val="EBB700"/>
                </a:solidFill>
              </a:rPr>
              <a:t>av ansökan</a:t>
            </a:r>
          </a:p>
        </p:txBody>
      </p:sp>
      <p:cxnSp>
        <p:nvCxnSpPr>
          <p:cNvPr id="11" name="Straight Arrow Connector 10"/>
          <p:cNvCxnSpPr/>
          <p:nvPr/>
        </p:nvCxnSpPr>
        <p:spPr>
          <a:xfrm flipH="1" flipV="1">
            <a:off x="5689611" y="4540730"/>
            <a:ext cx="2646485" cy="5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42860" y="4350480"/>
            <a:ext cx="2243871" cy="830997"/>
          </a:xfrm>
          <a:prstGeom prst="rect">
            <a:avLst/>
          </a:prstGeom>
          <a:solidFill>
            <a:schemeClr val="accent1"/>
          </a:solidFill>
        </p:spPr>
        <p:txBody>
          <a:bodyPr wrap="square" rtlCol="0">
            <a:normAutofit fontScale="92500"/>
          </a:bodyPr>
          <a:lstStyle/>
          <a:p>
            <a:r>
              <a:rPr lang="sv-SE" sz="1600" dirty="0"/>
              <a:t>Tips:  Använd detta steg för att se den nya klubben under hela processen.</a:t>
            </a:r>
          </a:p>
        </p:txBody>
      </p:sp>
      <p:sp>
        <p:nvSpPr>
          <p:cNvPr id="15" name="Yellow Bar">
            <a:extLst>
              <a:ext uri="{FF2B5EF4-FFF2-40B4-BE49-F238E27FC236}">
                <a16:creationId xmlns:a16="http://schemas.microsoft.com/office/drawing/2014/main" id="{70949574-0CCF-4774-99B8-707B589DA4D5}"/>
              </a:ext>
            </a:extLst>
          </p:cNvPr>
          <p:cNvSpPr/>
          <p:nvPr/>
        </p:nvSpPr>
        <p:spPr>
          <a:xfrm>
            <a:off x="2918935" y="147323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151293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34179" y="-23547"/>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962595" y="130863"/>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dirty="0">
                <a:solidFill>
                  <a:srgbClr val="00338D"/>
                </a:solidFill>
              </a:rPr>
              <a:t>MyLCI</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962595" y="1019069"/>
            <a:ext cx="8875358" cy="781683"/>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600" b="1" dirty="0">
                <a:solidFill>
                  <a:srgbClr val="0070C0"/>
                </a:solidFill>
              </a:rPr>
              <a:t>Steg 4:  Innan insändande</a:t>
            </a:r>
            <a:r>
              <a:rPr lang="sv-SE" sz="1600" b="1" dirty="0">
                <a:solidFill>
                  <a:srgbClr val="55565A"/>
                </a:solidFill>
              </a:rPr>
              <a:t> - </a:t>
            </a:r>
            <a:r>
              <a:rPr lang="sv-SE" sz="1600" dirty="0">
                <a:solidFill>
                  <a:srgbClr val="55565A"/>
                </a:solidFill>
              </a:rPr>
              <a:t>Ange den information som efterfrågas. Markera rutan för kriterier för klubbar, rutan för distriktsguvernörens godkännande och klicka därefter på spara, för att flytta ansökan till nästa steg.</a:t>
            </a:r>
          </a:p>
          <a:p>
            <a:endParaRPr lang="en-US" sz="1800" i="1" kern="0" dirty="0">
              <a:solidFill>
                <a:srgbClr val="55565A"/>
              </a:solidFill>
            </a:endParaRPr>
          </a:p>
          <a:p>
            <a:endParaRPr lang="en-US" sz="1800" i="1" kern="0" dirty="0">
              <a:solidFill>
                <a:srgbClr val="55565A"/>
              </a:solidFill>
            </a:endParaRPr>
          </a:p>
        </p:txBody>
      </p:sp>
      <p:pic>
        <p:nvPicPr>
          <p:cNvPr id="9" name="Picture 8"/>
          <p:cNvPicPr/>
          <p:nvPr/>
        </p:nvPicPr>
        <p:blipFill>
          <a:blip r:embed="rId3"/>
          <a:stretch>
            <a:fillRect/>
          </a:stretch>
        </p:blipFill>
        <p:spPr>
          <a:xfrm>
            <a:off x="3052349" y="1880150"/>
            <a:ext cx="5187460" cy="4730869"/>
          </a:xfrm>
          <a:prstGeom prst="rect">
            <a:avLst/>
          </a:prstGeom>
        </p:spPr>
      </p:pic>
      <p:sp>
        <p:nvSpPr>
          <p:cNvPr id="10" name="Rectangle 9"/>
          <p:cNvSpPr/>
          <p:nvPr/>
        </p:nvSpPr>
        <p:spPr>
          <a:xfrm>
            <a:off x="8242149" y="2526222"/>
            <a:ext cx="4210050" cy="2677656"/>
          </a:xfrm>
          <a:prstGeom prst="rect">
            <a:avLst/>
          </a:prstGeom>
        </p:spPr>
        <p:txBody>
          <a:bodyPr wrap="square">
            <a:spAutoFit/>
          </a:bodyPr>
          <a:lstStyle/>
          <a:p>
            <a:r>
              <a:rPr lang="sv-SE" sz="2000" b="1" dirty="0">
                <a:latin typeface="Helvetica" panose="020B0604020202020204" pitchFamily="34" charset="0"/>
                <a:cs typeface="Helvetica" panose="020B0604020202020204" pitchFamily="34" charset="0"/>
              </a:rPr>
              <a:t>Ansökan består av 6 enkla avsnitt:</a:t>
            </a:r>
          </a:p>
          <a:p>
            <a:endParaRPr lang="en-US" sz="2000" dirty="0">
              <a:latin typeface="Helvetica" panose="020B0604020202020204" pitchFamily="34" charset="0"/>
              <a:cs typeface="Helvetica" panose="020B0604020202020204" pitchFamily="34" charset="0"/>
            </a:endParaRPr>
          </a:p>
          <a:p>
            <a:pPr marL="457200" indent="-457200">
              <a:buFont typeface="+mj-lt"/>
              <a:buAutoNum type="arabicPeriod"/>
            </a:pPr>
            <a:r>
              <a:rPr lang="sv-SE" dirty="0">
                <a:latin typeface="Helvetica" panose="020B0604020202020204" pitchFamily="34" charset="0"/>
                <a:cs typeface="Helvetica" panose="020B0604020202020204" pitchFamily="34" charset="0"/>
              </a:rPr>
              <a:t>Information om ny klubb</a:t>
            </a:r>
          </a:p>
          <a:p>
            <a:pPr marL="457200" indent="-457200">
              <a:buFont typeface="+mj-lt"/>
              <a:buAutoNum type="arabicPeriod"/>
            </a:pPr>
            <a:r>
              <a:rPr lang="sv-SE" dirty="0">
                <a:latin typeface="Helvetica" panose="020B0604020202020204" pitchFamily="34" charset="0"/>
                <a:cs typeface="Helvetica" panose="020B0604020202020204" pitchFamily="34" charset="0"/>
              </a:rPr>
              <a:t>Fadderklubb</a:t>
            </a:r>
          </a:p>
          <a:p>
            <a:pPr marL="457200" indent="-457200">
              <a:buFont typeface="+mj-lt"/>
              <a:buAutoNum type="arabicPeriod"/>
            </a:pPr>
            <a:r>
              <a:rPr lang="sv-SE" dirty="0">
                <a:latin typeface="Helvetica" panose="020B0604020202020204" pitchFamily="34" charset="0"/>
                <a:cs typeface="Helvetica" panose="020B0604020202020204" pitchFamily="34" charset="0"/>
              </a:rPr>
              <a:t>Nya klubbtjänstemän</a:t>
            </a:r>
          </a:p>
          <a:p>
            <a:pPr marL="457200" indent="-457200">
              <a:buFont typeface="+mj-lt"/>
              <a:buAutoNum type="arabicPeriod"/>
            </a:pPr>
            <a:r>
              <a:rPr lang="sv-SE" dirty="0">
                <a:latin typeface="Helvetica" panose="020B0604020202020204" pitchFamily="34" charset="0"/>
                <a:cs typeface="Helvetica" panose="020B0604020202020204" pitchFamily="34" charset="0"/>
              </a:rPr>
              <a:t>Uppskattning av antal chartermedlemmar</a:t>
            </a:r>
          </a:p>
          <a:p>
            <a:pPr marL="457200" indent="-457200">
              <a:buFont typeface="+mj-lt"/>
              <a:buAutoNum type="arabicPeriod"/>
            </a:pPr>
            <a:r>
              <a:rPr lang="sv-SE" dirty="0">
                <a:latin typeface="Helvetica" panose="020B0604020202020204" pitchFamily="34" charset="0"/>
                <a:cs typeface="Helvetica" panose="020B0604020202020204" pitchFamily="34" charset="0"/>
              </a:rPr>
              <a:t>Kriterier för klubbar</a:t>
            </a:r>
          </a:p>
          <a:p>
            <a:pPr marL="457200" indent="-457200">
              <a:buFont typeface="+mj-lt"/>
              <a:buAutoNum type="arabicPeriod"/>
            </a:pPr>
            <a:r>
              <a:rPr lang="sv-SE" dirty="0">
                <a:latin typeface="Helvetica" panose="020B0604020202020204" pitchFamily="34" charset="0"/>
                <a:cs typeface="Helvetica" panose="020B0604020202020204" pitchFamily="34" charset="0"/>
              </a:rPr>
              <a:t>Kommentarer</a:t>
            </a: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1600" dirty="0">
                <a:solidFill>
                  <a:srgbClr val="EBB700"/>
                </a:solidFill>
              </a:rPr>
              <a:t>Insändande </a:t>
            </a:r>
            <a:br>
              <a:rPr lang="sv-SE" sz="1600" dirty="0">
                <a:solidFill>
                  <a:srgbClr val="EBB700"/>
                </a:solidFill>
              </a:rPr>
            </a:br>
            <a:r>
              <a:rPr lang="sv-SE" sz="1600" dirty="0">
                <a:solidFill>
                  <a:srgbClr val="EBB700"/>
                </a:solidFill>
              </a:rPr>
              <a:t>av ansökan</a:t>
            </a:r>
          </a:p>
        </p:txBody>
      </p:sp>
      <p:cxnSp>
        <p:nvCxnSpPr>
          <p:cNvPr id="8" name="Straight Arrow Connector 7"/>
          <p:cNvCxnSpPr/>
          <p:nvPr/>
        </p:nvCxnSpPr>
        <p:spPr>
          <a:xfrm flipH="1">
            <a:off x="5108023" y="5006092"/>
            <a:ext cx="634791" cy="2461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342369" y="6515993"/>
            <a:ext cx="609824" cy="1364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369240" y="5775578"/>
            <a:ext cx="838332" cy="2577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5848090" y="4783015"/>
            <a:ext cx="1704501" cy="276999"/>
          </a:xfrm>
          <a:prstGeom prst="rect">
            <a:avLst/>
          </a:prstGeom>
          <a:solidFill>
            <a:srgbClr val="00B0F0"/>
          </a:solidFill>
        </p:spPr>
        <p:txBody>
          <a:bodyPr wrap="square" rtlCol="0">
            <a:spAutoFit/>
          </a:bodyPr>
          <a:lstStyle/>
          <a:p>
            <a:r>
              <a:rPr lang="sv-SE" sz="1200" dirty="0"/>
              <a:t>Kriterier för ny klubb </a:t>
            </a:r>
          </a:p>
        </p:txBody>
      </p:sp>
      <p:sp>
        <p:nvSpPr>
          <p:cNvPr id="16" name="TextBox 15"/>
          <p:cNvSpPr txBox="1"/>
          <p:nvPr/>
        </p:nvSpPr>
        <p:spPr>
          <a:xfrm>
            <a:off x="1538653" y="5274029"/>
            <a:ext cx="1511355" cy="461665"/>
          </a:xfrm>
          <a:prstGeom prst="rect">
            <a:avLst/>
          </a:prstGeom>
          <a:solidFill>
            <a:srgbClr val="00B0F0"/>
          </a:solidFill>
        </p:spPr>
        <p:txBody>
          <a:bodyPr wrap="square" rtlCol="0">
            <a:spAutoFit/>
          </a:bodyPr>
          <a:lstStyle/>
          <a:p>
            <a:r>
              <a:rPr lang="sv-SE" sz="1200" dirty="0"/>
              <a:t>Distriktsguvernörens godkännande</a:t>
            </a:r>
          </a:p>
        </p:txBody>
      </p:sp>
      <p:sp>
        <p:nvSpPr>
          <p:cNvPr id="17" name="TextBox 16"/>
          <p:cNvSpPr txBox="1"/>
          <p:nvPr/>
        </p:nvSpPr>
        <p:spPr>
          <a:xfrm>
            <a:off x="1380392" y="6472520"/>
            <a:ext cx="1911219" cy="276999"/>
          </a:xfrm>
          <a:prstGeom prst="rect">
            <a:avLst/>
          </a:prstGeom>
          <a:solidFill>
            <a:srgbClr val="00B0F0"/>
          </a:solidFill>
        </p:spPr>
        <p:txBody>
          <a:bodyPr wrap="square" rtlCol="0">
            <a:spAutoFit/>
          </a:bodyPr>
          <a:lstStyle/>
          <a:p>
            <a:r>
              <a:rPr lang="sv-SE" sz="1200" dirty="0"/>
              <a:t>Spara för insändande</a:t>
            </a:r>
          </a:p>
        </p:txBody>
      </p:sp>
      <p:sp>
        <p:nvSpPr>
          <p:cNvPr id="18" name="TextBox 17"/>
          <p:cNvSpPr txBox="1"/>
          <p:nvPr/>
        </p:nvSpPr>
        <p:spPr>
          <a:xfrm>
            <a:off x="8476380" y="2154597"/>
            <a:ext cx="1381452" cy="276999"/>
          </a:xfrm>
          <a:prstGeom prst="rect">
            <a:avLst/>
          </a:prstGeom>
          <a:solidFill>
            <a:srgbClr val="00B0F0"/>
          </a:solidFill>
        </p:spPr>
        <p:txBody>
          <a:bodyPr wrap="square" rtlCol="0">
            <a:spAutoFit/>
          </a:bodyPr>
          <a:lstStyle/>
          <a:p>
            <a:r>
              <a:rPr lang="sv-SE" sz="1200" dirty="0"/>
              <a:t>Ansökningssteg</a:t>
            </a:r>
          </a:p>
        </p:txBody>
      </p:sp>
      <p:cxnSp>
        <p:nvCxnSpPr>
          <p:cNvPr id="14" name="Straight Arrow Connector 13"/>
          <p:cNvCxnSpPr/>
          <p:nvPr/>
        </p:nvCxnSpPr>
        <p:spPr>
          <a:xfrm flipH="1">
            <a:off x="7863840" y="2323378"/>
            <a:ext cx="540327" cy="52571"/>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sp>
        <p:nvSpPr>
          <p:cNvPr id="7" name="Yellow Bar">
            <a:extLst>
              <a:ext uri="{FF2B5EF4-FFF2-40B4-BE49-F238E27FC236}">
                <a16:creationId xmlns:a16="http://schemas.microsoft.com/office/drawing/2014/main" id="{7FBE3A27-69AD-4C1F-B374-ED77826EF85D}"/>
              </a:ext>
            </a:extLst>
          </p:cNvPr>
          <p:cNvSpPr/>
          <p:nvPr/>
        </p:nvSpPr>
        <p:spPr>
          <a:xfrm>
            <a:off x="3085427" y="77739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dirty="0">
                <a:latin typeface="Arial" charset="0"/>
                <a:ea typeface="Arial" charset="0"/>
                <a:cs typeface="Arial" charset="0"/>
              </a:rPr>
              <a:t> </a:t>
            </a:r>
          </a:p>
        </p:txBody>
      </p:sp>
    </p:spTree>
    <p:extLst>
      <p:ext uri="{BB962C8B-B14F-4D97-AF65-F5344CB8AC3E}">
        <p14:creationId xmlns:p14="http://schemas.microsoft.com/office/powerpoint/2010/main" val="15157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1000"/>
                                        <p:tgtEl>
                                          <p:spTgt spid="10">
                                            <p:txEl>
                                              <p:pRg st="3" end="3"/>
                                            </p:txEl>
                                          </p:spTgt>
                                        </p:tgtEl>
                                      </p:cBhvr>
                                    </p:animEffect>
                                    <p:anim calcmode="lin" valueType="num">
                                      <p:cBhvr>
                                        <p:cTn id="1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anim calcmode="lin" valueType="num">
                                      <p:cBhvr>
                                        <p:cTn id="2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1000"/>
                                        <p:tgtEl>
                                          <p:spTgt spid="10">
                                            <p:txEl>
                                              <p:pRg st="5" end="5"/>
                                            </p:txEl>
                                          </p:spTgt>
                                        </p:tgtEl>
                                      </p:cBhvr>
                                    </p:animEffect>
                                    <p:anim calcmode="lin" valueType="num">
                                      <p:cBhvr>
                                        <p:cTn id="2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000"/>
                                        <p:tgtEl>
                                          <p:spTgt spid="10">
                                            <p:txEl>
                                              <p:pRg st="6" end="6"/>
                                            </p:txEl>
                                          </p:spTgt>
                                        </p:tgtEl>
                                      </p:cBhvr>
                                    </p:animEffect>
                                    <p:anim calcmode="lin" valueType="num">
                                      <p:cBhvr>
                                        <p:cTn id="3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100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1000"/>
                                        <p:tgtEl>
                                          <p:spTgt spid="10">
                                            <p:txEl>
                                              <p:pRg st="7" end="7"/>
                                            </p:txEl>
                                          </p:spTgt>
                                        </p:tgtEl>
                                      </p:cBhvr>
                                    </p:animEffect>
                                    <p:anim calcmode="lin" valueType="num">
                                      <p:cBhvr>
                                        <p:cTn id="3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6805</TotalTime>
  <Words>1176</Words>
  <Application>Microsoft Office PowerPoint</Application>
  <PresentationFormat>Widescreen</PresentationFormat>
  <Paragraphs>238</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Helvetica</vt:lpstr>
      <vt:lpstr>Helvetica Neue</vt:lpstr>
      <vt:lpstr>Wingdings</vt:lpstr>
      <vt:lpstr>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Jason</dc:creator>
  <cp:lastModifiedBy>Gray, Tracy</cp:lastModifiedBy>
  <cp:revision>297</cp:revision>
  <dcterms:created xsi:type="dcterms:W3CDTF">2018-11-12T16:45:52Z</dcterms:created>
  <dcterms:modified xsi:type="dcterms:W3CDTF">2023-04-13T16:20:49Z</dcterms:modified>
</cp:coreProperties>
</file>