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4"/>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90"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3" autoAdjust="0"/>
    <p:restoredTop sz="96327" autoAdjust="0"/>
  </p:normalViewPr>
  <p:slideViewPr>
    <p:cSldViewPr>
      <p:cViewPr varScale="1">
        <p:scale>
          <a:sx n="124" d="100"/>
          <a:sy n="124" d="100"/>
        </p:scale>
        <p:origin x="59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fi-FI" b="1"/>
            <a:t>1917</a:t>
          </a:r>
          <a:r>
            <a:rPr lang="fi-FI"/>
            <a:t>: Melvin Jones perusti LCI:n.</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fi-FI" b="1"/>
            <a:t>1920</a:t>
          </a:r>
          <a:r>
            <a:rPr lang="fi-FI"/>
            <a:t>: LCI:sta tulee kansainvälinen kun Kanadaan perustetaan klubi.</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fi-FI" b="1"/>
            <a:t>1925</a:t>
          </a:r>
          <a:r>
            <a:rPr lang="fi-FI"/>
            <a:t>: Helen Keller kutsuu lioneita toimimaan "sokeiden ritareina."</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fi-FI" b="1"/>
            <a:t>1945</a:t>
          </a:r>
          <a:r>
            <a:rPr lang="fi-FI"/>
            <a:t>: LCI auttaa määrittelemään YK:n perustamisasiakirjan.</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fi-FI" b="1"/>
            <a:t>1957</a:t>
          </a:r>
          <a:r>
            <a:rPr lang="fi-FI"/>
            <a:t>: Leoklubiohjelma perustetaan.</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fi-FI" b="1"/>
            <a:t>1968</a:t>
          </a:r>
          <a:r>
            <a:rPr lang="fi-FI"/>
            <a:t>: Lions Clubs Internationalin säätiö perustetaan.</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fi-FI" b="1"/>
            <a:t>1990</a:t>
          </a:r>
          <a:r>
            <a:rPr lang="fi-FI"/>
            <a:t>: SightFirst aloitetaan.</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fi-FI" b="1"/>
            <a:t>Tänä päivänä:</a:t>
          </a:r>
          <a:r>
            <a:rPr lang="fi-FI"/>
            <a:t> Kansainvälinen verkostomme on kasvanut kattamaan yli 200 maata ja maantieteellistä aluetta.</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fi-FI"/>
            <a:t>1987: LCI:sta tulee ensimmäinen palveluklubijärjestö, joka ottaa naisia jäseniksi.</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b="1" kern="1200"/>
            <a:t>1917</a:t>
          </a:r>
          <a:r>
            <a:rPr lang="fi-FI" sz="1600" kern="1200"/>
            <a:t>: Melvin Jones perusti LCI:n.</a:t>
          </a:r>
        </a:p>
        <a:p>
          <a:pPr marL="0" lvl="0" indent="0" algn="ctr" defTabSz="711200">
            <a:lnSpc>
              <a:spcPct val="90000"/>
            </a:lnSpc>
            <a:spcBef>
              <a:spcPct val="0"/>
            </a:spcBef>
            <a:spcAft>
              <a:spcPct val="35000"/>
            </a:spcAft>
            <a:buNone/>
          </a:pPr>
          <a:endParaRPr lang="en-US" sz="16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b="1" kern="1200"/>
            <a:t>1920</a:t>
          </a:r>
          <a:r>
            <a:rPr lang="fi-FI" sz="1600" kern="1200"/>
            <a:t>: LCI:sta tulee kansainvälinen kun Kanadaan perustetaan klubi.</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b="1" kern="1200"/>
            <a:t>1925</a:t>
          </a:r>
          <a:r>
            <a:rPr lang="fi-FI" sz="1600" kern="1200"/>
            <a:t>: Helen Keller kutsuu lioneita toimimaan "sokeiden ritareina."</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b="1" kern="1200"/>
            <a:t>1945</a:t>
          </a:r>
          <a:r>
            <a:rPr lang="fi-FI" sz="1600" kern="1200"/>
            <a:t>: LCI auttaa määrittelemään YK:n perustamisasiakirjan.</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b="1" kern="1200"/>
            <a:t>1957</a:t>
          </a:r>
          <a:r>
            <a:rPr lang="fi-FI" sz="1600" kern="1200"/>
            <a:t>: Leoklubiohjelma perustetaan.</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b="1" kern="1200"/>
            <a:t>1968</a:t>
          </a:r>
          <a:r>
            <a:rPr lang="fi-FI" sz="1600" kern="1200"/>
            <a:t>: Lions Clubs Internationalin säätiö perustetaan.</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kern="1200"/>
            <a:t>1987: LCI:sta tulee ensimmäinen palveluklubijärjestö, joka ottaa naisia jäseniksi.</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b="1" kern="1200"/>
            <a:t>1990</a:t>
          </a:r>
          <a:r>
            <a:rPr lang="fi-FI" sz="1600" kern="1200"/>
            <a:t>: SightFirst aloitetaan.</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b="1" kern="1200"/>
            <a:t>Tänä päivänä:</a:t>
          </a:r>
          <a:r>
            <a:rPr lang="fi-FI" sz="1600" kern="1200"/>
            <a:t> Kansainvälinen verkostomme on kasvanut kattamaan yli 200 maata ja maantieteellistä aluetta.</a:t>
          </a:r>
        </a:p>
      </dsp:txBody>
      <dsp:txXfrm>
        <a:off x="6202518" y="4141509"/>
        <a:ext cx="2476285"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1"/>
              <a:t>Vinkki kouluttajalle:</a:t>
            </a:r>
            <a:r>
              <a:rPr lang="fi-FI" b="1" baseline="0"/>
              <a:t> </a:t>
            </a:r>
            <a:r>
              <a:rPr lang="fi-FI"/>
              <a:t>Lisää tähän muuta tarvittavaa tietoa, kuten uuden jäsenen perehdytyksen hoitavan kouluttajan nimi.</a:t>
            </a:r>
            <a:r>
              <a:rPr lang="fi-FI" baseline="0"/>
              <a:t> Käytä tätä PowerPoint-esitystä yhdessä Uuden jäsenen perehdytysoppaan kanssa. Varmista, että jokainen osallistuja on saanut kopion Uuden jäsenen perehdytysoppaasta, jotta he voivat seurata esitystä.</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1"/>
              <a:t>Vinkki kouluttajalle: </a:t>
            </a:r>
            <a:r>
              <a:rPr lang="fi-FI" baseline="0"/>
              <a:t>Voit lisätä valokuvia projekteista tälle kalvolle.</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b="1"/>
              <a:t>Vinkki kouluttajalle: </a:t>
            </a:r>
            <a:r>
              <a:rPr lang="fi-FI" baseline="0"/>
              <a:t>Lisää muuta kokouksiin liittyvää tietoa.</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1"/>
              <a:t>Vinkki kouluttajalle: </a:t>
            </a:r>
            <a:r>
              <a:rPr lang="fi-FI"/>
              <a:t>Selitä, että aktiviteettibudjetti koostuu yleisöltä kerätyistä varoista ja niitä voidaan käyttää vain paikkakunnan tai yleisön tarpeiden täyttämiseen.</a:t>
            </a:r>
            <a:r>
              <a:rPr lang="fi-FI" baseline="0"/>
              <a:t> Hallintobudjetista hoidetaan klubin toiminta ja nämä varat tulevat yleensä klubin jäsenmaksuista.</a:t>
            </a:r>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fi-FI" b="1"/>
              <a:t>Vinkki kouluttajalle: </a:t>
            </a:r>
            <a:r>
              <a:rPr lang="fi-FI"/>
              <a:t>Voit lisätä muuta tietoa tähän piiristä ja moninkertaispiiristä kuten esim. piirin aluerajat ja tietoja moninkertaispiiristä.</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Vinkki kouluttajalle:</a:t>
            </a:r>
            <a:r>
              <a:rPr lang="fi-FI" b="0" baseline="0"/>
              <a:t> Käy lyhyesti läpi jokainen näistä viroista. Roolien kuvaukset löytyvät kouluttajan ja koulutettavan käsikirjoista.</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1"/>
              <a:t>Vinkki kouluttajalle:</a:t>
            </a:r>
            <a:r>
              <a:rPr lang="fi-FI" b="1" baseline="0"/>
              <a:t> </a:t>
            </a:r>
            <a:r>
              <a:rPr lang="fi-FI"/>
              <a:t>Muokkaa tätä diaa tarpeen mukaan. Poista asiat, jotka eivät liity teidän klubiinne ja lisää muita klubiinne liittyviä asioita.</a:t>
            </a:r>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1"/>
              <a:t>Vinkki kouluttajalle: </a:t>
            </a:r>
            <a:r>
              <a:rPr lang="fi-FI" b="0"/>
              <a:t>Lisää nykyisten klubivirkailijoiden nimet.</a:t>
            </a:r>
            <a:r>
              <a:rPr lang="fi-FI" b="0" baseline="0"/>
              <a:t> Lisää tai poista kohdat, jos klubilla on eri virkailijat kuin ne jotka on mainittu tässä.</a:t>
            </a:r>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t>Vinkki kouluttajalle:</a:t>
            </a:r>
            <a:r>
              <a:rPr lang="fi-FI" b="0" baseline="0"/>
              <a:t> Lisää tähän tietoja ja esimerkkejä paikallisista piirim, klubin, tai moninkertaispiirin palkinnoista.</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a:p>
        </p:txBody>
      </p:sp>
    </p:spTree>
    <p:extLst>
      <p:ext uri="{BB962C8B-B14F-4D97-AF65-F5344CB8AC3E}">
        <p14:creationId xmlns:p14="http://schemas.microsoft.com/office/powerpoint/2010/main" val="1526831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EEF815B1-844C-4FB3-5CF4-64F4C78014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fi/"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a:latin typeface="+mn-lt"/>
              </a:rPr>
              <a:t>Uuden jäsenen perehdytys</a:t>
            </a:r>
          </a:p>
        </p:txBody>
      </p:sp>
      <p:sp>
        <p:nvSpPr>
          <p:cNvPr id="3" name="Subtitle 2"/>
          <p:cNvSpPr>
            <a:spLocks noGrp="1"/>
          </p:cNvSpPr>
          <p:nvPr>
            <p:ph type="subTitle" idx="1"/>
          </p:nvPr>
        </p:nvSpPr>
        <p:spPr/>
        <p:txBody>
          <a:bodyPr/>
          <a:lstStyle/>
          <a:p>
            <a:r>
              <a:rPr lang="fi-FI"/>
              <a:t>[Lisää klubin nimi tähän]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Palkinnot</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i-FI" sz="2000" b="1">
                <a:solidFill>
                  <a:srgbClr val="10233E"/>
                </a:solidFill>
              </a:rPr>
              <a:t>Vaikka palvelu itsessään on jo palkinto, tulee myös erityissaavutuksista ja virstanpylväistä saada tunnustusta ja niitä tulee juhlia. Alla olevat palkinnot ovat kaikkien lionien saavutettavissa. </a:t>
            </a:r>
          </a:p>
          <a:p>
            <a:pPr>
              <a:lnSpc>
                <a:spcPct val="200000"/>
              </a:lnSpc>
              <a:buClr>
                <a:srgbClr val="EAB71F"/>
              </a:buClr>
              <a:buFont typeface="Courier New" panose="02070309020205020404" pitchFamily="49" charset="0"/>
              <a:buChar char="o"/>
            </a:pPr>
            <a:r>
              <a:rPr lang="fi-FI" sz="2000"/>
              <a:t>Key-jäsenpalkinto</a:t>
            </a:r>
          </a:p>
          <a:p>
            <a:pPr>
              <a:lnSpc>
                <a:spcPct val="200000"/>
              </a:lnSpc>
              <a:buClr>
                <a:srgbClr val="EAB71F"/>
              </a:buClr>
              <a:buFont typeface="Courier New" panose="02070309020205020404" pitchFamily="49" charset="0"/>
              <a:buChar char="o"/>
            </a:pPr>
            <a:r>
              <a:rPr lang="fi-FI" sz="2000"/>
              <a:t>Chevronit</a:t>
            </a:r>
          </a:p>
          <a:p>
            <a:pPr>
              <a:lnSpc>
                <a:spcPct val="200000"/>
              </a:lnSpc>
              <a:buClr>
                <a:srgbClr val="EAB71F"/>
              </a:buClr>
              <a:buFont typeface="Courier New" panose="02070309020205020404" pitchFamily="49" charset="0"/>
              <a:buChar char="o"/>
            </a:pPr>
            <a:r>
              <a:rPr lang="fi-FI" sz="2000"/>
              <a:t>Jäsenkummien palkitseminen</a:t>
            </a:r>
          </a:p>
          <a:p>
            <a:pPr>
              <a:lnSpc>
                <a:spcPct val="200000"/>
              </a:lnSpc>
              <a:buClr>
                <a:srgbClr val="EAB71F"/>
              </a:buClr>
              <a:buFont typeface="Courier New" panose="02070309020205020404" pitchFamily="49" charset="0"/>
              <a:buChar char="o"/>
            </a:pPr>
            <a:r>
              <a:rPr lang="fi-FI" sz="2000"/>
              <a:t>Laajennuspalkinnot</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Palvelu- ja varainkeruuaktiviteetit</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a:t>[Listaa palveluprojektit, joihin klubi osallistuu.]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Jäsenyys</a:t>
            </a:r>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i-FI" sz="2000" b="1">
                <a:solidFill>
                  <a:srgbClr val="10233E"/>
                </a:solidFill>
              </a:rPr>
              <a:t>Lionsklubin jäsenyys tuo mukanaan monia etuja, mukaan lukien:</a:t>
            </a:r>
          </a:p>
          <a:p>
            <a:pPr>
              <a:lnSpc>
                <a:spcPct val="200000"/>
              </a:lnSpc>
              <a:buClr>
                <a:srgbClr val="EAB71F"/>
              </a:buClr>
              <a:buFont typeface="Courier New" panose="02070309020205020404" pitchFamily="49" charset="0"/>
              <a:buChar char="o"/>
            </a:pPr>
            <a:r>
              <a:rPr lang="fi-FI" sz="1800"/>
              <a:t>Paikka maailmanlaajuisessa hyväntekeväisyysyhteisössä</a:t>
            </a:r>
          </a:p>
          <a:p>
            <a:pPr>
              <a:lnSpc>
                <a:spcPct val="200000"/>
              </a:lnSpc>
              <a:buClr>
                <a:srgbClr val="EAB71F"/>
              </a:buClr>
              <a:buFont typeface="Courier New" panose="02070309020205020404" pitchFamily="49" charset="0"/>
              <a:buChar char="o"/>
            </a:pPr>
            <a:r>
              <a:rPr lang="fi-FI" sz="1800"/>
              <a:t>Tuki, työkalut ja resurssit palvelun parantamiseksi</a:t>
            </a:r>
          </a:p>
          <a:p>
            <a:pPr>
              <a:lnSpc>
                <a:spcPct val="200000"/>
              </a:lnSpc>
              <a:buClr>
                <a:srgbClr val="EAB71F"/>
              </a:buClr>
              <a:buFont typeface="Courier New" panose="02070309020205020404" pitchFamily="49" charset="0"/>
              <a:buChar char="o"/>
            </a:pPr>
            <a:r>
              <a:rPr lang="fi-FI" sz="1800"/>
              <a:t>Mahdollisuuksia kehittää johtamistaitoja</a:t>
            </a:r>
          </a:p>
          <a:p>
            <a:pPr>
              <a:lnSpc>
                <a:spcPct val="200000"/>
              </a:lnSpc>
              <a:buClr>
                <a:srgbClr val="EAB71F"/>
              </a:buClr>
              <a:buFont typeface="Courier New" panose="02070309020205020404" pitchFamily="49" charset="0"/>
              <a:buChar char="o"/>
            </a:pPr>
            <a:r>
              <a:rPr lang="fi-FI" sz="1800"/>
              <a:t>Ilo ja tyydytys, jonka saa muiden auttamisesta</a:t>
            </a:r>
          </a:p>
          <a:p>
            <a:pPr>
              <a:lnSpc>
                <a:spcPct val="200000"/>
              </a:lnSpc>
              <a:buClr>
                <a:srgbClr val="EAB71F"/>
              </a:buClr>
              <a:buFont typeface="Courier New" panose="02070309020205020404" pitchFamily="49" charset="0"/>
              <a:buChar char="o"/>
            </a:pPr>
            <a:r>
              <a:rPr lang="fi-FI" sz="1800"/>
              <a:t>Verkostoitumismahdollisuudet paikallisten ja kansainvälisten johtajien kanssa</a:t>
            </a:r>
          </a:p>
          <a:p>
            <a:pPr>
              <a:lnSpc>
                <a:spcPct val="200000"/>
              </a:lnSpc>
              <a:buClr>
                <a:srgbClr val="EAB71F"/>
              </a:buClr>
              <a:buFont typeface="Courier New" panose="02070309020205020404" pitchFamily="49" charset="0"/>
              <a:buChar char="o"/>
            </a:pPr>
            <a:r>
              <a:rPr lang="fi-FI" sz="1800"/>
              <a:t>Ystävyyssuhteet muihin palveluhenkisiin ihmisiin</a:t>
            </a:r>
          </a:p>
          <a:p>
            <a:pPr>
              <a:lnSpc>
                <a:spcPct val="200000"/>
              </a:lnSpc>
              <a:buClr>
                <a:srgbClr val="EAB71F"/>
              </a:buClr>
              <a:buFont typeface="Courier New" panose="02070309020205020404" pitchFamily="49" charset="0"/>
              <a:buChar char="o"/>
            </a:pPr>
            <a:r>
              <a:rPr lang="fi-FI" sz="1800"/>
              <a:t>Lionjäsenten nauttima arvostus ja uskottavuus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Kokoukset</a:t>
            </a:r>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fi-FI" sz="2000" b="1">
                <a:solidFill>
                  <a:srgbClr val="10233E"/>
                </a:solidFill>
              </a:rPr>
              <a:t>Milloin: </a:t>
            </a:r>
            <a:r>
              <a:rPr lang="fi-FI" sz="2000"/>
              <a:t>[Lisää]</a:t>
            </a:r>
          </a:p>
          <a:p>
            <a:pPr>
              <a:lnSpc>
                <a:spcPct val="200000"/>
              </a:lnSpc>
              <a:buClr>
                <a:srgbClr val="EAB71F"/>
              </a:buClr>
              <a:buFont typeface="Courier New" panose="02070309020205020404" pitchFamily="49" charset="0"/>
              <a:buChar char="o"/>
            </a:pPr>
            <a:r>
              <a:rPr lang="fi-FI" sz="2000" b="1">
                <a:solidFill>
                  <a:srgbClr val="10233E"/>
                </a:solidFill>
              </a:rPr>
              <a:t>Missä: </a:t>
            </a:r>
            <a:r>
              <a:rPr lang="fi-FI" sz="2000"/>
              <a:t>[Lisää]</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b="1">
                <a:solidFill>
                  <a:srgbClr val="10233E"/>
                </a:solidFill>
              </a:rPr>
              <a:t>Jäsenmaksut yhteensä</a:t>
            </a:r>
          </a:p>
          <a:p>
            <a:pPr lvl="1">
              <a:buClr>
                <a:srgbClr val="EAB71F"/>
              </a:buClr>
              <a:buFont typeface="Arial" panose="020B0604020202020204" pitchFamily="34" charset="0"/>
              <a:buChar char="•"/>
            </a:pPr>
            <a:r>
              <a:rPr lang="fi-FI" sz="1800"/>
              <a:t>Klubin jäsenmaksut: </a:t>
            </a:r>
            <a:r>
              <a:rPr lang="fi-FI" sz="1800" b="1">
                <a:solidFill>
                  <a:srgbClr val="10233E"/>
                </a:solidFill>
              </a:rPr>
              <a:t>[Lisää]</a:t>
            </a:r>
          </a:p>
          <a:p>
            <a:pPr lvl="1">
              <a:buClr>
                <a:srgbClr val="EAB71F"/>
              </a:buClr>
              <a:buFont typeface="Arial" panose="020B0604020202020204" pitchFamily="34" charset="0"/>
              <a:buChar char="•"/>
            </a:pPr>
            <a:r>
              <a:rPr lang="fi-FI" sz="1800"/>
              <a:t>Piirin ja moninkertaispiirin jäsenmaksut: </a:t>
            </a:r>
            <a:r>
              <a:rPr lang="fi-FI" sz="1800" b="1">
                <a:solidFill>
                  <a:srgbClr val="10233E"/>
                </a:solidFill>
              </a:rPr>
              <a:t>[Lisää]</a:t>
            </a:r>
          </a:p>
          <a:p>
            <a:pPr lvl="1">
              <a:buClr>
                <a:srgbClr val="EAB71F"/>
              </a:buClr>
              <a:buFont typeface="Arial" panose="020B0604020202020204" pitchFamily="34" charset="0"/>
              <a:buChar char="•"/>
            </a:pPr>
            <a:r>
              <a:rPr lang="fi-FI" sz="1800"/>
              <a:t>Kansainväliset jäsenmaksut: </a:t>
            </a:r>
            <a:r>
              <a:rPr lang="fi-FI" sz="1800" b="1">
                <a:solidFill>
                  <a:srgbClr val="10233E"/>
                </a:solidFill>
              </a:rPr>
              <a:t>US$43</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fi-FI" sz="1800" b="1">
                <a:solidFill>
                  <a:srgbClr val="10233E"/>
                </a:solidFill>
              </a:rPr>
              <a:t>Aktiviteettibudjetti</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fi-FI" sz="1800" b="1">
                <a:solidFill>
                  <a:srgbClr val="10233E"/>
                </a:solidFill>
              </a:rPr>
              <a:t>Hallintobudjetti</a:t>
            </a:r>
          </a:p>
        </p:txBody>
      </p:sp>
      <p:sp>
        <p:nvSpPr>
          <p:cNvPr id="2" name="Title 1"/>
          <p:cNvSpPr>
            <a:spLocks noGrp="1"/>
          </p:cNvSpPr>
          <p:nvPr>
            <p:ph type="title"/>
          </p:nvPr>
        </p:nvSpPr>
        <p:spPr/>
        <p:txBody>
          <a:bodyPr/>
          <a:lstStyle/>
          <a:p>
            <a:r>
              <a:rPr lang="fi-FI"/>
              <a:t>Jäsenmaksut ja budjetit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Miten pidämme yhteyttä</a:t>
            </a:r>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a:t>[Listaa kaikki viestintätavat kuten uutiskirjeet, sähköposti, Facebook, nettisivu, jne.]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fi-FI" sz="4000"/>
              <a:t>Piiri ja moninkertaispiiri</a:t>
            </a:r>
          </a:p>
        </p:txBody>
      </p:sp>
      <p:pic>
        <p:nvPicPr>
          <p:cNvPr id="4" name="Picture Placeholder 7">
            <a:extLst>
              <a:ext uri="{FF2B5EF4-FFF2-40B4-BE49-F238E27FC236}">
                <a16:creationId xmlns:a16="http://schemas.microsoft.com/office/drawing/2014/main" id="{FE12BC0B-6318-D0B4-1500-FB4DCAE0C85B}"/>
              </a:ext>
            </a:extLst>
          </p:cNvPr>
          <p:cNvPicPr>
            <a:picLocks noChangeAspect="1"/>
          </p:cNvPicPr>
          <p:nvPr/>
        </p:nvPicPr>
        <p:blipFill rotWithShape="1">
          <a:blip r:embed="rId2">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a:t>Organisaation rakenne</a:t>
            </a:r>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b="1">
                <a:solidFill>
                  <a:srgbClr val="10233E"/>
                </a:solidFill>
              </a:rPr>
              <a:t>Piirejä on noin 750, joissa on vähintään 35 klubia ja vähintään 1250 jäsentä.</a:t>
            </a:r>
          </a:p>
          <a:p>
            <a:pPr lvl="1">
              <a:buClr>
                <a:srgbClr val="EAB71F"/>
              </a:buClr>
              <a:buFont typeface="Arial" panose="020B0604020202020204" pitchFamily="34" charset="0"/>
              <a:buChar char="•"/>
            </a:pPr>
            <a:r>
              <a:rPr lang="fi-FI" sz="1800"/>
              <a:t>Jokaisella piirillä on piirikuvernööri</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fi-FI" sz="1800" b="1">
                <a:solidFill>
                  <a:srgbClr val="10233E"/>
                </a:solidFill>
              </a:rPr>
              <a:t>Kaksi tai useampi piiriä muodostaa moninkertaispiirin tietyllä alueella.</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fi-FI" sz="1800" b="1">
                <a:solidFill>
                  <a:srgbClr val="10233E"/>
                </a:solidFill>
              </a:rPr>
              <a:t>Meidän moninkertaispiirimme: </a:t>
            </a:r>
            <a:r>
              <a:rPr lang="fi-FI" sz="1800"/>
              <a:t>[Lisää]</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fi-FI" sz="1800" b="1">
                <a:solidFill>
                  <a:srgbClr val="10233E"/>
                </a:solidFill>
              </a:rPr>
              <a:t>Meidän piirimme: </a:t>
            </a:r>
            <a:r>
              <a:rPr lang="fi-FI" sz="1800"/>
              <a:t>[Lisää]</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Piirin johto</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b="1">
                <a:solidFill>
                  <a:srgbClr val="10233E"/>
                </a:solidFill>
              </a:rPr>
              <a:t>Piirikuvernööri: </a:t>
            </a:r>
            <a:r>
              <a:rPr lang="fi-FI" sz="2000"/>
              <a:t>[Lisää]</a:t>
            </a:r>
          </a:p>
          <a:p>
            <a:pPr>
              <a:buClr>
                <a:srgbClr val="EAB71F"/>
              </a:buClr>
              <a:buFont typeface="Courier New" panose="02070309020205020404" pitchFamily="49" charset="0"/>
              <a:buChar char="o"/>
            </a:pPr>
            <a:r>
              <a:rPr lang="fi-FI" sz="2000" b="1">
                <a:solidFill>
                  <a:srgbClr val="10233E"/>
                </a:solidFill>
              </a:rPr>
              <a:t>Ensimmäinen varapiirikuvernööri: </a:t>
            </a:r>
            <a:r>
              <a:rPr lang="fi-FI" sz="2000"/>
              <a:t>[Lisää]</a:t>
            </a:r>
          </a:p>
          <a:p>
            <a:pPr>
              <a:buClr>
                <a:srgbClr val="EAB71F"/>
              </a:buClr>
              <a:buFont typeface="Courier New" panose="02070309020205020404" pitchFamily="49" charset="0"/>
              <a:buChar char="o"/>
            </a:pPr>
            <a:r>
              <a:rPr lang="fi-FI" sz="2000" b="1">
                <a:solidFill>
                  <a:srgbClr val="10233E"/>
                </a:solidFill>
              </a:rPr>
              <a:t>Toinen varapiirikuvernööri: </a:t>
            </a:r>
            <a:r>
              <a:rPr lang="fi-FI" sz="2000"/>
              <a:t>[Lisää]</a:t>
            </a:r>
          </a:p>
          <a:p>
            <a:pPr>
              <a:buClr>
                <a:srgbClr val="EAB71F"/>
              </a:buClr>
              <a:buFont typeface="Courier New" panose="02070309020205020404" pitchFamily="49" charset="0"/>
              <a:buChar char="o"/>
            </a:pPr>
            <a:r>
              <a:rPr lang="fi-FI" sz="2000" b="1">
                <a:solidFill>
                  <a:srgbClr val="10233E"/>
                </a:solidFill>
              </a:rPr>
              <a:t>Piirihallituksen sihteeri-rahastonhoitaja </a:t>
            </a:r>
            <a:r>
              <a:rPr lang="fi-FI" sz="2000"/>
              <a:t>[Lisää]</a:t>
            </a:r>
          </a:p>
          <a:p>
            <a:pPr>
              <a:buClr>
                <a:srgbClr val="EAB71F"/>
              </a:buClr>
              <a:buFont typeface="Courier New" panose="02070309020205020404" pitchFamily="49" charset="0"/>
              <a:buChar char="o"/>
            </a:pPr>
            <a:r>
              <a:rPr lang="fi-FI" sz="2000" b="1">
                <a:solidFill>
                  <a:srgbClr val="10233E"/>
                </a:solidFill>
              </a:rPr>
              <a:t>Piirin puheenjohtajat: </a:t>
            </a:r>
            <a:r>
              <a:rPr lang="fi-FI" sz="2000"/>
              <a:t>[Lisää]</a:t>
            </a:r>
          </a:p>
          <a:p>
            <a:pPr>
              <a:buClr>
                <a:srgbClr val="EAB71F"/>
              </a:buClr>
              <a:buFont typeface="Courier New" panose="02070309020205020404" pitchFamily="49" charset="0"/>
              <a:buChar char="o"/>
            </a:pPr>
            <a:r>
              <a:rPr lang="fi-FI" sz="2000" b="1">
                <a:solidFill>
                  <a:srgbClr val="10233E"/>
                </a:solidFill>
              </a:rPr>
              <a:t>Lohkon puheenjohtaja: </a:t>
            </a:r>
            <a:r>
              <a:rPr lang="fi-FI" sz="2000"/>
              <a:t>[Lisää]</a:t>
            </a:r>
          </a:p>
          <a:p>
            <a:pPr>
              <a:buClr>
                <a:srgbClr val="EAB71F"/>
              </a:buClr>
              <a:buFont typeface="Courier New" panose="02070309020205020404" pitchFamily="49" charset="0"/>
              <a:buChar char="o"/>
            </a:pPr>
            <a:r>
              <a:rPr lang="fi-FI" sz="2000" b="1">
                <a:solidFill>
                  <a:srgbClr val="10233E"/>
                </a:solidFill>
              </a:rPr>
              <a:t>Kuvernöörineuvosto: </a:t>
            </a:r>
            <a:r>
              <a:rPr lang="fi-FI" sz="2000"/>
              <a:t>[Lisää]</a:t>
            </a:r>
          </a:p>
          <a:p>
            <a:pPr>
              <a:buClr>
                <a:srgbClr val="EAB71F"/>
              </a:buClr>
              <a:buFont typeface="Courier New" panose="02070309020205020404" pitchFamily="49" charset="0"/>
              <a:buChar char="o"/>
            </a:pPr>
            <a:r>
              <a:rPr lang="fi-FI" sz="2000" b="1">
                <a:solidFill>
                  <a:srgbClr val="10233E"/>
                </a:solidFill>
              </a:rPr>
              <a:t>Maailmanlaajuinen toimintaryhmä:</a:t>
            </a:r>
          </a:p>
          <a:p>
            <a:pPr lvl="1">
              <a:buClr>
                <a:srgbClr val="EAB71F"/>
              </a:buClr>
              <a:buFont typeface="Arial" panose="020B0604020202020204" pitchFamily="34" charset="0"/>
              <a:buChar char="•"/>
            </a:pPr>
            <a:r>
              <a:rPr lang="fi-FI" sz="1600"/>
              <a:t>Piirin Maailmanlaajuisen toimintaryhmän puheenjohtaja (piirikuvernööri): [Lisää]</a:t>
            </a:r>
          </a:p>
          <a:p>
            <a:pPr lvl="1">
              <a:buClr>
                <a:srgbClr val="EAB71F"/>
              </a:buClr>
              <a:buFont typeface="Arial" panose="020B0604020202020204" pitchFamily="34" charset="0"/>
              <a:buChar char="•"/>
            </a:pPr>
            <a:r>
              <a:rPr lang="fi-FI" sz="1600"/>
              <a:t>Piirin Maailmanlaajuisen jäsentyöryhmän koordinaattori: [Lisää]</a:t>
            </a:r>
          </a:p>
          <a:p>
            <a:pPr lvl="1">
              <a:buClr>
                <a:srgbClr val="EAB71F"/>
              </a:buClr>
              <a:buFont typeface="Arial" panose="020B0604020202020204" pitchFamily="34" charset="0"/>
              <a:buChar char="•"/>
            </a:pPr>
            <a:r>
              <a:rPr lang="fi-FI" sz="1600"/>
              <a:t>Piirin Maailmanlaajuisen johtajakoulutusryhmän koordinaattori: [Lisää]</a:t>
            </a:r>
          </a:p>
          <a:p>
            <a:pPr lvl="1">
              <a:buClr>
                <a:srgbClr val="EAB71F"/>
              </a:buClr>
              <a:buFont typeface="Arial" panose="020B0604020202020204" pitchFamily="34" charset="0"/>
              <a:buChar char="•"/>
            </a:pPr>
            <a:r>
              <a:rPr lang="fi-FI" sz="1600"/>
              <a:t>Piirin Maailmanlaajuisen palveluryhmän koordinaattori: [Lisää]</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Piirin vuosikokous</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b="1">
                <a:solidFill>
                  <a:srgbClr val="10233E"/>
                </a:solidFill>
              </a:rPr>
              <a:t>Piirikokouksella on seuraavat tarkoitukset:</a:t>
            </a:r>
          </a:p>
          <a:p>
            <a:pPr lvl="1">
              <a:buClr>
                <a:srgbClr val="EAB71F"/>
              </a:buClr>
              <a:buFont typeface="Arial" panose="020B0604020202020204" pitchFamily="34" charset="0"/>
              <a:buChar char="•"/>
            </a:pPr>
            <a:r>
              <a:rPr lang="fi-FI" sz="1600"/>
              <a:t>Antaa piirin lioneille tilaisuuden tavata toisiaan ja ystävystyä</a:t>
            </a:r>
          </a:p>
          <a:p>
            <a:pPr lvl="1">
              <a:buClr>
                <a:srgbClr val="EAB71F"/>
              </a:buClr>
              <a:buFont typeface="Arial" panose="020B0604020202020204" pitchFamily="34" charset="0"/>
              <a:buChar char="•"/>
            </a:pPr>
            <a:r>
              <a:rPr lang="fi-FI" sz="1600"/>
              <a:t>Johtaa piirin toimintaa yleensä</a:t>
            </a:r>
          </a:p>
          <a:p>
            <a:pPr lvl="1">
              <a:buClr>
                <a:srgbClr val="EAB71F"/>
              </a:buClr>
              <a:buFont typeface="Arial" panose="020B0604020202020204" pitchFamily="34" charset="0"/>
              <a:buChar char="•"/>
            </a:pPr>
            <a:r>
              <a:rPr lang="fi-FI" sz="1600"/>
              <a:t>Valita piirikuvernööri ja muita vaaleilla valittavia virkailijoita</a:t>
            </a:r>
          </a:p>
          <a:p>
            <a:pPr lvl="1">
              <a:buClr>
                <a:srgbClr val="EAB71F"/>
              </a:buClr>
              <a:buFont typeface="Arial" panose="020B0604020202020204" pitchFamily="34" charset="0"/>
              <a:buChar char="•"/>
            </a:pPr>
            <a:r>
              <a:rPr lang="fi-FI" sz="1600"/>
              <a:t>Järjestää seminaareja</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fi-FI" sz="2000" b="1">
                <a:solidFill>
                  <a:srgbClr val="10233E"/>
                </a:solidFill>
              </a:rPr>
              <a:t>[Lisää tietoa tämän vuoden vuosikokouksesta.]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Yhteenveto uuden jäsenen perehdytyksestä</a:t>
            </a:r>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fi-FI" b="1">
                <a:solidFill>
                  <a:schemeClr val="bg1"/>
                </a:solidFill>
              </a:rPr>
              <a:t>Uuden jäsenen perehdytys on jaettu neljään osaan:</a:t>
            </a:r>
          </a:p>
          <a:p>
            <a:pPr lvl="1">
              <a:buClr>
                <a:srgbClr val="F4B500"/>
              </a:buClr>
              <a:buFont typeface="Courier New" panose="02070309020205020404" pitchFamily="49" charset="0"/>
              <a:buChar char="o"/>
            </a:pPr>
            <a:r>
              <a:rPr lang="fi-FI">
                <a:solidFill>
                  <a:schemeClr val="bg1"/>
                </a:solidFill>
              </a:rPr>
              <a:t>Keitä lionit ovat</a:t>
            </a:r>
          </a:p>
          <a:p>
            <a:pPr lvl="1">
              <a:buClr>
                <a:srgbClr val="F4B500"/>
              </a:buClr>
              <a:buFont typeface="Courier New" panose="02070309020205020404" pitchFamily="49" charset="0"/>
              <a:buChar char="o"/>
            </a:pPr>
            <a:r>
              <a:rPr lang="fi-FI">
                <a:solidFill>
                  <a:schemeClr val="bg1"/>
                </a:solidFill>
              </a:rPr>
              <a:t>Oma klubisi</a:t>
            </a:r>
          </a:p>
          <a:p>
            <a:pPr lvl="1">
              <a:buClr>
                <a:srgbClr val="F4B500"/>
              </a:buClr>
              <a:buFont typeface="Courier New" panose="02070309020205020404" pitchFamily="49" charset="0"/>
              <a:buChar char="o"/>
            </a:pPr>
            <a:r>
              <a:rPr lang="fi-FI">
                <a:solidFill>
                  <a:schemeClr val="bg1"/>
                </a:solidFill>
              </a:rPr>
              <a:t>Piiri ja moninkertaispiiri</a:t>
            </a:r>
          </a:p>
          <a:p>
            <a:pPr lvl="1">
              <a:buClr>
                <a:srgbClr val="F4B500"/>
              </a:buClr>
              <a:buFont typeface="Courier New" panose="02070309020205020404" pitchFamily="49" charset="0"/>
              <a:buChar char="o"/>
            </a:pPr>
            <a:r>
              <a:rPr lang="fi-FI">
                <a:solidFill>
                  <a:schemeClr val="bg1"/>
                </a:solidFill>
              </a:rPr>
              <a:t>Lions Clubs International (LCI)</a:t>
            </a:r>
          </a:p>
        </p:txBody>
      </p:sp>
      <p:pic>
        <p:nvPicPr>
          <p:cNvPr id="5" name="Picture Placeholder 8">
            <a:extLst>
              <a:ext uri="{FF2B5EF4-FFF2-40B4-BE49-F238E27FC236}">
                <a16:creationId xmlns:a16="http://schemas.microsoft.com/office/drawing/2014/main" id="{F8952B3B-48F2-E595-1FB7-AF61D2910291}"/>
              </a:ext>
            </a:extLst>
          </p:cNvPr>
          <p:cNvPicPr>
            <a:picLocks noChangeAspect="1"/>
          </p:cNvPicPr>
          <p:nvPr/>
        </p:nvPicPr>
        <p:blipFill rotWithShape="1">
          <a:blip r:embed="rId3">
            <a:extLst>
              <a:ext uri="{28A0092B-C50C-407E-A947-70E740481C1C}">
                <a14:useLocalDpi xmlns:a14="http://schemas.microsoft.com/office/drawing/2010/main" val="0"/>
              </a:ext>
            </a:extLst>
          </a:blip>
          <a:srcRect l="-505" t="82221" r="505" b="-403"/>
          <a:stretch/>
        </p:blipFill>
        <p:spPr bwMode="auto">
          <a:xfrm>
            <a:off x="762000" y="1173296"/>
            <a:ext cx="7543800"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500"/>
              <a:t>Miten piiri ja moninkertaispiiri hoitavat viestinnän</a:t>
            </a:r>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a:t>[Listaa kaikki tavat, joilla piiri ja moninkertaispiiri viestivät, kuten uutiskirjeet, Facebook, sähköpostit, nettisivut, jne.]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fi-FI" sz="4000"/>
              <a:t>Lions Clubs International</a:t>
            </a:r>
          </a:p>
        </p:txBody>
      </p:sp>
      <p:pic>
        <p:nvPicPr>
          <p:cNvPr id="4" name="Picture Placeholder 7">
            <a:extLst>
              <a:ext uri="{FF2B5EF4-FFF2-40B4-BE49-F238E27FC236}">
                <a16:creationId xmlns:a16="http://schemas.microsoft.com/office/drawing/2014/main" id="{C6FB4A02-8B7A-324F-2BD6-45F800E88A78}"/>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Historia</a:t>
            </a:r>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Nimi ja logo</a:t>
            </a:r>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a:t>Järjestön virallinen nimi on "The International Association of Lions Clubs" tai lyhyemmin "Lions Clubs International."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fi-FI" sz="2000"/>
              <a:t>Nimi valittiin salaisella lippuäänestyksellä usean eri vaihtoehdon väliltä, koska leijonat edustavat voimaa, rohkeutta, luotettavuutta ja toimintaa.</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a:t>Logo muodostuu kultaisesta "L" -kirjaimesta sinisellä pohjalla ja sitä ympäröi kultainen rengas. Ympyrän molemmilla puolilla on leijonan pään profiili, yksi katsoo taaksepäin kohti ylpeää menneisyyttä ja toinen katsoo optimistisena kohti tulevaisuutta.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Organisaation rakenne</a:t>
            </a:r>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b="1">
                <a:solidFill>
                  <a:srgbClr val="10233E"/>
                </a:solidFill>
              </a:rPr>
              <a:t>Kansainväliset virkailijat toteuttavat toimintaperiaatteita ja palvelevat maailman lionien inspiraationa.</a:t>
            </a:r>
          </a:p>
          <a:p>
            <a:pPr lvl="1">
              <a:buClr>
                <a:srgbClr val="EAB71F"/>
              </a:buClr>
              <a:buFont typeface="Arial" panose="020B0604020202020204" pitchFamily="34" charset="0"/>
              <a:buChar char="•"/>
            </a:pPr>
            <a:r>
              <a:rPr lang="fi-FI" sz="1600" b="1">
                <a:solidFill>
                  <a:srgbClr val="10233E"/>
                </a:solidFill>
              </a:rPr>
              <a:t>Kansainvälinen presidentti: </a:t>
            </a:r>
            <a:r>
              <a:rPr lang="fi-FI" sz="1600"/>
              <a:t>[Lisää]</a:t>
            </a:r>
          </a:p>
          <a:p>
            <a:pPr lvl="1">
              <a:buClr>
                <a:srgbClr val="EAB71F"/>
              </a:buClr>
              <a:buFont typeface="Arial" panose="020B0604020202020204" pitchFamily="34" charset="0"/>
              <a:buChar char="•"/>
            </a:pPr>
            <a:r>
              <a:rPr lang="fi-FI" sz="1600" b="1">
                <a:solidFill>
                  <a:srgbClr val="10233E"/>
                </a:solidFill>
              </a:rPr>
              <a:t>Ensimmäinen varapresidentti: </a:t>
            </a:r>
            <a:r>
              <a:rPr lang="fi-FI" sz="1600"/>
              <a:t>[Lisää]</a:t>
            </a:r>
          </a:p>
          <a:p>
            <a:pPr lvl="1">
              <a:buClr>
                <a:srgbClr val="EAB71F"/>
              </a:buClr>
              <a:buFont typeface="Arial" panose="020B0604020202020204" pitchFamily="34" charset="0"/>
              <a:buChar char="•"/>
            </a:pPr>
            <a:r>
              <a:rPr lang="fi-FI" sz="1600" b="1">
                <a:solidFill>
                  <a:srgbClr val="10233E"/>
                </a:solidFill>
              </a:rPr>
              <a:t>Toinen varapresidentti: </a:t>
            </a:r>
            <a:r>
              <a:rPr lang="fi-FI" sz="1600"/>
              <a:t>[Lisää]</a:t>
            </a:r>
          </a:p>
          <a:p>
            <a:pPr lvl="1">
              <a:buClr>
                <a:srgbClr val="EAB71F"/>
              </a:buClr>
              <a:buFont typeface="Arial" panose="020B0604020202020204" pitchFamily="34" charset="0"/>
              <a:buChar char="•"/>
            </a:pPr>
            <a:r>
              <a:rPr lang="fi-FI" sz="1600" b="1">
                <a:solidFill>
                  <a:srgbClr val="10233E"/>
                </a:solidFill>
              </a:rPr>
              <a:t>Kolmas varapresidentti </a:t>
            </a:r>
            <a:r>
              <a:rPr lang="fi-FI" sz="1600"/>
              <a:t>[Lisää]</a:t>
            </a:r>
          </a:p>
          <a:p>
            <a:pPr lvl="1">
              <a:buClr>
                <a:srgbClr val="EAB71F"/>
              </a:buClr>
              <a:buFont typeface="Arial" panose="020B0604020202020204" pitchFamily="34" charset="0"/>
              <a:buChar char="•"/>
            </a:pPr>
            <a:r>
              <a:rPr lang="fi-FI" sz="1600" b="1">
                <a:solidFill>
                  <a:srgbClr val="10233E"/>
                </a:solidFill>
              </a:rPr>
              <a:t>Edellinen presidentti/LCIF:n puheenjohtaja: </a:t>
            </a:r>
            <a:r>
              <a:rPr lang="fi-FI" sz="1600"/>
              <a:t>[Lisää]</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fi-FI" sz="2000" b="1">
                <a:solidFill>
                  <a:srgbClr val="10233E"/>
                </a:solidFill>
              </a:rPr>
              <a:t>Kansainvälinen hallitus on järjestön johtoelin.</a:t>
            </a:r>
          </a:p>
          <a:p>
            <a:pPr lvl="1">
              <a:buClr>
                <a:srgbClr val="EAB71F"/>
              </a:buClr>
              <a:buFont typeface="Arial" panose="020B0604020202020204" pitchFamily="34" charset="0"/>
              <a:buChar char="•"/>
            </a:pPr>
            <a:r>
              <a:rPr lang="fi-FI" sz="1600"/>
              <a:t>34 jäsentä</a:t>
            </a:r>
          </a:p>
          <a:p>
            <a:pPr marL="457200" lvl="1" indent="0">
              <a:buClr>
                <a:srgbClr val="EAB71F"/>
              </a:buClr>
              <a:buNone/>
            </a:pPr>
            <a:endParaRPr lang="en-US" sz="1600" dirty="0"/>
          </a:p>
          <a:p>
            <a:pPr>
              <a:buClr>
                <a:srgbClr val="EAB71F"/>
              </a:buClr>
              <a:buFont typeface="Courier New" panose="02070309020205020404" pitchFamily="49" charset="0"/>
              <a:buChar char="o"/>
            </a:pPr>
            <a:r>
              <a:rPr lang="fi-FI" sz="2000" b="1">
                <a:solidFill>
                  <a:srgbClr val="10233E"/>
                </a:solidFill>
              </a:rPr>
              <a:t>Kansainväliset ohjesäännöt ja mallisäännöt ohjaavat järjestön toimintaa ja määrittelevät säännöt, joiden puitteissa toimitaan.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Kansainvälinen vuosikokous</a:t>
            </a:r>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18616"/>
            <a:ext cx="8686800" cy="1395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i-FI" sz="2000" b="1" dirty="0">
                <a:solidFill>
                  <a:srgbClr val="10233E"/>
                </a:solidFill>
              </a:rPr>
              <a:t>Vuosikokous tuo joka vuosi viikon ajaksi yhteen tuhansia </a:t>
            </a:r>
            <a:r>
              <a:rPr lang="fi-FI" sz="2000" b="1" dirty="0" err="1">
                <a:solidFill>
                  <a:srgbClr val="10233E"/>
                </a:solidFill>
              </a:rPr>
              <a:t>lioneita</a:t>
            </a:r>
            <a:r>
              <a:rPr lang="fi-FI" sz="2000" b="1" dirty="0">
                <a:solidFill>
                  <a:srgbClr val="10233E"/>
                </a:solidFill>
              </a:rPr>
              <a:t> eri puolilta maailmaa käsittelemään järjestön asioita, saamaan koulutusta ja juhlimaan ystävyyttä.</a:t>
            </a:r>
          </a:p>
        </p:txBody>
      </p:sp>
      <p:graphicFrame>
        <p:nvGraphicFramePr>
          <p:cNvPr id="3" name="Table 2">
            <a:extLst>
              <a:ext uri="{FF2B5EF4-FFF2-40B4-BE49-F238E27FC236}">
                <a16:creationId xmlns:a16="http://schemas.microsoft.com/office/drawing/2014/main" id="{D5DE9B75-AD07-93CD-9097-3D5D688B470D}"/>
              </a:ext>
            </a:extLst>
          </p:cNvPr>
          <p:cNvGraphicFramePr>
            <a:graphicFrameLocks noGrp="1"/>
          </p:cNvGraphicFramePr>
          <p:nvPr>
            <p:extLst>
              <p:ext uri="{D42A27DB-BD31-4B8C-83A1-F6EECF244321}">
                <p14:modId xmlns:p14="http://schemas.microsoft.com/office/powerpoint/2010/main" val="3133689708"/>
              </p:ext>
            </p:extLst>
          </p:nvPr>
        </p:nvGraphicFramePr>
        <p:xfrm>
          <a:off x="2057400" y="3271837"/>
          <a:ext cx="5842000" cy="314325"/>
        </p:xfrm>
        <a:graphic>
          <a:graphicData uri="http://schemas.openxmlformats.org/drawingml/2006/table">
            <a:tbl>
              <a:tblPr>
                <a:tableStyleId>{5C22544A-7EE6-4342-B048-85BDC9FD1C3A}</a:tableStyleId>
              </a:tblPr>
              <a:tblGrid>
                <a:gridCol w="5842000">
                  <a:extLst>
                    <a:ext uri="{9D8B030D-6E8A-4147-A177-3AD203B41FA5}">
                      <a16:colId xmlns:a16="http://schemas.microsoft.com/office/drawing/2014/main" val="1679121547"/>
                    </a:ext>
                  </a:extLst>
                </a:gridCol>
              </a:tblGrid>
              <a:tr h="190500">
                <a:tc>
                  <a:txBody>
                    <a:bodyPr/>
                    <a:lstStyle/>
                    <a:p>
                      <a:pPr algn="l" fontAlgn="b"/>
                      <a:r>
                        <a:rPr lang="en-US" sz="2000" b="0" i="0" u="none" strike="noStrike" dirty="0">
                          <a:effectLst/>
                          <a:latin typeface="Arial" panose="020B0604020202020204" pitchFamily="34" charset="0"/>
                          <a:cs typeface="Arial" panose="020B0604020202020204" pitchFamily="34" charset="0"/>
                        </a:rPr>
                        <a:t>Lue </a:t>
                      </a:r>
                      <a:r>
                        <a:rPr lang="en-US" sz="2000" b="0" i="0" u="none" strike="noStrike" dirty="0" err="1">
                          <a:effectLst/>
                          <a:latin typeface="Arial" panose="020B0604020202020204" pitchFamily="34" charset="0"/>
                          <a:cs typeface="Arial" panose="020B0604020202020204" pitchFamily="34" charset="0"/>
                        </a:rPr>
                        <a:t>lisätietoja</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sivulla</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a:effectLst/>
                          <a:latin typeface="Arial" panose="020B0604020202020204" pitchFamily="34" charset="0"/>
                          <a:cs typeface="Arial" panose="020B0604020202020204" pitchFamily="34" charset="0"/>
                          <a:hlinkClick r:id="rId3"/>
                        </a:rPr>
                        <a:t>LCICon.lionsclubs.org</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337180873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Kansainvälinen päämaja</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b="1">
                <a:solidFill>
                  <a:srgbClr val="10233E"/>
                </a:solidFill>
              </a:rPr>
              <a:t>Sijaitsee Oak Brookissa, Illinoisin osavaltiossa.</a:t>
            </a:r>
          </a:p>
          <a:p>
            <a:pPr>
              <a:buClr>
                <a:srgbClr val="EAB71F"/>
              </a:buClr>
              <a:buFont typeface="Courier New" panose="02070309020205020404" pitchFamily="49" charset="0"/>
              <a:buChar char="o"/>
            </a:pPr>
            <a:r>
              <a:rPr lang="fi-FI" sz="2000" b="1">
                <a:solidFill>
                  <a:srgbClr val="10233E"/>
                </a:solidFill>
              </a:rPr>
              <a:t>Noin 275 työntekijää 11 jaostossa:</a:t>
            </a:r>
          </a:p>
          <a:p>
            <a:pPr lvl="1">
              <a:buClr>
                <a:srgbClr val="EAB71F"/>
              </a:buClr>
              <a:buFont typeface="Arial" panose="020B0604020202020204" pitchFamily="34" charset="0"/>
              <a:buChar char="•"/>
            </a:pPr>
            <a:r>
              <a:rPr lang="fi-FI" sz="1600"/>
              <a:t>Vuosikokous</a:t>
            </a:r>
          </a:p>
          <a:p>
            <a:pPr lvl="1">
              <a:buClr>
                <a:srgbClr val="EAB71F"/>
              </a:buClr>
              <a:buFont typeface="Arial" panose="020B0604020202020204" pitchFamily="34" charset="0"/>
              <a:buChar char="•"/>
            </a:pPr>
            <a:r>
              <a:rPr lang="fi-FI" sz="1600"/>
              <a:t>Piiri- ja klubihallinto</a:t>
            </a:r>
          </a:p>
          <a:p>
            <a:pPr lvl="1">
              <a:buClr>
                <a:srgbClr val="EAB71F"/>
              </a:buClr>
              <a:buFont typeface="Arial" panose="020B0604020202020204" pitchFamily="34" charset="0"/>
              <a:buChar char="•"/>
            </a:pPr>
            <a:r>
              <a:rPr lang="fi-FI" sz="1600"/>
              <a:t>Talous</a:t>
            </a:r>
          </a:p>
          <a:p>
            <a:pPr lvl="1">
              <a:buClr>
                <a:srgbClr val="EAB71F"/>
              </a:buClr>
              <a:buFont typeface="Arial" panose="020B0604020202020204" pitchFamily="34" charset="0"/>
              <a:buChar char="•"/>
            </a:pPr>
            <a:r>
              <a:rPr lang="fi-FI" sz="1600"/>
              <a:t>Tietotekniikka</a:t>
            </a:r>
          </a:p>
          <a:p>
            <a:pPr lvl="1">
              <a:buClr>
                <a:srgbClr val="EAB71F"/>
              </a:buClr>
              <a:buFont typeface="Arial" panose="020B0604020202020204" pitchFamily="34" charset="0"/>
              <a:buChar char="•"/>
            </a:pPr>
            <a:r>
              <a:rPr lang="fi-FI" sz="1600"/>
              <a:t>Johtajakoulutus </a:t>
            </a:r>
          </a:p>
          <a:p>
            <a:pPr lvl="1">
              <a:buClr>
                <a:srgbClr val="EAB71F"/>
              </a:buClr>
              <a:buFont typeface="Arial" panose="020B0604020202020204" pitchFamily="34" charset="0"/>
              <a:buChar char="•"/>
            </a:pPr>
            <a:r>
              <a:rPr lang="fi-FI" sz="1600"/>
              <a:t>Lakiasiat</a:t>
            </a:r>
          </a:p>
          <a:p>
            <a:pPr lvl="1">
              <a:buClr>
                <a:srgbClr val="EAB71F"/>
              </a:buClr>
              <a:buFont typeface="Arial" panose="020B0604020202020204" pitchFamily="34" charset="0"/>
              <a:buChar char="•"/>
            </a:pPr>
            <a:r>
              <a:rPr lang="fi-FI" sz="1600"/>
              <a:t>Lions Clubs Internationalin säätiö</a:t>
            </a:r>
          </a:p>
          <a:p>
            <a:pPr lvl="1">
              <a:buClr>
                <a:srgbClr val="EAB71F"/>
              </a:buClr>
              <a:buFont typeface="Arial" panose="020B0604020202020204" pitchFamily="34" charset="0"/>
              <a:buChar char="•"/>
            </a:pPr>
            <a:r>
              <a:rPr lang="fi-FI" sz="1600"/>
              <a:t>Markkinointi</a:t>
            </a:r>
          </a:p>
          <a:p>
            <a:pPr lvl="1">
              <a:buClr>
                <a:srgbClr val="EAB71F"/>
              </a:buClr>
              <a:buFont typeface="Arial" panose="020B0604020202020204" pitchFamily="34" charset="0"/>
              <a:buChar char="•"/>
            </a:pPr>
            <a:r>
              <a:rPr lang="fi-FI" sz="1600"/>
              <a:t>Jäsentoiminnot </a:t>
            </a:r>
          </a:p>
          <a:p>
            <a:pPr lvl="1">
              <a:buClr>
                <a:srgbClr val="EAB71F"/>
              </a:buClr>
              <a:buFont typeface="Arial" panose="020B0604020202020204" pitchFamily="34" charset="0"/>
              <a:buChar char="•"/>
            </a:pPr>
            <a:r>
              <a:rPr lang="fi-FI" sz="1600"/>
              <a:t>Jäsentoiminta ja jäsentuki</a:t>
            </a:r>
          </a:p>
          <a:p>
            <a:pPr lvl="1">
              <a:buClr>
                <a:srgbClr val="EAB71F"/>
              </a:buClr>
              <a:buFont typeface="Arial" panose="020B0604020202020204" pitchFamily="34" charset="0"/>
              <a:buChar char="•"/>
            </a:pPr>
            <a:r>
              <a:rPr lang="fi-FI" sz="1600"/>
              <a:t>Palveluaktiviteetit</a:t>
            </a:r>
          </a:p>
        </p:txBody>
      </p:sp>
      <p:pic>
        <p:nvPicPr>
          <p:cNvPr id="5" name="Picture 4">
            <a:extLst>
              <a:ext uri="{FF2B5EF4-FFF2-40B4-BE49-F238E27FC236}">
                <a16:creationId xmlns:a16="http://schemas.microsoft.com/office/drawing/2014/main" id="{DBCE67F5-E08B-B77A-E42B-9F856B195131}"/>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218273" y="1828800"/>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Lions Clubs Internationalin säätiö (LCIF)</a:t>
            </a:r>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i-FI" sz="2000" b="1">
                <a:solidFill>
                  <a:srgbClr val="10233E"/>
                </a:solidFill>
              </a:rPr>
              <a:t>Tärkeitä tietoja</a:t>
            </a:r>
          </a:p>
          <a:p>
            <a:pPr lvl="1">
              <a:buClr>
                <a:srgbClr val="EAB71F"/>
              </a:buClr>
              <a:buFont typeface="Arial" panose="020B0604020202020204" pitchFamily="34" charset="0"/>
              <a:buChar char="•"/>
            </a:pPr>
            <a:r>
              <a:rPr lang="fi-FI" sz="1600"/>
              <a:t>Perustettiin vuonna 1968: Lions Clubs Internationalin virallinen säätiö, lionien palvelutyön tueksi</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i-FI" sz="1600"/>
              <a:t>Myöntää apurahoja lioneille suuren mittakaavan humanitäärisiin projekteihin</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i-FI" sz="1600"/>
              <a:t>On riippuvainen lahjoituksista</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i-FI" sz="1600"/>
              <a:t>Tähän päivään mennessä mylnnettyjen apurahojen yhteissumma yli 1 miljardia Yhdysvaltain dollaria</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i-FI" sz="1600"/>
              <a:t>Meneillään on historiamme kunnianhimoisin varainkeruukampanja.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Lions Clubs Internationalin säätiö (LCIF)</a:t>
            </a:r>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i-FI" sz="2000" b="1">
                <a:solidFill>
                  <a:srgbClr val="10233E"/>
                </a:solidFill>
              </a:rPr>
              <a:t>Yli 50 Vaikutus VUOTTA</a:t>
            </a:r>
          </a:p>
          <a:p>
            <a:pPr lvl="1">
              <a:buClr>
                <a:srgbClr val="EAB71F"/>
              </a:buClr>
              <a:buFont typeface="Arial" panose="020B0604020202020204" pitchFamily="34" charset="0"/>
              <a:buChar char="•"/>
            </a:pPr>
            <a:r>
              <a:rPr lang="fi-FI" sz="1600"/>
              <a:t>120 miljoonaa dollaria katastrofi- ja hätäapuun</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i-FI" sz="1600"/>
              <a:t>16 miljoonaa lasta saanut aåua Lions Questin välityksellä</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i-FI" sz="1600"/>
              <a:t>9,1 miljoonaa kaihileikkausta suoritettu</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i-FI" sz="1600"/>
              <a:t>Miljoonat lapset saaneet tuhkarokkorokotuksen</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Johtajakoulutus</a:t>
            </a:r>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i-FI" sz="2000" b="1">
                <a:solidFill>
                  <a:srgbClr val="10233E"/>
                </a:solidFill>
              </a:rPr>
              <a:t>LCI tarjoaa koulutus- ja kehittämismahdollisuuksia lioneille. Maailmanlaajuinen johtajakoulutusryhmä (GLT) on näiden ohjelmien taustalla, mukaan lukien:</a:t>
            </a:r>
          </a:p>
          <a:p>
            <a:pPr lvl="1">
              <a:buClr>
                <a:srgbClr val="EAB71F"/>
              </a:buClr>
              <a:buFont typeface="Arial" panose="020B0604020202020204" pitchFamily="34" charset="0"/>
              <a:buChar char="•"/>
            </a:pPr>
            <a:r>
              <a:rPr lang="fi-FI" sz="1600"/>
              <a:t>Aloittavien lionjohtajien koulutusinstituutit</a:t>
            </a:r>
          </a:p>
          <a:p>
            <a:pPr lvl="1">
              <a:buClr>
                <a:srgbClr val="EAB71F"/>
              </a:buClr>
              <a:buFont typeface="Arial" panose="020B0604020202020204" pitchFamily="34" charset="0"/>
              <a:buChar char="•"/>
            </a:pPr>
            <a:r>
              <a:rPr lang="fi-FI" sz="1600"/>
              <a:t>Kokeneempien lionjohtajien koulutusinstituutit</a:t>
            </a:r>
          </a:p>
          <a:p>
            <a:pPr lvl="1">
              <a:buClr>
                <a:srgbClr val="EAB71F"/>
              </a:buClr>
              <a:buFont typeface="Arial" panose="020B0604020202020204" pitchFamily="34" charset="0"/>
              <a:buChar char="•"/>
            </a:pPr>
            <a:r>
              <a:rPr lang="fi-FI" sz="1600"/>
              <a:t>Kouluttajien koulutusinstituutit</a:t>
            </a:r>
          </a:p>
          <a:p>
            <a:pPr lvl="1">
              <a:buClr>
                <a:srgbClr val="EAB71F"/>
              </a:buClr>
              <a:buFont typeface="Arial" panose="020B0604020202020204" pitchFamily="34" charset="0"/>
              <a:buChar char="•"/>
            </a:pPr>
            <a:r>
              <a:rPr lang="fi-FI" sz="1600"/>
              <a:t>Alueelliset lionjohtajien koulutusinstituutit</a:t>
            </a:r>
          </a:p>
          <a:p>
            <a:pPr lvl="1">
              <a:buClr>
                <a:srgbClr val="EAB71F"/>
              </a:buClr>
              <a:buFont typeface="Arial" panose="020B0604020202020204" pitchFamily="34" charset="0"/>
              <a:buChar char="•"/>
            </a:pPr>
            <a:r>
              <a:rPr lang="fi-FI" sz="1600"/>
              <a:t>Piirikuvernööri-elektien seminaari</a:t>
            </a:r>
          </a:p>
          <a:p>
            <a:pPr lvl="1">
              <a:buClr>
                <a:srgbClr val="EAB71F"/>
              </a:buClr>
              <a:buFont typeface="Arial" panose="020B0604020202020204" pitchFamily="34" charset="0"/>
              <a:buChar char="•"/>
            </a:pPr>
            <a:r>
              <a:rPr lang="fi-FI" sz="1600"/>
              <a:t>Moninkertaispiirin johtajakoulutuksen rahoitus</a:t>
            </a:r>
          </a:p>
          <a:p>
            <a:pPr lvl="1">
              <a:buClr>
                <a:srgbClr val="EAB71F"/>
              </a:buClr>
              <a:buFont typeface="Arial" panose="020B0604020202020204" pitchFamily="34" charset="0"/>
              <a:buChar char="•"/>
            </a:pPr>
            <a:r>
              <a:rPr lang="fi-FI" sz="1600"/>
              <a:t>Piirin GLT-rahoitustukiohjelma</a:t>
            </a:r>
          </a:p>
          <a:p>
            <a:pPr lvl="1">
              <a:buClr>
                <a:srgbClr val="EAB71F"/>
              </a:buClr>
              <a:buFont typeface="Arial" panose="020B0604020202020204" pitchFamily="34" charset="0"/>
              <a:buChar char="•"/>
            </a:pPr>
            <a:r>
              <a:rPr lang="fi-FI" sz="1600"/>
              <a:t>Webinaarit</a:t>
            </a:r>
          </a:p>
          <a:p>
            <a:pPr lvl="1">
              <a:buClr>
                <a:srgbClr val="EAB71F"/>
              </a:buClr>
              <a:buFont typeface="Arial" panose="020B0604020202020204" pitchFamily="34" charset="0"/>
              <a:buChar char="•"/>
            </a:pPr>
            <a:r>
              <a:rPr lang="fi-FI" sz="1600"/>
              <a:t>Lionien oppimiskeskus</a:t>
            </a:r>
          </a:p>
          <a:p>
            <a:pPr lvl="1">
              <a:buClr>
                <a:srgbClr val="EAB71F"/>
              </a:buClr>
              <a:buFont typeface="Arial" panose="020B0604020202020204" pitchFamily="34" charset="0"/>
              <a:buChar char="•"/>
            </a:pPr>
            <a:r>
              <a:rPr lang="fi-FI" sz="1600"/>
              <a:t>Lionkouluttajien virallinen pätevöitymisohjelma (Lions Certified Instructor Program)</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a:solidFill>
                  <a:schemeClr val="bg1"/>
                </a:solidFill>
              </a:rPr>
              <a:t>Keitä lionit ovat</a:t>
            </a:r>
          </a:p>
        </p:txBody>
      </p:sp>
      <p:pic>
        <p:nvPicPr>
          <p:cNvPr id="6" name="Picture 2">
            <a:extLst>
              <a:ext uri="{FF2B5EF4-FFF2-40B4-BE49-F238E27FC236}">
                <a16:creationId xmlns:a16="http://schemas.microsoft.com/office/drawing/2014/main" id="{1C0C10E5-4460-238C-94BC-33AAE3A70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
        <p:nvSpPr>
          <p:cNvPr id="5" name="Content Placeholder 4"/>
          <p:cNvSpPr>
            <a:spLocks noGrp="1"/>
          </p:cNvSpPr>
          <p:nvPr>
            <p:ph idx="1"/>
          </p:nvPr>
        </p:nvSpPr>
        <p:spPr>
          <a:xfrm>
            <a:off x="152400" y="1118616"/>
            <a:ext cx="7772400" cy="5410200"/>
          </a:xfrm>
        </p:spPr>
        <p:txBody>
          <a:bodyPr/>
          <a:lstStyle/>
          <a:p>
            <a:pPr marL="0" indent="0">
              <a:buNone/>
            </a:pPr>
            <a:r>
              <a:rPr lang="fi-FI" b="1" dirty="0" err="1">
                <a:solidFill>
                  <a:srgbClr val="10233E"/>
                </a:solidFill>
              </a:rPr>
              <a:t>Lionit</a:t>
            </a:r>
            <a:r>
              <a:rPr lang="fi-FI" b="1" dirty="0">
                <a:solidFill>
                  <a:srgbClr val="10233E"/>
                </a:solidFill>
              </a:rPr>
              <a:t> ovat miehiä ja naisia, jotka ovat sitoutuneet palvelemaan apua tarvitsevia joko omilla paikkakunnillaan tai eri puolilla maailmaa.</a:t>
            </a:r>
          </a:p>
          <a:p>
            <a:pPr lvl="1"/>
            <a:endParaRPr lang="en-US" dirty="0"/>
          </a:p>
          <a:p>
            <a:pPr lvl="1">
              <a:buClr>
                <a:srgbClr val="EAB71F"/>
              </a:buClr>
              <a:buFont typeface="Courier New" panose="02070309020205020404" pitchFamily="49" charset="0"/>
              <a:buChar char="o"/>
            </a:pPr>
            <a:r>
              <a:rPr lang="fi-FI" dirty="0"/>
              <a:t>Lähes 1,4 miljoonaa jäsentä</a:t>
            </a:r>
          </a:p>
          <a:p>
            <a:pPr lvl="1">
              <a:buClr>
                <a:srgbClr val="EAB71F"/>
              </a:buClr>
              <a:buFont typeface="Courier New" panose="02070309020205020404" pitchFamily="49" charset="0"/>
              <a:buChar char="o"/>
            </a:pPr>
            <a:r>
              <a:rPr lang="fi-FI" dirty="0"/>
              <a:t>Yli 200 maassa</a:t>
            </a:r>
          </a:p>
          <a:p>
            <a:pPr lvl="1">
              <a:buClr>
                <a:srgbClr val="EAB71F"/>
              </a:buClr>
              <a:buFont typeface="Courier New" panose="02070309020205020404" pitchFamily="49" charset="0"/>
              <a:buChar char="o"/>
            </a:pPr>
            <a:r>
              <a:rPr lang="fi-FI" dirty="0"/>
              <a:t>Yli 48 000 klubia</a:t>
            </a:r>
          </a:p>
          <a:p>
            <a:pPr lvl="1">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Palveluaktiviteetit</a:t>
            </a:r>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i-FI" sz="2000" b="1">
                <a:solidFill>
                  <a:srgbClr val="10233E"/>
                </a:solidFill>
              </a:rPr>
              <a:t>Koska lionit pyrkivät vastaamaan yhteiskuntiemme suurimpiin haasteisiin toimimme monilla eri alueilla, mutta kaikkia lioneita yhdistävät viisi maailmanlaajuista avustuskohdetta. Maailmanlaajuinen palveluryhmä (GST) on kantava voima näiden ohjelmien takana, ja kertoo inspiroivia palvelutarinoita, jotka kannustavat johtajia toimintaan.</a:t>
            </a:r>
          </a:p>
          <a:p>
            <a:pPr lvl="1">
              <a:buClr>
                <a:srgbClr val="EAB71F"/>
              </a:buClr>
              <a:buFont typeface="Arial" panose="020B0604020202020204" pitchFamily="34" charset="0"/>
              <a:buChar char="•"/>
            </a:pPr>
            <a:r>
              <a:rPr lang="fi-FI" sz="1600"/>
              <a:t>Diabetes</a:t>
            </a:r>
          </a:p>
          <a:p>
            <a:pPr lvl="1">
              <a:buClr>
                <a:srgbClr val="EAB71F"/>
              </a:buClr>
              <a:buFont typeface="Arial" panose="020B0604020202020204" pitchFamily="34" charset="0"/>
              <a:buChar char="•"/>
            </a:pPr>
            <a:r>
              <a:rPr lang="fi-FI" sz="1600"/>
              <a:t>Näkökyky</a:t>
            </a:r>
          </a:p>
          <a:p>
            <a:pPr lvl="1">
              <a:buClr>
                <a:srgbClr val="EAB71F"/>
              </a:buClr>
              <a:buFont typeface="Arial" panose="020B0604020202020204" pitchFamily="34" charset="0"/>
              <a:buChar char="•"/>
            </a:pPr>
            <a:r>
              <a:rPr lang="fi-FI" sz="1600"/>
              <a:t>Nälän helpottaminen</a:t>
            </a:r>
          </a:p>
          <a:p>
            <a:pPr lvl="1">
              <a:buClr>
                <a:srgbClr val="EAB71F"/>
              </a:buClr>
              <a:buFont typeface="Arial" panose="020B0604020202020204" pitchFamily="34" charset="0"/>
              <a:buChar char="•"/>
            </a:pPr>
            <a:r>
              <a:rPr lang="fi-FI" sz="1600"/>
              <a:t>Ympäristö</a:t>
            </a:r>
          </a:p>
          <a:p>
            <a:pPr lvl="1">
              <a:buClr>
                <a:srgbClr val="EAB71F"/>
              </a:buClr>
              <a:buFont typeface="Arial" panose="020B0604020202020204" pitchFamily="34" charset="0"/>
              <a:buChar char="•"/>
            </a:pPr>
            <a:r>
              <a:rPr lang="fi-FI" sz="1600"/>
              <a:t>Lapsuusiän syöpä</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Jäsenkehitys</a:t>
            </a:r>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i-FI" sz="1600" b="1">
                <a:solidFill>
                  <a:srgbClr val="10233E"/>
                </a:solidFill>
              </a:rPr>
              <a:t>Uusien jäsenten hankkiminen klubiisi varmistaa, että klubissasi on jatkossakin uusia, innokkaita jäseniä palvelemassa tarpeessa olevia ja identifioimassa uusia palveluprojekteja paikkakunnallasi järjestettäväksi. Jäsenohjelmat on suunniteltu stimuloimaan kasvua ja vahvistamaan jäsenyyden laatua:</a:t>
            </a:r>
          </a:p>
          <a:p>
            <a:pPr lvl="1">
              <a:buClr>
                <a:srgbClr val="EAB71F"/>
              </a:buClr>
              <a:buFont typeface="Arial" panose="020B0604020202020204" pitchFamily="34" charset="0"/>
              <a:buChar char="•"/>
            </a:pPr>
            <a:r>
              <a:rPr lang="fi-FI" sz="1400"/>
              <a:t>Perhejäsenyys</a:t>
            </a:r>
          </a:p>
          <a:p>
            <a:pPr lvl="1">
              <a:buClr>
                <a:srgbClr val="EAB71F"/>
              </a:buClr>
              <a:buFont typeface="Arial" panose="020B0604020202020204" pitchFamily="34" charset="0"/>
              <a:buChar char="•"/>
            </a:pPr>
            <a:r>
              <a:rPr lang="fi-FI" sz="1400"/>
              <a:t>Opiskelijajäsenyys</a:t>
            </a:r>
          </a:p>
          <a:p>
            <a:pPr lvl="1">
              <a:buClr>
                <a:srgbClr val="EAB71F"/>
              </a:buClr>
              <a:buFont typeface="Arial" panose="020B0604020202020204" pitchFamily="34" charset="0"/>
              <a:buChar char="•"/>
            </a:pPr>
            <a:r>
              <a:rPr lang="fi-FI" sz="1400"/>
              <a:t>Leosta lioniksi</a:t>
            </a:r>
          </a:p>
          <a:p>
            <a:pPr lvl="1">
              <a:buClr>
                <a:srgbClr val="EAB71F"/>
              </a:buClr>
              <a:buFont typeface="Arial" panose="020B0604020202020204" pitchFamily="34" charset="0"/>
              <a:buChar char="•"/>
            </a:pPr>
            <a:r>
              <a:rPr lang="fi-FI" sz="1400"/>
              <a:t>Lionien maailmanlaajuinen jäseneksiottopäivä</a:t>
            </a:r>
          </a:p>
          <a:p>
            <a:pPr lvl="1">
              <a:buClr>
                <a:srgbClr val="EAB71F"/>
              </a:buClr>
              <a:buFont typeface="Arial" panose="020B0604020202020204" pitchFamily="34" charset="0"/>
              <a:buChar char="•"/>
            </a:pPr>
            <a:r>
              <a:rPr lang="fi-FI" sz="1400"/>
              <a:t>Leoklubit</a:t>
            </a:r>
          </a:p>
          <a:p>
            <a:pPr lvl="1">
              <a:buClr>
                <a:srgbClr val="EAB71F"/>
              </a:buClr>
              <a:buFont typeface="Arial" panose="020B0604020202020204" pitchFamily="34" charset="0"/>
              <a:buChar char="•"/>
            </a:pPr>
            <a:r>
              <a:rPr lang="fi-FI" sz="1400"/>
              <a:t>Liitännäisklubit</a:t>
            </a:r>
          </a:p>
          <a:p>
            <a:pPr lvl="1">
              <a:buClr>
                <a:srgbClr val="EAB71F"/>
              </a:buClr>
              <a:buFont typeface="Arial" panose="020B0604020202020204" pitchFamily="34" charset="0"/>
              <a:buChar char="•"/>
            </a:pPr>
            <a:endParaRPr lang="en-US" sz="1600" dirty="0"/>
          </a:p>
          <a:p>
            <a:pPr marL="0" indent="0">
              <a:buClr>
                <a:srgbClr val="EAB71F"/>
              </a:buClr>
              <a:buNone/>
            </a:pPr>
            <a:r>
              <a:rPr lang="fi-FI" sz="1600" b="1">
                <a:solidFill>
                  <a:srgbClr val="10233E"/>
                </a:solidFill>
              </a:rPr>
              <a:t>Lisäksi, uusien klubien muodostaminen on tärkeää vähempivaraisilla alueilla. Jäsenyystyyppejä löytyy useita, joista voi valitse itselleen parhaiten sopivan:</a:t>
            </a:r>
          </a:p>
          <a:p>
            <a:pPr lvl="1">
              <a:buClr>
                <a:srgbClr val="EAB71F"/>
              </a:buClr>
              <a:buFont typeface="Arial" panose="020B0604020202020204" pitchFamily="34" charset="0"/>
              <a:buChar char="•"/>
            </a:pPr>
            <a:r>
              <a:rPr lang="fi-FI" sz="1400"/>
              <a:t>Perinteinen lionsklubi</a:t>
            </a:r>
          </a:p>
          <a:p>
            <a:pPr lvl="1">
              <a:buClr>
                <a:srgbClr val="EAB71F"/>
              </a:buClr>
              <a:buFont typeface="Arial" panose="020B0604020202020204" pitchFamily="34" charset="0"/>
              <a:buChar char="•"/>
            </a:pPr>
            <a:r>
              <a:rPr lang="fi-FI" sz="1400"/>
              <a:t>Kampuslionsklubit</a:t>
            </a:r>
          </a:p>
          <a:p>
            <a:pPr lvl="1">
              <a:buClr>
                <a:srgbClr val="EAB71F"/>
              </a:buClr>
              <a:buFont typeface="Arial" panose="020B0604020202020204" pitchFamily="34" charset="0"/>
              <a:buChar char="•"/>
            </a:pPr>
            <a:r>
              <a:rPr lang="fi-FI" sz="1400"/>
              <a:t>Leo-lionsklubit</a:t>
            </a:r>
          </a:p>
          <a:p>
            <a:pPr lvl="1">
              <a:buClr>
                <a:srgbClr val="EAB71F"/>
              </a:buClr>
              <a:buFont typeface="Arial" panose="020B0604020202020204" pitchFamily="34" charset="0"/>
              <a:buChar char="•"/>
            </a:pPr>
            <a:r>
              <a:rPr lang="fi-FI" sz="1400"/>
              <a:t>Lioness-lionsklubi</a:t>
            </a:r>
          </a:p>
          <a:p>
            <a:pPr lvl="1">
              <a:buClr>
                <a:srgbClr val="EAB71F"/>
              </a:buClr>
              <a:buFont typeface="Arial" panose="020B0604020202020204" pitchFamily="34" charset="0"/>
              <a:buChar char="•"/>
            </a:pPr>
            <a:r>
              <a:rPr lang="fi-FI" sz="1400"/>
              <a:t>Teemaklubi</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fi-FI"/>
              <a:t>Tervetuloa lionsklubiimme!</a:t>
            </a:r>
          </a:p>
        </p:txBody>
      </p:sp>
      <p:sp>
        <p:nvSpPr>
          <p:cNvPr id="7" name="Subtitle 6"/>
          <p:cNvSpPr>
            <a:spLocks noGrp="1"/>
          </p:cNvSpPr>
          <p:nvPr>
            <p:ph type="subTitle" idx="1"/>
          </p:nvPr>
        </p:nvSpPr>
        <p:spPr/>
        <p:txBody>
          <a:bodyPr/>
          <a:lstStyle/>
          <a:p>
            <a:r>
              <a:rPr lang="fi-FI"/>
              <a:t>Kysymyksiä?</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solidFill>
                  <a:schemeClr val="bg1"/>
                </a:solidFill>
              </a:rPr>
              <a:t>Keitä lionit ovat</a:t>
            </a: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fi-FI" sz="2000" b="1">
                <a:solidFill>
                  <a:srgbClr val="10233E"/>
                </a:solidFill>
              </a:rPr>
              <a:t>Näkemyksemme: </a:t>
            </a:r>
            <a:r>
              <a:rPr lang="fi-FI" sz="2000"/>
              <a:t>Olla maailmanlaajuisesti johtavassa asemassa yhteisö- ja humanitäärisessä palvelussa.</a:t>
            </a:r>
          </a:p>
          <a:p>
            <a:pPr>
              <a:buClr>
                <a:srgbClr val="EAB71F"/>
              </a:buClr>
              <a:buFont typeface="Courier New" panose="02070309020205020404" pitchFamily="49" charset="0"/>
              <a:buChar char="o"/>
            </a:pPr>
            <a:r>
              <a:rPr lang="fi-FI" sz="2000" b="1">
                <a:solidFill>
                  <a:srgbClr val="10233E"/>
                </a:solidFill>
              </a:rPr>
              <a:t>Toiminta-ajatus:</a:t>
            </a:r>
            <a:r>
              <a:rPr lang="fi-FI" sz="2000">
                <a:solidFill>
                  <a:srgbClr val="10233E"/>
                </a:solidFill>
              </a:rPr>
              <a:t> </a:t>
            </a:r>
            <a:r>
              <a:rPr lang="fi-FI" sz="2000"/>
              <a:t>Mahdollistaa vapaaehtoisten palvelutyö paikkakunnillaan, vastata humanitäärisiin tarpeisiin, rohkaista rauhaan ja edistää kansainvälistä yhteisymmärrystä lionsklubien välityksellä.</a:t>
            </a:r>
          </a:p>
          <a:p>
            <a:pPr>
              <a:buClr>
                <a:srgbClr val="EAB71F"/>
              </a:buClr>
              <a:buFont typeface="Courier New" panose="02070309020205020404" pitchFamily="49" charset="0"/>
              <a:buChar char="o"/>
            </a:pPr>
            <a:r>
              <a:rPr lang="fi-FI" sz="2000" b="1">
                <a:solidFill>
                  <a:srgbClr val="10233E"/>
                </a:solidFill>
              </a:rPr>
              <a:t>Motto: </a:t>
            </a:r>
            <a:r>
              <a:rPr lang="fi-FI" sz="2000"/>
              <a:t>"Me palvelemme"</a:t>
            </a:r>
          </a:p>
          <a:p>
            <a:pPr>
              <a:buClr>
                <a:srgbClr val="EAB71F"/>
              </a:buClr>
              <a:buFont typeface="Courier New" panose="02070309020205020404" pitchFamily="49" charset="0"/>
              <a:buChar char="o"/>
            </a:pPr>
            <a:r>
              <a:rPr lang="fi-FI" sz="2000" b="1">
                <a:solidFill>
                  <a:srgbClr val="10233E"/>
                </a:solidFill>
              </a:rPr>
              <a:t>Slogan: </a:t>
            </a:r>
            <a:r>
              <a:rPr lang="fi-FI" sz="2000"/>
              <a:t>Liberty, Intelligence, Our Nation's Safety (Suomessa tulkittuna: Luovuta Isänmaasi Onnellisempana Nousevalle Sukupolvelle).</a:t>
            </a:r>
          </a:p>
          <a:p>
            <a:pPr>
              <a:buClr>
                <a:srgbClr val="EAB71F"/>
              </a:buClr>
              <a:buFont typeface="Courier New" panose="02070309020205020404" pitchFamily="49" charset="0"/>
              <a:buChar char="o"/>
            </a:pPr>
            <a:r>
              <a:rPr lang="fi-FI" sz="2000" b="1">
                <a:solidFill>
                  <a:srgbClr val="10233E"/>
                </a:solidFill>
              </a:rPr>
              <a:t>Tarkoitukset: </a:t>
            </a:r>
            <a:r>
              <a:rPr lang="fi-FI" sz="2000"/>
              <a:t>LCI:lla on lista tarkoituksista, jotka ilmaisevat miksi lionsklubit ovat olemassa.</a:t>
            </a:r>
          </a:p>
          <a:p>
            <a:pPr>
              <a:buClr>
                <a:srgbClr val="EAB71F"/>
              </a:buClr>
              <a:buFont typeface="Courier New" panose="02070309020205020404" pitchFamily="49" charset="0"/>
              <a:buChar char="o"/>
            </a:pPr>
            <a:r>
              <a:rPr lang="fi-FI" sz="2000" b="1">
                <a:solidFill>
                  <a:srgbClr val="10233E"/>
                </a:solidFill>
              </a:rPr>
              <a:t>Lionsperiaatteet: </a:t>
            </a:r>
            <a:r>
              <a:rPr lang="fi-FI" sz="2000"/>
              <a:t>LCI on määritellyt lionsperiaatteet, jotka asettavat tietyt standardit lioneille.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lang="fi-FI" sz="4000" b="1">
                <a:solidFill>
                  <a:schemeClr val="bg1"/>
                </a:solidFill>
              </a:rPr>
              <a:t>[Lisää klubin nimi tähän]</a:t>
            </a:r>
          </a:p>
        </p:txBody>
      </p:sp>
      <p:pic>
        <p:nvPicPr>
          <p:cNvPr id="4" name="Picture Placeholder 7">
            <a:extLst>
              <a:ext uri="{FF2B5EF4-FFF2-40B4-BE49-F238E27FC236}">
                <a16:creationId xmlns:a16="http://schemas.microsoft.com/office/drawing/2014/main" id="{E354DF05-F41C-472C-E8BB-16A55132B14F}"/>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a:t>Historia</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fi-FI" sz="2000" b="1">
                <a:solidFill>
                  <a:srgbClr val="10233E"/>
                </a:solidFill>
              </a:rPr>
              <a:t>Perustamisvuosi: </a:t>
            </a:r>
            <a:r>
              <a:rPr lang="fi-FI" sz="2000"/>
              <a:t>[Lisää]</a:t>
            </a:r>
          </a:p>
          <a:p>
            <a:pPr>
              <a:lnSpc>
                <a:spcPct val="200000"/>
              </a:lnSpc>
              <a:buClr>
                <a:srgbClr val="EAB71F"/>
              </a:buClr>
              <a:buFont typeface="Courier New" panose="02070309020205020404" pitchFamily="49" charset="0"/>
              <a:buChar char="o"/>
            </a:pPr>
            <a:r>
              <a:rPr lang="fi-FI" sz="2000" b="1">
                <a:solidFill>
                  <a:srgbClr val="10233E"/>
                </a:solidFill>
              </a:rPr>
              <a:t>Perustajajäsenten lukumäärä: </a:t>
            </a:r>
            <a:r>
              <a:rPr lang="fi-FI" sz="2000"/>
              <a:t>[Lisää]</a:t>
            </a:r>
          </a:p>
          <a:p>
            <a:pPr>
              <a:lnSpc>
                <a:spcPct val="200000"/>
              </a:lnSpc>
              <a:buClr>
                <a:srgbClr val="EAB71F"/>
              </a:buClr>
              <a:buFont typeface="Courier New" panose="02070309020205020404" pitchFamily="49" charset="0"/>
              <a:buChar char="o"/>
            </a:pPr>
            <a:r>
              <a:rPr lang="fi-FI" sz="2000" b="1">
                <a:solidFill>
                  <a:srgbClr val="10233E"/>
                </a:solidFill>
              </a:rPr>
              <a:t>Klubit, joita sponsoroimme: </a:t>
            </a:r>
            <a:r>
              <a:rPr lang="fi-FI" sz="2000"/>
              <a:t>[Lisää]</a:t>
            </a:r>
          </a:p>
          <a:p>
            <a:pPr>
              <a:lnSpc>
                <a:spcPct val="200000"/>
              </a:lnSpc>
              <a:buClr>
                <a:srgbClr val="EAB71F"/>
              </a:buClr>
              <a:buFont typeface="Courier New" panose="02070309020205020404" pitchFamily="49" charset="0"/>
              <a:buChar char="o"/>
            </a:pPr>
            <a:r>
              <a:rPr lang="fi-FI" sz="2000" b="1">
                <a:solidFill>
                  <a:srgbClr val="10233E"/>
                </a:solidFill>
              </a:rPr>
              <a:t>Tärkeät palkinnot tai saavutukset: </a:t>
            </a:r>
            <a:r>
              <a:rPr lang="fi-FI" sz="2000"/>
              <a:t>[Lisää]</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Klubivirkailijat</a:t>
            </a:r>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fi-FI" sz="2000" b="1">
                <a:solidFill>
                  <a:srgbClr val="10233E"/>
                </a:solidFill>
              </a:rPr>
              <a:t>Presidentti: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Edellinen presidentti: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Varapresidentti: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Sihteeri: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Rahastonhoitaja: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Jäsenjohtaja: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Markkinointiviestinnän johtaja: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Palvelujohtaja: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Klubimestari: </a:t>
            </a:r>
            <a:r>
              <a:rPr lang="fi-FI" sz="2000"/>
              <a:t>[Lisää]</a:t>
            </a:r>
          </a:p>
          <a:p>
            <a:pPr>
              <a:lnSpc>
                <a:spcPct val="150000"/>
              </a:lnSpc>
              <a:buClr>
                <a:srgbClr val="EAB71F"/>
              </a:buClr>
              <a:buFont typeface="Courier New" panose="02070309020205020404" pitchFamily="49" charset="0"/>
              <a:buChar char="o"/>
            </a:pPr>
            <a:r>
              <a:rPr lang="fi-FI" sz="2000" b="1">
                <a:solidFill>
                  <a:srgbClr val="10233E"/>
                </a:solidFill>
              </a:rPr>
              <a:t>Tail Twister: </a:t>
            </a:r>
            <a:r>
              <a:rPr lang="fi-FI" sz="2000"/>
              <a:t>[Lisää]</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Perinteet</a:t>
            </a:r>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i-FI" sz="2000"/>
              <a:t>[Listaa perinteet, joita klubilla on ja kerro miksi klubilla on nämä perinteet.]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Vaalit</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fi-FI" sz="2000"/>
              <a:t>Virkailijat valitaan joka vuosi</a:t>
            </a:r>
          </a:p>
          <a:p>
            <a:pPr>
              <a:lnSpc>
                <a:spcPct val="200000"/>
              </a:lnSpc>
              <a:buClr>
                <a:srgbClr val="EAB71F"/>
              </a:buClr>
              <a:buFont typeface="Courier New" panose="02070309020205020404" pitchFamily="49" charset="0"/>
              <a:buChar char="o"/>
            </a:pPr>
            <a:r>
              <a:rPr lang="fi-FI" sz="2000"/>
              <a:t>Klubipresidentti nimittää nimitystoimikunnan maaliskuussa</a:t>
            </a:r>
          </a:p>
          <a:p>
            <a:pPr>
              <a:lnSpc>
                <a:spcPct val="200000"/>
              </a:lnSpc>
              <a:buClr>
                <a:srgbClr val="EAB71F"/>
              </a:buClr>
              <a:buFont typeface="Courier New" panose="02070309020205020404" pitchFamily="49" charset="0"/>
              <a:buChar char="o"/>
            </a:pPr>
            <a:r>
              <a:rPr lang="fi-FI" sz="2000"/>
              <a:t>Nimitystoimikunta valitsee ehdokkaat</a:t>
            </a:r>
          </a:p>
          <a:p>
            <a:pPr>
              <a:lnSpc>
                <a:spcPct val="200000"/>
              </a:lnSpc>
              <a:buClr>
                <a:srgbClr val="EAB71F"/>
              </a:buClr>
              <a:buFont typeface="Courier New" panose="02070309020205020404" pitchFamily="49" charset="0"/>
              <a:buChar char="o"/>
            </a:pPr>
            <a:r>
              <a:rPr lang="fi-FI" sz="2000"/>
              <a:t>Klubi äänestää huhtikuussa</a:t>
            </a:r>
          </a:p>
          <a:p>
            <a:pPr>
              <a:lnSpc>
                <a:spcPct val="200000"/>
              </a:lnSpc>
              <a:buClr>
                <a:srgbClr val="EAB71F"/>
              </a:buClr>
              <a:buFont typeface="Courier New" panose="02070309020205020404" pitchFamily="49" charset="0"/>
              <a:buChar char="o"/>
            </a:pPr>
            <a:r>
              <a:rPr lang="fi-FI" sz="2000"/>
              <a:t>Virkakausi alkaa 1. heinäkuuta</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2480</TotalTime>
  <Words>1405</Words>
  <Application>Microsoft Macintosh PowerPoint</Application>
  <PresentationFormat>On-screen Show (4:3)</PresentationFormat>
  <Paragraphs>245</Paragraphs>
  <Slides>32</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Courier New</vt:lpstr>
      <vt:lpstr>Helvetica</vt:lpstr>
      <vt:lpstr>Wingdings</vt:lpstr>
      <vt:lpstr>LCI Eco Template</vt:lpstr>
      <vt:lpstr>Uuden jäsenen perehdytys</vt:lpstr>
      <vt:lpstr>Yhteenveto uuden jäsenen perehdytyksestä</vt:lpstr>
      <vt:lpstr>Keitä lionit ovat</vt:lpstr>
      <vt:lpstr>Keitä lionit ovat</vt:lpstr>
      <vt:lpstr>[Lisää klubin nimi tähän]</vt:lpstr>
      <vt:lpstr>Historia</vt:lpstr>
      <vt:lpstr>Klubivirkailijat</vt:lpstr>
      <vt:lpstr>Perinteet</vt:lpstr>
      <vt:lpstr>Vaalit</vt:lpstr>
      <vt:lpstr>Palkinnot</vt:lpstr>
      <vt:lpstr>Palvelu- ja varainkeruuaktiviteetit</vt:lpstr>
      <vt:lpstr>Jäsenyys</vt:lpstr>
      <vt:lpstr>Kokoukset</vt:lpstr>
      <vt:lpstr>Jäsenmaksut ja budjetit</vt:lpstr>
      <vt:lpstr>Miten pidämme yhteyttä</vt:lpstr>
      <vt:lpstr>PowerPoint Presentation</vt:lpstr>
      <vt:lpstr>Organisaation rakenne</vt:lpstr>
      <vt:lpstr>Piirin johto</vt:lpstr>
      <vt:lpstr>Piirin vuosikokous</vt:lpstr>
      <vt:lpstr>Miten piiri ja moninkertaispiiri hoitavat viestinnän</vt:lpstr>
      <vt:lpstr>PowerPoint Presentation</vt:lpstr>
      <vt:lpstr>Historia</vt:lpstr>
      <vt:lpstr>Nimi ja logo</vt:lpstr>
      <vt:lpstr>Organisaation rakenne</vt:lpstr>
      <vt:lpstr>Kansainvälinen vuosikokous</vt:lpstr>
      <vt:lpstr>Kansainvälinen päämaja</vt:lpstr>
      <vt:lpstr>Lions Clubs Internationalin säätiö (LCIF)</vt:lpstr>
      <vt:lpstr>Lions Clubs Internationalin säätiö (LCIF)</vt:lpstr>
      <vt:lpstr>Johtajakoulutus</vt:lpstr>
      <vt:lpstr>Palveluaktiviteetit</vt:lpstr>
      <vt:lpstr>Jäsenkehitys</vt:lpstr>
      <vt:lpstr>Tervetuloa lionsklubiimme!</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147</cp:revision>
  <dcterms:created xsi:type="dcterms:W3CDTF">2011-03-29T14:17:54Z</dcterms:created>
  <dcterms:modified xsi:type="dcterms:W3CDTF">2022-05-19T23:51:42Z</dcterms:modified>
</cp:coreProperties>
</file>