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5"/>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6" r:id="rId33"/>
    <p:sldId id="29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0" autoAdjust="0"/>
    <p:restoredTop sz="83768" autoAdjust="0"/>
  </p:normalViewPr>
  <p:slideViewPr>
    <p:cSldViewPr>
      <p:cViewPr varScale="1">
        <p:scale>
          <a:sx n="124" d="100"/>
          <a:sy n="124" d="100"/>
        </p:scale>
        <p:origin x="49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zh-TW" b="1"/>
            <a:t>1917年</a:t>
          </a:r>
          <a:r>
            <a:rPr lang="zh-TW"/>
            <a:t>: 茂文鐘士創立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zh-TW" b="1"/>
            <a:t>1920年</a:t>
          </a:r>
          <a:r>
            <a:rPr lang="zh-TW"/>
            <a:t>: 加拿大成立了分會，使 LCI成為國際組織。</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zh-TW" b="1"/>
            <a:t>1925年</a:t>
          </a:r>
          <a:r>
            <a:rPr lang="zh-TW"/>
            <a:t>: 海倫凱樂挑戰獅友成為“盲者的騎士。”</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zh-TW" b="1"/>
            <a:t>1945年</a:t>
          </a:r>
          <a:r>
            <a:rPr lang="zh-TW"/>
            <a:t>: LCI幫助起草聯合國的憲章。</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zh-TW" b="1"/>
            <a:t>1957年</a:t>
          </a:r>
          <a:r>
            <a:rPr lang="zh-TW"/>
            <a:t>: 創立了青少獅會活動。</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zh-TW" b="1"/>
            <a:t>1968年</a:t>
          </a:r>
          <a:r>
            <a:rPr lang="zh-TW"/>
            <a:t>: 成立了獅子會國際基金會。</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zh-TW" b="1"/>
            <a:t>1990年</a:t>
          </a:r>
          <a:r>
            <a:rPr lang="zh-TW"/>
            <a:t>: 推出 [視力第一] 活動。</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zh-TW" b="1" dirty="0"/>
            <a:t>今日</a:t>
          </a:r>
          <a:r>
            <a:rPr lang="zh-TW" dirty="0"/>
            <a:t>: 我們的國際網絡已擴大到 200 多個國家及地理區。</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zh-TW"/>
            <a:t>1987年: LCI成為第一個接受女性會員的服務組織。</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89480">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1917年</a:t>
          </a:r>
          <a:r>
            <a:rPr lang="zh-TW" sz="2000" kern="1200"/>
            <a:t>: 茂文鐘士創立 LCI</a:t>
          </a:r>
        </a:p>
        <a:p>
          <a:pPr marL="0" lvl="0" indent="0" algn="ctr" defTabSz="889000">
            <a:lnSpc>
              <a:spcPct val="90000"/>
            </a:lnSpc>
            <a:spcBef>
              <a:spcPct val="0"/>
            </a:spcBef>
            <a:spcAft>
              <a:spcPct val="35000"/>
            </a:spcAft>
            <a:buNone/>
          </a:pPr>
          <a:endParaRPr lang="en-US" sz="20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1920年</a:t>
          </a:r>
          <a:r>
            <a:rPr lang="zh-TW" sz="2000" kern="1200"/>
            <a:t>: 加拿大成立了分會，使 LCI成為國際組織。</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1925年</a:t>
          </a:r>
          <a:r>
            <a:rPr lang="zh-TW" sz="2000" kern="1200"/>
            <a:t>: 海倫凱樂挑戰獅友成為“盲者的騎士。”</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1945年</a:t>
          </a:r>
          <a:r>
            <a:rPr lang="zh-TW" sz="2000" kern="1200"/>
            <a:t>: LCI幫助起草聯合國的憲章。</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1957年</a:t>
          </a:r>
          <a:r>
            <a:rPr lang="zh-TW" sz="2000" kern="1200"/>
            <a:t>: 創立了青少獅會活動。</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1968年</a:t>
          </a:r>
          <a:r>
            <a:rPr lang="zh-TW" sz="2000" kern="1200"/>
            <a:t>: 成立了獅子會國際基金會。</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kern="1200"/>
            <a:t>1987年: LCI成為第一個接受女性會員的服務組織。</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a:t>1990年</a:t>
          </a:r>
          <a:r>
            <a:rPr lang="zh-TW" sz="2000" kern="1200"/>
            <a:t>: 推出 [視力第一] 活動。</a:t>
          </a:r>
        </a:p>
      </dsp:txBody>
      <dsp:txXfrm>
        <a:off x="3134227" y="4141509"/>
        <a:ext cx="2494545" cy="1496727"/>
      </dsp:txXfrm>
    </dsp:sp>
    <dsp:sp modelId="{3C8B6921-97BF-4BCB-9B1F-ABC7A319A23E}">
      <dsp:nvSpPr>
        <dsp:cNvPr id="0" name=""/>
        <dsp:cNvSpPr/>
      </dsp:nvSpPr>
      <dsp:spPr>
        <a:xfrm>
          <a:off x="6202518" y="4141509"/>
          <a:ext cx="2232119"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dirty="0"/>
            <a:t>今日</a:t>
          </a:r>
          <a:r>
            <a:rPr lang="zh-TW" sz="2000" kern="1200" dirty="0"/>
            <a:t>: 我們的國際網絡已擴大到 200 多個國家及地理區。</a:t>
          </a:r>
        </a:p>
      </dsp:txBody>
      <dsp:txXfrm>
        <a:off x="6202518" y="4141509"/>
        <a:ext cx="2232119"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extLst>
      <p:ext uri="{BB962C8B-B14F-4D97-AF65-F5344CB8AC3E}">
        <p14:creationId xmlns:p14="http://schemas.microsoft.com/office/powerpoint/2010/main" val="39835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aseline="0" dirty="0"/>
              <a:t>Consider adding photos from the projects to the slide if they are available.</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extLst>
      <p:ext uri="{BB962C8B-B14F-4D97-AF65-F5344CB8AC3E}">
        <p14:creationId xmlns:p14="http://schemas.microsoft.com/office/powerpoint/2010/main" val="149503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extLst>
      <p:ext uri="{BB962C8B-B14F-4D97-AF65-F5344CB8AC3E}">
        <p14:creationId xmlns:p14="http://schemas.microsoft.com/office/powerpoint/2010/main" val="68447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Tip: </a:t>
            </a:r>
            <a:r>
              <a:rPr lang="en-US" baseline="0" dirty="0"/>
              <a:t>Add any additional meeting information you feel is important.</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extLst>
      <p:ext uri="{BB962C8B-B14F-4D97-AF65-F5344CB8AC3E}">
        <p14:creationId xmlns:p14="http://schemas.microsoft.com/office/powerpoint/2010/main" val="214711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extLst>
      <p:ext uri="{BB962C8B-B14F-4D97-AF65-F5344CB8AC3E}">
        <p14:creationId xmlns:p14="http://schemas.microsoft.com/office/powerpoint/2010/main" val="374815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extLst>
      <p:ext uri="{BB962C8B-B14F-4D97-AF65-F5344CB8AC3E}">
        <p14:creationId xmlns:p14="http://schemas.microsoft.com/office/powerpoint/2010/main" val="366773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extLst>
      <p:ext uri="{BB962C8B-B14F-4D97-AF65-F5344CB8AC3E}">
        <p14:creationId xmlns:p14="http://schemas.microsoft.com/office/powerpoint/2010/main" val="406767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extLst>
      <p:ext uri="{BB962C8B-B14F-4D97-AF65-F5344CB8AC3E}">
        <p14:creationId xmlns:p14="http://schemas.microsoft.com/office/powerpoint/2010/main" val="3955181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extLst>
      <p:ext uri="{BB962C8B-B14F-4D97-AF65-F5344CB8AC3E}">
        <p14:creationId xmlns:p14="http://schemas.microsoft.com/office/powerpoint/2010/main" val="3828521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extLst>
      <p:ext uri="{BB962C8B-B14F-4D97-AF65-F5344CB8AC3E}">
        <p14:creationId xmlns:p14="http://schemas.microsoft.com/office/powerpoint/2010/main" val="49316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extLst>
      <p:ext uri="{BB962C8B-B14F-4D97-AF65-F5344CB8AC3E}">
        <p14:creationId xmlns:p14="http://schemas.microsoft.com/office/powerpoint/2010/main" val="427552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extLst>
      <p:ext uri="{BB962C8B-B14F-4D97-AF65-F5344CB8AC3E}">
        <p14:creationId xmlns:p14="http://schemas.microsoft.com/office/powerpoint/2010/main" val="65172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extLst>
      <p:ext uri="{BB962C8B-B14F-4D97-AF65-F5344CB8AC3E}">
        <p14:creationId xmlns:p14="http://schemas.microsoft.com/office/powerpoint/2010/main" val="2325860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extLst>
      <p:ext uri="{BB962C8B-B14F-4D97-AF65-F5344CB8AC3E}">
        <p14:creationId xmlns:p14="http://schemas.microsoft.com/office/powerpoint/2010/main" val="394477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extLst>
      <p:ext uri="{BB962C8B-B14F-4D97-AF65-F5344CB8AC3E}">
        <p14:creationId xmlns:p14="http://schemas.microsoft.com/office/powerpoint/2010/main" val="163517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Edit this slide as you see fit. Remove things that don’t apply to your club, or add things that are not currently</a:t>
            </a:r>
            <a:r>
              <a:rPr lang="en-US" baseline="0" dirty="0"/>
              <a:t> included.</a:t>
            </a:r>
            <a:endParaRPr lang="en-US"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extLst>
      <p:ext uri="{BB962C8B-B14F-4D97-AF65-F5344CB8AC3E}">
        <p14:creationId xmlns:p14="http://schemas.microsoft.com/office/powerpoint/2010/main" val="21900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0" dirty="0"/>
              <a:t>Add the </a:t>
            </a:r>
            <a:r>
              <a:rPr lang="en-US" b="0" baseline="0" dirty="0"/>
              <a:t>names of the current club officers. Add or remove bullet points if your club has different officers than those listed.</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extLst>
      <p:ext uri="{BB962C8B-B14F-4D97-AF65-F5344CB8AC3E}">
        <p14:creationId xmlns:p14="http://schemas.microsoft.com/office/powerpoint/2010/main" val="162509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extLst>
      <p:ext uri="{BB962C8B-B14F-4D97-AF65-F5344CB8AC3E}">
        <p14:creationId xmlns:p14="http://schemas.microsoft.com/office/powerpoint/2010/main" val="362552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extLst>
      <p:ext uri="{BB962C8B-B14F-4D97-AF65-F5344CB8AC3E}">
        <p14:creationId xmlns:p14="http://schemas.microsoft.com/office/powerpoint/2010/main" val="23750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Add additional information to this slide to show additional awards that are available through your club, district or multiple district.</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FB37AA81-01BE-141C-9382-1D12E50082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zh-CN" altLang="en-US" sz="900" baseline="0" dirty="0">
                <a:solidFill>
                  <a:schemeClr val="bg1"/>
                </a:solidFill>
              </a:rPr>
              <a:t>國際獅子會</a:t>
            </a:r>
            <a:endParaRPr lang="en-US" sz="900" baseline="0" dirty="0">
              <a:solidFill>
                <a:schemeClr val="bg1"/>
              </a:solidFill>
            </a:endParaRPr>
          </a:p>
        </p:txBody>
      </p:sp>
      <p:sp>
        <p:nvSpPr>
          <p:cNvPr id="7"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zh-CN" altLang="en-US" sz="1000" b="1" baseline="0" dirty="0">
                <a:solidFill>
                  <a:schemeClr val="bg1"/>
                </a:solidFill>
              </a:rPr>
              <a:t>新會員講習</a:t>
            </a:r>
            <a:endParaRPr lang="en-US" sz="1000" b="1" baseline="0" dirty="0">
              <a:solidFill>
                <a:schemeClr val="bg1"/>
              </a:solidFill>
            </a:endParaRP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zh-hant/"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lionsclubs.org/" TargetMode="External"/><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TW">
                <a:latin typeface="+mn-lt"/>
                <a:ea typeface="PMingLiU"/>
              </a:rPr>
              <a:t>新會員講習</a:t>
            </a:r>
          </a:p>
        </p:txBody>
      </p:sp>
      <p:sp>
        <p:nvSpPr>
          <p:cNvPr id="3" name="Subtitle 2"/>
          <p:cNvSpPr>
            <a:spLocks noGrp="1"/>
          </p:cNvSpPr>
          <p:nvPr>
            <p:ph type="subTitle" idx="1"/>
          </p:nvPr>
        </p:nvSpPr>
        <p:spPr/>
        <p:txBody>
          <a:bodyPr/>
          <a:lstStyle/>
          <a:p>
            <a:r>
              <a:rPr lang="zh-TW"/>
              <a:t>[在此輸入分會名稱]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獎</a:t>
            </a:r>
            <a:r>
              <a:rPr lang="zh-CN" altLang="en-US" dirty="0"/>
              <a:t>  </a:t>
            </a:r>
            <a:r>
              <a:rPr lang="zh-TW" dirty="0"/>
              <a:t>勵</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a:solidFill>
                  <a:srgbClr val="10233E"/>
                </a:solidFill>
              </a:rPr>
              <a:t>儘管服務本身就是有回報的，但特別的成就和里程碑都應該得到表揚和慶祝。以下的獎勵是所有獅友都能實現的。 </a:t>
            </a:r>
          </a:p>
          <a:p>
            <a:pPr>
              <a:lnSpc>
                <a:spcPct val="200000"/>
              </a:lnSpc>
              <a:buClr>
                <a:srgbClr val="EAB71F"/>
              </a:buClr>
              <a:buFont typeface="Courier New" panose="02070309020205020404" pitchFamily="49" charset="0"/>
              <a:buChar char="o"/>
            </a:pPr>
            <a:r>
              <a:rPr lang="zh-TW" sz="2000"/>
              <a:t>會員鑰獎</a:t>
            </a:r>
          </a:p>
          <a:p>
            <a:pPr>
              <a:lnSpc>
                <a:spcPct val="200000"/>
              </a:lnSpc>
              <a:buClr>
                <a:srgbClr val="EAB71F"/>
              </a:buClr>
              <a:buFont typeface="Courier New" panose="02070309020205020404" pitchFamily="49" charset="0"/>
              <a:buChar char="o"/>
            </a:pPr>
            <a:r>
              <a:rPr lang="zh-TW" sz="2000"/>
              <a:t>年紋奬</a:t>
            </a:r>
          </a:p>
          <a:p>
            <a:pPr>
              <a:lnSpc>
                <a:spcPct val="200000"/>
              </a:lnSpc>
              <a:buClr>
                <a:srgbClr val="EAB71F"/>
              </a:buClr>
              <a:buFont typeface="Courier New" panose="02070309020205020404" pitchFamily="49" charset="0"/>
              <a:buChar char="o"/>
            </a:pPr>
            <a:r>
              <a:rPr lang="zh-TW" sz="2000"/>
              <a:t>推薦會員獎</a:t>
            </a:r>
          </a:p>
          <a:p>
            <a:pPr>
              <a:lnSpc>
                <a:spcPct val="200000"/>
              </a:lnSpc>
              <a:buClr>
                <a:srgbClr val="EAB71F"/>
              </a:buClr>
              <a:buFont typeface="Courier New" panose="02070309020205020404" pitchFamily="49" charset="0"/>
              <a:buChar char="o"/>
            </a:pPr>
            <a:r>
              <a:rPr lang="zh-TW" sz="2000"/>
              <a:t>新會發展獎</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服務和募款活動</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a:t>[列出貴分會在參與的各項服務方案。]</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會</a:t>
            </a:r>
            <a:r>
              <a:rPr lang="zh-CN" altLang="en-US" dirty="0"/>
              <a:t>  </a:t>
            </a:r>
            <a:r>
              <a:rPr lang="zh-TW" dirty="0"/>
              <a:t>籍</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a:solidFill>
                  <a:srgbClr val="10233E"/>
                </a:solidFill>
              </a:rPr>
              <a:t>成為獅子會員的好處有很多，其中包括：</a:t>
            </a:r>
          </a:p>
          <a:p>
            <a:pPr>
              <a:lnSpc>
                <a:spcPct val="200000"/>
              </a:lnSpc>
              <a:buClr>
                <a:srgbClr val="EAB71F"/>
              </a:buClr>
              <a:buFont typeface="Courier New" panose="02070309020205020404" pitchFamily="49" charset="0"/>
              <a:buChar char="o"/>
            </a:pPr>
            <a:r>
              <a:rPr lang="zh-TW" sz="1800"/>
              <a:t>成為一個做善事的全球社區的成員</a:t>
            </a:r>
          </a:p>
          <a:p>
            <a:pPr>
              <a:lnSpc>
                <a:spcPct val="200000"/>
              </a:lnSpc>
              <a:buClr>
                <a:srgbClr val="EAB71F"/>
              </a:buClr>
              <a:buFont typeface="Courier New" panose="02070309020205020404" pitchFamily="49" charset="0"/>
              <a:buChar char="o"/>
            </a:pPr>
            <a:r>
              <a:rPr lang="zh-TW" sz="1800"/>
              <a:t>有支持、工具和資源用以提升您的服務</a:t>
            </a:r>
          </a:p>
          <a:p>
            <a:pPr>
              <a:lnSpc>
                <a:spcPct val="200000"/>
              </a:lnSpc>
              <a:buClr>
                <a:srgbClr val="EAB71F"/>
              </a:buClr>
              <a:buFont typeface="Courier New" panose="02070309020205020404" pitchFamily="49" charset="0"/>
              <a:buChar char="o"/>
            </a:pPr>
            <a:r>
              <a:rPr lang="zh-TW" sz="1800"/>
              <a:t>發展領導力的機會</a:t>
            </a:r>
          </a:p>
          <a:p>
            <a:pPr>
              <a:lnSpc>
                <a:spcPct val="200000"/>
              </a:lnSpc>
              <a:buClr>
                <a:srgbClr val="EAB71F"/>
              </a:buClr>
              <a:buFont typeface="Courier New" panose="02070309020205020404" pitchFamily="49" charset="0"/>
              <a:buChar char="o"/>
            </a:pPr>
            <a:r>
              <a:rPr lang="zh-TW" sz="1800"/>
              <a:t>幫助有需要者的滿足和愉悅感</a:t>
            </a:r>
          </a:p>
          <a:p>
            <a:pPr>
              <a:lnSpc>
                <a:spcPct val="200000"/>
              </a:lnSpc>
              <a:buClr>
                <a:srgbClr val="EAB71F"/>
              </a:buClr>
              <a:buFont typeface="Courier New" panose="02070309020205020404" pitchFamily="49" charset="0"/>
              <a:buChar char="o"/>
            </a:pPr>
            <a:r>
              <a:rPr lang="zh-TW" sz="1800"/>
              <a:t>與當地及國際社區領導人取得聯絡的機會</a:t>
            </a:r>
          </a:p>
          <a:p>
            <a:pPr>
              <a:lnSpc>
                <a:spcPct val="200000"/>
              </a:lnSpc>
              <a:buClr>
                <a:srgbClr val="EAB71F"/>
              </a:buClr>
              <a:buFont typeface="Courier New" panose="02070309020205020404" pitchFamily="49" charset="0"/>
              <a:buChar char="o"/>
            </a:pPr>
            <a:r>
              <a:rPr lang="zh-TW" sz="1800"/>
              <a:t>與有服務意願者結下友誼</a:t>
            </a:r>
          </a:p>
          <a:p>
            <a:pPr>
              <a:lnSpc>
                <a:spcPct val="200000"/>
              </a:lnSpc>
              <a:buClr>
                <a:srgbClr val="EAB71F"/>
              </a:buClr>
              <a:buFont typeface="Courier New" panose="02070309020205020404" pitchFamily="49" charset="0"/>
              <a:buChar char="o"/>
            </a:pPr>
            <a:r>
              <a:rPr lang="zh-TW" sz="1800"/>
              <a:t>受敬重和可信賴的獅子會員身份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會</a:t>
            </a:r>
            <a:r>
              <a:rPr lang="zh-CN" altLang="en-US" dirty="0"/>
              <a:t>  </a:t>
            </a:r>
            <a:r>
              <a:rPr lang="zh-TW" dirty="0"/>
              <a:t>議</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zh-TW" sz="2000" b="1" dirty="0">
                <a:solidFill>
                  <a:srgbClr val="10233E"/>
                </a:solidFill>
              </a:rPr>
              <a:t>日期: </a:t>
            </a:r>
            <a:r>
              <a:rPr lang="zh-TW" sz="2000" dirty="0"/>
              <a:t>[輸入]</a:t>
            </a:r>
          </a:p>
          <a:p>
            <a:pPr>
              <a:lnSpc>
                <a:spcPct val="200000"/>
              </a:lnSpc>
              <a:buClr>
                <a:srgbClr val="EAB71F"/>
              </a:buClr>
              <a:buFont typeface="Courier New" panose="02070309020205020404" pitchFamily="49" charset="0"/>
              <a:buChar char="o"/>
            </a:pPr>
            <a:r>
              <a:rPr lang="zh-TW" sz="2000" b="1" dirty="0">
                <a:solidFill>
                  <a:srgbClr val="10233E"/>
                </a:solidFill>
              </a:rPr>
              <a:t>地</a:t>
            </a:r>
            <a:r>
              <a:rPr lang="zh-CN" altLang="en-US" sz="2000" b="1" dirty="0">
                <a:solidFill>
                  <a:srgbClr val="10233E"/>
                </a:solidFill>
              </a:rPr>
              <a:t>點</a:t>
            </a:r>
            <a:r>
              <a:rPr lang="zh-TW" sz="2000" b="1" dirty="0">
                <a:solidFill>
                  <a:srgbClr val="10233E"/>
                </a:solidFill>
              </a:rPr>
              <a:t>: </a:t>
            </a:r>
            <a:r>
              <a:rPr lang="zh-TW" sz="2000" dirty="0"/>
              <a:t>[輸入]</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a:solidFill>
                  <a:srgbClr val="10233E"/>
                </a:solidFill>
              </a:rPr>
              <a:t>總計會費</a:t>
            </a:r>
          </a:p>
          <a:p>
            <a:pPr lvl="1">
              <a:buClr>
                <a:srgbClr val="EAB71F"/>
              </a:buClr>
              <a:buFont typeface="Arial" panose="020B0604020202020204" pitchFamily="34" charset="0"/>
              <a:buChar char="•"/>
            </a:pPr>
            <a:r>
              <a:rPr lang="zh-TW" sz="1800"/>
              <a:t>分會會費：</a:t>
            </a:r>
            <a:r>
              <a:rPr lang="zh-TW" sz="1800" b="1">
                <a:solidFill>
                  <a:srgbClr val="10233E"/>
                </a:solidFill>
              </a:rPr>
              <a:t>[輸入]</a:t>
            </a:r>
          </a:p>
          <a:p>
            <a:pPr lvl="1">
              <a:buClr>
                <a:srgbClr val="EAB71F"/>
              </a:buClr>
              <a:buFont typeface="Arial" panose="020B0604020202020204" pitchFamily="34" charset="0"/>
              <a:buChar char="•"/>
            </a:pPr>
            <a:r>
              <a:rPr lang="zh-TW" sz="1800"/>
              <a:t>區及複合區會費：</a:t>
            </a:r>
            <a:r>
              <a:rPr lang="zh-TW" sz="1800" b="1">
                <a:solidFill>
                  <a:srgbClr val="10233E"/>
                </a:solidFill>
              </a:rPr>
              <a:t>[輸入]</a:t>
            </a:r>
          </a:p>
          <a:p>
            <a:pPr lvl="1">
              <a:buClr>
                <a:srgbClr val="EAB71F"/>
              </a:buClr>
              <a:buFont typeface="Arial" panose="020B0604020202020204" pitchFamily="34" charset="0"/>
              <a:buChar char="•"/>
            </a:pPr>
            <a:r>
              <a:rPr lang="zh-TW" sz="1800"/>
              <a:t>國際會費：</a:t>
            </a:r>
            <a:r>
              <a:rPr lang="zh-TW" sz="1800" b="1">
                <a:solidFill>
                  <a:srgbClr val="10233E"/>
                </a:solidFill>
              </a:rPr>
              <a:t>US$43</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zh-TW" sz="1800" b="1">
                <a:solidFill>
                  <a:srgbClr val="10233E"/>
                </a:solidFill>
              </a:rPr>
              <a:t>活動預算</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zh-TW" sz="1800" b="1">
                <a:solidFill>
                  <a:srgbClr val="10233E"/>
                </a:solidFill>
              </a:rPr>
              <a:t>行政預算</a:t>
            </a:r>
          </a:p>
        </p:txBody>
      </p:sp>
      <p:sp>
        <p:nvSpPr>
          <p:cNvPr id="2" name="Title 1"/>
          <p:cNvSpPr>
            <a:spLocks noGrp="1"/>
          </p:cNvSpPr>
          <p:nvPr>
            <p:ph type="title"/>
          </p:nvPr>
        </p:nvSpPr>
        <p:spPr/>
        <p:txBody>
          <a:bodyPr/>
          <a:lstStyle/>
          <a:p>
            <a:r>
              <a:rPr lang="zh-TW"/>
              <a:t>會費和預算</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我們如何進行溝通</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a:t>[列出分會溝通的所有方式，包括通訊、電子郵件、Facebook網頁、網站等]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zh-TW" sz="4000"/>
              <a:t>區及複合區</a:t>
            </a:r>
          </a:p>
        </p:txBody>
      </p:sp>
      <p:pic>
        <p:nvPicPr>
          <p:cNvPr id="6" name="Picture Placeholder 7">
            <a:extLst>
              <a:ext uri="{FF2B5EF4-FFF2-40B4-BE49-F238E27FC236}">
                <a16:creationId xmlns:a16="http://schemas.microsoft.com/office/drawing/2014/main" id="{6CFC6136-8EC1-A92D-D10E-47048C3A59C5}"/>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a:t>組織結構</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a:solidFill>
                  <a:srgbClr val="10233E"/>
                </a:solidFill>
              </a:rPr>
              <a:t>大約有750個區，每個區有35個或以上分會及1250位或以上會員。</a:t>
            </a:r>
          </a:p>
          <a:p>
            <a:pPr lvl="1">
              <a:buClr>
                <a:srgbClr val="EAB71F"/>
              </a:buClr>
              <a:buFont typeface="Arial" panose="020B0604020202020204" pitchFamily="34" charset="0"/>
              <a:buChar char="•"/>
            </a:pPr>
            <a:r>
              <a:rPr lang="zh-TW" sz="1800"/>
              <a:t>每個區有一位總監</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zh-TW" sz="1800" b="1">
                <a:solidFill>
                  <a:srgbClr val="10233E"/>
                </a:solidFill>
              </a:rPr>
              <a:t>複合區由同一區域內兩個或以上的區組成。</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zh-TW" sz="1800" b="1">
                <a:solidFill>
                  <a:srgbClr val="10233E"/>
                </a:solidFill>
              </a:rPr>
              <a:t>我們的複合區: </a:t>
            </a:r>
            <a:r>
              <a:rPr lang="zh-TW" sz="1800"/>
              <a:t>[輸入]</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zh-TW" sz="1800" b="1">
                <a:solidFill>
                  <a:srgbClr val="10233E"/>
                </a:solidFill>
              </a:rPr>
              <a:t>我們的區：</a:t>
            </a:r>
            <a:r>
              <a:rPr lang="zh-TW" sz="1800"/>
              <a:t>[輸入]</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區的領導</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a:solidFill>
                  <a:srgbClr val="10233E"/>
                </a:solidFill>
              </a:rPr>
              <a:t>總監: </a:t>
            </a:r>
            <a:r>
              <a:rPr lang="zh-TW" sz="2000"/>
              <a:t>[輸入]</a:t>
            </a:r>
          </a:p>
          <a:p>
            <a:pPr>
              <a:buClr>
                <a:srgbClr val="EAB71F"/>
              </a:buClr>
              <a:buFont typeface="Courier New" panose="02070309020205020404" pitchFamily="49" charset="0"/>
              <a:buChar char="o"/>
            </a:pPr>
            <a:r>
              <a:rPr lang="zh-TW" sz="2000" b="1">
                <a:solidFill>
                  <a:srgbClr val="10233E"/>
                </a:solidFill>
              </a:rPr>
              <a:t>第一副總監: </a:t>
            </a:r>
            <a:r>
              <a:rPr lang="zh-TW" sz="2000"/>
              <a:t>[輸入]</a:t>
            </a:r>
          </a:p>
          <a:p>
            <a:pPr>
              <a:buClr>
                <a:srgbClr val="EAB71F"/>
              </a:buClr>
              <a:buFont typeface="Courier New" panose="02070309020205020404" pitchFamily="49" charset="0"/>
              <a:buChar char="o"/>
            </a:pPr>
            <a:r>
              <a:rPr lang="zh-TW" sz="2000" b="1">
                <a:solidFill>
                  <a:srgbClr val="10233E"/>
                </a:solidFill>
              </a:rPr>
              <a:t>第二副總監</a:t>
            </a:r>
            <a:r>
              <a:rPr lang="zh-TW" sz="2000"/>
              <a:t>[輸入]</a:t>
            </a:r>
          </a:p>
          <a:p>
            <a:pPr>
              <a:buClr>
                <a:srgbClr val="EAB71F"/>
              </a:buClr>
              <a:buFont typeface="Courier New" panose="02070309020205020404" pitchFamily="49" charset="0"/>
              <a:buChar char="o"/>
            </a:pPr>
            <a:r>
              <a:rPr lang="zh-TW" sz="2000" b="1">
                <a:solidFill>
                  <a:srgbClr val="10233E"/>
                </a:solidFill>
              </a:rPr>
              <a:t>內閣秘書兼財務長: </a:t>
            </a:r>
            <a:r>
              <a:rPr lang="zh-TW" sz="2000"/>
              <a:t>[輸入]</a:t>
            </a:r>
          </a:p>
          <a:p>
            <a:pPr>
              <a:buClr>
                <a:srgbClr val="EAB71F"/>
              </a:buClr>
              <a:buFont typeface="Courier New" panose="02070309020205020404" pitchFamily="49" charset="0"/>
              <a:buChar char="o"/>
            </a:pPr>
            <a:r>
              <a:rPr lang="zh-TW" sz="2000" b="1">
                <a:solidFill>
                  <a:srgbClr val="10233E"/>
                </a:solidFill>
              </a:rPr>
              <a:t>區各委員會主席: </a:t>
            </a:r>
            <a:r>
              <a:rPr lang="zh-TW" sz="2000"/>
              <a:t>[輸入]</a:t>
            </a:r>
          </a:p>
          <a:p>
            <a:pPr>
              <a:buClr>
                <a:srgbClr val="EAB71F"/>
              </a:buClr>
              <a:buFont typeface="Courier New" panose="02070309020205020404" pitchFamily="49" charset="0"/>
              <a:buChar char="o"/>
            </a:pPr>
            <a:r>
              <a:rPr lang="zh-TW" sz="2000" b="1">
                <a:solidFill>
                  <a:srgbClr val="10233E"/>
                </a:solidFill>
              </a:rPr>
              <a:t>分區主席: </a:t>
            </a:r>
            <a:r>
              <a:rPr lang="zh-TW" sz="2000"/>
              <a:t>[輸入]</a:t>
            </a:r>
          </a:p>
          <a:p>
            <a:pPr>
              <a:buClr>
                <a:srgbClr val="EAB71F"/>
              </a:buClr>
              <a:buFont typeface="Courier New" panose="02070309020205020404" pitchFamily="49" charset="0"/>
              <a:buChar char="o"/>
            </a:pPr>
            <a:r>
              <a:rPr lang="zh-TW" sz="2000" b="1">
                <a:solidFill>
                  <a:srgbClr val="10233E"/>
                </a:solidFill>
              </a:rPr>
              <a:t>總監議會: </a:t>
            </a:r>
            <a:r>
              <a:rPr lang="zh-TW" sz="2000"/>
              <a:t>[輸入]</a:t>
            </a:r>
          </a:p>
          <a:p>
            <a:pPr>
              <a:buClr>
                <a:srgbClr val="EAB71F"/>
              </a:buClr>
              <a:buFont typeface="Courier New" panose="02070309020205020404" pitchFamily="49" charset="0"/>
              <a:buChar char="o"/>
            </a:pPr>
            <a:r>
              <a:rPr lang="zh-TW" sz="2000" b="1">
                <a:solidFill>
                  <a:srgbClr val="10233E"/>
                </a:solidFill>
              </a:rPr>
              <a:t>全球行動團隊:</a:t>
            </a:r>
          </a:p>
          <a:p>
            <a:pPr lvl="1">
              <a:buClr>
                <a:srgbClr val="EAB71F"/>
              </a:buClr>
              <a:buFont typeface="Arial" panose="020B0604020202020204" pitchFamily="34" charset="0"/>
              <a:buChar char="•"/>
            </a:pPr>
            <a:r>
              <a:rPr lang="zh-TW" sz="1600"/>
              <a:t>全球行動團隊區主席 (總監): [輸入]</a:t>
            </a:r>
          </a:p>
          <a:p>
            <a:pPr lvl="1">
              <a:buClr>
                <a:srgbClr val="EAB71F"/>
              </a:buClr>
              <a:buFont typeface="Arial" panose="020B0604020202020204" pitchFamily="34" charset="0"/>
              <a:buChar char="•"/>
            </a:pPr>
            <a:r>
              <a:rPr lang="zh-TW" sz="1600"/>
              <a:t>全球會員團隊區協調員: [輸入]</a:t>
            </a:r>
          </a:p>
          <a:p>
            <a:pPr lvl="1">
              <a:buClr>
                <a:srgbClr val="EAB71F"/>
              </a:buClr>
              <a:buFont typeface="Arial" panose="020B0604020202020204" pitchFamily="34" charset="0"/>
              <a:buChar char="•"/>
            </a:pPr>
            <a:r>
              <a:rPr lang="zh-TW" sz="1600"/>
              <a:t>全球領導團隊區協調員: [輸入]</a:t>
            </a:r>
          </a:p>
          <a:p>
            <a:pPr lvl="1">
              <a:buClr>
                <a:srgbClr val="EAB71F"/>
              </a:buClr>
              <a:buFont typeface="Arial" panose="020B0604020202020204" pitchFamily="34" charset="0"/>
              <a:buChar char="•"/>
            </a:pPr>
            <a:r>
              <a:rPr lang="zh-TW" sz="1600"/>
              <a:t>全球服務團隊區協調員: [輸入]</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區年會</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a:solidFill>
                  <a:srgbClr val="10233E"/>
                </a:solidFill>
              </a:rPr>
              <a:t>舉辦區年會的目的:</a:t>
            </a:r>
          </a:p>
          <a:p>
            <a:pPr lvl="1">
              <a:buClr>
                <a:srgbClr val="EAB71F"/>
              </a:buClr>
              <a:buFont typeface="Arial" panose="020B0604020202020204" pitchFamily="34" charset="0"/>
              <a:buChar char="•"/>
            </a:pPr>
            <a:r>
              <a:rPr lang="zh-TW" sz="1600"/>
              <a:t>發展全區獅友的友誼</a:t>
            </a:r>
          </a:p>
          <a:p>
            <a:pPr lvl="1">
              <a:buClr>
                <a:srgbClr val="EAB71F"/>
              </a:buClr>
              <a:buFont typeface="Arial" panose="020B0604020202020204" pitchFamily="34" charset="0"/>
              <a:buChar char="•"/>
            </a:pPr>
            <a:r>
              <a:rPr lang="zh-TW" sz="1600"/>
              <a:t>處理一般區務。</a:t>
            </a:r>
          </a:p>
          <a:p>
            <a:pPr lvl="1">
              <a:buClr>
                <a:srgbClr val="EAB71F"/>
              </a:buClr>
              <a:buFont typeface="Arial" panose="020B0604020202020204" pitchFamily="34" charset="0"/>
              <a:buChar char="•"/>
            </a:pPr>
            <a:r>
              <a:rPr lang="zh-TW" sz="1600"/>
              <a:t>選舉總監和其他區内選舉的職務。</a:t>
            </a:r>
          </a:p>
          <a:p>
            <a:pPr lvl="1">
              <a:buClr>
                <a:srgbClr val="EAB71F"/>
              </a:buClr>
              <a:buFont typeface="Arial" panose="020B0604020202020204" pitchFamily="34" charset="0"/>
              <a:buChar char="•"/>
            </a:pPr>
            <a:r>
              <a:rPr lang="zh-TW" sz="1600"/>
              <a:t>舉辦研討會</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zh-TW" sz="2000" b="1">
                <a:solidFill>
                  <a:srgbClr val="10233E"/>
                </a:solidFill>
              </a:rPr>
              <a:t>[輸入今年的區年會有關信息。]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t>新會員講習的摘要</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zh-TW" b="1" dirty="0">
                <a:solidFill>
                  <a:schemeClr val="bg1"/>
                </a:solidFill>
              </a:rPr>
              <a:t>新會員講習分成四個部分:</a:t>
            </a:r>
          </a:p>
          <a:p>
            <a:pPr lvl="1">
              <a:spcBef>
                <a:spcPts val="1200"/>
              </a:spcBef>
              <a:buClr>
                <a:srgbClr val="F4B500"/>
              </a:buClr>
              <a:buFont typeface="Courier New" panose="02070309020205020404" pitchFamily="49" charset="0"/>
              <a:buChar char="o"/>
            </a:pPr>
            <a:r>
              <a:rPr lang="zh-TW" dirty="0">
                <a:solidFill>
                  <a:schemeClr val="bg1"/>
                </a:solidFill>
              </a:rPr>
              <a:t>獅友是誰</a:t>
            </a:r>
          </a:p>
          <a:p>
            <a:pPr lvl="1">
              <a:buClr>
                <a:srgbClr val="F4B500"/>
              </a:buClr>
              <a:buFont typeface="Courier New" panose="02070309020205020404" pitchFamily="49" charset="0"/>
              <a:buChar char="o"/>
            </a:pPr>
            <a:r>
              <a:rPr lang="zh-TW" dirty="0">
                <a:solidFill>
                  <a:schemeClr val="bg1"/>
                </a:solidFill>
              </a:rPr>
              <a:t>您的分會</a:t>
            </a:r>
          </a:p>
          <a:p>
            <a:pPr lvl="1">
              <a:buClr>
                <a:srgbClr val="F4B500"/>
              </a:buClr>
              <a:buFont typeface="Courier New" panose="02070309020205020404" pitchFamily="49" charset="0"/>
              <a:buChar char="o"/>
            </a:pPr>
            <a:r>
              <a:rPr lang="zh-TW" dirty="0">
                <a:solidFill>
                  <a:schemeClr val="bg1"/>
                </a:solidFill>
              </a:rPr>
              <a:t>區及複合區</a:t>
            </a:r>
          </a:p>
          <a:p>
            <a:pPr lvl="1">
              <a:buClr>
                <a:srgbClr val="F4B500"/>
              </a:buClr>
              <a:buFont typeface="Courier New" panose="02070309020205020404" pitchFamily="49" charset="0"/>
              <a:buChar char="o"/>
            </a:pPr>
            <a:r>
              <a:rPr lang="zh-TW" dirty="0">
                <a:solidFill>
                  <a:schemeClr val="bg1"/>
                </a:solidFill>
              </a:rPr>
              <a:t>國際獅子會 (LCI)</a:t>
            </a:r>
          </a:p>
        </p:txBody>
      </p:sp>
      <p:pic>
        <p:nvPicPr>
          <p:cNvPr id="8" name="Picture Placeholder 8">
            <a:extLst>
              <a:ext uri="{FF2B5EF4-FFF2-40B4-BE49-F238E27FC236}">
                <a16:creationId xmlns:a16="http://schemas.microsoft.com/office/drawing/2014/main" id="{779DB4E4-85BD-E24E-10F3-E11E6F4156FA}"/>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sz="2500"/>
              <a:t>區及複合區如何進行溝通</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a:t>[列出區及複合區溝通的所有方式，包括通訊、Facebook網頁、電子郵件、網站等]</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zh-CN" altLang="en-US" sz="4000" dirty="0"/>
              <a:t>國際獅子會</a:t>
            </a:r>
            <a:endParaRPr lang="zh-TW" sz="4000" dirty="0"/>
          </a:p>
        </p:txBody>
      </p:sp>
      <p:pic>
        <p:nvPicPr>
          <p:cNvPr id="4" name="Picture Placeholder 7">
            <a:extLst>
              <a:ext uri="{FF2B5EF4-FFF2-40B4-BE49-F238E27FC236}">
                <a16:creationId xmlns:a16="http://schemas.microsoft.com/office/drawing/2014/main" id="{3B7FEE81-BEDD-B1D1-0CFC-B3F745597EA1}"/>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歷史</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095153864"/>
              </p:ext>
            </p:extLst>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名稱和標誌</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a:t>本組織的官方名稱是“獅子會國際協會”或簡稱為“國際獅子會”。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zh-TW" sz="2000"/>
              <a:t>獅子的名字是在一個包含其他幾個名字的秘密投票中選出的，因爲獅子代表力量、勇氣、忠誠和重要行動。</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a:t>獅子會的標誌包含一個金色圈包圍的藍底色上一個金色字母“L”。兩邊各有一個獅子頭，一邊回顧光榮的過去，而另一邊則樂觀地展望未來。</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組織結構</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a:solidFill>
                  <a:srgbClr val="10233E"/>
                </a:solidFill>
              </a:rPr>
              <a:t>國際幹部負責執行政策，並擔任激勵全球獅友的領導者。</a:t>
            </a:r>
          </a:p>
          <a:p>
            <a:pPr lvl="1">
              <a:buClr>
                <a:srgbClr val="EAB71F"/>
              </a:buClr>
              <a:buFont typeface="Arial" panose="020B0604020202020204" pitchFamily="34" charset="0"/>
              <a:buChar char="•"/>
            </a:pPr>
            <a:r>
              <a:rPr lang="zh-TW" sz="1600" b="1">
                <a:solidFill>
                  <a:srgbClr val="10233E"/>
                </a:solidFill>
              </a:rPr>
              <a:t>國際總會長：</a:t>
            </a:r>
            <a:r>
              <a:rPr lang="zh-TW" sz="1600"/>
              <a:t>[輸入]</a:t>
            </a:r>
          </a:p>
          <a:p>
            <a:pPr lvl="1">
              <a:buClr>
                <a:srgbClr val="EAB71F"/>
              </a:buClr>
              <a:buFont typeface="Arial" panose="020B0604020202020204" pitchFamily="34" charset="0"/>
              <a:buChar char="•"/>
            </a:pPr>
            <a:r>
              <a:rPr lang="zh-TW" sz="1600" b="1">
                <a:solidFill>
                  <a:srgbClr val="10233E"/>
                </a:solidFill>
              </a:rPr>
              <a:t>第一副總會長: </a:t>
            </a:r>
            <a:r>
              <a:rPr lang="zh-TW" sz="1600"/>
              <a:t>[輸入]</a:t>
            </a:r>
          </a:p>
          <a:p>
            <a:pPr lvl="1">
              <a:buClr>
                <a:srgbClr val="EAB71F"/>
              </a:buClr>
              <a:buFont typeface="Arial" panose="020B0604020202020204" pitchFamily="34" charset="0"/>
              <a:buChar char="•"/>
            </a:pPr>
            <a:r>
              <a:rPr lang="zh-TW" sz="1600" b="1">
                <a:solidFill>
                  <a:srgbClr val="10233E"/>
                </a:solidFill>
              </a:rPr>
              <a:t>第二副總會長: </a:t>
            </a:r>
            <a:r>
              <a:rPr lang="zh-TW" sz="1600"/>
              <a:t>[輸入]</a:t>
            </a:r>
          </a:p>
          <a:p>
            <a:pPr lvl="1">
              <a:buClr>
                <a:srgbClr val="EAB71F"/>
              </a:buClr>
              <a:buFont typeface="Arial" panose="020B0604020202020204" pitchFamily="34" charset="0"/>
              <a:buChar char="•"/>
            </a:pPr>
            <a:r>
              <a:rPr lang="zh-TW" sz="1600" b="1">
                <a:solidFill>
                  <a:srgbClr val="10233E"/>
                </a:solidFill>
              </a:rPr>
              <a:t>第三副總會長: </a:t>
            </a:r>
            <a:r>
              <a:rPr lang="zh-TW" sz="1600"/>
              <a:t>[輸入]</a:t>
            </a:r>
          </a:p>
          <a:p>
            <a:pPr lvl="1">
              <a:buClr>
                <a:srgbClr val="EAB71F"/>
              </a:buClr>
              <a:buFont typeface="Arial" panose="020B0604020202020204" pitchFamily="34" charset="0"/>
              <a:buChar char="•"/>
            </a:pPr>
            <a:r>
              <a:rPr lang="zh-TW" sz="1600" b="1">
                <a:solidFill>
                  <a:srgbClr val="10233E"/>
                </a:solidFill>
              </a:rPr>
              <a:t>前任國際總會長/LCIF主席: </a:t>
            </a:r>
            <a:r>
              <a:rPr lang="zh-TW" sz="1600"/>
              <a:t>[輸入]</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zh-TW" sz="2000" b="1">
                <a:solidFill>
                  <a:srgbClr val="10233E"/>
                </a:solidFill>
              </a:rPr>
              <a:t>國際理事會是本協會的管理機構。</a:t>
            </a:r>
          </a:p>
          <a:p>
            <a:pPr lvl="1">
              <a:buClr>
                <a:srgbClr val="EAB71F"/>
              </a:buClr>
              <a:buFont typeface="Arial" panose="020B0604020202020204" pitchFamily="34" charset="0"/>
              <a:buChar char="•"/>
            </a:pPr>
            <a:r>
              <a:rPr lang="zh-TW" sz="1600"/>
              <a:t>34 位成員</a:t>
            </a:r>
          </a:p>
          <a:p>
            <a:pPr marL="457200" lvl="1" indent="0">
              <a:buClr>
                <a:srgbClr val="EAB71F"/>
              </a:buClr>
              <a:buNone/>
            </a:pPr>
            <a:endParaRPr lang="en-US" sz="1600" dirty="0"/>
          </a:p>
          <a:p>
            <a:pPr>
              <a:buClr>
                <a:srgbClr val="EAB71F"/>
              </a:buClr>
              <a:buFont typeface="Courier New" panose="02070309020205020404" pitchFamily="49" charset="0"/>
              <a:buChar char="o"/>
            </a:pPr>
            <a:r>
              <a:rPr lang="zh-TW" sz="2000" b="1">
                <a:solidFill>
                  <a:srgbClr val="10233E"/>
                </a:solidFill>
              </a:rPr>
              <a:t>《國際憲章及附則》規定了協會的運作，並製定了協會運作的規則。</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國際年會</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938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國際年會匯集了來自世界各地的數千名獅友，進行為期一周的會務、教育、慶祝和聯誼活動。</a:t>
            </a:r>
          </a:p>
        </p:txBody>
      </p:sp>
      <p:graphicFrame>
        <p:nvGraphicFramePr>
          <p:cNvPr id="5" name="Table 4">
            <a:extLst>
              <a:ext uri="{FF2B5EF4-FFF2-40B4-BE49-F238E27FC236}">
                <a16:creationId xmlns:a16="http://schemas.microsoft.com/office/drawing/2014/main" id="{10AB2EA6-96E7-583D-D3AC-761528B0FD97}"/>
              </a:ext>
            </a:extLst>
          </p:cNvPr>
          <p:cNvGraphicFramePr>
            <a:graphicFrameLocks noGrp="1"/>
          </p:cNvGraphicFramePr>
          <p:nvPr>
            <p:extLst>
              <p:ext uri="{D42A27DB-BD31-4B8C-83A1-F6EECF244321}">
                <p14:modId xmlns:p14="http://schemas.microsoft.com/office/powerpoint/2010/main" val="1593316436"/>
              </p:ext>
            </p:extLst>
          </p:nvPr>
        </p:nvGraphicFramePr>
        <p:xfrm>
          <a:off x="1219200" y="2971800"/>
          <a:ext cx="6934200" cy="914400"/>
        </p:xfrm>
        <a:graphic>
          <a:graphicData uri="http://schemas.openxmlformats.org/drawingml/2006/table">
            <a:tbl>
              <a:tblPr>
                <a:tableStyleId>{5C22544A-7EE6-4342-B048-85BDC9FD1C3A}</a:tableStyleId>
              </a:tblPr>
              <a:tblGrid>
                <a:gridCol w="6934200">
                  <a:extLst>
                    <a:ext uri="{9D8B030D-6E8A-4147-A177-3AD203B41FA5}">
                      <a16:colId xmlns:a16="http://schemas.microsoft.com/office/drawing/2014/main" val="2113728790"/>
                    </a:ext>
                  </a:extLst>
                </a:gridCol>
              </a:tblGrid>
              <a:tr h="914400">
                <a:tc>
                  <a:txBody>
                    <a:bodyPr/>
                    <a:lstStyle/>
                    <a:p>
                      <a:pPr algn="l" fontAlgn="b"/>
                      <a:r>
                        <a:rPr lang="ja-JP" altLang="en-US" sz="2000" b="0" i="0" u="none" strike="noStrike">
                          <a:solidFill>
                            <a:srgbClr val="000000"/>
                          </a:solidFill>
                          <a:effectLst/>
                          <a:latin typeface="Calibri" panose="020F0502020204030204" pitchFamily="34" charset="0"/>
                        </a:rPr>
                        <a:t>要了解更多，請訪問：</a:t>
                      </a:r>
                      <a:r>
                        <a:rPr lang="en-US" sz="2000" b="0" i="0" u="none" strike="noStrike" dirty="0">
                          <a:solidFill>
                            <a:srgbClr val="000000"/>
                          </a:solidFill>
                          <a:effectLst/>
                          <a:latin typeface="Calibri" panose="020F0502020204030204" pitchFamily="34" charset="0"/>
                          <a:hlinkClick r:id="rId3"/>
                        </a:rPr>
                        <a:t>https://lcicon.lionsclubs.org/</a:t>
                      </a:r>
                      <a:r>
                        <a:rPr lang="en-US" sz="2000" b="0" i="0" u="none" strike="noStrike" dirty="0" err="1">
                          <a:solidFill>
                            <a:srgbClr val="000000"/>
                          </a:solidFill>
                          <a:effectLst/>
                          <a:latin typeface="Calibri" panose="020F0502020204030204" pitchFamily="34" charset="0"/>
                          <a:hlinkClick r:id="rId3"/>
                        </a:rPr>
                        <a:t>zh-hant</a:t>
                      </a:r>
                      <a:r>
                        <a:rPr lang="en-US" sz="2000" b="0" i="0" u="none" strike="noStrike" dirty="0">
                          <a:solidFill>
                            <a:srgbClr val="000000"/>
                          </a:solidFill>
                          <a:effectLst/>
                          <a:latin typeface="Calibri" panose="020F0502020204030204" pitchFamily="34" charset="0"/>
                          <a:hlinkClick r:id="rId3"/>
                        </a:rPr>
                        <a:t>/</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31009128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國際獅子會總部</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a:solidFill>
                  <a:srgbClr val="10233E"/>
                </a:solidFill>
              </a:rPr>
              <a:t>位於美國伊利諾州橡溪市</a:t>
            </a:r>
          </a:p>
          <a:p>
            <a:pPr>
              <a:buClr>
                <a:srgbClr val="EAB71F"/>
              </a:buClr>
              <a:buFont typeface="Courier New" panose="02070309020205020404" pitchFamily="49" charset="0"/>
              <a:buChar char="o"/>
            </a:pPr>
            <a:r>
              <a:rPr lang="zh-TW" sz="2000" b="1">
                <a:solidFill>
                  <a:srgbClr val="10233E"/>
                </a:solidFill>
              </a:rPr>
              <a:t>大約有275位職員</a:t>
            </a:r>
            <a:br>
              <a:rPr lang="zh-TW" sz="2000" b="1">
                <a:solidFill>
                  <a:srgbClr val="10233E"/>
                </a:solidFill>
              </a:rPr>
            </a:br>
            <a:r>
              <a:rPr lang="zh-TW" sz="2000" b="1">
                <a:solidFill>
                  <a:srgbClr val="10233E"/>
                </a:solidFill>
              </a:rPr>
              <a:t>分屬於以下11個司：</a:t>
            </a:r>
          </a:p>
          <a:p>
            <a:pPr lvl="1">
              <a:buClr>
                <a:srgbClr val="EAB71F"/>
              </a:buClr>
              <a:buFont typeface="Arial" panose="020B0604020202020204" pitchFamily="34" charset="0"/>
              <a:buChar char="•"/>
            </a:pPr>
            <a:r>
              <a:rPr lang="zh-TW" sz="1600"/>
              <a:t>年會</a:t>
            </a:r>
          </a:p>
          <a:p>
            <a:pPr lvl="1">
              <a:buClr>
                <a:srgbClr val="EAB71F"/>
              </a:buClr>
              <a:buFont typeface="Arial" panose="020B0604020202020204" pitchFamily="34" charset="0"/>
              <a:buChar char="•"/>
            </a:pPr>
            <a:r>
              <a:rPr lang="zh-TW" sz="1600"/>
              <a:t>區及分會行政管理</a:t>
            </a:r>
          </a:p>
          <a:p>
            <a:pPr lvl="1">
              <a:buClr>
                <a:srgbClr val="EAB71F"/>
              </a:buClr>
              <a:buFont typeface="Arial" panose="020B0604020202020204" pitchFamily="34" charset="0"/>
              <a:buChar char="•"/>
            </a:pPr>
            <a:r>
              <a:rPr lang="zh-TW" sz="1600"/>
              <a:t>財務</a:t>
            </a:r>
          </a:p>
          <a:p>
            <a:pPr lvl="1">
              <a:buClr>
                <a:srgbClr val="EAB71F"/>
              </a:buClr>
              <a:buFont typeface="Arial" panose="020B0604020202020204" pitchFamily="34" charset="0"/>
              <a:buChar char="•"/>
            </a:pPr>
            <a:r>
              <a:rPr lang="zh-TW" sz="1600"/>
              <a:t>資訊科技</a:t>
            </a:r>
          </a:p>
          <a:p>
            <a:pPr lvl="1">
              <a:buClr>
                <a:srgbClr val="EAB71F"/>
              </a:buClr>
              <a:buFont typeface="Arial" panose="020B0604020202020204" pitchFamily="34" charset="0"/>
              <a:buChar char="•"/>
            </a:pPr>
            <a:r>
              <a:rPr lang="zh-TW" sz="1600"/>
              <a:t>領導發展 </a:t>
            </a:r>
          </a:p>
          <a:p>
            <a:pPr lvl="1">
              <a:buClr>
                <a:srgbClr val="EAB71F"/>
              </a:buClr>
              <a:buFont typeface="Arial" panose="020B0604020202020204" pitchFamily="34" charset="0"/>
              <a:buChar char="•"/>
            </a:pPr>
            <a:r>
              <a:rPr lang="zh-TW" sz="1600"/>
              <a:t>法律</a:t>
            </a:r>
          </a:p>
          <a:p>
            <a:pPr lvl="1">
              <a:buClr>
                <a:srgbClr val="EAB71F"/>
              </a:buClr>
              <a:buFont typeface="Arial" panose="020B0604020202020204" pitchFamily="34" charset="0"/>
              <a:buChar char="•"/>
            </a:pPr>
            <a:r>
              <a:rPr lang="zh-CN" altLang="en-US" sz="1600"/>
              <a:t>獅子會國際基金會</a:t>
            </a:r>
            <a:endParaRPr lang="zh-TW" sz="1600"/>
          </a:p>
          <a:p>
            <a:pPr lvl="1">
              <a:buClr>
                <a:srgbClr val="EAB71F"/>
              </a:buClr>
              <a:buFont typeface="Arial" panose="020B0604020202020204" pitchFamily="34" charset="0"/>
              <a:buChar char="•"/>
            </a:pPr>
            <a:r>
              <a:rPr lang="zh-TW" sz="1600"/>
              <a:t>行銷</a:t>
            </a:r>
          </a:p>
          <a:p>
            <a:pPr lvl="1">
              <a:buClr>
                <a:srgbClr val="EAB71F"/>
              </a:buClr>
              <a:buFont typeface="Arial" panose="020B0604020202020204" pitchFamily="34" charset="0"/>
              <a:buChar char="•"/>
            </a:pPr>
            <a:r>
              <a:rPr lang="zh-TW" sz="1600"/>
              <a:t>會員發展 </a:t>
            </a:r>
          </a:p>
          <a:p>
            <a:pPr lvl="1">
              <a:buClr>
                <a:srgbClr val="EAB71F"/>
              </a:buClr>
              <a:buFont typeface="Arial" panose="020B0604020202020204" pitchFamily="34" charset="0"/>
              <a:buChar char="•"/>
            </a:pPr>
            <a:r>
              <a:rPr lang="zh-TW" sz="1600"/>
              <a:t>會員運作和支持</a:t>
            </a:r>
          </a:p>
          <a:p>
            <a:pPr lvl="1">
              <a:buClr>
                <a:srgbClr val="EAB71F"/>
              </a:buClr>
              <a:buFont typeface="Arial" panose="020B0604020202020204" pitchFamily="34" charset="0"/>
              <a:buChar char="•"/>
            </a:pPr>
            <a:r>
              <a:rPr lang="zh-TW" sz="1600"/>
              <a:t>服務活動</a:t>
            </a:r>
            <a:endParaRPr lang="zh-TW" sz="1600" dirty="0"/>
          </a:p>
        </p:txBody>
      </p:sp>
      <p:pic>
        <p:nvPicPr>
          <p:cNvPr id="5" name="Picture 4">
            <a:extLst>
              <a:ext uri="{FF2B5EF4-FFF2-40B4-BE49-F238E27FC236}">
                <a16:creationId xmlns:a16="http://schemas.microsoft.com/office/drawing/2014/main" id="{50D755AA-E0EB-1F3A-1F9A-FDDA29EC147B}"/>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4300" y="1208169"/>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獅子會國際基金會(LCIF)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a:solidFill>
                  <a:srgbClr val="10233E"/>
                </a:solidFill>
              </a:rPr>
              <a:t>重要事實</a:t>
            </a:r>
          </a:p>
          <a:p>
            <a:pPr lvl="1">
              <a:buClr>
                <a:srgbClr val="EAB71F"/>
              </a:buClr>
              <a:buFont typeface="Arial" panose="020B0604020202020204" pitchFamily="34" charset="0"/>
              <a:buChar char="•"/>
            </a:pPr>
            <a:r>
              <a:rPr lang="zh-TW" sz="1600"/>
              <a:t>於1968年成立：是國際獅子會的官方基金會，為獅子會的服務灌注力量</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a:t>提供撥款資助大規模的人道主義方案</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a:t>依靠捐款</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a:t>至今已撥出超過10億美元的撥款</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a:t>是我們有史以來最有抱負的募款活動</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獅子會國際基金會(LCIF)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50多年的影響</a:t>
            </a:r>
          </a:p>
          <a:p>
            <a:pPr lvl="1">
              <a:spcBef>
                <a:spcPts val="1200"/>
              </a:spcBef>
              <a:buClr>
                <a:srgbClr val="EAB71F"/>
              </a:buClr>
              <a:buFont typeface="Arial" panose="020B0604020202020204" pitchFamily="34" charset="0"/>
              <a:buChar char="•"/>
            </a:pPr>
            <a:r>
              <a:rPr lang="zh-TW" sz="1600" dirty="0"/>
              <a:t>1.2億美元用於救災</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1600萬兒童獲得[獅子探索]的學習</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910萬例白內障手術</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數百萬兒童獲得麻疹疫苗注射</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領導</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LCI給獅友們提供培訓和發展的機會。全球領導團隊（GLT）是這些活動背後的驅動者。這些活動包括：</a:t>
            </a:r>
          </a:p>
          <a:p>
            <a:pPr lvl="1">
              <a:spcBef>
                <a:spcPts val="1200"/>
              </a:spcBef>
              <a:buClr>
                <a:srgbClr val="EAB71F"/>
              </a:buClr>
              <a:buFont typeface="Arial" panose="020B0604020202020204" pitchFamily="34" charset="0"/>
              <a:buChar char="•"/>
            </a:pPr>
            <a:r>
              <a:rPr lang="zh-TW" sz="1600" dirty="0"/>
              <a:t>潛能獅友領導學院</a:t>
            </a:r>
          </a:p>
          <a:p>
            <a:pPr lvl="1">
              <a:buClr>
                <a:srgbClr val="EAB71F"/>
              </a:buClr>
              <a:buFont typeface="Arial" panose="020B0604020202020204" pitchFamily="34" charset="0"/>
              <a:buChar char="•"/>
            </a:pPr>
            <a:r>
              <a:rPr lang="zh-TW" sz="1600" dirty="0"/>
              <a:t>資深獅友領導學院</a:t>
            </a:r>
          </a:p>
          <a:p>
            <a:pPr lvl="1">
              <a:buClr>
                <a:srgbClr val="EAB71F"/>
              </a:buClr>
              <a:buFont typeface="Arial" panose="020B0604020202020204" pitchFamily="34" charset="0"/>
              <a:buChar char="•"/>
            </a:pPr>
            <a:r>
              <a:rPr lang="zh-TW" sz="1600" dirty="0"/>
              <a:t>講師發展學院</a:t>
            </a:r>
          </a:p>
          <a:p>
            <a:pPr lvl="1">
              <a:buClr>
                <a:srgbClr val="EAB71F"/>
              </a:buClr>
              <a:buFont typeface="Arial" panose="020B0604020202020204" pitchFamily="34" charset="0"/>
              <a:buChar char="•"/>
            </a:pPr>
            <a:r>
              <a:rPr lang="zh-TW" sz="1600" dirty="0"/>
              <a:t>地方獅子會領導學院</a:t>
            </a:r>
          </a:p>
          <a:p>
            <a:pPr lvl="1">
              <a:buClr>
                <a:srgbClr val="EAB71F"/>
              </a:buClr>
              <a:buFont typeface="Arial" panose="020B0604020202020204" pitchFamily="34" charset="0"/>
              <a:buChar char="•"/>
            </a:pPr>
            <a:r>
              <a:rPr lang="zh-TW" sz="1600" dirty="0"/>
              <a:t>當選總監研習會</a:t>
            </a:r>
          </a:p>
          <a:p>
            <a:pPr lvl="1">
              <a:buClr>
                <a:srgbClr val="EAB71F"/>
              </a:buClr>
              <a:buFont typeface="Arial" panose="020B0604020202020204" pitchFamily="34" charset="0"/>
              <a:buChar char="•"/>
            </a:pPr>
            <a:r>
              <a:rPr lang="zh-TW" sz="1600" dirty="0"/>
              <a:t>複合區領導能力發展資金募集</a:t>
            </a:r>
          </a:p>
          <a:p>
            <a:pPr lvl="1">
              <a:buClr>
                <a:srgbClr val="EAB71F"/>
              </a:buClr>
              <a:buFont typeface="Arial" panose="020B0604020202020204" pitchFamily="34" charset="0"/>
              <a:buChar char="•"/>
            </a:pPr>
            <a:r>
              <a:rPr lang="zh-TW" sz="1600" dirty="0"/>
              <a:t>GLT 區補助款活動</a:t>
            </a:r>
          </a:p>
          <a:p>
            <a:pPr lvl="1">
              <a:buClr>
                <a:srgbClr val="EAB71F"/>
              </a:buClr>
              <a:buFont typeface="Arial" panose="020B0604020202020204" pitchFamily="34" charset="0"/>
              <a:buChar char="•"/>
            </a:pPr>
            <a:r>
              <a:rPr lang="zh-TW" sz="1600" dirty="0"/>
              <a:t>網路研討會</a:t>
            </a:r>
          </a:p>
          <a:p>
            <a:pPr lvl="1">
              <a:buClr>
                <a:srgbClr val="EAB71F"/>
              </a:buClr>
              <a:buFont typeface="Arial" panose="020B0604020202020204" pitchFamily="34" charset="0"/>
              <a:buChar char="•"/>
            </a:pPr>
            <a:r>
              <a:rPr lang="zh-TW" sz="1600" dirty="0"/>
              <a:t>獅子會學習中心</a:t>
            </a:r>
          </a:p>
          <a:p>
            <a:pPr lvl="1">
              <a:buClr>
                <a:srgbClr val="EAB71F"/>
              </a:buClr>
              <a:buFont typeface="Arial" panose="020B0604020202020204" pitchFamily="34" charset="0"/>
              <a:buChar char="•"/>
            </a:pPr>
            <a:r>
              <a:rPr lang="zh-TW" sz="1600" dirty="0"/>
              <a:t>獅子會認證講師活動</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a:solidFill>
                  <a:schemeClr val="bg1"/>
                </a:solidFill>
              </a:rPr>
              <a:t>獅友是誰</a:t>
            </a:r>
          </a:p>
        </p:txBody>
      </p:sp>
      <p:sp>
        <p:nvSpPr>
          <p:cNvPr id="5" name="Content Placeholder 4"/>
          <p:cNvSpPr>
            <a:spLocks noGrp="1"/>
          </p:cNvSpPr>
          <p:nvPr>
            <p:ph idx="1"/>
          </p:nvPr>
        </p:nvSpPr>
        <p:spPr>
          <a:xfrm>
            <a:off x="152400" y="1118616"/>
            <a:ext cx="7772400" cy="5410200"/>
          </a:xfrm>
        </p:spPr>
        <p:txBody>
          <a:bodyPr/>
          <a:lstStyle/>
          <a:p>
            <a:pPr marL="0" indent="0">
              <a:buNone/>
            </a:pPr>
            <a:r>
              <a:rPr lang="zh-TW" b="1">
                <a:solidFill>
                  <a:srgbClr val="10233E"/>
                </a:solidFill>
              </a:rPr>
              <a:t>獅友是一群致力於在社區及全世界為有需要民衆提供服務的男女人士。</a:t>
            </a:r>
          </a:p>
          <a:p>
            <a:pPr lvl="1"/>
            <a:endParaRPr lang="en-US" dirty="0"/>
          </a:p>
          <a:p>
            <a:pPr lvl="1">
              <a:buClr>
                <a:srgbClr val="EAB71F"/>
              </a:buClr>
              <a:buFont typeface="Courier New" panose="02070309020205020404" pitchFamily="49" charset="0"/>
              <a:buChar char="o"/>
            </a:pPr>
            <a:r>
              <a:rPr lang="zh-TW"/>
              <a:t>超過140萬會員</a:t>
            </a:r>
          </a:p>
          <a:p>
            <a:pPr lvl="1">
              <a:buClr>
                <a:srgbClr val="EAB71F"/>
              </a:buClr>
              <a:buFont typeface="Courier New" panose="02070309020205020404" pitchFamily="49" charset="0"/>
              <a:buChar char="o"/>
            </a:pPr>
            <a:r>
              <a:rPr lang="zh-TW"/>
              <a:t>超過200個國家</a:t>
            </a:r>
          </a:p>
          <a:p>
            <a:pPr lvl="1">
              <a:buClr>
                <a:srgbClr val="EAB71F"/>
              </a:buClr>
              <a:buFont typeface="Courier New" panose="02070309020205020404" pitchFamily="49" charset="0"/>
              <a:buChar char="o"/>
            </a:pPr>
            <a:r>
              <a:rPr lang="zh-TW"/>
              <a:t>48,000 多個分會</a:t>
            </a:r>
          </a:p>
          <a:p>
            <a:pPr lvl="1">
              <a:buNone/>
            </a:pPr>
            <a:endParaRPr lang="en-US" dirty="0"/>
          </a:p>
        </p:txBody>
      </p:sp>
      <p:pic>
        <p:nvPicPr>
          <p:cNvPr id="7" name="Picture 2">
            <a:extLst>
              <a:ext uri="{FF2B5EF4-FFF2-40B4-BE49-F238E27FC236}">
                <a16:creationId xmlns:a16="http://schemas.microsoft.com/office/drawing/2014/main" id="{93D8A9FC-9A6F-3CA9-89E9-3CED968F9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服務活動</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457200" y="1118616"/>
            <a:ext cx="8001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由於獅友尋求解決他們社區中最迫切的需求，因此儘管獅友都團結在五項全球志業背後，但我們的活動各有不同。全球服務團隊（GST）是這些活動背後的驅動力，並收集和分享服務的故事來給領導們的行動灌注力量。</a:t>
            </a:r>
          </a:p>
          <a:p>
            <a:pPr lvl="1">
              <a:spcBef>
                <a:spcPts val="1200"/>
              </a:spcBef>
              <a:buClr>
                <a:srgbClr val="EAB71F"/>
              </a:buClr>
              <a:buFont typeface="Arial" panose="020B0604020202020204" pitchFamily="34" charset="0"/>
              <a:buChar char="•"/>
            </a:pPr>
            <a:r>
              <a:rPr lang="zh-TW" sz="1800" dirty="0"/>
              <a:t>糖尿病</a:t>
            </a:r>
          </a:p>
          <a:p>
            <a:pPr lvl="1">
              <a:buClr>
                <a:srgbClr val="EAB71F"/>
              </a:buClr>
              <a:buFont typeface="Arial" panose="020B0604020202020204" pitchFamily="34" charset="0"/>
              <a:buChar char="•"/>
            </a:pPr>
            <a:r>
              <a:rPr lang="zh-TW" sz="1800" dirty="0"/>
              <a:t>視力</a:t>
            </a:r>
          </a:p>
          <a:p>
            <a:pPr lvl="1">
              <a:buClr>
                <a:srgbClr val="EAB71F"/>
              </a:buClr>
              <a:buFont typeface="Arial" panose="020B0604020202020204" pitchFamily="34" charset="0"/>
              <a:buChar char="•"/>
            </a:pPr>
            <a:r>
              <a:rPr lang="zh-TW" sz="1800" dirty="0"/>
              <a:t>飢餓</a:t>
            </a:r>
          </a:p>
          <a:p>
            <a:pPr lvl="1">
              <a:buClr>
                <a:srgbClr val="EAB71F"/>
              </a:buClr>
              <a:buFont typeface="Arial" panose="020B0604020202020204" pitchFamily="34" charset="0"/>
              <a:buChar char="•"/>
            </a:pPr>
            <a:r>
              <a:rPr lang="zh-TW" sz="1800" dirty="0"/>
              <a:t>環境</a:t>
            </a:r>
          </a:p>
          <a:p>
            <a:pPr lvl="1">
              <a:buClr>
                <a:srgbClr val="EAB71F"/>
              </a:buClr>
              <a:buFont typeface="Arial" panose="020B0604020202020204" pitchFamily="34" charset="0"/>
              <a:buChar char="•"/>
            </a:pPr>
            <a:r>
              <a:rPr lang="zh-TW" sz="1800" dirty="0"/>
              <a:t>兒童癌症</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會員發展</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3810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1600" b="1" dirty="0">
                <a:solidFill>
                  <a:srgbClr val="10233E"/>
                </a:solidFill>
              </a:rPr>
              <a:t>招募新會員到貴會可確保有持續流入的熱心會員去服務有需要的人士，並識別出新的適合的社區服務。會員發展活動旨在幫助促進會員的成長和培養優質的會員，包括:</a:t>
            </a:r>
          </a:p>
          <a:p>
            <a:pPr lvl="1">
              <a:spcBef>
                <a:spcPts val="1200"/>
              </a:spcBef>
              <a:buClr>
                <a:srgbClr val="EAB71F"/>
              </a:buClr>
              <a:buFont typeface="Arial" panose="020B0604020202020204" pitchFamily="34" charset="0"/>
              <a:buChar char="•"/>
            </a:pPr>
            <a:r>
              <a:rPr lang="zh-TW" sz="1400" dirty="0"/>
              <a:t>家庭會員</a:t>
            </a:r>
          </a:p>
          <a:p>
            <a:pPr lvl="1">
              <a:buClr>
                <a:srgbClr val="EAB71F"/>
              </a:buClr>
              <a:buFont typeface="Arial" panose="020B0604020202020204" pitchFamily="34" charset="0"/>
              <a:buChar char="•"/>
            </a:pPr>
            <a:r>
              <a:rPr lang="zh-TW" sz="1400" dirty="0"/>
              <a:t>學生會員</a:t>
            </a:r>
          </a:p>
          <a:p>
            <a:pPr lvl="1">
              <a:buClr>
                <a:srgbClr val="EAB71F"/>
              </a:buClr>
              <a:buFont typeface="Arial" panose="020B0604020202020204" pitchFamily="34" charset="0"/>
              <a:buChar char="•"/>
            </a:pPr>
            <a:r>
              <a:rPr lang="zh-TW" sz="1400" dirty="0"/>
              <a:t>青少獅轉獅子會員</a:t>
            </a:r>
          </a:p>
          <a:p>
            <a:pPr lvl="1">
              <a:buClr>
                <a:srgbClr val="EAB71F"/>
              </a:buClr>
              <a:buFont typeface="Arial" panose="020B0604020202020204" pitchFamily="34" charset="0"/>
              <a:buChar char="•"/>
            </a:pPr>
            <a:r>
              <a:rPr lang="zh-TW" sz="1400" dirty="0"/>
              <a:t>獅子會全球入會儀式日</a:t>
            </a:r>
          </a:p>
          <a:p>
            <a:pPr lvl="1">
              <a:buClr>
                <a:srgbClr val="EAB71F"/>
              </a:buClr>
              <a:buFont typeface="Arial" panose="020B0604020202020204" pitchFamily="34" charset="0"/>
              <a:buChar char="•"/>
            </a:pPr>
            <a:r>
              <a:rPr lang="zh-TW" sz="1400" dirty="0"/>
              <a:t>青少獅會</a:t>
            </a:r>
          </a:p>
          <a:p>
            <a:pPr lvl="1">
              <a:buClr>
                <a:srgbClr val="EAB71F"/>
              </a:buClr>
              <a:buFont typeface="Arial" panose="020B0604020202020204" pitchFamily="34" charset="0"/>
              <a:buChar char="•"/>
            </a:pPr>
            <a:r>
              <a:rPr lang="zh-TW" sz="1400" dirty="0"/>
              <a:t>分會支部</a:t>
            </a:r>
          </a:p>
          <a:p>
            <a:pPr lvl="1">
              <a:buClr>
                <a:srgbClr val="EAB71F"/>
              </a:buClr>
              <a:buFont typeface="Arial" panose="020B0604020202020204" pitchFamily="34" charset="0"/>
              <a:buChar char="•"/>
            </a:pPr>
            <a:endParaRPr lang="en-US" sz="1600" dirty="0"/>
          </a:p>
          <a:p>
            <a:pPr marL="0" indent="0">
              <a:buClr>
                <a:srgbClr val="EAB71F"/>
              </a:buClr>
              <a:buNone/>
            </a:pPr>
            <a:r>
              <a:rPr lang="zh-TW" sz="1600" b="1" dirty="0">
                <a:solidFill>
                  <a:srgbClr val="10233E"/>
                </a:solidFill>
              </a:rPr>
              <a:t>此外，成立新會對服務一個新的或服務不足的地區是很重要的。會員可按自己的需求加入不同類型的分會：</a:t>
            </a:r>
          </a:p>
          <a:p>
            <a:pPr lvl="1">
              <a:spcBef>
                <a:spcPts val="1200"/>
              </a:spcBef>
              <a:buClr>
                <a:srgbClr val="EAB71F"/>
              </a:buClr>
              <a:buFont typeface="Arial" panose="020B0604020202020204" pitchFamily="34" charset="0"/>
              <a:buChar char="•"/>
            </a:pPr>
            <a:r>
              <a:rPr lang="zh-TW" sz="1400" dirty="0"/>
              <a:t>傳統分會</a:t>
            </a:r>
          </a:p>
          <a:p>
            <a:pPr lvl="1">
              <a:buClr>
                <a:srgbClr val="EAB71F"/>
              </a:buClr>
              <a:buFont typeface="Arial" panose="020B0604020202020204" pitchFamily="34" charset="0"/>
              <a:buChar char="•"/>
            </a:pPr>
            <a:r>
              <a:rPr lang="zh-TW" sz="1400" dirty="0"/>
              <a:t>校園分會</a:t>
            </a:r>
          </a:p>
          <a:p>
            <a:pPr lvl="1">
              <a:buClr>
                <a:srgbClr val="EAB71F"/>
              </a:buClr>
              <a:buFont typeface="Arial" panose="020B0604020202020204" pitchFamily="34" charset="0"/>
              <a:buChar char="•"/>
            </a:pPr>
            <a:r>
              <a:rPr lang="zh-TW" sz="1400" dirty="0"/>
              <a:t>青少獅獅子會</a:t>
            </a:r>
          </a:p>
          <a:p>
            <a:pPr lvl="1">
              <a:buClr>
                <a:srgbClr val="EAB71F"/>
              </a:buClr>
              <a:buFont typeface="Arial" panose="020B0604020202020204" pitchFamily="34" charset="0"/>
              <a:buChar char="•"/>
            </a:pPr>
            <a:r>
              <a:rPr lang="zh-TW" sz="1400" dirty="0"/>
              <a:t>女獅獅子會</a:t>
            </a:r>
          </a:p>
          <a:p>
            <a:pPr lvl="1">
              <a:buClr>
                <a:srgbClr val="EAB71F"/>
              </a:buClr>
              <a:buFont typeface="Arial" panose="020B0604020202020204" pitchFamily="34" charset="0"/>
              <a:buChar char="•"/>
            </a:pPr>
            <a:r>
              <a:rPr lang="zh-TW" sz="1400" dirty="0"/>
              <a:t>特殊興趣獅子會</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CN" altLang="en-US" sz="2000" b="1" dirty="0">
                <a:solidFill>
                  <a:srgbClr val="10233E"/>
                </a:solidFill>
              </a:rPr>
              <a:t>獅子雜誌</a:t>
            </a:r>
            <a:endParaRPr lang="en-US" sz="2000" b="1" dirty="0">
              <a:solidFill>
                <a:srgbClr val="10233E"/>
              </a:solidFill>
            </a:endParaRP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zh-CN" altLang="en-US" sz="2000" b="1" dirty="0">
                <a:solidFill>
                  <a:srgbClr val="10233E"/>
                </a:solidFill>
              </a:rPr>
              <a:t>電子郵件訊息</a:t>
            </a:r>
            <a:endParaRPr lang="en-US" sz="2000" b="1" dirty="0">
              <a:solidFill>
                <a:srgbClr val="10233E"/>
              </a:solidFill>
            </a:endParaRP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zh-CN" altLang="en-US" sz="2000" b="1" dirty="0">
                <a:solidFill>
                  <a:srgbClr val="10233E"/>
                </a:solidFill>
              </a:rPr>
              <a:t>網站</a:t>
            </a:r>
            <a:endParaRPr lang="en-US" sz="2000" b="1" dirty="0">
              <a:solidFill>
                <a:srgbClr val="10233E"/>
              </a:solidFill>
            </a:endParaRPr>
          </a:p>
          <a:p>
            <a:pPr lvl="1">
              <a:buClr>
                <a:srgbClr val="EAB71F"/>
              </a:buClr>
              <a:buFont typeface="Courier New" panose="02070309020205020404" pitchFamily="49" charset="0"/>
              <a:buChar char="o"/>
            </a:pPr>
            <a:r>
              <a:rPr lang="en-US" sz="1600" b="1" dirty="0">
                <a:solidFill>
                  <a:srgbClr val="10233E"/>
                </a:solidFill>
                <a:hlinkClick r:id="rId3"/>
              </a:rPr>
              <a:t>lionsclubs.org</a:t>
            </a:r>
            <a:r>
              <a:rPr lang="en-US" sz="1600" b="1" dirty="0">
                <a:solidFill>
                  <a:srgbClr val="10233E"/>
                </a:solidFill>
              </a:rPr>
              <a:t> </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zh-CN" altLang="en-US" sz="2000" b="1" dirty="0">
                <a:solidFill>
                  <a:srgbClr val="10233E"/>
                </a:solidFill>
              </a:rPr>
              <a:t>社會交際</a:t>
            </a:r>
            <a:endParaRPr lang="en-US" sz="2000" b="1"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Facebook</a:t>
            </a:r>
          </a:p>
          <a:p>
            <a:pPr lvl="2">
              <a:buClr>
                <a:srgbClr val="EAB71F"/>
              </a:buClr>
              <a:buFont typeface="Courier New" panose="02070309020205020404" pitchFamily="49" charset="0"/>
              <a:buChar char="o"/>
            </a:pPr>
            <a:r>
              <a:rPr lang="en-US" sz="1400" dirty="0">
                <a:solidFill>
                  <a:srgbClr val="10233E"/>
                </a:solidFill>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hlinkClick r:id="rId4">
                  <a:extLst>
                    <a:ext uri="{A12FA001-AC4F-418D-AE19-62706E023703}">
                      <ahyp:hlinkClr xmlns:ahyp="http://schemas.microsoft.com/office/drawing/2018/hyperlinkcolor" val="tx"/>
                    </a:ext>
                  </a:extLst>
                </a:hlinkClick>
              </a:rPr>
              <a:t>lionsclubs</a:t>
            </a:r>
            <a:endParaRPr lang="en-US" sz="1400"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Twitter</a:t>
            </a:r>
          </a:p>
          <a:p>
            <a:pPr lvl="2">
              <a:buClr>
                <a:srgbClr val="EAB71F"/>
              </a:buClr>
              <a:buFont typeface="Courier New" panose="02070309020205020404" pitchFamily="49" charset="0"/>
              <a:buChar char="o"/>
            </a:pPr>
            <a:r>
              <a:rPr lang="en-US" sz="1400" dirty="0">
                <a:solidFill>
                  <a:srgbClr val="10233E"/>
                </a:solidFill>
                <a:hlinkClick r:id="rId5"/>
              </a:rPr>
              <a:t>twitter.com/</a:t>
            </a:r>
            <a:r>
              <a:rPr lang="en-US" sz="1400" dirty="0" err="1">
                <a:solidFill>
                  <a:srgbClr val="10233E"/>
                </a:solidFill>
                <a:hlinkClick r:id="rId5"/>
              </a:rPr>
              <a:t>lionsclubs</a:t>
            </a:r>
            <a:r>
              <a:rPr lang="en-US" sz="1400" dirty="0">
                <a:solidFill>
                  <a:srgbClr val="10233E"/>
                </a:solidFill>
              </a:rPr>
              <a:t>  </a:t>
            </a:r>
          </a:p>
          <a:p>
            <a:pPr lvl="1">
              <a:buClr>
                <a:srgbClr val="EAB71F"/>
              </a:buClr>
              <a:buFont typeface="Courier New" panose="02070309020205020404" pitchFamily="49" charset="0"/>
              <a:buChar char="o"/>
            </a:pPr>
            <a:r>
              <a:rPr lang="en-US" sz="1600" dirty="0">
                <a:solidFill>
                  <a:srgbClr val="10233E"/>
                </a:solidFill>
              </a:rPr>
              <a:t>YouTube</a:t>
            </a:r>
          </a:p>
          <a:p>
            <a:pPr lvl="2">
              <a:buClr>
                <a:srgbClr val="EAB71F"/>
              </a:buClr>
              <a:buFont typeface="Courier New" panose="02070309020205020404" pitchFamily="49" charset="0"/>
              <a:buChar char="o"/>
            </a:pPr>
            <a:r>
              <a:rPr lang="en-US" sz="1400" dirty="0">
                <a:solidFill>
                  <a:srgbClr val="10233E"/>
                </a:solidFill>
                <a:hlinkClick r:id="rId6"/>
              </a:rPr>
              <a:t>youtube.com/</a:t>
            </a:r>
            <a:r>
              <a:rPr lang="en-US" sz="1400" dirty="0" err="1">
                <a:solidFill>
                  <a:srgbClr val="10233E"/>
                </a:solidFill>
                <a:hlinkClick r:id="rId6"/>
              </a:rPr>
              <a:t>lionsclubs</a:t>
            </a:r>
            <a:r>
              <a:rPr lang="en-US" sz="1400" dirty="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rPr lang="zh-CN" altLang="en-US" dirty="0"/>
              <a:t>溝  通</a:t>
            </a:r>
            <a:endParaRPr lang="en-US" dirty="0"/>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extLst>
      <p:ext uri="{BB962C8B-B14F-4D97-AF65-F5344CB8AC3E}">
        <p14:creationId xmlns:p14="http://schemas.microsoft.com/office/powerpoint/2010/main" val="3504309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zh-TW"/>
              <a:t>歡迎加入我們的獅子會！</a:t>
            </a:r>
          </a:p>
        </p:txBody>
      </p:sp>
      <p:sp>
        <p:nvSpPr>
          <p:cNvPr id="7" name="Subtitle 6"/>
          <p:cNvSpPr>
            <a:spLocks noGrp="1"/>
          </p:cNvSpPr>
          <p:nvPr>
            <p:ph type="subTitle" idx="1"/>
          </p:nvPr>
        </p:nvSpPr>
        <p:spPr/>
        <p:txBody>
          <a:bodyPr/>
          <a:lstStyle/>
          <a:p>
            <a:r>
              <a:rPr lang="zh-TW"/>
              <a:t>有任何問題嗎？</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solidFill>
                  <a:schemeClr val="bg1"/>
                </a:solidFill>
              </a:rPr>
              <a:t>獅友是誰</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zh-TW" sz="2000" b="1">
                <a:solidFill>
                  <a:srgbClr val="10233E"/>
                </a:solidFill>
              </a:rPr>
              <a:t>願景宣言：</a:t>
            </a:r>
            <a:r>
              <a:rPr lang="zh-TW" sz="2000"/>
              <a:t>成為社區和人道主義服務的全球領導人</a:t>
            </a:r>
          </a:p>
          <a:p>
            <a:pPr>
              <a:buClr>
                <a:srgbClr val="EAB71F"/>
              </a:buClr>
              <a:buFont typeface="Courier New" panose="02070309020205020404" pitchFamily="49" charset="0"/>
              <a:buChar char="o"/>
            </a:pPr>
            <a:r>
              <a:rPr lang="zh-TW" sz="2000" b="1">
                <a:solidFill>
                  <a:srgbClr val="10233E"/>
                </a:solidFill>
              </a:rPr>
              <a:t>任務宣言:</a:t>
            </a:r>
            <a:r>
              <a:rPr lang="zh-TW" sz="2000">
                <a:solidFill>
                  <a:srgbClr val="10233E"/>
                </a:solidFill>
              </a:rPr>
              <a:t> </a:t>
            </a:r>
            <a:r>
              <a:rPr lang="zh-TW" sz="2000"/>
              <a:t>透過獅子會，賦予志願者有能力服務於他們的社區，滿足人道主義的需求，鼓勵和平並促進國際間之理解。</a:t>
            </a:r>
          </a:p>
          <a:p>
            <a:pPr>
              <a:buClr>
                <a:srgbClr val="EAB71F"/>
              </a:buClr>
              <a:buFont typeface="Courier New" panose="02070309020205020404" pitchFamily="49" charset="0"/>
              <a:buChar char="o"/>
            </a:pPr>
            <a:r>
              <a:rPr lang="zh-TW" sz="2000" b="1">
                <a:solidFill>
                  <a:srgbClr val="10233E"/>
                </a:solidFill>
              </a:rPr>
              <a:t>座右銘：</a:t>
            </a:r>
            <a:r>
              <a:rPr lang="zh-TW" sz="2000"/>
              <a:t>“我們服務”</a:t>
            </a:r>
          </a:p>
          <a:p>
            <a:pPr>
              <a:buClr>
                <a:srgbClr val="EAB71F"/>
              </a:buClr>
              <a:buFont typeface="Courier New" panose="02070309020205020404" pitchFamily="49" charset="0"/>
              <a:buChar char="o"/>
            </a:pPr>
            <a:r>
              <a:rPr lang="zh-TW" sz="2000" b="1">
                <a:solidFill>
                  <a:srgbClr val="10233E"/>
                </a:solidFill>
              </a:rPr>
              <a:t>標語：</a:t>
            </a:r>
            <a:r>
              <a:rPr lang="zh-TW" sz="2000"/>
              <a:t>自由、智慧、我們國家的安全</a:t>
            </a:r>
          </a:p>
          <a:p>
            <a:pPr>
              <a:buClr>
                <a:srgbClr val="EAB71F"/>
              </a:buClr>
              <a:buFont typeface="Courier New" panose="02070309020205020404" pitchFamily="49" charset="0"/>
              <a:buChar char="o"/>
            </a:pPr>
            <a:r>
              <a:rPr lang="zh-TW" sz="2000" b="1">
                <a:solidFill>
                  <a:srgbClr val="10233E"/>
                </a:solidFill>
              </a:rPr>
              <a:t>目的：</a:t>
            </a:r>
            <a:r>
              <a:rPr lang="zh-TW" sz="2000"/>
              <a:t>國際獅子會(LCI)有一份闡明獅子會存在意義的目的清單。</a:t>
            </a:r>
          </a:p>
          <a:p>
            <a:pPr>
              <a:buClr>
                <a:srgbClr val="EAB71F"/>
              </a:buClr>
              <a:buFont typeface="Courier New" panose="02070309020205020404" pitchFamily="49" charset="0"/>
              <a:buChar char="o"/>
            </a:pPr>
            <a:r>
              <a:rPr lang="zh-TW" sz="2000" b="1">
                <a:solidFill>
                  <a:srgbClr val="10233E"/>
                </a:solidFill>
              </a:rPr>
              <a:t>道德信條：</a:t>
            </a:r>
            <a:r>
              <a:rPr lang="zh-TW" sz="2000"/>
              <a:t>國際獅子會(LCI)有一份獅友們立志要堅持的道德信條。</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zh-TW" sz="4000" b="1">
                <a:solidFill>
                  <a:schemeClr val="bg1"/>
                </a:solidFill>
              </a:rPr>
              <a:t>[在此插入分會名稱]</a:t>
            </a:r>
          </a:p>
        </p:txBody>
      </p:sp>
      <p:pic>
        <p:nvPicPr>
          <p:cNvPr id="5" name="Picture Placeholder 7">
            <a:extLst>
              <a:ext uri="{FF2B5EF4-FFF2-40B4-BE49-F238E27FC236}">
                <a16:creationId xmlns:a16="http://schemas.microsoft.com/office/drawing/2014/main" id="{E9B4A7B3-4A38-AA1F-7C75-40E671D74ADC}"/>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dirty="0"/>
              <a:t>歷</a:t>
            </a:r>
            <a:r>
              <a:rPr lang="zh-CN" altLang="en-US" dirty="0"/>
              <a:t>  </a:t>
            </a:r>
            <a:r>
              <a:rPr lang="zh-TW" dirty="0"/>
              <a:t>史</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zh-TW" sz="2000" b="1">
                <a:solidFill>
                  <a:srgbClr val="10233E"/>
                </a:solidFill>
              </a:rPr>
              <a:t>成立的年份：</a:t>
            </a:r>
            <a:r>
              <a:rPr lang="zh-TW" sz="2000"/>
              <a:t>[輸入]</a:t>
            </a:r>
          </a:p>
          <a:p>
            <a:pPr>
              <a:lnSpc>
                <a:spcPct val="200000"/>
              </a:lnSpc>
              <a:buClr>
                <a:srgbClr val="EAB71F"/>
              </a:buClr>
              <a:buFont typeface="Courier New" panose="02070309020205020404" pitchFamily="49" charset="0"/>
              <a:buChar char="o"/>
            </a:pPr>
            <a:r>
              <a:rPr lang="zh-TW" sz="2000" b="1">
                <a:solidFill>
                  <a:srgbClr val="10233E"/>
                </a:solidFill>
              </a:rPr>
              <a:t>授證會員的數量: </a:t>
            </a:r>
            <a:r>
              <a:rPr lang="zh-TW" sz="2000"/>
              <a:t>[輸入]</a:t>
            </a:r>
          </a:p>
          <a:p>
            <a:pPr>
              <a:lnSpc>
                <a:spcPct val="200000"/>
              </a:lnSpc>
              <a:buClr>
                <a:srgbClr val="EAB71F"/>
              </a:buClr>
              <a:buFont typeface="Courier New" panose="02070309020205020404" pitchFamily="49" charset="0"/>
              <a:buChar char="o"/>
            </a:pPr>
            <a:r>
              <a:rPr lang="zh-TW" sz="2000" b="1">
                <a:solidFill>
                  <a:srgbClr val="10233E"/>
                </a:solidFill>
              </a:rPr>
              <a:t>新會的輔導者：</a:t>
            </a:r>
            <a:r>
              <a:rPr lang="zh-TW" sz="2000"/>
              <a:t>[輸入]</a:t>
            </a:r>
          </a:p>
          <a:p>
            <a:pPr>
              <a:lnSpc>
                <a:spcPct val="200000"/>
              </a:lnSpc>
              <a:buClr>
                <a:srgbClr val="EAB71F"/>
              </a:buClr>
              <a:buFont typeface="Courier New" panose="02070309020205020404" pitchFamily="49" charset="0"/>
              <a:buChar char="o"/>
            </a:pPr>
            <a:r>
              <a:rPr lang="zh-TW" sz="2000" b="1">
                <a:solidFill>
                  <a:srgbClr val="10233E"/>
                </a:solidFill>
              </a:rPr>
              <a:t>重要的獎勵或成績：</a:t>
            </a:r>
            <a:r>
              <a:rPr lang="zh-TW" sz="2000"/>
              <a:t>[輸入]</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分會幹部</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zh-TW" sz="2000" b="1">
                <a:solidFill>
                  <a:srgbClr val="10233E"/>
                </a:solidFill>
              </a:rPr>
              <a:t>總會長</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前任會長：</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副會長：</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秘書：</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財務：</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會員發展主席：</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行銷溝通主席: </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服務主席：</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總管：</a:t>
            </a:r>
            <a:r>
              <a:rPr lang="zh-TW" sz="2000"/>
              <a:t>[輸入]</a:t>
            </a:r>
          </a:p>
          <a:p>
            <a:pPr>
              <a:lnSpc>
                <a:spcPct val="150000"/>
              </a:lnSpc>
              <a:buClr>
                <a:srgbClr val="EAB71F"/>
              </a:buClr>
              <a:buFont typeface="Courier New" panose="02070309020205020404" pitchFamily="49" charset="0"/>
              <a:buChar char="o"/>
            </a:pPr>
            <a:r>
              <a:rPr lang="zh-TW" sz="2000" b="1">
                <a:solidFill>
                  <a:srgbClr val="10233E"/>
                </a:solidFill>
              </a:rPr>
              <a:t>聯絡：</a:t>
            </a:r>
            <a:r>
              <a:rPr lang="zh-TW" sz="2000"/>
              <a:t>[輸入]</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慣</a:t>
            </a:r>
            <a:r>
              <a:rPr lang="zh-CN" altLang="en-US" dirty="0"/>
              <a:t>  </a:t>
            </a:r>
            <a:r>
              <a:rPr lang="zh-TW" dirty="0"/>
              <a:t>例</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a:t>[列出貴分會的一些慣例，並説明為何這樣做。]</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選</a:t>
            </a:r>
            <a:r>
              <a:rPr lang="zh-CN" altLang="en-US" dirty="0"/>
              <a:t>  </a:t>
            </a:r>
            <a:r>
              <a:rPr lang="zh-TW" dirty="0"/>
              <a:t>舉</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zh-TW" sz="2000"/>
              <a:t>幹部每年選舉一次</a:t>
            </a:r>
          </a:p>
          <a:p>
            <a:pPr>
              <a:lnSpc>
                <a:spcPct val="200000"/>
              </a:lnSpc>
              <a:buClr>
                <a:srgbClr val="EAB71F"/>
              </a:buClr>
              <a:buFont typeface="Courier New" panose="02070309020205020404" pitchFamily="49" charset="0"/>
              <a:buChar char="o"/>
            </a:pPr>
            <a:r>
              <a:rPr lang="zh-TW" sz="2000"/>
              <a:t>分會會長在 3月份指派一個提名委員會</a:t>
            </a:r>
          </a:p>
          <a:p>
            <a:pPr>
              <a:lnSpc>
                <a:spcPct val="200000"/>
              </a:lnSpc>
              <a:buClr>
                <a:srgbClr val="EAB71F"/>
              </a:buClr>
              <a:buFont typeface="Courier New" panose="02070309020205020404" pitchFamily="49" charset="0"/>
              <a:buChar char="o"/>
            </a:pPr>
            <a:r>
              <a:rPr lang="zh-TW" sz="2000"/>
              <a:t>提名委員會挑選出候選人</a:t>
            </a:r>
          </a:p>
          <a:p>
            <a:pPr>
              <a:lnSpc>
                <a:spcPct val="200000"/>
              </a:lnSpc>
              <a:buClr>
                <a:srgbClr val="EAB71F"/>
              </a:buClr>
              <a:buFont typeface="Courier New" panose="02070309020205020404" pitchFamily="49" charset="0"/>
              <a:buChar char="o"/>
            </a:pPr>
            <a:r>
              <a:rPr lang="zh-TW" sz="2000"/>
              <a:t>分會在 4月份投票</a:t>
            </a:r>
          </a:p>
          <a:p>
            <a:pPr>
              <a:lnSpc>
                <a:spcPct val="200000"/>
              </a:lnSpc>
              <a:buClr>
                <a:srgbClr val="EAB71F"/>
              </a:buClr>
              <a:buFont typeface="Courier New" panose="02070309020205020404" pitchFamily="49" charset="0"/>
              <a:buChar char="o"/>
            </a:pPr>
            <a:r>
              <a:rPr lang="zh-TW" sz="2000"/>
              <a:t>任期從 7月1日開始</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2564</TotalTime>
  <Words>2753</Words>
  <Application>Microsoft Macintosh PowerPoint</Application>
  <PresentationFormat>On-screen Show (4:3)</PresentationFormat>
  <Paragraphs>260</Paragraphs>
  <Slides>33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Helvetica</vt:lpstr>
      <vt:lpstr>Wingdings</vt:lpstr>
      <vt:lpstr>LCI Eco Template</vt:lpstr>
      <vt:lpstr>新會員講習</vt:lpstr>
      <vt:lpstr>新會員講習的摘要</vt:lpstr>
      <vt:lpstr>獅友是誰</vt:lpstr>
      <vt:lpstr>獅友是誰</vt:lpstr>
      <vt:lpstr>[在此插入分會名稱]</vt:lpstr>
      <vt:lpstr>歷  史</vt:lpstr>
      <vt:lpstr>分會幹部</vt:lpstr>
      <vt:lpstr>慣  例</vt:lpstr>
      <vt:lpstr>選  舉</vt:lpstr>
      <vt:lpstr>獎  勵</vt:lpstr>
      <vt:lpstr>服務和募款活動</vt:lpstr>
      <vt:lpstr>會  籍</vt:lpstr>
      <vt:lpstr>會  議</vt:lpstr>
      <vt:lpstr>會費和預算</vt:lpstr>
      <vt:lpstr>我們如何進行溝通</vt:lpstr>
      <vt:lpstr>PowerPoint Presentation</vt:lpstr>
      <vt:lpstr>組織結構</vt:lpstr>
      <vt:lpstr>區的領導</vt:lpstr>
      <vt:lpstr>區年會</vt:lpstr>
      <vt:lpstr>區及複合區如何進行溝通</vt:lpstr>
      <vt:lpstr>PowerPoint Presentation</vt:lpstr>
      <vt:lpstr>歷史</vt:lpstr>
      <vt:lpstr>名稱和標誌</vt:lpstr>
      <vt:lpstr>組織結構</vt:lpstr>
      <vt:lpstr>國際年會</vt:lpstr>
      <vt:lpstr>國際獅子會總部</vt:lpstr>
      <vt:lpstr>獅子會國際基金會(LCIF)</vt:lpstr>
      <vt:lpstr>獅子會國際基金會(LCIF)</vt:lpstr>
      <vt:lpstr>領導</vt:lpstr>
      <vt:lpstr>服務活動</vt:lpstr>
      <vt:lpstr>會員發展</vt:lpstr>
      <vt:lpstr>溝  通</vt:lpstr>
      <vt:lpstr>歡迎加入我們的獅子會！</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152</cp:revision>
  <dcterms:created xsi:type="dcterms:W3CDTF">2011-03-29T14:17:54Z</dcterms:created>
  <dcterms:modified xsi:type="dcterms:W3CDTF">2022-05-19T23:44:28Z</dcterms:modified>
</cp:coreProperties>
</file>