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5"/>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76" r:id="rId33"/>
    <p:sldId id="29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3" autoAdjust="0"/>
    <p:restoredTop sz="83741" autoAdjust="0"/>
  </p:normalViewPr>
  <p:slideViewPr>
    <p:cSldViewPr>
      <p:cViewPr>
        <p:scale>
          <a:sx n="140" d="100"/>
          <a:sy n="140" d="100"/>
        </p:scale>
        <p:origin x="152" y="-6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sv-SE" b="1"/>
            <a:t>1917</a:t>
          </a:r>
          <a:r>
            <a:rPr lang="sv-SE"/>
            <a:t>: Melvin Jones grundade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sv-SE" b="1"/>
            <a:t>1920</a:t>
          </a:r>
          <a:r>
            <a:rPr lang="sv-SE"/>
            <a:t>: LCI blev internationell då den första klubben i Kanada bildades.</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sv-SE" b="1"/>
            <a:t>1925</a:t>
          </a:r>
          <a:r>
            <a:rPr lang="sv-SE"/>
            <a:t>: Helen Keller utmanade medlemmarna att bli "De blindas riddare."</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sv-SE" b="1"/>
            <a:t>1945</a:t>
          </a:r>
          <a:r>
            <a:rPr lang="sv-SE"/>
            <a:t>: LCI hjälpte till att bilda Förenta Nationerna.</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sv-SE" b="1"/>
            <a:t>1957</a:t>
          </a:r>
          <a:r>
            <a:rPr lang="sv-SE"/>
            <a:t>: Leoklubbprogrammet skapades.</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sv-SE" b="1"/>
            <a:t>1968</a:t>
          </a:r>
          <a:r>
            <a:rPr lang="sv-SE"/>
            <a:t>: Lions Clubs International Foundation bildades.</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sv-SE" b="1"/>
            <a:t>1990</a:t>
          </a:r>
          <a:r>
            <a:rPr lang="sv-SE"/>
            <a:t>: SightFirst lanserades.</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sv-SE" b="1"/>
            <a:t>I dag</a:t>
          </a:r>
          <a:r>
            <a:rPr lang="sv-SE"/>
            <a:t>: Vårt internationella nätverk har vuxit så att det innefattar mer än 200 länder och geografiska områden.</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sv-SE"/>
            <a:t>1987: LCI blev den första serviceklubborganisationen som tillät kvinnliga medlemmar.</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b="1" kern="1200"/>
            <a:t>1917</a:t>
          </a:r>
          <a:r>
            <a:rPr lang="sv-SE" sz="1400" kern="1200"/>
            <a:t>: Melvin Jones grundade LCI.</a:t>
          </a:r>
        </a:p>
        <a:p>
          <a:pPr marL="0" lvl="0" indent="0" algn="ctr" defTabSz="622300">
            <a:lnSpc>
              <a:spcPct val="90000"/>
            </a:lnSpc>
            <a:spcBef>
              <a:spcPct val="0"/>
            </a:spcBef>
            <a:spcAft>
              <a:spcPct val="35000"/>
            </a:spcAft>
            <a:buNone/>
          </a:pPr>
          <a:endParaRPr lang="en-US" sz="14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b="1" kern="1200"/>
            <a:t>1920</a:t>
          </a:r>
          <a:r>
            <a:rPr lang="sv-SE" sz="1400" kern="1200"/>
            <a:t>: LCI blev internationell då den första klubben i Kanada bildades.</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b="1" kern="1200"/>
            <a:t>1925</a:t>
          </a:r>
          <a:r>
            <a:rPr lang="sv-SE" sz="1400" kern="1200"/>
            <a:t>: Helen Keller utmanade medlemmarna att bli "De blindas riddare."</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b="1" kern="1200"/>
            <a:t>1945</a:t>
          </a:r>
          <a:r>
            <a:rPr lang="sv-SE" sz="1400" kern="1200"/>
            <a:t>: LCI hjälpte till att bilda Förenta Nationerna.</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b="1" kern="1200"/>
            <a:t>1957</a:t>
          </a:r>
          <a:r>
            <a:rPr lang="sv-SE" sz="1400" kern="1200"/>
            <a:t>: Leoklubbprogrammet skapades.</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b="1" kern="1200"/>
            <a:t>1968</a:t>
          </a:r>
          <a:r>
            <a:rPr lang="sv-SE" sz="1400" kern="1200"/>
            <a:t>: Lions Clubs International Foundation bildades.</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kern="1200"/>
            <a:t>1987: LCI blev den första serviceklubborganisationen som tillät kvinnliga medlemmar.</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b="1" kern="1200"/>
            <a:t>1990</a:t>
          </a:r>
          <a:r>
            <a:rPr lang="sv-SE" sz="1400" kern="1200"/>
            <a:t>: SightFirst lanserades.</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sv-SE" sz="1400" b="1" kern="1200"/>
            <a:t>I dag</a:t>
          </a:r>
          <a:r>
            <a:rPr lang="sv-SE" sz="1400" kern="1200"/>
            <a:t>: Vårt internationella nätverk har vuxit så att det innefattar mer än 200 länder och geografiska områden.</a:t>
          </a:r>
        </a:p>
      </dsp:txBody>
      <dsp:txXfrm>
        <a:off x="6202518" y="4141509"/>
        <a:ext cx="2476285"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1"/>
              <a:t>Tips till instruktören:</a:t>
            </a:r>
            <a:r>
              <a:rPr lang="sv-SE" b="1" baseline="0"/>
              <a:t> </a:t>
            </a:r>
            <a:r>
              <a:rPr lang="sv-SE"/>
              <a:t>Ange ytterligare information som du bedömer lämplig, såsom namnet på instruktören vid detta möte.</a:t>
            </a:r>
            <a:r>
              <a:rPr lang="sv-SE" baseline="0"/>
              <a:t> Använd denna PowerPoint tillsammans med vägledningen om information för nya medlemmar. Se till att alla deltagare har var sin vägledning, så att de kan följa med i den under presentationen.</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extLst>
      <p:ext uri="{BB962C8B-B14F-4D97-AF65-F5344CB8AC3E}">
        <p14:creationId xmlns:p14="http://schemas.microsoft.com/office/powerpoint/2010/main" val="1579953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1"/>
              <a:t>Tips till instruktören: </a:t>
            </a:r>
            <a:r>
              <a:rPr lang="sv-SE" baseline="0"/>
              <a:t>Lägg gärna till foton från projekten i bilden om ni har några.</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extLst>
      <p:ext uri="{BB962C8B-B14F-4D97-AF65-F5344CB8AC3E}">
        <p14:creationId xmlns:p14="http://schemas.microsoft.com/office/powerpoint/2010/main" val="956625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extLst>
      <p:ext uri="{BB962C8B-B14F-4D97-AF65-F5344CB8AC3E}">
        <p14:creationId xmlns:p14="http://schemas.microsoft.com/office/powerpoint/2010/main" val="320341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Tips till instruktören: </a:t>
            </a:r>
            <a:r>
              <a:rPr lang="sv-SE" baseline="0"/>
              <a:t>Lägg till ytterligare mötesinformation som du tycker är viktig.</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a:p>
        </p:txBody>
      </p:sp>
    </p:spTree>
    <p:extLst>
      <p:ext uri="{BB962C8B-B14F-4D97-AF65-F5344CB8AC3E}">
        <p14:creationId xmlns:p14="http://schemas.microsoft.com/office/powerpoint/2010/main" val="3291279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1" dirty="0"/>
              <a:t>Tips till instruktören: </a:t>
            </a:r>
            <a:r>
              <a:rPr lang="sv-SE" dirty="0"/>
              <a:t>Förklara att aktivitetsbudgeten består av pengar som har samlats in från allmänheten genom klubbprojekt och får endast användas för att tillgodose behov i samhället.</a:t>
            </a:r>
            <a:r>
              <a:rPr lang="sv-SE" baseline="0" dirty="0"/>
              <a:t> </a:t>
            </a:r>
          </a:p>
          <a:p>
            <a:r>
              <a:rPr lang="sv-SE" baseline="0" dirty="0"/>
              <a:t>Den administrativa budgeten är den som finansierar klubbens drift och kommer mestadels från klubbavgifter.</a:t>
            </a:r>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a:p>
        </p:txBody>
      </p:sp>
    </p:spTree>
    <p:extLst>
      <p:ext uri="{BB962C8B-B14F-4D97-AF65-F5344CB8AC3E}">
        <p14:creationId xmlns:p14="http://schemas.microsoft.com/office/powerpoint/2010/main" val="309898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extLst>
      <p:ext uri="{BB962C8B-B14F-4D97-AF65-F5344CB8AC3E}">
        <p14:creationId xmlns:p14="http://schemas.microsoft.com/office/powerpoint/2010/main" val="306977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sv-SE" b="1"/>
              <a:t>Tips till instruktören: </a:t>
            </a:r>
            <a:r>
              <a:rPr lang="sv-SE"/>
              <a:t>Lägg eventuellt till ytterligare information om ert distrikt och multipeldistrikt, såsom gränserna för ert distrikt och multipeldistrikt.</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extLst>
      <p:ext uri="{BB962C8B-B14F-4D97-AF65-F5344CB8AC3E}">
        <p14:creationId xmlns:p14="http://schemas.microsoft.com/office/powerpoint/2010/main" val="4284009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a:t>Tips till instruktören:</a:t>
            </a:r>
            <a:r>
              <a:rPr lang="sv-SE" b="0" baseline="0"/>
              <a:t> Gå kortfattat igenom roll för respektive post. Rollerna finns beskrivna i instruktörens och deltagarnas vägledningar.</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extLst>
      <p:ext uri="{BB962C8B-B14F-4D97-AF65-F5344CB8AC3E}">
        <p14:creationId xmlns:p14="http://schemas.microsoft.com/office/powerpoint/2010/main" val="1376358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extLst>
      <p:ext uri="{BB962C8B-B14F-4D97-AF65-F5344CB8AC3E}">
        <p14:creationId xmlns:p14="http://schemas.microsoft.com/office/powerpoint/2010/main" val="1418365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extLst>
      <p:ext uri="{BB962C8B-B14F-4D97-AF65-F5344CB8AC3E}">
        <p14:creationId xmlns:p14="http://schemas.microsoft.com/office/powerpoint/2010/main" val="2646794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extLst>
      <p:ext uri="{BB962C8B-B14F-4D97-AF65-F5344CB8AC3E}">
        <p14:creationId xmlns:p14="http://schemas.microsoft.com/office/powerpoint/2010/main" val="200534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extLst>
      <p:ext uri="{BB962C8B-B14F-4D97-AF65-F5344CB8AC3E}">
        <p14:creationId xmlns:p14="http://schemas.microsoft.com/office/powerpoint/2010/main" val="1634330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extLst>
      <p:ext uri="{BB962C8B-B14F-4D97-AF65-F5344CB8AC3E}">
        <p14:creationId xmlns:p14="http://schemas.microsoft.com/office/powerpoint/2010/main" val="755374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extLst>
      <p:ext uri="{BB962C8B-B14F-4D97-AF65-F5344CB8AC3E}">
        <p14:creationId xmlns:p14="http://schemas.microsoft.com/office/powerpoint/2010/main" val="2841968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extLst>
      <p:ext uri="{BB962C8B-B14F-4D97-AF65-F5344CB8AC3E}">
        <p14:creationId xmlns:p14="http://schemas.microsoft.com/office/powerpoint/2010/main" val="86074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1"/>
              <a:t>Tips till instruktören:</a:t>
            </a:r>
            <a:r>
              <a:rPr lang="sv-SE" b="1" baseline="0"/>
              <a:t> </a:t>
            </a:r>
            <a:r>
              <a:rPr lang="sv-SE"/>
              <a:t>Redigera den här bilden som det passar dig. Ta bort sådant som inte gäller din klubb eller lägg till sådant som inte finns med.</a:t>
            </a:r>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extLst>
      <p:ext uri="{BB962C8B-B14F-4D97-AF65-F5344CB8AC3E}">
        <p14:creationId xmlns:p14="http://schemas.microsoft.com/office/powerpoint/2010/main" val="49479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1"/>
              <a:t>Tips till instruktören: </a:t>
            </a:r>
            <a:r>
              <a:rPr lang="sv-SE" b="0"/>
              <a:t>Lägg till namn på nuvarande klubbtjänstemän.</a:t>
            </a:r>
            <a:r>
              <a:rPr lang="sv-SE" b="0" baseline="0"/>
              <a:t> Lägg till på eller ta bort från listan om klubben har andra tjänstemän än de som finns med.</a:t>
            </a:r>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extLst>
      <p:ext uri="{BB962C8B-B14F-4D97-AF65-F5344CB8AC3E}">
        <p14:creationId xmlns:p14="http://schemas.microsoft.com/office/powerpoint/2010/main" val="3068019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extLst>
      <p:ext uri="{BB962C8B-B14F-4D97-AF65-F5344CB8AC3E}">
        <p14:creationId xmlns:p14="http://schemas.microsoft.com/office/powerpoint/2010/main" val="1449203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extLst>
      <p:ext uri="{BB962C8B-B14F-4D97-AF65-F5344CB8AC3E}">
        <p14:creationId xmlns:p14="http://schemas.microsoft.com/office/powerpoint/2010/main" val="57184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a:t>Tips till instruktören:</a:t>
            </a:r>
            <a:r>
              <a:rPr lang="sv-SE" b="0" baseline="0"/>
              <a:t> Lägg till ytterligare information till denna bild, för att visa ytterligare utmärkelser som finns i klubben, distriktet och multipeldistriktet.</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a:p>
        </p:txBody>
      </p:sp>
    </p:spTree>
    <p:extLst>
      <p:ext uri="{BB962C8B-B14F-4D97-AF65-F5344CB8AC3E}">
        <p14:creationId xmlns:p14="http://schemas.microsoft.com/office/powerpoint/2010/main" val="1526831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79DF1E3B-40D2-03A7-DF4C-2C5B0A7792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sv/"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lionsclubs.org/sv/" TargetMode="External"/><Relationship Id="rId7"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hyperlink" Target="https://youtube.com/lionsclubs" TargetMode="External"/><Relationship Id="rId5" Type="http://schemas.openxmlformats.org/officeDocument/2006/relationships/hyperlink" Target="https://twitter.com/lionsclubs" TargetMode="External"/><Relationship Id="rId4" Type="http://schemas.openxmlformats.org/officeDocument/2006/relationships/hyperlink" Target="http://www.facebook.com/lionsclub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3100" y="826872"/>
            <a:ext cx="5257800" cy="1470025"/>
          </a:xfrm>
        </p:spPr>
        <p:txBody>
          <a:bodyPr/>
          <a:lstStyle/>
          <a:p>
            <a:r>
              <a:rPr lang="sv-SE" dirty="0">
                <a:latin typeface="+mn-lt"/>
              </a:rPr>
              <a:t>Information för nya medlemmar</a:t>
            </a:r>
          </a:p>
        </p:txBody>
      </p:sp>
      <p:sp>
        <p:nvSpPr>
          <p:cNvPr id="3" name="Subtitle 2"/>
          <p:cNvSpPr>
            <a:spLocks noGrp="1"/>
          </p:cNvSpPr>
          <p:nvPr>
            <p:ph type="subTitle" idx="1"/>
          </p:nvPr>
        </p:nvSpPr>
        <p:spPr/>
        <p:txBody>
          <a:bodyPr/>
          <a:lstStyle/>
          <a:p>
            <a:r>
              <a:rPr lang="sv-SE"/>
              <a:t>[Infoga klubbens namn här]</a:t>
            </a:r>
          </a:p>
        </p:txBody>
      </p:sp>
      <p:sp>
        <p:nvSpPr>
          <p:cNvPr id="4" name="textruta 3"/>
          <p:cNvSpPr txBox="1"/>
          <p:nvPr/>
        </p:nvSpPr>
        <p:spPr>
          <a:xfrm>
            <a:off x="457200" y="6248400"/>
            <a:ext cx="990600" cy="215444"/>
          </a:xfrm>
          <a:prstGeom prst="rect">
            <a:avLst/>
          </a:prstGeom>
          <a:noFill/>
        </p:spPr>
        <p:txBody>
          <a:bodyPr wrap="square" rtlCol="0">
            <a:spAutoFit/>
          </a:bodyPr>
          <a:lstStyle/>
          <a:p>
            <a:r>
              <a:rPr lang="sv-SE" sz="800">
                <a:solidFill>
                  <a:schemeClr val="bg1"/>
                </a:solidFill>
              </a:rPr>
              <a:t>ME-13B.SW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Utmärkelser</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sv-SE" sz="2000" b="1">
                <a:solidFill>
                  <a:srgbClr val="10233E"/>
                </a:solidFill>
              </a:rPr>
              <a:t>Hjälpinsatser är sin egen belöning, men särskilda prestationer och milstolpar bör uppmärksammas och firas. Utmärkelserna nedan kan tilldelas alla medlemmar i Lions. </a:t>
            </a:r>
          </a:p>
          <a:p>
            <a:pPr>
              <a:lnSpc>
                <a:spcPct val="200000"/>
              </a:lnSpc>
              <a:buClr>
                <a:srgbClr val="EAB71F"/>
              </a:buClr>
              <a:buFont typeface="Courier New" panose="02070309020205020404" pitchFamily="49" charset="0"/>
              <a:buChar char="o"/>
            </a:pPr>
            <a:r>
              <a:rPr lang="sv-SE" sz="2000"/>
              <a:t>Nyckelutmärkelser</a:t>
            </a:r>
          </a:p>
          <a:p>
            <a:pPr>
              <a:lnSpc>
                <a:spcPct val="200000"/>
              </a:lnSpc>
              <a:buClr>
                <a:srgbClr val="EAB71F"/>
              </a:buClr>
              <a:buFont typeface="Courier New" panose="02070309020205020404" pitchFamily="49" charset="0"/>
              <a:buChar char="o"/>
            </a:pPr>
            <a:r>
              <a:rPr lang="sv-SE" sz="2000"/>
              <a:t>Chevronmärken</a:t>
            </a:r>
          </a:p>
          <a:p>
            <a:pPr>
              <a:lnSpc>
                <a:spcPct val="200000"/>
              </a:lnSpc>
              <a:buClr>
                <a:srgbClr val="EAB71F"/>
              </a:buClr>
              <a:buFont typeface="Courier New" panose="02070309020205020404" pitchFamily="49" charset="0"/>
              <a:buChar char="o"/>
            </a:pPr>
            <a:r>
              <a:rPr lang="sv-SE" sz="2000"/>
              <a:t>Erkänsla till faddrar</a:t>
            </a:r>
          </a:p>
          <a:p>
            <a:pPr>
              <a:lnSpc>
                <a:spcPct val="200000"/>
              </a:lnSpc>
              <a:buClr>
                <a:srgbClr val="EAB71F"/>
              </a:buClr>
              <a:buFont typeface="Courier New" panose="02070309020205020404" pitchFamily="49" charset="0"/>
              <a:buChar char="o"/>
            </a:pPr>
            <a:r>
              <a:rPr lang="sv-SE" sz="2000"/>
              <a:t>Extensionutmärkelser</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Hjälpinsatser och insamlingsaktiviteter</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a:t>[Ange de serviceprojekt klubben är engagerad 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Medlemskap</a:t>
            </a:r>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sv-SE" sz="2000" b="1">
                <a:solidFill>
                  <a:srgbClr val="10233E"/>
                </a:solidFill>
              </a:rPr>
              <a:t>Fördelarna med medlemskap i Lions är talrika och innefattar:</a:t>
            </a:r>
          </a:p>
          <a:p>
            <a:pPr>
              <a:lnSpc>
                <a:spcPct val="200000"/>
              </a:lnSpc>
              <a:buClr>
                <a:srgbClr val="EAB71F"/>
              </a:buClr>
              <a:buFont typeface="Courier New" panose="02070309020205020404" pitchFamily="49" charset="0"/>
              <a:buChar char="o"/>
            </a:pPr>
            <a:r>
              <a:rPr lang="sv-SE" sz="1800"/>
              <a:t>Vara en del i våra globala insatser</a:t>
            </a:r>
          </a:p>
          <a:p>
            <a:pPr>
              <a:lnSpc>
                <a:spcPct val="200000"/>
              </a:lnSpc>
              <a:buClr>
                <a:srgbClr val="EAB71F"/>
              </a:buClr>
              <a:buFont typeface="Courier New" panose="02070309020205020404" pitchFamily="49" charset="0"/>
              <a:buChar char="o"/>
            </a:pPr>
            <a:r>
              <a:rPr lang="sv-SE" sz="1800"/>
              <a:t>Stöd, verktyg och resurser som stärker era hjälpinsatser</a:t>
            </a:r>
          </a:p>
          <a:p>
            <a:pPr>
              <a:lnSpc>
                <a:spcPct val="200000"/>
              </a:lnSpc>
              <a:buClr>
                <a:srgbClr val="EAB71F"/>
              </a:buClr>
              <a:buFont typeface="Courier New" panose="02070309020205020404" pitchFamily="49" charset="0"/>
              <a:buChar char="o"/>
            </a:pPr>
            <a:r>
              <a:rPr lang="sv-SE" sz="1800"/>
              <a:t>Möjligheter till ledarutveckling</a:t>
            </a:r>
          </a:p>
          <a:p>
            <a:pPr>
              <a:lnSpc>
                <a:spcPct val="200000"/>
              </a:lnSpc>
              <a:buClr>
                <a:srgbClr val="EAB71F"/>
              </a:buClr>
              <a:buFont typeface="Courier New" panose="02070309020205020404" pitchFamily="49" charset="0"/>
              <a:buChar char="o"/>
            </a:pPr>
            <a:r>
              <a:rPr lang="sv-SE" sz="1800"/>
              <a:t>Tillfredsställelsen och glädjen att hjälpa människor i nöd</a:t>
            </a:r>
          </a:p>
          <a:p>
            <a:pPr>
              <a:lnSpc>
                <a:spcPct val="200000"/>
              </a:lnSpc>
              <a:buClr>
                <a:srgbClr val="EAB71F"/>
              </a:buClr>
              <a:buFont typeface="Courier New" panose="02070309020205020404" pitchFamily="49" charset="0"/>
              <a:buChar char="o"/>
            </a:pPr>
            <a:r>
              <a:rPr lang="sv-SE" sz="1800"/>
              <a:t>Möjligheter till att bilda nätverk med lokala och internationella ledare</a:t>
            </a:r>
          </a:p>
          <a:p>
            <a:pPr>
              <a:lnSpc>
                <a:spcPct val="200000"/>
              </a:lnSpc>
              <a:buClr>
                <a:srgbClr val="EAB71F"/>
              </a:buClr>
              <a:buFont typeface="Courier New" panose="02070309020205020404" pitchFamily="49" charset="0"/>
              <a:buChar char="o"/>
            </a:pPr>
            <a:r>
              <a:rPr lang="sv-SE" sz="1800"/>
              <a:t>Vänskap och kamratskap med likasinnade människor</a:t>
            </a:r>
          </a:p>
          <a:p>
            <a:pPr>
              <a:lnSpc>
                <a:spcPct val="200000"/>
              </a:lnSpc>
              <a:buClr>
                <a:srgbClr val="EAB71F"/>
              </a:buClr>
              <a:buFont typeface="Courier New" panose="02070309020205020404" pitchFamily="49" charset="0"/>
              <a:buChar char="o"/>
            </a:pPr>
            <a:r>
              <a:rPr lang="sv-SE" sz="1800"/>
              <a:t>Respekt och trovärdighet att vara medlem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Möten</a:t>
            </a:r>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sv-SE" sz="2000" b="1">
                <a:solidFill>
                  <a:srgbClr val="10233E"/>
                </a:solidFill>
              </a:rPr>
              <a:t>När: </a:t>
            </a:r>
            <a:r>
              <a:rPr lang="sv-SE" sz="2000"/>
              <a:t>[Infoga]</a:t>
            </a:r>
          </a:p>
          <a:p>
            <a:pPr>
              <a:lnSpc>
                <a:spcPct val="200000"/>
              </a:lnSpc>
              <a:buClr>
                <a:srgbClr val="EAB71F"/>
              </a:buClr>
              <a:buFont typeface="Courier New" panose="02070309020205020404" pitchFamily="49" charset="0"/>
              <a:buChar char="o"/>
            </a:pPr>
            <a:r>
              <a:rPr lang="sv-SE" sz="2000" b="1">
                <a:solidFill>
                  <a:srgbClr val="10233E"/>
                </a:solidFill>
              </a:rPr>
              <a:t>Var: </a:t>
            </a:r>
            <a:r>
              <a:rPr lang="sv-SE" sz="2000"/>
              <a:t>[Infoga]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b="1" dirty="0">
                <a:solidFill>
                  <a:srgbClr val="10233E"/>
                </a:solidFill>
              </a:rPr>
              <a:t>Total avgift</a:t>
            </a:r>
          </a:p>
          <a:p>
            <a:pPr lvl="1">
              <a:buClr>
                <a:srgbClr val="EAB71F"/>
              </a:buClr>
              <a:buFont typeface="Arial" panose="020B0604020202020204" pitchFamily="34" charset="0"/>
              <a:buChar char="•"/>
            </a:pPr>
            <a:r>
              <a:rPr lang="sv-SE" sz="1800" dirty="0"/>
              <a:t>Klubbavgift: </a:t>
            </a:r>
            <a:r>
              <a:rPr lang="sv-SE" sz="1800" b="1" dirty="0">
                <a:solidFill>
                  <a:srgbClr val="10233E"/>
                </a:solidFill>
              </a:rPr>
              <a:t>[Infoga]</a:t>
            </a:r>
          </a:p>
          <a:p>
            <a:pPr lvl="1">
              <a:buClr>
                <a:srgbClr val="EAB71F"/>
              </a:buClr>
              <a:buFont typeface="Arial" panose="020B0604020202020204" pitchFamily="34" charset="0"/>
              <a:buChar char="•"/>
            </a:pPr>
            <a:r>
              <a:rPr lang="sv-SE" sz="1800" dirty="0"/>
              <a:t>Distriktets och multipeldistriktets avgift: </a:t>
            </a:r>
            <a:r>
              <a:rPr lang="sv-SE" sz="1800" b="1" dirty="0">
                <a:solidFill>
                  <a:srgbClr val="10233E"/>
                </a:solidFill>
              </a:rPr>
              <a:t>[Infoga]</a:t>
            </a:r>
          </a:p>
          <a:p>
            <a:pPr lvl="1">
              <a:buClr>
                <a:srgbClr val="EAB71F"/>
              </a:buClr>
              <a:buFont typeface="Arial" panose="020B0604020202020204" pitchFamily="34" charset="0"/>
              <a:buChar char="•"/>
            </a:pPr>
            <a:r>
              <a:rPr lang="sv-SE" sz="1800" dirty="0"/>
              <a:t>Internationell avgift: </a:t>
            </a:r>
            <a:r>
              <a:rPr lang="sv-SE" sz="1800" b="1" dirty="0">
                <a:solidFill>
                  <a:srgbClr val="10233E"/>
                </a:solidFill>
              </a:rPr>
              <a:t>USD 43</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sv-SE" sz="1800" b="1" dirty="0">
                <a:solidFill>
                  <a:srgbClr val="10233E"/>
                </a:solidFill>
              </a:rPr>
              <a:t>Aktivitetsbudget</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sv-SE" sz="1800" b="1" dirty="0">
                <a:solidFill>
                  <a:srgbClr val="10233E"/>
                </a:solidFill>
              </a:rPr>
              <a:t>Administrativ budget</a:t>
            </a:r>
          </a:p>
        </p:txBody>
      </p:sp>
      <p:sp>
        <p:nvSpPr>
          <p:cNvPr id="2" name="Title 1"/>
          <p:cNvSpPr>
            <a:spLocks noGrp="1"/>
          </p:cNvSpPr>
          <p:nvPr>
            <p:ph type="title"/>
          </p:nvPr>
        </p:nvSpPr>
        <p:spPr/>
        <p:txBody>
          <a:bodyPr/>
          <a:lstStyle/>
          <a:p>
            <a:r>
              <a:rPr lang="sv-SE"/>
              <a:t>Avgifter och budget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Hur vi kommunicerar</a:t>
            </a:r>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a:t>[Ange alla former för klubbens kommunikation till exempel nyhetsbrev, e-post, Facebooksida, webbplats osv.]</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sv-SE" sz="4000"/>
              <a:t>Distrikt och multipeldistrikt</a:t>
            </a:r>
          </a:p>
        </p:txBody>
      </p:sp>
      <p:pic>
        <p:nvPicPr>
          <p:cNvPr id="4" name="Picture Placeholder 7">
            <a:extLst>
              <a:ext uri="{FF2B5EF4-FFF2-40B4-BE49-F238E27FC236}">
                <a16:creationId xmlns:a16="http://schemas.microsoft.com/office/drawing/2014/main" id="{827EE37E-4815-9669-6A40-72CFCED3CC38}"/>
              </a:ext>
            </a:extLst>
          </p:cNvPr>
          <p:cNvPicPr>
            <a:picLocks noChangeAspect="1"/>
          </p:cNvPicPr>
          <p:nvPr/>
        </p:nvPicPr>
        <p:blipFill rotWithShape="1">
          <a:blip r:embed="rId2">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a:t>Organisationsstruktur</a:t>
            </a:r>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7010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b="1" dirty="0">
                <a:solidFill>
                  <a:srgbClr val="10233E"/>
                </a:solidFill>
              </a:rPr>
              <a:t>Det finns cirka 750 distrikt med 35 eller fler klubbar och minst 1 250 medlemmar i varje distrikt.</a:t>
            </a:r>
          </a:p>
          <a:p>
            <a:pPr lvl="1">
              <a:buClr>
                <a:srgbClr val="EAB71F"/>
              </a:buClr>
              <a:buFont typeface="Arial" panose="020B0604020202020204" pitchFamily="34" charset="0"/>
              <a:buChar char="•"/>
            </a:pPr>
            <a:r>
              <a:rPr lang="sv-SE" sz="1800" dirty="0"/>
              <a:t>Varje distrikt har en distriktsguvernör</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sv-SE" sz="1800" b="1" dirty="0">
                <a:solidFill>
                  <a:srgbClr val="10233E"/>
                </a:solidFill>
              </a:rPr>
              <a:t>Multipeldistrikt består av ett eller flera distrikt i ett område.</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sv-SE" sz="1800" b="1" dirty="0">
                <a:solidFill>
                  <a:srgbClr val="10233E"/>
                </a:solidFill>
              </a:rPr>
              <a:t>Vårt multipeldistrikt: </a:t>
            </a:r>
            <a:r>
              <a:rPr lang="sv-SE" sz="1800" dirty="0"/>
              <a:t>[Infoga]</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sv-SE" sz="1800" b="1" dirty="0">
                <a:solidFill>
                  <a:srgbClr val="10233E"/>
                </a:solidFill>
              </a:rPr>
              <a:t>Vårt distrikt: </a:t>
            </a:r>
            <a:r>
              <a:rPr lang="sv-SE" sz="1800" dirty="0"/>
              <a:t>[Infoga]</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Distriktets ledare</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b="1">
                <a:solidFill>
                  <a:srgbClr val="10233E"/>
                </a:solidFill>
              </a:rPr>
              <a:t>Distriktsguvernör: </a:t>
            </a:r>
            <a:r>
              <a:rPr lang="sv-SE" sz="2000"/>
              <a:t>[Infoga]</a:t>
            </a:r>
          </a:p>
          <a:p>
            <a:pPr>
              <a:buClr>
                <a:srgbClr val="EAB71F"/>
              </a:buClr>
              <a:buFont typeface="Courier New" panose="02070309020205020404" pitchFamily="49" charset="0"/>
              <a:buChar char="o"/>
            </a:pPr>
            <a:r>
              <a:rPr lang="sv-SE" sz="2000" b="1">
                <a:solidFill>
                  <a:srgbClr val="10233E"/>
                </a:solidFill>
              </a:rPr>
              <a:t>Första vice distriktsguvernör: </a:t>
            </a:r>
            <a:r>
              <a:rPr lang="sv-SE" sz="2000"/>
              <a:t>[Infoga]</a:t>
            </a:r>
          </a:p>
          <a:p>
            <a:pPr>
              <a:buClr>
                <a:srgbClr val="EAB71F"/>
              </a:buClr>
              <a:buFont typeface="Courier New" panose="02070309020205020404" pitchFamily="49" charset="0"/>
              <a:buChar char="o"/>
            </a:pPr>
            <a:r>
              <a:rPr lang="sv-SE" sz="2000" b="1">
                <a:solidFill>
                  <a:srgbClr val="10233E"/>
                </a:solidFill>
              </a:rPr>
              <a:t>Andra vice distriktsguvernör: </a:t>
            </a:r>
            <a:r>
              <a:rPr lang="sv-SE" sz="2000"/>
              <a:t>[Infoga]</a:t>
            </a:r>
          </a:p>
          <a:p>
            <a:pPr>
              <a:buClr>
                <a:srgbClr val="EAB71F"/>
              </a:buClr>
              <a:buFont typeface="Courier New" panose="02070309020205020404" pitchFamily="49" charset="0"/>
              <a:buChar char="o"/>
            </a:pPr>
            <a:r>
              <a:rPr lang="sv-SE" sz="2000" b="1">
                <a:solidFill>
                  <a:srgbClr val="10233E"/>
                </a:solidFill>
              </a:rPr>
              <a:t>Distriktets sekreterare/kassör: </a:t>
            </a:r>
            <a:r>
              <a:rPr lang="sv-SE" sz="2000"/>
              <a:t>[Infoga]</a:t>
            </a:r>
          </a:p>
          <a:p>
            <a:pPr>
              <a:buClr>
                <a:srgbClr val="EAB71F"/>
              </a:buClr>
              <a:buFont typeface="Courier New" panose="02070309020205020404" pitchFamily="49" charset="0"/>
              <a:buChar char="o"/>
            </a:pPr>
            <a:r>
              <a:rPr lang="sv-SE" sz="2000" b="1">
                <a:solidFill>
                  <a:srgbClr val="10233E"/>
                </a:solidFill>
              </a:rPr>
              <a:t>Distriktsordförande: </a:t>
            </a:r>
            <a:r>
              <a:rPr lang="sv-SE" sz="2000"/>
              <a:t>[Infoga]</a:t>
            </a:r>
          </a:p>
          <a:p>
            <a:pPr>
              <a:buClr>
                <a:srgbClr val="EAB71F"/>
              </a:buClr>
              <a:buFont typeface="Courier New" panose="02070309020205020404" pitchFamily="49" charset="0"/>
              <a:buChar char="o"/>
            </a:pPr>
            <a:r>
              <a:rPr lang="sv-SE" sz="2000" b="1">
                <a:solidFill>
                  <a:srgbClr val="10233E"/>
                </a:solidFill>
              </a:rPr>
              <a:t>Zonordförande: </a:t>
            </a:r>
            <a:r>
              <a:rPr lang="sv-SE" sz="2000"/>
              <a:t>[Infoga]</a:t>
            </a:r>
          </a:p>
          <a:p>
            <a:pPr>
              <a:buClr>
                <a:srgbClr val="EAB71F"/>
              </a:buClr>
              <a:buFont typeface="Courier New" panose="02070309020205020404" pitchFamily="49" charset="0"/>
              <a:buChar char="o"/>
            </a:pPr>
            <a:r>
              <a:rPr lang="sv-SE" sz="2000" b="1">
                <a:solidFill>
                  <a:srgbClr val="10233E"/>
                </a:solidFill>
              </a:rPr>
              <a:t>Guvernörsråd: </a:t>
            </a:r>
            <a:r>
              <a:rPr lang="sv-SE" sz="2000"/>
              <a:t>[Infoga]</a:t>
            </a:r>
          </a:p>
          <a:p>
            <a:pPr>
              <a:buClr>
                <a:srgbClr val="EAB71F"/>
              </a:buClr>
              <a:buFont typeface="Courier New" panose="02070309020205020404" pitchFamily="49" charset="0"/>
              <a:buChar char="o"/>
            </a:pPr>
            <a:r>
              <a:rPr lang="sv-SE" sz="2000" b="1">
                <a:solidFill>
                  <a:srgbClr val="10233E"/>
                </a:solidFill>
              </a:rPr>
              <a:t>Globala arbetsteamet:</a:t>
            </a:r>
          </a:p>
          <a:p>
            <a:pPr lvl="1">
              <a:buClr>
                <a:srgbClr val="EAB71F"/>
              </a:buClr>
              <a:buFont typeface="Arial" panose="020B0604020202020204" pitchFamily="34" charset="0"/>
              <a:buChar char="•"/>
            </a:pPr>
            <a:r>
              <a:rPr lang="sv-SE" sz="1600"/>
              <a:t>Ordförande för distriktets globala arbetsteam (distriktsguvernör): [Infoga]</a:t>
            </a:r>
          </a:p>
          <a:p>
            <a:pPr lvl="1">
              <a:buClr>
                <a:srgbClr val="EAB71F"/>
              </a:buClr>
              <a:buFont typeface="Arial" panose="020B0604020202020204" pitchFamily="34" charset="0"/>
              <a:buChar char="•"/>
            </a:pPr>
            <a:r>
              <a:rPr lang="sv-SE" sz="1600"/>
              <a:t>Distriktets koordinator för globalt medlemsteam: [Infoga]</a:t>
            </a:r>
          </a:p>
          <a:p>
            <a:pPr lvl="1">
              <a:buClr>
                <a:srgbClr val="EAB71F"/>
              </a:buClr>
              <a:buFont typeface="Arial" panose="020B0604020202020204" pitchFamily="34" charset="0"/>
              <a:buChar char="•"/>
            </a:pPr>
            <a:r>
              <a:rPr lang="sv-SE" sz="1600"/>
              <a:t>Distriktets koordinator för globalt ledarskapsteam: [Infoga]</a:t>
            </a:r>
          </a:p>
          <a:p>
            <a:pPr lvl="1">
              <a:buClr>
                <a:srgbClr val="EAB71F"/>
              </a:buClr>
              <a:buFont typeface="Arial" panose="020B0604020202020204" pitchFamily="34" charset="0"/>
              <a:buChar char="•"/>
            </a:pPr>
            <a:r>
              <a:rPr lang="sv-SE" sz="1600"/>
              <a:t>Distriktets koordinator för globalt serviceteam: [Infoga]</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Distriktsmöte</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b="1">
                <a:solidFill>
                  <a:srgbClr val="10233E"/>
                </a:solidFill>
              </a:rPr>
              <a:t>Distriktsmötet hålls i syfte att:</a:t>
            </a:r>
          </a:p>
          <a:p>
            <a:pPr lvl="1">
              <a:buClr>
                <a:srgbClr val="EAB71F"/>
              </a:buClr>
              <a:buFont typeface="Arial" panose="020B0604020202020204" pitchFamily="34" charset="0"/>
              <a:buChar char="•"/>
            </a:pPr>
            <a:r>
              <a:rPr lang="sv-SE" sz="1600"/>
              <a:t>Skapa kamratskap bland medlemmarna i distriktet</a:t>
            </a:r>
          </a:p>
          <a:p>
            <a:pPr lvl="1">
              <a:buClr>
                <a:srgbClr val="EAB71F"/>
              </a:buClr>
              <a:buFont typeface="Arial" panose="020B0604020202020204" pitchFamily="34" charset="0"/>
              <a:buChar char="•"/>
            </a:pPr>
            <a:r>
              <a:rPr lang="sv-SE" sz="1600"/>
              <a:t>Avhandla distriktets normala ärenden</a:t>
            </a:r>
          </a:p>
          <a:p>
            <a:pPr lvl="1">
              <a:buClr>
                <a:srgbClr val="EAB71F"/>
              </a:buClr>
              <a:buFont typeface="Arial" panose="020B0604020202020204" pitchFamily="34" charset="0"/>
              <a:buChar char="•"/>
            </a:pPr>
            <a:r>
              <a:rPr lang="sv-SE" sz="1600"/>
              <a:t>Välja distriktsguvernör och andra distriktsvalda tjänstemän</a:t>
            </a:r>
          </a:p>
          <a:p>
            <a:pPr lvl="1">
              <a:buClr>
                <a:srgbClr val="EAB71F"/>
              </a:buClr>
              <a:buFont typeface="Arial" panose="020B0604020202020204" pitchFamily="34" charset="0"/>
              <a:buChar char="•"/>
            </a:pPr>
            <a:r>
              <a:rPr lang="sv-SE" sz="1600"/>
              <a:t>Genomföra seminarier</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sv-SE" sz="2000" b="1">
                <a:solidFill>
                  <a:srgbClr val="10233E"/>
                </a:solidFill>
              </a:rPr>
              <a:t>[Infoga information om årets distriktsmöte.]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sz="2700" dirty="0"/>
              <a:t>Information för nya medlemmar - Sammanfattning</a:t>
            </a:r>
          </a:p>
        </p:txBody>
      </p:sp>
      <p:sp>
        <p:nvSpPr>
          <p:cNvPr id="7" name="Content Placeholder 6"/>
          <p:cNvSpPr>
            <a:spLocks noGrp="1"/>
          </p:cNvSpPr>
          <p:nvPr>
            <p:ph idx="4294967295"/>
          </p:nvPr>
        </p:nvSpPr>
        <p:spPr>
          <a:xfrm>
            <a:off x="1104900" y="3124200"/>
            <a:ext cx="5524500" cy="3352800"/>
          </a:xfrm>
        </p:spPr>
        <p:txBody>
          <a:bodyPr/>
          <a:lstStyle/>
          <a:p>
            <a:pPr marL="0" indent="0">
              <a:buClr>
                <a:srgbClr val="F4B500"/>
              </a:buClr>
              <a:buNone/>
            </a:pPr>
            <a:r>
              <a:rPr lang="sv-SE" b="1" dirty="0">
                <a:solidFill>
                  <a:schemeClr val="bg1"/>
                </a:solidFill>
              </a:rPr>
              <a:t>Information för nya medlemmar är uppdelad i fyra avsnitt:</a:t>
            </a:r>
          </a:p>
          <a:p>
            <a:pPr lvl="1">
              <a:buClr>
                <a:srgbClr val="F4B500"/>
              </a:buClr>
              <a:buFont typeface="Courier New" panose="02070309020205020404" pitchFamily="49" charset="0"/>
              <a:buChar char="o"/>
            </a:pPr>
            <a:r>
              <a:rPr lang="sv-SE" dirty="0">
                <a:solidFill>
                  <a:schemeClr val="bg1"/>
                </a:solidFill>
              </a:rPr>
              <a:t>Vilka Lions är</a:t>
            </a:r>
          </a:p>
          <a:p>
            <a:pPr lvl="1">
              <a:buClr>
                <a:srgbClr val="F4B500"/>
              </a:buClr>
              <a:buFont typeface="Courier New" panose="02070309020205020404" pitchFamily="49" charset="0"/>
              <a:buChar char="o"/>
            </a:pPr>
            <a:r>
              <a:rPr lang="sv-SE" dirty="0">
                <a:solidFill>
                  <a:schemeClr val="bg1"/>
                </a:solidFill>
              </a:rPr>
              <a:t>Din klubb</a:t>
            </a:r>
          </a:p>
          <a:p>
            <a:pPr lvl="1">
              <a:buClr>
                <a:srgbClr val="F4B500"/>
              </a:buClr>
              <a:buFont typeface="Courier New" panose="02070309020205020404" pitchFamily="49" charset="0"/>
              <a:buChar char="o"/>
            </a:pPr>
            <a:r>
              <a:rPr lang="sv-SE" dirty="0">
                <a:solidFill>
                  <a:schemeClr val="bg1"/>
                </a:solidFill>
              </a:rPr>
              <a:t>Distrikt och multipeldistrikt</a:t>
            </a:r>
          </a:p>
          <a:p>
            <a:pPr lvl="1">
              <a:buClr>
                <a:srgbClr val="F4B500"/>
              </a:buClr>
              <a:buFont typeface="Courier New" panose="02070309020205020404" pitchFamily="49" charset="0"/>
              <a:buChar char="o"/>
            </a:pPr>
            <a:r>
              <a:rPr lang="sv-SE" dirty="0">
                <a:solidFill>
                  <a:schemeClr val="bg1"/>
                </a:solidFill>
              </a:rPr>
              <a:t>Lions Clubs International (LCI)</a:t>
            </a:r>
          </a:p>
        </p:txBody>
      </p:sp>
      <p:pic>
        <p:nvPicPr>
          <p:cNvPr id="5" name="Picture Placeholder 8">
            <a:extLst>
              <a:ext uri="{FF2B5EF4-FFF2-40B4-BE49-F238E27FC236}">
                <a16:creationId xmlns:a16="http://schemas.microsoft.com/office/drawing/2014/main" id="{4CF5D0BE-9102-FC42-3000-60A0D7865965}"/>
              </a:ext>
            </a:extLst>
          </p:cNvPr>
          <p:cNvPicPr>
            <a:picLocks noChangeAspect="1"/>
          </p:cNvPicPr>
          <p:nvPr/>
        </p:nvPicPr>
        <p:blipFill rotWithShape="1">
          <a:blip r:embed="rId3">
            <a:extLst>
              <a:ext uri="{28A0092B-C50C-407E-A947-70E740481C1C}">
                <a14:useLocalDpi xmlns:a14="http://schemas.microsoft.com/office/drawing/2010/main" val="0"/>
              </a:ext>
            </a:extLst>
          </a:blip>
          <a:srcRect l="-505" t="82221" r="505" b="-403"/>
          <a:stretch/>
        </p:blipFill>
        <p:spPr bwMode="auto">
          <a:xfrm>
            <a:off x="762000" y="1173296"/>
            <a:ext cx="7543800"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500"/>
              <a:t>Hur distriktet och multipeldistriktet kommunicerar</a:t>
            </a:r>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a:t>[Ange alla former för kommunikation i distrikt och multipeldistrikt, till exempel nyhetsbrev, Facebooksida, e-post, webbplats osv.]</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sv-SE" sz="4000"/>
              <a:t>Lions Clubs International</a:t>
            </a:r>
          </a:p>
        </p:txBody>
      </p:sp>
      <p:pic>
        <p:nvPicPr>
          <p:cNvPr id="4" name="Picture Placeholder 7">
            <a:extLst>
              <a:ext uri="{FF2B5EF4-FFF2-40B4-BE49-F238E27FC236}">
                <a16:creationId xmlns:a16="http://schemas.microsoft.com/office/drawing/2014/main" id="{CD4E8F5D-2BBE-E69A-4AF8-123B43F688DB}"/>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Historik</a:t>
            </a:r>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Namn och logotyp</a:t>
            </a:r>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a:t>Det officiella namnet på organisationen är "The International Association of Lions Clubs" eller helt enkelt "Lions Clubs International."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sv-SE" sz="2000"/>
              <a:t>Namnet Lions valdes vid en hemlig omröstning över flera andra eftersom lejonet stod för styrka, mod, trofasthet och viktiga insatser.</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a:t>Lions logotyp består av ett gyllene "L" på ett blått fält, omgivet av en gyllene cirkel. På varje sida om cirkeln syns profilen av ett lejonhuvud, ett som stolt ser tillbaka på en svunnen tid och det andra som optimistiskt ser mot framtiden.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Organisationsstruktur</a:t>
            </a:r>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b="1">
                <a:solidFill>
                  <a:srgbClr val="10233E"/>
                </a:solidFill>
              </a:rPr>
              <a:t>Internationella tjänstemän implementerar policy och fungerar som inspirerande ledare för världens medlemmar i Lions.</a:t>
            </a:r>
          </a:p>
          <a:p>
            <a:pPr lvl="1">
              <a:buClr>
                <a:srgbClr val="EAB71F"/>
              </a:buClr>
              <a:buFont typeface="Arial" panose="020B0604020202020204" pitchFamily="34" charset="0"/>
              <a:buChar char="•"/>
            </a:pPr>
            <a:r>
              <a:rPr lang="sv-SE" sz="1600" b="1">
                <a:solidFill>
                  <a:srgbClr val="10233E"/>
                </a:solidFill>
              </a:rPr>
              <a:t>Internationell president: </a:t>
            </a:r>
            <a:r>
              <a:rPr lang="sv-SE" sz="1600"/>
              <a:t>[Infoga]</a:t>
            </a:r>
          </a:p>
          <a:p>
            <a:pPr lvl="1">
              <a:buClr>
                <a:srgbClr val="EAB71F"/>
              </a:buClr>
              <a:buFont typeface="Arial" panose="020B0604020202020204" pitchFamily="34" charset="0"/>
              <a:buChar char="•"/>
            </a:pPr>
            <a:r>
              <a:rPr lang="sv-SE" sz="1600" b="1">
                <a:solidFill>
                  <a:srgbClr val="10233E"/>
                </a:solidFill>
              </a:rPr>
              <a:t>Första vice president: </a:t>
            </a:r>
            <a:r>
              <a:rPr lang="sv-SE" sz="1600"/>
              <a:t>[Infoga]</a:t>
            </a:r>
          </a:p>
          <a:p>
            <a:pPr lvl="1">
              <a:buClr>
                <a:srgbClr val="EAB71F"/>
              </a:buClr>
              <a:buFont typeface="Arial" panose="020B0604020202020204" pitchFamily="34" charset="0"/>
              <a:buChar char="•"/>
            </a:pPr>
            <a:r>
              <a:rPr lang="sv-SE" sz="1600" b="1">
                <a:solidFill>
                  <a:srgbClr val="10233E"/>
                </a:solidFill>
              </a:rPr>
              <a:t>Andra vice president: </a:t>
            </a:r>
            <a:r>
              <a:rPr lang="sv-SE" sz="1600"/>
              <a:t>[Infoga]</a:t>
            </a:r>
          </a:p>
          <a:p>
            <a:pPr lvl="1">
              <a:buClr>
                <a:srgbClr val="EAB71F"/>
              </a:buClr>
              <a:buFont typeface="Arial" panose="020B0604020202020204" pitchFamily="34" charset="0"/>
              <a:buChar char="•"/>
            </a:pPr>
            <a:r>
              <a:rPr lang="sv-SE" sz="1600" b="1">
                <a:solidFill>
                  <a:srgbClr val="10233E"/>
                </a:solidFill>
              </a:rPr>
              <a:t>Tredje vice president: </a:t>
            </a:r>
            <a:r>
              <a:rPr lang="sv-SE" sz="1600"/>
              <a:t>[Infoga]</a:t>
            </a:r>
          </a:p>
          <a:p>
            <a:pPr lvl="1">
              <a:buClr>
                <a:srgbClr val="EAB71F"/>
              </a:buClr>
              <a:buFont typeface="Arial" panose="020B0604020202020204" pitchFamily="34" charset="0"/>
              <a:buChar char="•"/>
            </a:pPr>
            <a:r>
              <a:rPr lang="sv-SE" sz="1600" b="1">
                <a:solidFill>
                  <a:srgbClr val="10233E"/>
                </a:solidFill>
              </a:rPr>
              <a:t>Närmast föregående president/LCIF:s ordförande: </a:t>
            </a:r>
            <a:r>
              <a:rPr lang="sv-SE" sz="1600"/>
              <a:t>[Infoga]</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sv-SE" sz="2000" b="1">
                <a:solidFill>
                  <a:srgbClr val="10233E"/>
                </a:solidFill>
              </a:rPr>
              <a:t>Den internationella styrelsen är organisationens styrande organ.</a:t>
            </a:r>
          </a:p>
          <a:p>
            <a:pPr lvl="1">
              <a:buClr>
                <a:srgbClr val="EAB71F"/>
              </a:buClr>
              <a:buFont typeface="Arial" panose="020B0604020202020204" pitchFamily="34" charset="0"/>
              <a:buChar char="•"/>
            </a:pPr>
            <a:r>
              <a:rPr lang="sv-SE" sz="1600"/>
              <a:t>34 medlemmar</a:t>
            </a:r>
          </a:p>
          <a:p>
            <a:pPr marL="457200" lvl="1" indent="0">
              <a:buClr>
                <a:srgbClr val="EAB71F"/>
              </a:buClr>
              <a:buNone/>
            </a:pPr>
            <a:endParaRPr lang="en-US" sz="1600" dirty="0"/>
          </a:p>
          <a:p>
            <a:pPr>
              <a:buClr>
                <a:srgbClr val="EAB71F"/>
              </a:buClr>
              <a:buFont typeface="Courier New" panose="02070309020205020404" pitchFamily="49" charset="0"/>
              <a:buChar char="o"/>
            </a:pPr>
            <a:r>
              <a:rPr lang="sv-SE" sz="2000" b="1">
                <a:solidFill>
                  <a:srgbClr val="10233E"/>
                </a:solidFill>
              </a:rPr>
              <a:t>De internationella stadgarna och arbetsordningen styr organisationens verksamhet och innehåller vägledande regler under vilka organisationen ska fungera.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internationella kongress</a:t>
            </a:r>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18616"/>
            <a:ext cx="8686800" cy="938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sv-SE" sz="2000" b="1" dirty="0">
                <a:solidFill>
                  <a:srgbClr val="10233E"/>
                </a:solidFill>
              </a:rPr>
              <a:t>Kongressen samlar tusentals medlemmar från hela världen för en veckas arbete, utbildning, firande och kamratskap.</a:t>
            </a:r>
          </a:p>
        </p:txBody>
      </p:sp>
      <p:graphicFrame>
        <p:nvGraphicFramePr>
          <p:cNvPr id="3" name="Table 2">
            <a:extLst>
              <a:ext uri="{FF2B5EF4-FFF2-40B4-BE49-F238E27FC236}">
                <a16:creationId xmlns:a16="http://schemas.microsoft.com/office/drawing/2014/main" id="{7CE2062E-BC15-B19E-4427-BEB79C746949}"/>
              </a:ext>
            </a:extLst>
          </p:cNvPr>
          <p:cNvGraphicFramePr>
            <a:graphicFrameLocks noGrp="1"/>
          </p:cNvGraphicFramePr>
          <p:nvPr>
            <p:extLst>
              <p:ext uri="{D42A27DB-BD31-4B8C-83A1-F6EECF244321}">
                <p14:modId xmlns:p14="http://schemas.microsoft.com/office/powerpoint/2010/main" val="3275502458"/>
              </p:ext>
            </p:extLst>
          </p:nvPr>
        </p:nvGraphicFramePr>
        <p:xfrm>
          <a:off x="1460500" y="3429000"/>
          <a:ext cx="6223000" cy="314325"/>
        </p:xfrm>
        <a:graphic>
          <a:graphicData uri="http://schemas.openxmlformats.org/drawingml/2006/table">
            <a:tbl>
              <a:tblPr>
                <a:tableStyleId>{5C22544A-7EE6-4342-B048-85BDC9FD1C3A}</a:tableStyleId>
              </a:tblPr>
              <a:tblGrid>
                <a:gridCol w="6223000">
                  <a:extLst>
                    <a:ext uri="{9D8B030D-6E8A-4147-A177-3AD203B41FA5}">
                      <a16:colId xmlns:a16="http://schemas.microsoft.com/office/drawing/2014/main" val="531962132"/>
                    </a:ext>
                  </a:extLst>
                </a:gridCol>
              </a:tblGrid>
              <a:tr h="190500">
                <a:tc>
                  <a:txBody>
                    <a:bodyPr/>
                    <a:lstStyle/>
                    <a:p>
                      <a:pPr algn="l" fontAlgn="b"/>
                      <a:r>
                        <a:rPr lang="en-US" sz="2000" u="none" strike="noStrike" dirty="0">
                          <a:effectLst/>
                        </a:rPr>
                        <a:t>För </a:t>
                      </a:r>
                      <a:r>
                        <a:rPr lang="en-US" sz="2000" u="none" strike="noStrike" dirty="0" err="1">
                          <a:effectLst/>
                        </a:rPr>
                        <a:t>mer</a:t>
                      </a:r>
                      <a:r>
                        <a:rPr lang="en-US" sz="2000" u="none" strike="noStrike" dirty="0">
                          <a:effectLst/>
                        </a:rPr>
                        <a:t> information </a:t>
                      </a:r>
                      <a:r>
                        <a:rPr lang="en-US" sz="2000" u="none" strike="noStrike" dirty="0" err="1">
                          <a:effectLst/>
                        </a:rPr>
                        <a:t>besök</a:t>
                      </a:r>
                      <a:r>
                        <a:rPr lang="en-US" sz="2000" u="none" strike="noStrike" dirty="0">
                          <a:effectLst/>
                        </a:rPr>
                        <a:t> </a:t>
                      </a:r>
                      <a:r>
                        <a:rPr lang="en-US" sz="2000" u="none" strike="noStrike" dirty="0" err="1">
                          <a:effectLst/>
                          <a:hlinkClick r:id="rId3"/>
                        </a:rPr>
                        <a:t>LCICon.lionsclubs.org</a:t>
                      </a:r>
                      <a:r>
                        <a:rPr lang="en-US" sz="2000" u="none" strike="noStrike" dirty="0">
                          <a:effectLst/>
                          <a:hlinkClick r:id="rId3"/>
                        </a:rPr>
                        <a:t>/</a:t>
                      </a:r>
                      <a:r>
                        <a:rPr lang="en-US" sz="2000" u="none" strike="noStrike" dirty="0" err="1">
                          <a:effectLst/>
                          <a:hlinkClick r:id="rId3"/>
                        </a:rPr>
                        <a:t>sv</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810854779"/>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Internationella huvudkontoret</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b="1">
                <a:solidFill>
                  <a:srgbClr val="10233E"/>
                </a:solidFill>
              </a:rPr>
              <a:t>Finns i Oak Brook, Illinois, USA</a:t>
            </a:r>
          </a:p>
          <a:p>
            <a:pPr>
              <a:buClr>
                <a:srgbClr val="EAB71F"/>
              </a:buClr>
              <a:buFont typeface="Courier New" panose="02070309020205020404" pitchFamily="49" charset="0"/>
              <a:buChar char="o"/>
            </a:pPr>
            <a:r>
              <a:rPr lang="sv-SE" sz="2000" b="1">
                <a:solidFill>
                  <a:srgbClr val="10233E"/>
                </a:solidFill>
              </a:rPr>
              <a:t>Cirka 275 medarbetare i 11 divisioner:</a:t>
            </a:r>
          </a:p>
          <a:p>
            <a:pPr lvl="1">
              <a:buClr>
                <a:srgbClr val="EAB71F"/>
              </a:buClr>
              <a:buFont typeface="Arial" panose="020B0604020202020204" pitchFamily="34" charset="0"/>
              <a:buChar char="•"/>
            </a:pPr>
            <a:r>
              <a:rPr lang="sv-SE" sz="1600"/>
              <a:t>Kongress</a:t>
            </a:r>
          </a:p>
          <a:p>
            <a:pPr lvl="1">
              <a:buClr>
                <a:srgbClr val="EAB71F"/>
              </a:buClr>
              <a:buFont typeface="Arial" panose="020B0604020202020204" pitchFamily="34" charset="0"/>
              <a:buChar char="•"/>
            </a:pPr>
            <a:r>
              <a:rPr lang="sv-SE" sz="1600"/>
              <a:t>Distrikt och klubbadministration</a:t>
            </a:r>
          </a:p>
          <a:p>
            <a:pPr lvl="1">
              <a:buClr>
                <a:srgbClr val="EAB71F"/>
              </a:buClr>
              <a:buFont typeface="Arial" panose="020B0604020202020204" pitchFamily="34" charset="0"/>
              <a:buChar char="•"/>
            </a:pPr>
            <a:r>
              <a:rPr lang="sv-SE" sz="1600"/>
              <a:t>Finans</a:t>
            </a:r>
          </a:p>
          <a:p>
            <a:pPr lvl="1">
              <a:buClr>
                <a:srgbClr val="EAB71F"/>
              </a:buClr>
              <a:buFont typeface="Arial" panose="020B0604020202020204" pitchFamily="34" charset="0"/>
              <a:buChar char="•"/>
            </a:pPr>
            <a:r>
              <a:rPr lang="sv-SE" sz="1600"/>
              <a:t>Informationsteknologi</a:t>
            </a:r>
          </a:p>
          <a:p>
            <a:pPr lvl="1">
              <a:buClr>
                <a:srgbClr val="EAB71F"/>
              </a:buClr>
              <a:buFont typeface="Arial" panose="020B0604020202020204" pitchFamily="34" charset="0"/>
              <a:buChar char="•"/>
            </a:pPr>
            <a:r>
              <a:rPr lang="sv-SE" sz="1600"/>
              <a:t>Ledarutveckling </a:t>
            </a:r>
          </a:p>
          <a:p>
            <a:pPr lvl="1">
              <a:buClr>
                <a:srgbClr val="EAB71F"/>
              </a:buClr>
              <a:buFont typeface="Arial" panose="020B0604020202020204" pitchFamily="34" charset="0"/>
              <a:buChar char="•"/>
            </a:pPr>
            <a:r>
              <a:rPr lang="sv-SE" sz="1600"/>
              <a:t>Juridik</a:t>
            </a:r>
          </a:p>
          <a:p>
            <a:pPr lvl="1">
              <a:buClr>
                <a:srgbClr val="EAB71F"/>
              </a:buClr>
              <a:buFont typeface="Arial" panose="020B0604020202020204" pitchFamily="34" charset="0"/>
              <a:buChar char="•"/>
            </a:pPr>
            <a:r>
              <a:rPr lang="sv-SE" sz="1600"/>
              <a:t>Lions Clubs International Foundation</a:t>
            </a:r>
          </a:p>
          <a:p>
            <a:pPr lvl="1">
              <a:buClr>
                <a:srgbClr val="EAB71F"/>
              </a:buClr>
              <a:buFont typeface="Arial" panose="020B0604020202020204" pitchFamily="34" charset="0"/>
              <a:buChar char="•"/>
            </a:pPr>
            <a:r>
              <a:rPr lang="sv-SE" sz="1600"/>
              <a:t>Marknadsföring</a:t>
            </a:r>
          </a:p>
          <a:p>
            <a:pPr lvl="1">
              <a:buClr>
                <a:srgbClr val="EAB71F"/>
              </a:buClr>
              <a:buFont typeface="Arial" panose="020B0604020202020204" pitchFamily="34" charset="0"/>
              <a:buChar char="•"/>
            </a:pPr>
            <a:r>
              <a:rPr lang="sv-SE" sz="1600"/>
              <a:t>Medlemskap </a:t>
            </a:r>
          </a:p>
          <a:p>
            <a:pPr lvl="1">
              <a:buClr>
                <a:srgbClr val="EAB71F"/>
              </a:buClr>
              <a:buFont typeface="Arial" panose="020B0604020202020204" pitchFamily="34" charset="0"/>
              <a:buChar char="•"/>
            </a:pPr>
            <a:r>
              <a:rPr lang="sv-SE" sz="1600"/>
              <a:t>Medlemsverksamhet och stöd</a:t>
            </a:r>
          </a:p>
          <a:p>
            <a:pPr lvl="1">
              <a:buClr>
                <a:srgbClr val="EAB71F"/>
              </a:buClr>
              <a:buFont typeface="Arial" panose="020B0604020202020204" pitchFamily="34" charset="0"/>
              <a:buChar char="•"/>
            </a:pPr>
            <a:r>
              <a:rPr lang="sv-SE" sz="1600"/>
              <a:t>Serviceaktiviteter</a:t>
            </a:r>
          </a:p>
        </p:txBody>
      </p:sp>
      <p:pic>
        <p:nvPicPr>
          <p:cNvPr id="5" name="Picture 4">
            <a:extLst>
              <a:ext uri="{FF2B5EF4-FFF2-40B4-BE49-F238E27FC236}">
                <a16:creationId xmlns:a16="http://schemas.microsoft.com/office/drawing/2014/main" id="{89879E46-E417-E06C-EABD-D708D13CDDAE}"/>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194300" y="2184400"/>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Lions Clubs International Foundation (LCIF)</a:t>
            </a:r>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69342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sv-SE" sz="2000" b="1" dirty="0">
                <a:solidFill>
                  <a:srgbClr val="10233E"/>
                </a:solidFill>
              </a:rPr>
              <a:t>Viktiga fakta</a:t>
            </a:r>
          </a:p>
          <a:p>
            <a:pPr lvl="1">
              <a:buClr>
                <a:srgbClr val="EAB71F"/>
              </a:buClr>
              <a:buFont typeface="Arial" panose="020B0604020202020204" pitchFamily="34" charset="0"/>
              <a:buChar char="•"/>
            </a:pPr>
            <a:r>
              <a:rPr lang="sv-SE" sz="1600" dirty="0"/>
              <a:t>Grundad 1968: Lions Clubs Internationals officiella stiftelse, vilken stärker Lions hjälpinsatser</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sv-SE" sz="1600" dirty="0"/>
              <a:t>Beviljar anslag till humanitära projekt i stor skala</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sv-SE" sz="1600" dirty="0"/>
              <a:t>Förlitar sig på donationer</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sv-SE" sz="1600" dirty="0"/>
              <a:t>Mer än USD 1 miljard har beviljats hittills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sv-SE" sz="1600" dirty="0"/>
              <a:t>Genomför just nu sin mest ambitiösa insamlingskampanj någonsin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Lions Clubs International Foundation (LCIF)</a:t>
            </a:r>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sv-SE" sz="2000" b="1">
                <a:solidFill>
                  <a:srgbClr val="10233E"/>
                </a:solidFill>
              </a:rPr>
              <a:t>Mer än 50 år av påverkan</a:t>
            </a:r>
          </a:p>
          <a:p>
            <a:pPr lvl="1">
              <a:buClr>
                <a:srgbClr val="EAB71F"/>
              </a:buClr>
              <a:buFont typeface="Arial" panose="020B0604020202020204" pitchFamily="34" charset="0"/>
              <a:buChar char="•"/>
            </a:pPr>
            <a:r>
              <a:rPr lang="sv-SE" sz="1600"/>
              <a:t>USD 120 miljoner i katastrofhjälp</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sv-SE" sz="1600"/>
              <a:t>16 miljoner barn har fått hjälp via Lions Quest</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sv-SE" sz="1600"/>
              <a:t>9,1 miljoner gråstarroperationer</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sv-SE" sz="1600"/>
              <a:t>Miljoner barn vaccinerade mot mässling</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Ledarskap</a:t>
            </a:r>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001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sv-SE" sz="2000" b="1" dirty="0">
                <a:solidFill>
                  <a:srgbClr val="10233E"/>
                </a:solidFill>
              </a:rPr>
              <a:t>LCI ger medlemmarna möjlighet till utbildning och utveckling. Det globala ledarskapsteamet (GLT) är den drivande kraften bakom dessa program, bland annat:</a:t>
            </a:r>
          </a:p>
          <a:p>
            <a:pPr lvl="1">
              <a:buClr>
                <a:srgbClr val="EAB71F"/>
              </a:buClr>
              <a:buFont typeface="Arial" panose="020B0604020202020204" pitchFamily="34" charset="0"/>
              <a:buChar char="•"/>
            </a:pPr>
            <a:r>
              <a:rPr lang="sv-SE" sz="1600" dirty="0"/>
              <a:t>Lions ledarskapsinstitut för framtida ledare</a:t>
            </a:r>
          </a:p>
          <a:p>
            <a:pPr lvl="1">
              <a:buClr>
                <a:srgbClr val="EAB71F"/>
              </a:buClr>
              <a:buFont typeface="Arial" panose="020B0604020202020204" pitchFamily="34" charset="0"/>
              <a:buChar char="•"/>
            </a:pPr>
            <a:r>
              <a:rPr lang="sv-SE" sz="1600" dirty="0"/>
              <a:t>Lions avancerade ledarskapsinstitut</a:t>
            </a:r>
          </a:p>
          <a:p>
            <a:pPr lvl="1">
              <a:buClr>
                <a:srgbClr val="EAB71F"/>
              </a:buClr>
              <a:buFont typeface="Arial" panose="020B0604020202020204" pitchFamily="34" charset="0"/>
              <a:buChar char="•"/>
            </a:pPr>
            <a:r>
              <a:rPr lang="sv-SE" sz="1600" dirty="0"/>
              <a:t>Utvecklingsinstitut för instruktörer</a:t>
            </a:r>
          </a:p>
          <a:p>
            <a:pPr lvl="1">
              <a:buClr>
                <a:srgbClr val="EAB71F"/>
              </a:buClr>
              <a:buFont typeface="Arial" panose="020B0604020202020204" pitchFamily="34" charset="0"/>
              <a:buChar char="•"/>
            </a:pPr>
            <a:r>
              <a:rPr lang="sv-SE" sz="1600" dirty="0"/>
              <a:t>Lions regionala ledarskapsinstitut</a:t>
            </a:r>
          </a:p>
          <a:p>
            <a:pPr lvl="1">
              <a:buClr>
                <a:srgbClr val="EAB71F"/>
              </a:buClr>
              <a:buFont typeface="Arial" panose="020B0604020202020204" pitchFamily="34" charset="0"/>
              <a:buChar char="•"/>
            </a:pPr>
            <a:r>
              <a:rPr lang="sv-SE" sz="1600" dirty="0"/>
              <a:t>DG Elect-seminariet</a:t>
            </a:r>
          </a:p>
          <a:p>
            <a:pPr lvl="1">
              <a:buClr>
                <a:srgbClr val="EAB71F"/>
              </a:buClr>
              <a:buFont typeface="Arial" panose="020B0604020202020204" pitchFamily="34" charset="0"/>
              <a:buChar char="•"/>
            </a:pPr>
            <a:r>
              <a:rPr lang="sv-SE" sz="1600" dirty="0"/>
              <a:t>Anslag till ledarutveckling i multipeldistrikt</a:t>
            </a:r>
          </a:p>
          <a:p>
            <a:pPr lvl="1">
              <a:buClr>
                <a:srgbClr val="EAB71F"/>
              </a:buClr>
              <a:buFont typeface="Arial" panose="020B0604020202020204" pitchFamily="34" charset="0"/>
              <a:buChar char="•"/>
            </a:pPr>
            <a:r>
              <a:rPr lang="sv-SE" sz="1600" dirty="0"/>
              <a:t>Program för finansiellt stöd till distriktets GLT</a:t>
            </a:r>
          </a:p>
          <a:p>
            <a:pPr lvl="1">
              <a:buClr>
                <a:srgbClr val="EAB71F"/>
              </a:buClr>
              <a:buFont typeface="Arial" panose="020B0604020202020204" pitchFamily="34" charset="0"/>
              <a:buChar char="•"/>
            </a:pPr>
            <a:r>
              <a:rPr lang="sv-SE" sz="1600" dirty="0"/>
              <a:t>Webbseminarier</a:t>
            </a:r>
          </a:p>
          <a:p>
            <a:pPr lvl="1">
              <a:buClr>
                <a:srgbClr val="EAB71F"/>
              </a:buClr>
              <a:buFont typeface="Arial" panose="020B0604020202020204" pitchFamily="34" charset="0"/>
              <a:buChar char="•"/>
            </a:pPr>
            <a:r>
              <a:rPr lang="sv-SE" sz="1600" dirty="0"/>
              <a:t>Lions utbildningscenter</a:t>
            </a:r>
          </a:p>
          <a:p>
            <a:pPr lvl="1">
              <a:buClr>
                <a:srgbClr val="EAB71F"/>
              </a:buClr>
              <a:buFont typeface="Arial" panose="020B0604020202020204" pitchFamily="34" charset="0"/>
              <a:buChar char="•"/>
            </a:pPr>
            <a:r>
              <a:rPr lang="sv-SE" sz="1600" dirty="0"/>
              <a:t>Lions program för certifierade instruktörer</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a:solidFill>
                  <a:schemeClr val="bg1"/>
                </a:solidFill>
              </a:rPr>
              <a:t>Vilka Lions är</a:t>
            </a:r>
          </a:p>
        </p:txBody>
      </p:sp>
      <p:sp>
        <p:nvSpPr>
          <p:cNvPr id="5" name="Content Placeholder 4"/>
          <p:cNvSpPr>
            <a:spLocks noGrp="1"/>
          </p:cNvSpPr>
          <p:nvPr>
            <p:ph idx="1"/>
          </p:nvPr>
        </p:nvSpPr>
        <p:spPr>
          <a:xfrm>
            <a:off x="152400" y="1118616"/>
            <a:ext cx="7010400" cy="5410200"/>
          </a:xfrm>
        </p:spPr>
        <p:txBody>
          <a:bodyPr/>
          <a:lstStyle/>
          <a:p>
            <a:pPr marL="0" indent="0">
              <a:buNone/>
            </a:pPr>
            <a:r>
              <a:rPr lang="sv-SE" b="1" dirty="0">
                <a:solidFill>
                  <a:srgbClr val="10233E"/>
                </a:solidFill>
              </a:rPr>
              <a:t>Lions medlemmar är män och kvinnor som har åtagit sig att hjälpa behövande på den egna hemorten eller runtom i världen.</a:t>
            </a:r>
          </a:p>
          <a:p>
            <a:pPr lvl="1"/>
            <a:endParaRPr lang="en-US" dirty="0"/>
          </a:p>
          <a:p>
            <a:pPr lvl="1">
              <a:buClr>
                <a:srgbClr val="EAB71F"/>
              </a:buClr>
              <a:buFont typeface="Courier New" panose="02070309020205020404" pitchFamily="49" charset="0"/>
              <a:buChar char="o"/>
            </a:pPr>
            <a:r>
              <a:rPr lang="sv-SE" dirty="0"/>
              <a:t>Över 1,4 miljoner medlemmar</a:t>
            </a:r>
          </a:p>
          <a:p>
            <a:pPr lvl="1">
              <a:buClr>
                <a:srgbClr val="EAB71F"/>
              </a:buClr>
              <a:buFont typeface="Courier New" panose="02070309020205020404" pitchFamily="49" charset="0"/>
              <a:buChar char="o"/>
            </a:pPr>
            <a:r>
              <a:rPr lang="sv-SE" dirty="0"/>
              <a:t>Mer än 200 länder</a:t>
            </a:r>
          </a:p>
          <a:p>
            <a:pPr lvl="1">
              <a:buClr>
                <a:srgbClr val="EAB71F"/>
              </a:buClr>
              <a:buFont typeface="Courier New" panose="02070309020205020404" pitchFamily="49" charset="0"/>
              <a:buChar char="o"/>
            </a:pPr>
            <a:r>
              <a:rPr lang="sv-SE" dirty="0"/>
              <a:t>Mer än 48 000 klubbar</a:t>
            </a:r>
          </a:p>
          <a:p>
            <a:pPr lvl="1">
              <a:buNone/>
            </a:pPr>
            <a:endParaRPr lang="en-US" dirty="0"/>
          </a:p>
        </p:txBody>
      </p:sp>
      <p:pic>
        <p:nvPicPr>
          <p:cNvPr id="6" name="Picture 2">
            <a:extLst>
              <a:ext uri="{FF2B5EF4-FFF2-40B4-BE49-F238E27FC236}">
                <a16:creationId xmlns:a16="http://schemas.microsoft.com/office/drawing/2014/main" id="{EB695DE6-D4F4-4C63-E6EF-39F1E062A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Serviceaktiviteter</a:t>
            </a:r>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153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sv-SE" sz="2000" b="1" dirty="0">
                <a:solidFill>
                  <a:srgbClr val="10233E"/>
                </a:solidFill>
              </a:rPr>
              <a:t>Eftersom Lions tar itu med de allra mest angelägna behoven i samhället finns stor variation i våra aktiviteter, men medlemmarna står bakom fem globala frågor. Det globala serviceteamet (GST) är den drivande kraften bakom dessa program. Teamet samlar in och delar med sig av berörande berättelser som stärker ledarna att agera.</a:t>
            </a:r>
          </a:p>
          <a:p>
            <a:pPr lvl="1">
              <a:buClr>
                <a:srgbClr val="EAB71F"/>
              </a:buClr>
              <a:buFont typeface="Arial" panose="020B0604020202020204" pitchFamily="34" charset="0"/>
              <a:buChar char="•"/>
            </a:pPr>
            <a:r>
              <a:rPr lang="sv-SE" sz="1600" dirty="0"/>
              <a:t>Diabetes</a:t>
            </a:r>
          </a:p>
          <a:p>
            <a:pPr lvl="1">
              <a:buClr>
                <a:srgbClr val="EAB71F"/>
              </a:buClr>
              <a:buFont typeface="Arial" panose="020B0604020202020204" pitchFamily="34" charset="0"/>
              <a:buChar char="•"/>
            </a:pPr>
            <a:r>
              <a:rPr lang="sv-SE" sz="1600" dirty="0"/>
              <a:t>Syn</a:t>
            </a:r>
          </a:p>
          <a:p>
            <a:pPr lvl="1">
              <a:buClr>
                <a:srgbClr val="EAB71F"/>
              </a:buClr>
              <a:buFont typeface="Arial" panose="020B0604020202020204" pitchFamily="34" charset="0"/>
              <a:buChar char="•"/>
            </a:pPr>
            <a:r>
              <a:rPr lang="sv-SE" sz="1600" dirty="0"/>
              <a:t>Hungersnöd</a:t>
            </a:r>
          </a:p>
          <a:p>
            <a:pPr lvl="1">
              <a:buClr>
                <a:srgbClr val="EAB71F"/>
              </a:buClr>
              <a:buFont typeface="Arial" panose="020B0604020202020204" pitchFamily="34" charset="0"/>
              <a:buChar char="•"/>
            </a:pPr>
            <a:r>
              <a:rPr lang="sv-SE" sz="1600" dirty="0"/>
              <a:t>Miljö</a:t>
            </a:r>
          </a:p>
          <a:p>
            <a:pPr lvl="1">
              <a:buClr>
                <a:srgbClr val="EAB71F"/>
              </a:buClr>
              <a:buFont typeface="Arial" panose="020B0604020202020204" pitchFamily="34" charset="0"/>
              <a:buChar char="•"/>
            </a:pPr>
            <a:r>
              <a:rPr lang="sv-SE" sz="1600" dirty="0"/>
              <a:t>Barncancer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Medlemsutveckling</a:t>
            </a:r>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152400" y="1118616"/>
            <a:ext cx="7924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sv-SE" sz="1600" b="1" dirty="0">
                <a:solidFill>
                  <a:srgbClr val="10233E"/>
                </a:solidFill>
              </a:rPr>
              <a:t>Rekrytering av nya medlemmar till din klubb säkerställer att det finns ett kontinuerligt inflöde av entusiastiska medlemmar som kan hjälpa behövande och identifiera nya hjälpinsatser som kan utföras i ditt samhälle. Dessa program är utformade att hjälpa till att stimulera tillväxt och skapa engagerade medlemmar:</a:t>
            </a:r>
          </a:p>
          <a:p>
            <a:pPr lvl="1">
              <a:buClr>
                <a:srgbClr val="EAB71F"/>
              </a:buClr>
              <a:buFont typeface="Arial" panose="020B0604020202020204" pitchFamily="34" charset="0"/>
              <a:buChar char="•"/>
            </a:pPr>
            <a:r>
              <a:rPr lang="sv-SE" sz="1400" dirty="0"/>
              <a:t>Familjemedlemskap</a:t>
            </a:r>
          </a:p>
          <a:p>
            <a:pPr lvl="1">
              <a:buClr>
                <a:srgbClr val="EAB71F"/>
              </a:buClr>
              <a:buFont typeface="Arial" panose="020B0604020202020204" pitchFamily="34" charset="0"/>
              <a:buChar char="•"/>
            </a:pPr>
            <a:r>
              <a:rPr lang="sv-SE" sz="1400" dirty="0"/>
              <a:t>Studentmedlemskap</a:t>
            </a:r>
          </a:p>
          <a:p>
            <a:pPr lvl="1">
              <a:buClr>
                <a:srgbClr val="EAB71F"/>
              </a:buClr>
              <a:buFont typeface="Arial" panose="020B0604020202020204" pitchFamily="34" charset="0"/>
              <a:buChar char="•"/>
            </a:pPr>
            <a:r>
              <a:rPr lang="sv-SE" sz="1400" dirty="0"/>
              <a:t>Leo till Lion</a:t>
            </a:r>
          </a:p>
          <a:p>
            <a:pPr lvl="1">
              <a:buClr>
                <a:srgbClr val="EAB71F"/>
              </a:buClr>
              <a:buFont typeface="Arial" panose="020B0604020202020204" pitchFamily="34" charset="0"/>
              <a:buChar char="•"/>
            </a:pPr>
            <a:r>
              <a:rPr lang="sv-SE" sz="1400" dirty="0"/>
              <a:t>Lions världsomfattande välkomstdag</a:t>
            </a:r>
          </a:p>
          <a:p>
            <a:pPr lvl="1">
              <a:buClr>
                <a:srgbClr val="EAB71F"/>
              </a:buClr>
              <a:buFont typeface="Arial" panose="020B0604020202020204" pitchFamily="34" charset="0"/>
              <a:buChar char="•"/>
            </a:pPr>
            <a:r>
              <a:rPr lang="sv-SE" sz="1400" dirty="0"/>
              <a:t>Leoklubbar</a:t>
            </a:r>
          </a:p>
          <a:p>
            <a:pPr lvl="1">
              <a:buClr>
                <a:srgbClr val="EAB71F"/>
              </a:buClr>
              <a:buFont typeface="Arial" panose="020B0604020202020204" pitchFamily="34" charset="0"/>
              <a:buChar char="•"/>
            </a:pPr>
            <a:r>
              <a:rPr lang="sv-SE" sz="1400" dirty="0"/>
              <a:t>Klubbfilialer</a:t>
            </a:r>
          </a:p>
          <a:p>
            <a:pPr lvl="1">
              <a:buClr>
                <a:srgbClr val="EAB71F"/>
              </a:buClr>
              <a:buFont typeface="Arial" panose="020B0604020202020204" pitchFamily="34" charset="0"/>
              <a:buChar char="•"/>
            </a:pPr>
            <a:endParaRPr lang="en-US" sz="1600" dirty="0"/>
          </a:p>
          <a:p>
            <a:pPr marL="0" indent="0">
              <a:buClr>
                <a:srgbClr val="EAB71F"/>
              </a:buClr>
              <a:buNone/>
            </a:pPr>
            <a:r>
              <a:rPr lang="sv-SE" sz="1600" b="1" dirty="0">
                <a:solidFill>
                  <a:srgbClr val="10233E"/>
                </a:solidFill>
              </a:rPr>
              <a:t>Dessutom möjliggör bildande av nya klubbar att vi kan hjälpa nya områden eller områden där behov finns. Man kan bli medlem i olika typer av klubbar, så att medlemskapet passa var och en:</a:t>
            </a:r>
          </a:p>
          <a:p>
            <a:pPr lvl="1">
              <a:buClr>
                <a:srgbClr val="EAB71F"/>
              </a:buClr>
              <a:buFont typeface="Arial" panose="020B0604020202020204" pitchFamily="34" charset="0"/>
              <a:buChar char="•"/>
            </a:pPr>
            <a:r>
              <a:rPr lang="sv-SE" sz="1400" dirty="0"/>
              <a:t>Traditionell lionklubb</a:t>
            </a:r>
          </a:p>
          <a:p>
            <a:pPr lvl="1">
              <a:buClr>
                <a:srgbClr val="EAB71F"/>
              </a:buClr>
              <a:buFont typeface="Arial" panose="020B0604020202020204" pitchFamily="34" charset="0"/>
              <a:buChar char="•"/>
            </a:pPr>
            <a:r>
              <a:rPr lang="sv-SE" sz="1400" dirty="0"/>
              <a:t>Lionklubb vid högskola/universitet</a:t>
            </a:r>
          </a:p>
          <a:p>
            <a:pPr lvl="1">
              <a:buClr>
                <a:srgbClr val="EAB71F"/>
              </a:buClr>
              <a:buFont typeface="Arial" panose="020B0604020202020204" pitchFamily="34" charset="0"/>
              <a:buChar char="•"/>
            </a:pPr>
            <a:r>
              <a:rPr lang="sv-SE" sz="1400" dirty="0"/>
              <a:t>Leo lionklubb</a:t>
            </a:r>
          </a:p>
          <a:p>
            <a:pPr lvl="1">
              <a:buClr>
                <a:srgbClr val="EAB71F"/>
              </a:buClr>
              <a:buFont typeface="Arial" panose="020B0604020202020204" pitchFamily="34" charset="0"/>
              <a:buChar char="•"/>
            </a:pPr>
            <a:r>
              <a:rPr lang="sv-SE" sz="1400" dirty="0"/>
              <a:t>Lioness lionklubb</a:t>
            </a:r>
          </a:p>
          <a:p>
            <a:pPr lvl="1">
              <a:buClr>
                <a:srgbClr val="EAB71F"/>
              </a:buClr>
              <a:buFont typeface="Arial" panose="020B0604020202020204" pitchFamily="34" charset="0"/>
              <a:buChar char="•"/>
            </a:pPr>
            <a:r>
              <a:rPr lang="sv-SE" sz="1400" dirty="0"/>
              <a:t>Specialklubb</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DF25E3-3BA5-5148-973C-08C8E5972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118616"/>
            <a:ext cx="3135086" cy="4114800"/>
          </a:xfrm>
          <a:prstGeom prst="rect">
            <a:avLst/>
          </a:prstGeom>
        </p:spPr>
      </p:pic>
      <p:sp>
        <p:nvSpPr>
          <p:cNvPr id="6" name="Content Placeholder 4">
            <a:extLst>
              <a:ext uri="{FF2B5EF4-FFF2-40B4-BE49-F238E27FC236}">
                <a16:creationId xmlns:a16="http://schemas.microsoft.com/office/drawing/2014/main" id="{FBF3840F-686F-8742-B322-10AC5355346C}"/>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b="1">
                <a:solidFill>
                  <a:srgbClr val="10233E"/>
                </a:solidFill>
              </a:rPr>
              <a:t>Tidningen LION</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sv-SE" sz="2000" b="1">
                <a:solidFill>
                  <a:srgbClr val="10233E"/>
                </a:solidFill>
              </a:rPr>
              <a:t>Information via e-post</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sv-SE" sz="2000" b="1">
                <a:solidFill>
                  <a:srgbClr val="10233E"/>
                </a:solidFill>
              </a:rPr>
              <a:t>Webbplats</a:t>
            </a:r>
          </a:p>
          <a:p>
            <a:pPr lvl="1">
              <a:buClr>
                <a:srgbClr val="EAB71F"/>
              </a:buClr>
              <a:buFont typeface="Courier New" panose="02070309020205020404" pitchFamily="49" charset="0"/>
              <a:buChar char="o"/>
            </a:pPr>
            <a:r>
              <a:rPr lang="sv-SE" sz="1600" b="1">
                <a:solidFill>
                  <a:srgbClr val="10233E"/>
                </a:solidFill>
                <a:hlinkClick r:id="rId3"/>
              </a:rPr>
              <a:t>lionsclubs.org</a:t>
            </a:r>
            <a:r>
              <a:rPr lang="sv-SE" sz="1600" b="1">
                <a:solidFill>
                  <a:srgbClr val="10233E"/>
                </a:solidFill>
              </a:rPr>
              <a:t> </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sv-SE" sz="2000" b="1">
                <a:solidFill>
                  <a:srgbClr val="10233E"/>
                </a:solidFill>
              </a:rPr>
              <a:t>Sociala nätverk</a:t>
            </a:r>
          </a:p>
          <a:p>
            <a:pPr lvl="1">
              <a:buClr>
                <a:srgbClr val="EAB71F"/>
              </a:buClr>
              <a:buFont typeface="Courier New" panose="02070309020205020404" pitchFamily="49" charset="0"/>
              <a:buChar char="o"/>
            </a:pPr>
            <a:r>
              <a:rPr lang="sv-SE" sz="1600">
                <a:solidFill>
                  <a:srgbClr val="10233E"/>
                </a:solidFill>
              </a:rPr>
              <a:t>Facebook</a:t>
            </a:r>
          </a:p>
          <a:p>
            <a:pPr lvl="2">
              <a:buClr>
                <a:srgbClr val="EAB71F"/>
              </a:buClr>
              <a:buFont typeface="Courier New" panose="02070309020205020404" pitchFamily="49" charset="0"/>
              <a:buChar char="o"/>
            </a:pPr>
            <a:r>
              <a:rPr lang="sv-SE" sz="1400">
                <a:solidFill>
                  <a:srgbClr val="10233E"/>
                </a:solidFill>
                <a:hlinkClick r:id="rId4">
                  <a:extLst>
                    <a:ext uri="{A12FA001-AC4F-418D-AE19-62706E023703}">
                      <ahyp:hlinkClr xmlns:ahyp="http://schemas.microsoft.com/office/drawing/2018/hyperlinkcolor" val="tx"/>
                    </a:ext>
                  </a:extLst>
                </a:hlinkClick>
              </a:rPr>
              <a:t>facebook.com/lionsclubs</a:t>
            </a:r>
          </a:p>
          <a:p>
            <a:pPr lvl="1">
              <a:buClr>
                <a:srgbClr val="EAB71F"/>
              </a:buClr>
              <a:buFont typeface="Courier New" panose="02070309020205020404" pitchFamily="49" charset="0"/>
              <a:buChar char="o"/>
            </a:pPr>
            <a:r>
              <a:rPr lang="sv-SE" sz="1600">
                <a:solidFill>
                  <a:srgbClr val="10233E"/>
                </a:solidFill>
              </a:rPr>
              <a:t>Twitter</a:t>
            </a:r>
          </a:p>
          <a:p>
            <a:pPr lvl="2">
              <a:buClr>
                <a:srgbClr val="EAB71F"/>
              </a:buClr>
              <a:buFont typeface="Courier New" panose="02070309020205020404" pitchFamily="49" charset="0"/>
              <a:buChar char="o"/>
            </a:pPr>
            <a:r>
              <a:rPr lang="sv-SE" sz="1400">
                <a:solidFill>
                  <a:srgbClr val="10233E"/>
                </a:solidFill>
                <a:hlinkClick r:id="rId5"/>
              </a:rPr>
              <a:t>twitter.com/lionsclubs</a:t>
            </a:r>
            <a:r>
              <a:rPr lang="sv-SE" sz="1400">
                <a:solidFill>
                  <a:srgbClr val="10233E"/>
                </a:solidFill>
              </a:rPr>
              <a:t>  </a:t>
            </a:r>
          </a:p>
          <a:p>
            <a:pPr lvl="1">
              <a:buClr>
                <a:srgbClr val="EAB71F"/>
              </a:buClr>
              <a:buFont typeface="Courier New" panose="02070309020205020404" pitchFamily="49" charset="0"/>
              <a:buChar char="o"/>
            </a:pPr>
            <a:r>
              <a:rPr lang="sv-SE" sz="1600">
                <a:solidFill>
                  <a:srgbClr val="10233E"/>
                </a:solidFill>
              </a:rPr>
              <a:t>YouTube</a:t>
            </a:r>
          </a:p>
          <a:p>
            <a:pPr lvl="2">
              <a:buClr>
                <a:srgbClr val="EAB71F"/>
              </a:buClr>
              <a:buFont typeface="Courier New" panose="02070309020205020404" pitchFamily="49" charset="0"/>
              <a:buChar char="o"/>
            </a:pPr>
            <a:r>
              <a:rPr lang="sv-SE" sz="1400">
                <a:solidFill>
                  <a:srgbClr val="10233E"/>
                </a:solidFill>
                <a:hlinkClick r:id="rId6"/>
              </a:rPr>
              <a:t>youtube.com/lionsclubs</a:t>
            </a:r>
            <a:r>
              <a:rPr lang="sv-SE" sz="1400">
                <a:solidFill>
                  <a:srgbClr val="10233E"/>
                </a:solidFill>
              </a:rPr>
              <a:t> </a:t>
            </a:r>
          </a:p>
          <a:p>
            <a:pPr marL="914400" lvl="2" indent="0">
              <a:buClr>
                <a:srgbClr val="EAB71F"/>
              </a:buClr>
              <a:buNone/>
            </a:pPr>
            <a:endParaRPr lang="en-US" sz="1400" dirty="0">
              <a:solidFill>
                <a:srgbClr val="10233E"/>
              </a:solidFill>
            </a:endParaRPr>
          </a:p>
        </p:txBody>
      </p:sp>
      <p:sp>
        <p:nvSpPr>
          <p:cNvPr id="2" name="Title 1"/>
          <p:cNvSpPr>
            <a:spLocks noGrp="1"/>
          </p:cNvSpPr>
          <p:nvPr>
            <p:ph type="title"/>
          </p:nvPr>
        </p:nvSpPr>
        <p:spPr/>
        <p:txBody>
          <a:bodyPr/>
          <a:lstStyle/>
          <a:p>
            <a:r>
              <a:rPr lang="sv-SE"/>
              <a:t>kommunikation</a:t>
            </a:r>
          </a:p>
        </p:txBody>
      </p:sp>
      <p:pic>
        <p:nvPicPr>
          <p:cNvPr id="8" name="Picture 7">
            <a:extLst>
              <a:ext uri="{FF2B5EF4-FFF2-40B4-BE49-F238E27FC236}">
                <a16:creationId xmlns:a16="http://schemas.microsoft.com/office/drawing/2014/main" id="{D4E0F5FC-9847-2C45-8014-B35063AED0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811016"/>
            <a:ext cx="3276600" cy="227405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133600" y="914400"/>
            <a:ext cx="4876800" cy="1470025"/>
          </a:xfrm>
        </p:spPr>
        <p:txBody>
          <a:bodyPr/>
          <a:lstStyle/>
          <a:p>
            <a:r>
              <a:rPr lang="sv-SE" dirty="0"/>
              <a:t>Välkommen till vår lionklubb!</a:t>
            </a:r>
          </a:p>
        </p:txBody>
      </p:sp>
      <p:sp>
        <p:nvSpPr>
          <p:cNvPr id="7" name="Subtitle 6"/>
          <p:cNvSpPr>
            <a:spLocks noGrp="1"/>
          </p:cNvSpPr>
          <p:nvPr>
            <p:ph type="subTitle" idx="1"/>
          </p:nvPr>
        </p:nvSpPr>
        <p:spPr/>
        <p:txBody>
          <a:bodyPr/>
          <a:lstStyle/>
          <a:p>
            <a:r>
              <a:rPr lang="sv-SE"/>
              <a:t>Några frågor?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solidFill>
                  <a:schemeClr val="bg1"/>
                </a:solidFill>
              </a:rPr>
              <a:t>Vilka Lions är</a:t>
            </a:r>
          </a:p>
        </p:txBody>
      </p:sp>
      <p:sp>
        <p:nvSpPr>
          <p:cNvPr id="3" name="Content Placeholder 2"/>
          <p:cNvSpPr>
            <a:spLocks noGrp="1"/>
          </p:cNvSpPr>
          <p:nvPr>
            <p:ph idx="1"/>
          </p:nvPr>
        </p:nvSpPr>
        <p:spPr>
          <a:xfrm>
            <a:off x="152400" y="1066800"/>
            <a:ext cx="7543800" cy="5410200"/>
          </a:xfrm>
        </p:spPr>
        <p:txBody>
          <a:bodyPr/>
          <a:lstStyle/>
          <a:p>
            <a:pPr>
              <a:buClr>
                <a:srgbClr val="EAB71F"/>
              </a:buClr>
              <a:buFont typeface="Courier New" panose="02070309020205020404" pitchFamily="49" charset="0"/>
              <a:buChar char="o"/>
            </a:pPr>
            <a:r>
              <a:rPr lang="sv-SE" sz="2000" b="1" dirty="0">
                <a:solidFill>
                  <a:srgbClr val="10233E"/>
                </a:solidFill>
              </a:rPr>
              <a:t>Vision: </a:t>
            </a:r>
            <a:r>
              <a:rPr lang="sv-SE" sz="2000" dirty="0"/>
              <a:t>Att vara den globala ledaren avseende hjälpinsatser och humanitär service.</a:t>
            </a:r>
          </a:p>
          <a:p>
            <a:pPr>
              <a:buClr>
                <a:srgbClr val="EAB71F"/>
              </a:buClr>
              <a:buFont typeface="Courier New" panose="02070309020205020404" pitchFamily="49" charset="0"/>
              <a:buChar char="o"/>
            </a:pPr>
            <a:r>
              <a:rPr lang="sv-SE" sz="2000" b="1" dirty="0">
                <a:solidFill>
                  <a:srgbClr val="10233E"/>
                </a:solidFill>
              </a:rPr>
              <a:t>Mål:</a:t>
            </a:r>
            <a:r>
              <a:rPr lang="sv-SE" sz="2000" dirty="0">
                <a:solidFill>
                  <a:srgbClr val="10233E"/>
                </a:solidFill>
              </a:rPr>
              <a:t> </a:t>
            </a:r>
            <a:r>
              <a:rPr lang="sv-SE" sz="2000" dirty="0"/>
              <a:t>Att göra det möjligt för frivilliga att hjälpa till i samhället, tillgodose humanitära behov samt främja fred och internationell förståelse genom Lions klubbar.</a:t>
            </a:r>
          </a:p>
          <a:p>
            <a:pPr>
              <a:buClr>
                <a:srgbClr val="EAB71F"/>
              </a:buClr>
              <a:buFont typeface="Courier New" panose="02070309020205020404" pitchFamily="49" charset="0"/>
              <a:buChar char="o"/>
            </a:pPr>
            <a:r>
              <a:rPr lang="sv-SE" sz="2000" b="1" dirty="0">
                <a:solidFill>
                  <a:srgbClr val="10233E"/>
                </a:solidFill>
              </a:rPr>
              <a:t>Motto: </a:t>
            </a:r>
            <a:r>
              <a:rPr lang="sv-SE" sz="2000" dirty="0"/>
              <a:t>”Vi hjälper"</a:t>
            </a:r>
          </a:p>
          <a:p>
            <a:pPr>
              <a:buClr>
                <a:srgbClr val="EAB71F"/>
              </a:buClr>
              <a:buFont typeface="Courier New" panose="02070309020205020404" pitchFamily="49" charset="0"/>
              <a:buChar char="o"/>
            </a:pPr>
            <a:r>
              <a:rPr lang="sv-SE" sz="2000" b="1" dirty="0">
                <a:solidFill>
                  <a:srgbClr val="10233E"/>
                </a:solidFill>
              </a:rPr>
              <a:t>Slogan: </a:t>
            </a:r>
            <a:r>
              <a:rPr lang="sv-SE" sz="2000" dirty="0"/>
              <a:t>Liberty, Intelligence, Our Nation’s Safety</a:t>
            </a:r>
          </a:p>
          <a:p>
            <a:pPr>
              <a:buClr>
                <a:srgbClr val="EAB71F"/>
              </a:buClr>
              <a:buFont typeface="Courier New" panose="02070309020205020404" pitchFamily="49" charset="0"/>
              <a:buChar char="o"/>
            </a:pPr>
            <a:r>
              <a:rPr lang="sv-SE" sz="2000" b="1" dirty="0">
                <a:solidFill>
                  <a:srgbClr val="10233E"/>
                </a:solidFill>
              </a:rPr>
              <a:t>Syften: </a:t>
            </a:r>
            <a:r>
              <a:rPr lang="sv-SE" sz="2000" dirty="0"/>
              <a:t>LCI har en lista med syften, för att berätta om varför Lions klubbar finns.</a:t>
            </a:r>
          </a:p>
          <a:p>
            <a:pPr>
              <a:buClr>
                <a:srgbClr val="EAB71F"/>
              </a:buClr>
              <a:buFont typeface="Courier New" panose="02070309020205020404" pitchFamily="49" charset="0"/>
              <a:buChar char="o"/>
            </a:pPr>
            <a:r>
              <a:rPr lang="sv-SE" sz="2000" b="1" dirty="0">
                <a:solidFill>
                  <a:srgbClr val="10233E"/>
                </a:solidFill>
              </a:rPr>
              <a:t>Etik: </a:t>
            </a:r>
            <a:r>
              <a:rPr lang="sv-SE" sz="2000" dirty="0"/>
              <a:t>LCI har en etik som är en standard Lions medlemmar bör sträva efter att följa.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lang="sv-SE" sz="4000" b="1">
                <a:solidFill>
                  <a:schemeClr val="bg1"/>
                </a:solidFill>
              </a:rPr>
              <a:t>[Infoga klubbens namn här]</a:t>
            </a:r>
          </a:p>
        </p:txBody>
      </p:sp>
      <p:pic>
        <p:nvPicPr>
          <p:cNvPr id="4" name="Picture Placeholder 7">
            <a:extLst>
              <a:ext uri="{FF2B5EF4-FFF2-40B4-BE49-F238E27FC236}">
                <a16:creationId xmlns:a16="http://schemas.microsoft.com/office/drawing/2014/main" id="{8B55AE8E-1CDC-1272-5DA1-803152E0D1F7}"/>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a:t>Historik</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sv-SE" sz="2000" b="1">
                <a:solidFill>
                  <a:srgbClr val="10233E"/>
                </a:solidFill>
              </a:rPr>
              <a:t>Chartrad år: </a:t>
            </a:r>
            <a:r>
              <a:rPr lang="sv-SE" sz="2000"/>
              <a:t>[Infoga]</a:t>
            </a:r>
          </a:p>
          <a:p>
            <a:pPr>
              <a:lnSpc>
                <a:spcPct val="200000"/>
              </a:lnSpc>
              <a:buClr>
                <a:srgbClr val="EAB71F"/>
              </a:buClr>
              <a:buFont typeface="Courier New" panose="02070309020205020404" pitchFamily="49" charset="0"/>
              <a:buChar char="o"/>
            </a:pPr>
            <a:r>
              <a:rPr lang="sv-SE" sz="2000" b="1">
                <a:solidFill>
                  <a:srgbClr val="10233E"/>
                </a:solidFill>
              </a:rPr>
              <a:t>Antal chartermedlemmar: </a:t>
            </a:r>
            <a:r>
              <a:rPr lang="sv-SE" sz="2000"/>
              <a:t>[Infoga]</a:t>
            </a:r>
          </a:p>
          <a:p>
            <a:pPr>
              <a:lnSpc>
                <a:spcPct val="200000"/>
              </a:lnSpc>
              <a:buClr>
                <a:srgbClr val="EAB71F"/>
              </a:buClr>
              <a:buFont typeface="Courier New" panose="02070309020205020404" pitchFamily="49" charset="0"/>
              <a:buChar char="o"/>
            </a:pPr>
            <a:r>
              <a:rPr lang="sv-SE" sz="2000" b="1">
                <a:solidFill>
                  <a:srgbClr val="10233E"/>
                </a:solidFill>
              </a:rPr>
              <a:t>Klubbar sponsrade av oss: </a:t>
            </a:r>
            <a:r>
              <a:rPr lang="sv-SE" sz="2000"/>
              <a:t>[Infoga]</a:t>
            </a:r>
          </a:p>
          <a:p>
            <a:pPr>
              <a:lnSpc>
                <a:spcPct val="200000"/>
              </a:lnSpc>
              <a:buClr>
                <a:srgbClr val="EAB71F"/>
              </a:buClr>
              <a:buFont typeface="Courier New" panose="02070309020205020404" pitchFamily="49" charset="0"/>
              <a:buChar char="o"/>
            </a:pPr>
            <a:r>
              <a:rPr lang="sv-SE" sz="2000" b="1">
                <a:solidFill>
                  <a:srgbClr val="10233E"/>
                </a:solidFill>
              </a:rPr>
              <a:t>Viktiga utmärkelser eller framgångar: </a:t>
            </a:r>
            <a:r>
              <a:rPr lang="sv-SE" sz="2000"/>
              <a:t>[Infoga]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Klubbtjänstemän</a:t>
            </a:r>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sv-SE" sz="2000" b="1">
                <a:solidFill>
                  <a:srgbClr val="10233E"/>
                </a:solidFill>
              </a:rPr>
              <a:t>President: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Närmast föregående president: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Vice president: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Sekreterare: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Kassör: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Medlemsordförande: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PR-ordförande: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Serviceordförande: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Klubbmästare: </a:t>
            </a:r>
            <a:r>
              <a:rPr lang="sv-SE" sz="2000"/>
              <a:t>[Infoga]</a:t>
            </a:r>
          </a:p>
          <a:p>
            <a:pPr>
              <a:lnSpc>
                <a:spcPct val="150000"/>
              </a:lnSpc>
              <a:buClr>
                <a:srgbClr val="EAB71F"/>
              </a:buClr>
              <a:buFont typeface="Courier New" panose="02070309020205020404" pitchFamily="49" charset="0"/>
              <a:buChar char="o"/>
            </a:pPr>
            <a:r>
              <a:rPr lang="sv-SE" sz="2000" b="1">
                <a:solidFill>
                  <a:srgbClr val="10233E"/>
                </a:solidFill>
              </a:rPr>
              <a:t>Tail twister: </a:t>
            </a:r>
            <a:r>
              <a:rPr lang="sv-SE" sz="2000"/>
              <a:t>[Infoga]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Traditioner</a:t>
            </a:r>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6019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sv-SE" sz="2000" dirty="0"/>
              <a:t>[Ange de traditioner klubben deltar i och förklara för de nya medlemmarna varför klubben deltar.]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Val</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sv-SE" sz="2000" dirty="0"/>
              <a:t>Tjänstemän väljs årsvis</a:t>
            </a:r>
          </a:p>
          <a:p>
            <a:pPr>
              <a:lnSpc>
                <a:spcPct val="200000"/>
              </a:lnSpc>
              <a:buClr>
                <a:srgbClr val="EAB71F"/>
              </a:buClr>
              <a:buFont typeface="Courier New" panose="02070309020205020404" pitchFamily="49" charset="0"/>
              <a:buChar char="o"/>
            </a:pPr>
            <a:r>
              <a:rPr lang="sv-SE" sz="2000" dirty="0"/>
              <a:t>Klubbens president tillsätter en nomineringskommitté i mars</a:t>
            </a:r>
          </a:p>
          <a:p>
            <a:pPr>
              <a:lnSpc>
                <a:spcPct val="200000"/>
              </a:lnSpc>
              <a:buClr>
                <a:srgbClr val="EAB71F"/>
              </a:buClr>
              <a:buFont typeface="Courier New" panose="02070309020205020404" pitchFamily="49" charset="0"/>
              <a:buChar char="o"/>
            </a:pPr>
            <a:r>
              <a:rPr lang="sv-SE" sz="2000" dirty="0"/>
              <a:t>Nomineringskommittén väljer ut kandidater</a:t>
            </a:r>
          </a:p>
          <a:p>
            <a:pPr>
              <a:lnSpc>
                <a:spcPct val="200000"/>
              </a:lnSpc>
              <a:buClr>
                <a:srgbClr val="EAB71F"/>
              </a:buClr>
              <a:buFont typeface="Courier New" panose="02070309020205020404" pitchFamily="49" charset="0"/>
              <a:buChar char="o"/>
            </a:pPr>
            <a:r>
              <a:rPr lang="sv-SE" sz="2000" dirty="0"/>
              <a:t>Klubben röstar i april</a:t>
            </a:r>
          </a:p>
          <a:p>
            <a:pPr>
              <a:lnSpc>
                <a:spcPct val="200000"/>
              </a:lnSpc>
              <a:buClr>
                <a:srgbClr val="EAB71F"/>
              </a:buClr>
              <a:buFont typeface="Courier New" panose="02070309020205020404" pitchFamily="49" charset="0"/>
              <a:buChar char="o"/>
            </a:pPr>
            <a:r>
              <a:rPr lang="sv-SE" sz="2000" dirty="0"/>
              <a:t>Verksamhetsåret börjar den 1 juli</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2475</TotalTime>
  <Words>1645</Words>
  <Application>Microsoft Macintosh PowerPoint</Application>
  <PresentationFormat>On-screen Show (4:3)</PresentationFormat>
  <Paragraphs>262</Paragraphs>
  <Slides>33</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Helvetica</vt:lpstr>
      <vt:lpstr>Wingdings</vt:lpstr>
      <vt:lpstr>LCI Eco Template</vt:lpstr>
      <vt:lpstr>Information för nya medlemmar</vt:lpstr>
      <vt:lpstr>Information för nya medlemmar - Sammanfattning</vt:lpstr>
      <vt:lpstr>Vilka Lions är</vt:lpstr>
      <vt:lpstr>Vilka Lions är</vt:lpstr>
      <vt:lpstr>[Infoga klubbens namn här]</vt:lpstr>
      <vt:lpstr>Historik</vt:lpstr>
      <vt:lpstr>Klubbtjänstemän</vt:lpstr>
      <vt:lpstr>Traditioner</vt:lpstr>
      <vt:lpstr>Val</vt:lpstr>
      <vt:lpstr>Utmärkelser</vt:lpstr>
      <vt:lpstr>Hjälpinsatser och insamlingsaktiviteter</vt:lpstr>
      <vt:lpstr>Medlemskap</vt:lpstr>
      <vt:lpstr>Möten</vt:lpstr>
      <vt:lpstr>Avgifter och budget</vt:lpstr>
      <vt:lpstr>Hur vi kommunicerar</vt:lpstr>
      <vt:lpstr>PowerPoint Presentation</vt:lpstr>
      <vt:lpstr>Organisationsstruktur</vt:lpstr>
      <vt:lpstr>Distriktets ledare</vt:lpstr>
      <vt:lpstr>Distriktsmöte</vt:lpstr>
      <vt:lpstr>Hur distriktet och multipeldistriktet kommunicerar</vt:lpstr>
      <vt:lpstr>PowerPoint Presentation</vt:lpstr>
      <vt:lpstr>Historik</vt:lpstr>
      <vt:lpstr>Namn och logotyp</vt:lpstr>
      <vt:lpstr>Organisationsstruktur</vt:lpstr>
      <vt:lpstr>internationella kongress</vt:lpstr>
      <vt:lpstr>Internationella huvudkontoret</vt:lpstr>
      <vt:lpstr>Lions Clubs International Foundation (LCIF)</vt:lpstr>
      <vt:lpstr>Lions Clubs International Foundation (LCIF)</vt:lpstr>
      <vt:lpstr>Ledarskap</vt:lpstr>
      <vt:lpstr>Serviceaktiviteter</vt:lpstr>
      <vt:lpstr>Medlemsutveckling</vt:lpstr>
      <vt:lpstr>kommunikation</vt:lpstr>
      <vt:lpstr>Välkommen till vår lionklubb!</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151</cp:revision>
  <dcterms:created xsi:type="dcterms:W3CDTF">2011-03-29T14:17:54Z</dcterms:created>
  <dcterms:modified xsi:type="dcterms:W3CDTF">2022-05-20T03:17:21Z</dcterms:modified>
</cp:coreProperties>
</file>