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57" r:id="rId6"/>
    <p:sldId id="277" r:id="rId7"/>
    <p:sldId id="278" r:id="rId8"/>
    <p:sldId id="279" r:id="rId9"/>
    <p:sldId id="280" r:id="rId10"/>
    <p:sldId id="292" r:id="rId11"/>
    <p:sldId id="282" r:id="rId12"/>
    <p:sldId id="291" r:id="rId13"/>
    <p:sldId id="284" r:id="rId14"/>
    <p:sldId id="285" r:id="rId15"/>
    <p:sldId id="286" r:id="rId16"/>
    <p:sldId id="268" r:id="rId17"/>
    <p:sldId id="287" r:id="rId18"/>
    <p:sldId id="293" r:id="rId19"/>
    <p:sldId id="288" r:id="rId20"/>
    <p:sldId id="289" r:id="rId21"/>
    <p:sldId id="267" r:id="rId22"/>
    <p:sldId id="264" r:id="rId23"/>
    <p:sldId id="265" r:id="rId24"/>
    <p:sldId id="269" r:id="rId25"/>
    <p:sldId id="270" r:id="rId26"/>
    <p:sldId id="271" r:id="rId27"/>
    <p:sldId id="272" r:id="rId28"/>
    <p:sldId id="295" r:id="rId29"/>
    <p:sldId id="273" r:id="rId30"/>
    <p:sldId id="274" r:id="rId31"/>
    <p:sldId id="294" r:id="rId32"/>
    <p:sldId id="296" r:id="rId33"/>
    <p:sldId id="290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33E"/>
    <a:srgbClr val="55565A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88639" autoAdjust="0"/>
  </p:normalViewPr>
  <p:slideViewPr>
    <p:cSldViewPr>
      <p:cViewPr varScale="1">
        <p:scale>
          <a:sx n="108" d="100"/>
          <a:sy n="108" d="100"/>
        </p:scale>
        <p:origin x="22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EC64A-5154-4534-962A-11C2E59C2099}" type="doc">
      <dgm:prSet loTypeId="urn:microsoft.com/office/officeart/2005/8/layout/hProcess4" loCatId="process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37CA7C3B-1E3B-4BCE-A73B-0405B0121848}" type="pres">
      <dgm:prSet presAssocID="{EF3EC64A-5154-4534-962A-11C2E59C2099}" presName="Name0" presStyleCnt="0">
        <dgm:presLayoutVars>
          <dgm:dir/>
          <dgm:animLvl val="lvl"/>
          <dgm:resizeHandles val="exact"/>
        </dgm:presLayoutVars>
      </dgm:prSet>
      <dgm:spPr/>
    </dgm:pt>
    <dgm:pt modelId="{3FA6B9FB-3623-43B5-9554-EC2F1F3C892A}" type="pres">
      <dgm:prSet presAssocID="{EF3EC64A-5154-4534-962A-11C2E59C2099}" presName="tSp" presStyleCnt="0"/>
      <dgm:spPr/>
    </dgm:pt>
    <dgm:pt modelId="{04A873A3-1A09-4183-AFC2-C51FC61F98B8}" type="pres">
      <dgm:prSet presAssocID="{EF3EC64A-5154-4534-962A-11C2E59C2099}" presName="bSp" presStyleCnt="0"/>
      <dgm:spPr/>
    </dgm:pt>
    <dgm:pt modelId="{A5DD4C4A-C8CA-41BB-B3D2-0086037B47A5}" type="pres">
      <dgm:prSet presAssocID="{EF3EC64A-5154-4534-962A-11C2E59C2099}" presName="process" presStyleCnt="0"/>
      <dgm:spPr/>
    </dgm:pt>
  </dgm:ptLst>
  <dgm:cxnLst>
    <dgm:cxn modelId="{F5509CA3-AA24-42EA-B1A2-2F3FC4C8E3FA}" type="presOf" srcId="{EF3EC64A-5154-4534-962A-11C2E59C2099}" destId="{37CA7C3B-1E3B-4BCE-A73B-0405B0121848}" srcOrd="0" destOrd="0" presId="urn:microsoft.com/office/officeart/2005/8/layout/hProcess4"/>
    <dgm:cxn modelId="{803C64B3-B80B-4096-835B-1A52E96C11D7}" type="presParOf" srcId="{37CA7C3B-1E3B-4BCE-A73B-0405B0121848}" destId="{3FA6B9FB-3623-43B5-9554-EC2F1F3C892A}" srcOrd="0" destOrd="0" presId="urn:microsoft.com/office/officeart/2005/8/layout/hProcess4"/>
    <dgm:cxn modelId="{775786B0-CDE1-4E4A-9E4B-58CCCB3AE15F}" type="presParOf" srcId="{37CA7C3B-1E3B-4BCE-A73B-0405B0121848}" destId="{04A873A3-1A09-4183-AFC2-C51FC61F98B8}" srcOrd="1" destOrd="0" presId="urn:microsoft.com/office/officeart/2005/8/layout/hProcess4"/>
    <dgm:cxn modelId="{6548FF43-0CF2-4C96-AB20-15B956B63E5B}" type="presParOf" srcId="{37CA7C3B-1E3B-4BCE-A73B-0405B0121848}" destId="{A5DD4C4A-C8CA-41BB-B3D2-0086037B47A5}" srcOrd="2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52566E-93B1-4839-8156-E82577832907}" type="doc">
      <dgm:prSet loTypeId="urn:microsoft.com/office/officeart/2005/8/layout/b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C51D29-F083-466F-A3D3-4A69DE7D35AA}">
      <dgm:prSet phldrT="[Text]"/>
      <dgm:spPr/>
      <dgm:t>
        <a:bodyPr/>
        <a:lstStyle/>
        <a:p>
          <a:r>
            <a:rPr lang="pt-BR" b="1"/>
            <a:t>1917</a:t>
          </a:r>
          <a:r>
            <a:rPr lang="pt-BR"/>
            <a:t>: Melvin Jones fundou LCI.</a:t>
          </a:r>
        </a:p>
        <a:p>
          <a:endParaRPr lang="en-US" dirty="0"/>
        </a:p>
      </dgm:t>
    </dgm:pt>
    <dgm:pt modelId="{EAB746D9-D6AD-4132-AA8D-CE268F321607}" type="parTrans" cxnId="{A3CC532C-4D47-4AEE-96CF-8782AD40F621}">
      <dgm:prSet/>
      <dgm:spPr/>
      <dgm:t>
        <a:bodyPr/>
        <a:lstStyle/>
        <a:p>
          <a:endParaRPr lang="en-US"/>
        </a:p>
      </dgm:t>
    </dgm:pt>
    <dgm:pt modelId="{99364FDF-4E87-4FA5-A827-B9B607A921C2}" type="sibTrans" cxnId="{A3CC532C-4D47-4AEE-96CF-8782AD40F621}">
      <dgm:prSet/>
      <dgm:spPr>
        <a:ln w="28575"/>
      </dgm:spPr>
      <dgm:t>
        <a:bodyPr/>
        <a:lstStyle/>
        <a:p>
          <a:endParaRPr lang="en-US"/>
        </a:p>
      </dgm:t>
    </dgm:pt>
    <dgm:pt modelId="{E0F5A348-4F48-4C42-B2D6-CABED0DB6260}">
      <dgm:prSet phldrT="[Text]"/>
      <dgm:spPr/>
      <dgm:t>
        <a:bodyPr/>
        <a:lstStyle/>
        <a:p>
          <a:r>
            <a:rPr lang="pt-BR" b="1"/>
            <a:t>1920</a:t>
          </a:r>
          <a:r>
            <a:rPr lang="pt-BR"/>
            <a:t>: LCI se torna internacional com o clube canadense.</a:t>
          </a:r>
        </a:p>
      </dgm:t>
    </dgm:pt>
    <dgm:pt modelId="{4095E80D-0888-4E83-A2BA-0EDA5A0975D5}" type="parTrans" cxnId="{908BD57B-AB57-404F-A6FE-5D8D20623553}">
      <dgm:prSet/>
      <dgm:spPr/>
      <dgm:t>
        <a:bodyPr/>
        <a:lstStyle/>
        <a:p>
          <a:endParaRPr lang="en-US"/>
        </a:p>
      </dgm:t>
    </dgm:pt>
    <dgm:pt modelId="{574C00BC-BDFD-4D60-97D7-B54D6C0CEA67}" type="sibTrans" cxnId="{908BD57B-AB57-404F-A6FE-5D8D20623553}">
      <dgm:prSet/>
      <dgm:spPr>
        <a:ln w="28575"/>
      </dgm:spPr>
      <dgm:t>
        <a:bodyPr/>
        <a:lstStyle/>
        <a:p>
          <a:endParaRPr lang="en-US"/>
        </a:p>
      </dgm:t>
    </dgm:pt>
    <dgm:pt modelId="{7536F606-ED25-4E94-87C6-7BC181680A36}">
      <dgm:prSet phldrT="[Text]"/>
      <dgm:spPr/>
      <dgm:t>
        <a:bodyPr/>
        <a:lstStyle/>
        <a:p>
          <a:r>
            <a:rPr lang="pt-BR" b="1"/>
            <a:t>1925</a:t>
          </a:r>
          <a:r>
            <a:rPr lang="pt-BR"/>
            <a:t>: Helen Keller desafiou os Leões a se tornarem os “Paladinos dos Cegos”.</a:t>
          </a:r>
        </a:p>
      </dgm:t>
    </dgm:pt>
    <dgm:pt modelId="{2A0DA4BC-FC11-4E97-982B-103172E9FDC8}" type="parTrans" cxnId="{EACEAA4E-E2B0-47DA-A9E7-69E4202CF2E2}">
      <dgm:prSet/>
      <dgm:spPr/>
      <dgm:t>
        <a:bodyPr/>
        <a:lstStyle/>
        <a:p>
          <a:endParaRPr lang="en-US"/>
        </a:p>
      </dgm:t>
    </dgm:pt>
    <dgm:pt modelId="{0408F477-9F7D-4B54-8954-DAE4E3F548EF}" type="sibTrans" cxnId="{EACEAA4E-E2B0-47DA-A9E7-69E4202CF2E2}">
      <dgm:prSet/>
      <dgm:spPr>
        <a:ln w="28575"/>
      </dgm:spPr>
      <dgm:t>
        <a:bodyPr/>
        <a:lstStyle/>
        <a:p>
          <a:endParaRPr lang="en-US"/>
        </a:p>
      </dgm:t>
    </dgm:pt>
    <dgm:pt modelId="{FCBFD353-9693-4974-ACDA-25ED32FBB4AD}">
      <dgm:prSet phldrT="[Text]"/>
      <dgm:spPr/>
      <dgm:t>
        <a:bodyPr/>
        <a:lstStyle/>
        <a:p>
          <a:r>
            <a:rPr lang="pt-BR" b="1"/>
            <a:t>1945</a:t>
          </a:r>
          <a:r>
            <a:rPr lang="pt-BR"/>
            <a:t>: LCI ajudou a redigir a Carta das Nações Unidas.</a:t>
          </a:r>
        </a:p>
      </dgm:t>
    </dgm:pt>
    <dgm:pt modelId="{36BB6E9E-140D-42A3-8480-50A88DFA397A}" type="parTrans" cxnId="{400CE233-166D-4F95-8949-C0D64D0575A4}">
      <dgm:prSet/>
      <dgm:spPr/>
      <dgm:t>
        <a:bodyPr/>
        <a:lstStyle/>
        <a:p>
          <a:endParaRPr lang="en-US"/>
        </a:p>
      </dgm:t>
    </dgm:pt>
    <dgm:pt modelId="{2367E91E-68B1-4142-A3B0-17CC72B42B3B}" type="sibTrans" cxnId="{400CE233-166D-4F95-8949-C0D64D0575A4}">
      <dgm:prSet/>
      <dgm:spPr>
        <a:ln w="28575"/>
      </dgm:spPr>
      <dgm:t>
        <a:bodyPr/>
        <a:lstStyle/>
        <a:p>
          <a:endParaRPr lang="en-US"/>
        </a:p>
      </dgm:t>
    </dgm:pt>
    <dgm:pt modelId="{73A1AD03-40F6-45E1-81AB-8F2F7CC469C9}">
      <dgm:prSet phldrT="[Text]"/>
      <dgm:spPr/>
      <dgm:t>
        <a:bodyPr/>
        <a:lstStyle/>
        <a:p>
          <a:r>
            <a:rPr lang="pt-BR" b="1"/>
            <a:t>1957</a:t>
          </a:r>
          <a:r>
            <a:rPr lang="pt-BR"/>
            <a:t>: O Programa de Leo Clubes é criado.</a:t>
          </a:r>
        </a:p>
      </dgm:t>
    </dgm:pt>
    <dgm:pt modelId="{37BDFEC0-FE42-432E-B0BC-2B775ECD3C13}" type="parTrans" cxnId="{003467DB-DD58-404A-8971-7756D5591B91}">
      <dgm:prSet/>
      <dgm:spPr/>
      <dgm:t>
        <a:bodyPr/>
        <a:lstStyle/>
        <a:p>
          <a:endParaRPr lang="en-US"/>
        </a:p>
      </dgm:t>
    </dgm:pt>
    <dgm:pt modelId="{E0332979-666D-4FE9-BF08-BF1D7D24BDAC}" type="sibTrans" cxnId="{003467DB-DD58-404A-8971-7756D5591B91}">
      <dgm:prSet/>
      <dgm:spPr>
        <a:ln w="28575"/>
      </dgm:spPr>
      <dgm:t>
        <a:bodyPr/>
        <a:lstStyle/>
        <a:p>
          <a:endParaRPr lang="en-US"/>
        </a:p>
      </dgm:t>
    </dgm:pt>
    <dgm:pt modelId="{11AFD247-B39A-4E9E-9784-51DD5FB49B10}">
      <dgm:prSet/>
      <dgm:spPr/>
      <dgm:t>
        <a:bodyPr/>
        <a:lstStyle/>
        <a:p>
          <a:r>
            <a:rPr lang="pt-BR" b="1" dirty="0"/>
            <a:t>1968</a:t>
          </a:r>
          <a:r>
            <a:rPr lang="pt-BR" dirty="0"/>
            <a:t>: A Fundação de Lions Clubs International é estabelecida.</a:t>
          </a:r>
        </a:p>
      </dgm:t>
    </dgm:pt>
    <dgm:pt modelId="{885F97DA-32EF-4A31-B8E9-39F65F4BF789}" type="parTrans" cxnId="{E01E27BF-0376-4F58-9E5A-0D0FD05C1DBC}">
      <dgm:prSet/>
      <dgm:spPr/>
      <dgm:t>
        <a:bodyPr/>
        <a:lstStyle/>
        <a:p>
          <a:endParaRPr lang="en-US"/>
        </a:p>
      </dgm:t>
    </dgm:pt>
    <dgm:pt modelId="{40D173F9-C2C6-4F6E-BC63-567BB0EC3325}" type="sibTrans" cxnId="{E01E27BF-0376-4F58-9E5A-0D0FD05C1DBC}">
      <dgm:prSet/>
      <dgm:spPr>
        <a:ln w="28575"/>
      </dgm:spPr>
      <dgm:t>
        <a:bodyPr/>
        <a:lstStyle/>
        <a:p>
          <a:endParaRPr lang="en-US"/>
        </a:p>
      </dgm:t>
    </dgm:pt>
    <dgm:pt modelId="{FB1E4B1F-2E6D-4CEE-8389-F113C7A1B3E9}">
      <dgm:prSet/>
      <dgm:spPr/>
      <dgm:t>
        <a:bodyPr/>
        <a:lstStyle/>
        <a:p>
          <a:r>
            <a:rPr lang="pt-BR" b="1"/>
            <a:t>1990</a:t>
          </a:r>
          <a:r>
            <a:rPr lang="pt-BR"/>
            <a:t>: SightFirst é lançado.</a:t>
          </a:r>
        </a:p>
      </dgm:t>
    </dgm:pt>
    <dgm:pt modelId="{BC93B164-B096-4CD5-B3EE-F5C05382CE87}" type="parTrans" cxnId="{C0F223D6-969D-42E2-9755-3A81C44D5F20}">
      <dgm:prSet/>
      <dgm:spPr/>
      <dgm:t>
        <a:bodyPr/>
        <a:lstStyle/>
        <a:p>
          <a:endParaRPr lang="en-US"/>
        </a:p>
      </dgm:t>
    </dgm:pt>
    <dgm:pt modelId="{3AFF02F5-C1DC-452B-ACBA-B991B909DBB1}" type="sibTrans" cxnId="{C0F223D6-969D-42E2-9755-3A81C44D5F20}">
      <dgm:prSet/>
      <dgm:spPr>
        <a:ln w="28575"/>
      </dgm:spPr>
      <dgm:t>
        <a:bodyPr/>
        <a:lstStyle/>
        <a:p>
          <a:endParaRPr lang="en-US"/>
        </a:p>
      </dgm:t>
    </dgm:pt>
    <dgm:pt modelId="{A521541B-601D-44BB-9D14-BD17375D9126}">
      <dgm:prSet/>
      <dgm:spPr/>
      <dgm:t>
        <a:bodyPr/>
        <a:lstStyle/>
        <a:p>
          <a:r>
            <a:rPr lang="pt-BR" b="1"/>
            <a:t>Hoje:</a:t>
          </a:r>
          <a:r>
            <a:rPr lang="pt-BR"/>
            <a:t> Nossa rede internacional cresceu e já abrange mais de 200 países e regiões geográficas.</a:t>
          </a:r>
        </a:p>
      </dgm:t>
    </dgm:pt>
    <dgm:pt modelId="{43868223-C1C8-46B3-95D7-0354A42388CB}" type="parTrans" cxnId="{DECE1FCF-AED0-4D7B-AA68-B5C448107A9A}">
      <dgm:prSet/>
      <dgm:spPr/>
      <dgm:t>
        <a:bodyPr/>
        <a:lstStyle/>
        <a:p>
          <a:endParaRPr lang="en-US"/>
        </a:p>
      </dgm:t>
    </dgm:pt>
    <dgm:pt modelId="{4FA35C95-287F-4B23-A0BA-AA4FAA826788}" type="sibTrans" cxnId="{DECE1FCF-AED0-4D7B-AA68-B5C448107A9A}">
      <dgm:prSet/>
      <dgm:spPr/>
      <dgm:t>
        <a:bodyPr/>
        <a:lstStyle/>
        <a:p>
          <a:endParaRPr lang="en-US"/>
        </a:p>
      </dgm:t>
    </dgm:pt>
    <dgm:pt modelId="{044DC4E3-3EC9-400B-A0FE-1F626357E0DB}">
      <dgm:prSet/>
      <dgm:spPr/>
      <dgm:t>
        <a:bodyPr/>
        <a:lstStyle/>
        <a:p>
          <a:r>
            <a:rPr lang="pt-BR" b="1" dirty="0"/>
            <a:t>1987:</a:t>
          </a:r>
          <a:r>
            <a:rPr lang="pt-BR" dirty="0"/>
            <a:t> LCI se tornou a primeira grande organização de clubes de serviço a admitir mulheres como associadas.</a:t>
          </a:r>
        </a:p>
      </dgm:t>
    </dgm:pt>
    <dgm:pt modelId="{C1BE6C8D-2598-45C2-92CA-66C2B8EAA39A}" type="parTrans" cxnId="{AE4A2AA3-6B36-4C79-B38E-71B92651A8BB}">
      <dgm:prSet/>
      <dgm:spPr/>
      <dgm:t>
        <a:bodyPr/>
        <a:lstStyle/>
        <a:p>
          <a:endParaRPr lang="en-US"/>
        </a:p>
      </dgm:t>
    </dgm:pt>
    <dgm:pt modelId="{E7BE220B-25ED-4A6E-94C6-FEE65CD41173}" type="sibTrans" cxnId="{AE4A2AA3-6B36-4C79-B38E-71B92651A8BB}">
      <dgm:prSet/>
      <dgm:spPr>
        <a:ln w="28575"/>
      </dgm:spPr>
      <dgm:t>
        <a:bodyPr/>
        <a:lstStyle/>
        <a:p>
          <a:endParaRPr lang="en-US"/>
        </a:p>
      </dgm:t>
    </dgm:pt>
    <dgm:pt modelId="{AC5E54F8-1CCF-4FF6-B511-6B2B709A7A14}" type="pres">
      <dgm:prSet presAssocID="{F952566E-93B1-4839-8156-E82577832907}" presName="Name0" presStyleCnt="0">
        <dgm:presLayoutVars>
          <dgm:dir/>
          <dgm:resizeHandles val="exact"/>
        </dgm:presLayoutVars>
      </dgm:prSet>
      <dgm:spPr/>
    </dgm:pt>
    <dgm:pt modelId="{A40CA7B2-3B19-40AC-9B34-76C50BFC36B4}" type="pres">
      <dgm:prSet presAssocID="{33C51D29-F083-466F-A3D3-4A69DE7D35AA}" presName="node" presStyleLbl="node1" presStyleIdx="0" presStyleCnt="9">
        <dgm:presLayoutVars>
          <dgm:bulletEnabled val="1"/>
        </dgm:presLayoutVars>
      </dgm:prSet>
      <dgm:spPr/>
    </dgm:pt>
    <dgm:pt modelId="{FB899644-3DF2-4798-B9BE-BD6C62CD4633}" type="pres">
      <dgm:prSet presAssocID="{99364FDF-4E87-4FA5-A827-B9B607A921C2}" presName="sibTrans" presStyleLbl="sibTrans1D1" presStyleIdx="0" presStyleCnt="8"/>
      <dgm:spPr/>
    </dgm:pt>
    <dgm:pt modelId="{B67E56F4-26C4-445A-ADA5-08576D8E6331}" type="pres">
      <dgm:prSet presAssocID="{99364FDF-4E87-4FA5-A827-B9B607A921C2}" presName="connectorText" presStyleLbl="sibTrans1D1" presStyleIdx="0" presStyleCnt="8"/>
      <dgm:spPr/>
    </dgm:pt>
    <dgm:pt modelId="{A99517F9-3F18-48AF-B96C-BC4F29B341A2}" type="pres">
      <dgm:prSet presAssocID="{E0F5A348-4F48-4C42-B2D6-CABED0DB6260}" presName="node" presStyleLbl="node1" presStyleIdx="1" presStyleCnt="9">
        <dgm:presLayoutVars>
          <dgm:bulletEnabled val="1"/>
        </dgm:presLayoutVars>
      </dgm:prSet>
      <dgm:spPr/>
    </dgm:pt>
    <dgm:pt modelId="{3421BBAB-F8A9-4D30-84FF-B4E095542492}" type="pres">
      <dgm:prSet presAssocID="{574C00BC-BDFD-4D60-97D7-B54D6C0CEA67}" presName="sibTrans" presStyleLbl="sibTrans1D1" presStyleIdx="1" presStyleCnt="8"/>
      <dgm:spPr/>
    </dgm:pt>
    <dgm:pt modelId="{DE5AC263-19F4-483C-846B-8C2A7BF333C4}" type="pres">
      <dgm:prSet presAssocID="{574C00BC-BDFD-4D60-97D7-B54D6C0CEA67}" presName="connectorText" presStyleLbl="sibTrans1D1" presStyleIdx="1" presStyleCnt="8"/>
      <dgm:spPr/>
    </dgm:pt>
    <dgm:pt modelId="{C6C8C923-A774-4565-B01F-D389A9D230EF}" type="pres">
      <dgm:prSet presAssocID="{7536F606-ED25-4E94-87C6-7BC181680A36}" presName="node" presStyleLbl="node1" presStyleIdx="2" presStyleCnt="9">
        <dgm:presLayoutVars>
          <dgm:bulletEnabled val="1"/>
        </dgm:presLayoutVars>
      </dgm:prSet>
      <dgm:spPr/>
    </dgm:pt>
    <dgm:pt modelId="{14AB0892-649C-4B5D-AC93-AB5F53C452D0}" type="pres">
      <dgm:prSet presAssocID="{0408F477-9F7D-4B54-8954-DAE4E3F548EF}" presName="sibTrans" presStyleLbl="sibTrans1D1" presStyleIdx="2" presStyleCnt="8"/>
      <dgm:spPr/>
    </dgm:pt>
    <dgm:pt modelId="{566A9A21-E24B-418E-B7B4-22F6AA569021}" type="pres">
      <dgm:prSet presAssocID="{0408F477-9F7D-4B54-8954-DAE4E3F548EF}" presName="connectorText" presStyleLbl="sibTrans1D1" presStyleIdx="2" presStyleCnt="8"/>
      <dgm:spPr/>
    </dgm:pt>
    <dgm:pt modelId="{D71B0301-2690-48D6-BB1D-E55AA0F2EE45}" type="pres">
      <dgm:prSet presAssocID="{FCBFD353-9693-4974-ACDA-25ED32FBB4AD}" presName="node" presStyleLbl="node1" presStyleIdx="3" presStyleCnt="9">
        <dgm:presLayoutVars>
          <dgm:bulletEnabled val="1"/>
        </dgm:presLayoutVars>
      </dgm:prSet>
      <dgm:spPr/>
    </dgm:pt>
    <dgm:pt modelId="{873060B1-38C4-46FF-B1F8-94FE9F6426FB}" type="pres">
      <dgm:prSet presAssocID="{2367E91E-68B1-4142-A3B0-17CC72B42B3B}" presName="sibTrans" presStyleLbl="sibTrans1D1" presStyleIdx="3" presStyleCnt="8"/>
      <dgm:spPr/>
    </dgm:pt>
    <dgm:pt modelId="{D7CC5CF7-6FA2-4674-8E91-828CEB612A77}" type="pres">
      <dgm:prSet presAssocID="{2367E91E-68B1-4142-A3B0-17CC72B42B3B}" presName="connectorText" presStyleLbl="sibTrans1D1" presStyleIdx="3" presStyleCnt="8"/>
      <dgm:spPr/>
    </dgm:pt>
    <dgm:pt modelId="{B7B3E78D-5147-43BA-B7C0-ADF36FBE9435}" type="pres">
      <dgm:prSet presAssocID="{73A1AD03-40F6-45E1-81AB-8F2F7CC469C9}" presName="node" presStyleLbl="node1" presStyleIdx="4" presStyleCnt="9">
        <dgm:presLayoutVars>
          <dgm:bulletEnabled val="1"/>
        </dgm:presLayoutVars>
      </dgm:prSet>
      <dgm:spPr/>
    </dgm:pt>
    <dgm:pt modelId="{86CBC366-DAE1-4222-A464-360DA47C4E94}" type="pres">
      <dgm:prSet presAssocID="{E0332979-666D-4FE9-BF08-BF1D7D24BDAC}" presName="sibTrans" presStyleLbl="sibTrans1D1" presStyleIdx="4" presStyleCnt="8"/>
      <dgm:spPr/>
    </dgm:pt>
    <dgm:pt modelId="{63DBAB29-6695-4708-AD05-82726CC97FCC}" type="pres">
      <dgm:prSet presAssocID="{E0332979-666D-4FE9-BF08-BF1D7D24BDAC}" presName="connectorText" presStyleLbl="sibTrans1D1" presStyleIdx="4" presStyleCnt="8"/>
      <dgm:spPr/>
    </dgm:pt>
    <dgm:pt modelId="{7D628792-75C4-4731-8869-18FDE55AC7D3}" type="pres">
      <dgm:prSet presAssocID="{11AFD247-B39A-4E9E-9784-51DD5FB49B10}" presName="node" presStyleLbl="node1" presStyleIdx="5" presStyleCnt="9">
        <dgm:presLayoutVars>
          <dgm:bulletEnabled val="1"/>
        </dgm:presLayoutVars>
      </dgm:prSet>
      <dgm:spPr/>
    </dgm:pt>
    <dgm:pt modelId="{F6201378-64A6-41F7-9ED1-908751CB5DA6}" type="pres">
      <dgm:prSet presAssocID="{40D173F9-C2C6-4F6E-BC63-567BB0EC3325}" presName="sibTrans" presStyleLbl="sibTrans1D1" presStyleIdx="5" presStyleCnt="8"/>
      <dgm:spPr/>
    </dgm:pt>
    <dgm:pt modelId="{4E36E86A-7C3E-4F0F-AE04-AF7D06BAF4E3}" type="pres">
      <dgm:prSet presAssocID="{40D173F9-C2C6-4F6E-BC63-567BB0EC3325}" presName="connectorText" presStyleLbl="sibTrans1D1" presStyleIdx="5" presStyleCnt="8"/>
      <dgm:spPr/>
    </dgm:pt>
    <dgm:pt modelId="{F1BB9FA6-31A7-4BDE-9F07-186682902CE5}" type="pres">
      <dgm:prSet presAssocID="{044DC4E3-3EC9-400B-A0FE-1F626357E0DB}" presName="node" presStyleLbl="node1" presStyleIdx="6" presStyleCnt="9">
        <dgm:presLayoutVars>
          <dgm:bulletEnabled val="1"/>
        </dgm:presLayoutVars>
      </dgm:prSet>
      <dgm:spPr/>
    </dgm:pt>
    <dgm:pt modelId="{07DEB126-F6FE-49E4-9884-A68626A57CDC}" type="pres">
      <dgm:prSet presAssocID="{E7BE220B-25ED-4A6E-94C6-FEE65CD41173}" presName="sibTrans" presStyleLbl="sibTrans1D1" presStyleIdx="6" presStyleCnt="8"/>
      <dgm:spPr/>
    </dgm:pt>
    <dgm:pt modelId="{06BAF511-8871-489D-9236-38AB3958C669}" type="pres">
      <dgm:prSet presAssocID="{E7BE220B-25ED-4A6E-94C6-FEE65CD41173}" presName="connectorText" presStyleLbl="sibTrans1D1" presStyleIdx="6" presStyleCnt="8"/>
      <dgm:spPr/>
    </dgm:pt>
    <dgm:pt modelId="{F432920C-1BA3-4549-BD59-869C5383F158}" type="pres">
      <dgm:prSet presAssocID="{FB1E4B1F-2E6D-4CEE-8389-F113C7A1B3E9}" presName="node" presStyleLbl="node1" presStyleIdx="7" presStyleCnt="9">
        <dgm:presLayoutVars>
          <dgm:bulletEnabled val="1"/>
        </dgm:presLayoutVars>
      </dgm:prSet>
      <dgm:spPr/>
    </dgm:pt>
    <dgm:pt modelId="{7456B952-84A9-455C-A693-8891A979D79E}" type="pres">
      <dgm:prSet presAssocID="{3AFF02F5-C1DC-452B-ACBA-B991B909DBB1}" presName="sibTrans" presStyleLbl="sibTrans1D1" presStyleIdx="7" presStyleCnt="8"/>
      <dgm:spPr/>
    </dgm:pt>
    <dgm:pt modelId="{2AEFC1B7-4D7F-4091-B640-DFA89498BF37}" type="pres">
      <dgm:prSet presAssocID="{3AFF02F5-C1DC-452B-ACBA-B991B909DBB1}" presName="connectorText" presStyleLbl="sibTrans1D1" presStyleIdx="7" presStyleCnt="8"/>
      <dgm:spPr/>
    </dgm:pt>
    <dgm:pt modelId="{3C8B6921-97BF-4BCB-9B1F-ABC7A319A23E}" type="pres">
      <dgm:prSet presAssocID="{A521541B-601D-44BB-9D14-BD17375D9126}" presName="node" presStyleLbl="node1" presStyleIdx="8" presStyleCnt="9" custScaleX="99268">
        <dgm:presLayoutVars>
          <dgm:bulletEnabled val="1"/>
        </dgm:presLayoutVars>
      </dgm:prSet>
      <dgm:spPr/>
    </dgm:pt>
  </dgm:ptLst>
  <dgm:cxnLst>
    <dgm:cxn modelId="{99F6970D-FDD0-45F9-99AA-3B0AF7D22C21}" type="presOf" srcId="{044DC4E3-3EC9-400B-A0FE-1F626357E0DB}" destId="{F1BB9FA6-31A7-4BDE-9F07-186682902CE5}" srcOrd="0" destOrd="0" presId="urn:microsoft.com/office/officeart/2005/8/layout/bProcess3"/>
    <dgm:cxn modelId="{B5C72020-6B56-4753-B42D-A8C1291EEBD0}" type="presOf" srcId="{A521541B-601D-44BB-9D14-BD17375D9126}" destId="{3C8B6921-97BF-4BCB-9B1F-ABC7A319A23E}" srcOrd="0" destOrd="0" presId="urn:microsoft.com/office/officeart/2005/8/layout/bProcess3"/>
    <dgm:cxn modelId="{A3CC532C-4D47-4AEE-96CF-8782AD40F621}" srcId="{F952566E-93B1-4839-8156-E82577832907}" destId="{33C51D29-F083-466F-A3D3-4A69DE7D35AA}" srcOrd="0" destOrd="0" parTransId="{EAB746D9-D6AD-4132-AA8D-CE268F321607}" sibTransId="{99364FDF-4E87-4FA5-A827-B9B607A921C2}"/>
    <dgm:cxn modelId="{72AB9230-D27F-4484-B97C-973116C6EFE8}" type="presOf" srcId="{E7BE220B-25ED-4A6E-94C6-FEE65CD41173}" destId="{07DEB126-F6FE-49E4-9884-A68626A57CDC}" srcOrd="0" destOrd="0" presId="urn:microsoft.com/office/officeart/2005/8/layout/bProcess3"/>
    <dgm:cxn modelId="{400CE233-166D-4F95-8949-C0D64D0575A4}" srcId="{F952566E-93B1-4839-8156-E82577832907}" destId="{FCBFD353-9693-4974-ACDA-25ED32FBB4AD}" srcOrd="3" destOrd="0" parTransId="{36BB6E9E-140D-42A3-8480-50A88DFA397A}" sibTransId="{2367E91E-68B1-4142-A3B0-17CC72B42B3B}"/>
    <dgm:cxn modelId="{1BB14838-34DF-477A-B3E7-4F3E6EE81489}" type="presOf" srcId="{99364FDF-4E87-4FA5-A827-B9B607A921C2}" destId="{FB899644-3DF2-4798-B9BE-BD6C62CD4633}" srcOrd="0" destOrd="0" presId="urn:microsoft.com/office/officeart/2005/8/layout/bProcess3"/>
    <dgm:cxn modelId="{B6A62D42-33B9-4F5C-A1C6-12932B664C60}" type="presOf" srcId="{F952566E-93B1-4839-8156-E82577832907}" destId="{AC5E54F8-1CCF-4FF6-B511-6B2B709A7A14}" srcOrd="0" destOrd="0" presId="urn:microsoft.com/office/officeart/2005/8/layout/bProcess3"/>
    <dgm:cxn modelId="{7277AE46-49CE-4F80-8816-64D51107A78F}" type="presOf" srcId="{3AFF02F5-C1DC-452B-ACBA-B991B909DBB1}" destId="{2AEFC1B7-4D7F-4091-B640-DFA89498BF37}" srcOrd="1" destOrd="0" presId="urn:microsoft.com/office/officeart/2005/8/layout/bProcess3"/>
    <dgm:cxn modelId="{1F3B1447-3F84-491C-91AB-CB1D83061782}" type="presOf" srcId="{E0F5A348-4F48-4C42-B2D6-CABED0DB6260}" destId="{A99517F9-3F18-48AF-B96C-BC4F29B341A2}" srcOrd="0" destOrd="0" presId="urn:microsoft.com/office/officeart/2005/8/layout/bProcess3"/>
    <dgm:cxn modelId="{46FF8C47-D243-432F-B027-FA42234FB52B}" type="presOf" srcId="{73A1AD03-40F6-45E1-81AB-8F2F7CC469C9}" destId="{B7B3E78D-5147-43BA-B7C0-ADF36FBE9435}" srcOrd="0" destOrd="0" presId="urn:microsoft.com/office/officeart/2005/8/layout/bProcess3"/>
    <dgm:cxn modelId="{D035A047-7336-4DC5-9A90-A740C3FFCD54}" type="presOf" srcId="{FB1E4B1F-2E6D-4CEE-8389-F113C7A1B3E9}" destId="{F432920C-1BA3-4549-BD59-869C5383F158}" srcOrd="0" destOrd="0" presId="urn:microsoft.com/office/officeart/2005/8/layout/bProcess3"/>
    <dgm:cxn modelId="{EACEAA4E-E2B0-47DA-A9E7-69E4202CF2E2}" srcId="{F952566E-93B1-4839-8156-E82577832907}" destId="{7536F606-ED25-4E94-87C6-7BC181680A36}" srcOrd="2" destOrd="0" parTransId="{2A0DA4BC-FC11-4E97-982B-103172E9FDC8}" sibTransId="{0408F477-9F7D-4B54-8954-DAE4E3F548EF}"/>
    <dgm:cxn modelId="{D203DE52-4A6F-46D9-8A23-A6294228C21C}" type="presOf" srcId="{E7BE220B-25ED-4A6E-94C6-FEE65CD41173}" destId="{06BAF511-8871-489D-9236-38AB3958C669}" srcOrd="1" destOrd="0" presId="urn:microsoft.com/office/officeart/2005/8/layout/bProcess3"/>
    <dgm:cxn modelId="{E073B363-4961-48F2-9004-CBD04790B69A}" type="presOf" srcId="{0408F477-9F7D-4B54-8954-DAE4E3F548EF}" destId="{14AB0892-649C-4B5D-AC93-AB5F53C452D0}" srcOrd="0" destOrd="0" presId="urn:microsoft.com/office/officeart/2005/8/layout/bProcess3"/>
    <dgm:cxn modelId="{1E15EE6F-7670-4FD4-8A50-BAD22443040F}" type="presOf" srcId="{40D173F9-C2C6-4F6E-BC63-567BB0EC3325}" destId="{F6201378-64A6-41F7-9ED1-908751CB5DA6}" srcOrd="0" destOrd="0" presId="urn:microsoft.com/office/officeart/2005/8/layout/bProcess3"/>
    <dgm:cxn modelId="{01343271-B609-40FF-BB34-AE2E2B65C533}" type="presOf" srcId="{33C51D29-F083-466F-A3D3-4A69DE7D35AA}" destId="{A40CA7B2-3B19-40AC-9B34-76C50BFC36B4}" srcOrd="0" destOrd="0" presId="urn:microsoft.com/office/officeart/2005/8/layout/bProcess3"/>
    <dgm:cxn modelId="{4A310E73-4136-4164-9D50-6E240F1F876C}" type="presOf" srcId="{FCBFD353-9693-4974-ACDA-25ED32FBB4AD}" destId="{D71B0301-2690-48D6-BB1D-E55AA0F2EE45}" srcOrd="0" destOrd="0" presId="urn:microsoft.com/office/officeart/2005/8/layout/bProcess3"/>
    <dgm:cxn modelId="{E365FC7A-0A3D-4A93-AAA6-98B1FB006447}" type="presOf" srcId="{E0332979-666D-4FE9-BF08-BF1D7D24BDAC}" destId="{63DBAB29-6695-4708-AD05-82726CC97FCC}" srcOrd="1" destOrd="0" presId="urn:microsoft.com/office/officeart/2005/8/layout/bProcess3"/>
    <dgm:cxn modelId="{908BD57B-AB57-404F-A6FE-5D8D20623553}" srcId="{F952566E-93B1-4839-8156-E82577832907}" destId="{E0F5A348-4F48-4C42-B2D6-CABED0DB6260}" srcOrd="1" destOrd="0" parTransId="{4095E80D-0888-4E83-A2BA-0EDA5A0975D5}" sibTransId="{574C00BC-BDFD-4D60-97D7-B54D6C0CEA67}"/>
    <dgm:cxn modelId="{21518687-ABB8-4987-AF93-E3631EC33357}" type="presOf" srcId="{574C00BC-BDFD-4D60-97D7-B54D6C0CEA67}" destId="{3421BBAB-F8A9-4D30-84FF-B4E095542492}" srcOrd="0" destOrd="0" presId="urn:microsoft.com/office/officeart/2005/8/layout/bProcess3"/>
    <dgm:cxn modelId="{02DA6D8F-89BF-4F93-A9A6-CF1000725A2C}" type="presOf" srcId="{40D173F9-C2C6-4F6E-BC63-567BB0EC3325}" destId="{4E36E86A-7C3E-4F0F-AE04-AF7D06BAF4E3}" srcOrd="1" destOrd="0" presId="urn:microsoft.com/office/officeart/2005/8/layout/bProcess3"/>
    <dgm:cxn modelId="{A68445A2-5AC3-42AC-A623-07D7774B1E66}" type="presOf" srcId="{99364FDF-4E87-4FA5-A827-B9B607A921C2}" destId="{B67E56F4-26C4-445A-ADA5-08576D8E6331}" srcOrd="1" destOrd="0" presId="urn:microsoft.com/office/officeart/2005/8/layout/bProcess3"/>
    <dgm:cxn modelId="{AE4A2AA3-6B36-4C79-B38E-71B92651A8BB}" srcId="{F952566E-93B1-4839-8156-E82577832907}" destId="{044DC4E3-3EC9-400B-A0FE-1F626357E0DB}" srcOrd="6" destOrd="0" parTransId="{C1BE6C8D-2598-45C2-92CA-66C2B8EAA39A}" sibTransId="{E7BE220B-25ED-4A6E-94C6-FEE65CD41173}"/>
    <dgm:cxn modelId="{BCA822AF-82B1-4F13-ABCC-D0F03FC2E84E}" type="presOf" srcId="{0408F477-9F7D-4B54-8954-DAE4E3F548EF}" destId="{566A9A21-E24B-418E-B7B4-22F6AA569021}" srcOrd="1" destOrd="0" presId="urn:microsoft.com/office/officeart/2005/8/layout/bProcess3"/>
    <dgm:cxn modelId="{E01E27BF-0376-4F58-9E5A-0D0FD05C1DBC}" srcId="{F952566E-93B1-4839-8156-E82577832907}" destId="{11AFD247-B39A-4E9E-9784-51DD5FB49B10}" srcOrd="5" destOrd="0" parTransId="{885F97DA-32EF-4A31-B8E9-39F65F4BF789}" sibTransId="{40D173F9-C2C6-4F6E-BC63-567BB0EC3325}"/>
    <dgm:cxn modelId="{135F82C0-439B-427A-A0E3-3D54B06ABCB2}" type="presOf" srcId="{3AFF02F5-C1DC-452B-ACBA-B991B909DBB1}" destId="{7456B952-84A9-455C-A693-8891A979D79E}" srcOrd="0" destOrd="0" presId="urn:microsoft.com/office/officeart/2005/8/layout/bProcess3"/>
    <dgm:cxn modelId="{6C72E3C0-2CEE-4E87-A0BF-1DE1C00023B8}" type="presOf" srcId="{574C00BC-BDFD-4D60-97D7-B54D6C0CEA67}" destId="{DE5AC263-19F4-483C-846B-8C2A7BF333C4}" srcOrd="1" destOrd="0" presId="urn:microsoft.com/office/officeart/2005/8/layout/bProcess3"/>
    <dgm:cxn modelId="{DECE1FCF-AED0-4D7B-AA68-B5C448107A9A}" srcId="{F952566E-93B1-4839-8156-E82577832907}" destId="{A521541B-601D-44BB-9D14-BD17375D9126}" srcOrd="8" destOrd="0" parTransId="{43868223-C1C8-46B3-95D7-0354A42388CB}" sibTransId="{4FA35C95-287F-4B23-A0BA-AA4FAA826788}"/>
    <dgm:cxn modelId="{0094B6D3-D9C6-4532-91C8-57C13D9618B7}" type="presOf" srcId="{11AFD247-B39A-4E9E-9784-51DD5FB49B10}" destId="{7D628792-75C4-4731-8869-18FDE55AC7D3}" srcOrd="0" destOrd="0" presId="urn:microsoft.com/office/officeart/2005/8/layout/bProcess3"/>
    <dgm:cxn modelId="{C0F223D6-969D-42E2-9755-3A81C44D5F20}" srcId="{F952566E-93B1-4839-8156-E82577832907}" destId="{FB1E4B1F-2E6D-4CEE-8389-F113C7A1B3E9}" srcOrd="7" destOrd="0" parTransId="{BC93B164-B096-4CD5-B3EE-F5C05382CE87}" sibTransId="{3AFF02F5-C1DC-452B-ACBA-B991B909DBB1}"/>
    <dgm:cxn modelId="{CE2458D6-E864-4E16-AF9E-EB17AFD916E6}" type="presOf" srcId="{7536F606-ED25-4E94-87C6-7BC181680A36}" destId="{C6C8C923-A774-4565-B01F-D389A9D230EF}" srcOrd="0" destOrd="0" presId="urn:microsoft.com/office/officeart/2005/8/layout/bProcess3"/>
    <dgm:cxn modelId="{003467DB-DD58-404A-8971-7756D5591B91}" srcId="{F952566E-93B1-4839-8156-E82577832907}" destId="{73A1AD03-40F6-45E1-81AB-8F2F7CC469C9}" srcOrd="4" destOrd="0" parTransId="{37BDFEC0-FE42-432E-B0BC-2B775ECD3C13}" sibTransId="{E0332979-666D-4FE9-BF08-BF1D7D24BDAC}"/>
    <dgm:cxn modelId="{AAA54EE2-E1DC-46C7-8651-638E892CFCD6}" type="presOf" srcId="{E0332979-666D-4FE9-BF08-BF1D7D24BDAC}" destId="{86CBC366-DAE1-4222-A464-360DA47C4E94}" srcOrd="0" destOrd="0" presId="urn:microsoft.com/office/officeart/2005/8/layout/bProcess3"/>
    <dgm:cxn modelId="{7AF6CDE5-7222-43A0-8D1A-5E5DC6610500}" type="presOf" srcId="{2367E91E-68B1-4142-A3B0-17CC72B42B3B}" destId="{D7CC5CF7-6FA2-4674-8E91-828CEB612A77}" srcOrd="1" destOrd="0" presId="urn:microsoft.com/office/officeart/2005/8/layout/bProcess3"/>
    <dgm:cxn modelId="{543B28FD-D782-4FEF-A246-88DE704C35DE}" type="presOf" srcId="{2367E91E-68B1-4142-A3B0-17CC72B42B3B}" destId="{873060B1-38C4-46FF-B1F8-94FE9F6426FB}" srcOrd="0" destOrd="0" presId="urn:microsoft.com/office/officeart/2005/8/layout/bProcess3"/>
    <dgm:cxn modelId="{F0AAA22E-2C7E-4423-B65E-D00739019B6C}" type="presParOf" srcId="{AC5E54F8-1CCF-4FF6-B511-6B2B709A7A14}" destId="{A40CA7B2-3B19-40AC-9B34-76C50BFC36B4}" srcOrd="0" destOrd="0" presId="urn:microsoft.com/office/officeart/2005/8/layout/bProcess3"/>
    <dgm:cxn modelId="{D804F27F-577D-4B59-B68C-AE4686C42C2D}" type="presParOf" srcId="{AC5E54F8-1CCF-4FF6-B511-6B2B709A7A14}" destId="{FB899644-3DF2-4798-B9BE-BD6C62CD4633}" srcOrd="1" destOrd="0" presId="urn:microsoft.com/office/officeart/2005/8/layout/bProcess3"/>
    <dgm:cxn modelId="{9B7B1395-9D06-4EA6-90A3-CB3FE8A79B31}" type="presParOf" srcId="{FB899644-3DF2-4798-B9BE-BD6C62CD4633}" destId="{B67E56F4-26C4-445A-ADA5-08576D8E6331}" srcOrd="0" destOrd="0" presId="urn:microsoft.com/office/officeart/2005/8/layout/bProcess3"/>
    <dgm:cxn modelId="{8C264E0F-F410-47FE-841E-1D23D9A33973}" type="presParOf" srcId="{AC5E54F8-1CCF-4FF6-B511-6B2B709A7A14}" destId="{A99517F9-3F18-48AF-B96C-BC4F29B341A2}" srcOrd="2" destOrd="0" presId="urn:microsoft.com/office/officeart/2005/8/layout/bProcess3"/>
    <dgm:cxn modelId="{FD7E327A-105D-493E-8DF7-BB839CD29A2D}" type="presParOf" srcId="{AC5E54F8-1CCF-4FF6-B511-6B2B709A7A14}" destId="{3421BBAB-F8A9-4D30-84FF-B4E095542492}" srcOrd="3" destOrd="0" presId="urn:microsoft.com/office/officeart/2005/8/layout/bProcess3"/>
    <dgm:cxn modelId="{A7482F36-5FD3-47E6-9122-98C65A8D0CBF}" type="presParOf" srcId="{3421BBAB-F8A9-4D30-84FF-B4E095542492}" destId="{DE5AC263-19F4-483C-846B-8C2A7BF333C4}" srcOrd="0" destOrd="0" presId="urn:microsoft.com/office/officeart/2005/8/layout/bProcess3"/>
    <dgm:cxn modelId="{51A9DC0C-5BBD-4E82-9F51-4EBB869C8360}" type="presParOf" srcId="{AC5E54F8-1CCF-4FF6-B511-6B2B709A7A14}" destId="{C6C8C923-A774-4565-B01F-D389A9D230EF}" srcOrd="4" destOrd="0" presId="urn:microsoft.com/office/officeart/2005/8/layout/bProcess3"/>
    <dgm:cxn modelId="{BA1065AE-C4B4-434E-86D1-1543D1CB317C}" type="presParOf" srcId="{AC5E54F8-1CCF-4FF6-B511-6B2B709A7A14}" destId="{14AB0892-649C-4B5D-AC93-AB5F53C452D0}" srcOrd="5" destOrd="0" presId="urn:microsoft.com/office/officeart/2005/8/layout/bProcess3"/>
    <dgm:cxn modelId="{B1270172-BE78-4DCB-A4F3-3A3E5FCA53A8}" type="presParOf" srcId="{14AB0892-649C-4B5D-AC93-AB5F53C452D0}" destId="{566A9A21-E24B-418E-B7B4-22F6AA569021}" srcOrd="0" destOrd="0" presId="urn:microsoft.com/office/officeart/2005/8/layout/bProcess3"/>
    <dgm:cxn modelId="{880BFB59-98C1-4D9D-A62A-C19E3763252F}" type="presParOf" srcId="{AC5E54F8-1CCF-4FF6-B511-6B2B709A7A14}" destId="{D71B0301-2690-48D6-BB1D-E55AA0F2EE45}" srcOrd="6" destOrd="0" presId="urn:microsoft.com/office/officeart/2005/8/layout/bProcess3"/>
    <dgm:cxn modelId="{6A4B2F7F-FB40-4A70-B61C-32B927C1E64E}" type="presParOf" srcId="{AC5E54F8-1CCF-4FF6-B511-6B2B709A7A14}" destId="{873060B1-38C4-46FF-B1F8-94FE9F6426FB}" srcOrd="7" destOrd="0" presId="urn:microsoft.com/office/officeart/2005/8/layout/bProcess3"/>
    <dgm:cxn modelId="{4D0646E0-827D-47D5-BA9F-C5FAB304ED0A}" type="presParOf" srcId="{873060B1-38C4-46FF-B1F8-94FE9F6426FB}" destId="{D7CC5CF7-6FA2-4674-8E91-828CEB612A77}" srcOrd="0" destOrd="0" presId="urn:microsoft.com/office/officeart/2005/8/layout/bProcess3"/>
    <dgm:cxn modelId="{7DDBDE5D-59D3-4370-B77F-60DFF9382045}" type="presParOf" srcId="{AC5E54F8-1CCF-4FF6-B511-6B2B709A7A14}" destId="{B7B3E78D-5147-43BA-B7C0-ADF36FBE9435}" srcOrd="8" destOrd="0" presId="urn:microsoft.com/office/officeart/2005/8/layout/bProcess3"/>
    <dgm:cxn modelId="{486D77D5-729B-4756-AF6E-32D0B652DD05}" type="presParOf" srcId="{AC5E54F8-1CCF-4FF6-B511-6B2B709A7A14}" destId="{86CBC366-DAE1-4222-A464-360DA47C4E94}" srcOrd="9" destOrd="0" presId="urn:microsoft.com/office/officeart/2005/8/layout/bProcess3"/>
    <dgm:cxn modelId="{AEEE648A-3FF2-4B2E-8652-6148260986F5}" type="presParOf" srcId="{86CBC366-DAE1-4222-A464-360DA47C4E94}" destId="{63DBAB29-6695-4708-AD05-82726CC97FCC}" srcOrd="0" destOrd="0" presId="urn:microsoft.com/office/officeart/2005/8/layout/bProcess3"/>
    <dgm:cxn modelId="{3AC9E790-3661-4D28-9049-4C343558E642}" type="presParOf" srcId="{AC5E54F8-1CCF-4FF6-B511-6B2B709A7A14}" destId="{7D628792-75C4-4731-8869-18FDE55AC7D3}" srcOrd="10" destOrd="0" presId="urn:microsoft.com/office/officeart/2005/8/layout/bProcess3"/>
    <dgm:cxn modelId="{5DB56ED0-951C-494A-87D2-613B48A46C08}" type="presParOf" srcId="{AC5E54F8-1CCF-4FF6-B511-6B2B709A7A14}" destId="{F6201378-64A6-41F7-9ED1-908751CB5DA6}" srcOrd="11" destOrd="0" presId="urn:microsoft.com/office/officeart/2005/8/layout/bProcess3"/>
    <dgm:cxn modelId="{CA2C54AD-62C7-4063-BDE2-9404D217CD02}" type="presParOf" srcId="{F6201378-64A6-41F7-9ED1-908751CB5DA6}" destId="{4E36E86A-7C3E-4F0F-AE04-AF7D06BAF4E3}" srcOrd="0" destOrd="0" presId="urn:microsoft.com/office/officeart/2005/8/layout/bProcess3"/>
    <dgm:cxn modelId="{683EF69C-0F15-4D0F-B64E-67A402FC4FC0}" type="presParOf" srcId="{AC5E54F8-1CCF-4FF6-B511-6B2B709A7A14}" destId="{F1BB9FA6-31A7-4BDE-9F07-186682902CE5}" srcOrd="12" destOrd="0" presId="urn:microsoft.com/office/officeart/2005/8/layout/bProcess3"/>
    <dgm:cxn modelId="{B0243EB0-2AE4-4363-B171-52AEB441095E}" type="presParOf" srcId="{AC5E54F8-1CCF-4FF6-B511-6B2B709A7A14}" destId="{07DEB126-F6FE-49E4-9884-A68626A57CDC}" srcOrd="13" destOrd="0" presId="urn:microsoft.com/office/officeart/2005/8/layout/bProcess3"/>
    <dgm:cxn modelId="{8DCE97A9-449A-4C6C-B5ED-CA26EE7A8038}" type="presParOf" srcId="{07DEB126-F6FE-49E4-9884-A68626A57CDC}" destId="{06BAF511-8871-489D-9236-38AB3958C669}" srcOrd="0" destOrd="0" presId="urn:microsoft.com/office/officeart/2005/8/layout/bProcess3"/>
    <dgm:cxn modelId="{9A8F3C30-04C4-44A5-93FD-22B97C6C9892}" type="presParOf" srcId="{AC5E54F8-1CCF-4FF6-B511-6B2B709A7A14}" destId="{F432920C-1BA3-4549-BD59-869C5383F158}" srcOrd="14" destOrd="0" presId="urn:microsoft.com/office/officeart/2005/8/layout/bProcess3"/>
    <dgm:cxn modelId="{8BB5BE20-FF13-4D61-885E-48E63113C99B}" type="presParOf" srcId="{AC5E54F8-1CCF-4FF6-B511-6B2B709A7A14}" destId="{7456B952-84A9-455C-A693-8891A979D79E}" srcOrd="15" destOrd="0" presId="urn:microsoft.com/office/officeart/2005/8/layout/bProcess3"/>
    <dgm:cxn modelId="{456B2018-BE17-41E7-9604-0684FF2D6A23}" type="presParOf" srcId="{7456B952-84A9-455C-A693-8891A979D79E}" destId="{2AEFC1B7-4D7F-4091-B640-DFA89498BF37}" srcOrd="0" destOrd="0" presId="urn:microsoft.com/office/officeart/2005/8/layout/bProcess3"/>
    <dgm:cxn modelId="{089BF328-A70F-4F28-833F-2DE54540A886}" type="presParOf" srcId="{AC5E54F8-1CCF-4FF6-B511-6B2B709A7A14}" destId="{3C8B6921-97BF-4BCB-9B1F-ABC7A319A23E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99644-3DF2-4798-B9BE-BD6C62CD4633}">
      <dsp:nvSpPr>
        <dsp:cNvPr id="0" name=""/>
        <dsp:cNvSpPr/>
      </dsp:nvSpPr>
      <dsp:spPr>
        <a:xfrm>
          <a:off x="2558681" y="703207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5910" y="746058"/>
        <a:ext cx="28687" cy="5737"/>
      </dsp:txXfrm>
    </dsp:sp>
    <dsp:sp modelId="{A40CA7B2-3B19-40AC-9B34-76C50BFC36B4}">
      <dsp:nvSpPr>
        <dsp:cNvPr id="0" name=""/>
        <dsp:cNvSpPr/>
      </dsp:nvSpPr>
      <dsp:spPr>
        <a:xfrm>
          <a:off x="65936" y="563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1917</a:t>
          </a:r>
          <a:r>
            <a:rPr lang="pt-BR" sz="1600" kern="1200"/>
            <a:t>: Melvin Jones fundou LCI.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65936" y="563"/>
        <a:ext cx="2494545" cy="1496727"/>
      </dsp:txXfrm>
    </dsp:sp>
    <dsp:sp modelId="{3421BBAB-F8A9-4D30-84FF-B4E095542492}">
      <dsp:nvSpPr>
        <dsp:cNvPr id="0" name=""/>
        <dsp:cNvSpPr/>
      </dsp:nvSpPr>
      <dsp:spPr>
        <a:xfrm>
          <a:off x="5626972" y="703207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84201" y="746058"/>
        <a:ext cx="28687" cy="5737"/>
      </dsp:txXfrm>
    </dsp:sp>
    <dsp:sp modelId="{A99517F9-3F18-48AF-B96C-BC4F29B341A2}">
      <dsp:nvSpPr>
        <dsp:cNvPr id="0" name=""/>
        <dsp:cNvSpPr/>
      </dsp:nvSpPr>
      <dsp:spPr>
        <a:xfrm>
          <a:off x="3134227" y="563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1920</a:t>
          </a:r>
          <a:r>
            <a:rPr lang="pt-BR" sz="1600" kern="1200"/>
            <a:t>: LCI se torna internacional com o clube canadense.</a:t>
          </a:r>
        </a:p>
      </dsp:txBody>
      <dsp:txXfrm>
        <a:off x="3134227" y="563"/>
        <a:ext cx="2494545" cy="1496727"/>
      </dsp:txXfrm>
    </dsp:sp>
    <dsp:sp modelId="{14AB0892-649C-4B5D-AC93-AB5F53C452D0}">
      <dsp:nvSpPr>
        <dsp:cNvPr id="0" name=""/>
        <dsp:cNvSpPr/>
      </dsp:nvSpPr>
      <dsp:spPr>
        <a:xfrm>
          <a:off x="1313209" y="1495490"/>
          <a:ext cx="6136581" cy="543145"/>
        </a:xfrm>
        <a:custGeom>
          <a:avLst/>
          <a:gdLst/>
          <a:ahLst/>
          <a:cxnLst/>
          <a:rect l="0" t="0" r="0" b="0"/>
          <a:pathLst>
            <a:path>
              <a:moveTo>
                <a:pt x="6136581" y="0"/>
              </a:moveTo>
              <a:lnTo>
                <a:pt x="6136581" y="288672"/>
              </a:lnTo>
              <a:lnTo>
                <a:pt x="0" y="288672"/>
              </a:lnTo>
              <a:lnTo>
                <a:pt x="0" y="543145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7416" y="1764194"/>
        <a:ext cx="308167" cy="5737"/>
      </dsp:txXfrm>
    </dsp:sp>
    <dsp:sp modelId="{C6C8C923-A774-4565-B01F-D389A9D230EF}">
      <dsp:nvSpPr>
        <dsp:cNvPr id="0" name=""/>
        <dsp:cNvSpPr/>
      </dsp:nvSpPr>
      <dsp:spPr>
        <a:xfrm>
          <a:off x="6202518" y="563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1925</a:t>
          </a:r>
          <a:r>
            <a:rPr lang="pt-BR" sz="1600" kern="1200"/>
            <a:t>: Helen Keller desafiou os Leões a se tornarem os “Paladinos dos Cegos”.</a:t>
          </a:r>
        </a:p>
      </dsp:txBody>
      <dsp:txXfrm>
        <a:off x="6202518" y="563"/>
        <a:ext cx="2494545" cy="1496727"/>
      </dsp:txXfrm>
    </dsp:sp>
    <dsp:sp modelId="{873060B1-38C4-46FF-B1F8-94FE9F6426FB}">
      <dsp:nvSpPr>
        <dsp:cNvPr id="0" name=""/>
        <dsp:cNvSpPr/>
      </dsp:nvSpPr>
      <dsp:spPr>
        <a:xfrm>
          <a:off x="2558681" y="2773680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5910" y="2816531"/>
        <a:ext cx="28687" cy="5737"/>
      </dsp:txXfrm>
    </dsp:sp>
    <dsp:sp modelId="{D71B0301-2690-48D6-BB1D-E55AA0F2EE45}">
      <dsp:nvSpPr>
        <dsp:cNvPr id="0" name=""/>
        <dsp:cNvSpPr/>
      </dsp:nvSpPr>
      <dsp:spPr>
        <a:xfrm>
          <a:off x="65936" y="2071036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1945</a:t>
          </a:r>
          <a:r>
            <a:rPr lang="pt-BR" sz="1600" kern="1200"/>
            <a:t>: LCI ajudou a redigir a Carta das Nações Unidas.</a:t>
          </a:r>
        </a:p>
      </dsp:txBody>
      <dsp:txXfrm>
        <a:off x="65936" y="2071036"/>
        <a:ext cx="2494545" cy="1496727"/>
      </dsp:txXfrm>
    </dsp:sp>
    <dsp:sp modelId="{86CBC366-DAE1-4222-A464-360DA47C4E94}">
      <dsp:nvSpPr>
        <dsp:cNvPr id="0" name=""/>
        <dsp:cNvSpPr/>
      </dsp:nvSpPr>
      <dsp:spPr>
        <a:xfrm>
          <a:off x="5626972" y="2773680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84201" y="2816531"/>
        <a:ext cx="28687" cy="5737"/>
      </dsp:txXfrm>
    </dsp:sp>
    <dsp:sp modelId="{B7B3E78D-5147-43BA-B7C0-ADF36FBE9435}">
      <dsp:nvSpPr>
        <dsp:cNvPr id="0" name=""/>
        <dsp:cNvSpPr/>
      </dsp:nvSpPr>
      <dsp:spPr>
        <a:xfrm>
          <a:off x="3134227" y="2071036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1957</a:t>
          </a:r>
          <a:r>
            <a:rPr lang="pt-BR" sz="1600" kern="1200"/>
            <a:t>: O Programa de Leo Clubes é criado.</a:t>
          </a:r>
        </a:p>
      </dsp:txBody>
      <dsp:txXfrm>
        <a:off x="3134227" y="2071036"/>
        <a:ext cx="2494545" cy="1496727"/>
      </dsp:txXfrm>
    </dsp:sp>
    <dsp:sp modelId="{F6201378-64A6-41F7-9ED1-908751CB5DA6}">
      <dsp:nvSpPr>
        <dsp:cNvPr id="0" name=""/>
        <dsp:cNvSpPr/>
      </dsp:nvSpPr>
      <dsp:spPr>
        <a:xfrm>
          <a:off x="1313209" y="3565963"/>
          <a:ext cx="6136581" cy="543145"/>
        </a:xfrm>
        <a:custGeom>
          <a:avLst/>
          <a:gdLst/>
          <a:ahLst/>
          <a:cxnLst/>
          <a:rect l="0" t="0" r="0" b="0"/>
          <a:pathLst>
            <a:path>
              <a:moveTo>
                <a:pt x="6136581" y="0"/>
              </a:moveTo>
              <a:lnTo>
                <a:pt x="6136581" y="288672"/>
              </a:lnTo>
              <a:lnTo>
                <a:pt x="0" y="288672"/>
              </a:lnTo>
              <a:lnTo>
                <a:pt x="0" y="543145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27416" y="3834667"/>
        <a:ext cx="308167" cy="5737"/>
      </dsp:txXfrm>
    </dsp:sp>
    <dsp:sp modelId="{7D628792-75C4-4731-8869-18FDE55AC7D3}">
      <dsp:nvSpPr>
        <dsp:cNvPr id="0" name=""/>
        <dsp:cNvSpPr/>
      </dsp:nvSpPr>
      <dsp:spPr>
        <a:xfrm>
          <a:off x="6202518" y="2071036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1968</a:t>
          </a:r>
          <a:r>
            <a:rPr lang="pt-BR" sz="1600" kern="1200" dirty="0"/>
            <a:t>: A Fundação de Lions Clubs International é estabelecida.</a:t>
          </a:r>
        </a:p>
      </dsp:txBody>
      <dsp:txXfrm>
        <a:off x="6202518" y="2071036"/>
        <a:ext cx="2494545" cy="1496727"/>
      </dsp:txXfrm>
    </dsp:sp>
    <dsp:sp modelId="{07DEB126-F6FE-49E4-9884-A68626A57CDC}">
      <dsp:nvSpPr>
        <dsp:cNvPr id="0" name=""/>
        <dsp:cNvSpPr/>
      </dsp:nvSpPr>
      <dsp:spPr>
        <a:xfrm>
          <a:off x="2558681" y="4844152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15910" y="4887003"/>
        <a:ext cx="28687" cy="5737"/>
      </dsp:txXfrm>
    </dsp:sp>
    <dsp:sp modelId="{F1BB9FA6-31A7-4BDE-9F07-186682902CE5}">
      <dsp:nvSpPr>
        <dsp:cNvPr id="0" name=""/>
        <dsp:cNvSpPr/>
      </dsp:nvSpPr>
      <dsp:spPr>
        <a:xfrm>
          <a:off x="65936" y="4141509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1987:</a:t>
          </a:r>
          <a:r>
            <a:rPr lang="pt-BR" sz="1600" kern="1200" dirty="0"/>
            <a:t> LCI se tornou a primeira grande organização de clubes de serviço a admitir mulheres como associadas.</a:t>
          </a:r>
        </a:p>
      </dsp:txBody>
      <dsp:txXfrm>
        <a:off x="65936" y="4141509"/>
        <a:ext cx="2494545" cy="1496727"/>
      </dsp:txXfrm>
    </dsp:sp>
    <dsp:sp modelId="{7456B952-84A9-455C-A693-8891A979D79E}">
      <dsp:nvSpPr>
        <dsp:cNvPr id="0" name=""/>
        <dsp:cNvSpPr/>
      </dsp:nvSpPr>
      <dsp:spPr>
        <a:xfrm>
          <a:off x="5626972" y="4844152"/>
          <a:ext cx="54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3145" y="45720"/>
              </a:lnTo>
            </a:path>
          </a:pathLst>
        </a:custGeom>
        <a:noFill/>
        <a:ln w="28575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84201" y="4887003"/>
        <a:ext cx="28687" cy="5737"/>
      </dsp:txXfrm>
    </dsp:sp>
    <dsp:sp modelId="{F432920C-1BA3-4549-BD59-869C5383F158}">
      <dsp:nvSpPr>
        <dsp:cNvPr id="0" name=""/>
        <dsp:cNvSpPr/>
      </dsp:nvSpPr>
      <dsp:spPr>
        <a:xfrm>
          <a:off x="3134227" y="4141509"/>
          <a:ext cx="249454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1990</a:t>
          </a:r>
          <a:r>
            <a:rPr lang="pt-BR" sz="1600" kern="1200"/>
            <a:t>: SightFirst é lançado.</a:t>
          </a:r>
        </a:p>
      </dsp:txBody>
      <dsp:txXfrm>
        <a:off x="3134227" y="4141509"/>
        <a:ext cx="2494545" cy="1496727"/>
      </dsp:txXfrm>
    </dsp:sp>
    <dsp:sp modelId="{3C8B6921-97BF-4BCB-9B1F-ABC7A319A23E}">
      <dsp:nvSpPr>
        <dsp:cNvPr id="0" name=""/>
        <dsp:cNvSpPr/>
      </dsp:nvSpPr>
      <dsp:spPr>
        <a:xfrm>
          <a:off x="6202518" y="4141509"/>
          <a:ext cx="2476285" cy="1496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/>
            <a:t>Hoje:</a:t>
          </a:r>
          <a:r>
            <a:rPr lang="pt-BR" sz="1600" kern="1200"/>
            <a:t> Nossa rede internacional cresceu e já abrange mais de 200 países e regiões geográficas.</a:t>
          </a:r>
        </a:p>
      </dsp:txBody>
      <dsp:txXfrm>
        <a:off x="6202518" y="4141509"/>
        <a:ext cx="2476285" cy="1496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FB6CD2-FB8A-4F8C-B206-B41AB6B9E6FA}" type="datetimeFigureOut">
              <a:rPr lang="en-US" smtClean="0"/>
              <a:pPr/>
              <a:t>5/19/22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8CB218-6248-4E90-A305-D08BD6F16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5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/>
              <a:t>Dica para o Instrutor:</a:t>
            </a:r>
            <a:r>
              <a:rPr lang="pt-BR" b="1" baseline="0"/>
              <a:t> </a:t>
            </a:r>
            <a:r>
              <a:rPr lang="pt-BR"/>
              <a:t>Adicione informações adicionais, conforme necessário, como o nome do instrutor da Orientação para Novos Associados.</a:t>
            </a:r>
            <a:r>
              <a:rPr lang="pt-BR" baseline="0"/>
              <a:t> Use este PowerPoint, juntamente com o Guia de Treinamento para a Orientação de Novos Associados. Certifique-se de que cada participante tenha o Guia de Orientação para Novos Associados para que possam seguir com a apresentação.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3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/>
              <a:t>Dica para o Instrutor: </a:t>
            </a:r>
            <a:r>
              <a:rPr lang="pt-BR" baseline="0"/>
              <a:t>Considere adicionar fotos dos projetos no slide se elas estiverem disponíveis.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21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73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/>
              <a:t>Dica para o Instrutor: </a:t>
            </a:r>
            <a:r>
              <a:rPr lang="pt-BR" baseline="0"/>
              <a:t>Adicione qualquer informação da reunião que sentir ser importante.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0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/>
              <a:t>Dica para o Instrutor: </a:t>
            </a:r>
            <a:r>
              <a:rPr lang="pt-BR"/>
              <a:t>Explique que o orçamento das atividades consiste de recursos angariados através de projetos do clube junto ao público e só podem ser gastos para atender a uma necessidade comunitária ou pública.</a:t>
            </a:r>
            <a:r>
              <a:rPr lang="pt-BR" baseline="0"/>
              <a:t> O orçamento administrativo é o que financia as operações do clube e provém principalmente das quotas do clube.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97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6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/>
            <a:r>
              <a:rPr lang="pt-BR" b="1"/>
              <a:t>Dica para o Instrutor: </a:t>
            </a:r>
            <a:r>
              <a:rPr lang="pt-BR"/>
              <a:t>Considere apresentar informações adicionais sobre o seu distrito e distrito múltiplo, como os limites do seu distrito e distrito múltiplo.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85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Dica para o Instrutor:</a:t>
            </a:r>
            <a:r>
              <a:rPr lang="pt-BR" b="0" baseline="0"/>
              <a:t> Brevemente, explique cada um destes cargos. Os cargos são encontrados no guia do instrutor e participante.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84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11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48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22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90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45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58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21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13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36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36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/>
              <a:t>Dica para o Instrutor:</a:t>
            </a:r>
            <a:r>
              <a:rPr lang="pt-BR" b="1" baseline="0"/>
              <a:t> </a:t>
            </a:r>
            <a:r>
              <a:rPr lang="pt-BR"/>
              <a:t>Edite este slide se achar necessário. Remova coisas que não se aplicam ao seu clube, ou adicione coisas que não estejam atualmente incluídas.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91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b="1"/>
              <a:t>Dica para o Instrutor: </a:t>
            </a:r>
            <a:r>
              <a:rPr lang="pt-BR" b="0"/>
              <a:t>Adicione os nomes dos atuais dirigentes do clube.</a:t>
            </a:r>
            <a:r>
              <a:rPr lang="pt-BR" b="0" baseline="0"/>
              <a:t> Adicione ou remova os pontos se o seu clube possui dirigentes diferentes dos que estão listados.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5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47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65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Dica para o Instrutor:</a:t>
            </a:r>
            <a:r>
              <a:rPr lang="pt-BR" b="0" baseline="0"/>
              <a:t> Adicione informações a este slide para mostrar prêmios adicionais que estão disponíveis pelo seu clube, distrito ou distrito múltiplo.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CB218-6248-4E90-A305-D08BD6F1607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102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30272"/>
            <a:ext cx="7772400" cy="1470025"/>
          </a:xfrm>
          <a:prstGeom prst="rect">
            <a:avLst/>
          </a:prstGeo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32169"/>
            <a:ext cx="7772400" cy="11826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B95FA4-8212-A345-80AE-13F43BA08B34}"/>
              </a:ext>
            </a:extLst>
          </p:cNvPr>
          <p:cNvSpPr/>
          <p:nvPr userDrawn="1"/>
        </p:nvSpPr>
        <p:spPr>
          <a:xfrm>
            <a:off x="3846871" y="257985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43BA83-D9EF-AE02-EF2D-09C4CC351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7" t="341" r="-2526" b="-4912"/>
          <a:stretch/>
        </p:blipFill>
        <p:spPr>
          <a:xfrm>
            <a:off x="6324600" y="4267200"/>
            <a:ext cx="2590800" cy="24304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3009-3CC1-6A40-BFFD-854B7C071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FC75D6-680F-0449-8530-3C2394DC8369}"/>
              </a:ext>
            </a:extLst>
          </p:cNvPr>
          <p:cNvSpPr/>
          <p:nvPr userDrawn="1"/>
        </p:nvSpPr>
        <p:spPr bwMode="auto">
          <a:xfrm>
            <a:off x="0" y="653368"/>
            <a:ext cx="9144000" cy="5899832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FE14C-F497-D643-95F9-6C242EE719CD}"/>
              </a:ext>
            </a:extLst>
          </p:cNvPr>
          <p:cNvSpPr/>
          <p:nvPr userDrawn="1"/>
        </p:nvSpPr>
        <p:spPr>
          <a:xfrm>
            <a:off x="0" y="653368"/>
            <a:ext cx="91440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FBD7EB-5E70-374B-93E8-F3740CFBF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13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co background 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0" y="0"/>
            <a:ext cx="9135900" cy="6858000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 userDrawn="1"/>
        </p:nvSpPr>
        <p:spPr bwMode="auto">
          <a:xfrm>
            <a:off x="8534400" y="6553200"/>
            <a:ext cx="342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fld id="{84BD56EB-63C0-4B7E-9277-A8B569449C02}" type="slidenum">
              <a:rPr lang="en-US" sz="1000" baseline="0">
                <a:solidFill>
                  <a:srgbClr val="00539F"/>
                </a:solidFill>
              </a:rPr>
              <a:pPr eaLnBrk="0" hangingPunct="0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t>‹#›</a:t>
            </a:fld>
            <a:endParaRPr lang="en-US" sz="1000" baseline="0" dirty="0">
              <a:solidFill>
                <a:srgbClr val="00539F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Lions Clubs International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866900" y="6553200"/>
            <a:ext cx="541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Presentation Title Here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co background 1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0" y="0"/>
            <a:ext cx="9135900" cy="68580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8534400" y="6553200"/>
            <a:ext cx="342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fld id="{84BD56EB-63C0-4B7E-9277-A8B569449C02}" type="slidenum">
              <a:rPr lang="en-US" sz="1000" baseline="0">
                <a:solidFill>
                  <a:srgbClr val="00539F"/>
                </a:solidFill>
              </a:rPr>
              <a:pPr eaLnBrk="0" hangingPunct="0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t>‹#›</a:t>
            </a:fld>
            <a:endParaRPr lang="en-US" sz="1000" baseline="0" dirty="0">
              <a:solidFill>
                <a:srgbClr val="00539F"/>
              </a:solidFill>
            </a:endParaRPr>
          </a:p>
        </p:txBody>
      </p:sp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228600" y="6553200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Lions Clubs International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866900" y="6553200"/>
            <a:ext cx="541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000" baseline="0" dirty="0">
                <a:solidFill>
                  <a:srgbClr val="00338D"/>
                </a:solidFill>
              </a:rPr>
              <a:t>Presentation Title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04800" y="4343401"/>
            <a:ext cx="8534400" cy="762000"/>
          </a:xfrm>
          <a:prstGeom prst="rect">
            <a:avLst/>
          </a:prstGeom>
        </p:spPr>
        <p:txBody>
          <a:bodyPr anchor="t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500" b="0" dirty="0" smtClean="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04800" y="2552700"/>
            <a:ext cx="8534400" cy="1752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18C6C-B280-AB4B-9290-69CC57070DC0}"/>
              </a:ext>
            </a:extLst>
          </p:cNvPr>
          <p:cNvSpPr/>
          <p:nvPr userDrawn="1"/>
        </p:nvSpPr>
        <p:spPr bwMode="auto">
          <a:xfrm>
            <a:off x="0" y="0"/>
            <a:ext cx="9144000" cy="653368"/>
          </a:xfrm>
          <a:prstGeom prst="rect">
            <a:avLst/>
          </a:prstGeom>
          <a:solidFill>
            <a:srgbClr val="10233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F72000-3B39-DE4C-9D7B-BB9A3CFEC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367"/>
            <a:ext cx="3004627" cy="5066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6672AA-65B7-A94A-81BA-8FF14B6749C4}"/>
              </a:ext>
            </a:extLst>
          </p:cNvPr>
          <p:cNvSpPr/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10233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5966EE7-359A-8144-A0AD-5D03E23BA1EC}"/>
              </a:ext>
            </a:extLst>
          </p:cNvPr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F72000-3B39-DE4C-9D7B-BB9A3CFEC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3367"/>
            <a:ext cx="3004627" cy="5066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66509-CD39-3948-90D8-440DF62AF655}"/>
              </a:ext>
            </a:extLst>
          </p:cNvPr>
          <p:cNvSpPr/>
          <p:nvPr userDrawn="1"/>
        </p:nvSpPr>
        <p:spPr>
          <a:xfrm>
            <a:off x="0" y="653368"/>
            <a:ext cx="91440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2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685800"/>
            <a:ext cx="8839200" cy="5791200"/>
          </a:xfrm>
        </p:spPr>
        <p:txBody>
          <a:bodyPr/>
          <a:lstStyle>
            <a:lvl1pPr>
              <a:defRPr sz="2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Bann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2438400"/>
            <a:ext cx="8839200" cy="4038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9144000" cy="17526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815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 rot="5400000">
            <a:off x="1599409" y="3581401"/>
            <a:ext cx="5944391" cy="793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CF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0" y="685800"/>
            <a:ext cx="4419600" cy="5791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382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685800"/>
            <a:ext cx="4343400" cy="57912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1600200" y="3581400"/>
            <a:ext cx="5943600" cy="1588"/>
          </a:xfrm>
          <a:prstGeom prst="line">
            <a:avLst/>
          </a:prstGeom>
          <a:solidFill>
            <a:srgbClr val="FFFFFF"/>
          </a:solidFill>
          <a:ln w="38100" cap="flat" cmpd="sng" algn="ctr">
            <a:solidFill>
              <a:srgbClr val="FFCF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8200" y="685800"/>
            <a:ext cx="4343400" cy="57912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BD3190-88D3-124E-B42A-9BD528F2567C}"/>
              </a:ext>
            </a:extLst>
          </p:cNvPr>
          <p:cNvSpPr/>
          <p:nvPr userDrawn="1"/>
        </p:nvSpPr>
        <p:spPr bwMode="auto">
          <a:xfrm>
            <a:off x="0" y="0"/>
            <a:ext cx="9144000" cy="653368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7584FE-BC56-244E-80A0-E94E03730D3F}"/>
              </a:ext>
            </a:extLst>
          </p:cNvPr>
          <p:cNvSpPr/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1023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Box 9"/>
          <p:cNvSpPr txBox="1">
            <a:spLocks noChangeArrowheads="1"/>
          </p:cNvSpPr>
          <p:nvPr userDrawn="1"/>
        </p:nvSpPr>
        <p:spPr bwMode="auto">
          <a:xfrm>
            <a:off x="8534400" y="6560894"/>
            <a:ext cx="3429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fld id="{84BD56EB-63C0-4B7E-9277-A8B569449C02}" type="slidenum">
              <a:rPr lang="en-US" sz="900" b="1" baseline="0">
                <a:solidFill>
                  <a:schemeClr val="bg1"/>
                </a:solidFill>
              </a:rPr>
              <a:pPr algn="r" eaLnBrk="0" hangingPunct="0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t>‹#›</a:t>
            </a:fld>
            <a:endParaRPr lang="en-US" sz="900" b="1" baseline="0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228600" y="6560894"/>
            <a:ext cx="16002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900" baseline="0" dirty="0">
                <a:solidFill>
                  <a:schemeClr val="bg1"/>
                </a:solidFill>
              </a:rPr>
              <a:t>Lions Clubs International</a:t>
            </a: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866900" y="6537811"/>
            <a:ext cx="541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b="1" baseline="0" dirty="0">
                <a:solidFill>
                  <a:schemeClr val="bg1"/>
                </a:solidFill>
              </a:rPr>
              <a:t>New Member Orientation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460E735-49F7-9B45-992F-8C0CA7DCEC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5ACF8-A815-D348-82FA-0390FDB351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76200"/>
            <a:ext cx="482533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1C064E-0C88-E84F-B331-B6112A37B79E}"/>
              </a:ext>
            </a:extLst>
          </p:cNvPr>
          <p:cNvSpPr/>
          <p:nvPr userDrawn="1"/>
        </p:nvSpPr>
        <p:spPr>
          <a:xfrm>
            <a:off x="0" y="653368"/>
            <a:ext cx="91440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26" r:id="rId3"/>
    <p:sldLayoutId id="2147483715" r:id="rId4"/>
    <p:sldLayoutId id="2147483724" r:id="rId5"/>
    <p:sldLayoutId id="2147483716" r:id="rId6"/>
    <p:sldLayoutId id="2147483720" r:id="rId7"/>
    <p:sldLayoutId id="2147483717" r:id="rId8"/>
    <p:sldLayoutId id="2147483721" r:id="rId9"/>
    <p:sldLayoutId id="2147483718" r:id="rId10"/>
    <p:sldLayoutId id="2147483719" r:id="rId11"/>
    <p:sldLayoutId id="2147483725" r:id="rId12"/>
    <p:sldLayoutId id="2147483722" r:id="rId13"/>
    <p:sldLayoutId id="214748372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800" b="1" dirty="0" smtClean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>
          <a:solidFill>
            <a:srgbClr val="55565A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rgbClr val="55565A"/>
          </a:solidFill>
          <a:latin typeface="+mn-lt"/>
        </a:defRPr>
      </a:lvl2pPr>
      <a:lvl3pPr marL="1144588" indent="-2301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○"/>
        <a:defRPr sz="2000">
          <a:solidFill>
            <a:srgbClr val="55565A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▫"/>
        <a:defRPr sz="1800">
          <a:solidFill>
            <a:srgbClr val="55565A"/>
          </a:solidFill>
          <a:latin typeface="+mn-lt"/>
        </a:defRPr>
      </a:lvl4pPr>
      <a:lvl5pPr marL="2058988" indent="-2301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◦"/>
        <a:tabLst>
          <a:tab pos="2058988" algn="l"/>
        </a:tabLst>
        <a:defRPr sz="1600">
          <a:solidFill>
            <a:srgbClr val="55565A"/>
          </a:solidFill>
          <a:latin typeface="+mn-lt"/>
        </a:defRPr>
      </a:lvl5pPr>
      <a:lvl6pPr marL="22860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cicon.lionsclubs.org/pt-b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be.com/lionsclubs" TargetMode="External"/><Relationship Id="rId5" Type="http://schemas.openxmlformats.org/officeDocument/2006/relationships/hyperlink" Target="https://twitter.com/lionsclubs" TargetMode="External"/><Relationship Id="rId4" Type="http://schemas.openxmlformats.org/officeDocument/2006/relationships/hyperlink" Target="http://www.facebook.com/lionsclub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>
                <a:latin typeface="+mn-lt"/>
              </a:rPr>
              <a:t>Orientação para Novos Associados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/>
              <a:t>[Inserir nome do clube aqui]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Premiações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201D36D-85C1-6E4A-B858-94B5702C3B83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2000" b="1">
                <a:solidFill>
                  <a:srgbClr val="10233E"/>
                </a:solidFill>
              </a:rPr>
              <a:t>Enquanto o serviço em si é a própria recompensa, mas as realizações especiais e históricas merecem reconhecimento e comemoração. Os prêmios abaixo são prêmios dos quais todos os Leões podem alcançar. 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Chaves por Aumento de Associados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Chevrons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Reconhecimento do Associado Patrocinador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Prêmios de Extensão</a:t>
            </a:r>
          </a:p>
        </p:txBody>
      </p:sp>
    </p:spTree>
    <p:extLst>
      <p:ext uri="{BB962C8B-B14F-4D97-AF65-F5344CB8AC3E}">
        <p14:creationId xmlns:p14="http://schemas.microsoft.com/office/powerpoint/2010/main" val="293364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Atividades de Serviço e de Angariação de Fundos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36DA655-3AC9-3B43-9753-2082C74141CC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[Liste os projetos de serviço com os quais o seu clube esteja envolvido]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Quadro Associativo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5829E90-DE34-5343-A30D-A37F88C49378}"/>
              </a:ext>
            </a:extLst>
          </p:cNvPr>
          <p:cNvSpPr txBox="1">
            <a:spLocks/>
          </p:cNvSpPr>
          <p:nvPr/>
        </p:nvSpPr>
        <p:spPr bwMode="auto">
          <a:xfrm>
            <a:off x="304800" y="914400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1800" b="1" dirty="0">
                <a:solidFill>
                  <a:srgbClr val="10233E"/>
                </a:solidFill>
              </a:rPr>
              <a:t>Os benefícios proporcionados pela afiliação aos Lions clubes são inúmeros e incluem: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Fazer parte de uma comunidade global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Apoio, ferramentas e recursos para melhorar seu serviço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Oportunidades de desenvolvimento de liderança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A satisfação e alegria de ajudar os mais carentes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Oportunidades de fazer contatos com os líderes da comunidade local e internacional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Amizade e companheirismo com pessoas que tenham a mesma mentalidade de serviço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650" dirty="0"/>
              <a:t>Respeito e credibilidade de ser Leão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Reuniões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C4DFD07-BFAF-D64A-A2A3-42A07CB1CEDF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Quando: </a:t>
            </a:r>
            <a:r>
              <a:rPr lang="pt-BR" sz="2000"/>
              <a:t>[Inserir]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Onde: </a:t>
            </a:r>
            <a:r>
              <a:rPr lang="pt-BR" sz="2000"/>
              <a:t>[Inserir]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~1\KHeyne\LOCALS~1\Temp\Temporary Internet Files\Content.IE5\F0WJ0XYM\MP900430936[1].jpg"/>
          <p:cNvPicPr>
            <a:picLocks noChangeAspect="1" noChangeArrowheads="1"/>
          </p:cNvPicPr>
          <p:nvPr/>
        </p:nvPicPr>
        <p:blipFill>
          <a:blip r:embed="rId3"/>
          <a:srcRect l="6792" t="12245" r="13061" b="8163"/>
          <a:stretch>
            <a:fillRect/>
          </a:stretch>
        </p:blipFill>
        <p:spPr bwMode="auto">
          <a:xfrm>
            <a:off x="5175739" y="3962400"/>
            <a:ext cx="3663461" cy="2421610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C9F229-DC1A-EF43-84C6-7751FCEB6D78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Total das quotas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800"/>
              <a:t>Quotas do Clube: </a:t>
            </a:r>
            <a:r>
              <a:rPr lang="pt-BR" sz="1800" b="1">
                <a:solidFill>
                  <a:srgbClr val="10233E"/>
                </a:solidFill>
              </a:rPr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800"/>
              <a:t>Quotas do Distrito e Distrito Múltiplo: </a:t>
            </a:r>
            <a:r>
              <a:rPr lang="pt-BR" sz="1800" b="1">
                <a:solidFill>
                  <a:srgbClr val="10233E"/>
                </a:solidFill>
              </a:rPr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800"/>
              <a:t>Quotas Internacionais: </a:t>
            </a:r>
            <a:r>
              <a:rPr lang="pt-BR" sz="1800" b="1">
                <a:solidFill>
                  <a:srgbClr val="10233E"/>
                </a:solidFill>
              </a:rPr>
              <a:t>US$ 43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8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>
                <a:solidFill>
                  <a:srgbClr val="10233E"/>
                </a:solidFill>
              </a:rPr>
              <a:t>Orçamento para Atividades</a:t>
            </a:r>
          </a:p>
          <a:p>
            <a:pPr marL="0" indent="0">
              <a:buClr>
                <a:srgbClr val="EAB71F"/>
              </a:buClr>
              <a:buNone/>
            </a:pPr>
            <a:endParaRPr lang="en-US" sz="18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>
                <a:solidFill>
                  <a:srgbClr val="10233E"/>
                </a:solidFill>
              </a:rPr>
              <a:t>Orçamento Administrativo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Quotas e Orçamentos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Como nos Comunicamos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7C2175D-177D-284A-8ACA-77C8B222E909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[Liste todas as formas de comunicação do clube, incluindo boletins, emails, página do Facebook, website e etc.]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4EA5037D-1B41-B943-B54D-F3E9A12C6B2B}"/>
              </a:ext>
            </a:extLst>
          </p:cNvPr>
          <p:cNvSpPr txBox="1">
            <a:spLocks/>
          </p:cNvSpPr>
          <p:nvPr/>
        </p:nvSpPr>
        <p:spPr bwMode="auto">
          <a:xfrm>
            <a:off x="304800" y="38100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000"/>
              <a:t>Distrito e Distrito Múltiplo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7D26DA20-BC13-BD4C-EDCB-D82D7C5DA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 b="60606"/>
          <a:stretch/>
        </p:blipFill>
        <p:spPr bwMode="auto">
          <a:xfrm>
            <a:off x="800100" y="1295400"/>
            <a:ext cx="7543800" cy="1447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Estrutura Organizacional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BD4EA2E-BE2C-3A46-AC4A-A940CD48E1B4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Há cerca de 750 distritos com 35 clubes ou mais, e pelo menos 1.250 associados em cada distrito.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800"/>
              <a:t>Cada distrito possui um governador de distrito.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>
                <a:solidFill>
                  <a:srgbClr val="10233E"/>
                </a:solidFill>
              </a:rPr>
              <a:t>Os distritos múltiplos são formados por dois ou mais distritos dentro de um território.</a:t>
            </a:r>
          </a:p>
          <a:p>
            <a:pPr marL="0" indent="0">
              <a:buClr>
                <a:srgbClr val="EAB71F"/>
              </a:buClr>
              <a:buNone/>
            </a:pPr>
            <a:endParaRPr lang="en-US" sz="18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>
                <a:solidFill>
                  <a:srgbClr val="10233E"/>
                </a:solidFill>
              </a:rPr>
              <a:t>Nosso Distrito Múltiplo: </a:t>
            </a:r>
            <a:r>
              <a:rPr lang="pt-BR" sz="18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8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>
                <a:solidFill>
                  <a:srgbClr val="10233E"/>
                </a:solidFill>
              </a:rPr>
              <a:t>Nosso Distrito: </a:t>
            </a:r>
            <a:r>
              <a:rPr lang="pt-BR" sz="18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Liderança de Distrito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599541D-5DE6-BE4B-9698-99FC04C3F7F1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Governador de Distrito: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Primeiro Vice-Governador de Distrito: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Segundo Vice-Governador de Distrito: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Secretário-Tesoureiro de Gabinete: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Assessores de Distrito: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Presidente de Divisão: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Conselho de Governadores: </a:t>
            </a:r>
            <a:r>
              <a:rPr lang="pt-BR" sz="2000"/>
              <a:t>[Inserir]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Equipe Global de Ação: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Presidente da Equipe Global de Ação de Distrito (Governador de Distrito): 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Coordenador de Distrito da Equipe Global do Quadro Associativo  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Coordenador de Distrito da Equipe Global de Liderança 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Coordenador de Distrito da Equipe Global de Serviço  [Inserir]</a:t>
            </a:r>
          </a:p>
          <a:p>
            <a:pPr marL="457200" lvl="1" indent="0">
              <a:buClr>
                <a:srgbClr val="EAB71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30865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Convenção de Distrito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B5EF436-5655-434C-987B-EF114AFC9FE8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As Convenções de Distrito têm por finalidade: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Desenvolver o companheirismo entre os Leões do distrito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Tratar de questões gerais de âmbito distrital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Eleger o governador e outros dirigentes do distrito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Conduzir seminários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6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[Inserir informações sobre a convenção de distrito deste ano.]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Resumo da Orientação para Novos Associados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1104900" y="3124200"/>
            <a:ext cx="6934200" cy="3352800"/>
          </a:xfrm>
        </p:spPr>
        <p:txBody>
          <a:bodyPr/>
          <a:lstStyle/>
          <a:p>
            <a:pPr marL="0" indent="0">
              <a:buClr>
                <a:srgbClr val="F4B500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A Orientação para Novos Associados é dividida em quatro seções: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chemeClr val="bg1"/>
                </a:solidFill>
              </a:rPr>
              <a:t>Quem são os Leões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chemeClr val="bg1"/>
                </a:solidFill>
              </a:rPr>
              <a:t>Seu Clube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chemeClr val="bg1"/>
                </a:solidFill>
              </a:rPr>
              <a:t>Distrito e Distrito Múltiplo</a:t>
            </a:r>
          </a:p>
          <a:p>
            <a:pPr lvl="1">
              <a:buClr>
                <a:srgbClr val="F4B500"/>
              </a:buClr>
              <a:buFont typeface="Courier New" panose="02070309020205020404" pitchFamily="49" charset="0"/>
              <a:buChar char="o"/>
            </a:pPr>
            <a:r>
              <a:rPr lang="pt-BR" dirty="0">
                <a:solidFill>
                  <a:schemeClr val="bg1"/>
                </a:solidFill>
              </a:rPr>
              <a:t>Lions Clubs International (LCI)</a:t>
            </a: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C6BEBA5C-AAF1-D0BE-3B8D-DE745EDDB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" t="82221" r="505" b="-403"/>
          <a:stretch/>
        </p:blipFill>
        <p:spPr bwMode="auto">
          <a:xfrm>
            <a:off x="762000" y="1173296"/>
            <a:ext cx="7543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Como o Distrito e o Distrito Múltiplo se comunicam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4E71431-DB75-7145-B7B0-DDF8827C6765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[Liste todas as formas de comunicação do distrito e distrito múltiplo, incluindo boletins, página do Facebook, emails, website e etc.]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C834AC8A-DB0F-684F-B7D3-0755DCCB6342}"/>
              </a:ext>
            </a:extLst>
          </p:cNvPr>
          <p:cNvSpPr txBox="1">
            <a:spLocks/>
          </p:cNvSpPr>
          <p:nvPr/>
        </p:nvSpPr>
        <p:spPr bwMode="auto">
          <a:xfrm>
            <a:off x="304800" y="38100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pt-BR" sz="4000" dirty="0"/>
              <a:t>Lions Clubs International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4549B5F1-1639-C54A-A7E3-B8FEB4F7A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08"/>
          <a:stretch/>
        </p:blipFill>
        <p:spPr bwMode="auto">
          <a:xfrm>
            <a:off x="800100" y="1295400"/>
            <a:ext cx="7543800" cy="1447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História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685800"/>
          <a:ext cx="9144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52400" y="762000"/>
          <a:ext cx="8763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8" name="Picture 2" descr="O:\Public Relations &amp; Communications\Common\Photos\Headquarters &amp; Historical\Melvin Jones w name.jpg"/>
          <p:cNvPicPr>
            <a:picLocks noChangeAspect="1" noChangeArrowheads="1"/>
          </p:cNvPicPr>
          <p:nvPr/>
        </p:nvPicPr>
        <p:blipFill>
          <a:blip r:embed="rId13" cstate="print"/>
          <a:srcRect l="22258" t="3565" r="11765" b="37334"/>
          <a:stretch>
            <a:fillRect/>
          </a:stretch>
        </p:blipFill>
        <p:spPr bwMode="auto">
          <a:xfrm>
            <a:off x="1981200" y="1600200"/>
            <a:ext cx="865992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Nome e Logotipo</a:t>
            </a:r>
          </a:p>
        </p:txBody>
      </p:sp>
      <p:pic>
        <p:nvPicPr>
          <p:cNvPr id="4" name="Picture 3" descr="LCI_emblem_2C_RG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3010916"/>
            <a:ext cx="2850379" cy="269930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C330117-3CE2-E640-8894-C510450E244A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dirty="0"/>
              <a:t>O nome oficial da associação é “The International </a:t>
            </a:r>
            <a:r>
              <a:rPr lang="pt-BR" sz="2000" dirty="0" err="1"/>
              <a:t>Association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Lions Clubs” ou simplesmente “Lions Clubs International.” 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16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dirty="0"/>
              <a:t>O nome Lions foi selecionado em votação secreta dentre vários, porque o leão significa força, coragem, lealdade e ação vital.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CE73BA6-4699-BC41-9F31-D6B630F2A3EB}"/>
              </a:ext>
            </a:extLst>
          </p:cNvPr>
          <p:cNvSpPr txBox="1">
            <a:spLocks/>
          </p:cNvSpPr>
          <p:nvPr/>
        </p:nvSpPr>
        <p:spPr bwMode="auto">
          <a:xfrm>
            <a:off x="152400" y="3010916"/>
            <a:ext cx="5257800" cy="17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O logotipo do Lions consiste em uma letra “L” dourada em um círculo azul com uma borda dourada. Nas duas laterais do círculo encontra-se o perfil da cabeça de um Leão, um olhando para trás, no passado de orgulho, e o outro olhando para frente, para o futuro otimista.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Estrutura Organizacional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A32E7F2-C6A1-A54F-B414-8461C3043471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Os dirigentes internacionais implementam as normas e servem como líderes incentivadores dos Leões do mundo.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b="1">
                <a:solidFill>
                  <a:srgbClr val="10233E"/>
                </a:solidFill>
              </a:rPr>
              <a:t>Presidente Internacional: </a:t>
            </a:r>
            <a:r>
              <a:rPr lang="pt-BR" sz="1600"/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b="1">
                <a:solidFill>
                  <a:srgbClr val="10233E"/>
                </a:solidFill>
              </a:rPr>
              <a:t>Primeiro Vice-Presidente: </a:t>
            </a:r>
            <a:r>
              <a:rPr lang="pt-BR" sz="1600"/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b="1">
                <a:solidFill>
                  <a:srgbClr val="10233E"/>
                </a:solidFill>
              </a:rPr>
              <a:t>Segundo Vice-Presidente: </a:t>
            </a:r>
            <a:r>
              <a:rPr lang="pt-BR" sz="1600"/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b="1">
                <a:solidFill>
                  <a:srgbClr val="10233E"/>
                </a:solidFill>
              </a:rPr>
              <a:t>Terceiro Vice-Presidente: </a:t>
            </a:r>
            <a:r>
              <a:rPr lang="pt-BR" sz="1600"/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b="1">
                <a:solidFill>
                  <a:srgbClr val="10233E"/>
                </a:solidFill>
              </a:rPr>
              <a:t>Ex-Presidente Internacional Imediato/ Presidente do Conselho de Curadores de LCIF: </a:t>
            </a:r>
            <a:r>
              <a:rPr lang="pt-BR" sz="1600"/>
              <a:t>[Inserir]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A Diretoria Internacional é o orgão que governa a associação.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/>
              <a:t>34 associados</a:t>
            </a:r>
          </a:p>
          <a:p>
            <a:pPr marL="457200" lvl="1" indent="0">
              <a:buClr>
                <a:srgbClr val="EAB71F"/>
              </a:buClr>
              <a:buNone/>
            </a:pPr>
            <a:endParaRPr lang="en-US" sz="1600" dirty="0"/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O Estatuto e Regulamentos Internacionais rege as operações da associação e estabelece as regras pelas quais a associação deve funcionar.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Convenção Internacional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AC6C183-9B34-AE49-8C66-B0A3AE40A2D5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686800" cy="131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2000" b="1" dirty="0">
                <a:solidFill>
                  <a:srgbClr val="10233E"/>
                </a:solidFill>
              </a:rPr>
              <a:t>A Convenção reúne milhares de Leões de todo o mundo para uma semana de assuntos do Leonismo, instrução, comemoração e companheirismo.</a:t>
            </a:r>
          </a:p>
          <a:p>
            <a:pPr marL="0" indent="0">
              <a:buClr>
                <a:srgbClr val="EAB71F"/>
              </a:buClr>
              <a:buNone/>
            </a:pPr>
            <a:endParaRPr lang="pt-BR" sz="1200" b="1" dirty="0">
              <a:solidFill>
                <a:srgbClr val="10233E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050A6B-C8D8-FC2C-7753-EC033F516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57221"/>
              </p:ext>
            </p:extLst>
          </p:nvPr>
        </p:nvGraphicFramePr>
        <p:xfrm>
          <a:off x="1905000" y="3271837"/>
          <a:ext cx="5842000" cy="314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42000">
                  <a:extLst>
                    <a:ext uri="{9D8B030D-6E8A-4147-A177-3AD203B41FA5}">
                      <a16:colId xmlns:a16="http://schemas.microsoft.com/office/drawing/2014/main" val="290455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Para saber </a:t>
                      </a:r>
                      <a:r>
                        <a:rPr lang="en-US" sz="2000" u="none" strike="noStrike" dirty="0" err="1">
                          <a:effectLst/>
                        </a:rPr>
                        <a:t>mais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visite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>
                          <a:effectLst/>
                          <a:hlinkClick r:id="rId3"/>
                        </a:rPr>
                        <a:t>LCICon.lionsclubs.org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60340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Sede Internacional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5E5BA61-9F5B-A14F-844A-D6EA8631B99F}"/>
              </a:ext>
            </a:extLst>
          </p:cNvPr>
          <p:cNvSpPr txBox="1">
            <a:spLocks/>
          </p:cNvSpPr>
          <p:nvPr/>
        </p:nvSpPr>
        <p:spPr bwMode="auto">
          <a:xfrm>
            <a:off x="368300" y="1208168"/>
            <a:ext cx="8382000" cy="473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rgbClr val="10233E"/>
                </a:solidFill>
              </a:rPr>
              <a:t>Localizada em </a:t>
            </a:r>
            <a:r>
              <a:rPr lang="pt-BR" sz="2000" b="1" dirty="0" err="1">
                <a:solidFill>
                  <a:srgbClr val="10233E"/>
                </a:solidFill>
              </a:rPr>
              <a:t>Oak</a:t>
            </a:r>
            <a:r>
              <a:rPr lang="pt-BR" sz="2000" b="1" dirty="0">
                <a:solidFill>
                  <a:srgbClr val="10233E"/>
                </a:solidFill>
              </a:rPr>
              <a:t> Brook, Illinois, EUA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 dirty="0">
                <a:solidFill>
                  <a:srgbClr val="10233E"/>
                </a:solidFill>
              </a:rPr>
              <a:t>Aproximadamente 275 funcionários em 11 divisões: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Convenção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Administração de Distritos e Clubes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Finanças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Tecnologia da Informação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Desenvolvimento de Liderança 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Jurídico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Fundação de Lions Clubs International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Marketing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Quadro Associativo 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Operações e Atendimento aos Associados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Atividades de serviço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B30DD-3F52-1D1E-8773-4A54B19DA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1389"/>
          <a:stretch/>
        </p:blipFill>
        <p:spPr>
          <a:xfrm>
            <a:off x="5194300" y="2283823"/>
            <a:ext cx="3340100" cy="22903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Fundação de Lions Clubs International (LCIF)</a:t>
            </a:r>
          </a:p>
        </p:txBody>
      </p:sp>
      <p:pic>
        <p:nvPicPr>
          <p:cNvPr id="2050" name="Picture 2" descr="C:\Documents and Settings\KHeyne\My Documents\My Pictures\LCI Photos\Logos\lcif_h2c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3352800" cy="978036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587C7B-4405-854A-B9A3-A7531D597772}"/>
              </a:ext>
            </a:extLst>
          </p:cNvPr>
          <p:cNvSpPr txBox="1">
            <a:spLocks/>
          </p:cNvSpPr>
          <p:nvPr/>
        </p:nvSpPr>
        <p:spPr bwMode="auto">
          <a:xfrm>
            <a:off x="152400" y="2209800"/>
            <a:ext cx="838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2000" b="1" dirty="0">
                <a:solidFill>
                  <a:srgbClr val="10233E"/>
                </a:solidFill>
              </a:rPr>
              <a:t>Fatos Importantes</a:t>
            </a:r>
          </a:p>
          <a:p>
            <a:pPr marL="0" indent="0">
              <a:buClr>
                <a:srgbClr val="EAB71F"/>
              </a:buClr>
              <a:buNone/>
            </a:pPr>
            <a:endParaRPr lang="pt-BR" sz="1400" b="1" dirty="0">
              <a:solidFill>
                <a:srgbClr val="10233E"/>
              </a:solidFill>
            </a:endParaRP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Fundada em 1968: fundação oficial de Lions Clubs International, impulsionando o serviço dos Leões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Concede financiamento de subsídios para projetos humanitários de grande escala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Depende de doações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Mais de US$1 bilhão em subsídios concedidos até o momento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Em meio à mais ambiciosa campanha de angariação de fundos de sua história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Fundação de Lions Clubs International (LCIF)</a:t>
            </a:r>
          </a:p>
        </p:txBody>
      </p:sp>
      <p:pic>
        <p:nvPicPr>
          <p:cNvPr id="5" name="Picture 2" descr="C:\Documents and Settings\KHeyne\My Documents\My Pictures\LCI Photos\Logos\lcif_h2c.tif">
            <a:extLst>
              <a:ext uri="{FF2B5EF4-FFF2-40B4-BE49-F238E27FC236}">
                <a16:creationId xmlns:a16="http://schemas.microsoft.com/office/drawing/2014/main" id="{CB319032-1A28-BC4C-AFC0-CD9966B7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3352800" cy="978036"/>
          </a:xfrm>
          <a:prstGeom prst="rect">
            <a:avLst/>
          </a:prstGeom>
          <a:noFill/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61D580-000D-924A-A593-994FBDF132C9}"/>
              </a:ext>
            </a:extLst>
          </p:cNvPr>
          <p:cNvSpPr txBox="1">
            <a:spLocks/>
          </p:cNvSpPr>
          <p:nvPr/>
        </p:nvSpPr>
        <p:spPr bwMode="auto">
          <a:xfrm>
            <a:off x="152400" y="2209800"/>
            <a:ext cx="838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2000" b="1" dirty="0">
                <a:solidFill>
                  <a:srgbClr val="10233E"/>
                </a:solidFill>
              </a:rPr>
              <a:t>+50 Anos de Impacto</a:t>
            </a:r>
          </a:p>
          <a:p>
            <a:pPr marL="0" indent="0">
              <a:buClr>
                <a:srgbClr val="EAB71F"/>
              </a:buClr>
              <a:buNone/>
            </a:pPr>
            <a:endParaRPr lang="pt-BR" sz="1400" b="1" dirty="0">
              <a:solidFill>
                <a:srgbClr val="10233E"/>
              </a:solidFill>
            </a:endParaRP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US$ 120 milhões em financiamento às vítimas de catástrofes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16 milhões de crianças atendidas graças ao Lions Quest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9.1 milhões de cirurgias de catarata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Milhões de crianças vacinadas contra o sarampo</a:t>
            </a:r>
          </a:p>
        </p:txBody>
      </p:sp>
    </p:spTree>
    <p:extLst>
      <p:ext uri="{BB962C8B-B14F-4D97-AF65-F5344CB8AC3E}">
        <p14:creationId xmlns:p14="http://schemas.microsoft.com/office/powerpoint/2010/main" val="3415522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Liderança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9C7BDCD-469E-E14A-9F8F-8CB7696FCEB4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686800" cy="497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2000" b="1" dirty="0">
                <a:solidFill>
                  <a:srgbClr val="10233E"/>
                </a:solidFill>
              </a:rPr>
              <a:t>LCI oferece oportunidades de treinamento e desenvolvimento aos Leões. A Equipe Global de Liderança (GLT) é a força motriz por trás destes programas, incluindo:</a:t>
            </a:r>
          </a:p>
          <a:p>
            <a:pPr marL="0" indent="0">
              <a:buClr>
                <a:srgbClr val="EAB71F"/>
              </a:buClr>
              <a:buNone/>
            </a:pPr>
            <a:endParaRPr lang="pt-BR" sz="1400" b="1" dirty="0">
              <a:solidFill>
                <a:srgbClr val="10233E"/>
              </a:solidFill>
            </a:endParaRP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Institutos de Liderança para Leões Emergentes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Institutos Avançados de Liderança </a:t>
            </a:r>
            <a:r>
              <a:rPr lang="pt-BR" sz="1600" dirty="0" err="1"/>
              <a:t>Leonística</a:t>
            </a:r>
            <a:endParaRPr lang="pt-BR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Institutos de Preparação de Instrutores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Institutos Regionais de Liderança </a:t>
            </a:r>
            <a:r>
              <a:rPr lang="pt-BR" sz="1600" dirty="0" err="1"/>
              <a:t>Leonística</a:t>
            </a:r>
            <a:endParaRPr lang="pt-BR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Seminário de Governadores de Distrito Eleitos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Financiamento para o Desenvolvimento de Liderança de Distrito Múltiplo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Programa de Financiamento da GLT de Distrito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 err="1"/>
              <a:t>Webinars</a:t>
            </a:r>
            <a:endParaRPr lang="pt-BR" sz="16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Centro </a:t>
            </a:r>
            <a:r>
              <a:rPr lang="pt-BR" sz="1600" dirty="0" err="1"/>
              <a:t>Leonístico</a:t>
            </a:r>
            <a:r>
              <a:rPr lang="pt-BR" sz="1600" dirty="0"/>
              <a:t> de Aprendizagem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Programa do Instrutor Certificado do Lions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50E86E0-6D30-DC12-F69F-1D263C22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b="2092"/>
          <a:stretch/>
        </p:blipFill>
        <p:spPr bwMode="auto">
          <a:xfrm>
            <a:off x="3733800" y="3352800"/>
            <a:ext cx="5410200" cy="31242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Quem são os Leões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118616"/>
            <a:ext cx="7772400" cy="5410200"/>
          </a:xfrm>
        </p:spPr>
        <p:txBody>
          <a:bodyPr/>
          <a:lstStyle/>
          <a:p>
            <a:pPr marL="0" indent="0">
              <a:buNone/>
            </a:pPr>
            <a:r>
              <a:rPr lang="pt-BR" b="1">
                <a:solidFill>
                  <a:srgbClr val="10233E"/>
                </a:solidFill>
              </a:rPr>
              <a:t>Os Leões são homens e mulheres dedicados a servir aos menos privilegiados em suas comunidades locais e no mundo inteiro.</a:t>
            </a:r>
          </a:p>
          <a:p>
            <a:pPr lvl="1"/>
            <a:endParaRPr lang="en-US" dirty="0"/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/>
              <a:t>Mais de 1,4 milhão de associados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/>
              <a:t>Em mais de 200 países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/>
              <a:t>Mais de 48.000 clubes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Atividades de Serviço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5893C1D-6A98-9A46-800E-4009C096261D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686800" cy="46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2000" b="1" dirty="0">
                <a:solidFill>
                  <a:srgbClr val="10233E"/>
                </a:solidFill>
              </a:rPr>
              <a:t>Como os Leões procuram atender às maiores necessidades de suas comunidades, nossas atividades são variadas, embora os Leões estejam unidos em cinco causas globais. A Equipe Global de Serviço (GST) é a força motriz por trás desses programas e coleta e compartilha histórias de serviço que impulsionam os líderes a agir.</a:t>
            </a:r>
          </a:p>
          <a:p>
            <a:pPr marL="0" indent="0">
              <a:buClr>
                <a:srgbClr val="EAB71F"/>
              </a:buClr>
              <a:buNone/>
            </a:pPr>
            <a:endParaRPr lang="pt-BR" sz="1400" b="1" dirty="0">
              <a:solidFill>
                <a:srgbClr val="10233E"/>
              </a:solidFill>
            </a:endParaRP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Diabetes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Visão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Fome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Meio ambiente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600" dirty="0"/>
              <a:t>Câncer infantil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Desenvolvimento do Quadro Associativo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4AAC061-E6C7-DB4C-84B8-9113DCC573F9}"/>
              </a:ext>
            </a:extLst>
          </p:cNvPr>
          <p:cNvSpPr txBox="1">
            <a:spLocks/>
          </p:cNvSpPr>
          <p:nvPr/>
        </p:nvSpPr>
        <p:spPr bwMode="auto">
          <a:xfrm>
            <a:off x="4572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EAB71F"/>
              </a:buClr>
              <a:buNone/>
            </a:pPr>
            <a:r>
              <a:rPr lang="pt-BR" sz="1600" b="1" dirty="0">
                <a:solidFill>
                  <a:srgbClr val="10233E"/>
                </a:solidFill>
              </a:rPr>
              <a:t>O recrutamento de novos associados para o seu clube assegura que haverá um fluxo contínuo de associados entusiasmados para servir as pessoas carentes e identificar novos serviços que podem ser feitos na comunidade. Os programas do quadro associativo criados para ajudar a estimular o crescimento e fomentar associados de qualidade incluem: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Afiliação de uma Unidade Familiar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Afiliação de Estudantes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Leo a Leão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Dia Mundial da Posse de Leões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Leo Clubes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Núcleos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0" indent="0">
              <a:buClr>
                <a:srgbClr val="EAB71F"/>
              </a:buClr>
              <a:buNone/>
            </a:pPr>
            <a:r>
              <a:rPr lang="pt-BR" sz="1600" b="1" dirty="0">
                <a:solidFill>
                  <a:srgbClr val="10233E"/>
                </a:solidFill>
              </a:rPr>
              <a:t>Além disso, formar novos clubes é essencial para servir uma área nova ou carente. A afiliação possui diversos tipos de clubes para ajudar cada associado a encontrar sua melhor opção: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Lions Clubes Tradicionais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Lions Clubes Universitários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Leo Lions Clubes </a:t>
            </a:r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Lions Clubes de </a:t>
            </a:r>
            <a:r>
              <a:rPr lang="pt-BR" sz="1400" dirty="0" err="1"/>
              <a:t>Lionesses</a:t>
            </a:r>
            <a:endParaRPr lang="pt-BR" sz="1400" dirty="0"/>
          </a:p>
          <a:p>
            <a:pPr lvl="1">
              <a:buClr>
                <a:srgbClr val="EAB71F"/>
              </a:buClr>
              <a:buFont typeface="Arial" panose="020B0604020202020204" pitchFamily="34" charset="0"/>
              <a:buChar char="•"/>
            </a:pPr>
            <a:r>
              <a:rPr lang="pt-BR" sz="1400" dirty="0"/>
              <a:t>Lions Clubes de Interesse Especial</a:t>
            </a:r>
          </a:p>
        </p:txBody>
      </p:sp>
    </p:spTree>
    <p:extLst>
      <p:ext uri="{BB962C8B-B14F-4D97-AF65-F5344CB8AC3E}">
        <p14:creationId xmlns:p14="http://schemas.microsoft.com/office/powerpoint/2010/main" val="1696935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DF25E3-3BA5-5148-973C-08C8E5972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18616"/>
            <a:ext cx="3135086" cy="41148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BF3840F-686F-8742-B322-10AC5355346C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8382000" cy="512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10233E"/>
                </a:solidFill>
              </a:rPr>
              <a:t>Revista LION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10233E"/>
                </a:solidFill>
              </a:rPr>
              <a:t>Mensagens de email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10233E"/>
                </a:solidFill>
              </a:rPr>
              <a:t>Website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10233E"/>
                </a:solidFill>
                <a:hlinkClick r:id="rId3"/>
              </a:rPr>
              <a:t>lionsclubs.org</a:t>
            </a:r>
            <a:r>
              <a:rPr lang="en-US" sz="1600" b="1" dirty="0">
                <a:solidFill>
                  <a:srgbClr val="10233E"/>
                </a:solidFill>
              </a:rPr>
              <a:t> 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endParaRPr lang="en-US" sz="2000" b="1" dirty="0">
              <a:solidFill>
                <a:srgbClr val="10233E"/>
              </a:solidFill>
            </a:endParaRP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10233E"/>
                </a:solidFill>
              </a:rPr>
              <a:t>Rede Social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10233E"/>
                </a:solidFill>
              </a:rPr>
              <a:t>Facebook</a:t>
            </a:r>
          </a:p>
          <a:p>
            <a:pPr lvl="2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10233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US" sz="1400" dirty="0" err="1">
                <a:solidFill>
                  <a:srgbClr val="10233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lionsclubs</a:t>
            </a:r>
            <a:endParaRPr lang="en-US" sz="1400" dirty="0">
              <a:solidFill>
                <a:srgbClr val="10233E"/>
              </a:solidFill>
            </a:endParaRP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10233E"/>
                </a:solidFill>
              </a:rPr>
              <a:t>Twitter</a:t>
            </a:r>
          </a:p>
          <a:p>
            <a:pPr lvl="2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10233E"/>
                </a:solidFill>
                <a:hlinkClick r:id="rId5"/>
              </a:rPr>
              <a:t>twitter.com/</a:t>
            </a:r>
            <a:r>
              <a:rPr lang="en-US" sz="1400" dirty="0" err="1">
                <a:solidFill>
                  <a:srgbClr val="10233E"/>
                </a:solidFill>
                <a:hlinkClick r:id="rId5"/>
              </a:rPr>
              <a:t>lionsclubs</a:t>
            </a:r>
            <a:r>
              <a:rPr lang="en-US" sz="1400" dirty="0">
                <a:solidFill>
                  <a:srgbClr val="10233E"/>
                </a:solidFill>
              </a:rPr>
              <a:t>  </a:t>
            </a:r>
          </a:p>
          <a:p>
            <a:pPr lvl="1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10233E"/>
                </a:solidFill>
              </a:rPr>
              <a:t>YouTube</a:t>
            </a:r>
          </a:p>
          <a:p>
            <a:pPr lvl="2"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en-US" sz="1400" dirty="0">
                <a:solidFill>
                  <a:srgbClr val="10233E"/>
                </a:solidFill>
                <a:hlinkClick r:id="rId6"/>
              </a:rPr>
              <a:t>youtube.com/</a:t>
            </a:r>
            <a:r>
              <a:rPr lang="en-US" sz="1400" dirty="0" err="1">
                <a:solidFill>
                  <a:srgbClr val="10233E"/>
                </a:solidFill>
                <a:hlinkClick r:id="rId6"/>
              </a:rPr>
              <a:t>lionsclubs</a:t>
            </a:r>
            <a:r>
              <a:rPr lang="en-US" sz="1400" dirty="0">
                <a:solidFill>
                  <a:srgbClr val="10233E"/>
                </a:solidFill>
              </a:rPr>
              <a:t> </a:t>
            </a:r>
          </a:p>
          <a:p>
            <a:pPr marL="914400" lvl="2" indent="0">
              <a:buClr>
                <a:srgbClr val="EAB71F"/>
              </a:buClr>
              <a:buNone/>
            </a:pPr>
            <a:endParaRPr lang="en-US" sz="1400" dirty="0">
              <a:solidFill>
                <a:srgbClr val="10233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Communications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E0F5FC-9847-2C45-8014-B35063AED0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1016"/>
            <a:ext cx="3276600" cy="22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53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Bem-vindo ao nosso Lions Clube!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/>
              <a:t>Dúvidas?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solidFill>
                  <a:schemeClr val="bg1"/>
                </a:solidFill>
              </a:rPr>
              <a:t>Quem são os Leões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410200"/>
          </a:xfrm>
        </p:spPr>
        <p:txBody>
          <a:bodyPr/>
          <a:lstStyle/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Declaração da Visão: </a:t>
            </a:r>
            <a:r>
              <a:rPr lang="pt-BR" sz="2000"/>
              <a:t>Ser o líder global em serviços comunitários e humanitários.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Declaração da Missão:</a:t>
            </a:r>
            <a:r>
              <a:rPr lang="pt-BR" sz="2000">
                <a:solidFill>
                  <a:srgbClr val="10233E"/>
                </a:solidFill>
              </a:rPr>
              <a:t> </a:t>
            </a:r>
            <a:r>
              <a:rPr lang="pt-BR" sz="2000"/>
              <a:t>Capacitar os voluntários para que possam servir às suas comunidades, atender às necessidades humanitárias, fomentar a paz e promover a compreensão mundial por meio dos Lions clubes.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Lema: </a:t>
            </a:r>
            <a:r>
              <a:rPr lang="pt-BR" sz="2000"/>
              <a:t>“Nós servimos”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Slogan: </a:t>
            </a:r>
            <a:r>
              <a:rPr lang="pt-BR" sz="2000"/>
              <a:t>Liberdade, Inteligência, Segurança da nossa nação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Propósitos: </a:t>
            </a:r>
            <a:r>
              <a:rPr lang="pt-BR" sz="2000"/>
              <a:t>LCI possui uma lista de propósitos para indicar por que os Lions clubes existem.</a:t>
            </a:r>
          </a:p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Código de Ética: </a:t>
            </a:r>
            <a:r>
              <a:rPr lang="pt-BR" sz="2000"/>
              <a:t>LCI tem um código de ética que define o padrão que os Leões devem aderir.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304800" y="3810000"/>
            <a:ext cx="8534400" cy="762000"/>
          </a:xfrm>
        </p:spPr>
        <p:txBody>
          <a:bodyPr/>
          <a:lstStyle/>
          <a:p>
            <a:pPr algn="ctr"/>
            <a:r>
              <a:rPr lang="pt-BR" sz="4000" b="1">
                <a:solidFill>
                  <a:schemeClr val="bg1"/>
                </a:solidFill>
              </a:rPr>
              <a:t>[Inserir nome do clube aqui]</a:t>
            </a:r>
          </a:p>
        </p:txBody>
      </p:sp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07A2C0A9-D1A1-62EC-7099-C927E9F20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06" b="20202"/>
          <a:stretch/>
        </p:blipFill>
        <p:spPr bwMode="auto">
          <a:xfrm>
            <a:off x="800100" y="1295400"/>
            <a:ext cx="7543800" cy="14478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História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4AF8279-88B5-7748-895F-0CC2F99ECC1C}"/>
              </a:ext>
            </a:extLst>
          </p:cNvPr>
          <p:cNvSpPr txBox="1">
            <a:spLocks/>
          </p:cNvSpPr>
          <p:nvPr/>
        </p:nvSpPr>
        <p:spPr bwMode="auto">
          <a:xfrm>
            <a:off x="152400" y="1118616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Ano fundado: </a:t>
            </a:r>
            <a:r>
              <a:rPr lang="pt-BR" sz="2000"/>
              <a:t>[Inserir]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Número de associados fundadores: </a:t>
            </a:r>
            <a:r>
              <a:rPr lang="pt-BR" sz="2000"/>
              <a:t>[Inserir]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Clubes patrocinados por nós: </a:t>
            </a:r>
            <a:r>
              <a:rPr lang="pt-BR" sz="2000"/>
              <a:t>[Inserir]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 b="1">
                <a:solidFill>
                  <a:srgbClr val="10233E"/>
                </a:solidFill>
              </a:rPr>
              <a:t>Prêmios ou realizações importantes: </a:t>
            </a:r>
            <a:r>
              <a:rPr lang="pt-BR" sz="2000"/>
              <a:t>[Inserir]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Dirigentes de Clube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A7C5D43-4B54-DC41-B3E3-4D6BF9BA83E0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Presidente: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Ex-Presidente Imediato: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Vice-Presidente: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Secretário: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Tesoureiro: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Assessor do Quadro Associativo: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Assessor de Comunicações de Marketing: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Assessor de Serviços: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Diretor Social: </a:t>
            </a:r>
            <a:r>
              <a:rPr lang="pt-BR" sz="1800" dirty="0"/>
              <a:t>[Inserir]</a:t>
            </a:r>
          </a:p>
          <a:p>
            <a:pPr>
              <a:lnSpc>
                <a:spcPct val="15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b="1" dirty="0">
                <a:solidFill>
                  <a:srgbClr val="10233E"/>
                </a:solidFill>
              </a:rPr>
              <a:t>Diretor Animador: </a:t>
            </a:r>
            <a:r>
              <a:rPr lang="pt-BR" sz="1800" dirty="0"/>
              <a:t>[Inserir]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Tradições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208E842-2561-F34F-8FF2-35145FDF848A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2000"/>
              <a:t>[Liste as tradições das quais seu clube participa e explique ao novo associado o motivo do clube segui-las.]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Eleições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545DF5-9EBB-0F43-A7D6-3966745A6343}"/>
              </a:ext>
            </a:extLst>
          </p:cNvPr>
          <p:cNvSpPr txBox="1">
            <a:spLocks/>
          </p:cNvSpPr>
          <p:nvPr/>
        </p:nvSpPr>
        <p:spPr bwMode="auto">
          <a:xfrm>
            <a:off x="457200" y="14478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>
                <a:solidFill>
                  <a:srgbClr val="55565A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55565A"/>
                </a:solidFill>
                <a:latin typeface="+mn-lt"/>
              </a:defRPr>
            </a:lvl2pPr>
            <a:lvl3pPr marL="11445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○"/>
              <a:defRPr sz="2000">
                <a:solidFill>
                  <a:srgbClr val="55565A"/>
                </a:solidFill>
                <a:latin typeface="+mn-lt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▫"/>
              <a:defRPr sz="1800">
                <a:solidFill>
                  <a:srgbClr val="55565A"/>
                </a:solidFill>
                <a:latin typeface="+mn-lt"/>
              </a:defRPr>
            </a:lvl4pPr>
            <a:lvl5pPr marL="205898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◦"/>
              <a:tabLst>
                <a:tab pos="2058988" algn="l"/>
              </a:tabLst>
              <a:defRPr sz="1600">
                <a:solidFill>
                  <a:srgbClr val="55565A"/>
                </a:solidFill>
                <a:latin typeface="+mn-lt"/>
              </a:defRPr>
            </a:lvl5pPr>
            <a:lvl6pPr marL="2286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2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4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dirty="0"/>
              <a:t>Os dirigentes são eleitos anualmente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dirty="0"/>
              <a:t>O presidente do clube nomeia um comitê de nomeações em março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dirty="0"/>
              <a:t>O comitê de nomeações seleciona os candidatos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dirty="0"/>
              <a:t>O clube vota em abril</a:t>
            </a:r>
          </a:p>
          <a:p>
            <a:pPr>
              <a:lnSpc>
                <a:spcPct val="200000"/>
              </a:lnSpc>
              <a:buClr>
                <a:srgbClr val="EAB71F"/>
              </a:buClr>
              <a:buFont typeface="Courier New" panose="02070309020205020404" pitchFamily="49" charset="0"/>
              <a:buChar char="o"/>
            </a:pPr>
            <a:r>
              <a:rPr lang="pt-BR" sz="1800" dirty="0"/>
              <a:t>O mandato começa em 1º de julho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CI Eco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1948</Words>
  <Application>Microsoft Macintosh PowerPoint</Application>
  <PresentationFormat>On-screen Show (4:3)</PresentationFormat>
  <Paragraphs>264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 New</vt:lpstr>
      <vt:lpstr>Helvetica</vt:lpstr>
      <vt:lpstr>Wingdings</vt:lpstr>
      <vt:lpstr>LCI Eco Template</vt:lpstr>
      <vt:lpstr>Orientação para Novos Associados</vt:lpstr>
      <vt:lpstr>Resumo da Orientação para Novos Associados</vt:lpstr>
      <vt:lpstr>Quem são os Leões</vt:lpstr>
      <vt:lpstr>Quem são os Leões</vt:lpstr>
      <vt:lpstr>[Inserir nome do clube aqui]</vt:lpstr>
      <vt:lpstr>História</vt:lpstr>
      <vt:lpstr>Dirigentes de Clube</vt:lpstr>
      <vt:lpstr>Tradições</vt:lpstr>
      <vt:lpstr>Eleições</vt:lpstr>
      <vt:lpstr>Premiações</vt:lpstr>
      <vt:lpstr>Atividades de Serviço e de Angariação de Fundos</vt:lpstr>
      <vt:lpstr>Quadro Associativo</vt:lpstr>
      <vt:lpstr>Reuniões</vt:lpstr>
      <vt:lpstr>Quotas e Orçamentos</vt:lpstr>
      <vt:lpstr>Como nos Comunicamos</vt:lpstr>
      <vt:lpstr>PowerPoint Presentation</vt:lpstr>
      <vt:lpstr>Estrutura Organizacional</vt:lpstr>
      <vt:lpstr>Liderança de Distrito</vt:lpstr>
      <vt:lpstr>Convenção de Distrito</vt:lpstr>
      <vt:lpstr>Como o Distrito e o Distrito Múltiplo se comunicam</vt:lpstr>
      <vt:lpstr>PowerPoint Presentation</vt:lpstr>
      <vt:lpstr>História</vt:lpstr>
      <vt:lpstr>Nome e Logotipo</vt:lpstr>
      <vt:lpstr>Estrutura Organizacional</vt:lpstr>
      <vt:lpstr>Convenção Internacional</vt:lpstr>
      <vt:lpstr>Sede Internacional</vt:lpstr>
      <vt:lpstr>Fundação de Lions Clubs International (LCIF)</vt:lpstr>
      <vt:lpstr>Fundação de Lions Clubs International (LCIF)</vt:lpstr>
      <vt:lpstr>Liderança</vt:lpstr>
      <vt:lpstr>Atividades de Serviço</vt:lpstr>
      <vt:lpstr>Desenvolvimento do Quadro Associativo</vt:lpstr>
      <vt:lpstr>Communications</vt:lpstr>
      <vt:lpstr>Bem-vindo ao nosso Lions Clube!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Heyne</dc:creator>
  <cp:lastModifiedBy>Smith, Lisa</cp:lastModifiedBy>
  <cp:revision>149</cp:revision>
  <dcterms:created xsi:type="dcterms:W3CDTF">2011-03-29T14:17:54Z</dcterms:created>
  <dcterms:modified xsi:type="dcterms:W3CDTF">2022-05-20T03:20:42Z</dcterms:modified>
</cp:coreProperties>
</file>