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4" r:id="rId2"/>
  </p:sldMasterIdLst>
  <p:notesMasterIdLst>
    <p:notesMasterId r:id="rId27"/>
  </p:notesMasterIdLst>
  <p:sldIdLst>
    <p:sldId id="257" r:id="rId3"/>
    <p:sldId id="327" r:id="rId4"/>
    <p:sldId id="267" r:id="rId5"/>
    <p:sldId id="354" r:id="rId6"/>
    <p:sldId id="355" r:id="rId7"/>
    <p:sldId id="356" r:id="rId8"/>
    <p:sldId id="357" r:id="rId9"/>
    <p:sldId id="358" r:id="rId10"/>
    <p:sldId id="362" r:id="rId11"/>
    <p:sldId id="374" r:id="rId12"/>
    <p:sldId id="360" r:id="rId13"/>
    <p:sldId id="346" r:id="rId14"/>
    <p:sldId id="372" r:id="rId15"/>
    <p:sldId id="359" r:id="rId16"/>
    <p:sldId id="363" r:id="rId17"/>
    <p:sldId id="371" r:id="rId18"/>
    <p:sldId id="352" r:id="rId19"/>
    <p:sldId id="366" r:id="rId20"/>
    <p:sldId id="365" r:id="rId21"/>
    <p:sldId id="367" r:id="rId22"/>
    <p:sldId id="370" r:id="rId23"/>
    <p:sldId id="351" r:id="rId24"/>
    <p:sldId id="333" r:id="rId25"/>
    <p:sldId id="332"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urns, Andrea" initials="BA [6]" lastIdx="1" clrIdx="6">
    <p:extLst/>
  </p:cmAuthor>
  <p:cmAuthor id="1" name="Carey, Angela" initials="CA" lastIdx="7" clrIdx="0">
    <p:extLst/>
  </p:cmAuthor>
  <p:cmAuthor id="8" name="Burns, Andrea" initials="BA [7]" lastIdx="1" clrIdx="7">
    <p:extLst/>
  </p:cmAuthor>
  <p:cmAuthor id="2" name="Burns, Andrea" initials="BA" lastIdx="1" clrIdx="1">
    <p:extLst/>
  </p:cmAuthor>
  <p:cmAuthor id="9" name="Burns, Andrea" initials="BA [8]" lastIdx="1" clrIdx="8">
    <p:extLst/>
  </p:cmAuthor>
  <p:cmAuthor id="3" name="Burns, Andrea" initials="BA [2]" lastIdx="1" clrIdx="2">
    <p:extLst/>
  </p:cmAuthor>
  <p:cmAuthor id="10" name="Burns, Andrea" initials="BA [9]" lastIdx="1" clrIdx="9">
    <p:extLst/>
  </p:cmAuthor>
  <p:cmAuthor id="4" name="Burns, Andrea" initials="BA [3]" lastIdx="1" clrIdx="3">
    <p:extLst/>
  </p:cmAuthor>
  <p:cmAuthor id="5" name="Burns, Andrea" initials="BA [4]" lastIdx="1" clrIdx="4">
    <p:extLst/>
  </p:cmAuthor>
  <p:cmAuthor id="6" name="Burns, Andrea" initials="BA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FFDD4B"/>
    <a:srgbClr val="EBB700"/>
    <a:srgbClr val="0D2240"/>
    <a:srgbClr val="18146B"/>
    <a:srgbClr val="234773"/>
    <a:srgbClr val="FFFFFF"/>
    <a:srgbClr val="31639F"/>
    <a:srgbClr val="0A2A5D"/>
    <a:srgbClr val="406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59186" autoAdjust="0"/>
  </p:normalViewPr>
  <p:slideViewPr>
    <p:cSldViewPr snapToGrid="0">
      <p:cViewPr varScale="1">
        <p:scale>
          <a:sx n="60" d="100"/>
          <a:sy n="60" d="100"/>
        </p:scale>
        <p:origin x="946" y="5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307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5" tIns="45718" rIns="91435" bIns="45718" rtlCol="0"/>
          <a:lstStyle>
            <a:lvl1pPr algn="r">
              <a:defRPr sz="1200"/>
            </a:lvl1pPr>
          </a:lstStyle>
          <a:p>
            <a:fld id="{23221882-4B64-4AF5-9920-50901120A4F8}" type="datetimeFigureOut">
              <a:rPr lang="en-US" smtClean="0"/>
              <a:t>6/28/2019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048B4A65-DB7F-4D75-A0EB-BE9751615F34}" type="slidenum">
              <a:rPr lang="en-US" smtClean="0"/>
              <a:t>‹#›</a:t>
            </a:fld>
            <a:endParaRPr lang="en-US"/>
          </a:p>
        </p:txBody>
      </p:sp>
    </p:spTree>
    <p:extLst>
      <p:ext uri="{BB962C8B-B14F-4D97-AF65-F5344CB8AC3E}">
        <p14:creationId xmlns:p14="http://schemas.microsoft.com/office/powerpoint/2010/main" val="92075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GAT@lionsclubs.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 note:  </a:t>
            </a:r>
            <a:r>
              <a:rPr lang="en-US" dirty="0" smtClean="0"/>
              <a:t>This presentation is based on standard Global</a:t>
            </a:r>
            <a:r>
              <a:rPr lang="en-US" baseline="0" dirty="0" smtClean="0"/>
              <a:t> Action Team </a:t>
            </a:r>
            <a:r>
              <a:rPr lang="en-US" dirty="0" smtClean="0"/>
              <a:t>material.    Notes in this presentation are suggested.  To make this presentation more effective, you are encouraged to make it your own by providing personal stories and real examples from your area.  </a:t>
            </a:r>
          </a:p>
          <a:p>
            <a:endParaRPr lang="en-US" dirty="0"/>
          </a:p>
          <a:p>
            <a:r>
              <a:rPr lang="en-US" dirty="0" smtClean="0"/>
              <a:t>If you have any questions, please do not hesitate to contact the Global Action Team staff by emailing: </a:t>
            </a:r>
            <a:r>
              <a:rPr lang="en-US" dirty="0" smtClean="0">
                <a:hlinkClick r:id="rId3"/>
              </a:rPr>
              <a:t>GAT@lionsclubs.org</a:t>
            </a:r>
            <a:endParaRPr lang="en-US" dirty="0" smtClean="0"/>
          </a:p>
          <a:p>
            <a:endParaRPr lang="en-US" dirty="0"/>
          </a:p>
          <a:p>
            <a:r>
              <a:rPr lang="en-US" dirty="0" smtClean="0"/>
              <a:t>------------------------------------------------</a:t>
            </a:r>
          </a:p>
          <a:p>
            <a:endParaRPr lang="en-US" dirty="0" smtClean="0"/>
          </a:p>
          <a:p>
            <a:r>
              <a:rPr lang="en-US" dirty="0" smtClean="0"/>
              <a:t>Today, I am here to talk to you about the Global Action Team.    Some of you may have heard about this LCI </a:t>
            </a:r>
            <a:r>
              <a:rPr lang="en-US" dirty="0" smtClean="0"/>
              <a:t>initiative.</a:t>
            </a:r>
          </a:p>
          <a:p>
            <a:endParaRPr lang="en-US" dirty="0"/>
          </a:p>
          <a:p>
            <a:r>
              <a:rPr lang="en-US" dirty="0" smtClean="0"/>
              <a:t>I want you to think for a minute how Lions Clubs International impacted your life?  What happened that made you want to become – and remain – a Lion or a  Leo.  (pause for a brief period)  Did you want to make your community a better place? Were you helped by a Lion or Leo previously and now want to give back? Did you join because you were looking for fun and fellowship?  </a:t>
            </a:r>
          </a:p>
          <a:p>
            <a:endParaRPr lang="en-US" dirty="0"/>
          </a:p>
          <a:p>
            <a:r>
              <a:rPr lang="en-US" dirty="0" smtClean="0"/>
              <a:t>Let me share with you my story of why I became a Lion.  (Tie in a feeling of action in your story)</a:t>
            </a:r>
            <a:r>
              <a:rPr lang="en-US" baseline="0" dirty="0" smtClean="0"/>
              <a:t> </a:t>
            </a:r>
          </a:p>
          <a:p>
            <a:endParaRPr lang="en-US" baseline="0" dirty="0" smtClean="0"/>
          </a:p>
          <a:p>
            <a:r>
              <a:rPr lang="en-US" baseline="0" dirty="0" smtClean="0"/>
              <a:t>Every Lion and Leo likely has a story that was inspired by an action that left an impression on him or her which was why they joined when invited.  </a:t>
            </a:r>
            <a:endParaRPr lang="en-US" dirty="0" smtClean="0"/>
          </a:p>
          <a:p>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1</a:t>
            </a:fld>
            <a:endParaRPr lang="en-US"/>
          </a:p>
        </p:txBody>
      </p:sp>
    </p:spTree>
    <p:extLst>
      <p:ext uri="{BB962C8B-B14F-4D97-AF65-F5344CB8AC3E}">
        <p14:creationId xmlns:p14="http://schemas.microsoft.com/office/powerpoint/2010/main" val="4257630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mn-ea"/>
              <a:cs typeface="+mn-cs"/>
            </a:endParaRPr>
          </a:p>
        </p:txBody>
      </p:sp>
      <p:sp>
        <p:nvSpPr>
          <p:cNvPr id="4" name="Slide Number Placeholder 3"/>
          <p:cNvSpPr>
            <a:spLocks noGrp="1"/>
          </p:cNvSpPr>
          <p:nvPr>
            <p:ph type="sldNum" sz="quarter" idx="10"/>
          </p:nvPr>
        </p:nvSpPr>
        <p:spPr/>
        <p:txBody>
          <a:bodyPr/>
          <a:lstStyle/>
          <a:p>
            <a:fld id="{E5C71B69-8B32-4D0C-B099-2760A7644D55}" type="slidenum">
              <a:rPr lang="en-US">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03122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483306" eaLnBrk="1" fontAlgn="auto" hangingPunct="1">
              <a:spcBef>
                <a:spcPts val="0"/>
              </a:spcBef>
              <a:spcAft>
                <a:spcPts val="0"/>
              </a:spcAft>
              <a:buFontTx/>
              <a:buChar char="-"/>
              <a:defRPr/>
            </a:pPr>
            <a:endParaRPr lang="en-US" sz="1300" dirty="0">
              <a:solidFill>
                <a:srgbClr val="083281"/>
              </a:solidFill>
              <a:latin typeface="Avenir Medium"/>
              <a:cs typeface="Avenir Medium"/>
            </a:endParaRPr>
          </a:p>
          <a:p>
            <a:r>
              <a:rPr lang="en-US" dirty="0" smtClean="0"/>
              <a:t>Unifying</a:t>
            </a:r>
            <a:r>
              <a:rPr lang="en-US" baseline="0" dirty="0" smtClean="0"/>
              <a:t> GAT Leadership at the upper levels allows the GAT to shift its focus to the district governors.  As chairpersons of the Global Action Team within their districts, district governors have the ability to mobilize their team and their clubs to even greater action than they could accomplish on their own.</a:t>
            </a:r>
            <a:endParaRPr lang="en-US" dirty="0"/>
          </a:p>
        </p:txBody>
      </p:sp>
    </p:spTree>
    <p:extLst>
      <p:ext uri="{BB962C8B-B14F-4D97-AF65-F5344CB8AC3E}">
        <p14:creationId xmlns:p14="http://schemas.microsoft.com/office/powerpoint/2010/main" val="983937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go along with the new team,  a new series of focuses has also been implemented with one ultimate goal: to reach and support the districts and, by extension their clubs.</a:t>
            </a:r>
          </a:p>
          <a:p>
            <a:endParaRPr lang="en-US" baseline="0" dirty="0" smtClean="0"/>
          </a:p>
          <a:p>
            <a:r>
              <a:rPr lang="en-US" baseline="0" dirty="0" smtClean="0"/>
              <a:t>You may notice that the first focus mentions annual district goals.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39FCCF-F667-44D9-9049-EB9EBA38DCC0}" type="slidenum">
              <a:rPr lang="en-US" smtClean="0"/>
              <a:t>12</a:t>
            </a:fld>
            <a:endParaRPr lang="en-US"/>
          </a:p>
        </p:txBody>
      </p:sp>
    </p:spTree>
    <p:extLst>
      <p:ext uri="{BB962C8B-B14F-4D97-AF65-F5344CB8AC3E}">
        <p14:creationId xmlns:p14="http://schemas.microsoft.com/office/powerpoint/2010/main" val="1678988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District governors are the chairpersons of the Global Action Team at the district level, and they are the driving force for success in our districts.   Their goals are what their Global Action Team members are working towards, and therefore the GATs number one priority will be supporting them as they progress towards those goals.</a:t>
            </a:r>
          </a:p>
        </p:txBody>
      </p:sp>
    </p:spTree>
    <p:extLst>
      <p:ext uri="{BB962C8B-B14F-4D97-AF65-F5344CB8AC3E}">
        <p14:creationId xmlns:p14="http://schemas.microsoft.com/office/powerpoint/2010/main" val="92464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second focus is about communication with the club level.   How many of you receive communications from LCI Headquarters? (show of hands)  You may notice that there is quite a bit of valuable information being sent out every day.  It’s a lot to keep track of and a lot of work to ensure that every communication reaches every person that may need access to it.  </a:t>
            </a:r>
          </a:p>
          <a:p>
            <a:endParaRPr lang="en-US" baseline="0" dirty="0" smtClean="0"/>
          </a:p>
          <a:p>
            <a:r>
              <a:rPr lang="en-US" sz="1200" dirty="0" smtClean="0">
                <a:solidFill>
                  <a:schemeClr val="bg1"/>
                </a:solidFill>
                <a:latin typeface="Helvetica Light"/>
                <a:ea typeface="Times New Roman" panose="02020603050405020304" pitchFamily="18" charset="0"/>
              </a:rPr>
              <a:t>Facilitating communication is an important, but often overlooked responsibility of the Global Action Team. </a:t>
            </a:r>
            <a:r>
              <a:rPr lang="en-US" baseline="0" dirty="0" smtClean="0"/>
              <a:t>This year, we are activating the role of the Zone Chairperson within the Global Action Team.  By involving them in communicating the districts goals, progress and other vital information, we are creating a direct conduit to each club within each district.</a:t>
            </a:r>
          </a:p>
          <a:p>
            <a:endParaRPr lang="en-US" sz="1200" dirty="0" smtClean="0">
              <a:solidFill>
                <a:schemeClr val="bg1"/>
              </a:solidFill>
              <a:latin typeface="Helvetica Light"/>
              <a:ea typeface="Times New Roman" panose="02020603050405020304" pitchFamily="18" charset="0"/>
            </a:endParaRPr>
          </a:p>
          <a:p>
            <a:r>
              <a:rPr lang="en-US" sz="1200" baseline="0" dirty="0" smtClean="0">
                <a:solidFill>
                  <a:schemeClr val="bg1"/>
                </a:solidFill>
                <a:latin typeface="Helvetica Light"/>
                <a:ea typeface="Times New Roman" panose="02020603050405020304" pitchFamily="18" charset="0"/>
              </a:rPr>
              <a:t>Zone Chairs will be the key points of focus for LCI and the District Governors to receive and share information with the GAT at the club level.</a:t>
            </a:r>
          </a:p>
          <a:p>
            <a:endParaRPr lang="en-US" sz="1200" dirty="0" smtClean="0">
              <a:solidFill>
                <a:schemeClr val="bg1"/>
              </a:solidFill>
              <a:latin typeface="Helvetica Light"/>
              <a:ea typeface="Times New Roman" panose="02020603050405020304" pitchFamily="18" charset="0"/>
            </a:endParaRPr>
          </a:p>
          <a:p>
            <a:r>
              <a:rPr lang="en-US" sz="1200" dirty="0" smtClean="0">
                <a:solidFill>
                  <a:schemeClr val="bg1"/>
                </a:solidFill>
                <a:latin typeface="Helvetica Light"/>
                <a:ea typeface="Times New Roman" panose="02020603050405020304" pitchFamily="18" charset="0"/>
              </a:rPr>
              <a:t>A streamlined exchange of information and ideas among multiple district, district, zone, and club leadership with the ultimate purpose of taking </a:t>
            </a:r>
            <a:r>
              <a:rPr lang="en-US" sz="1200" b="1" i="1" dirty="0" smtClean="0">
                <a:solidFill>
                  <a:srgbClr val="FBC608"/>
                </a:solidFill>
                <a:latin typeface="Helvetica Light"/>
                <a:ea typeface="Times New Roman" panose="02020603050405020304" pitchFamily="18" charset="0"/>
              </a:rPr>
              <a:t>action</a:t>
            </a:r>
            <a:r>
              <a:rPr lang="en-US" sz="1200" dirty="0" smtClean="0">
                <a:solidFill>
                  <a:schemeClr val="bg1"/>
                </a:solidFill>
                <a:latin typeface="Helvetica Light"/>
                <a:ea typeface="Times New Roman" panose="02020603050405020304" pitchFamily="18" charset="0"/>
              </a:rPr>
              <a:t> to achieve goals and enable club and district success</a:t>
            </a:r>
            <a:r>
              <a:rPr lang="en-US" sz="1200" i="1" dirty="0" smtClean="0">
                <a:solidFill>
                  <a:schemeClr val="bg1"/>
                </a:solidFill>
                <a:latin typeface="Helvetica Light"/>
                <a:ea typeface="Times New Roman" panose="02020603050405020304" pitchFamily="18" charset="0"/>
              </a:rPr>
              <a:t>. </a:t>
            </a:r>
            <a:endParaRPr lang="en-US" dirty="0">
              <a:solidFill>
                <a:schemeClr val="bg1"/>
              </a:solidFill>
              <a:latin typeface="Helvetica Ligh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48B4A65-DB7F-4D75-A0EB-BE9751615F34}" type="slidenum">
              <a:rPr lang="en-US" smtClean="0"/>
              <a:t>14</a:t>
            </a:fld>
            <a:endParaRPr lang="en-US"/>
          </a:p>
        </p:txBody>
      </p:sp>
    </p:spTree>
    <p:extLst>
      <p:ext uri="{BB962C8B-B14F-4D97-AF65-F5344CB8AC3E}">
        <p14:creationId xmlns:p14="http://schemas.microsoft.com/office/powerpoint/2010/main" val="1454186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feedback that the Zone Chairperson brings back from the clubs to their districts is equally important as the information that they brought from the districts to the clubs.  The GAT cannot assist in the service of Lions if it does not know where the difficulty lies in serving.  This brings us to the third focus of the GAT.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Feedback should be sent from the Club through the Zone Chairperson, to the District Governor, and when necessary, up to Area Leaders and LCI Headquarters to ensure that changes are being made that help our clubs and our districts.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48B4A65-DB7F-4D75-A0EB-BE9751615F34}" type="slidenum">
              <a:rPr lang="en-US" smtClean="0"/>
              <a:t>15</a:t>
            </a:fld>
            <a:endParaRPr lang="en-US"/>
          </a:p>
        </p:txBody>
      </p:sp>
    </p:spTree>
    <p:extLst>
      <p:ext uri="{BB962C8B-B14F-4D97-AF65-F5344CB8AC3E}">
        <p14:creationId xmlns:p14="http://schemas.microsoft.com/office/powerpoint/2010/main" val="288984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feedback doesn’t only include the problems and struggles you face.  We also want to know about your successes, the fourth and final focus of the GAT.  We want to share our stories with each other so that we can replicate our success all across the world.  For instance,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(Share a meaningful success story you were involved in / witnessed/ or heard of where a substantial impact was made because of the GAT or one of its focuses.) </a:t>
            </a:r>
          </a:p>
        </p:txBody>
      </p:sp>
      <p:sp>
        <p:nvSpPr>
          <p:cNvPr id="4" name="Slide Number Placeholder 3"/>
          <p:cNvSpPr>
            <a:spLocks noGrp="1"/>
          </p:cNvSpPr>
          <p:nvPr>
            <p:ph type="sldNum" sz="quarter" idx="10"/>
          </p:nvPr>
        </p:nvSpPr>
        <p:spPr/>
        <p:txBody>
          <a:bodyPr/>
          <a:lstStyle/>
          <a:p>
            <a:fld id="{048B4A65-DB7F-4D75-A0EB-BE9751615F3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74000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support our focus on success stories</a:t>
            </a:r>
            <a:r>
              <a:rPr lang="en-US" baseline="0" dirty="0" smtClean="0"/>
              <a:t>, we are introducing a new program: GAT District Funding. We will be offering each district US $500 for the 2019-2020 fiscal year when they submit a GAT Success Story through our website.</a:t>
            </a:r>
          </a:p>
          <a:p>
            <a:endParaRPr lang="en-US" baseline="0" dirty="0" smtClean="0"/>
          </a:p>
          <a:p>
            <a:r>
              <a:rPr lang="en-US" baseline="0" dirty="0" smtClean="0"/>
              <a:t>In order to qualify for the funding, any District GAT member or the District’s Cabinet Secretary needs to submit a story to this webpage.</a:t>
            </a:r>
          </a:p>
          <a:p>
            <a:endParaRPr lang="en-US" baseline="0" dirty="0" smtClean="0"/>
          </a:p>
          <a:p>
            <a:r>
              <a:rPr lang="en-US" baseline="0" dirty="0" smtClean="0"/>
              <a:t>To be considered a complete submission, the stories should involve the district’s GAT, take place after July 1, 2017 and do one of the following:</a:t>
            </a:r>
          </a:p>
          <a:p>
            <a:endParaRPr lang="en-US" baseline="0" dirty="0" smtClean="0"/>
          </a:p>
          <a:p>
            <a:pPr marL="171450" indent="-171450">
              <a:buFont typeface="Arial" panose="020B0604020202020204" pitchFamily="34" charset="0"/>
              <a:buChar char="•"/>
            </a:pPr>
            <a:r>
              <a:rPr lang="en-US" baseline="0" dirty="0" smtClean="0"/>
              <a:t>Show and impact as a result of action</a:t>
            </a:r>
          </a:p>
          <a:p>
            <a:pPr marL="171450" indent="-171450">
              <a:buFont typeface="Arial" panose="020B0604020202020204" pitchFamily="34" charset="0"/>
              <a:buChar char="•"/>
            </a:pPr>
            <a:r>
              <a:rPr lang="en-US" baseline="0" dirty="0" smtClean="0"/>
              <a:t>Inspire the reader to do something</a:t>
            </a:r>
          </a:p>
          <a:p>
            <a:pPr marL="171450" indent="-171450">
              <a:buFont typeface="Arial" panose="020B0604020202020204" pitchFamily="34" charset="0"/>
              <a:buChar char="•"/>
            </a:pPr>
            <a:r>
              <a:rPr lang="en-US" baseline="0" dirty="0" smtClean="0"/>
              <a:t>Show an action that the reader can take</a:t>
            </a:r>
          </a:p>
          <a:p>
            <a:pPr marL="171450" indent="-171450">
              <a:buFont typeface="Arial" panose="020B0604020202020204" pitchFamily="34" charset="0"/>
              <a:buChar char="•"/>
            </a:pPr>
            <a:r>
              <a:rPr lang="en-US" baseline="0" dirty="0" smtClean="0"/>
              <a:t>Allow the reader to learn something</a:t>
            </a:r>
          </a:p>
          <a:p>
            <a:pPr marL="0" indent="0">
              <a:buFont typeface="Arial" panose="020B0604020202020204" pitchFamily="34" charset="0"/>
              <a:buNone/>
            </a:pPr>
            <a:endParaRPr lang="en-US" baseline="0" dirty="0" smtClean="0"/>
          </a:p>
        </p:txBody>
      </p:sp>
    </p:spTree>
    <p:extLst>
      <p:ext uri="{BB962C8B-B14F-4D97-AF65-F5344CB8AC3E}">
        <p14:creationId xmlns:p14="http://schemas.microsoft.com/office/powerpoint/2010/main" val="2026099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Ultimately, we, as Lions, know that we cannot make an impact on the world if we do not take action.  Lets take a closer look at some additional resources and programs within the GAT that may be helpful to you and your district.</a:t>
            </a:r>
          </a:p>
        </p:txBody>
      </p:sp>
      <p:sp>
        <p:nvSpPr>
          <p:cNvPr id="4" name="Slide Number Placeholder 3"/>
          <p:cNvSpPr>
            <a:spLocks noGrp="1"/>
          </p:cNvSpPr>
          <p:nvPr>
            <p:ph type="sldNum" sz="quarter" idx="10"/>
          </p:nvPr>
        </p:nvSpPr>
        <p:spPr/>
        <p:txBody>
          <a:bodyPr/>
          <a:lstStyle/>
          <a:p>
            <a:fld id="{048B4A65-DB7F-4D75-A0EB-BE9751615F34}" type="slidenum">
              <a:rPr lang="en-US" smtClean="0"/>
              <a:t>18</a:t>
            </a:fld>
            <a:endParaRPr lang="en-US"/>
          </a:p>
        </p:txBody>
      </p:sp>
    </p:spTree>
    <p:extLst>
      <p:ext uri="{BB962C8B-B14F-4D97-AF65-F5344CB8AC3E}">
        <p14:creationId xmlns:p14="http://schemas.microsoft.com/office/powerpoint/2010/main" val="1028140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GAT uses many means of communicating with its districts and clubs outside of informational emails.</a:t>
            </a:r>
          </a:p>
          <a:p>
            <a:endParaRPr lang="en-US" baseline="0" dirty="0" smtClean="0"/>
          </a:p>
          <a:p>
            <a:r>
              <a:rPr lang="en-US" baseline="0" dirty="0" smtClean="0"/>
              <a:t>The GAT Newsletter is sent to GAT members quarterly and contains a variety of resources, stories and updates.</a:t>
            </a:r>
          </a:p>
          <a:p>
            <a:endParaRPr lang="en-US" baseline="0" dirty="0" smtClean="0"/>
          </a:p>
          <a:p>
            <a:r>
              <a:rPr lang="en-US" baseline="0" dirty="0" smtClean="0"/>
              <a:t>The GAT Landing Page contains all of the important links and resources that your GAT members may need to access</a:t>
            </a:r>
          </a:p>
          <a:p>
            <a:endParaRPr lang="en-US" baseline="0" dirty="0" smtClean="0"/>
          </a:p>
          <a:p>
            <a:r>
              <a:rPr lang="en-US" baseline="0" dirty="0" smtClean="0"/>
              <a:t>And the GAT Facebook group has updates from LCI Staff and Lions around the world about what is going on in the Lions’ universe along with reminders of things you may need to know.  This group is open to all Lions, so encourage your GAT and your Lions to join today!</a:t>
            </a:r>
          </a:p>
        </p:txBody>
      </p:sp>
      <p:sp>
        <p:nvSpPr>
          <p:cNvPr id="4" name="Slide Number Placeholder 3"/>
          <p:cNvSpPr>
            <a:spLocks noGrp="1"/>
          </p:cNvSpPr>
          <p:nvPr>
            <p:ph type="sldNum" sz="quarter" idx="10"/>
          </p:nvPr>
        </p:nvSpPr>
        <p:spPr/>
        <p:txBody>
          <a:bodyPr/>
          <a:lstStyle/>
          <a:p>
            <a:fld id="{048B4A65-DB7F-4D75-A0EB-BE9751615F34}" type="slidenum">
              <a:rPr lang="en-US" smtClean="0"/>
              <a:t>19</a:t>
            </a:fld>
            <a:endParaRPr lang="en-US"/>
          </a:p>
        </p:txBody>
      </p:sp>
    </p:spTree>
    <p:extLst>
      <p:ext uri="{BB962C8B-B14F-4D97-AF65-F5344CB8AC3E}">
        <p14:creationId xmlns:p14="http://schemas.microsoft.com/office/powerpoint/2010/main" val="127694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Lions, we’ve done an incredible amount of good in this world, but in order to expand our association and our service, we need to take </a:t>
            </a:r>
            <a:r>
              <a:rPr lang="en-US" sz="1200" b="1" kern="1200" dirty="0" smtClean="0">
                <a:solidFill>
                  <a:schemeClr val="tx1"/>
                </a:solidFill>
                <a:effectLst/>
                <a:latin typeface="+mn-lt"/>
                <a:ea typeface="+mn-ea"/>
                <a:cs typeface="+mn-cs"/>
              </a:rPr>
              <a:t>action</a:t>
            </a:r>
            <a:r>
              <a:rPr lang="en-US" sz="1200" kern="1200" dirty="0" smtClean="0">
                <a:solidFill>
                  <a:schemeClr val="tx1"/>
                </a:solidFill>
                <a:effectLst/>
                <a:latin typeface="+mn-lt"/>
                <a:ea typeface="+mn-ea"/>
                <a:cs typeface="+mn-cs"/>
              </a:rPr>
              <a:t>. We need to ensure that all of our Lions and Leos have the skills, knowledge and resources available to help them provide impactful service. </a:t>
            </a:r>
          </a:p>
          <a:p>
            <a:r>
              <a:rPr lang="en-US" sz="1200" kern="120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The Global Action Team is here to support and motivate our clubs and districts to take action.</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Who here is proud to be a Lion? (Ask to raise their hand or stand up). Keep your hand up if you are proud of the work that your clubs does? (make comment if hands remain or if hands decrease)</a:t>
            </a:r>
          </a:p>
          <a:p>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If your hands went down, you probably feel that your club can be doing more, right?  Can be more actionable?  Can make a bigger impact in your community, in peoples lives, right?</a:t>
            </a: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kern="1200" baseline="0" dirty="0" smtClean="0">
                <a:solidFill>
                  <a:schemeClr val="tx1"/>
                </a:solidFill>
                <a:effectLst/>
                <a:latin typeface="+mn-lt"/>
                <a:ea typeface="+mn-ea"/>
                <a:cs typeface="+mn-cs"/>
              </a:rPr>
              <a:t>Even if we feel our clubs are doing a good job, there is always room for improvement.  (Share a personal story of a club that pushed themselves to be more actionable and their results) </a:t>
            </a:r>
          </a:p>
        </p:txBody>
      </p:sp>
      <p:sp>
        <p:nvSpPr>
          <p:cNvPr id="4" name="Slide Number Placeholder 3"/>
          <p:cNvSpPr>
            <a:spLocks noGrp="1"/>
          </p:cNvSpPr>
          <p:nvPr>
            <p:ph type="sldNum" sz="quarter" idx="10"/>
          </p:nvPr>
        </p:nvSpPr>
        <p:spPr/>
        <p:txBody>
          <a:bodyPr/>
          <a:lstStyle/>
          <a:p>
            <a:fld id="{048B4A65-DB7F-4D75-A0EB-BE9751615F34}" type="slidenum">
              <a:rPr lang="en-US" smtClean="0"/>
              <a:t>2</a:t>
            </a:fld>
            <a:endParaRPr lang="en-US"/>
          </a:p>
        </p:txBody>
      </p:sp>
    </p:spTree>
    <p:extLst>
      <p:ext uri="{BB962C8B-B14F-4D97-AF65-F5344CB8AC3E}">
        <p14:creationId xmlns:p14="http://schemas.microsoft.com/office/powerpoint/2010/main" val="2033293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also are a wide</a:t>
            </a:r>
            <a:r>
              <a:rPr lang="en-US" baseline="0" dirty="0" smtClean="0"/>
              <a:t> variety of online resources available to you.  They can be found on the LCI webpage by searching for the title of the resource or “Global Action Team.”  Here are some of the most impactful resources we offer:</a:t>
            </a:r>
            <a:endParaRPr lang="en-US" dirty="0" smtClean="0"/>
          </a:p>
          <a:p>
            <a:endParaRPr lang="en-US" dirty="0" smtClean="0"/>
          </a:p>
          <a:p>
            <a:r>
              <a:rPr lang="en-US" dirty="0" smtClean="0"/>
              <a:t>The Club Quality Initiative</a:t>
            </a:r>
            <a:r>
              <a:rPr lang="en-US" baseline="0" dirty="0" smtClean="0"/>
              <a:t> helps clubs identify opportunities for improvement, gives them tips on involving their entire club, and guides clubs in the  implementation of the resource</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The Service Journey is meant to help kick-start your service.  It also includes helpful tool kits for service projects.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Leadership eBooks are a great form of leadership training.  They include guides on the roles and responsibilities of various leadership positions.</a:t>
            </a:r>
          </a:p>
          <a:p>
            <a:endParaRPr lang="en-US" baseline="0" dirty="0" smtClean="0"/>
          </a:p>
        </p:txBody>
      </p:sp>
      <p:sp>
        <p:nvSpPr>
          <p:cNvPr id="4" name="Slide Number Placeholder 3"/>
          <p:cNvSpPr>
            <a:spLocks noGrp="1"/>
          </p:cNvSpPr>
          <p:nvPr>
            <p:ph type="sldNum" sz="quarter" idx="10"/>
          </p:nvPr>
        </p:nvSpPr>
        <p:spPr/>
        <p:txBody>
          <a:bodyPr/>
          <a:lstStyle/>
          <a:p>
            <a:fld id="{048B4A65-DB7F-4D75-A0EB-BE9751615F34}" type="slidenum">
              <a:rPr lang="en-US" smtClean="0"/>
              <a:t>20</a:t>
            </a:fld>
            <a:endParaRPr lang="en-US"/>
          </a:p>
        </p:txBody>
      </p:sp>
    </p:spTree>
    <p:extLst>
      <p:ext uri="{BB962C8B-B14F-4D97-AF65-F5344CB8AC3E}">
        <p14:creationId xmlns:p14="http://schemas.microsoft.com/office/powerpoint/2010/main" val="1897447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Global Action Team and its neighboring divisions</a:t>
            </a:r>
            <a:r>
              <a:rPr lang="en-US" baseline="0" dirty="0" smtClean="0"/>
              <a:t> also offer several funding opportunities.  The Funding Opportunities here detail who is eligible to apply for &amp; receive each funding type.  To find further information on each grant including processes and applications, visit Lionsclubs.org.  Each grant can be found by using the search function and typing the grant name.</a:t>
            </a:r>
            <a:endParaRPr lang="en-US" dirty="0"/>
          </a:p>
        </p:txBody>
      </p:sp>
    </p:spTree>
    <p:extLst>
      <p:ext uri="{BB962C8B-B14F-4D97-AF65-F5344CB8AC3E}">
        <p14:creationId xmlns:p14="http://schemas.microsoft.com/office/powerpoint/2010/main" val="1170249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we can’t forget about LCIF</a:t>
            </a:r>
          </a:p>
          <a:p>
            <a:endParaRPr lang="en-US" dirty="0" smtClean="0"/>
          </a:p>
          <a:p>
            <a:r>
              <a:rPr lang="en-US" dirty="0" smtClean="0"/>
              <a:t>LCIF </a:t>
            </a:r>
            <a:r>
              <a:rPr lang="en-US" dirty="0"/>
              <a:t>is </a:t>
            </a:r>
            <a:r>
              <a:rPr lang="en-US" i="1" dirty="0"/>
              <a:t>your </a:t>
            </a:r>
            <a:r>
              <a:rPr lang="en-US" i="0" dirty="0"/>
              <a:t>Foundation - supporting the efforts of Lions clubs and partners in serving communities locally and globally, giving hope and impacting lives through humanitarian service projects and grants. LCIF makes Lion service possible!</a:t>
            </a:r>
            <a:endParaRPr lang="en-US" dirty="0"/>
          </a:p>
          <a:p>
            <a:endParaRPr lang="en-US" dirty="0">
              <a:solidFill>
                <a:schemeClr val="tx1"/>
              </a:solidFill>
            </a:endParaRPr>
          </a:p>
          <a:p>
            <a:r>
              <a:rPr lang="en-US" dirty="0" smtClean="0">
                <a:solidFill>
                  <a:schemeClr val="tx1"/>
                </a:solidFill>
              </a:rPr>
              <a:t>Last </a:t>
            </a:r>
            <a:r>
              <a:rPr lang="en-US" dirty="0">
                <a:solidFill>
                  <a:schemeClr val="tx1"/>
                </a:solidFill>
              </a:rPr>
              <a:t>year, LCIF embarked upon Campaign 100: LCIF Empowering Service. Through Campaign 100, LCIF will increase our service impact in vision, youth, disaster relief, and humanitarian causes; fight diabetes; and expand our impact to include hunger, the environment, and childhood cancer. In short, Campaign 100 will allow Lions to bring more help and hope than ever before—empowering service for generations to come.</a:t>
            </a:r>
          </a:p>
          <a:p>
            <a:endParaRPr lang="en-US" dirty="0">
              <a:solidFill>
                <a:schemeClr val="tx1"/>
              </a:solidFill>
            </a:endParaRPr>
          </a:p>
          <a:p>
            <a:r>
              <a:rPr lang="en-US" dirty="0">
                <a:solidFill>
                  <a:schemeClr val="tx1"/>
                </a:solidFill>
              </a:rPr>
              <a:t>As GAT leaders, we call upon you to help advocate for LCIF and Campaign 100. Our communities are in need – but together, through Campaign 100, with our Foundation, we can and we will do our part to make more service possible.</a:t>
            </a:r>
          </a:p>
        </p:txBody>
      </p:sp>
      <p:sp>
        <p:nvSpPr>
          <p:cNvPr id="4" name="Slide Number Placeholder 3"/>
          <p:cNvSpPr>
            <a:spLocks noGrp="1"/>
          </p:cNvSpPr>
          <p:nvPr>
            <p:ph type="sldNum" sz="quarter" idx="10"/>
          </p:nvPr>
        </p:nvSpPr>
        <p:spPr/>
        <p:txBody>
          <a:bodyPr/>
          <a:lstStyle/>
          <a:p>
            <a:fld id="{048B4A65-DB7F-4D75-A0EB-BE9751615F34}" type="slidenum">
              <a:rPr lang="en-US" smtClean="0"/>
              <a:t>22</a:t>
            </a:fld>
            <a:endParaRPr lang="en-US"/>
          </a:p>
        </p:txBody>
      </p:sp>
    </p:spTree>
    <p:extLst>
      <p:ext uri="{BB962C8B-B14F-4D97-AF65-F5344CB8AC3E}">
        <p14:creationId xmlns:p14="http://schemas.microsoft.com/office/powerpoint/2010/main" val="837819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It’s time for action. Will </a:t>
            </a:r>
            <a:r>
              <a:rPr lang="en-US" sz="1200" kern="1200" dirty="0" smtClean="0">
                <a:solidFill>
                  <a:schemeClr val="tx1"/>
                </a:solidFill>
                <a:effectLst/>
                <a:latin typeface="+mn-lt"/>
                <a:ea typeface="+mn-ea"/>
                <a:cs typeface="+mn-cs"/>
              </a:rPr>
              <a:t>you take action</a:t>
            </a:r>
            <a:r>
              <a:rPr lang="en-US" sz="1200" kern="1200" baseline="0" dirty="0" smtClean="0">
                <a:solidFill>
                  <a:schemeClr val="tx1"/>
                </a:solidFill>
                <a:effectLst/>
                <a:latin typeface="+mn-lt"/>
                <a:ea typeface="+mn-ea"/>
                <a:cs typeface="+mn-cs"/>
              </a:rPr>
              <a:t> in your clubs?  Will you go above and beyond to make a meaningful impact in you communities? Will you work to keep your members happy and coming back? To develop leaders to take on new projects?  I know you can do it!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Global Action Team is ready to help all members and clubs serve their communities!  Reach out to your Global Action Team staff at LCI for further information and resources.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23</a:t>
            </a:fld>
            <a:endParaRPr lang="en-US"/>
          </a:p>
        </p:txBody>
      </p:sp>
    </p:spTree>
    <p:extLst>
      <p:ext uri="{BB962C8B-B14F-4D97-AF65-F5344CB8AC3E}">
        <p14:creationId xmlns:p14="http://schemas.microsoft.com/office/powerpoint/2010/main" val="2148075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24</a:t>
            </a:fld>
            <a:endParaRPr lang="en-US"/>
          </a:p>
        </p:txBody>
      </p:sp>
    </p:spTree>
    <p:extLst>
      <p:ext uri="{BB962C8B-B14F-4D97-AF65-F5344CB8AC3E}">
        <p14:creationId xmlns:p14="http://schemas.microsoft.com/office/powerpoint/2010/main" val="316385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Global Action Team works collaboratively on Leadership Development, Membership and Service initiatives. These positions have been created at the club level up through</a:t>
            </a:r>
            <a:r>
              <a:rPr lang="en-US" sz="1200" kern="1200" baseline="0" dirty="0" smtClean="0">
                <a:solidFill>
                  <a:schemeClr val="tx1"/>
                </a:solidFill>
                <a:effectLst/>
                <a:latin typeface="+mn-lt"/>
                <a:ea typeface="+mn-ea"/>
                <a:cs typeface="+mn-cs"/>
              </a:rPr>
              <a:t> the Multiple District</a:t>
            </a:r>
            <a:r>
              <a:rPr lang="en-US" sz="1200" kern="1200" dirty="0" smtClean="0">
                <a:solidFill>
                  <a:schemeClr val="tx1"/>
                </a:solidFill>
                <a:effectLst/>
                <a:latin typeface="+mn-lt"/>
                <a:ea typeface="+mn-ea"/>
                <a:cs typeface="+mn-cs"/>
              </a:rPr>
              <a:t>, with all of Lions’ leadership positioned to support the club.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All are equally important.  We can’t have one without the other, which makes them all </a:t>
            </a:r>
            <a:r>
              <a:rPr lang="en-US" sz="1200" b="1" kern="1200" baseline="0" dirty="0" smtClean="0">
                <a:solidFill>
                  <a:schemeClr val="tx1"/>
                </a:solidFill>
                <a:effectLst/>
                <a:latin typeface="+mn-lt"/>
                <a:ea typeface="+mn-ea"/>
                <a:cs typeface="+mn-cs"/>
              </a:rPr>
              <a:t>one team.</a:t>
            </a:r>
            <a:r>
              <a:rPr lang="en-US" sz="1200" kern="1200" baseline="0" dirty="0" smtClean="0">
                <a:solidFill>
                  <a:schemeClr val="tx1"/>
                </a:solidFill>
                <a:effectLst/>
                <a:latin typeface="+mn-lt"/>
                <a:ea typeface="+mn-ea"/>
                <a:cs typeface="+mn-cs"/>
              </a:rPr>
              <a:t>  In order to make an impact, we have to take action.</a:t>
            </a:r>
            <a:endParaRPr lang="en-US" dirty="0" smtClean="0"/>
          </a:p>
          <a:p>
            <a:pPr algn="just"/>
            <a:endParaRPr lang="en-US" dirty="0" smtClean="0"/>
          </a:p>
        </p:txBody>
      </p:sp>
      <p:sp>
        <p:nvSpPr>
          <p:cNvPr id="4" name="Slide Number Placeholder 3"/>
          <p:cNvSpPr>
            <a:spLocks noGrp="1"/>
          </p:cNvSpPr>
          <p:nvPr>
            <p:ph type="sldNum" sz="quarter" idx="10"/>
          </p:nvPr>
        </p:nvSpPr>
        <p:spPr/>
        <p:txBody>
          <a:bodyPr/>
          <a:lstStyle/>
          <a:p>
            <a:fld id="{048B4A65-DB7F-4D75-A0EB-BE9751615F34}" type="slidenum">
              <a:rPr lang="en-US" smtClean="0"/>
              <a:t>3</a:t>
            </a:fld>
            <a:endParaRPr lang="en-US"/>
          </a:p>
        </p:txBody>
      </p:sp>
    </p:spTree>
    <p:extLst>
      <p:ext uri="{BB962C8B-B14F-4D97-AF65-F5344CB8AC3E}">
        <p14:creationId xmlns:p14="http://schemas.microsoft.com/office/powerpoint/2010/main" val="4218652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of the association as a machine.  It is created of different parts and gears,</a:t>
            </a:r>
            <a:r>
              <a:rPr lang="en-US" baseline="0" dirty="0" smtClean="0"/>
              <a:t> each club is a gear, as is each district, each area.  </a:t>
            </a:r>
            <a:r>
              <a:rPr lang="en-US" baseline="0" dirty="0" smtClean="0"/>
              <a:t>But Motion is needed; a </a:t>
            </a:r>
            <a:r>
              <a:rPr lang="en-US" i="0" baseline="0" dirty="0" smtClean="0"/>
              <a:t>purpose</a:t>
            </a:r>
            <a:r>
              <a:rPr lang="en-US" i="0" baseline="0" dirty="0" smtClean="0"/>
              <a:t>, direction, and capability to do something.  And the clubs are where that movement must begin.</a:t>
            </a:r>
            <a:endParaRPr lang="en-US" i="1" dirty="0"/>
          </a:p>
        </p:txBody>
      </p:sp>
      <p:sp>
        <p:nvSpPr>
          <p:cNvPr id="4" name="Slide Number Placeholder 3"/>
          <p:cNvSpPr>
            <a:spLocks noGrp="1"/>
          </p:cNvSpPr>
          <p:nvPr>
            <p:ph type="sldNum" sz="quarter" idx="10"/>
          </p:nvPr>
        </p:nvSpPr>
        <p:spPr/>
        <p:txBody>
          <a:bodyPr/>
          <a:lstStyle/>
          <a:p>
            <a:fld id="{048B4A65-DB7F-4D75-A0EB-BE9751615F34}" type="slidenum">
              <a:rPr lang="en-US" smtClean="0"/>
              <a:t>4</a:t>
            </a:fld>
            <a:endParaRPr lang="en-US"/>
          </a:p>
        </p:txBody>
      </p:sp>
    </p:spTree>
    <p:extLst>
      <p:ext uri="{BB962C8B-B14F-4D97-AF65-F5344CB8AC3E}">
        <p14:creationId xmlns:p14="http://schemas.microsoft.com/office/powerpoint/2010/main" val="27415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start by inputting a goal.  Service.  Lions are here to serve, it is what drives them.  It is their motivation.</a:t>
            </a:r>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5</a:t>
            </a:fld>
            <a:endParaRPr lang="en-US"/>
          </a:p>
        </p:txBody>
      </p:sp>
    </p:spTree>
    <p:extLst>
      <p:ext uri="{BB962C8B-B14F-4D97-AF65-F5344CB8AC3E}">
        <p14:creationId xmlns:p14="http://schemas.microsoft.com/office/powerpoint/2010/main" val="2568095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serve, Lions must have the membership to sustain their service.  Fulfill that need and we’re one step closer.</a:t>
            </a:r>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6</a:t>
            </a:fld>
            <a:endParaRPr lang="en-US"/>
          </a:p>
        </p:txBody>
      </p:sp>
    </p:spTree>
    <p:extLst>
      <p:ext uri="{BB962C8B-B14F-4D97-AF65-F5344CB8AC3E}">
        <p14:creationId xmlns:p14="http://schemas.microsoft.com/office/powerpoint/2010/main" val="3463126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no machine works without</a:t>
            </a:r>
            <a:r>
              <a:rPr lang="en-US" baseline="0" dirty="0" smtClean="0"/>
              <a:t> </a:t>
            </a:r>
            <a:r>
              <a:rPr lang="en-US" baseline="0" dirty="0" smtClean="0"/>
              <a:t>leadership. Members </a:t>
            </a:r>
            <a:r>
              <a:rPr lang="en-US" baseline="0" dirty="0" smtClean="0"/>
              <a:t>must grow into the leaders that guide the service projects </a:t>
            </a:r>
            <a:r>
              <a:rPr lang="en-US" baseline="0" dirty="0" smtClean="0"/>
              <a:t>that bring in new members. And from these new members, potential leaders emerge. </a:t>
            </a:r>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7</a:t>
            </a:fld>
            <a:endParaRPr lang="en-US"/>
          </a:p>
        </p:txBody>
      </p:sp>
    </p:spTree>
    <p:extLst>
      <p:ext uri="{BB962C8B-B14F-4D97-AF65-F5344CB8AC3E}">
        <p14:creationId xmlns:p14="http://schemas.microsoft.com/office/powerpoint/2010/main" val="308625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all three areas function at full capacity, the gears</a:t>
            </a:r>
            <a:r>
              <a:rPr lang="en-US" baseline="0" dirty="0" smtClean="0"/>
              <a:t> begin to move. </a:t>
            </a:r>
            <a:r>
              <a:rPr lang="en-US" baseline="0" dirty="0" smtClean="0"/>
              <a:t>The </a:t>
            </a:r>
            <a:r>
              <a:rPr lang="en-US" baseline="0" dirty="0" smtClean="0"/>
              <a:t>clubs create action in the district which, in turn drives the association. </a:t>
            </a:r>
            <a:r>
              <a:rPr lang="en-US" baseline="0" dirty="0" smtClean="0"/>
              <a:t>The GAT exists when the clubs are in motion. </a:t>
            </a:r>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8</a:t>
            </a:fld>
            <a:endParaRPr lang="en-US"/>
          </a:p>
        </p:txBody>
      </p:sp>
    </p:spTree>
    <p:extLst>
      <p:ext uri="{BB962C8B-B14F-4D97-AF65-F5344CB8AC3E}">
        <p14:creationId xmlns:p14="http://schemas.microsoft.com/office/powerpoint/2010/main" val="139705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not only takes</a:t>
            </a:r>
            <a:r>
              <a:rPr lang="en-US" baseline="0" dirty="0" smtClean="0"/>
              <a:t> each branch of the Global Action team working together, but also each member.  To help the Global Action Team thrive, it is important for leaders and Lions alike to take consistent action within their clubs, communities and districts and to understand how to utilize the GAT at multiple levels.</a:t>
            </a:r>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9</a:t>
            </a:fld>
            <a:endParaRPr lang="en-US"/>
          </a:p>
        </p:txBody>
      </p:sp>
    </p:spTree>
    <p:extLst>
      <p:ext uri="{BB962C8B-B14F-4D97-AF65-F5344CB8AC3E}">
        <p14:creationId xmlns:p14="http://schemas.microsoft.com/office/powerpoint/2010/main" val="3700531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796AB6-1F54-40B2-B698-51393C41D048}"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8094B-4646-4B66-931D-46E794014560}" type="slidenum">
              <a:rPr lang="en-US" smtClean="0"/>
              <a:t>‹#›</a:t>
            </a:fld>
            <a:endParaRPr lang="en-US"/>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44"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txBox="1">
            <a:spLocks/>
          </p:cNvSpPr>
          <p:nvPr userDrawn="1"/>
        </p:nvSpPr>
        <p:spPr>
          <a:xfrm>
            <a:off x="138404" y="94537"/>
            <a:ext cx="10515600" cy="1325563"/>
          </a:xfrm>
          <a:prstGeom prst="rect">
            <a:avLst/>
          </a:prstGeom>
        </p:spPr>
        <p:txBody>
          <a:bodyPr vert="horz" lIns="91440" tIns="45720" rIns="91440" bIns="45720" rtlCol="0" anchor="t">
            <a:normAutofit/>
          </a:bodyPr>
          <a:lstStyle>
            <a:lvl1pPr>
              <a:lnSpc>
                <a:spcPct val="90000"/>
              </a:lnSpc>
              <a:spcBef>
                <a:spcPct val="0"/>
              </a:spcBef>
              <a:buNone/>
              <a:defRPr sz="4400">
                <a:solidFill>
                  <a:schemeClr val="accent5">
                    <a:lumMod val="75000"/>
                  </a:schemeClr>
                </a:solidFill>
                <a:latin typeface="+mj-lt"/>
                <a:ea typeface="+mj-ea"/>
                <a:cs typeface="+mj-cs"/>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3153186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415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047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1330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2224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7099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457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3439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6834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6396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86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96AB6-1F54-40B2-B698-51393C41D048}"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8094B-4646-4B66-931D-46E794014560}" type="slidenum">
              <a:rPr lang="en-US" smtClean="0"/>
              <a:t>‹#›</a:t>
            </a:fld>
            <a:endParaRPr lang="en-US"/>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8404" y="5905174"/>
            <a:ext cx="955431" cy="902352"/>
          </a:xfrm>
          <a:prstGeom prst="rect">
            <a:avLst/>
          </a:prstGeom>
          <a:noFill/>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0033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F4B49-9BE7-4721-9570-558FC28B2DCA}" type="datetimeFigureOut">
              <a:rPr lang="en-US" smtClean="0">
                <a:solidFill>
                  <a:prstClr val="black">
                    <a:tint val="75000"/>
                  </a:prstClr>
                </a:solidFill>
              </a:rPr>
              <a:pPr/>
              <a:t>6/28/2019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0946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34773"/>
        </a:solidFill>
        <a:effectLst/>
      </p:bgPr>
    </p:bg>
    <p:spTree>
      <p:nvGrpSpPr>
        <p:cNvPr id="1" name=""/>
        <p:cNvGrpSpPr/>
        <p:nvPr/>
      </p:nvGrpSpPr>
      <p:grpSpPr>
        <a:xfrm>
          <a:off x="0" y="0"/>
          <a:ext cx="0" cy="0"/>
          <a:chOff x="0" y="0"/>
          <a:chExt cx="0" cy="0"/>
        </a:xfrm>
      </p:grpSpPr>
      <p:sp>
        <p:nvSpPr>
          <p:cNvPr id="10" name="Rectangle 9"/>
          <p:cNvSpPr/>
          <p:nvPr userDrawn="1"/>
        </p:nvSpPr>
        <p:spPr>
          <a:xfrm>
            <a:off x="8579199" y="-7232"/>
            <a:ext cx="3680295" cy="6858000"/>
          </a:xfrm>
          <a:prstGeom prst="rect">
            <a:avLst/>
          </a:prstGeom>
          <a:solidFill>
            <a:schemeClr val="bg1">
              <a:alpha val="1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87"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78532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234773"/>
        </a:solidFill>
        <a:effectLst/>
      </p:bgPr>
    </p:bg>
    <p:spTree>
      <p:nvGrpSpPr>
        <p:cNvPr id="1" name=""/>
        <p:cNvGrpSpPr/>
        <p:nvPr/>
      </p:nvGrpSpPr>
      <p:grpSpPr>
        <a:xfrm>
          <a:off x="0" y="0"/>
          <a:ext cx="0" cy="0"/>
          <a:chOff x="0" y="0"/>
          <a:chExt cx="0" cy="0"/>
        </a:xfrm>
      </p:grpSpPr>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87"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012036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87"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893710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796AB6-1F54-40B2-B698-51393C41D048}" type="datetimeFigureOut">
              <a:rPr lang="en-US" smtClean="0"/>
              <a:t>6/28/2019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78094B-4646-4B66-931D-46E794014560}" type="slidenum">
              <a:rPr lang="en-US" smtClean="0"/>
              <a:t>‹#›</a:t>
            </a:fld>
            <a:endParaRPr lang="en-US"/>
          </a:p>
        </p:txBody>
      </p:sp>
      <p:pic>
        <p:nvPicPr>
          <p:cNvPr id="10"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44"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p:nvPr>
        </p:nvSpPr>
        <p:spPr>
          <a:xfrm>
            <a:off x="138404" y="94537"/>
            <a:ext cx="10515600" cy="1325563"/>
          </a:xfrm>
          <a:prstGeom prst="rect">
            <a:avLst/>
          </a:prstGeom>
        </p:spPr>
        <p:txBody>
          <a:bodyPr vert="horz" lIns="91440" tIns="45720" rIns="91440" bIns="45720" rtlCol="0" anchor="t">
            <a:normAutofit/>
          </a:bodyPr>
          <a:lstStyle>
            <a:lvl1pPr>
              <a:defRPr lang="en-US"/>
            </a:lvl1pPr>
          </a:lstStyle>
          <a:p>
            <a:pPr lvl="0"/>
            <a:r>
              <a:rPr lang="en-US"/>
              <a:t>Click to edit Master title style</a:t>
            </a:r>
          </a:p>
        </p:txBody>
      </p:sp>
    </p:spTree>
    <p:custDataLst>
      <p:tags r:id="rId1"/>
    </p:custDataLst>
    <p:extLst>
      <p:ext uri="{BB962C8B-B14F-4D97-AF65-F5344CB8AC3E}">
        <p14:creationId xmlns:p14="http://schemas.microsoft.com/office/powerpoint/2010/main" val="434717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lvl1pPr>
              <a:defRPr lang="en-US"/>
            </a:lvl1pPr>
          </a:lstStyle>
          <a:p>
            <a:pPr lvl="0"/>
            <a:r>
              <a:rPr lang="en-US"/>
              <a:t>Click to edit Master title style</a:t>
            </a:r>
          </a:p>
        </p:txBody>
      </p:sp>
      <p:sp>
        <p:nvSpPr>
          <p:cNvPr id="3" name="Date Placeholder 2"/>
          <p:cNvSpPr>
            <a:spLocks noGrp="1"/>
          </p:cNvSpPr>
          <p:nvPr>
            <p:ph type="dt" sz="half" idx="10"/>
          </p:nvPr>
        </p:nvSpPr>
        <p:spPr/>
        <p:txBody>
          <a:bodyPr/>
          <a:lstStyle/>
          <a:p>
            <a:fld id="{0E796AB6-1F54-40B2-B698-51393C41D048}" type="datetimeFigureOut">
              <a:rPr lang="en-US" smtClean="0"/>
              <a:t>6/28/2019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78094B-4646-4B66-931D-46E794014560}" type="slidenum">
              <a:rPr lang="en-US" smtClean="0"/>
              <a:t>‹#›</a:t>
            </a:fld>
            <a:endParaRPr lang="en-US"/>
          </a:p>
        </p:txBody>
      </p:sp>
      <p:pic>
        <p:nvPicPr>
          <p:cNvPr id="6"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44"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215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15027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711" tIns="22855" rIns="45711" bIns="22855" rtlCol="0" anchor="ctr"/>
          <a:lstStyle/>
          <a:p>
            <a:pPr algn="ctr"/>
            <a:endParaRPr lang="en-US"/>
          </a:p>
        </p:txBody>
      </p:sp>
    </p:spTree>
    <p:extLst>
      <p:ext uri="{BB962C8B-B14F-4D97-AF65-F5344CB8AC3E}">
        <p14:creationId xmlns:p14="http://schemas.microsoft.com/office/powerpoint/2010/main" val="114824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404" y="94537"/>
            <a:ext cx="10515600" cy="66124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96AB6-1F54-40B2-B698-51393C41D048}" type="datetimeFigureOut">
              <a:rPr lang="en-US" smtClean="0"/>
              <a:t>6/28/2019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8094B-4646-4B66-931D-46E794014560}" type="slidenum">
              <a:rPr lang="en-US" smtClean="0"/>
              <a:t>‹#›</a:t>
            </a:fld>
            <a:endParaRPr lang="en-US"/>
          </a:p>
        </p:txBody>
      </p:sp>
    </p:spTree>
    <p:custDataLst>
      <p:tags r:id="rId11"/>
    </p:custDataLst>
    <p:extLst>
      <p:ext uri="{BB962C8B-B14F-4D97-AF65-F5344CB8AC3E}">
        <p14:creationId xmlns:p14="http://schemas.microsoft.com/office/powerpoint/2010/main" val="412240802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32" r:id="rId4"/>
    <p:sldLayoutId id="2147483733" r:id="rId5"/>
    <p:sldLayoutId id="2147483730" r:id="rId6"/>
    <p:sldLayoutId id="2147483731" r:id="rId7"/>
    <p:sldLayoutId id="2147483742" r:id="rId8"/>
    <p:sldLayoutId id="2147483743" r:id="rId9"/>
  </p:sldLayoutIdLst>
  <p:txStyles>
    <p:titleStyle>
      <a:lvl1pPr algn="l"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F4B49-9BE7-4721-9570-558FC28B2DCA}" type="datetimeFigureOut">
              <a:rPr lang="en-US" smtClean="0">
                <a:solidFill>
                  <a:prstClr val="black">
                    <a:tint val="75000"/>
                  </a:prstClr>
                </a:solidFill>
                <a:ea typeface="ヒラギノ角ゴ Pro W3" pitchFamily="125" charset="-128"/>
              </a:rPr>
              <a:pPr/>
              <a:t>6/28/2019</a:t>
            </a:fld>
            <a:endParaRPr lang="en-US" dirty="0">
              <a:solidFill>
                <a:prstClr val="black">
                  <a:tint val="75000"/>
                </a:prstClr>
              </a:solidFill>
              <a:ea typeface="ヒラギノ角ゴ Pro W3" pitchFamily="125" charset="-128"/>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a typeface="ヒラギノ角ゴ Pro W3" pitchFamily="125" charset="-128"/>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DEADA-0D06-493D-9747-ECD712E0C071}" type="slidenum">
              <a:rPr lang="en-US" smtClean="0">
                <a:solidFill>
                  <a:prstClr val="black">
                    <a:tint val="75000"/>
                  </a:prstClr>
                </a:solidFill>
                <a:ea typeface="ヒラギノ角ゴ Pro W3" pitchFamily="125" charset="-128"/>
              </a:rPr>
              <a:pPr/>
              <a:t>‹#›</a:t>
            </a:fld>
            <a:endParaRPr lang="en-US" dirty="0">
              <a:solidFill>
                <a:prstClr val="black">
                  <a:tint val="75000"/>
                </a:prstClr>
              </a:solidFill>
              <a:ea typeface="ヒラギノ角ゴ Pro W3" pitchFamily="125" charset="-128"/>
            </a:endParaRPr>
          </a:p>
        </p:txBody>
      </p:sp>
    </p:spTree>
    <p:extLst>
      <p:ext uri="{BB962C8B-B14F-4D97-AF65-F5344CB8AC3E}">
        <p14:creationId xmlns:p14="http://schemas.microsoft.com/office/powerpoint/2010/main" val="14726339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p:cNvSpPr/>
          <p:nvPr/>
        </p:nvSpPr>
        <p:spPr>
          <a:xfrm>
            <a:off x="-2483" y="0"/>
            <a:ext cx="12192000" cy="685800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grpSp>
        <p:nvGrpSpPr>
          <p:cNvPr id="12" name="Group 11"/>
          <p:cNvGrpSpPr/>
          <p:nvPr/>
        </p:nvGrpSpPr>
        <p:grpSpPr>
          <a:xfrm>
            <a:off x="4479813" y="1158198"/>
            <a:ext cx="3058347" cy="3058347"/>
            <a:chOff x="4479813" y="2223069"/>
            <a:chExt cx="3058347" cy="3058347"/>
          </a:xfrm>
        </p:grpSpPr>
        <p:sp>
          <p:nvSpPr>
            <p:cNvPr id="13" name="Oval 12"/>
            <p:cNvSpPr>
              <a:spLocks noChangeAspect="1"/>
            </p:cNvSpPr>
            <p:nvPr/>
          </p:nvSpPr>
          <p:spPr>
            <a:xfrm>
              <a:off x="4500226" y="2243482"/>
              <a:ext cx="3017520" cy="3017520"/>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endParaRPr lang="en-US" sz="2400">
                <a:solidFill>
                  <a:srgbClr val="FFFFFF"/>
                </a:solidFill>
                <a:sym typeface="Helvetica Light"/>
              </a:endParaRPr>
            </a:p>
          </p:txBody>
        </p:sp>
        <p:grpSp>
          <p:nvGrpSpPr>
            <p:cNvPr id="14" name="Group 13"/>
            <p:cNvGrpSpPr/>
            <p:nvPr/>
          </p:nvGrpSpPr>
          <p:grpSpPr>
            <a:xfrm>
              <a:off x="4479813" y="2223069"/>
              <a:ext cx="3058347" cy="3058347"/>
              <a:chOff x="4314505" y="242331"/>
              <a:chExt cx="3562991" cy="3562991"/>
            </a:xfrm>
          </p:grpSpPr>
          <p:sp>
            <p:nvSpPr>
              <p:cNvPr id="15" name="Shape 34"/>
              <p:cNvSpPr/>
              <p:nvPr/>
            </p:nvSpPr>
            <p:spPr>
              <a:xfrm>
                <a:off x="4314505" y="242331"/>
                <a:ext cx="3562991" cy="35629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8100" cmpd="sng">
                <a:solidFill>
                  <a:schemeClr val="accent4">
                    <a:lumMod val="90000"/>
                    <a:lumOff val="10000"/>
                  </a:schemeClr>
                </a:solidFill>
                <a:miter lim="400000"/>
              </a:ln>
            </p:spPr>
            <p:txBody>
              <a:bodyPr lIns="0" tIns="0" rIns="0" bIns="0" anchor="ctr"/>
              <a:lstStyle/>
              <a:p>
                <a:pPr defTabSz="914400">
                  <a:defRPr sz="2400">
                    <a:solidFill>
                      <a:srgbClr val="FFFFFF"/>
                    </a:solidFill>
                  </a:defRPr>
                </a:pPr>
                <a:endParaRPr sz="2400" dirty="0">
                  <a:solidFill>
                    <a:srgbClr val="FFFFFF"/>
                  </a:solidFill>
                  <a:latin typeface="Lato Regular"/>
                  <a:ea typeface="Lato Regular"/>
                  <a:cs typeface="Lato Regular"/>
                </a:endParaRPr>
              </a:p>
            </p:txBody>
          </p:sp>
          <p:pic>
            <p:nvPicPr>
              <p:cNvPr id="16" name="Picture 15" descr="GAT_club_mark_2colo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777" y="461856"/>
                <a:ext cx="3066444" cy="3123940"/>
              </a:xfrm>
              <a:prstGeom prst="rect">
                <a:avLst/>
              </a:prstGeom>
            </p:spPr>
          </p:pic>
        </p:grpSp>
      </p:grpSp>
      <p:sp>
        <p:nvSpPr>
          <p:cNvPr id="18" name="Title 1"/>
          <p:cNvSpPr txBox="1">
            <a:spLocks/>
          </p:cNvSpPr>
          <p:nvPr/>
        </p:nvSpPr>
        <p:spPr>
          <a:xfrm>
            <a:off x="0" y="4888607"/>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a:solidFill>
                  <a:schemeClr val="bg1"/>
                </a:solidFill>
                <a:latin typeface="Helvetica" charset="0"/>
                <a:ea typeface="Helvetica" charset="0"/>
                <a:cs typeface="Helvetica" charset="0"/>
              </a:rPr>
              <a:t>T</a:t>
            </a:r>
            <a:r>
              <a:rPr lang="en-US" sz="3200" dirty="0" smtClean="0">
                <a:solidFill>
                  <a:schemeClr val="bg1"/>
                </a:solidFill>
                <a:latin typeface="Helvetica" charset="0"/>
                <a:ea typeface="Helvetica" charset="0"/>
                <a:cs typeface="Helvetica" charset="0"/>
              </a:rPr>
              <a:t>he </a:t>
            </a:r>
            <a:r>
              <a:rPr lang="en-US" sz="3200" dirty="0">
                <a:solidFill>
                  <a:schemeClr val="bg1"/>
                </a:solidFill>
                <a:latin typeface="Helvetica" charset="0"/>
                <a:ea typeface="Helvetica" charset="0"/>
                <a:cs typeface="Helvetica" charset="0"/>
              </a:rPr>
              <a:t>Global Action Team </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4004" y="722390"/>
            <a:ext cx="3929962" cy="3929962"/>
          </a:xfrm>
          <a:prstGeom prst="rect">
            <a:avLst/>
          </a:prstGeom>
        </p:spPr>
      </p:pic>
    </p:spTree>
    <p:custDataLst>
      <p:tags r:id="rId1"/>
    </p:custDataLst>
    <p:extLst>
      <p:ext uri="{BB962C8B-B14F-4D97-AF65-F5344CB8AC3E}">
        <p14:creationId xmlns:p14="http://schemas.microsoft.com/office/powerpoint/2010/main" val="915525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84521" y="658565"/>
            <a:ext cx="6546687" cy="724437"/>
          </a:xfrm>
          <a:prstGeom prst="rect">
            <a:avLst/>
          </a:prstGeom>
          <a:no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609585" indent="-609585" algn="ctr" defTabSz="914377" fontAlgn="base">
              <a:spcAft>
                <a:spcPct val="0"/>
              </a:spcAft>
            </a:pPr>
            <a:r>
              <a:rPr lang="en-US" sz="1467" dirty="0">
                <a:solidFill>
                  <a:prstClr val="white"/>
                </a:solidFill>
                <a:latin typeface="Helvetica Neue Bold Condensed"/>
                <a:ea typeface="ヒラギノ角ゴ Pro W3" pitchFamily="84" charset="-128"/>
                <a:cs typeface="Helvetica Neue Bold Condensed"/>
              </a:rPr>
              <a:t>Executive Officers</a:t>
            </a:r>
          </a:p>
        </p:txBody>
      </p:sp>
      <p:sp>
        <p:nvSpPr>
          <p:cNvPr id="2" name="Title 1"/>
          <p:cNvSpPr>
            <a:spLocks noGrp="1"/>
          </p:cNvSpPr>
          <p:nvPr>
            <p:ph type="title"/>
          </p:nvPr>
        </p:nvSpPr>
        <p:spPr>
          <a:xfrm>
            <a:off x="189018" y="0"/>
            <a:ext cx="7605321" cy="770429"/>
          </a:xfrm>
        </p:spPr>
        <p:txBody>
          <a:bodyPr>
            <a:normAutofit/>
          </a:bodyPr>
          <a:lstStyle/>
          <a:p>
            <a:pPr algn="ctr"/>
            <a:r>
              <a:rPr lang="en-US" sz="2667" b="1" dirty="0" smtClean="0">
                <a:solidFill>
                  <a:srgbClr val="263788"/>
                </a:solidFill>
                <a:latin typeface="Helvetica Neue Bold Condensed"/>
                <a:cs typeface="Helvetica Neue Bold Condensed"/>
              </a:rPr>
              <a:t>Global </a:t>
            </a:r>
            <a:r>
              <a:rPr lang="en-US" sz="2667" b="1" dirty="0">
                <a:solidFill>
                  <a:srgbClr val="263788"/>
                </a:solidFill>
                <a:latin typeface="Helvetica Neue Bold Condensed"/>
                <a:cs typeface="Helvetica Neue Bold Condensed"/>
              </a:rPr>
              <a:t>Action </a:t>
            </a:r>
            <a:r>
              <a:rPr lang="en-US" sz="2667" b="1" dirty="0" smtClean="0">
                <a:solidFill>
                  <a:srgbClr val="263788"/>
                </a:solidFill>
                <a:latin typeface="Helvetica Neue Bold Condensed"/>
                <a:cs typeface="Helvetica Neue Bold Condensed"/>
              </a:rPr>
              <a:t>Team</a:t>
            </a:r>
            <a:endParaRPr lang="en-US" sz="2667" b="1" dirty="0">
              <a:solidFill>
                <a:srgbClr val="263788"/>
              </a:solidFill>
            </a:endParaRPr>
          </a:p>
        </p:txBody>
      </p:sp>
      <p:grpSp>
        <p:nvGrpSpPr>
          <p:cNvPr id="3" name="Group 2"/>
          <p:cNvGrpSpPr/>
          <p:nvPr/>
        </p:nvGrpSpPr>
        <p:grpSpPr>
          <a:xfrm>
            <a:off x="189018" y="480961"/>
            <a:ext cx="7605321" cy="1008267"/>
            <a:chOff x="356770" y="559076"/>
            <a:chExt cx="7605321" cy="1008267"/>
          </a:xfrm>
        </p:grpSpPr>
        <p:sp>
          <p:nvSpPr>
            <p:cNvPr id="87" name="Rounded Rectangle 86"/>
            <p:cNvSpPr/>
            <p:nvPr/>
          </p:nvSpPr>
          <p:spPr>
            <a:xfrm>
              <a:off x="356770" y="651047"/>
              <a:ext cx="7605321" cy="840532"/>
            </a:xfrm>
            <a:prstGeom prst="roundRect">
              <a:avLst/>
            </a:prstGeom>
            <a:solidFill>
              <a:schemeClr val="bg2">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33" dirty="0">
                <a:solidFill>
                  <a:prstClr val="white"/>
                </a:solidFill>
              </a:endParaRPr>
            </a:p>
          </p:txBody>
        </p:sp>
        <p:sp>
          <p:nvSpPr>
            <p:cNvPr id="6" name="Rectangle 5"/>
            <p:cNvSpPr/>
            <p:nvPr/>
          </p:nvSpPr>
          <p:spPr bwMode="auto">
            <a:xfrm>
              <a:off x="356770" y="559076"/>
              <a:ext cx="7605321" cy="1008267"/>
            </a:xfrm>
            <a:prstGeom prst="rect">
              <a:avLst/>
            </a:prstGeom>
            <a:no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a:r>
                <a:rPr lang="en-US" sz="1200" b="1" u="sng" dirty="0">
                  <a:solidFill>
                    <a:prstClr val="white"/>
                  </a:solidFill>
                  <a:latin typeface="Helvetica Neue"/>
                  <a:ea typeface="ヒラギノ角ゴ Pro W3" pitchFamily="84" charset="-128"/>
                  <a:cs typeface="Helvetica Neue Bold Condensed"/>
                </a:rPr>
                <a:t>Ambassadors</a:t>
              </a:r>
            </a:p>
            <a:p>
              <a:pPr algn="ctr"/>
              <a:r>
                <a:rPr lang="en-US" sz="1000" dirty="0">
                  <a:solidFill>
                    <a:prstClr val="white"/>
                  </a:solidFill>
                  <a:latin typeface="Helvetica Neue"/>
                  <a:ea typeface="ヒラギノ角ゴ Pro W3" pitchFamily="84" charset="-128"/>
                  <a:cs typeface="Helvetica Neue Bold Condensed"/>
                </a:rPr>
                <a:t>Past International Presidents</a:t>
              </a:r>
            </a:p>
            <a:p>
              <a:pPr algn="ctr"/>
              <a:r>
                <a:rPr lang="en-US" sz="1000" dirty="0">
                  <a:solidFill>
                    <a:prstClr val="white"/>
                  </a:solidFill>
                  <a:latin typeface="Helvetica Neue"/>
                  <a:ea typeface="ヒラギノ角ゴ Pro W3" pitchFamily="84" charset="-128"/>
                  <a:cs typeface="Helvetica Neue Bold Condensed"/>
                </a:rPr>
                <a:t>International Board of Directors</a:t>
              </a:r>
            </a:p>
            <a:p>
              <a:pPr algn="ctr"/>
              <a:r>
                <a:rPr lang="en-US" sz="1000" dirty="0">
                  <a:solidFill>
                    <a:prstClr val="white"/>
                  </a:solidFill>
                  <a:latin typeface="Helvetica Neue"/>
                </a:rPr>
                <a:t>Past International Directors</a:t>
              </a:r>
            </a:p>
            <a:p>
              <a:pPr algn="ctr"/>
              <a:r>
                <a:rPr lang="en-US" sz="1000" dirty="0">
                  <a:solidFill>
                    <a:prstClr val="white"/>
                  </a:solidFill>
                  <a:latin typeface="Helvetica Neue"/>
                </a:rPr>
                <a:t>Past District Governors </a:t>
              </a:r>
            </a:p>
          </p:txBody>
        </p:sp>
      </p:grpSp>
      <p:grpSp>
        <p:nvGrpSpPr>
          <p:cNvPr id="7" name="Group 6"/>
          <p:cNvGrpSpPr/>
          <p:nvPr/>
        </p:nvGrpSpPr>
        <p:grpSpPr>
          <a:xfrm>
            <a:off x="169536" y="2001144"/>
            <a:ext cx="7624801" cy="533351"/>
            <a:chOff x="259907" y="2009488"/>
            <a:chExt cx="7576654" cy="533351"/>
          </a:xfrm>
        </p:grpSpPr>
        <p:sp>
          <p:nvSpPr>
            <p:cNvPr id="110" name="Rounded Rectangle 109"/>
            <p:cNvSpPr/>
            <p:nvPr/>
          </p:nvSpPr>
          <p:spPr>
            <a:xfrm>
              <a:off x="259907" y="2009488"/>
              <a:ext cx="7576654" cy="533351"/>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11" name="Rectangle 110"/>
            <p:cNvSpPr/>
            <p:nvPr/>
          </p:nvSpPr>
          <p:spPr bwMode="auto">
            <a:xfrm>
              <a:off x="278754" y="2035750"/>
              <a:ext cx="7425845" cy="370146"/>
            </a:xfrm>
            <a:prstGeom prst="rect">
              <a:avLst/>
            </a:prstGeom>
            <a:solidFill>
              <a:schemeClr val="bg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1100" dirty="0">
                  <a:solidFill>
                    <a:srgbClr val="1A4190"/>
                  </a:solidFill>
                  <a:latin typeface="Helvetica Neue Bold Condensed"/>
                  <a:ea typeface="ヒラギノ角ゴ Pro W3" pitchFamily="84" charset="-128"/>
                  <a:cs typeface="Helvetica Neue Bold Condensed"/>
                </a:rPr>
                <a:t>GAT</a:t>
              </a:r>
            </a:p>
            <a:p>
              <a:pPr marL="609585" indent="-609585" algn="ctr" fontAlgn="base">
                <a:spcAft>
                  <a:spcPct val="0"/>
                </a:spcAft>
              </a:pPr>
              <a:r>
                <a:rPr lang="en-US" sz="1100" dirty="0">
                  <a:solidFill>
                    <a:srgbClr val="1A4190"/>
                  </a:solidFill>
                  <a:latin typeface="Helvetica Neue"/>
                  <a:ea typeface="ヒラギノ角ゴ Pro W3" pitchFamily="84" charset="-128"/>
                  <a:cs typeface="Helvetica Neue"/>
                </a:rPr>
                <a:t>Constitutional Area &amp; Regional Area Leadership</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sp>
        <p:nvSpPr>
          <p:cNvPr id="137" name="Rounded Rectangle 136"/>
          <p:cNvSpPr/>
          <p:nvPr/>
        </p:nvSpPr>
        <p:spPr>
          <a:xfrm>
            <a:off x="183882" y="3262668"/>
            <a:ext cx="7610455" cy="293517"/>
          </a:xfrm>
          <a:prstGeom prst="roundRect">
            <a:avLst/>
          </a:prstGeom>
          <a:solidFill>
            <a:schemeClr val="bg2">
              <a:lumMod val="50000"/>
            </a:schemeClr>
          </a:solid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r>
              <a:rPr lang="en-US" sz="1200" dirty="0">
                <a:solidFill>
                  <a:prstClr val="white"/>
                </a:solidFill>
                <a:latin typeface="Helvetica Neue Bold Condensed"/>
                <a:cs typeface="Helvetica Neue Bold Condensed"/>
              </a:rPr>
              <a:t>Multiple District Global Action Team Chairperson (Council Chairperson)</a:t>
            </a:r>
          </a:p>
        </p:txBody>
      </p:sp>
      <p:grpSp>
        <p:nvGrpSpPr>
          <p:cNvPr id="9" name="Group 8"/>
          <p:cNvGrpSpPr/>
          <p:nvPr/>
        </p:nvGrpSpPr>
        <p:grpSpPr>
          <a:xfrm>
            <a:off x="525432" y="3697098"/>
            <a:ext cx="2152859" cy="453289"/>
            <a:chOff x="449441" y="3783271"/>
            <a:chExt cx="2152859" cy="453289"/>
          </a:xfrm>
        </p:grpSpPr>
        <p:sp>
          <p:nvSpPr>
            <p:cNvPr id="139" name="Rounded Rectangle 138"/>
            <p:cNvSpPr/>
            <p:nvPr/>
          </p:nvSpPr>
          <p:spPr>
            <a:xfrm>
              <a:off x="449441" y="3783271"/>
              <a:ext cx="2142948" cy="453289"/>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40" name="Rectangle 139"/>
            <p:cNvSpPr/>
            <p:nvPr/>
          </p:nvSpPr>
          <p:spPr bwMode="auto">
            <a:xfrm>
              <a:off x="462323" y="3786996"/>
              <a:ext cx="2139977" cy="441016"/>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933" dirty="0">
                  <a:solidFill>
                    <a:srgbClr val="1A4190"/>
                  </a:solidFill>
                  <a:latin typeface="Helvetica Neue Bold Condensed"/>
                  <a:ea typeface="ヒラギノ角ゴ Pro W3" pitchFamily="84" charset="-128"/>
                  <a:cs typeface="Helvetica Neue Bold Condensed"/>
                </a:rPr>
                <a:t>GLT</a:t>
              </a:r>
            </a:p>
            <a:p>
              <a:pPr marL="609585" indent="-609585" algn="ctr" fontAlgn="base">
                <a:spcAft>
                  <a:spcPct val="0"/>
                </a:spcAft>
              </a:pPr>
              <a:r>
                <a:rPr lang="en-US" sz="933" dirty="0">
                  <a:solidFill>
                    <a:srgbClr val="1A4190"/>
                  </a:solidFill>
                  <a:latin typeface="Helvetica Neue"/>
                  <a:ea typeface="ヒラギノ角ゴ Pro W3" pitchFamily="84" charset="-128"/>
                  <a:cs typeface="Helvetica Neue"/>
                </a:rPr>
                <a:t>Multiple District Coordinator</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10" name="Group 9"/>
          <p:cNvGrpSpPr/>
          <p:nvPr/>
        </p:nvGrpSpPr>
        <p:grpSpPr>
          <a:xfrm>
            <a:off x="2924889" y="3701517"/>
            <a:ext cx="2142949" cy="446347"/>
            <a:chOff x="2875417" y="3792167"/>
            <a:chExt cx="2142949" cy="446347"/>
          </a:xfrm>
        </p:grpSpPr>
        <p:sp>
          <p:nvSpPr>
            <p:cNvPr id="142" name="Rounded Rectangle 141"/>
            <p:cNvSpPr/>
            <p:nvPr/>
          </p:nvSpPr>
          <p:spPr>
            <a:xfrm>
              <a:off x="2875417" y="3792167"/>
              <a:ext cx="2142949" cy="446347"/>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43" name="Rectangle 142"/>
            <p:cNvSpPr/>
            <p:nvPr/>
          </p:nvSpPr>
          <p:spPr bwMode="auto">
            <a:xfrm>
              <a:off x="2903897" y="3793934"/>
              <a:ext cx="2096977" cy="440386"/>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933" dirty="0">
                  <a:solidFill>
                    <a:srgbClr val="1A4190"/>
                  </a:solidFill>
                  <a:latin typeface="Helvetica Neue Bold Condensed"/>
                  <a:ea typeface="ヒラギノ角ゴ Pro W3" pitchFamily="84" charset="-128"/>
                  <a:cs typeface="Helvetica Neue Bold Condensed"/>
                </a:rPr>
                <a:t>GMT</a:t>
              </a:r>
            </a:p>
            <a:p>
              <a:pPr marL="609585" indent="-609585" algn="ctr" fontAlgn="base">
                <a:spcAft>
                  <a:spcPct val="0"/>
                </a:spcAft>
              </a:pPr>
              <a:r>
                <a:rPr lang="en-US" sz="933" dirty="0">
                  <a:solidFill>
                    <a:srgbClr val="1A4190"/>
                  </a:solidFill>
                  <a:latin typeface="Helvetica Neue"/>
                  <a:ea typeface="ヒラギノ角ゴ Pro W3" pitchFamily="84" charset="-128"/>
                  <a:cs typeface="Helvetica Neue"/>
                </a:rPr>
                <a:t>Multiple District Coordinator</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sp>
        <p:nvSpPr>
          <p:cNvPr id="147" name="Rounded Rectangle 146"/>
          <p:cNvSpPr/>
          <p:nvPr/>
        </p:nvSpPr>
        <p:spPr>
          <a:xfrm>
            <a:off x="183882" y="4299329"/>
            <a:ext cx="7610455" cy="236363"/>
          </a:xfrm>
          <a:prstGeom prst="roundRect">
            <a:avLst/>
          </a:prstGeom>
          <a:solidFill>
            <a:schemeClr val="bg2">
              <a:lumMod val="50000"/>
            </a:schemeClr>
          </a:solid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r>
              <a:rPr lang="en-US" sz="1200" dirty="0">
                <a:solidFill>
                  <a:prstClr val="white"/>
                </a:solidFill>
                <a:latin typeface="Helvetica Neue Bold Condensed"/>
                <a:cs typeface="Helvetica Neue Bold Condensed"/>
              </a:rPr>
              <a:t>District Global Action Team Chairperson (District Governor)</a:t>
            </a:r>
          </a:p>
        </p:txBody>
      </p:sp>
      <p:grpSp>
        <p:nvGrpSpPr>
          <p:cNvPr id="148" name="Group 147"/>
          <p:cNvGrpSpPr/>
          <p:nvPr/>
        </p:nvGrpSpPr>
        <p:grpSpPr>
          <a:xfrm>
            <a:off x="538314" y="4639540"/>
            <a:ext cx="2148483" cy="449195"/>
            <a:chOff x="1580500" y="2412999"/>
            <a:chExt cx="2717447" cy="437246"/>
          </a:xfrm>
          <a:solidFill>
            <a:schemeClr val="bg2"/>
          </a:solidFill>
        </p:grpSpPr>
        <p:sp>
          <p:nvSpPr>
            <p:cNvPr id="149" name="Rounded Rectangle 148"/>
            <p:cNvSpPr/>
            <p:nvPr/>
          </p:nvSpPr>
          <p:spPr>
            <a:xfrm>
              <a:off x="1587500" y="2413000"/>
              <a:ext cx="2710447"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50" name="Rectangle 149"/>
            <p:cNvSpPr/>
            <p:nvPr/>
          </p:nvSpPr>
          <p:spPr bwMode="auto">
            <a:xfrm>
              <a:off x="1580500" y="2412999"/>
              <a:ext cx="2717447" cy="437246"/>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933" dirty="0">
                  <a:solidFill>
                    <a:srgbClr val="1A4190"/>
                  </a:solidFill>
                  <a:latin typeface="Helvetica Neue Bold Condensed"/>
                  <a:ea typeface="ヒラギノ角ゴ Pro W3" pitchFamily="84" charset="-128"/>
                  <a:cs typeface="Helvetica Neue Bold Condensed"/>
                </a:rPr>
                <a:t>GLT</a:t>
              </a:r>
            </a:p>
            <a:p>
              <a:pPr marL="609585" indent="-609585" algn="ctr" fontAlgn="base">
                <a:spcAft>
                  <a:spcPct val="0"/>
                </a:spcAft>
              </a:pPr>
              <a:r>
                <a:rPr lang="en-US" sz="933" dirty="0">
                  <a:solidFill>
                    <a:srgbClr val="1A4190"/>
                  </a:solidFill>
                  <a:latin typeface="Helvetica Neue"/>
                  <a:ea typeface="ヒラギノ角ゴ Pro W3" pitchFamily="84" charset="-128"/>
                  <a:cs typeface="Helvetica Neue"/>
                </a:rPr>
                <a:t>District Coordinator</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12" name="Group 11"/>
          <p:cNvGrpSpPr/>
          <p:nvPr/>
        </p:nvGrpSpPr>
        <p:grpSpPr>
          <a:xfrm>
            <a:off x="2873450" y="4639540"/>
            <a:ext cx="2194388" cy="446346"/>
            <a:chOff x="2912969" y="4640965"/>
            <a:chExt cx="2166787" cy="446346"/>
          </a:xfrm>
        </p:grpSpPr>
        <p:sp>
          <p:nvSpPr>
            <p:cNvPr id="152" name="Rounded Rectangle 151"/>
            <p:cNvSpPr/>
            <p:nvPr/>
          </p:nvSpPr>
          <p:spPr>
            <a:xfrm>
              <a:off x="2912969" y="4640965"/>
              <a:ext cx="2142949" cy="446346"/>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53" name="Rectangle 152"/>
            <p:cNvSpPr/>
            <p:nvPr/>
          </p:nvSpPr>
          <p:spPr bwMode="auto">
            <a:xfrm>
              <a:off x="2947874" y="4640965"/>
              <a:ext cx="2131882" cy="446346"/>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933" dirty="0">
                  <a:solidFill>
                    <a:srgbClr val="1A4190"/>
                  </a:solidFill>
                  <a:latin typeface="Helvetica Neue Bold Condensed"/>
                  <a:ea typeface="ヒラギノ角ゴ Pro W3" pitchFamily="84" charset="-128"/>
                  <a:cs typeface="Helvetica Neue Bold Condensed"/>
                </a:rPr>
                <a:t>GMT</a:t>
              </a:r>
            </a:p>
            <a:p>
              <a:pPr marL="609585" indent="-609585" algn="ctr" fontAlgn="base">
                <a:spcAft>
                  <a:spcPct val="0"/>
                </a:spcAft>
              </a:pPr>
              <a:r>
                <a:rPr lang="en-US" sz="933" dirty="0">
                  <a:solidFill>
                    <a:srgbClr val="1A4190"/>
                  </a:solidFill>
                  <a:latin typeface="Helvetica Neue"/>
                  <a:ea typeface="ヒラギノ角ゴ Pro W3" pitchFamily="84" charset="-128"/>
                  <a:cs typeface="Helvetica Neue"/>
                </a:rPr>
                <a:t>District </a:t>
              </a:r>
              <a:r>
                <a:rPr lang="en-US" sz="933" dirty="0">
                  <a:solidFill>
                    <a:srgbClr val="00338D"/>
                  </a:solidFill>
                  <a:latin typeface="Helvetica Neue"/>
                  <a:ea typeface="ヒラギノ角ゴ Pro W3" pitchFamily="84" charset="-128"/>
                  <a:cs typeface="Helvetica Neue"/>
                </a:rPr>
                <a:t>Coordinator</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sp>
        <p:nvSpPr>
          <p:cNvPr id="157" name="Rounded Rectangle 156"/>
          <p:cNvSpPr/>
          <p:nvPr/>
        </p:nvSpPr>
        <p:spPr>
          <a:xfrm>
            <a:off x="183882" y="5776498"/>
            <a:ext cx="7610455" cy="223016"/>
          </a:xfrm>
          <a:prstGeom prst="roundRect">
            <a:avLst/>
          </a:prstGeom>
          <a:solidFill>
            <a:schemeClr val="bg2">
              <a:lumMod val="50000"/>
            </a:schemeClr>
          </a:solid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r>
              <a:rPr lang="en-US" sz="1200" dirty="0">
                <a:solidFill>
                  <a:prstClr val="white"/>
                </a:solidFill>
                <a:latin typeface="Helvetica Neue Bold Condensed"/>
                <a:cs typeface="Helvetica Neue Bold Condensed"/>
              </a:rPr>
              <a:t>Club Global Action Team Chairperson (Club President)</a:t>
            </a:r>
          </a:p>
        </p:txBody>
      </p:sp>
      <p:grpSp>
        <p:nvGrpSpPr>
          <p:cNvPr id="158" name="Group 157"/>
          <p:cNvGrpSpPr/>
          <p:nvPr/>
        </p:nvGrpSpPr>
        <p:grpSpPr>
          <a:xfrm>
            <a:off x="462323" y="6097038"/>
            <a:ext cx="2142949" cy="486645"/>
            <a:chOff x="1587500" y="2388803"/>
            <a:chExt cx="2710447" cy="473700"/>
          </a:xfrm>
          <a:solidFill>
            <a:schemeClr val="bg2"/>
          </a:solidFill>
        </p:grpSpPr>
        <p:sp>
          <p:nvSpPr>
            <p:cNvPr id="159" name="Rounded Rectangle 158"/>
            <p:cNvSpPr/>
            <p:nvPr/>
          </p:nvSpPr>
          <p:spPr>
            <a:xfrm>
              <a:off x="1587500" y="2412999"/>
              <a:ext cx="2710447"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60" name="Rectangle 159"/>
            <p:cNvSpPr/>
            <p:nvPr/>
          </p:nvSpPr>
          <p:spPr bwMode="auto">
            <a:xfrm>
              <a:off x="1597739" y="2388803"/>
              <a:ext cx="2696449" cy="473700"/>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933" dirty="0">
                  <a:solidFill>
                    <a:srgbClr val="1A4190"/>
                  </a:solidFill>
                  <a:latin typeface="Helvetica Neue Bold Condensed"/>
                  <a:ea typeface="ヒラギノ角ゴ Pro W3" pitchFamily="84" charset="-128"/>
                  <a:cs typeface="Helvetica Neue Bold Condensed"/>
                </a:rPr>
                <a:t>GLT</a:t>
              </a:r>
            </a:p>
            <a:p>
              <a:pPr algn="ctr"/>
              <a:r>
                <a:rPr lang="en-US" sz="933" dirty="0">
                  <a:solidFill>
                    <a:srgbClr val="5B9BD5">
                      <a:lumMod val="50000"/>
                    </a:srgbClr>
                  </a:solidFill>
                  <a:latin typeface="Helvetica Neue"/>
                </a:rPr>
                <a:t>First Vice President/Leadership Chairperson</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161" name="Group 160"/>
          <p:cNvGrpSpPr/>
          <p:nvPr/>
        </p:nvGrpSpPr>
        <p:grpSpPr>
          <a:xfrm>
            <a:off x="2840711" y="6099044"/>
            <a:ext cx="2194388" cy="471204"/>
            <a:chOff x="4642182" y="2388804"/>
            <a:chExt cx="2710447" cy="458670"/>
          </a:xfrm>
          <a:solidFill>
            <a:schemeClr val="bg2"/>
          </a:solidFill>
        </p:grpSpPr>
        <p:sp>
          <p:nvSpPr>
            <p:cNvPr id="162" name="Rounded Rectangle 161"/>
            <p:cNvSpPr/>
            <p:nvPr/>
          </p:nvSpPr>
          <p:spPr>
            <a:xfrm>
              <a:off x="4642182" y="2413000"/>
              <a:ext cx="2710447"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63" name="Rectangle 162"/>
            <p:cNvSpPr/>
            <p:nvPr/>
          </p:nvSpPr>
          <p:spPr bwMode="auto">
            <a:xfrm>
              <a:off x="4652421" y="2388804"/>
              <a:ext cx="2696449" cy="302009"/>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933" dirty="0">
                  <a:solidFill>
                    <a:srgbClr val="1A4190"/>
                  </a:solidFill>
                  <a:latin typeface="Helvetica Neue Bold Condensed"/>
                  <a:ea typeface="ヒラギノ角ゴ Pro W3" pitchFamily="84" charset="-128"/>
                  <a:cs typeface="Helvetica Neue Bold Condensed"/>
                </a:rPr>
                <a:t>GMT</a:t>
              </a:r>
            </a:p>
            <a:p>
              <a:pPr marL="609585" indent="-609585" algn="ctr" fontAlgn="base">
                <a:spcAft>
                  <a:spcPct val="0"/>
                </a:spcAft>
              </a:pPr>
              <a:r>
                <a:rPr lang="en-US" sz="933" dirty="0">
                  <a:solidFill>
                    <a:srgbClr val="1A4190"/>
                  </a:solidFill>
                  <a:latin typeface="Helvetica Neue"/>
                  <a:ea typeface="ヒラギノ角ゴ Pro W3" pitchFamily="84" charset="-128"/>
                  <a:cs typeface="Helvetica Neue"/>
                </a:rPr>
                <a:t>Membership Chairperson</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8" name="Group 7"/>
          <p:cNvGrpSpPr/>
          <p:nvPr/>
        </p:nvGrpSpPr>
        <p:grpSpPr>
          <a:xfrm>
            <a:off x="173249" y="2675408"/>
            <a:ext cx="7621088" cy="446347"/>
            <a:chOff x="270355" y="2735782"/>
            <a:chExt cx="7534434" cy="446347"/>
          </a:xfrm>
        </p:grpSpPr>
        <p:sp>
          <p:nvSpPr>
            <p:cNvPr id="83" name="Rounded Rectangle 82"/>
            <p:cNvSpPr/>
            <p:nvPr/>
          </p:nvSpPr>
          <p:spPr>
            <a:xfrm>
              <a:off x="270355" y="2735782"/>
              <a:ext cx="7534434" cy="446347"/>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84" name="Rectangle 83"/>
            <p:cNvSpPr/>
            <p:nvPr/>
          </p:nvSpPr>
          <p:spPr bwMode="auto">
            <a:xfrm>
              <a:off x="1506332" y="2738429"/>
              <a:ext cx="5009195" cy="310262"/>
            </a:xfrm>
            <a:prstGeom prst="rect">
              <a:avLst/>
            </a:prstGeom>
            <a:solidFill>
              <a:schemeClr val="bg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1100" dirty="0">
                  <a:solidFill>
                    <a:srgbClr val="1A4190"/>
                  </a:solidFill>
                  <a:latin typeface="Helvetica Neue Bold Condensed"/>
                  <a:ea typeface="ヒラギノ角ゴ Pro W3" pitchFamily="84" charset="-128"/>
                  <a:cs typeface="Helvetica Neue Bold Condensed"/>
                </a:rPr>
                <a:t>GAT </a:t>
              </a:r>
            </a:p>
            <a:p>
              <a:pPr marL="609585" indent="-609585" algn="ctr" fontAlgn="base">
                <a:spcAft>
                  <a:spcPct val="0"/>
                </a:spcAft>
              </a:pPr>
              <a:r>
                <a:rPr lang="en-US" sz="1100" dirty="0">
                  <a:solidFill>
                    <a:srgbClr val="1A4190"/>
                  </a:solidFill>
                  <a:latin typeface="Helvetica Neue"/>
                  <a:ea typeface="ヒラギノ角ゴ Pro W3" pitchFamily="84" charset="-128"/>
                  <a:cs typeface="Helvetica Neue"/>
                </a:rPr>
                <a:t>Area Leadership</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100" name="Group 99"/>
          <p:cNvGrpSpPr/>
          <p:nvPr/>
        </p:nvGrpSpPr>
        <p:grpSpPr>
          <a:xfrm>
            <a:off x="5270538" y="6099044"/>
            <a:ext cx="2337584" cy="471204"/>
            <a:chOff x="7563182" y="2388804"/>
            <a:chExt cx="2710447" cy="458670"/>
          </a:xfrm>
          <a:solidFill>
            <a:schemeClr val="bg2"/>
          </a:solidFill>
        </p:grpSpPr>
        <p:sp>
          <p:nvSpPr>
            <p:cNvPr id="101" name="Rounded Rectangle 100"/>
            <p:cNvSpPr/>
            <p:nvPr/>
          </p:nvSpPr>
          <p:spPr>
            <a:xfrm>
              <a:off x="7563182" y="2413000"/>
              <a:ext cx="2710447"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02" name="Rectangle 101"/>
            <p:cNvSpPr/>
            <p:nvPr/>
          </p:nvSpPr>
          <p:spPr bwMode="auto">
            <a:xfrm>
              <a:off x="7573421" y="2388804"/>
              <a:ext cx="2696449" cy="302009"/>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933" dirty="0">
                  <a:solidFill>
                    <a:srgbClr val="1A4190"/>
                  </a:solidFill>
                  <a:latin typeface="Helvetica Neue Bold Condensed"/>
                  <a:ea typeface="ヒラギノ角ゴ Pro W3" pitchFamily="84" charset="-128"/>
                  <a:cs typeface="Helvetica Neue Bold Condensed"/>
                </a:rPr>
                <a:t>GST</a:t>
              </a:r>
            </a:p>
            <a:p>
              <a:pPr marL="609585" indent="-609585" algn="ctr" fontAlgn="base">
                <a:spcAft>
                  <a:spcPct val="0"/>
                </a:spcAft>
              </a:pPr>
              <a:r>
                <a:rPr lang="en-US" sz="933" dirty="0">
                  <a:solidFill>
                    <a:srgbClr val="1A4190"/>
                  </a:solidFill>
                  <a:latin typeface="Helvetica Neue"/>
                  <a:ea typeface="ヒラギノ角ゴ Pro W3" pitchFamily="84" charset="-128"/>
                  <a:cs typeface="Helvetica Neue"/>
                </a:rPr>
                <a:t>Service Chairperson</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762" y="1927795"/>
            <a:ext cx="3370014" cy="3710950"/>
          </a:xfrm>
          <a:prstGeom prst="rect">
            <a:avLst/>
          </a:prstGeom>
        </p:spPr>
      </p:pic>
      <p:sp>
        <p:nvSpPr>
          <p:cNvPr id="47" name="Rounded Rectangle 46"/>
          <p:cNvSpPr/>
          <p:nvPr/>
        </p:nvSpPr>
        <p:spPr bwMode="auto">
          <a:xfrm>
            <a:off x="189017" y="1555493"/>
            <a:ext cx="7605321" cy="299235"/>
          </a:xfrm>
          <a:prstGeom prst="round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33" b="1" dirty="0">
                <a:solidFill>
                  <a:prstClr val="white"/>
                </a:solidFill>
                <a:latin typeface="Helvetica Neue Bold Condensed"/>
                <a:cs typeface="Helvetica Neue Bold Condensed"/>
              </a:rPr>
              <a:t>Global Action Team Chairperson</a:t>
            </a:r>
            <a:endParaRPr lang="en-US" sz="1333" b="1" dirty="0">
              <a:solidFill>
                <a:prstClr val="white"/>
              </a:solidFill>
              <a:latin typeface="Helvetica Neue"/>
            </a:endParaRPr>
          </a:p>
        </p:txBody>
      </p:sp>
      <p:grpSp>
        <p:nvGrpSpPr>
          <p:cNvPr id="11" name="Group 10"/>
          <p:cNvGrpSpPr/>
          <p:nvPr/>
        </p:nvGrpSpPr>
        <p:grpSpPr>
          <a:xfrm>
            <a:off x="5312055" y="3705126"/>
            <a:ext cx="2142949" cy="446347"/>
            <a:chOff x="5388830" y="3792166"/>
            <a:chExt cx="2142949" cy="446347"/>
          </a:xfrm>
        </p:grpSpPr>
        <p:sp>
          <p:nvSpPr>
            <p:cNvPr id="49" name="Rounded Rectangle 48"/>
            <p:cNvSpPr/>
            <p:nvPr/>
          </p:nvSpPr>
          <p:spPr>
            <a:xfrm>
              <a:off x="5388830" y="3792167"/>
              <a:ext cx="2142949" cy="446346"/>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50" name="Rectangle 49"/>
            <p:cNvSpPr/>
            <p:nvPr/>
          </p:nvSpPr>
          <p:spPr bwMode="auto">
            <a:xfrm>
              <a:off x="5460520" y="3792166"/>
              <a:ext cx="1992703" cy="445261"/>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933" dirty="0">
                  <a:solidFill>
                    <a:srgbClr val="1A4190"/>
                  </a:solidFill>
                  <a:latin typeface="Helvetica Neue Bold Condensed"/>
                  <a:ea typeface="ヒラギノ角ゴ Pro W3" pitchFamily="84" charset="-128"/>
                  <a:cs typeface="Helvetica Neue Bold Condensed"/>
                </a:rPr>
                <a:t>GST</a:t>
              </a:r>
            </a:p>
            <a:p>
              <a:pPr marL="609585" indent="-609585" algn="ctr" fontAlgn="base">
                <a:spcAft>
                  <a:spcPct val="0"/>
                </a:spcAft>
              </a:pPr>
              <a:r>
                <a:rPr lang="en-US" sz="933" dirty="0">
                  <a:solidFill>
                    <a:srgbClr val="1A4190"/>
                  </a:solidFill>
                  <a:latin typeface="Helvetica Neue"/>
                  <a:ea typeface="ヒラギノ角ゴ Pro W3" pitchFamily="84" charset="-128"/>
                  <a:cs typeface="Helvetica Neue"/>
                </a:rPr>
                <a:t>Multiple District Coordinator</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13" name="Group 12"/>
          <p:cNvGrpSpPr/>
          <p:nvPr/>
        </p:nvGrpSpPr>
        <p:grpSpPr>
          <a:xfrm>
            <a:off x="5312055" y="4638810"/>
            <a:ext cx="2142949" cy="446346"/>
            <a:chOff x="5383296" y="4668584"/>
            <a:chExt cx="2142949" cy="446346"/>
          </a:xfrm>
        </p:grpSpPr>
        <p:sp>
          <p:nvSpPr>
            <p:cNvPr id="48" name="Rounded Rectangle 47"/>
            <p:cNvSpPr/>
            <p:nvPr/>
          </p:nvSpPr>
          <p:spPr>
            <a:xfrm>
              <a:off x="5383296" y="4668584"/>
              <a:ext cx="2142949" cy="446346"/>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51" name="Rectangle 50"/>
            <p:cNvSpPr/>
            <p:nvPr/>
          </p:nvSpPr>
          <p:spPr bwMode="auto">
            <a:xfrm>
              <a:off x="5469147" y="4683548"/>
              <a:ext cx="1985857" cy="415941"/>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933" dirty="0">
                  <a:solidFill>
                    <a:srgbClr val="1A4190"/>
                  </a:solidFill>
                  <a:latin typeface="Helvetica Neue Bold Condensed"/>
                  <a:ea typeface="ヒラギノ角ゴ Pro W3" pitchFamily="84" charset="-128"/>
                  <a:cs typeface="Helvetica Neue Bold Condensed"/>
                </a:rPr>
                <a:t>GST</a:t>
              </a:r>
            </a:p>
            <a:p>
              <a:pPr marL="609585" indent="-609585" algn="ctr" fontAlgn="base">
                <a:spcAft>
                  <a:spcPct val="0"/>
                </a:spcAft>
              </a:pPr>
              <a:r>
                <a:rPr lang="en-US" sz="933" dirty="0">
                  <a:solidFill>
                    <a:srgbClr val="1A4190"/>
                  </a:solidFill>
                  <a:latin typeface="Helvetica Neue"/>
                  <a:ea typeface="ヒラギノ角ゴ Pro W3" pitchFamily="84" charset="-128"/>
                  <a:cs typeface="Helvetica Neue"/>
                </a:rPr>
                <a:t>District Coordinator</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42" name="Group 41"/>
          <p:cNvGrpSpPr/>
          <p:nvPr/>
        </p:nvGrpSpPr>
        <p:grpSpPr>
          <a:xfrm>
            <a:off x="1385295" y="5197689"/>
            <a:ext cx="5251269" cy="446347"/>
            <a:chOff x="4642182" y="2413000"/>
            <a:chExt cx="2710447" cy="434474"/>
          </a:xfrm>
          <a:solidFill>
            <a:schemeClr val="bg2"/>
          </a:solidFill>
        </p:grpSpPr>
        <p:sp>
          <p:nvSpPr>
            <p:cNvPr id="43" name="Rounded Rectangle 42"/>
            <p:cNvSpPr/>
            <p:nvPr/>
          </p:nvSpPr>
          <p:spPr>
            <a:xfrm>
              <a:off x="4642182" y="2413000"/>
              <a:ext cx="2710447"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44" name="Rectangle 43"/>
            <p:cNvSpPr/>
            <p:nvPr/>
          </p:nvSpPr>
          <p:spPr bwMode="auto">
            <a:xfrm>
              <a:off x="4649181" y="2474460"/>
              <a:ext cx="2696449" cy="302009"/>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n-US" sz="1100" dirty="0">
                  <a:solidFill>
                    <a:srgbClr val="1A4190"/>
                  </a:solidFill>
                  <a:latin typeface="Helvetica Neue Bold Condensed"/>
                  <a:ea typeface="ヒラギノ角ゴ Pro W3" pitchFamily="84" charset="-128"/>
                  <a:cs typeface="Helvetica Neue"/>
                </a:rPr>
                <a:t>Region and Zone </a:t>
              </a:r>
              <a:r>
                <a:rPr lang="en-US" sz="1100" dirty="0" smtClean="0">
                  <a:solidFill>
                    <a:srgbClr val="00338D"/>
                  </a:solidFill>
                  <a:latin typeface="Helvetica Neue Bold Condensed"/>
                  <a:ea typeface="ヒラギノ角ゴ Pro W3" pitchFamily="84" charset="-128"/>
                  <a:cs typeface="Helvetica Neue"/>
                </a:rPr>
                <a:t>Chairpersons</a:t>
              </a:r>
              <a:r>
                <a:rPr lang="en-US" sz="1100" dirty="0" smtClean="0">
                  <a:solidFill>
                    <a:srgbClr val="1A4190"/>
                  </a:solidFill>
                  <a:latin typeface="Helvetica Neue Bold Condensed"/>
                  <a:ea typeface="ヒラギノ角ゴ Pro W3" pitchFamily="84" charset="-128"/>
                  <a:cs typeface="Helvetica Neue"/>
                </a:rPr>
                <a:t> </a:t>
              </a:r>
              <a:endParaRPr lang="en-US" sz="1100" dirty="0">
                <a:solidFill>
                  <a:srgbClr val="1A4190"/>
                </a:solidFill>
                <a:latin typeface="Helvetica Neue"/>
                <a:ea typeface="ヒラギノ角ゴ Pro W3" pitchFamily="84" charset="-128"/>
                <a:cs typeface="Helvetica Neue"/>
              </a:endParaRP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spTree>
    <p:extLst>
      <p:ext uri="{BB962C8B-B14F-4D97-AF65-F5344CB8AC3E}">
        <p14:creationId xmlns:p14="http://schemas.microsoft.com/office/powerpoint/2010/main" val="1776621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a:spLocks noChangeAspect="1" noEditPoints="1"/>
          </p:cNvSpPr>
          <p:nvPr/>
        </p:nvSpPr>
        <p:spPr bwMode="auto">
          <a:xfrm>
            <a:off x="-1536802" y="-618603"/>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10" name="Text Placeholder 8"/>
          <p:cNvSpPr txBox="1">
            <a:spLocks/>
          </p:cNvSpPr>
          <p:nvPr/>
        </p:nvSpPr>
        <p:spPr>
          <a:xfrm>
            <a:off x="1468569" y="4287490"/>
            <a:ext cx="9252377" cy="1185658"/>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2400" dirty="0" smtClean="0">
                <a:solidFill>
                  <a:schemeClr val="tx1"/>
                </a:solidFill>
                <a:latin typeface="Helvetica Light" charset="0"/>
                <a:ea typeface="Helvetica Light" charset="0"/>
                <a:cs typeface="Helvetica Light" charset="0"/>
              </a:rPr>
              <a:t>	Working with the GAT turns goals into </a:t>
            </a:r>
            <a:r>
              <a:rPr lang="en-US" sz="2400" dirty="0" smtClean="0">
                <a:solidFill>
                  <a:srgbClr val="00318C"/>
                </a:solidFill>
                <a:latin typeface="Helvetica Light" charset="0"/>
                <a:ea typeface="Helvetica Light" charset="0"/>
                <a:cs typeface="Helvetica Light" charset="0"/>
              </a:rPr>
              <a:t>action!</a:t>
            </a:r>
            <a:endParaRPr lang="en-US" sz="2400" dirty="0">
              <a:solidFill>
                <a:srgbClr val="00318C"/>
              </a:solidFill>
              <a:latin typeface="Helvetica Light" charset="0"/>
              <a:ea typeface="Helvetica Light" charset="0"/>
              <a:cs typeface="Helvetica Light" charset="0"/>
            </a:endParaRPr>
          </a:p>
        </p:txBody>
      </p:sp>
      <p:sp>
        <p:nvSpPr>
          <p:cNvPr id="11" name="Rectangle 10"/>
          <p:cNvSpPr/>
          <p:nvPr/>
        </p:nvSpPr>
        <p:spPr>
          <a:xfrm>
            <a:off x="5370871" y="1907096"/>
            <a:ext cx="1450259" cy="72760"/>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3" name="Title 1"/>
          <p:cNvSpPr txBox="1">
            <a:spLocks/>
          </p:cNvSpPr>
          <p:nvPr/>
        </p:nvSpPr>
        <p:spPr>
          <a:xfrm>
            <a:off x="0" y="936475"/>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rgbClr val="00318C"/>
                </a:solidFill>
                <a:latin typeface="Helvetica" charset="0"/>
                <a:ea typeface="Helvetica" charset="0"/>
                <a:cs typeface="Helvetica" charset="0"/>
              </a:rPr>
              <a:t>Role of the District Governor in the GAT</a:t>
            </a:r>
            <a:endParaRPr lang="en-US" sz="3200" kern="0" dirty="0">
              <a:solidFill>
                <a:srgbClr val="00318C"/>
              </a:solidFill>
              <a:latin typeface="Helvetica" charset="0"/>
              <a:ea typeface="Helvetica" charset="0"/>
              <a:cs typeface="Helvetica" charset="0"/>
            </a:endParaRPr>
          </a:p>
        </p:txBody>
      </p:sp>
      <p:sp>
        <p:nvSpPr>
          <p:cNvPr id="14" name="Text Placeholder 8"/>
          <p:cNvSpPr txBox="1">
            <a:spLocks/>
          </p:cNvSpPr>
          <p:nvPr/>
        </p:nvSpPr>
        <p:spPr>
          <a:xfrm>
            <a:off x="2545109" y="2750850"/>
            <a:ext cx="7101782" cy="1330819"/>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smtClean="0">
              <a:solidFill>
                <a:schemeClr val="tx1"/>
              </a:solidFill>
              <a:latin typeface="Helvetica Light" charset="0"/>
              <a:ea typeface="Helvetica Light" charset="0"/>
              <a:cs typeface="Helvetica Light" charset="0"/>
            </a:endParaRPr>
          </a:p>
          <a:p>
            <a:pPr algn="ctr"/>
            <a:r>
              <a:rPr lang="en-US" sz="2400" dirty="0" smtClean="0">
                <a:solidFill>
                  <a:schemeClr val="tx1"/>
                </a:solidFill>
                <a:latin typeface="Helvetica Light" charset="0"/>
                <a:ea typeface="Helvetica Light" charset="0"/>
                <a:cs typeface="Helvetica Light" charset="0"/>
              </a:rPr>
              <a:t>They </a:t>
            </a:r>
            <a:r>
              <a:rPr lang="en-US" sz="2400" dirty="0" smtClean="0">
                <a:solidFill>
                  <a:srgbClr val="00318C"/>
                </a:solidFill>
                <a:latin typeface="Helvetica Light" charset="0"/>
                <a:ea typeface="Helvetica Light" charset="0"/>
                <a:cs typeface="Helvetica Light" charset="0"/>
              </a:rPr>
              <a:t>initiate</a:t>
            </a:r>
            <a:r>
              <a:rPr lang="en-US" sz="2400" dirty="0" smtClean="0">
                <a:solidFill>
                  <a:schemeClr val="tx1"/>
                </a:solidFill>
                <a:latin typeface="Helvetica Light" charset="0"/>
                <a:ea typeface="Helvetica Light" charset="0"/>
                <a:cs typeface="Helvetica Light" charset="0"/>
              </a:rPr>
              <a:t> the planning, development and execution of your district’s goals by </a:t>
            </a:r>
            <a:r>
              <a:rPr lang="en-US" sz="2400" dirty="0" smtClean="0">
                <a:solidFill>
                  <a:srgbClr val="00318C"/>
                </a:solidFill>
                <a:latin typeface="Helvetica Light" charset="0"/>
                <a:ea typeface="Helvetica Light" charset="0"/>
                <a:cs typeface="Helvetica Light" charset="0"/>
              </a:rPr>
              <a:t>engaging</a:t>
            </a:r>
            <a:r>
              <a:rPr lang="en-US" sz="2400" dirty="0" smtClean="0">
                <a:solidFill>
                  <a:schemeClr val="tx1"/>
                </a:solidFill>
                <a:latin typeface="Helvetica Light" charset="0"/>
                <a:ea typeface="Helvetica Light" charset="0"/>
                <a:cs typeface="Helvetica Light" charset="0"/>
              </a:rPr>
              <a:t> the </a:t>
            </a:r>
            <a:r>
              <a:rPr lang="en-US" sz="2400" dirty="0" smtClean="0">
                <a:solidFill>
                  <a:srgbClr val="00318C"/>
                </a:solidFill>
                <a:latin typeface="Helvetica Light" charset="0"/>
                <a:ea typeface="Helvetica Light" charset="0"/>
                <a:cs typeface="Helvetica Light" charset="0"/>
              </a:rPr>
              <a:t>Global Action Team</a:t>
            </a:r>
            <a:r>
              <a:rPr lang="en-US" sz="2400" dirty="0" smtClean="0">
                <a:solidFill>
                  <a:schemeClr val="tx1"/>
                </a:solidFill>
                <a:latin typeface="Helvetica Light" charset="0"/>
                <a:ea typeface="Helvetica Light" charset="0"/>
                <a:cs typeface="Helvetica Light" charset="0"/>
              </a:rPr>
              <a:t>.</a:t>
            </a:r>
          </a:p>
          <a:p>
            <a:pPr algn="ctr"/>
            <a:r>
              <a:rPr lang="en-US" sz="2400" dirty="0" smtClean="0">
                <a:solidFill>
                  <a:schemeClr val="tx1"/>
                </a:solidFill>
                <a:latin typeface="Helvetica Light" charset="0"/>
                <a:ea typeface="Helvetica Light" charset="0"/>
                <a:cs typeface="Helvetica Light" charset="0"/>
              </a:rPr>
              <a:t>They </a:t>
            </a:r>
            <a:r>
              <a:rPr lang="en-US" sz="2400" dirty="0">
                <a:solidFill>
                  <a:schemeClr val="tx1"/>
                </a:solidFill>
                <a:latin typeface="Helvetica Light" charset="0"/>
                <a:ea typeface="Helvetica Light" charset="0"/>
                <a:cs typeface="Helvetica Light" charset="0"/>
              </a:rPr>
              <a:t>are the </a:t>
            </a:r>
            <a:r>
              <a:rPr lang="en-US" sz="2400" dirty="0">
                <a:solidFill>
                  <a:srgbClr val="00318C"/>
                </a:solidFill>
                <a:latin typeface="Helvetica Light" charset="0"/>
                <a:ea typeface="Helvetica Light" charset="0"/>
                <a:cs typeface="Helvetica Light" charset="0"/>
              </a:rPr>
              <a:t>driving force </a:t>
            </a:r>
            <a:r>
              <a:rPr lang="en-US" sz="2400" dirty="0">
                <a:solidFill>
                  <a:schemeClr val="tx1"/>
                </a:solidFill>
                <a:latin typeface="Helvetica Light" charset="0"/>
                <a:ea typeface="Helvetica Light" charset="0"/>
                <a:cs typeface="Helvetica Light" charset="0"/>
              </a:rPr>
              <a:t>in the district.</a:t>
            </a:r>
          </a:p>
        </p:txBody>
      </p:sp>
      <p:sp>
        <p:nvSpPr>
          <p:cNvPr id="15" name="Text Placeholder 8"/>
          <p:cNvSpPr txBox="1">
            <a:spLocks/>
          </p:cNvSpPr>
          <p:nvPr/>
        </p:nvSpPr>
        <p:spPr>
          <a:xfrm>
            <a:off x="1670892" y="2082817"/>
            <a:ext cx="8850217" cy="1220356"/>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2400" dirty="0" smtClean="0">
                <a:solidFill>
                  <a:schemeClr val="tx1"/>
                </a:solidFill>
                <a:latin typeface="Helvetica Light" charset="0"/>
                <a:ea typeface="Helvetica Light" charset="0"/>
                <a:cs typeface="Helvetica Light" charset="0"/>
              </a:rPr>
              <a:t>The district governor is the </a:t>
            </a:r>
            <a:r>
              <a:rPr lang="en-US" sz="2400" dirty="0">
                <a:solidFill>
                  <a:srgbClr val="00318C"/>
                </a:solidFill>
                <a:latin typeface="Helvetica Light" charset="0"/>
                <a:ea typeface="Helvetica Light" charset="0"/>
                <a:cs typeface="Helvetica Light" charset="0"/>
              </a:rPr>
              <a:t>c</a:t>
            </a:r>
            <a:r>
              <a:rPr lang="en-US" sz="2400" dirty="0" smtClean="0">
                <a:solidFill>
                  <a:srgbClr val="00318C"/>
                </a:solidFill>
                <a:latin typeface="Helvetica Light" charset="0"/>
                <a:ea typeface="Helvetica Light" charset="0"/>
                <a:cs typeface="Helvetica Light" charset="0"/>
              </a:rPr>
              <a:t>hairperson</a:t>
            </a:r>
            <a:r>
              <a:rPr lang="en-US" sz="2400" dirty="0" smtClean="0">
                <a:solidFill>
                  <a:schemeClr val="tx1"/>
                </a:solidFill>
                <a:latin typeface="Helvetica Light" charset="0"/>
                <a:ea typeface="Helvetica Light" charset="0"/>
                <a:cs typeface="Helvetica Light" charset="0"/>
              </a:rPr>
              <a:t> of the district GAT.</a:t>
            </a:r>
          </a:p>
          <a:p>
            <a:pPr algn="ctr"/>
            <a:endParaRPr lang="en-US" sz="2400" dirty="0" smtClean="0">
              <a:solidFill>
                <a:schemeClr val="tx1"/>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2539400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2"/>
          <p:cNvSpPr txBox="1">
            <a:spLocks/>
          </p:cNvSpPr>
          <p:nvPr/>
        </p:nvSpPr>
        <p:spPr>
          <a:xfrm>
            <a:off x="3030224" y="413734"/>
            <a:ext cx="6233568" cy="457200"/>
          </a:xfrm>
          <a:prstGeom prst="rect">
            <a:avLst/>
          </a:prstGeom>
          <a:effectLst/>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b="1" dirty="0">
                <a:solidFill>
                  <a:srgbClr val="00318C"/>
                </a:solidFill>
                <a:latin typeface="Helvetica" charset="0"/>
                <a:ea typeface="Helvetica" charset="0"/>
                <a:cs typeface="Helvetica" charset="0"/>
              </a:rPr>
              <a:t>Global Action Team Focuses </a:t>
            </a:r>
          </a:p>
        </p:txBody>
      </p:sp>
      <p:sp>
        <p:nvSpPr>
          <p:cNvPr id="15" name="Oval 8"/>
          <p:cNvSpPr>
            <a:spLocks noChangeAspect="1" noChangeArrowheads="1"/>
          </p:cNvSpPr>
          <p:nvPr/>
        </p:nvSpPr>
        <p:spPr bwMode="auto">
          <a:xfrm>
            <a:off x="1813396" y="1329229"/>
            <a:ext cx="978408" cy="978408"/>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n-US" altLang="en-US" sz="4000" b="1" dirty="0" smtClean="0">
                <a:solidFill>
                  <a:prstClr val="white"/>
                </a:solidFill>
                <a:latin typeface="Arial" charset="0"/>
                <a:ea typeface="Arial" charset="0"/>
                <a:cs typeface="Arial" charset="0"/>
              </a:rPr>
              <a:t>1</a:t>
            </a:r>
            <a:endParaRPr lang="en-US" altLang="en-US" sz="4000" b="1" dirty="0">
              <a:solidFill>
                <a:prstClr val="white"/>
              </a:solidFill>
              <a:latin typeface="Arial" charset="0"/>
              <a:ea typeface="Arial" charset="0"/>
              <a:cs typeface="Arial" charset="0"/>
            </a:endParaRPr>
          </a:p>
        </p:txBody>
      </p:sp>
      <p:sp>
        <p:nvSpPr>
          <p:cNvPr id="16" name="Oval 9"/>
          <p:cNvSpPr>
            <a:spLocks noChangeAspect="1" noChangeArrowheads="1"/>
          </p:cNvSpPr>
          <p:nvPr/>
        </p:nvSpPr>
        <p:spPr bwMode="auto">
          <a:xfrm>
            <a:off x="1813396" y="2596896"/>
            <a:ext cx="978408" cy="978408"/>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n-US" altLang="en-US" sz="4000" b="1" dirty="0" smtClean="0">
                <a:solidFill>
                  <a:prstClr val="white"/>
                </a:solidFill>
                <a:latin typeface="Arial" charset="0"/>
                <a:ea typeface="Arial" charset="0"/>
                <a:cs typeface="Arial" charset="0"/>
              </a:rPr>
              <a:t>2</a:t>
            </a:r>
            <a:endParaRPr lang="en-US" altLang="en-US" sz="4000" b="1" dirty="0">
              <a:solidFill>
                <a:prstClr val="white"/>
              </a:solidFill>
              <a:latin typeface="Arial" charset="0"/>
              <a:ea typeface="Arial" charset="0"/>
              <a:cs typeface="Arial" charset="0"/>
            </a:endParaRPr>
          </a:p>
        </p:txBody>
      </p:sp>
      <p:sp>
        <p:nvSpPr>
          <p:cNvPr id="18" name="Oval 10"/>
          <p:cNvSpPr>
            <a:spLocks noChangeArrowheads="1"/>
          </p:cNvSpPr>
          <p:nvPr/>
        </p:nvSpPr>
        <p:spPr bwMode="auto">
          <a:xfrm>
            <a:off x="1813396" y="3864563"/>
            <a:ext cx="978601" cy="978408"/>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n-US" altLang="en-US" sz="4000" b="1" dirty="0" smtClean="0">
                <a:solidFill>
                  <a:prstClr val="white"/>
                </a:solidFill>
                <a:latin typeface="Arial" charset="0"/>
                <a:ea typeface="Arial" charset="0"/>
                <a:cs typeface="Arial" charset="0"/>
              </a:rPr>
              <a:t>3</a:t>
            </a:r>
            <a:endParaRPr lang="en-US" altLang="en-US" sz="4000" b="1" dirty="0">
              <a:solidFill>
                <a:prstClr val="white"/>
              </a:solidFill>
              <a:latin typeface="Arial" charset="0"/>
              <a:ea typeface="Arial" charset="0"/>
              <a:cs typeface="Arial" charset="0"/>
            </a:endParaRPr>
          </a:p>
        </p:txBody>
      </p:sp>
      <p:sp>
        <p:nvSpPr>
          <p:cNvPr id="4" name="TextBox 3"/>
          <p:cNvSpPr txBox="1"/>
          <p:nvPr/>
        </p:nvSpPr>
        <p:spPr>
          <a:xfrm>
            <a:off x="3030224" y="1568634"/>
            <a:ext cx="8056822" cy="707886"/>
          </a:xfrm>
          <a:prstGeom prst="rect">
            <a:avLst/>
          </a:prstGeom>
          <a:noFill/>
        </p:spPr>
        <p:txBody>
          <a:bodyPr wrap="square" rtlCol="0">
            <a:spAutoFit/>
          </a:bodyPr>
          <a:lstStyle/>
          <a:p>
            <a:r>
              <a:rPr lang="en-US" sz="2000" b="1" dirty="0">
                <a:solidFill>
                  <a:srgbClr val="00318C"/>
                </a:solidFill>
                <a:latin typeface="Helvetica Light"/>
              </a:rPr>
              <a:t>Supporting districts </a:t>
            </a:r>
            <a:r>
              <a:rPr lang="en-US" sz="2000" dirty="0">
                <a:solidFill>
                  <a:srgbClr val="00318C"/>
                </a:solidFill>
                <a:latin typeface="Helvetica Light"/>
              </a:rPr>
              <a:t>to achieve their </a:t>
            </a:r>
            <a:r>
              <a:rPr lang="en-US" sz="2000" b="1" dirty="0">
                <a:solidFill>
                  <a:srgbClr val="00318C"/>
                </a:solidFill>
                <a:latin typeface="Helvetica Light"/>
              </a:rPr>
              <a:t>annual goals </a:t>
            </a:r>
            <a:r>
              <a:rPr lang="en-US" sz="2000" dirty="0">
                <a:solidFill>
                  <a:srgbClr val="00318C"/>
                </a:solidFill>
                <a:latin typeface="Helvetica Light"/>
              </a:rPr>
              <a:t>and </a:t>
            </a:r>
            <a:r>
              <a:rPr lang="en-US" sz="2000" b="1" dirty="0">
                <a:solidFill>
                  <a:srgbClr val="00318C"/>
                </a:solidFill>
                <a:latin typeface="Helvetica Light"/>
              </a:rPr>
              <a:t>monitoring progress</a:t>
            </a:r>
            <a:r>
              <a:rPr lang="en-US" sz="2000" dirty="0">
                <a:solidFill>
                  <a:srgbClr val="00318C"/>
                </a:solidFill>
                <a:latin typeface="Helvetica Light"/>
              </a:rPr>
              <a:t>.</a:t>
            </a:r>
          </a:p>
        </p:txBody>
      </p:sp>
      <p:sp>
        <p:nvSpPr>
          <p:cNvPr id="23" name="TextBox 22"/>
          <p:cNvSpPr txBox="1"/>
          <p:nvPr/>
        </p:nvSpPr>
        <p:spPr>
          <a:xfrm>
            <a:off x="3030224" y="2791673"/>
            <a:ext cx="7763664" cy="707886"/>
          </a:xfrm>
          <a:prstGeom prst="rect">
            <a:avLst/>
          </a:prstGeom>
          <a:noFill/>
        </p:spPr>
        <p:txBody>
          <a:bodyPr wrap="square" rtlCol="0">
            <a:spAutoFit/>
          </a:bodyPr>
          <a:lstStyle/>
          <a:p>
            <a:r>
              <a:rPr lang="en-US" sz="2000" dirty="0">
                <a:solidFill>
                  <a:srgbClr val="00318C"/>
                </a:solidFill>
                <a:latin typeface="Helvetica Light"/>
              </a:rPr>
              <a:t>Reinforce club level </a:t>
            </a:r>
            <a:r>
              <a:rPr lang="en-US" sz="2000" b="1" dirty="0">
                <a:solidFill>
                  <a:srgbClr val="00318C"/>
                </a:solidFill>
                <a:latin typeface="Helvetica Light"/>
              </a:rPr>
              <a:t>communications</a:t>
            </a:r>
            <a:r>
              <a:rPr lang="en-US" sz="2000" dirty="0">
                <a:solidFill>
                  <a:srgbClr val="00318C"/>
                </a:solidFill>
                <a:latin typeface="Helvetica Light"/>
              </a:rPr>
              <a:t> through the </a:t>
            </a:r>
            <a:r>
              <a:rPr lang="en-US" sz="2000" b="1" dirty="0">
                <a:solidFill>
                  <a:srgbClr val="00318C"/>
                </a:solidFill>
                <a:latin typeface="Helvetica Light"/>
              </a:rPr>
              <a:t>zone chairs </a:t>
            </a:r>
            <a:r>
              <a:rPr lang="en-US" sz="2000" dirty="0">
                <a:solidFill>
                  <a:srgbClr val="00318C"/>
                </a:solidFill>
                <a:latin typeface="Helvetica Light"/>
              </a:rPr>
              <a:t>to provide initiatives, resources and suggested activities.</a:t>
            </a:r>
          </a:p>
        </p:txBody>
      </p:sp>
      <p:sp>
        <p:nvSpPr>
          <p:cNvPr id="24" name="TextBox 23"/>
          <p:cNvSpPr txBox="1"/>
          <p:nvPr/>
        </p:nvSpPr>
        <p:spPr>
          <a:xfrm>
            <a:off x="3035259" y="4014713"/>
            <a:ext cx="7684770" cy="707886"/>
          </a:xfrm>
          <a:prstGeom prst="rect">
            <a:avLst/>
          </a:prstGeom>
          <a:noFill/>
        </p:spPr>
        <p:txBody>
          <a:bodyPr wrap="square" rtlCol="0">
            <a:spAutoFit/>
          </a:bodyPr>
          <a:lstStyle/>
          <a:p>
            <a:r>
              <a:rPr lang="en-US" sz="2000" b="1" dirty="0">
                <a:solidFill>
                  <a:srgbClr val="00318C"/>
                </a:solidFill>
                <a:latin typeface="Helvetica Light"/>
              </a:rPr>
              <a:t>Support</a:t>
            </a:r>
            <a:r>
              <a:rPr lang="en-US" sz="2000" dirty="0">
                <a:solidFill>
                  <a:srgbClr val="00318C"/>
                </a:solidFill>
                <a:latin typeface="Helvetica Light"/>
              </a:rPr>
              <a:t> LCI divisions by creating a formal </a:t>
            </a:r>
            <a:r>
              <a:rPr lang="en-US" sz="2000" b="1" dirty="0">
                <a:solidFill>
                  <a:srgbClr val="00318C"/>
                </a:solidFill>
                <a:latin typeface="Helvetica Light"/>
              </a:rPr>
              <a:t>feedback loop </a:t>
            </a:r>
            <a:r>
              <a:rPr lang="en-US" sz="2000" dirty="0">
                <a:solidFill>
                  <a:srgbClr val="00318C"/>
                </a:solidFill>
                <a:latin typeface="Helvetica Light"/>
              </a:rPr>
              <a:t>between </a:t>
            </a:r>
            <a:r>
              <a:rPr lang="en-US" sz="2000" b="1" dirty="0">
                <a:solidFill>
                  <a:srgbClr val="00318C"/>
                </a:solidFill>
                <a:latin typeface="Helvetica Light"/>
              </a:rPr>
              <a:t>clubs and LCI</a:t>
            </a:r>
            <a:r>
              <a:rPr lang="en-US" sz="2000" dirty="0">
                <a:solidFill>
                  <a:srgbClr val="00318C"/>
                </a:solidFill>
                <a:latin typeface="Helvetica Light"/>
              </a:rPr>
              <a:t>.</a:t>
            </a:r>
          </a:p>
        </p:txBody>
      </p:sp>
      <p:sp>
        <p:nvSpPr>
          <p:cNvPr id="11" name="Oval 10"/>
          <p:cNvSpPr>
            <a:spLocks noChangeArrowheads="1"/>
          </p:cNvSpPr>
          <p:nvPr/>
        </p:nvSpPr>
        <p:spPr bwMode="auto">
          <a:xfrm>
            <a:off x="1813396" y="5132230"/>
            <a:ext cx="978601" cy="978408"/>
          </a:xfrm>
          <a:prstGeom prst="ellipse">
            <a:avLst/>
          </a:prstGeom>
          <a:solidFill>
            <a:srgbClr val="00318C"/>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n-US" altLang="en-US" sz="4000" b="1" dirty="0">
                <a:solidFill>
                  <a:prstClr val="white"/>
                </a:solidFill>
                <a:latin typeface="Arial" charset="0"/>
                <a:ea typeface="Arial" charset="0"/>
                <a:cs typeface="Arial" charset="0"/>
              </a:rPr>
              <a:t>4</a:t>
            </a:r>
          </a:p>
        </p:txBody>
      </p:sp>
      <p:sp>
        <p:nvSpPr>
          <p:cNvPr id="2" name="Rectangle 1"/>
          <p:cNvSpPr/>
          <p:nvPr/>
        </p:nvSpPr>
        <p:spPr>
          <a:xfrm>
            <a:off x="3030224" y="5267491"/>
            <a:ext cx="7689805" cy="707886"/>
          </a:xfrm>
          <a:prstGeom prst="rect">
            <a:avLst/>
          </a:prstGeom>
        </p:spPr>
        <p:txBody>
          <a:bodyPr wrap="square">
            <a:spAutoFit/>
          </a:bodyPr>
          <a:lstStyle/>
          <a:p>
            <a:r>
              <a:rPr lang="en-US" sz="2000" b="1" dirty="0">
                <a:solidFill>
                  <a:srgbClr val="00318C"/>
                </a:solidFill>
                <a:latin typeface="Helvetica Light"/>
              </a:rPr>
              <a:t>Share</a:t>
            </a:r>
            <a:r>
              <a:rPr lang="en-US" sz="2000" dirty="0">
                <a:solidFill>
                  <a:srgbClr val="00318C"/>
                </a:solidFill>
                <a:latin typeface="Helvetica Light"/>
              </a:rPr>
              <a:t> the </a:t>
            </a:r>
            <a:r>
              <a:rPr lang="en-US" sz="2000" b="1" dirty="0">
                <a:solidFill>
                  <a:srgbClr val="00318C"/>
                </a:solidFill>
                <a:latin typeface="Helvetica Light"/>
              </a:rPr>
              <a:t>success stories </a:t>
            </a:r>
            <a:r>
              <a:rPr lang="en-US" sz="2000" dirty="0">
                <a:solidFill>
                  <a:srgbClr val="00318C"/>
                </a:solidFill>
                <a:latin typeface="Helvetica Light"/>
              </a:rPr>
              <a:t>of clubs and districts </a:t>
            </a:r>
            <a:r>
              <a:rPr lang="en-US" sz="2000" b="1" dirty="0">
                <a:solidFill>
                  <a:srgbClr val="00318C"/>
                </a:solidFill>
                <a:latin typeface="Helvetica Light"/>
              </a:rPr>
              <a:t>with Lions </a:t>
            </a:r>
            <a:r>
              <a:rPr lang="en-US" sz="2000" dirty="0">
                <a:solidFill>
                  <a:srgbClr val="00318C"/>
                </a:solidFill>
                <a:latin typeface="Helvetica Light"/>
              </a:rPr>
              <a:t>around the world!</a:t>
            </a:r>
          </a:p>
        </p:txBody>
      </p:sp>
      <p:sp>
        <p:nvSpPr>
          <p:cNvPr id="17" name="Rectangle 16"/>
          <p:cNvSpPr/>
          <p:nvPr/>
        </p:nvSpPr>
        <p:spPr>
          <a:xfrm>
            <a:off x="3147135" y="1037500"/>
            <a:ext cx="5999747"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3478739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a:spLocks noChangeAspect="1" noEditPoints="1"/>
          </p:cNvSpPr>
          <p:nvPr/>
        </p:nvSpPr>
        <p:spPr bwMode="auto">
          <a:xfrm>
            <a:off x="-1925214" y="-697744"/>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solidFill>
                <a:prstClr val="black"/>
              </a:solidFill>
            </a:endParaRPr>
          </a:p>
        </p:txBody>
      </p:sp>
      <p:sp>
        <p:nvSpPr>
          <p:cNvPr id="10" name="Text Placeholder 8"/>
          <p:cNvSpPr txBox="1">
            <a:spLocks/>
          </p:cNvSpPr>
          <p:nvPr/>
        </p:nvSpPr>
        <p:spPr>
          <a:xfrm>
            <a:off x="1462408" y="4524412"/>
            <a:ext cx="9252377" cy="1876664"/>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2400" dirty="0" smtClean="0">
                <a:solidFill>
                  <a:prstClr val="black"/>
                </a:solidFill>
                <a:latin typeface="Helvetica Light" charset="0"/>
                <a:ea typeface="Helvetica Light" charset="0"/>
                <a:cs typeface="Helvetica Light" charset="0"/>
              </a:rPr>
              <a:t>Foster </a:t>
            </a:r>
            <a:r>
              <a:rPr lang="en-US" sz="2400" dirty="0">
                <a:solidFill>
                  <a:prstClr val="black"/>
                </a:solidFill>
                <a:latin typeface="Helvetica Light" charset="0"/>
                <a:ea typeface="Helvetica Light" charset="0"/>
                <a:cs typeface="Helvetica Light" charset="0"/>
              </a:rPr>
              <a:t>positive </a:t>
            </a:r>
            <a:r>
              <a:rPr lang="en-US" sz="2400" b="1" dirty="0">
                <a:solidFill>
                  <a:srgbClr val="00338D"/>
                </a:solidFill>
                <a:latin typeface="Helvetica Light" charset="0"/>
                <a:ea typeface="Helvetica Light" charset="0"/>
                <a:cs typeface="Helvetica Light" charset="0"/>
              </a:rPr>
              <a:t>membership</a:t>
            </a:r>
            <a:r>
              <a:rPr lang="en-US" sz="2400" dirty="0">
                <a:solidFill>
                  <a:prstClr val="black"/>
                </a:solidFill>
                <a:latin typeface="Helvetica Light" charset="0"/>
                <a:ea typeface="Helvetica Light" charset="0"/>
                <a:cs typeface="Helvetica Light" charset="0"/>
              </a:rPr>
              <a:t> </a:t>
            </a:r>
            <a:r>
              <a:rPr lang="en-US" sz="2400" dirty="0" smtClean="0">
                <a:solidFill>
                  <a:prstClr val="black"/>
                </a:solidFill>
                <a:latin typeface="Helvetica Light" charset="0"/>
                <a:ea typeface="Helvetica Light" charset="0"/>
                <a:cs typeface="Helvetica Light" charset="0"/>
              </a:rPr>
              <a:t>growth</a:t>
            </a:r>
          </a:p>
          <a:p>
            <a:pPr algn="ctr"/>
            <a:r>
              <a:rPr lang="en-US" sz="2400" dirty="0" smtClean="0">
                <a:solidFill>
                  <a:prstClr val="black"/>
                </a:solidFill>
                <a:latin typeface="Helvetica Light" charset="0"/>
                <a:ea typeface="Helvetica Light" charset="0"/>
                <a:cs typeface="Helvetica Light" charset="0"/>
              </a:rPr>
              <a:t> Increase </a:t>
            </a:r>
            <a:r>
              <a:rPr lang="en-US" sz="2400" dirty="0">
                <a:solidFill>
                  <a:prstClr val="black"/>
                </a:solidFill>
                <a:latin typeface="Helvetica Light" charset="0"/>
                <a:ea typeface="Helvetica Light" charset="0"/>
                <a:cs typeface="Helvetica Light" charset="0"/>
              </a:rPr>
              <a:t>Lion’s visibility </a:t>
            </a:r>
            <a:r>
              <a:rPr lang="en-US" sz="2400" dirty="0" smtClean="0">
                <a:solidFill>
                  <a:prstClr val="black"/>
                </a:solidFill>
                <a:latin typeface="Helvetica Light" charset="0"/>
                <a:ea typeface="Helvetica Light" charset="0"/>
                <a:cs typeface="Helvetica Light" charset="0"/>
              </a:rPr>
              <a:t>through </a:t>
            </a:r>
            <a:r>
              <a:rPr lang="en-US" sz="2400" dirty="0">
                <a:solidFill>
                  <a:prstClr val="black"/>
                </a:solidFill>
                <a:latin typeface="Helvetica Light" charset="0"/>
                <a:ea typeface="Helvetica Light" charset="0"/>
                <a:cs typeface="Helvetica Light" charset="0"/>
              </a:rPr>
              <a:t>impactful </a:t>
            </a:r>
            <a:r>
              <a:rPr lang="en-US" sz="2400" b="1" dirty="0" smtClean="0">
                <a:solidFill>
                  <a:srgbClr val="00338D"/>
                </a:solidFill>
                <a:latin typeface="Helvetica Light" charset="0"/>
                <a:ea typeface="Helvetica Light" charset="0"/>
                <a:cs typeface="Helvetica Light" charset="0"/>
              </a:rPr>
              <a:t>service</a:t>
            </a:r>
          </a:p>
          <a:p>
            <a:pPr algn="ctr"/>
            <a:r>
              <a:rPr lang="en-US" sz="2400" dirty="0">
                <a:solidFill>
                  <a:prstClr val="black"/>
                </a:solidFill>
                <a:latin typeface="Helvetica Light" charset="0"/>
                <a:ea typeface="Helvetica Light" charset="0"/>
                <a:cs typeface="Helvetica Light" charset="0"/>
              </a:rPr>
              <a:t>B</a:t>
            </a:r>
            <a:r>
              <a:rPr lang="en-US" sz="2400" dirty="0" smtClean="0">
                <a:solidFill>
                  <a:prstClr val="black"/>
                </a:solidFill>
                <a:latin typeface="Helvetica Light" charset="0"/>
                <a:ea typeface="Helvetica Light" charset="0"/>
                <a:cs typeface="Helvetica Light" charset="0"/>
              </a:rPr>
              <a:t>uild </a:t>
            </a:r>
            <a:r>
              <a:rPr lang="en-US" sz="2400" dirty="0">
                <a:solidFill>
                  <a:prstClr val="black"/>
                </a:solidFill>
                <a:latin typeface="Helvetica Light" charset="0"/>
                <a:ea typeface="Helvetica Light" charset="0"/>
                <a:cs typeface="Helvetica Light" charset="0"/>
              </a:rPr>
              <a:t>strong and innovative </a:t>
            </a:r>
            <a:r>
              <a:rPr lang="en-US" sz="2400" b="1" dirty="0">
                <a:solidFill>
                  <a:srgbClr val="00338D"/>
                </a:solidFill>
                <a:latin typeface="Helvetica Light" charset="0"/>
                <a:ea typeface="Helvetica Light" charset="0"/>
                <a:cs typeface="Helvetica Light" charset="0"/>
              </a:rPr>
              <a:t>leaders</a:t>
            </a:r>
            <a:r>
              <a:rPr lang="en-US" sz="2400" dirty="0">
                <a:solidFill>
                  <a:prstClr val="black"/>
                </a:solidFill>
                <a:latin typeface="Helvetica Light" charset="0"/>
                <a:ea typeface="Helvetica Light" charset="0"/>
                <a:cs typeface="Helvetica Light" charset="0"/>
              </a:rPr>
              <a:t> </a:t>
            </a:r>
            <a:r>
              <a:rPr lang="en-US" sz="2400" dirty="0" smtClean="0">
                <a:solidFill>
                  <a:prstClr val="black"/>
                </a:solidFill>
                <a:latin typeface="Helvetica Light" charset="0"/>
                <a:ea typeface="Helvetica Light" charset="0"/>
                <a:cs typeface="Helvetica Light" charset="0"/>
              </a:rPr>
              <a:t>within </a:t>
            </a:r>
            <a:r>
              <a:rPr lang="en-US" sz="2400" dirty="0">
                <a:solidFill>
                  <a:prstClr val="black"/>
                </a:solidFill>
                <a:latin typeface="Helvetica Light" charset="0"/>
                <a:ea typeface="Helvetica Light" charset="0"/>
                <a:cs typeface="Helvetica Light" charset="0"/>
              </a:rPr>
              <a:t>the districts. </a:t>
            </a:r>
            <a:endParaRPr lang="en-US" sz="2400" dirty="0">
              <a:solidFill>
                <a:srgbClr val="00318C"/>
              </a:solidFill>
              <a:latin typeface="Helvetica Light" charset="0"/>
              <a:ea typeface="Helvetica Light" charset="0"/>
              <a:cs typeface="Helvetica Light" charset="0"/>
            </a:endParaRPr>
          </a:p>
        </p:txBody>
      </p:sp>
      <p:sp>
        <p:nvSpPr>
          <p:cNvPr id="11" name="Rectangle 10"/>
          <p:cNvSpPr/>
          <p:nvPr/>
        </p:nvSpPr>
        <p:spPr>
          <a:xfrm>
            <a:off x="2010746" y="1054961"/>
            <a:ext cx="8300544" cy="5230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13" name="Title 1"/>
          <p:cNvSpPr txBox="1">
            <a:spLocks/>
          </p:cNvSpPr>
          <p:nvPr/>
        </p:nvSpPr>
        <p:spPr>
          <a:xfrm>
            <a:off x="66261" y="97974"/>
            <a:ext cx="12044675"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rgbClr val="00318C"/>
                </a:solidFill>
                <a:latin typeface="Helvetica" charset="0"/>
                <a:ea typeface="Helvetica" charset="0"/>
                <a:cs typeface="Helvetica" charset="0"/>
              </a:rPr>
              <a:t>Assisting in Achieving District Goals</a:t>
            </a:r>
            <a:endParaRPr lang="en-US" sz="3200" kern="0" dirty="0">
              <a:solidFill>
                <a:srgbClr val="00318C"/>
              </a:solidFill>
              <a:latin typeface="Helvetica" charset="0"/>
              <a:ea typeface="Helvetica" charset="0"/>
              <a:cs typeface="Helvetica" charset="0"/>
            </a:endParaRPr>
          </a:p>
        </p:txBody>
      </p:sp>
      <p:sp>
        <p:nvSpPr>
          <p:cNvPr id="14" name="Text Placeholder 8"/>
          <p:cNvSpPr txBox="1">
            <a:spLocks/>
          </p:cNvSpPr>
          <p:nvPr/>
        </p:nvSpPr>
        <p:spPr>
          <a:xfrm>
            <a:off x="2136007" y="1705802"/>
            <a:ext cx="7905177" cy="989807"/>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2400" dirty="0" smtClean="0">
                <a:solidFill>
                  <a:prstClr val="black"/>
                </a:solidFill>
                <a:latin typeface="Helvetica Light" charset="0"/>
                <a:ea typeface="Helvetica Light" charset="0"/>
                <a:cs typeface="Helvetica Light" charset="0"/>
              </a:rPr>
              <a:t>The </a:t>
            </a:r>
            <a:r>
              <a:rPr lang="en-US" sz="2400" dirty="0">
                <a:solidFill>
                  <a:prstClr val="black"/>
                </a:solidFill>
                <a:latin typeface="Helvetica Light" charset="0"/>
                <a:ea typeface="Helvetica Light" charset="0"/>
                <a:cs typeface="Helvetica Light" charset="0"/>
              </a:rPr>
              <a:t>GAT helps district governors in achieving their </a:t>
            </a:r>
            <a:r>
              <a:rPr lang="en-US" sz="2400" b="1" dirty="0">
                <a:solidFill>
                  <a:srgbClr val="00338D"/>
                </a:solidFill>
                <a:latin typeface="Helvetica Light" charset="0"/>
                <a:ea typeface="Helvetica Light" charset="0"/>
                <a:cs typeface="Helvetica Light" charset="0"/>
              </a:rPr>
              <a:t>goals</a:t>
            </a:r>
            <a:r>
              <a:rPr lang="en-US" sz="2400" dirty="0">
                <a:solidFill>
                  <a:prstClr val="black"/>
                </a:solidFill>
                <a:latin typeface="Helvetica Light" charset="0"/>
                <a:ea typeface="Helvetica Light" charset="0"/>
                <a:cs typeface="Helvetica Light" charset="0"/>
              </a:rPr>
              <a:t> by creating a unified approach to all key areas of Lions. </a:t>
            </a:r>
          </a:p>
        </p:txBody>
      </p:sp>
      <p:sp>
        <p:nvSpPr>
          <p:cNvPr id="19" name="Oval 8"/>
          <p:cNvSpPr>
            <a:spLocks noChangeAspect="1" noChangeArrowheads="1"/>
          </p:cNvSpPr>
          <p:nvPr/>
        </p:nvSpPr>
        <p:spPr bwMode="auto">
          <a:xfrm>
            <a:off x="117120" y="110030"/>
            <a:ext cx="978408" cy="978408"/>
          </a:xfrm>
          <a:prstGeom prst="ellipse">
            <a:avLst/>
          </a:prstGeom>
          <a:solidFill>
            <a:srgbClr val="F0C300"/>
          </a:solidFill>
          <a:ln w="38100">
            <a:solidFill>
              <a:schemeClr val="bg1"/>
            </a:solid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n-US" altLang="en-US" sz="4000" b="1" dirty="0" smtClean="0">
                <a:solidFill>
                  <a:prstClr val="white"/>
                </a:solidFill>
                <a:latin typeface="Arial" charset="0"/>
                <a:ea typeface="Arial" charset="0"/>
                <a:cs typeface="Arial" charset="0"/>
              </a:rPr>
              <a:t>1</a:t>
            </a:r>
            <a:endParaRPr lang="en-US" altLang="en-US" sz="4000" b="1" dirty="0">
              <a:solidFill>
                <a:prstClr val="white"/>
              </a:solidFill>
              <a:latin typeface="Arial" charset="0"/>
              <a:ea typeface="Arial" charset="0"/>
              <a:cs typeface="Arial" charset="0"/>
            </a:endParaRPr>
          </a:p>
        </p:txBody>
      </p:sp>
      <p:sp>
        <p:nvSpPr>
          <p:cNvPr id="3" name="TextBox 2"/>
          <p:cNvSpPr txBox="1"/>
          <p:nvPr/>
        </p:nvSpPr>
        <p:spPr>
          <a:xfrm>
            <a:off x="135006" y="3501679"/>
            <a:ext cx="12056994" cy="461665"/>
          </a:xfrm>
          <a:prstGeom prst="rect">
            <a:avLst/>
          </a:prstGeom>
          <a:noFill/>
        </p:spPr>
        <p:txBody>
          <a:bodyPr wrap="square" rtlCol="0">
            <a:spAutoFit/>
          </a:bodyPr>
          <a:lstStyle/>
          <a:p>
            <a:r>
              <a:rPr lang="en-US" sz="2400" b="1" dirty="0" smtClean="0">
                <a:latin typeface="Helvetica Light"/>
                <a:cs typeface="Helvetica" panose="020B0604020202020204" pitchFamily="34" charset="0"/>
              </a:rPr>
              <a:t>By leveraging the GAT in the achievement of District Goals, districts &amp; clubs will:</a:t>
            </a:r>
            <a:endParaRPr lang="en-US" sz="2400" b="1" dirty="0">
              <a:latin typeface="Helvetica Light"/>
              <a:cs typeface="Helvetica" panose="020B0604020202020204" pitchFamily="34" charset="0"/>
            </a:endParaRPr>
          </a:p>
        </p:txBody>
      </p:sp>
    </p:spTree>
    <p:extLst>
      <p:ext uri="{BB962C8B-B14F-4D97-AF65-F5344CB8AC3E}">
        <p14:creationId xmlns:p14="http://schemas.microsoft.com/office/powerpoint/2010/main" val="4232621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71188" y="0"/>
            <a:ext cx="13525500" cy="7848600"/>
          </a:xfrm>
          <a:prstGeom prst="rect">
            <a:avLst/>
          </a:prstGeom>
          <a:ln>
            <a:solidFill>
              <a:srgbClr val="00318C"/>
            </a:solidFill>
          </a:ln>
        </p:spPr>
      </p:pic>
      <p:sp>
        <p:nvSpPr>
          <p:cNvPr id="10" name="Title 1"/>
          <p:cNvSpPr txBox="1">
            <a:spLocks/>
          </p:cNvSpPr>
          <p:nvPr/>
        </p:nvSpPr>
        <p:spPr>
          <a:xfrm>
            <a:off x="52251" y="91522"/>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rgbClr val="00318C"/>
                </a:solidFill>
                <a:latin typeface="Helvetica" charset="0"/>
                <a:ea typeface="Helvetica" charset="0"/>
                <a:cs typeface="Helvetica" charset="0"/>
              </a:rPr>
              <a:t>The Role of the Zone Chair</a:t>
            </a:r>
            <a:endParaRPr lang="en-US" sz="3200" dirty="0">
              <a:solidFill>
                <a:srgbClr val="00318C"/>
              </a:solidFill>
              <a:latin typeface="Helvetica" charset="0"/>
              <a:ea typeface="Helvetica" charset="0"/>
              <a:cs typeface="Helvetica" charset="0"/>
            </a:endParaRPr>
          </a:p>
        </p:txBody>
      </p:sp>
      <p:sp>
        <p:nvSpPr>
          <p:cNvPr id="11" name="Rectangle 10"/>
          <p:cNvSpPr/>
          <p:nvPr/>
        </p:nvSpPr>
        <p:spPr>
          <a:xfrm>
            <a:off x="3093643" y="1059459"/>
            <a:ext cx="5999747"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2" name="Text Placeholder 8"/>
          <p:cNvSpPr txBox="1">
            <a:spLocks/>
          </p:cNvSpPr>
          <p:nvPr/>
        </p:nvSpPr>
        <p:spPr>
          <a:xfrm>
            <a:off x="163794" y="2156630"/>
            <a:ext cx="6557096" cy="233306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a:solidFill>
                <a:srgbClr val="FBC608"/>
              </a:solidFill>
              <a:latin typeface="Helvetica Light" charset="0"/>
              <a:ea typeface="Helvetica Light" charset="0"/>
              <a:cs typeface="Helvetica Light" charset="0"/>
            </a:endParaRPr>
          </a:p>
        </p:txBody>
      </p:sp>
      <p:grpSp>
        <p:nvGrpSpPr>
          <p:cNvPr id="16" name="Group 15"/>
          <p:cNvGrpSpPr/>
          <p:nvPr/>
        </p:nvGrpSpPr>
        <p:grpSpPr>
          <a:xfrm>
            <a:off x="3496088" y="1495551"/>
            <a:ext cx="5301842" cy="4569347"/>
            <a:chOff x="2076450" y="1938834"/>
            <a:chExt cx="6147239" cy="4425776"/>
          </a:xfrm>
        </p:grpSpPr>
        <p:sp>
          <p:nvSpPr>
            <p:cNvPr id="17" name="Rectangle 16"/>
            <p:cNvSpPr/>
            <p:nvPr/>
          </p:nvSpPr>
          <p:spPr>
            <a:xfrm>
              <a:off x="3735701" y="1938834"/>
              <a:ext cx="2777496" cy="896474"/>
            </a:xfrm>
            <a:prstGeom prst="rect">
              <a:avLst/>
            </a:prstGeom>
            <a:solidFill>
              <a:srgbClr val="FBC608"/>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srgbClr val="002F87"/>
                  </a:solidFill>
                  <a:latin typeface="Helvetica Light"/>
                  <a:cs typeface="Tahoma" pitchFamily="34" charset="0"/>
                </a:rPr>
                <a:t>District GAT</a:t>
              </a:r>
              <a:endParaRPr lang="en-US" sz="2800" b="1" dirty="0">
                <a:solidFill>
                  <a:srgbClr val="002F87"/>
                </a:solidFill>
                <a:latin typeface="Helvetica Light"/>
                <a:cs typeface="Tahoma" pitchFamily="34" charset="0"/>
              </a:endParaRPr>
            </a:p>
          </p:txBody>
        </p:sp>
        <p:sp>
          <p:nvSpPr>
            <p:cNvPr id="18" name="Rectangle 17"/>
            <p:cNvSpPr/>
            <p:nvPr/>
          </p:nvSpPr>
          <p:spPr>
            <a:xfrm>
              <a:off x="3524250" y="3722779"/>
              <a:ext cx="3200400" cy="878267"/>
            </a:xfrm>
            <a:prstGeom prst="rect">
              <a:avLst/>
            </a:prstGeom>
            <a:solidFill>
              <a:srgbClr val="FBC608"/>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srgbClr val="002F87"/>
                  </a:solidFill>
                  <a:latin typeface="Helvetica Light"/>
                  <a:cs typeface="Tahoma" pitchFamily="34" charset="0"/>
                </a:rPr>
                <a:t>Zone Chairs</a:t>
              </a:r>
              <a:endParaRPr lang="en-US" sz="2800" b="1" dirty="0">
                <a:solidFill>
                  <a:srgbClr val="002F87"/>
                </a:solidFill>
                <a:latin typeface="Helvetica Light"/>
                <a:cs typeface="Tahoma" pitchFamily="34" charset="0"/>
              </a:endParaRPr>
            </a:p>
          </p:txBody>
        </p:sp>
        <p:sp>
          <p:nvSpPr>
            <p:cNvPr id="19" name="Oval 18"/>
            <p:cNvSpPr/>
            <p:nvPr/>
          </p:nvSpPr>
          <p:spPr>
            <a:xfrm>
              <a:off x="4552950" y="5755010"/>
              <a:ext cx="1143000" cy="609600"/>
            </a:xfrm>
            <a:prstGeom prst="ellipse">
              <a:avLst/>
            </a:prstGeom>
            <a:solidFill>
              <a:srgbClr val="002F87"/>
            </a:solidFill>
            <a:ln w="28575">
              <a:solidFill>
                <a:srgbClr val="002F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Helvetica Light"/>
                  <a:cs typeface="Tahoma" pitchFamily="34" charset="0"/>
                </a:rPr>
                <a:t>Club</a:t>
              </a:r>
            </a:p>
          </p:txBody>
        </p:sp>
        <p:sp>
          <p:nvSpPr>
            <p:cNvPr id="24" name="Oval 23"/>
            <p:cNvSpPr/>
            <p:nvPr/>
          </p:nvSpPr>
          <p:spPr>
            <a:xfrm>
              <a:off x="3219450" y="5544990"/>
              <a:ext cx="1143000" cy="609600"/>
            </a:xfrm>
            <a:prstGeom prst="ellipse">
              <a:avLst/>
            </a:prstGeom>
            <a:solidFill>
              <a:srgbClr val="002F87"/>
            </a:solidFill>
            <a:ln w="28575">
              <a:solidFill>
                <a:srgbClr val="002F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Helvetica Light"/>
                  <a:cs typeface="Tahoma" pitchFamily="34" charset="0"/>
                </a:rPr>
                <a:t>Club</a:t>
              </a:r>
            </a:p>
          </p:txBody>
        </p:sp>
        <p:sp>
          <p:nvSpPr>
            <p:cNvPr id="25" name="Oval 24"/>
            <p:cNvSpPr/>
            <p:nvPr/>
          </p:nvSpPr>
          <p:spPr>
            <a:xfrm>
              <a:off x="5886450" y="5544990"/>
              <a:ext cx="1143000" cy="609600"/>
            </a:xfrm>
            <a:prstGeom prst="ellipse">
              <a:avLst/>
            </a:prstGeom>
            <a:solidFill>
              <a:srgbClr val="002F87"/>
            </a:solidFill>
            <a:ln w="28575">
              <a:solidFill>
                <a:srgbClr val="002F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Helvetica Light"/>
                  <a:cs typeface="Tahoma" pitchFamily="34" charset="0"/>
                </a:rPr>
                <a:t>Club</a:t>
              </a:r>
            </a:p>
          </p:txBody>
        </p:sp>
        <p:sp>
          <p:nvSpPr>
            <p:cNvPr id="26" name="Oval 25"/>
            <p:cNvSpPr/>
            <p:nvPr/>
          </p:nvSpPr>
          <p:spPr>
            <a:xfrm>
              <a:off x="2076450" y="5125646"/>
              <a:ext cx="1143000" cy="609600"/>
            </a:xfrm>
            <a:prstGeom prst="ellipse">
              <a:avLst/>
            </a:prstGeom>
            <a:solidFill>
              <a:srgbClr val="002F87"/>
            </a:solidFill>
            <a:ln w="28575">
              <a:solidFill>
                <a:srgbClr val="002F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Helvetica Light"/>
                  <a:cs typeface="Tahoma" pitchFamily="34" charset="0"/>
                </a:rPr>
                <a:t>Club</a:t>
              </a:r>
            </a:p>
          </p:txBody>
        </p:sp>
        <p:sp>
          <p:nvSpPr>
            <p:cNvPr id="27" name="Oval 26"/>
            <p:cNvSpPr/>
            <p:nvPr/>
          </p:nvSpPr>
          <p:spPr>
            <a:xfrm>
              <a:off x="7080689" y="5125646"/>
              <a:ext cx="1143000" cy="609600"/>
            </a:xfrm>
            <a:prstGeom prst="ellipse">
              <a:avLst/>
            </a:prstGeom>
            <a:solidFill>
              <a:srgbClr val="002F87"/>
            </a:solidFill>
            <a:ln w="28575">
              <a:solidFill>
                <a:srgbClr val="002F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Helvetica Light"/>
                  <a:cs typeface="Tahoma" pitchFamily="34" charset="0"/>
                </a:rPr>
                <a:t>Club</a:t>
              </a:r>
            </a:p>
          </p:txBody>
        </p:sp>
      </p:grpSp>
      <p:sp>
        <p:nvSpPr>
          <p:cNvPr id="2" name="Up-Down Arrow 1"/>
          <p:cNvSpPr/>
          <p:nvPr/>
        </p:nvSpPr>
        <p:spPr>
          <a:xfrm rot="2557712">
            <a:off x="4298625" y="4176545"/>
            <a:ext cx="371475" cy="714738"/>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Down Arrow 29"/>
          <p:cNvSpPr/>
          <p:nvPr/>
        </p:nvSpPr>
        <p:spPr>
          <a:xfrm rot="1292383">
            <a:off x="5129872" y="4348438"/>
            <a:ext cx="371475" cy="851570"/>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Down Arrow 30"/>
          <p:cNvSpPr/>
          <p:nvPr/>
        </p:nvSpPr>
        <p:spPr>
          <a:xfrm>
            <a:off x="5891646" y="4417425"/>
            <a:ext cx="371475" cy="851570"/>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Down Arrow 31"/>
          <p:cNvSpPr/>
          <p:nvPr/>
        </p:nvSpPr>
        <p:spPr>
          <a:xfrm rot="19762911">
            <a:off x="6714766" y="4339568"/>
            <a:ext cx="371475" cy="851570"/>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Down Arrow 32"/>
          <p:cNvSpPr/>
          <p:nvPr/>
        </p:nvSpPr>
        <p:spPr>
          <a:xfrm rot="19194183">
            <a:off x="7587080" y="4168610"/>
            <a:ext cx="371475" cy="719008"/>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Down Arrow 33"/>
          <p:cNvSpPr/>
          <p:nvPr/>
        </p:nvSpPr>
        <p:spPr>
          <a:xfrm>
            <a:off x="5907778" y="2486040"/>
            <a:ext cx="371475" cy="793810"/>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9"/>
          <p:cNvSpPr>
            <a:spLocks noChangeAspect="1" noChangeArrowheads="1"/>
          </p:cNvSpPr>
          <p:nvPr/>
        </p:nvSpPr>
        <p:spPr bwMode="auto">
          <a:xfrm>
            <a:off x="117117" y="99871"/>
            <a:ext cx="978408" cy="978408"/>
          </a:xfrm>
          <a:prstGeom prst="ellipse">
            <a:avLst/>
          </a:prstGeom>
          <a:solidFill>
            <a:srgbClr val="F76639"/>
          </a:solidFill>
          <a:ln w="38100">
            <a:solidFill>
              <a:schemeClr val="bg1"/>
            </a:solid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n-US" altLang="en-US" sz="4000" b="1" dirty="0" smtClean="0">
                <a:solidFill>
                  <a:prstClr val="white"/>
                </a:solidFill>
                <a:latin typeface="Arial" charset="0"/>
                <a:ea typeface="Arial" charset="0"/>
                <a:cs typeface="Arial" charset="0"/>
              </a:rPr>
              <a:t>2</a:t>
            </a:r>
            <a:endParaRPr lang="en-US" altLang="en-US" sz="4000" b="1"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864918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8146B"/>
        </a:solidFill>
        <a:effectLst/>
      </p:bgPr>
    </p:bg>
    <p:spTree>
      <p:nvGrpSpPr>
        <p:cNvPr id="1" name=""/>
        <p:cNvGrpSpPr/>
        <p:nvPr/>
      </p:nvGrpSpPr>
      <p:grpSpPr>
        <a:xfrm>
          <a:off x="0" y="0"/>
          <a:ext cx="0" cy="0"/>
          <a:chOff x="0" y="0"/>
          <a:chExt cx="0" cy="0"/>
        </a:xfrm>
      </p:grpSpPr>
      <p:cxnSp>
        <p:nvCxnSpPr>
          <p:cNvPr id="51" name="Straight Connector 50"/>
          <p:cNvCxnSpPr>
            <a:stCxn id="17" idx="2"/>
          </p:cNvCxnSpPr>
          <p:nvPr/>
        </p:nvCxnSpPr>
        <p:spPr bwMode="auto">
          <a:xfrm>
            <a:off x="8896198" y="4153040"/>
            <a:ext cx="1198805" cy="1545027"/>
          </a:xfrm>
          <a:prstGeom prst="line">
            <a:avLst/>
          </a:prstGeom>
          <a:solidFill>
            <a:srgbClr val="FFFFFF"/>
          </a:solidFill>
          <a:ln w="66675" cap="flat" cmpd="sng" algn="ctr">
            <a:solidFill>
              <a:schemeClr val="accent1"/>
            </a:solidFill>
            <a:prstDash val="solid"/>
            <a:round/>
            <a:headEnd type="none" w="med" len="med"/>
            <a:tailEnd type="none" w="med" len="med"/>
          </a:ln>
          <a:effectLst/>
        </p:spPr>
      </p:cxnSp>
      <p:cxnSp>
        <p:nvCxnSpPr>
          <p:cNvPr id="50" name="Straight Connector 49"/>
          <p:cNvCxnSpPr/>
          <p:nvPr/>
        </p:nvCxnSpPr>
        <p:spPr bwMode="auto">
          <a:xfrm>
            <a:off x="6227564" y="4699953"/>
            <a:ext cx="4447098" cy="1036062"/>
          </a:xfrm>
          <a:prstGeom prst="line">
            <a:avLst/>
          </a:prstGeom>
          <a:solidFill>
            <a:srgbClr val="FFFFFF"/>
          </a:solidFill>
          <a:ln w="66675" cap="flat" cmpd="sng" algn="ctr">
            <a:solidFill>
              <a:schemeClr val="accent1"/>
            </a:solidFill>
            <a:prstDash val="solid"/>
            <a:round/>
            <a:headEnd type="none" w="med" len="med"/>
            <a:tailEnd type="none" w="med" len="med"/>
          </a:ln>
          <a:effectLst/>
        </p:spPr>
      </p:cxnSp>
      <p:cxnSp>
        <p:nvCxnSpPr>
          <p:cNvPr id="49" name="Straight Connector 48"/>
          <p:cNvCxnSpPr/>
          <p:nvPr/>
        </p:nvCxnSpPr>
        <p:spPr bwMode="auto">
          <a:xfrm flipV="1">
            <a:off x="3247154" y="4671636"/>
            <a:ext cx="2929631" cy="274255"/>
          </a:xfrm>
          <a:prstGeom prst="line">
            <a:avLst/>
          </a:prstGeom>
          <a:solidFill>
            <a:srgbClr val="FFFFFF"/>
          </a:solidFill>
          <a:ln w="66675" cap="flat" cmpd="sng" algn="ctr">
            <a:solidFill>
              <a:schemeClr val="accent1"/>
            </a:solidFill>
            <a:prstDash val="solid"/>
            <a:round/>
            <a:headEnd type="none" w="med" len="med"/>
            <a:tailEnd type="none" w="med" len="med"/>
          </a:ln>
          <a:effectLst/>
        </p:spPr>
      </p:cxnSp>
      <p:cxnSp>
        <p:nvCxnSpPr>
          <p:cNvPr id="14" name="Straight Connector 13"/>
          <p:cNvCxnSpPr/>
          <p:nvPr/>
        </p:nvCxnSpPr>
        <p:spPr bwMode="auto">
          <a:xfrm>
            <a:off x="1163770" y="4157853"/>
            <a:ext cx="1997840" cy="788038"/>
          </a:xfrm>
          <a:prstGeom prst="line">
            <a:avLst/>
          </a:prstGeom>
          <a:solidFill>
            <a:srgbClr val="FFFFFF"/>
          </a:solidFill>
          <a:ln w="66675" cap="flat" cmpd="sng" algn="ctr">
            <a:solidFill>
              <a:schemeClr val="accent1"/>
            </a:solidFill>
            <a:prstDash val="solid"/>
            <a:round/>
            <a:headEnd type="none" w="med" len="med"/>
            <a:tailEnd type="none" w="med" len="med"/>
          </a:ln>
          <a:effectLst/>
        </p:spPr>
      </p:cxnSp>
      <p:grpSp>
        <p:nvGrpSpPr>
          <p:cNvPr id="19" name="Group 18"/>
          <p:cNvGrpSpPr/>
          <p:nvPr/>
        </p:nvGrpSpPr>
        <p:grpSpPr>
          <a:xfrm>
            <a:off x="9701982" y="4736567"/>
            <a:ext cx="1966787" cy="1917014"/>
            <a:chOff x="5602210" y="4295553"/>
            <a:chExt cx="2628978" cy="2562447"/>
          </a:xfrm>
        </p:grpSpPr>
        <p:sp>
          <p:nvSpPr>
            <p:cNvPr id="9" name="Oval 8"/>
            <p:cNvSpPr/>
            <p:nvPr/>
          </p:nvSpPr>
          <p:spPr bwMode="auto">
            <a:xfrm>
              <a:off x="5635476" y="4295553"/>
              <a:ext cx="2562447" cy="2562447"/>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8" name="TextBox 17"/>
            <p:cNvSpPr txBox="1"/>
            <p:nvPr/>
          </p:nvSpPr>
          <p:spPr>
            <a:xfrm>
              <a:off x="5602210" y="4663088"/>
              <a:ext cx="2628978" cy="1604464"/>
            </a:xfrm>
            <a:prstGeom prst="rect">
              <a:avLst/>
            </a:prstGeom>
            <a:noFill/>
          </p:spPr>
          <p:txBody>
            <a:bodyPr wrap="square" rtlCol="0">
              <a:spAutoFit/>
            </a:bodyPr>
            <a:lstStyle/>
            <a:p>
              <a:pPr algn="ctr"/>
              <a:r>
                <a:rPr lang="en-US" sz="2400" b="1" dirty="0" smtClean="0">
                  <a:solidFill>
                    <a:srgbClr val="00318C"/>
                  </a:solidFill>
                  <a:latin typeface="Helvetica Light"/>
                </a:rPr>
                <a:t>GAT</a:t>
              </a:r>
            </a:p>
            <a:p>
              <a:pPr algn="ctr"/>
              <a:r>
                <a:rPr lang="en-US" sz="2400" b="1" dirty="0" smtClean="0">
                  <a:solidFill>
                    <a:srgbClr val="00318C"/>
                  </a:solidFill>
                  <a:latin typeface="Helvetica Light"/>
                </a:rPr>
                <a:t>Staff </a:t>
              </a:r>
            </a:p>
            <a:p>
              <a:pPr algn="ctr"/>
              <a:r>
                <a:rPr lang="en-US" sz="2400" b="1" dirty="0" smtClean="0">
                  <a:solidFill>
                    <a:srgbClr val="00318C"/>
                  </a:solidFill>
                  <a:latin typeface="Helvetica Light"/>
                </a:rPr>
                <a:t>Specialists </a:t>
              </a:r>
            </a:p>
          </p:txBody>
        </p:sp>
      </p:grpSp>
      <p:sp>
        <p:nvSpPr>
          <p:cNvPr id="10" name="Title 1"/>
          <p:cNvSpPr txBox="1">
            <a:spLocks/>
          </p:cNvSpPr>
          <p:nvPr/>
        </p:nvSpPr>
        <p:spPr>
          <a:xfrm>
            <a:off x="52251" y="104774"/>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chemeClr val="bg1"/>
                </a:solidFill>
                <a:latin typeface="Helvetica" charset="0"/>
                <a:ea typeface="Helvetica" charset="0"/>
                <a:cs typeface="Helvetica" charset="0"/>
              </a:rPr>
              <a:t>Feedback &amp; Support</a:t>
            </a:r>
            <a:endParaRPr lang="en-US" sz="3200" dirty="0">
              <a:solidFill>
                <a:schemeClr val="bg1"/>
              </a:solidFill>
              <a:latin typeface="Helvetica" charset="0"/>
              <a:ea typeface="Helvetica" charset="0"/>
              <a:cs typeface="Helvetica" charset="0"/>
            </a:endParaRPr>
          </a:p>
        </p:txBody>
      </p:sp>
      <p:sp>
        <p:nvSpPr>
          <p:cNvPr id="11" name="Rectangle 10"/>
          <p:cNvSpPr/>
          <p:nvPr/>
        </p:nvSpPr>
        <p:spPr>
          <a:xfrm>
            <a:off x="3093643" y="1072711"/>
            <a:ext cx="5999747"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2" name="Text Placeholder 8"/>
          <p:cNvSpPr txBox="1">
            <a:spLocks/>
          </p:cNvSpPr>
          <p:nvPr/>
        </p:nvSpPr>
        <p:spPr>
          <a:xfrm>
            <a:off x="199704" y="2378539"/>
            <a:ext cx="6557096" cy="233306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a:solidFill>
                <a:srgbClr val="FBC608"/>
              </a:solidFill>
              <a:latin typeface="Helvetica Light" charset="0"/>
              <a:ea typeface="Helvetica Light" charset="0"/>
              <a:cs typeface="Helvetica Light" charset="0"/>
            </a:endParaRPr>
          </a:p>
        </p:txBody>
      </p:sp>
      <p:cxnSp>
        <p:nvCxnSpPr>
          <p:cNvPr id="4" name="Straight Connector 3"/>
          <p:cNvCxnSpPr/>
          <p:nvPr/>
        </p:nvCxnSpPr>
        <p:spPr bwMode="auto">
          <a:xfrm flipV="1">
            <a:off x="6256139" y="4015767"/>
            <a:ext cx="2292724" cy="566663"/>
          </a:xfrm>
          <a:prstGeom prst="line">
            <a:avLst/>
          </a:prstGeom>
          <a:solidFill>
            <a:srgbClr val="FFFFFF"/>
          </a:solidFill>
          <a:ln w="66675" cap="flat" cmpd="sng" algn="ctr">
            <a:solidFill>
              <a:schemeClr val="accent1"/>
            </a:solidFill>
            <a:prstDash val="solid"/>
            <a:round/>
            <a:headEnd type="none" w="med" len="med"/>
            <a:tailEnd type="none" w="med" len="med"/>
          </a:ln>
          <a:effectLst/>
        </p:spPr>
      </p:cxnSp>
      <p:sp>
        <p:nvSpPr>
          <p:cNvPr id="55" name="Oval 54"/>
          <p:cNvSpPr/>
          <p:nvPr/>
        </p:nvSpPr>
        <p:spPr>
          <a:xfrm>
            <a:off x="4735423" y="3188192"/>
            <a:ext cx="2889468" cy="28894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869383" y="3354484"/>
            <a:ext cx="2628978" cy="2562447"/>
            <a:chOff x="462775" y="2378539"/>
            <a:chExt cx="2628978" cy="2562447"/>
          </a:xfrm>
          <a:solidFill>
            <a:srgbClr val="EBB700"/>
          </a:solidFill>
        </p:grpSpPr>
        <p:sp>
          <p:nvSpPr>
            <p:cNvPr id="2" name="Oval 1"/>
            <p:cNvSpPr/>
            <p:nvPr/>
          </p:nvSpPr>
          <p:spPr bwMode="auto">
            <a:xfrm>
              <a:off x="506467" y="2378539"/>
              <a:ext cx="2562447" cy="2562447"/>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6" name="TextBox 5"/>
            <p:cNvSpPr txBox="1"/>
            <p:nvPr/>
          </p:nvSpPr>
          <p:spPr>
            <a:xfrm>
              <a:off x="462775" y="3249748"/>
              <a:ext cx="2628978" cy="830997"/>
            </a:xfrm>
            <a:prstGeom prst="rect">
              <a:avLst/>
            </a:prstGeom>
            <a:noFill/>
          </p:spPr>
          <p:txBody>
            <a:bodyPr wrap="square" rtlCol="0">
              <a:spAutoFit/>
            </a:bodyPr>
            <a:lstStyle/>
            <a:p>
              <a:pPr algn="ctr"/>
              <a:r>
                <a:rPr lang="en-US" sz="2400" b="1" dirty="0" smtClean="0">
                  <a:solidFill>
                    <a:srgbClr val="00338D"/>
                  </a:solidFill>
                  <a:latin typeface="Helvetica Light"/>
                </a:rPr>
                <a:t>District Governor</a:t>
              </a:r>
            </a:p>
          </p:txBody>
        </p:sp>
      </p:grpSp>
      <p:grpSp>
        <p:nvGrpSpPr>
          <p:cNvPr id="8" name="Group 7"/>
          <p:cNvGrpSpPr/>
          <p:nvPr/>
        </p:nvGrpSpPr>
        <p:grpSpPr>
          <a:xfrm>
            <a:off x="7939450" y="2803401"/>
            <a:ext cx="1896552" cy="1896552"/>
            <a:chOff x="4059076" y="1272172"/>
            <a:chExt cx="2562447" cy="2562447"/>
          </a:xfrm>
        </p:grpSpPr>
        <p:sp>
          <p:nvSpPr>
            <p:cNvPr id="13" name="Oval 12"/>
            <p:cNvSpPr/>
            <p:nvPr/>
          </p:nvSpPr>
          <p:spPr bwMode="auto">
            <a:xfrm>
              <a:off x="4059076" y="1272172"/>
              <a:ext cx="2562447" cy="2562447"/>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TextBox 16"/>
            <p:cNvSpPr txBox="1"/>
            <p:nvPr/>
          </p:nvSpPr>
          <p:spPr>
            <a:xfrm>
              <a:off x="4087155" y="1972913"/>
              <a:ext cx="2529181" cy="1122767"/>
            </a:xfrm>
            <a:prstGeom prst="rect">
              <a:avLst/>
            </a:prstGeom>
            <a:noFill/>
          </p:spPr>
          <p:txBody>
            <a:bodyPr wrap="square" rtlCol="0">
              <a:spAutoFit/>
            </a:bodyPr>
            <a:lstStyle/>
            <a:p>
              <a:pPr algn="ctr"/>
              <a:r>
                <a:rPr lang="en-US" sz="2400" b="1" dirty="0" smtClean="0">
                  <a:solidFill>
                    <a:srgbClr val="00318C"/>
                  </a:solidFill>
                  <a:latin typeface="Helvetica Light"/>
                </a:rPr>
                <a:t>CA </a:t>
              </a:r>
            </a:p>
            <a:p>
              <a:pPr algn="ctr"/>
              <a:r>
                <a:rPr lang="en-US" sz="2400" b="1" dirty="0" smtClean="0">
                  <a:solidFill>
                    <a:srgbClr val="00318C"/>
                  </a:solidFill>
                  <a:latin typeface="Helvetica Light"/>
                </a:rPr>
                <a:t>GAT Team</a:t>
              </a:r>
            </a:p>
          </p:txBody>
        </p:sp>
      </p:grpSp>
      <p:sp>
        <p:nvSpPr>
          <p:cNvPr id="22" name="Rectangle 21"/>
          <p:cNvSpPr/>
          <p:nvPr/>
        </p:nvSpPr>
        <p:spPr>
          <a:xfrm>
            <a:off x="843188" y="-1043504"/>
            <a:ext cx="1069524" cy="369332"/>
          </a:xfrm>
          <a:prstGeom prst="rect">
            <a:avLst/>
          </a:prstGeom>
        </p:spPr>
        <p:txBody>
          <a:bodyPr wrap="none">
            <a:spAutoFit/>
          </a:bodyPr>
          <a:lstStyle/>
          <a:p>
            <a:r>
              <a:rPr lang="en-US" b="1" dirty="0">
                <a:solidFill>
                  <a:schemeClr val="bg1"/>
                </a:solidFill>
                <a:latin typeface="Helvetica Light"/>
              </a:rPr>
              <a:t>Support</a:t>
            </a:r>
          </a:p>
        </p:txBody>
      </p:sp>
      <p:sp>
        <p:nvSpPr>
          <p:cNvPr id="41" name="TextBox 40"/>
          <p:cNvSpPr txBox="1"/>
          <p:nvPr/>
        </p:nvSpPr>
        <p:spPr>
          <a:xfrm>
            <a:off x="5871077" y="1589913"/>
            <a:ext cx="6033297" cy="1200329"/>
          </a:xfrm>
          <a:prstGeom prst="rect">
            <a:avLst/>
          </a:prstGeom>
          <a:noFill/>
        </p:spPr>
        <p:txBody>
          <a:bodyPr wrap="square" rtlCol="0">
            <a:spAutoFit/>
          </a:bodyPr>
          <a:lstStyle/>
          <a:p>
            <a:r>
              <a:rPr lang="en-US" sz="2400" b="1" dirty="0" smtClean="0">
                <a:solidFill>
                  <a:schemeClr val="bg1"/>
                </a:solidFill>
                <a:latin typeface="Helvetica Light"/>
              </a:rPr>
              <a:t>Assist in removing obstacles and leverage the GAT network to achieve new possibilities</a:t>
            </a:r>
          </a:p>
        </p:txBody>
      </p:sp>
      <p:sp>
        <p:nvSpPr>
          <p:cNvPr id="42" name="TextBox 41"/>
          <p:cNvSpPr txBox="1"/>
          <p:nvPr/>
        </p:nvSpPr>
        <p:spPr>
          <a:xfrm>
            <a:off x="1980377" y="1932131"/>
            <a:ext cx="3824169" cy="1569660"/>
          </a:xfrm>
          <a:prstGeom prst="rect">
            <a:avLst/>
          </a:prstGeom>
          <a:noFill/>
        </p:spPr>
        <p:txBody>
          <a:bodyPr wrap="square" rtlCol="0">
            <a:spAutoFit/>
          </a:bodyPr>
          <a:lstStyle/>
          <a:p>
            <a:r>
              <a:rPr lang="en-US" sz="2400" b="1" dirty="0" smtClean="0">
                <a:solidFill>
                  <a:srgbClr val="EBB700"/>
                </a:solidFill>
                <a:latin typeface="Helvetica Light"/>
              </a:rPr>
              <a:t>Provide feedback  on projects, training and membership outreach events </a:t>
            </a:r>
          </a:p>
        </p:txBody>
      </p:sp>
      <p:grpSp>
        <p:nvGrpSpPr>
          <p:cNvPr id="38" name="Group 37"/>
          <p:cNvGrpSpPr/>
          <p:nvPr/>
        </p:nvGrpSpPr>
        <p:grpSpPr>
          <a:xfrm>
            <a:off x="195865" y="3149382"/>
            <a:ext cx="1718421" cy="1674933"/>
            <a:chOff x="474673" y="2378539"/>
            <a:chExt cx="2628978" cy="2562447"/>
          </a:xfrm>
          <a:solidFill>
            <a:srgbClr val="EBB700"/>
          </a:solidFill>
        </p:grpSpPr>
        <p:sp>
          <p:nvSpPr>
            <p:cNvPr id="39" name="Oval 38"/>
            <p:cNvSpPr/>
            <p:nvPr/>
          </p:nvSpPr>
          <p:spPr bwMode="auto">
            <a:xfrm>
              <a:off x="506467" y="2378539"/>
              <a:ext cx="2562447" cy="2562447"/>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40" name="TextBox 39"/>
            <p:cNvSpPr txBox="1"/>
            <p:nvPr/>
          </p:nvSpPr>
          <p:spPr>
            <a:xfrm>
              <a:off x="474673" y="3298973"/>
              <a:ext cx="2628978" cy="706292"/>
            </a:xfrm>
            <a:prstGeom prst="rect">
              <a:avLst/>
            </a:prstGeom>
            <a:noFill/>
          </p:spPr>
          <p:txBody>
            <a:bodyPr wrap="square" rtlCol="0">
              <a:spAutoFit/>
            </a:bodyPr>
            <a:lstStyle/>
            <a:p>
              <a:pPr algn="ctr"/>
              <a:r>
                <a:rPr lang="en-US" sz="2400" b="1" dirty="0" smtClean="0">
                  <a:solidFill>
                    <a:srgbClr val="00338D"/>
                  </a:solidFill>
                  <a:latin typeface="Helvetica Light"/>
                </a:rPr>
                <a:t>Clubs</a:t>
              </a:r>
            </a:p>
          </p:txBody>
        </p:sp>
      </p:grpSp>
      <p:grpSp>
        <p:nvGrpSpPr>
          <p:cNvPr id="46" name="Group 45"/>
          <p:cNvGrpSpPr/>
          <p:nvPr/>
        </p:nvGrpSpPr>
        <p:grpSpPr>
          <a:xfrm>
            <a:off x="2405269" y="4113421"/>
            <a:ext cx="1718421" cy="1674933"/>
            <a:chOff x="499706" y="2378539"/>
            <a:chExt cx="2628978" cy="2562447"/>
          </a:xfrm>
          <a:solidFill>
            <a:srgbClr val="EBB700"/>
          </a:solidFill>
        </p:grpSpPr>
        <p:sp>
          <p:nvSpPr>
            <p:cNvPr id="47" name="Oval 46"/>
            <p:cNvSpPr/>
            <p:nvPr/>
          </p:nvSpPr>
          <p:spPr bwMode="auto">
            <a:xfrm>
              <a:off x="506467" y="2378539"/>
              <a:ext cx="2562447" cy="2562447"/>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48" name="TextBox 47"/>
            <p:cNvSpPr txBox="1"/>
            <p:nvPr/>
          </p:nvSpPr>
          <p:spPr>
            <a:xfrm>
              <a:off x="499706" y="3026053"/>
              <a:ext cx="2628978" cy="1271326"/>
            </a:xfrm>
            <a:prstGeom prst="rect">
              <a:avLst/>
            </a:prstGeom>
            <a:noFill/>
          </p:spPr>
          <p:txBody>
            <a:bodyPr wrap="square" rtlCol="0">
              <a:spAutoFit/>
            </a:bodyPr>
            <a:lstStyle/>
            <a:p>
              <a:pPr algn="ctr"/>
              <a:r>
                <a:rPr lang="en-US" sz="2400" b="1" dirty="0" smtClean="0">
                  <a:solidFill>
                    <a:srgbClr val="00338D"/>
                  </a:solidFill>
                  <a:latin typeface="Helvetica Light"/>
                </a:rPr>
                <a:t>Zone Chair</a:t>
              </a:r>
            </a:p>
          </p:txBody>
        </p:sp>
      </p:grpSp>
      <p:sp>
        <p:nvSpPr>
          <p:cNvPr id="29" name="Oval 10"/>
          <p:cNvSpPr>
            <a:spLocks noChangeArrowheads="1"/>
          </p:cNvSpPr>
          <p:nvPr/>
        </p:nvSpPr>
        <p:spPr bwMode="auto">
          <a:xfrm>
            <a:off x="150387" y="139901"/>
            <a:ext cx="978601" cy="978408"/>
          </a:xfrm>
          <a:prstGeom prst="ellipse">
            <a:avLst/>
          </a:prstGeom>
          <a:solidFill>
            <a:srgbClr val="732E81"/>
          </a:solidFill>
          <a:ln w="38100">
            <a:solidFill>
              <a:schemeClr val="bg1"/>
            </a:solid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n-US" altLang="en-US" sz="4000" b="1" dirty="0" smtClean="0">
                <a:solidFill>
                  <a:prstClr val="white"/>
                </a:solidFill>
                <a:latin typeface="Arial" charset="0"/>
                <a:ea typeface="Arial" charset="0"/>
                <a:cs typeface="Arial" charset="0"/>
              </a:rPr>
              <a:t>3</a:t>
            </a:r>
            <a:endParaRPr lang="en-US" altLang="en-US" sz="4000" b="1"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899932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p:cNvSpPr txBox="1">
            <a:spLocks/>
          </p:cNvSpPr>
          <p:nvPr/>
        </p:nvSpPr>
        <p:spPr>
          <a:xfrm>
            <a:off x="104503" y="3279850"/>
            <a:ext cx="12085014" cy="120984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2400" dirty="0" smtClean="0">
                <a:solidFill>
                  <a:srgbClr val="FFFFFF"/>
                </a:solidFill>
                <a:latin typeface="Helvetica Light" charset="0"/>
                <a:ea typeface="Helvetica Light" charset="0"/>
                <a:cs typeface="Helvetica Light" charset="0"/>
              </a:rPr>
              <a:t>To ensure that Lions Clubs International impacts 200 million lives through service, reaches 1.7 millions Lion and Leo members and provides learning opportunities to 500,000 members by the year 2020.</a:t>
            </a:r>
            <a:endParaRPr lang="en-US" sz="2400" dirty="0">
              <a:solidFill>
                <a:srgbClr val="FFFFFF"/>
              </a:solidFill>
              <a:latin typeface="Helvetica Light" charset="0"/>
              <a:ea typeface="Helvetica Light" charset="0"/>
              <a:cs typeface="Helvetica Light" charset="0"/>
            </a:endParaRPr>
          </a:p>
        </p:txBody>
      </p:sp>
      <p:sp>
        <p:nvSpPr>
          <p:cNvPr id="14" name="Rectangle 13"/>
          <p:cNvSpPr/>
          <p:nvPr/>
        </p:nvSpPr>
        <p:spPr>
          <a:xfrm>
            <a:off x="5370871" y="29027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15" name="Title 1"/>
          <p:cNvSpPr txBox="1">
            <a:spLocks/>
          </p:cNvSpPr>
          <p:nvPr/>
        </p:nvSpPr>
        <p:spPr>
          <a:xfrm>
            <a:off x="0" y="1850875"/>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rgbClr val="FFFFFF"/>
                </a:solidFill>
                <a:latin typeface="Helvetica" charset="0"/>
                <a:ea typeface="Helvetica" charset="0"/>
                <a:cs typeface="Helvetica" charset="0"/>
              </a:rPr>
              <a:t>Goal</a:t>
            </a:r>
            <a:endParaRPr lang="en-US" sz="3200" kern="0" dirty="0">
              <a:solidFill>
                <a:srgbClr val="FFFFFF"/>
              </a:solidFill>
              <a:latin typeface="Helvetica" charset="0"/>
              <a:ea typeface="Helvetica" charset="0"/>
              <a:cs typeface="Helvetica" charset="0"/>
            </a:endParaRPr>
          </a:p>
        </p:txBody>
      </p:sp>
      <p:pic>
        <p:nvPicPr>
          <p:cNvPr id="3" name="Picture 2"/>
          <p:cNvPicPr>
            <a:picLocks noChangeAspect="1"/>
          </p:cNvPicPr>
          <p:nvPr/>
        </p:nvPicPr>
        <p:blipFill>
          <a:blip r:embed="rId3"/>
          <a:stretch>
            <a:fillRect/>
          </a:stretch>
        </p:blipFill>
        <p:spPr>
          <a:xfrm>
            <a:off x="0" y="-2651"/>
            <a:ext cx="12192000" cy="6857999"/>
          </a:xfrm>
          <a:prstGeom prst="rect">
            <a:avLst/>
          </a:prstGeom>
        </p:spPr>
      </p:pic>
      <p:sp>
        <p:nvSpPr>
          <p:cNvPr id="5" name="Rectangle 4"/>
          <p:cNvSpPr/>
          <p:nvPr/>
        </p:nvSpPr>
        <p:spPr>
          <a:xfrm>
            <a:off x="0" y="-2652"/>
            <a:ext cx="12192000" cy="685800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10" name="Title 1"/>
          <p:cNvSpPr txBox="1">
            <a:spLocks/>
          </p:cNvSpPr>
          <p:nvPr/>
        </p:nvSpPr>
        <p:spPr>
          <a:xfrm>
            <a:off x="163794" y="118416"/>
            <a:ext cx="12189517" cy="1030220"/>
          </a:xfrm>
          <a:prstGeom prst="rect">
            <a:avLst/>
          </a:prstGeom>
          <a:effectLst>
            <a:outerShdw blurRad="50800" dist="38100" dir="2700000" algn="tl" rotWithShape="0">
              <a:prstClr val="black">
                <a:alpha val="40000"/>
              </a:prstClr>
            </a:outerShdw>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prstClr val="white"/>
                </a:solidFill>
                <a:latin typeface="Helvetica" charset="0"/>
                <a:ea typeface="Helvetica" charset="0"/>
                <a:cs typeface="Helvetica" charset="0"/>
              </a:rPr>
              <a:t>GAT Success Stories </a:t>
            </a:r>
            <a:endParaRPr lang="en-US" sz="3200" dirty="0">
              <a:solidFill>
                <a:prstClr val="white"/>
              </a:solidFill>
              <a:latin typeface="Helvetica" charset="0"/>
              <a:ea typeface="Helvetica" charset="0"/>
              <a:cs typeface="Helvetica" charset="0"/>
            </a:endParaRPr>
          </a:p>
        </p:txBody>
      </p:sp>
      <p:sp>
        <p:nvSpPr>
          <p:cNvPr id="11" name="Rectangle 10"/>
          <p:cNvSpPr/>
          <p:nvPr/>
        </p:nvSpPr>
        <p:spPr>
          <a:xfrm>
            <a:off x="3093642" y="1080058"/>
            <a:ext cx="5999747" cy="45719"/>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12" name="Text Placeholder 8"/>
          <p:cNvSpPr txBox="1">
            <a:spLocks/>
          </p:cNvSpPr>
          <p:nvPr/>
        </p:nvSpPr>
        <p:spPr>
          <a:xfrm>
            <a:off x="163794" y="2156630"/>
            <a:ext cx="6557096" cy="233306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a:solidFill>
                <a:srgbClr val="FBC608"/>
              </a:solidFill>
              <a:latin typeface="Helvetica Light" charset="0"/>
              <a:ea typeface="Helvetica Light" charset="0"/>
              <a:cs typeface="Helvetica Light" charset="0"/>
            </a:endParaRPr>
          </a:p>
        </p:txBody>
      </p:sp>
      <p:sp>
        <p:nvSpPr>
          <p:cNvPr id="18" name="TextBox 17"/>
          <p:cNvSpPr txBox="1"/>
          <p:nvPr/>
        </p:nvSpPr>
        <p:spPr>
          <a:xfrm>
            <a:off x="428695" y="2480308"/>
            <a:ext cx="11329639"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smtClean="0">
                <a:solidFill>
                  <a:prstClr val="white"/>
                </a:solidFill>
                <a:latin typeface="Helvetica Light"/>
              </a:rPr>
              <a:t>The GAT message of success is best shared through storytelling,</a:t>
            </a:r>
          </a:p>
          <a:p>
            <a:pPr algn="ctr"/>
            <a:r>
              <a:rPr lang="en-US" sz="2000" dirty="0">
                <a:solidFill>
                  <a:prstClr val="white"/>
                </a:solidFill>
                <a:latin typeface="Helvetica Light"/>
              </a:rPr>
              <a:t>p</a:t>
            </a:r>
            <a:r>
              <a:rPr lang="en-US" sz="2000" dirty="0" smtClean="0">
                <a:solidFill>
                  <a:prstClr val="white"/>
                </a:solidFill>
                <a:latin typeface="Helvetica Light"/>
              </a:rPr>
              <a:t>articularly stories that focus on a one-team approach and that highlight how each pillar of the team contributes to the other.</a:t>
            </a:r>
            <a:endParaRPr lang="en-US" sz="2000" dirty="0">
              <a:solidFill>
                <a:prstClr val="white"/>
              </a:solidFill>
              <a:latin typeface="Helvetica Light"/>
            </a:endParaRPr>
          </a:p>
        </p:txBody>
      </p:sp>
      <p:sp>
        <p:nvSpPr>
          <p:cNvPr id="16" name="TextBox 15"/>
          <p:cNvSpPr txBox="1"/>
          <p:nvPr/>
        </p:nvSpPr>
        <p:spPr>
          <a:xfrm>
            <a:off x="584011" y="3859374"/>
            <a:ext cx="11125997" cy="23083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smtClean="0">
                <a:solidFill>
                  <a:prstClr val="white"/>
                </a:solidFill>
                <a:latin typeface="Helvetica Light"/>
              </a:rPr>
              <a:t>Sharing GAT success stories will:</a:t>
            </a:r>
            <a:endParaRPr lang="en-US" sz="4000" b="1" dirty="0" smtClean="0">
              <a:solidFill>
                <a:prstClr val="white"/>
              </a:solidFill>
              <a:latin typeface="Helvetica Light"/>
            </a:endParaRPr>
          </a:p>
          <a:p>
            <a:pPr algn="ctr"/>
            <a:endParaRPr lang="en-US" sz="2800" dirty="0">
              <a:solidFill>
                <a:prstClr val="white"/>
              </a:solidFill>
              <a:latin typeface="Helvetica Light"/>
            </a:endParaRPr>
          </a:p>
          <a:p>
            <a:pPr marL="342900" indent="-342900" algn="ctr">
              <a:buFont typeface="Arial" panose="020B0604020202020204" pitchFamily="34" charset="0"/>
              <a:buChar char="•"/>
            </a:pPr>
            <a:r>
              <a:rPr lang="en-US" sz="2400" dirty="0" smtClean="0">
                <a:solidFill>
                  <a:prstClr val="white"/>
                </a:solidFill>
                <a:latin typeface="Helvetica Light"/>
              </a:rPr>
              <a:t>Show the </a:t>
            </a:r>
            <a:r>
              <a:rPr lang="en-US" sz="2800" b="1" u="sng" dirty="0" smtClean="0">
                <a:solidFill>
                  <a:prstClr val="white"/>
                </a:solidFill>
                <a:latin typeface="Helvetica Light"/>
              </a:rPr>
              <a:t>significance and impact</a:t>
            </a:r>
            <a:r>
              <a:rPr lang="en-US" sz="2800" b="1" dirty="0" smtClean="0">
                <a:solidFill>
                  <a:prstClr val="white"/>
                </a:solidFill>
                <a:latin typeface="Helvetica Light"/>
              </a:rPr>
              <a:t> </a:t>
            </a:r>
            <a:r>
              <a:rPr lang="en-US" sz="2400" dirty="0" smtClean="0">
                <a:solidFill>
                  <a:prstClr val="white"/>
                </a:solidFill>
                <a:latin typeface="Helvetica Light"/>
              </a:rPr>
              <a:t>of the GAT</a:t>
            </a:r>
          </a:p>
          <a:p>
            <a:pPr marL="342900" indent="-342900" algn="ctr">
              <a:buFont typeface="Arial" panose="020B0604020202020204" pitchFamily="34" charset="0"/>
              <a:buChar char="•"/>
            </a:pPr>
            <a:r>
              <a:rPr lang="en-US" sz="2400" dirty="0" smtClean="0">
                <a:solidFill>
                  <a:prstClr val="white"/>
                </a:solidFill>
                <a:latin typeface="Helvetica Light"/>
              </a:rPr>
              <a:t>Inspire Lions to </a:t>
            </a:r>
            <a:r>
              <a:rPr lang="en-US" sz="2800" b="1" u="sng" dirty="0" smtClean="0">
                <a:solidFill>
                  <a:prstClr val="white"/>
                </a:solidFill>
                <a:latin typeface="Helvetica Light"/>
              </a:rPr>
              <a:t>take action</a:t>
            </a:r>
            <a:r>
              <a:rPr lang="en-US" sz="2400" dirty="0" smtClean="0">
                <a:solidFill>
                  <a:prstClr val="white"/>
                </a:solidFill>
                <a:latin typeface="Helvetica Light"/>
              </a:rPr>
              <a:t> in their communities </a:t>
            </a:r>
            <a:endParaRPr lang="en-US" sz="2400" dirty="0">
              <a:solidFill>
                <a:prstClr val="white"/>
              </a:solidFill>
              <a:latin typeface="Helvetica Light"/>
            </a:endParaRPr>
          </a:p>
          <a:p>
            <a:pPr marL="342900" indent="-342900" algn="ctr">
              <a:buFont typeface="Arial" panose="020B0604020202020204" pitchFamily="34" charset="0"/>
              <a:buChar char="•"/>
            </a:pPr>
            <a:r>
              <a:rPr lang="en-US" sz="2800" b="1" u="sng" dirty="0" smtClean="0">
                <a:solidFill>
                  <a:prstClr val="white"/>
                </a:solidFill>
                <a:latin typeface="Helvetica Light"/>
              </a:rPr>
              <a:t>Educate</a:t>
            </a:r>
            <a:r>
              <a:rPr lang="en-US" sz="2400" dirty="0" smtClean="0">
                <a:solidFill>
                  <a:prstClr val="white"/>
                </a:solidFill>
                <a:latin typeface="Helvetica Light"/>
              </a:rPr>
              <a:t> on how Lions accomplished the goal</a:t>
            </a:r>
            <a:endParaRPr lang="en-US" sz="2400" dirty="0">
              <a:solidFill>
                <a:prstClr val="white"/>
              </a:solidFill>
              <a:latin typeface="Helvetica Light"/>
            </a:endParaRPr>
          </a:p>
        </p:txBody>
      </p:sp>
      <p:sp>
        <p:nvSpPr>
          <p:cNvPr id="17" name="Oval 16"/>
          <p:cNvSpPr>
            <a:spLocks noChangeArrowheads="1"/>
          </p:cNvSpPr>
          <p:nvPr/>
        </p:nvSpPr>
        <p:spPr bwMode="auto">
          <a:xfrm>
            <a:off x="163794" y="145146"/>
            <a:ext cx="978601" cy="978408"/>
          </a:xfrm>
          <a:prstGeom prst="ellipse">
            <a:avLst/>
          </a:prstGeom>
          <a:solidFill>
            <a:srgbClr val="00318C"/>
          </a:solidFill>
          <a:ln w="38100">
            <a:solidFill>
              <a:schemeClr val="bg1"/>
            </a:solid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n-US" altLang="en-US" sz="4000" b="1" dirty="0">
                <a:solidFill>
                  <a:prstClr val="white"/>
                </a:solidFill>
                <a:latin typeface="Arial" charset="0"/>
                <a:ea typeface="Arial" charset="0"/>
                <a:cs typeface="Arial" charset="0"/>
              </a:rPr>
              <a:t>4</a:t>
            </a:r>
          </a:p>
        </p:txBody>
      </p:sp>
    </p:spTree>
    <p:extLst>
      <p:ext uri="{BB962C8B-B14F-4D97-AF65-F5344CB8AC3E}">
        <p14:creationId xmlns:p14="http://schemas.microsoft.com/office/powerpoint/2010/main" val="1674240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a:spLocks noChangeAspect="1" noEditPoints="1"/>
          </p:cNvSpPr>
          <p:nvPr/>
        </p:nvSpPr>
        <p:spPr bwMode="auto">
          <a:xfrm>
            <a:off x="-1891983" y="-877186"/>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5" name="Title 1"/>
          <p:cNvSpPr txBox="1">
            <a:spLocks/>
          </p:cNvSpPr>
          <p:nvPr/>
        </p:nvSpPr>
        <p:spPr>
          <a:xfrm>
            <a:off x="-1243" y="132971"/>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rgbClr val="00318C"/>
                </a:solidFill>
                <a:latin typeface="Helvetica" charset="0"/>
                <a:ea typeface="Helvetica" charset="0"/>
                <a:cs typeface="Helvetica" charset="0"/>
              </a:rPr>
              <a:t>GAT District Funding</a:t>
            </a:r>
            <a:endParaRPr lang="en-US" sz="3200" dirty="0">
              <a:solidFill>
                <a:srgbClr val="00318C"/>
              </a:solidFill>
              <a:latin typeface="Helvetica" charset="0"/>
              <a:ea typeface="Helvetica" charset="0"/>
              <a:cs typeface="Helvetica" charset="0"/>
            </a:endParaRPr>
          </a:p>
        </p:txBody>
      </p:sp>
      <p:sp>
        <p:nvSpPr>
          <p:cNvPr id="26" name="Rectangle 25"/>
          <p:cNvSpPr/>
          <p:nvPr/>
        </p:nvSpPr>
        <p:spPr>
          <a:xfrm>
            <a:off x="3093643" y="1032955"/>
            <a:ext cx="5999747"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9" name="Content Placeholder 1"/>
          <p:cNvSpPr txBox="1">
            <a:spLocks/>
          </p:cNvSpPr>
          <p:nvPr/>
        </p:nvSpPr>
        <p:spPr>
          <a:xfrm>
            <a:off x="-119270" y="1595991"/>
            <a:ext cx="12307544" cy="855213"/>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0" indent="0" algn="ctr" fontAlgn="base">
              <a:spcBef>
                <a:spcPts val="300"/>
              </a:spcBef>
              <a:spcAft>
                <a:spcPct val="0"/>
              </a:spcAft>
              <a:buNone/>
            </a:pPr>
            <a:r>
              <a:rPr lang="en-US" sz="2300" b="1" dirty="0" smtClean="0">
                <a:latin typeface="Helvetica Light"/>
                <a:ea typeface="Arial" charset="0"/>
                <a:cs typeface="Arial" charset="0"/>
              </a:rPr>
              <a:t>USD $500 is available for each district with the submission of a GAT success story.  </a:t>
            </a:r>
          </a:p>
          <a:p>
            <a:pPr marL="0" indent="0" algn="ctr" fontAlgn="base">
              <a:spcBef>
                <a:spcPts val="300"/>
              </a:spcBef>
              <a:spcAft>
                <a:spcPct val="0"/>
              </a:spcAft>
              <a:buNone/>
            </a:pPr>
            <a:r>
              <a:rPr lang="en-US" sz="2000" b="1" dirty="0" smtClean="0">
                <a:latin typeface="Helvetica Light"/>
                <a:ea typeface="Arial" charset="0"/>
                <a:cs typeface="Arial" charset="0"/>
              </a:rPr>
              <a:t>One submission per district.</a:t>
            </a:r>
          </a:p>
        </p:txBody>
      </p:sp>
      <p:grpSp>
        <p:nvGrpSpPr>
          <p:cNvPr id="6" name="Group 5"/>
          <p:cNvGrpSpPr/>
          <p:nvPr/>
        </p:nvGrpSpPr>
        <p:grpSpPr>
          <a:xfrm>
            <a:off x="385346" y="2738899"/>
            <a:ext cx="11635712" cy="1111532"/>
            <a:chOff x="385346" y="2824911"/>
            <a:chExt cx="11635712" cy="1111532"/>
          </a:xfrm>
        </p:grpSpPr>
        <p:grpSp>
          <p:nvGrpSpPr>
            <p:cNvPr id="2" name="Group 1"/>
            <p:cNvGrpSpPr/>
            <p:nvPr/>
          </p:nvGrpSpPr>
          <p:grpSpPr>
            <a:xfrm>
              <a:off x="385346" y="2824911"/>
              <a:ext cx="11488731" cy="497748"/>
              <a:chOff x="672229" y="2819925"/>
              <a:chExt cx="11488731" cy="497748"/>
            </a:xfrm>
          </p:grpSpPr>
          <p:sp>
            <p:nvSpPr>
              <p:cNvPr id="10" name="Title 1"/>
              <p:cNvSpPr txBox="1">
                <a:spLocks/>
              </p:cNvSpPr>
              <p:nvPr/>
            </p:nvSpPr>
            <p:spPr>
              <a:xfrm>
                <a:off x="672229" y="2819925"/>
                <a:ext cx="11488731" cy="47699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fontAlgn="base">
                  <a:spcAft>
                    <a:spcPct val="0"/>
                  </a:spcAft>
                </a:pPr>
                <a:r>
                  <a:rPr lang="en-US" sz="2400" kern="0" dirty="0" smtClean="0">
                    <a:solidFill>
                      <a:srgbClr val="00318C"/>
                    </a:solidFill>
                    <a:latin typeface="Helvetica" panose="020B0604020202020204" pitchFamily="34" charset="0"/>
                    <a:ea typeface="Arial" charset="0"/>
                    <a:cs typeface="Helvetica" panose="020B0604020202020204" pitchFamily="34" charset="0"/>
                  </a:rPr>
                  <a:t>Who:</a:t>
                </a:r>
                <a:endParaRPr lang="en-US" sz="2400" kern="0" dirty="0">
                  <a:solidFill>
                    <a:srgbClr val="00318C"/>
                  </a:solidFill>
                  <a:latin typeface="Helvetica" panose="020B0604020202020204" pitchFamily="34" charset="0"/>
                  <a:ea typeface="Arial" charset="0"/>
                  <a:cs typeface="Helvetica" panose="020B0604020202020204" pitchFamily="34" charset="0"/>
                </a:endParaRPr>
              </a:p>
            </p:txBody>
          </p:sp>
          <p:sp>
            <p:nvSpPr>
              <p:cNvPr id="11" name="Rectangle 10"/>
              <p:cNvSpPr/>
              <p:nvPr/>
            </p:nvSpPr>
            <p:spPr>
              <a:xfrm>
                <a:off x="730152" y="3244913"/>
                <a:ext cx="997385"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fontAlgn="base">
                  <a:spcBef>
                    <a:spcPct val="0"/>
                  </a:spcBef>
                  <a:spcAft>
                    <a:spcPct val="0"/>
                  </a:spcAft>
                  <a:buFont typeface="Arial" charset="0"/>
                  <a:buChar char="•"/>
                </a:pPr>
                <a:endParaRPr lang="en-US" dirty="0">
                  <a:solidFill>
                    <a:srgbClr val="095495"/>
                  </a:solidFill>
                </a:endParaRPr>
              </a:p>
            </p:txBody>
          </p:sp>
        </p:grpSp>
        <p:sp>
          <p:nvSpPr>
            <p:cNvPr id="13" name="Content Placeholder 1"/>
            <p:cNvSpPr txBox="1">
              <a:spLocks/>
            </p:cNvSpPr>
            <p:nvPr/>
          </p:nvSpPr>
          <p:spPr>
            <a:xfrm>
              <a:off x="385346" y="3394226"/>
              <a:ext cx="11635712" cy="542217"/>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265176" indent="-265176" fontAlgn="base">
                <a:spcBef>
                  <a:spcPts val="300"/>
                </a:spcBef>
                <a:spcAft>
                  <a:spcPct val="0"/>
                </a:spcAft>
              </a:pPr>
              <a:r>
                <a:rPr lang="en-US" sz="2000" dirty="0" smtClean="0">
                  <a:latin typeface="Helvetica Light"/>
                  <a:ea typeface="Arial" charset="0"/>
                  <a:cs typeface="Arial" charset="0"/>
                </a:rPr>
                <a:t>Any district </a:t>
              </a:r>
              <a:r>
                <a:rPr lang="en-US" sz="2000" b="1" dirty="0" smtClean="0">
                  <a:solidFill>
                    <a:srgbClr val="00318C"/>
                  </a:solidFill>
                  <a:latin typeface="Helvetica Light"/>
                  <a:ea typeface="Arial" charset="0"/>
                  <a:cs typeface="Arial" charset="0"/>
                </a:rPr>
                <a:t>GAT member </a:t>
              </a:r>
              <a:r>
                <a:rPr lang="en-US" sz="2000" dirty="0" smtClean="0">
                  <a:latin typeface="Helvetica Light"/>
                  <a:ea typeface="Arial" charset="0"/>
                  <a:cs typeface="Arial" charset="0"/>
                </a:rPr>
                <a:t>(District Governor, GLT, GMT, GST Coordinator) or the Cabinet Secretary</a:t>
              </a:r>
              <a:r>
                <a:rPr lang="en-US" sz="2000" dirty="0" smtClean="0">
                  <a:latin typeface="Arial" charset="0"/>
                  <a:ea typeface="Arial" charset="0"/>
                  <a:cs typeface="Arial" charset="0"/>
                </a:rPr>
                <a:t>.</a:t>
              </a:r>
            </a:p>
            <a:p>
              <a:pPr marL="265176" indent="-265176" fontAlgn="base">
                <a:spcBef>
                  <a:spcPts val="300"/>
                </a:spcBef>
                <a:spcAft>
                  <a:spcPct val="0"/>
                </a:spcAft>
              </a:pPr>
              <a:endParaRPr lang="en-US" sz="2000" dirty="0">
                <a:solidFill>
                  <a:srgbClr val="6D6D6D"/>
                </a:solidFill>
                <a:latin typeface="Arial" charset="0"/>
                <a:ea typeface="Arial" charset="0"/>
                <a:cs typeface="Arial" charset="0"/>
              </a:endParaRPr>
            </a:p>
          </p:txBody>
        </p:sp>
      </p:grpSp>
      <p:grpSp>
        <p:nvGrpSpPr>
          <p:cNvPr id="4" name="Group 3"/>
          <p:cNvGrpSpPr/>
          <p:nvPr/>
        </p:nvGrpSpPr>
        <p:grpSpPr>
          <a:xfrm>
            <a:off x="379972" y="4682239"/>
            <a:ext cx="11635712" cy="1046944"/>
            <a:chOff x="379972" y="4184059"/>
            <a:chExt cx="11635712" cy="1046944"/>
          </a:xfrm>
        </p:grpSpPr>
        <p:sp>
          <p:nvSpPr>
            <p:cNvPr id="14" name="Title 1"/>
            <p:cNvSpPr txBox="1">
              <a:spLocks/>
            </p:cNvSpPr>
            <p:nvPr/>
          </p:nvSpPr>
          <p:spPr>
            <a:xfrm>
              <a:off x="385346" y="4184059"/>
              <a:ext cx="11435304" cy="47699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fontAlgn="base">
                <a:spcAft>
                  <a:spcPct val="0"/>
                </a:spcAft>
              </a:pPr>
              <a:r>
                <a:rPr lang="en-US" sz="2400" kern="0" dirty="0" smtClean="0">
                  <a:solidFill>
                    <a:srgbClr val="00318C"/>
                  </a:solidFill>
                  <a:latin typeface="Helvetica" panose="020B0604020202020204" pitchFamily="34" charset="0"/>
                  <a:ea typeface="Arial" charset="0"/>
                  <a:cs typeface="Helvetica" panose="020B0604020202020204" pitchFamily="34" charset="0"/>
                </a:rPr>
                <a:t>When &amp; Where:</a:t>
              </a:r>
              <a:endParaRPr lang="en-US" sz="2400" kern="0" dirty="0">
                <a:solidFill>
                  <a:srgbClr val="00318C"/>
                </a:solidFill>
                <a:latin typeface="Helvetica" panose="020B0604020202020204" pitchFamily="34" charset="0"/>
                <a:ea typeface="Arial" charset="0"/>
                <a:cs typeface="Helvetica" panose="020B0604020202020204" pitchFamily="34" charset="0"/>
              </a:endParaRPr>
            </a:p>
          </p:txBody>
        </p:sp>
        <p:sp>
          <p:nvSpPr>
            <p:cNvPr id="15" name="Rectangle 14"/>
            <p:cNvSpPr/>
            <p:nvPr/>
          </p:nvSpPr>
          <p:spPr>
            <a:xfrm>
              <a:off x="443269" y="4586129"/>
              <a:ext cx="2363491"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fontAlgn="base">
                <a:spcBef>
                  <a:spcPct val="0"/>
                </a:spcBef>
                <a:spcAft>
                  <a:spcPct val="0"/>
                </a:spcAft>
                <a:buFont typeface="Arial" charset="0"/>
                <a:buChar char="•"/>
              </a:pPr>
              <a:endParaRPr lang="en-US" dirty="0">
                <a:solidFill>
                  <a:srgbClr val="095495"/>
                </a:solidFill>
              </a:endParaRPr>
            </a:p>
          </p:txBody>
        </p:sp>
        <p:sp>
          <p:nvSpPr>
            <p:cNvPr id="17" name="Content Placeholder 1"/>
            <p:cNvSpPr txBox="1">
              <a:spLocks/>
            </p:cNvSpPr>
            <p:nvPr/>
          </p:nvSpPr>
          <p:spPr>
            <a:xfrm>
              <a:off x="379972" y="4750720"/>
              <a:ext cx="11635712" cy="480283"/>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265176" indent="-265176" fontAlgn="base">
                <a:spcBef>
                  <a:spcPts val="300"/>
                </a:spcBef>
                <a:spcAft>
                  <a:spcPct val="0"/>
                </a:spcAft>
              </a:pPr>
              <a:r>
                <a:rPr lang="en-US" sz="2000" dirty="0" smtClean="0">
                  <a:latin typeface="Helvetica Light"/>
                  <a:ea typeface="Arial" charset="0"/>
                  <a:cs typeface="Arial" charset="0"/>
                </a:rPr>
                <a:t>Submissions will be accepted through the </a:t>
              </a:r>
              <a:r>
                <a:rPr lang="en-US" sz="2000" dirty="0" smtClean="0">
                  <a:solidFill>
                    <a:srgbClr val="00318C"/>
                  </a:solidFill>
                  <a:latin typeface="Helvetica Light"/>
                  <a:ea typeface="Arial" charset="0"/>
                  <a:cs typeface="Arial" charset="0"/>
                </a:rPr>
                <a:t>GAT’s District Funding Page </a:t>
              </a:r>
              <a:r>
                <a:rPr lang="en-US" sz="2000" dirty="0" smtClean="0">
                  <a:latin typeface="Helvetica Light"/>
                  <a:ea typeface="Arial" charset="0"/>
                  <a:cs typeface="Arial" charset="0"/>
                </a:rPr>
                <a:t>through </a:t>
              </a:r>
              <a:r>
                <a:rPr lang="en-US" sz="2000" b="1" dirty="0" smtClean="0">
                  <a:solidFill>
                    <a:srgbClr val="00318C"/>
                  </a:solidFill>
                  <a:latin typeface="Helvetica Light"/>
                  <a:ea typeface="Arial" charset="0"/>
                  <a:cs typeface="Arial" charset="0"/>
                </a:rPr>
                <a:t>March 31, 2020.</a:t>
              </a:r>
              <a:endParaRPr lang="en-US" sz="2000" b="1" dirty="0">
                <a:solidFill>
                  <a:srgbClr val="00318C"/>
                </a:solidFill>
                <a:latin typeface="Helvetica Light"/>
                <a:ea typeface="Arial" charset="0"/>
                <a:cs typeface="Arial" charset="0"/>
              </a:endParaRPr>
            </a:p>
          </p:txBody>
        </p:sp>
      </p:grpSp>
    </p:spTree>
    <p:extLst>
      <p:ext uri="{BB962C8B-B14F-4D97-AF65-F5344CB8AC3E}">
        <p14:creationId xmlns:p14="http://schemas.microsoft.com/office/powerpoint/2010/main" val="422230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5783" y="0"/>
            <a:ext cx="13911662" cy="8855893"/>
          </a:xfrm>
          <a:prstGeom prst="rect">
            <a:avLst/>
          </a:prstGeom>
        </p:spPr>
      </p:pic>
      <p:sp>
        <p:nvSpPr>
          <p:cNvPr id="13" name="Text Placeholder 8"/>
          <p:cNvSpPr txBox="1">
            <a:spLocks/>
          </p:cNvSpPr>
          <p:nvPr/>
        </p:nvSpPr>
        <p:spPr>
          <a:xfrm>
            <a:off x="1240078" y="3208192"/>
            <a:ext cx="10332820" cy="1636512"/>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2800" dirty="0" smtClean="0">
                <a:solidFill>
                  <a:schemeClr val="tx1"/>
                </a:solidFill>
                <a:latin typeface="Helvetica" charset="0"/>
                <a:ea typeface="Helvetica" charset="0"/>
                <a:cs typeface="Helvetica" charset="0"/>
              </a:rPr>
              <a:t>To help the Global Action Team thrive, it’s important for club leaders and Lions to take consistent </a:t>
            </a:r>
            <a:r>
              <a:rPr lang="en-US" sz="2800" dirty="0" smtClean="0">
                <a:solidFill>
                  <a:srgbClr val="00318C"/>
                </a:solidFill>
                <a:latin typeface="Helvetica" charset="0"/>
                <a:ea typeface="Helvetica" charset="0"/>
                <a:cs typeface="Helvetica" charset="0"/>
              </a:rPr>
              <a:t>action</a:t>
            </a:r>
            <a:r>
              <a:rPr lang="en-US" sz="2800" dirty="0" smtClean="0">
                <a:solidFill>
                  <a:schemeClr val="tx1"/>
                </a:solidFill>
                <a:latin typeface="Helvetica" charset="0"/>
                <a:ea typeface="Helvetica" charset="0"/>
                <a:cs typeface="Helvetica" charset="0"/>
              </a:rPr>
              <a:t> within their clubs and communities</a:t>
            </a:r>
            <a:r>
              <a:rPr lang="en-US" sz="2400" dirty="0" smtClean="0">
                <a:solidFill>
                  <a:schemeClr val="tx1"/>
                </a:solidFill>
                <a:latin typeface="Helvetica" charset="0"/>
                <a:ea typeface="Helvetica" charset="0"/>
                <a:cs typeface="Helvetica" charset="0"/>
              </a:rPr>
              <a:t>.  </a:t>
            </a:r>
            <a:endParaRPr lang="en-US" sz="2400" dirty="0">
              <a:solidFill>
                <a:schemeClr val="tx1"/>
              </a:solidFill>
              <a:latin typeface="Helvetica" charset="0"/>
              <a:ea typeface="Helvetica" charset="0"/>
              <a:cs typeface="Helvetica" charset="0"/>
            </a:endParaRPr>
          </a:p>
        </p:txBody>
      </p:sp>
      <p:sp>
        <p:nvSpPr>
          <p:cNvPr id="14" name="Rectangle 13"/>
          <p:cNvSpPr/>
          <p:nvPr/>
        </p:nvSpPr>
        <p:spPr>
          <a:xfrm>
            <a:off x="5370871" y="2902776"/>
            <a:ext cx="1450259" cy="72760"/>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Title 1"/>
          <p:cNvSpPr txBox="1">
            <a:spLocks/>
          </p:cNvSpPr>
          <p:nvPr/>
        </p:nvSpPr>
        <p:spPr>
          <a:xfrm>
            <a:off x="1242" y="1850875"/>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rgbClr val="00318C"/>
                </a:solidFill>
              </a:rPr>
              <a:t>Action = Impact</a:t>
            </a:r>
            <a:endParaRPr lang="en-US" sz="3200" dirty="0">
              <a:solidFill>
                <a:srgbClr val="00318C"/>
              </a:solidFill>
            </a:endParaRPr>
          </a:p>
        </p:txBody>
      </p:sp>
    </p:spTree>
    <p:extLst>
      <p:ext uri="{BB962C8B-B14F-4D97-AF65-F5344CB8AC3E}">
        <p14:creationId xmlns:p14="http://schemas.microsoft.com/office/powerpoint/2010/main" val="4262647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2149" y="65018"/>
            <a:ext cx="13911662" cy="8855893"/>
          </a:xfrm>
          <a:prstGeom prst="rect">
            <a:avLst/>
          </a:prstGeom>
        </p:spPr>
      </p:pic>
      <p:grpSp>
        <p:nvGrpSpPr>
          <p:cNvPr id="7" name="Group 6"/>
          <p:cNvGrpSpPr/>
          <p:nvPr/>
        </p:nvGrpSpPr>
        <p:grpSpPr>
          <a:xfrm>
            <a:off x="-261805" y="65018"/>
            <a:ext cx="12189517" cy="6232511"/>
            <a:chOff x="1242" y="65018"/>
            <a:chExt cx="12189517" cy="6232511"/>
          </a:xfrm>
        </p:grpSpPr>
        <p:sp>
          <p:nvSpPr>
            <p:cNvPr id="8" name="Title 1"/>
            <p:cNvSpPr txBox="1">
              <a:spLocks/>
            </p:cNvSpPr>
            <p:nvPr/>
          </p:nvSpPr>
          <p:spPr>
            <a:xfrm>
              <a:off x="1242" y="65018"/>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rgbClr val="00318C"/>
                  </a:solidFill>
                  <a:latin typeface="Helvetica" charset="0"/>
                  <a:ea typeface="Helvetica" charset="0"/>
                  <a:cs typeface="Helvetica" charset="0"/>
                </a:rPr>
                <a:t>Global Action Team Communications</a:t>
              </a:r>
              <a:endParaRPr lang="en-US" sz="3200" dirty="0">
                <a:solidFill>
                  <a:srgbClr val="00318C"/>
                </a:solidFill>
                <a:latin typeface="Helvetica" charset="0"/>
                <a:ea typeface="Helvetica" charset="0"/>
                <a:cs typeface="Helvetica" charset="0"/>
              </a:endParaRPr>
            </a:p>
          </p:txBody>
        </p:sp>
        <p:sp>
          <p:nvSpPr>
            <p:cNvPr id="9" name="Rectangle 8"/>
            <p:cNvSpPr/>
            <p:nvPr/>
          </p:nvSpPr>
          <p:spPr>
            <a:xfrm>
              <a:off x="3096127" y="1032955"/>
              <a:ext cx="5999747" cy="45719"/>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0" name="Picture 9"/>
            <p:cNvPicPr>
              <a:picLocks noChangeAspect="1"/>
            </p:cNvPicPr>
            <p:nvPr/>
          </p:nvPicPr>
          <p:blipFill>
            <a:blip r:embed="rId4"/>
            <a:stretch>
              <a:fillRect/>
            </a:stretch>
          </p:blipFill>
          <p:spPr>
            <a:xfrm>
              <a:off x="730470" y="1582091"/>
              <a:ext cx="3027319" cy="3765197"/>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a:off x="9362307" y="1728920"/>
              <a:ext cx="2666865" cy="3765197"/>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6"/>
            <a:stretch>
              <a:fillRect/>
            </a:stretch>
          </p:blipFill>
          <p:spPr>
            <a:xfrm>
              <a:off x="4334495" y="2128091"/>
              <a:ext cx="4451106" cy="2847474"/>
            </a:xfrm>
            <a:prstGeom prst="rect">
              <a:avLst/>
            </a:prstGeom>
            <a:effectLst>
              <a:outerShdw blurRad="50800" dist="38100" dir="2700000" algn="tl" rotWithShape="0">
                <a:prstClr val="black">
                  <a:alpha val="40000"/>
                </a:prstClr>
              </a:outerShdw>
            </a:effectLst>
          </p:spPr>
        </p:pic>
        <p:sp>
          <p:nvSpPr>
            <p:cNvPr id="16" name="Title 1"/>
            <p:cNvSpPr txBox="1">
              <a:spLocks/>
            </p:cNvSpPr>
            <p:nvPr/>
          </p:nvSpPr>
          <p:spPr>
            <a:xfrm>
              <a:off x="1036960" y="5649214"/>
              <a:ext cx="2414337" cy="648315"/>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2800" dirty="0" smtClean="0">
                  <a:solidFill>
                    <a:srgbClr val="00318C"/>
                  </a:solidFill>
                  <a:latin typeface="Helvetica" charset="0"/>
                  <a:ea typeface="Helvetica" charset="0"/>
                  <a:cs typeface="Helvetica" charset="0"/>
                </a:rPr>
                <a:t>Newsletter</a:t>
              </a:r>
              <a:endParaRPr lang="en-US" sz="2800" kern="0" dirty="0">
                <a:solidFill>
                  <a:srgbClr val="00318C"/>
                </a:solidFill>
                <a:latin typeface="Helvetica" charset="0"/>
                <a:ea typeface="Helvetica" charset="0"/>
                <a:cs typeface="Helvetica" charset="0"/>
              </a:endParaRPr>
            </a:p>
          </p:txBody>
        </p:sp>
        <p:sp>
          <p:nvSpPr>
            <p:cNvPr id="17" name="Title 1"/>
            <p:cNvSpPr txBox="1">
              <a:spLocks/>
            </p:cNvSpPr>
            <p:nvPr/>
          </p:nvSpPr>
          <p:spPr>
            <a:xfrm>
              <a:off x="9488570" y="5649213"/>
              <a:ext cx="2414337" cy="648315"/>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2800" dirty="0" smtClean="0">
                  <a:solidFill>
                    <a:srgbClr val="00318C"/>
                  </a:solidFill>
                  <a:latin typeface="Helvetica" charset="0"/>
                  <a:ea typeface="Helvetica" charset="0"/>
                  <a:cs typeface="Helvetica" charset="0"/>
                </a:rPr>
                <a:t>Facebook </a:t>
              </a:r>
              <a:endParaRPr lang="en-US" sz="2800" kern="0" dirty="0">
                <a:solidFill>
                  <a:srgbClr val="00318C"/>
                </a:solidFill>
                <a:latin typeface="Helvetica" charset="0"/>
                <a:ea typeface="Helvetica" charset="0"/>
                <a:cs typeface="Helvetica" charset="0"/>
              </a:endParaRPr>
            </a:p>
          </p:txBody>
        </p:sp>
        <p:sp>
          <p:nvSpPr>
            <p:cNvPr id="18" name="Title 1"/>
            <p:cNvSpPr txBox="1">
              <a:spLocks/>
            </p:cNvSpPr>
            <p:nvPr/>
          </p:nvSpPr>
          <p:spPr>
            <a:xfrm>
              <a:off x="5061896" y="5649213"/>
              <a:ext cx="2996304" cy="648315"/>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2800" dirty="0" smtClean="0">
                  <a:solidFill>
                    <a:srgbClr val="00318C"/>
                  </a:solidFill>
                  <a:latin typeface="Helvetica" charset="0"/>
                  <a:ea typeface="Helvetica" charset="0"/>
                  <a:cs typeface="Helvetica" charset="0"/>
                </a:rPr>
                <a:t>Landing Page</a:t>
              </a:r>
              <a:endParaRPr lang="en-US" sz="2800" kern="0" dirty="0">
                <a:solidFill>
                  <a:srgbClr val="00318C"/>
                </a:solidFill>
                <a:latin typeface="Helvetica" charset="0"/>
                <a:ea typeface="Helvetica" charset="0"/>
                <a:cs typeface="Helvetica" charset="0"/>
              </a:endParaRPr>
            </a:p>
          </p:txBody>
        </p:sp>
      </p:grpSp>
    </p:spTree>
    <p:extLst>
      <p:ext uri="{BB962C8B-B14F-4D97-AF65-F5344CB8AC3E}">
        <p14:creationId xmlns:p14="http://schemas.microsoft.com/office/powerpoint/2010/main" val="411104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729" b="-2"/>
          <a:stretch/>
        </p:blipFill>
        <p:spPr>
          <a:xfrm>
            <a:off x="0" y="0"/>
            <a:ext cx="12192000" cy="6858000"/>
          </a:xfrm>
          <a:prstGeom prst="rect">
            <a:avLst/>
          </a:prstGeom>
        </p:spPr>
      </p:pic>
      <p:sp>
        <p:nvSpPr>
          <p:cNvPr id="5" name="Rectangle 4"/>
          <p:cNvSpPr/>
          <p:nvPr/>
        </p:nvSpPr>
        <p:spPr>
          <a:xfrm>
            <a:off x="-57" y="0"/>
            <a:ext cx="12192000" cy="685800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3" name="Text Placeholder 8"/>
          <p:cNvSpPr txBox="1">
            <a:spLocks/>
          </p:cNvSpPr>
          <p:nvPr/>
        </p:nvSpPr>
        <p:spPr>
          <a:xfrm>
            <a:off x="1423685" y="2286098"/>
            <a:ext cx="9618563" cy="3680939"/>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dirty="0" smtClean="0">
                <a:solidFill>
                  <a:schemeClr val="bg1"/>
                </a:solidFill>
                <a:latin typeface="Helvetica" charset="0"/>
                <a:ea typeface="Helvetica" charset="0"/>
                <a:cs typeface="Helvetica" charset="0"/>
              </a:rPr>
              <a:t>The Global Action Team aims to enhance the service of Lions internationally and to help more people than ever before. </a:t>
            </a:r>
          </a:p>
          <a:p>
            <a:endParaRPr lang="en-US" sz="2400" dirty="0" smtClean="0">
              <a:solidFill>
                <a:schemeClr val="bg1"/>
              </a:solidFill>
              <a:latin typeface="Helvetica" charset="0"/>
              <a:ea typeface="Helvetica" charset="0"/>
              <a:cs typeface="Helvetica" charset="0"/>
            </a:endParaRPr>
          </a:p>
          <a:p>
            <a:r>
              <a:rPr lang="en-US" sz="2400" dirty="0">
                <a:solidFill>
                  <a:schemeClr val="bg1"/>
                </a:solidFill>
                <a:latin typeface="Helvetica" charset="0"/>
                <a:ea typeface="Helvetica" charset="0"/>
                <a:cs typeface="Helvetica" charset="0"/>
              </a:rPr>
              <a:t>To accomplish this, we’re calling on Lions to take on an even bigger role their club and community. </a:t>
            </a:r>
            <a:r>
              <a:rPr lang="en-US" sz="2400" dirty="0"/>
              <a:t> </a:t>
            </a:r>
            <a:endParaRPr lang="en-US" sz="2000" dirty="0">
              <a:solidFill>
                <a:schemeClr val="bg1"/>
              </a:solidFill>
              <a:latin typeface="Helvetica Light" charset="0"/>
              <a:ea typeface="Helvetica Light" charset="0"/>
              <a:cs typeface="Helvetica Light" charset="0"/>
            </a:endParaRPr>
          </a:p>
        </p:txBody>
      </p:sp>
      <p:sp>
        <p:nvSpPr>
          <p:cNvPr id="14" name="Rectangle 13"/>
          <p:cNvSpPr/>
          <p:nvPr/>
        </p:nvSpPr>
        <p:spPr>
          <a:xfrm>
            <a:off x="5370871" y="16798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Title 1"/>
          <p:cNvSpPr txBox="1">
            <a:spLocks/>
          </p:cNvSpPr>
          <p:nvPr/>
        </p:nvSpPr>
        <p:spPr>
          <a:xfrm>
            <a:off x="0" y="627939"/>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a:solidFill>
                  <a:schemeClr val="bg1"/>
                </a:solidFill>
                <a:latin typeface="Helvetica" charset="0"/>
                <a:ea typeface="Helvetica" charset="0"/>
                <a:cs typeface="Helvetica" charset="0"/>
              </a:rPr>
              <a:t>The Global Action Team in </a:t>
            </a:r>
            <a:r>
              <a:rPr lang="en-US" sz="3200" dirty="0" smtClean="0">
                <a:solidFill>
                  <a:schemeClr val="bg1"/>
                </a:solidFill>
                <a:latin typeface="Helvetica" charset="0"/>
                <a:ea typeface="Helvetica" charset="0"/>
                <a:cs typeface="Helvetica" charset="0"/>
              </a:rPr>
              <a:t>action</a:t>
            </a:r>
            <a:endParaRPr lang="en-US" sz="3200" kern="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2656961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5783" y="0"/>
            <a:ext cx="13911662" cy="8855893"/>
          </a:xfrm>
          <a:prstGeom prst="rect">
            <a:avLst/>
          </a:prstGeom>
        </p:spPr>
      </p:pic>
      <p:grpSp>
        <p:nvGrpSpPr>
          <p:cNvPr id="6" name="Group 5"/>
          <p:cNvGrpSpPr/>
          <p:nvPr/>
        </p:nvGrpSpPr>
        <p:grpSpPr>
          <a:xfrm>
            <a:off x="113976" y="403220"/>
            <a:ext cx="12240797" cy="6202697"/>
            <a:chOff x="1242" y="65018"/>
            <a:chExt cx="12240797" cy="6202697"/>
          </a:xfrm>
        </p:grpSpPr>
        <p:sp>
          <p:nvSpPr>
            <p:cNvPr id="7" name="Title 1"/>
            <p:cNvSpPr txBox="1">
              <a:spLocks/>
            </p:cNvSpPr>
            <p:nvPr/>
          </p:nvSpPr>
          <p:spPr>
            <a:xfrm>
              <a:off x="1242" y="65018"/>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a:solidFill>
                    <a:srgbClr val="00318C"/>
                  </a:solidFill>
                  <a:latin typeface="Helvetica" charset="0"/>
                  <a:ea typeface="Helvetica" charset="0"/>
                  <a:cs typeface="Helvetica" charset="0"/>
                </a:rPr>
                <a:t>Empower </a:t>
              </a:r>
              <a:r>
                <a:rPr lang="en-US" sz="3200" dirty="0" smtClean="0">
                  <a:solidFill>
                    <a:srgbClr val="00318C"/>
                  </a:solidFill>
                  <a:latin typeface="Helvetica" charset="0"/>
                  <a:ea typeface="Helvetica" charset="0"/>
                  <a:cs typeface="Helvetica" charset="0"/>
                </a:rPr>
                <a:t>Your Districts &amp; Clubs</a:t>
              </a:r>
              <a:endParaRPr lang="en-US" sz="3200" dirty="0">
                <a:solidFill>
                  <a:srgbClr val="00318C"/>
                </a:solidFill>
                <a:latin typeface="Helvetica" charset="0"/>
                <a:ea typeface="Helvetica" charset="0"/>
                <a:cs typeface="Helvetica" charset="0"/>
              </a:endParaRPr>
            </a:p>
          </p:txBody>
        </p:sp>
        <p:sp>
          <p:nvSpPr>
            <p:cNvPr id="8" name="Rectangle 7"/>
            <p:cNvSpPr/>
            <p:nvPr/>
          </p:nvSpPr>
          <p:spPr>
            <a:xfrm>
              <a:off x="3096127" y="1032955"/>
              <a:ext cx="5999747" cy="45719"/>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Picture 8"/>
            <p:cNvPicPr>
              <a:picLocks noChangeAspect="1"/>
            </p:cNvPicPr>
            <p:nvPr/>
          </p:nvPicPr>
          <p:blipFill rotWithShape="1">
            <a:blip r:embed="rId4"/>
            <a:srcRect l="-18786" t="-910" r="-18786" b="-910"/>
            <a:stretch/>
          </p:blipFill>
          <p:spPr>
            <a:xfrm>
              <a:off x="8360164" y="1577401"/>
              <a:ext cx="3773884" cy="3612434"/>
            </a:xfrm>
            <a:prstGeom prst="rect">
              <a:avLst/>
            </a:prstGeom>
          </p:spPr>
        </p:pic>
        <p:pic>
          <p:nvPicPr>
            <p:cNvPr id="10" name="Picture 9"/>
            <p:cNvPicPr>
              <a:picLocks noChangeAspect="1"/>
            </p:cNvPicPr>
            <p:nvPr/>
          </p:nvPicPr>
          <p:blipFill rotWithShape="1">
            <a:blip r:embed="rId5"/>
            <a:srcRect l="-666" r="-666"/>
            <a:stretch/>
          </p:blipFill>
          <p:spPr>
            <a:xfrm>
              <a:off x="398659" y="1642982"/>
              <a:ext cx="2779752" cy="3546853"/>
            </a:xfrm>
            <a:prstGeom prst="rect">
              <a:avLst/>
            </a:prstGeom>
          </p:spPr>
        </p:pic>
        <p:pic>
          <p:nvPicPr>
            <p:cNvPr id="11" name="Picture 10"/>
            <p:cNvPicPr>
              <a:picLocks noChangeAspect="1"/>
            </p:cNvPicPr>
            <p:nvPr/>
          </p:nvPicPr>
          <p:blipFill>
            <a:blip r:embed="rId6"/>
            <a:stretch>
              <a:fillRect/>
            </a:stretch>
          </p:blipFill>
          <p:spPr>
            <a:xfrm>
              <a:off x="3577070" y="1958837"/>
              <a:ext cx="4783095" cy="2642025"/>
            </a:xfrm>
            <a:prstGeom prst="rect">
              <a:avLst/>
            </a:prstGeom>
          </p:spPr>
        </p:pic>
        <p:sp>
          <p:nvSpPr>
            <p:cNvPr id="12" name="TextBox 11"/>
            <p:cNvSpPr txBox="1"/>
            <p:nvPr/>
          </p:nvSpPr>
          <p:spPr>
            <a:xfrm>
              <a:off x="214476" y="5436718"/>
              <a:ext cx="3148118" cy="830997"/>
            </a:xfrm>
            <a:prstGeom prst="rect">
              <a:avLst/>
            </a:prstGeom>
            <a:noFill/>
            <a:effectLst/>
          </p:spPr>
          <p:txBody>
            <a:bodyPr wrap="square" rtlCol="0">
              <a:spAutoFit/>
            </a:bodyPr>
            <a:lstStyle/>
            <a:p>
              <a:pPr algn="ctr"/>
              <a:r>
                <a:rPr lang="en-US" sz="2400" b="1" dirty="0" smtClean="0">
                  <a:solidFill>
                    <a:srgbClr val="00318C"/>
                  </a:solidFill>
                  <a:latin typeface="Helvetica Light"/>
                </a:rPr>
                <a:t>Club Quality Initiative</a:t>
              </a:r>
              <a:endParaRPr lang="en-US" sz="2400" b="1" dirty="0">
                <a:solidFill>
                  <a:srgbClr val="00318C"/>
                </a:solidFill>
                <a:latin typeface="Helvetica Light"/>
              </a:endParaRPr>
            </a:p>
          </p:txBody>
        </p:sp>
        <p:sp>
          <p:nvSpPr>
            <p:cNvPr id="16" name="TextBox 15"/>
            <p:cNvSpPr txBox="1"/>
            <p:nvPr/>
          </p:nvSpPr>
          <p:spPr>
            <a:xfrm>
              <a:off x="4394558" y="5436717"/>
              <a:ext cx="3148118" cy="461665"/>
            </a:xfrm>
            <a:prstGeom prst="rect">
              <a:avLst/>
            </a:prstGeom>
            <a:noFill/>
            <a:effectLst/>
          </p:spPr>
          <p:txBody>
            <a:bodyPr wrap="square" rtlCol="0">
              <a:spAutoFit/>
            </a:bodyPr>
            <a:lstStyle/>
            <a:p>
              <a:pPr algn="ctr"/>
              <a:r>
                <a:rPr lang="en-US" sz="2400" b="1" dirty="0" smtClean="0">
                  <a:solidFill>
                    <a:srgbClr val="00318C"/>
                  </a:solidFill>
                  <a:latin typeface="Helvetica Light"/>
                </a:rPr>
                <a:t>Service Journey</a:t>
              </a:r>
              <a:endParaRPr lang="en-US" sz="2400" b="1" dirty="0">
                <a:solidFill>
                  <a:srgbClr val="00318C"/>
                </a:solidFill>
                <a:latin typeface="Helvetica Light"/>
              </a:endParaRPr>
            </a:p>
          </p:txBody>
        </p:sp>
        <p:sp>
          <p:nvSpPr>
            <p:cNvPr id="17" name="TextBox 16"/>
            <p:cNvSpPr txBox="1"/>
            <p:nvPr/>
          </p:nvSpPr>
          <p:spPr>
            <a:xfrm>
              <a:off x="8252173" y="5445269"/>
              <a:ext cx="3989866" cy="461665"/>
            </a:xfrm>
            <a:prstGeom prst="rect">
              <a:avLst/>
            </a:prstGeom>
            <a:noFill/>
            <a:effectLst/>
          </p:spPr>
          <p:txBody>
            <a:bodyPr wrap="square" rtlCol="0">
              <a:spAutoFit/>
            </a:bodyPr>
            <a:lstStyle/>
            <a:p>
              <a:pPr algn="ctr"/>
              <a:r>
                <a:rPr lang="en-US" sz="2400" b="1" dirty="0" smtClean="0">
                  <a:solidFill>
                    <a:srgbClr val="00318C"/>
                  </a:solidFill>
                  <a:latin typeface="Helvetica Light"/>
                </a:rPr>
                <a:t>e-Books</a:t>
              </a:r>
              <a:endParaRPr lang="en-US" sz="2400" b="1" dirty="0">
                <a:solidFill>
                  <a:srgbClr val="00318C"/>
                </a:solidFill>
                <a:latin typeface="Helvetica Light"/>
              </a:endParaRPr>
            </a:p>
          </p:txBody>
        </p:sp>
      </p:grpSp>
    </p:spTree>
    <p:extLst>
      <p:ext uri="{BB962C8B-B14F-4D97-AF65-F5344CB8AC3E}">
        <p14:creationId xmlns:p14="http://schemas.microsoft.com/office/powerpoint/2010/main" val="1335502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a:spLocks noChangeAspect="1" noEditPoints="1"/>
          </p:cNvSpPr>
          <p:nvPr/>
        </p:nvSpPr>
        <p:spPr bwMode="auto">
          <a:xfrm>
            <a:off x="-1891983" y="-877186"/>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5" name="Title 1"/>
          <p:cNvSpPr txBox="1">
            <a:spLocks/>
          </p:cNvSpPr>
          <p:nvPr/>
        </p:nvSpPr>
        <p:spPr>
          <a:xfrm>
            <a:off x="-1243" y="132971"/>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rgbClr val="00318C"/>
                </a:solidFill>
                <a:latin typeface="Helvetica" panose="020B0604020202020204" pitchFamily="34" charset="0"/>
                <a:cs typeface="Helvetica" panose="020B0604020202020204" pitchFamily="34" charset="0"/>
              </a:rPr>
              <a:t>GAT Funding Opportunities</a:t>
            </a:r>
            <a:endParaRPr lang="en-US" sz="3200" dirty="0">
              <a:solidFill>
                <a:srgbClr val="00318C"/>
              </a:solidFill>
              <a:latin typeface="Helvetica" charset="0"/>
              <a:ea typeface="Helvetica" charset="0"/>
              <a:cs typeface="Helvetica" charset="0"/>
            </a:endParaRPr>
          </a:p>
        </p:txBody>
      </p:sp>
      <p:sp>
        <p:nvSpPr>
          <p:cNvPr id="26" name="Rectangle 25"/>
          <p:cNvSpPr/>
          <p:nvPr/>
        </p:nvSpPr>
        <p:spPr>
          <a:xfrm>
            <a:off x="3093643" y="1032955"/>
            <a:ext cx="5999747"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3" name="TextBox 12"/>
          <p:cNvSpPr txBox="1"/>
          <p:nvPr/>
        </p:nvSpPr>
        <p:spPr>
          <a:xfrm>
            <a:off x="262920" y="1777775"/>
            <a:ext cx="5661443" cy="2189672"/>
          </a:xfrm>
          <a:prstGeom prst="ellipse">
            <a:avLst/>
          </a:prstGeom>
          <a:solidFill>
            <a:srgbClr val="00338D"/>
          </a:solidFill>
        </p:spPr>
        <p:txBody>
          <a:bodyPr wrap="square" rtlCol="0" anchor="ctr" anchorCtr="0">
            <a:noAutofit/>
          </a:bodyPr>
          <a:lstStyle/>
          <a:p>
            <a:pPr algn="ctr"/>
            <a:endParaRPr lang="en-US" sz="2800" dirty="0">
              <a:solidFill>
                <a:schemeClr val="bg1"/>
              </a:solidFill>
            </a:endParaRPr>
          </a:p>
          <a:p>
            <a:pPr algn="ctr"/>
            <a:r>
              <a:rPr lang="en-US" sz="2400" b="1" dirty="0" smtClean="0">
                <a:solidFill>
                  <a:srgbClr val="EBB700"/>
                </a:solidFill>
                <a:latin typeface="Helvetica Light"/>
              </a:rPr>
              <a:t>GAT District Funding</a:t>
            </a:r>
          </a:p>
          <a:p>
            <a:pPr algn="ctr"/>
            <a:r>
              <a:rPr lang="en-US" dirty="0" smtClean="0">
                <a:solidFill>
                  <a:schemeClr val="bg1"/>
                </a:solidFill>
                <a:latin typeface="Helvetica Light"/>
              </a:rPr>
              <a:t>Any District GAT Member</a:t>
            </a:r>
          </a:p>
          <a:p>
            <a:pPr algn="ctr"/>
            <a:r>
              <a:rPr lang="en-US" dirty="0" smtClean="0">
                <a:solidFill>
                  <a:schemeClr val="bg1"/>
                </a:solidFill>
                <a:latin typeface="Helvetica Light"/>
              </a:rPr>
              <a:t> or Cabinet Treasurer</a:t>
            </a:r>
            <a:endParaRPr lang="en-US" sz="1600" dirty="0" smtClean="0">
              <a:solidFill>
                <a:schemeClr val="bg1"/>
              </a:solidFill>
              <a:latin typeface="Helvetica Light"/>
            </a:endParaRPr>
          </a:p>
          <a:p>
            <a:pPr algn="ctr"/>
            <a:endParaRPr lang="en-US" sz="2800" dirty="0" smtClean="0">
              <a:solidFill>
                <a:schemeClr val="bg1"/>
              </a:solidFill>
            </a:endParaRPr>
          </a:p>
        </p:txBody>
      </p:sp>
      <p:sp>
        <p:nvSpPr>
          <p:cNvPr id="14" name="TextBox 13"/>
          <p:cNvSpPr txBox="1"/>
          <p:nvPr/>
        </p:nvSpPr>
        <p:spPr>
          <a:xfrm>
            <a:off x="262919" y="4201650"/>
            <a:ext cx="5661443" cy="2191468"/>
          </a:xfrm>
          <a:prstGeom prst="ellipse">
            <a:avLst/>
          </a:prstGeom>
          <a:solidFill>
            <a:srgbClr val="00338D"/>
          </a:solidFill>
        </p:spPr>
        <p:txBody>
          <a:bodyPr wrap="square" rtlCol="0" anchor="ctr" anchorCtr="0">
            <a:noAutofit/>
          </a:bodyPr>
          <a:lstStyle/>
          <a:p>
            <a:pPr algn="ctr"/>
            <a:r>
              <a:rPr lang="en-US" sz="2400" b="1" dirty="0" smtClean="0">
                <a:solidFill>
                  <a:srgbClr val="EBB700"/>
                </a:solidFill>
                <a:latin typeface="Helvetica Light"/>
              </a:rPr>
              <a:t>Leadership Development MD/District Grant</a:t>
            </a:r>
          </a:p>
          <a:p>
            <a:pPr algn="ctr"/>
            <a:r>
              <a:rPr lang="en-US" dirty="0" smtClean="0">
                <a:solidFill>
                  <a:schemeClr val="bg1"/>
                </a:solidFill>
                <a:latin typeface="Helvetica Light"/>
              </a:rPr>
              <a:t>Multiple District &amp; District GLT Coordinators</a:t>
            </a:r>
            <a:endParaRPr lang="en-US" sz="1600" dirty="0">
              <a:solidFill>
                <a:schemeClr val="bg1"/>
              </a:solidFill>
              <a:latin typeface="Helvetica Light"/>
            </a:endParaRPr>
          </a:p>
        </p:txBody>
      </p:sp>
      <p:sp>
        <p:nvSpPr>
          <p:cNvPr id="15" name="TextBox 14"/>
          <p:cNvSpPr txBox="1"/>
          <p:nvPr/>
        </p:nvSpPr>
        <p:spPr>
          <a:xfrm>
            <a:off x="6262666" y="4195096"/>
            <a:ext cx="5661443" cy="2191468"/>
          </a:xfrm>
          <a:prstGeom prst="ellipse">
            <a:avLst/>
          </a:prstGeom>
          <a:solidFill>
            <a:srgbClr val="00338D"/>
          </a:solidFill>
        </p:spPr>
        <p:txBody>
          <a:bodyPr wrap="square" rtlCol="0" anchor="ctr" anchorCtr="0">
            <a:noAutofit/>
          </a:bodyPr>
          <a:lstStyle/>
          <a:p>
            <a:pPr algn="ctr"/>
            <a:r>
              <a:rPr lang="en-US" sz="2400" b="1" dirty="0" smtClean="0">
                <a:solidFill>
                  <a:srgbClr val="EBB700"/>
                </a:solidFill>
                <a:latin typeface="Helvetica Light"/>
              </a:rPr>
              <a:t>Leadership Development Institutes Grant Program</a:t>
            </a:r>
          </a:p>
          <a:p>
            <a:pPr algn="ctr"/>
            <a:r>
              <a:rPr lang="en-US" sz="1700" dirty="0" smtClean="0">
                <a:solidFill>
                  <a:schemeClr val="bg1"/>
                </a:solidFill>
                <a:latin typeface="Helvetica Light"/>
              </a:rPr>
              <a:t>Multiple District, Single District GLT Coordinators, &amp; Undistricted Provisional District/Region/Zone Coordinating Lions</a:t>
            </a:r>
            <a:endParaRPr lang="en-US" sz="1700" dirty="0">
              <a:solidFill>
                <a:schemeClr val="bg1"/>
              </a:solidFill>
              <a:latin typeface="Helvetica Light"/>
            </a:endParaRPr>
          </a:p>
        </p:txBody>
      </p:sp>
      <p:sp>
        <p:nvSpPr>
          <p:cNvPr id="16" name="TextBox 15"/>
          <p:cNvSpPr txBox="1"/>
          <p:nvPr/>
        </p:nvSpPr>
        <p:spPr>
          <a:xfrm>
            <a:off x="6262667" y="1775979"/>
            <a:ext cx="5661443" cy="2191468"/>
          </a:xfrm>
          <a:prstGeom prst="ellipse">
            <a:avLst/>
          </a:prstGeom>
          <a:solidFill>
            <a:srgbClr val="00338D"/>
          </a:solidFill>
        </p:spPr>
        <p:txBody>
          <a:bodyPr wrap="square" rtlCol="0" anchor="ctr" anchorCtr="0">
            <a:noAutofit/>
          </a:bodyPr>
          <a:lstStyle/>
          <a:p>
            <a:pPr algn="ctr"/>
            <a:endParaRPr lang="en-US" sz="2400" dirty="0">
              <a:solidFill>
                <a:schemeClr val="bg1"/>
              </a:solidFill>
              <a:latin typeface="Helvetica Light"/>
            </a:endParaRPr>
          </a:p>
          <a:p>
            <a:pPr algn="ctr"/>
            <a:r>
              <a:rPr lang="en-US" sz="2400" b="1" dirty="0" smtClean="0">
                <a:solidFill>
                  <a:srgbClr val="EBB700"/>
                </a:solidFill>
                <a:latin typeface="Helvetica Light"/>
              </a:rPr>
              <a:t>Membership Development Grants</a:t>
            </a:r>
          </a:p>
          <a:p>
            <a:pPr algn="ctr"/>
            <a:r>
              <a:rPr lang="en-US" dirty="0" smtClean="0">
                <a:solidFill>
                  <a:schemeClr val="bg1"/>
                </a:solidFill>
                <a:latin typeface="Helvetica Light"/>
              </a:rPr>
              <a:t>District Governor</a:t>
            </a:r>
          </a:p>
          <a:p>
            <a:pPr algn="ctr"/>
            <a:endParaRPr lang="en-US" sz="2800" dirty="0">
              <a:solidFill>
                <a:schemeClr val="bg1"/>
              </a:solidFill>
            </a:endParaRPr>
          </a:p>
        </p:txBody>
      </p:sp>
    </p:spTree>
    <p:extLst>
      <p:ext uri="{BB962C8B-B14F-4D97-AF65-F5344CB8AC3E}">
        <p14:creationId xmlns:p14="http://schemas.microsoft.com/office/powerpoint/2010/main" val="804450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p:cNvSpPr txBox="1">
            <a:spLocks/>
          </p:cNvSpPr>
          <p:nvPr/>
        </p:nvSpPr>
        <p:spPr>
          <a:xfrm>
            <a:off x="104503" y="3279850"/>
            <a:ext cx="12085014" cy="120984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2400" dirty="0">
                <a:solidFill>
                  <a:srgbClr val="FFFFFF"/>
                </a:solidFill>
                <a:latin typeface="Helvetica Light" charset="0"/>
                <a:ea typeface="Helvetica Light" charset="0"/>
                <a:cs typeface="Helvetica Light" charset="0"/>
              </a:rPr>
              <a:t>To ensure that Lions Clubs International impacts 200 million lives through service, reaches 1.7 millions Lion and Leo members and provides learning opportunities to 500,000 members by the year 2020.</a:t>
            </a:r>
          </a:p>
        </p:txBody>
      </p:sp>
      <p:sp>
        <p:nvSpPr>
          <p:cNvPr id="14" name="Rectangle 13"/>
          <p:cNvSpPr/>
          <p:nvPr/>
        </p:nvSpPr>
        <p:spPr>
          <a:xfrm>
            <a:off x="5370871" y="29027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Title 1"/>
          <p:cNvSpPr txBox="1">
            <a:spLocks/>
          </p:cNvSpPr>
          <p:nvPr/>
        </p:nvSpPr>
        <p:spPr>
          <a:xfrm>
            <a:off x="0" y="1850875"/>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a:solidFill>
                  <a:srgbClr val="FFFFFF"/>
                </a:solidFill>
                <a:latin typeface="Helvetica" charset="0"/>
                <a:ea typeface="Helvetica" charset="0"/>
                <a:cs typeface="Helvetica" charset="0"/>
              </a:rPr>
              <a:t>Goal</a:t>
            </a:r>
            <a:endParaRPr lang="en-US" sz="3200" kern="0" dirty="0">
              <a:solidFill>
                <a:srgbClr val="FFFFFF"/>
              </a:solidFill>
              <a:latin typeface="Helvetica" charset="0"/>
              <a:ea typeface="Helvetica" charset="0"/>
              <a:cs typeface="Helvetica" charset="0"/>
            </a:endParaRPr>
          </a:p>
        </p:txBody>
      </p:sp>
      <p:pic>
        <p:nvPicPr>
          <p:cNvPr id="3" name="Picture 2"/>
          <p:cNvPicPr>
            <a:picLocks noChangeAspect="1"/>
          </p:cNvPicPr>
          <p:nvPr/>
        </p:nvPicPr>
        <p:blipFill>
          <a:blip r:embed="rId3"/>
          <a:stretch>
            <a:fillRect/>
          </a:stretch>
        </p:blipFill>
        <p:spPr>
          <a:xfrm>
            <a:off x="0" y="-2651"/>
            <a:ext cx="12192000" cy="6857999"/>
          </a:xfrm>
          <a:prstGeom prst="rect">
            <a:avLst/>
          </a:prstGeom>
        </p:spPr>
      </p:pic>
      <p:sp>
        <p:nvSpPr>
          <p:cNvPr id="5" name="Rectangle 4"/>
          <p:cNvSpPr/>
          <p:nvPr/>
        </p:nvSpPr>
        <p:spPr>
          <a:xfrm>
            <a:off x="-2483" y="0"/>
            <a:ext cx="12192000" cy="6858000"/>
          </a:xfrm>
          <a:prstGeom prst="rect">
            <a:avLst/>
          </a:prstGeom>
          <a:solidFill>
            <a:schemeClr val="tx1">
              <a:lumMod val="65000"/>
              <a:lumOff val="3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Rectangle 15"/>
          <p:cNvSpPr/>
          <p:nvPr/>
        </p:nvSpPr>
        <p:spPr>
          <a:xfrm>
            <a:off x="-4966" y="-5303"/>
            <a:ext cx="12246734" cy="700571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0" name="Title 1"/>
          <p:cNvSpPr txBox="1">
            <a:spLocks/>
          </p:cNvSpPr>
          <p:nvPr/>
        </p:nvSpPr>
        <p:spPr>
          <a:xfrm>
            <a:off x="52251" y="209818"/>
            <a:ext cx="12189517" cy="1030220"/>
          </a:xfrm>
          <a:prstGeom prst="rect">
            <a:avLst/>
          </a:prstGeom>
          <a:effectLst>
            <a:outerShdw blurRad="50800" dist="38100" dir="2700000" algn="tl" rotWithShape="0">
              <a:prstClr val="black">
                <a:alpha val="40000"/>
              </a:prstClr>
            </a:outerShdw>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chemeClr val="bg1"/>
                </a:solidFill>
                <a:latin typeface="Helvetica" charset="0"/>
                <a:ea typeface="Helvetica" charset="0"/>
                <a:cs typeface="Helvetica" charset="0"/>
              </a:rPr>
              <a:t>Campaign 100: LCIF Empowering Service</a:t>
            </a:r>
            <a:endParaRPr lang="en-US" sz="3200" dirty="0">
              <a:solidFill>
                <a:schemeClr val="bg1"/>
              </a:solidFill>
              <a:latin typeface="Helvetica" charset="0"/>
              <a:ea typeface="Helvetica" charset="0"/>
              <a:cs typeface="Helvetica" charset="0"/>
            </a:endParaRPr>
          </a:p>
        </p:txBody>
      </p:sp>
      <p:sp>
        <p:nvSpPr>
          <p:cNvPr id="11" name="Rectangle 10"/>
          <p:cNvSpPr/>
          <p:nvPr/>
        </p:nvSpPr>
        <p:spPr>
          <a:xfrm>
            <a:off x="2175585" y="1085850"/>
            <a:ext cx="7997115"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2" name="Text Placeholder 8"/>
          <p:cNvSpPr txBox="1">
            <a:spLocks/>
          </p:cNvSpPr>
          <p:nvPr/>
        </p:nvSpPr>
        <p:spPr>
          <a:xfrm>
            <a:off x="163794" y="2156630"/>
            <a:ext cx="6557096" cy="233306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a:solidFill>
                <a:srgbClr val="FBC608"/>
              </a:solidFill>
              <a:latin typeface="Helvetica Light" charset="0"/>
              <a:ea typeface="Helvetica Light" charset="0"/>
              <a:cs typeface="Helvetica Light"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8129" y="2412874"/>
            <a:ext cx="3361501" cy="2560342"/>
          </a:xfrm>
          <a:prstGeom prst="rect">
            <a:avLst/>
          </a:prstGeom>
        </p:spPr>
      </p:pic>
      <p:grpSp>
        <p:nvGrpSpPr>
          <p:cNvPr id="18" name="Group 17"/>
          <p:cNvGrpSpPr/>
          <p:nvPr/>
        </p:nvGrpSpPr>
        <p:grpSpPr>
          <a:xfrm>
            <a:off x="6654170" y="2395087"/>
            <a:ext cx="3940692" cy="2592800"/>
            <a:chOff x="6412006" y="1661765"/>
            <a:chExt cx="3163502" cy="1993006"/>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06" y="1661765"/>
              <a:ext cx="3163502" cy="1993006"/>
            </a:xfrm>
            <a:prstGeom prst="rect">
              <a:avLst/>
            </a:prstGeom>
          </p:spPr>
        </p:pic>
        <p:sp>
          <p:nvSpPr>
            <p:cNvPr id="17" name="TextBox 16"/>
            <p:cNvSpPr txBox="1"/>
            <p:nvPr/>
          </p:nvSpPr>
          <p:spPr>
            <a:xfrm>
              <a:off x="9431016" y="3416617"/>
              <a:ext cx="144492" cy="96324"/>
            </a:xfrm>
            <a:prstGeom prst="rect">
              <a:avLst/>
            </a:prstGeom>
            <a:noFill/>
          </p:spPr>
          <p:txBody>
            <a:bodyPr wrap="square" lIns="0" tIns="0" rIns="0" bIns="0" rtlCol="0">
              <a:spAutoFit/>
            </a:bodyPr>
            <a:lstStyle/>
            <a:p>
              <a:r>
                <a:rPr lang="en-US" sz="500" b="1" dirty="0" smtClean="0">
                  <a:solidFill>
                    <a:schemeClr val="bg1"/>
                  </a:solidFill>
                  <a:latin typeface="Arial" panose="020B0604020202020204" pitchFamily="34" charset="0"/>
                  <a:cs typeface="Arial" panose="020B0604020202020204" pitchFamily="34" charset="0"/>
                </a:rPr>
                <a:t>SM</a:t>
              </a:r>
              <a:endParaRPr lang="en-US" sz="5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27647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A2A5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4" t="1090" b="1090"/>
          <a:stretch/>
        </p:blipFill>
        <p:spPr>
          <a:xfrm>
            <a:off x="-2483" y="0"/>
            <a:ext cx="12192000" cy="6858000"/>
          </a:xfrm>
          <a:prstGeom prst="rect">
            <a:avLst/>
          </a:prstGeom>
        </p:spPr>
      </p:pic>
      <p:sp>
        <p:nvSpPr>
          <p:cNvPr id="5" name="Rectangle 4"/>
          <p:cNvSpPr/>
          <p:nvPr/>
        </p:nvSpPr>
        <p:spPr>
          <a:xfrm>
            <a:off x="-2483" y="0"/>
            <a:ext cx="12192000" cy="685800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3" name="Text Placeholder 8"/>
          <p:cNvSpPr txBox="1">
            <a:spLocks/>
          </p:cNvSpPr>
          <p:nvPr/>
        </p:nvSpPr>
        <p:spPr>
          <a:xfrm>
            <a:off x="1284235" y="3953928"/>
            <a:ext cx="9618563" cy="120984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2400" dirty="0">
                <a:solidFill>
                  <a:schemeClr val="bg1"/>
                </a:solidFill>
                <a:latin typeface="Helvetica" charset="0"/>
                <a:ea typeface="Helvetica" charset="0"/>
                <a:cs typeface="Helvetica" charset="0"/>
              </a:rPr>
              <a:t>T</a:t>
            </a:r>
            <a:r>
              <a:rPr lang="en-US" sz="2400" dirty="0" smtClean="0">
                <a:solidFill>
                  <a:schemeClr val="bg1"/>
                </a:solidFill>
                <a:latin typeface="Helvetica" charset="0"/>
                <a:ea typeface="Helvetica" charset="0"/>
                <a:cs typeface="Helvetica" charset="0"/>
              </a:rPr>
              <a:t>he success of the Global Action Team depends on the involvement of Lions. </a:t>
            </a:r>
            <a:r>
              <a:rPr lang="en-US" sz="2400" dirty="0">
                <a:solidFill>
                  <a:schemeClr val="bg1"/>
                </a:solidFill>
                <a:latin typeface="Helvetica" charset="0"/>
                <a:ea typeface="Helvetica" charset="0"/>
                <a:cs typeface="Helvetica" charset="0"/>
              </a:rPr>
              <a:t>Y</a:t>
            </a:r>
            <a:r>
              <a:rPr lang="en-US" sz="2400" dirty="0" smtClean="0">
                <a:solidFill>
                  <a:schemeClr val="bg1"/>
                </a:solidFill>
                <a:latin typeface="Helvetica" charset="0"/>
                <a:ea typeface="Helvetica" charset="0"/>
                <a:cs typeface="Helvetica" charset="0"/>
              </a:rPr>
              <a:t>ou have the power to turn your club’s plans into action</a:t>
            </a:r>
            <a:r>
              <a:rPr lang="en-US" sz="2400" dirty="0" smtClean="0">
                <a:solidFill>
                  <a:schemeClr val="bg1"/>
                </a:solidFill>
                <a:latin typeface="Helvetica" charset="0"/>
                <a:ea typeface="Helvetica" charset="0"/>
                <a:cs typeface="Helvetica" charset="0"/>
              </a:rPr>
              <a:t>.</a:t>
            </a:r>
          </a:p>
          <a:p>
            <a:pPr algn="ctr"/>
            <a:endParaRPr lang="en-US" sz="2000" dirty="0" smtClean="0">
              <a:solidFill>
                <a:schemeClr val="bg1"/>
              </a:solidFill>
              <a:latin typeface="Helvetica" charset="0"/>
              <a:ea typeface="Helvetica" charset="0"/>
              <a:cs typeface="Helvetica" charset="0"/>
            </a:endParaRPr>
          </a:p>
          <a:p>
            <a:pPr algn="ctr"/>
            <a:r>
              <a:rPr lang="en-US" sz="2000" dirty="0" smtClean="0">
                <a:solidFill>
                  <a:schemeClr val="bg1"/>
                </a:solidFill>
                <a:latin typeface="Helvetica" charset="0"/>
                <a:ea typeface="Helvetica" charset="0"/>
                <a:cs typeface="Helvetica" charset="0"/>
              </a:rPr>
              <a:t>Contact:</a:t>
            </a:r>
          </a:p>
          <a:p>
            <a:pPr algn="ctr"/>
            <a:r>
              <a:rPr lang="en-US" sz="2000" dirty="0" smtClean="0">
                <a:solidFill>
                  <a:schemeClr val="bg1"/>
                </a:solidFill>
                <a:latin typeface="Helvetica" charset="0"/>
                <a:ea typeface="Helvetica" charset="0"/>
                <a:cs typeface="Helvetica" charset="0"/>
              </a:rPr>
              <a:t>GAT@lionsclubs.org</a:t>
            </a:r>
            <a:endParaRPr lang="en-US" sz="2000" dirty="0">
              <a:solidFill>
                <a:schemeClr val="bg1"/>
              </a:solidFill>
              <a:latin typeface="Helvetica" charset="0"/>
              <a:ea typeface="Helvetica" charset="0"/>
              <a:cs typeface="Helvetica" charset="0"/>
            </a:endParaRPr>
          </a:p>
        </p:txBody>
      </p:sp>
      <p:sp>
        <p:nvSpPr>
          <p:cNvPr id="14" name="Rectangle 13"/>
          <p:cNvSpPr/>
          <p:nvPr/>
        </p:nvSpPr>
        <p:spPr>
          <a:xfrm>
            <a:off x="5370871" y="29027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Title 1"/>
          <p:cNvSpPr txBox="1">
            <a:spLocks/>
          </p:cNvSpPr>
          <p:nvPr/>
        </p:nvSpPr>
        <p:spPr>
          <a:xfrm>
            <a:off x="0" y="1850875"/>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smtClean="0">
                <a:solidFill>
                  <a:schemeClr val="bg1"/>
                </a:solidFill>
              </a:rPr>
              <a:t>It’s Time </a:t>
            </a:r>
            <a:r>
              <a:rPr lang="en-US" sz="3200">
                <a:solidFill>
                  <a:schemeClr val="bg1"/>
                </a:solidFill>
              </a:rPr>
              <a:t>F</a:t>
            </a:r>
            <a:r>
              <a:rPr lang="en-US" sz="3200" smtClean="0">
                <a:solidFill>
                  <a:schemeClr val="bg1"/>
                </a:solidFill>
              </a:rPr>
              <a:t>or </a:t>
            </a:r>
            <a:r>
              <a:rPr lang="en-US" sz="3200" dirty="0">
                <a:solidFill>
                  <a:schemeClr val="bg1"/>
                </a:solidFill>
              </a:rPr>
              <a:t>A</a:t>
            </a:r>
            <a:r>
              <a:rPr lang="en-US" sz="3200" smtClean="0">
                <a:solidFill>
                  <a:schemeClr val="bg1"/>
                </a:solidFill>
              </a:rPr>
              <a:t>ction</a:t>
            </a:r>
            <a:endParaRPr lang="en-US" sz="3200" dirty="0">
              <a:solidFill>
                <a:schemeClr val="bg1"/>
              </a:solidFill>
            </a:endParaRPr>
          </a:p>
        </p:txBody>
      </p:sp>
    </p:spTree>
    <p:extLst>
      <p:ext uri="{BB962C8B-B14F-4D97-AF65-F5344CB8AC3E}">
        <p14:creationId xmlns:p14="http://schemas.microsoft.com/office/powerpoint/2010/main" val="3454240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8" name="Picture 7" descr="lionlogo_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9"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smtClean="0">
                <a:solidFill>
                  <a:schemeClr val="bg1"/>
                </a:solidFill>
                <a:latin typeface="Helvetica Neue" charset="0"/>
                <a:ea typeface="Helvetica Neue" charset="0"/>
                <a:cs typeface="Helvetica Neue" charset="0"/>
              </a:rPr>
              <a:t>Thank You</a:t>
            </a:r>
            <a:endParaRPr lang="en-US" sz="4800" b="1" dirty="0">
              <a:solidFill>
                <a:schemeClr val="bg1"/>
              </a:solidFill>
              <a:latin typeface="Helvetica Neue" charset="0"/>
              <a:ea typeface="Helvetica Neue" charset="0"/>
              <a:cs typeface="Helvetica Neue" charset="0"/>
            </a:endParaRPr>
          </a:p>
        </p:txBody>
      </p:sp>
      <p:sp>
        <p:nvSpPr>
          <p:cNvPr id="10" name="Rectangle 9"/>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Tree>
    <p:extLst>
      <p:ext uri="{BB962C8B-B14F-4D97-AF65-F5344CB8AC3E}">
        <p14:creationId xmlns:p14="http://schemas.microsoft.com/office/powerpoint/2010/main" val="1320872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latin typeface="Corbel" panose="020B0503020204020204" pitchFamily="34" charset="0"/>
              </a:rPr>
              <a:t>Support is All Around You</a:t>
            </a:r>
          </a:p>
        </p:txBody>
      </p:sp>
      <p:sp>
        <p:nvSpPr>
          <p:cNvPr id="9" name="Title 1"/>
          <p:cNvSpPr txBox="1">
            <a:spLocks/>
          </p:cNvSpPr>
          <p:nvPr/>
        </p:nvSpPr>
        <p:spPr>
          <a:xfrm>
            <a:off x="0" y="1187915"/>
            <a:ext cx="12192000" cy="582516"/>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lang="en-US" sz="4400" kern="1200" dirty="0">
                <a:solidFill>
                  <a:schemeClr val="accent5">
                    <a:lumMod val="75000"/>
                  </a:schemeClr>
                </a:solidFill>
                <a:latin typeface="+mj-lt"/>
                <a:ea typeface="+mj-ea"/>
                <a:cs typeface="+mj-cs"/>
              </a:defRPr>
            </a:lvl1pPr>
          </a:lstStyle>
          <a:p>
            <a:pPr algn="ctr"/>
            <a:r>
              <a:rPr lang="en-US" sz="3600" b="1" dirty="0">
                <a:latin typeface="Helvetica" charset="0"/>
                <a:ea typeface="Helvetica" charset="0"/>
                <a:cs typeface="Helvetica" charset="0"/>
              </a:rPr>
              <a:t>Bringing together </a:t>
            </a:r>
            <a:r>
              <a:rPr lang="en-US" sz="3600" b="1" dirty="0" smtClean="0">
                <a:latin typeface="Helvetica" charset="0"/>
                <a:ea typeface="Helvetica" charset="0"/>
                <a:cs typeface="Helvetica" charset="0"/>
              </a:rPr>
              <a:t>the best </a:t>
            </a:r>
            <a:r>
              <a:rPr lang="en-US" sz="3600" b="1" dirty="0">
                <a:latin typeface="Helvetica" charset="0"/>
                <a:ea typeface="Helvetica" charset="0"/>
                <a:cs typeface="Helvetica" charset="0"/>
              </a:rPr>
              <a:t>of Lions</a:t>
            </a:r>
          </a:p>
        </p:txBody>
      </p:sp>
      <p:sp>
        <p:nvSpPr>
          <p:cNvPr id="10" name="Rectangle 9"/>
          <p:cNvSpPr/>
          <p:nvPr/>
        </p:nvSpPr>
        <p:spPr>
          <a:xfrm>
            <a:off x="5136265" y="200322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727" y="2548129"/>
            <a:ext cx="9915646" cy="2509898"/>
          </a:xfrm>
          <a:prstGeom prst="rect">
            <a:avLst/>
          </a:prstGeom>
        </p:spPr>
      </p:pic>
      <p:sp>
        <p:nvSpPr>
          <p:cNvPr id="13" name="TextBox 12"/>
          <p:cNvSpPr txBox="1"/>
          <p:nvPr/>
        </p:nvSpPr>
        <p:spPr>
          <a:xfrm>
            <a:off x="3970117" y="2939969"/>
            <a:ext cx="4051140" cy="461665"/>
          </a:xfrm>
          <a:prstGeom prst="rect">
            <a:avLst/>
          </a:prstGeom>
          <a:noFill/>
        </p:spPr>
        <p:txBody>
          <a:bodyPr wrap="square" rtlCol="0">
            <a:spAutoFit/>
          </a:bodyPr>
          <a:lstStyle/>
          <a:p>
            <a:pPr algn="ctr"/>
            <a:r>
              <a:rPr lang="en-US" sz="2400" b="1" dirty="0" smtClean="0">
                <a:solidFill>
                  <a:schemeClr val="bg1"/>
                </a:solidFill>
                <a:latin typeface="Helvetica" charset="0"/>
                <a:ea typeface="Helvetica" charset="0"/>
                <a:cs typeface="Helvetica" charset="0"/>
              </a:rPr>
              <a:t>Global Action Team</a:t>
            </a:r>
            <a:endParaRPr lang="en-US" sz="2400" b="1" dirty="0">
              <a:solidFill>
                <a:schemeClr val="bg1"/>
              </a:solidFill>
              <a:latin typeface="Helvetica" charset="0"/>
              <a:ea typeface="Helvetica" charset="0"/>
              <a:cs typeface="Helvetica" charset="0"/>
            </a:endParaRPr>
          </a:p>
        </p:txBody>
      </p:sp>
      <p:sp>
        <p:nvSpPr>
          <p:cNvPr id="16" name="TextBox 15"/>
          <p:cNvSpPr txBox="1"/>
          <p:nvPr/>
        </p:nvSpPr>
        <p:spPr>
          <a:xfrm>
            <a:off x="1794075" y="4354009"/>
            <a:ext cx="2685327" cy="369332"/>
          </a:xfrm>
          <a:prstGeom prst="rect">
            <a:avLst/>
          </a:prstGeom>
          <a:noFill/>
        </p:spPr>
        <p:txBody>
          <a:bodyPr wrap="square" rtlCol="0">
            <a:spAutoFit/>
          </a:bodyPr>
          <a:lstStyle/>
          <a:p>
            <a:pPr algn="ctr"/>
            <a:r>
              <a:rPr lang="en-US" b="1" dirty="0" smtClean="0">
                <a:solidFill>
                  <a:srgbClr val="31639F"/>
                </a:solidFill>
                <a:latin typeface="Helvetica" charset="0"/>
                <a:ea typeface="Helvetica" charset="0"/>
                <a:cs typeface="Helvetica" charset="0"/>
              </a:rPr>
              <a:t>LEADERSHIP </a:t>
            </a:r>
            <a:r>
              <a:rPr lang="en-US" dirty="0" smtClean="0">
                <a:solidFill>
                  <a:srgbClr val="31639F"/>
                </a:solidFill>
                <a:latin typeface="Helvetica Light" charset="0"/>
                <a:ea typeface="Helvetica Light" charset="0"/>
                <a:cs typeface="Helvetica Light" charset="0"/>
              </a:rPr>
              <a:t>[GLT]</a:t>
            </a:r>
            <a:endParaRPr lang="en-US" dirty="0">
              <a:solidFill>
                <a:srgbClr val="31639F"/>
              </a:solidFill>
              <a:latin typeface="Helvetica Light" charset="0"/>
              <a:ea typeface="Helvetica Light" charset="0"/>
              <a:cs typeface="Helvetica Light" charset="0"/>
            </a:endParaRPr>
          </a:p>
        </p:txBody>
      </p:sp>
      <p:sp>
        <p:nvSpPr>
          <p:cNvPr id="17" name="TextBox 16"/>
          <p:cNvSpPr txBox="1"/>
          <p:nvPr/>
        </p:nvSpPr>
        <p:spPr>
          <a:xfrm>
            <a:off x="4653023" y="4354009"/>
            <a:ext cx="2685327" cy="369332"/>
          </a:xfrm>
          <a:prstGeom prst="rect">
            <a:avLst/>
          </a:prstGeom>
          <a:noFill/>
        </p:spPr>
        <p:txBody>
          <a:bodyPr wrap="square" rtlCol="0">
            <a:spAutoFit/>
          </a:bodyPr>
          <a:lstStyle/>
          <a:p>
            <a:pPr algn="ctr"/>
            <a:r>
              <a:rPr lang="en-US" b="1" dirty="0" smtClean="0">
                <a:solidFill>
                  <a:srgbClr val="31639F"/>
                </a:solidFill>
                <a:latin typeface="Helvetica" charset="0"/>
                <a:ea typeface="Helvetica" charset="0"/>
                <a:cs typeface="Helvetica" charset="0"/>
              </a:rPr>
              <a:t>MEMBERSHIP </a:t>
            </a:r>
            <a:r>
              <a:rPr lang="en-US" dirty="0" smtClean="0">
                <a:solidFill>
                  <a:srgbClr val="31639F"/>
                </a:solidFill>
                <a:latin typeface="Helvetica Light" charset="0"/>
                <a:ea typeface="Helvetica Light" charset="0"/>
                <a:cs typeface="Helvetica Light" charset="0"/>
              </a:rPr>
              <a:t>[GMT]</a:t>
            </a:r>
            <a:endParaRPr lang="en-US" dirty="0">
              <a:solidFill>
                <a:srgbClr val="31639F"/>
              </a:solidFill>
              <a:latin typeface="Helvetica Light" charset="0"/>
              <a:ea typeface="Helvetica Light" charset="0"/>
              <a:cs typeface="Helvetica Light" charset="0"/>
            </a:endParaRPr>
          </a:p>
        </p:txBody>
      </p:sp>
      <p:sp>
        <p:nvSpPr>
          <p:cNvPr id="18" name="TextBox 17"/>
          <p:cNvSpPr txBox="1"/>
          <p:nvPr/>
        </p:nvSpPr>
        <p:spPr>
          <a:xfrm>
            <a:off x="7488821" y="4354009"/>
            <a:ext cx="2685327" cy="369332"/>
          </a:xfrm>
          <a:prstGeom prst="rect">
            <a:avLst/>
          </a:prstGeom>
          <a:noFill/>
        </p:spPr>
        <p:txBody>
          <a:bodyPr wrap="square" rtlCol="0">
            <a:spAutoFit/>
          </a:bodyPr>
          <a:lstStyle/>
          <a:p>
            <a:pPr algn="ctr"/>
            <a:r>
              <a:rPr lang="en-US" b="1" dirty="0" smtClean="0">
                <a:solidFill>
                  <a:srgbClr val="31639F"/>
                </a:solidFill>
                <a:latin typeface="Helvetica" charset="0"/>
                <a:ea typeface="Helvetica" charset="0"/>
                <a:cs typeface="Helvetica" charset="0"/>
              </a:rPr>
              <a:t>SERVICE </a:t>
            </a:r>
            <a:r>
              <a:rPr lang="en-US" dirty="0" smtClean="0">
                <a:solidFill>
                  <a:srgbClr val="31639F"/>
                </a:solidFill>
                <a:latin typeface="Helvetica Light" charset="0"/>
                <a:ea typeface="Helvetica Light" charset="0"/>
                <a:cs typeface="Helvetica Light" charset="0"/>
              </a:rPr>
              <a:t>[GST]</a:t>
            </a:r>
            <a:endParaRPr lang="en-US" dirty="0">
              <a:solidFill>
                <a:srgbClr val="31639F"/>
              </a:solidFill>
              <a:latin typeface="Helvetica Light" charset="0"/>
              <a:ea typeface="Helvetica Light" charset="0"/>
              <a:cs typeface="Helvetica Light" charset="0"/>
            </a:endParaRPr>
          </a:p>
        </p:txBody>
      </p:sp>
    </p:spTree>
    <p:custDataLst>
      <p:tags r:id="rId1"/>
    </p:custDataLst>
    <p:extLst>
      <p:ext uri="{BB962C8B-B14F-4D97-AF65-F5344CB8AC3E}">
        <p14:creationId xmlns:p14="http://schemas.microsoft.com/office/powerpoint/2010/main" val="2371012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grpSp>
        <p:nvGrpSpPr>
          <p:cNvPr id="2" name="Group 1"/>
          <p:cNvGrpSpPr/>
          <p:nvPr/>
        </p:nvGrpSpPr>
        <p:grpSpPr>
          <a:xfrm>
            <a:off x="2103668" y="1550446"/>
            <a:ext cx="7794582" cy="3779520"/>
            <a:chOff x="2103668" y="1550446"/>
            <a:chExt cx="7794582" cy="377952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634" y="1550446"/>
              <a:ext cx="3785616" cy="37795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3633312" y="1729575"/>
              <a:ext cx="2609088" cy="26090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668" y="2854147"/>
              <a:ext cx="1792224" cy="1786128"/>
            </a:xfrm>
            <a:prstGeom prst="rect">
              <a:avLst/>
            </a:prstGeom>
          </p:spPr>
        </p:pic>
      </p:grpSp>
    </p:spTree>
    <p:extLst>
      <p:ext uri="{BB962C8B-B14F-4D97-AF65-F5344CB8AC3E}">
        <p14:creationId xmlns:p14="http://schemas.microsoft.com/office/powerpoint/2010/main" val="58835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grpSp>
        <p:nvGrpSpPr>
          <p:cNvPr id="31" name="Group 30"/>
          <p:cNvGrpSpPr/>
          <p:nvPr/>
        </p:nvGrpSpPr>
        <p:grpSpPr>
          <a:xfrm>
            <a:off x="3376707" y="2243330"/>
            <a:ext cx="5926418" cy="1360483"/>
            <a:chOff x="3376707" y="2243330"/>
            <a:chExt cx="5926418" cy="1360483"/>
          </a:xfrm>
        </p:grpSpPr>
        <p:sp>
          <p:nvSpPr>
            <p:cNvPr id="12" name="Rounded Rectangle 11"/>
            <p:cNvSpPr/>
            <p:nvPr/>
          </p:nvSpPr>
          <p:spPr>
            <a:xfrm>
              <a:off x="3376707" y="3221319"/>
              <a:ext cx="597648" cy="382494"/>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5145740" y="2243330"/>
              <a:ext cx="902449" cy="577566"/>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8014445" y="2312895"/>
              <a:ext cx="1288680" cy="824753"/>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7"/>
          <p:cNvGrpSpPr/>
          <p:nvPr/>
        </p:nvGrpSpPr>
        <p:grpSpPr>
          <a:xfrm>
            <a:off x="2103668" y="1550446"/>
            <a:ext cx="7794582" cy="3779520"/>
            <a:chOff x="2103668" y="1550446"/>
            <a:chExt cx="7794582" cy="377952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634" y="1550446"/>
              <a:ext cx="3785616" cy="37795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3633312" y="1729575"/>
              <a:ext cx="2609088" cy="260908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668" y="2854147"/>
              <a:ext cx="1792224" cy="1786128"/>
            </a:xfrm>
            <a:prstGeom prst="rect">
              <a:avLst/>
            </a:prstGeom>
          </p:spPr>
        </p:pic>
      </p:grpSp>
      <p:grpSp>
        <p:nvGrpSpPr>
          <p:cNvPr id="28" name="Group 27"/>
          <p:cNvGrpSpPr/>
          <p:nvPr/>
        </p:nvGrpSpPr>
        <p:grpSpPr>
          <a:xfrm>
            <a:off x="475129" y="459294"/>
            <a:ext cx="1568824" cy="502920"/>
            <a:chOff x="1269999" y="525034"/>
            <a:chExt cx="1568824" cy="502920"/>
          </a:xfrm>
        </p:grpSpPr>
        <p:sp>
          <p:nvSpPr>
            <p:cNvPr id="29" name="Rounded Rectangle 28"/>
            <p:cNvSpPr/>
            <p:nvPr/>
          </p:nvSpPr>
          <p:spPr>
            <a:xfrm>
              <a:off x="1269999" y="525034"/>
              <a:ext cx="1568824" cy="502920"/>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1323743" y="550434"/>
              <a:ext cx="1460657" cy="461665"/>
            </a:xfrm>
            <a:prstGeom prst="rect">
              <a:avLst/>
            </a:prstGeom>
            <a:noFill/>
          </p:spPr>
          <p:txBody>
            <a:bodyPr wrap="none" rtlCol="0">
              <a:spAutoFit/>
            </a:bodyPr>
            <a:lstStyle/>
            <a:p>
              <a:pPr algn="ctr"/>
              <a:r>
                <a:rPr lang="en-US" sz="2400" dirty="0">
                  <a:solidFill>
                    <a:prstClr val="white"/>
                  </a:solidFill>
                  <a:latin typeface="Helvetica 55 Roman" charset="0"/>
                  <a:ea typeface="Helvetica 55 Roman" charset="0"/>
                  <a:cs typeface="Helvetica 55 Roman" charset="0"/>
                </a:rPr>
                <a:t>SERVICE</a:t>
              </a:r>
            </a:p>
          </p:txBody>
        </p:sp>
      </p:grpSp>
    </p:spTree>
    <p:extLst>
      <p:ext uri="{BB962C8B-B14F-4D97-AF65-F5344CB8AC3E}">
        <p14:creationId xmlns:p14="http://schemas.microsoft.com/office/powerpoint/2010/main" val="15112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3.7037E-7 L 0.05442 -0.00231 " pathEditMode="relative" rAng="0" ptsTypes="AA">
                                      <p:cBhvr>
                                        <p:cTn id="6" dur="1000" fill="hold"/>
                                        <p:tgtEl>
                                          <p:spTgt spid="8"/>
                                        </p:tgtEl>
                                        <p:attrNameLst>
                                          <p:attrName>ppt_x</p:attrName>
                                          <p:attrName>ppt_y</p:attrName>
                                        </p:attrNameLst>
                                      </p:cBhvr>
                                      <p:rCtr x="2721" y="-11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sp>
        <p:nvSpPr>
          <p:cNvPr id="2" name="Freeform 1"/>
          <p:cNvSpPr/>
          <p:nvPr/>
        </p:nvSpPr>
        <p:spPr>
          <a:xfrm>
            <a:off x="3687482" y="3597835"/>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Freeform 2"/>
          <p:cNvSpPr/>
          <p:nvPr/>
        </p:nvSpPr>
        <p:spPr>
          <a:xfrm>
            <a:off x="5653741" y="2880659"/>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8713694" y="3089835"/>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3376707" y="3221319"/>
            <a:ext cx="597648" cy="382494"/>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5145740" y="2243330"/>
            <a:ext cx="902449" cy="577566"/>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8014445" y="2312895"/>
            <a:ext cx="1288680" cy="824753"/>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2767056" y="1538494"/>
            <a:ext cx="7794582" cy="3779520"/>
            <a:chOff x="2103668" y="1550446"/>
            <a:chExt cx="7794582" cy="377952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634" y="1550446"/>
              <a:ext cx="3785616" cy="37795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3633312" y="1729575"/>
              <a:ext cx="2609088" cy="260908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668" y="2854147"/>
              <a:ext cx="1792224" cy="1786128"/>
            </a:xfrm>
            <a:prstGeom prst="rect">
              <a:avLst/>
            </a:prstGeom>
          </p:spPr>
        </p:pic>
      </p:grpSp>
      <p:grpSp>
        <p:nvGrpSpPr>
          <p:cNvPr id="36" name="Group 35"/>
          <p:cNvGrpSpPr/>
          <p:nvPr/>
        </p:nvGrpSpPr>
        <p:grpSpPr>
          <a:xfrm>
            <a:off x="469152" y="1044988"/>
            <a:ext cx="2303930" cy="502920"/>
            <a:chOff x="1269999" y="1319904"/>
            <a:chExt cx="2303930" cy="502920"/>
          </a:xfrm>
        </p:grpSpPr>
        <p:sp>
          <p:nvSpPr>
            <p:cNvPr id="37" name="Rounded Rectangle 36"/>
            <p:cNvSpPr/>
            <p:nvPr/>
          </p:nvSpPr>
          <p:spPr>
            <a:xfrm>
              <a:off x="1269999" y="1319904"/>
              <a:ext cx="2303930" cy="502920"/>
            </a:xfrm>
            <a:prstGeom prst="roundRect">
              <a:avLst/>
            </a:pr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1323743" y="1345304"/>
              <a:ext cx="2218877" cy="461665"/>
            </a:xfrm>
            <a:prstGeom prst="rect">
              <a:avLst/>
            </a:prstGeom>
            <a:noFill/>
          </p:spPr>
          <p:txBody>
            <a:bodyPr wrap="none" rtlCol="0">
              <a:spAutoFit/>
            </a:bodyPr>
            <a:lstStyle/>
            <a:p>
              <a:r>
                <a:rPr lang="en-US" sz="2400" dirty="0">
                  <a:solidFill>
                    <a:prstClr val="white"/>
                  </a:solidFill>
                  <a:latin typeface="Helvetica 55 Roman" charset="0"/>
                  <a:ea typeface="Helvetica 55 Roman" charset="0"/>
                  <a:cs typeface="Helvetica 55 Roman" charset="0"/>
                </a:rPr>
                <a:t>MEMBERSHIP</a:t>
              </a:r>
            </a:p>
          </p:txBody>
        </p:sp>
      </p:grpSp>
      <p:grpSp>
        <p:nvGrpSpPr>
          <p:cNvPr id="39" name="Group 38"/>
          <p:cNvGrpSpPr/>
          <p:nvPr/>
        </p:nvGrpSpPr>
        <p:grpSpPr>
          <a:xfrm>
            <a:off x="475129" y="459294"/>
            <a:ext cx="1568824" cy="502920"/>
            <a:chOff x="1269999" y="525034"/>
            <a:chExt cx="1568824" cy="502920"/>
          </a:xfrm>
        </p:grpSpPr>
        <p:sp>
          <p:nvSpPr>
            <p:cNvPr id="40" name="Rounded Rectangle 39"/>
            <p:cNvSpPr/>
            <p:nvPr/>
          </p:nvSpPr>
          <p:spPr>
            <a:xfrm>
              <a:off x="1269999" y="525034"/>
              <a:ext cx="1568824" cy="502920"/>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1323743" y="550434"/>
              <a:ext cx="1460657" cy="461665"/>
            </a:xfrm>
            <a:prstGeom prst="rect">
              <a:avLst/>
            </a:prstGeom>
            <a:noFill/>
          </p:spPr>
          <p:txBody>
            <a:bodyPr wrap="none" rtlCol="0">
              <a:spAutoFit/>
            </a:bodyPr>
            <a:lstStyle/>
            <a:p>
              <a:pPr algn="ctr"/>
              <a:r>
                <a:rPr lang="en-US" sz="2400" dirty="0">
                  <a:solidFill>
                    <a:prstClr val="white"/>
                  </a:solidFill>
                  <a:latin typeface="Helvetica 55 Roman" charset="0"/>
                  <a:ea typeface="Helvetica 55 Roman" charset="0"/>
                  <a:cs typeface="Helvetica 55 Roman" charset="0"/>
                </a:rPr>
                <a:t>SERVICE</a:t>
              </a:r>
            </a:p>
          </p:txBody>
        </p:sp>
      </p:grpSp>
    </p:spTree>
    <p:extLst>
      <p:ext uri="{BB962C8B-B14F-4D97-AF65-F5344CB8AC3E}">
        <p14:creationId xmlns:p14="http://schemas.microsoft.com/office/powerpoint/2010/main" val="213184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grpSp>
        <p:nvGrpSpPr>
          <p:cNvPr id="5" name="Group 4"/>
          <p:cNvGrpSpPr/>
          <p:nvPr/>
        </p:nvGrpSpPr>
        <p:grpSpPr>
          <a:xfrm>
            <a:off x="6776022" y="1538494"/>
            <a:ext cx="3785616" cy="3779520"/>
            <a:chOff x="6776022" y="1538494"/>
            <a:chExt cx="3785616" cy="3779520"/>
          </a:xfrm>
        </p:grpSpPr>
        <p:sp>
          <p:nvSpPr>
            <p:cNvPr id="19" name="Freeform 18"/>
            <p:cNvSpPr/>
            <p:nvPr/>
          </p:nvSpPr>
          <p:spPr>
            <a:xfrm flipH="1">
              <a:off x="7425765" y="3098800"/>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8713694" y="3089835"/>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8014445" y="2312895"/>
              <a:ext cx="1288680" cy="824753"/>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022" y="1538494"/>
              <a:ext cx="3785616" cy="3779520"/>
            </a:xfrm>
            <a:prstGeom prst="rect">
              <a:avLst/>
            </a:prstGeom>
          </p:spPr>
        </p:pic>
      </p:grpSp>
      <p:grpSp>
        <p:nvGrpSpPr>
          <p:cNvPr id="6" name="Group 5"/>
          <p:cNvGrpSpPr/>
          <p:nvPr/>
        </p:nvGrpSpPr>
        <p:grpSpPr>
          <a:xfrm>
            <a:off x="4296700" y="1717623"/>
            <a:ext cx="2609088" cy="2609088"/>
            <a:chOff x="4296700" y="1717623"/>
            <a:chExt cx="2609088" cy="2609088"/>
          </a:xfrm>
        </p:grpSpPr>
        <p:sp>
          <p:nvSpPr>
            <p:cNvPr id="18" name="Freeform 17"/>
            <p:cNvSpPr/>
            <p:nvPr/>
          </p:nvSpPr>
          <p:spPr>
            <a:xfrm flipH="1">
              <a:off x="4754283" y="2805953"/>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Freeform 2"/>
            <p:cNvSpPr/>
            <p:nvPr/>
          </p:nvSpPr>
          <p:spPr>
            <a:xfrm>
              <a:off x="5653741" y="2880659"/>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5145740" y="2243330"/>
              <a:ext cx="902449" cy="577566"/>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4296700" y="1717623"/>
              <a:ext cx="2609088" cy="2609088"/>
            </a:xfrm>
            <a:prstGeom prst="rect">
              <a:avLst/>
            </a:prstGeom>
          </p:spPr>
        </p:pic>
      </p:grpSp>
      <p:grpSp>
        <p:nvGrpSpPr>
          <p:cNvPr id="7" name="Group 6"/>
          <p:cNvGrpSpPr/>
          <p:nvPr/>
        </p:nvGrpSpPr>
        <p:grpSpPr>
          <a:xfrm>
            <a:off x="2767056" y="2842195"/>
            <a:ext cx="1792224" cy="1786128"/>
            <a:chOff x="2767056" y="2842195"/>
            <a:chExt cx="1792224" cy="1786128"/>
          </a:xfrm>
        </p:grpSpPr>
        <p:sp>
          <p:nvSpPr>
            <p:cNvPr id="17" name="Freeform 16"/>
            <p:cNvSpPr/>
            <p:nvPr/>
          </p:nvSpPr>
          <p:spPr>
            <a:xfrm flipH="1">
              <a:off x="3068918" y="3606800"/>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reeform 1"/>
            <p:cNvSpPr/>
            <p:nvPr/>
          </p:nvSpPr>
          <p:spPr>
            <a:xfrm>
              <a:off x="3687482" y="3597835"/>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3376707" y="3221319"/>
              <a:ext cx="597648" cy="382494"/>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056" y="2842195"/>
              <a:ext cx="1792224" cy="1786128"/>
            </a:xfrm>
            <a:prstGeom prst="rect">
              <a:avLst/>
            </a:prstGeom>
          </p:spPr>
        </p:pic>
      </p:grpSp>
      <p:grpSp>
        <p:nvGrpSpPr>
          <p:cNvPr id="31" name="Group 30"/>
          <p:cNvGrpSpPr/>
          <p:nvPr/>
        </p:nvGrpSpPr>
        <p:grpSpPr>
          <a:xfrm>
            <a:off x="469153" y="1636659"/>
            <a:ext cx="2160495" cy="502920"/>
            <a:chOff x="1269999" y="1319904"/>
            <a:chExt cx="2160495" cy="502920"/>
          </a:xfrm>
        </p:grpSpPr>
        <p:sp>
          <p:nvSpPr>
            <p:cNvPr id="32" name="Rounded Rectangle 31"/>
            <p:cNvSpPr/>
            <p:nvPr/>
          </p:nvSpPr>
          <p:spPr>
            <a:xfrm>
              <a:off x="1269999" y="1319904"/>
              <a:ext cx="2160495" cy="502920"/>
            </a:xfrm>
            <a:prstGeom prst="round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1323743" y="1345304"/>
              <a:ext cx="2058577" cy="461665"/>
            </a:xfrm>
            <a:prstGeom prst="rect">
              <a:avLst/>
            </a:prstGeom>
            <a:noFill/>
          </p:spPr>
          <p:txBody>
            <a:bodyPr wrap="none" rtlCol="0">
              <a:spAutoFit/>
            </a:bodyPr>
            <a:lstStyle/>
            <a:p>
              <a:r>
                <a:rPr lang="en-US" sz="2400" dirty="0">
                  <a:solidFill>
                    <a:prstClr val="white"/>
                  </a:solidFill>
                  <a:latin typeface="Helvetica 55 Roman" charset="0"/>
                  <a:ea typeface="Helvetica 55 Roman" charset="0"/>
                  <a:cs typeface="Helvetica 55 Roman" charset="0"/>
                </a:rPr>
                <a:t>LEADERSHIP</a:t>
              </a:r>
            </a:p>
          </p:txBody>
        </p:sp>
      </p:grpSp>
      <p:grpSp>
        <p:nvGrpSpPr>
          <p:cNvPr id="34" name="Group 33"/>
          <p:cNvGrpSpPr/>
          <p:nvPr/>
        </p:nvGrpSpPr>
        <p:grpSpPr>
          <a:xfrm>
            <a:off x="469152" y="1044988"/>
            <a:ext cx="2303930" cy="502920"/>
            <a:chOff x="1269999" y="1319904"/>
            <a:chExt cx="2303930" cy="502920"/>
          </a:xfrm>
        </p:grpSpPr>
        <p:sp>
          <p:nvSpPr>
            <p:cNvPr id="35" name="Rounded Rectangle 34"/>
            <p:cNvSpPr/>
            <p:nvPr/>
          </p:nvSpPr>
          <p:spPr>
            <a:xfrm>
              <a:off x="1269999" y="1319904"/>
              <a:ext cx="2303930" cy="502920"/>
            </a:xfrm>
            <a:prstGeom prst="roundRect">
              <a:avLst/>
            </a:pr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1323743" y="1345304"/>
              <a:ext cx="2218877" cy="461665"/>
            </a:xfrm>
            <a:prstGeom prst="rect">
              <a:avLst/>
            </a:prstGeom>
            <a:noFill/>
          </p:spPr>
          <p:txBody>
            <a:bodyPr wrap="none" rtlCol="0">
              <a:spAutoFit/>
            </a:bodyPr>
            <a:lstStyle/>
            <a:p>
              <a:r>
                <a:rPr lang="en-US" sz="2400" dirty="0">
                  <a:solidFill>
                    <a:prstClr val="white"/>
                  </a:solidFill>
                  <a:latin typeface="Helvetica 55 Roman" charset="0"/>
                  <a:ea typeface="Helvetica 55 Roman" charset="0"/>
                  <a:cs typeface="Helvetica 55 Roman" charset="0"/>
                </a:rPr>
                <a:t>MEMBERSHIP</a:t>
              </a:r>
            </a:p>
          </p:txBody>
        </p:sp>
      </p:grpSp>
      <p:grpSp>
        <p:nvGrpSpPr>
          <p:cNvPr id="37" name="Group 36"/>
          <p:cNvGrpSpPr/>
          <p:nvPr/>
        </p:nvGrpSpPr>
        <p:grpSpPr>
          <a:xfrm>
            <a:off x="475129" y="459294"/>
            <a:ext cx="1568824" cy="502920"/>
            <a:chOff x="1269999" y="525034"/>
            <a:chExt cx="1568824" cy="502920"/>
          </a:xfrm>
        </p:grpSpPr>
        <p:sp>
          <p:nvSpPr>
            <p:cNvPr id="38" name="Rounded Rectangle 37"/>
            <p:cNvSpPr/>
            <p:nvPr/>
          </p:nvSpPr>
          <p:spPr>
            <a:xfrm>
              <a:off x="1269999" y="525034"/>
              <a:ext cx="1568824" cy="502920"/>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1323743" y="550434"/>
              <a:ext cx="1460657" cy="461665"/>
            </a:xfrm>
            <a:prstGeom prst="rect">
              <a:avLst/>
            </a:prstGeom>
            <a:noFill/>
          </p:spPr>
          <p:txBody>
            <a:bodyPr wrap="none" rtlCol="0">
              <a:spAutoFit/>
            </a:bodyPr>
            <a:lstStyle/>
            <a:p>
              <a:pPr algn="ctr"/>
              <a:r>
                <a:rPr lang="en-US" sz="2400" dirty="0">
                  <a:solidFill>
                    <a:prstClr val="white"/>
                  </a:solidFill>
                  <a:latin typeface="Helvetica 55 Roman" charset="0"/>
                  <a:ea typeface="Helvetica 55 Roman" charset="0"/>
                  <a:cs typeface="Helvetica 55 Roman" charset="0"/>
                </a:rPr>
                <a:t>SERVICE</a:t>
              </a:r>
            </a:p>
          </p:txBody>
        </p:sp>
      </p:grpSp>
    </p:spTree>
    <p:extLst>
      <p:ext uri="{BB962C8B-B14F-4D97-AF65-F5344CB8AC3E}">
        <p14:creationId xmlns:p14="http://schemas.microsoft.com/office/powerpoint/2010/main" val="385596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grpSp>
        <p:nvGrpSpPr>
          <p:cNvPr id="11" name="Group 10"/>
          <p:cNvGrpSpPr/>
          <p:nvPr/>
        </p:nvGrpSpPr>
        <p:grpSpPr>
          <a:xfrm>
            <a:off x="2253490" y="5061176"/>
            <a:ext cx="7049629" cy="502920"/>
            <a:chOff x="1590102" y="5061176"/>
            <a:chExt cx="7049629" cy="502920"/>
          </a:xfrm>
        </p:grpSpPr>
        <p:sp>
          <p:nvSpPr>
            <p:cNvPr id="20" name="Rounded Rectangle 19"/>
            <p:cNvSpPr/>
            <p:nvPr/>
          </p:nvSpPr>
          <p:spPr>
            <a:xfrm>
              <a:off x="1590102" y="5061176"/>
              <a:ext cx="2745665" cy="502920"/>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1668337" y="5086576"/>
              <a:ext cx="2624180" cy="461665"/>
            </a:xfrm>
            <a:prstGeom prst="rect">
              <a:avLst/>
            </a:prstGeom>
            <a:noFill/>
          </p:spPr>
          <p:txBody>
            <a:bodyPr wrap="none" rtlCol="0">
              <a:spAutoFit/>
            </a:bodyPr>
            <a:lstStyle/>
            <a:p>
              <a:pPr algn="ctr"/>
              <a:r>
                <a:rPr lang="en-US" sz="2400" dirty="0">
                  <a:solidFill>
                    <a:prstClr val="white"/>
                  </a:solidFill>
                  <a:latin typeface="Helvetica 55 Roman" charset="0"/>
                  <a:ea typeface="Helvetica 55 Roman" charset="0"/>
                  <a:cs typeface="Helvetica 55 Roman" charset="0"/>
                </a:rPr>
                <a:t>INTERNATIONAL</a:t>
              </a:r>
            </a:p>
          </p:txBody>
        </p:sp>
        <p:sp>
          <p:nvSpPr>
            <p:cNvPr id="16" name="Rounded Rectangle 15"/>
            <p:cNvSpPr/>
            <p:nvPr/>
          </p:nvSpPr>
          <p:spPr>
            <a:xfrm>
              <a:off x="4500807" y="5061176"/>
              <a:ext cx="1568824" cy="502920"/>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511269" y="5086576"/>
              <a:ext cx="1547218" cy="461665"/>
            </a:xfrm>
            <a:prstGeom prst="rect">
              <a:avLst/>
            </a:prstGeom>
            <a:noFill/>
          </p:spPr>
          <p:txBody>
            <a:bodyPr wrap="none" rtlCol="0">
              <a:spAutoFit/>
            </a:bodyPr>
            <a:lstStyle/>
            <a:p>
              <a:pPr algn="ctr"/>
              <a:r>
                <a:rPr lang="en-US" sz="2400" dirty="0">
                  <a:solidFill>
                    <a:prstClr val="white"/>
                  </a:solidFill>
                  <a:latin typeface="Helvetica 55 Roman" charset="0"/>
                  <a:ea typeface="Helvetica 55 Roman" charset="0"/>
                  <a:cs typeface="Helvetica 55 Roman" charset="0"/>
                </a:rPr>
                <a:t>DISTRICT</a:t>
              </a:r>
            </a:p>
          </p:txBody>
        </p:sp>
        <p:sp>
          <p:nvSpPr>
            <p:cNvPr id="9" name="Rounded Rectangle 8"/>
            <p:cNvSpPr/>
            <p:nvPr/>
          </p:nvSpPr>
          <p:spPr>
            <a:xfrm>
              <a:off x="7224655" y="5061176"/>
              <a:ext cx="1415076" cy="502920"/>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349306" y="5086576"/>
              <a:ext cx="1212191" cy="461665"/>
            </a:xfrm>
            <a:prstGeom prst="rect">
              <a:avLst/>
            </a:prstGeom>
            <a:noFill/>
          </p:spPr>
          <p:txBody>
            <a:bodyPr wrap="none" rtlCol="0">
              <a:spAutoFit/>
            </a:bodyPr>
            <a:lstStyle/>
            <a:p>
              <a:pPr algn="ctr"/>
              <a:r>
                <a:rPr lang="en-US" sz="2400" dirty="0">
                  <a:solidFill>
                    <a:prstClr val="white"/>
                  </a:solidFill>
                  <a:latin typeface="Helvetica 55 Roman" charset="0"/>
                  <a:ea typeface="Helvetica 55 Roman" charset="0"/>
                  <a:cs typeface="Helvetica 55 Roman" charset="0"/>
                </a:rPr>
                <a:t>CLUBS</a:t>
              </a:r>
            </a:p>
          </p:txBody>
        </p:sp>
      </p:grpSp>
      <p:grpSp>
        <p:nvGrpSpPr>
          <p:cNvPr id="12" name="Group 11"/>
          <p:cNvGrpSpPr/>
          <p:nvPr/>
        </p:nvGrpSpPr>
        <p:grpSpPr>
          <a:xfrm>
            <a:off x="3680608" y="3496236"/>
            <a:ext cx="4966448" cy="1602590"/>
            <a:chOff x="3017220" y="3496236"/>
            <a:chExt cx="4966448" cy="1602590"/>
          </a:xfrm>
        </p:grpSpPr>
        <p:cxnSp>
          <p:nvCxnSpPr>
            <p:cNvPr id="22" name="Straight Connector 21"/>
            <p:cNvCxnSpPr/>
            <p:nvPr/>
          </p:nvCxnSpPr>
          <p:spPr>
            <a:xfrm>
              <a:off x="3017220" y="3759201"/>
              <a:ext cx="0" cy="1339625"/>
            </a:xfrm>
            <a:prstGeom prst="line">
              <a:avLst/>
            </a:prstGeom>
            <a:ln w="28575">
              <a:solidFill>
                <a:srgbClr val="00338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53597" y="3496236"/>
              <a:ext cx="0" cy="1602590"/>
            </a:xfrm>
            <a:prstGeom prst="line">
              <a:avLst/>
            </a:prstGeom>
            <a:ln w="28575">
              <a:solidFill>
                <a:srgbClr val="00338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83668" y="4321586"/>
              <a:ext cx="0" cy="777240"/>
            </a:xfrm>
            <a:prstGeom prst="line">
              <a:avLst/>
            </a:prstGeom>
            <a:ln w="28575">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776022" y="1544471"/>
            <a:ext cx="3785616" cy="3779520"/>
            <a:chOff x="6776022" y="1538494"/>
            <a:chExt cx="3785616" cy="3779520"/>
          </a:xfrm>
        </p:grpSpPr>
        <p:sp>
          <p:nvSpPr>
            <p:cNvPr id="27" name="Freeform 26"/>
            <p:cNvSpPr/>
            <p:nvPr/>
          </p:nvSpPr>
          <p:spPr>
            <a:xfrm flipH="1">
              <a:off x="7425765" y="3098800"/>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27"/>
            <p:cNvSpPr/>
            <p:nvPr/>
          </p:nvSpPr>
          <p:spPr>
            <a:xfrm>
              <a:off x="8713694" y="3089835"/>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ounded Rectangle 31"/>
            <p:cNvSpPr/>
            <p:nvPr/>
          </p:nvSpPr>
          <p:spPr>
            <a:xfrm>
              <a:off x="8014445" y="2312895"/>
              <a:ext cx="1288680" cy="824753"/>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022" y="1538494"/>
              <a:ext cx="3785616" cy="3779520"/>
            </a:xfrm>
            <a:prstGeom prst="rect">
              <a:avLst/>
            </a:prstGeom>
          </p:spPr>
        </p:pic>
      </p:grpSp>
      <p:grpSp>
        <p:nvGrpSpPr>
          <p:cNvPr id="35" name="Group 34"/>
          <p:cNvGrpSpPr/>
          <p:nvPr/>
        </p:nvGrpSpPr>
        <p:grpSpPr>
          <a:xfrm>
            <a:off x="4296700" y="1723600"/>
            <a:ext cx="2609088" cy="2609088"/>
            <a:chOff x="4296700" y="1717623"/>
            <a:chExt cx="2609088" cy="2609088"/>
          </a:xfrm>
        </p:grpSpPr>
        <p:sp>
          <p:nvSpPr>
            <p:cNvPr id="36" name="Freeform 35"/>
            <p:cNvSpPr/>
            <p:nvPr/>
          </p:nvSpPr>
          <p:spPr>
            <a:xfrm flipH="1">
              <a:off x="4754283" y="2805953"/>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Freeform 36"/>
            <p:cNvSpPr/>
            <p:nvPr/>
          </p:nvSpPr>
          <p:spPr>
            <a:xfrm>
              <a:off x="5653741" y="2880659"/>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ounded Rectangle 37"/>
            <p:cNvSpPr/>
            <p:nvPr/>
          </p:nvSpPr>
          <p:spPr>
            <a:xfrm>
              <a:off x="5145740" y="2243330"/>
              <a:ext cx="902449" cy="577566"/>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4296700" y="1717623"/>
              <a:ext cx="2609088" cy="2609088"/>
            </a:xfrm>
            <a:prstGeom prst="rect">
              <a:avLst/>
            </a:prstGeom>
          </p:spPr>
        </p:pic>
      </p:grpSp>
      <p:grpSp>
        <p:nvGrpSpPr>
          <p:cNvPr id="40" name="Group 39"/>
          <p:cNvGrpSpPr/>
          <p:nvPr/>
        </p:nvGrpSpPr>
        <p:grpSpPr>
          <a:xfrm>
            <a:off x="2767056" y="2848172"/>
            <a:ext cx="1792224" cy="1786128"/>
            <a:chOff x="2767056" y="2842195"/>
            <a:chExt cx="1792224" cy="1786128"/>
          </a:xfrm>
        </p:grpSpPr>
        <p:sp>
          <p:nvSpPr>
            <p:cNvPr id="41" name="Freeform 40"/>
            <p:cNvSpPr/>
            <p:nvPr/>
          </p:nvSpPr>
          <p:spPr>
            <a:xfrm flipH="1">
              <a:off x="3068918" y="3606800"/>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Freeform 41"/>
            <p:cNvSpPr/>
            <p:nvPr/>
          </p:nvSpPr>
          <p:spPr>
            <a:xfrm>
              <a:off x="3687482" y="3597835"/>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ounded Rectangle 42"/>
            <p:cNvSpPr/>
            <p:nvPr/>
          </p:nvSpPr>
          <p:spPr>
            <a:xfrm>
              <a:off x="3376707" y="3221319"/>
              <a:ext cx="597648" cy="382494"/>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056" y="2842195"/>
              <a:ext cx="1792224" cy="1786128"/>
            </a:xfrm>
            <a:prstGeom prst="rect">
              <a:avLst/>
            </a:prstGeom>
          </p:spPr>
        </p:pic>
      </p:grpSp>
      <p:grpSp>
        <p:nvGrpSpPr>
          <p:cNvPr id="98" name="Group 97"/>
          <p:cNvGrpSpPr/>
          <p:nvPr/>
        </p:nvGrpSpPr>
        <p:grpSpPr>
          <a:xfrm>
            <a:off x="469153" y="1636659"/>
            <a:ext cx="2160495" cy="502920"/>
            <a:chOff x="1269999" y="1319904"/>
            <a:chExt cx="2160495" cy="502920"/>
          </a:xfrm>
        </p:grpSpPr>
        <p:sp>
          <p:nvSpPr>
            <p:cNvPr id="99" name="Rounded Rectangle 98"/>
            <p:cNvSpPr/>
            <p:nvPr/>
          </p:nvSpPr>
          <p:spPr>
            <a:xfrm>
              <a:off x="1269999" y="1319904"/>
              <a:ext cx="2160495" cy="502920"/>
            </a:xfrm>
            <a:prstGeom prst="round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TextBox 99"/>
            <p:cNvSpPr txBox="1"/>
            <p:nvPr/>
          </p:nvSpPr>
          <p:spPr>
            <a:xfrm>
              <a:off x="1323743" y="1345304"/>
              <a:ext cx="2058577" cy="461665"/>
            </a:xfrm>
            <a:prstGeom prst="rect">
              <a:avLst/>
            </a:prstGeom>
            <a:noFill/>
          </p:spPr>
          <p:txBody>
            <a:bodyPr wrap="none" rtlCol="0">
              <a:spAutoFit/>
            </a:bodyPr>
            <a:lstStyle/>
            <a:p>
              <a:r>
                <a:rPr lang="en-US" sz="2400" dirty="0">
                  <a:solidFill>
                    <a:prstClr val="white"/>
                  </a:solidFill>
                  <a:latin typeface="Helvetica 55 Roman" charset="0"/>
                  <a:ea typeface="Helvetica 55 Roman" charset="0"/>
                  <a:cs typeface="Helvetica 55 Roman" charset="0"/>
                </a:rPr>
                <a:t>LEADERSHIP</a:t>
              </a:r>
            </a:p>
          </p:txBody>
        </p:sp>
      </p:grpSp>
      <p:grpSp>
        <p:nvGrpSpPr>
          <p:cNvPr id="101" name="Group 100"/>
          <p:cNvGrpSpPr/>
          <p:nvPr/>
        </p:nvGrpSpPr>
        <p:grpSpPr>
          <a:xfrm>
            <a:off x="469152" y="1044988"/>
            <a:ext cx="2303930" cy="502920"/>
            <a:chOff x="1269999" y="1319904"/>
            <a:chExt cx="2303930" cy="502920"/>
          </a:xfrm>
        </p:grpSpPr>
        <p:sp>
          <p:nvSpPr>
            <p:cNvPr id="102" name="Rounded Rectangle 101"/>
            <p:cNvSpPr/>
            <p:nvPr/>
          </p:nvSpPr>
          <p:spPr>
            <a:xfrm>
              <a:off x="1269999" y="1319904"/>
              <a:ext cx="2303930" cy="502920"/>
            </a:xfrm>
            <a:prstGeom prst="roundRect">
              <a:avLst/>
            </a:pr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TextBox 102"/>
            <p:cNvSpPr txBox="1"/>
            <p:nvPr/>
          </p:nvSpPr>
          <p:spPr>
            <a:xfrm>
              <a:off x="1323743" y="1345304"/>
              <a:ext cx="2218877" cy="461665"/>
            </a:xfrm>
            <a:prstGeom prst="rect">
              <a:avLst/>
            </a:prstGeom>
            <a:noFill/>
          </p:spPr>
          <p:txBody>
            <a:bodyPr wrap="none" rtlCol="0">
              <a:spAutoFit/>
            </a:bodyPr>
            <a:lstStyle/>
            <a:p>
              <a:r>
                <a:rPr lang="en-US" sz="2400" dirty="0">
                  <a:solidFill>
                    <a:prstClr val="white"/>
                  </a:solidFill>
                  <a:latin typeface="Helvetica 55 Roman" charset="0"/>
                  <a:ea typeface="Helvetica 55 Roman" charset="0"/>
                  <a:cs typeface="Helvetica 55 Roman" charset="0"/>
                </a:rPr>
                <a:t>MEMBERSHIP</a:t>
              </a:r>
            </a:p>
          </p:txBody>
        </p:sp>
      </p:grpSp>
      <p:grpSp>
        <p:nvGrpSpPr>
          <p:cNvPr id="104" name="Group 103"/>
          <p:cNvGrpSpPr/>
          <p:nvPr/>
        </p:nvGrpSpPr>
        <p:grpSpPr>
          <a:xfrm>
            <a:off x="475129" y="459294"/>
            <a:ext cx="1568824" cy="502920"/>
            <a:chOff x="1269999" y="525034"/>
            <a:chExt cx="1568824" cy="502920"/>
          </a:xfrm>
        </p:grpSpPr>
        <p:sp>
          <p:nvSpPr>
            <p:cNvPr id="105" name="Rounded Rectangle 104"/>
            <p:cNvSpPr/>
            <p:nvPr/>
          </p:nvSpPr>
          <p:spPr>
            <a:xfrm>
              <a:off x="1269999" y="525034"/>
              <a:ext cx="1568824" cy="502920"/>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TextBox 105"/>
            <p:cNvSpPr txBox="1"/>
            <p:nvPr/>
          </p:nvSpPr>
          <p:spPr>
            <a:xfrm>
              <a:off x="1323743" y="550434"/>
              <a:ext cx="1460657" cy="461665"/>
            </a:xfrm>
            <a:prstGeom prst="rect">
              <a:avLst/>
            </a:prstGeom>
            <a:noFill/>
          </p:spPr>
          <p:txBody>
            <a:bodyPr wrap="none" rtlCol="0">
              <a:spAutoFit/>
            </a:bodyPr>
            <a:lstStyle/>
            <a:p>
              <a:pPr algn="ctr"/>
              <a:r>
                <a:rPr lang="en-US" sz="2400" dirty="0">
                  <a:solidFill>
                    <a:prstClr val="white"/>
                  </a:solidFill>
                  <a:latin typeface="Helvetica 55 Roman" charset="0"/>
                  <a:ea typeface="Helvetica 55 Roman" charset="0"/>
                  <a:cs typeface="Helvetica 55 Roman" charset="0"/>
                </a:rPr>
                <a:t>SERVICE</a:t>
              </a:r>
            </a:p>
          </p:txBody>
        </p:sp>
      </p:grpSp>
      <p:grpSp>
        <p:nvGrpSpPr>
          <p:cNvPr id="47" name="Group 46"/>
          <p:cNvGrpSpPr/>
          <p:nvPr/>
        </p:nvGrpSpPr>
        <p:grpSpPr>
          <a:xfrm>
            <a:off x="3505570" y="359118"/>
            <a:ext cx="5561494" cy="502920"/>
            <a:chOff x="3500176" y="142995"/>
            <a:chExt cx="4837672" cy="502920"/>
          </a:xfrm>
        </p:grpSpPr>
        <p:sp>
          <p:nvSpPr>
            <p:cNvPr id="48" name="Rounded Rectangle 47"/>
            <p:cNvSpPr/>
            <p:nvPr/>
          </p:nvSpPr>
          <p:spPr>
            <a:xfrm>
              <a:off x="3658412" y="142995"/>
              <a:ext cx="4521200" cy="502920"/>
            </a:xfrm>
            <a:prstGeom prst="round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9" name="TextBox 48"/>
            <p:cNvSpPr txBox="1"/>
            <p:nvPr/>
          </p:nvSpPr>
          <p:spPr>
            <a:xfrm>
              <a:off x="3500176" y="150387"/>
              <a:ext cx="483767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prstClr val="white"/>
                  </a:solidFill>
                  <a:latin typeface="Helvetica 85 Heavy" charset="0"/>
                  <a:ea typeface="Helvetica 85 Heavy" charset="0"/>
                  <a:cs typeface="Helvetica 85 Heavy" charset="0"/>
                </a:rPr>
                <a:t>Clubs Drive Our Association</a:t>
              </a:r>
              <a:endParaRPr lang="en-US" sz="2400" b="1" dirty="0">
                <a:solidFill>
                  <a:prstClr val="white"/>
                </a:solidFill>
                <a:latin typeface="Helvetica 85 Heavy" charset="0"/>
                <a:ea typeface="Helvetica 85 Heavy" charset="0"/>
                <a:cs typeface="Helvetica 85 Heavy" charset="0"/>
              </a:endParaRPr>
            </a:p>
          </p:txBody>
        </p:sp>
      </p:grpSp>
    </p:spTree>
    <p:extLst>
      <p:ext uri="{BB962C8B-B14F-4D97-AF65-F5344CB8AC3E}">
        <p14:creationId xmlns:p14="http://schemas.microsoft.com/office/powerpoint/2010/main" val="96804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0">
                                      <p:cBhvr>
                                        <p:cTn id="6" dur="120000" fill="hold"/>
                                        <p:tgtEl>
                                          <p:spTgt spid="40"/>
                                        </p:tgtEl>
                                        <p:attrNameLst>
                                          <p:attrName>r</p:attrName>
                                        </p:attrNameLst>
                                      </p:cBhvr>
                                    </p:animRot>
                                  </p:childTnLst>
                                </p:cTn>
                              </p:par>
                              <p:par>
                                <p:cTn id="7" presetID="42" presetClass="path" presetSubtype="0" accel="50000" decel="50000" fill="hold" nodeType="withEffect">
                                  <p:stCondLst>
                                    <p:cond delay="0"/>
                                  </p:stCondLst>
                                  <p:childTnLst>
                                    <p:animMotion origin="layout" path="M -6.25E-7 -3.7037E-7 L 0.00065 -0.08866 " pathEditMode="relative" rAng="0" ptsTypes="AA">
                                      <p:cBhvr>
                                        <p:cTn id="8" dur="2000" fill="hold"/>
                                        <p:tgtEl>
                                          <p:spTgt spid="40"/>
                                        </p:tgtEl>
                                        <p:attrNameLst>
                                          <p:attrName>ppt_x</p:attrName>
                                          <p:attrName>ppt_y</p:attrName>
                                        </p:attrNameLst>
                                      </p:cBhvr>
                                      <p:rCtr x="26" y="-4444"/>
                                    </p:animMotion>
                                  </p:childTnLst>
                                </p:cTn>
                              </p:par>
                              <p:par>
                                <p:cTn id="9" presetID="8" presetClass="emph" presetSubtype="0" fill="hold" nodeType="withEffect">
                                  <p:stCondLst>
                                    <p:cond delay="0"/>
                                  </p:stCondLst>
                                  <p:childTnLst>
                                    <p:animRot by="-162000000">
                                      <p:cBhvr>
                                        <p:cTn id="10" dur="120000" fill="hold"/>
                                        <p:tgtEl>
                                          <p:spTgt spid="35"/>
                                        </p:tgtEl>
                                        <p:attrNameLst>
                                          <p:attrName>r</p:attrName>
                                        </p:attrNameLst>
                                      </p:cBhvr>
                                    </p:animRot>
                                  </p:childTnLst>
                                </p:cTn>
                              </p:par>
                              <p:par>
                                <p:cTn id="11" presetID="42" presetClass="path" presetSubtype="0" accel="50000" decel="50000" fill="hold" nodeType="withEffect">
                                  <p:stCondLst>
                                    <p:cond delay="0"/>
                                  </p:stCondLst>
                                  <p:childTnLst>
                                    <p:animMotion origin="layout" path="M 5E-6 4.81481E-6 L 0.00091 -0.08936 " pathEditMode="relative" rAng="0" ptsTypes="AA">
                                      <p:cBhvr>
                                        <p:cTn id="12" dur="2000" fill="hold"/>
                                        <p:tgtEl>
                                          <p:spTgt spid="35"/>
                                        </p:tgtEl>
                                        <p:attrNameLst>
                                          <p:attrName>ppt_x</p:attrName>
                                          <p:attrName>ppt_y</p:attrName>
                                        </p:attrNameLst>
                                      </p:cBhvr>
                                      <p:rCtr x="39" y="-4468"/>
                                    </p:animMotion>
                                  </p:childTnLst>
                                </p:cTn>
                              </p:par>
                              <p:par>
                                <p:cTn id="13" presetID="8" presetClass="emph" presetSubtype="0" fill="hold" nodeType="withEffect">
                                  <p:stCondLst>
                                    <p:cond delay="0"/>
                                  </p:stCondLst>
                                  <p:childTnLst>
                                    <p:animRot by="86400000">
                                      <p:cBhvr>
                                        <p:cTn id="14" dur="120000" fill="hold"/>
                                        <p:tgtEl>
                                          <p:spTgt spid="23"/>
                                        </p:tgtEl>
                                        <p:attrNameLst>
                                          <p:attrName>r</p:attrName>
                                        </p:attrNameLst>
                                      </p:cBhvr>
                                    </p:animRot>
                                  </p:childTnLst>
                                </p:cTn>
                              </p:par>
                              <p:par>
                                <p:cTn id="15" presetID="42" presetClass="path" presetSubtype="0" accel="50000" decel="50000" fill="hold" nodeType="withEffect">
                                  <p:stCondLst>
                                    <p:cond delay="0"/>
                                  </p:stCondLst>
                                  <p:childTnLst>
                                    <p:animMotion origin="layout" path="M 2.5E-6 -4.44444E-6 L 0.00078 -0.0824 " pathEditMode="relative" rAng="0" ptsTypes="AA">
                                      <p:cBhvr>
                                        <p:cTn id="16" dur="2000" fill="hold"/>
                                        <p:tgtEl>
                                          <p:spTgt spid="23"/>
                                        </p:tgtEl>
                                        <p:attrNameLst>
                                          <p:attrName>ppt_x</p:attrName>
                                          <p:attrName>ppt_y</p:attrName>
                                        </p:attrNameLst>
                                      </p:cBhvr>
                                      <p:rCtr x="39" y="-4120"/>
                                    </p:animMotion>
                                  </p:childTnLst>
                                </p:cTn>
                              </p:par>
                              <p:par>
                                <p:cTn id="17" presetID="22" presetClass="entr" presetSubtype="8"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par>
                                <p:cTn id="20" presetID="22" presetClass="entr" presetSubtype="4" fill="hold"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10" y="0"/>
            <a:ext cx="12179809" cy="6858000"/>
          </a:xfrm>
          <a:prstGeom prst="rect">
            <a:avLst/>
          </a:prstGeom>
        </p:spPr>
      </p:pic>
      <p:sp>
        <p:nvSpPr>
          <p:cNvPr id="13" name="Text Placeholder 8"/>
          <p:cNvSpPr txBox="1">
            <a:spLocks/>
          </p:cNvSpPr>
          <p:nvPr/>
        </p:nvSpPr>
        <p:spPr>
          <a:xfrm>
            <a:off x="104503" y="3279850"/>
            <a:ext cx="12085014" cy="120984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2400" dirty="0" smtClean="0">
                <a:solidFill>
                  <a:srgbClr val="FFFFFF"/>
                </a:solidFill>
                <a:latin typeface="Helvetica Light" charset="0"/>
                <a:ea typeface="Helvetica Light" charset="0"/>
                <a:cs typeface="Helvetica Light" charset="0"/>
              </a:rPr>
              <a:t>To ensure that Lions Clubs International impacts 200 million lives through service, reaches 1.7 millions Lion and Leo members and provides learning opportunities to 500,000 members by the year 2020.</a:t>
            </a:r>
            <a:endParaRPr lang="en-US" sz="2400" dirty="0">
              <a:solidFill>
                <a:srgbClr val="FFFFFF"/>
              </a:solidFill>
              <a:latin typeface="Helvetica Light" charset="0"/>
              <a:ea typeface="Helvetica Light" charset="0"/>
              <a:cs typeface="Helvetica Light" charset="0"/>
            </a:endParaRPr>
          </a:p>
        </p:txBody>
      </p:sp>
      <p:sp>
        <p:nvSpPr>
          <p:cNvPr id="14" name="Rectangle 13"/>
          <p:cNvSpPr/>
          <p:nvPr/>
        </p:nvSpPr>
        <p:spPr>
          <a:xfrm>
            <a:off x="5370871" y="29027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Title 1"/>
          <p:cNvSpPr txBox="1">
            <a:spLocks/>
          </p:cNvSpPr>
          <p:nvPr/>
        </p:nvSpPr>
        <p:spPr>
          <a:xfrm>
            <a:off x="0" y="1850875"/>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rgbClr val="FFFFFF"/>
                </a:solidFill>
                <a:latin typeface="Helvetica" charset="0"/>
                <a:ea typeface="Helvetica" charset="0"/>
                <a:cs typeface="Helvetica" charset="0"/>
              </a:rPr>
              <a:t>Goal</a:t>
            </a:r>
            <a:endParaRPr lang="en-US" sz="3200" kern="0" dirty="0">
              <a:solidFill>
                <a:srgbClr val="FFFFFF"/>
              </a:solidFill>
              <a:latin typeface="Helvetica" charset="0"/>
              <a:ea typeface="Helvetica" charset="0"/>
              <a:cs typeface="Helvetica" charset="0"/>
            </a:endParaRPr>
          </a:p>
        </p:txBody>
      </p:sp>
      <p:pic>
        <p:nvPicPr>
          <p:cNvPr id="3" name="Picture 2"/>
          <p:cNvPicPr>
            <a:picLocks noChangeAspect="1"/>
          </p:cNvPicPr>
          <p:nvPr/>
        </p:nvPicPr>
        <p:blipFill>
          <a:blip r:embed="rId4"/>
          <a:stretch>
            <a:fillRect/>
          </a:stretch>
        </p:blipFill>
        <p:spPr>
          <a:xfrm>
            <a:off x="0" y="-2651"/>
            <a:ext cx="12192000" cy="6857999"/>
          </a:xfrm>
          <a:prstGeom prst="rect">
            <a:avLst/>
          </a:prstGeom>
        </p:spPr>
      </p:pic>
      <p:sp>
        <p:nvSpPr>
          <p:cNvPr id="5" name="Rectangle 4"/>
          <p:cNvSpPr/>
          <p:nvPr/>
        </p:nvSpPr>
        <p:spPr>
          <a:xfrm>
            <a:off x="-2485" y="-2652"/>
            <a:ext cx="12192000" cy="6858000"/>
          </a:xfrm>
          <a:prstGeom prst="rect">
            <a:avLst/>
          </a:prstGeom>
          <a:solidFill>
            <a:srgbClr val="0A2A5D">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0" name="Title 1"/>
          <p:cNvSpPr txBox="1">
            <a:spLocks/>
          </p:cNvSpPr>
          <p:nvPr/>
        </p:nvSpPr>
        <p:spPr>
          <a:xfrm>
            <a:off x="653143" y="2598985"/>
            <a:ext cx="3723786" cy="1030220"/>
          </a:xfrm>
          <a:prstGeom prst="rect">
            <a:avLst/>
          </a:prstGeom>
          <a:effectLst>
            <a:outerShdw blurRad="50800" dist="38100" dir="2700000" algn="tl" rotWithShape="0">
              <a:prstClr val="black">
                <a:alpha val="40000"/>
              </a:prstClr>
            </a:outerShdw>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smtClean="0">
                <a:solidFill>
                  <a:schemeClr val="bg1"/>
                </a:solidFill>
                <a:latin typeface="Helvetica" charset="0"/>
                <a:ea typeface="Helvetica" charset="0"/>
                <a:cs typeface="Helvetica" charset="0"/>
              </a:rPr>
              <a:t>Working Together</a:t>
            </a:r>
            <a:endParaRPr lang="en-US" sz="3200" dirty="0">
              <a:solidFill>
                <a:schemeClr val="bg1"/>
              </a:solidFill>
              <a:latin typeface="Helvetica" charset="0"/>
              <a:ea typeface="Helvetica" charset="0"/>
              <a:cs typeface="Helvetica" charset="0"/>
            </a:endParaRPr>
          </a:p>
        </p:txBody>
      </p:sp>
      <p:sp>
        <p:nvSpPr>
          <p:cNvPr id="12" name="Text Placeholder 8"/>
          <p:cNvSpPr txBox="1">
            <a:spLocks/>
          </p:cNvSpPr>
          <p:nvPr/>
        </p:nvSpPr>
        <p:spPr>
          <a:xfrm>
            <a:off x="163794" y="2156630"/>
            <a:ext cx="6557096" cy="233306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a:solidFill>
                <a:srgbClr val="FBC608"/>
              </a:solidFill>
              <a:latin typeface="Helvetica Light" charset="0"/>
              <a:ea typeface="Helvetica Light" charset="0"/>
              <a:cs typeface="Helvetica Light"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490" y="-457096"/>
            <a:ext cx="10687181" cy="8258276"/>
          </a:xfrm>
          <a:prstGeom prst="rect">
            <a:avLst/>
          </a:prstGeom>
        </p:spPr>
      </p:pic>
      <p:sp>
        <p:nvSpPr>
          <p:cNvPr id="4" name="TextBox 3"/>
          <p:cNvSpPr txBox="1">
            <a:spLocks noChangeAspect="1"/>
          </p:cNvSpPr>
          <p:nvPr/>
        </p:nvSpPr>
        <p:spPr>
          <a:xfrm>
            <a:off x="8346119" y="1696304"/>
            <a:ext cx="2325516" cy="830997"/>
          </a:xfrm>
          <a:prstGeom prst="rect">
            <a:avLst/>
          </a:prstGeom>
          <a:noFill/>
        </p:spPr>
        <p:txBody>
          <a:bodyPr wrap="square" rtlCol="0">
            <a:spAutoFit/>
          </a:bodyPr>
          <a:lstStyle/>
          <a:p>
            <a:pPr algn="ctr"/>
            <a:r>
              <a:rPr lang="en-US" sz="2400" b="1" dirty="0" smtClean="0">
                <a:solidFill>
                  <a:srgbClr val="1E3D7C"/>
                </a:solidFill>
                <a:latin typeface="Helvetica Light"/>
              </a:rPr>
              <a:t>Multiple District GAT</a:t>
            </a:r>
            <a:endParaRPr lang="en-US" sz="2400" b="1" dirty="0">
              <a:solidFill>
                <a:srgbClr val="1E3D7C"/>
              </a:solidFill>
              <a:latin typeface="Helvetica Light"/>
            </a:endParaRPr>
          </a:p>
        </p:txBody>
      </p:sp>
      <p:sp>
        <p:nvSpPr>
          <p:cNvPr id="16" name="TextBox 15"/>
          <p:cNvSpPr txBox="1">
            <a:spLocks noChangeAspect="1"/>
          </p:cNvSpPr>
          <p:nvPr/>
        </p:nvSpPr>
        <p:spPr>
          <a:xfrm>
            <a:off x="5495014" y="1741131"/>
            <a:ext cx="2120598" cy="830997"/>
          </a:xfrm>
          <a:prstGeom prst="rect">
            <a:avLst/>
          </a:prstGeom>
          <a:noFill/>
        </p:spPr>
        <p:txBody>
          <a:bodyPr wrap="square" rtlCol="0">
            <a:spAutoFit/>
          </a:bodyPr>
          <a:lstStyle/>
          <a:p>
            <a:pPr algn="ctr"/>
            <a:r>
              <a:rPr lang="en-US" sz="2400" b="1" dirty="0" smtClean="0">
                <a:solidFill>
                  <a:srgbClr val="1E3D7C"/>
                </a:solidFill>
                <a:latin typeface="Helvetica Light"/>
              </a:rPr>
              <a:t>District Governor</a:t>
            </a:r>
            <a:endParaRPr lang="en-US" sz="2400" b="1" dirty="0">
              <a:solidFill>
                <a:srgbClr val="1E3D7C"/>
              </a:solidFill>
              <a:latin typeface="Helvetica Light"/>
            </a:endParaRPr>
          </a:p>
        </p:txBody>
      </p:sp>
      <p:sp>
        <p:nvSpPr>
          <p:cNvPr id="17" name="TextBox 16"/>
          <p:cNvSpPr txBox="1">
            <a:spLocks noChangeAspect="1"/>
          </p:cNvSpPr>
          <p:nvPr/>
        </p:nvSpPr>
        <p:spPr>
          <a:xfrm>
            <a:off x="5460995" y="4472948"/>
            <a:ext cx="2188636" cy="830997"/>
          </a:xfrm>
          <a:prstGeom prst="rect">
            <a:avLst/>
          </a:prstGeom>
          <a:noFill/>
        </p:spPr>
        <p:txBody>
          <a:bodyPr wrap="square" rtlCol="0">
            <a:spAutoFit/>
          </a:bodyPr>
          <a:lstStyle/>
          <a:p>
            <a:pPr algn="ctr"/>
            <a:r>
              <a:rPr lang="en-US" sz="2400" b="1" dirty="0" smtClean="0">
                <a:solidFill>
                  <a:srgbClr val="1E3D7C"/>
                </a:solidFill>
                <a:latin typeface="Helvetica Light"/>
              </a:rPr>
              <a:t>LCI Staff</a:t>
            </a:r>
          </a:p>
          <a:p>
            <a:pPr algn="ctr"/>
            <a:r>
              <a:rPr lang="en-US" sz="2400" b="1" dirty="0" smtClean="0">
                <a:solidFill>
                  <a:srgbClr val="1E3D7C"/>
                </a:solidFill>
                <a:latin typeface="Helvetica Light"/>
              </a:rPr>
              <a:t>Specialists</a:t>
            </a:r>
            <a:endParaRPr lang="en-US" sz="2400" b="1" dirty="0">
              <a:solidFill>
                <a:srgbClr val="1E3D7C"/>
              </a:solidFill>
              <a:latin typeface="Helvetica Light"/>
            </a:endParaRPr>
          </a:p>
        </p:txBody>
      </p:sp>
      <p:sp>
        <p:nvSpPr>
          <p:cNvPr id="18" name="TextBox 17"/>
          <p:cNvSpPr txBox="1">
            <a:spLocks noChangeAspect="1"/>
          </p:cNvSpPr>
          <p:nvPr/>
        </p:nvSpPr>
        <p:spPr>
          <a:xfrm>
            <a:off x="7871863" y="4632358"/>
            <a:ext cx="3274028" cy="461665"/>
          </a:xfrm>
          <a:prstGeom prst="rect">
            <a:avLst/>
          </a:prstGeom>
          <a:noFill/>
        </p:spPr>
        <p:txBody>
          <a:bodyPr wrap="square" rtlCol="0">
            <a:spAutoFit/>
          </a:bodyPr>
          <a:lstStyle/>
          <a:p>
            <a:pPr algn="ctr"/>
            <a:r>
              <a:rPr lang="en-US" sz="2400" b="1" dirty="0" smtClean="0">
                <a:solidFill>
                  <a:schemeClr val="bg1"/>
                </a:solidFill>
                <a:latin typeface="Helvetica Light"/>
              </a:rPr>
              <a:t>CA GAT Team</a:t>
            </a:r>
            <a:endParaRPr lang="en-US" sz="2400" b="1" dirty="0">
              <a:solidFill>
                <a:schemeClr val="bg1"/>
              </a:solidFill>
              <a:latin typeface="Helvetica Light"/>
            </a:endParaRPr>
          </a:p>
        </p:txBody>
      </p:sp>
      <p:sp>
        <p:nvSpPr>
          <p:cNvPr id="6" name="Explosion 2 5"/>
          <p:cNvSpPr>
            <a:spLocks noChangeAspect="1"/>
          </p:cNvSpPr>
          <p:nvPr/>
        </p:nvSpPr>
        <p:spPr>
          <a:xfrm rot="893207">
            <a:off x="6502124" y="2426790"/>
            <a:ext cx="3324012" cy="2091318"/>
          </a:xfrm>
          <a:prstGeom prst="irregularSeal2">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Helvetica Light"/>
            </a:endParaRPr>
          </a:p>
        </p:txBody>
      </p:sp>
      <p:sp>
        <p:nvSpPr>
          <p:cNvPr id="7" name="TextBox 6"/>
          <p:cNvSpPr txBox="1">
            <a:spLocks noChangeAspect="1"/>
          </p:cNvSpPr>
          <p:nvPr/>
        </p:nvSpPr>
        <p:spPr>
          <a:xfrm>
            <a:off x="7424982" y="3157784"/>
            <a:ext cx="1478295" cy="738664"/>
          </a:xfrm>
          <a:prstGeom prst="rect">
            <a:avLst/>
          </a:prstGeom>
          <a:noFill/>
        </p:spPr>
        <p:txBody>
          <a:bodyPr wrap="square" rtlCol="0">
            <a:spAutoFit/>
          </a:bodyPr>
          <a:lstStyle/>
          <a:p>
            <a:r>
              <a:rPr lang="en-US" sz="2400" b="1" dirty="0">
                <a:solidFill>
                  <a:schemeClr val="bg1"/>
                </a:solidFill>
                <a:latin typeface="Helvetica Light"/>
              </a:rPr>
              <a:t>Action</a:t>
            </a:r>
          </a:p>
          <a:p>
            <a:endParaRPr lang="en-US" dirty="0"/>
          </a:p>
        </p:txBody>
      </p:sp>
      <p:sp>
        <p:nvSpPr>
          <p:cNvPr id="19" name="Rectangle 18"/>
          <p:cNvSpPr/>
          <p:nvPr/>
        </p:nvSpPr>
        <p:spPr>
          <a:xfrm>
            <a:off x="0" y="2466395"/>
            <a:ext cx="457200"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17752770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9YwTY7AI"/>
  <p:tag name="ARTICULATE_SLIDE_THUMBNAIL_REFRESH" val="1"/>
  <p:tag name="ARTICULATE_SLIDE_COUNT" val="4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2369</TotalTime>
  <Words>2695</Words>
  <Application>Microsoft Office PowerPoint</Application>
  <PresentationFormat>Widescreen</PresentationFormat>
  <Paragraphs>271</Paragraphs>
  <Slides>24</Slides>
  <Notes>24</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24</vt:i4>
      </vt:variant>
    </vt:vector>
  </HeadingPairs>
  <TitlesOfParts>
    <vt:vector size="42" baseType="lpstr">
      <vt:lpstr>Arial</vt:lpstr>
      <vt:lpstr>Avenir Medium</vt:lpstr>
      <vt:lpstr>Calibri</vt:lpstr>
      <vt:lpstr>Calibri Light</vt:lpstr>
      <vt:lpstr>Corbel</vt:lpstr>
      <vt:lpstr>Helvetica</vt:lpstr>
      <vt:lpstr>Helvetica 55 Roman</vt:lpstr>
      <vt:lpstr>Helvetica 85 Heavy</vt:lpstr>
      <vt:lpstr>Helvetica Light</vt:lpstr>
      <vt:lpstr>Helvetica Neue</vt:lpstr>
      <vt:lpstr>Helvetica Neue Bold Condensed</vt:lpstr>
      <vt:lpstr>Lato Regular</vt:lpstr>
      <vt:lpstr>Open Sans Light</vt:lpstr>
      <vt:lpstr>Tahoma</vt:lpstr>
      <vt:lpstr>Times New Roman</vt:lpstr>
      <vt:lpstr>ヒラギノ角ゴ Pro W3</vt:lpstr>
      <vt:lpstr>Office Theme</vt:lpstr>
      <vt:lpstr>2_Office Theme</vt:lpstr>
      <vt:lpstr>PowerPoint Presentation</vt:lpstr>
      <vt:lpstr>PowerPoint Presentation</vt:lpstr>
      <vt:lpstr>Support is All Around You</vt:lpstr>
      <vt:lpstr>PowerPoint Presentation</vt:lpstr>
      <vt:lpstr>PowerPoint Presentation</vt:lpstr>
      <vt:lpstr>PowerPoint Presentation</vt:lpstr>
      <vt:lpstr>PowerPoint Presentation</vt:lpstr>
      <vt:lpstr>PowerPoint Presentation</vt:lpstr>
      <vt:lpstr>PowerPoint Presentation</vt:lpstr>
      <vt:lpstr>Global Action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 Angela</dc:creator>
  <cp:lastModifiedBy>DiMaria, Michael</cp:lastModifiedBy>
  <cp:revision>265</cp:revision>
  <cp:lastPrinted>2017-10-18T19:36:21Z</cp:lastPrinted>
  <dcterms:created xsi:type="dcterms:W3CDTF">2017-08-09T14:07:00Z</dcterms:created>
  <dcterms:modified xsi:type="dcterms:W3CDTF">2019-06-28T18:22:22Z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49252370-FCE6-4322-AC23-30E3632627C5</vt:lpwstr>
  </property>
  <property fmtid="{D5CDD505-2E9C-101B-9397-08002B2CF9AE}" pid="3" name="ArticulatePath">
    <vt:lpwstr>Presentation1</vt:lpwstr>
  </property>
</Properties>
</file>