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4"/>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61" r:id="rId34"/>
    <p:sldId id="346" r:id="rId35"/>
    <p:sldId id="347" r:id="rId36"/>
    <p:sldId id="358" r:id="rId37"/>
    <p:sldId id="320" r:id="rId38"/>
    <p:sldId id="339" r:id="rId39"/>
    <p:sldId id="348" r:id="rId40"/>
    <p:sldId id="313" r:id="rId41"/>
    <p:sldId id="316" r:id="rId42"/>
    <p:sldId id="27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9" autoAdjust="0"/>
    <p:restoredTop sz="95155" autoAdjust="0"/>
  </p:normalViewPr>
  <p:slideViewPr>
    <p:cSldViewPr snapToGrid="0">
      <p:cViewPr varScale="1">
        <p:scale>
          <a:sx n="98" d="100"/>
          <a:sy n="98" d="100"/>
        </p:scale>
        <p:origin x="14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6/7/2019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r-FR" sz="1600"/>
              <a:t>Bonjour, je m'appelle Clare MacMillen et je suis heureuse de vous accueillir à ce webinaire MyLion.</a:t>
            </a:r>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Ces occasions de créer du lien, de découvrir d'autres idées de service, etc., sont possibles grâce à deux différences majeures dans la façon dont fonctionne MyLion par rapport à MyLCI.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Tout d'abord, tout Lion ou Leo peut être utilisateur de MyLion. C’est notre première application ouverte à tous les membres du LCI.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Deuxièmement, et c’est là le sujet de notre webinaire, il existe maintenant deux options pour créer une activité. Sur MyLion, vous pouvez créer une activité AVANT qu'elle ait lieu ou en faire rapport après son exécution.</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en-US" smtClean="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Commençons par le rapport d’activité effectué après son exécution. </a:t>
            </a:r>
          </a:p>
          <a:p>
            <a:endParaRPr lang="en-US" baseline="0" dirty="0"/>
          </a:p>
          <a:p>
            <a:r>
              <a:rPr lang="fr-FR" baseline="0"/>
              <a:t>Peu de changements ont été apportés par rapport à MyLCI. Seuls les officiels sont en mesure de rendre compte d’une activité après son exécution. </a:t>
            </a:r>
            <a:r>
              <a:rPr lang="fr-FR" b="1" baseline="0"/>
              <a:t>Choisissez « Rapport d’activité »</a:t>
            </a:r>
            <a:r>
              <a:rPr lang="fr-FR" baseline="0"/>
              <a:t>, renseignez-en tous les détails, puis envoyez-le.</a:t>
            </a:r>
          </a:p>
          <a:p>
            <a:endParaRPr lang="en-US" baseline="0" dirty="0"/>
          </a:p>
          <a:p>
            <a:r>
              <a:rPr lang="fr-FR" baseline="0"/>
              <a:t>Cette fonctionnalité est également présente sur l'application MyLion.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en-US" smtClean="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Nous allons regarder une vidéo montrant un Lion rapportant une activité terminée, à l'aide de l'application MyLion.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en-US" smtClean="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b="0">
                <a:solidFill>
                  <a:prstClr val="white"/>
                </a:solidFill>
                <a:latin typeface="Arial" charset="0"/>
                <a:ea typeface="Arial" charset="0"/>
                <a:cs typeface="Arial" charset="0"/>
              </a:rPr>
              <a:t>Voyons maintenant l’autre option de création de rapports de MyLion : créer une activité avant qu’elle ait lieu ou établir un planning.</a:t>
            </a:r>
            <a:r>
              <a:rPr lang="fr-FR" sz="1200" b="0" baseline="0">
                <a:solidFill>
                  <a:prstClr val="white"/>
                </a:solidFill>
                <a:latin typeface="Arial" charset="0"/>
                <a:ea typeface="Arial" charset="0"/>
                <a:cs typeface="Arial" charset="0"/>
              </a:rPr>
              <a:t> </a:t>
            </a:r>
            <a:r>
              <a:rPr lang="fr-FR" sz="1200" b="0">
                <a:solidFill>
                  <a:prstClr val="white"/>
                </a:solidFill>
                <a:latin typeface="Arial" charset="0"/>
                <a:ea typeface="Arial" charset="0"/>
                <a:cs typeface="Arial" charset="0"/>
              </a:rPr>
              <a:t>Qu'il s'agisse de faire les courses, de travailler sur un projet ou de réfléchir à notre prochaine activité de service, la planification fait partie de notre vie quotidienne.</a:t>
            </a:r>
          </a:p>
          <a:p>
            <a:pPr algn="l"/>
            <a:endParaRPr lang="en-US" sz="1200" b="0" kern="0" baseline="0" dirty="0">
              <a:solidFill>
                <a:prstClr val="white"/>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accent2">
                    <a:lumMod val="50000"/>
                  </a:schemeClr>
                </a:solidFill>
                <a:latin typeface="Arial" charset="0"/>
                <a:ea typeface="Arial" charset="0"/>
                <a:cs typeface="Arial" charset="0"/>
              </a:rPr>
              <a:t>À l’heure actuelle, Lions et Leos dépendent d’une grande variété d’outils pour planifier leur service. Ensuite, une fois l’activité de service terminée, ils se connectent à MyLCI et font leur rapport.</a:t>
            </a:r>
            <a:r>
              <a:rPr lang="fr-FR" sz="1200" baseline="0">
                <a:solidFill>
                  <a:schemeClr val="accent2">
                    <a:lumMod val="50000"/>
                  </a:schemeClr>
                </a:solidFill>
                <a:latin typeface="Arial" charset="0"/>
                <a:ea typeface="Arial" charset="0"/>
                <a:cs typeface="Arial" charset="0"/>
              </a:rPr>
              <a:t> Comme nous l’avons vu plus tôt, certains problèmes liés à cette approche sont les suivants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fr-FR" sz="1200" b="1" baseline="0">
                <a:solidFill>
                  <a:schemeClr val="accent2">
                    <a:lumMod val="50000"/>
                  </a:schemeClr>
                </a:solidFill>
                <a:latin typeface="Arial" charset="0"/>
                <a:ea typeface="Arial" charset="0"/>
                <a:cs typeface="Arial" charset="0"/>
              </a:rPr>
              <a:t>Nous doublons la quantité de travail.</a:t>
            </a:r>
            <a:r>
              <a:rPr lang="fr-FR" sz="1200" baseline="0">
                <a:solidFill>
                  <a:schemeClr val="accent2">
                    <a:lumMod val="50000"/>
                  </a:schemeClr>
                </a:solidFill>
                <a:latin typeface="Arial" charset="0"/>
                <a:ea typeface="Arial" charset="0"/>
                <a:cs typeface="Arial" charset="0"/>
              </a:rPr>
              <a:t> Nous planifions probablement notre activité par email, sur Facebook, ou sur une autre plateforme. Pourquoi ne pas planifier l’activité et produire son rapport sur une même plateforme ?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fr-FR" sz="1200" b="1" baseline="0">
                <a:solidFill>
                  <a:schemeClr val="accent2">
                    <a:lumMod val="50000"/>
                  </a:schemeClr>
                </a:solidFill>
                <a:latin typeface="Arial" charset="0"/>
                <a:ea typeface="Arial" charset="0"/>
                <a:cs typeface="Arial" charset="0"/>
              </a:rPr>
              <a:t>Il se peut que nous ne nous ne souvenions pas de tous les détails de l'activité. </a:t>
            </a:r>
            <a:r>
              <a:rPr lang="fr-FR" sz="1200" baseline="0">
                <a:solidFill>
                  <a:schemeClr val="accent2">
                    <a:lumMod val="50000"/>
                  </a:schemeClr>
                </a:solidFill>
                <a:latin typeface="Arial" charset="0"/>
                <a:ea typeface="Arial" charset="0"/>
                <a:cs typeface="Arial" charset="0"/>
              </a:rPr>
              <a:t>En saisir les données après coup signifie risquer d’oublier certains détails.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fr-FR" sz="1200" b="1" baseline="0">
                <a:solidFill>
                  <a:schemeClr val="accent2">
                    <a:lumMod val="50000"/>
                  </a:schemeClr>
                </a:solidFill>
                <a:latin typeface="Arial" charset="0"/>
                <a:ea typeface="Arial" charset="0"/>
                <a:cs typeface="Arial" charset="0"/>
              </a:rPr>
              <a:t>Pas de rôle déterminant possible pour les Lions autres que les responsables. </a:t>
            </a:r>
            <a:r>
              <a:rPr lang="fr-FR" sz="1200" baseline="0">
                <a:solidFill>
                  <a:schemeClr val="accent2">
                    <a:lumMod val="50000"/>
                  </a:schemeClr>
                </a:solidFill>
                <a:latin typeface="Arial" charset="0"/>
                <a:ea typeface="Arial" charset="0"/>
                <a:cs typeface="Arial" charset="0"/>
              </a:rPr>
              <a:t>Actuellement, seuls les officiels peuvent saisir les détails des activités de service, même si des Lions n’occupant pas un poste d’officiel les ont dirigées.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a:solidFill>
                  <a:schemeClr val="accent2">
                    <a:lumMod val="50000"/>
                  </a:schemeClr>
                </a:solidFill>
                <a:latin typeface="Arial" charset="0"/>
                <a:cs typeface="Arial" charset="0"/>
              </a:rPr>
              <a:t>MyLion change la donne. Nous avons maintenant un moyen, non seulement de rapporter une activité de service terminée, mais également de combiner la planification de l'activité et la création de rapports.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a:solidFill>
                  <a:schemeClr val="accent2">
                    <a:lumMod val="50000"/>
                  </a:schemeClr>
                </a:solidFill>
                <a:latin typeface="Arial" charset="0"/>
                <a:cs typeface="Arial" charset="0"/>
              </a:rPr>
              <a:t>MyLion offre également des avantages distincts en ce qui concerne le planning. On peut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aseline="0">
                <a:solidFill>
                  <a:schemeClr val="accent2">
                    <a:lumMod val="50000"/>
                  </a:schemeClr>
                </a:solidFill>
                <a:latin typeface="Arial" charset="0"/>
                <a:ea typeface="Arial" charset="0"/>
                <a:cs typeface="Arial" charset="0"/>
              </a:rPr>
              <a:t>Inviter d'autres Lions et Leos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aseline="0">
                <a:solidFill>
                  <a:schemeClr val="accent2">
                    <a:lumMod val="50000"/>
                  </a:schemeClr>
                </a:solidFill>
                <a:latin typeface="Arial" charset="0"/>
                <a:ea typeface="Arial" charset="0"/>
                <a:cs typeface="Arial" charset="0"/>
              </a:rPr>
              <a:t>Envoyer des messages aux Lions pour s’organiser ou faire des mises à jour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aseline="0">
                <a:solidFill>
                  <a:schemeClr val="accent2">
                    <a:lumMod val="50000"/>
                  </a:schemeClr>
                </a:solidFill>
                <a:latin typeface="Arial" charset="0"/>
                <a:ea typeface="Arial" charset="0"/>
                <a:cs typeface="Arial" charset="0"/>
              </a:rPr>
              <a:t>Tenir nos dirigeants de district ou de district multiple informés des activités auxquelles ils pourraient participer ou apporter leur soutien, car ces activités seront recherchables.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a:solidFill>
                  <a:schemeClr val="accent2">
                    <a:lumMod val="50000"/>
                  </a:schemeClr>
                </a:solidFill>
                <a:latin typeface="Arial" charset="0"/>
                <a:cs typeface="Arial" charset="0"/>
              </a:rPr>
              <a:t>Pour tirer parti de la fonctionnalité planification de MyLion, sélectionner </a:t>
            </a:r>
            <a:r>
              <a:rPr lang="fr-FR" sz="1200" b="1" baseline="0">
                <a:solidFill>
                  <a:schemeClr val="accent2">
                    <a:lumMod val="50000"/>
                  </a:schemeClr>
                </a:solidFill>
                <a:latin typeface="Arial" charset="0"/>
                <a:cs typeface="Arial" charset="0"/>
              </a:rPr>
              <a:t>Nouvelle activité, </a:t>
            </a:r>
            <a:r>
              <a:rPr lang="fr-FR" sz="1200" baseline="0">
                <a:solidFill>
                  <a:schemeClr val="accent2">
                    <a:lumMod val="50000"/>
                  </a:schemeClr>
                </a:solidFill>
                <a:latin typeface="Arial" charset="0"/>
                <a:cs typeface="Arial" charset="0"/>
              </a:rPr>
              <a:t>ajouter toutes les informations concernant le projet, tels que le titre, l’heure et le lieu, puis inviter d’autres Lions à s’y inscrire. Publier l'activité. Une fois qu’elle est terminée, les officiels peuvent se connecter et en rapporter les derniers détails.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en-US" smtClean="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Maintenant que nous avons établi la différence entre la planification ou création d’une « nouvelle activité » sur MyLion et le rapport sur une activité terminée, passons à la démonstration.</a:t>
            </a:r>
          </a:p>
          <a:p>
            <a:endParaRPr lang="en-US" baseline="0" dirty="0"/>
          </a:p>
          <a:p>
            <a:r>
              <a:rPr lang="fr-FR" baseline="0"/>
              <a:t>Voici un Lion qui crée une activité à venir, ou « Nouvelle activité », pour son club sur le site MyLion.</a:t>
            </a:r>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smtClean="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Comme nous l’avons vu, tout membre du club peut créer un compte Lion et utiliser MyLion. </a:t>
            </a:r>
            <a:r>
              <a:rPr lang="fr-FR" baseline="0"/>
              <a:t>Cependant, seuls les officiels de club mentionnés ici peuvent rapporter une activité.</a:t>
            </a:r>
          </a:p>
          <a:p>
            <a:endParaRPr lang="en-US" baseline="0" dirty="0"/>
          </a:p>
          <a:p>
            <a:r>
              <a:rPr lang="fr-FR" baseline="0"/>
              <a:t>Il existe plusieurs autres droits d’accès réservés aux officiels sur MyLion.</a:t>
            </a:r>
          </a:p>
          <a:p>
            <a:endParaRPr lang="en-US" baseline="0" dirty="0"/>
          </a:p>
          <a:p>
            <a:r>
              <a:rPr lang="fr-FR" baseline="0"/>
              <a:t>Ils peuvent :</a:t>
            </a:r>
          </a:p>
          <a:p>
            <a:pPr marL="228600" indent="-228600">
              <a:buFont typeface="+mj-lt"/>
              <a:buAutoNum type="arabicPeriod"/>
            </a:pPr>
            <a:endParaRPr lang="en-US" baseline="0" dirty="0"/>
          </a:p>
          <a:p>
            <a:pPr marL="228600" indent="-228600">
              <a:buFont typeface="+mj-lt"/>
              <a:buAutoNum type="arabicPeriod"/>
            </a:pPr>
            <a:r>
              <a:rPr lang="fr-FR" baseline="0"/>
              <a:t>Supprimer une activité créée par un autre Lion</a:t>
            </a:r>
          </a:p>
          <a:p>
            <a:pPr marL="228600" indent="-228600">
              <a:buFont typeface="+mj-lt"/>
              <a:buAutoNum type="arabicPeriod"/>
            </a:pPr>
            <a:r>
              <a:rPr lang="fr-FR" baseline="0"/>
              <a:t>Modifier une activité créée par un autre Lion</a:t>
            </a:r>
          </a:p>
          <a:p>
            <a:pPr marL="228600" indent="-228600">
              <a:buFont typeface="+mj-lt"/>
              <a:buAutoNum type="arabicPeriod"/>
            </a:pPr>
            <a:r>
              <a:rPr lang="fr-FR" baseline="0"/>
              <a:t>Créer un profil de club sur l'application MyLion.</a:t>
            </a:r>
          </a:p>
          <a:p>
            <a:endParaRPr lang="en-US" baseline="0" dirty="0"/>
          </a:p>
          <a:p>
            <a:r>
              <a:rPr lang="fr-FR" baseline="0"/>
              <a:t>Le profil du club est une excellente occasion de partager davantage d'informations sur votre club avec d'autres Lions, ainsi qu'avec les membres de la collectivité susceptibles d'être intéressés. Les profils de club s’affichent dans l’outil de recherche de club sur lionsclubs.org.  Alors, choisissez une photo amusante qui représente les membres de votre club, donnez une description de ce qui distingue votre club, puis rendez-vous sur l’outil de recherche de club sur lionsclubs.org pour voir comment votre club se présente aux membres potentiels.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en-US" smtClean="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Notre forum MyLion sur Facebook, nos webinaires de district et les commentaires de Lions et de Leos nous ont montré qu'il existe certaines nuances dans la façon dont les Lions planifient et rendent compte de leur service.</a:t>
            </a:r>
            <a:r>
              <a:rPr lang="fr-FR" baseline="0"/>
              <a:t> Je vais passer en revue certaines des questions les plus fréquemment posées.</a:t>
            </a:r>
          </a:p>
          <a:p>
            <a:endParaRPr lang="en-US" baseline="0" dirty="0"/>
          </a:p>
          <a:p>
            <a:pPr marL="171450" indent="-171450">
              <a:buFont typeface="Arial" panose="020B0604020202020204" pitchFamily="34" charset="0"/>
              <a:buChar char="•"/>
            </a:pPr>
            <a:r>
              <a:rPr lang="fr-FR" baseline="0"/>
              <a:t>Premièrement, si vous occupez plusieurs fonctions en tant que Lion, vous avez l’habitude de devoir manuellement changer de titres sur MyLCI. MyLion est conçu de manière différente. Si vous occupez plusieurs fonctions au sein du Lions Clubs International, MyLion reconnaît tous vos titres et vous donne tous les accès afférents. Aucun besoin de changer de titre manuellement.</a:t>
            </a:r>
          </a:p>
          <a:p>
            <a:endParaRPr lang="en-US" baseline="0" dirty="0"/>
          </a:p>
          <a:p>
            <a:pPr marL="628650" lvl="1" indent="-171450">
              <a:buFont typeface="Arial" panose="020B0604020202020204" pitchFamily="34" charset="0"/>
              <a:buChar char="•"/>
            </a:pPr>
            <a:endParaRPr lang="en-US" baseline="0" dirty="0">
              <a:solidFill>
                <a:schemeClr val="tx1"/>
              </a:solidFill>
            </a:endParaRPr>
          </a:p>
          <a:p>
            <a:pPr marL="171450" lvl="0" indent="-171450">
              <a:buFont typeface="Arial" panose="020B0604020202020204" pitchFamily="34" charset="0"/>
              <a:buChar char="•"/>
            </a:pPr>
            <a:r>
              <a:rPr lang="fr-FR" baseline="0">
                <a:solidFill>
                  <a:schemeClr val="tx1"/>
                </a:solidFill>
              </a:rPr>
              <a:t>Deuxièmement, bien que MyLion soit la nouvelle destination des rapports d’activités de service à partir du 1</a:t>
            </a:r>
            <a:r>
              <a:rPr lang="fr-FR" baseline="30000">
                <a:solidFill>
                  <a:schemeClr val="tx1"/>
                </a:solidFill>
              </a:rPr>
              <a:t>er</a:t>
            </a:r>
            <a:r>
              <a:rPr lang="fr-FR" baseline="0">
                <a:solidFill>
                  <a:schemeClr val="tx1"/>
                </a:solidFill>
              </a:rPr>
              <a:t> juillet 2019, les officiels bénéficieront bien de la période de grâce concernant les rapports d’activité de service 2018-2019. Vous pourrez mettre vos rapports d’activités de service 2018-2019 en ligne sur MyLCI jusqu'au 15 juillet 2019.</a:t>
            </a:r>
          </a:p>
          <a:p>
            <a:endParaRPr lang="en-US" baseline="0" dirty="0">
              <a:solidFill>
                <a:schemeClr val="tx1"/>
              </a:solidFill>
            </a:endParaRP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en-US" smtClean="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 typeface="Arial" panose="020B0604020202020204" pitchFamily="34" charset="0"/>
              <a:buChar char="•"/>
            </a:pPr>
            <a:r>
              <a:rPr lang="fr-FR" baseline="0"/>
              <a:t>Une question commune parmi les Lions qui ont commencé à utiliser MyLion est liée aux activités phares. Où se trouvent-elles… et en fait, que sont-elles ?</a:t>
            </a:r>
          </a:p>
          <a:p>
            <a:pPr marL="628650" lvl="1" indent="-171450">
              <a:buFont typeface="Arial" panose="020B0604020202020204" pitchFamily="34" charset="0"/>
              <a:buChar char="•"/>
            </a:pPr>
            <a:r>
              <a:rPr lang="fr-FR" baseline="0">
                <a:solidFill>
                  <a:schemeClr val="tx1"/>
                </a:solidFill>
              </a:rPr>
              <a:t>Cette fonctionnalité de MyLion sera disponible en juin 2019.</a:t>
            </a:r>
          </a:p>
          <a:p>
            <a:pPr marL="628650" lvl="1" indent="-171450">
              <a:buFont typeface="Arial" panose="020B0604020202020204" pitchFamily="34" charset="0"/>
              <a:buChar char="•"/>
            </a:pPr>
            <a:r>
              <a:rPr lang="fr-FR" baseline="0">
                <a:solidFill>
                  <a:schemeClr val="tx1"/>
                </a:solidFill>
              </a:rPr>
              <a:t>Lorsque nous avons commencé à évaluer MyLCI et à concevoir MyLion, notre équipe a compris que la définition d'une activité dite « phare » variait d'une région à l'autre.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a:solidFill>
                  <a:schemeClr val="tx1"/>
                </a:solidFill>
              </a:rPr>
              <a:t>Avec l'aide de notre Structure d'action mondiale, nous sommes arrivés à une définition des activités phares. </a:t>
            </a:r>
            <a:r>
              <a:rPr lang="fr-FR"/>
              <a:t>Le Lions Clubs International définit une activité phare comme activité récurrente </a:t>
            </a:r>
            <a:r>
              <a:rPr lang="fr-FR" sz="1200">
                <a:solidFill>
                  <a:srgbClr val="D9D9D9">
                    <a:lumMod val="50000"/>
                  </a:srgbClr>
                </a:solidFill>
                <a:latin typeface="Arial" charset="0"/>
                <a:ea typeface="Arial" charset="0"/>
                <a:cs typeface="Arial" charset="0"/>
              </a:rPr>
              <a:t>qui représente l'identité ou la spécialisation du club, du district ou du district multiple organisateur.</a:t>
            </a:r>
          </a:p>
          <a:p>
            <a:pPr marL="628650" lvl="1" indent="-171450">
              <a:buFont typeface="Arial" panose="020B0604020202020204" pitchFamily="34" charset="0"/>
              <a:buChar char="•"/>
            </a:pPr>
            <a:r>
              <a:rPr lang="fr-FR" baseline="0">
                <a:solidFill>
                  <a:schemeClr val="tx1"/>
                </a:solidFill>
              </a:rPr>
              <a:t>Les Lions et les Leos peuvent se reposer sur cette définition.</a:t>
            </a:r>
          </a:p>
          <a:p>
            <a:pPr marL="628650" lvl="1" indent="-171450">
              <a:buFont typeface="Arial" panose="020B0604020202020204" pitchFamily="34" charset="0"/>
              <a:buChar char="•"/>
            </a:pPr>
            <a:endParaRPr lang="en-US" baseline="0" dirty="0">
              <a:solidFill>
                <a:schemeClr val="tx1"/>
              </a:solidFill>
            </a:endParaRP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n-US" smtClean="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tx1"/>
              </a:solidFill>
            </a:endParaRPr>
          </a:p>
          <a:p>
            <a:pPr marL="171450" lvl="0" indent="-171450">
              <a:buFont typeface="Arial" panose="020B0604020202020204" pitchFamily="34" charset="0"/>
              <a:buChar char="•"/>
            </a:pPr>
            <a:r>
              <a:rPr lang="fr-FR" baseline="0">
                <a:solidFill>
                  <a:schemeClr val="tx1"/>
                </a:solidFill>
              </a:rPr>
              <a:t>Une dernière question fréquente concerne les catégories de service que nous établissons.</a:t>
            </a:r>
          </a:p>
          <a:p>
            <a:pPr marL="628650" lvl="1" indent="-171450">
              <a:buFont typeface="Arial" panose="020B0604020202020204" pitchFamily="34" charset="0"/>
              <a:buChar char="•"/>
            </a:pPr>
            <a:r>
              <a:rPr lang="fr-FR" baseline="0">
                <a:solidFill>
                  <a:schemeClr val="tx1"/>
                </a:solidFill>
              </a:rPr>
              <a:t>Par le passé, les Lions avaient le choix entre 90 types de projets de service. Choisir la catégorie appropriée pouvait prêter à confusion, aussi notre équipe d’activités de service a-t-elle contribué à simplifier ce processus. Les types de projets de service de MyLCI les plus populaires sont de retour et nous y avons ajouté quelques options supplémentaires.</a:t>
            </a:r>
          </a:p>
          <a:p>
            <a:pPr marL="628650" lvl="1" indent="-171450">
              <a:buFont typeface="Arial" panose="020B0604020202020204" pitchFamily="34" charset="0"/>
              <a:buChar char="•"/>
            </a:pPr>
            <a:r>
              <a:rPr lang="fr-FR" baseline="0">
                <a:solidFill>
                  <a:schemeClr val="tx1"/>
                </a:solidFill>
              </a:rPr>
              <a:t>Vous pouvez voir à l’écran les étapes pour classer votre activité.</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en-US" smtClean="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36851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10000"/>
          </a:bodyPr>
          <a:lstStyle/>
          <a:p>
            <a:r>
              <a:rPr lang="fr-FR" sz="1600" baseline="0"/>
              <a:t> Étant donné le nombre élevé de participants, ce webinaire ne sera pas suivi d’une séance de questions/réponses en direct. Cela dit, si vous avez des questions, envoyez-nous un email à l'adresse mylion@lionsclubs.org et nous vous répondrons directement. Je répèterai cette adresse tout au long du webinaire.</a:t>
            </a:r>
          </a:p>
          <a:p>
            <a:endParaRPr lang="en-US" sz="1600" baseline="0" dirty="0"/>
          </a:p>
          <a:p>
            <a:r>
              <a:rPr lang="fr-FR" sz="1600" baseline="0"/>
              <a:t>De quoi allons-nous donc discuter aujourd'hui ?</a:t>
            </a:r>
          </a:p>
          <a:p>
            <a:endParaRPr lang="en-US" sz="1600" dirty="0"/>
          </a:p>
          <a:p>
            <a:r>
              <a:rPr lang="fr-FR" sz="1600"/>
              <a:t>Premièrement, nous allons parler un peu de service, car le service est au cœur même de l’identité Lions.</a:t>
            </a:r>
            <a:r>
              <a:rPr lang="fr-FR" sz="1600" baseline="0"/>
              <a:t> </a:t>
            </a:r>
          </a:p>
          <a:p>
            <a:endParaRPr lang="en-US" sz="1600" dirty="0"/>
          </a:p>
          <a:p>
            <a:r>
              <a:rPr lang="fr-FR" sz="1600"/>
              <a:t>Nous aborderons ensuite l’environnement numérique Lions, notamment votre compte Lion, l’application MyLion, et quelques autres mises à votre disposition.</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Pour finir, nous passerons en revue les premières étapes à suivre dans l’utilisation de MyLion.</a:t>
            </a:r>
          </a:p>
          <a:p>
            <a:endParaRPr lang="en-US" sz="1600" dirty="0"/>
          </a:p>
          <a:p>
            <a:endParaRPr lang="en-US"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rapports d’activités nous aident à voir et à célébrer le travail que nous accomplissons en tant que Lions et Leos.</a:t>
            </a:r>
            <a:r>
              <a:rPr lang="fr-FR" baseline="0"/>
              <a:t> Nous avons plusieurs applications numériques qui peuvent aider membres et  responsables à en explorer l'impact, à définir des objectifs et à voir comment d'autres Lions et Leos font quelque chose pour leurs collectivités respectives.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en-US" smtClean="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 page Métriques MyLion affiche les métriques d'impact de service jusqu'au niveau de chaque activité et inclut le nombre de bénéficiaires de votre service et d’heures effectuées par les bénévoles.</a:t>
            </a:r>
            <a:r>
              <a:rPr lang="fr-FR" baseline="0"/>
              <a:t> Les utilisateurs peuvent afficher les données au niveau de leur club, district, district multiple et région constitutionnelle, ainsi que du monde entier.</a:t>
            </a:r>
          </a:p>
          <a:p>
            <a:endParaRPr lang="en-US" baseline="0" dirty="0"/>
          </a:p>
          <a:p>
            <a:r>
              <a:rPr lang="fr-FR" baseline="0"/>
              <a:t>Si vous souhaitez examiner de plus près toutes les informations de rapport disponibles pour les officiels, choisissez Insights, notre toute nouvelle application.</a:t>
            </a:r>
          </a:p>
          <a:p>
            <a:endParaRPr lang="en-US" baseline="0" dirty="0"/>
          </a:p>
          <a:p>
            <a:r>
              <a:rPr lang="fr-FR" baseline="0"/>
              <a:t>Au niveau du club, Insights affiche les données liées à l’effectif, le service et les dons.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en-US" smtClean="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Vous pouvez examiner de plus près chaque section de données en choisissant la « Vue détaillée ».</a:t>
            </a:r>
          </a:p>
          <a:p>
            <a:endParaRPr lang="en-US" baseline="0" dirty="0"/>
          </a:p>
          <a:p>
            <a:r>
              <a:rPr lang="fr-FR" baseline="0"/>
              <a:t>La section Activité de service d’Insights affiche le nombre de bénéficiaires, les heures effectuées par les bénévoles et les activités en relation avec chaque cause mondiale.</a:t>
            </a:r>
          </a:p>
          <a:p>
            <a:endParaRPr lang="en-US" baseline="0" dirty="0"/>
          </a:p>
          <a:p>
            <a:r>
              <a:rPr lang="fr-FR" baseline="0"/>
              <a:t>Elle offre également des comparaisons avec la moyenne et un examen plus approfondi des tendances en matière de services.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22</a:t>
            </a:fld>
            <a:endParaRPr lang="en-US" smtClean="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a:t>Nous avons couvert pas mal d’informations sur MyLion aujourd’hui, mais il est impossible de tout aborder.</a:t>
            </a:r>
            <a:r>
              <a:rPr lang="fr-FR" sz="1600" baseline="0"/>
              <a:t> Les Lions qui souhaitent davantage d’assistance, de documents de formation ou de réponses à leurs questions peuvent en trouver dans nos applications numériques.</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a:t>À partir de l’une de nos plateformes, sélectionner « Assistance » pour accéder à notre service d’assistance en ligne.</a:t>
            </a:r>
            <a:r>
              <a:rPr lang="fr-FR" baseline="0"/>
              <a:t>  Le lien fourni ici mène à une FAQ, une documentation pratique et des instructions à suivre pour soumettre une question ou un problème.</a:t>
            </a:r>
          </a:p>
          <a:p>
            <a:endParaRPr lang="en-US" baseline="0" dirty="0"/>
          </a:p>
          <a:p>
            <a:r>
              <a:rPr lang="fr-FR" baseline="0"/>
              <a:t>Les informations émanant de notre centre d'assistance sont également postées ici. L'équipe se fera un plaisir de répondre à votre appel ou à un courrier électronique.</a:t>
            </a:r>
          </a:p>
          <a:p>
            <a:endParaRPr lang="en-US" baseline="0" dirty="0"/>
          </a:p>
          <a:p>
            <a:r>
              <a:rPr lang="fr-FR" baseline="0"/>
              <a:t>Pour finir, nous avons une communauté grandissante sur Facebook qui s’appelle MyLion Forum. Se joindre au forum est un bon moyen de trouver des informations à jour sur nos applications, de poser des questions pouvant concerner la communauté Lions dans son ensemble et de partager des idées avec d'autres Lions et Leos.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24</a:t>
            </a:fld>
            <a:endParaRPr lang="en-US" smtClean="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a:t>Et maintenant ?</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25</a:t>
            </a:fld>
            <a:endParaRPr lang="en-US" smtClean="0">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a:t>Il y a trois choses à faire pour commencer à utiliser MyLion et aider d’autres Lions à le faire.</a:t>
            </a:r>
          </a:p>
          <a:p>
            <a:endParaRPr lang="en-US" sz="1200" baseline="0" dirty="0"/>
          </a:p>
          <a:p>
            <a:r>
              <a:rPr lang="fr-FR" sz="1200" baseline="0"/>
              <a:t>Commencez par créer un compte Lion. Si c’est déjà fait, vous pouvez vous assurer que les informations de chaque membre du club sont à jour sur MyLCI. Les membres peuvent s'inscrire pour un compte Lion si leur adresse email ou numéro de téléphone est enregistré.</a:t>
            </a:r>
          </a:p>
          <a:p>
            <a:endParaRPr lang="en-US" sz="1200" baseline="0" dirty="0"/>
          </a:p>
          <a:p>
            <a:r>
              <a:rPr lang="fr-FR" sz="1200" baseline="0"/>
              <a:t>Ensuite, configurez votre profil personnel et celui de votre club sur MyLion. Ajoutez une image, écrivez une description et commencez à personnaliser MyLion.</a:t>
            </a:r>
          </a:p>
          <a:p>
            <a:endParaRPr lang="en-US" sz="1200" baseline="0" dirty="0"/>
          </a:p>
          <a:p>
            <a:r>
              <a:rPr lang="fr-FR" sz="1200" baseline="0"/>
              <a:t>Et finalement, planifiez ou rapportez votre prochaine activité de service sur MyLion. L'un des meilleurs moyens de se familiariser avec l'application est d'essayer de l'utiliser. MyLion deviendra la destination de nos rapport d'activité de service à partir du 1</a:t>
            </a:r>
            <a:r>
              <a:rPr lang="fr-FR" sz="1200" baseline="30000"/>
              <a:t>er</a:t>
            </a:r>
            <a:r>
              <a:rPr lang="fr-FR" sz="1200" baseline="0"/>
              <a:t> juillet 2019. Alors, plutôt que d’enregistrer votre prochaine activité dans MyLCI, essayez donc !</a:t>
            </a:r>
          </a:p>
          <a:p>
            <a:endParaRPr lang="en-US"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Merci d’avoir participé à ce webinaire.</a:t>
            </a:r>
            <a:r>
              <a:rPr lang="fr-FR" baseline="0"/>
              <a:t> </a:t>
            </a:r>
            <a:r>
              <a:rPr lang="fr-FR"/>
              <a:t>Comme je l’ai dit plus tôt, si vous avez des questions supplémentaires sur MyLion, veuillez nous contacter à l’adresse mylion@lionsclubs.org.</a:t>
            </a:r>
            <a:r>
              <a:rPr lang="fr-FR" baseline="0"/>
              <a:t> Notre équipe de soutien vous contactera directement et s'assurera que vous disposez des informations dont vous avez besoin pour bien tirer parti de MyLion.</a:t>
            </a:r>
          </a:p>
        </p:txBody>
      </p:sp>
      <p:sp>
        <p:nvSpPr>
          <p:cNvPr id="4" name="Slide Number Placeholder 3"/>
          <p:cNvSpPr>
            <a:spLocks noGrp="1"/>
          </p:cNvSpPr>
          <p:nvPr>
            <p:ph type="sldNum" sz="quarter" idx="10"/>
          </p:nvPr>
        </p:nvSpPr>
        <p:spPr/>
        <p:txBody>
          <a:bodyPr/>
          <a:lstStyle/>
          <a:p>
            <a:fld id="{EE4159E8-CA19-4BB0-8ED9-16527D3A2E7E}" type="slidenum">
              <a:rPr lang="en-US" smtClean="0"/>
              <a:t>27</a:t>
            </a:fld>
            <a:endParaRPr lang="en-US" smtClean="0"/>
          </a:p>
        </p:txBody>
      </p:sp>
    </p:spTree>
    <p:extLst>
      <p:ext uri="{BB962C8B-B14F-4D97-AF65-F5344CB8AC3E}">
        <p14:creationId xmlns:p14="http://schemas.microsoft.com/office/powerpoint/2010/main" val="358112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r-FR" sz="1600" baseline="0"/>
              <a:t>Pour finir, l’enregistrement de ce webinaire sera prochainement disponible sur le site lionsclubs.org. Nous enverrons également un courrier électronique comportant un enregistrement, une version hors ligne et la FAQ du webinaire une fois nos séances en direct terminées.</a:t>
            </a:r>
          </a:p>
          <a:p>
            <a:endParaRPr lang="en-US" sz="1600" baseline="0" dirty="0"/>
          </a:p>
          <a:p>
            <a:r>
              <a:rPr lang="fr-FR" sz="1600" baseline="0"/>
              <a:t>Merci encore et bonne fin de journée.</a:t>
            </a:r>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Avant de pouvoir parler de MyLion, MyLCI ou de votre compte Lion, il convient de parler de service.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Depuis plus de 100 ans, l’action des Lions et des Leos a un impact tant au niveau local que mondial.  Nous comptons aujourd’hui 1,4 million de membres dans plus de 200 pays et régions du monde et vous, nos officiels de club, représentez près de 50 000 clubs.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Bien que le désir de servir n'ait pas beaucoup changé au cours des 100 dernières années, beaucoup d'autres choses ont changé. Nous avons élargi l’éventail de nos langues officielles, communiquons via Internet, voyons des membres de différents pays œuvrer ensemble pour tirer le meilleur parti des ressources à leur disposition, le tout pour accroître l’impact de notre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Cette croissance de notre effectif et de notre service signifie que notre réseau de Lions est plus fort et plus complexe que jamais.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en-US" smtClean="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Compte tenu de la croissance et de la complexité du réseau Lions, une partie importante de notre parcours de service consiste aujourd’hui à rendre compte de notre service afin d’en enregistrer l’impact dans le monde.</a:t>
            </a:r>
          </a:p>
          <a:p>
            <a:endParaRPr lang="en-US" baseline="0" dirty="0"/>
          </a:p>
          <a:p>
            <a:pPr marL="0" indent="0">
              <a:buFont typeface="Arial" panose="020B0604020202020204" pitchFamily="34" charset="0"/>
              <a:buNone/>
            </a:pPr>
            <a:r>
              <a:rPr lang="fr-FR" baseline="0"/>
              <a:t>Autres utilités des rapports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fr-FR" baseline="0"/>
              <a:t>Reconnaître les contributions et accomplissements des Lions, des clubs et de notre organisation dans son ensemble. Célébrer et apprécier la puissance du travail en commun pour le bien collectif.</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fr-FR" baseline="0"/>
              <a:t>Voir comment les autres servent, et, le cas échéant, reproduire cette activité avec notre propre club.</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fr-FR" baseline="0"/>
              <a:t>Définir de nouveaux objectifs et nous encourager à servir plus ou différemment.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fr-FR" baseline="0"/>
              <a:t>Nos rapports servent à montrer les problèmes qui nous intéressent aux niveaux mondial et local, tout en encourageant d’autres à y réfléchir.</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en-US" smtClean="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Cependant, des Lions ont signalé certains problèmes associés à ce qu’on appelle le reporting.</a:t>
            </a:r>
          </a:p>
          <a:p>
            <a:endParaRPr lang="en-US" baseline="0" dirty="0"/>
          </a:p>
          <a:p>
            <a:pPr marL="171450" indent="-171450">
              <a:buFont typeface="Arial" panose="020B0604020202020204" pitchFamily="34" charset="0"/>
              <a:buChar char="•"/>
            </a:pPr>
            <a:r>
              <a:rPr lang="fr-FR" baseline="0"/>
              <a:t>Dans le monde d’aujourd’hui, nous sommes habitués à accéder à une grande variété d’informations rapidement et facilement. Qu’elles concernent le nombre de pas que nous avons parcourus aujourd’hui ou la raison pour laquelle notre facture de chauffage du mois dernier était si élevée , nous voulons des informations à plusieurs niveaux et nous voulons y avoir un accès direct. Ce n’est pas toujours le cas au Lions International.</a:t>
            </a:r>
          </a:p>
          <a:p>
            <a:endParaRPr lang="en-US" baseline="0" dirty="0"/>
          </a:p>
          <a:p>
            <a:pPr marL="171450" indent="-171450">
              <a:buFont typeface="Arial" panose="020B0604020202020204" pitchFamily="34" charset="0"/>
              <a:buChar char="•"/>
            </a:pPr>
            <a:r>
              <a:rPr lang="fr-FR" baseline="0"/>
              <a:t>Les rapports peuvent également prendre beaucoup de temps. </a:t>
            </a:r>
          </a:p>
          <a:p>
            <a:pPr marL="0" indent="0">
              <a:buFont typeface="Arial" panose="020B0604020202020204" pitchFamily="34" charset="0"/>
              <a:buNone/>
            </a:pPr>
            <a:endParaRPr lang="en-US" baseline="0" dirty="0"/>
          </a:p>
          <a:p>
            <a:pPr marL="628650" lvl="1" indent="-171450">
              <a:buFont typeface="Arial" panose="020B0604020202020204" pitchFamily="34" charset="0"/>
              <a:buChar char="•"/>
            </a:pPr>
            <a:r>
              <a:rPr lang="fr-FR" baseline="0"/>
              <a:t>À l’heure actuelle, seuls certains officiels peuvent rendre compte d’une activité via MyLCI. Il est bon que vous, les responsables, puissiez contrôler la qualité des informations que nous ajoutons à notre base de données, mais cela présente aussi des inconvénients. Il arrive en effet qu’un membre du club qui a dirigé une activité en détienne toutes les informations clés, telles que la date de la tenue de l'activité, le lieu où elle s'est déroulée et une description appropriée. Ce membre du club ne peut pas saisir ces informations lui-même et doit les transmettre à un responsable chargé des rapports.</a:t>
            </a:r>
          </a:p>
          <a:p>
            <a:pPr marL="628650" lvl="1" indent="-171450">
              <a:buFont typeface="Arial" panose="020B0604020202020204" pitchFamily="34" charset="0"/>
              <a:buChar char="•"/>
            </a:pPr>
            <a:r>
              <a:rPr lang="fr-FR" baseline="0"/>
              <a:t>Une seconde facette de la question de temps est qu’</a:t>
            </a:r>
            <a:r>
              <a:rPr lang="fr-FR" b="1" baseline="0"/>
              <a:t>à l’heure actuelle, nous ne pouvons établir un rapport sur une activité qu’après son exécution</a:t>
            </a:r>
            <a:r>
              <a:rPr lang="fr-FR" baseline="0"/>
              <a:t>, et ne pouvons donc pas saisir d’informations ni mettre de photos en ligne via MyLCI </a:t>
            </a:r>
            <a:r>
              <a:rPr lang="fr-FR" u="sng" baseline="0"/>
              <a:t>en temps réel</a:t>
            </a:r>
            <a:r>
              <a:rPr lang="fr-FR" baseline="0"/>
              <a:t>.  Cela signifie que beaucoup de nos clubs décident de remettre tout leur reporting à la fin du mois, même si nous risquons d’oublier les détails.</a:t>
            </a:r>
          </a:p>
          <a:p>
            <a:endParaRPr lang="en-US" baseline="0" dirty="0"/>
          </a:p>
          <a:p>
            <a:pPr marL="171450" indent="-171450">
              <a:buFont typeface="Arial" panose="020B0604020202020204" pitchFamily="34" charset="0"/>
              <a:buChar char="•"/>
            </a:pPr>
            <a:r>
              <a:rPr lang="fr-FR" baseline="0"/>
              <a:t>Pour finir, lorsque nous sommes en ligne et prêts à faire rapport, il est possible que nous rencontrions encore des obstacles. Comment interpréter telle métrique d'impact ? Comment classer telle activité ? Parfois, nous interprétons les instructions de MyLCI de manières différentes. Cela entraîne la question suivante : si nous n’avons pas de manière claire de rendre compte de notre service, pourquoi se compliquer la vie à faire des rapports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en-US" smtClean="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a:solidFill>
                  <a:prstClr val="white"/>
                </a:solidFill>
                <a:latin typeface="Arial" charset="0"/>
                <a:ea typeface="Arial" charset="0"/>
                <a:cs typeface="Arial" charset="0"/>
              </a:rPr>
              <a:t>Les défis que nous venons d’aborder signifient qu’il est possible de faciliter le service des Lions et des Leos.</a:t>
            </a:r>
            <a:r>
              <a:rPr lang="fr-FR" sz="1200" b="0" baseline="0">
                <a:solidFill>
                  <a:prstClr val="white"/>
                </a:solidFill>
                <a:latin typeface="Arial" charset="0"/>
                <a:ea typeface="Arial" charset="0"/>
                <a:cs typeface="Arial" charset="0"/>
              </a:rPr>
              <a:t> Développer et améliorer nos applications numériques peuvent jouer un grand rôle en ce sens. Nous ne changeons pas 100 ans de service, nous ne mettons pas fin aux rapports, mais nous pouvons rendre notre interconnexion, le service, la préparation de rapports et les célébrations plus faciles.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baseline="0" dirty="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a:solidFill>
                  <a:prstClr val="white"/>
                </a:solidFill>
                <a:latin typeface="Arial" charset="0"/>
                <a:ea typeface="Arial" charset="0"/>
                <a:cs typeface="Arial" charset="0"/>
              </a:rPr>
              <a:t>Parlons maintenant de l’environnement numérique Lions, de la manière dont il vous sert en tant qu’officiels et de la façon dont nos Lions nous aident à améliorer toutes nos applications numériques.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fr-FR"/>
              <a:t>Tout commence avec votre compte Lion.</a:t>
            </a:r>
            <a:r>
              <a:rPr lang="fr-FR" baseline="0"/>
              <a:t> C’est votre connexion universelle, votre clé pour toutes les applications numériques Lions.</a:t>
            </a:r>
            <a:r>
              <a:rPr lang="fr-FR"/>
              <a:t> Il vous donne accès à MyLCI, MyLion, Shop, Insights (qui est notre application la plus récente) et aux applications futures.</a:t>
            </a:r>
            <a:r>
              <a:rPr lang="fr-FR" baseline="0"/>
              <a:t> Tout Lion ou Leo peut créer son compte Lion.</a:t>
            </a:r>
          </a:p>
          <a:p>
            <a:endParaRPr lang="en-US" b="0" baseline="0" dirty="0"/>
          </a:p>
          <a:p>
            <a:r>
              <a:rPr lang="fr-FR" b="0" baseline="0"/>
              <a:t>Les membres déjà inscrits sur MyLion n'ont pas besoin de se réinscrire pour obtenir un compte Lion. Leurs informations de connexion MyLion correspondent désormais à leur compte Lion.</a:t>
            </a:r>
          </a:p>
          <a:p>
            <a:endParaRPr lang="en-US" b="0" baseline="0" dirty="0"/>
          </a:p>
          <a:p>
            <a:r>
              <a:rPr lang="fr-FR" sz="1200">
                <a:solidFill>
                  <a:schemeClr val="tx1"/>
                </a:solidFill>
                <a:latin typeface="+mn-lt"/>
                <a:ea typeface="+mn-ea"/>
                <a:cs typeface="+mn-cs"/>
              </a:rPr>
              <a:t>Si vous ne vous êtes pas encore inscrit pour un compte Lion, le moment est propice.</a:t>
            </a:r>
            <a:r>
              <a:rPr lang="fr-FR" sz="1200" baseline="0">
                <a:solidFill>
                  <a:schemeClr val="tx1"/>
                </a:solidFill>
                <a:latin typeface="+mn-lt"/>
                <a:ea typeface="+mn-ea"/>
                <a:cs typeface="+mn-cs"/>
              </a:rPr>
              <a:t> </a:t>
            </a:r>
            <a:r>
              <a:rPr lang="fr-FR" sz="1200">
                <a:solidFill>
                  <a:schemeClr val="tx1"/>
                </a:solidFill>
                <a:latin typeface="+mn-lt"/>
                <a:ea typeface="+mn-ea"/>
                <a:cs typeface="+mn-cs"/>
              </a:rPr>
              <a:t>Il vous faudra votre n</a:t>
            </a:r>
            <a:r>
              <a:rPr lang="fr-FR" sz="1200" baseline="30000">
                <a:solidFill>
                  <a:schemeClr val="tx1"/>
                </a:solidFill>
                <a:latin typeface="+mn-lt"/>
                <a:ea typeface="+mn-ea"/>
                <a:cs typeface="+mn-cs"/>
              </a:rPr>
              <a:t>o</a:t>
            </a:r>
            <a:r>
              <a:rPr lang="fr-FR" sz="1200">
                <a:solidFill>
                  <a:schemeClr val="tx1"/>
                </a:solidFill>
                <a:latin typeface="+mn-lt"/>
                <a:ea typeface="+mn-ea"/>
                <a:cs typeface="+mn-cs"/>
              </a:rPr>
              <a:t> d’affiliation et un numéro de téléphone enregistré dans MyLCI.  </a:t>
            </a:r>
          </a:p>
          <a:p>
            <a:endParaRPr lang="en-US" sz="1200" b="0" kern="1200" baseline="0" dirty="0">
              <a:solidFill>
                <a:schemeClr val="tx1"/>
              </a:solidFill>
              <a:effectLst/>
              <a:latin typeface="+mn-lt"/>
              <a:ea typeface="+mn-ea"/>
              <a:cs typeface="+mn-cs"/>
            </a:endParaRPr>
          </a:p>
          <a:p>
            <a:r>
              <a:rPr lang="fr-FR" sz="1200" b="1" baseline="0">
                <a:solidFill>
                  <a:schemeClr val="tx1"/>
                </a:solidFill>
                <a:latin typeface="+mn-lt"/>
                <a:ea typeface="+mn-ea"/>
                <a:cs typeface="+mn-cs"/>
              </a:rPr>
              <a:t>Pour certains membres, créer un compte Lion a été facile. D’autres ont rencontré des obstacles causés par un numéro de téléphone ou une adresse électronique obsolètes dans MyLCI. Nous comprenons que cela a compliqué la tâche de ces utilisateurs de MyLCI. Merci à tous ceux qui nous ont contactés pour que nous leur prêtions assistance. </a:t>
            </a:r>
          </a:p>
          <a:p>
            <a:endParaRPr lang="en-US" sz="1200" b="0" kern="1200" baseline="0" dirty="0">
              <a:solidFill>
                <a:schemeClr val="tx1"/>
              </a:solidFill>
              <a:effectLst/>
              <a:latin typeface="+mn-lt"/>
              <a:ea typeface="+mn-ea"/>
              <a:cs typeface="+mn-cs"/>
            </a:endParaRPr>
          </a:p>
          <a:p>
            <a:r>
              <a:rPr lang="fr-FR" sz="1200" b="0" baseline="0">
                <a:solidFill>
                  <a:schemeClr val="tx1"/>
                </a:solidFill>
                <a:latin typeface="+mn-lt"/>
                <a:ea typeface="+mn-ea"/>
                <a:cs typeface="+mn-cs"/>
              </a:rPr>
              <a:t>Si vous avez besoin d’aide pour créer un compte Lion ou commencez à encourager les membres à créer un compte Lion, veuillez contacter le personnel du Lions Clubs International à mylion@lionsclubs.org. L'équipe de soutien sera heureuse de vous aider.</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Une fois connecté à votre compte Lion, vous pouvez facilement passer de l’une de nos applications à l’autre. Les membres Lions ont actuellement accès à toutes les applications que vous voyez à l'écran, SAUF MyLCI. MyLCI reste une application à l’usage des officiels et apparaît en grisé aux autres membres du LCI.</a:t>
            </a: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fr-FR" baseline="0"/>
              <a:t>Jetons un coup d’œil à MyLion. MyLion est notre nouvelle application et se concentre sur ce qui tient le plus à cœur aux Lions : le service et la camaraderie.</a:t>
            </a:r>
          </a:p>
          <a:p>
            <a:endParaRPr lang="en-US" baseline="0" dirty="0"/>
          </a:p>
          <a:p>
            <a:r>
              <a:rPr lang="fr-FR" baseline="0"/>
              <a:t>MyLion offre la possibilité de mieux se connecter à d'autres Lions, de découvrir et de s'inspirer d'activités de service du monde entier et de promouvoir celui de son club.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n-US" sz="39984">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n-US" sz="1350" dirty="0">
                <a:solidFill>
                  <a:prstClr val="white">
                    <a:alpha val="44000"/>
                  </a:prstClr>
                </a:solidFill>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mylion@lionsclubs.org" TargetMode="External"/><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8.xml"/><Relationship Id="rId5" Type="http://schemas.openxmlformats.org/officeDocument/2006/relationships/image" Target="../media/image44.png"/><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ssiHoxw6TqH0.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xmlns=""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xmlns=""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xmlns="" id="{1009F760-D9F2-7740-BF46-490370A1D2DF}"/>
              </a:ext>
            </a:extLst>
          </p:cNvPr>
          <p:cNvSpPr>
            <a:spLocks noGrp="1"/>
          </p:cNvSpPr>
          <p:nvPr>
            <p:ph type="body" sz="quarter" idx="13"/>
          </p:nvPr>
        </p:nvSpPr>
        <p:spPr>
          <a:xfrm>
            <a:off x="774748" y="4471551"/>
            <a:ext cx="8638032" cy="535194"/>
          </a:xfrm>
        </p:spPr>
        <p:txBody>
          <a:bodyPr/>
          <a:lstStyle/>
          <a:p>
            <a:r>
              <a:rPr lang="fr-FR" sz="2000"/>
              <a:t>Comment tirer parti de MyLion en soutien à votre service.</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fr-FR"/>
              <a:t>Le service avec MyLion.</a:t>
            </a:r>
          </a:p>
        </p:txBody>
      </p:sp>
      <p:sp>
        <p:nvSpPr>
          <p:cNvPr id="2" name="Text Placeholder 1"/>
          <p:cNvSpPr>
            <a:spLocks noGrp="1"/>
          </p:cNvSpPr>
          <p:nvPr>
            <p:ph type="body" sz="quarter" idx="13"/>
          </p:nvPr>
        </p:nvSpPr>
        <p:spPr/>
        <p:txBody>
          <a:bodyPr/>
          <a:lstStyle/>
          <a:p>
            <a:r>
              <a:rPr lang="fr-FR"/>
              <a:t>Deux options à votre disposition : Nouvelle activité ou Rapport d’activité</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776252" cy="445043"/>
          </a:xfrm>
          <a:prstGeom prst="rect">
            <a:avLst/>
          </a:prstGeom>
        </p:spPr>
        <p:txBody>
          <a:bodyPr/>
          <a:lstStyle/>
          <a:p>
            <a:pPr marL="0" indent="0">
              <a:buNone/>
            </a:pPr>
            <a:r>
              <a:rPr lang="fr-FR" b="1" dirty="0">
                <a:solidFill>
                  <a:srgbClr val="0A5496"/>
                </a:solidFill>
              </a:rPr>
              <a:t>Rapport d’activité de service effectuée </a:t>
            </a: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r-FR" sz="2000" dirty="0">
                <a:solidFill>
                  <a:schemeClr val="accent2">
                    <a:lumMod val="50000"/>
                  </a:schemeClr>
                </a:solidFill>
                <a:latin typeface="Arial" charset="0"/>
                <a:ea typeface="Arial" charset="0"/>
                <a:cs typeface="Arial" charset="0"/>
              </a:rPr>
              <a:t>Choisissez Rapport d'activité si vous souhaitez rendre compte d’une activité qui a déjà eu lieu. Ensuite :</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Renseignez les détails clés</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Mettez des photos en ligne</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Renseignez les chiffres liés à son impact</a:t>
            </a:r>
          </a:p>
          <a:p>
            <a:pPr>
              <a:lnSpc>
                <a:spcPct val="105000"/>
              </a:lnSpc>
              <a:spcAft>
                <a:spcPts val="1200"/>
              </a:spcAft>
            </a:pPr>
            <a:r>
              <a:rPr lang="fr-FR" sz="2000" dirty="0">
                <a:solidFill>
                  <a:srgbClr val="D9D9D9">
                    <a:lumMod val="50000"/>
                  </a:srgbClr>
                </a:solidFill>
                <a:latin typeface="Arial" panose="020B0604020202020204" pitchFamily="34" charset="0"/>
                <a:cs typeface="Arial" panose="020B0604020202020204" pitchFamily="34" charset="0"/>
              </a:rPr>
              <a:t>Seuls les officiels ayant accès à la fonction </a:t>
            </a:r>
            <a:r>
              <a:rPr lang="fr-FR" sz="2000" dirty="0" err="1">
                <a:solidFill>
                  <a:srgbClr val="D9D9D9">
                    <a:lumMod val="50000"/>
                  </a:srgbClr>
                </a:solidFill>
                <a:latin typeface="Arial" panose="020B0604020202020204" pitchFamily="34" charset="0"/>
                <a:cs typeface="Arial" panose="020B0604020202020204" pitchFamily="34" charset="0"/>
              </a:rPr>
              <a:t>reporting</a:t>
            </a:r>
            <a:r>
              <a:rPr lang="fr-FR" sz="2000" dirty="0">
                <a:solidFill>
                  <a:srgbClr val="D9D9D9">
                    <a:lumMod val="50000"/>
                  </a:srgbClr>
                </a:solidFill>
                <a:latin typeface="Arial" panose="020B0604020202020204" pitchFamily="34" charset="0"/>
                <a:cs typeface="Arial" panose="020B0604020202020204" pitchFamily="34" charset="0"/>
              </a:rPr>
              <a:t> pourront créer un </a:t>
            </a:r>
            <a:r>
              <a:rPr lang="fr-FR" sz="2000" b="1" dirty="0">
                <a:solidFill>
                  <a:srgbClr val="D9D9D9">
                    <a:lumMod val="50000"/>
                  </a:srgbClr>
                </a:solidFill>
                <a:latin typeface="Arial" panose="020B0604020202020204" pitchFamily="34" charset="0"/>
                <a:cs typeface="Arial" panose="020B0604020202020204" pitchFamily="34" charset="0"/>
              </a:rPr>
              <a:t>Rapport d’activité</a:t>
            </a:r>
            <a:r>
              <a:rPr lang="fr-FR" sz="2000" dirty="0">
                <a:solidFill>
                  <a:srgbClr val="D9D9D9">
                    <a:lumMod val="50000"/>
                  </a:srgbClr>
                </a:solidFill>
                <a:latin typeface="Arial" panose="020B0604020202020204" pitchFamily="34" charset="0"/>
                <a:cs typeface="Arial" panose="020B0604020202020204" pitchFamily="34" charset="0"/>
              </a:rPr>
              <a:t>.</a:t>
            </a:r>
          </a:p>
          <a:p>
            <a:pPr>
              <a:lnSpc>
                <a:spcPct val="105000"/>
              </a:lnSpc>
              <a:spcAft>
                <a:spcPts val="1200"/>
              </a:spcAft>
            </a:pPr>
            <a:r>
              <a:rPr lang="fr-FR" sz="2000" b="1" dirty="0">
                <a:solidFill>
                  <a:srgbClr val="D9D9D9">
                    <a:lumMod val="50000"/>
                  </a:srgbClr>
                </a:solidFill>
                <a:latin typeface="Arial" panose="020B0604020202020204" pitchFamily="34" charset="0"/>
                <a:ea typeface="Arial" charset="0"/>
                <a:cs typeface="Arial" panose="020B0604020202020204" pitchFamily="34" charset="0"/>
              </a:rPr>
              <a:t>Fonction présente sur le site web et l'application </a:t>
            </a:r>
            <a:r>
              <a:rPr lang="fr-FR" sz="2000" b="1" dirty="0" err="1">
                <a:solidFill>
                  <a:srgbClr val="D9D9D9">
                    <a:lumMod val="50000"/>
                  </a:srgbClr>
                </a:solidFill>
                <a:latin typeface="Arial" panose="020B0604020202020204" pitchFamily="34" charset="0"/>
                <a:ea typeface="Arial" charset="0"/>
                <a:cs typeface="Arial" panose="020B0604020202020204" pitchFamily="34" charset="0"/>
              </a:rPr>
              <a:t>MyLion</a:t>
            </a:r>
            <a:r>
              <a:rPr lang="fr-FR" sz="2000" b="1" dirty="0">
                <a:solidFill>
                  <a:srgbClr val="D9D9D9">
                    <a:lumMod val="50000"/>
                  </a:srgbClr>
                </a:solidFill>
                <a:latin typeface="Arial" panose="020B0604020202020204" pitchFamily="34" charset="0"/>
                <a:ea typeface="Arial" charset="0"/>
                <a:cs typeface="Arial" panose="020B0604020202020204" pitchFamily="34" charset="0"/>
              </a:rPr>
              <a:t>.</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pic>
        <p:nvPicPr>
          <p:cNvPr id="7" name="Picture 6" descr="A screenshot of a computer screen&#10;&#10;Description automatically generated">
            <a:extLst>
              <a:ext uri="{FF2B5EF4-FFF2-40B4-BE49-F238E27FC236}">
                <a16:creationId xmlns:a16="http://schemas.microsoft.com/office/drawing/2014/main" xmlns=""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fr-FR"/>
              <a:t>Démonstration : Rapporter une activité terminée (site web).</a:t>
            </a:r>
          </a:p>
        </p:txBody>
      </p:sp>
      <p:sp>
        <p:nvSpPr>
          <p:cNvPr id="6" name="TextBox 5"/>
          <p:cNvSpPr txBox="1"/>
          <p:nvPr/>
        </p:nvSpPr>
        <p:spPr>
          <a:xfrm>
            <a:off x="4710624" y="4314063"/>
            <a:ext cx="2770750" cy="338554"/>
          </a:xfrm>
          <a:prstGeom prst="rect">
            <a:avLst/>
          </a:prstGeom>
          <a:noFill/>
        </p:spPr>
        <p:txBody>
          <a:bodyPr wrap="square" rtlCol="0">
            <a:spAutoFit/>
          </a:bodyPr>
          <a:lstStyle/>
          <a:p>
            <a:r>
              <a:rPr lang="fr-FR" sz="1600" i="1">
                <a:solidFill>
                  <a:schemeClr val="bg1"/>
                </a:solidFill>
              </a:rPr>
              <a:t>INSERT VIDEO LINK HERE</a:t>
            </a:r>
          </a:p>
        </p:txBody>
      </p:sp>
      <p:sp>
        <p:nvSpPr>
          <p:cNvPr id="7" name="TextBox 6"/>
          <p:cNvSpPr txBox="1"/>
          <p:nvPr/>
        </p:nvSpPr>
        <p:spPr>
          <a:xfrm>
            <a:off x="3037766" y="5815035"/>
            <a:ext cx="7193724" cy="584775"/>
          </a:xfrm>
          <a:prstGeom prst="rect">
            <a:avLst/>
          </a:prstGeom>
          <a:noFill/>
        </p:spPr>
        <p:txBody>
          <a:bodyPr wrap="square" rtlCol="0">
            <a:spAutoFit/>
          </a:bodyPr>
          <a:lstStyle/>
          <a:p>
            <a:r>
              <a:rPr lang="fr-FR" sz="1600" i="1" dirty="0" err="1">
                <a:solidFill>
                  <a:schemeClr val="bg1"/>
                </a:solidFill>
              </a:rPr>
              <a:t>MyLion</a:t>
            </a:r>
            <a:r>
              <a:rPr lang="fr-FR" sz="1600" i="1" dirty="0">
                <a:solidFill>
                  <a:schemeClr val="bg1"/>
                </a:solidFill>
              </a:rPr>
              <a:t> est la destination des rapports d’activité de service à compter du </a:t>
            </a:r>
            <a:r>
              <a:rPr lang="fr-FR" sz="1600" i="1" dirty="0" smtClean="0">
                <a:solidFill>
                  <a:schemeClr val="bg1"/>
                </a:solidFill>
              </a:rPr>
              <a:t/>
            </a:r>
            <a:br>
              <a:rPr lang="fr-FR" sz="1600" i="1" dirty="0" smtClean="0">
                <a:solidFill>
                  <a:schemeClr val="bg1"/>
                </a:solidFill>
              </a:rPr>
            </a:br>
            <a:r>
              <a:rPr lang="fr-FR" sz="1600" i="1" dirty="0" smtClean="0">
                <a:solidFill>
                  <a:schemeClr val="bg1"/>
                </a:solidFill>
              </a:rPr>
              <a:t>1</a:t>
            </a:r>
            <a:r>
              <a:rPr lang="fr-FR" sz="1600" i="1" baseline="30000" dirty="0" smtClean="0">
                <a:solidFill>
                  <a:schemeClr val="bg1"/>
                </a:solidFill>
              </a:rPr>
              <a:t>er</a:t>
            </a:r>
            <a:r>
              <a:rPr lang="fr-FR" sz="1600" i="1" dirty="0" smtClean="0">
                <a:solidFill>
                  <a:schemeClr val="bg1"/>
                </a:solidFill>
              </a:rPr>
              <a:t> </a:t>
            </a:r>
            <a:r>
              <a:rPr lang="fr-FR" sz="1600" i="1" dirty="0">
                <a:solidFill>
                  <a:schemeClr val="bg1"/>
                </a:solidFill>
              </a:rPr>
              <a:t>juillet 2019.</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0431966" cy="445043"/>
          </a:xfrm>
          <a:prstGeom prst="rect">
            <a:avLst/>
          </a:prstGeom>
        </p:spPr>
        <p:txBody>
          <a:bodyPr/>
          <a:lstStyle/>
          <a:p>
            <a:pPr marL="0" indent="0">
              <a:buNone/>
            </a:pPr>
            <a:r>
              <a:rPr lang="fr-FR" b="1" dirty="0">
                <a:solidFill>
                  <a:srgbClr val="0A5496"/>
                </a:solidFill>
              </a:rPr>
              <a:t>Planifiez une activité, puis rapportez-la via </a:t>
            </a:r>
            <a:r>
              <a:rPr lang="fr-FR" b="1" dirty="0" err="1">
                <a:solidFill>
                  <a:srgbClr val="0A5496"/>
                </a:solidFill>
              </a:rPr>
              <a:t>MyLion</a:t>
            </a:r>
            <a:r>
              <a:rPr lang="fr-FR" b="1" dirty="0">
                <a:solidFill>
                  <a:srgbClr val="0A5496"/>
                </a:solidFill>
              </a:rPr>
              <a:t>.</a:t>
            </a:r>
          </a:p>
        </p:txBody>
      </p:sp>
      <p:sp>
        <p:nvSpPr>
          <p:cNvPr id="5" name="Content Placeholder 2"/>
          <p:cNvSpPr txBox="1">
            <a:spLocks/>
          </p:cNvSpPr>
          <p:nvPr/>
        </p:nvSpPr>
        <p:spPr bwMode="auto">
          <a:xfrm>
            <a:off x="685800" y="1573881"/>
            <a:ext cx="6756723" cy="5203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r-FR" sz="2000" dirty="0">
                <a:solidFill>
                  <a:schemeClr val="accent2">
                    <a:lumMod val="50000"/>
                  </a:schemeClr>
                </a:solidFill>
                <a:latin typeface="Arial" charset="0"/>
                <a:ea typeface="Arial" charset="0"/>
                <a:cs typeface="Arial" charset="0"/>
              </a:rPr>
              <a:t>Créez une activité à venir et publiez-la.</a:t>
            </a:r>
          </a:p>
          <a:p>
            <a:pPr>
              <a:lnSpc>
                <a:spcPct val="105000"/>
              </a:lnSpc>
              <a:spcAft>
                <a:spcPts val="1200"/>
              </a:spcAft>
            </a:pPr>
            <a:r>
              <a:rPr lang="fr-FR" sz="2000" dirty="0">
                <a:solidFill>
                  <a:schemeClr val="accent2">
                    <a:lumMod val="50000"/>
                  </a:schemeClr>
                </a:solidFill>
                <a:latin typeface="Arial" charset="0"/>
                <a:ea typeface="Arial" charset="0"/>
                <a:cs typeface="Arial" charset="0"/>
              </a:rPr>
              <a:t>Sélectionnez </a:t>
            </a:r>
            <a:r>
              <a:rPr lang="fr-FR" sz="2000" b="1" dirty="0">
                <a:solidFill>
                  <a:schemeClr val="accent2">
                    <a:lumMod val="50000"/>
                  </a:schemeClr>
                </a:solidFill>
                <a:latin typeface="Arial" charset="0"/>
                <a:ea typeface="Arial" charset="0"/>
                <a:cs typeface="Arial" charset="0"/>
              </a:rPr>
              <a:t>Nouvelle activité </a:t>
            </a:r>
            <a:r>
              <a:rPr lang="fr-FR" sz="2000" dirty="0">
                <a:solidFill>
                  <a:schemeClr val="accent2">
                    <a:lumMod val="50000"/>
                  </a:schemeClr>
                </a:solidFill>
                <a:latin typeface="Arial" charset="0"/>
                <a:ea typeface="Arial" charset="0"/>
                <a:cs typeface="Arial" charset="0"/>
              </a:rPr>
              <a:t>sur </a:t>
            </a:r>
            <a:r>
              <a:rPr lang="fr-FR" sz="2000" dirty="0" err="1">
                <a:solidFill>
                  <a:schemeClr val="accent2">
                    <a:lumMod val="50000"/>
                  </a:schemeClr>
                </a:solidFill>
                <a:latin typeface="Arial" charset="0"/>
                <a:ea typeface="Arial" charset="0"/>
                <a:cs typeface="Arial" charset="0"/>
              </a:rPr>
              <a:t>MyLion</a:t>
            </a:r>
            <a:r>
              <a:rPr lang="fr-FR" sz="2000" dirty="0">
                <a:solidFill>
                  <a:schemeClr val="accent2">
                    <a:lumMod val="50000"/>
                  </a:schemeClr>
                </a:solidFill>
                <a:latin typeface="Arial" charset="0"/>
                <a:ea typeface="Arial" charset="0"/>
                <a:cs typeface="Arial" charset="0"/>
              </a:rPr>
              <a:t>, puis :</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Renseignez les détails clés</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Mettez des photos en ligne</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Invitez d’autres Lions à vous rejoindre </a:t>
            </a:r>
          </a:p>
          <a:p>
            <a:pPr lvl="1">
              <a:lnSpc>
                <a:spcPct val="105000"/>
              </a:lnSpc>
              <a:spcAft>
                <a:spcPts val="1200"/>
              </a:spcAft>
            </a:pPr>
            <a:r>
              <a:rPr lang="fr-FR" sz="2000" dirty="0">
                <a:solidFill>
                  <a:schemeClr val="accent2">
                    <a:lumMod val="50000"/>
                  </a:schemeClr>
                </a:solidFill>
                <a:latin typeface="Arial" charset="0"/>
                <a:ea typeface="Arial" charset="0"/>
                <a:cs typeface="Arial" charset="0"/>
              </a:rPr>
              <a:t>Publiez </a:t>
            </a:r>
          </a:p>
          <a:p>
            <a:pPr>
              <a:lnSpc>
                <a:spcPct val="105000"/>
              </a:lnSpc>
              <a:spcAft>
                <a:spcPts val="1200"/>
              </a:spcAft>
            </a:pPr>
            <a:r>
              <a:rPr lang="fr-FR" sz="2000" dirty="0">
                <a:solidFill>
                  <a:srgbClr val="D9D9D9">
                    <a:lumMod val="50000"/>
                  </a:srgbClr>
                </a:solidFill>
                <a:latin typeface="Arial" panose="020B0604020202020204" pitchFamily="34" charset="0"/>
                <a:cs typeface="Arial" panose="020B0604020202020204" pitchFamily="34" charset="0"/>
              </a:rPr>
              <a:t>L'activité est-elle terminée ? Quelques chiffres d’impact à ajouter par les officiels et le rapport est bouclé !</a:t>
            </a:r>
          </a:p>
          <a:p>
            <a:pPr>
              <a:lnSpc>
                <a:spcPct val="105000"/>
              </a:lnSpc>
              <a:spcAft>
                <a:spcPts val="1200"/>
              </a:spcAft>
            </a:pPr>
            <a:r>
              <a:rPr lang="fr-FR" sz="2000" dirty="0">
                <a:solidFill>
                  <a:srgbClr val="D9D9D9">
                    <a:lumMod val="50000"/>
                  </a:srgbClr>
                </a:solidFill>
                <a:latin typeface="Arial" panose="020B0604020202020204" pitchFamily="34" charset="0"/>
                <a:ea typeface="Arial" charset="0"/>
                <a:cs typeface="Arial" panose="020B0604020202020204" pitchFamily="34" charset="0"/>
              </a:rPr>
              <a:t>Tout Lion ou Leo peut créer une nouvelle activité.</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pic>
        <p:nvPicPr>
          <p:cNvPr id="6" name="Picture 5" descr="A screenshot of a computer screen&#10;&#10;Description automatically generated">
            <a:extLst>
              <a:ext uri="{FF2B5EF4-FFF2-40B4-BE49-F238E27FC236}">
                <a16:creationId xmlns:a16="http://schemas.microsoft.com/office/drawing/2014/main" xmlns=""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xmlns=""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fr-FR"/>
              <a:t>Démonstration : Planifier une activité sur MyLion (site web).</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fr-FR" sz="1600">
                <a:latin typeface="Arial" panose="020B0604020202020204" pitchFamily="34" charset="0"/>
                <a:cs typeface="Arial" panose="020B0604020202020204" pitchFamily="34" charset="0"/>
                <a:hlinkClick r:id="rId3"/>
              </a:rPr>
              <a:t>https://www.youtube.com/watch?v=npuTGERBctE&amp;feature=youtu.be</a:t>
            </a:r>
          </a:p>
        </p:txBody>
      </p:sp>
      <p:sp>
        <p:nvSpPr>
          <p:cNvPr id="5" name="TextBox 4"/>
          <p:cNvSpPr txBox="1"/>
          <p:nvPr/>
        </p:nvSpPr>
        <p:spPr>
          <a:xfrm>
            <a:off x="2743201" y="5975672"/>
            <a:ext cx="7193724" cy="584775"/>
          </a:xfrm>
          <a:prstGeom prst="rect">
            <a:avLst/>
          </a:prstGeom>
          <a:noFill/>
        </p:spPr>
        <p:txBody>
          <a:bodyPr wrap="square" rtlCol="0">
            <a:spAutoFit/>
          </a:bodyPr>
          <a:lstStyle/>
          <a:p>
            <a:r>
              <a:rPr lang="fr-FR" sz="1600" i="1" dirty="0" err="1">
                <a:solidFill>
                  <a:schemeClr val="bg1"/>
                </a:solidFill>
              </a:rPr>
              <a:t>MyLion</a:t>
            </a:r>
            <a:r>
              <a:rPr lang="fr-FR" sz="1600" i="1" dirty="0">
                <a:solidFill>
                  <a:schemeClr val="bg1"/>
                </a:solidFill>
              </a:rPr>
              <a:t> est la destination des rapports d’activité de service à compter du </a:t>
            </a:r>
            <a:r>
              <a:rPr lang="fr-FR" sz="1600" i="1" dirty="0" smtClean="0">
                <a:solidFill>
                  <a:schemeClr val="bg1"/>
                </a:solidFill>
              </a:rPr>
              <a:t/>
            </a:r>
            <a:br>
              <a:rPr lang="fr-FR" sz="1600" i="1" dirty="0" smtClean="0">
                <a:solidFill>
                  <a:schemeClr val="bg1"/>
                </a:solidFill>
              </a:rPr>
            </a:br>
            <a:r>
              <a:rPr lang="fr-FR" sz="1600" i="1" dirty="0" smtClean="0">
                <a:solidFill>
                  <a:schemeClr val="bg1"/>
                </a:solidFill>
              </a:rPr>
              <a:t>1</a:t>
            </a:r>
            <a:r>
              <a:rPr lang="fr-FR" sz="1600" i="1" baseline="30000" dirty="0" smtClean="0">
                <a:solidFill>
                  <a:schemeClr val="bg1"/>
                </a:solidFill>
              </a:rPr>
              <a:t>er</a:t>
            </a:r>
            <a:r>
              <a:rPr lang="fr-FR" sz="1600" i="1" dirty="0" smtClean="0">
                <a:solidFill>
                  <a:schemeClr val="bg1"/>
                </a:solidFill>
              </a:rPr>
              <a:t> </a:t>
            </a:r>
            <a:r>
              <a:rPr lang="fr-FR" sz="1600" i="1" dirty="0">
                <a:solidFill>
                  <a:schemeClr val="bg1"/>
                </a:solidFill>
              </a:rPr>
              <a:t>juillet 2019.</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fr-FR" sz="4000"/>
              <a:t>Les officiels de club et MyLion</a:t>
            </a: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fr-FR" sz="2100" b="1">
                <a:solidFill>
                  <a:srgbClr val="D9D9D9">
                    <a:lumMod val="50000"/>
                  </a:srgbClr>
                </a:solidFill>
                <a:latin typeface="Arial" panose="020B0604020202020204" pitchFamily="34" charset="0"/>
                <a:cs typeface="Arial" panose="020B0604020202020204" pitchFamily="34" charset="0"/>
              </a:rPr>
              <a:t>Quels officiels de club peuvent rapporter des activités ?</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Président de Lions club</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Secrétaire de Lions club</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Président de la commission Service</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Administrateur de club</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Président de Leo club</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Secrétaire de Leo club</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cs typeface="Arial" panose="020B0604020202020204" pitchFamily="34" charset="0"/>
            </a:endParaRPr>
          </a:p>
          <a:p>
            <a:pPr marL="3174" indent="0">
              <a:lnSpc>
                <a:spcPct val="105000"/>
              </a:lnSpc>
              <a:buClr>
                <a:srgbClr val="EBB700"/>
              </a:buClr>
              <a:buNone/>
            </a:pPr>
            <a:r>
              <a:rPr lang="fr-FR" sz="2100" b="1">
                <a:solidFill>
                  <a:srgbClr val="D9D9D9">
                    <a:lumMod val="50000"/>
                  </a:srgbClr>
                </a:solidFill>
                <a:latin typeface="Arial" panose="020B0604020202020204" pitchFamily="34" charset="0"/>
                <a:cs typeface="Arial" panose="020B0604020202020204" pitchFamily="34" charset="0"/>
              </a:rPr>
              <a:t>Que peuvent-ils faire d’autre ?</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Supprimer/modifier les activités créées par d’autres Lions</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Rapporter les activités de service</a:t>
            </a:r>
          </a:p>
          <a:p>
            <a:pPr lvl="1">
              <a:lnSpc>
                <a:spcPct val="105000"/>
              </a:lnSpc>
              <a:buFont typeface="Arial" panose="020B0604020202020204" pitchFamily="34" charset="0"/>
              <a:buChar char="•"/>
            </a:pPr>
            <a:r>
              <a:rPr lang="fr-FR" sz="1800">
                <a:solidFill>
                  <a:srgbClr val="D9D9D9">
                    <a:lumMod val="50000"/>
                  </a:srgbClr>
                </a:solidFill>
                <a:latin typeface="Arial" panose="020B0604020202020204" pitchFamily="34" charset="0"/>
                <a:cs typeface="Arial" panose="020B0604020202020204" pitchFamily="34" charset="0"/>
              </a:rPr>
              <a:t>Modifier le profil du club (suggestion : utiliser l’outil de recherche de club sur lionsclubs.org pour vérifier la mise à jour de votre profil).</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fr-FR" sz="2000" b="1">
                <a:solidFill>
                  <a:srgbClr val="D9D9D9">
                    <a:lumMod val="50000"/>
                  </a:srgbClr>
                </a:solidFill>
                <a:latin typeface="Arial" charset="0"/>
                <a:ea typeface="Arial" charset="0"/>
                <a:cs typeface="Arial" charset="0"/>
              </a:rPr>
              <a:t>J'occupe plusieurs fonctions. Comment changer de titre sur MyLion ?</a:t>
            </a:r>
          </a:p>
          <a:p>
            <a:pPr>
              <a:lnSpc>
                <a:spcPct val="105000"/>
              </a:lnSpc>
              <a:spcAft>
                <a:spcPts val="1200"/>
              </a:spcAft>
            </a:pPr>
            <a:r>
              <a:rPr lang="fr-FR" sz="2000">
                <a:solidFill>
                  <a:srgbClr val="D9D9D9">
                    <a:lumMod val="50000"/>
                  </a:srgbClr>
                </a:solidFill>
                <a:latin typeface="Arial" charset="0"/>
                <a:ea typeface="Arial" charset="0"/>
                <a:cs typeface="Arial" charset="0"/>
              </a:rPr>
              <a:t>MyLion reconnaît tous les titres d’un utilisateur et vous donne accès à toutes les tâches que vous êtes habilité à effectuer en ce qui concerne les activités de service. Aucun besoin de changer de titre manuellement.</a:t>
            </a:r>
          </a:p>
          <a:p>
            <a:pPr marL="0" indent="0">
              <a:lnSpc>
                <a:spcPct val="105000"/>
              </a:lnSpc>
              <a:spcAft>
                <a:spcPts val="1200"/>
              </a:spcAft>
              <a:buNone/>
            </a:pPr>
            <a:endParaRPr lang="en-US" sz="2000" kern="0" dirty="0">
              <a:solidFill>
                <a:srgbClr val="D9D9D9">
                  <a:lumMod val="50000"/>
                </a:srgbClr>
              </a:solidFill>
              <a:latin typeface="Arial" charset="0"/>
              <a:ea typeface="Arial" charset="0"/>
              <a:cs typeface="Arial" charset="0"/>
            </a:endParaRPr>
          </a:p>
          <a:p>
            <a:pPr marL="0" indent="0">
              <a:lnSpc>
                <a:spcPct val="105000"/>
              </a:lnSpc>
              <a:spcAft>
                <a:spcPts val="1200"/>
              </a:spcAft>
              <a:buNone/>
            </a:pPr>
            <a:r>
              <a:rPr lang="fr-FR" sz="2000" b="1">
                <a:solidFill>
                  <a:srgbClr val="D9D9D9">
                    <a:lumMod val="50000"/>
                  </a:srgbClr>
                </a:solidFill>
                <a:latin typeface="Arial" charset="0"/>
                <a:ea typeface="Arial" charset="0"/>
                <a:cs typeface="Arial" charset="0"/>
              </a:rPr>
              <a:t>MyLion sera la destination des rapports d’activité de service à compter du 1</a:t>
            </a:r>
            <a:r>
              <a:rPr lang="fr-FR" sz="2000" b="1" baseline="30000">
                <a:solidFill>
                  <a:srgbClr val="D9D9D9">
                    <a:lumMod val="50000"/>
                  </a:srgbClr>
                </a:solidFill>
                <a:latin typeface="Arial" charset="0"/>
                <a:ea typeface="Arial" charset="0"/>
                <a:cs typeface="Arial" charset="0"/>
              </a:rPr>
              <a:t>er</a:t>
            </a:r>
            <a:r>
              <a:rPr lang="fr-FR" sz="2000" b="1">
                <a:solidFill>
                  <a:srgbClr val="D9D9D9">
                    <a:lumMod val="50000"/>
                  </a:srgbClr>
                </a:solidFill>
                <a:latin typeface="Arial" charset="0"/>
                <a:ea typeface="Arial" charset="0"/>
                <a:cs typeface="Arial" charset="0"/>
              </a:rPr>
              <a:t> juillet. Y aura-t-il cependant une période de grâce pour les rapports 2018-2019 via MyLCI ?</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Oui, vous pourrez rapporter les activités de service 2018-2019 via MyLCI jusqu'au 15 juillet 2019.</a:t>
            </a:r>
          </a:p>
          <a:p>
            <a:pPr>
              <a:lnSpc>
                <a:spcPct val="105000"/>
              </a:lnSpc>
              <a:spcAft>
                <a:spcPts val="1200"/>
              </a:spcAft>
            </a:pPr>
            <a:endParaRPr lang="en-US" sz="1400" kern="0" dirty="0">
              <a:solidFill>
                <a:srgbClr val="D9D9D9">
                  <a:lumMod val="50000"/>
                </a:srgb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n-US" sz="1400" kern="0" dirty="0">
              <a:solidFill>
                <a:srgbClr val="D9D9D9">
                  <a:lumMod val="50000"/>
                </a:srgbClr>
              </a:solidFill>
              <a:latin typeface="Arial" charset="0"/>
              <a:ea typeface="Arial" charset="0"/>
              <a:cs typeface="Arial" charset="0"/>
            </a:endParaRPr>
          </a:p>
        </p:txBody>
      </p:sp>
      <p:sp>
        <p:nvSpPr>
          <p:cNvPr id="2" name="Text Placeholder 1"/>
          <p:cNvSpPr>
            <a:spLocks noGrp="1"/>
          </p:cNvSpPr>
          <p:nvPr>
            <p:ph type="body" sz="quarter" idx="12"/>
          </p:nvPr>
        </p:nvSpPr>
        <p:spPr>
          <a:xfrm>
            <a:off x="685800" y="724626"/>
            <a:ext cx="8357992" cy="445043"/>
          </a:xfrm>
        </p:spPr>
        <p:txBody>
          <a:bodyPr/>
          <a:lstStyle/>
          <a:p>
            <a:r>
              <a:rPr lang="fr-FR"/>
              <a:t>FAQ - MyLion</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fr-FR" sz="2000" b="1">
                <a:solidFill>
                  <a:srgbClr val="D9D9D9">
                    <a:lumMod val="50000"/>
                  </a:srgbClr>
                </a:solidFill>
                <a:latin typeface="Arial" charset="0"/>
                <a:ea typeface="Arial" charset="0"/>
                <a:cs typeface="Arial" charset="0"/>
              </a:rPr>
              <a:t>Où se trouvent les activités phares ? En existe-t-il une définition ?</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La fonctionnalité Activités phares sera disponible sur MyLion en juin 2019.</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Le Lions Clubs International définit une activité phare comme activité récurrente qui représente l'identité ou la spécialisation du club, du district ou du district multiple organisateur.</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Sur la base de cette définition, Lions et Leos seront en mesure de décider quelles activités sont leurs activités phares.</a:t>
            </a:r>
          </a:p>
        </p:txBody>
      </p:sp>
      <p:sp>
        <p:nvSpPr>
          <p:cNvPr id="2" name="Text Placeholder 1"/>
          <p:cNvSpPr>
            <a:spLocks noGrp="1"/>
          </p:cNvSpPr>
          <p:nvPr>
            <p:ph type="body" sz="quarter" idx="12"/>
          </p:nvPr>
        </p:nvSpPr>
        <p:spPr>
          <a:xfrm>
            <a:off x="685799" y="724626"/>
            <a:ext cx="10863197" cy="445043"/>
          </a:xfrm>
        </p:spPr>
        <p:txBody>
          <a:bodyPr/>
          <a:lstStyle/>
          <a:p>
            <a:r>
              <a:rPr lang="fr-FR"/>
              <a:t>FAQ - MyLion (suite)</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fr-FR" sz="2000" b="1">
                <a:solidFill>
                  <a:srgbClr val="D9D9D9">
                    <a:lumMod val="50000"/>
                  </a:srgbClr>
                </a:solidFill>
                <a:latin typeface="Arial" charset="0"/>
                <a:ea typeface="Arial" charset="0"/>
                <a:cs typeface="Arial" charset="0"/>
              </a:rPr>
              <a:t>Comment classer mon activité ?</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Tout d'abord, sélectionnez le type d'activité (activité de service, collecte de fonds, réunion) </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Sélectionnez ensuite la « Cause mondiale » appropriée. Si l'activité ne correspond pas à une cause globale, sélectionnez « Autre ».</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En fonction de la cause globale sélectionnée, il y aura un ensemble de sous-catégories. Sélectionnez la sous-catégorie qui correspond le mieux à votre activité.</a:t>
            </a:r>
          </a:p>
        </p:txBody>
      </p:sp>
      <p:sp>
        <p:nvSpPr>
          <p:cNvPr id="2" name="Text Placeholder 1"/>
          <p:cNvSpPr>
            <a:spLocks noGrp="1"/>
          </p:cNvSpPr>
          <p:nvPr>
            <p:ph type="body" sz="quarter" idx="12"/>
          </p:nvPr>
        </p:nvSpPr>
        <p:spPr>
          <a:xfrm>
            <a:off x="685799" y="724626"/>
            <a:ext cx="10863197" cy="445043"/>
          </a:xfrm>
        </p:spPr>
        <p:txBody>
          <a:bodyPr/>
          <a:lstStyle/>
          <a:p>
            <a:r>
              <a:rPr lang="fr-FR"/>
              <a:t>FAQ - MyLion (suite)</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fr-FR" sz="2000" b="1">
                <a:solidFill>
                  <a:srgbClr val="D9D9D9">
                    <a:lumMod val="50000"/>
                  </a:srgbClr>
                </a:solidFill>
                <a:latin typeface="Arial" charset="0"/>
                <a:ea typeface="Arial" charset="0"/>
                <a:cs typeface="Arial" charset="0"/>
              </a:rPr>
              <a:t>Et si je participe à une activité de service menée par un district ou un district multiple ?</a:t>
            </a:r>
          </a:p>
          <a:p>
            <a:pPr marL="230182" lvl="1" indent="-230182">
              <a:lnSpc>
                <a:spcPct val="105000"/>
              </a:lnSpc>
              <a:spcAft>
                <a:spcPts val="1200"/>
              </a:spcAft>
              <a:buFont typeface="Arial" pitchFamily="34" charset="0"/>
              <a:buChar char="•"/>
            </a:pPr>
            <a:r>
              <a:rPr lang="fr-FR" sz="2000">
                <a:solidFill>
                  <a:srgbClr val="D9D9D9">
                    <a:lumMod val="50000"/>
                  </a:srgbClr>
                </a:solidFill>
                <a:latin typeface="Arial" charset="0"/>
                <a:ea typeface="Arial" charset="0"/>
                <a:cs typeface="Arial" charset="0"/>
              </a:rPr>
              <a:t>……………………</a:t>
            </a:r>
          </a:p>
        </p:txBody>
      </p:sp>
      <p:sp>
        <p:nvSpPr>
          <p:cNvPr id="2" name="Text Placeholder 1"/>
          <p:cNvSpPr>
            <a:spLocks noGrp="1"/>
          </p:cNvSpPr>
          <p:nvPr>
            <p:ph type="body" sz="quarter" idx="12"/>
          </p:nvPr>
        </p:nvSpPr>
        <p:spPr>
          <a:xfrm>
            <a:off x="685799" y="724626"/>
            <a:ext cx="10863197" cy="445043"/>
          </a:xfrm>
        </p:spPr>
        <p:txBody>
          <a:bodyPr/>
          <a:lstStyle/>
          <a:p>
            <a:r>
              <a:rPr lang="fr-FR"/>
              <a:t>FAQ - MyLion (suite)</a:t>
            </a:r>
          </a:p>
        </p:txBody>
      </p:sp>
    </p:spTree>
    <p:extLst>
      <p:ext uri="{BB962C8B-B14F-4D97-AF65-F5344CB8AC3E}">
        <p14:creationId xmlns:p14="http://schemas.microsoft.com/office/powerpoint/2010/main" val="37289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prstClr val="white">
                    <a:alpha val="44000"/>
                  </a:prstClr>
                </a:solidFill>
              </a:rPr>
              <a:t>aa</a:t>
            </a:r>
          </a:p>
        </p:txBody>
      </p:sp>
      <p:sp>
        <p:nvSpPr>
          <p:cNvPr id="9" name="Background - Solid">
            <a:extLst>
              <a:ext uri="{FF2B5EF4-FFF2-40B4-BE49-F238E27FC236}">
                <a16:creationId xmlns:a16="http://schemas.microsoft.com/office/drawing/2014/main"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prstClr val="white">
                    <a:alpha val="44000"/>
                  </a:prstClr>
                </a:solidFill>
              </a:rPr>
              <a:t>A,</a:t>
            </a:r>
          </a:p>
        </p:txBody>
      </p:sp>
      <p:sp>
        <p:nvSpPr>
          <p:cNvPr id="4" name="Large #">
            <a:extLst>
              <a:ext uri="{FF2B5EF4-FFF2-40B4-BE49-F238E27FC236}">
                <a16:creationId xmlns:a16="http://schemas.microsoft.com/office/drawing/2014/main" xmlns="" id="{33632580-C8D1-9543-A017-C596B265E906}"/>
              </a:ext>
            </a:extLst>
          </p:cNvPr>
          <p:cNvSpPr txBox="1"/>
          <p:nvPr/>
        </p:nvSpPr>
        <p:spPr>
          <a:xfrm>
            <a:off x="336884" y="2997013"/>
            <a:ext cx="4364455" cy="1068882"/>
          </a:xfrm>
          <a:prstGeom prst="rect">
            <a:avLst/>
          </a:prstGeom>
          <a:noFill/>
        </p:spPr>
        <p:txBody>
          <a:bodyPr wrap="square" rtlCol="0" anchor="b">
            <a:spAutoFit/>
          </a:bodyPr>
          <a:lstStyle/>
          <a:p>
            <a:pPr algn="ctr">
              <a:lnSpc>
                <a:spcPts val="9000"/>
              </a:lnSpc>
            </a:pPr>
            <a:r>
              <a:rPr lang="fr-FR" sz="3800" b="1" i="1">
                <a:solidFill>
                  <a:prstClr val="white"/>
                </a:solidFill>
                <a:latin typeface="Arial" panose="020B0604020202020204" pitchFamily="34" charset="0"/>
                <a:ea typeface="Arial" charset="0"/>
                <a:cs typeface="Arial" panose="020B0604020202020204" pitchFamily="34" charset="0"/>
              </a:rPr>
              <a:t>Au programme :</a:t>
            </a:r>
          </a:p>
        </p:txBody>
      </p:sp>
      <p:sp>
        <p:nvSpPr>
          <p:cNvPr id="11" name="Page Number - Blue">
            <a:extLst>
              <a:ext uri="{FF2B5EF4-FFF2-40B4-BE49-F238E27FC236}">
                <a16:creationId xmlns:a16="http://schemas.microsoft.com/office/drawing/2014/main"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smtClean="0">
              <a:solidFill>
                <a:srgbClr val="00338D"/>
              </a:solidFill>
            </a:endParaRPr>
          </a:p>
        </p:txBody>
      </p:sp>
      <p:sp>
        <p:nvSpPr>
          <p:cNvPr id="12" name="Rectangle 11">
            <a:extLst>
              <a:ext uri="{FF2B5EF4-FFF2-40B4-BE49-F238E27FC236}">
                <a16:creationId xmlns:a16="http://schemas.microsoft.com/office/drawing/2014/main"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fr-FR" sz="2400" b="1">
                <a:solidFill>
                  <a:srgbClr val="0D2240"/>
                </a:solidFill>
              </a:rPr>
              <a:t>Les Lions et le service</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r-FR" sz="2400" b="1">
                <a:solidFill>
                  <a:srgbClr val="0D2240"/>
                </a:solidFill>
              </a:rPr>
              <a:t>Les applications numériques au service des Lions</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r-FR" sz="2400" b="1">
                <a:solidFill>
                  <a:srgbClr val="0D2240"/>
                </a:solidFill>
              </a:rPr>
              <a:t>Comment créer un planning et un rapport avec MyLion (sur le site web)</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r-FR" sz="2400" b="1">
                <a:solidFill>
                  <a:srgbClr val="0D2240"/>
                </a:solidFill>
              </a:rPr>
              <a:t>Obtenir de l’aide</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r-FR" sz="2400" b="1">
                <a:solidFill>
                  <a:srgbClr val="0D2240"/>
                </a:solidFill>
              </a:rPr>
              <a:t>Pour commencer</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r-FR" sz="2400" b="1">
                <a:solidFill>
                  <a:srgbClr val="0D2240"/>
                </a:solidFill>
              </a:rPr>
              <a:t>Futurs développements</a:t>
            </a:r>
          </a:p>
          <a:p>
            <a:pPr>
              <a:buClr>
                <a:srgbClr val="F0C300"/>
              </a:buClr>
            </a:pPr>
            <a:endParaRPr lang="en-US" sz="2400" b="1" kern="0" dirty="0">
              <a:solidFill>
                <a:srgbClr val="0D2240"/>
              </a:solidFill>
            </a:endParaRPr>
          </a:p>
          <a:p>
            <a:pPr marL="457200" indent="-457200">
              <a:buClr>
                <a:srgbClr val="F0C300"/>
              </a:buClr>
              <a:buFont typeface="+mj-lt"/>
              <a:buAutoNum type="arabicPeriod"/>
            </a:pPr>
            <a:endParaRPr lang="en-US"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fr-FR"/>
              <a:t>MyLion et Insights : Célébrez l'impact de votre service par l’analyse des chiffres.</a:t>
            </a:r>
          </a:p>
        </p:txBody>
      </p:sp>
    </p:spTree>
    <p:extLst>
      <p:ext uri="{BB962C8B-B14F-4D97-AF65-F5344CB8AC3E}">
        <p14:creationId xmlns:p14="http://schemas.microsoft.com/office/powerpoint/2010/main" val="4237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0209998" cy="445043"/>
          </a:xfrm>
          <a:prstGeom prst="rect">
            <a:avLst/>
          </a:prstGeom>
        </p:spPr>
        <p:txBody>
          <a:bodyPr/>
          <a:lstStyle/>
          <a:p>
            <a:pPr marL="0" indent="0">
              <a:buNone/>
            </a:pPr>
            <a:r>
              <a:rPr lang="fr-FR" sz="3300" b="1" dirty="0">
                <a:solidFill>
                  <a:srgbClr val="0A5496"/>
                </a:solidFill>
              </a:rPr>
              <a:t>Données de service pour tous les Lions et </a:t>
            </a:r>
            <a:r>
              <a:rPr lang="fr-FR" sz="3300" b="1" dirty="0" err="1">
                <a:solidFill>
                  <a:srgbClr val="0A5496"/>
                </a:solidFill>
              </a:rPr>
              <a:t>Leos</a:t>
            </a:r>
            <a:endParaRPr lang="fr-FR" sz="3300" b="1" dirty="0">
              <a:solidFill>
                <a:srgbClr val="0A5496"/>
              </a:solidFill>
            </a:endParaRP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r-FR" sz="1400">
                <a:solidFill>
                  <a:srgbClr val="D9D9D9">
                    <a:lumMod val="50000"/>
                  </a:srgbClr>
                </a:solidFill>
                <a:latin typeface="Arial" charset="0"/>
                <a:ea typeface="Arial" charset="0"/>
                <a:cs typeface="Arial" charset="0"/>
              </a:rPr>
              <a:t>Affiche les métriques d'impact de votre service, jusqu'au niveau de l'activité individuelle</a:t>
            </a:r>
          </a:p>
          <a:p>
            <a:pPr>
              <a:lnSpc>
                <a:spcPct val="105000"/>
              </a:lnSpc>
              <a:spcAft>
                <a:spcPts val="1200"/>
              </a:spcAft>
            </a:pPr>
            <a:r>
              <a:rPr lang="fr-FR" sz="1400">
                <a:solidFill>
                  <a:srgbClr val="D9D9D9">
                    <a:lumMod val="50000"/>
                  </a:srgbClr>
                </a:solidFill>
                <a:latin typeface="Arial" charset="0"/>
                <a:ea typeface="Arial" charset="0"/>
                <a:cs typeface="Arial" charset="0"/>
              </a:rPr>
              <a:t>Fournit des données liées aux bénéficiaires de votre service et aux heures effectuées par les bénévoles</a:t>
            </a:r>
          </a:p>
          <a:p>
            <a:pPr>
              <a:lnSpc>
                <a:spcPct val="105000"/>
              </a:lnSpc>
              <a:spcAft>
                <a:spcPts val="1200"/>
              </a:spcAft>
            </a:pPr>
            <a:r>
              <a:rPr lang="fr-FR" sz="1400">
                <a:solidFill>
                  <a:srgbClr val="D9D9D9">
                    <a:lumMod val="50000"/>
                  </a:srgbClr>
                </a:solidFill>
                <a:latin typeface="Arial" charset="0"/>
                <a:ea typeface="Arial" charset="0"/>
                <a:cs typeface="Arial" charset="0"/>
              </a:rPr>
              <a:t>Peut analyser les données de service à plusieurs niveaux</a:t>
            </a: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r-FR" sz="1400">
                <a:solidFill>
                  <a:srgbClr val="D9D9D9">
                    <a:lumMod val="50000"/>
                  </a:srgbClr>
                </a:solidFill>
                <a:latin typeface="Arial" charset="0"/>
                <a:ea typeface="Arial" charset="0"/>
                <a:cs typeface="Arial" charset="0"/>
              </a:rPr>
              <a:t>Affiche les données concernant l'effectif, le service, les dons et le club</a:t>
            </a:r>
          </a:p>
          <a:p>
            <a:pPr>
              <a:lnSpc>
                <a:spcPct val="105000"/>
              </a:lnSpc>
              <a:spcAft>
                <a:spcPts val="1200"/>
              </a:spcAft>
            </a:pPr>
            <a:r>
              <a:rPr lang="fr-FR" sz="1400">
                <a:solidFill>
                  <a:srgbClr val="D9D9D9">
                    <a:lumMod val="50000"/>
                  </a:srgbClr>
                </a:solidFill>
                <a:latin typeface="Arial" charset="0"/>
                <a:ea typeface="Arial" charset="0"/>
                <a:cs typeface="Arial" charset="0"/>
              </a:rPr>
              <a:t>L’accès au tableau de bord dépend du titre de l’utilisateur.</a:t>
            </a:r>
          </a:p>
        </p:txBody>
      </p:sp>
      <p:sp>
        <p:nvSpPr>
          <p:cNvPr id="12" name="Text Placeholder 2"/>
          <p:cNvSpPr txBox="1">
            <a:spLocks/>
          </p:cNvSpPr>
          <p:nvPr/>
        </p:nvSpPr>
        <p:spPr>
          <a:xfrm>
            <a:off x="2250799" y="1450428"/>
            <a:ext cx="25005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a:t>Métriques MyLion </a:t>
            </a:r>
          </a:p>
        </p:txBody>
      </p:sp>
      <p:sp>
        <p:nvSpPr>
          <p:cNvPr id="13" name="Text Placeholder 2"/>
          <p:cNvSpPr txBox="1">
            <a:spLocks/>
          </p:cNvSpPr>
          <p:nvPr/>
        </p:nvSpPr>
        <p:spPr>
          <a:xfrm>
            <a:off x="8345052" y="1450427"/>
            <a:ext cx="120843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a:t>Insights</a:t>
            </a:r>
          </a:p>
        </p:txBody>
      </p:sp>
      <p:pic>
        <p:nvPicPr>
          <p:cNvPr id="8" name="Picture 7" descr="A screenshot of a computer screen&#10;&#10;Description automatically generated">
            <a:extLst>
              <a:ext uri="{FF2B5EF4-FFF2-40B4-BE49-F238E27FC236}">
                <a16:creationId xmlns:a16="http://schemas.microsoft.com/office/drawing/2014/main" xmlns=""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xmlns=""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xmlns=""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xmlns=""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fr-FR" sz="2000">
                <a:solidFill>
                  <a:schemeClr val="accent2">
                    <a:lumMod val="50000"/>
                  </a:schemeClr>
                </a:solidFill>
                <a:latin typeface="Arial" panose="020B0604020202020204" pitchFamily="34" charset="0"/>
                <a:cs typeface="Arial" panose="020B0604020202020204" pitchFamily="34" charset="0"/>
              </a:rPr>
              <a:t>Le bouton « Vue détaillée » de chaque section vous permet d’afficher des métriques supplémentaires. Étudiez les comparaisons avec les moyennes et d’autres analyses de données liées à cette section. </a:t>
            </a:r>
          </a:p>
        </p:txBody>
      </p:sp>
      <p:sp>
        <p:nvSpPr>
          <p:cNvPr id="10" name="Text Placeholder 1"/>
          <p:cNvSpPr txBox="1">
            <a:spLocks/>
          </p:cNvSpPr>
          <p:nvPr/>
        </p:nvSpPr>
        <p:spPr>
          <a:xfrm>
            <a:off x="725128" y="1039162"/>
            <a:ext cx="1040167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Vue détaillée des données Lions sur Insights</a:t>
            </a:r>
          </a:p>
          <a:p>
            <a:endParaRPr lang="en-US" kern="0" dirty="0"/>
          </a:p>
        </p:txBody>
      </p:sp>
      <p:pic>
        <p:nvPicPr>
          <p:cNvPr id="5" name="Picture 4" descr="A screenshot of a computer screen&#10;&#10;Description automatically generated">
            <a:extLst>
              <a:ext uri="{FF2B5EF4-FFF2-40B4-BE49-F238E27FC236}">
                <a16:creationId xmlns:a16="http://schemas.microsoft.com/office/drawing/2014/main" xmlns=""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a16="http://schemas.microsoft.com/office/drawing/2014/main" xmlns=""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fr-FR" sz="4400"/>
              <a:t>Soutien sur MyLion.</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i="1">
                <a:solidFill>
                  <a:prstClr val="white"/>
                </a:solidFill>
              </a:rPr>
              <a:t>Redéfinir « formation »</a:t>
            </a:r>
          </a:p>
        </p:txBody>
      </p:sp>
    </p:spTree>
    <p:extLst>
      <p:ext uri="{BB962C8B-B14F-4D97-AF65-F5344CB8AC3E}">
        <p14:creationId xmlns:p14="http://schemas.microsoft.com/office/powerpoint/2010/main" val="262398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5453521" cy="930919"/>
          </a:xfrm>
        </p:spPr>
        <p:txBody>
          <a:bodyPr/>
          <a:lstStyle/>
          <a:p>
            <a:r>
              <a:rPr lang="fr-FR"/>
              <a:t>Un soutien là où vous en avez besoin.</a:t>
            </a: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r-FR" sz="2000">
                <a:solidFill>
                  <a:schemeClr val="accent2">
                    <a:lumMod val="50000"/>
                  </a:schemeClr>
                </a:solidFill>
                <a:latin typeface="Arial" charset="0"/>
                <a:ea typeface="Arial" charset="0"/>
                <a:cs typeface="Arial" charset="0"/>
                <a:hlinkClick r:id="rId3"/>
              </a:rPr>
              <a:t>www.lionshelp.zendesk.com</a:t>
            </a:r>
          </a:p>
          <a:p>
            <a:pPr lvl="1">
              <a:lnSpc>
                <a:spcPct val="105000"/>
              </a:lnSpc>
              <a:spcAft>
                <a:spcPts val="1200"/>
              </a:spcAft>
            </a:pPr>
            <a:r>
              <a:rPr lang="fr-FR" sz="2000">
                <a:solidFill>
                  <a:schemeClr val="accent2">
                    <a:lumMod val="50000"/>
                  </a:schemeClr>
                </a:solidFill>
                <a:latin typeface="Arial" charset="0"/>
                <a:ea typeface="Arial" charset="0"/>
                <a:cs typeface="Arial" charset="0"/>
              </a:rPr>
              <a:t>Cliquez sur « Assistance » pour trouver des instructions utiles. </a:t>
            </a:r>
          </a:p>
          <a:p>
            <a:pPr>
              <a:lnSpc>
                <a:spcPct val="105000"/>
              </a:lnSpc>
              <a:spcAft>
                <a:spcPts val="1200"/>
              </a:spcAft>
            </a:pPr>
            <a:r>
              <a:rPr lang="fr-FR" sz="2000">
                <a:solidFill>
                  <a:schemeClr val="accent2">
                    <a:lumMod val="50000"/>
                  </a:schemeClr>
                </a:solidFill>
                <a:latin typeface="Arial" charset="0"/>
                <a:ea typeface="Arial" charset="0"/>
                <a:cs typeface="Arial" charset="0"/>
              </a:rPr>
              <a:t>Désirez-vous parler à notre équipe de soutien ?</a:t>
            </a:r>
          </a:p>
          <a:p>
            <a:pPr lvl="1">
              <a:lnSpc>
                <a:spcPct val="105000"/>
              </a:lnSpc>
              <a:spcAft>
                <a:spcPts val="1200"/>
              </a:spcAft>
            </a:pPr>
            <a:r>
              <a:rPr lang="fr-FR" sz="2000">
                <a:solidFill>
                  <a:schemeClr val="accent2">
                    <a:lumMod val="50000"/>
                  </a:schemeClr>
                </a:solidFill>
                <a:latin typeface="Arial" charset="0"/>
                <a:ea typeface="Arial" charset="0"/>
                <a:cs typeface="Arial" charset="0"/>
              </a:rPr>
              <a:t>Tél. : +1-630-468-7000</a:t>
            </a:r>
          </a:p>
          <a:p>
            <a:pPr lvl="1">
              <a:lnSpc>
                <a:spcPct val="105000"/>
              </a:lnSpc>
              <a:spcAft>
                <a:spcPts val="1200"/>
              </a:spcAft>
            </a:pPr>
            <a:r>
              <a:rPr lang="fr-FR" sz="2000">
                <a:solidFill>
                  <a:schemeClr val="accent2">
                    <a:lumMod val="50000"/>
                  </a:schemeClr>
                </a:solidFill>
                <a:latin typeface="Arial" charset="0"/>
                <a:ea typeface="Arial" charset="0"/>
                <a:cs typeface="Arial" charset="0"/>
              </a:rPr>
              <a:t>E-mail : </a:t>
            </a:r>
            <a:r>
              <a:rPr lang="fr-FR" sz="2000">
                <a:solidFill>
                  <a:schemeClr val="accent2">
                    <a:lumMod val="50000"/>
                  </a:schemeClr>
                </a:solidFill>
                <a:latin typeface="Arial" charset="0"/>
                <a:ea typeface="Arial" charset="0"/>
                <a:cs typeface="Arial" charset="0"/>
                <a:hlinkClick r:id="rId4"/>
              </a:rPr>
              <a:t>mylion@lionsclubs.org</a:t>
            </a:r>
          </a:p>
          <a:p>
            <a:pPr>
              <a:lnSpc>
                <a:spcPct val="105000"/>
              </a:lnSpc>
              <a:spcAft>
                <a:spcPts val="1200"/>
              </a:spcAft>
            </a:pPr>
            <a:r>
              <a:rPr lang="fr-FR" sz="2000">
                <a:solidFill>
                  <a:schemeClr val="accent2">
                    <a:lumMod val="50000"/>
                  </a:schemeClr>
                </a:solidFill>
                <a:latin typeface="Arial" charset="0"/>
                <a:ea typeface="Arial" charset="0"/>
                <a:cs typeface="Arial" charset="0"/>
              </a:rPr>
              <a:t>Joignez-vous au forum MyLion pour obtenir des conseils de Lion à Lion et partager vos idées.</a:t>
            </a:r>
          </a:p>
        </p:txBody>
      </p:sp>
      <p:sp>
        <p:nvSpPr>
          <p:cNvPr id="7" name="TextBox 6">
            <a:extLst>
              <a:ext uri="{FF2B5EF4-FFF2-40B4-BE49-F238E27FC236}">
                <a16:creationId xmlns:a16="http://schemas.microsoft.com/office/drawing/2014/main" xmlns=""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fr-FR" sz="1200" i="1">
                <a:latin typeface="Calibri" panose="020F0502020204030204"/>
              </a:rPr>
              <a:t>Suggestion : Sur l'application MyLion, accédez à votre profil d'utilisateur et sélectionnez les trois cercles situés dans le coin supérieur pour demander de l'aide.</a:t>
            </a:r>
          </a:p>
        </p:txBody>
      </p:sp>
      <p:pic>
        <p:nvPicPr>
          <p:cNvPr id="8" name="Picture 7" descr="A screenshot of a computer screen&#10;&#10;Description automatically generated">
            <a:extLst>
              <a:ext uri="{FF2B5EF4-FFF2-40B4-BE49-F238E27FC236}">
                <a16:creationId xmlns:a16="http://schemas.microsoft.com/office/drawing/2014/main" xmlns=""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xmlns=""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fr-FR" sz="4200" b="1">
                <a:latin typeface="Arial" panose="020B0604020202020204" pitchFamily="34" charset="0"/>
                <a:cs typeface="Arial" panose="020B0604020202020204" pitchFamily="34" charset="0"/>
              </a:rPr>
              <a:t>Et ensuite ?</a:t>
            </a:r>
          </a:p>
        </p:txBody>
      </p:sp>
    </p:spTree>
    <p:extLst>
      <p:ext uri="{BB962C8B-B14F-4D97-AF65-F5344CB8AC3E}">
        <p14:creationId xmlns:p14="http://schemas.microsoft.com/office/powerpoint/2010/main" val="8931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fr-FR">
                <a:latin typeface="Arial" charset="0"/>
                <a:ea typeface="Arial" charset="0"/>
                <a:cs typeface="Arial" charset="0"/>
              </a:rPr>
              <a:t>3 étapes pour commencer à utiliser MyLion.</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fr-FR" sz="1499" b="1">
                <a:solidFill>
                  <a:prstClr val="white"/>
                </a:solidFill>
                <a:latin typeface="Calibri" panose="020F0502020204030204"/>
                <a:ea typeface="ヒラギノ角ゴ Pro W3" pitchFamily="84" charset="-128"/>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fr-FR" sz="1499" b="1">
                <a:solidFill>
                  <a:prstClr val="white"/>
                </a:solidFill>
                <a:latin typeface="Calibri" panose="020F0502020204030204"/>
                <a:ea typeface="ヒラギノ角ゴ Pro W3" pitchFamily="84" charset="-128"/>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fr-FR" sz="1499" b="1">
                <a:solidFill>
                  <a:prstClr val="white"/>
                </a:solidFill>
                <a:latin typeface="Calibri" panose="020F0502020204030204"/>
                <a:ea typeface="ヒラギノ角ゴ Pro W3" pitchFamily="84" charset="-128"/>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fr-FR" sz="2200" b="1">
                <a:solidFill>
                  <a:prstClr val="black">
                    <a:lumMod val="50000"/>
                    <a:lumOff val="50000"/>
                  </a:prstClr>
                </a:solidFill>
                <a:latin typeface="Arial" charset="0"/>
                <a:ea typeface="Arial" charset="0"/>
                <a:cs typeface="Arial" charset="0"/>
              </a:rPr>
              <a:t>Inscription à votre compte Lion.</a:t>
            </a: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fr-FR" sz="2200">
                <a:solidFill>
                  <a:prstClr val="black">
                    <a:lumMod val="50000"/>
                    <a:lumOff val="50000"/>
                  </a:prstClr>
                </a:solidFill>
                <a:latin typeface="Arial" charset="0"/>
                <a:ea typeface="ヒラギノ角ゴ Pro W3" pitchFamily="125" charset="-128"/>
                <a:cs typeface="Arial" charset="0"/>
              </a:rPr>
              <a:t>Configurez votre profil personnel (et celui de votre club) sur MyLion.</a:t>
            </a:r>
          </a:p>
        </p:txBody>
      </p:sp>
      <p:sp>
        <p:nvSpPr>
          <p:cNvPr id="17" name="TextBox 16"/>
          <p:cNvSpPr txBox="1"/>
          <p:nvPr/>
        </p:nvSpPr>
        <p:spPr>
          <a:xfrm>
            <a:off x="2179325" y="4628848"/>
            <a:ext cx="7167875" cy="430887"/>
          </a:xfrm>
          <a:prstGeom prst="rect">
            <a:avLst/>
          </a:prstGeom>
          <a:noFill/>
        </p:spPr>
        <p:txBody>
          <a:bodyPr wrap="square" rtlCol="0">
            <a:spAutoFit/>
          </a:bodyPr>
          <a:lstStyle/>
          <a:p>
            <a:pPr marL="0" lvl="1" fontAlgn="base">
              <a:spcBef>
                <a:spcPct val="0"/>
              </a:spcBef>
              <a:spcAft>
                <a:spcPct val="0"/>
              </a:spcAft>
            </a:pPr>
            <a:r>
              <a:rPr lang="fr-FR" sz="2200">
                <a:solidFill>
                  <a:prstClr val="black">
                    <a:lumMod val="50000"/>
                    <a:lumOff val="50000"/>
                  </a:prstClr>
                </a:solidFill>
                <a:latin typeface="Arial" charset="0"/>
                <a:ea typeface="Arial" charset="0"/>
                <a:cs typeface="Arial" charset="0"/>
              </a:rPr>
              <a:t>Planifiez ou rapportez votre prochaine activité de service sur MyLion.</a:t>
            </a:r>
          </a:p>
        </p:txBody>
      </p:sp>
    </p:spTree>
    <p:extLst>
      <p:ext uri="{BB962C8B-B14F-4D97-AF65-F5344CB8AC3E}">
        <p14:creationId xmlns:p14="http://schemas.microsoft.com/office/powerpoint/2010/main" val="20675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1974715" y="1881275"/>
            <a:ext cx="8346331"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fr-FR" sz="4800" b="1" dirty="0">
                <a:solidFill>
                  <a:prstClr val="white"/>
                </a:solidFill>
                <a:latin typeface="Helvetica Neue" charset="0"/>
                <a:ea typeface="Helvetica Neue" charset="0"/>
                <a:cs typeface="Helvetica Neue" charset="0"/>
              </a:rPr>
              <a:t>Avez-vous des </a:t>
            </a:r>
            <a:r>
              <a:rPr lang="fr-FR" sz="4800" b="1" dirty="0" smtClean="0">
                <a:solidFill>
                  <a:prstClr val="white"/>
                </a:solidFill>
                <a:latin typeface="Helvetica Neue" charset="0"/>
                <a:ea typeface="Helvetica Neue" charset="0"/>
                <a:cs typeface="Helvetica Neue" charset="0"/>
              </a:rPr>
              <a:t>questions ? </a:t>
            </a:r>
            <a:r>
              <a:rPr lang="fr-FR" sz="4800" b="1" dirty="0">
                <a:solidFill>
                  <a:prstClr val="white"/>
                </a:solidFill>
                <a:latin typeface="Helvetica Neue" charset="0"/>
                <a:ea typeface="Helvetica Neue" charset="0"/>
                <a:cs typeface="Helvetica Neue" charset="0"/>
              </a:rPr>
              <a:t>Nous pouvons vous aider.</a:t>
            </a: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i="1">
                <a:solidFill>
                  <a:prstClr val="white"/>
                </a:solidFill>
              </a:rPr>
              <a:t>Contactez-nous pour toute question additionnelle : </a:t>
            </a:r>
            <a:r>
              <a:rPr lang="fr-FR" sz="2400" b="0" i="1">
                <a:solidFill>
                  <a:prstClr val="white"/>
                </a:solidFill>
                <a:hlinkClick r:id="rId4"/>
              </a:rPr>
              <a:t>mylion@lionsclubs.org</a:t>
            </a:r>
            <a:r>
              <a:rPr lang="fr-FR" sz="2400" b="0" i="1">
                <a:solidFill>
                  <a:prstClr val="white"/>
                </a:solidFill>
              </a:rPr>
              <a:t>.</a:t>
            </a:r>
          </a:p>
        </p:txBody>
      </p:sp>
      <mc:AlternateContent xmlns:mc="http://schemas.openxmlformats.org/markup-compatibility/2006">
        <mc:Choice xmlns:a14="http://schemas.microsoft.com/office/drawing/2010/main" Requires="a14">
          <p:sp>
            <p:nvSpPr>
              <p:cNvPr id="2" name="TextBox 1"/>
              <p:cNvSpPr txBox="1"/>
              <p:nvPr/>
            </p:nvSpPr>
            <p:spPr>
              <a:xfrm>
                <a:off x="5642042" y="2971800"/>
                <a:ext cx="3460371" cy="46166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a:fld id="{71CB87BE-0F6F-4499-BA75-078B31F6162F}" type="mathplaceholder">
                        <a:rPr lang="en-US" sz="3000" i="1" smtClean="0">
                          <a:latin typeface="Cambria Math" panose="02040503050406030204" pitchFamily="18" charset="0"/>
                        </a:rPr>
                        <a:t>Type equation here.</a:t>
                      </a:fld>
                    </m:oMath>
                  </m:oMathPara>
                </a14:m>
                <a:endParaRPr lang="en-US" sz="3000" dirty="0" err="1" smtClean="0"/>
              </a:p>
            </p:txBody>
          </p:sp>
        </mc:Choice>
        <mc:Fallback>
          <p:sp>
            <p:nvSpPr>
              <p:cNvPr id="2" name="TextBox 1"/>
              <p:cNvSpPr txBox="1">
                <a:spLocks noRot="1" noChangeAspect="1" noMove="1" noResize="1" noEditPoints="1" noAdjustHandles="1" noChangeArrowheads="1" noChangeShapeType="1" noTextEdit="1"/>
              </p:cNvSpPr>
              <p:nvPr/>
            </p:nvSpPr>
            <p:spPr>
              <a:xfrm>
                <a:off x="5642042" y="2971800"/>
                <a:ext cx="3460371" cy="461665"/>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65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fr-FR" sz="4800" b="1">
                <a:solidFill>
                  <a:prstClr val="white"/>
                </a:solidFill>
                <a:latin typeface="Helvetica Neue" charset="0"/>
                <a:ea typeface="Helvetica Neue" charset="0"/>
                <a:cs typeface="Helvetica Neue" charset="0"/>
              </a:rPr>
              <a:t>Nous vous remercions !</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fr-FR" sz="1600" b="1">
                <a:solidFill>
                  <a:prstClr val="white"/>
                </a:solidFill>
                <a:latin typeface="Arial" pitchFamily="34" charset="0"/>
                <a:ea typeface="ヒラギノ角ゴ Pro W3" pitchFamily="125" charset="-128"/>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fr-FR"/>
              <a:t>C'est le service qui nous rassemble aujourd’hui.</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fr-FR" sz="2200">
                <a:solidFill>
                  <a:schemeClr val="accent2">
                    <a:lumMod val="50000"/>
                  </a:schemeClr>
                </a:solidFill>
                <a:latin typeface="Arial" panose="020B0604020202020204" pitchFamily="34" charset="0"/>
                <a:cs typeface="Arial" panose="020B0604020202020204" pitchFamily="34" charset="0"/>
              </a:rPr>
              <a:t>Quels sont nos objectifs de service en tant qu'association ?</a:t>
            </a:r>
          </a:p>
          <a:p>
            <a:pPr lvl="0">
              <a:buClr>
                <a:srgbClr val="EBB700"/>
              </a:buClr>
            </a:pPr>
            <a:r>
              <a:rPr lang="fr-FR" sz="2200">
                <a:solidFill>
                  <a:schemeClr val="accent2">
                    <a:lumMod val="50000"/>
                  </a:schemeClr>
                </a:solidFill>
                <a:latin typeface="Arial" panose="020B0604020202020204" pitchFamily="34" charset="0"/>
                <a:cs typeface="Arial" panose="020B0604020202020204" pitchFamily="34" charset="0"/>
              </a:rPr>
              <a:t>Insister sur les idées de lien, de citoyenneté entre nous et dans le cadre de notre ville, d’un réseau mondial de personnes connectées par la générosité</a:t>
            </a:r>
          </a:p>
          <a:p>
            <a:pPr lvl="0">
              <a:buClr>
                <a:srgbClr val="EBB700"/>
              </a:buClr>
            </a:pPr>
            <a:r>
              <a:rPr lang="fr-FR" sz="2200">
                <a:solidFill>
                  <a:schemeClr val="accent2">
                    <a:lumMod val="50000"/>
                  </a:schemeClr>
                </a:solidFill>
                <a:latin typeface="Arial" panose="020B0604020202020204" pitchFamily="34" charset="0"/>
                <a:cs typeface="Arial" panose="020B0604020202020204" pitchFamily="34" charset="0"/>
              </a:rPr>
              <a:t>Contexte de notre service ?</a:t>
            </a:r>
          </a:p>
          <a:p>
            <a:pPr lvl="0">
              <a:buClr>
                <a:srgbClr val="EBB700"/>
              </a:buClr>
            </a:pPr>
            <a:r>
              <a:rPr lang="fr-FR" sz="2200">
                <a:solidFill>
                  <a:schemeClr val="accent2">
                    <a:lumMod val="50000"/>
                  </a:schemeClr>
                </a:solidFill>
                <a:latin typeface="Arial" panose="020B0604020202020204" pitchFamily="34" charset="0"/>
                <a:cs typeface="Arial" panose="020B0604020202020204" pitchFamily="34" charset="0"/>
              </a:rPr>
              <a:t>Toute explication liée aux questions « Pourquoi sommes-nous tous ici aujourd’hui, pourquoi sommes-nous Lions ? »</a:t>
            </a: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xmlns=""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a16="http://schemas.microsoft.com/office/drawing/2014/main" xmlns=""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fr-FR" sz="3200" dirty="0"/>
              <a:t>Nos actions sont suivies de rapports.</a:t>
            </a: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fr-FR" sz="2000" dirty="0">
                <a:solidFill>
                  <a:schemeClr val="accent2">
                    <a:lumMod val="50000"/>
                  </a:schemeClr>
                </a:solidFill>
                <a:latin typeface="Arial" panose="020B0604020202020204" pitchFamily="34" charset="0"/>
                <a:cs typeface="Arial" panose="020B0604020202020204" pitchFamily="34" charset="0"/>
              </a:rPr>
              <a:t>Nous servons pour le bien de collectivités du monde entier. Mais quelle est l’utilité de nos rapports de service </a:t>
            </a:r>
            <a:r>
              <a:rPr lang="fr-FR" sz="2000" dirty="0" smtClean="0">
                <a:solidFill>
                  <a:schemeClr val="accent2">
                    <a:lumMod val="50000"/>
                  </a:schemeClr>
                </a:solidFill>
                <a:latin typeface="Arial" panose="020B0604020202020204" pitchFamily="34" charset="0"/>
                <a:cs typeface="Arial" panose="020B0604020202020204" pitchFamily="34" charset="0"/>
              </a:rPr>
              <a:t>?</a:t>
            </a:r>
            <a:endParaRPr lang="en-US" sz="2000" dirty="0">
              <a:solidFill>
                <a:schemeClr val="accent2">
                  <a:lumMod val="50000"/>
                </a:schemeClr>
              </a:solidFill>
              <a:latin typeface="Arial" panose="020B0604020202020204" pitchFamily="34" charset="0"/>
              <a:cs typeface="Arial" panose="020B0604020202020204" pitchFamily="34" charset="0"/>
            </a:endParaRPr>
          </a:p>
          <a:p>
            <a:pPr lvl="1">
              <a:lnSpc>
                <a:spcPct val="150000"/>
              </a:lnSpc>
              <a:buFont typeface="Arial" panose="020B0604020202020204" pitchFamily="34" charset="0"/>
              <a:buChar char="•"/>
            </a:pPr>
            <a:r>
              <a:rPr lang="fr-FR" sz="2000" dirty="0">
                <a:solidFill>
                  <a:schemeClr val="accent2">
                    <a:lumMod val="50000"/>
                  </a:schemeClr>
                </a:solidFill>
                <a:latin typeface="Arial" panose="020B0604020202020204" pitchFamily="34" charset="0"/>
                <a:cs typeface="Arial" panose="020B0604020202020204" pitchFamily="34" charset="0"/>
              </a:rPr>
              <a:t>Célébrer les contributions et accomplissements des Lions, des clubs et de notre organisation.</a:t>
            </a:r>
          </a:p>
          <a:p>
            <a:pPr lvl="1">
              <a:lnSpc>
                <a:spcPct val="150000"/>
              </a:lnSpc>
              <a:buFont typeface="Arial" panose="020B0604020202020204" pitchFamily="34" charset="0"/>
              <a:buChar char="•"/>
            </a:pPr>
            <a:r>
              <a:rPr lang="fr-FR" sz="2000" dirty="0">
                <a:solidFill>
                  <a:schemeClr val="accent2">
                    <a:lumMod val="50000"/>
                  </a:schemeClr>
                </a:solidFill>
                <a:latin typeface="Arial" panose="020B0604020202020204" pitchFamily="34" charset="0"/>
                <a:cs typeface="Arial" panose="020B0604020202020204" pitchFamily="34" charset="0"/>
              </a:rPr>
              <a:t>Découvrir et à reproduire des projets de service fructueux.</a:t>
            </a:r>
          </a:p>
          <a:p>
            <a:pPr lvl="1">
              <a:lnSpc>
                <a:spcPct val="150000"/>
              </a:lnSpc>
              <a:buFont typeface="Arial" panose="020B0604020202020204" pitchFamily="34" charset="0"/>
              <a:buChar char="•"/>
            </a:pPr>
            <a:r>
              <a:rPr lang="fr-FR" sz="2000" dirty="0">
                <a:solidFill>
                  <a:schemeClr val="accent2">
                    <a:lumMod val="50000"/>
                  </a:schemeClr>
                </a:solidFill>
                <a:latin typeface="Arial" panose="020B0604020202020204" pitchFamily="34" charset="0"/>
                <a:cs typeface="Arial" panose="020B0604020202020204" pitchFamily="34" charset="0"/>
              </a:rPr>
              <a:t>Fixer des objectifs pour en accroître l’impact.</a:t>
            </a:r>
          </a:p>
          <a:p>
            <a:pPr lvl="1">
              <a:lnSpc>
                <a:spcPct val="150000"/>
              </a:lnSpc>
              <a:buFont typeface="Arial" panose="020B0604020202020204" pitchFamily="34" charset="0"/>
              <a:buChar char="•"/>
            </a:pPr>
            <a:r>
              <a:rPr lang="fr-FR" sz="2000" dirty="0">
                <a:solidFill>
                  <a:schemeClr val="accent2">
                    <a:lumMod val="50000"/>
                  </a:schemeClr>
                </a:solidFill>
                <a:latin typeface="Arial" panose="020B0604020202020204" pitchFamily="34" charset="0"/>
                <a:cs typeface="Arial" panose="020B0604020202020204" pitchFamily="34" charset="0"/>
              </a:rPr>
              <a:t>Davantage sensibiliser l’opinion aux besoins locaux et mondiaux.</a:t>
            </a:r>
          </a:p>
          <a:p>
            <a:pPr lvl="1">
              <a:lnSpc>
                <a:spcPct val="150000"/>
              </a:lnSpc>
              <a:buFont typeface="Arial" panose="020B0604020202020204" pitchFamily="34" charset="0"/>
              <a:buChar char="•"/>
            </a:pPr>
            <a:r>
              <a:rPr lang="fr-FR" sz="2000" dirty="0">
                <a:solidFill>
                  <a:schemeClr val="accent2">
                    <a:lumMod val="50000"/>
                  </a:schemeClr>
                </a:solidFill>
                <a:latin typeface="Arial" panose="020B0604020202020204" pitchFamily="34" charset="0"/>
                <a:cs typeface="Arial" panose="020B0604020202020204" pitchFamily="34" charset="0"/>
              </a:rPr>
              <a:t>Apprenez-en plus sur </a:t>
            </a:r>
            <a:r>
              <a:rPr lang="fr-FR" sz="2000" dirty="0">
                <a:solidFill>
                  <a:schemeClr val="accent2">
                    <a:lumMod val="50000"/>
                  </a:schemeClr>
                </a:solidFill>
                <a:latin typeface="Arial" panose="020B0604020202020204" pitchFamily="34" charset="0"/>
                <a:cs typeface="Arial" panose="020B0604020202020204" pitchFamily="34" charset="0"/>
                <a:hlinkClick r:id="rId4"/>
              </a:rPr>
              <a:t>le rôle de nos rapports de service</a:t>
            </a:r>
            <a:r>
              <a:rPr lang="fr-FR" sz="2000" dirty="0">
                <a:solidFill>
                  <a:schemeClr val="accent2">
                    <a:lumMod val="50000"/>
                  </a:schemeClr>
                </a:solidFill>
                <a:latin typeface="Arial" panose="020B0604020202020204" pitchFamily="34" charset="0"/>
                <a:cs typeface="Arial" panose="020B0604020202020204" pitchFamily="34" charset="0"/>
              </a:rPr>
              <a:t>.</a:t>
            </a:r>
          </a:p>
          <a:p>
            <a:pPr lvl="1">
              <a:lnSpc>
                <a:spcPct val="150000"/>
              </a:lnSpc>
              <a:buFont typeface="Arial" panose="020B0604020202020204" pitchFamily="34" charset="0"/>
              <a:buChar cha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xmlns=""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a16="http://schemas.microsoft.com/office/drawing/2014/main" xmlns=""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755795" cy="3710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fr-FR" sz="2000" dirty="0">
                <a:solidFill>
                  <a:srgbClr val="D9D9D9">
                    <a:lumMod val="50000"/>
                  </a:srgbClr>
                </a:solidFill>
                <a:latin typeface="Arial" panose="020B0604020202020204" pitchFamily="34" charset="0"/>
                <a:cs typeface="Arial" panose="020B0604020202020204" pitchFamily="34" charset="0"/>
              </a:rPr>
              <a:t>Il est difficile de se motiver lorsqu’on ne peut pas se rendre compte de l’impact de son action à grande échelle et que seules quelques personnes ont accès à cette information.</a:t>
            </a:r>
            <a:br>
              <a:rPr lang="fr-FR" sz="2000" dirty="0">
                <a:solidFill>
                  <a:srgbClr val="D9D9D9">
                    <a:lumMod val="50000"/>
                  </a:srgbClr>
                </a:solidFill>
                <a:latin typeface="Arial" panose="020B0604020202020204" pitchFamily="34" charset="0"/>
                <a:cs typeface="Arial" panose="020B0604020202020204" pitchFamily="34" charset="0"/>
              </a:rPr>
            </a:br>
            <a:endParaRPr lang="fr-FR" sz="2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2000" dirty="0">
                <a:solidFill>
                  <a:srgbClr val="D9D9D9">
                    <a:lumMod val="50000"/>
                  </a:srgbClr>
                </a:solidFill>
                <a:latin typeface="Arial" panose="020B0604020202020204" pitchFamily="34" charset="0"/>
                <a:cs typeface="Arial" panose="020B0604020202020204" pitchFamily="34" charset="0"/>
              </a:rPr>
              <a:t>Les rapports sont une activité chronophage.</a:t>
            </a:r>
            <a:br>
              <a:rPr lang="fr-FR" sz="2000" dirty="0">
                <a:solidFill>
                  <a:srgbClr val="D9D9D9">
                    <a:lumMod val="50000"/>
                  </a:srgbClr>
                </a:solidFill>
                <a:latin typeface="Arial" panose="020B0604020202020204" pitchFamily="34" charset="0"/>
                <a:cs typeface="Arial" panose="020B0604020202020204" pitchFamily="34" charset="0"/>
              </a:rPr>
            </a:br>
            <a:endParaRPr lang="fr-FR" sz="2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2000" dirty="0">
                <a:solidFill>
                  <a:srgbClr val="D9D9D9">
                    <a:lumMod val="50000"/>
                  </a:srgbClr>
                </a:solidFill>
                <a:latin typeface="Arial" panose="020B0604020202020204" pitchFamily="34" charset="0"/>
                <a:cs typeface="Arial" panose="020B0604020202020204" pitchFamily="34" charset="0"/>
              </a:rPr>
              <a:t>Nous établissons habituellement nos rapports d’activité à la fin du mois. Il est difficile de se souvenir de tous les détails de l’activité.</a:t>
            </a:r>
            <a:br>
              <a:rPr lang="fr-FR" sz="2000" dirty="0">
                <a:solidFill>
                  <a:srgbClr val="D9D9D9">
                    <a:lumMod val="50000"/>
                  </a:srgbClr>
                </a:solidFill>
                <a:latin typeface="Arial" panose="020B0604020202020204" pitchFamily="34" charset="0"/>
                <a:cs typeface="Arial" panose="020B0604020202020204" pitchFamily="34" charset="0"/>
              </a:rPr>
            </a:br>
            <a:endParaRPr lang="fr-FR" sz="2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2000" dirty="0">
                <a:solidFill>
                  <a:srgbClr val="D9D9D9">
                    <a:lumMod val="50000"/>
                  </a:srgbClr>
                </a:solidFill>
                <a:latin typeface="Arial" panose="020B0604020202020204" pitchFamily="34" charset="0"/>
                <a:cs typeface="Arial" panose="020B0604020202020204" pitchFamily="34" charset="0"/>
              </a:rPr>
              <a:t>Les paramètres de création des rapports ne sont pas toujours clairs.</a:t>
            </a:r>
          </a:p>
          <a:p>
            <a:pPr lvl="1">
              <a:lnSpc>
                <a:spcPct val="150000"/>
              </a:lnSpc>
              <a:buClr>
                <a:srgbClr val="EBB700"/>
              </a:buClr>
              <a:buFont typeface="Arial" panose="020B0604020202020204" pitchFamily="34" charset="0"/>
              <a:buChar char="•"/>
            </a:pPr>
            <a:endParaRPr lang="en-US" sz="2200" dirty="0">
              <a:solidFill>
                <a:srgbClr val="D9D9D9">
                  <a:lumMod val="50000"/>
                </a:srgb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rgbClr val="D9D9D9">
                  <a:lumMod val="50000"/>
                </a:srgb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a16="http://schemas.microsoft.com/office/drawing/2014/main" xmlns="" id="{7F032926-641D-5D4A-8F4C-7F84F0EBC5AC}"/>
              </a:ext>
            </a:extLst>
          </p:cNvPr>
          <p:cNvSpPr txBox="1">
            <a:spLocks/>
          </p:cNvSpPr>
          <p:nvPr/>
        </p:nvSpPr>
        <p:spPr>
          <a:xfrm>
            <a:off x="685800" y="682565"/>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dirty="0"/>
              <a:t>Inconvénients liés aux rapports.</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fr-FR" sz="4050"/>
              <a:t>Soutien au service des Lions</a:t>
            </a: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i="1" dirty="0">
                <a:solidFill>
                  <a:prstClr val="white"/>
                </a:solidFill>
              </a:rPr>
              <a:t>Vue d'ensemble des applications numériques </a:t>
            </a:r>
            <a:r>
              <a:rPr lang="fr-FR" sz="2400" b="0" i="1" dirty="0" smtClean="0">
                <a:solidFill>
                  <a:prstClr val="white"/>
                </a:solidFill>
              </a:rPr>
              <a:t/>
            </a:r>
            <a:br>
              <a:rPr lang="fr-FR" sz="2400" b="0" i="1" dirty="0" smtClean="0">
                <a:solidFill>
                  <a:prstClr val="white"/>
                </a:solidFill>
              </a:rPr>
            </a:br>
            <a:r>
              <a:rPr lang="fr-FR" sz="2400" b="0" i="1" dirty="0" smtClean="0">
                <a:solidFill>
                  <a:prstClr val="white"/>
                </a:solidFill>
              </a:rPr>
              <a:t>pour </a:t>
            </a:r>
            <a:r>
              <a:rPr lang="fr-FR" sz="2400" b="0" i="1" dirty="0">
                <a:solidFill>
                  <a:prstClr val="white"/>
                </a:solidFill>
              </a:rPr>
              <a:t>Lions et </a:t>
            </a:r>
            <a:r>
              <a:rPr lang="fr-FR" sz="2400" b="0" i="1" dirty="0" err="1">
                <a:solidFill>
                  <a:prstClr val="white"/>
                </a:solidFill>
              </a:rPr>
              <a:t>Leos</a:t>
            </a:r>
            <a:endParaRPr lang="fr-FR" sz="2400" b="0" i="1" dirty="0">
              <a:solidFill>
                <a:prstClr val="white"/>
              </a:solidFill>
            </a:endParaRP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fr-FR">
                <a:solidFill>
                  <a:prstClr val="white">
                    <a:alpha val="44000"/>
                  </a:prstClr>
                </a:solidFill>
              </a:rPr>
              <a:t>M </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en-US" sz="1000" smtClean="0">
              <a:solidFill>
                <a:prstClr val="white"/>
              </a:solidFill>
            </a:endParaRPr>
          </a:p>
        </p:txBody>
      </p:sp>
      <p:sp>
        <p:nvSpPr>
          <p:cNvPr id="11" name="Title 1"/>
          <p:cNvSpPr txBox="1">
            <a:spLocks/>
          </p:cNvSpPr>
          <p:nvPr/>
        </p:nvSpPr>
        <p:spPr>
          <a:xfrm>
            <a:off x="6096000" y="743692"/>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5000" b="1">
                <a:solidFill>
                  <a:prstClr val="white"/>
                </a:solidFill>
                <a:latin typeface="Arial" charset="0"/>
                <a:ea typeface="Arial" charset="0"/>
                <a:cs typeface="Arial" charset="0"/>
              </a:rPr>
              <a:t>Votre compte Lion</a:t>
            </a:r>
          </a:p>
        </p:txBody>
      </p:sp>
      <p:sp>
        <p:nvSpPr>
          <p:cNvPr id="12" name="Rectangle 11"/>
          <p:cNvSpPr/>
          <p:nvPr/>
        </p:nvSpPr>
        <p:spPr>
          <a:xfrm>
            <a:off x="6330467" y="2366821"/>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a16="http://schemas.microsoft.com/office/drawing/2014/main" xmlns="" id="{6D47FA3D-6ED0-834D-914A-30CB8CB87125}"/>
              </a:ext>
            </a:extLst>
          </p:cNvPr>
          <p:cNvSpPr txBox="1">
            <a:spLocks/>
          </p:cNvSpPr>
          <p:nvPr/>
        </p:nvSpPr>
        <p:spPr>
          <a:xfrm>
            <a:off x="6209678" y="2700089"/>
            <a:ext cx="5411303"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fr-FR" sz="1800">
                <a:solidFill>
                  <a:prstClr val="white"/>
                </a:solidFill>
                <a:latin typeface="Arial" charset="0"/>
                <a:ea typeface="Arial" charset="0"/>
                <a:cs typeface="Arial" charset="0"/>
              </a:rPr>
              <a:t>Le compte Lion est notre système de connexion universel.</a:t>
            </a:r>
          </a:p>
          <a:p>
            <a:pPr marL="560070" lvl="1" indent="-285750">
              <a:lnSpc>
                <a:spcPct val="105000"/>
              </a:lnSpc>
              <a:spcBef>
                <a:spcPct val="0"/>
              </a:spcBef>
              <a:spcAft>
                <a:spcPts val="1200"/>
              </a:spcAft>
              <a:buClr>
                <a:schemeClr val="bg1"/>
              </a:buClr>
              <a:buSzPct val="100000"/>
              <a:buFont typeface="Arial" pitchFamily="34" charset="0"/>
              <a:buChar char="•"/>
            </a:pPr>
            <a:r>
              <a:rPr lang="fr-FR" sz="1800">
                <a:solidFill>
                  <a:prstClr val="white"/>
                </a:solidFill>
                <a:latin typeface="Arial" charset="0"/>
                <a:ea typeface="Arial" charset="0"/>
                <a:cs typeface="Arial" charset="0"/>
              </a:rPr>
              <a:t>Il vous donne accès à :</a:t>
            </a:r>
          </a:p>
          <a:p>
            <a:pPr marL="1017237" lvl="2" indent="-285750">
              <a:spcBef>
                <a:spcPct val="0"/>
              </a:spcBef>
              <a:spcAft>
                <a:spcPts val="1200"/>
              </a:spcAft>
              <a:buClr>
                <a:schemeClr val="bg1"/>
              </a:buClr>
              <a:buSzPct val="100000"/>
            </a:pPr>
            <a:r>
              <a:rPr lang="fr-FR">
                <a:solidFill>
                  <a:prstClr val="white"/>
                </a:solidFill>
                <a:latin typeface="Arial" charset="0"/>
                <a:ea typeface="Arial" charset="0"/>
                <a:cs typeface="Arial" charset="0"/>
              </a:rPr>
              <a:t>MyLCI</a:t>
            </a:r>
          </a:p>
          <a:p>
            <a:pPr marL="1017237" lvl="2" indent="-285750">
              <a:spcBef>
                <a:spcPct val="0"/>
              </a:spcBef>
              <a:spcAft>
                <a:spcPts val="1200"/>
              </a:spcAft>
              <a:buClr>
                <a:schemeClr val="bg1"/>
              </a:buClr>
            </a:pPr>
            <a:r>
              <a:rPr lang="fr-FR">
                <a:solidFill>
                  <a:prstClr val="white"/>
                </a:solidFill>
                <a:latin typeface="Arial" charset="0"/>
                <a:ea typeface="Arial" charset="0"/>
                <a:cs typeface="Arial" charset="0"/>
              </a:rPr>
              <a:t>MyLion</a:t>
            </a:r>
          </a:p>
          <a:p>
            <a:pPr marL="1017237" lvl="2" indent="-285750">
              <a:spcBef>
                <a:spcPct val="0"/>
              </a:spcBef>
              <a:spcAft>
                <a:spcPts val="1200"/>
              </a:spcAft>
              <a:buClr>
                <a:schemeClr val="bg1"/>
              </a:buClr>
            </a:pPr>
            <a:r>
              <a:rPr lang="fr-FR">
                <a:solidFill>
                  <a:prstClr val="white"/>
                </a:solidFill>
                <a:latin typeface="Arial" charset="0"/>
                <a:ea typeface="Arial" charset="0"/>
                <a:cs typeface="Arial" charset="0"/>
              </a:rPr>
              <a:t>Shop</a:t>
            </a:r>
          </a:p>
          <a:p>
            <a:pPr marL="1017237" lvl="2" indent="-285750">
              <a:spcBef>
                <a:spcPct val="0"/>
              </a:spcBef>
              <a:spcAft>
                <a:spcPts val="1200"/>
              </a:spcAft>
              <a:buClr>
                <a:schemeClr val="bg1"/>
              </a:buClr>
            </a:pPr>
            <a:r>
              <a:rPr lang="fr-FR">
                <a:solidFill>
                  <a:prstClr val="white"/>
                </a:solidFill>
                <a:latin typeface="Arial" charset="0"/>
                <a:ea typeface="Arial" charset="0"/>
                <a:cs typeface="Arial" charset="0"/>
              </a:rPr>
              <a:t>Insights</a:t>
            </a:r>
          </a:p>
          <a:p>
            <a:pPr marL="1017237" lvl="2" indent="-285750">
              <a:spcBef>
                <a:spcPct val="0"/>
              </a:spcBef>
              <a:spcAft>
                <a:spcPts val="1200"/>
              </a:spcAft>
              <a:buClr>
                <a:schemeClr val="bg1"/>
              </a:buClr>
            </a:pPr>
            <a:r>
              <a:rPr lang="fr-FR">
                <a:solidFill>
                  <a:prstClr val="white"/>
                </a:solidFill>
                <a:latin typeface="Arial" charset="0"/>
                <a:ea typeface="Arial" charset="0"/>
                <a:cs typeface="Arial" charset="0"/>
              </a:rPr>
              <a:t>Les applications à venir</a:t>
            </a:r>
          </a:p>
          <a:p>
            <a:pPr marL="560070" lvl="1" indent="-285750">
              <a:lnSpc>
                <a:spcPct val="105000"/>
              </a:lnSpc>
              <a:spcBef>
                <a:spcPct val="0"/>
              </a:spcBef>
              <a:spcAft>
                <a:spcPts val="1200"/>
              </a:spcAft>
              <a:buClr>
                <a:schemeClr val="bg1"/>
              </a:buClr>
              <a:buSzPct val="100000"/>
              <a:buFont typeface="Arial" pitchFamily="34" charset="0"/>
              <a:buChar char="•"/>
            </a:pPr>
            <a:r>
              <a:rPr lang="fr-FR" sz="1800">
                <a:solidFill>
                  <a:prstClr val="white"/>
                </a:solidFill>
                <a:latin typeface="Arial" charset="0"/>
                <a:ea typeface="Arial" charset="0"/>
                <a:cs typeface="Arial" charset="0"/>
              </a:rPr>
              <a:t>Tout Lion et Leo peut créer son compte Lion.</a:t>
            </a:r>
          </a:p>
          <a:p>
            <a:pPr marL="560070" lvl="1" indent="-285750">
              <a:lnSpc>
                <a:spcPct val="105000"/>
              </a:lnSpc>
              <a:spcBef>
                <a:spcPct val="0"/>
              </a:spcBef>
              <a:spcAft>
                <a:spcPts val="1200"/>
              </a:spcAft>
              <a:buClr>
                <a:schemeClr val="bg1"/>
              </a:buClr>
              <a:buSzPct val="100000"/>
              <a:buFont typeface="Arial" pitchFamily="34" charset="0"/>
              <a:buChar char="•"/>
            </a:pPr>
            <a:r>
              <a:rPr lang="fr-FR" sz="1800">
                <a:solidFill>
                  <a:prstClr val="white"/>
                </a:solidFill>
                <a:latin typeface="Arial" charset="0"/>
                <a:ea typeface="Arial" charset="0"/>
                <a:cs typeface="Arial" charset="0"/>
              </a:rPr>
              <a:t>Contactez-nous à </a:t>
            </a:r>
            <a:r>
              <a:rPr lang="fr-FR" sz="1800">
                <a:solidFill>
                  <a:prstClr val="white"/>
                </a:solidFill>
                <a:latin typeface="Arial" charset="0"/>
                <a:ea typeface="Arial" charset="0"/>
                <a:cs typeface="Arial" charset="0"/>
                <a:hlinkClick r:id="rId4"/>
              </a:rPr>
              <a:t>mylion@lionsclubs.org</a:t>
            </a:r>
            <a:r>
              <a:rPr lang="fr-FR" sz="1800">
                <a:solidFill>
                  <a:prstClr val="white"/>
                </a:solidFill>
                <a:latin typeface="Arial" charset="0"/>
                <a:ea typeface="Arial" charset="0"/>
                <a:cs typeface="Arial" charset="0"/>
              </a:rPr>
              <a:t> si vous avez besoin d’assistance.</a:t>
            </a:r>
          </a:p>
          <a:p>
            <a:pPr marL="560070" lvl="1" indent="-285750">
              <a:lnSpc>
                <a:spcPct val="105000"/>
              </a:lnSpc>
              <a:spcBef>
                <a:spcPct val="0"/>
              </a:spcBef>
              <a:spcAft>
                <a:spcPts val="1200"/>
              </a:spcAft>
              <a:buClr>
                <a:srgbClr val="EBB700"/>
              </a:buClr>
              <a:buFont typeface="Arial" pitchFamily="34" charset="0"/>
              <a:buChar char="•"/>
            </a:pPr>
            <a:endParaRPr lang="en-US" sz="1800" b="1" dirty="0">
              <a:solidFill>
                <a:prstClr val="white"/>
              </a:solidFill>
              <a:latin typeface="Arial" charset="0"/>
              <a:ea typeface="Arial" charset="0"/>
              <a:cs typeface="Arial" charset="0"/>
            </a:endParaRPr>
          </a:p>
        </p:txBody>
      </p:sp>
      <p:sp>
        <p:nvSpPr>
          <p:cNvPr id="18" name="TextBox 17">
            <a:extLst>
              <a:ext uri="{FF2B5EF4-FFF2-40B4-BE49-F238E27FC236}">
                <a16:creationId xmlns:a16="http://schemas.microsoft.com/office/drawing/2014/main" xmlns=""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fr-FR" sz="1200" i="1">
                <a:latin typeface="Calibri" panose="020F0502020204030204"/>
              </a:rPr>
              <a:t>Suggestion : Tout Lion et Leo doit avoir son numéro de membre et un numéro de téléphone ou un email à jour dans MyLCI pour s'inscrire.</a:t>
            </a:r>
          </a:p>
        </p:txBody>
      </p:sp>
      <p:grpSp>
        <p:nvGrpSpPr>
          <p:cNvPr id="10" name="Group 9">
            <a:extLst>
              <a:ext uri="{FF2B5EF4-FFF2-40B4-BE49-F238E27FC236}">
                <a16:creationId xmlns:a16="http://schemas.microsoft.com/office/drawing/2014/main" xmlns=""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xmlns=""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xmlns=""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xmlns=""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10028408" cy="646331"/>
          </a:xfrm>
          <a:prstGeom prst="rect">
            <a:avLst/>
          </a:prstGeom>
          <a:noFill/>
        </p:spPr>
        <p:txBody>
          <a:bodyPr wrap="square" rtlCol="0">
            <a:spAutoFit/>
          </a:bodyPr>
          <a:lstStyle/>
          <a:p>
            <a:r>
              <a:rPr lang="fr-FR" sz="3600" b="1" dirty="0">
                <a:solidFill>
                  <a:srgbClr val="0A5496"/>
                </a:solidFill>
                <a:latin typeface="Arial" panose="020B0604020202020204" pitchFamily="34" charset="0"/>
                <a:cs typeface="Arial" panose="020B0604020202020204" pitchFamily="34" charset="0"/>
              </a:rPr>
              <a:t>Sélectionnez l'application de </a:t>
            </a:r>
            <a:r>
              <a:rPr lang="fr-FR" sz="3600" b="1" dirty="0" smtClean="0">
                <a:solidFill>
                  <a:srgbClr val="0A5496"/>
                </a:solidFill>
                <a:latin typeface="Arial" panose="020B0604020202020204" pitchFamily="34" charset="0"/>
                <a:cs typeface="Arial" panose="020B0604020202020204" pitchFamily="34" charset="0"/>
              </a:rPr>
              <a:t>votre choix</a:t>
            </a:r>
            <a:r>
              <a:rPr lang="fr-FR" sz="3600" b="1" dirty="0">
                <a:solidFill>
                  <a:srgbClr val="0A549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fr-FR">
                <a:solidFill>
                  <a:prstClr val="white">
                    <a:alpha val="44000"/>
                  </a:prstClr>
                </a:solidFill>
              </a:rPr>
              <a:t>m</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en-US" sz="1000" smtClean="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fr-FR" sz="6000" b="1">
                <a:solidFill>
                  <a:prstClr val="white"/>
                </a:solidFill>
                <a:latin typeface="Arial" charset="0"/>
                <a:ea typeface="Arial" charset="0"/>
                <a:cs typeface="Arial" charset="0"/>
              </a:rPr>
              <a:t>MyLion</a:t>
            </a:r>
          </a:p>
          <a:p>
            <a:pPr>
              <a:lnSpc>
                <a:spcPct val="150000"/>
              </a:lnSpc>
            </a:pPr>
            <a:r>
              <a:rPr lang="fr-FR" sz="4000" b="1" i="1">
                <a:solidFill>
                  <a:prstClr val="white"/>
                </a:solidFill>
                <a:latin typeface="Arial" charset="0"/>
                <a:ea typeface="Arial" charset="0"/>
                <a:cs typeface="Arial" charset="0"/>
              </a:rPr>
              <a:t>Connectés pour servir.</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a16="http://schemas.microsoft.com/office/drawing/2014/main"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584775"/>
          </a:xfrm>
          <a:prstGeom prst="rect">
            <a:avLst/>
          </a:prstGeom>
          <a:noFill/>
        </p:spPr>
        <p:txBody>
          <a:bodyPr wrap="square" rtlCol="0">
            <a:spAutoFit/>
          </a:bodyPr>
          <a:lstStyle/>
          <a:p>
            <a:r>
              <a:rPr lang="fr-FR" sz="1600" i="1" dirty="0" err="1">
                <a:solidFill>
                  <a:schemeClr val="bg1"/>
                </a:solidFill>
              </a:rPr>
              <a:t>MyLion</a:t>
            </a:r>
            <a:r>
              <a:rPr lang="fr-FR" sz="1600" i="1" dirty="0">
                <a:solidFill>
                  <a:schemeClr val="bg1"/>
                </a:solidFill>
              </a:rPr>
              <a:t> est la destination des rapports d’activité de service à compter du </a:t>
            </a:r>
            <a:r>
              <a:rPr lang="fr-FR" sz="1600" i="1" dirty="0" smtClean="0">
                <a:solidFill>
                  <a:schemeClr val="bg1"/>
                </a:solidFill>
              </a:rPr>
              <a:t/>
            </a:r>
            <a:br>
              <a:rPr lang="fr-FR" sz="1600" i="1" dirty="0" smtClean="0">
                <a:solidFill>
                  <a:schemeClr val="bg1"/>
                </a:solidFill>
              </a:rPr>
            </a:br>
            <a:r>
              <a:rPr lang="fr-FR" sz="1600" i="1" dirty="0" smtClean="0">
                <a:solidFill>
                  <a:schemeClr val="bg1"/>
                </a:solidFill>
              </a:rPr>
              <a:t>1</a:t>
            </a:r>
            <a:r>
              <a:rPr lang="fr-FR" sz="1600" i="1" baseline="30000" dirty="0" smtClean="0">
                <a:solidFill>
                  <a:schemeClr val="bg1"/>
                </a:solidFill>
              </a:rPr>
              <a:t>er</a:t>
            </a:r>
            <a:r>
              <a:rPr lang="fr-FR" sz="1600" i="1" dirty="0" smtClean="0">
                <a:solidFill>
                  <a:schemeClr val="bg1"/>
                </a:solidFill>
              </a:rPr>
              <a:t> </a:t>
            </a:r>
            <a:r>
              <a:rPr lang="fr-FR" sz="1600" i="1" dirty="0">
                <a:solidFill>
                  <a:schemeClr val="bg1"/>
                </a:solidFill>
              </a:rPr>
              <a:t>juillet 2019.</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3982</Words>
  <Application>Microsoft Office PowerPoint</Application>
  <PresentationFormat>Widescreen</PresentationFormat>
  <Paragraphs>323</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28</vt:i4>
      </vt:variant>
    </vt:vector>
  </HeadingPairs>
  <TitlesOfParts>
    <vt:vector size="57" baseType="lpstr">
      <vt:lpstr>Arial</vt:lpstr>
      <vt:lpstr>Arial Hebrew Scholar</vt:lpstr>
      <vt:lpstr>Calibri</vt:lpstr>
      <vt:lpstr>Cambria Math</vt:lpstr>
      <vt:lpstr>Century Gothic</vt:lpstr>
      <vt:lpstr>Century Gothic Regular</vt:lpstr>
      <vt:lpstr>Helvetica</vt:lpstr>
      <vt:lpstr>Helvetica Neue</vt:lpstr>
      <vt:lpstr>Open sans</vt:lpstr>
      <vt:lpstr>Open Sans Regular</vt:lpstr>
      <vt:lpstr>Segoe UI</vt:lpstr>
      <vt:lpstr>Segoe UI Light</vt:lpstr>
      <vt:lpstr>Segoe UI Semibold</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Willems, Philippe</cp:lastModifiedBy>
  <cp:revision>271</cp:revision>
  <cp:lastPrinted>2019-02-19T18:34:58Z</cp:lastPrinted>
  <dcterms:created xsi:type="dcterms:W3CDTF">2019-02-13T18:13:08Z</dcterms:created>
  <dcterms:modified xsi:type="dcterms:W3CDTF">2019-06-07T21:32:32Z</dcterms:modified>
</cp:coreProperties>
</file>