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7" r:id="rId3"/>
    <p:sldMasterId id="2147483692" r:id="rId4"/>
    <p:sldMasterId id="2147483718" r:id="rId5"/>
    <p:sldMasterId id="2147483735" r:id="rId6"/>
    <p:sldMasterId id="2147483757" r:id="rId7"/>
    <p:sldMasterId id="2147483769" r:id="rId8"/>
    <p:sldMasterId id="2147483800" r:id="rId9"/>
    <p:sldMasterId id="2147483813" r:id="rId10"/>
    <p:sldMasterId id="2147483823" r:id="rId11"/>
    <p:sldMasterId id="2147483843" r:id="rId12"/>
    <p:sldMasterId id="2147483861" r:id="rId13"/>
    <p:sldMasterId id="2147483882" r:id="rId14"/>
    <p:sldMasterId id="2147483896" r:id="rId15"/>
  </p:sldMasterIdLst>
  <p:notesMasterIdLst>
    <p:notesMasterId r:id="rId43"/>
  </p:notesMasterIdLst>
  <p:sldIdLst>
    <p:sldId id="257" r:id="rId16"/>
    <p:sldId id="329" r:id="rId17"/>
    <p:sldId id="325" r:id="rId18"/>
    <p:sldId id="334" r:id="rId19"/>
    <p:sldId id="332" r:id="rId20"/>
    <p:sldId id="321" r:id="rId21"/>
    <p:sldId id="333" r:id="rId22"/>
    <p:sldId id="354" r:id="rId23"/>
    <p:sldId id="260" r:id="rId24"/>
    <p:sldId id="340" r:id="rId25"/>
    <p:sldId id="342" r:id="rId26"/>
    <p:sldId id="353" r:id="rId27"/>
    <p:sldId id="326" r:id="rId28"/>
    <p:sldId id="330" r:id="rId29"/>
    <p:sldId id="350" r:id="rId30"/>
    <p:sldId id="355" r:id="rId31"/>
    <p:sldId id="356" r:id="rId32"/>
    <p:sldId id="360" r:id="rId33"/>
    <p:sldId id="346" r:id="rId34"/>
    <p:sldId id="347" r:id="rId35"/>
    <p:sldId id="358" r:id="rId36"/>
    <p:sldId id="320" r:id="rId37"/>
    <p:sldId id="339" r:id="rId38"/>
    <p:sldId id="348" r:id="rId39"/>
    <p:sldId id="313" r:id="rId40"/>
    <p:sldId id="316" r:id="rId41"/>
    <p:sldId id="279"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Millen, Clare" initials="MC" lastIdx="11" clrIdx="0">
    <p:extLst>
      <p:ext uri="{19B8F6BF-5375-455C-9EA6-DF929625EA0E}">
        <p15:presenceInfo xmlns:p15="http://schemas.microsoft.com/office/powerpoint/2012/main" userId="S-1-5-21-1659004503-1409082233-839522115-110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054"/>
    <a:srgbClr val="0C2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79" autoAdjust="0"/>
    <p:restoredTop sz="91437" autoAdjust="0"/>
  </p:normalViewPr>
  <p:slideViewPr>
    <p:cSldViewPr snapToGrid="0">
      <p:cViewPr varScale="1">
        <p:scale>
          <a:sx n="81" d="100"/>
          <a:sy n="81" d="100"/>
        </p:scale>
        <p:origin x="672"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7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378D85-395F-49FA-B89C-51E7F823889F}" type="datetimeFigureOut">
              <a:rPr lang="en-US" smtClean="0"/>
              <a:t>5/24/2019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4159E8-CA19-4BB0-8ED9-16527D3A2E7E}" type="slidenum">
              <a:rPr lang="en-US" smtClean="0"/>
              <a:t>‹#›</a:t>
            </a:fld>
            <a:endParaRPr lang="en-US" dirty="0"/>
          </a:p>
        </p:txBody>
      </p:sp>
    </p:spTree>
    <p:extLst>
      <p:ext uri="{BB962C8B-B14F-4D97-AF65-F5344CB8AC3E}">
        <p14:creationId xmlns:p14="http://schemas.microsoft.com/office/powerpoint/2010/main" val="22416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sv-SE" sz="1600"/>
              <a:t>Hej allihopa. Jag heter Clare MacMillen </a:t>
            </a:r>
            <a:r>
              <a:rPr lang="sv-SE" sz="1600" baseline="0"/>
              <a:t>och jag är glad över att kunna välkomna er till vår webbseminarium om MyLion.</a:t>
            </a:r>
          </a:p>
          <a:p>
            <a:endParaRPr lang="en-US" sz="1600" baseline="0" dirty="0"/>
          </a:p>
          <a:p>
            <a:endParaRPr lang="en-US" sz="1600"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85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Dessa möjligheter att skapa kontakt, upptäcka andra idéer och mycket mer är möjliga tack vare två stora förändringar hur MyLion fungerar jämfört med MyLCI.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Det första är att alla Lions och Leos kan använda MyLion. Detta är vår första app som är öppen för alla medlemmar.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Det andra, och vårt fokus under dagens webbseminarium, är att det nu finns TVÅ sätt att skapa en aktivitet. I MyLion kan du skapa en aktivitet </a:t>
            </a:r>
            <a:r>
              <a:rPr lang="sv-SE" b="1" baseline="0" dirty="0"/>
              <a:t>INNAN</a:t>
            </a:r>
            <a:r>
              <a:rPr lang="sv-SE" baseline="0" dirty="0"/>
              <a:t> den genomförs eller så kan du inrapportera en aktivitet </a:t>
            </a:r>
            <a:r>
              <a:rPr lang="sv-SE" b="1" baseline="0" dirty="0" smtClean="0"/>
              <a:t>EFTER</a:t>
            </a:r>
            <a:r>
              <a:rPr lang="sv-SE" baseline="0" dirty="0" smtClean="0"/>
              <a:t> det </a:t>
            </a:r>
            <a:r>
              <a:rPr lang="sv-SE" baseline="0" dirty="0"/>
              <a:t>att den har genomförts.</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10</a:t>
            </a:fld>
            <a:endParaRPr lang="en-US" smtClean="0">
              <a:solidFill>
                <a:prstClr val="black"/>
              </a:solidFill>
            </a:endParaRPr>
          </a:p>
        </p:txBody>
      </p:sp>
    </p:spTree>
    <p:extLst>
      <p:ext uri="{BB962C8B-B14F-4D97-AF65-F5344CB8AC3E}">
        <p14:creationId xmlns:p14="http://schemas.microsoft.com/office/powerpoint/2010/main" val="211196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Vi ska börja med att inrapportera en aktivitet efter det att den har genomförts. </a:t>
            </a:r>
          </a:p>
          <a:p>
            <a:endParaRPr lang="en-US" baseline="0" dirty="0"/>
          </a:p>
          <a:p>
            <a:r>
              <a:rPr lang="sv-SE" baseline="0" dirty="0"/>
              <a:t>Om du väljer att inrapportera en aktivitet efter </a:t>
            </a:r>
            <a:r>
              <a:rPr lang="sv-SE" baseline="0" dirty="0" smtClean="0"/>
              <a:t>det </a:t>
            </a:r>
            <a:r>
              <a:rPr lang="sv-SE" baseline="0" dirty="0"/>
              <a:t>att den har genomförts är det inte så stor skillnad mot MyLCI. Endast tjänstemän kan inrapportera en aktivitet efter det att den har genomförts. </a:t>
            </a:r>
            <a:r>
              <a:rPr lang="sv-SE" b="1" baseline="0" dirty="0"/>
              <a:t>Du ska välja ”Inrapportera aktivitet”</a:t>
            </a:r>
            <a:r>
              <a:rPr lang="sv-SE" baseline="0" dirty="0"/>
              <a:t>, därefter ange detaljer om aktiviteten och sedan skicka in.</a:t>
            </a:r>
          </a:p>
          <a:p>
            <a:endParaRPr lang="en-US" baseline="0" dirty="0"/>
          </a:p>
          <a:p>
            <a:r>
              <a:rPr lang="sv-SE" baseline="0" dirty="0"/>
              <a:t>Denna funktion finns även i appen MyLion.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11</a:t>
            </a:fld>
            <a:endParaRPr lang="en-US" smtClean="0">
              <a:solidFill>
                <a:prstClr val="black"/>
              </a:solidFill>
            </a:endParaRPr>
          </a:p>
        </p:txBody>
      </p:sp>
    </p:spTree>
    <p:extLst>
      <p:ext uri="{BB962C8B-B14F-4D97-AF65-F5344CB8AC3E}">
        <p14:creationId xmlns:p14="http://schemas.microsoft.com/office/powerpoint/2010/main" val="57292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a:t>Vi ska titta på en video som visar en medlem som inrapporterar en aktivitet efter det att den har genomförts, genom att använda appen MyLion. </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12</a:t>
            </a:fld>
            <a:endParaRPr lang="en-US" smtClean="0">
              <a:solidFill>
                <a:prstClr val="black"/>
              </a:solidFill>
            </a:endParaRPr>
          </a:p>
        </p:txBody>
      </p:sp>
    </p:spTree>
    <p:extLst>
      <p:ext uri="{BB962C8B-B14F-4D97-AF65-F5344CB8AC3E}">
        <p14:creationId xmlns:p14="http://schemas.microsoft.com/office/powerpoint/2010/main" val="428152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v-SE" sz="1200" b="0" dirty="0">
                <a:solidFill>
                  <a:prstClr val="white"/>
                </a:solidFill>
                <a:latin typeface="Arial" charset="0"/>
                <a:ea typeface="Arial" charset="0"/>
                <a:cs typeface="Arial" charset="0"/>
              </a:rPr>
              <a:t>Nu ska vi titta närmare på det andra sättet att inrapportera i MyLion: Skapa en aktivitet innan den genomförs eller under det att den planeras.</a:t>
            </a:r>
            <a:r>
              <a:rPr lang="sv-SE" sz="1200" b="0" baseline="0" dirty="0">
                <a:solidFill>
                  <a:prstClr val="white"/>
                </a:solidFill>
                <a:latin typeface="Arial" charset="0"/>
                <a:ea typeface="Arial" charset="0"/>
                <a:cs typeface="Arial" charset="0"/>
              </a:rPr>
              <a:t> </a:t>
            </a:r>
            <a:r>
              <a:rPr lang="sv-SE" sz="1200" b="0" dirty="0">
                <a:solidFill>
                  <a:prstClr val="white"/>
                </a:solidFill>
                <a:latin typeface="Arial" charset="0"/>
                <a:ea typeface="Arial" charset="0"/>
                <a:cs typeface="Arial" charset="0"/>
              </a:rPr>
              <a:t>Oavsett om vi åker till affären för att handla mat, arbetar med ett projekt på jobbet eller funderar på nästa serviceprojekt är planering en viktig del i våra liv.</a:t>
            </a:r>
          </a:p>
          <a:p>
            <a:pPr algn="l"/>
            <a:endParaRPr lang="en-US" sz="1200" b="0" kern="0" baseline="0" dirty="0">
              <a:solidFill>
                <a:prstClr val="white"/>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accent2">
                    <a:lumMod val="50000"/>
                  </a:schemeClr>
                </a:solidFill>
                <a:latin typeface="Arial" charset="0"/>
                <a:ea typeface="Arial" charset="0"/>
                <a:cs typeface="Arial" charset="0"/>
              </a:rPr>
              <a:t>Just nu använder Lions och Leos olika verktyg för att planera serviceprojekt. När serviceprojektet är genomfört loggar vi in på MyLCI för att inrapportera det.</a:t>
            </a:r>
            <a:r>
              <a:rPr lang="sv-SE" sz="1200" baseline="0" dirty="0">
                <a:solidFill>
                  <a:schemeClr val="accent2">
                    <a:lumMod val="50000"/>
                  </a:schemeClr>
                </a:solidFill>
                <a:latin typeface="Arial" charset="0"/>
                <a:ea typeface="Arial" charset="0"/>
                <a:cs typeface="Arial" charset="0"/>
              </a:rPr>
              <a:t> Som vi diskuterade tidigare är några av utmaningarna med detta följande: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sv-SE" sz="1200" b="1" baseline="0" dirty="0">
                <a:solidFill>
                  <a:schemeClr val="accent2">
                    <a:lumMod val="50000"/>
                  </a:schemeClr>
                </a:solidFill>
                <a:latin typeface="Arial" charset="0"/>
                <a:ea typeface="Arial" charset="0"/>
                <a:cs typeface="Arial" charset="0"/>
              </a:rPr>
              <a:t>Vi har fördubblat vår arbetsbörda</a:t>
            </a:r>
            <a:r>
              <a:rPr lang="sv-SE" sz="1200" baseline="0" dirty="0">
                <a:solidFill>
                  <a:schemeClr val="accent2">
                    <a:lumMod val="50000"/>
                  </a:schemeClr>
                </a:solidFill>
                <a:latin typeface="Arial" charset="0"/>
                <a:ea typeface="Arial" charset="0"/>
                <a:cs typeface="Arial" charset="0"/>
              </a:rPr>
              <a:t>. Vi har troligen planerat vår aktivitet på Facebook, via e-post eller någon annan </a:t>
            </a:r>
            <a:r>
              <a:rPr lang="sv-SE" sz="1200" baseline="0" dirty="0" smtClean="0">
                <a:solidFill>
                  <a:schemeClr val="accent2">
                    <a:lumMod val="50000"/>
                  </a:schemeClr>
                </a:solidFill>
                <a:latin typeface="Arial" charset="0"/>
                <a:ea typeface="Arial" charset="0"/>
                <a:cs typeface="Arial" charset="0"/>
              </a:rPr>
              <a:t>plattform</a:t>
            </a:r>
            <a:r>
              <a:rPr lang="sv-SE" sz="1200" baseline="0" dirty="0">
                <a:solidFill>
                  <a:schemeClr val="accent2">
                    <a:lumMod val="50000"/>
                  </a:schemeClr>
                </a:solidFill>
                <a:latin typeface="Arial" charset="0"/>
                <a:ea typeface="Arial" charset="0"/>
                <a:cs typeface="Arial" charset="0"/>
              </a:rPr>
              <a:t>. Varför inte planera aktiviteten där vi även kommer att inrapportera den?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sv-SE" sz="1200" b="1" baseline="0" dirty="0">
                <a:solidFill>
                  <a:schemeClr val="accent2">
                    <a:lumMod val="50000"/>
                  </a:schemeClr>
                </a:solidFill>
                <a:latin typeface="Arial" charset="0"/>
                <a:ea typeface="Arial" charset="0"/>
                <a:cs typeface="Arial" charset="0"/>
              </a:rPr>
              <a:t>Vi kanske inte kommer att komma ihåg alla viktiga detaljer om aktiviteten. </a:t>
            </a:r>
            <a:r>
              <a:rPr lang="sv-SE" sz="1200" baseline="0" dirty="0">
                <a:solidFill>
                  <a:schemeClr val="accent2">
                    <a:lumMod val="50000"/>
                  </a:schemeClr>
                </a:solidFill>
                <a:latin typeface="Arial" charset="0"/>
                <a:ea typeface="Arial" charset="0"/>
                <a:cs typeface="Arial" charset="0"/>
              </a:rPr>
              <a:t>Att ange information efter det att aktiviteten har genomförts ökar sannolikheten för att vi kommer att glömma något.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sv-SE" sz="1200" b="1" baseline="0" dirty="0">
                <a:solidFill>
                  <a:schemeClr val="accent2">
                    <a:lumMod val="50000"/>
                  </a:schemeClr>
                </a:solidFill>
                <a:latin typeface="Arial" charset="0"/>
                <a:ea typeface="Arial" charset="0"/>
                <a:cs typeface="Arial" charset="0"/>
              </a:rPr>
              <a:t>Medlemmar som inte är tjänstemän kan inte vara lika aktiva som ledare. </a:t>
            </a:r>
            <a:r>
              <a:rPr lang="sv-SE" sz="1200" baseline="0" dirty="0">
                <a:solidFill>
                  <a:schemeClr val="accent2">
                    <a:lumMod val="50000"/>
                  </a:schemeClr>
                </a:solidFill>
                <a:latin typeface="Arial" charset="0"/>
                <a:ea typeface="Arial" charset="0"/>
                <a:cs typeface="Arial" charset="0"/>
              </a:rPr>
              <a:t>För närvarande kan endast Lions tjänstemän inrapportera serviceaktiviteter, men de som inte är tjänstemän kanske leder aktiviteten.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solidFill>
                  <a:schemeClr val="accent2">
                    <a:lumMod val="50000"/>
                  </a:schemeClr>
                </a:solidFill>
                <a:latin typeface="Arial" charset="0"/>
                <a:cs typeface="Arial" charset="0"/>
              </a:rPr>
              <a:t>MyLion förändrar det. Vi har ny möjlighet att inte endast inrapportera genomförda serviceaktiviteter, utan även kombinera aktivitetens planering och inrapportering.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solidFill>
                  <a:schemeClr val="accent2">
                    <a:lumMod val="50000"/>
                  </a:schemeClr>
                </a:solidFill>
                <a:latin typeface="Arial" charset="0"/>
                <a:cs typeface="Arial" charset="0"/>
              </a:rPr>
              <a:t>Det finns även betydande fördelar med att planera i MyLion. Vi kan: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aseline="0" dirty="0">
                <a:solidFill>
                  <a:schemeClr val="accent2">
                    <a:lumMod val="50000"/>
                  </a:schemeClr>
                </a:solidFill>
                <a:latin typeface="Arial" charset="0"/>
                <a:ea typeface="Arial" charset="0"/>
                <a:cs typeface="Arial" charset="0"/>
              </a:rPr>
              <a:t>Bjuda in andra Lions och Leos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aseline="0" dirty="0">
                <a:solidFill>
                  <a:schemeClr val="accent2">
                    <a:lumMod val="50000"/>
                  </a:schemeClr>
                </a:solidFill>
                <a:latin typeface="Arial" charset="0"/>
                <a:ea typeface="Arial" charset="0"/>
                <a:cs typeface="Arial" charset="0"/>
              </a:rPr>
              <a:t>Skicka meddelanden till medlemmar, för att få hjälpa till med planeringen och dela med sig av uppdateringar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aseline="0" dirty="0">
                <a:solidFill>
                  <a:schemeClr val="accent2">
                    <a:lumMod val="50000"/>
                  </a:schemeClr>
                </a:solidFill>
                <a:latin typeface="Arial" charset="0"/>
                <a:ea typeface="Arial" charset="0"/>
                <a:cs typeface="Arial" charset="0"/>
              </a:rPr>
              <a:t>Vi kan hålla ledare i distriktet och multipeldistriktet uppdaterade om vilka aktiviteter de kan delta i, eftersom dessa aktiviteter är sökbara.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solidFill>
                  <a:schemeClr val="accent2">
                    <a:lumMod val="50000"/>
                  </a:schemeClr>
                </a:solidFill>
                <a:latin typeface="Arial" charset="0"/>
                <a:cs typeface="Arial" charset="0"/>
              </a:rPr>
              <a:t>För att kunna dra nytta av möjligheten att planera en aktivitet i MyLion </a:t>
            </a:r>
            <a:r>
              <a:rPr lang="sv-SE" sz="1200" b="1" baseline="0" dirty="0">
                <a:solidFill>
                  <a:schemeClr val="accent2">
                    <a:lumMod val="50000"/>
                  </a:schemeClr>
                </a:solidFill>
                <a:latin typeface="Arial" charset="0"/>
                <a:cs typeface="Arial" charset="0"/>
              </a:rPr>
              <a:t>väljer vi ”Ny aktivitet”, </a:t>
            </a:r>
            <a:r>
              <a:rPr lang="sv-SE" sz="1200" baseline="0" dirty="0">
                <a:solidFill>
                  <a:schemeClr val="accent2">
                    <a:lumMod val="50000"/>
                  </a:schemeClr>
                </a:solidFill>
                <a:latin typeface="Arial" charset="0"/>
                <a:cs typeface="Arial" charset="0"/>
              </a:rPr>
              <a:t>lägger till alla detaljer om projektet, som tid och plats, bjuder in medlemmar att delta och sedan är det klart. Vi publicerar aktiviteten och när den är genomförd kan tjänstemän logga in för att inrapportera de slutliga detaljerna.</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13</a:t>
            </a:fld>
            <a:endParaRPr lang="en-US" smtClean="0">
              <a:solidFill>
                <a:prstClr val="black"/>
              </a:solidFill>
            </a:endParaRPr>
          </a:p>
        </p:txBody>
      </p:sp>
    </p:spTree>
    <p:extLst>
      <p:ext uri="{BB962C8B-B14F-4D97-AF65-F5344CB8AC3E}">
        <p14:creationId xmlns:p14="http://schemas.microsoft.com/office/powerpoint/2010/main" val="171914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Nu när vi förstår skillnaden mellan planering eller att skapa en ”</a:t>
            </a:r>
            <a:r>
              <a:rPr lang="sv-SE" b="1" dirty="0"/>
              <a:t>Ny aktivitet</a:t>
            </a:r>
            <a:r>
              <a:rPr lang="sv-SE" dirty="0"/>
              <a:t>” i MyLion jämfört med en genomförd aktivitet ska vi titta på en genomgång.</a:t>
            </a:r>
          </a:p>
          <a:p>
            <a:endParaRPr lang="en-US" baseline="0" dirty="0"/>
          </a:p>
          <a:p>
            <a:r>
              <a:rPr lang="sv-SE" baseline="0" dirty="0"/>
              <a:t>Här är en medlem som skapar en kommande aktivitet eller en ”</a:t>
            </a:r>
            <a:r>
              <a:rPr lang="sv-SE" b="1" baseline="0" dirty="0"/>
              <a:t>Ny aktivitet</a:t>
            </a:r>
            <a:r>
              <a:rPr lang="sv-SE" baseline="0" dirty="0"/>
              <a:t>” för klubben i appen MyLion på webbplatsen.</a:t>
            </a:r>
          </a:p>
        </p:txBody>
      </p:sp>
      <p:sp>
        <p:nvSpPr>
          <p:cNvPr id="4" name="Slide Number Placeholder 3"/>
          <p:cNvSpPr>
            <a:spLocks noGrp="1"/>
          </p:cNvSpPr>
          <p:nvPr>
            <p:ph type="sldNum" sz="quarter" idx="10"/>
          </p:nvPr>
        </p:nvSpPr>
        <p:spPr/>
        <p:txBody>
          <a:bodyPr/>
          <a:lstStyle/>
          <a:p>
            <a:fld id="{EE4159E8-CA19-4BB0-8ED9-16527D3A2E7E}" type="slidenum">
              <a:rPr lang="en-US" smtClean="0"/>
              <a:t>14</a:t>
            </a:fld>
            <a:endParaRPr lang="en-US" smtClean="0"/>
          </a:p>
        </p:txBody>
      </p:sp>
    </p:spTree>
    <p:extLst>
      <p:ext uri="{BB962C8B-B14F-4D97-AF65-F5344CB8AC3E}">
        <p14:creationId xmlns:p14="http://schemas.microsoft.com/office/powerpoint/2010/main" val="445675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Som jag nämnde tidigare kan alla klubbmedlemmar skapa ett konto i Lions och använda MyLion. </a:t>
            </a:r>
            <a:r>
              <a:rPr lang="sv-SE" baseline="0" dirty="0"/>
              <a:t>Emellertid kan endast de klubbtjänstemän som visas här inrapportera en aktivitet.</a:t>
            </a:r>
          </a:p>
          <a:p>
            <a:endParaRPr lang="en-US" baseline="0" dirty="0"/>
          </a:p>
          <a:p>
            <a:r>
              <a:rPr lang="sv-SE" baseline="0" dirty="0"/>
              <a:t>Det finns flera andra unika möjligheter som dessa tjänstemän har i MyLion.</a:t>
            </a:r>
          </a:p>
          <a:p>
            <a:endParaRPr lang="en-US" baseline="0" dirty="0"/>
          </a:p>
          <a:p>
            <a:r>
              <a:rPr lang="sv-SE" baseline="0" dirty="0"/>
              <a:t>De kan:</a:t>
            </a:r>
          </a:p>
          <a:p>
            <a:pPr marL="228600" indent="-228600">
              <a:buFont typeface="+mj-lt"/>
              <a:buAutoNum type="arabicPeriod"/>
            </a:pPr>
            <a:endParaRPr lang="en-US" baseline="0" dirty="0"/>
          </a:p>
          <a:p>
            <a:pPr marL="228600" indent="-228600">
              <a:buFont typeface="+mj-lt"/>
              <a:buAutoNum type="arabicPeriod"/>
            </a:pPr>
            <a:r>
              <a:rPr lang="sv-SE" baseline="0" dirty="0"/>
              <a:t>Ta bort aktiviteter skapade av medlemmar</a:t>
            </a:r>
          </a:p>
          <a:p>
            <a:pPr marL="228600" indent="-228600">
              <a:buFont typeface="+mj-lt"/>
              <a:buAutoNum type="arabicPeriod"/>
            </a:pPr>
            <a:r>
              <a:rPr lang="sv-SE" baseline="0" dirty="0"/>
              <a:t>Ändra aktiviteter skapade av medlemmar</a:t>
            </a:r>
          </a:p>
          <a:p>
            <a:pPr marL="228600" indent="-228600">
              <a:buFont typeface="+mj-lt"/>
              <a:buAutoNum type="arabicPeriod"/>
            </a:pPr>
            <a:r>
              <a:rPr lang="sv-SE" baseline="0" dirty="0"/>
              <a:t>Skapa en klubbprofil i appen MyLion.</a:t>
            </a:r>
          </a:p>
          <a:p>
            <a:endParaRPr lang="en-US" baseline="0" dirty="0"/>
          </a:p>
          <a:p>
            <a:r>
              <a:rPr lang="sv-SE" baseline="0" dirty="0"/>
              <a:t>Klubbens profil är en utmärkt möjlighet att berätta mer om klubben för andra medlemmar och för allmänheten som kan vara intresserade av att gå med i er klubb. Klubbprofiler i MyLion visas i funktionen </a:t>
            </a:r>
            <a:r>
              <a:rPr lang="sv-SE" b="1" baseline="0" dirty="0"/>
              <a:t>Hitta en klubb</a:t>
            </a:r>
            <a:r>
              <a:rPr lang="sv-SE" baseline="0" dirty="0"/>
              <a:t> på lionsclubs.org.  Så välj en trevlig bild som representerar klubbens medlemmar, dela med er av en beskrivning om vad som gör klubben speciell och besök därefter </a:t>
            </a:r>
            <a:r>
              <a:rPr lang="sv-SE" b="1" baseline="0" dirty="0"/>
              <a:t>Hitta en klubb</a:t>
            </a:r>
            <a:r>
              <a:rPr lang="sv-SE" baseline="0" dirty="0"/>
              <a:t> på lionsclubs.org, för att se hur klubben visas upp för potentiella medlemmar.</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15</a:t>
            </a:fld>
            <a:endParaRPr lang="en-US" smtClean="0">
              <a:solidFill>
                <a:prstClr val="black"/>
              </a:solidFill>
            </a:endParaRPr>
          </a:p>
        </p:txBody>
      </p:sp>
    </p:spTree>
    <p:extLst>
      <p:ext uri="{BB962C8B-B14F-4D97-AF65-F5344CB8AC3E}">
        <p14:creationId xmlns:p14="http://schemas.microsoft.com/office/powerpoint/2010/main" val="342192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Från våra forum om MyLion på Facebook, distriktens webbseminarier samt återkoppling från Lions och Leos känner vi till att det finns små olikheter hur medlemmarna planerar och inrapporterar hjälpinsatser.</a:t>
            </a:r>
            <a:r>
              <a:rPr lang="sv-SE" baseline="0"/>
              <a:t> Jag tänkte gå igenom några vanliga frågor.</a:t>
            </a:r>
          </a:p>
          <a:p>
            <a:endParaRPr lang="en-US" baseline="0" dirty="0"/>
          </a:p>
          <a:p>
            <a:pPr marL="171450" indent="-171450">
              <a:buFont typeface="Arial" panose="020B0604020202020204" pitchFamily="34" charset="0"/>
              <a:buChar char="•"/>
            </a:pPr>
            <a:r>
              <a:rPr lang="sv-SE" baseline="0"/>
              <a:t>För det första, om du är en medlem med flera titlar är du van med att ändra titlar manuellt i MyLCI. MyLion är uppbyggd på ett annat sätt. Om du är en medlem med flera titlar kommer MyLion ta hänsyn till alla dina titlar inom Lions Clubs International och ge dig behörighet baserat på alla dessa titlar. Du behöver inte ändra din roll.</a:t>
            </a:r>
          </a:p>
          <a:p>
            <a:endParaRPr lang="en-US" baseline="0" dirty="0"/>
          </a:p>
          <a:p>
            <a:pPr marL="628650" lvl="1" indent="-171450">
              <a:buFont typeface="Arial" panose="020B0604020202020204" pitchFamily="34" charset="0"/>
              <a:buChar char="•"/>
            </a:pPr>
            <a:endParaRPr lang="en-US" baseline="0" dirty="0">
              <a:solidFill>
                <a:schemeClr val="tx1"/>
              </a:solidFill>
            </a:endParaRPr>
          </a:p>
          <a:p>
            <a:pPr marL="171450" lvl="0" indent="-171450">
              <a:buFont typeface="Arial" panose="020B0604020202020204" pitchFamily="34" charset="0"/>
              <a:buChar char="•"/>
            </a:pPr>
            <a:r>
              <a:rPr lang="sv-SE" baseline="0">
                <a:solidFill>
                  <a:schemeClr val="tx1"/>
                </a:solidFill>
              </a:rPr>
              <a:t>För det andra, samtidigt som MyLion är vår destination för inrapportering av serviceaktiviteter från och med den 1 juli 2019 kommer tjänstemän att kunna dra nytta av övergångsperioden avseende 2018-2019. Du kan inrapportera serviceaktiviteter för 2018-2019 till och med den 15 juli 2019.</a:t>
            </a:r>
          </a:p>
          <a:p>
            <a:endParaRPr lang="en-US" baseline="0" dirty="0">
              <a:solidFill>
                <a:schemeClr val="tx1"/>
              </a:solidFill>
            </a:endParaRP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16</a:t>
            </a:fld>
            <a:endParaRPr lang="en-US" smtClean="0">
              <a:solidFill>
                <a:prstClr val="black"/>
              </a:solidFill>
            </a:endParaRPr>
          </a:p>
        </p:txBody>
      </p:sp>
    </p:spTree>
    <p:extLst>
      <p:ext uri="{BB962C8B-B14F-4D97-AF65-F5344CB8AC3E}">
        <p14:creationId xmlns:p14="http://schemas.microsoft.com/office/powerpoint/2010/main" val="38714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171450" indent="-171450">
              <a:buFont typeface="Arial" panose="020B0604020202020204" pitchFamily="34" charset="0"/>
              <a:buChar char="•"/>
            </a:pPr>
            <a:r>
              <a:rPr lang="sv-SE" baseline="0" dirty="0"/>
              <a:t>För medlemmar som har börjat använda MyLion finns det ofta frågor om viktiga aktiviteter. Var är de</a:t>
            </a:r>
            <a:r>
              <a:rPr lang="sv-SE" baseline="0" dirty="0" smtClean="0"/>
              <a:t>? </a:t>
            </a:r>
            <a:r>
              <a:rPr lang="sv-SE" baseline="0" dirty="0"/>
              <a:t>Och vad är de</a:t>
            </a:r>
            <a:r>
              <a:rPr lang="sv-SE" baseline="0" dirty="0" smtClean="0"/>
              <a:t>?</a:t>
            </a:r>
          </a:p>
          <a:p>
            <a:pPr marL="0" indent="0">
              <a:buFont typeface="Arial" panose="020B0604020202020204" pitchFamily="34" charset="0"/>
              <a:buNone/>
            </a:pPr>
            <a:endParaRPr lang="sv-SE" baseline="0" dirty="0"/>
          </a:p>
          <a:p>
            <a:pPr marL="628650" lvl="1" indent="-171450">
              <a:buFont typeface="Arial" panose="020B0604020202020204" pitchFamily="34" charset="0"/>
              <a:buChar char="•"/>
            </a:pPr>
            <a:r>
              <a:rPr lang="sv-SE" baseline="0" dirty="0">
                <a:solidFill>
                  <a:schemeClr val="tx1"/>
                </a:solidFill>
              </a:rPr>
              <a:t>Denna funktion i MyLion kommer att finnas i juni 2019.</a:t>
            </a:r>
          </a:p>
          <a:p>
            <a:pPr marL="628650" lvl="1" indent="-171450">
              <a:buFont typeface="Arial" panose="020B0604020202020204" pitchFamily="34" charset="0"/>
              <a:buChar char="•"/>
            </a:pPr>
            <a:r>
              <a:rPr lang="sv-SE" baseline="0" dirty="0">
                <a:solidFill>
                  <a:schemeClr val="tx1"/>
                </a:solidFill>
              </a:rPr>
              <a:t>När vi började utvärdera MyLCI och bygga MyLion insåg vårt team att definitionen och tolkningen av en ”viktig aktivitet” varierade över världen.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solidFill>
                  <a:schemeClr val="tx1"/>
                </a:solidFill>
              </a:rPr>
              <a:t>Med hjälp av det globala arbetsteamet har vi nu kommit fram till en definition för viktiga aktiviteter. </a:t>
            </a:r>
            <a:endParaRPr lang="sv-SE" baseline="0" dirty="0" smtClean="0">
              <a:solidFill>
                <a:schemeClr val="tx1"/>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dirty="0" smtClean="0"/>
              <a:t>En </a:t>
            </a:r>
            <a:r>
              <a:rPr lang="sv-SE" b="1" dirty="0"/>
              <a:t>viktig aktivitet är en återkommande </a:t>
            </a:r>
            <a:r>
              <a:rPr lang="sv-SE" sz="1200" b="1" dirty="0">
                <a:solidFill>
                  <a:srgbClr val="D9D9D9">
                    <a:lumMod val="50000"/>
                  </a:srgbClr>
                </a:solidFill>
                <a:latin typeface="Arial" charset="0"/>
                <a:ea typeface="Arial" charset="0"/>
                <a:cs typeface="Arial" charset="0"/>
              </a:rPr>
              <a:t>aktivitet som representerar identitet och/eller specialisering i den ansvariga klubben, distriktet eller multipeldistriktet</a:t>
            </a:r>
            <a:r>
              <a:rPr lang="sv-SE" sz="1200" dirty="0">
                <a:solidFill>
                  <a:srgbClr val="D9D9D9">
                    <a:lumMod val="50000"/>
                  </a:srgbClr>
                </a:solidFill>
                <a:latin typeface="Arial" charset="0"/>
                <a:ea typeface="Arial" charset="0"/>
                <a:cs typeface="Arial" charset="0"/>
              </a:rPr>
              <a:t>.</a:t>
            </a:r>
          </a:p>
          <a:p>
            <a:pPr marL="628650" lvl="1" indent="-171450">
              <a:buFont typeface="Arial" panose="020B0604020202020204" pitchFamily="34" charset="0"/>
              <a:buChar char="•"/>
            </a:pPr>
            <a:r>
              <a:rPr lang="sv-SE" baseline="0" dirty="0">
                <a:solidFill>
                  <a:schemeClr val="tx1"/>
                </a:solidFill>
              </a:rPr>
              <a:t>Lions och Leos kan använda denna definition som vägledning, för att kategorisera sina ”viktiga aktiviteter”.</a:t>
            </a:r>
          </a:p>
          <a:p>
            <a:pPr marL="628650" lvl="1" indent="-171450">
              <a:buFont typeface="Arial" panose="020B0604020202020204" pitchFamily="34" charset="0"/>
              <a:buChar char="•"/>
            </a:pPr>
            <a:endParaRPr lang="en-US" baseline="0" dirty="0">
              <a:solidFill>
                <a:schemeClr val="tx1"/>
              </a:solidFill>
            </a:endParaRPr>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17</a:t>
            </a:fld>
            <a:endParaRPr lang="en-US" smtClean="0">
              <a:solidFill>
                <a:prstClr val="black"/>
              </a:solidFill>
            </a:endParaRPr>
          </a:p>
        </p:txBody>
      </p:sp>
    </p:spTree>
    <p:extLst>
      <p:ext uri="{BB962C8B-B14F-4D97-AF65-F5344CB8AC3E}">
        <p14:creationId xmlns:p14="http://schemas.microsoft.com/office/powerpoint/2010/main" val="31069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olidFill>
                <a:schemeClr val="tx1"/>
              </a:solidFill>
            </a:endParaRPr>
          </a:p>
          <a:p>
            <a:pPr marL="171450" lvl="0" indent="-171450">
              <a:buFont typeface="Arial" panose="020B0604020202020204" pitchFamily="34" charset="0"/>
              <a:buChar char="•"/>
            </a:pPr>
            <a:r>
              <a:rPr lang="sv-SE" baseline="0" dirty="0">
                <a:solidFill>
                  <a:schemeClr val="tx1"/>
                </a:solidFill>
              </a:rPr>
              <a:t>En annan vanlig fråga är hur vi kategoriserar hjälpinsatser</a:t>
            </a:r>
            <a:r>
              <a:rPr lang="sv-SE" baseline="0" dirty="0" smtClean="0">
                <a:solidFill>
                  <a:schemeClr val="tx1"/>
                </a:solidFill>
              </a:rPr>
              <a:t>.</a:t>
            </a:r>
          </a:p>
          <a:p>
            <a:pPr marL="0" lvl="0" indent="0">
              <a:buFont typeface="Arial" panose="020B0604020202020204" pitchFamily="34" charset="0"/>
              <a:buNone/>
            </a:pPr>
            <a:endParaRPr lang="sv-SE" baseline="0" dirty="0">
              <a:solidFill>
                <a:schemeClr val="tx1"/>
              </a:solidFill>
            </a:endParaRPr>
          </a:p>
          <a:p>
            <a:pPr marL="628650" lvl="1" indent="-171450">
              <a:buFont typeface="Arial" panose="020B0604020202020204" pitchFamily="34" charset="0"/>
              <a:buChar char="•"/>
            </a:pPr>
            <a:r>
              <a:rPr lang="sv-SE" baseline="0" dirty="0">
                <a:solidFill>
                  <a:schemeClr val="tx1"/>
                </a:solidFill>
              </a:rPr>
              <a:t>Tidigare har medlemmarna valt bland 90 olika typer av projekt. Att välja rätt kategori var inte så enkelt, så vårt team som arbetar med serviceaktiviteter har hjälpt till att strömlinjeforma detta. Våra mest populära typer av serviceaktiviteter i MyLCI kommer tillbaka och vi har lagt till några nya alternativ</a:t>
            </a:r>
            <a:r>
              <a:rPr lang="sv-SE" baseline="0" dirty="0" smtClean="0">
                <a:solidFill>
                  <a:schemeClr val="tx1"/>
                </a:solidFill>
              </a:rPr>
              <a:t>.</a:t>
            </a:r>
          </a:p>
          <a:p>
            <a:pPr marL="457200" lvl="1" indent="0">
              <a:buFont typeface="Arial" panose="020B0604020202020204" pitchFamily="34" charset="0"/>
              <a:buNone/>
            </a:pPr>
            <a:endParaRPr lang="sv-SE" baseline="0" dirty="0">
              <a:solidFill>
                <a:schemeClr val="tx1"/>
              </a:solidFill>
            </a:endParaRPr>
          </a:p>
          <a:p>
            <a:pPr marL="628650" lvl="1" indent="-171450">
              <a:buFont typeface="Arial" panose="020B0604020202020204" pitchFamily="34" charset="0"/>
              <a:buChar char="•"/>
            </a:pPr>
            <a:r>
              <a:rPr lang="sv-SE" baseline="0" dirty="0">
                <a:solidFill>
                  <a:schemeClr val="tx1"/>
                </a:solidFill>
              </a:rPr>
              <a:t>På bilden visas stegen att kategorisera er aktivitet.</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18</a:t>
            </a:fld>
            <a:endParaRPr lang="en-US" smtClean="0">
              <a:solidFill>
                <a:prstClr val="black"/>
              </a:solidFill>
            </a:endParaRPr>
          </a:p>
        </p:txBody>
      </p:sp>
    </p:spTree>
    <p:extLst>
      <p:ext uri="{BB962C8B-B14F-4D97-AF65-F5344CB8AC3E}">
        <p14:creationId xmlns:p14="http://schemas.microsoft.com/office/powerpoint/2010/main" val="361735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Att inrapportera aktiviteter hjälper oss att se och fira det arbete vi gör som Lions och Leos.</a:t>
            </a:r>
            <a:r>
              <a:rPr lang="sv-SE" baseline="0"/>
              <a:t> Vi har flera digitala appar som hjälper medlemmar och tjänstemän att utforska påverkan, sätta upp mål och se hur andra medlemmar bidrar på sina respektive hemorter.</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19</a:t>
            </a:fld>
            <a:endParaRPr lang="en-US" smtClean="0">
              <a:solidFill>
                <a:prstClr val="black"/>
              </a:solidFill>
            </a:endParaRPr>
          </a:p>
        </p:txBody>
      </p:sp>
    </p:spTree>
    <p:extLst>
      <p:ext uri="{BB962C8B-B14F-4D97-AF65-F5344CB8AC3E}">
        <p14:creationId xmlns:p14="http://schemas.microsoft.com/office/powerpoint/2010/main" val="126563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fontScale="92500" lnSpcReduction="20000"/>
          </a:bodyPr>
          <a:lstStyle/>
          <a:p>
            <a:r>
              <a:rPr lang="sv-SE" sz="1600" baseline="0"/>
              <a:t>Vi kommer att ha många deltagare i dag, så med anledning av det stora antalet åhörare kommer vi inte att ha några frågor och svar i slutet av sessionen. Om du har frågor efter detta webbseminarium skickar du e-post till oss på adress mylion@lionsclubs.org och vi kommer att svara dig. Jag kommer att visa e-postadressen igen under webbseminariet och i slutet av presentationen.</a:t>
            </a:r>
          </a:p>
          <a:p>
            <a:endParaRPr lang="en-US" sz="1600" baseline="0" dirty="0"/>
          </a:p>
          <a:p>
            <a:r>
              <a:rPr lang="sv-SE" sz="1600" baseline="0"/>
              <a:t>Så, vad ska vi diskutera i dag?</a:t>
            </a:r>
          </a:p>
          <a:p>
            <a:endParaRPr lang="en-US" sz="1600" dirty="0"/>
          </a:p>
          <a:p>
            <a:r>
              <a:rPr lang="sv-SE" sz="1600"/>
              <a:t>Först ska vi tala lite om hjälpinsatser, eftersom det är själva hjärtat i Lions.</a:t>
            </a:r>
            <a:r>
              <a:rPr lang="sv-SE" sz="1600" baseline="0"/>
              <a:t> </a:t>
            </a:r>
          </a:p>
          <a:p>
            <a:endParaRPr lang="en-US" sz="1600" dirty="0"/>
          </a:p>
          <a:p>
            <a:r>
              <a:rPr lang="sv-SE" sz="1600"/>
              <a:t>Därefter ska vi tala om den digitala världen i Lions, till exempel Lions konto, MyLion och några andra digitala applikationer som finns för våra medlemmar.</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a:t>Slutligen ska vi titta närmare på stegen för att komma igång med MyLion.</a:t>
            </a:r>
          </a:p>
          <a:p>
            <a:endParaRPr lang="en-US" sz="1600" dirty="0"/>
          </a:p>
          <a:p>
            <a:endParaRPr lang="en-US" sz="1600" dirty="0"/>
          </a:p>
        </p:txBody>
      </p:sp>
    </p:spTree>
    <p:extLst>
      <p:ext uri="{BB962C8B-B14F-4D97-AF65-F5344CB8AC3E}">
        <p14:creationId xmlns:p14="http://schemas.microsoft.com/office/powerpoint/2010/main" val="1870564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Rapportsidan i MyLion innehåller data om hjälpinsatser ner till individuell aktivitetsnivå samt data om antal människor som har fått hjälp och antal arbetstimmar.</a:t>
            </a:r>
            <a:r>
              <a:rPr lang="sv-SE" baseline="0"/>
              <a:t> Användarna kan se data för klubben, distriktet, multipeldistriktet, konstitutionellt område och globalt.</a:t>
            </a:r>
          </a:p>
          <a:p>
            <a:endParaRPr lang="en-US" baseline="0" dirty="0"/>
          </a:p>
          <a:p>
            <a:r>
              <a:rPr lang="sv-SE" baseline="0"/>
              <a:t>Om du är intresserad av att titta närmare på all den rapportinformation som finns för tjänstemän går du till Insikter, vilken är vår nyaste app.</a:t>
            </a:r>
          </a:p>
          <a:p>
            <a:endParaRPr lang="en-US" baseline="0" dirty="0"/>
          </a:p>
          <a:p>
            <a:r>
              <a:rPr lang="sv-SE" baseline="0"/>
              <a:t>På klubbnivå visar Insikter medlemskap, hjälpinsatser och donationer.  </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20</a:t>
            </a:fld>
            <a:endParaRPr lang="en-US" smtClean="0">
              <a:solidFill>
                <a:prstClr val="black"/>
              </a:solidFill>
            </a:endParaRPr>
          </a:p>
        </p:txBody>
      </p:sp>
    </p:spTree>
    <p:extLst>
      <p:ext uri="{BB962C8B-B14F-4D97-AF65-F5344CB8AC3E}">
        <p14:creationId xmlns:p14="http://schemas.microsoft.com/office/powerpoint/2010/main" val="3792339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a:t>Du kan titta närmare på alla dessa data, genom att välja ”</a:t>
            </a:r>
            <a:r>
              <a:rPr lang="sv-SE" b="1" baseline="0" dirty="0"/>
              <a:t>Detaljerad vy</a:t>
            </a:r>
            <a:r>
              <a:rPr lang="sv-SE" baseline="0" dirty="0"/>
              <a:t>”.</a:t>
            </a:r>
          </a:p>
          <a:p>
            <a:endParaRPr lang="en-US" baseline="0" dirty="0"/>
          </a:p>
          <a:p>
            <a:r>
              <a:rPr lang="sv-SE" baseline="0" dirty="0"/>
              <a:t>Avsnittet Serviceaktiviteter i Insikter visar antal människor som har fått hjälp, antal arbetstimmar och aktiviteter för varje global fråga.</a:t>
            </a:r>
          </a:p>
          <a:p>
            <a:endParaRPr lang="en-US" baseline="0" dirty="0"/>
          </a:p>
          <a:p>
            <a:r>
              <a:rPr lang="sv-SE" baseline="0" dirty="0"/>
              <a:t>Där visas även jämförelser, genomsnitt och trender inom hjälpinsatser.</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21</a:t>
            </a:fld>
            <a:endParaRPr lang="en-US" smtClean="0">
              <a:solidFill>
                <a:prstClr val="black"/>
              </a:solidFill>
            </a:endParaRPr>
          </a:p>
        </p:txBody>
      </p:sp>
    </p:spTree>
    <p:extLst>
      <p:ext uri="{BB962C8B-B14F-4D97-AF65-F5344CB8AC3E}">
        <p14:creationId xmlns:p14="http://schemas.microsoft.com/office/powerpoint/2010/main" val="2706013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600" dirty="0"/>
              <a:t>I dag har vi gått igenom ganska mycket information om MyLion, men det är omöjligt att gå igenom allt!</a:t>
            </a:r>
            <a:r>
              <a:rPr lang="sv-SE" sz="1600" baseline="0" dirty="0"/>
              <a:t> </a:t>
            </a:r>
            <a:endParaRPr lang="sv-SE" sz="1600" baseline="0" dirty="0" smtClean="0"/>
          </a:p>
          <a:p>
            <a:r>
              <a:rPr lang="sv-SE" sz="1600" baseline="0" dirty="0" smtClean="0"/>
              <a:t>Medlemmar </a:t>
            </a:r>
            <a:r>
              <a:rPr lang="sv-SE" sz="1600" baseline="0" dirty="0"/>
              <a:t>som vill ha mer support, utbildningsmaterial eller svar på frågor kan hitta det i våra digitala appar.</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202058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sv-SE" dirty="0"/>
              <a:t>I alla våra digitala appar kan användarna välja ”</a:t>
            </a:r>
            <a:r>
              <a:rPr lang="sv-SE" b="1" dirty="0"/>
              <a:t>Support</a:t>
            </a:r>
            <a:r>
              <a:rPr lang="sv-SE" dirty="0"/>
              <a:t>” och navigera till vår support.</a:t>
            </a:r>
            <a:r>
              <a:rPr lang="sv-SE" baseline="0" dirty="0"/>
              <a:t> </a:t>
            </a:r>
            <a:r>
              <a:rPr lang="sv-SE" baseline="0" dirty="0" smtClean="0"/>
              <a:t>Denna </a:t>
            </a:r>
            <a:r>
              <a:rPr lang="sv-SE" baseline="0" dirty="0"/>
              <a:t>länk leder till frågor och svar, instruktioner samt möjlighet att skicka in frågor eller problem.</a:t>
            </a:r>
          </a:p>
          <a:p>
            <a:endParaRPr lang="en-US" baseline="0" dirty="0"/>
          </a:p>
          <a:p>
            <a:r>
              <a:rPr lang="sv-SE" baseline="0" dirty="0"/>
              <a:t>Vårt supportcenter för medlemmar med information finns också här. Vårt team kommer med glädje att besvara dina frågor via telefon eller e-post.</a:t>
            </a:r>
          </a:p>
          <a:p>
            <a:endParaRPr lang="en-US" baseline="0" dirty="0"/>
          </a:p>
          <a:p>
            <a:r>
              <a:rPr lang="sv-SE" baseline="0" dirty="0"/>
              <a:t>Slutligen har vi en växande grupp på MyLion som kallas </a:t>
            </a:r>
            <a:r>
              <a:rPr lang="sv-SE" b="1" baseline="0" dirty="0"/>
              <a:t>MyLion Forum</a:t>
            </a:r>
            <a:r>
              <a:rPr lang="sv-SE" baseline="0" dirty="0"/>
              <a:t>. Att gå med i detta forum är ett bra sätt att finna uppdaterad information om våra appar, ställa frågor som är av intresse för hela gruppen samt dela med sig av idéer om apparna med andra Lions och Leos.</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23</a:t>
            </a:fld>
            <a:endParaRPr lang="en-US" smtClean="0">
              <a:solidFill>
                <a:prstClr val="black"/>
              </a:solidFill>
            </a:endParaRPr>
          </a:p>
        </p:txBody>
      </p:sp>
    </p:spTree>
    <p:extLst>
      <p:ext uri="{BB962C8B-B14F-4D97-AF65-F5344CB8AC3E}">
        <p14:creationId xmlns:p14="http://schemas.microsoft.com/office/powerpoint/2010/main" val="1881841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sv-SE"/>
              <a:t>Så vad kommer härnäst?</a:t>
            </a:r>
          </a:p>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24</a:t>
            </a:fld>
            <a:endParaRPr lang="en-US" smtClean="0">
              <a:solidFill>
                <a:prstClr val="black"/>
              </a:solidFill>
            </a:endParaRPr>
          </a:p>
        </p:txBody>
      </p:sp>
    </p:spTree>
    <p:extLst>
      <p:ext uri="{BB962C8B-B14F-4D97-AF65-F5344CB8AC3E}">
        <p14:creationId xmlns:p14="http://schemas.microsoft.com/office/powerpoint/2010/main" val="1776533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sz="1200"/>
              <a:t>Det finns tre viktiga saker vi alla kan göra för att komma igång med MyLion och hjälpa våra medlemmar att börja använda MyLion.</a:t>
            </a:r>
          </a:p>
          <a:p>
            <a:endParaRPr lang="en-US" sz="1200" baseline="0" dirty="0"/>
          </a:p>
          <a:p>
            <a:r>
              <a:rPr lang="sv-SE" sz="1200" baseline="0"/>
              <a:t>Först skapar du ditt konto i Lions. Om du redan har skapat ett konto kan du även kontrollera att informationen om alla klubbmedlemmar i MyLion är korrekt. Medlemmarna kan registrera sig till ett konto i Lions om de har en uppdaterad e-postadress eller ett mobilnummer i det internationella medlemsregistret.</a:t>
            </a:r>
          </a:p>
          <a:p>
            <a:endParaRPr lang="en-US" sz="1200" baseline="0" dirty="0"/>
          </a:p>
          <a:p>
            <a:r>
              <a:rPr lang="sv-SE" sz="1200" baseline="0"/>
              <a:t>Därefter lägger du upp din personliga profil och klubbens profil i MyLion. Lägg till en bild, lägg upp en beskrivning och börja göra MyLion personlig för dig.</a:t>
            </a:r>
          </a:p>
          <a:p>
            <a:endParaRPr lang="en-US" sz="1200" baseline="0" dirty="0"/>
          </a:p>
          <a:p>
            <a:r>
              <a:rPr lang="sv-SE" sz="1200" baseline="0"/>
              <a:t>Slutligen planerar och/eller inrapporterar du er nästa serviceaktivitet i MyLion. Ett av de bästa sätten att lära sig appen är att använda den. MyLion kommer att bli vår nya destination för inrapportering av serviceaktiviteter från och med den 1 juli 2019, så istället för att inregistrera er nästa aktivitet i MyLCI bör du prova MyLion!</a:t>
            </a:r>
          </a:p>
          <a:p>
            <a:endParaRPr lang="en-US" sz="1200" baseline="0" dirty="0"/>
          </a:p>
        </p:txBody>
      </p:sp>
      <p:sp>
        <p:nvSpPr>
          <p:cNvPr id="4" name="Slide Number Placeholder 3"/>
          <p:cNvSpPr>
            <a:spLocks noGrp="1"/>
          </p:cNvSpPr>
          <p:nvPr>
            <p:ph type="sldNum" sz="quarter" idx="10"/>
          </p:nvPr>
        </p:nvSpPr>
        <p:spPr/>
        <p:txBody>
          <a:bodyPr/>
          <a:lstStyle/>
          <a:p>
            <a:fld id="{E22C0308-AAF5-4C06-A7C8-09381E4F866E}"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734381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Tack för att du deltagit i dagens webbseminarium.</a:t>
            </a:r>
            <a:r>
              <a:rPr lang="sv-SE" baseline="0" dirty="0"/>
              <a:t> </a:t>
            </a:r>
            <a:r>
              <a:rPr lang="sv-SE" dirty="0"/>
              <a:t>Som jag berättade tidigare, om du har frågor skickar du e-post till oss på adress </a:t>
            </a:r>
            <a:r>
              <a:rPr lang="sv-SE" baseline="0" dirty="0"/>
              <a:t>mylion@lionsclubs.org. </a:t>
            </a:r>
            <a:endParaRPr lang="sv-SE" baseline="0" dirty="0" smtClean="0"/>
          </a:p>
          <a:p>
            <a:r>
              <a:rPr lang="sv-SE" baseline="0" dirty="0" smtClean="0"/>
              <a:t>Vårt </a:t>
            </a:r>
            <a:r>
              <a:rPr lang="sv-SE" baseline="0" dirty="0"/>
              <a:t>supportteam kommer att följa upp med dig, för att se till att du har den information du behöver för att bli framgångsrik på MyLion.</a:t>
            </a:r>
          </a:p>
        </p:txBody>
      </p:sp>
      <p:sp>
        <p:nvSpPr>
          <p:cNvPr id="4" name="Slide Number Placeholder 3"/>
          <p:cNvSpPr>
            <a:spLocks noGrp="1"/>
          </p:cNvSpPr>
          <p:nvPr>
            <p:ph type="sldNum" sz="quarter" idx="10"/>
          </p:nvPr>
        </p:nvSpPr>
        <p:spPr/>
        <p:txBody>
          <a:bodyPr/>
          <a:lstStyle/>
          <a:p>
            <a:fld id="{EE4159E8-CA19-4BB0-8ED9-16527D3A2E7E}" type="slidenum">
              <a:rPr lang="en-US" smtClean="0"/>
              <a:t>26</a:t>
            </a:fld>
            <a:endParaRPr lang="en-US" smtClean="0"/>
          </a:p>
        </p:txBody>
      </p:sp>
    </p:spTree>
    <p:extLst>
      <p:ext uri="{BB962C8B-B14F-4D97-AF65-F5344CB8AC3E}">
        <p14:creationId xmlns:p14="http://schemas.microsoft.com/office/powerpoint/2010/main" val="3581121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sv-SE" sz="1600" baseline="0" dirty="0"/>
              <a:t>Slutligen, detta webbseminarium kommer att spelas in och finnas tillgängligt på lionsclubs.org inom kort. </a:t>
            </a:r>
            <a:endParaRPr lang="sv-SE" sz="1600" baseline="0" dirty="0" smtClean="0"/>
          </a:p>
          <a:p>
            <a:r>
              <a:rPr lang="sv-SE" sz="1600" baseline="0" dirty="0" smtClean="0"/>
              <a:t>Vi </a:t>
            </a:r>
            <a:r>
              <a:rPr lang="sv-SE" sz="1600" baseline="0" dirty="0"/>
              <a:t>kommer även att skicka ut ett mejl med en inspelning (</a:t>
            </a:r>
            <a:r>
              <a:rPr lang="sv-SE" sz="1600" baseline="0" dirty="0" err="1"/>
              <a:t>offlineversion</a:t>
            </a:r>
            <a:r>
              <a:rPr lang="sv-SE" sz="1600" baseline="0" dirty="0"/>
              <a:t>) samt frågor och svar efter det att vår session har avslutats.</a:t>
            </a:r>
          </a:p>
          <a:p>
            <a:endParaRPr lang="en-US" sz="1600" baseline="0" dirty="0"/>
          </a:p>
          <a:p>
            <a:r>
              <a:rPr lang="sv-SE" sz="1600" baseline="0" dirty="0"/>
              <a:t>Återigen tack och ha en underbar dag.</a:t>
            </a:r>
          </a:p>
        </p:txBody>
      </p:sp>
    </p:spTree>
    <p:extLst>
      <p:ext uri="{BB962C8B-B14F-4D97-AF65-F5344CB8AC3E}">
        <p14:creationId xmlns:p14="http://schemas.microsoft.com/office/powerpoint/2010/main" val="130601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Innan vi kan tala om MyLion eller Lions konto måste vi tala om hjälpinsatser.</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a:t>I mer än 100 år har Lions och Leos påverkat samhällen både lokalt och globalt.  I dag har vi 1,4 miljoner medlemmar i 200 länder och geografiska områden och ni, våra klubbtjänstemän, representerar nästan 50 000 klubbar.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a:t>Samtidigt som vår önskan att utföra hjälpinsatser inte har förändrats mycket under de senaste 100 åren finns det många andra saker som har gjort det. Vi har utökat våra officiella språk, börjat kommunicera via teknologi på internet och sett medlemmar från olika länder arbeta tillsammans som dragit nytta av gemensamma resurser, allt för att öka vår påverkan.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a:t>Denna tillväxt av medlemmar och hjälpinsatser innebär att vårt nätverk av medlemmar är starkare och mer komplext än någonsin.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3</a:t>
            </a:fld>
            <a:endParaRPr lang="en-US" smtClean="0">
              <a:solidFill>
                <a:prstClr val="black"/>
              </a:solidFill>
            </a:endParaRPr>
          </a:p>
        </p:txBody>
      </p:sp>
    </p:spTree>
    <p:extLst>
      <p:ext uri="{BB962C8B-B14F-4D97-AF65-F5344CB8AC3E}">
        <p14:creationId xmlns:p14="http://schemas.microsoft.com/office/powerpoint/2010/main" val="181556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Lions består av ett växande antal medlemmar, så en viktig del av vår resa i hjälpinsatser har blivit att inrapportera våra hjälpinsatser för att fånga upp den påverkan Lions har runtom i världen.</a:t>
            </a:r>
          </a:p>
          <a:p>
            <a:endParaRPr lang="en-US" baseline="0" dirty="0"/>
          </a:p>
          <a:p>
            <a:pPr marL="0" indent="0">
              <a:buFont typeface="Arial" panose="020B0604020202020204" pitchFamily="34" charset="0"/>
              <a:buNone/>
            </a:pPr>
            <a:r>
              <a:rPr lang="sv-SE" baseline="0" dirty="0"/>
              <a:t>Vi inrapporterar även hjälpinsatser för att...</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sv-SE" baseline="0" dirty="0"/>
              <a:t>Uppmärksamma de insatser och prestationer som klubbarna och hela organisationen har </a:t>
            </a:r>
            <a:r>
              <a:rPr lang="sv-SE" baseline="0" dirty="0" smtClean="0"/>
              <a:t>utfört.</a:t>
            </a:r>
          </a:p>
          <a:p>
            <a:pPr marL="0" indent="0">
              <a:buFont typeface="Arial" panose="020B0604020202020204" pitchFamily="34" charset="0"/>
              <a:buNone/>
            </a:pPr>
            <a:endParaRPr lang="sv-SE" baseline="0" dirty="0" smtClean="0"/>
          </a:p>
          <a:p>
            <a:pPr marL="171450" indent="-171450">
              <a:buFont typeface="Arial" panose="020B0604020202020204" pitchFamily="34" charset="0"/>
              <a:buChar char="•"/>
            </a:pPr>
            <a:r>
              <a:rPr lang="sv-SE" baseline="0" dirty="0" smtClean="0"/>
              <a:t>Fira </a:t>
            </a:r>
            <a:r>
              <a:rPr lang="sv-SE" baseline="0" dirty="0"/>
              <a:t>och uppskatta kraften i att vi arbetar tillsammans för att göra bra saker.</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sv-SE" baseline="0" dirty="0"/>
              <a:t>Se hur andra har genomfört hjälpinsatser och kanske återupprepa deras aktiviteter i din klubb.</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sv-SE" baseline="0" dirty="0"/>
              <a:t>Hjälpa oss att sätta upp nya mål och uppmuntra till ännu effektivare hjälpinsatser.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sv-SE" baseline="0" dirty="0"/>
              <a:t>Och vi inrapporterar så att vi kan visa vilka frågor som är viktiga för oss globalt och lokalt samt för att uppmuntra andra att tänka på dessa frågor.</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4</a:t>
            </a:fld>
            <a:endParaRPr lang="en-US" smtClean="0">
              <a:solidFill>
                <a:prstClr val="black"/>
              </a:solidFill>
            </a:endParaRPr>
          </a:p>
        </p:txBody>
      </p:sp>
    </p:spTree>
    <p:extLst>
      <p:ext uri="{BB962C8B-B14F-4D97-AF65-F5344CB8AC3E}">
        <p14:creationId xmlns:p14="http://schemas.microsoft.com/office/powerpoint/2010/main" val="360443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a:t>Emellertid har Lions medlemmar berättat att det finns utmaningar med inrapportering av hjälpinsatser.</a:t>
            </a:r>
          </a:p>
          <a:p>
            <a:endParaRPr lang="en-US" baseline="0" dirty="0"/>
          </a:p>
          <a:p>
            <a:pPr marL="171450" indent="-171450">
              <a:buFont typeface="Arial" panose="020B0604020202020204" pitchFamily="34" charset="0"/>
              <a:buChar char="•"/>
            </a:pPr>
            <a:r>
              <a:rPr lang="sv-SE" baseline="0" dirty="0"/>
              <a:t>I dagens värld är vi vana vid att ha tillgång till olika typer av information snabbt och enkelt. Oavsett om det är hur många steg man har tagit i dag eller om elräkningen var så hög förra månaden, vill vi ha information på flera nivåer och </a:t>
            </a:r>
            <a:r>
              <a:rPr lang="sv-SE" baseline="0" dirty="0" smtClean="0"/>
              <a:t>vi vill </a:t>
            </a:r>
            <a:r>
              <a:rPr lang="sv-SE" baseline="0" dirty="0"/>
              <a:t>ha tillgång till den själva. Ibland inom Lions finns inte den enkla och smidiga tillgången.</a:t>
            </a:r>
          </a:p>
          <a:p>
            <a:endParaRPr lang="en-US" baseline="0" dirty="0"/>
          </a:p>
          <a:p>
            <a:pPr marL="171450" indent="-171450">
              <a:buFont typeface="Arial" panose="020B0604020202020204" pitchFamily="34" charset="0"/>
              <a:buChar char="•"/>
            </a:pPr>
            <a:r>
              <a:rPr lang="sv-SE" baseline="0" dirty="0"/>
              <a:t>Inrapportering kan även ta tid. </a:t>
            </a:r>
          </a:p>
          <a:p>
            <a:pPr marL="0" indent="0">
              <a:buFont typeface="Arial" panose="020B0604020202020204" pitchFamily="34" charset="0"/>
              <a:buNone/>
            </a:pPr>
            <a:endParaRPr lang="en-US" baseline="0" dirty="0"/>
          </a:p>
          <a:p>
            <a:pPr marL="628650" lvl="1" indent="-171450">
              <a:buFont typeface="Arial" panose="020B0604020202020204" pitchFamily="34" charset="0"/>
              <a:buChar char="•"/>
            </a:pPr>
            <a:r>
              <a:rPr lang="sv-SE" baseline="0" dirty="0"/>
              <a:t>För närvarande kan endast vissa tjänstemän inrapportera aktiviteter i MyLCI. Detta är bra, så att ledare som du kan ha kontroll över informationens kvalitet som går in i vår databas, men det kan även vara besvärligt. Ibland har vi en klubbmedlem som har ansvarat för en aktivitet och som har all information om när den genomfördes, var den genomfördes och hur den bör beskrivas. Den medlemmen måste vidarebefordra all denna information till en inrapporterande tjänsteman, eftersom han/hon inte inregistrera den själv</a:t>
            </a:r>
            <a:r>
              <a:rPr lang="sv-SE" baseline="0" dirty="0" smtClean="0"/>
              <a:t>.</a:t>
            </a:r>
          </a:p>
          <a:p>
            <a:pPr marL="457200" lvl="1" indent="0">
              <a:buFont typeface="Arial" panose="020B0604020202020204" pitchFamily="34" charset="0"/>
              <a:buNone/>
            </a:pPr>
            <a:endParaRPr lang="sv-SE" baseline="0" dirty="0"/>
          </a:p>
          <a:p>
            <a:pPr marL="628650" lvl="1" indent="-171450">
              <a:buFont typeface="Arial" panose="020B0604020202020204" pitchFamily="34" charset="0"/>
              <a:buChar char="•"/>
            </a:pPr>
            <a:r>
              <a:rPr lang="sv-SE" baseline="0" dirty="0"/>
              <a:t>En annan sak som har med tid att göra är att </a:t>
            </a:r>
            <a:r>
              <a:rPr lang="sv-SE" b="1" baseline="0" dirty="0"/>
              <a:t>vi kan endast inrapportera en aktivitet när den har genomförts</a:t>
            </a:r>
            <a:r>
              <a:rPr lang="sv-SE" baseline="0" dirty="0"/>
              <a:t>, för vi kan inte ange information i MyLCI </a:t>
            </a:r>
            <a:r>
              <a:rPr lang="sv-SE" u="sng" baseline="0" dirty="0"/>
              <a:t>när ett evenemang pågår</a:t>
            </a:r>
            <a:r>
              <a:rPr lang="sv-SE" baseline="0" dirty="0"/>
              <a:t>. Ingen inrapportering av information i realtid och det är inte enkelt att ladda upp bilder. Detta innebär att många av våra klubbar har beslutat sig för att göra all inrapportering i slutet av månaden, trots att det är risk att glömma vissa detaljer.</a:t>
            </a:r>
          </a:p>
          <a:p>
            <a:endParaRPr lang="en-US" baseline="0" dirty="0"/>
          </a:p>
          <a:p>
            <a:pPr marL="171450" indent="-171450">
              <a:buFont typeface="Arial" panose="020B0604020202020204" pitchFamily="34" charset="0"/>
              <a:buChar char="•"/>
            </a:pPr>
            <a:r>
              <a:rPr lang="sv-SE" baseline="0" dirty="0"/>
              <a:t>Slutligen, när vi är inne i systemet och redo att inrapportera </a:t>
            </a:r>
            <a:r>
              <a:rPr lang="sv-SE" baseline="0" dirty="0" smtClean="0"/>
              <a:t>kan </a:t>
            </a:r>
            <a:r>
              <a:rPr lang="sv-SE" baseline="0" dirty="0"/>
              <a:t>vi fortfarande stöta på hinder. Hur kan jag tolka dessa siffror? Hur kan jag kategorisera denna aktivitet? Ibland tolkar vi instruktioner i MyLCI på olika sätt. Det gör att vi ställer en bra fråga: Om vi inte har ett tydligt sätt att inrapportera hjälpinsatser, varför inrapportera alls?</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5</a:t>
            </a:fld>
            <a:endParaRPr lang="en-US" smtClean="0">
              <a:solidFill>
                <a:prstClr val="black"/>
              </a:solidFill>
            </a:endParaRPr>
          </a:p>
        </p:txBody>
      </p:sp>
    </p:spTree>
    <p:extLst>
      <p:ext uri="{BB962C8B-B14F-4D97-AF65-F5344CB8AC3E}">
        <p14:creationId xmlns:p14="http://schemas.microsoft.com/office/powerpoint/2010/main" val="403494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a:solidFill>
                  <a:prstClr val="white"/>
                </a:solidFill>
                <a:latin typeface="Arial" charset="0"/>
                <a:ea typeface="Arial" charset="0"/>
                <a:cs typeface="Arial" charset="0"/>
              </a:rPr>
              <a:t>Dessa utmaningar innebär att det finns möjligheter att göra inrapportering av hjälpinsatser enklare för Lions och Leos.</a:t>
            </a:r>
            <a:r>
              <a:rPr lang="sv-SE" sz="1200" b="0" baseline="0">
                <a:solidFill>
                  <a:prstClr val="white"/>
                </a:solidFill>
                <a:latin typeface="Arial" charset="0"/>
                <a:ea typeface="Arial" charset="0"/>
                <a:cs typeface="Arial" charset="0"/>
              </a:rPr>
              <a:t> Och en stor del av det är att utöka och förbättra våra digitala appar. Vi förändrar inte 100 år av hjälpinsatser, vi ska inte sluta inrapportera, men vi kan göra kontakter, hjälpinsatser, inrapportering och firande enklare.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0" baseline="0" dirty="0">
              <a:solidFill>
                <a:prstClr val="white"/>
              </a:solidFill>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baseline="0">
                <a:solidFill>
                  <a:prstClr val="white"/>
                </a:solidFill>
                <a:latin typeface="Arial" charset="0"/>
                <a:ea typeface="Arial" charset="0"/>
                <a:cs typeface="Arial" charset="0"/>
              </a:rPr>
              <a:t>Så låt oss tala om Lions digitala värld, hur den hjälper dig som tjänsteman och de olika sätt Lions medlemmar hjälper oss att förbättra alla våra digitala appar. </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78496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sv-SE"/>
              <a:t>Det börjar med ditt konto i Lions.</a:t>
            </a:r>
            <a:r>
              <a:rPr lang="sv-SE" baseline="0"/>
              <a:t> Ditt konto i Lions är din nya universella inloggning. </a:t>
            </a:r>
            <a:r>
              <a:rPr lang="sv-SE"/>
              <a:t>Det är din nyckel till Lions digitala appar. Det ger dig tillgång till </a:t>
            </a:r>
            <a:r>
              <a:rPr lang="sv-SE" baseline="0"/>
              <a:t>MyLCI, MyLion, Butik, Insikter (vilken är vår senaste app) och framtida appar. Alla Lions och Leos kan skapa ett konto i Lions.</a:t>
            </a:r>
          </a:p>
          <a:p>
            <a:endParaRPr lang="en-US" b="0" baseline="0" dirty="0"/>
          </a:p>
          <a:p>
            <a:r>
              <a:rPr lang="sv-SE" b="0" baseline="0"/>
              <a:t>Medlemmar som redan har registrerat sig till MyLion behöver inte registrera sig igen för ett konto i Lions. Deras inloggningsuppgifter till MyLion är nu till deras konto i Lions.</a:t>
            </a:r>
          </a:p>
          <a:p>
            <a:endParaRPr lang="en-US" b="0" baseline="0" dirty="0"/>
          </a:p>
          <a:p>
            <a:r>
              <a:rPr lang="sv-SE" sz="1200">
                <a:solidFill>
                  <a:schemeClr val="tx1"/>
                </a:solidFill>
                <a:latin typeface="+mn-lt"/>
                <a:ea typeface="+mn-ea"/>
                <a:cs typeface="+mn-cs"/>
              </a:rPr>
              <a:t>Om du inte redan har registrerat dig för ett konto i Lions är det dags att göra det nu.</a:t>
            </a:r>
            <a:r>
              <a:rPr lang="sv-SE" sz="1200" baseline="0">
                <a:solidFill>
                  <a:schemeClr val="tx1"/>
                </a:solidFill>
                <a:latin typeface="+mn-lt"/>
                <a:ea typeface="+mn-ea"/>
                <a:cs typeface="+mn-cs"/>
              </a:rPr>
              <a:t> </a:t>
            </a:r>
            <a:r>
              <a:rPr lang="sv-SE" sz="1200">
                <a:solidFill>
                  <a:schemeClr val="tx1"/>
                </a:solidFill>
                <a:latin typeface="+mn-lt"/>
                <a:ea typeface="+mn-ea"/>
                <a:cs typeface="+mn-cs"/>
              </a:rPr>
              <a:t>Du måste ha ditt medlemsnummer samt uppdaterad e-postadress eller telefonnummer i MyLCI.  </a:t>
            </a:r>
          </a:p>
          <a:p>
            <a:endParaRPr lang="en-US" sz="1200" b="0" kern="1200" baseline="0" dirty="0">
              <a:solidFill>
                <a:schemeClr val="tx1"/>
              </a:solidFill>
              <a:effectLst/>
              <a:latin typeface="+mn-lt"/>
              <a:ea typeface="+mn-ea"/>
              <a:cs typeface="+mn-cs"/>
            </a:endParaRPr>
          </a:p>
          <a:p>
            <a:r>
              <a:rPr lang="sv-SE" sz="1200" b="1" baseline="0">
                <a:solidFill>
                  <a:schemeClr val="tx1"/>
                </a:solidFill>
                <a:latin typeface="+mn-lt"/>
                <a:ea typeface="+mn-ea"/>
                <a:cs typeface="+mn-cs"/>
              </a:rPr>
              <a:t>För vissa medlemmar var det enkelt att skapa ett Lions konto. För andra medlemmar har vi stött på hinder, till exempel inaktuella telefonnummer och/eller e-postadresser i MyLCI. Vi är införstådda med att detta har varit besvärligt för dem som använder MyLCI, så tack till alla som har kontaktat oss för att få hjälp. </a:t>
            </a:r>
          </a:p>
          <a:p>
            <a:endParaRPr lang="en-US" sz="1200" b="0" kern="1200" baseline="0" dirty="0">
              <a:solidFill>
                <a:schemeClr val="tx1"/>
              </a:solidFill>
              <a:effectLst/>
              <a:latin typeface="+mn-lt"/>
              <a:ea typeface="+mn-ea"/>
              <a:cs typeface="+mn-cs"/>
            </a:endParaRPr>
          </a:p>
          <a:p>
            <a:r>
              <a:rPr lang="sv-SE" sz="1200" b="0" baseline="0">
                <a:solidFill>
                  <a:schemeClr val="tx1"/>
                </a:solidFill>
                <a:latin typeface="+mn-lt"/>
                <a:ea typeface="+mn-ea"/>
                <a:cs typeface="+mn-cs"/>
              </a:rPr>
              <a:t>Om du behöver hjälp med att skapa ett konto, eller under det att du uppmuntrar medlemmar att skapa ett konto, kan du kontakta Lions Clubs Internationals personal via e-post mylion@lionsclubs.org. Vårt supportteam är redo att hjälpa er!</a:t>
            </a:r>
          </a:p>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11769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a:t>När du har loggat in på ditt konto i Lions kan du enkelt navigera mellan våra appar. Lions medlemmar har för närvarande tillgång till alla appar på bilden FÖRUTOM MyLCI. MyLCI fortsätter vara en app för tjänstemän och är därför grå för de medlemmar som inte är tjänstemän.</a:t>
            </a:r>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153249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sv-SE" baseline="0"/>
              <a:t>Låt oss titta på MyLion. MyLion är vår nya app för hjälpinsatser som fokuserar på kärnan i Lions - hjälpinsatser och kamratskap.</a:t>
            </a:r>
          </a:p>
          <a:p>
            <a:endParaRPr lang="en-US" baseline="0" dirty="0"/>
          </a:p>
          <a:p>
            <a:r>
              <a:rPr lang="sv-SE" baseline="0"/>
              <a:t>MyLion erbjuder möjligheter att skapa kontakt med andra medlemmar på ett enklare sätt, att upptäcka och inspireras av serviceaktiviteter runtom i världen samt att marknadsföra våra insatser. </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677798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4.xml"/><Relationship Id="rId4" Type="http://schemas.openxmlformats.org/officeDocument/2006/relationships/image" Target="../media/image9.emf"/></Relationships>
</file>

<file path=ppt/slideLayouts/_rels/slideLayout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9.xml"/><Relationship Id="rId4" Type="http://schemas.openxmlformats.org/officeDocument/2006/relationships/image" Target="../media/image9.emf"/></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2568304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037106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662596857"/>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593380038"/>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34084615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8139687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5861481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578" tIns="56790" rIns="113578" bIns="56790" rtlCol="0" anchor="ctr"/>
          <a:lstStyle/>
          <a:p>
            <a:pPr algn="ctr" fontAlgn="base">
              <a:spcBef>
                <a:spcPct val="0"/>
              </a:spcBef>
              <a:spcAft>
                <a:spcPct val="0"/>
              </a:spcAft>
            </a:pPr>
            <a:endParaRPr lang="en-US" sz="135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1"/>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0920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endParaRPr>
          </a:p>
        </p:txBody>
      </p:sp>
      <p:sp>
        <p:nvSpPr>
          <p:cNvPr id="7" name="Title 1"/>
          <p:cNvSpPr>
            <a:spLocks noGrp="1"/>
          </p:cNvSpPr>
          <p:nvPr>
            <p:ph type="title" hasCustomPrompt="1"/>
          </p:nvPr>
        </p:nvSpPr>
        <p:spPr>
          <a:xfrm>
            <a:off x="0" y="1362737"/>
            <a:ext cx="12174807" cy="1325563"/>
          </a:xfrm>
          <a:prstGeom prst="rect">
            <a:avLst/>
          </a:prstGeom>
        </p:spPr>
        <p:txBody>
          <a:bodyPr>
            <a:normAutofit/>
          </a:bodyPr>
          <a:lstStyle>
            <a:lvl1pPr algn="ctr">
              <a:defRPr sz="3599"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3"/>
            <a:ext cx="9845675" cy="2041525"/>
          </a:xfrm>
          <a:prstGeom prst="rect">
            <a:avLst/>
          </a:prstGeom>
        </p:spPr>
        <p:txBody>
          <a:bodyPr>
            <a:normAutofit/>
          </a:bodyPr>
          <a:lstStyle>
            <a:lvl1pPr marL="0" indent="0" algn="ctr">
              <a:buFontTx/>
              <a:buNone/>
              <a:defRPr sz="2399">
                <a:solidFill>
                  <a:schemeClr val="bg1">
                    <a:lumMod val="50000"/>
                  </a:schemeClr>
                </a:solidFill>
              </a:defRPr>
            </a:lvl1pPr>
            <a:lvl2pPr marL="457017" indent="0" algn="ctr">
              <a:buFontTx/>
              <a:buNone/>
              <a:defRPr sz="2399"/>
            </a:lvl2pPr>
            <a:lvl3pPr marL="914034" indent="0" algn="ctr">
              <a:buFontTx/>
              <a:buNone/>
              <a:defRPr sz="2399"/>
            </a:lvl3pPr>
            <a:lvl4pPr marL="1371051" indent="0" algn="ctr">
              <a:buFontTx/>
              <a:buNone/>
              <a:defRPr sz="2399"/>
            </a:lvl4pPr>
            <a:lvl5pPr marL="1828069" indent="0" algn="ctr">
              <a:buFontTx/>
              <a:buNone/>
              <a:defRPr sz="2399"/>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880242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5573694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Media Placeholder 3">
            <a:extLst>
              <a:ext uri="{FF2B5EF4-FFF2-40B4-BE49-F238E27FC236}">
                <a16:creationId xmlns=""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017077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1"/>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6" y="4239679"/>
            <a:ext cx="6209629" cy="445043"/>
          </a:xfrm>
          <a:prstGeom prst="rect">
            <a:avLst/>
          </a:prstGeom>
        </p:spPr>
        <p:txBody>
          <a:bodyPr anchor="ctr"/>
          <a:lstStyle>
            <a:lvl1pPr marL="0" indent="0" algn="ctr">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8" y="3206478"/>
            <a:ext cx="5672943" cy="535194"/>
          </a:xfrm>
          <a:prstGeom prst="rect">
            <a:avLst/>
          </a:prstGeom>
        </p:spPr>
        <p:txBody>
          <a:bodyPr anchor="t"/>
          <a:lstStyle>
            <a:lvl1pPr marL="0" indent="0" algn="ctr">
              <a:buNone/>
              <a:defRPr sz="2399" b="1">
                <a:solidFill>
                  <a:srgbClr val="082E87"/>
                </a:solidFill>
              </a:defRPr>
            </a:lvl1pPr>
          </a:lstStyle>
          <a:p>
            <a:pPr lvl="0"/>
            <a:r>
              <a:rPr lang="en-US" dirty="0"/>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Tree>
    <p:extLst>
      <p:ext uri="{BB962C8B-B14F-4D97-AF65-F5344CB8AC3E}">
        <p14:creationId xmlns:p14="http://schemas.microsoft.com/office/powerpoint/2010/main" val="2769915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5"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414850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1" y="2743200"/>
            <a:ext cx="3276600" cy="1143000"/>
          </a:xfrm>
          <a:prstGeom prst="rect">
            <a:avLst/>
          </a:prstGeom>
        </p:spPr>
        <p:txBody>
          <a:bodyPr anchor="ctr"/>
          <a:lstStyle>
            <a:lvl1pPr marL="0" indent="0" algn="ctr">
              <a:buNone/>
              <a:defRPr sz="2399"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1558634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399" b="1" dirty="0" err="1">
                <a:solidFill>
                  <a:srgbClr val="0A5496"/>
                </a:solidFill>
                <a:ea typeface="Arial Hebrew Scholar" charset="-79"/>
                <a:cs typeface="Arial" panose="020B0604020202020204" pitchFamily="34" charset="0"/>
              </a:rPr>
              <a:t>Date</a:t>
            </a:r>
            <a:endParaRPr lang="pl-PL" sz="2399" b="1" dirty="0">
              <a:solidFill>
                <a:srgbClr val="0A5496"/>
              </a:solidFill>
              <a:ea typeface="Arial Hebrew Scholar" charset="-79"/>
              <a:cs typeface="Arial" panose="020B0604020202020204" pitchFamily="34" charset="0"/>
            </a:endParaRPr>
          </a:p>
          <a:p>
            <a:r>
              <a:rPr lang="pl-PL" sz="1799" dirty="0">
                <a:solidFill>
                  <a:srgbClr val="0A5496"/>
                </a:solidFill>
                <a:ea typeface="Arial Hebrew Scholar" charset="-79"/>
                <a:cs typeface="Arial" panose="020B0604020202020204" pitchFamily="34" charset="0"/>
              </a:rPr>
              <a:t>00:00-00:00 </a:t>
            </a:r>
          </a:p>
          <a:p>
            <a:r>
              <a:rPr lang="pl-PL" sz="1799" dirty="0" err="1">
                <a:solidFill>
                  <a:srgbClr val="0A5496"/>
                </a:solidFill>
                <a:ea typeface="Arial Hebrew Scholar" charset="-79"/>
                <a:cs typeface="Arial" panose="020B0604020202020204" pitchFamily="34" charset="0"/>
              </a:rPr>
              <a:t>Location</a:t>
            </a:r>
            <a:endParaRPr lang="en-US" sz="1799"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399"/>
            </a:lvl1pPr>
            <a:lvl2pPr marL="518891" indent="0">
              <a:buNone/>
              <a:defRPr sz="2399"/>
            </a:lvl2pPr>
            <a:lvl3pPr marL="914012" indent="0">
              <a:buNone/>
              <a:defRPr sz="2399"/>
            </a:lvl3pPr>
            <a:lvl4pPr marL="1371017" indent="0">
              <a:buNone/>
              <a:defRPr sz="2399"/>
            </a:lvl4pPr>
            <a:lvl5pPr marL="1828024" indent="0">
              <a:buNone/>
              <a:defRPr sz="2399"/>
            </a:lvl5pPr>
          </a:lstStyle>
          <a:p>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deserunt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mollit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anim</a:t>
            </a:r>
            <a:r>
              <a:rPr lang="en-US" sz="2399" kern="0" dirty="0">
                <a:solidFill>
                  <a:schemeClr val="accent6">
                    <a:lumMod val="50000"/>
                    <a:lumOff val="50000"/>
                  </a:schemeClr>
                </a:solidFill>
                <a:latin typeface="Arial" charset="0"/>
                <a:ea typeface="Arial" charset="0"/>
                <a:cs typeface="Arial" charset="0"/>
              </a:rPr>
              <a:t> 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deserunt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mollit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anim</a:t>
            </a:r>
            <a:r>
              <a:rPr lang="en-US" sz="2399" b="1" kern="0" dirty="0">
                <a:solidFill>
                  <a:srgbClr val="0A5496"/>
                </a:solidFill>
                <a:latin typeface="Arial" charset="0"/>
                <a:ea typeface="Arial" charset="0"/>
                <a:cs typeface="Arial" charset="0"/>
              </a:rPr>
              <a:t> </a:t>
            </a:r>
            <a:r>
              <a:rPr lang="en-US" sz="2399" kern="0" dirty="0">
                <a:solidFill>
                  <a:schemeClr val="accent6">
                    <a:lumMod val="50000"/>
                    <a:lumOff val="50000"/>
                  </a:schemeClr>
                </a:solidFill>
                <a:latin typeface="Arial" charset="0"/>
                <a:ea typeface="Arial" charset="0"/>
                <a:cs typeface="Arial" charset="0"/>
              </a:rPr>
              <a:t>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a:t>
            </a:r>
            <a:endParaRPr lang="en-US" sz="2199"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41097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387916"/>
            <a:ext cx="3505200" cy="6245428"/>
          </a:xfrm>
          <a:prstGeom prst="rect">
            <a:avLst/>
          </a:prstGeom>
          <a:noFill/>
        </p:spPr>
        <p:txBody>
          <a:bodyPr wrap="square" rtlCol="0" anchor="b">
            <a:spAutoFit/>
          </a:bodyPr>
          <a:lstStyle/>
          <a:p>
            <a:pPr fontAlgn="base">
              <a:spcBef>
                <a:spcPct val="0"/>
              </a:spcBef>
              <a:spcAft>
                <a:spcPct val="0"/>
              </a:spcAft>
            </a:pPr>
            <a:r>
              <a:rPr lang="en-US" sz="39984">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257175" indent="-257175">
              <a:buFont typeface="Arial" charset="0"/>
              <a:buChar char="•"/>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00699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0" y="3064706"/>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1" y="3587437"/>
            <a:ext cx="6172200" cy="1447800"/>
          </a:xfrm>
          <a:prstGeom prst="rect">
            <a:avLst/>
          </a:prstGeom>
        </p:spPr>
        <p:txBody>
          <a:bodyPr/>
          <a:lstStyle>
            <a:lvl1pPr marL="342763" marR="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sz="2399">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51" y="4343400"/>
            <a:ext cx="1619250" cy="533400"/>
          </a:xfrm>
          <a:prstGeom prst="rect">
            <a:avLst/>
          </a:prstGeom>
        </p:spPr>
        <p:txBody>
          <a:bodyPr/>
          <a:lstStyle>
            <a:lvl1pPr marL="0" indent="0" algn="ctr">
              <a:buNone/>
              <a:defRPr sz="1799" b="1">
                <a:solidFill>
                  <a:schemeClr val="bg1"/>
                </a:solidFill>
                <a:latin typeface="Arial" panose="020B0604020202020204" pitchFamily="34" charset="0"/>
                <a:cs typeface="Arial" panose="020B0604020202020204" pitchFamily="34" charset="0"/>
              </a:defRPr>
            </a:lvl1pPr>
            <a:lvl2pPr marL="518891" indent="0">
              <a:buNone/>
              <a:defRPr sz="1799">
                <a:solidFill>
                  <a:schemeClr val="bg1"/>
                </a:solidFill>
                <a:latin typeface="Arial" panose="020B0604020202020204" pitchFamily="34" charset="0"/>
                <a:cs typeface="Arial" panose="020B0604020202020204" pitchFamily="34" charset="0"/>
              </a:defRPr>
            </a:lvl2pPr>
            <a:lvl3pPr marL="914012" indent="0">
              <a:buNone/>
              <a:defRPr sz="1799">
                <a:solidFill>
                  <a:schemeClr val="bg1"/>
                </a:solidFill>
                <a:latin typeface="Arial" panose="020B0604020202020204" pitchFamily="34" charset="0"/>
                <a:cs typeface="Arial" panose="020B0604020202020204" pitchFamily="34" charset="0"/>
              </a:defRPr>
            </a:lvl3pPr>
            <a:lvl4pPr marL="1371017" indent="0">
              <a:buNone/>
              <a:defRPr sz="1799">
                <a:solidFill>
                  <a:schemeClr val="bg1"/>
                </a:solidFill>
                <a:latin typeface="Arial" panose="020B0604020202020204" pitchFamily="34" charset="0"/>
                <a:cs typeface="Arial" panose="020B0604020202020204" pitchFamily="34" charset="0"/>
              </a:defRPr>
            </a:lvl4pPr>
            <a:lvl5pPr marL="1828024" indent="0">
              <a:buNone/>
              <a:defRPr sz="1799">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398" b="1">
                <a:solidFill>
                  <a:schemeClr val="bg1"/>
                </a:solidFill>
              </a:defRPr>
            </a:lvl1pPr>
            <a:lvl2pPr>
              <a:defRPr sz="4798" b="1"/>
            </a:lvl2pPr>
            <a:lvl3pPr>
              <a:defRPr sz="4798" b="1"/>
            </a:lvl3pPr>
            <a:lvl4pPr>
              <a:defRPr sz="4798" b="1"/>
            </a:lvl4pPr>
            <a:lvl5pPr>
              <a:defRPr sz="4798" b="1"/>
            </a:lvl5pPr>
          </a:lstStyle>
          <a:p>
            <a:pPr lvl="0"/>
            <a:r>
              <a:rPr lang="en-US" dirty="0"/>
              <a:t>1</a:t>
            </a:r>
          </a:p>
        </p:txBody>
      </p:sp>
    </p:spTree>
    <p:extLst>
      <p:ext uri="{BB962C8B-B14F-4D97-AF65-F5344CB8AC3E}">
        <p14:creationId xmlns:p14="http://schemas.microsoft.com/office/powerpoint/2010/main" val="2822218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1"/>
            <a:ext cx="10758130" cy="2813289"/>
          </a:xfrm>
          <a:prstGeom prst="rect">
            <a:avLst/>
          </a:prstGeom>
        </p:spPr>
        <p:txBody>
          <a:bodyPr/>
          <a:lstStyle>
            <a:lvl1pPr marL="257175" marR="0" indent="-257175" algn="l" defTabSz="914034"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660161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552617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35406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5798635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lnSpc>
                <a:spcPts val="2160"/>
              </a:lnSpc>
              <a:spcBef>
                <a:spcPts val="0"/>
              </a:spcBef>
              <a:spcAft>
                <a:spcPts val="2250"/>
              </a:spcAft>
              <a:buNone/>
              <a:defRPr/>
            </a:lvl1pPr>
            <a:lvl2pPr marL="687117" indent="0">
              <a:buNone/>
              <a:defRPr/>
            </a:lvl2pPr>
          </a:lstStyle>
          <a:p>
            <a:pPr>
              <a:lnSpc>
                <a:spcPts val="2880"/>
              </a:lnSpc>
              <a:spcBef>
                <a:spcPts val="0"/>
              </a:spcBef>
              <a:spcAft>
                <a:spcPts val="3000"/>
              </a:spcAft>
            </a:pPr>
            <a:r>
              <a:rPr lang="en-US" sz="2199" b="1" dirty="0">
                <a:solidFill>
                  <a:schemeClr val="bg1">
                    <a:lumMod val="50000"/>
                  </a:schemeClr>
                </a:solidFill>
                <a:latin typeface="Arial" charset="0"/>
                <a:ea typeface="Arial" charset="0"/>
                <a:cs typeface="Arial" charset="0"/>
              </a:rPr>
              <a:t>Insert subhead</a:t>
            </a: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p>
          <a:p>
            <a:pPr marL="914034" lvl="1">
              <a:spcAft>
                <a:spcPts val="2999"/>
              </a:spcAft>
            </a:pP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endParaRPr lang="en-US" sz="1599" dirty="0">
              <a:solidFill>
                <a:schemeClr val="bg1">
                  <a:lumMod val="50000"/>
                </a:schemeClr>
              </a:solidFill>
              <a:latin typeface="Arial" charset="0"/>
              <a:ea typeface="Arial" charset="0"/>
              <a:cs typeface="Arial" charset="0"/>
            </a:endParaRP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a:t>
            </a:r>
            <a:endParaRPr lang="en-US" sz="1599" dirty="0">
              <a:solidFill>
                <a:schemeClr val="bg1">
                  <a:lumMod val="50000"/>
                </a:schemeClr>
              </a:solidFill>
              <a:latin typeface="Arial" charset="0"/>
              <a:ea typeface="Arial" charset="0"/>
              <a:cs typeface="Arial" charset="0"/>
            </a:endParaRPr>
          </a:p>
          <a:p>
            <a:r>
              <a:rPr lang="en-US" sz="1599" dirty="0">
                <a:latin typeface="Arial" charset="0"/>
                <a:ea typeface="Arial" charset="0"/>
                <a:cs typeface="Arial" charset="0"/>
              </a:rPr>
              <a:t/>
            </a:r>
            <a:br>
              <a:rPr lang="en-US" sz="1599" dirty="0">
                <a:latin typeface="Arial" charset="0"/>
                <a:ea typeface="Arial" charset="0"/>
                <a:cs typeface="Arial" charset="0"/>
              </a:rPr>
            </a:br>
            <a:endParaRPr lang="en-US" sz="1599"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86807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algn="l"/>
            <a:r>
              <a:rPr lang="en-US" sz="3599" b="1" kern="0" dirty="0" err="1">
                <a:solidFill>
                  <a:srgbClr val="0A5496"/>
                </a:solidFill>
                <a:latin typeface="Arial" charset="0"/>
                <a:ea typeface="Arial" charset="0"/>
                <a:cs typeface="Arial" charset="0"/>
              </a:rPr>
              <a:t>Excepteur</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sint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occaecat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cupidatat</a:t>
            </a:r>
            <a:r>
              <a:rPr lang="en-US" sz="3599" b="1" kern="0" dirty="0">
                <a:solidFill>
                  <a:srgbClr val="0A5496"/>
                </a:solidFill>
                <a:latin typeface="Arial" charset="0"/>
                <a:ea typeface="Arial" charset="0"/>
                <a:cs typeface="Arial" charset="0"/>
              </a:rPr>
              <a:t> non </a:t>
            </a:r>
            <a:r>
              <a:rPr lang="en-US" sz="3599" b="1" kern="0" dirty="0" err="1">
                <a:solidFill>
                  <a:srgbClr val="0A5496"/>
                </a:solidFill>
                <a:latin typeface="Arial" charset="0"/>
                <a:ea typeface="Arial" charset="0"/>
                <a:cs typeface="Arial" charset="0"/>
              </a:rPr>
              <a:t>proident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sunt</a:t>
            </a:r>
            <a:r>
              <a:rPr lang="en-US" sz="3599" b="1" kern="0" dirty="0">
                <a:solidFill>
                  <a:srgbClr val="0A5496"/>
                </a:solidFill>
                <a:latin typeface="Arial" charset="0"/>
                <a:ea typeface="Arial" charset="0"/>
                <a:cs typeface="Arial" charset="0"/>
              </a:rPr>
              <a:t> in culpa qui </a:t>
            </a:r>
            <a:r>
              <a:rPr lang="en-US" sz="3599" b="1" kern="0" dirty="0" err="1">
                <a:solidFill>
                  <a:srgbClr val="0A5496"/>
                </a:solidFill>
                <a:latin typeface="Arial" charset="0"/>
                <a:ea typeface="Arial" charset="0"/>
                <a:cs typeface="Arial" charset="0"/>
              </a:rPr>
              <a:t>officia</a:t>
            </a:r>
            <a:endParaRPr lang="en-US" sz="3599"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1"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799">
                <a:solidFill>
                  <a:schemeClr val="accent6">
                    <a:lumMod val="50000"/>
                    <a:lumOff val="50000"/>
                  </a:schemeClr>
                </a:solidFill>
              </a:defRPr>
            </a:lvl1pPr>
            <a:lvl2pPr marL="518891" indent="0">
              <a:buNone/>
              <a:defRPr sz="1799">
                <a:solidFill>
                  <a:schemeClr val="accent6">
                    <a:lumMod val="50000"/>
                    <a:lumOff val="50000"/>
                  </a:schemeClr>
                </a:solidFill>
              </a:defRPr>
            </a:lvl2pPr>
            <a:lvl3pPr marL="914012" indent="0">
              <a:buNone/>
              <a:defRPr sz="1799">
                <a:solidFill>
                  <a:schemeClr val="accent6">
                    <a:lumMod val="50000"/>
                    <a:lumOff val="50000"/>
                  </a:schemeClr>
                </a:solidFill>
              </a:defRPr>
            </a:lvl3pPr>
            <a:lvl4pPr marL="1371017" indent="0">
              <a:buNone/>
              <a:defRPr sz="1799">
                <a:solidFill>
                  <a:schemeClr val="accent6">
                    <a:lumMod val="50000"/>
                    <a:lumOff val="50000"/>
                  </a:schemeClr>
                </a:solidFill>
              </a:defRPr>
            </a:lvl4pPr>
            <a:lvl5pPr marL="1828024" indent="0">
              <a:buNone/>
              <a:defRPr sz="1799">
                <a:solidFill>
                  <a:schemeClr val="accent6">
                    <a:lumMod val="50000"/>
                    <a:lumOff val="50000"/>
                  </a:schemeClr>
                </a:solidFill>
              </a:defRPr>
            </a:lvl5pPr>
          </a:lstStyle>
          <a:p>
            <a:pPr marL="0" indent="0">
              <a:buNone/>
            </a:pP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enim</a:t>
            </a:r>
            <a:r>
              <a:rPr lang="en-US" sz="1799" kern="0" dirty="0">
                <a:solidFill>
                  <a:schemeClr val="accent6">
                    <a:lumMod val="50000"/>
                    <a:lumOff val="50000"/>
                  </a:schemeClr>
                </a:solidFill>
                <a:latin typeface="Arial" charset="0"/>
                <a:ea typeface="Arial" charset="0"/>
                <a:cs typeface="Arial" charset="0"/>
              </a:rPr>
              <a:t> ad minim </a:t>
            </a:r>
            <a:r>
              <a:rPr lang="en-US" sz="1799" kern="0" dirty="0" err="1">
                <a:solidFill>
                  <a:schemeClr val="accent6">
                    <a:lumMod val="50000"/>
                    <a:lumOff val="50000"/>
                  </a:schemeClr>
                </a:solidFill>
                <a:latin typeface="Arial" charset="0"/>
                <a:ea typeface="Arial" charset="0"/>
                <a:cs typeface="Arial" charset="0"/>
              </a:rPr>
              <a:t>veniam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quis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nostrud</a:t>
            </a:r>
            <a:r>
              <a:rPr lang="en-US" sz="1799" kern="0" dirty="0">
                <a:solidFill>
                  <a:schemeClr val="accent6">
                    <a:lumMod val="50000"/>
                    <a:lumOff val="50000"/>
                  </a:schemeClr>
                </a:solidFill>
                <a:latin typeface="Arial" charset="0"/>
                <a:ea typeface="Arial" charset="0"/>
                <a:cs typeface="Arial" charset="0"/>
              </a:rPr>
              <a:t> exercitation </a:t>
            </a:r>
            <a:r>
              <a:rPr lang="en-US" sz="1799" kern="0" dirty="0" err="1">
                <a:solidFill>
                  <a:schemeClr val="accent6">
                    <a:lumMod val="50000"/>
                    <a:lumOff val="50000"/>
                  </a:schemeClr>
                </a:solidFill>
                <a:latin typeface="Arial" charset="0"/>
                <a:ea typeface="Arial" charset="0"/>
                <a:cs typeface="Arial" charset="0"/>
              </a:rPr>
              <a:t>ullamco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laboris</a:t>
            </a:r>
            <a:r>
              <a:rPr lang="en-US" sz="1799" kern="0" dirty="0">
                <a:solidFill>
                  <a:schemeClr val="accent6">
                    <a:lumMod val="50000"/>
                    <a:lumOff val="50000"/>
                  </a:schemeClr>
                </a:solidFill>
                <a:latin typeface="Arial" charset="0"/>
                <a:ea typeface="Arial" charset="0"/>
                <a:cs typeface="Arial" charset="0"/>
              </a:rPr>
              <a:t> nisi </a:t>
            </a: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aliquip</a:t>
            </a:r>
            <a:r>
              <a:rPr lang="en-US" sz="1799" kern="0" dirty="0">
                <a:solidFill>
                  <a:schemeClr val="accent6">
                    <a:lumMod val="50000"/>
                    <a:lumOff val="50000"/>
                  </a:schemeClr>
                </a:solidFill>
                <a:latin typeface="Arial" charset="0"/>
                <a:ea typeface="Arial" charset="0"/>
                <a:cs typeface="Arial" charset="0"/>
              </a:rPr>
              <a:t> ex </a:t>
            </a:r>
            <a:r>
              <a:rPr lang="en-US" sz="1799" kern="0" dirty="0" err="1">
                <a:solidFill>
                  <a:schemeClr val="accent6">
                    <a:lumMod val="50000"/>
                    <a:lumOff val="50000"/>
                  </a:schemeClr>
                </a:solidFill>
                <a:latin typeface="Arial" charset="0"/>
                <a:ea typeface="Arial" charset="0"/>
                <a:cs typeface="Arial" charset="0"/>
              </a:rPr>
              <a:t>ea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commodo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consequat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aute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irure</a:t>
            </a:r>
            <a:r>
              <a:rPr lang="en-US" sz="1799" kern="0" dirty="0">
                <a:solidFill>
                  <a:schemeClr val="accent6">
                    <a:lumMod val="50000"/>
                    <a:lumOff val="50000"/>
                  </a:schemeClr>
                </a:solidFill>
                <a:latin typeface="Arial" charset="0"/>
                <a:ea typeface="Arial" charset="0"/>
                <a:cs typeface="Arial" charset="0"/>
              </a:rPr>
              <a:t> dolor in </a:t>
            </a:r>
            <a:r>
              <a:rPr lang="en-US" sz="1799" kern="0" dirty="0" err="1">
                <a:solidFill>
                  <a:schemeClr val="accent6">
                    <a:lumMod val="50000"/>
                    <a:lumOff val="50000"/>
                  </a:schemeClr>
                </a:solidFill>
                <a:latin typeface="Arial" charset="0"/>
                <a:ea typeface="Arial" charset="0"/>
                <a:cs typeface="Arial" charset="0"/>
              </a:rPr>
              <a:t>reprehenderit</a:t>
            </a:r>
            <a:r>
              <a:rPr lang="en-US" sz="1799" kern="0" dirty="0">
                <a:solidFill>
                  <a:schemeClr val="accent6">
                    <a:lumMod val="50000"/>
                    <a:lumOff val="50000"/>
                  </a:schemeClr>
                </a:solidFill>
                <a:latin typeface="Arial" charset="0"/>
                <a:ea typeface="Arial" charset="0"/>
                <a:cs typeface="Arial" charset="0"/>
              </a:rPr>
              <a:t> in </a:t>
            </a:r>
            <a:r>
              <a:rPr lang="en-US" sz="1799" kern="0" dirty="0" err="1">
                <a:solidFill>
                  <a:schemeClr val="accent6">
                    <a:lumMod val="50000"/>
                    <a:lumOff val="50000"/>
                  </a:schemeClr>
                </a:solidFill>
                <a:latin typeface="Arial" charset="0"/>
                <a:ea typeface="Arial" charset="0"/>
                <a:cs typeface="Arial" charset="0"/>
              </a:rPr>
              <a:t>voluptate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velit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esse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cillum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dolore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eu</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fugiat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nulla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pariatur</a:t>
            </a:r>
            <a:r>
              <a:rPr lang="en-US" sz="1799"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474307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1924365"/>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085433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0" y="1"/>
            <a:ext cx="12189522" cy="2057400"/>
          </a:xfrm>
          <a:prstGeom prst="rect">
            <a:avLst/>
          </a:prstGeom>
        </p:spPr>
      </p:pic>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0" y="1"/>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48" tIns="47324" rIns="94648" bIns="47324" rtlCol="0" anchor="ctr"/>
          <a:lstStyle/>
          <a:p>
            <a:pPr algn="ctr" fontAlgn="base">
              <a:spcBef>
                <a:spcPct val="0"/>
              </a:spcBef>
              <a:spcAft>
                <a:spcPct val="0"/>
              </a:spcAft>
            </a:pPr>
            <a:r>
              <a:rPr lang="en-US" sz="1350" dirty="0">
                <a:solidFill>
                  <a:prstClr val="white">
                    <a:alpha val="44000"/>
                  </a:prstClr>
                </a:solidFill>
              </a:rPr>
              <a:t>  </a:t>
            </a:r>
          </a:p>
        </p:txBody>
      </p:sp>
    </p:spTree>
    <p:extLst>
      <p:ext uri="{BB962C8B-B14F-4D97-AF65-F5344CB8AC3E}">
        <p14:creationId xmlns:p14="http://schemas.microsoft.com/office/powerpoint/2010/main" val="31962533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963027836"/>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Insert name here</a:t>
            </a:r>
          </a:p>
        </p:txBody>
      </p:sp>
    </p:spTree>
    <p:extLst>
      <p:ext uri="{BB962C8B-B14F-4D97-AF65-F5344CB8AC3E}">
        <p14:creationId xmlns:p14="http://schemas.microsoft.com/office/powerpoint/2010/main" val="195999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a:t>Click to 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Tree>
    <p:extLst>
      <p:ext uri="{BB962C8B-B14F-4D97-AF65-F5344CB8AC3E}">
        <p14:creationId xmlns:p14="http://schemas.microsoft.com/office/powerpoint/2010/main" val="1581209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30421786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Media Placeholder 3">
            <a:extLst>
              <a:ext uri="{FF2B5EF4-FFF2-40B4-BE49-F238E27FC236}">
                <a16:creationId xmlns=""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8648677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Tree>
    <p:extLst>
      <p:ext uri="{BB962C8B-B14F-4D97-AF65-F5344CB8AC3E}">
        <p14:creationId xmlns:p14="http://schemas.microsoft.com/office/powerpoint/2010/main" val="19713296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a:t>Lorem ipsum dolor sit amet, </a:t>
            </a:r>
            <a:r>
              <a:rPr lang="en-US" sz="2000" err="1"/>
              <a:t>consectetur</a:t>
            </a:r>
            <a:r>
              <a:rPr lang="en-US" sz="2000"/>
              <a:t> </a:t>
            </a:r>
            <a:r>
              <a:rPr lang="en-US" sz="2000" err="1"/>
              <a:t>adipiscing</a:t>
            </a:r>
            <a:r>
              <a:rPr lang="en-US" sz="2000"/>
              <a:t> </a:t>
            </a:r>
            <a:r>
              <a:rPr lang="en-US" sz="2000" err="1"/>
              <a:t>elit</a:t>
            </a:r>
            <a:r>
              <a:rPr lang="en-US" sz="2000"/>
              <a:t>, </a:t>
            </a:r>
            <a:r>
              <a:rPr lang="en-US" sz="2000" err="1"/>
              <a:t>sed</a:t>
            </a:r>
            <a:r>
              <a:rPr lang="en-US" sz="2000"/>
              <a:t>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a:t>
            </a:r>
            <a:r>
              <a:rPr lang="en-US" sz="2000" err="1"/>
              <a:t>dolore</a:t>
            </a:r>
            <a:r>
              <a:rPr lang="en-US" sz="2000"/>
              <a:t> magna </a:t>
            </a:r>
            <a:r>
              <a:rPr lang="en-US" sz="2000" err="1"/>
              <a:t>aliqua</a:t>
            </a:r>
            <a:r>
              <a:rPr lang="en-US" sz="2000"/>
              <a:t>. Semper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cursus. </a:t>
            </a:r>
            <a:r>
              <a:rPr lang="en-US" sz="2000" err="1"/>
              <a:t>Scelerisque</a:t>
            </a:r>
            <a:r>
              <a:rPr lang="en-US" sz="2000"/>
              <a:t> </a:t>
            </a:r>
            <a:r>
              <a:rPr lang="en-US" sz="2000" err="1"/>
              <a:t>mauris</a:t>
            </a:r>
            <a:r>
              <a:rPr lang="en-US" sz="2000"/>
              <a:t> </a:t>
            </a:r>
            <a:r>
              <a:rPr lang="en-US" sz="2000" err="1"/>
              <a:t>pellentesque</a:t>
            </a:r>
            <a:r>
              <a:rPr lang="en-US" sz="2000"/>
              <a:t> </a:t>
            </a:r>
            <a:r>
              <a:rPr lang="en-US" sz="2000" err="1"/>
              <a:t>pulvinar</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a:t>
            </a:r>
          </a:p>
          <a:p>
            <a:endParaRPr lang="en-US" sz="2000"/>
          </a:p>
          <a:p>
            <a:r>
              <a:rPr lang="en-US" sz="2000" err="1"/>
              <a:t>Consectetur</a:t>
            </a:r>
            <a:r>
              <a:rPr lang="en-US" sz="2000"/>
              <a:t> </a:t>
            </a:r>
            <a:r>
              <a:rPr lang="en-US" sz="2000" err="1"/>
              <a:t>adipiscing</a:t>
            </a:r>
            <a:r>
              <a:rPr lang="en-US" sz="2000"/>
              <a:t> </a:t>
            </a:r>
            <a:r>
              <a:rPr lang="en-US" sz="2000" err="1"/>
              <a:t>elit</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et </a:t>
            </a:r>
            <a:r>
              <a:rPr lang="en-US" sz="2000" err="1"/>
              <a:t>netus</a:t>
            </a:r>
            <a:r>
              <a:rPr lang="en-US" sz="2000"/>
              <a:t>. </a:t>
            </a:r>
            <a:r>
              <a:rPr lang="en-US" sz="2000" err="1"/>
              <a:t>Curabitur</a:t>
            </a:r>
            <a:r>
              <a:rPr lang="en-US" sz="2000"/>
              <a:t> vitae </a:t>
            </a:r>
            <a:r>
              <a:rPr lang="en-US" sz="2000" err="1"/>
              <a:t>nunc</a:t>
            </a:r>
            <a:r>
              <a:rPr lang="en-US" sz="2000"/>
              <a:t> </a:t>
            </a:r>
            <a:r>
              <a:rPr lang="en-US" sz="2000" err="1"/>
              <a:t>sed</a:t>
            </a:r>
            <a:r>
              <a:rPr lang="en-US" sz="2000"/>
              <a:t> </a:t>
            </a:r>
            <a:r>
              <a:rPr lang="en-US" sz="2000" err="1"/>
              <a:t>velit</a:t>
            </a:r>
            <a:r>
              <a:rPr lang="en-US" sz="2000"/>
              <a:t> </a:t>
            </a:r>
            <a:r>
              <a:rPr lang="en-US" sz="2000" err="1"/>
              <a:t>dignissim</a:t>
            </a:r>
            <a:r>
              <a:rPr lang="en-US" sz="2000"/>
              <a:t> </a:t>
            </a:r>
            <a:r>
              <a:rPr lang="en-US" sz="2000" err="1"/>
              <a:t>sodales</a:t>
            </a:r>
            <a:r>
              <a:rPr lang="en-US" sz="2000"/>
              <a:t>. </a:t>
            </a:r>
            <a:r>
              <a:rPr lang="en-US" sz="2000" err="1"/>
              <a:t>Consequat</a:t>
            </a:r>
            <a:r>
              <a:rPr lang="en-US" sz="2000"/>
              <a:t> ac </a:t>
            </a:r>
            <a:r>
              <a:rPr lang="en-US" sz="2000" err="1"/>
              <a:t>felis</a:t>
            </a:r>
            <a:r>
              <a:rPr lang="en-US" sz="2000"/>
              <a:t> </a:t>
            </a:r>
            <a:r>
              <a:rPr lang="en-US" sz="2000" err="1"/>
              <a:t>donec</a:t>
            </a:r>
            <a:r>
              <a:rPr lang="en-US" sz="2000"/>
              <a:t> et </a:t>
            </a:r>
            <a:r>
              <a:rPr lang="en-US" sz="2000" err="1"/>
              <a:t>odio</a:t>
            </a:r>
            <a:r>
              <a:rPr lang="en-US" sz="2000"/>
              <a:t> </a:t>
            </a:r>
            <a:r>
              <a:rPr lang="en-US" sz="2000" err="1"/>
              <a:t>pellentesque</a:t>
            </a:r>
            <a:r>
              <a:rPr lang="en-US" sz="2000"/>
              <a:t>. At </a:t>
            </a:r>
            <a:r>
              <a:rPr lang="en-US" sz="2000" err="1"/>
              <a:t>lectus</a:t>
            </a:r>
            <a:r>
              <a:rPr lang="en-US" sz="2000"/>
              <a:t> </a:t>
            </a:r>
            <a:r>
              <a:rPr lang="en-US" sz="2000" err="1"/>
              <a:t>urna</a:t>
            </a:r>
            <a:r>
              <a:rPr lang="en-US" sz="2000"/>
              <a:t> </a:t>
            </a:r>
            <a:r>
              <a:rPr lang="en-US" sz="2000" err="1"/>
              <a:t>duis</a:t>
            </a:r>
            <a:r>
              <a:rPr lang="en-US" sz="2000"/>
              <a:t> convallis. </a:t>
            </a:r>
            <a:r>
              <a:rPr lang="en-US" sz="2000" err="1"/>
              <a:t>Commodo</a:t>
            </a:r>
            <a:r>
              <a:rPr lang="en-US" sz="2000"/>
              <a:t> </a:t>
            </a:r>
            <a:r>
              <a:rPr lang="en-US" sz="2000" err="1"/>
              <a:t>nulla</a:t>
            </a:r>
            <a:r>
              <a:rPr lang="en-US" sz="2000"/>
              <a:t> </a:t>
            </a:r>
            <a:r>
              <a:rPr lang="en-US" sz="2000" err="1"/>
              <a:t>facilisi</a:t>
            </a:r>
            <a:r>
              <a:rPr lang="en-US" sz="2000"/>
              <a:t> </a:t>
            </a:r>
            <a:r>
              <a:rPr lang="en-US" sz="2000" err="1"/>
              <a:t>nullam</a:t>
            </a:r>
            <a:r>
              <a:rPr lang="en-US" sz="2000"/>
              <a:t> </a:t>
            </a:r>
            <a:r>
              <a:rPr lang="en-US" sz="2000" err="1"/>
              <a:t>vehicula</a:t>
            </a:r>
            <a:r>
              <a:rPr lang="en-US" sz="2000"/>
              <a:t> ipsum. Nunc </a:t>
            </a:r>
            <a:r>
              <a:rPr lang="en-US" sz="2000" err="1"/>
              <a:t>lobortis</a:t>
            </a:r>
            <a:r>
              <a:rPr lang="en-US" sz="2000"/>
              <a:t> </a:t>
            </a:r>
            <a:r>
              <a:rPr lang="en-US" sz="2000" err="1"/>
              <a:t>mattis</a:t>
            </a:r>
            <a:r>
              <a:rPr lang="en-US" sz="2000"/>
              <a:t> </a:t>
            </a:r>
            <a:r>
              <a:rPr lang="en-US" sz="2000" err="1"/>
              <a:t>aliquam</a:t>
            </a:r>
            <a:r>
              <a:rPr lang="en-US" sz="2000"/>
              <a:t> </a:t>
            </a:r>
            <a:r>
              <a:rPr lang="en-US" sz="2000" err="1"/>
              <a:t>faucibus</a:t>
            </a:r>
            <a:r>
              <a:rPr lang="en-US" sz="2000"/>
              <a:t> </a:t>
            </a:r>
            <a:r>
              <a:rPr lang="en-US" sz="2000" err="1"/>
              <a:t>purus</a:t>
            </a:r>
            <a:r>
              <a:rPr lang="en-US" sz="2000"/>
              <a:t> in </a:t>
            </a:r>
            <a:r>
              <a:rPr lang="en-US" sz="2000" err="1"/>
              <a:t>massa</a:t>
            </a:r>
            <a:r>
              <a:rPr lang="en-US" sz="2000"/>
              <a:t>. </a:t>
            </a:r>
          </a:p>
          <a:p>
            <a:endParaRPr lang="en-US" sz="2000"/>
          </a:p>
          <a:p>
            <a:r>
              <a:rPr lang="en-US" sz="2000"/>
              <a:t>Nunc </a:t>
            </a:r>
            <a:r>
              <a:rPr lang="en-US" sz="2000" err="1"/>
              <a:t>faucibus</a:t>
            </a:r>
            <a:r>
              <a:rPr lang="en-US" sz="2000"/>
              <a:t> a </a:t>
            </a:r>
            <a:r>
              <a:rPr lang="en-US" sz="2000" err="1"/>
              <a:t>pellentesque</a:t>
            </a:r>
            <a:r>
              <a:rPr lang="en-US" sz="2000"/>
              <a:t> sit amet </a:t>
            </a:r>
            <a:r>
              <a:rPr lang="en-US" sz="2000" err="1"/>
              <a:t>porttitor</a:t>
            </a:r>
            <a:r>
              <a:rPr lang="en-US" sz="2000"/>
              <a:t> </a:t>
            </a:r>
            <a:r>
              <a:rPr lang="en-US" sz="2000" err="1"/>
              <a:t>eget</a:t>
            </a:r>
            <a:r>
              <a:rPr lang="en-US" sz="2000"/>
              <a:t> dolor </a:t>
            </a:r>
            <a:r>
              <a:rPr lang="en-US" sz="2000" err="1"/>
              <a:t>morbi</a:t>
            </a:r>
            <a:r>
              <a:rPr lang="en-US" sz="2000"/>
              <a:t>.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a:t>
            </a:r>
            <a:r>
              <a:rPr lang="en-US" sz="2000" err="1"/>
              <a:t>Malesuada</a:t>
            </a:r>
            <a:r>
              <a:rPr lang="en-US" sz="2000"/>
              <a:t> fames ac </a:t>
            </a:r>
            <a:r>
              <a:rPr lang="en-US" sz="2000" err="1"/>
              <a:t>turpis</a:t>
            </a:r>
            <a:r>
              <a:rPr lang="en-US" sz="2000"/>
              <a:t> </a:t>
            </a:r>
            <a:r>
              <a:rPr lang="en-US" sz="2000" err="1"/>
              <a:t>egestas</a:t>
            </a:r>
            <a:r>
              <a:rPr lang="en-US" sz="2000"/>
              <a:t> integer </a:t>
            </a:r>
            <a:r>
              <a:rPr lang="en-US" sz="2000" err="1"/>
              <a:t>eget</a:t>
            </a:r>
            <a:r>
              <a:rPr lang="en-US" sz="2000"/>
              <a:t> </a:t>
            </a:r>
            <a:r>
              <a:rPr lang="en-US" sz="2000" err="1"/>
              <a:t>aliquet</a:t>
            </a:r>
            <a:r>
              <a:rPr lang="en-US" sz="2000"/>
              <a:t> </a:t>
            </a:r>
            <a:r>
              <a:rPr lang="en-US" sz="2000" err="1"/>
              <a:t>nibh</a:t>
            </a:r>
            <a:r>
              <a:rPr lang="en-US" sz="2000"/>
              <a:t>. </a:t>
            </a:r>
            <a:r>
              <a:rPr lang="en-US" sz="2000" err="1"/>
              <a:t>Viverra</a:t>
            </a:r>
            <a:r>
              <a:rPr lang="en-US" sz="2000"/>
              <a:t> </a:t>
            </a:r>
            <a:r>
              <a:rPr lang="en-US" sz="2000" err="1"/>
              <a:t>adipiscing</a:t>
            </a:r>
            <a:r>
              <a:rPr lang="en-US" sz="2000"/>
              <a:t> at in </a:t>
            </a:r>
            <a:r>
              <a:rPr lang="en-US" sz="2000" err="1"/>
              <a:t>tellus</a:t>
            </a:r>
            <a:r>
              <a:rPr lang="en-US" sz="2000"/>
              <a:t> integer. Quam </a:t>
            </a:r>
            <a:r>
              <a:rPr lang="en-US" sz="2000" err="1"/>
              <a:t>nulla</a:t>
            </a:r>
            <a:r>
              <a:rPr lang="en-US" sz="2000"/>
              <a:t> </a:t>
            </a:r>
            <a:r>
              <a:rPr lang="en-US" sz="2000" err="1"/>
              <a:t>porttitor</a:t>
            </a:r>
            <a:r>
              <a:rPr lang="en-US" sz="2000"/>
              <a:t> </a:t>
            </a:r>
            <a:r>
              <a:rPr lang="en-US" sz="2000" err="1"/>
              <a:t>massa</a:t>
            </a:r>
            <a:r>
              <a:rPr lang="en-US" sz="2000"/>
              <a:t> id </a:t>
            </a:r>
            <a:r>
              <a:rPr lang="en-US" sz="2000" err="1"/>
              <a:t>neque</a:t>
            </a:r>
            <a:r>
              <a:rPr lang="en-US" sz="2000"/>
              <a:t>. Pretium </a:t>
            </a:r>
            <a:r>
              <a:rPr lang="en-US" sz="2000" err="1"/>
              <a:t>aenean</a:t>
            </a:r>
            <a:r>
              <a:rPr lang="en-US" sz="2000"/>
              <a:t> pharetra magna ac </a:t>
            </a:r>
            <a:r>
              <a:rPr lang="en-US" sz="2000" err="1"/>
              <a:t>placerat</a:t>
            </a:r>
            <a:r>
              <a:rPr lang="en-US" sz="2000"/>
              <a:t> </a:t>
            </a:r>
            <a:r>
              <a:rPr lang="en-US" sz="2000" err="1"/>
              <a:t>vestibulum</a:t>
            </a:r>
            <a:r>
              <a:rPr lang="en-US" sz="2000"/>
              <a:t> </a:t>
            </a:r>
            <a:r>
              <a:rPr lang="en-US" sz="2000" err="1"/>
              <a:t>lectus</a:t>
            </a:r>
            <a:r>
              <a:rPr lang="en-US" sz="2000"/>
              <a:t> </a:t>
            </a:r>
            <a:r>
              <a:rPr lang="en-US" sz="2000" err="1"/>
              <a:t>mauris</a:t>
            </a:r>
            <a:r>
              <a:rPr lang="en-US" sz="2000"/>
              <a:t>.</a:t>
            </a:r>
          </a:p>
        </p:txBody>
      </p:sp>
    </p:spTree>
    <p:extLst>
      <p:ext uri="{BB962C8B-B14F-4D97-AF65-F5344CB8AC3E}">
        <p14:creationId xmlns:p14="http://schemas.microsoft.com/office/powerpoint/2010/main" val="4668638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20577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deserunt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mollit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anim</a:t>
            </a:r>
            <a:r>
              <a:rPr lang="en-US" sz="2000" b="1" kern="0">
                <a:solidFill>
                  <a:srgbClr val="0A5496"/>
                </a:solidFill>
                <a:latin typeface="Arial" charset="0"/>
                <a:ea typeface="Arial" charset="0"/>
                <a:cs typeface="Arial" charset="0"/>
              </a:rPr>
              <a:t> </a:t>
            </a:r>
            <a:r>
              <a:rPr lang="en-US" sz="2000" kern="0">
                <a:solidFill>
                  <a:schemeClr val="accent6">
                    <a:lumMod val="50000"/>
                    <a:lumOff val="50000"/>
                  </a:schemeClr>
                </a:solidFill>
                <a:latin typeface="Arial" charset="0"/>
                <a:ea typeface="Arial" charset="0"/>
                <a:cs typeface="Arial" charset="0"/>
              </a:rPr>
              <a:t>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b="1" kern="0" err="1">
                <a:solidFill>
                  <a:srgbClr val="0A5496"/>
                </a:solidFill>
                <a:latin typeface="Arial" charset="0"/>
                <a:ea typeface="Arial" charset="0"/>
                <a:cs typeface="Arial" charset="0"/>
              </a:rPr>
              <a:t>est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a:t>
            </a:r>
            <a:r>
              <a:rPr lang="en-US" sz="2000" b="1" kern="0">
                <a:solidFill>
                  <a:srgbClr val="0A5496"/>
                </a:solidFill>
                <a:latin typeface="Arial" charset="0"/>
                <a:ea typeface="Arial" charset="0"/>
                <a:cs typeface="Arial" charset="0"/>
              </a:rPr>
              <a:t>non </a:t>
            </a:r>
            <a:r>
              <a:rPr lang="en-US" sz="2000" b="1" kern="0" err="1">
                <a:solidFill>
                  <a:srgbClr val="0A5496"/>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03366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1"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4183063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a:t>1</a:t>
            </a:r>
          </a:p>
        </p:txBody>
      </p:sp>
    </p:spTree>
    <p:extLst>
      <p:ext uri="{BB962C8B-B14F-4D97-AF65-F5344CB8AC3E}">
        <p14:creationId xmlns:p14="http://schemas.microsoft.com/office/powerpoint/2010/main" val="1719135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1330591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29144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9471550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7226138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a:solidFill>
                  <a:schemeClr val="bg1">
                    <a:lumMod val="50000"/>
                  </a:schemeClr>
                </a:solidFill>
                <a:latin typeface="Arial" charset="0"/>
                <a:ea typeface="Arial" charset="0"/>
                <a:cs typeface="Arial" charset="0"/>
              </a:rPr>
              <a:t>Insert subhead</a:t>
            </a: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p>
          <a:p>
            <a:pPr marL="914400" lvl="1">
              <a:spcAft>
                <a:spcPts val="3000"/>
              </a:spcAft>
            </a:pP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endParaRPr lang="en-US" sz="1600">
              <a:solidFill>
                <a:schemeClr val="bg1">
                  <a:lumMod val="50000"/>
                </a:schemeClr>
              </a:solidFill>
              <a:latin typeface="Arial" charset="0"/>
              <a:ea typeface="Arial" charset="0"/>
              <a:cs typeface="Arial" charset="0"/>
            </a:endParaRP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a:t>
            </a:r>
            <a:endParaRPr lang="en-US" sz="1600">
              <a:solidFill>
                <a:schemeClr val="bg1">
                  <a:lumMod val="50000"/>
                </a:schemeClr>
              </a:solidFill>
              <a:latin typeface="Arial" charset="0"/>
              <a:ea typeface="Arial" charset="0"/>
              <a:cs typeface="Arial" charset="0"/>
            </a:endParaRPr>
          </a:p>
          <a:p>
            <a:r>
              <a:rPr lang="en-US" sz="1600">
                <a:latin typeface="Arial" charset="0"/>
                <a:ea typeface="Arial" charset="0"/>
                <a:cs typeface="Arial" charset="0"/>
              </a:rPr>
              <a:t/>
            </a:r>
            <a:br>
              <a:rPr lang="en-US" sz="1600">
                <a:latin typeface="Arial" charset="0"/>
                <a:ea typeface="Arial" charset="0"/>
                <a:cs typeface="Arial" charset="0"/>
              </a:rPr>
            </a:br>
            <a:endParaRPr lang="en-US" sz="1600" b="1">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9928562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524000"/>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err="1">
                <a:solidFill>
                  <a:srgbClr val="0A5496"/>
                </a:solidFill>
                <a:latin typeface="Arial" charset="0"/>
                <a:ea typeface="Arial" charset="0"/>
                <a:cs typeface="Arial" charset="0"/>
              </a:rPr>
              <a:t>Excepteur</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sint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occaecat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cupidatat</a:t>
            </a:r>
            <a:r>
              <a:rPr lang="en-US" sz="3600" b="1" kern="0">
                <a:solidFill>
                  <a:srgbClr val="0A5496"/>
                </a:solidFill>
                <a:latin typeface="Arial" charset="0"/>
                <a:ea typeface="Arial" charset="0"/>
                <a:cs typeface="Arial" charset="0"/>
              </a:rPr>
              <a:t> non </a:t>
            </a:r>
            <a:r>
              <a:rPr lang="en-US" sz="3600" b="1" kern="0" err="1">
                <a:solidFill>
                  <a:srgbClr val="0A5496"/>
                </a:solidFill>
                <a:latin typeface="Arial" charset="0"/>
                <a:ea typeface="Arial" charset="0"/>
                <a:cs typeface="Arial" charset="0"/>
              </a:rPr>
              <a:t>proident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sunt</a:t>
            </a:r>
            <a:r>
              <a:rPr lang="en-US" sz="3600" b="1" kern="0">
                <a:solidFill>
                  <a:srgbClr val="0A5496"/>
                </a:solidFill>
                <a:latin typeface="Arial" charset="0"/>
                <a:ea typeface="Arial" charset="0"/>
                <a:cs typeface="Arial" charset="0"/>
              </a:rPr>
              <a:t> in culpa qui </a:t>
            </a:r>
            <a:r>
              <a:rPr lang="en-US" sz="3600" b="1" kern="0" err="1">
                <a:solidFill>
                  <a:srgbClr val="0A5496"/>
                </a:solidFill>
                <a:latin typeface="Arial" charset="0"/>
                <a:ea typeface="Arial" charset="0"/>
                <a:cs typeface="Arial" charset="0"/>
              </a:rPr>
              <a:t>officia</a:t>
            </a:r>
            <a:endParaRPr lang="en-US" sz="3600" b="1" kern="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0" y="1559442"/>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524000"/>
            <a:ext cx="4267200" cy="3276600"/>
          </a:xfrm>
          <a:prstGeom prst="rect">
            <a:avLst/>
          </a:prstGeom>
        </p:spPr>
        <p:txBody>
          <a:bodyPr/>
          <a:lstStyle/>
          <a:p>
            <a:endParaRPr lang="en-US"/>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464442"/>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enim</a:t>
            </a:r>
            <a:r>
              <a:rPr lang="en-US" sz="1800" kern="0">
                <a:solidFill>
                  <a:schemeClr val="accent6">
                    <a:lumMod val="50000"/>
                    <a:lumOff val="50000"/>
                  </a:schemeClr>
                </a:solidFill>
                <a:latin typeface="Arial" charset="0"/>
                <a:ea typeface="Arial" charset="0"/>
                <a:cs typeface="Arial" charset="0"/>
              </a:rPr>
              <a:t> ad minim </a:t>
            </a:r>
            <a:r>
              <a:rPr lang="en-US" sz="1800" kern="0" err="1">
                <a:solidFill>
                  <a:schemeClr val="accent6">
                    <a:lumMod val="50000"/>
                    <a:lumOff val="50000"/>
                  </a:schemeClr>
                </a:solidFill>
                <a:latin typeface="Arial" charset="0"/>
                <a:ea typeface="Arial" charset="0"/>
                <a:cs typeface="Arial" charset="0"/>
              </a:rPr>
              <a:t>veniam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quis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nostrud</a:t>
            </a:r>
            <a:r>
              <a:rPr lang="en-US" sz="1800" kern="0">
                <a:solidFill>
                  <a:schemeClr val="accent6">
                    <a:lumMod val="50000"/>
                    <a:lumOff val="50000"/>
                  </a:schemeClr>
                </a:solidFill>
                <a:latin typeface="Arial" charset="0"/>
                <a:ea typeface="Arial" charset="0"/>
                <a:cs typeface="Arial" charset="0"/>
              </a:rPr>
              <a:t> exercitation </a:t>
            </a:r>
            <a:r>
              <a:rPr lang="en-US" sz="1800" kern="0" err="1">
                <a:solidFill>
                  <a:schemeClr val="accent6">
                    <a:lumMod val="50000"/>
                    <a:lumOff val="50000"/>
                  </a:schemeClr>
                </a:solidFill>
                <a:latin typeface="Arial" charset="0"/>
                <a:ea typeface="Arial" charset="0"/>
                <a:cs typeface="Arial" charset="0"/>
              </a:rPr>
              <a:t>ullamco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laboris</a:t>
            </a:r>
            <a:r>
              <a:rPr lang="en-US" sz="1800" kern="0">
                <a:solidFill>
                  <a:schemeClr val="accent6">
                    <a:lumMod val="50000"/>
                    <a:lumOff val="50000"/>
                  </a:schemeClr>
                </a:solidFill>
                <a:latin typeface="Arial" charset="0"/>
                <a:ea typeface="Arial" charset="0"/>
                <a:cs typeface="Arial" charset="0"/>
              </a:rPr>
              <a:t> nisi </a:t>
            </a: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aliquip</a:t>
            </a:r>
            <a:r>
              <a:rPr lang="en-US" sz="1800" kern="0">
                <a:solidFill>
                  <a:schemeClr val="accent6">
                    <a:lumMod val="50000"/>
                    <a:lumOff val="50000"/>
                  </a:schemeClr>
                </a:solidFill>
                <a:latin typeface="Arial" charset="0"/>
                <a:ea typeface="Arial" charset="0"/>
                <a:cs typeface="Arial" charset="0"/>
              </a:rPr>
              <a:t> ex </a:t>
            </a:r>
            <a:r>
              <a:rPr lang="en-US" sz="1800" kern="0" err="1">
                <a:solidFill>
                  <a:schemeClr val="accent6">
                    <a:lumMod val="50000"/>
                    <a:lumOff val="50000"/>
                  </a:schemeClr>
                </a:solidFill>
                <a:latin typeface="Arial" charset="0"/>
                <a:ea typeface="Arial" charset="0"/>
                <a:cs typeface="Arial" charset="0"/>
              </a:rPr>
              <a:t>ea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commodo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consequat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aute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irure</a:t>
            </a:r>
            <a:r>
              <a:rPr lang="en-US" sz="1800" kern="0">
                <a:solidFill>
                  <a:schemeClr val="accent6">
                    <a:lumMod val="50000"/>
                    <a:lumOff val="50000"/>
                  </a:schemeClr>
                </a:solidFill>
                <a:latin typeface="Arial" charset="0"/>
                <a:ea typeface="Arial" charset="0"/>
                <a:cs typeface="Arial" charset="0"/>
              </a:rPr>
              <a:t> dolor in </a:t>
            </a:r>
            <a:r>
              <a:rPr lang="en-US" sz="1800" kern="0" err="1">
                <a:solidFill>
                  <a:schemeClr val="accent6">
                    <a:lumMod val="50000"/>
                    <a:lumOff val="50000"/>
                  </a:schemeClr>
                </a:solidFill>
                <a:latin typeface="Arial" charset="0"/>
                <a:ea typeface="Arial" charset="0"/>
                <a:cs typeface="Arial" charset="0"/>
              </a:rPr>
              <a:t>reprehenderit</a:t>
            </a:r>
            <a:r>
              <a:rPr lang="en-US" sz="1800" kern="0">
                <a:solidFill>
                  <a:schemeClr val="accent6">
                    <a:lumMod val="50000"/>
                    <a:lumOff val="50000"/>
                  </a:schemeClr>
                </a:solidFill>
                <a:latin typeface="Arial" charset="0"/>
                <a:ea typeface="Arial" charset="0"/>
                <a:cs typeface="Arial" charset="0"/>
              </a:rPr>
              <a:t> in </a:t>
            </a:r>
            <a:r>
              <a:rPr lang="en-US" sz="1800" kern="0" err="1">
                <a:solidFill>
                  <a:schemeClr val="accent6">
                    <a:lumMod val="50000"/>
                    <a:lumOff val="50000"/>
                  </a:schemeClr>
                </a:solidFill>
                <a:latin typeface="Arial" charset="0"/>
                <a:ea typeface="Arial" charset="0"/>
                <a:cs typeface="Arial" charset="0"/>
              </a:rPr>
              <a:t>voluptate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velit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esse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cillum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dolore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eu</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fugiat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nulla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pariatur</a:t>
            </a:r>
            <a:r>
              <a:rPr lang="en-US" sz="18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622015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11069311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1572411024"/>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00" marR="0" indent="-230100" algn="l" defTabSz="914051" rtl="0" eaLnBrk="1" fontAlgn="base" latinLnBrk="0" hangingPunct="1">
              <a:lnSpc>
                <a:spcPct val="100000"/>
              </a:lnSpc>
              <a:spcBef>
                <a:spcPct val="20000"/>
              </a:spcBef>
              <a:spcAft>
                <a:spcPct val="0"/>
              </a:spcAft>
              <a:buClrTx/>
              <a:buSzTx/>
              <a:buFont typeface="Arial" pitchFamily="34" charset="0"/>
              <a:buChar char="•"/>
              <a:tabLst/>
              <a:defRPr sz="1799"/>
            </a:lvl1pPr>
            <a:lvl2pPr marL="745841" marR="0" indent="-226927" algn="l" defTabSz="914051"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152" marR="0" indent="-230100" algn="l" defTabSz="914051"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a:t>Click to edit Master text styles</a:t>
            </a:r>
          </a:p>
          <a:p>
            <a:pPr lvl="1"/>
            <a:r>
              <a:rPr lang="en-US" altLang="en-US"/>
              <a:t> Second level</a:t>
            </a:r>
          </a:p>
          <a:p>
            <a:pPr lvl="2"/>
            <a:r>
              <a:rPr lang="en-US" altLang="en-US"/>
              <a:t>Third level</a:t>
            </a:r>
          </a:p>
        </p:txBody>
      </p:sp>
    </p:spTree>
    <p:extLst>
      <p:ext uri="{BB962C8B-B14F-4D97-AF65-F5344CB8AC3E}">
        <p14:creationId xmlns:p14="http://schemas.microsoft.com/office/powerpoint/2010/main" val="208371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42465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_Breaker_1">
    <p:spTree>
      <p:nvGrpSpPr>
        <p:cNvPr id="1" name=""/>
        <p:cNvGrpSpPr/>
        <p:nvPr/>
      </p:nvGrpSpPr>
      <p:grpSpPr>
        <a:xfrm>
          <a:off x="0" y="0"/>
          <a:ext cx="0" cy="0"/>
          <a:chOff x="0" y="0"/>
          <a:chExt cx="0" cy="0"/>
        </a:xfrm>
      </p:grpSpPr>
      <p:sp>
        <p:nvSpPr>
          <p:cNvPr id="7" name="Rectangle 6"/>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Regular" charset="0"/>
              <a:ea typeface="ヒラギノ角ゴ Pro W3" pitchFamily="84" charset="-128"/>
            </a:endParaRPr>
          </a:p>
        </p:txBody>
      </p:sp>
      <p:sp>
        <p:nvSpPr>
          <p:cNvPr id="13" name="Rectangle 12"/>
          <p:cNvSpPr/>
          <p:nvPr userDrawn="1"/>
        </p:nvSpPr>
        <p:spPr bwMode="auto">
          <a:xfrm>
            <a:off x="5547361"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charset="0"/>
              <a:ea typeface="Century Gothic" charset="0"/>
              <a:cs typeface="Century Gothic" charset="0"/>
            </a:endParaRP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499" b="0" i="0">
                <a:solidFill>
                  <a:schemeClr val="bg1"/>
                </a:solidFill>
                <a:latin typeface="Century Gothic" charset="0"/>
                <a:ea typeface="Century Gothic" charset="0"/>
                <a:cs typeface="Century Gothic" charset="0"/>
              </a:defRPr>
            </a:lvl1pPr>
          </a:lstStyle>
          <a:p>
            <a:pPr lvl="0"/>
            <a:r>
              <a:rPr lang="en-US"/>
              <a:t>Edit Master text styles</a:t>
            </a:r>
          </a:p>
        </p:txBody>
      </p:sp>
    </p:spTree>
    <p:extLst>
      <p:ext uri="{BB962C8B-B14F-4D97-AF65-F5344CB8AC3E}">
        <p14:creationId xmlns:p14="http://schemas.microsoft.com/office/powerpoint/2010/main" val="31988130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2022834796"/>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2629682608"/>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0450137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07449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7653068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2710474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696307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2758077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897536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55704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0439982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8857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332305956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6014210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a:solidFill>
                <a:prstClr val="white"/>
              </a:solidFill>
            </a:endParaRPr>
          </a:p>
        </p:txBody>
      </p:sp>
    </p:spTree>
    <p:extLst>
      <p:ext uri="{BB962C8B-B14F-4D97-AF65-F5344CB8AC3E}">
        <p14:creationId xmlns:p14="http://schemas.microsoft.com/office/powerpoint/2010/main" val="25557856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50293075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14474557"/>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97623553"/>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3426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dirty="0">
              <a:solidFill>
                <a:prstClr val="white"/>
              </a:solidFill>
            </a:endParaRPr>
          </a:p>
        </p:txBody>
      </p:sp>
    </p:spTree>
    <p:extLst>
      <p:ext uri="{BB962C8B-B14F-4D97-AF65-F5344CB8AC3E}">
        <p14:creationId xmlns:p14="http://schemas.microsoft.com/office/powerpoint/2010/main" val="44992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423053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6204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228974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r>
              <a:rPr lang="en-US" sz="1200" dirty="0">
                <a:latin typeface="Arial" charset="0"/>
                <a:ea typeface="Arial" charset="0"/>
                <a:cs typeface="Arial" charset="0"/>
              </a:rPr>
              <a:t/>
            </a:r>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38325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4177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4004453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414793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71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34160160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53558586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70460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97590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16694" indent="-216694" algn="r">
              <a:defRPr lang="en-US" sz="18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35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3"/>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15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3"/>
            <a:ext cx="6400800" cy="403055"/>
          </a:xfrm>
        </p:spPr>
        <p:txBody>
          <a:bodyPr lIns="0" anchor="ctr" anchorCtr="0"/>
          <a:lstStyle>
            <a:lvl1pPr marL="0" indent="0" algn="r">
              <a:buNone/>
              <a:defRPr lang="en-US" sz="12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15216989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06097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61034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07611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600414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85072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48767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4201251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sz="1350"/>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sz="1200"/>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05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680768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2"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8"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126200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53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605294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3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433452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24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966905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6559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2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20835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738314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5387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753757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541946"/>
            <a:ext cx="964932" cy="914400"/>
          </a:xfrm>
          <a:prstGeom prst="rect">
            <a:avLst/>
          </a:prstGeom>
        </p:spPr>
      </p:pic>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600402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02352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939354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965057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91274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77753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663895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85000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1090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88258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2910086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6497220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08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19" name="Text Placeholder 18">
            <a:extLst>
              <a:ext uri="{FF2B5EF4-FFF2-40B4-BE49-F238E27FC236}">
                <a16:creationId xmlns=""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808017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8261750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9"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353202252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 xmlns:a16="http://schemas.microsoft.com/office/drawing/2014/main" id="{576702AB-F472-3E42-8B73-5A9060BEBD56}"/>
              </a:ext>
            </a:extLst>
          </p:cNvPr>
          <p:cNvSpPr/>
          <p:nvPr userDrawn="1"/>
        </p:nvSpPr>
        <p:spPr>
          <a:xfrm>
            <a:off x="1562169"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 xmlns:a16="http://schemas.microsoft.com/office/drawing/2014/main" id="{38745428-B285-9548-963E-056B5B4D3C03}"/>
              </a:ext>
            </a:extLst>
          </p:cNvPr>
          <p:cNvSpPr/>
          <p:nvPr userDrawn="1"/>
        </p:nvSpPr>
        <p:spPr>
          <a:xfrm>
            <a:off x="8922959"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495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5"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2"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4043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6546787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8829342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05307874"/>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02246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922687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532750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162637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44883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092040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3822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999403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29588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682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329414947"/>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91820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66466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87730292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07397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960165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161763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9174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4246991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260319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2913605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39116657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485528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317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4909229"/>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6541841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10" name="Gold Bar">
            <a:extLst>
              <a:ext uri="{FF2B5EF4-FFF2-40B4-BE49-F238E27FC236}">
                <a16:creationId xmlns=""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3195900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380076077"/>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164239168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637569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27795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77113781"/>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03036971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2302716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222027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82584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10" name="Gold Bar">
            <a:extLst>
              <a:ext uri="{FF2B5EF4-FFF2-40B4-BE49-F238E27FC236}">
                <a16:creationId xmlns=""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4238908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88396843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320938526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107733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theme" Target="../theme/theme10.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theme" Target="../theme/theme11.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theme" Target="../theme/theme13.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7.xml"/><Relationship Id="rId7"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5" Type="http://schemas.openxmlformats.org/officeDocument/2006/relationships/slideLayout" Target="../slideLayouts/slideLayout159.xml"/><Relationship Id="rId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5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53236789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84243510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57786897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hf sldNum="0" hdr="0" dt="0"/>
  <p:txStyles>
    <p:titleStyle>
      <a:lvl1pPr algn="ctr" rtl="0" eaLnBrk="1" fontAlgn="base" hangingPunct="1">
        <a:lnSpc>
          <a:spcPct val="90000"/>
        </a:lnSpc>
        <a:spcBef>
          <a:spcPct val="0"/>
        </a:spcBef>
        <a:spcAft>
          <a:spcPct val="0"/>
        </a:spcAft>
        <a:defRPr sz="3998">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5pPr>
      <a:lvl6pPr marL="457006" algn="l" rtl="0" eaLnBrk="1" fontAlgn="base" hangingPunct="1">
        <a:spcBef>
          <a:spcPct val="0"/>
        </a:spcBef>
        <a:spcAft>
          <a:spcPct val="0"/>
        </a:spcAft>
        <a:defRPr sz="2399">
          <a:solidFill>
            <a:schemeClr val="tx2"/>
          </a:solidFill>
          <a:latin typeface="Arial" charset="0"/>
        </a:defRPr>
      </a:lvl6pPr>
      <a:lvl7pPr marL="914012" algn="l" rtl="0" eaLnBrk="1" fontAlgn="base" hangingPunct="1">
        <a:spcBef>
          <a:spcPct val="0"/>
        </a:spcBef>
        <a:spcAft>
          <a:spcPct val="0"/>
        </a:spcAft>
        <a:defRPr sz="2399">
          <a:solidFill>
            <a:schemeClr val="tx2"/>
          </a:solidFill>
          <a:latin typeface="Arial" charset="0"/>
        </a:defRPr>
      </a:lvl7pPr>
      <a:lvl8pPr marL="1371017" algn="l" rtl="0" eaLnBrk="1" fontAlgn="base" hangingPunct="1">
        <a:spcBef>
          <a:spcPct val="0"/>
        </a:spcBef>
        <a:spcAft>
          <a:spcPct val="0"/>
        </a:spcAft>
        <a:defRPr sz="2399">
          <a:solidFill>
            <a:schemeClr val="tx2"/>
          </a:solidFill>
          <a:latin typeface="Arial" charset="0"/>
        </a:defRPr>
      </a:lvl8pPr>
      <a:lvl9pPr marL="1828022" algn="l" rtl="0" eaLnBrk="1" fontAlgn="base" hangingPunct="1">
        <a:spcBef>
          <a:spcPct val="0"/>
        </a:spcBef>
        <a:spcAft>
          <a:spcPct val="0"/>
        </a:spcAft>
        <a:defRPr sz="2399">
          <a:solidFill>
            <a:schemeClr val="tx2"/>
          </a:solidFill>
          <a:latin typeface="Arial" charset="0"/>
        </a:defRPr>
      </a:lvl9pPr>
    </p:titleStyle>
    <p:bodyStyle>
      <a:lvl1pPr marL="230090" indent="-230090" algn="l" rtl="0" eaLnBrk="1" fontAlgn="base" hangingPunct="1">
        <a:spcBef>
          <a:spcPct val="20000"/>
        </a:spcBef>
        <a:spcAft>
          <a:spcPct val="0"/>
        </a:spcAft>
        <a:buFont typeface="Arial" pitchFamily="34" charset="0"/>
        <a:buChar char="•"/>
        <a:defRPr sz="1799">
          <a:solidFill>
            <a:schemeClr val="tx1"/>
          </a:solidFill>
          <a:latin typeface="Arial" panose="020B0604020202020204" pitchFamily="34" charset="0"/>
          <a:ea typeface="ヒラギノ角ゴ Pro W3" charset="0"/>
          <a:cs typeface="Arial" panose="020B0604020202020204" pitchFamily="34" charset="0"/>
        </a:defRPr>
      </a:lvl1pPr>
      <a:lvl2pPr marL="745808" indent="-226917" algn="l" rtl="0" eaLnBrk="1" fontAlgn="base" hangingPunct="1">
        <a:spcBef>
          <a:spcPct val="20000"/>
        </a:spcBef>
        <a:spcAft>
          <a:spcPct val="0"/>
        </a:spcAft>
        <a:buFont typeface="Segoe UI" panose="020B0502040204020203" pitchFamily="34" charset="0"/>
        <a:buChar char="—"/>
        <a:defRPr sz="1599">
          <a:solidFill>
            <a:schemeClr val="tx1"/>
          </a:solidFill>
          <a:latin typeface="Arial" panose="020B0604020202020204" pitchFamily="34" charset="0"/>
          <a:ea typeface="ヒラギノ角ゴ Pro W3" charset="0"/>
          <a:cs typeface="Arial" panose="020B0604020202020204" pitchFamily="34" charset="0"/>
        </a:defRPr>
      </a:lvl2pPr>
      <a:lvl3pPr marL="1144101" indent="-23009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7934" indent="-226917"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113" indent="-230090" algn="l" rtl="0" eaLnBrk="1" fontAlgn="base" hangingPunct="1">
        <a:spcBef>
          <a:spcPct val="20000"/>
        </a:spcBef>
        <a:spcAft>
          <a:spcPct val="0"/>
        </a:spcAft>
        <a:buFont typeface="Arial" pitchFamily="34" charset="0"/>
        <a:buChar char="◦"/>
        <a:defRPr sz="1599">
          <a:solidFill>
            <a:schemeClr val="tx1"/>
          </a:solidFill>
          <a:latin typeface="+mn-lt"/>
          <a:ea typeface="ヒラギノ角ゴ Pro W3" charset="0"/>
        </a:defRPr>
      </a:lvl5pPr>
      <a:lvl6pPr marL="2285029" algn="l" rtl="0" eaLnBrk="1" fontAlgn="base" hangingPunct="1">
        <a:spcBef>
          <a:spcPct val="20000"/>
        </a:spcBef>
        <a:spcAft>
          <a:spcPct val="0"/>
        </a:spcAft>
        <a:buChar char="»"/>
        <a:defRPr sz="2399">
          <a:solidFill>
            <a:schemeClr val="tx1"/>
          </a:solidFill>
          <a:latin typeface="+mn-lt"/>
        </a:defRPr>
      </a:lvl6pPr>
      <a:lvl7pPr marL="2742034" algn="l" rtl="0" eaLnBrk="1" fontAlgn="base" hangingPunct="1">
        <a:spcBef>
          <a:spcPct val="20000"/>
        </a:spcBef>
        <a:spcAft>
          <a:spcPct val="0"/>
        </a:spcAft>
        <a:buChar char="»"/>
        <a:defRPr sz="2399">
          <a:solidFill>
            <a:schemeClr val="tx1"/>
          </a:solidFill>
          <a:latin typeface="+mn-lt"/>
        </a:defRPr>
      </a:lvl7pPr>
      <a:lvl8pPr marL="3199040" algn="l" rtl="0" eaLnBrk="1" fontAlgn="base" hangingPunct="1">
        <a:spcBef>
          <a:spcPct val="20000"/>
        </a:spcBef>
        <a:spcAft>
          <a:spcPct val="0"/>
        </a:spcAft>
        <a:buChar char="»"/>
        <a:defRPr sz="2399">
          <a:solidFill>
            <a:schemeClr val="tx1"/>
          </a:solidFill>
          <a:latin typeface="+mn-lt"/>
        </a:defRPr>
      </a:lvl8pPr>
      <a:lvl9pPr marL="3656046" algn="l" rtl="0" eaLnBrk="1" fontAlgn="base" hangingPunct="1">
        <a:spcBef>
          <a:spcPct val="20000"/>
        </a:spcBef>
        <a:spcAft>
          <a:spcPct val="0"/>
        </a:spcAft>
        <a:buChar char="»"/>
        <a:defRPr sz="2399">
          <a:solidFill>
            <a:schemeClr val="tx1"/>
          </a:solidFill>
          <a:latin typeface="+mn-lt"/>
        </a:defRPr>
      </a:lvl9pPr>
    </p:bodyStyle>
    <p:otherStyle>
      <a:defPPr>
        <a:defRPr lang="en-US"/>
      </a:defPPr>
      <a:lvl1pPr marL="0" algn="l" defTabSz="914012" rtl="0" eaLnBrk="1" latinLnBrk="0" hangingPunct="1">
        <a:defRPr sz="1799" kern="1200">
          <a:solidFill>
            <a:schemeClr val="tx1"/>
          </a:solidFill>
          <a:latin typeface="+mn-lt"/>
          <a:ea typeface="+mn-ea"/>
          <a:cs typeface="+mn-cs"/>
        </a:defRPr>
      </a:lvl1pPr>
      <a:lvl2pPr marL="457006" algn="l" defTabSz="914012" rtl="0" eaLnBrk="1" latinLnBrk="0" hangingPunct="1">
        <a:defRPr sz="1799" kern="1200">
          <a:solidFill>
            <a:schemeClr val="tx1"/>
          </a:solidFill>
          <a:latin typeface="+mn-lt"/>
          <a:ea typeface="+mn-ea"/>
          <a:cs typeface="+mn-cs"/>
        </a:defRPr>
      </a:lvl2pPr>
      <a:lvl3pPr marL="914012" algn="l" defTabSz="914012" rtl="0" eaLnBrk="1" latinLnBrk="0" hangingPunct="1">
        <a:defRPr sz="1799" kern="1200">
          <a:solidFill>
            <a:schemeClr val="tx1"/>
          </a:solidFill>
          <a:latin typeface="+mn-lt"/>
          <a:ea typeface="+mn-ea"/>
          <a:cs typeface="+mn-cs"/>
        </a:defRPr>
      </a:lvl3pPr>
      <a:lvl4pPr marL="1371017" algn="l" defTabSz="914012" rtl="0" eaLnBrk="1" latinLnBrk="0" hangingPunct="1">
        <a:defRPr sz="1799" kern="1200">
          <a:solidFill>
            <a:schemeClr val="tx1"/>
          </a:solidFill>
          <a:latin typeface="+mn-lt"/>
          <a:ea typeface="+mn-ea"/>
          <a:cs typeface="+mn-cs"/>
        </a:defRPr>
      </a:lvl4pPr>
      <a:lvl5pPr marL="1828022" algn="l" defTabSz="914012" rtl="0" eaLnBrk="1" latinLnBrk="0" hangingPunct="1">
        <a:defRPr sz="1799" kern="1200">
          <a:solidFill>
            <a:schemeClr val="tx1"/>
          </a:solidFill>
          <a:latin typeface="+mn-lt"/>
          <a:ea typeface="+mn-ea"/>
          <a:cs typeface="+mn-cs"/>
        </a:defRPr>
      </a:lvl5pPr>
      <a:lvl6pPr marL="2285029" algn="l" defTabSz="914012" rtl="0" eaLnBrk="1" latinLnBrk="0" hangingPunct="1">
        <a:defRPr sz="1799" kern="1200">
          <a:solidFill>
            <a:schemeClr val="tx1"/>
          </a:solidFill>
          <a:latin typeface="+mn-lt"/>
          <a:ea typeface="+mn-ea"/>
          <a:cs typeface="+mn-cs"/>
        </a:defRPr>
      </a:lvl6pPr>
      <a:lvl7pPr marL="2742034" algn="l" defTabSz="914012" rtl="0" eaLnBrk="1" latinLnBrk="0" hangingPunct="1">
        <a:defRPr sz="1799" kern="1200">
          <a:solidFill>
            <a:schemeClr val="tx1"/>
          </a:solidFill>
          <a:latin typeface="+mn-lt"/>
          <a:ea typeface="+mn-ea"/>
          <a:cs typeface="+mn-cs"/>
        </a:defRPr>
      </a:lvl7pPr>
      <a:lvl8pPr marL="3199040" algn="l" defTabSz="914012" rtl="0" eaLnBrk="1" latinLnBrk="0" hangingPunct="1">
        <a:defRPr sz="1799" kern="1200">
          <a:solidFill>
            <a:schemeClr val="tx1"/>
          </a:solidFill>
          <a:latin typeface="+mn-lt"/>
          <a:ea typeface="+mn-ea"/>
          <a:cs typeface="+mn-cs"/>
        </a:defRPr>
      </a:lvl8pPr>
      <a:lvl9pPr marL="3656046" algn="l" defTabSz="914012"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108070316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354919093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39491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1" r:id="rId4"/>
    <p:sldLayoutId id="2147483902" r:id="rId5"/>
    <p:sldLayoutId id="2147483903"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0465894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11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19960"/>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1396515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dt="0"/>
  <p:txStyles>
    <p:titleStyle>
      <a:lvl1pPr algn="ctr" rtl="0" eaLnBrk="1" fontAlgn="base" hangingPunct="1">
        <a:lnSpc>
          <a:spcPct val="90000"/>
        </a:lnSpc>
        <a:spcBef>
          <a:spcPct val="0"/>
        </a:spcBef>
        <a:spcAft>
          <a:spcPct val="0"/>
        </a:spcAft>
        <a:defRPr sz="21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itchFamily="34" charset="0"/>
        <a:buChar char="•"/>
        <a:defRPr sz="13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Segoe UI" panose="020B0502040204020203" pitchFamily="34" charset="0"/>
        <a:buChar char="—"/>
        <a:defRPr sz="1200">
          <a:solidFill>
            <a:schemeClr val="tx1"/>
          </a:solidFill>
          <a:latin typeface="+mn-lt"/>
          <a:ea typeface="ヒラギノ角ゴ Pro W3" charset="0"/>
        </a:defRPr>
      </a:lvl2pPr>
      <a:lvl3pPr marL="858441" indent="-172641" algn="l" rtl="0" eaLnBrk="1" fontAlgn="base" hangingPunct="1">
        <a:spcBef>
          <a:spcPct val="20000"/>
        </a:spcBef>
        <a:spcAft>
          <a:spcPct val="0"/>
        </a:spcAft>
        <a:buFont typeface="Arial" panose="020B0604020202020204" pitchFamily="34" charset="0"/>
        <a:buChar char="•"/>
        <a:defRPr sz="1050">
          <a:solidFill>
            <a:schemeClr val="tx1"/>
          </a:solidFill>
          <a:latin typeface="+mn-lt"/>
          <a:ea typeface="ヒラギノ角ゴ Pro W3" charset="0"/>
        </a:defRPr>
      </a:lvl3pPr>
      <a:lvl4pPr marL="1198960" indent="-170260"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41" indent="-172641"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2626427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n-US" sz="1000" dirty="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648053620"/>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38"/>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30337043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05887972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15180847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puTGERBctE&amp;feature=youtu.be" TargetMode="External"/><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50.xml"/><Relationship Id="rId5" Type="http://schemas.openxmlformats.org/officeDocument/2006/relationships/image" Target="../media/image39.jpe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www.lionshelp.zendesk.com/" TargetMode="External"/><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mailto:mylion@lionsclubs.org" TargetMode="External"/><Relationship Id="rId9" Type="http://schemas.openxmlformats.org/officeDocument/2006/relationships/image" Target="../media/image4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38.xml"/><Relationship Id="rId4" Type="http://schemas.openxmlformats.org/officeDocument/2006/relationships/hyperlink" Target="mailto:mylionsupport@lionsclubs.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54.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mailto:mylion@lionsclub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ld Bar">
            <a:extLst>
              <a:ext uri="{FF2B5EF4-FFF2-40B4-BE49-F238E27FC236}">
                <a16:creationId xmlns="" xmlns:a16="http://schemas.microsoft.com/office/drawing/2014/main" id="{D065F523-E8C7-2041-BD65-5BE75A33AA58}"/>
              </a:ext>
            </a:extLst>
          </p:cNvPr>
          <p:cNvSpPr/>
          <p:nvPr/>
        </p:nvSpPr>
        <p:spPr>
          <a:xfrm>
            <a:off x="792677" y="4027416"/>
            <a:ext cx="10181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6" name="Gold Bar">
            <a:extLst>
              <a:ext uri="{FF2B5EF4-FFF2-40B4-BE49-F238E27FC236}">
                <a16:creationId xmlns="" xmlns:a16="http://schemas.microsoft.com/office/drawing/2014/main" id="{402DD2D4-00E0-8540-9F1B-434D3B5BE2D9}"/>
              </a:ext>
            </a:extLst>
          </p:cNvPr>
          <p:cNvSpPr/>
          <p:nvPr/>
        </p:nvSpPr>
        <p:spPr>
          <a:xfrm>
            <a:off x="2816349" y="4027416"/>
            <a:ext cx="2936058"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ext Placeholder 2">
            <a:extLst>
              <a:ext uri="{FF2B5EF4-FFF2-40B4-BE49-F238E27FC236}">
                <a16:creationId xmlns="" xmlns:a16="http://schemas.microsoft.com/office/drawing/2014/main" id="{1009F760-D9F2-7740-BF46-490370A1D2DF}"/>
              </a:ext>
            </a:extLst>
          </p:cNvPr>
          <p:cNvSpPr>
            <a:spLocks noGrp="1"/>
          </p:cNvSpPr>
          <p:nvPr>
            <p:ph type="body" sz="quarter" idx="13"/>
          </p:nvPr>
        </p:nvSpPr>
        <p:spPr>
          <a:xfrm>
            <a:off x="792677" y="4780310"/>
            <a:ext cx="6742333" cy="535194"/>
          </a:xfrm>
        </p:spPr>
        <p:txBody>
          <a:bodyPr/>
          <a:lstStyle/>
          <a:p>
            <a:r>
              <a:rPr lang="sv-SE" sz="2000" dirty="0"/>
              <a:t>Hur man använder MyLion för att stödja era hjälpinsatser.</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120" y="2295264"/>
            <a:ext cx="6402259" cy="2286521"/>
          </a:xfrm>
          <a:prstGeom prst="rect">
            <a:avLst/>
          </a:prstGeom>
        </p:spPr>
      </p:pic>
    </p:spTree>
    <p:extLst>
      <p:ext uri="{BB962C8B-B14F-4D97-AF65-F5344CB8AC3E}">
        <p14:creationId xmlns:p14="http://schemas.microsoft.com/office/powerpoint/2010/main" val="2537890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sv-SE"/>
              <a:t>Hjälpinsatser med MyLion.</a:t>
            </a:r>
          </a:p>
        </p:txBody>
      </p:sp>
      <p:sp>
        <p:nvSpPr>
          <p:cNvPr id="2" name="Text Placeholder 1"/>
          <p:cNvSpPr>
            <a:spLocks noGrp="1"/>
          </p:cNvSpPr>
          <p:nvPr>
            <p:ph type="body" sz="quarter" idx="13"/>
          </p:nvPr>
        </p:nvSpPr>
        <p:spPr>
          <a:xfrm>
            <a:off x="3259529" y="4189206"/>
            <a:ext cx="6101641" cy="535194"/>
          </a:xfrm>
        </p:spPr>
        <p:txBody>
          <a:bodyPr/>
          <a:lstStyle/>
          <a:p>
            <a:r>
              <a:rPr lang="sv-SE" dirty="0"/>
              <a:t>Två valmöjligheter: Ny aktivitet eller Inrapportera aktivitet</a:t>
            </a:r>
          </a:p>
        </p:txBody>
      </p:sp>
    </p:spTree>
    <p:extLst>
      <p:ext uri="{BB962C8B-B14F-4D97-AF65-F5344CB8AC3E}">
        <p14:creationId xmlns:p14="http://schemas.microsoft.com/office/powerpoint/2010/main" val="1273525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10538460" cy="445043"/>
          </a:xfrm>
          <a:prstGeom prst="rect">
            <a:avLst/>
          </a:prstGeom>
        </p:spPr>
        <p:txBody>
          <a:bodyPr/>
          <a:lstStyle/>
          <a:p>
            <a:pPr marL="0" indent="0">
              <a:buNone/>
            </a:pPr>
            <a:r>
              <a:rPr lang="sv-SE" sz="4000" b="1" dirty="0">
                <a:solidFill>
                  <a:srgbClr val="0A5496"/>
                </a:solidFill>
              </a:rPr>
              <a:t>Inrapportera en tidigare aktivitet i MyLion. </a:t>
            </a:r>
          </a:p>
        </p:txBody>
      </p:sp>
      <p:sp>
        <p:nvSpPr>
          <p:cNvPr id="5" name="Content Placeholder 2"/>
          <p:cNvSpPr txBox="1">
            <a:spLocks/>
          </p:cNvSpPr>
          <p:nvPr/>
        </p:nvSpPr>
        <p:spPr bwMode="auto">
          <a:xfrm>
            <a:off x="685801" y="1752261"/>
            <a:ext cx="6529192" cy="5203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sv-SE" sz="2600">
                <a:solidFill>
                  <a:schemeClr val="accent2">
                    <a:lumMod val="50000"/>
                  </a:schemeClr>
                </a:solidFill>
                <a:latin typeface="Arial" charset="0"/>
                <a:ea typeface="Arial" charset="0"/>
                <a:cs typeface="Arial" charset="0"/>
              </a:rPr>
              <a:t>Välj </a:t>
            </a:r>
            <a:r>
              <a:rPr lang="sv-SE" sz="2600" b="1">
                <a:solidFill>
                  <a:schemeClr val="accent2">
                    <a:lumMod val="50000"/>
                  </a:schemeClr>
                </a:solidFill>
                <a:latin typeface="Arial" charset="0"/>
                <a:ea typeface="Arial" charset="0"/>
                <a:cs typeface="Arial" charset="0"/>
              </a:rPr>
              <a:t>Inrapportera aktivitet</a:t>
            </a:r>
            <a:r>
              <a:rPr lang="sv-SE" sz="2600">
                <a:solidFill>
                  <a:schemeClr val="accent2">
                    <a:lumMod val="50000"/>
                  </a:schemeClr>
                </a:solidFill>
                <a:latin typeface="Arial" charset="0"/>
                <a:ea typeface="Arial" charset="0"/>
                <a:cs typeface="Arial" charset="0"/>
              </a:rPr>
              <a:t> om du vill inrapportera en aktivitet som redan har genomförts. Sedan:</a:t>
            </a:r>
          </a:p>
          <a:p>
            <a:pPr lvl="1">
              <a:lnSpc>
                <a:spcPct val="105000"/>
              </a:lnSpc>
              <a:spcAft>
                <a:spcPts val="1200"/>
              </a:spcAft>
            </a:pPr>
            <a:r>
              <a:rPr lang="sv-SE" sz="2000">
                <a:solidFill>
                  <a:schemeClr val="accent2">
                    <a:lumMod val="50000"/>
                  </a:schemeClr>
                </a:solidFill>
                <a:latin typeface="Arial" charset="0"/>
                <a:ea typeface="Arial" charset="0"/>
                <a:cs typeface="Arial" charset="0"/>
              </a:rPr>
              <a:t>Lägg till viktiga detaljer</a:t>
            </a:r>
          </a:p>
          <a:p>
            <a:pPr lvl="1">
              <a:lnSpc>
                <a:spcPct val="105000"/>
              </a:lnSpc>
              <a:spcAft>
                <a:spcPts val="1200"/>
              </a:spcAft>
            </a:pPr>
            <a:r>
              <a:rPr lang="sv-SE" sz="2000">
                <a:solidFill>
                  <a:schemeClr val="accent2">
                    <a:lumMod val="50000"/>
                  </a:schemeClr>
                </a:solidFill>
                <a:latin typeface="Arial" charset="0"/>
                <a:ea typeface="Arial" charset="0"/>
                <a:cs typeface="Arial" charset="0"/>
              </a:rPr>
              <a:t>Ladda upp bilder</a:t>
            </a:r>
          </a:p>
          <a:p>
            <a:pPr lvl="1">
              <a:lnSpc>
                <a:spcPct val="105000"/>
              </a:lnSpc>
              <a:spcAft>
                <a:spcPts val="1200"/>
              </a:spcAft>
            </a:pPr>
            <a:r>
              <a:rPr lang="sv-SE" sz="2000">
                <a:solidFill>
                  <a:schemeClr val="accent2">
                    <a:lumMod val="50000"/>
                  </a:schemeClr>
                </a:solidFill>
                <a:latin typeface="Arial" charset="0"/>
                <a:ea typeface="Arial" charset="0"/>
                <a:cs typeface="Arial" charset="0"/>
              </a:rPr>
              <a:t>Ange relevanta siffror</a:t>
            </a:r>
          </a:p>
          <a:p>
            <a:pPr>
              <a:lnSpc>
                <a:spcPct val="105000"/>
              </a:lnSpc>
              <a:spcAft>
                <a:spcPts val="1200"/>
              </a:spcAft>
            </a:pPr>
            <a:r>
              <a:rPr lang="sv-SE" sz="2400">
                <a:solidFill>
                  <a:srgbClr val="D9D9D9">
                    <a:lumMod val="50000"/>
                  </a:srgbClr>
                </a:solidFill>
                <a:latin typeface="Arial" panose="020B0604020202020204" pitchFamily="34" charset="0"/>
                <a:cs typeface="Arial" panose="020B0604020202020204" pitchFamily="34" charset="0"/>
              </a:rPr>
              <a:t>Endast tjänstemän med tillgång till rapporter kan </a:t>
            </a:r>
            <a:r>
              <a:rPr lang="sv-SE" sz="2400" b="1">
                <a:solidFill>
                  <a:srgbClr val="D9D9D9">
                    <a:lumMod val="50000"/>
                  </a:srgbClr>
                </a:solidFill>
                <a:latin typeface="Arial" panose="020B0604020202020204" pitchFamily="34" charset="0"/>
                <a:cs typeface="Arial" panose="020B0604020202020204" pitchFamily="34" charset="0"/>
              </a:rPr>
              <a:t>Inrapportera aktivitet</a:t>
            </a:r>
            <a:r>
              <a:rPr lang="sv-SE" sz="2400">
                <a:solidFill>
                  <a:srgbClr val="D9D9D9">
                    <a:lumMod val="50000"/>
                  </a:srgbClr>
                </a:solidFill>
                <a:latin typeface="Arial" panose="020B0604020202020204" pitchFamily="34" charset="0"/>
                <a:cs typeface="Arial" panose="020B0604020202020204" pitchFamily="34" charset="0"/>
              </a:rPr>
              <a:t>.</a:t>
            </a:r>
          </a:p>
          <a:p>
            <a:pPr>
              <a:lnSpc>
                <a:spcPct val="105000"/>
              </a:lnSpc>
              <a:spcAft>
                <a:spcPts val="1200"/>
              </a:spcAft>
            </a:pPr>
            <a:r>
              <a:rPr lang="sv-SE" sz="2400" b="1">
                <a:solidFill>
                  <a:srgbClr val="D9D9D9">
                    <a:lumMod val="50000"/>
                  </a:srgbClr>
                </a:solidFill>
                <a:latin typeface="Arial" panose="020B0604020202020204" pitchFamily="34" charset="0"/>
                <a:ea typeface="Arial" charset="0"/>
                <a:cs typeface="Arial" panose="020B0604020202020204" pitchFamily="34" charset="0"/>
              </a:rPr>
              <a:t>Finns på webbplatsen och i appen MyLion.</a:t>
            </a:r>
          </a:p>
          <a:p>
            <a:pPr>
              <a:lnSpc>
                <a:spcPct val="105000"/>
              </a:lnSpc>
              <a:spcAft>
                <a:spcPts val="1200"/>
              </a:spcAft>
              <a:buClr>
                <a:prstClr val="white"/>
              </a:buClr>
              <a:buFont typeface="Arial" charset="0"/>
              <a:buChar char="•"/>
            </a:pPr>
            <a:endParaRPr lang="en-US" sz="2600" kern="0" dirty="0">
              <a:solidFill>
                <a:schemeClr val="accent2">
                  <a:lumMod val="50000"/>
                </a:schemeClr>
              </a:solidFill>
              <a:latin typeface="Arial" charset="0"/>
              <a:ea typeface="Arial" charset="0"/>
              <a:cs typeface="Arial" charset="0"/>
            </a:endParaRPr>
          </a:p>
        </p:txBody>
      </p:sp>
      <p:pic>
        <p:nvPicPr>
          <p:cNvPr id="7" name="Picture 6" descr="En bild av en datorskärm  Beskrivning genereras automatiskt">
            <a:extLst>
              <a:ext uri="{FF2B5EF4-FFF2-40B4-BE49-F238E27FC236}">
                <a16:creationId xmlns="" xmlns:a16="http://schemas.microsoft.com/office/drawing/2014/main" id="{E161A5D5-11B3-BE43-83AC-CB7293B6D4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 xmlns:a16="http://schemas.microsoft.com/office/drawing/2014/main" id="{55AEECC7-5645-9341-B1C6-392FBA77C497}"/>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l="465" r="518" b="1451"/>
          <a:stretch/>
        </p:blipFill>
        <p:spPr>
          <a:xfrm>
            <a:off x="7339844" y="2402585"/>
            <a:ext cx="4252199" cy="2423664"/>
          </a:xfrm>
          <a:prstGeom prst="rect">
            <a:avLst/>
          </a:prstGeom>
        </p:spPr>
      </p:pic>
    </p:spTree>
    <p:extLst>
      <p:ext uri="{BB962C8B-B14F-4D97-AF65-F5344CB8AC3E}">
        <p14:creationId xmlns:p14="http://schemas.microsoft.com/office/powerpoint/2010/main" val="3342884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932281" cy="1267138"/>
          </a:xfrm>
        </p:spPr>
        <p:txBody>
          <a:bodyPr/>
          <a:lstStyle/>
          <a:p>
            <a:r>
              <a:rPr lang="sv-SE" dirty="0"/>
              <a:t>Genomgång: </a:t>
            </a:r>
            <a:endParaRPr lang="sv-SE" dirty="0" smtClean="0"/>
          </a:p>
          <a:p>
            <a:r>
              <a:rPr lang="sv-SE" dirty="0" smtClean="0"/>
              <a:t>Inrapportera </a:t>
            </a:r>
            <a:r>
              <a:rPr lang="sv-SE" dirty="0"/>
              <a:t>en tidigare aktivitet (</a:t>
            </a:r>
            <a:r>
              <a:rPr lang="sv-SE" dirty="0" smtClean="0"/>
              <a:t>webbplatsen).</a:t>
            </a:r>
            <a:endParaRPr lang="sv-SE" dirty="0"/>
          </a:p>
        </p:txBody>
      </p:sp>
      <p:sp>
        <p:nvSpPr>
          <p:cNvPr id="6" name="TextBox 5"/>
          <p:cNvSpPr txBox="1"/>
          <p:nvPr/>
        </p:nvSpPr>
        <p:spPr>
          <a:xfrm>
            <a:off x="4710624" y="4314063"/>
            <a:ext cx="2770750" cy="338554"/>
          </a:xfrm>
          <a:prstGeom prst="rect">
            <a:avLst/>
          </a:prstGeom>
          <a:noFill/>
        </p:spPr>
        <p:txBody>
          <a:bodyPr wrap="square" rtlCol="0">
            <a:spAutoFit/>
          </a:bodyPr>
          <a:lstStyle/>
          <a:p>
            <a:r>
              <a:rPr lang="sv-SE" sz="1600" i="1" dirty="0">
                <a:solidFill>
                  <a:schemeClr val="bg1"/>
                </a:solidFill>
              </a:rPr>
              <a:t>LÄGG </a:t>
            </a:r>
            <a:r>
              <a:rPr lang="sv-SE" sz="1600" i="1" dirty="0" smtClean="0">
                <a:solidFill>
                  <a:schemeClr val="bg1"/>
                </a:solidFill>
              </a:rPr>
              <a:t>TILL VIDEOLÄNK </a:t>
            </a:r>
            <a:r>
              <a:rPr lang="sv-SE" sz="1600" i="1" dirty="0">
                <a:solidFill>
                  <a:schemeClr val="bg1"/>
                </a:solidFill>
              </a:rPr>
              <a:t>HÄR</a:t>
            </a:r>
          </a:p>
        </p:txBody>
      </p:sp>
      <p:sp>
        <p:nvSpPr>
          <p:cNvPr id="7" name="TextBox 6"/>
          <p:cNvSpPr txBox="1"/>
          <p:nvPr/>
        </p:nvSpPr>
        <p:spPr>
          <a:xfrm>
            <a:off x="2411730" y="5815035"/>
            <a:ext cx="7819760" cy="338554"/>
          </a:xfrm>
          <a:prstGeom prst="rect">
            <a:avLst/>
          </a:prstGeom>
          <a:noFill/>
        </p:spPr>
        <p:txBody>
          <a:bodyPr wrap="square" rtlCol="0">
            <a:spAutoFit/>
          </a:bodyPr>
          <a:lstStyle/>
          <a:p>
            <a:r>
              <a:rPr lang="sv-SE" sz="1600" i="1" dirty="0">
                <a:solidFill>
                  <a:schemeClr val="bg1"/>
                </a:solidFill>
              </a:rPr>
              <a:t>MyLion är platsen för inrapportering serviceaktiviteter från och med den 1 juli 2019.</a:t>
            </a:r>
          </a:p>
        </p:txBody>
      </p:sp>
    </p:spTree>
    <p:extLst>
      <p:ext uri="{BB962C8B-B14F-4D97-AF65-F5344CB8AC3E}">
        <p14:creationId xmlns:p14="http://schemas.microsoft.com/office/powerpoint/2010/main" val="3646634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11258550" cy="445043"/>
          </a:xfrm>
          <a:prstGeom prst="rect">
            <a:avLst/>
          </a:prstGeom>
        </p:spPr>
        <p:txBody>
          <a:bodyPr/>
          <a:lstStyle/>
          <a:p>
            <a:pPr marL="0" indent="0">
              <a:buNone/>
            </a:pPr>
            <a:r>
              <a:rPr lang="sv-SE" sz="3100" b="1" dirty="0">
                <a:solidFill>
                  <a:srgbClr val="0A5496"/>
                </a:solidFill>
              </a:rPr>
              <a:t>Planera en aktivitet och inrapportera den därefter i MyLion.</a:t>
            </a:r>
          </a:p>
        </p:txBody>
      </p:sp>
      <p:sp>
        <p:nvSpPr>
          <p:cNvPr id="5" name="Content Placeholder 2"/>
          <p:cNvSpPr txBox="1">
            <a:spLocks/>
          </p:cNvSpPr>
          <p:nvPr/>
        </p:nvSpPr>
        <p:spPr bwMode="auto">
          <a:xfrm>
            <a:off x="685800" y="1456542"/>
            <a:ext cx="6756723" cy="5203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sv-SE" sz="2500" dirty="0">
                <a:solidFill>
                  <a:schemeClr val="accent2">
                    <a:lumMod val="50000"/>
                  </a:schemeClr>
                </a:solidFill>
                <a:latin typeface="Arial" charset="0"/>
                <a:ea typeface="Arial" charset="0"/>
                <a:cs typeface="Arial" charset="0"/>
              </a:rPr>
              <a:t>Skapa och publicera er kommande aktivitet.</a:t>
            </a:r>
          </a:p>
          <a:p>
            <a:pPr>
              <a:lnSpc>
                <a:spcPct val="105000"/>
              </a:lnSpc>
              <a:spcAft>
                <a:spcPts val="1200"/>
              </a:spcAft>
            </a:pPr>
            <a:r>
              <a:rPr lang="sv-SE" sz="2500" dirty="0">
                <a:solidFill>
                  <a:schemeClr val="accent2">
                    <a:lumMod val="50000"/>
                  </a:schemeClr>
                </a:solidFill>
                <a:latin typeface="Arial" charset="0"/>
                <a:ea typeface="Arial" charset="0"/>
                <a:cs typeface="Arial" charset="0"/>
              </a:rPr>
              <a:t>Välj </a:t>
            </a:r>
            <a:r>
              <a:rPr lang="sv-SE" sz="2500" b="1" dirty="0">
                <a:solidFill>
                  <a:schemeClr val="accent2">
                    <a:lumMod val="50000"/>
                  </a:schemeClr>
                </a:solidFill>
                <a:latin typeface="Arial" charset="0"/>
                <a:ea typeface="Arial" charset="0"/>
                <a:cs typeface="Arial" charset="0"/>
              </a:rPr>
              <a:t>Ny aktivitet </a:t>
            </a:r>
            <a:r>
              <a:rPr lang="sv-SE" sz="2500" dirty="0">
                <a:solidFill>
                  <a:schemeClr val="accent2">
                    <a:lumMod val="50000"/>
                  </a:schemeClr>
                </a:solidFill>
                <a:latin typeface="Arial" charset="0"/>
                <a:ea typeface="Arial" charset="0"/>
                <a:cs typeface="Arial" charset="0"/>
              </a:rPr>
              <a:t>i MyLion och sedan:</a:t>
            </a:r>
          </a:p>
          <a:p>
            <a:pPr lvl="1">
              <a:lnSpc>
                <a:spcPct val="105000"/>
              </a:lnSpc>
              <a:spcAft>
                <a:spcPts val="1200"/>
              </a:spcAft>
            </a:pPr>
            <a:r>
              <a:rPr lang="sv-SE" sz="2000" dirty="0">
                <a:solidFill>
                  <a:schemeClr val="accent2">
                    <a:lumMod val="50000"/>
                  </a:schemeClr>
                </a:solidFill>
                <a:latin typeface="Arial" charset="0"/>
                <a:ea typeface="Arial" charset="0"/>
                <a:cs typeface="Arial" charset="0"/>
              </a:rPr>
              <a:t>Lägg till viktiga detaljer</a:t>
            </a:r>
          </a:p>
          <a:p>
            <a:pPr lvl="1">
              <a:lnSpc>
                <a:spcPct val="105000"/>
              </a:lnSpc>
              <a:spcAft>
                <a:spcPts val="1200"/>
              </a:spcAft>
            </a:pPr>
            <a:r>
              <a:rPr lang="sv-SE" sz="2000" dirty="0">
                <a:solidFill>
                  <a:schemeClr val="accent2">
                    <a:lumMod val="50000"/>
                  </a:schemeClr>
                </a:solidFill>
                <a:latin typeface="Arial" charset="0"/>
                <a:ea typeface="Arial" charset="0"/>
                <a:cs typeface="Arial" charset="0"/>
              </a:rPr>
              <a:t>Ladda upp bilder</a:t>
            </a:r>
          </a:p>
          <a:p>
            <a:pPr lvl="1">
              <a:lnSpc>
                <a:spcPct val="105000"/>
              </a:lnSpc>
              <a:spcAft>
                <a:spcPts val="1200"/>
              </a:spcAft>
            </a:pPr>
            <a:r>
              <a:rPr lang="sv-SE" sz="2000" dirty="0">
                <a:solidFill>
                  <a:schemeClr val="accent2">
                    <a:lumMod val="50000"/>
                  </a:schemeClr>
                </a:solidFill>
                <a:latin typeface="Arial" charset="0"/>
                <a:ea typeface="Arial" charset="0"/>
                <a:cs typeface="Arial" charset="0"/>
              </a:rPr>
              <a:t>Bjud in medlemmar att vara med </a:t>
            </a:r>
          </a:p>
          <a:p>
            <a:pPr lvl="1">
              <a:lnSpc>
                <a:spcPct val="105000"/>
              </a:lnSpc>
              <a:spcAft>
                <a:spcPts val="1200"/>
              </a:spcAft>
            </a:pPr>
            <a:r>
              <a:rPr lang="sv-SE" sz="2000" dirty="0">
                <a:solidFill>
                  <a:schemeClr val="accent2">
                    <a:lumMod val="50000"/>
                  </a:schemeClr>
                </a:solidFill>
                <a:latin typeface="Arial" charset="0"/>
                <a:ea typeface="Arial" charset="0"/>
                <a:cs typeface="Arial" charset="0"/>
              </a:rPr>
              <a:t>Publicera </a:t>
            </a:r>
          </a:p>
          <a:p>
            <a:pPr>
              <a:lnSpc>
                <a:spcPct val="105000"/>
              </a:lnSpc>
              <a:spcAft>
                <a:spcPts val="1200"/>
              </a:spcAft>
            </a:pPr>
            <a:r>
              <a:rPr lang="sv-SE" sz="2300" dirty="0">
                <a:solidFill>
                  <a:srgbClr val="D9D9D9">
                    <a:lumMod val="50000"/>
                  </a:srgbClr>
                </a:solidFill>
                <a:latin typeface="Arial" panose="020B0604020202020204" pitchFamily="34" charset="0"/>
                <a:cs typeface="Arial" panose="020B0604020202020204" pitchFamily="34" charset="0"/>
              </a:rPr>
              <a:t>Har aktiviteten avslutats? Tjänstemän lägger till några viktiga siffror och inrapporteringen är klar!</a:t>
            </a:r>
          </a:p>
          <a:p>
            <a:pPr>
              <a:lnSpc>
                <a:spcPct val="105000"/>
              </a:lnSpc>
              <a:spcAft>
                <a:spcPts val="1200"/>
              </a:spcAft>
            </a:pPr>
            <a:r>
              <a:rPr lang="sv-SE" sz="2300" dirty="0">
                <a:solidFill>
                  <a:srgbClr val="D9D9D9">
                    <a:lumMod val="50000"/>
                  </a:srgbClr>
                </a:solidFill>
                <a:latin typeface="Arial" panose="020B0604020202020204" pitchFamily="34" charset="0"/>
                <a:ea typeface="Arial" charset="0"/>
                <a:cs typeface="Arial" panose="020B0604020202020204" pitchFamily="34" charset="0"/>
              </a:rPr>
              <a:t>Alla Lions och Leos kan skapa en </a:t>
            </a:r>
            <a:r>
              <a:rPr lang="sv-SE" sz="2300" b="1" dirty="0">
                <a:solidFill>
                  <a:srgbClr val="D9D9D9">
                    <a:lumMod val="50000"/>
                  </a:srgbClr>
                </a:solidFill>
                <a:latin typeface="Arial" panose="020B0604020202020204" pitchFamily="34" charset="0"/>
                <a:ea typeface="Arial" charset="0"/>
                <a:cs typeface="Arial" panose="020B0604020202020204" pitchFamily="34" charset="0"/>
              </a:rPr>
              <a:t>Ny aktivitet</a:t>
            </a:r>
            <a:r>
              <a:rPr lang="sv-SE" sz="2300" dirty="0">
                <a:solidFill>
                  <a:srgbClr val="D9D9D9">
                    <a:lumMod val="50000"/>
                  </a:srgbClr>
                </a:solidFill>
                <a:latin typeface="Arial" panose="020B0604020202020204" pitchFamily="34" charset="0"/>
                <a:ea typeface="Arial" charset="0"/>
                <a:cs typeface="Arial" panose="020B0604020202020204" pitchFamily="34" charset="0"/>
              </a:rPr>
              <a:t>.</a:t>
            </a:r>
          </a:p>
          <a:p>
            <a:pPr>
              <a:lnSpc>
                <a:spcPct val="105000"/>
              </a:lnSpc>
              <a:spcAft>
                <a:spcPts val="1200"/>
              </a:spcAft>
              <a:buClr>
                <a:prstClr val="white"/>
              </a:buClr>
              <a:buFont typeface="Arial" charset="0"/>
              <a:buChar char="•"/>
            </a:pPr>
            <a:endParaRPr lang="en-US" sz="2600" kern="0" dirty="0">
              <a:solidFill>
                <a:schemeClr val="accent2">
                  <a:lumMod val="50000"/>
                </a:schemeClr>
              </a:solidFill>
              <a:latin typeface="Arial" charset="0"/>
              <a:ea typeface="Arial" charset="0"/>
              <a:cs typeface="Arial" charset="0"/>
            </a:endParaRPr>
          </a:p>
        </p:txBody>
      </p:sp>
      <p:pic>
        <p:nvPicPr>
          <p:cNvPr id="6" name="Picture 5" descr="En bild av en datorskärm  Beskrivning genereras automatiskt">
            <a:extLst>
              <a:ext uri="{FF2B5EF4-FFF2-40B4-BE49-F238E27FC236}">
                <a16:creationId xmlns="" xmlns:a16="http://schemas.microsoft.com/office/drawing/2014/main" id="{7BD70CC4-DD0B-2243-AC06-F8D310FCF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 xmlns:a16="http://schemas.microsoft.com/office/drawing/2014/main" id="{B1C9216D-75FA-F548-B308-F4BE3FE3045A}"/>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r="49968" b="3644"/>
          <a:stretch/>
        </p:blipFill>
        <p:spPr>
          <a:xfrm>
            <a:off x="7339845" y="2402586"/>
            <a:ext cx="4252198" cy="2303229"/>
          </a:xfrm>
          <a:prstGeom prst="rect">
            <a:avLst/>
          </a:prstGeom>
        </p:spPr>
      </p:pic>
      <p:pic>
        <p:nvPicPr>
          <p:cNvPr id="9" name="Picture 8">
            <a:extLst>
              <a:ext uri="{FF2B5EF4-FFF2-40B4-BE49-F238E27FC236}">
                <a16:creationId xmlns="" xmlns:a16="http://schemas.microsoft.com/office/drawing/2014/main" id="{B10DF372-E6C3-EB4C-9263-8B6A99A47A05}"/>
              </a:ext>
            </a:extLst>
          </p:cNvPr>
          <p:cNvPicPr>
            <a:picLocks noChangeAspect="1"/>
          </p:cNvPicPr>
          <p:nvPr/>
        </p:nvPicPr>
        <p:blipFill rotWithShape="1">
          <a:blip r:embed="rId4"/>
          <a:srcRect t="75643" r="49968" b="3644"/>
          <a:stretch/>
        </p:blipFill>
        <p:spPr>
          <a:xfrm>
            <a:off x="7339845" y="4540777"/>
            <a:ext cx="4252198" cy="495114"/>
          </a:xfrm>
          <a:prstGeom prst="rect">
            <a:avLst/>
          </a:prstGeom>
        </p:spPr>
      </p:pic>
    </p:spTree>
    <p:extLst>
      <p:ext uri="{BB962C8B-B14F-4D97-AF65-F5344CB8AC3E}">
        <p14:creationId xmlns:p14="http://schemas.microsoft.com/office/powerpoint/2010/main" val="1899171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sv-SE" dirty="0"/>
              <a:t>Genomgång: </a:t>
            </a:r>
            <a:endParaRPr lang="sv-SE" dirty="0" smtClean="0"/>
          </a:p>
          <a:p>
            <a:r>
              <a:rPr lang="sv-SE" dirty="0" smtClean="0"/>
              <a:t>Planera </a:t>
            </a:r>
            <a:r>
              <a:rPr lang="sv-SE" dirty="0"/>
              <a:t>en aktivitet i MyLion (webbplatsen).</a:t>
            </a:r>
          </a:p>
        </p:txBody>
      </p:sp>
      <p:sp>
        <p:nvSpPr>
          <p:cNvPr id="2" name="TextBox 1"/>
          <p:cNvSpPr txBox="1"/>
          <p:nvPr/>
        </p:nvSpPr>
        <p:spPr>
          <a:xfrm>
            <a:off x="2868459" y="4288405"/>
            <a:ext cx="6455080" cy="338554"/>
          </a:xfrm>
          <a:prstGeom prst="rect">
            <a:avLst/>
          </a:prstGeom>
          <a:noFill/>
        </p:spPr>
        <p:txBody>
          <a:bodyPr wrap="square" rtlCol="0">
            <a:spAutoFit/>
          </a:bodyPr>
          <a:lstStyle/>
          <a:p>
            <a:r>
              <a:rPr lang="sv-SE" sz="1600">
                <a:latin typeface="Arial" panose="020B0604020202020204" pitchFamily="34" charset="0"/>
                <a:cs typeface="Arial" panose="020B0604020202020204" pitchFamily="34" charset="0"/>
                <a:hlinkClick r:id="rId3"/>
              </a:rPr>
              <a:t>https://www.youtube.com/watch?v=npuTGERBctE&amp;feature=youtu.be</a:t>
            </a:r>
          </a:p>
        </p:txBody>
      </p:sp>
      <p:sp>
        <p:nvSpPr>
          <p:cNvPr id="5" name="TextBox 4"/>
          <p:cNvSpPr txBox="1"/>
          <p:nvPr/>
        </p:nvSpPr>
        <p:spPr>
          <a:xfrm>
            <a:off x="2107791" y="5861372"/>
            <a:ext cx="7976416" cy="338554"/>
          </a:xfrm>
          <a:prstGeom prst="rect">
            <a:avLst/>
          </a:prstGeom>
          <a:noFill/>
        </p:spPr>
        <p:txBody>
          <a:bodyPr wrap="square" rtlCol="0">
            <a:spAutoFit/>
          </a:bodyPr>
          <a:lstStyle/>
          <a:p>
            <a:r>
              <a:rPr lang="sv-SE" sz="1600" i="1" dirty="0">
                <a:solidFill>
                  <a:schemeClr val="bg1"/>
                </a:solidFill>
              </a:rPr>
              <a:t>MyLion är platsen för inrapportering serviceaktiviteter från och med den 1 juli 2019.</a:t>
            </a:r>
          </a:p>
        </p:txBody>
      </p:sp>
    </p:spTree>
    <p:extLst>
      <p:ext uri="{BB962C8B-B14F-4D97-AF65-F5344CB8AC3E}">
        <p14:creationId xmlns:p14="http://schemas.microsoft.com/office/powerpoint/2010/main" val="106848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9261389" cy="445043"/>
          </a:xfrm>
          <a:prstGeom prst="rect">
            <a:avLst/>
          </a:prstGeom>
        </p:spPr>
        <p:txBody>
          <a:bodyPr/>
          <a:lstStyle/>
          <a:p>
            <a:pPr marL="0" indent="0">
              <a:buNone/>
            </a:pPr>
            <a:r>
              <a:rPr lang="sv-SE" sz="4000"/>
              <a:t>Klubbtjänstemän och MyLion</a:t>
            </a:r>
          </a:p>
        </p:txBody>
      </p:sp>
      <p:sp>
        <p:nvSpPr>
          <p:cNvPr id="5" name="Content Placeholder 2"/>
          <p:cNvSpPr txBox="1">
            <a:spLocks/>
          </p:cNvSpPr>
          <p:nvPr/>
        </p:nvSpPr>
        <p:spPr bwMode="auto">
          <a:xfrm>
            <a:off x="685800" y="1430580"/>
            <a:ext cx="10422924" cy="4846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174" indent="0">
              <a:lnSpc>
                <a:spcPct val="105000"/>
              </a:lnSpc>
              <a:buClr>
                <a:srgbClr val="EBB700"/>
              </a:buClr>
              <a:buNone/>
            </a:pPr>
            <a:r>
              <a:rPr lang="sv-SE" sz="2100" b="1" dirty="0">
                <a:solidFill>
                  <a:srgbClr val="D9D9D9">
                    <a:lumMod val="50000"/>
                  </a:srgbClr>
                </a:solidFill>
                <a:latin typeface="Arial" panose="020B0604020202020204" pitchFamily="34" charset="0"/>
                <a:cs typeface="Arial" panose="020B0604020202020204" pitchFamily="34" charset="0"/>
              </a:rPr>
              <a:t>Vilka klubbtjänstemän kan inrapportera aktiviteter?</a:t>
            </a:r>
          </a:p>
          <a:p>
            <a:pPr lvl="1">
              <a:lnSpc>
                <a:spcPct val="105000"/>
              </a:lnSpc>
              <a:buFont typeface="Arial" panose="020B0604020202020204" pitchFamily="34" charset="0"/>
              <a:buChar char="•"/>
            </a:pPr>
            <a:r>
              <a:rPr lang="sv-SE" sz="1800" dirty="0">
                <a:solidFill>
                  <a:srgbClr val="D9D9D9">
                    <a:lumMod val="50000"/>
                  </a:srgbClr>
                </a:solidFill>
                <a:latin typeface="Arial" panose="020B0604020202020204" pitchFamily="34" charset="0"/>
                <a:cs typeface="Arial" panose="020B0604020202020204" pitchFamily="34" charset="0"/>
              </a:rPr>
              <a:t>Lionklubbens president</a:t>
            </a:r>
          </a:p>
          <a:p>
            <a:pPr lvl="1">
              <a:lnSpc>
                <a:spcPct val="105000"/>
              </a:lnSpc>
              <a:buFont typeface="Arial" panose="020B0604020202020204" pitchFamily="34" charset="0"/>
              <a:buChar char="•"/>
            </a:pPr>
            <a:r>
              <a:rPr lang="sv-SE" sz="1800" dirty="0">
                <a:solidFill>
                  <a:srgbClr val="D9D9D9">
                    <a:lumMod val="50000"/>
                  </a:srgbClr>
                </a:solidFill>
                <a:latin typeface="Arial" panose="020B0604020202020204" pitchFamily="34" charset="0"/>
                <a:cs typeface="Arial" panose="020B0604020202020204" pitchFamily="34" charset="0"/>
              </a:rPr>
              <a:t>Lionklubbens sekreterare</a:t>
            </a:r>
          </a:p>
          <a:p>
            <a:pPr lvl="1">
              <a:lnSpc>
                <a:spcPct val="105000"/>
              </a:lnSpc>
              <a:buFont typeface="Arial" panose="020B0604020202020204" pitchFamily="34" charset="0"/>
              <a:buChar char="•"/>
            </a:pPr>
            <a:r>
              <a:rPr lang="sv-SE" sz="1800" dirty="0" smtClean="0">
                <a:solidFill>
                  <a:srgbClr val="D9D9D9">
                    <a:lumMod val="50000"/>
                  </a:srgbClr>
                </a:solidFill>
                <a:latin typeface="Arial" panose="020B0604020202020204" pitchFamily="34" charset="0"/>
                <a:cs typeface="Arial" panose="020B0604020202020204" pitchFamily="34" charset="0"/>
              </a:rPr>
              <a:t>Lionklubbens </a:t>
            </a:r>
            <a:r>
              <a:rPr lang="sv-SE" sz="1800" dirty="0">
                <a:solidFill>
                  <a:srgbClr val="D9D9D9">
                    <a:lumMod val="50000"/>
                  </a:srgbClr>
                </a:solidFill>
                <a:latin typeface="Arial" panose="020B0604020202020204" pitchFamily="34" charset="0"/>
                <a:cs typeface="Arial" panose="020B0604020202020204" pitchFamily="34" charset="0"/>
              </a:rPr>
              <a:t>serviceordförande</a:t>
            </a:r>
          </a:p>
          <a:p>
            <a:pPr lvl="1">
              <a:lnSpc>
                <a:spcPct val="105000"/>
              </a:lnSpc>
              <a:buFont typeface="Arial" panose="020B0604020202020204" pitchFamily="34" charset="0"/>
              <a:buChar char="•"/>
            </a:pPr>
            <a:r>
              <a:rPr lang="sv-SE" sz="1800" dirty="0" smtClean="0">
                <a:solidFill>
                  <a:srgbClr val="D9D9D9">
                    <a:lumMod val="50000"/>
                  </a:srgbClr>
                </a:solidFill>
                <a:latin typeface="Arial" panose="020B0604020202020204" pitchFamily="34" charset="0"/>
                <a:cs typeface="Arial" panose="020B0604020202020204" pitchFamily="34" charset="0"/>
              </a:rPr>
              <a:t>Lionklubbens </a:t>
            </a:r>
            <a:r>
              <a:rPr lang="sv-SE" sz="1800" dirty="0">
                <a:solidFill>
                  <a:srgbClr val="D9D9D9">
                    <a:lumMod val="50000"/>
                  </a:srgbClr>
                </a:solidFill>
                <a:latin typeface="Arial" panose="020B0604020202020204" pitchFamily="34" charset="0"/>
                <a:cs typeface="Arial" panose="020B0604020202020204" pitchFamily="34" charset="0"/>
              </a:rPr>
              <a:t>administratör</a:t>
            </a:r>
          </a:p>
          <a:p>
            <a:pPr lvl="1">
              <a:lnSpc>
                <a:spcPct val="105000"/>
              </a:lnSpc>
              <a:buFont typeface="Arial" panose="020B0604020202020204" pitchFamily="34" charset="0"/>
              <a:buChar char="•"/>
            </a:pPr>
            <a:r>
              <a:rPr lang="sv-SE" sz="1800" dirty="0">
                <a:solidFill>
                  <a:srgbClr val="D9D9D9">
                    <a:lumMod val="50000"/>
                  </a:srgbClr>
                </a:solidFill>
                <a:latin typeface="Arial" panose="020B0604020202020204" pitchFamily="34" charset="0"/>
                <a:cs typeface="Arial" panose="020B0604020202020204" pitchFamily="34" charset="0"/>
              </a:rPr>
              <a:t>Leoklubbens president</a:t>
            </a:r>
          </a:p>
          <a:p>
            <a:pPr lvl="1">
              <a:lnSpc>
                <a:spcPct val="105000"/>
              </a:lnSpc>
              <a:buFont typeface="Arial" panose="020B0604020202020204" pitchFamily="34" charset="0"/>
              <a:buChar char="•"/>
            </a:pPr>
            <a:r>
              <a:rPr lang="sv-SE" sz="1800" dirty="0">
                <a:solidFill>
                  <a:srgbClr val="D9D9D9">
                    <a:lumMod val="50000"/>
                  </a:srgbClr>
                </a:solidFill>
                <a:latin typeface="Arial" panose="020B0604020202020204" pitchFamily="34" charset="0"/>
                <a:cs typeface="Arial" panose="020B0604020202020204" pitchFamily="34" charset="0"/>
              </a:rPr>
              <a:t>Leoklubbens sekreterare</a:t>
            </a:r>
          </a:p>
          <a:p>
            <a:pPr lvl="1">
              <a:lnSpc>
                <a:spcPct val="105000"/>
              </a:lnSpc>
              <a:buFont typeface="Arial" panose="020B0604020202020204" pitchFamily="34" charset="0"/>
              <a:buChar char="•"/>
            </a:pPr>
            <a:endParaRPr lang="en-US" sz="1800" dirty="0">
              <a:solidFill>
                <a:srgbClr val="D9D9D9">
                  <a:lumMod val="50000"/>
                </a:srgbClr>
              </a:solidFill>
              <a:latin typeface="Arial" panose="020B0604020202020204" pitchFamily="34" charset="0"/>
              <a:cs typeface="Arial" panose="020B0604020202020204" pitchFamily="34" charset="0"/>
            </a:endParaRPr>
          </a:p>
          <a:p>
            <a:pPr marL="3174" indent="0">
              <a:lnSpc>
                <a:spcPct val="105000"/>
              </a:lnSpc>
              <a:buClr>
                <a:srgbClr val="EBB700"/>
              </a:buClr>
              <a:buNone/>
            </a:pPr>
            <a:r>
              <a:rPr lang="sv-SE" sz="2100" b="1" dirty="0">
                <a:solidFill>
                  <a:srgbClr val="D9D9D9">
                    <a:lumMod val="50000"/>
                  </a:srgbClr>
                </a:solidFill>
                <a:latin typeface="Arial" panose="020B0604020202020204" pitchFamily="34" charset="0"/>
                <a:cs typeface="Arial" panose="020B0604020202020204" pitchFamily="34" charset="0"/>
              </a:rPr>
              <a:t>Vad mer kan dessa tjänstemän göra?</a:t>
            </a:r>
          </a:p>
          <a:p>
            <a:pPr lvl="1">
              <a:lnSpc>
                <a:spcPct val="105000"/>
              </a:lnSpc>
              <a:buFont typeface="Arial" panose="020B0604020202020204" pitchFamily="34" charset="0"/>
              <a:buChar char="•"/>
            </a:pPr>
            <a:r>
              <a:rPr lang="sv-SE" sz="1800" dirty="0">
                <a:solidFill>
                  <a:srgbClr val="D9D9D9">
                    <a:lumMod val="50000"/>
                  </a:srgbClr>
                </a:solidFill>
                <a:latin typeface="Arial" panose="020B0604020202020204" pitchFamily="34" charset="0"/>
                <a:cs typeface="Arial" panose="020B0604020202020204" pitchFamily="34" charset="0"/>
              </a:rPr>
              <a:t>Ta bort/ändra aktiviteter skapade av medlemmar</a:t>
            </a:r>
          </a:p>
          <a:p>
            <a:pPr lvl="1">
              <a:lnSpc>
                <a:spcPct val="105000"/>
              </a:lnSpc>
              <a:buFont typeface="Arial" panose="020B0604020202020204" pitchFamily="34" charset="0"/>
              <a:buChar char="•"/>
            </a:pPr>
            <a:r>
              <a:rPr lang="sv-SE" sz="1800" dirty="0">
                <a:solidFill>
                  <a:srgbClr val="D9D9D9">
                    <a:lumMod val="50000"/>
                  </a:srgbClr>
                </a:solidFill>
                <a:latin typeface="Arial" panose="020B0604020202020204" pitchFamily="34" charset="0"/>
                <a:cs typeface="Arial" panose="020B0604020202020204" pitchFamily="34" charset="0"/>
              </a:rPr>
              <a:t>Inrapportera klubbens aktiviteter</a:t>
            </a:r>
          </a:p>
          <a:p>
            <a:pPr lvl="1">
              <a:lnSpc>
                <a:spcPct val="105000"/>
              </a:lnSpc>
              <a:buFont typeface="Arial" panose="020B0604020202020204" pitchFamily="34" charset="0"/>
              <a:buChar char="•"/>
            </a:pPr>
            <a:r>
              <a:rPr lang="sv-SE" sz="1800" dirty="0">
                <a:solidFill>
                  <a:srgbClr val="D9D9D9">
                    <a:lumMod val="50000"/>
                  </a:srgbClr>
                </a:solidFill>
                <a:latin typeface="Arial" panose="020B0604020202020204" pitchFamily="34" charset="0"/>
                <a:cs typeface="Arial" panose="020B0604020202020204" pitchFamily="34" charset="0"/>
              </a:rPr>
              <a:t>Ändra klubbens profil </a:t>
            </a:r>
            <a:endParaRPr lang="sv-SE" sz="1800" dirty="0" smtClean="0">
              <a:solidFill>
                <a:srgbClr val="D9D9D9">
                  <a:lumMod val="50000"/>
                </a:srgbClr>
              </a:solidFill>
              <a:latin typeface="Arial" panose="020B0604020202020204" pitchFamily="34" charset="0"/>
              <a:cs typeface="Arial" panose="020B0604020202020204" pitchFamily="34" charset="0"/>
            </a:endParaRPr>
          </a:p>
          <a:p>
            <a:pPr marL="519099" lvl="1" indent="0">
              <a:lnSpc>
                <a:spcPct val="105000"/>
              </a:lnSpc>
              <a:buNone/>
            </a:pPr>
            <a:r>
              <a:rPr lang="sv-SE" sz="1800" dirty="0">
                <a:solidFill>
                  <a:srgbClr val="D9D9D9">
                    <a:lumMod val="50000"/>
                  </a:srgbClr>
                </a:solidFill>
                <a:latin typeface="Arial" panose="020B0604020202020204" pitchFamily="34" charset="0"/>
                <a:cs typeface="Arial" panose="020B0604020202020204" pitchFamily="34" charset="0"/>
              </a:rPr>
              <a:t> </a:t>
            </a:r>
            <a:r>
              <a:rPr lang="sv-SE" sz="1800" dirty="0" smtClean="0">
                <a:solidFill>
                  <a:srgbClr val="D9D9D9">
                    <a:lumMod val="50000"/>
                  </a:srgbClr>
                </a:solidFill>
                <a:latin typeface="Arial" panose="020B0604020202020204" pitchFamily="34" charset="0"/>
                <a:cs typeface="Arial" panose="020B0604020202020204" pitchFamily="34" charset="0"/>
              </a:rPr>
              <a:t>   (</a:t>
            </a:r>
            <a:r>
              <a:rPr lang="sv-SE" sz="1800" dirty="0">
                <a:solidFill>
                  <a:srgbClr val="D9D9D9">
                    <a:lumMod val="50000"/>
                  </a:srgbClr>
                </a:solidFill>
                <a:latin typeface="Arial" panose="020B0604020202020204" pitchFamily="34" charset="0"/>
                <a:cs typeface="Arial" panose="020B0604020202020204" pitchFamily="34" charset="0"/>
              </a:rPr>
              <a:t>Tips: Besök lionsclubs.org och gå till </a:t>
            </a:r>
            <a:r>
              <a:rPr lang="sv-SE" sz="1800" b="1" dirty="0">
                <a:solidFill>
                  <a:srgbClr val="D9D9D9">
                    <a:lumMod val="50000"/>
                  </a:srgbClr>
                </a:solidFill>
                <a:latin typeface="Arial" panose="020B0604020202020204" pitchFamily="34" charset="0"/>
                <a:cs typeface="Arial" panose="020B0604020202020204" pitchFamily="34" charset="0"/>
              </a:rPr>
              <a:t>Hitta en klubb</a:t>
            </a:r>
            <a:r>
              <a:rPr lang="sv-SE" sz="1800" dirty="0">
                <a:solidFill>
                  <a:srgbClr val="D9D9D9">
                    <a:lumMod val="50000"/>
                  </a:srgbClr>
                </a:solidFill>
                <a:latin typeface="Arial" panose="020B0604020202020204" pitchFamily="34" charset="0"/>
                <a:cs typeface="Arial" panose="020B0604020202020204" pitchFamily="34" charset="0"/>
              </a:rPr>
              <a:t>, för att se klubbens profil!)</a:t>
            </a:r>
          </a:p>
          <a:p>
            <a:pPr lvl="1">
              <a:lnSpc>
                <a:spcPct val="105000"/>
              </a:lnSpc>
              <a:buFont typeface="Arial" panose="020B0604020202020204" pitchFamily="34" charset="0"/>
              <a:buChar char="•"/>
            </a:pPr>
            <a:endParaRPr lang="en-US" sz="1800" dirty="0">
              <a:solidFill>
                <a:srgbClr val="D9D9D9">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576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86590" y="2057399"/>
            <a:ext cx="9963350" cy="42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sv-SE" sz="2000" b="1" dirty="0">
                <a:solidFill>
                  <a:srgbClr val="D9D9D9">
                    <a:lumMod val="50000"/>
                  </a:srgbClr>
                </a:solidFill>
                <a:latin typeface="Arial" charset="0"/>
                <a:ea typeface="Arial" charset="0"/>
                <a:cs typeface="Arial" charset="0"/>
              </a:rPr>
              <a:t>Jag har flera titlar. Hur ändrar jag min roll i MyLion?</a:t>
            </a:r>
          </a:p>
          <a:p>
            <a:pPr>
              <a:lnSpc>
                <a:spcPct val="105000"/>
              </a:lnSpc>
              <a:spcAft>
                <a:spcPts val="1200"/>
              </a:spcAft>
            </a:pPr>
            <a:r>
              <a:rPr lang="sv-SE" sz="2000" dirty="0">
                <a:solidFill>
                  <a:srgbClr val="D9D9D9">
                    <a:lumMod val="50000"/>
                  </a:srgbClr>
                </a:solidFill>
                <a:latin typeface="Arial" charset="0"/>
                <a:ea typeface="Arial" charset="0"/>
                <a:cs typeface="Arial" charset="0"/>
              </a:rPr>
              <a:t>MyLion tar hänsyn till användarens alla titlar och ger tillgång till alla de uppgifter du behöver för att ange information om serviceaktiviteter. Du behöver inte ändra din roll manuellt.</a:t>
            </a:r>
          </a:p>
          <a:p>
            <a:pPr marL="0" indent="0">
              <a:lnSpc>
                <a:spcPct val="105000"/>
              </a:lnSpc>
              <a:spcAft>
                <a:spcPts val="1200"/>
              </a:spcAft>
              <a:buNone/>
            </a:pPr>
            <a:endParaRPr lang="en-US" sz="2000" kern="0" dirty="0">
              <a:solidFill>
                <a:srgbClr val="D9D9D9">
                  <a:lumMod val="50000"/>
                </a:srgbClr>
              </a:solidFill>
              <a:latin typeface="Arial" charset="0"/>
              <a:ea typeface="Arial" charset="0"/>
              <a:cs typeface="Arial" charset="0"/>
            </a:endParaRPr>
          </a:p>
          <a:p>
            <a:pPr marL="0" indent="0">
              <a:lnSpc>
                <a:spcPct val="105000"/>
              </a:lnSpc>
              <a:spcAft>
                <a:spcPts val="1200"/>
              </a:spcAft>
              <a:buNone/>
            </a:pPr>
            <a:r>
              <a:rPr lang="sv-SE" sz="2000" b="1" dirty="0">
                <a:solidFill>
                  <a:srgbClr val="D9D9D9">
                    <a:lumMod val="50000"/>
                  </a:srgbClr>
                </a:solidFill>
                <a:latin typeface="Arial" charset="0"/>
                <a:ea typeface="Arial" charset="0"/>
                <a:cs typeface="Arial" charset="0"/>
              </a:rPr>
              <a:t>MyLion kommer att vara platsen för att inrapportera hjälpinsatser från och med den 1 juli. Finns det en övergångsperiod i MyLCI för inrapportering av 2018-2019?</a:t>
            </a:r>
          </a:p>
          <a:p>
            <a:pPr marL="230182" lvl="1" indent="-230182">
              <a:lnSpc>
                <a:spcPct val="105000"/>
              </a:lnSpc>
              <a:spcAft>
                <a:spcPts val="1200"/>
              </a:spcAft>
              <a:buFont typeface="Arial" pitchFamily="34" charset="0"/>
              <a:buChar char="•"/>
            </a:pPr>
            <a:r>
              <a:rPr lang="sv-SE" sz="2000" dirty="0">
                <a:solidFill>
                  <a:srgbClr val="D9D9D9">
                    <a:lumMod val="50000"/>
                  </a:srgbClr>
                </a:solidFill>
                <a:latin typeface="Arial" charset="0"/>
                <a:ea typeface="Arial" charset="0"/>
                <a:cs typeface="Arial" charset="0"/>
              </a:rPr>
              <a:t>Ja, du kan inrapportera serviceaktiviteter för 2018-2019 till och med den 15 juli 2019.</a:t>
            </a:r>
          </a:p>
          <a:p>
            <a:pPr>
              <a:lnSpc>
                <a:spcPct val="105000"/>
              </a:lnSpc>
              <a:spcAft>
                <a:spcPts val="1200"/>
              </a:spcAft>
            </a:pPr>
            <a:endParaRPr lang="en-US" sz="1400" kern="0" dirty="0">
              <a:solidFill>
                <a:srgbClr val="D9D9D9">
                  <a:lumMod val="50000"/>
                </a:srgbClr>
              </a:solidFill>
              <a:latin typeface="Arial" charset="0"/>
              <a:ea typeface="Arial" charset="0"/>
              <a:cs typeface="Arial" charset="0"/>
            </a:endParaRPr>
          </a:p>
          <a:p>
            <a:pPr>
              <a:lnSpc>
                <a:spcPct val="105000"/>
              </a:lnSpc>
              <a:spcAft>
                <a:spcPts val="1200"/>
              </a:spcAft>
              <a:buClr>
                <a:prstClr val="white"/>
              </a:buClr>
              <a:buFont typeface="Arial" charset="0"/>
              <a:buChar char="•"/>
            </a:pPr>
            <a:endParaRPr lang="en-US" sz="1400" kern="0" dirty="0">
              <a:solidFill>
                <a:srgbClr val="D9D9D9">
                  <a:lumMod val="50000"/>
                </a:srgbClr>
              </a:solidFill>
              <a:latin typeface="Arial" charset="0"/>
              <a:ea typeface="Arial" charset="0"/>
              <a:cs typeface="Arial" charset="0"/>
            </a:endParaRPr>
          </a:p>
        </p:txBody>
      </p:sp>
      <p:sp>
        <p:nvSpPr>
          <p:cNvPr id="2" name="Text Placeholder 1"/>
          <p:cNvSpPr>
            <a:spLocks noGrp="1"/>
          </p:cNvSpPr>
          <p:nvPr>
            <p:ph type="body" sz="quarter" idx="12"/>
          </p:nvPr>
        </p:nvSpPr>
        <p:spPr>
          <a:xfrm>
            <a:off x="685800" y="724626"/>
            <a:ext cx="8357992" cy="445043"/>
          </a:xfrm>
        </p:spPr>
        <p:txBody>
          <a:bodyPr/>
          <a:lstStyle/>
          <a:p>
            <a:r>
              <a:rPr lang="sv-SE"/>
              <a:t>Frågor och svar om MyLion</a:t>
            </a:r>
          </a:p>
        </p:txBody>
      </p:sp>
    </p:spTree>
    <p:extLst>
      <p:ext uri="{BB962C8B-B14F-4D97-AF65-F5344CB8AC3E}">
        <p14:creationId xmlns:p14="http://schemas.microsoft.com/office/powerpoint/2010/main" val="2797494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823502" y="2267569"/>
            <a:ext cx="10587790" cy="3110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sv-SE" sz="2000" b="1" dirty="0">
                <a:solidFill>
                  <a:srgbClr val="D9D9D9">
                    <a:lumMod val="50000"/>
                  </a:srgbClr>
                </a:solidFill>
                <a:latin typeface="Arial" charset="0"/>
                <a:ea typeface="Arial" charset="0"/>
                <a:cs typeface="Arial" charset="0"/>
              </a:rPr>
              <a:t>Var är de viktiga aktiviteterna? Finns det en definition för de viktiga aktiviteterna?</a:t>
            </a:r>
          </a:p>
          <a:p>
            <a:pPr marL="230182" lvl="1" indent="-230182">
              <a:lnSpc>
                <a:spcPct val="105000"/>
              </a:lnSpc>
              <a:spcAft>
                <a:spcPts val="1200"/>
              </a:spcAft>
              <a:buFont typeface="Arial" pitchFamily="34" charset="0"/>
              <a:buChar char="•"/>
            </a:pPr>
            <a:r>
              <a:rPr lang="sv-SE" sz="2000" dirty="0">
                <a:solidFill>
                  <a:srgbClr val="D9D9D9">
                    <a:lumMod val="50000"/>
                  </a:srgbClr>
                </a:solidFill>
                <a:latin typeface="Arial" charset="0"/>
                <a:ea typeface="Arial" charset="0"/>
                <a:cs typeface="Arial" charset="0"/>
              </a:rPr>
              <a:t>Kategorin </a:t>
            </a:r>
            <a:r>
              <a:rPr lang="sv-SE" sz="2000" b="1" dirty="0">
                <a:solidFill>
                  <a:srgbClr val="D9D9D9">
                    <a:lumMod val="50000"/>
                  </a:srgbClr>
                </a:solidFill>
                <a:latin typeface="Arial" charset="0"/>
                <a:ea typeface="Arial" charset="0"/>
                <a:cs typeface="Arial" charset="0"/>
              </a:rPr>
              <a:t>Viktiga aktiviteter</a:t>
            </a:r>
            <a:r>
              <a:rPr lang="sv-SE" sz="2000" dirty="0">
                <a:solidFill>
                  <a:srgbClr val="D9D9D9">
                    <a:lumMod val="50000"/>
                  </a:srgbClr>
                </a:solidFill>
                <a:latin typeface="Arial" charset="0"/>
                <a:ea typeface="Arial" charset="0"/>
                <a:cs typeface="Arial" charset="0"/>
              </a:rPr>
              <a:t> kommer att finnas tillgänglig i juni 2019.</a:t>
            </a:r>
          </a:p>
          <a:p>
            <a:pPr marL="230182" lvl="1" indent="-230182">
              <a:lnSpc>
                <a:spcPct val="105000"/>
              </a:lnSpc>
              <a:spcAft>
                <a:spcPts val="1200"/>
              </a:spcAft>
              <a:buFont typeface="Arial" pitchFamily="34" charset="0"/>
              <a:buChar char="•"/>
            </a:pPr>
            <a:r>
              <a:rPr lang="sv-SE" sz="2000" dirty="0">
                <a:solidFill>
                  <a:srgbClr val="D9D9D9">
                    <a:lumMod val="50000"/>
                  </a:srgbClr>
                </a:solidFill>
                <a:latin typeface="Arial" charset="0"/>
                <a:ea typeface="Arial" charset="0"/>
                <a:cs typeface="Arial" charset="0"/>
              </a:rPr>
              <a:t>Lions Clubs International definierar en viktig aktivitet som en återkommande aktivitet som representerar identitet och/eller specialisering i den ansvariga klubben, distriktet eller multipeldistriktet.</a:t>
            </a:r>
          </a:p>
          <a:p>
            <a:pPr marL="230182" lvl="1" indent="-230182">
              <a:lnSpc>
                <a:spcPct val="105000"/>
              </a:lnSpc>
              <a:spcAft>
                <a:spcPts val="1200"/>
              </a:spcAft>
              <a:buFont typeface="Arial" pitchFamily="34" charset="0"/>
              <a:buChar char="•"/>
            </a:pPr>
            <a:r>
              <a:rPr lang="sv-SE" sz="2000" dirty="0">
                <a:solidFill>
                  <a:srgbClr val="D9D9D9">
                    <a:lumMod val="50000"/>
                  </a:srgbClr>
                </a:solidFill>
                <a:latin typeface="Arial" charset="0"/>
                <a:ea typeface="Arial" charset="0"/>
                <a:cs typeface="Arial" charset="0"/>
              </a:rPr>
              <a:t>Baserat på denna definition kan Lions och Leos besluta vilka av deras aktiviteter som bör kategoriseras som viktiga aktiviteter.</a:t>
            </a:r>
          </a:p>
        </p:txBody>
      </p:sp>
      <p:sp>
        <p:nvSpPr>
          <p:cNvPr id="2" name="Text Placeholder 1"/>
          <p:cNvSpPr>
            <a:spLocks noGrp="1"/>
          </p:cNvSpPr>
          <p:nvPr>
            <p:ph type="body" sz="quarter" idx="12"/>
          </p:nvPr>
        </p:nvSpPr>
        <p:spPr>
          <a:xfrm>
            <a:off x="685799" y="724626"/>
            <a:ext cx="10863197" cy="445043"/>
          </a:xfrm>
        </p:spPr>
        <p:txBody>
          <a:bodyPr/>
          <a:lstStyle/>
          <a:p>
            <a:r>
              <a:rPr lang="sv-SE"/>
              <a:t>Frågor och svar om MyLion (fortsättning)</a:t>
            </a:r>
          </a:p>
        </p:txBody>
      </p:sp>
    </p:spTree>
    <p:extLst>
      <p:ext uri="{BB962C8B-B14F-4D97-AF65-F5344CB8AC3E}">
        <p14:creationId xmlns:p14="http://schemas.microsoft.com/office/powerpoint/2010/main" val="3505546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61206" y="2255537"/>
            <a:ext cx="10057314" cy="3110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sv-SE" sz="2000" b="1" dirty="0">
                <a:solidFill>
                  <a:srgbClr val="D9D9D9">
                    <a:lumMod val="50000"/>
                  </a:srgbClr>
                </a:solidFill>
                <a:latin typeface="Arial" charset="0"/>
                <a:ea typeface="Arial" charset="0"/>
                <a:cs typeface="Arial" charset="0"/>
              </a:rPr>
              <a:t>Hur kan jag kategorisera vår aktivitet?</a:t>
            </a:r>
          </a:p>
          <a:p>
            <a:pPr marL="230182" lvl="1" indent="-230182">
              <a:lnSpc>
                <a:spcPct val="105000"/>
              </a:lnSpc>
              <a:spcAft>
                <a:spcPts val="1200"/>
              </a:spcAft>
              <a:buFont typeface="Arial" pitchFamily="34" charset="0"/>
              <a:buChar char="•"/>
            </a:pPr>
            <a:r>
              <a:rPr lang="sv-SE" sz="2000" dirty="0">
                <a:solidFill>
                  <a:srgbClr val="D9D9D9">
                    <a:lumMod val="50000"/>
                  </a:srgbClr>
                </a:solidFill>
                <a:latin typeface="Arial" charset="0"/>
                <a:ea typeface="Arial" charset="0"/>
                <a:cs typeface="Arial" charset="0"/>
              </a:rPr>
              <a:t>Först väljer du aktivitetens typ </a:t>
            </a:r>
            <a:r>
              <a:rPr lang="sv-SE" sz="2000" dirty="0" smtClean="0">
                <a:solidFill>
                  <a:srgbClr val="D9D9D9">
                    <a:lumMod val="50000"/>
                  </a:srgbClr>
                </a:solidFill>
                <a:latin typeface="Arial" charset="0"/>
                <a:ea typeface="Arial" charset="0"/>
                <a:cs typeface="Arial" charset="0"/>
              </a:rPr>
              <a:t>(serviceaktivitet</a:t>
            </a:r>
            <a:r>
              <a:rPr lang="sv-SE" sz="2000" dirty="0">
                <a:solidFill>
                  <a:srgbClr val="D9D9D9">
                    <a:lumMod val="50000"/>
                  </a:srgbClr>
                </a:solidFill>
                <a:latin typeface="Arial" charset="0"/>
                <a:ea typeface="Arial" charset="0"/>
                <a:cs typeface="Arial" charset="0"/>
              </a:rPr>
              <a:t>, insamling, möte). </a:t>
            </a:r>
          </a:p>
          <a:p>
            <a:pPr marL="230182" lvl="1" indent="-230182">
              <a:lnSpc>
                <a:spcPct val="105000"/>
              </a:lnSpc>
              <a:spcAft>
                <a:spcPts val="1200"/>
              </a:spcAft>
              <a:buFont typeface="Arial" pitchFamily="34" charset="0"/>
              <a:buChar char="•"/>
            </a:pPr>
            <a:r>
              <a:rPr lang="sv-SE" sz="2000" dirty="0">
                <a:solidFill>
                  <a:srgbClr val="D9D9D9">
                    <a:lumMod val="50000"/>
                  </a:srgbClr>
                </a:solidFill>
                <a:latin typeface="Arial" charset="0"/>
                <a:ea typeface="Arial" charset="0"/>
                <a:cs typeface="Arial" charset="0"/>
              </a:rPr>
              <a:t>Därefter väljer du tillämplig ”</a:t>
            </a:r>
            <a:r>
              <a:rPr lang="sv-SE" sz="2000" b="1" dirty="0">
                <a:solidFill>
                  <a:srgbClr val="D9D9D9">
                    <a:lumMod val="50000"/>
                  </a:srgbClr>
                </a:solidFill>
                <a:latin typeface="Arial" charset="0"/>
                <a:ea typeface="Arial" charset="0"/>
                <a:cs typeface="Arial" charset="0"/>
              </a:rPr>
              <a:t>Global fråga</a:t>
            </a:r>
            <a:r>
              <a:rPr lang="sv-SE" sz="2000" dirty="0">
                <a:solidFill>
                  <a:srgbClr val="D9D9D9">
                    <a:lumMod val="50000"/>
                  </a:srgbClr>
                </a:solidFill>
                <a:latin typeface="Arial" charset="0"/>
                <a:ea typeface="Arial" charset="0"/>
                <a:cs typeface="Arial" charset="0"/>
              </a:rPr>
              <a:t>”. Om aktiviteten inte tillhör en global fråga väljer du ”</a:t>
            </a:r>
            <a:r>
              <a:rPr lang="sv-SE" sz="2000" b="1" dirty="0">
                <a:solidFill>
                  <a:srgbClr val="D9D9D9">
                    <a:lumMod val="50000"/>
                  </a:srgbClr>
                </a:solidFill>
                <a:latin typeface="Arial" charset="0"/>
                <a:ea typeface="Arial" charset="0"/>
                <a:cs typeface="Arial" charset="0"/>
              </a:rPr>
              <a:t>Annan</a:t>
            </a:r>
            <a:r>
              <a:rPr lang="sv-SE" sz="2000" dirty="0">
                <a:solidFill>
                  <a:srgbClr val="D9D9D9">
                    <a:lumMod val="50000"/>
                  </a:srgbClr>
                </a:solidFill>
                <a:latin typeface="Arial" charset="0"/>
                <a:ea typeface="Arial" charset="0"/>
                <a:cs typeface="Arial" charset="0"/>
              </a:rPr>
              <a:t>”.</a:t>
            </a:r>
          </a:p>
          <a:p>
            <a:pPr marL="230182" lvl="1" indent="-230182">
              <a:lnSpc>
                <a:spcPct val="105000"/>
              </a:lnSpc>
              <a:spcAft>
                <a:spcPts val="1200"/>
              </a:spcAft>
              <a:buFont typeface="Arial" pitchFamily="34" charset="0"/>
              <a:buChar char="•"/>
            </a:pPr>
            <a:r>
              <a:rPr lang="sv-SE" sz="2000" dirty="0">
                <a:solidFill>
                  <a:srgbClr val="D9D9D9">
                    <a:lumMod val="50000"/>
                  </a:srgbClr>
                </a:solidFill>
                <a:latin typeface="Arial" charset="0"/>
                <a:ea typeface="Arial" charset="0"/>
                <a:cs typeface="Arial" charset="0"/>
              </a:rPr>
              <a:t>Baserat på den globala fråga du har valt kommer det finnas ett antal underkategorier. Välj den underkategori som ligger bäst i linje med er aktivitet.</a:t>
            </a:r>
          </a:p>
        </p:txBody>
      </p:sp>
      <p:sp>
        <p:nvSpPr>
          <p:cNvPr id="2" name="Text Placeholder 1"/>
          <p:cNvSpPr>
            <a:spLocks noGrp="1"/>
          </p:cNvSpPr>
          <p:nvPr>
            <p:ph type="body" sz="quarter" idx="12"/>
          </p:nvPr>
        </p:nvSpPr>
        <p:spPr>
          <a:xfrm>
            <a:off x="685799" y="724626"/>
            <a:ext cx="10863197" cy="445043"/>
          </a:xfrm>
        </p:spPr>
        <p:txBody>
          <a:bodyPr/>
          <a:lstStyle/>
          <a:p>
            <a:r>
              <a:rPr lang="sv-SE"/>
              <a:t>Frågor och svar om MyLion (fortsättning)</a:t>
            </a:r>
          </a:p>
        </p:txBody>
      </p:sp>
    </p:spTree>
    <p:extLst>
      <p:ext uri="{BB962C8B-B14F-4D97-AF65-F5344CB8AC3E}">
        <p14:creationId xmlns:p14="http://schemas.microsoft.com/office/powerpoint/2010/main" val="3543793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sv-SE"/>
              <a:t>MyLion och Insikter: Fira påverkan för era hjälpinsatser, genom att utforska siffrorna.</a:t>
            </a:r>
          </a:p>
        </p:txBody>
      </p:sp>
    </p:spTree>
    <p:extLst>
      <p:ext uri="{BB962C8B-B14F-4D97-AF65-F5344CB8AC3E}">
        <p14:creationId xmlns:p14="http://schemas.microsoft.com/office/powerpoint/2010/main" val="4237567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prstClr val="white">
                    <a:alpha val="44000"/>
                  </a:prstClr>
                </a:solidFill>
              </a:rPr>
              <a:t>aa</a:t>
            </a:r>
          </a:p>
        </p:txBody>
      </p:sp>
      <p:sp>
        <p:nvSpPr>
          <p:cNvPr id="9" name="Background - Solid">
            <a:extLst>
              <a:ext uri="{FF2B5EF4-FFF2-40B4-BE49-F238E27FC236}">
                <a16:creationId xmlns="" xmlns:a16="http://schemas.microsoft.com/office/drawing/2014/main" id="{DA313B12-2F67-8443-B461-0A84930655DB}"/>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prstClr val="white">
                    <a:alpha val="44000"/>
                  </a:prstClr>
                </a:solidFill>
              </a:rPr>
              <a:t>A,</a:t>
            </a:r>
          </a:p>
        </p:txBody>
      </p:sp>
      <p:sp>
        <p:nvSpPr>
          <p:cNvPr id="4" name="Large #">
            <a:extLst>
              <a:ext uri="{FF2B5EF4-FFF2-40B4-BE49-F238E27FC236}">
                <a16:creationId xmlns="" xmlns:a16="http://schemas.microsoft.com/office/drawing/2014/main" id="{33632580-C8D1-9543-A017-C596B265E906}"/>
              </a:ext>
            </a:extLst>
          </p:cNvPr>
          <p:cNvSpPr txBox="1"/>
          <p:nvPr/>
        </p:nvSpPr>
        <p:spPr>
          <a:xfrm>
            <a:off x="336884" y="2997013"/>
            <a:ext cx="4364455" cy="1068882"/>
          </a:xfrm>
          <a:prstGeom prst="rect">
            <a:avLst/>
          </a:prstGeom>
          <a:noFill/>
        </p:spPr>
        <p:txBody>
          <a:bodyPr wrap="square" rtlCol="0" anchor="b">
            <a:spAutoFit/>
          </a:bodyPr>
          <a:lstStyle/>
          <a:p>
            <a:pPr algn="ctr">
              <a:lnSpc>
                <a:spcPts val="9000"/>
              </a:lnSpc>
            </a:pPr>
            <a:r>
              <a:rPr lang="sv-SE" sz="3800" b="1" i="1">
                <a:solidFill>
                  <a:prstClr val="white"/>
                </a:solidFill>
                <a:latin typeface="Arial" panose="020B0604020202020204" pitchFamily="34" charset="0"/>
                <a:ea typeface="Arial" charset="0"/>
                <a:cs typeface="Arial" panose="020B0604020202020204" pitchFamily="34" charset="0"/>
              </a:rPr>
              <a:t>Låt oss tala om…</a:t>
            </a:r>
          </a:p>
        </p:txBody>
      </p:sp>
      <p:sp>
        <p:nvSpPr>
          <p:cNvPr id="11" name="Page Number - Blue">
            <a:extLst>
              <a:ext uri="{FF2B5EF4-FFF2-40B4-BE49-F238E27FC236}">
                <a16:creationId xmlns="" xmlns:a16="http://schemas.microsoft.com/office/drawing/2014/main"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smtClean="0">
              <a:solidFill>
                <a:srgbClr val="00338D"/>
              </a:solidFill>
            </a:endParaRPr>
          </a:p>
        </p:txBody>
      </p:sp>
      <p:sp>
        <p:nvSpPr>
          <p:cNvPr id="12" name="Rectangle 11">
            <a:extLst>
              <a:ext uri="{FF2B5EF4-FFF2-40B4-BE49-F238E27FC236}">
                <a16:creationId xmlns="" xmlns:a16="http://schemas.microsoft.com/office/drawing/2014/main" id="{81D0D7BF-1903-0445-BE53-9F968600DEB0}"/>
              </a:ext>
            </a:extLst>
          </p:cNvPr>
          <p:cNvSpPr/>
          <p:nvPr/>
        </p:nvSpPr>
        <p:spPr>
          <a:xfrm rot="5400000">
            <a:off x="2450234" y="248365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0" name="Body Copy">
            <a:extLst>
              <a:ext uri="{FF2B5EF4-FFF2-40B4-BE49-F238E27FC236}">
                <a16:creationId xmlns="" xmlns:a16="http://schemas.microsoft.com/office/drawing/2014/main" id="{A976928F-B454-9A49-B6F7-D7B881D56ADF}"/>
              </a:ext>
            </a:extLst>
          </p:cNvPr>
          <p:cNvSpPr txBox="1">
            <a:spLocks/>
          </p:cNvSpPr>
          <p:nvPr/>
        </p:nvSpPr>
        <p:spPr>
          <a:xfrm>
            <a:off x="6254532" y="575061"/>
            <a:ext cx="5610046" cy="569238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Clr>
                <a:srgbClr val="F0C300"/>
              </a:buClr>
              <a:buFont typeface="+mj-lt"/>
              <a:buAutoNum type="arabicPeriod"/>
            </a:pPr>
            <a:r>
              <a:rPr lang="sv-SE" sz="2400" b="1" dirty="0">
                <a:solidFill>
                  <a:srgbClr val="0D2240"/>
                </a:solidFill>
              </a:rPr>
              <a:t>Lions och hjälpinsatser</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sv-SE" sz="2400" b="1" dirty="0">
                <a:solidFill>
                  <a:srgbClr val="0D2240"/>
                </a:solidFill>
              </a:rPr>
              <a:t>Stödja Lions hjälpinsatser med digitala </a:t>
            </a:r>
            <a:r>
              <a:rPr lang="sv-SE" sz="2400" b="1" dirty="0" smtClean="0">
                <a:solidFill>
                  <a:srgbClr val="0D2240"/>
                </a:solidFill>
              </a:rPr>
              <a:t>appar</a:t>
            </a:r>
            <a:endParaRPr lang="sv-SE" sz="2400" b="1" dirty="0">
              <a:solidFill>
                <a:srgbClr val="0D2240"/>
              </a:solidFill>
            </a:endParaRP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sv-SE" sz="2400" b="1" dirty="0">
                <a:solidFill>
                  <a:srgbClr val="0D2240"/>
                </a:solidFill>
              </a:rPr>
              <a:t>Hur man planerar och rapporterar med MyLion (fokusering på webbplatsen)</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sv-SE" sz="2400" b="1" dirty="0">
                <a:solidFill>
                  <a:srgbClr val="0D2240"/>
                </a:solidFill>
              </a:rPr>
              <a:t>Finna stöd</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sv-SE" sz="2400" b="1" dirty="0">
                <a:solidFill>
                  <a:srgbClr val="0D2240"/>
                </a:solidFill>
              </a:rPr>
              <a:t>Komma igång</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sv-SE" sz="2400" b="1" dirty="0">
                <a:solidFill>
                  <a:srgbClr val="0D2240"/>
                </a:solidFill>
              </a:rPr>
              <a:t>Kommande förbättringar</a:t>
            </a:r>
          </a:p>
          <a:p>
            <a:pPr>
              <a:buClr>
                <a:srgbClr val="F0C300"/>
              </a:buClr>
            </a:pPr>
            <a:endParaRPr lang="en-US" sz="2400" b="1" kern="0" dirty="0">
              <a:solidFill>
                <a:srgbClr val="0D2240"/>
              </a:solidFill>
            </a:endParaRPr>
          </a:p>
          <a:p>
            <a:pPr marL="457200" indent="-457200">
              <a:buClr>
                <a:srgbClr val="F0C300"/>
              </a:buClr>
              <a:buFont typeface="+mj-lt"/>
              <a:buAutoNum type="arabicPeriod"/>
            </a:pPr>
            <a:endParaRPr lang="en-US" sz="2400" b="1" kern="0" dirty="0">
              <a:solidFill>
                <a:srgbClr val="0D2240"/>
              </a:solidFill>
            </a:endParaRPr>
          </a:p>
        </p:txBody>
      </p:sp>
    </p:spTree>
    <p:extLst>
      <p:ext uri="{BB962C8B-B14F-4D97-AF65-F5344CB8AC3E}">
        <p14:creationId xmlns:p14="http://schemas.microsoft.com/office/powerpoint/2010/main" val="3839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8675370" cy="445043"/>
          </a:xfrm>
          <a:prstGeom prst="rect">
            <a:avLst/>
          </a:prstGeom>
        </p:spPr>
        <p:txBody>
          <a:bodyPr/>
          <a:lstStyle/>
          <a:p>
            <a:pPr marL="0" indent="0">
              <a:buNone/>
            </a:pPr>
            <a:r>
              <a:rPr lang="sv-SE" sz="3300" b="1" dirty="0">
                <a:solidFill>
                  <a:srgbClr val="0A5496"/>
                </a:solidFill>
              </a:rPr>
              <a:t>Data om hjälpinsatser för Lions och Leos</a:t>
            </a:r>
          </a:p>
        </p:txBody>
      </p:sp>
      <p:sp>
        <p:nvSpPr>
          <p:cNvPr id="5" name="Content Placeholder 2"/>
          <p:cNvSpPr txBox="1">
            <a:spLocks/>
          </p:cNvSpPr>
          <p:nvPr/>
        </p:nvSpPr>
        <p:spPr bwMode="auto">
          <a:xfrm>
            <a:off x="1143183" y="5063854"/>
            <a:ext cx="4715753" cy="1333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sv-SE" sz="1400">
                <a:solidFill>
                  <a:srgbClr val="D9D9D9">
                    <a:lumMod val="50000"/>
                  </a:srgbClr>
                </a:solidFill>
                <a:latin typeface="Arial" charset="0"/>
                <a:ea typeface="Arial" charset="0"/>
                <a:cs typeface="Arial" charset="0"/>
              </a:rPr>
              <a:t>Informerar om hjälpinsatsernas påverkan ner till individuell aktivitetsnivå</a:t>
            </a:r>
          </a:p>
          <a:p>
            <a:pPr>
              <a:lnSpc>
                <a:spcPct val="105000"/>
              </a:lnSpc>
              <a:spcAft>
                <a:spcPts val="1200"/>
              </a:spcAft>
            </a:pPr>
            <a:r>
              <a:rPr lang="sv-SE" sz="1400">
                <a:solidFill>
                  <a:srgbClr val="D9D9D9">
                    <a:lumMod val="50000"/>
                  </a:srgbClr>
                </a:solidFill>
                <a:latin typeface="Arial" charset="0"/>
                <a:ea typeface="Arial" charset="0"/>
                <a:cs typeface="Arial" charset="0"/>
              </a:rPr>
              <a:t>Tillhandahåller data om antal människor som har fått hjälp och antal arbetstimmar</a:t>
            </a:r>
          </a:p>
          <a:p>
            <a:pPr>
              <a:lnSpc>
                <a:spcPct val="105000"/>
              </a:lnSpc>
              <a:spcAft>
                <a:spcPts val="1200"/>
              </a:spcAft>
            </a:pPr>
            <a:r>
              <a:rPr lang="sv-SE" sz="1400">
                <a:solidFill>
                  <a:srgbClr val="D9D9D9">
                    <a:lumMod val="50000"/>
                  </a:srgbClr>
                </a:solidFill>
                <a:latin typeface="Arial" charset="0"/>
                <a:ea typeface="Arial" charset="0"/>
                <a:cs typeface="Arial" charset="0"/>
              </a:rPr>
              <a:t>Kan utforska data på flera nivåer</a:t>
            </a:r>
          </a:p>
        </p:txBody>
      </p:sp>
      <p:sp>
        <p:nvSpPr>
          <p:cNvPr id="11" name="Content Placeholder 2"/>
          <p:cNvSpPr txBox="1">
            <a:spLocks/>
          </p:cNvSpPr>
          <p:nvPr/>
        </p:nvSpPr>
        <p:spPr bwMode="auto">
          <a:xfrm>
            <a:off x="6316314" y="5023764"/>
            <a:ext cx="5265905" cy="1562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sv-SE" sz="1400">
                <a:solidFill>
                  <a:srgbClr val="D9D9D9">
                    <a:lumMod val="50000"/>
                  </a:srgbClr>
                </a:solidFill>
                <a:latin typeface="Arial" charset="0"/>
                <a:ea typeface="Arial" charset="0"/>
                <a:cs typeface="Arial" charset="0"/>
              </a:rPr>
              <a:t>Informerar om medlemmar, hjälpinsatser, donationer och klubbar</a:t>
            </a:r>
          </a:p>
          <a:p>
            <a:pPr>
              <a:lnSpc>
                <a:spcPct val="105000"/>
              </a:lnSpc>
              <a:spcAft>
                <a:spcPts val="1200"/>
              </a:spcAft>
            </a:pPr>
            <a:r>
              <a:rPr lang="sv-SE" sz="1400">
                <a:solidFill>
                  <a:srgbClr val="D9D9D9">
                    <a:lumMod val="50000"/>
                  </a:srgbClr>
                </a:solidFill>
                <a:latin typeface="Arial" charset="0"/>
                <a:ea typeface="Arial" charset="0"/>
                <a:cs typeface="Arial" charset="0"/>
              </a:rPr>
              <a:t>Tillgång till data baseras på användarens titel</a:t>
            </a:r>
          </a:p>
        </p:txBody>
      </p:sp>
      <p:sp>
        <p:nvSpPr>
          <p:cNvPr id="12" name="Text Placeholder 2"/>
          <p:cNvSpPr txBox="1">
            <a:spLocks/>
          </p:cNvSpPr>
          <p:nvPr/>
        </p:nvSpPr>
        <p:spPr>
          <a:xfrm>
            <a:off x="2250799" y="1450428"/>
            <a:ext cx="25005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000"/>
              <a:t>Siffror i MyLion</a:t>
            </a:r>
          </a:p>
        </p:txBody>
      </p:sp>
      <p:sp>
        <p:nvSpPr>
          <p:cNvPr id="13" name="Text Placeholder 2"/>
          <p:cNvSpPr txBox="1">
            <a:spLocks/>
          </p:cNvSpPr>
          <p:nvPr/>
        </p:nvSpPr>
        <p:spPr>
          <a:xfrm>
            <a:off x="8345052" y="1450427"/>
            <a:ext cx="1208431"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000"/>
              <a:t>Insikter</a:t>
            </a:r>
          </a:p>
        </p:txBody>
      </p:sp>
      <p:pic>
        <p:nvPicPr>
          <p:cNvPr id="8" name="Picture 7" descr="En bild av en datorskärm  Beskrivning genereras automatiskt">
            <a:extLst>
              <a:ext uri="{FF2B5EF4-FFF2-40B4-BE49-F238E27FC236}">
                <a16:creationId xmlns="" xmlns:a16="http://schemas.microsoft.com/office/drawing/2014/main" id="{05E3D666-664A-E947-904E-83370CAF7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6" y="1734942"/>
            <a:ext cx="6679775" cy="3574038"/>
          </a:xfrm>
          <a:prstGeom prst="rect">
            <a:avLst/>
          </a:prstGeom>
        </p:spPr>
      </p:pic>
      <p:pic>
        <p:nvPicPr>
          <p:cNvPr id="2" name="Picture 1"/>
          <p:cNvPicPr>
            <a:picLocks noChangeAspect="1"/>
          </p:cNvPicPr>
          <p:nvPr/>
        </p:nvPicPr>
        <p:blipFill rotWithShape="1">
          <a:blip r:embed="rId4"/>
          <a:srcRect r="50000" b="3959"/>
          <a:stretch/>
        </p:blipFill>
        <p:spPr>
          <a:xfrm>
            <a:off x="1533102" y="2103956"/>
            <a:ext cx="3659842" cy="1977156"/>
          </a:xfrm>
          <a:prstGeom prst="rect">
            <a:avLst/>
          </a:prstGeom>
        </p:spPr>
      </p:pic>
      <p:pic>
        <p:nvPicPr>
          <p:cNvPr id="14" name="Picture 13">
            <a:extLst>
              <a:ext uri="{FF2B5EF4-FFF2-40B4-BE49-F238E27FC236}">
                <a16:creationId xmlns="" xmlns:a16="http://schemas.microsoft.com/office/drawing/2014/main" id="{2E41B858-3CB3-3048-8D27-BC1930299860}"/>
              </a:ext>
            </a:extLst>
          </p:cNvPr>
          <p:cNvPicPr>
            <a:picLocks noChangeAspect="1"/>
          </p:cNvPicPr>
          <p:nvPr/>
        </p:nvPicPr>
        <p:blipFill rotWithShape="1">
          <a:blip r:embed="rId4"/>
          <a:srcRect t="75333" r="50000" b="4156"/>
          <a:stretch/>
        </p:blipFill>
        <p:spPr>
          <a:xfrm>
            <a:off x="1533102" y="3943350"/>
            <a:ext cx="3659842" cy="422276"/>
          </a:xfrm>
          <a:prstGeom prst="rect">
            <a:avLst/>
          </a:prstGeom>
        </p:spPr>
      </p:pic>
      <p:pic>
        <p:nvPicPr>
          <p:cNvPr id="15" name="Picture 14" descr="En bild av en datorskärm  Beskrivning genereras automatiskt">
            <a:extLst>
              <a:ext uri="{FF2B5EF4-FFF2-40B4-BE49-F238E27FC236}">
                <a16:creationId xmlns="" xmlns:a16="http://schemas.microsoft.com/office/drawing/2014/main" id="{72F59032-331A-304D-AADB-BB8913C75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026" y="1734942"/>
            <a:ext cx="6679775" cy="3574038"/>
          </a:xfrm>
          <a:prstGeom prst="rect">
            <a:avLst/>
          </a:prstGeom>
        </p:spPr>
      </p:pic>
      <p:sp>
        <p:nvSpPr>
          <p:cNvPr id="17" name="Rectangle 16">
            <a:extLst>
              <a:ext uri="{FF2B5EF4-FFF2-40B4-BE49-F238E27FC236}">
                <a16:creationId xmlns="" xmlns:a16="http://schemas.microsoft.com/office/drawing/2014/main" id="{7C563E9F-9669-3E4D-83E2-DBBEA798F4CF}"/>
              </a:ext>
            </a:extLst>
          </p:cNvPr>
          <p:cNvSpPr/>
          <p:nvPr/>
        </p:nvSpPr>
        <p:spPr bwMode="auto">
          <a:xfrm>
            <a:off x="6728582" y="2103956"/>
            <a:ext cx="3639872" cy="22394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9" name="Content Placeholder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8423" y="2331682"/>
            <a:ext cx="3620031" cy="1809618"/>
          </a:xfrm>
          <a:prstGeom prst="rect">
            <a:avLst/>
          </a:prstGeom>
        </p:spPr>
      </p:pic>
    </p:spTree>
    <p:extLst>
      <p:ext uri="{BB962C8B-B14F-4D97-AF65-F5344CB8AC3E}">
        <p14:creationId xmlns:p14="http://schemas.microsoft.com/office/powerpoint/2010/main" val="2916027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24935" y="1355442"/>
            <a:ext cx="10527925" cy="707886"/>
          </a:xfrm>
          <a:prstGeom prst="rect">
            <a:avLst/>
          </a:prstGeom>
        </p:spPr>
        <p:txBody>
          <a:bodyPr wrap="square">
            <a:spAutoFit/>
          </a:bodyPr>
          <a:lstStyle/>
          <a:p>
            <a:pPr marL="285750" indent="-285750">
              <a:buFont typeface="Arial" panose="020B0604020202020204" pitchFamily="34" charset="0"/>
              <a:buChar char="•"/>
            </a:pPr>
            <a:r>
              <a:rPr lang="sv-SE" sz="2000" dirty="0">
                <a:solidFill>
                  <a:schemeClr val="accent2">
                    <a:lumMod val="50000"/>
                  </a:schemeClr>
                </a:solidFill>
                <a:latin typeface="Arial" panose="020B0604020202020204" pitchFamily="34" charset="0"/>
                <a:cs typeface="Arial" panose="020B0604020202020204" pitchFamily="34" charset="0"/>
              </a:rPr>
              <a:t>Klicka på knappen ”</a:t>
            </a:r>
            <a:r>
              <a:rPr lang="sv-SE" sz="2000" b="1" dirty="0">
                <a:solidFill>
                  <a:schemeClr val="accent2">
                    <a:lumMod val="50000"/>
                  </a:schemeClr>
                </a:solidFill>
                <a:latin typeface="Arial" panose="020B0604020202020204" pitchFamily="34" charset="0"/>
                <a:cs typeface="Arial" panose="020B0604020202020204" pitchFamily="34" charset="0"/>
              </a:rPr>
              <a:t>Detaljerad vy</a:t>
            </a:r>
            <a:r>
              <a:rPr lang="sv-SE" sz="2000" dirty="0">
                <a:solidFill>
                  <a:schemeClr val="accent2">
                    <a:lumMod val="50000"/>
                  </a:schemeClr>
                </a:solidFill>
                <a:latin typeface="Arial" panose="020B0604020202020204" pitchFamily="34" charset="0"/>
                <a:cs typeface="Arial" panose="020B0604020202020204" pitchFamily="34" charset="0"/>
              </a:rPr>
              <a:t>” i varje avsnitt, för att se ytterligare information. Utforska jämförelser, genomsnitt och andra dataanalyser i respektive avsnitt. </a:t>
            </a:r>
          </a:p>
        </p:txBody>
      </p:sp>
      <p:sp>
        <p:nvSpPr>
          <p:cNvPr id="10" name="Text Placeholder 1"/>
          <p:cNvSpPr txBox="1">
            <a:spLocks/>
          </p:cNvSpPr>
          <p:nvPr/>
        </p:nvSpPr>
        <p:spPr>
          <a:xfrm>
            <a:off x="725129" y="1039162"/>
            <a:ext cx="929394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En detaljerad bild av Lions i Insikter</a:t>
            </a:r>
          </a:p>
          <a:p>
            <a:endParaRPr lang="en-US" kern="0" dirty="0"/>
          </a:p>
        </p:txBody>
      </p:sp>
      <p:pic>
        <p:nvPicPr>
          <p:cNvPr id="5" name="Picture 4" descr="En bild av en datorskärm  Beskrivning genereras automatiskt">
            <a:extLst>
              <a:ext uri="{FF2B5EF4-FFF2-40B4-BE49-F238E27FC236}">
                <a16:creationId xmlns="" xmlns:a16="http://schemas.microsoft.com/office/drawing/2014/main" id="{BC75B668-7F65-B84F-9C0E-6BE94A392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21" y="2008209"/>
            <a:ext cx="9455939" cy="5059435"/>
          </a:xfrm>
          <a:prstGeom prst="rect">
            <a:avLst/>
          </a:prstGeom>
        </p:spPr>
      </p:pic>
      <p:sp>
        <p:nvSpPr>
          <p:cNvPr id="9" name="Rectangle 8">
            <a:extLst>
              <a:ext uri="{FF2B5EF4-FFF2-40B4-BE49-F238E27FC236}">
                <a16:creationId xmlns="" xmlns:a16="http://schemas.microsoft.com/office/drawing/2014/main" id="{B41E1E05-8FE3-0E4D-8F71-DAEAB7C2CF3B}"/>
              </a:ext>
            </a:extLst>
          </p:cNvPr>
          <p:cNvSpPr/>
          <p:nvPr/>
        </p:nvSpPr>
        <p:spPr bwMode="auto">
          <a:xfrm>
            <a:off x="3269256" y="2530779"/>
            <a:ext cx="5148616" cy="3175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1943"/>
          <a:stretch/>
        </p:blipFill>
        <p:spPr>
          <a:xfrm>
            <a:off x="3274146" y="2729587"/>
            <a:ext cx="5148617" cy="2830164"/>
          </a:xfrm>
          <a:prstGeom prst="rect">
            <a:avLst/>
          </a:prstGeom>
        </p:spPr>
      </p:pic>
    </p:spTree>
    <p:extLst>
      <p:ext uri="{BB962C8B-B14F-4D97-AF65-F5344CB8AC3E}">
        <p14:creationId xmlns:p14="http://schemas.microsoft.com/office/powerpoint/2010/main" val="3514099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a:solidFill>
                <a:srgbClr val="404040"/>
              </a:solidFill>
              <a:ea typeface="ヒラギノ角ゴ Pro W3" pitchFamily="84" charset="-128"/>
            </a:endParaRPr>
          </a:p>
        </p:txBody>
      </p:sp>
      <p:sp>
        <p:nvSpPr>
          <p:cNvPr id="7" name="Text Placeholder 6"/>
          <p:cNvSpPr>
            <a:spLocks noGrp="1"/>
          </p:cNvSpPr>
          <p:nvPr>
            <p:ph type="body" sz="quarter" idx="12"/>
          </p:nvPr>
        </p:nvSpPr>
        <p:spPr>
          <a:xfrm>
            <a:off x="1926356" y="2531328"/>
            <a:ext cx="8512007" cy="1160834"/>
          </a:xfrm>
        </p:spPr>
        <p:txBody>
          <a:bodyPr>
            <a:noAutofit/>
          </a:bodyPr>
          <a:lstStyle/>
          <a:p>
            <a:r>
              <a:rPr lang="sv-SE" sz="4400"/>
              <a:t>Hitta support i MyLion.</a:t>
            </a:r>
          </a:p>
        </p:txBody>
      </p:sp>
      <p:sp>
        <p:nvSpPr>
          <p:cNvPr id="6"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b="0" i="1">
                <a:solidFill>
                  <a:prstClr val="white"/>
                </a:solidFill>
              </a:rPr>
              <a:t>Omdefiniera ”utbildning”</a:t>
            </a:r>
          </a:p>
        </p:txBody>
      </p:sp>
    </p:spTree>
    <p:extLst>
      <p:ext uri="{BB962C8B-B14F-4D97-AF65-F5344CB8AC3E}">
        <p14:creationId xmlns:p14="http://schemas.microsoft.com/office/powerpoint/2010/main" val="2623980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6412230" cy="930919"/>
          </a:xfrm>
        </p:spPr>
        <p:txBody>
          <a:bodyPr/>
          <a:lstStyle/>
          <a:p>
            <a:r>
              <a:rPr lang="sv-SE" dirty="0"/>
              <a:t>Support där du behöver det.</a:t>
            </a:r>
          </a:p>
        </p:txBody>
      </p:sp>
      <p:sp>
        <p:nvSpPr>
          <p:cNvPr id="5" name="Content Placeholder 2"/>
          <p:cNvSpPr txBox="1">
            <a:spLocks/>
          </p:cNvSpPr>
          <p:nvPr/>
        </p:nvSpPr>
        <p:spPr bwMode="auto">
          <a:xfrm>
            <a:off x="685800" y="1939640"/>
            <a:ext cx="5453521" cy="4451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sv-SE" sz="2000" dirty="0">
                <a:solidFill>
                  <a:schemeClr val="accent2">
                    <a:lumMod val="50000"/>
                  </a:schemeClr>
                </a:solidFill>
                <a:latin typeface="Arial" charset="0"/>
                <a:ea typeface="Arial" charset="0"/>
                <a:cs typeface="Arial" charset="0"/>
                <a:hlinkClick r:id="rId3"/>
              </a:rPr>
              <a:t>www.lionshelp.zendesk.com</a:t>
            </a:r>
          </a:p>
          <a:p>
            <a:pPr lvl="1">
              <a:lnSpc>
                <a:spcPct val="105000"/>
              </a:lnSpc>
              <a:spcAft>
                <a:spcPts val="1200"/>
              </a:spcAft>
            </a:pPr>
            <a:r>
              <a:rPr lang="sv-SE" sz="2000" dirty="0">
                <a:solidFill>
                  <a:schemeClr val="accent2">
                    <a:lumMod val="50000"/>
                  </a:schemeClr>
                </a:solidFill>
                <a:latin typeface="Arial" charset="0"/>
                <a:ea typeface="Arial" charset="0"/>
                <a:cs typeface="Arial" charset="0"/>
              </a:rPr>
              <a:t>Använd knappen ”Support”, för att finna användbar hjälp. </a:t>
            </a:r>
          </a:p>
          <a:p>
            <a:pPr>
              <a:lnSpc>
                <a:spcPct val="105000"/>
              </a:lnSpc>
              <a:spcAft>
                <a:spcPts val="1200"/>
              </a:spcAft>
            </a:pPr>
            <a:r>
              <a:rPr lang="sv-SE" sz="2000" dirty="0">
                <a:solidFill>
                  <a:schemeClr val="accent2">
                    <a:lumMod val="50000"/>
                  </a:schemeClr>
                </a:solidFill>
                <a:latin typeface="Arial" charset="0"/>
                <a:ea typeface="Arial" charset="0"/>
                <a:cs typeface="Arial" charset="0"/>
              </a:rPr>
              <a:t>Vill du tala med vårt supportteam?</a:t>
            </a:r>
          </a:p>
          <a:p>
            <a:pPr lvl="1">
              <a:lnSpc>
                <a:spcPct val="105000"/>
              </a:lnSpc>
              <a:spcAft>
                <a:spcPts val="1200"/>
              </a:spcAft>
            </a:pPr>
            <a:r>
              <a:rPr lang="sv-SE" sz="2000" dirty="0">
                <a:solidFill>
                  <a:schemeClr val="accent2">
                    <a:lumMod val="50000"/>
                  </a:schemeClr>
                </a:solidFill>
                <a:latin typeface="Arial" charset="0"/>
                <a:ea typeface="Arial" charset="0"/>
                <a:cs typeface="Arial" charset="0"/>
              </a:rPr>
              <a:t>Telefonnummer: 630-468-7000</a:t>
            </a:r>
          </a:p>
          <a:p>
            <a:pPr lvl="1">
              <a:lnSpc>
                <a:spcPct val="105000"/>
              </a:lnSpc>
              <a:spcAft>
                <a:spcPts val="1200"/>
              </a:spcAft>
            </a:pPr>
            <a:r>
              <a:rPr lang="sv-SE" sz="2000" dirty="0">
                <a:solidFill>
                  <a:schemeClr val="accent2">
                    <a:lumMod val="50000"/>
                  </a:schemeClr>
                </a:solidFill>
                <a:latin typeface="Arial" charset="0"/>
                <a:ea typeface="Arial" charset="0"/>
                <a:cs typeface="Arial" charset="0"/>
              </a:rPr>
              <a:t>E-post: </a:t>
            </a:r>
            <a:r>
              <a:rPr lang="sv-SE" sz="2000" dirty="0">
                <a:solidFill>
                  <a:schemeClr val="accent2">
                    <a:lumMod val="50000"/>
                  </a:schemeClr>
                </a:solidFill>
                <a:latin typeface="Arial" charset="0"/>
                <a:ea typeface="Arial" charset="0"/>
                <a:cs typeface="Arial" charset="0"/>
                <a:hlinkClick r:id="rId4"/>
              </a:rPr>
              <a:t>mylion@lionsclubs.org</a:t>
            </a:r>
          </a:p>
          <a:p>
            <a:pPr>
              <a:lnSpc>
                <a:spcPct val="105000"/>
              </a:lnSpc>
              <a:spcAft>
                <a:spcPts val="1200"/>
              </a:spcAft>
            </a:pPr>
            <a:r>
              <a:rPr lang="sv-SE" sz="2000" dirty="0">
                <a:solidFill>
                  <a:schemeClr val="accent2">
                    <a:lumMod val="50000"/>
                  </a:schemeClr>
                </a:solidFill>
                <a:latin typeface="Arial" charset="0"/>
                <a:ea typeface="Arial" charset="0"/>
                <a:cs typeface="Arial" charset="0"/>
              </a:rPr>
              <a:t>Gå med i MyLion </a:t>
            </a:r>
            <a:r>
              <a:rPr lang="sv-SE" sz="2000" dirty="0" smtClean="0">
                <a:solidFill>
                  <a:schemeClr val="accent2">
                    <a:lumMod val="50000"/>
                  </a:schemeClr>
                </a:solidFill>
                <a:latin typeface="Arial" charset="0"/>
                <a:ea typeface="Arial" charset="0"/>
                <a:cs typeface="Arial" charset="0"/>
              </a:rPr>
              <a:t>Facebook Forum</a:t>
            </a:r>
            <a:r>
              <a:rPr lang="sv-SE" sz="2000" dirty="0">
                <a:solidFill>
                  <a:schemeClr val="accent2">
                    <a:lumMod val="50000"/>
                  </a:schemeClr>
                </a:solidFill>
                <a:latin typeface="Arial" charset="0"/>
                <a:ea typeface="Arial" charset="0"/>
                <a:cs typeface="Arial" charset="0"/>
              </a:rPr>
              <a:t>, för att få hjälp av andra medlemmar och dela med dig av dina idéer.</a:t>
            </a:r>
          </a:p>
        </p:txBody>
      </p:sp>
      <p:sp>
        <p:nvSpPr>
          <p:cNvPr id="7" name="TextBox 6">
            <a:extLst>
              <a:ext uri="{FF2B5EF4-FFF2-40B4-BE49-F238E27FC236}">
                <a16:creationId xmlns="" xmlns:a16="http://schemas.microsoft.com/office/drawing/2014/main" id="{29719075-B0AD-8546-BCA6-E5F79E5DA933}"/>
              </a:ext>
            </a:extLst>
          </p:cNvPr>
          <p:cNvSpPr txBox="1"/>
          <p:nvPr/>
        </p:nvSpPr>
        <p:spPr>
          <a:xfrm>
            <a:off x="8479857" y="5119960"/>
            <a:ext cx="3093853" cy="646331"/>
          </a:xfrm>
          <a:prstGeom prst="rect">
            <a:avLst/>
          </a:prstGeom>
          <a:noFill/>
        </p:spPr>
        <p:txBody>
          <a:bodyPr wrap="square" rtlCol="0">
            <a:spAutoFit/>
          </a:bodyPr>
          <a:lstStyle/>
          <a:p>
            <a:pPr fontAlgn="auto">
              <a:spcBef>
                <a:spcPts val="0"/>
              </a:spcBef>
              <a:spcAft>
                <a:spcPts val="0"/>
              </a:spcAft>
            </a:pPr>
            <a:r>
              <a:rPr lang="sv-SE" sz="1200" i="1">
                <a:latin typeface="Calibri" panose="020F0502020204030204"/>
              </a:rPr>
              <a:t>Snabbtips: I mappen MyLion navigerar du till Användarprofil och väljer de tre cirklarna i det övre hörnet för att finna support.</a:t>
            </a:r>
          </a:p>
        </p:txBody>
      </p:sp>
      <p:pic>
        <p:nvPicPr>
          <p:cNvPr id="8" name="Picture 7" descr="En bild av en datorskärm  Beskrivning genereras automatiskt">
            <a:extLst>
              <a:ext uri="{FF2B5EF4-FFF2-40B4-BE49-F238E27FC236}">
                <a16:creationId xmlns="" xmlns:a16="http://schemas.microsoft.com/office/drawing/2014/main" id="{BC75B668-7F65-B84F-9C0E-6BE94A3922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1270" y="1077291"/>
            <a:ext cx="6396978" cy="3422727"/>
          </a:xfrm>
          <a:prstGeom prst="rect">
            <a:avLst/>
          </a:prstGeom>
        </p:spPr>
      </p:pic>
      <p:pic>
        <p:nvPicPr>
          <p:cNvPr id="6" name="Picture 5"/>
          <p:cNvPicPr>
            <a:picLocks noChangeAspect="1"/>
          </p:cNvPicPr>
          <p:nvPr/>
        </p:nvPicPr>
        <p:blipFill>
          <a:blip r:embed="rId6"/>
          <a:stretch>
            <a:fillRect/>
          </a:stretch>
        </p:blipFill>
        <p:spPr>
          <a:xfrm>
            <a:off x="7801881" y="1697233"/>
            <a:ext cx="3435757" cy="1892000"/>
          </a:xfrm>
          <a:prstGeom prst="rect">
            <a:avLst/>
          </a:prstGeom>
        </p:spPr>
      </p:pic>
      <p:grpSp>
        <p:nvGrpSpPr>
          <p:cNvPr id="9" name="Group 8">
            <a:extLst>
              <a:ext uri="{FF2B5EF4-FFF2-40B4-BE49-F238E27FC236}">
                <a16:creationId xmlns="" xmlns:a16="http://schemas.microsoft.com/office/drawing/2014/main" id="{1EF0121A-839C-DB45-832E-AA7C92FC9057}"/>
              </a:ext>
            </a:extLst>
          </p:cNvPr>
          <p:cNvGrpSpPr/>
          <p:nvPr/>
        </p:nvGrpSpPr>
        <p:grpSpPr>
          <a:xfrm>
            <a:off x="7219389" y="4405576"/>
            <a:ext cx="1120840" cy="2148714"/>
            <a:chOff x="3636471" y="1689804"/>
            <a:chExt cx="2389841" cy="4581461"/>
          </a:xfrm>
        </p:grpSpPr>
        <p:pic>
          <p:nvPicPr>
            <p:cNvPr id="10" name="Picture 9" descr="En närbild av elektronik  Beskrivning genereras automatiskt">
              <a:extLst>
                <a:ext uri="{FF2B5EF4-FFF2-40B4-BE49-F238E27FC236}">
                  <a16:creationId xmlns="" xmlns:a16="http://schemas.microsoft.com/office/drawing/2014/main"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1"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ecd4f565-7387-4feb-b157-29e1392581c5@namprd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9017" y="4748484"/>
            <a:ext cx="822469" cy="146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87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sv-SE" sz="4200" b="1">
                <a:latin typeface="Arial" panose="020B0604020202020204" pitchFamily="34" charset="0"/>
                <a:cs typeface="Arial" panose="020B0604020202020204" pitchFamily="34" charset="0"/>
              </a:rPr>
              <a:t>Vad kommer härnäst?</a:t>
            </a:r>
          </a:p>
        </p:txBody>
      </p:sp>
    </p:spTree>
    <p:extLst>
      <p:ext uri="{BB962C8B-B14F-4D97-AF65-F5344CB8AC3E}">
        <p14:creationId xmlns:p14="http://schemas.microsoft.com/office/powerpoint/2010/main" val="893153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7032D669-EAC9-0841-B5A6-482C5AF9E652}"/>
              </a:ext>
            </a:extLst>
          </p:cNvPr>
          <p:cNvSpPr>
            <a:spLocks noGrp="1"/>
          </p:cNvSpPr>
          <p:nvPr>
            <p:ph type="body" sz="quarter" idx="12"/>
          </p:nvPr>
        </p:nvSpPr>
        <p:spPr>
          <a:xfrm>
            <a:off x="685801" y="724627"/>
            <a:ext cx="9839959" cy="445043"/>
          </a:xfrm>
          <a:prstGeom prst="rect">
            <a:avLst/>
          </a:prstGeom>
        </p:spPr>
        <p:txBody>
          <a:bodyPr>
            <a:noAutofit/>
          </a:bodyPr>
          <a:lstStyle/>
          <a:p>
            <a:r>
              <a:rPr lang="sv-SE">
                <a:latin typeface="Arial" charset="0"/>
                <a:ea typeface="Arial" charset="0"/>
                <a:cs typeface="Arial" charset="0"/>
              </a:rPr>
              <a:t>3 sätt att komma igång med MyLion.</a:t>
            </a:r>
          </a:p>
        </p:txBody>
      </p:sp>
      <p:sp>
        <p:nvSpPr>
          <p:cNvPr id="9" name="Oval 8"/>
          <p:cNvSpPr/>
          <p:nvPr/>
        </p:nvSpPr>
        <p:spPr bwMode="auto">
          <a:xfrm>
            <a:off x="1590594" y="2440206"/>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sv-SE" sz="1499" b="1">
                <a:solidFill>
                  <a:prstClr val="white"/>
                </a:solidFill>
                <a:latin typeface="Calibri" panose="020F0502020204030204"/>
                <a:ea typeface="ヒラギノ角ゴ Pro W3" pitchFamily="84" charset="-128"/>
              </a:rPr>
              <a:t>1</a:t>
            </a:r>
          </a:p>
        </p:txBody>
      </p:sp>
      <p:sp>
        <p:nvSpPr>
          <p:cNvPr id="10" name="Oval 9"/>
          <p:cNvSpPr/>
          <p:nvPr/>
        </p:nvSpPr>
        <p:spPr bwMode="auto">
          <a:xfrm>
            <a:off x="1590594" y="3534527"/>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sv-SE" sz="1499" b="1">
                <a:solidFill>
                  <a:prstClr val="white"/>
                </a:solidFill>
                <a:latin typeface="Calibri" panose="020F0502020204030204"/>
                <a:ea typeface="ヒラギノ角ゴ Pro W3" pitchFamily="84" charset="-128"/>
              </a:rPr>
              <a:t>2</a:t>
            </a:r>
          </a:p>
        </p:txBody>
      </p:sp>
      <p:sp>
        <p:nvSpPr>
          <p:cNvPr id="11" name="Oval 10"/>
          <p:cNvSpPr/>
          <p:nvPr/>
        </p:nvSpPr>
        <p:spPr bwMode="auto">
          <a:xfrm>
            <a:off x="1590594" y="4648274"/>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sv-SE" sz="1499" b="1">
                <a:solidFill>
                  <a:prstClr val="white"/>
                </a:solidFill>
                <a:latin typeface="Calibri" panose="020F0502020204030204"/>
                <a:ea typeface="ヒラギノ角ゴ Pro W3" pitchFamily="84" charset="-128"/>
              </a:rPr>
              <a:t>3</a:t>
            </a:r>
          </a:p>
        </p:txBody>
      </p:sp>
      <p:sp>
        <p:nvSpPr>
          <p:cNvPr id="3" name="TextBox 2"/>
          <p:cNvSpPr txBox="1"/>
          <p:nvPr/>
        </p:nvSpPr>
        <p:spPr>
          <a:xfrm>
            <a:off x="2179325" y="2440206"/>
            <a:ext cx="10243038" cy="430887"/>
          </a:xfrm>
          <a:prstGeom prst="rect">
            <a:avLst/>
          </a:prstGeom>
          <a:noFill/>
        </p:spPr>
        <p:txBody>
          <a:bodyPr wrap="square" rtlCol="0">
            <a:spAutoFit/>
          </a:bodyPr>
          <a:lstStyle/>
          <a:p>
            <a:pPr marL="0" lvl="1" fontAlgn="base">
              <a:spcBef>
                <a:spcPct val="0"/>
              </a:spcBef>
              <a:spcAft>
                <a:spcPct val="0"/>
              </a:spcAft>
            </a:pPr>
            <a:r>
              <a:rPr lang="sv-SE" sz="2200" b="1">
                <a:solidFill>
                  <a:prstClr val="black">
                    <a:lumMod val="50000"/>
                    <a:lumOff val="50000"/>
                  </a:prstClr>
                </a:solidFill>
                <a:latin typeface="Arial" charset="0"/>
                <a:ea typeface="Arial" charset="0"/>
                <a:cs typeface="Arial" charset="0"/>
              </a:rPr>
              <a:t>Registrera dig till ditt konto i Lions.</a:t>
            </a:r>
          </a:p>
        </p:txBody>
      </p:sp>
      <p:sp>
        <p:nvSpPr>
          <p:cNvPr id="16" name="TextBox 15"/>
          <p:cNvSpPr txBox="1"/>
          <p:nvPr/>
        </p:nvSpPr>
        <p:spPr>
          <a:xfrm>
            <a:off x="2179325" y="3507195"/>
            <a:ext cx="9108435" cy="430887"/>
          </a:xfrm>
          <a:prstGeom prst="rect">
            <a:avLst/>
          </a:prstGeom>
          <a:noFill/>
        </p:spPr>
        <p:txBody>
          <a:bodyPr wrap="square" rtlCol="0">
            <a:spAutoFit/>
          </a:bodyPr>
          <a:lstStyle/>
          <a:p>
            <a:pPr marL="0" lvl="1" fontAlgn="base">
              <a:spcBef>
                <a:spcPct val="0"/>
              </a:spcBef>
              <a:spcAft>
                <a:spcPct val="0"/>
              </a:spcAft>
            </a:pPr>
            <a:r>
              <a:rPr lang="sv-SE" sz="2200">
                <a:solidFill>
                  <a:prstClr val="black">
                    <a:lumMod val="50000"/>
                    <a:lumOff val="50000"/>
                  </a:prstClr>
                </a:solidFill>
                <a:latin typeface="Arial" charset="0"/>
                <a:ea typeface="ヒラギノ角ゴ Pro W3" pitchFamily="125" charset="-128"/>
                <a:cs typeface="Arial" charset="0"/>
              </a:rPr>
              <a:t>Lägg upp din </a:t>
            </a:r>
            <a:r>
              <a:rPr lang="sv-SE" sz="2200" b="1">
                <a:solidFill>
                  <a:prstClr val="black">
                    <a:lumMod val="50000"/>
                    <a:lumOff val="50000"/>
                  </a:prstClr>
                </a:solidFill>
                <a:latin typeface="Arial" charset="0"/>
                <a:ea typeface="ヒラギノ角ゴ Pro W3" pitchFamily="125" charset="-128"/>
                <a:cs typeface="Arial" charset="0"/>
              </a:rPr>
              <a:t>personliga (och klubbens!) profil </a:t>
            </a:r>
            <a:r>
              <a:rPr lang="sv-SE" sz="2200">
                <a:solidFill>
                  <a:prstClr val="black">
                    <a:lumMod val="50000"/>
                    <a:lumOff val="50000"/>
                  </a:prstClr>
                </a:solidFill>
                <a:latin typeface="Arial" charset="0"/>
                <a:ea typeface="ヒラギノ角ゴ Pro W3" pitchFamily="125" charset="-128"/>
                <a:cs typeface="Arial" charset="0"/>
              </a:rPr>
              <a:t>i MyLion.</a:t>
            </a:r>
          </a:p>
        </p:txBody>
      </p:sp>
      <p:sp>
        <p:nvSpPr>
          <p:cNvPr id="17" name="TextBox 16"/>
          <p:cNvSpPr txBox="1"/>
          <p:nvPr/>
        </p:nvSpPr>
        <p:spPr>
          <a:xfrm>
            <a:off x="2179325" y="4628848"/>
            <a:ext cx="8496295" cy="430887"/>
          </a:xfrm>
          <a:prstGeom prst="rect">
            <a:avLst/>
          </a:prstGeom>
          <a:noFill/>
        </p:spPr>
        <p:txBody>
          <a:bodyPr wrap="square" rtlCol="0">
            <a:spAutoFit/>
          </a:bodyPr>
          <a:lstStyle/>
          <a:p>
            <a:pPr marL="0" lvl="1" fontAlgn="base">
              <a:spcBef>
                <a:spcPct val="0"/>
              </a:spcBef>
              <a:spcAft>
                <a:spcPct val="0"/>
              </a:spcAft>
            </a:pPr>
            <a:r>
              <a:rPr lang="sv-SE" sz="2200" b="1" dirty="0">
                <a:solidFill>
                  <a:prstClr val="black">
                    <a:lumMod val="50000"/>
                    <a:lumOff val="50000"/>
                  </a:prstClr>
                </a:solidFill>
                <a:latin typeface="Arial" charset="0"/>
                <a:ea typeface="Arial" charset="0"/>
                <a:cs typeface="Arial" charset="0"/>
              </a:rPr>
              <a:t>Planera och /eller inrapportera</a:t>
            </a:r>
            <a:r>
              <a:rPr lang="sv-SE" sz="2200" dirty="0">
                <a:solidFill>
                  <a:prstClr val="black">
                    <a:lumMod val="50000"/>
                    <a:lumOff val="50000"/>
                  </a:prstClr>
                </a:solidFill>
                <a:latin typeface="Arial" charset="0"/>
                <a:ea typeface="Arial" charset="0"/>
                <a:cs typeface="Arial" charset="0"/>
              </a:rPr>
              <a:t> er </a:t>
            </a:r>
            <a:r>
              <a:rPr lang="sv-SE" sz="2200" dirty="0" smtClean="0">
                <a:solidFill>
                  <a:prstClr val="black">
                    <a:lumMod val="50000"/>
                    <a:lumOff val="50000"/>
                  </a:prstClr>
                </a:solidFill>
                <a:latin typeface="Arial" charset="0"/>
                <a:ea typeface="Arial" charset="0"/>
                <a:cs typeface="Arial" charset="0"/>
              </a:rPr>
              <a:t>nästa serviceaktivitet </a:t>
            </a:r>
            <a:r>
              <a:rPr lang="sv-SE" sz="2200" dirty="0">
                <a:solidFill>
                  <a:prstClr val="black">
                    <a:lumMod val="50000"/>
                    <a:lumOff val="50000"/>
                  </a:prstClr>
                </a:solidFill>
                <a:latin typeface="Arial" charset="0"/>
                <a:ea typeface="Arial" charset="0"/>
                <a:cs typeface="Arial" charset="0"/>
              </a:rPr>
              <a:t>i MyLion.</a:t>
            </a:r>
          </a:p>
        </p:txBody>
      </p:sp>
    </p:spTree>
    <p:extLst>
      <p:ext uri="{BB962C8B-B14F-4D97-AF65-F5344CB8AC3E}">
        <p14:creationId xmlns:p14="http://schemas.microsoft.com/office/powerpoint/2010/main" val="20675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6" name="Rectangle 5"/>
          <p:cNvSpPr/>
          <p:nvPr/>
        </p:nvSpPr>
        <p:spPr>
          <a:xfrm>
            <a:off x="5379111" y="40937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a:solidFill>
                <a:prstClr val="white"/>
              </a:solidFill>
            </a:endParaRPr>
          </a:p>
        </p:txBody>
      </p:sp>
      <p:sp>
        <p:nvSpPr>
          <p:cNvPr id="7" name="Title 1"/>
          <p:cNvSpPr txBox="1">
            <a:spLocks/>
          </p:cNvSpPr>
          <p:nvPr/>
        </p:nvSpPr>
        <p:spPr>
          <a:xfrm>
            <a:off x="2319528" y="188127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150000"/>
              </a:lnSpc>
              <a:spcAft>
                <a:spcPts val="600"/>
              </a:spcAft>
            </a:pPr>
            <a:r>
              <a:rPr lang="sv-SE" sz="4800" b="1" dirty="0">
                <a:solidFill>
                  <a:prstClr val="white"/>
                </a:solidFill>
                <a:latin typeface="Helvetica Neue" charset="0"/>
                <a:ea typeface="Helvetica Neue" charset="0"/>
                <a:cs typeface="Helvetica Neue" charset="0"/>
              </a:rPr>
              <a:t>Har du frågor? </a:t>
            </a:r>
            <a:endParaRPr lang="sv-SE" sz="4800" b="1" dirty="0" smtClean="0">
              <a:solidFill>
                <a:prstClr val="white"/>
              </a:solidFill>
              <a:latin typeface="Helvetica Neue" charset="0"/>
              <a:ea typeface="Helvetica Neue" charset="0"/>
              <a:cs typeface="Helvetica Neue" charset="0"/>
            </a:endParaRPr>
          </a:p>
          <a:p>
            <a:pPr fontAlgn="base">
              <a:lnSpc>
                <a:spcPct val="150000"/>
              </a:lnSpc>
              <a:spcAft>
                <a:spcPts val="600"/>
              </a:spcAft>
            </a:pPr>
            <a:r>
              <a:rPr lang="sv-SE" sz="4800" b="1" dirty="0" smtClean="0">
                <a:solidFill>
                  <a:prstClr val="white"/>
                </a:solidFill>
                <a:latin typeface="Helvetica Neue" charset="0"/>
                <a:ea typeface="Helvetica Neue" charset="0"/>
                <a:cs typeface="Helvetica Neue" charset="0"/>
              </a:rPr>
              <a:t>Vi </a:t>
            </a:r>
            <a:r>
              <a:rPr lang="sv-SE" sz="4800" b="1" dirty="0">
                <a:solidFill>
                  <a:prstClr val="white"/>
                </a:solidFill>
                <a:latin typeface="Helvetica Neue" charset="0"/>
                <a:ea typeface="Helvetica Neue" charset="0"/>
                <a:cs typeface="Helvetica Neue" charset="0"/>
              </a:rPr>
              <a:t>kan hjälpa till.</a:t>
            </a:r>
          </a:p>
        </p:txBody>
      </p:sp>
      <p:sp>
        <p:nvSpPr>
          <p:cNvPr id="9" name="Text Placeholder 6"/>
          <p:cNvSpPr txBox="1">
            <a:spLocks/>
          </p:cNvSpPr>
          <p:nvPr/>
        </p:nvSpPr>
        <p:spPr>
          <a:xfrm>
            <a:off x="2623941" y="5682583"/>
            <a:ext cx="6960595"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b="0" i="1" dirty="0">
                <a:solidFill>
                  <a:prstClr val="white"/>
                </a:solidFill>
              </a:rPr>
              <a:t>Vänligen skicka e-post till </a:t>
            </a:r>
            <a:r>
              <a:rPr lang="sv-SE" sz="2400" b="0" i="1" dirty="0">
                <a:solidFill>
                  <a:prstClr val="white"/>
                </a:solidFill>
                <a:hlinkClick r:id="rId4"/>
              </a:rPr>
              <a:t>mylion@lionsclubs.org</a:t>
            </a:r>
            <a:r>
              <a:rPr lang="sv-SE" sz="2400" b="0" i="1" dirty="0">
                <a:solidFill>
                  <a:prstClr val="white"/>
                </a:solidFill>
              </a:rPr>
              <a:t> om du har ytterligare frågor.</a:t>
            </a:r>
          </a:p>
        </p:txBody>
      </p:sp>
    </p:spTree>
    <p:extLst>
      <p:ext uri="{BB962C8B-B14F-4D97-AF65-F5344CB8AC3E}">
        <p14:creationId xmlns:p14="http://schemas.microsoft.com/office/powerpoint/2010/main" val="116551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pic>
        <p:nvPicPr>
          <p:cNvPr id="4" name="Picture 3" descr="lionlogo_whit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sv-SE" sz="4800" b="1">
                <a:solidFill>
                  <a:prstClr val="white"/>
                </a:solidFill>
                <a:latin typeface="Helvetica Neue" charset="0"/>
                <a:ea typeface="Helvetica Neue" charset="0"/>
                <a:cs typeface="Helvetica Neue" charset="0"/>
              </a:rPr>
              <a:t>Tack</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4404334" y="6236043"/>
            <a:ext cx="3399810" cy="338554"/>
          </a:xfrm>
          <a:prstGeom prst="rect">
            <a:avLst/>
          </a:prstGeom>
          <a:noFill/>
        </p:spPr>
        <p:txBody>
          <a:bodyPr wrap="square" rtlCol="0">
            <a:spAutoFit/>
          </a:bodyPr>
          <a:lstStyle/>
          <a:p>
            <a:pPr fontAlgn="base">
              <a:spcBef>
                <a:spcPct val="0"/>
              </a:spcBef>
              <a:spcAft>
                <a:spcPct val="0"/>
              </a:spcAft>
            </a:pPr>
            <a:r>
              <a:rPr lang="sv-SE" sz="1600" b="1">
                <a:solidFill>
                  <a:prstClr val="white"/>
                </a:solidFill>
                <a:latin typeface="Arial" pitchFamily="34" charset="0"/>
                <a:ea typeface="ヒラギノ角ゴ Pro W3" pitchFamily="125" charset="-128"/>
              </a:rPr>
              <a:t>© 2019 Lions Clubs International</a:t>
            </a:r>
          </a:p>
        </p:txBody>
      </p:sp>
    </p:spTree>
    <p:extLst>
      <p:ext uri="{BB962C8B-B14F-4D97-AF65-F5344CB8AC3E}">
        <p14:creationId xmlns:p14="http://schemas.microsoft.com/office/powerpoint/2010/main" val="1348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450306"/>
            <a:ext cx="11181080" cy="1124494"/>
          </a:xfrm>
        </p:spPr>
        <p:txBody>
          <a:bodyPr/>
          <a:lstStyle/>
          <a:p>
            <a:r>
              <a:rPr lang="sv-SE"/>
              <a:t>Vi är här i dag för att vi hjälper.</a:t>
            </a:r>
          </a:p>
        </p:txBody>
      </p:sp>
      <p:sp>
        <p:nvSpPr>
          <p:cNvPr id="5" name="Content Placeholder 2"/>
          <p:cNvSpPr txBox="1">
            <a:spLocks/>
          </p:cNvSpPr>
          <p:nvPr/>
        </p:nvSpPr>
        <p:spPr bwMode="auto">
          <a:xfrm>
            <a:off x="685800" y="1695414"/>
            <a:ext cx="6478929" cy="4489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buClr>
                <a:srgbClr val="EBB700"/>
              </a:buClr>
            </a:pPr>
            <a:r>
              <a:rPr lang="sv-SE" sz="2200">
                <a:solidFill>
                  <a:schemeClr val="accent2">
                    <a:lumMod val="50000"/>
                  </a:schemeClr>
                </a:solidFill>
                <a:latin typeface="Arial" panose="020B0604020202020204" pitchFamily="34" charset="0"/>
                <a:cs typeface="Arial" panose="020B0604020202020204" pitchFamily="34" charset="0"/>
              </a:rPr>
              <a:t>Vilka är våra mål gällande hjälpinsatser som organisation?</a:t>
            </a:r>
          </a:p>
          <a:p>
            <a:pPr lvl="0">
              <a:buClr>
                <a:srgbClr val="EBB700"/>
              </a:buClr>
            </a:pPr>
            <a:r>
              <a:rPr lang="sv-SE" sz="2200">
                <a:solidFill>
                  <a:schemeClr val="accent2">
                    <a:lumMod val="50000"/>
                  </a:schemeClr>
                </a:solidFill>
                <a:latin typeface="Arial" panose="020B0604020202020204" pitchFamily="34" charset="0"/>
                <a:cs typeface="Arial" panose="020B0604020202020204" pitchFamily="34" charset="0"/>
              </a:rPr>
              <a:t>Betona samhörighet och kamratskap till varandra, till våra lokala samhällen, till ett globalt nätverk av människor som har vänlighet gemensamt.</a:t>
            </a:r>
          </a:p>
          <a:p>
            <a:pPr lvl="0">
              <a:buClr>
                <a:srgbClr val="EBB700"/>
              </a:buClr>
            </a:pPr>
            <a:r>
              <a:rPr lang="sv-SE" sz="2200">
                <a:solidFill>
                  <a:schemeClr val="accent2">
                    <a:lumMod val="50000"/>
                  </a:schemeClr>
                </a:solidFill>
                <a:latin typeface="Arial" panose="020B0604020202020204" pitchFamily="34" charset="0"/>
                <a:cs typeface="Arial" panose="020B0604020202020204" pitchFamily="34" charset="0"/>
              </a:rPr>
              <a:t>Bakgrund i hjälpinsatser?</a:t>
            </a:r>
          </a:p>
          <a:p>
            <a:pPr lvl="0">
              <a:buClr>
                <a:srgbClr val="EBB700"/>
              </a:buClr>
            </a:pPr>
            <a:r>
              <a:rPr lang="sv-SE" sz="2200">
                <a:solidFill>
                  <a:schemeClr val="accent2">
                    <a:lumMod val="50000"/>
                  </a:schemeClr>
                </a:solidFill>
                <a:latin typeface="Arial" panose="020B0604020202020204" pitchFamily="34" charset="0"/>
                <a:cs typeface="Arial" panose="020B0604020202020204" pitchFamily="34" charset="0"/>
              </a:rPr>
              <a:t>Ett sammanhang som definierar ”Varför är vi här? Varför är vi medlemmar i Lions?”</a:t>
            </a: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5005" r="5113"/>
          <a:stretch/>
        </p:blipFill>
        <p:spPr>
          <a:xfrm>
            <a:off x="-17586" y="0"/>
            <a:ext cx="12209585" cy="6858000"/>
          </a:xfrm>
          <a:prstGeom prst="rect">
            <a:avLst/>
          </a:prstGeom>
        </p:spPr>
      </p:pic>
    </p:spTree>
    <p:extLst>
      <p:ext uri="{BB962C8B-B14F-4D97-AF65-F5344CB8AC3E}">
        <p14:creationId xmlns:p14="http://schemas.microsoft.com/office/powerpoint/2010/main" val="320794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ckground - Image">
            <a:extLst>
              <a:ext uri="{FF2B5EF4-FFF2-40B4-BE49-F238E27FC236}">
                <a16:creationId xmlns="" xmlns:a16="http://schemas.microsoft.com/office/drawing/2014/main" id="{3DD9217A-DF9F-E142-BB76-B90742715B4A}"/>
              </a:ext>
            </a:extLst>
          </p:cNvPr>
          <p:cNvPicPr>
            <a:picLocks noChangeAspect="1"/>
          </p:cNvPicPr>
          <p:nvPr/>
        </p:nvPicPr>
        <p:blipFill rotWithShape="1">
          <a:blip r:embed="rId3"/>
          <a:srcRect l="-56565" t="4726" r="43648"/>
          <a:stretch/>
        </p:blipFill>
        <p:spPr>
          <a:xfrm>
            <a:off x="0" y="0"/>
            <a:ext cx="12192000" cy="6858000"/>
          </a:xfrm>
          <a:prstGeom prst="rect">
            <a:avLst/>
          </a:prstGeom>
        </p:spPr>
      </p:pic>
      <p:sp>
        <p:nvSpPr>
          <p:cNvPr id="14" name="Freeform 13">
            <a:extLst>
              <a:ext uri="{FF2B5EF4-FFF2-40B4-BE49-F238E27FC236}">
                <a16:creationId xmlns="" xmlns:a16="http://schemas.microsoft.com/office/drawing/2014/main" id="{51A9662B-FEEB-D940-8545-BF0FFE602140}"/>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3" name="Text Placeholder 2"/>
          <p:cNvSpPr>
            <a:spLocks noGrp="1"/>
          </p:cNvSpPr>
          <p:nvPr>
            <p:ph type="body" sz="quarter" idx="12"/>
          </p:nvPr>
        </p:nvSpPr>
        <p:spPr>
          <a:xfrm>
            <a:off x="685800" y="368418"/>
            <a:ext cx="11181080" cy="1124494"/>
          </a:xfrm>
        </p:spPr>
        <p:txBody>
          <a:bodyPr/>
          <a:lstStyle/>
          <a:p>
            <a:r>
              <a:rPr lang="sv-SE" dirty="0"/>
              <a:t>Vi agerar, sedan inrapporterar vi.</a:t>
            </a:r>
          </a:p>
        </p:txBody>
      </p:sp>
      <p:sp>
        <p:nvSpPr>
          <p:cNvPr id="5" name="Content Placeholder 2"/>
          <p:cNvSpPr txBox="1">
            <a:spLocks/>
          </p:cNvSpPr>
          <p:nvPr/>
        </p:nvSpPr>
        <p:spPr bwMode="auto">
          <a:xfrm>
            <a:off x="696036" y="1381420"/>
            <a:ext cx="6872298" cy="4489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buClr>
                <a:srgbClr val="EBB700"/>
              </a:buClr>
              <a:buNone/>
            </a:pPr>
            <a:r>
              <a:rPr lang="sv-SE" sz="2100" dirty="0">
                <a:solidFill>
                  <a:schemeClr val="accent2">
                    <a:lumMod val="50000"/>
                  </a:schemeClr>
                </a:solidFill>
                <a:latin typeface="Arial" panose="020B0604020202020204" pitchFamily="34" charset="0"/>
                <a:cs typeface="Arial" panose="020B0604020202020204" pitchFamily="34" charset="0"/>
              </a:rPr>
              <a:t>Vi genomför hjälpinsatser för att förbättra samhällen lokalt och runtom i världen. Men varför inrapporterar vi hjälpinsatser</a:t>
            </a:r>
            <a:r>
              <a:rPr lang="sv-SE" sz="2100" dirty="0" smtClean="0">
                <a:solidFill>
                  <a:schemeClr val="accent2">
                    <a:lumMod val="50000"/>
                  </a:schemeClr>
                </a:solidFill>
                <a:latin typeface="Arial" panose="020B0604020202020204" pitchFamily="34" charset="0"/>
                <a:cs typeface="Arial" panose="020B0604020202020204" pitchFamily="34" charset="0"/>
              </a:rPr>
              <a:t>? Jo, för att:</a:t>
            </a:r>
            <a:endParaRPr lang="sv-SE" sz="2100" dirty="0">
              <a:solidFill>
                <a:schemeClr val="accent2">
                  <a:lumMod val="50000"/>
                </a:schemeClr>
              </a:solidFill>
              <a:latin typeface="Arial" panose="020B0604020202020204" pitchFamily="34" charset="0"/>
              <a:cs typeface="Arial" panose="020B0604020202020204" pitchFamily="34" charset="0"/>
            </a:endParaRPr>
          </a:p>
          <a:p>
            <a:pPr lvl="0">
              <a:buClr>
                <a:srgbClr val="EBB700"/>
              </a:buClr>
            </a:pPr>
            <a:endParaRPr lang="en-US" sz="2100" dirty="0">
              <a:solidFill>
                <a:schemeClr val="accent2">
                  <a:lumMod val="50000"/>
                </a:schemeClr>
              </a:solidFill>
              <a:latin typeface="Arial" panose="020B0604020202020204" pitchFamily="34" charset="0"/>
              <a:cs typeface="Arial" panose="020B0604020202020204" pitchFamily="34" charset="0"/>
            </a:endParaRPr>
          </a:p>
          <a:p>
            <a:pPr lvl="1">
              <a:lnSpc>
                <a:spcPct val="150000"/>
              </a:lnSpc>
              <a:buFont typeface="Arial" panose="020B0604020202020204" pitchFamily="34" charset="0"/>
              <a:buChar char="•"/>
            </a:pPr>
            <a:r>
              <a:rPr lang="sv-SE" sz="2100" dirty="0">
                <a:solidFill>
                  <a:schemeClr val="accent2">
                    <a:lumMod val="50000"/>
                  </a:schemeClr>
                </a:solidFill>
                <a:latin typeface="Arial" panose="020B0604020202020204" pitchFamily="34" charset="0"/>
                <a:cs typeface="Arial" panose="020B0604020202020204" pitchFamily="34" charset="0"/>
              </a:rPr>
              <a:t>Fira insatser och prestationer av medlemmar, klubbar och vår organisation.</a:t>
            </a:r>
          </a:p>
          <a:p>
            <a:pPr lvl="1">
              <a:lnSpc>
                <a:spcPct val="150000"/>
              </a:lnSpc>
              <a:buFont typeface="Arial" panose="020B0604020202020204" pitchFamily="34" charset="0"/>
              <a:buChar char="•"/>
            </a:pPr>
            <a:r>
              <a:rPr lang="sv-SE" sz="2100" dirty="0" smtClean="0">
                <a:solidFill>
                  <a:schemeClr val="accent2">
                    <a:lumMod val="50000"/>
                  </a:schemeClr>
                </a:solidFill>
                <a:latin typeface="Arial" panose="020B0604020202020204" pitchFamily="34" charset="0"/>
                <a:cs typeface="Arial" panose="020B0604020202020204" pitchFamily="34" charset="0"/>
              </a:rPr>
              <a:t>Upptäcka </a:t>
            </a:r>
            <a:r>
              <a:rPr lang="sv-SE" sz="2100" dirty="0">
                <a:solidFill>
                  <a:schemeClr val="accent2">
                    <a:lumMod val="50000"/>
                  </a:schemeClr>
                </a:solidFill>
                <a:latin typeface="Arial" panose="020B0604020202020204" pitchFamily="34" charset="0"/>
                <a:cs typeface="Arial" panose="020B0604020202020204" pitchFamily="34" charset="0"/>
              </a:rPr>
              <a:t>och återupprepa framgångsrika serviceprojekt.</a:t>
            </a:r>
          </a:p>
          <a:p>
            <a:pPr lvl="1">
              <a:lnSpc>
                <a:spcPct val="150000"/>
              </a:lnSpc>
              <a:buFont typeface="Arial" panose="020B0604020202020204" pitchFamily="34" charset="0"/>
              <a:buChar char="•"/>
            </a:pPr>
            <a:r>
              <a:rPr lang="sv-SE" sz="2100" dirty="0" smtClean="0">
                <a:solidFill>
                  <a:schemeClr val="accent2">
                    <a:lumMod val="50000"/>
                  </a:schemeClr>
                </a:solidFill>
                <a:latin typeface="Arial" panose="020B0604020202020204" pitchFamily="34" charset="0"/>
                <a:cs typeface="Arial" panose="020B0604020202020204" pitchFamily="34" charset="0"/>
              </a:rPr>
              <a:t>Sätta </a:t>
            </a:r>
            <a:r>
              <a:rPr lang="sv-SE" sz="2100" dirty="0">
                <a:solidFill>
                  <a:schemeClr val="accent2">
                    <a:lumMod val="50000"/>
                  </a:schemeClr>
                </a:solidFill>
                <a:latin typeface="Arial" panose="020B0604020202020204" pitchFamily="34" charset="0"/>
                <a:cs typeface="Arial" panose="020B0604020202020204" pitchFamily="34" charset="0"/>
              </a:rPr>
              <a:t>upp mål för att öka vår påverkan.</a:t>
            </a:r>
          </a:p>
          <a:p>
            <a:pPr lvl="1">
              <a:lnSpc>
                <a:spcPct val="150000"/>
              </a:lnSpc>
              <a:buFont typeface="Arial" panose="020B0604020202020204" pitchFamily="34" charset="0"/>
              <a:buChar char="•"/>
            </a:pPr>
            <a:r>
              <a:rPr lang="sv-SE" sz="2100" dirty="0">
                <a:solidFill>
                  <a:schemeClr val="accent2">
                    <a:lumMod val="50000"/>
                  </a:schemeClr>
                </a:solidFill>
                <a:latin typeface="Arial" panose="020B0604020202020204" pitchFamily="34" charset="0"/>
                <a:cs typeface="Arial" panose="020B0604020202020204" pitchFamily="34" charset="0"/>
              </a:rPr>
              <a:t>Öka kunskaper om lokala och globala behov.</a:t>
            </a:r>
          </a:p>
          <a:p>
            <a:pPr lvl="1">
              <a:lnSpc>
                <a:spcPct val="150000"/>
              </a:lnSpc>
              <a:buFont typeface="Arial" panose="020B0604020202020204" pitchFamily="34" charset="0"/>
              <a:buChar char="•"/>
            </a:pPr>
            <a:r>
              <a:rPr lang="sv-SE" sz="2100" dirty="0" smtClean="0">
                <a:solidFill>
                  <a:schemeClr val="accent2">
                    <a:lumMod val="50000"/>
                  </a:schemeClr>
                </a:solidFill>
                <a:latin typeface="Arial" panose="020B0604020202020204" pitchFamily="34" charset="0"/>
                <a:cs typeface="Arial" panose="020B0604020202020204" pitchFamily="34" charset="0"/>
              </a:rPr>
              <a:t>Läs </a:t>
            </a:r>
            <a:r>
              <a:rPr lang="sv-SE" sz="2100" dirty="0">
                <a:solidFill>
                  <a:schemeClr val="accent2">
                    <a:lumMod val="50000"/>
                  </a:schemeClr>
                </a:solidFill>
                <a:latin typeface="Arial" panose="020B0604020202020204" pitchFamily="34" charset="0"/>
                <a:cs typeface="Arial" panose="020B0604020202020204" pitchFamily="34" charset="0"/>
              </a:rPr>
              <a:t>mer om </a:t>
            </a:r>
            <a:r>
              <a:rPr lang="sv-SE" sz="2100" u="sng" dirty="0">
                <a:solidFill>
                  <a:schemeClr val="accent2">
                    <a:lumMod val="50000"/>
                  </a:schemeClr>
                </a:solidFill>
                <a:latin typeface="Arial" panose="020B0604020202020204" pitchFamily="34" charset="0"/>
                <a:cs typeface="Arial" panose="020B0604020202020204" pitchFamily="34" charset="0"/>
              </a:rPr>
              <a:t>varför vi inrapporterar hjälpinsatser</a:t>
            </a:r>
            <a:r>
              <a:rPr lang="sv-SE" sz="2100" dirty="0">
                <a:solidFill>
                  <a:schemeClr val="accent2">
                    <a:lumMod val="50000"/>
                  </a:schemeClr>
                </a:solidFill>
                <a:latin typeface="Arial" panose="020B0604020202020204" pitchFamily="34" charset="0"/>
                <a:cs typeface="Arial" panose="020B0604020202020204" pitchFamily="34" charset="0"/>
              </a:rPr>
              <a:t>.</a:t>
            </a:r>
          </a:p>
          <a:p>
            <a:pPr lvl="1">
              <a:lnSpc>
                <a:spcPct val="150000"/>
              </a:lnSpc>
              <a:buFont typeface="Arial" panose="020B0604020202020204" pitchFamily="34" charset="0"/>
              <a:buChar char="•"/>
            </a:pPr>
            <a:endParaRPr lang="en-U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 xmlns:a16="http://schemas.microsoft.com/office/drawing/2014/main" id="{E1E77AF7-E5C5-124B-801C-544716EFC766}"/>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8962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 xmlns:a16="http://schemas.microsoft.com/office/drawing/2014/main" id="{B361C17E-68A8-8648-9784-2BB6B8A815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0" t="14240" r="19389" b="809"/>
          <a:stretch/>
        </p:blipFill>
        <p:spPr>
          <a:xfrm>
            <a:off x="1908190" y="0"/>
            <a:ext cx="10283810" cy="6858000"/>
          </a:xfrm>
          <a:prstGeom prst="rect">
            <a:avLst/>
          </a:prstGeom>
        </p:spPr>
      </p:pic>
      <p:sp>
        <p:nvSpPr>
          <p:cNvPr id="7" name="Freeform 6">
            <a:extLst>
              <a:ext uri="{FF2B5EF4-FFF2-40B4-BE49-F238E27FC236}">
                <a16:creationId xmlns="" xmlns:a16="http://schemas.microsoft.com/office/drawing/2014/main" id="{B5EAD3D5-B70B-124A-AAC6-59DE0E1B34DA}"/>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Content Placeholder 2"/>
          <p:cNvSpPr txBox="1">
            <a:spLocks/>
          </p:cNvSpPr>
          <p:nvPr/>
        </p:nvSpPr>
        <p:spPr bwMode="auto">
          <a:xfrm>
            <a:off x="232834" y="2088156"/>
            <a:ext cx="6755795" cy="3710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1">
              <a:buFont typeface="Arial" panose="020B0604020202020204" pitchFamily="34" charset="0"/>
              <a:buChar char="•"/>
            </a:pPr>
            <a:r>
              <a:rPr lang="sv-SE" sz="2200">
                <a:solidFill>
                  <a:srgbClr val="D9D9D9">
                    <a:lumMod val="50000"/>
                  </a:srgbClr>
                </a:solidFill>
                <a:latin typeface="Arial" panose="020B0604020202020204" pitchFamily="34" charset="0"/>
                <a:cs typeface="Arial" panose="020B0604020202020204" pitchFamily="34" charset="0"/>
              </a:rPr>
              <a:t>Det är svårt att finna motivation när vi inte kan se vår påverkan i stor skala och endast några få personer har tillgång till information.</a:t>
            </a:r>
            <a:br>
              <a:rPr lang="sv-SE" sz="2200">
                <a:solidFill>
                  <a:srgbClr val="D9D9D9">
                    <a:lumMod val="50000"/>
                  </a:srgbClr>
                </a:solidFill>
                <a:latin typeface="Arial" panose="020B0604020202020204" pitchFamily="34" charset="0"/>
                <a:cs typeface="Arial" panose="020B0604020202020204" pitchFamily="34" charset="0"/>
              </a:rPr>
            </a:br>
            <a:endParaRPr lang="sv-SE" sz="220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sv-SE" sz="2200">
                <a:solidFill>
                  <a:srgbClr val="D9D9D9">
                    <a:lumMod val="50000"/>
                  </a:srgbClr>
                </a:solidFill>
                <a:latin typeface="Arial" panose="020B0604020202020204" pitchFamily="34" charset="0"/>
                <a:cs typeface="Arial" panose="020B0604020202020204" pitchFamily="34" charset="0"/>
              </a:rPr>
              <a:t>Det tar mycket tid.</a:t>
            </a:r>
            <a:br>
              <a:rPr lang="sv-SE" sz="2200">
                <a:solidFill>
                  <a:srgbClr val="D9D9D9">
                    <a:lumMod val="50000"/>
                  </a:srgbClr>
                </a:solidFill>
                <a:latin typeface="Arial" panose="020B0604020202020204" pitchFamily="34" charset="0"/>
                <a:cs typeface="Arial" panose="020B0604020202020204" pitchFamily="34" charset="0"/>
              </a:rPr>
            </a:br>
            <a:endParaRPr lang="sv-SE" sz="220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sv-SE" sz="2200">
                <a:solidFill>
                  <a:srgbClr val="D9D9D9">
                    <a:lumMod val="50000"/>
                  </a:srgbClr>
                </a:solidFill>
                <a:latin typeface="Arial" panose="020B0604020202020204" pitchFamily="34" charset="0"/>
                <a:cs typeface="Arial" panose="020B0604020202020204" pitchFamily="34" charset="0"/>
              </a:rPr>
              <a:t>Vi inrapporterar normalt våra aktiviteter i slutet av månaden. Det är svårt att komma ihåg alla detaljer om aktiviteterna.</a:t>
            </a:r>
            <a:br>
              <a:rPr lang="sv-SE" sz="2200">
                <a:solidFill>
                  <a:srgbClr val="D9D9D9">
                    <a:lumMod val="50000"/>
                  </a:srgbClr>
                </a:solidFill>
                <a:latin typeface="Arial" panose="020B0604020202020204" pitchFamily="34" charset="0"/>
                <a:cs typeface="Arial" panose="020B0604020202020204" pitchFamily="34" charset="0"/>
              </a:rPr>
            </a:br>
            <a:endParaRPr lang="sv-SE" sz="220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sv-SE" sz="2200">
                <a:solidFill>
                  <a:srgbClr val="D9D9D9">
                    <a:lumMod val="50000"/>
                  </a:srgbClr>
                </a:solidFill>
                <a:latin typeface="Arial" panose="020B0604020202020204" pitchFamily="34" charset="0"/>
                <a:cs typeface="Arial" panose="020B0604020202020204" pitchFamily="34" charset="0"/>
              </a:rPr>
              <a:t>Regler för inrapportering och definitioner är inte alltid tydliga.</a:t>
            </a:r>
          </a:p>
          <a:p>
            <a:pPr lvl="1">
              <a:lnSpc>
                <a:spcPct val="150000"/>
              </a:lnSpc>
              <a:buClr>
                <a:srgbClr val="EBB700"/>
              </a:buClr>
              <a:buFont typeface="Arial" panose="020B0604020202020204" pitchFamily="34" charset="0"/>
              <a:buChar char="•"/>
            </a:pPr>
            <a:endParaRPr lang="en-US" sz="2200" dirty="0">
              <a:solidFill>
                <a:srgbClr val="D9D9D9">
                  <a:lumMod val="50000"/>
                </a:srgb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rgbClr val="D9D9D9">
                  <a:lumMod val="50000"/>
                </a:srgb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 xmlns:a16="http://schemas.microsoft.com/office/drawing/2014/main" id="{AC082612-FE80-6B47-A90E-D57A498DC579}"/>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9" name="Text Placeholder 2">
            <a:extLst>
              <a:ext uri="{FF2B5EF4-FFF2-40B4-BE49-F238E27FC236}">
                <a16:creationId xmlns="" xmlns:a16="http://schemas.microsoft.com/office/drawing/2014/main" id="{7F032926-641D-5D4A-8F4C-7F84F0EBC5AC}"/>
              </a:ext>
            </a:extLst>
          </p:cNvPr>
          <p:cNvSpPr txBox="1">
            <a:spLocks/>
          </p:cNvSpPr>
          <p:nvPr/>
        </p:nvSpPr>
        <p:spPr>
          <a:xfrm>
            <a:off x="685800" y="682565"/>
            <a:ext cx="7289800" cy="1224612"/>
          </a:xfrm>
          <a:prstGeom prst="rect">
            <a:avLst/>
          </a:prstGeom>
        </p:spPr>
        <p:txBody>
          <a:bodyPr anchor="t" anchorCtr="0">
            <a:noAutofit/>
          </a:bodyP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200" dirty="0"/>
              <a:t>Utmaningar att inrapportera </a:t>
            </a:r>
            <a:r>
              <a:rPr lang="sv-SE" sz="3200" dirty="0" smtClean="0"/>
              <a:t>hjälp-insatser</a:t>
            </a:r>
            <a:r>
              <a:rPr lang="sv-SE" sz="3200" dirty="0"/>
              <a:t>, hört från Lions medlemmar.</a:t>
            </a:r>
          </a:p>
        </p:txBody>
      </p:sp>
    </p:spTree>
    <p:extLst>
      <p:ext uri="{BB962C8B-B14F-4D97-AF65-F5344CB8AC3E}">
        <p14:creationId xmlns:p14="http://schemas.microsoft.com/office/powerpoint/2010/main" val="107754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7" name="Text Placeholder 6"/>
          <p:cNvSpPr>
            <a:spLocks noGrp="1"/>
          </p:cNvSpPr>
          <p:nvPr>
            <p:ph type="body" sz="quarter" idx="12"/>
          </p:nvPr>
        </p:nvSpPr>
        <p:spPr>
          <a:xfrm>
            <a:off x="2389673" y="3247118"/>
            <a:ext cx="7412655" cy="445043"/>
          </a:xfrm>
        </p:spPr>
        <p:txBody>
          <a:bodyPr>
            <a:noAutofit/>
          </a:bodyPr>
          <a:lstStyle/>
          <a:p>
            <a:r>
              <a:rPr lang="sv-SE" sz="4050"/>
              <a:t>Stödjer Lions hjälpinsatser</a:t>
            </a:r>
          </a:p>
        </p:txBody>
      </p:sp>
      <p:sp>
        <p:nvSpPr>
          <p:cNvPr id="8" name="Text Placeholder 6"/>
          <p:cNvSpPr txBox="1">
            <a:spLocks/>
          </p:cNvSpPr>
          <p:nvPr/>
        </p:nvSpPr>
        <p:spPr>
          <a:xfrm>
            <a:off x="3156468" y="4296206"/>
            <a:ext cx="5879064"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b="0" i="1" dirty="0">
                <a:solidFill>
                  <a:prstClr val="white"/>
                </a:solidFill>
              </a:rPr>
              <a:t>Översikt över digitala appar för varje lionmedlem och leomedlem</a:t>
            </a:r>
          </a:p>
        </p:txBody>
      </p:sp>
    </p:spTree>
    <p:extLst>
      <p:ext uri="{BB962C8B-B14F-4D97-AF65-F5344CB8AC3E}">
        <p14:creationId xmlns:p14="http://schemas.microsoft.com/office/powerpoint/2010/main" val="2513433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 xmlns:a16="http://schemas.microsoft.com/office/drawing/2014/main" id="{10F2BFCD-7F25-A847-9826-8118E4042BF7}"/>
              </a:ext>
            </a:extLst>
          </p:cNvPr>
          <p:cNvSpPr/>
          <p:nvPr/>
        </p:nvSpPr>
        <p:spPr>
          <a:xfrm>
            <a:off x="-11289"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 xmlns:a16="http://schemas.microsoft.com/office/drawing/2014/main" id="{6718A771-B3F1-0545-9A92-E832D1BB8829}"/>
              </a:ext>
            </a:extLst>
          </p:cNvPr>
          <p:cNvSpPr/>
          <p:nvPr/>
        </p:nvSpPr>
        <p:spPr>
          <a:xfrm rot="16200000" flipV="1">
            <a:off x="-758442" y="7993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sv-SE">
                <a:solidFill>
                  <a:prstClr val="white">
                    <a:alpha val="44000"/>
                  </a:prstClr>
                </a:solidFill>
              </a:rPr>
              <a:t>M </a:t>
            </a:r>
          </a:p>
        </p:txBody>
      </p:sp>
      <p:pic>
        <p:nvPicPr>
          <p:cNvPr id="5" name="Emblem - White">
            <a:extLst>
              <a:ext uri="{FF2B5EF4-FFF2-40B4-BE49-F238E27FC236}">
                <a16:creationId xmlns="" xmlns:a16="http://schemas.microsoft.com/office/drawing/2014/main"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7</a:t>
            </a:fld>
            <a:endParaRPr lang="en-US" sz="1000" smtClean="0">
              <a:solidFill>
                <a:prstClr val="white"/>
              </a:solidFill>
            </a:endParaRPr>
          </a:p>
        </p:txBody>
      </p:sp>
      <p:sp>
        <p:nvSpPr>
          <p:cNvPr id="11" name="Title 1"/>
          <p:cNvSpPr txBox="1">
            <a:spLocks/>
          </p:cNvSpPr>
          <p:nvPr/>
        </p:nvSpPr>
        <p:spPr>
          <a:xfrm>
            <a:off x="6096000" y="743692"/>
            <a:ext cx="6238886"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5000" b="1">
                <a:solidFill>
                  <a:prstClr val="white"/>
                </a:solidFill>
                <a:latin typeface="Arial" charset="0"/>
                <a:ea typeface="Arial" charset="0"/>
                <a:cs typeface="Arial" charset="0"/>
              </a:rPr>
              <a:t>Ditt konto i Lions</a:t>
            </a:r>
          </a:p>
        </p:txBody>
      </p:sp>
      <p:sp>
        <p:nvSpPr>
          <p:cNvPr id="12" name="Rectangle 11"/>
          <p:cNvSpPr/>
          <p:nvPr/>
        </p:nvSpPr>
        <p:spPr>
          <a:xfrm>
            <a:off x="6330467" y="2366821"/>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sp>
        <p:nvSpPr>
          <p:cNvPr id="13" name="Text Placeholder 8">
            <a:extLst>
              <a:ext uri="{FF2B5EF4-FFF2-40B4-BE49-F238E27FC236}">
                <a16:creationId xmlns="" xmlns:a16="http://schemas.microsoft.com/office/drawing/2014/main" id="{6D47FA3D-6ED0-834D-914A-30CB8CB87125}"/>
              </a:ext>
            </a:extLst>
          </p:cNvPr>
          <p:cNvSpPr txBox="1">
            <a:spLocks/>
          </p:cNvSpPr>
          <p:nvPr/>
        </p:nvSpPr>
        <p:spPr>
          <a:xfrm>
            <a:off x="6209678" y="2700089"/>
            <a:ext cx="5804522" cy="524143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0070" lvl="1" indent="-285750">
              <a:lnSpc>
                <a:spcPct val="105000"/>
              </a:lnSpc>
              <a:spcBef>
                <a:spcPct val="0"/>
              </a:spcBef>
              <a:spcAft>
                <a:spcPts val="1200"/>
              </a:spcAft>
              <a:buClr>
                <a:schemeClr val="bg1"/>
              </a:buClr>
              <a:buSzPct val="100000"/>
              <a:buFont typeface="Arial" pitchFamily="34" charset="0"/>
              <a:buChar char="•"/>
            </a:pPr>
            <a:r>
              <a:rPr lang="sv-SE" sz="1800" dirty="0">
                <a:solidFill>
                  <a:prstClr val="white"/>
                </a:solidFill>
                <a:latin typeface="Arial" charset="0"/>
                <a:ea typeface="Arial" charset="0"/>
                <a:cs typeface="Arial" charset="0"/>
              </a:rPr>
              <a:t>Lions konto är vårt universella inloggningssystem.</a:t>
            </a:r>
          </a:p>
          <a:p>
            <a:pPr marL="560070" lvl="1" indent="-285750">
              <a:lnSpc>
                <a:spcPct val="105000"/>
              </a:lnSpc>
              <a:spcBef>
                <a:spcPct val="0"/>
              </a:spcBef>
              <a:spcAft>
                <a:spcPts val="1200"/>
              </a:spcAft>
              <a:buClr>
                <a:schemeClr val="bg1"/>
              </a:buClr>
              <a:buSzPct val="100000"/>
              <a:buFont typeface="Arial" pitchFamily="34" charset="0"/>
              <a:buChar char="•"/>
            </a:pPr>
            <a:r>
              <a:rPr lang="sv-SE" sz="1800" dirty="0">
                <a:solidFill>
                  <a:prstClr val="white"/>
                </a:solidFill>
                <a:latin typeface="Arial" charset="0"/>
                <a:ea typeface="Arial" charset="0"/>
                <a:cs typeface="Arial" charset="0"/>
              </a:rPr>
              <a:t>Ditt konto i Lions och ger dig behörighet till:</a:t>
            </a:r>
          </a:p>
          <a:p>
            <a:pPr marL="1017237" lvl="2" indent="-285750">
              <a:spcBef>
                <a:spcPct val="0"/>
              </a:spcBef>
              <a:spcAft>
                <a:spcPts val="1200"/>
              </a:spcAft>
              <a:buClr>
                <a:schemeClr val="bg1"/>
              </a:buClr>
              <a:buSzPct val="100000"/>
            </a:pPr>
            <a:r>
              <a:rPr lang="sv-SE" dirty="0">
                <a:solidFill>
                  <a:prstClr val="white"/>
                </a:solidFill>
                <a:latin typeface="Arial" charset="0"/>
                <a:ea typeface="Arial" charset="0"/>
                <a:cs typeface="Arial" charset="0"/>
              </a:rPr>
              <a:t>MyLCI</a:t>
            </a:r>
          </a:p>
          <a:p>
            <a:pPr marL="1017237" lvl="2" indent="-285750">
              <a:spcBef>
                <a:spcPct val="0"/>
              </a:spcBef>
              <a:spcAft>
                <a:spcPts val="1200"/>
              </a:spcAft>
              <a:buClr>
                <a:schemeClr val="bg1"/>
              </a:buClr>
            </a:pPr>
            <a:r>
              <a:rPr lang="sv-SE" dirty="0">
                <a:solidFill>
                  <a:prstClr val="white"/>
                </a:solidFill>
                <a:latin typeface="Arial" charset="0"/>
                <a:ea typeface="Arial" charset="0"/>
                <a:cs typeface="Arial" charset="0"/>
              </a:rPr>
              <a:t>MyLion</a:t>
            </a:r>
          </a:p>
          <a:p>
            <a:pPr marL="1017237" lvl="2" indent="-285750">
              <a:spcBef>
                <a:spcPct val="0"/>
              </a:spcBef>
              <a:spcAft>
                <a:spcPts val="1200"/>
              </a:spcAft>
              <a:buClr>
                <a:schemeClr val="bg1"/>
              </a:buClr>
            </a:pPr>
            <a:r>
              <a:rPr lang="sv-SE" dirty="0">
                <a:solidFill>
                  <a:prstClr val="white"/>
                </a:solidFill>
                <a:latin typeface="Arial" charset="0"/>
                <a:ea typeface="Arial" charset="0"/>
                <a:cs typeface="Arial" charset="0"/>
              </a:rPr>
              <a:t>Butik</a:t>
            </a:r>
          </a:p>
          <a:p>
            <a:pPr marL="1017237" lvl="2" indent="-285750">
              <a:spcBef>
                <a:spcPct val="0"/>
              </a:spcBef>
              <a:spcAft>
                <a:spcPts val="1200"/>
              </a:spcAft>
              <a:buClr>
                <a:schemeClr val="bg1"/>
              </a:buClr>
            </a:pPr>
            <a:r>
              <a:rPr lang="sv-SE" dirty="0">
                <a:solidFill>
                  <a:prstClr val="white"/>
                </a:solidFill>
                <a:latin typeface="Arial" charset="0"/>
                <a:ea typeface="Arial" charset="0"/>
                <a:cs typeface="Arial" charset="0"/>
              </a:rPr>
              <a:t>Insikter</a:t>
            </a:r>
          </a:p>
          <a:p>
            <a:pPr marL="1017237" lvl="2" indent="-285750">
              <a:spcBef>
                <a:spcPct val="0"/>
              </a:spcBef>
              <a:spcAft>
                <a:spcPts val="1200"/>
              </a:spcAft>
              <a:buClr>
                <a:schemeClr val="bg1"/>
              </a:buClr>
            </a:pPr>
            <a:r>
              <a:rPr lang="sv-SE" dirty="0">
                <a:solidFill>
                  <a:prstClr val="white"/>
                </a:solidFill>
                <a:latin typeface="Arial" charset="0"/>
                <a:ea typeface="Arial" charset="0"/>
                <a:cs typeface="Arial" charset="0"/>
              </a:rPr>
              <a:t>Framtida applikationer</a:t>
            </a:r>
          </a:p>
          <a:p>
            <a:pPr marL="560070" lvl="1" indent="-285750">
              <a:lnSpc>
                <a:spcPct val="105000"/>
              </a:lnSpc>
              <a:spcBef>
                <a:spcPct val="0"/>
              </a:spcBef>
              <a:spcAft>
                <a:spcPts val="1200"/>
              </a:spcAft>
              <a:buClr>
                <a:schemeClr val="bg1"/>
              </a:buClr>
              <a:buSzPct val="100000"/>
              <a:buFont typeface="Arial" pitchFamily="34" charset="0"/>
              <a:buChar char="•"/>
            </a:pPr>
            <a:r>
              <a:rPr lang="sv-SE" sz="1800" dirty="0">
                <a:solidFill>
                  <a:prstClr val="white"/>
                </a:solidFill>
                <a:latin typeface="Arial" charset="0"/>
                <a:ea typeface="Arial" charset="0"/>
                <a:cs typeface="Arial" charset="0"/>
              </a:rPr>
              <a:t>Alla Lions och Leos kan skapa ett konto i Lions.</a:t>
            </a:r>
          </a:p>
          <a:p>
            <a:pPr marL="560070" lvl="1" indent="-285750">
              <a:lnSpc>
                <a:spcPct val="105000"/>
              </a:lnSpc>
              <a:spcBef>
                <a:spcPct val="0"/>
              </a:spcBef>
              <a:spcAft>
                <a:spcPts val="1200"/>
              </a:spcAft>
              <a:buClr>
                <a:schemeClr val="bg1"/>
              </a:buClr>
              <a:buSzPct val="100000"/>
              <a:buFont typeface="Arial" pitchFamily="34" charset="0"/>
              <a:buChar char="•"/>
            </a:pPr>
            <a:r>
              <a:rPr lang="sv-SE" sz="1800" dirty="0">
                <a:solidFill>
                  <a:prstClr val="white"/>
                </a:solidFill>
                <a:latin typeface="Arial" charset="0"/>
                <a:ea typeface="Arial" charset="0"/>
                <a:cs typeface="Arial" charset="0"/>
              </a:rPr>
              <a:t>Kontakta </a:t>
            </a:r>
            <a:r>
              <a:rPr lang="sv-SE" sz="1800" dirty="0">
                <a:solidFill>
                  <a:prstClr val="white"/>
                </a:solidFill>
                <a:latin typeface="Arial" charset="0"/>
                <a:ea typeface="Arial" charset="0"/>
                <a:cs typeface="Arial" charset="0"/>
                <a:hlinkClick r:id="rId4"/>
              </a:rPr>
              <a:t>mylion@lionsclubs.org</a:t>
            </a:r>
            <a:r>
              <a:rPr lang="sv-SE" sz="1800" dirty="0">
                <a:solidFill>
                  <a:prstClr val="white"/>
                </a:solidFill>
                <a:latin typeface="Arial" charset="0"/>
                <a:ea typeface="Arial" charset="0"/>
                <a:cs typeface="Arial" charset="0"/>
              </a:rPr>
              <a:t> för att få hjälp.</a:t>
            </a:r>
          </a:p>
          <a:p>
            <a:pPr marL="560070" lvl="1" indent="-285750">
              <a:lnSpc>
                <a:spcPct val="105000"/>
              </a:lnSpc>
              <a:spcBef>
                <a:spcPct val="0"/>
              </a:spcBef>
              <a:spcAft>
                <a:spcPts val="1200"/>
              </a:spcAft>
              <a:buClr>
                <a:srgbClr val="EBB700"/>
              </a:buClr>
              <a:buFont typeface="Arial" pitchFamily="34" charset="0"/>
              <a:buChar char="•"/>
            </a:pPr>
            <a:endParaRPr lang="en-US" sz="1800" b="1" dirty="0">
              <a:solidFill>
                <a:prstClr val="white"/>
              </a:solidFill>
              <a:latin typeface="Arial" charset="0"/>
              <a:ea typeface="Arial" charset="0"/>
              <a:cs typeface="Arial" charset="0"/>
            </a:endParaRPr>
          </a:p>
        </p:txBody>
      </p:sp>
      <p:sp>
        <p:nvSpPr>
          <p:cNvPr id="18" name="TextBox 17">
            <a:extLst>
              <a:ext uri="{FF2B5EF4-FFF2-40B4-BE49-F238E27FC236}">
                <a16:creationId xmlns="" xmlns:a16="http://schemas.microsoft.com/office/drawing/2014/main" id="{29719075-B0AD-8546-BCA6-E5F79E5DA933}"/>
              </a:ext>
            </a:extLst>
          </p:cNvPr>
          <p:cNvSpPr txBox="1"/>
          <p:nvPr/>
        </p:nvSpPr>
        <p:spPr>
          <a:xfrm>
            <a:off x="510667" y="5746963"/>
            <a:ext cx="3769233" cy="646331"/>
          </a:xfrm>
          <a:prstGeom prst="rect">
            <a:avLst/>
          </a:prstGeom>
          <a:noFill/>
        </p:spPr>
        <p:txBody>
          <a:bodyPr wrap="square" rtlCol="0">
            <a:spAutoFit/>
          </a:bodyPr>
          <a:lstStyle/>
          <a:p>
            <a:pPr fontAlgn="auto">
              <a:spcBef>
                <a:spcPts val="0"/>
              </a:spcBef>
              <a:spcAft>
                <a:spcPts val="0"/>
              </a:spcAft>
            </a:pPr>
            <a:r>
              <a:rPr lang="sv-SE" sz="1200" i="1" dirty="0">
                <a:latin typeface="Calibri" panose="020F0502020204030204"/>
              </a:rPr>
              <a:t>Snabbtips: Lions och Leos måste ha sitt medlemsnummer samt aktuellt telefonnummer eller e-postadress i MyLCI för att kunna registrera sig.</a:t>
            </a:r>
          </a:p>
        </p:txBody>
      </p:sp>
      <p:grpSp>
        <p:nvGrpSpPr>
          <p:cNvPr id="10" name="Group 9">
            <a:extLst>
              <a:ext uri="{FF2B5EF4-FFF2-40B4-BE49-F238E27FC236}">
                <a16:creationId xmlns="" xmlns:a16="http://schemas.microsoft.com/office/drawing/2014/main" id="{4424B351-7AD3-234F-8F83-0170018378AC}"/>
              </a:ext>
            </a:extLst>
          </p:cNvPr>
          <p:cNvGrpSpPr/>
          <p:nvPr/>
        </p:nvGrpSpPr>
        <p:grpSpPr>
          <a:xfrm>
            <a:off x="20297" y="1060331"/>
            <a:ext cx="6967524" cy="4360565"/>
            <a:chOff x="-11289" y="1157979"/>
            <a:chExt cx="6967524" cy="4360565"/>
          </a:xfrm>
        </p:grpSpPr>
        <p:pic>
          <p:nvPicPr>
            <p:cNvPr id="17" name="Picture 16" descr="En bild av en datorskärm  Beskrivning genereras automatiskt">
              <a:extLst>
                <a:ext uri="{FF2B5EF4-FFF2-40B4-BE49-F238E27FC236}">
                  <a16:creationId xmlns="" xmlns:a16="http://schemas.microsoft.com/office/drawing/2014/main" id="{DA8B69F4-BA06-6244-9041-7FE6BCB881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07"/>
            <a:stretch/>
          </p:blipFill>
          <p:spPr>
            <a:xfrm>
              <a:off x="-11289" y="1157979"/>
              <a:ext cx="6967524" cy="4360565"/>
            </a:xfrm>
            <a:prstGeom prst="rect">
              <a:avLst/>
            </a:prstGeom>
          </p:spPr>
        </p:pic>
        <p:sp>
          <p:nvSpPr>
            <p:cNvPr id="19" name="Rectangle 18">
              <a:extLst>
                <a:ext uri="{FF2B5EF4-FFF2-40B4-BE49-F238E27FC236}">
                  <a16:creationId xmlns="" xmlns:a16="http://schemas.microsoft.com/office/drawing/2014/main" id="{DD5F700B-AE9B-8447-B50B-72C0D464F793}"/>
                </a:ext>
              </a:extLst>
            </p:cNvPr>
            <p:cNvSpPr/>
            <p:nvPr/>
          </p:nvSpPr>
          <p:spPr bwMode="auto">
            <a:xfrm>
              <a:off x="647206" y="1633733"/>
              <a:ext cx="4466562" cy="2732271"/>
            </a:xfrm>
            <a:prstGeom prst="rect">
              <a:avLst/>
            </a:prstGeom>
            <a:solidFill>
              <a:srgbClr val="0C22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5" name="Picture 14"/>
            <p:cNvPicPr>
              <a:picLocks noChangeAspect="1"/>
            </p:cNvPicPr>
            <p:nvPr/>
          </p:nvPicPr>
          <p:blipFill rotWithShape="1">
            <a:blip r:embed="rId6"/>
            <a:srcRect t="1171"/>
            <a:stretch/>
          </p:blipFill>
          <p:spPr>
            <a:xfrm>
              <a:off x="647205" y="1593399"/>
              <a:ext cx="4466563" cy="2256404"/>
            </a:xfrm>
            <a:prstGeom prst="rect">
              <a:avLst/>
            </a:prstGeom>
          </p:spPr>
        </p:pic>
      </p:grpSp>
      <p:grpSp>
        <p:nvGrpSpPr>
          <p:cNvPr id="6" name="Group 5">
            <a:extLst>
              <a:ext uri="{FF2B5EF4-FFF2-40B4-BE49-F238E27FC236}">
                <a16:creationId xmlns="" xmlns:a16="http://schemas.microsoft.com/office/drawing/2014/main" id="{1EF0121A-839C-DB45-832E-AA7C92FC9057}"/>
              </a:ext>
            </a:extLst>
          </p:cNvPr>
          <p:cNvGrpSpPr/>
          <p:nvPr/>
        </p:nvGrpSpPr>
        <p:grpSpPr>
          <a:xfrm>
            <a:off x="4646903" y="3223597"/>
            <a:ext cx="1120840" cy="2148714"/>
            <a:chOff x="3636471" y="1689804"/>
            <a:chExt cx="2389841" cy="4581461"/>
          </a:xfrm>
        </p:grpSpPr>
        <p:pic>
          <p:nvPicPr>
            <p:cNvPr id="3" name="Picture 2" descr="En närbild av elektronik  Beskrivning genereras automatiskt">
              <a:extLst>
                <a:ext uri="{FF2B5EF4-FFF2-40B4-BE49-F238E27FC236}">
                  <a16:creationId xmlns="" xmlns:a16="http://schemas.microsoft.com/office/drawing/2014/main"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6"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363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1274"/>
          <a:stretch/>
        </p:blipFill>
        <p:spPr>
          <a:xfrm>
            <a:off x="0" y="971551"/>
            <a:ext cx="12184465" cy="5886449"/>
          </a:xfrm>
          <a:prstGeom prst="rect">
            <a:avLst/>
          </a:prstGeom>
        </p:spPr>
      </p:pic>
      <p:sp>
        <p:nvSpPr>
          <p:cNvPr id="10" name="TextBox 9"/>
          <p:cNvSpPr txBox="1"/>
          <p:nvPr/>
        </p:nvSpPr>
        <p:spPr>
          <a:xfrm>
            <a:off x="155120" y="146957"/>
            <a:ext cx="8923566" cy="646331"/>
          </a:xfrm>
          <a:prstGeom prst="rect">
            <a:avLst/>
          </a:prstGeom>
          <a:noFill/>
        </p:spPr>
        <p:txBody>
          <a:bodyPr wrap="square" rtlCol="0">
            <a:spAutoFit/>
          </a:bodyPr>
          <a:lstStyle/>
          <a:p>
            <a:r>
              <a:rPr lang="sv-SE" sz="3600" b="1">
                <a:solidFill>
                  <a:srgbClr val="0A5496"/>
                </a:solidFill>
                <a:latin typeface="Arial" panose="020B0604020202020204" pitchFamily="34" charset="0"/>
                <a:cs typeface="Arial" panose="020B0604020202020204" pitchFamily="34" charset="0"/>
              </a:rPr>
              <a:t>Välj den app du önskar använda.</a:t>
            </a:r>
          </a:p>
        </p:txBody>
      </p:sp>
    </p:spTree>
    <p:extLst>
      <p:ext uri="{BB962C8B-B14F-4D97-AF65-F5344CB8AC3E}">
        <p14:creationId xmlns:p14="http://schemas.microsoft.com/office/powerpoint/2010/main" val="3257932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 xmlns:a16="http://schemas.microsoft.com/office/drawing/2014/main" id="{6718A771-B3F1-0545-9A92-E832D1BB8829}"/>
              </a:ext>
            </a:extLst>
          </p:cNvPr>
          <p:cNvSpPr/>
          <p:nvPr/>
        </p:nvSpPr>
        <p:spPr>
          <a:xfrm rot="16200000" flipV="1">
            <a:off x="-769731" y="7697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sv-SE">
                <a:solidFill>
                  <a:prstClr val="white">
                    <a:alpha val="44000"/>
                  </a:prstClr>
                </a:solidFill>
              </a:rPr>
              <a:t>m</a:t>
            </a:r>
          </a:p>
        </p:txBody>
      </p:sp>
      <p:pic>
        <p:nvPicPr>
          <p:cNvPr id="5" name="Emblem - White">
            <a:extLst>
              <a:ext uri="{FF2B5EF4-FFF2-40B4-BE49-F238E27FC236}">
                <a16:creationId xmlns="" xmlns:a16="http://schemas.microsoft.com/office/drawing/2014/main"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9</a:t>
            </a:fld>
            <a:endParaRPr lang="en-US" sz="1000" smtClean="0">
              <a:solidFill>
                <a:prstClr val="white"/>
              </a:solidFill>
            </a:endParaRPr>
          </a:p>
        </p:txBody>
      </p:sp>
      <p:sp>
        <p:nvSpPr>
          <p:cNvPr id="11" name="Title 1"/>
          <p:cNvSpPr txBox="1">
            <a:spLocks/>
          </p:cNvSpPr>
          <p:nvPr/>
        </p:nvSpPr>
        <p:spPr>
          <a:xfrm>
            <a:off x="6691816" y="2142573"/>
            <a:ext cx="5488895" cy="2115580"/>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50000"/>
              </a:lnSpc>
            </a:pPr>
            <a:r>
              <a:rPr lang="sv-SE" sz="6000" b="1">
                <a:solidFill>
                  <a:prstClr val="white"/>
                </a:solidFill>
                <a:latin typeface="Arial" charset="0"/>
                <a:ea typeface="Arial" charset="0"/>
                <a:cs typeface="Arial" charset="0"/>
              </a:rPr>
              <a:t>MyLion</a:t>
            </a:r>
          </a:p>
          <a:p>
            <a:pPr>
              <a:lnSpc>
                <a:spcPct val="150000"/>
              </a:lnSpc>
            </a:pPr>
            <a:r>
              <a:rPr lang="sv-SE" sz="4000" b="1" i="1">
                <a:solidFill>
                  <a:prstClr val="white"/>
                </a:solidFill>
                <a:latin typeface="Arial" charset="0"/>
                <a:ea typeface="Arial" charset="0"/>
                <a:cs typeface="Arial" charset="0"/>
              </a:rPr>
              <a:t>Skapa kontakt och delta i hjälpinsatser.</a:t>
            </a:r>
          </a:p>
        </p:txBody>
      </p:sp>
      <p:sp>
        <p:nvSpPr>
          <p:cNvPr id="12" name="Rectangle 11"/>
          <p:cNvSpPr/>
          <p:nvPr/>
        </p:nvSpPr>
        <p:spPr>
          <a:xfrm>
            <a:off x="8000636" y="4572104"/>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pic>
        <p:nvPicPr>
          <p:cNvPr id="4" name="Picture 3">
            <a:extLst>
              <a:ext uri="{FF2B5EF4-FFF2-40B4-BE49-F238E27FC236}">
                <a16:creationId xmlns="" xmlns:a16="http://schemas.microsoft.com/office/drawing/2014/main" id="{238BF956-C5CF-E54A-8D16-4BDD31C4E8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6217" y="1188563"/>
            <a:ext cx="8206927" cy="4554444"/>
          </a:xfrm>
          <a:prstGeom prst="rect">
            <a:avLst/>
          </a:prstGeom>
        </p:spPr>
      </p:pic>
      <p:sp>
        <p:nvSpPr>
          <p:cNvPr id="2" name="TextBox 1"/>
          <p:cNvSpPr txBox="1"/>
          <p:nvPr/>
        </p:nvSpPr>
        <p:spPr>
          <a:xfrm>
            <a:off x="6691816" y="6062170"/>
            <a:ext cx="5172762" cy="584775"/>
          </a:xfrm>
          <a:prstGeom prst="rect">
            <a:avLst/>
          </a:prstGeom>
          <a:noFill/>
        </p:spPr>
        <p:txBody>
          <a:bodyPr wrap="square" rtlCol="0">
            <a:spAutoFit/>
          </a:bodyPr>
          <a:lstStyle/>
          <a:p>
            <a:r>
              <a:rPr lang="sv-SE" sz="1600" i="1" dirty="0">
                <a:solidFill>
                  <a:schemeClr val="bg1"/>
                </a:solidFill>
              </a:rPr>
              <a:t>MyLion är platsen för inrapportering serviceaktiviteter från och med den 1 juli 2019.</a:t>
            </a:r>
          </a:p>
        </p:txBody>
      </p:sp>
    </p:spTree>
    <p:extLst>
      <p:ext uri="{BB962C8B-B14F-4D97-AF65-F5344CB8AC3E}">
        <p14:creationId xmlns:p14="http://schemas.microsoft.com/office/powerpoint/2010/main" val="1602337836"/>
      </p:ext>
    </p:extLst>
  </p:cSld>
  <p:clrMapOvr>
    <a:masterClrMapping/>
  </p:clrMapOvr>
</p:sld>
</file>

<file path=ppt/theme/theme1.xml><?xml version="1.0" encoding="utf-8"?>
<a:theme xmlns:a="http://schemas.openxmlformats.org/drawingml/2006/main" name="2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38455</TotalTime>
  <Words>3809</Words>
  <Application>Microsoft Office PowerPoint</Application>
  <PresentationFormat>Bredbild</PresentationFormat>
  <Paragraphs>331</Paragraphs>
  <Slides>27</Slides>
  <Notes>27</Notes>
  <HiddenSlides>0</HiddenSlides>
  <MMClips>0</MMClips>
  <ScaleCrop>false</ScaleCrop>
  <HeadingPairs>
    <vt:vector size="6" baseType="variant">
      <vt:variant>
        <vt:lpstr>Använt teckensnitt</vt:lpstr>
      </vt:variant>
      <vt:variant>
        <vt:i4>13</vt:i4>
      </vt:variant>
      <vt:variant>
        <vt:lpstr>Tema</vt:lpstr>
      </vt:variant>
      <vt:variant>
        <vt:i4>15</vt:i4>
      </vt:variant>
      <vt:variant>
        <vt:lpstr>Bildrubriker</vt:lpstr>
      </vt:variant>
      <vt:variant>
        <vt:i4>27</vt:i4>
      </vt:variant>
    </vt:vector>
  </HeadingPairs>
  <TitlesOfParts>
    <vt:vector size="55" baseType="lpstr">
      <vt:lpstr>Arial</vt:lpstr>
      <vt:lpstr>Arial Hebrew Scholar</vt:lpstr>
      <vt:lpstr>Calibri</vt:lpstr>
      <vt:lpstr>Century Gothic</vt:lpstr>
      <vt:lpstr>Century Gothic Regular</vt:lpstr>
      <vt:lpstr>Helvetica</vt:lpstr>
      <vt:lpstr>Helvetica Neue</vt:lpstr>
      <vt:lpstr>Open sans</vt:lpstr>
      <vt:lpstr>Open Sans Regular</vt:lpstr>
      <vt:lpstr>Segoe UI</vt:lpstr>
      <vt:lpstr>Segoe UI Light</vt:lpstr>
      <vt:lpstr>Segoe UI Semibold</vt:lpstr>
      <vt:lpstr>ヒラギノ角ゴ Pro W3</vt:lpstr>
      <vt:lpstr>2_No Page Number</vt:lpstr>
      <vt:lpstr>Blue Page Number</vt:lpstr>
      <vt:lpstr>No Page Number</vt:lpstr>
      <vt:lpstr>3_Lions_PowerPoint_Template_June2016_Template-1</vt:lpstr>
      <vt:lpstr>3_Blue Page Number</vt:lpstr>
      <vt:lpstr>2_Lions_PowerPoint_Template_June2016_Template-1</vt:lpstr>
      <vt:lpstr>White Page Number</vt:lpstr>
      <vt:lpstr>4_Lions_PowerPoint_Template_June2016_Template-1</vt:lpstr>
      <vt:lpstr>1_Lions_PowerPoint_Template_June2016_Template-1</vt:lpstr>
      <vt:lpstr>1_White Page Number</vt:lpstr>
      <vt:lpstr>2_White Page Number</vt:lpstr>
      <vt:lpstr>4_Blue Page Number</vt:lpstr>
      <vt:lpstr>2_Blue Page Number</vt:lpstr>
      <vt:lpstr>5_Lions_PowerPoint_Template_June2016_Template-1</vt:lpstr>
      <vt:lpstr>3_No Page Number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Similton, Yolanda</dc:creator>
  <cp:lastModifiedBy>Anders Medin</cp:lastModifiedBy>
  <cp:revision>273</cp:revision>
  <cp:lastPrinted>2019-02-19T18:34:58Z</cp:lastPrinted>
  <dcterms:created xsi:type="dcterms:W3CDTF">2019-02-13T18:13:08Z</dcterms:created>
  <dcterms:modified xsi:type="dcterms:W3CDTF">2019-05-24T18:25:24Z</dcterms:modified>
</cp:coreProperties>
</file>