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441" autoAdjust="0"/>
    <p:restoredTop sz="51237" autoAdjust="0"/>
  </p:normalViewPr>
  <p:slideViewPr>
    <p:cSldViewPr showGuides="1">
      <p:cViewPr varScale="1">
        <p:scale>
          <a:sx n="37" d="100"/>
          <a:sy n="37" d="100"/>
        </p:scale>
        <p:origin x="78" y="51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p:scale>
          <a:sx n="80" d="100"/>
          <a:sy n="80" d="100"/>
        </p:scale>
        <p:origin x="1002" y="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pt-BR">
              <a:latin typeface="Arial" panose="020B0604020202020204" pitchFamily="34" charset="0"/>
              <a:cs typeface="Arial" panose="020B0604020202020204" pitchFamily="34" charset="0"/>
            </a:rPr>
            <a:t>Lions clube patrocinador</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pt-BR">
              <a:latin typeface="Arial" panose="020B0604020202020204" pitchFamily="34" charset="0"/>
              <a:cs typeface="Arial" panose="020B0604020202020204" pitchFamily="34" charset="0"/>
            </a:rPr>
            <a:t>Conselheiro de Leo clube</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pt-BR">
              <a:latin typeface="Arial" panose="020B0604020202020204" pitchFamily="34" charset="0"/>
              <a:cs typeface="Arial" panose="020B0604020202020204" pitchFamily="34" charset="0"/>
            </a:rPr>
            <a:t>Diretoria do Leo clube</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pt-BR">
              <a:latin typeface="Arial" panose="020B0604020202020204" pitchFamily="34" charset="0"/>
              <a:cs typeface="Arial" panose="020B0604020202020204" pitchFamily="34" charset="0"/>
            </a:rPr>
            <a:t>Comitês da diretoria</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pt-BR">
              <a:latin typeface="Arial" panose="020B0604020202020204" pitchFamily="34" charset="0"/>
              <a:cs typeface="Arial" panose="020B0604020202020204" pitchFamily="34" charset="0"/>
            </a:rPr>
            <a:t>Associados do Leo clube</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pt-BR" sz="1800" b="1">
              <a:latin typeface="Arial" panose="020B0604020202020204" pitchFamily="34" charset="0"/>
              <a:cs typeface="Arial" panose="020B0604020202020204" pitchFamily="34" charset="0"/>
            </a:rPr>
            <a:t>Alfa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pt-BR" sz="1800" b="1">
              <a:latin typeface="Arial" panose="020B0604020202020204" pitchFamily="34" charset="0"/>
              <a:cs typeface="Arial" panose="020B0604020202020204" pitchFamily="34" charset="0"/>
            </a:rPr>
            <a:t>Ômega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pt-BR" sz="1800" b="1" dirty="0">
              <a:latin typeface="Arial" panose="020B0604020202020204" pitchFamily="34" charset="0"/>
              <a:cs typeface="Arial" panose="020B0604020202020204" pitchFamily="34" charset="0"/>
            </a:rPr>
            <a:t>Com base na escola</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pt-BR" sz="1800" b="1" dirty="0">
              <a:latin typeface="Arial" panose="020B0604020202020204" pitchFamily="34" charset="0"/>
              <a:cs typeface="Arial" panose="020B0604020202020204" pitchFamily="34" charset="0"/>
            </a:rPr>
            <a:t>Com base na </a:t>
          </a:r>
          <a:r>
            <a:rPr lang="pt-BR" sz="1800" b="1" dirty="0" err="1">
              <a:latin typeface="Arial" panose="020B0604020202020204" pitchFamily="34" charset="0"/>
              <a:cs typeface="Arial" panose="020B0604020202020204" pitchFamily="34" charset="0"/>
            </a:rPr>
            <a:t>comunida-de</a:t>
          </a:r>
          <a:endParaRPr lang="pt-BR" sz="1800" b="1" dirty="0">
            <a:latin typeface="Arial" panose="020B0604020202020204" pitchFamily="34" charset="0"/>
            <a:cs typeface="Arial" panose="020B0604020202020204" pitchFamily="34" charset="0"/>
          </a:endParaRP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pt-BR"/>
            <a:t>Associado</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pt-BR"/>
            <a:t>Clube</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pt-BR"/>
            <a:t>Divisão</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pt-BR"/>
            <a:t>Região</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pt-BR"/>
            <a:t>Distrito</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pt-BR"/>
            <a:t>Distrito Múltiplo</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pt-BR"/>
            <a:t>Diretoria Internacional</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pt-BR"/>
            <a:t>Sede Internacional</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pt-BR"/>
            <a:t>Associado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pt-BR" dirty="0"/>
            <a:t>Associado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pt-BR" dirty="0"/>
            <a:t>Clube</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pt-BR"/>
            <a:t>Associado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pt-BR"/>
            <a:t>Clube</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pt-BR"/>
            <a:t>Divisão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pt-BR"/>
            <a:t>Associado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pt-BR"/>
            <a:t>Clube</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pt-BR"/>
            <a:t>Divisão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pt-BR"/>
            <a:t>Região</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pt-BR"/>
            <a:t>Associado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pt-BR"/>
            <a:t>Clube</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pt-BR"/>
            <a:t>Divisão</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pt-BR"/>
            <a:t>Distrito</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pt-BR"/>
            <a:t>Região</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pt-BR" dirty="0">
              <a:latin typeface="Arial" panose="020B0604020202020204" pitchFamily="34" charset="0"/>
              <a:cs typeface="Arial" panose="020B0604020202020204" pitchFamily="34" charset="0"/>
            </a:rPr>
            <a:t>Fundação de Lions Clubs International</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pt-BR" dirty="0">
              <a:latin typeface="Arial" panose="020B0604020202020204" pitchFamily="34" charset="0"/>
              <a:cs typeface="Arial" panose="020B0604020202020204" pitchFamily="34" charset="0"/>
            </a:rPr>
            <a:t>Convenções</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pt-BR" dirty="0">
              <a:latin typeface="Arial" panose="020B0604020202020204" pitchFamily="34" charset="0"/>
              <a:cs typeface="Arial" panose="020B0604020202020204" pitchFamily="34" charset="0"/>
            </a:rPr>
            <a:t>Quadro Associativo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pt-BR" dirty="0">
              <a:latin typeface="Arial" panose="020B0604020202020204" pitchFamily="34" charset="0"/>
              <a:cs typeface="Arial" panose="020B0604020202020204" pitchFamily="34" charset="0"/>
            </a:rPr>
            <a:t>Atividades de Serviço</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pt-BR" dirty="0">
              <a:latin typeface="Arial" panose="020B0604020202020204" pitchFamily="34" charset="0"/>
              <a:cs typeface="Arial" panose="020B0604020202020204" pitchFamily="34" charset="0"/>
            </a:rPr>
            <a:t>Desenvolvimento de Liderança</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pt-BR" dirty="0">
              <a:latin typeface="Arial" panose="020B0604020202020204" pitchFamily="34" charset="0"/>
              <a:cs typeface="Arial" panose="020B0604020202020204" pitchFamily="34" charset="0"/>
            </a:rPr>
            <a:t>Operações e Atendimento aos Associados</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pt-BR" dirty="0">
              <a:latin typeface="Arial" panose="020B0604020202020204" pitchFamily="34" charset="0"/>
              <a:cs typeface="Arial" panose="020B0604020202020204" pitchFamily="34" charset="0"/>
            </a:rPr>
            <a:t>Administração de Distritos e Clubes</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pt-BR" dirty="0">
              <a:latin typeface="Arial" panose="020B0604020202020204" pitchFamily="34" charset="0"/>
              <a:cs typeface="Arial" panose="020B0604020202020204" pitchFamily="34" charset="0"/>
            </a:rPr>
            <a:t>Marketing</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pt-BR" dirty="0">
              <a:latin typeface="Arial" panose="020B0604020202020204" pitchFamily="34" charset="0"/>
              <a:cs typeface="Arial" panose="020B0604020202020204" pitchFamily="34" charset="0"/>
            </a:rPr>
            <a:t>Jurídico</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pt-BR" dirty="0">
              <a:latin typeface="Arial" panose="020B0604020202020204" pitchFamily="34" charset="0"/>
              <a:cs typeface="Arial" panose="020B0604020202020204" pitchFamily="34" charset="0"/>
            </a:rPr>
            <a:t>Tecnologia da Informação</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pt-BR" dirty="0">
              <a:latin typeface="Arial" panose="020B0604020202020204" pitchFamily="34" charset="0"/>
              <a:cs typeface="Arial" panose="020B0604020202020204" pitchFamily="34" charset="0"/>
            </a:rPr>
            <a:t>Finanças</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kern="1200">
              <a:latin typeface="Arial" panose="020B0604020202020204" pitchFamily="34" charset="0"/>
              <a:cs typeface="Arial" panose="020B0604020202020204" pitchFamily="34" charset="0"/>
            </a:rPr>
            <a:t>Lions clube patrocinador</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kern="1200">
              <a:latin typeface="Arial" panose="020B0604020202020204" pitchFamily="34" charset="0"/>
              <a:cs typeface="Arial" panose="020B0604020202020204" pitchFamily="34" charset="0"/>
            </a:rPr>
            <a:t>Diretoria do Leo clube</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kern="1200">
              <a:latin typeface="Arial" panose="020B0604020202020204" pitchFamily="34" charset="0"/>
              <a:cs typeface="Arial" panose="020B0604020202020204" pitchFamily="34" charset="0"/>
            </a:rPr>
            <a:t>Comitês da diretoria</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kern="1200">
              <a:latin typeface="Arial" panose="020B0604020202020204" pitchFamily="34" charset="0"/>
              <a:cs typeface="Arial" panose="020B0604020202020204" pitchFamily="34" charset="0"/>
            </a:rPr>
            <a:t>Associados do Leo clube</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kern="1200">
              <a:latin typeface="Arial" panose="020B0604020202020204" pitchFamily="34" charset="0"/>
              <a:cs typeface="Arial" panose="020B0604020202020204" pitchFamily="34" charset="0"/>
            </a:rPr>
            <a:t>Conselheiro de Leo clube</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a:latin typeface="Arial" panose="020B0604020202020204" pitchFamily="34" charset="0"/>
              <a:cs typeface="Arial" panose="020B0604020202020204" pitchFamily="34" charset="0"/>
            </a:rPr>
            <a:t>Alfa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a:latin typeface="Arial" panose="020B0604020202020204" pitchFamily="34" charset="0"/>
              <a:cs typeface="Arial" panose="020B0604020202020204" pitchFamily="34" charset="0"/>
            </a:rPr>
            <a:t>Ômega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latin typeface="Arial" panose="020B0604020202020204" pitchFamily="34" charset="0"/>
              <a:cs typeface="Arial" panose="020B0604020202020204" pitchFamily="34" charset="0"/>
            </a:rPr>
            <a:t>Com base na escola</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latin typeface="Arial" panose="020B0604020202020204" pitchFamily="34" charset="0"/>
              <a:cs typeface="Arial" panose="020B0604020202020204" pitchFamily="34" charset="0"/>
            </a:rPr>
            <a:t>Com base na </a:t>
          </a:r>
          <a:r>
            <a:rPr lang="pt-BR" sz="1800" b="1" kern="1200" dirty="0" err="1">
              <a:latin typeface="Arial" panose="020B0604020202020204" pitchFamily="34" charset="0"/>
              <a:cs typeface="Arial" panose="020B0604020202020204" pitchFamily="34" charset="0"/>
            </a:rPr>
            <a:t>comunida-de</a:t>
          </a:r>
          <a:endParaRPr lang="pt-BR" sz="1800" b="1" kern="1200" dirty="0">
            <a:latin typeface="Arial" panose="020B0604020202020204" pitchFamily="34" charset="0"/>
            <a:cs typeface="Arial" panose="020B0604020202020204" pitchFamily="34" charset="0"/>
          </a:endParaRP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Associado</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Clube</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Divisão</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Região</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Distrito</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Distrito Múltiplo</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Diretoria Internacional</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a:t>Sede Internacional</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Associado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dirty="0"/>
            <a:t>Associado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dirty="0"/>
            <a:t>Clube</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Associado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Clube</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Divisão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Associado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Clube</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Divisão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Região</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Associado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Clube</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Divisão</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Região</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38100" rIns="38100" bIns="38100" numCol="1" spcCol="1270" anchor="ctr" anchorCtr="0">
          <a:noAutofit/>
        </a:bodyPr>
        <a:lstStyle/>
        <a:p>
          <a:pPr marL="0" lvl="0" indent="0" algn="l" defTabSz="1333500">
            <a:lnSpc>
              <a:spcPct val="90000"/>
            </a:lnSpc>
            <a:spcBef>
              <a:spcPct val="0"/>
            </a:spcBef>
            <a:spcAft>
              <a:spcPct val="35000"/>
            </a:spcAft>
            <a:buNone/>
          </a:pPr>
          <a:r>
            <a:rPr lang="pt-BR" sz="3000" kern="1200"/>
            <a:t>Distrito</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Fundação de Lions Clubs International</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Convenções</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Quadro Associativo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Atividades de Serviço</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Desenvolvimento de Liderança</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Operações e Atendimento aos Associados</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Administração de Distritos e Clubes</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Marketing</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Jurídico</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Tecnologia da Informação</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latin typeface="Arial" panose="020B0604020202020204" pitchFamily="34" charset="0"/>
              <a:cs typeface="Arial" panose="020B0604020202020204" pitchFamily="34" charset="0"/>
            </a:rPr>
            <a:t>Finanças</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5/24/2023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400" dirty="0">
                <a:latin typeface="Arial" panose="020B0604020202020204" pitchFamily="34" charset="0"/>
                <a:cs typeface="Arial" panose="020B0604020202020204" pitchFamily="34" charset="0"/>
              </a:rPr>
              <a:t>Entender a história, a organização, os serviços e o quadro associativo de Lions Clubs International é importante para todos os Leões. Assimilar esses fundamentos da associação assegurará o nosso futuro como a maior organização do mundo em serviços humanitários por muitos anos vindouros. </a:t>
            </a: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solidFill>
                  <a:srgbClr val="000000"/>
                </a:solidFill>
                <a:latin typeface="Arial" panose="020B0604020202020204" pitchFamily="34" charset="0"/>
                <a:cs typeface="Arial" panose="020B0604020202020204" pitchFamily="34" charset="0"/>
              </a:rPr>
              <a:t>Em </a:t>
            </a:r>
            <a:r>
              <a:rPr lang="pt-BR" b="1" dirty="0">
                <a:solidFill>
                  <a:srgbClr val="000000"/>
                </a:solidFill>
                <a:latin typeface="Arial" panose="020B0604020202020204" pitchFamily="34" charset="0"/>
                <a:cs typeface="Arial" panose="020B0604020202020204" pitchFamily="34" charset="0"/>
              </a:rPr>
              <a:t>1973</a:t>
            </a:r>
            <a:r>
              <a:rPr lang="pt-BR" dirty="0">
                <a:solidFill>
                  <a:srgbClr val="000000"/>
                </a:solidFill>
                <a:latin typeface="Arial" panose="020B0604020202020204" pitchFamily="34" charset="0"/>
                <a:cs typeface="Arial" panose="020B0604020202020204" pitchFamily="34" charset="0"/>
              </a:rPr>
              <a:t>, LCIF criou o Título de Companheiro de Melvin Jones. Esta é a mais alta homenagem da Fundação em reconhecimento aos doadores. </a:t>
            </a:r>
          </a:p>
          <a:p>
            <a:r>
              <a:rPr lang="pt-BR" dirty="0">
                <a:solidFill>
                  <a:srgbClr val="000000"/>
                </a:solidFill>
                <a:latin typeface="Arial" panose="020B0604020202020204" pitchFamily="34" charset="0"/>
                <a:cs typeface="Arial" panose="020B0604020202020204" pitchFamily="34" charset="0"/>
              </a:rPr>
              <a:t> </a:t>
            </a:r>
          </a:p>
          <a:p>
            <a:r>
              <a:rPr lang="pt-BR" dirty="0">
                <a:solidFill>
                  <a:srgbClr val="000000"/>
                </a:solidFill>
                <a:latin typeface="Arial" panose="020B0604020202020204" pitchFamily="34" charset="0"/>
                <a:cs typeface="Arial" panose="020B0604020202020204" pitchFamily="34" charset="0"/>
              </a:rPr>
              <a:t>O Título de Companheiro de Melvin Jones é o alicerce de LCIF, gerando 70 por cento da sua receita. Como reconhecimento pelo trabalho humanitário, o Título de Companheiro de Melvin Jones é concedido a quem doa US$1.000 a LCIF ou à pessoa no nome de quem é feita uma doação deste valor.</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400" dirty="0">
                <a:latin typeface="Arial" panose="020B0604020202020204" pitchFamily="34" charset="0"/>
                <a:cs typeface="Arial" panose="020B0604020202020204" pitchFamily="34" charset="0"/>
              </a:rPr>
              <a:t>Também em 1973, os Leões receberam o seu </a:t>
            </a:r>
            <a:r>
              <a:rPr lang="pt-BR" sz="1400" baseline="0" dirty="0">
                <a:latin typeface="Arial" panose="020B0604020202020204" pitchFamily="34" charset="0"/>
                <a:cs typeface="Arial" panose="020B0604020202020204" pitchFamily="34" charset="0"/>
              </a:rPr>
              <a:t>milionésimo associado</a:t>
            </a:r>
            <a:r>
              <a:rPr lang="pt-BR"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Outro destaque histórico de Lions Clubs International foi a inclusão das mulheres no quadro associativo em </a:t>
            </a:r>
            <a:r>
              <a:rPr lang="pt-BR" b="1" dirty="0">
                <a:latin typeface="Arial" panose="020B0604020202020204" pitchFamily="34" charset="0"/>
                <a:cs typeface="Arial" panose="020B0604020202020204" pitchFamily="34" charset="0"/>
              </a:rPr>
              <a:t>1987</a:t>
            </a:r>
            <a:r>
              <a:rPr lang="pt-BR"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Hoje, as mulheres são </a:t>
            </a:r>
            <a:r>
              <a:rPr lang="pt-BR" baseline="0" dirty="0">
                <a:latin typeface="Arial" panose="020B0604020202020204" pitchFamily="34" charset="0"/>
                <a:cs typeface="Arial" panose="020B0604020202020204" pitchFamily="34" charset="0"/>
              </a:rPr>
              <a:t>o segmento de maior crescimento</a:t>
            </a:r>
            <a:r>
              <a:rPr lang="pt-BR" dirty="0">
                <a:latin typeface="Arial" panose="020B0604020202020204" pitchFamily="34" charset="0"/>
                <a:cs typeface="Arial" panose="020B0604020202020204" pitchFamily="34" charset="0"/>
              </a:rPr>
              <a:t> da associação, enriquecendo-a com ideias criativas, energia e habilidades.</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Em 2018, os Leões elegeram a primeira mulher a ser Presidente Internacional, </a:t>
            </a:r>
            <a:r>
              <a:rPr lang="pt-BR" dirty="0" err="1">
                <a:latin typeface="Arial" panose="020B0604020202020204" pitchFamily="34" charset="0"/>
                <a:cs typeface="Arial" panose="020B0604020202020204" pitchFamily="34" charset="0"/>
              </a:rPr>
              <a:t>Gudrun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Yngvadottir</a:t>
            </a:r>
            <a:r>
              <a:rPr lang="pt-BR"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latin typeface="Arial" panose="020B0604020202020204" pitchFamily="34" charset="0"/>
                <a:cs typeface="Arial" panose="020B0604020202020204" pitchFamily="34" charset="0"/>
              </a:rPr>
              <a:t>Em </a:t>
            </a:r>
            <a:r>
              <a:rPr lang="pt-BR" b="1" dirty="0">
                <a:latin typeface="Arial" panose="020B0604020202020204" pitchFamily="34" charset="0"/>
                <a:cs typeface="Arial" panose="020B0604020202020204" pitchFamily="34" charset="0"/>
              </a:rPr>
              <a:t>1988</a:t>
            </a:r>
            <a:r>
              <a:rPr lang="pt-BR" dirty="0">
                <a:latin typeface="Arial" panose="020B0604020202020204" pitchFamily="34" charset="0"/>
                <a:cs typeface="Arial" panose="020B0604020202020204" pitchFamily="34" charset="0"/>
              </a:rPr>
              <a:t>, o Concurso Internacional de Cartaz sobre a Paz foi lançado para que jovens de todo o mundo pudessem expressar suas visões artísticas sobre a paz. Todos os anos, os Lions clubes de todo o mundo patrocinam o concurso nas comunidades. </a:t>
            </a:r>
          </a:p>
          <a:p>
            <a:endParaRPr lang="en-US"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 parceria do Centro Carter e a Fundação de Lions Clubs International, que se chama Iniciativa SightFirst do Lions e Centro Carter, foi estabelecida em 1999. Em 2014, o Ex-Presidente dos Estados Unidos Jimmy Carter falou em uma cerimônia para anunciar a expansão da iniciativa:</a:t>
            </a:r>
          </a:p>
          <a:p>
            <a:r>
              <a:rPr lang="pt-BR" dirty="0"/>
              <a:t>“Há 20 anos, a parceria com a Fundação de Lions Clubs International tem sido fundamental para apoiar a liderança do Carter Center no combate a doenças negligenciadas", disse o Presidente Carter. "A continuação do apoio financeiro dos Leões vai ajudar o Centro Carter, os Lions Clubes locais e outros parceiros nacionais a derrotar a cegueira evitável em algumas das comunidades mais afetadas do mundo".</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a:latin typeface="Arial" panose="020B0604020202020204" pitchFamily="34" charset="0"/>
                <a:cs typeface="Arial" panose="020B0604020202020204" pitchFamily="34" charset="0"/>
              </a:rPr>
              <a:t>Em </a:t>
            </a:r>
            <a:r>
              <a:rPr lang="pt-BR" b="1">
                <a:latin typeface="Arial" panose="020B0604020202020204" pitchFamily="34" charset="0"/>
                <a:cs typeface="Arial" panose="020B0604020202020204" pitchFamily="34" charset="0"/>
              </a:rPr>
              <a:t>2005</a:t>
            </a:r>
            <a:r>
              <a:rPr lang="pt-BR">
                <a:latin typeface="Arial" panose="020B0604020202020204" pitchFamily="34" charset="0"/>
                <a:cs typeface="Arial" panose="020B0604020202020204" pitchFamily="34" charset="0"/>
              </a:rPr>
              <a:t>, a Fundação de Lions Clubs International lançou a Campanha SightFirst II, o segundo maior esforço de angariação de fundos para oferecer serviços na área da visão para pessoas no mundo inteiro. Durante a Convenção Internacional de 2008, foi anunciado que a campanha havia angariado US$ 200 milhões de dólares. </a:t>
            </a:r>
          </a:p>
          <a:p>
            <a:endParaRPr lang="en-US"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Em </a:t>
            </a:r>
            <a:r>
              <a:rPr lang="pt-BR" b="1" dirty="0">
                <a:latin typeface="Arial" panose="020B0604020202020204" pitchFamily="34" charset="0"/>
                <a:cs typeface="Arial" panose="020B0604020202020204" pitchFamily="34" charset="0"/>
              </a:rPr>
              <a:t>2008</a:t>
            </a:r>
            <a:r>
              <a:rPr lang="pt-BR" dirty="0">
                <a:latin typeface="Arial" panose="020B0604020202020204" pitchFamily="34" charset="0"/>
                <a:cs typeface="Arial" panose="020B0604020202020204" pitchFamily="34" charset="0"/>
              </a:rPr>
              <a:t>, um terremoto devastador causou grandes danos à província de </a:t>
            </a:r>
            <a:r>
              <a:rPr lang="pt-BR" dirty="0" err="1">
                <a:latin typeface="Arial" panose="020B0604020202020204" pitchFamily="34" charset="0"/>
                <a:cs typeface="Arial" panose="020B0604020202020204" pitchFamily="34" charset="0"/>
              </a:rPr>
              <a:t>Sichuan</a:t>
            </a:r>
            <a:r>
              <a:rPr lang="pt-BR" dirty="0">
                <a:latin typeface="Arial" panose="020B0604020202020204" pitchFamily="34" charset="0"/>
                <a:cs typeface="Arial" panose="020B0604020202020204" pitchFamily="34" charset="0"/>
              </a:rPr>
              <a:t>, na China. Em resposta, os Leões da China rapidamente se mobilizaram para conduzir iniciativas de assistência emergencial e proporcionar ajuda e apoio de longo prazo a milhares de vítimas afetadas pela catástrofe.    </a:t>
            </a:r>
          </a:p>
          <a:p>
            <a:endParaRPr lang="en-US"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Em 12 de janeiro de 2010, um terremoto de 7,0 graus de magnitude devastou o Haiti. Os Leões do mundo inteiro ofereceram socorro imediato, dando doações generosas, serviços e ajuda. Depois de 3 meses, a iniciativa do Lions "Esperança para o Haiti" havia gerado US$ 4,2 milhões em doações de capital, sendo que os Leões continuam a oferecer apoio nos esforços de reconstrução de longo prazo e atendimento emergencial na região.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pt-BR">
                <a:latin typeface="Arial" panose="020B0604020202020204" pitchFamily="34" charset="0"/>
                <a:cs typeface="Arial" panose="020B0604020202020204" pitchFamily="34" charset="0"/>
              </a:rPr>
              <a:t>Por quase 100 anos, os Leões serviram às suas comunidades, impactando a vida de milhões de pessoas em todo o mundo. Em comemoração ao nosso 100</a:t>
            </a:r>
            <a:r>
              <a:rPr lang="pt-BR" baseline="30000">
                <a:latin typeface="Arial" panose="020B0604020202020204" pitchFamily="34" charset="0"/>
                <a:cs typeface="Arial" panose="020B0604020202020204" pitchFamily="34" charset="0"/>
              </a:rPr>
              <a:t>o</a:t>
            </a:r>
            <a:r>
              <a:rPr lang="pt-BR">
                <a:latin typeface="Arial" panose="020B0604020202020204" pitchFamily="34" charset="0"/>
                <a:cs typeface="Arial" panose="020B0604020202020204" pitchFamily="34" charset="0"/>
              </a:rPr>
              <a:t> aniversário, pedimos aos Leões em todo o mundo que nos ajudassem a atingir nossa meta do Desafio de Serviços do Centenário de servir a 100 milhões de pessoas até 30 de junho de 2018. Não só atingimos a nossa meta, mais do que a duplicamos, servindo mais 246 milhões de pessoas! </a:t>
            </a:r>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Em 2017-2018, Lions International embarcou em uma jornada voltada a cinco Causas Globais: diabetes, meio ambiente, alívio da fome, câncer infantil e visão. Os Leões continuarão voltando suas atividades de serviço ao que as comunidades necessitam; no entanto, Lions Clubs International proporcionará um apoio mais robusto a estas cinco Causas Globais.</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400">
                <a:latin typeface="Arial" panose="020B0604020202020204" pitchFamily="34" charset="0"/>
                <a:cs typeface="Arial" panose="020B0604020202020204" pitchFamily="34" charset="0"/>
              </a:rPr>
              <a:t>Vamos começar fazendo uma viagem ao passado para revermos os destaques históricos de Lions Clubs International.</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atin typeface="Arial" panose="020B0604020202020204" pitchFamily="34" charset="0"/>
                <a:cs typeface="Arial" panose="020B0604020202020204" pitchFamily="34" charset="0"/>
              </a:rPr>
              <a:t>Em</a:t>
            </a:r>
            <a:r>
              <a:rPr lang="pt-BR" baseline="0">
                <a:latin typeface="Arial" panose="020B0604020202020204" pitchFamily="34" charset="0"/>
                <a:cs typeface="Arial" panose="020B0604020202020204" pitchFamily="34" charset="0"/>
              </a:rPr>
              <a:t> junho de 2017, Lions internacional comemorou 100 anos de serviço em Chicago, Illinois nos Estados Unidos da América, onde a</a:t>
            </a:r>
            <a:r>
              <a:rPr lang="pt-BR">
                <a:latin typeface="Arial" panose="020B0604020202020204" pitchFamily="34" charset="0"/>
                <a:cs typeface="Arial" panose="020B0604020202020204" pitchFamily="34" charset="0"/>
              </a:rPr>
              <a:t> associação foi fundada. Os Leões viajaram de todo o mundo para comemorar este momento histórico.</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a:latin typeface="Arial" panose="020B0604020202020204" pitchFamily="34" charset="0"/>
                <a:cs typeface="Arial" panose="020B0604020202020204" pitchFamily="34" charset="0"/>
              </a:rPr>
              <a:t>Estes destaques históricos representam apenas uma pequena mostra da magnífica história de Lions Clubs International, da qual você se tornou parte através da afiliação.</a:t>
            </a:r>
          </a:p>
          <a:p>
            <a:endParaRPr lang="en-US"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atin typeface="Arial" panose="020B0604020202020204" pitchFamily="34" charset="0"/>
                <a:cs typeface="Arial" panose="020B0604020202020204" pitchFamily="34" charset="0"/>
              </a:rPr>
              <a:t>Outra parte importante de ser Leão é entender como Lions Clubs International se organiza. </a:t>
            </a:r>
          </a:p>
          <a:p>
            <a:endParaRPr lang="en-US" altLang="en-US" dirty="0">
              <a:latin typeface="Arial" panose="020B0604020202020204" pitchFamily="34" charset="0"/>
              <a:cs typeface="Arial" panose="020B0604020202020204" pitchFamily="34" charset="0"/>
            </a:endParaRPr>
          </a:p>
          <a:p>
            <a:r>
              <a:rPr lang="pt-BR">
                <a:latin typeface="Arial" panose="020B0604020202020204" pitchFamily="34" charset="0"/>
                <a:cs typeface="Arial" panose="020B0604020202020204" pitchFamily="34" charset="0"/>
              </a:rPr>
              <a:t>A organização de Lions Clubs International começa com você, o associado, e com o clube. Porém, como em todas as grandes organizações, existem vários níveis, cada um deles oferecendo apoio aos demais.</a:t>
            </a:r>
          </a:p>
          <a:p>
            <a:endParaRPr lang="en-US"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atin typeface="Arial" panose="020B0604020202020204" pitchFamily="34" charset="0"/>
                <a:cs typeface="Arial" panose="020B0604020202020204" pitchFamily="34" charset="0"/>
              </a:rPr>
              <a:t>Esses círculos concêntricos representam a estrutura de Lions Clubs International. </a:t>
            </a:r>
          </a:p>
          <a:p>
            <a:endParaRPr lang="en-US" altLang="en-US" dirty="0">
              <a:latin typeface="Arial" panose="020B0604020202020204" pitchFamily="34" charset="0"/>
              <a:cs typeface="Arial" panose="020B0604020202020204" pitchFamily="34" charset="0"/>
            </a:endParaRPr>
          </a:p>
          <a:p>
            <a:r>
              <a:rPr lang="pt-BR">
                <a:latin typeface="Arial" panose="020B0604020202020204" pitchFamily="34" charset="0"/>
                <a:cs typeface="Arial" panose="020B0604020202020204" pitchFamily="34" charset="0"/>
              </a:rPr>
              <a:t>O associado do Lions clube se encontra no centro da organização. É ele que dá início à cadeia de serviços que permeia a estrutura da organização. No momento, temos mais de 1,45 milhão de Leões. </a:t>
            </a:r>
          </a:p>
          <a:p>
            <a:endParaRPr lang="en-US"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a:latin typeface="Arial" panose="020B0604020202020204" pitchFamily="34" charset="0"/>
                <a:cs typeface="Arial" panose="020B0604020202020204" pitchFamily="34" charset="0"/>
              </a:rPr>
              <a:t>Juntos, os associados formam o Lions clube.  No momento, existem aproximadamente 46.000 clubes na associação.  Os associados elegem os dirigentes que conduzirão o clube para que sirva às diversas necessidades comunitárias. </a:t>
            </a:r>
          </a:p>
          <a:p>
            <a:endParaRPr lang="en-US"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Dentre os dirigentes de clube, encontram-se o presidente, ex-presidente imediato, vice-presidentes, secretário </a:t>
            </a:r>
            <a:r>
              <a:rPr lang="pt-BR" baseline="0" dirty="0">
                <a:latin typeface="Arial" panose="020B0604020202020204" pitchFamily="34" charset="0"/>
                <a:cs typeface="Arial" panose="020B0604020202020204" pitchFamily="34" charset="0"/>
              </a:rPr>
              <a:t>e</a:t>
            </a:r>
            <a:r>
              <a:rPr lang="pt-BR" dirty="0">
                <a:latin typeface="Arial" panose="020B0604020202020204" pitchFamily="34" charset="0"/>
                <a:cs typeface="Arial" panose="020B0604020202020204" pitchFamily="34" charset="0"/>
              </a:rPr>
              <a:t> tesoureiro. Também estão incluídos na estrutura do clube </a:t>
            </a:r>
            <a:r>
              <a:rPr lang="pt-BR" baseline="0" dirty="0">
                <a:latin typeface="Arial" panose="020B0604020202020204" pitchFamily="34" charset="0"/>
                <a:cs typeface="Arial" panose="020B0604020202020204" pitchFamily="34" charset="0"/>
              </a:rPr>
              <a:t>os cargos da Equipe Global de Ação, assessor </a:t>
            </a:r>
            <a:r>
              <a:rPr lang="pt-BR" dirty="0">
                <a:latin typeface="Arial" panose="020B0604020202020204" pitchFamily="34" charset="0"/>
                <a:cs typeface="Arial" panose="020B0604020202020204" pitchFamily="34" charset="0"/>
              </a:rPr>
              <a:t>de </a:t>
            </a:r>
            <a:r>
              <a:rPr lang="pt-BR" baseline="0" dirty="0">
                <a:latin typeface="Arial" panose="020B0604020202020204" pitchFamily="34" charset="0"/>
                <a:cs typeface="Arial" panose="020B0604020202020204" pitchFamily="34" charset="0"/>
              </a:rPr>
              <a:t>Marketing, </a:t>
            </a:r>
            <a:r>
              <a:rPr lang="pt-BR" dirty="0">
                <a:latin typeface="Arial" panose="020B0604020202020204" pitchFamily="34" charset="0"/>
                <a:cs typeface="Arial" panose="020B0604020202020204" pitchFamily="34" charset="0"/>
              </a:rPr>
              <a:t>bem como os membros dos comitês.  </a:t>
            </a:r>
            <a:r>
              <a:rPr lang="pt-BR" baseline="0" dirty="0">
                <a:latin typeface="Arial" panose="020B0604020202020204" pitchFamily="34" charset="0"/>
                <a:cs typeface="Arial" panose="020B0604020202020204" pitchFamily="34" charset="0"/>
              </a:rPr>
              <a:t>Também pode-se assumir os cargos de diretor social e diretor animador. </a:t>
            </a:r>
          </a:p>
          <a:p>
            <a:r>
              <a:rPr lang="pt-BR" baseline="0" dirty="0">
                <a:latin typeface="Arial" panose="020B0604020202020204" pitchFamily="34" charset="0"/>
                <a:cs typeface="Arial" panose="020B0604020202020204" pitchFamily="34" charset="0"/>
              </a:rPr>
              <a:t>O diretor social</a:t>
            </a:r>
            <a:r>
              <a:rPr lang="pt-BR" dirty="0">
                <a:latin typeface="Arial" panose="020B0604020202020204" pitchFamily="34" charset="0"/>
                <a:cs typeface="Arial" panose="020B0604020202020204" pitchFamily="34" charset="0"/>
              </a:rPr>
              <a:t> é responsável por manter em ordem a propriedade e os materiais do clube, tais como bandeiras, estandartes e martelos. </a:t>
            </a:r>
          </a:p>
          <a:p>
            <a:r>
              <a:rPr lang="pt-BR" dirty="0">
                <a:latin typeface="Arial" panose="020B0604020202020204" pitchFamily="34" charset="0"/>
                <a:cs typeface="Arial" panose="020B0604020202020204" pitchFamily="34" charset="0"/>
              </a:rPr>
              <a:t>Alguns clubes elegem um diretor animador, que é responsável por promover a harmonia e o companheirismo, além de dar vida e entusiasmo às reuniões dos clubes. </a:t>
            </a:r>
          </a:p>
          <a:p>
            <a:endParaRPr lang="en-US"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O presidente de clube exerce um papel fundamental no bom andamento e sucesso do clube.  O presidente é o 'dirigente executivo' do clube, devendo convocar as reuniões da diretoria do clube, realizar reuniões de clube eficazes, nomear comitês permanentes e especiais, sendo ainda um membro ativo do comitê assessor do governador de distrito na divisão onde o clube está localizado.   </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É importante lembrar que a autoridade do presidente depende das determinações da diretoria do clube. </a:t>
            </a:r>
          </a:p>
          <a:p>
            <a:endParaRPr lang="en-US" dirty="0"/>
          </a:p>
          <a:p>
            <a:r>
              <a:rPr lang="pt-BR" dirty="0">
                <a:latin typeface="Arial" panose="020B0604020202020204" pitchFamily="34" charset="0"/>
                <a:cs typeface="Arial" panose="020B0604020202020204" pitchFamily="34" charset="0"/>
              </a:rPr>
              <a:t>O presidente de clube tem o desafio de presidir reuniões eficazes e agradáveis.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dirty="0">
                <a:latin typeface="Arial" panose="020B0604020202020204" pitchFamily="34" charset="0"/>
                <a:cs typeface="Arial" panose="020B0604020202020204" pitchFamily="34" charset="0"/>
              </a:rPr>
              <a:t>O presidente de clube tem também o desafio de manter os associados envolvidos nas atividades e eventos do clube. Uma maneira eficaz de fazer isso é nomeando membros aos comitês e a outros cargos no clube. Um presidente eficaz consegue inspirar os associados para que atinjam seu mais alto potencial.  </a:t>
            </a:r>
          </a:p>
          <a:p>
            <a:endParaRPr lang="en-US"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atin typeface="Arial" panose="020B0604020202020204" pitchFamily="34" charset="0"/>
                <a:cs typeface="Arial" panose="020B0604020202020204" pitchFamily="34" charset="0"/>
              </a:rPr>
              <a:t>O próximo círculo da estrutura do Lions é a divisão.  As divisões consistem de 4 a 8 Lions clubes dentro de uma determinada área geográfica.  Os delegados dos clubes de uma divisão podem eleger os presidentes de divisão, mas, em geral, o governador de distrito é quem os nomeia.  </a:t>
            </a:r>
          </a:p>
          <a:p>
            <a:endParaRPr lang="en-US" altLang="en-US" dirty="0">
              <a:latin typeface="Arial" panose="020B0604020202020204" pitchFamily="34" charset="0"/>
              <a:cs typeface="Arial" panose="020B0604020202020204" pitchFamily="34" charset="0"/>
            </a:endParaRPr>
          </a:p>
          <a:p>
            <a:r>
              <a:rPr lang="pt-BR">
                <a:latin typeface="Arial" panose="020B0604020202020204" pitchFamily="34" charset="0"/>
                <a:cs typeface="Arial" panose="020B0604020202020204" pitchFamily="34" charset="0"/>
              </a:rPr>
              <a:t>Os presidentes de divisão atuam como conselheiros, ajudando a resolver problemas e a identificar oportunidades para os clubes. Eles também desempenham um papel importante na organização de novos clubes.</a:t>
            </a:r>
          </a:p>
          <a:p>
            <a:endParaRPr lang="en-US"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latin typeface="Arial" panose="020B0604020202020204" pitchFamily="34" charset="0"/>
                <a:cs typeface="Arial" panose="020B0604020202020204" pitchFamily="34" charset="0"/>
              </a:rPr>
              <a:t>As atividades dos presidentes de divisão são coordenadas em âmbito regional.  O presidente de região é responsável pela liderança na região e orienta os presidentes de divisão em suas iniciativas.  O cargo de presidente de região é opcional na estrutura da organização.</a:t>
            </a:r>
          </a:p>
          <a:p>
            <a:endParaRPr lang="en-US"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a:latin typeface="Arial" panose="020B0604020202020204" pitchFamily="34" charset="0"/>
                <a:cs typeface="Arial" panose="020B0604020202020204" pitchFamily="34" charset="0"/>
              </a:rPr>
              <a:t>O próximo círculo da associação representa o distrito. Nossa associação está dividida em aproximadamente 750 distritos, liderados pelas equipes de governadores de distrito. </a:t>
            </a:r>
          </a:p>
          <a:p>
            <a:endParaRPr lang="en-US"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pt-BR" dirty="0">
                <a:latin typeface="Arial" panose="020B0604020202020204" pitchFamily="34" charset="0"/>
                <a:ea typeface="Helvetica" panose="020B0604020202020204" pitchFamily="34" charset="0"/>
                <a:cs typeface="Arial" panose="020B0604020202020204" pitchFamily="34" charset="0"/>
              </a:rPr>
              <a:t>Lions Clubs International começou como a realização de um sonho de Melvin Jones, um empresário americano que pertencia a um clube chamado “Círculo Empresarial de Chicago”.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pt-BR" dirty="0">
                <a:latin typeface="Arial" panose="020B0604020202020204" pitchFamily="34" charset="0"/>
                <a:ea typeface="Helvetica" panose="020B0604020202020204" pitchFamily="34" charset="0"/>
                <a:cs typeface="Arial" panose="020B0604020202020204" pitchFamily="34" charset="0"/>
              </a:rPr>
              <a:t>Melvin Jones acreditava que os clubes de empresários locais deveriam adotar uma visão mais ampla, não se preocupando meramente com assuntos profissionais, mas trabalhando para a melhoria das comunidades.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pt-BR" dirty="0">
                <a:latin typeface="Arial" panose="020B0604020202020204" pitchFamily="34" charset="0"/>
                <a:ea typeface="Helvetica" panose="020B0604020202020204" pitchFamily="34" charset="0"/>
                <a:cs typeface="Arial" panose="020B0604020202020204" pitchFamily="34" charset="0"/>
              </a:rPr>
              <a:t>Em </a:t>
            </a:r>
            <a:r>
              <a:rPr lang="pt-BR" b="1" dirty="0">
                <a:latin typeface="Arial" panose="020B0604020202020204" pitchFamily="34" charset="0"/>
                <a:ea typeface="Helvetica" panose="020B0604020202020204" pitchFamily="34" charset="0"/>
                <a:cs typeface="Arial" panose="020B0604020202020204" pitchFamily="34" charset="0"/>
              </a:rPr>
              <a:t>1917</a:t>
            </a:r>
            <a:r>
              <a:rPr lang="pt-BR" dirty="0">
                <a:latin typeface="Arial" panose="020B0604020202020204" pitchFamily="34" charset="0"/>
                <a:ea typeface="Helvetica" panose="020B0604020202020204" pitchFamily="34" charset="0"/>
                <a:cs typeface="Arial" panose="020B0604020202020204" pitchFamily="34" charset="0"/>
              </a:rPr>
              <a:t>, ele contatou membros de organizações independentes similares em todo o país, convidando-os para uma reunião.  A maioria concordou em fazer uma fusão, formando uma única associação de clubes, e adotaram o nome da maior delas, a Associação de Lions Clubes, com sede em Indiana nos EUA.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pt-BR" dirty="0">
                <a:latin typeface="Arial" panose="020B0604020202020204" pitchFamily="34" charset="0"/>
                <a:ea typeface="Helvetica" panose="020B0604020202020204" pitchFamily="34" charset="0"/>
                <a:cs typeface="Arial" panose="020B0604020202020204" pitchFamily="34" charset="0"/>
              </a:rPr>
              <a:t>A primeira convenção foi realizada em outubro, em Dallas, Texas, quando foi adotado o Estatuto e o primeiro presidente, Dr. W.P. Woods, foi eleito. Jones foi eleito secretário, dando início a uma carreira de 44 anos na associação.</a:t>
            </a:r>
          </a:p>
          <a:p>
            <a:endParaRPr lang="en-US" dirty="0"/>
          </a:p>
          <a:p>
            <a:r>
              <a:rPr lang="pt-BR" dirty="0">
                <a:latin typeface="Arial" panose="020B0604020202020204" pitchFamily="34" charset="0"/>
                <a:cs typeface="Arial" panose="020B0604020202020204" pitchFamily="34" charset="0"/>
              </a:rPr>
              <a:t>Melvin Jones explicou o raciocínio usado para o conceito de servir à comunidade, dizendo “Você não conseguirá ir muito longe, se não começar a fazer algo pelo próximo”.</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Há mais de 100 anos, os Leões em todo o mundo comprovam que Jones disse a verdade por meio do serviço que prestam às comunidades locais, nacionais e internacionais.</a:t>
            </a: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O governador lidera o gabinete do distrito, composto pelo ex-governador de distrito imediato, primeiro e segundo vice-governadores de distrito, secretário-tesoureiro de gabinete (ou secretário e tesoureiro de gabinete), coordenadores distritais da Equipe Global de Ação, além dos presidentes de divisão e de região. Alguns distritos possuem membros adicionais, dependendo do estatuto e regulamentos dos mesmos. </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Os distritos são tipicamente formados por pelo menos 35 clubes e 1.250 associados em pleno gozo de seus direitos. </a:t>
            </a:r>
          </a:p>
          <a:p>
            <a:endParaRPr lang="en-US"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No papel de principal dirigente administrativo do distrito, o governador de distrito tem várias responsabilidades. Serve como presidente da Equipe Global de Ação de distrito, administra e promover o aumento do quadro associativo, desenvolvimento de novos clubes, desenvolvimento da liderança e serviços humanitários para os clubes em todo o distrito.</a:t>
            </a:r>
          </a:p>
          <a:p>
            <a:r>
              <a:rPr lang="pt-BR" dirty="0"/>
              <a:t>Responsabilidades adicionais incluem, entre outras, promover a Fundação de Lions Clubs International e as atividades de serviço, ser o presidente da Equipe Global de Ação de distrito, presidir o gabinete, convenções e outras reuniões distritais, apoiar a saúde dos clubes no distrito e administrar a responsabilidade fiscal do distrito.</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primeiro vice-governador de distrito, sujeito à supervisão e direção do governador de distrito, será o assistente administrativo chefe e representante do governador de distrito. O primeiro vice-governador do distrito dedicará muito tempo à preparação para se tornar governador do distrito, aplicando o conhecimento que recebeu até agora. Eles também estarão mais envolvidos em tarefas que incluem o governador do distrito, como visitas a clubes, se solicitado pelo governador do distrito, e trabalharão para aprender mais sobre as ferramentas de gestão de clubes e distritos para empregá-los.
</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segundo vice-governador de distrito, sujeito à supervisão e direção do governador de distrito, será um assistente na administração do distrito e representante do governador de distrito. O segundo vice-governador do distrito dedicará grande parte de seu tempo para aprender as políticas, procedimentos e programas do clube e do distrito disponíveis para clubes e distritos. 
Além disso, pode ser convidado pelo governador para conduzir reuniões ou visitar clubes.</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O próximo círculo de apoio aos associados Leões é o distrito múltiplo.  Os distritos múltiplos são formados por dois ou mais distritos dentro de um território definido pela Diretoria Internacional. Os distritos que formam os distritos múltiplos são chamados de subdistritos. </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Alguns distritos não fazem parte de um distrito múltiplo.  Os distritos que não fazem parte de um distrito múltiplo são chamados de distritos únicos.</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As convenções anuais de distrito e de distrito múltiplo permitem que os Leões elejam seus dirigentes, compartilhem as melhores práticas e aperfeiçoem suas técnicas de liderança, além de se divertirem e usufruírem do companheirismo.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pt-BR" dirty="0">
                <a:latin typeface="Arial" panose="020B0604020202020204" pitchFamily="34" charset="0"/>
                <a:cs typeface="Arial" panose="020B0604020202020204" pitchFamily="34" charset="0"/>
              </a:rPr>
              <a:t>A organização internacional inclui o presidente internacional, ex-presidente internacional imediato, primeiro vice-presidente internacional, segundo vice-presidente internacional, terceiro vice-presidente internacional, diretores internacionais, assessores nomeados à diretoria e dirigentes administrativos, que incluem o administrador executivo e secretário, bem como o tesoureiro.</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A organização internacional aprova as normas e procedimentos para a associação adotar, bem como os programas e iniciativas que os funcionários da sede internacional desenvolvem e apoiam.</a:t>
            </a:r>
          </a:p>
          <a:p>
            <a:endParaRPr 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Os diretores internacionais são eleitos pelas oito áreas jurisdicionais: </a:t>
            </a:r>
          </a:p>
          <a:p>
            <a:pPr marL="228600" indent="-228600">
              <a:buAutoNum type="arabicPeriod"/>
            </a:pPr>
            <a:r>
              <a:rPr lang="pt-BR" dirty="0">
                <a:latin typeface="Arial" panose="020B0604020202020204" pitchFamily="34" charset="0"/>
                <a:cs typeface="Arial" panose="020B0604020202020204" pitchFamily="34" charset="0"/>
              </a:rPr>
              <a:t>EUA e Afiliados, Bermudas e Bahamas</a:t>
            </a:r>
          </a:p>
          <a:p>
            <a:pPr marL="228600" indent="-228600">
              <a:buAutoNum type="arabicPeriod"/>
            </a:pPr>
            <a:r>
              <a:rPr lang="pt-BR" dirty="0">
                <a:latin typeface="Arial" panose="020B0604020202020204" pitchFamily="34" charset="0"/>
                <a:cs typeface="Arial" panose="020B0604020202020204" pitchFamily="34" charset="0"/>
              </a:rPr>
              <a:t>Canadá</a:t>
            </a:r>
          </a:p>
          <a:p>
            <a:pPr marL="228600" indent="-228600">
              <a:buAutoNum type="arabicPeriod"/>
            </a:pPr>
            <a:r>
              <a:rPr lang="pt-BR" dirty="0">
                <a:latin typeface="Arial" panose="020B0604020202020204" pitchFamily="34" charset="0"/>
                <a:cs typeface="Arial" panose="020B0604020202020204" pitchFamily="34" charset="0"/>
              </a:rPr>
              <a:t>América do Sul, América Central, Caribe e México</a:t>
            </a:r>
          </a:p>
          <a:p>
            <a:pPr marL="228600" indent="-228600">
              <a:buAutoNum type="arabicPeriod"/>
            </a:pPr>
            <a:r>
              <a:rPr lang="pt-BR" dirty="0">
                <a:latin typeface="Arial" panose="020B0604020202020204" pitchFamily="34" charset="0"/>
                <a:cs typeface="Arial" panose="020B0604020202020204" pitchFamily="34" charset="0"/>
              </a:rPr>
              <a:t>Europa</a:t>
            </a:r>
          </a:p>
          <a:p>
            <a:pPr marL="228600" indent="-228600">
              <a:buAutoNum type="arabicPeriod"/>
            </a:pPr>
            <a:r>
              <a:rPr lang="pt-BR" dirty="0">
                <a:latin typeface="Arial" panose="020B0604020202020204" pitchFamily="34" charset="0"/>
                <a:cs typeface="Arial" panose="020B0604020202020204" pitchFamily="34" charset="0"/>
              </a:rPr>
              <a:t>Oriente e Sudeste asiático (OSEAL)</a:t>
            </a:r>
          </a:p>
          <a:p>
            <a:pPr marL="228600" indent="-228600">
              <a:buAutoNum type="arabicPeriod"/>
            </a:pPr>
            <a:r>
              <a:rPr lang="pt-BR" dirty="0">
                <a:latin typeface="Arial" panose="020B0604020202020204" pitchFamily="34" charset="0"/>
                <a:cs typeface="Arial" panose="020B0604020202020204" pitchFamily="34" charset="0"/>
              </a:rPr>
              <a:t>Índia, Sul da Ásia e Oriente Médio (ISAAME)</a:t>
            </a:r>
          </a:p>
          <a:p>
            <a:pPr marL="228600" indent="-228600">
              <a:buAutoNum type="arabicPeriod"/>
            </a:pPr>
            <a:r>
              <a:rPr lang="pt-BR" dirty="0">
                <a:latin typeface="Arial" panose="020B0604020202020204" pitchFamily="34" charset="0"/>
                <a:cs typeface="Arial" panose="020B0604020202020204" pitchFamily="34" charset="0"/>
              </a:rPr>
              <a:t>Austrália, Nova Zelândia, Papua-Nova Guiné, Indonésia e Ilhas do Oceano Pacífico Sul</a:t>
            </a:r>
          </a:p>
          <a:p>
            <a:pPr marL="228600" indent="-228600">
              <a:buAutoNum type="arabicPeriod"/>
            </a:pPr>
            <a:r>
              <a:rPr lang="pt-BR" dirty="0">
                <a:latin typeface="Arial" panose="020B0604020202020204" pitchFamily="34" charset="0"/>
                <a:cs typeface="Arial" panose="020B0604020202020204" pitchFamily="34" charset="0"/>
              </a:rPr>
              <a:t>África</a:t>
            </a:r>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a:latin typeface="Arial" panose="020B0604020202020204" pitchFamily="34" charset="0"/>
                <a:cs typeface="Arial" panose="020B0604020202020204" pitchFamily="34" charset="0"/>
              </a:rPr>
              <a:t>O componente final da estrutura de Lions Clubs International é a sede, localizada em Oak Brook, Illinois nos EUA, onde cerca de 300 funcionários oferecem recursos e apoio a 1,45 milhão de associados dos Lions clubes. Há também dois escritórios regionais, atendendo os Leões nas áreas do OSEAL e ISAAME.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pt-BR" b="1" dirty="0">
                <a:latin typeface="Arial" panose="020B0604020202020204" pitchFamily="34" charset="0"/>
                <a:cs typeface="Arial" panose="020B0604020202020204" pitchFamily="34" charset="0"/>
              </a:rPr>
              <a:t>Fundação de Lions Clubs International (LCIF): </a:t>
            </a:r>
            <a:r>
              <a:rPr lang="pt-BR" dirty="0">
                <a:latin typeface="Arial" panose="020B0604020202020204" pitchFamily="34" charset="0"/>
                <a:cs typeface="Arial" panose="020B0604020202020204" pitchFamily="34" charset="0"/>
              </a:rPr>
              <a:t>LCIF apoia os esforços humanitários dos Leões de todo o mundo através de subsídios. Os funcionários da Fundação trabalham em vários departamentos, como de Iniciativas Humanitárias, Iniciativas para a Saúde Global, Iniciativas Novos e Emergentes, Lions Quest e muito mais. </a:t>
            </a:r>
          </a:p>
          <a:p>
            <a:endParaRPr 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Lions Clubs International se organiza em divisões para apoiar as necessidades dos Leões de todo o mundo. </a:t>
            </a:r>
          </a:p>
          <a:p>
            <a:r>
              <a:rPr lang="pt-BR" b="1" dirty="0">
                <a:latin typeface="Arial" panose="020B0604020202020204" pitchFamily="34" charset="0"/>
                <a:cs typeface="Arial" panose="020B0604020202020204" pitchFamily="34" charset="0"/>
              </a:rPr>
              <a:t>Divisão de Convenções: </a:t>
            </a:r>
            <a:r>
              <a:rPr lang="pt-BR" dirty="0">
                <a:latin typeface="Arial" panose="020B0604020202020204" pitchFamily="34" charset="0"/>
                <a:cs typeface="Arial" panose="020B0604020202020204" pitchFamily="34" charset="0"/>
              </a:rPr>
              <a:t>Trabalha diretamente com Leões para nossas convenções anuais, lidando com toda a logística das convenções, incluindo a logística para o Seminário de DGE. Os funcionários auxiliam com os preparativos de viagens, inscrição e hospedagem na convenção. </a:t>
            </a:r>
          </a:p>
          <a:p>
            <a:r>
              <a:rPr lang="pt-BR" b="1" dirty="0">
                <a:latin typeface="Arial" panose="020B0604020202020204" pitchFamily="34" charset="0"/>
                <a:cs typeface="Arial" panose="020B0604020202020204" pitchFamily="34" charset="0"/>
              </a:rPr>
              <a:t>Divisão do Quadro Associativo: </a:t>
            </a:r>
            <a:r>
              <a:rPr lang="pt-BR" dirty="0">
                <a:latin typeface="Arial" panose="020B0604020202020204" pitchFamily="34" charset="0"/>
                <a:cs typeface="Arial" panose="020B0604020202020204" pitchFamily="34" charset="0"/>
              </a:rPr>
              <a:t>Trabalha para proporcionar uma experiência positiva a todos os associados e administra os programas para Leos.</a:t>
            </a:r>
          </a:p>
          <a:p>
            <a:r>
              <a:rPr lang="pt-BR" b="1" dirty="0">
                <a:latin typeface="Arial" panose="020B0604020202020204" pitchFamily="34" charset="0"/>
                <a:cs typeface="Arial" panose="020B0604020202020204" pitchFamily="34" charset="0"/>
              </a:rPr>
              <a:t>Divisão de Atividades de Serviço: </a:t>
            </a:r>
            <a:r>
              <a:rPr lang="pt-BR" dirty="0">
                <a:latin typeface="Arial" panose="020B0604020202020204" pitchFamily="34" charset="0"/>
                <a:cs typeface="Arial" panose="020B0604020202020204" pitchFamily="34" charset="0"/>
              </a:rPr>
              <a:t>Gerencia programas e iniciativas de serviços, bem como eventos de engajamento de voluntário, tais como os projetos de serviço na convenção.</a:t>
            </a:r>
          </a:p>
          <a:p>
            <a:r>
              <a:rPr lang="pt-BR" b="1" dirty="0">
                <a:latin typeface="Arial" panose="020B0604020202020204" pitchFamily="34" charset="0"/>
                <a:cs typeface="Arial" panose="020B0604020202020204" pitchFamily="34" charset="0"/>
              </a:rPr>
              <a:t>Divisão do Desenvolvimento de Liderança: </a:t>
            </a:r>
            <a:r>
              <a:rPr lang="pt-BR" dirty="0">
                <a:latin typeface="Arial" panose="020B0604020202020204" pitchFamily="34" charset="0"/>
                <a:cs typeface="Arial" panose="020B0604020202020204" pitchFamily="34" charset="0"/>
              </a:rPr>
              <a:t>Inclui a gestão de institutos e seminários de Lions Clubs International onde os Leões recebem treinamento nas habilidades de liderança. É também responsável por escrever e avaliar o currículo que se encontra em todos os treinamentos, institutos, seminários e componentes de DGE. </a:t>
            </a:r>
          </a:p>
          <a:p>
            <a:r>
              <a:rPr lang="pt-BR" b="1" dirty="0">
                <a:latin typeface="Arial" panose="020B0604020202020204" pitchFamily="34" charset="0"/>
                <a:cs typeface="Arial" panose="020B0604020202020204" pitchFamily="34" charset="0"/>
              </a:rPr>
              <a:t>Divisão de Operações e Apoio ao Quadro Associativo: </a:t>
            </a:r>
            <a:r>
              <a:rPr lang="pt-BR" dirty="0">
                <a:latin typeface="Arial" panose="020B0604020202020204" pitchFamily="34" charset="0"/>
                <a:cs typeface="Arial" panose="020B0604020202020204" pitchFamily="34" charset="0"/>
              </a:rPr>
              <a:t>Esta divisão apoia os Leões integrantes da Equipe Global de Ação (GLT, GMT, GST). Proporciona atendimento aos associados através do Centro de Atendimento aos Associados, bem como o departamento de serviços de logística.</a:t>
            </a:r>
          </a:p>
          <a:p>
            <a:r>
              <a:rPr lang="pt-BR" b="1" dirty="0">
                <a:latin typeface="Arial" panose="020B0604020202020204" pitchFamily="34" charset="0"/>
                <a:cs typeface="Arial" panose="020B0604020202020204" pitchFamily="34" charset="0"/>
              </a:rPr>
              <a:t>Administração de Distritos e Clubes: </a:t>
            </a:r>
            <a:r>
              <a:rPr lang="pt-BR" dirty="0">
                <a:latin typeface="Arial" panose="020B0604020202020204" pitchFamily="34" charset="0"/>
                <a:cs typeface="Arial" panose="020B0604020202020204" pitchFamily="34" charset="0"/>
              </a:rPr>
              <a:t>É responsável pelas operações dos clube e distrito, auxiliando-os em todo o mundo com várias necessidades administrativas e processuais de clubes e distritos (em todos os idiomas oficiais). </a:t>
            </a:r>
          </a:p>
          <a:p>
            <a:r>
              <a:rPr lang="pt-BR" b="1" dirty="0">
                <a:latin typeface="Arial" panose="020B0604020202020204" pitchFamily="34" charset="0"/>
                <a:cs typeface="Arial" panose="020B0604020202020204" pitchFamily="34" charset="0"/>
              </a:rPr>
              <a:t>Divisão de Marketing: </a:t>
            </a:r>
            <a:r>
              <a:rPr lang="pt-BR" dirty="0">
                <a:latin typeface="Arial" panose="020B0604020202020204" pitchFamily="34" charset="0"/>
                <a:cs typeface="Arial" panose="020B0604020202020204" pitchFamily="34" charset="0"/>
              </a:rPr>
              <a:t>Gerencia a marca, estratégia de marketing, comunicações estratégicas, relações públicas e defesa das causas de Lions Clubs International, bem como produtos de E-commerce e ao consumidor (por ex.: materiais para clubes).</a:t>
            </a:r>
          </a:p>
          <a:p>
            <a:r>
              <a:rPr lang="pt-BR" b="1" dirty="0">
                <a:latin typeface="Arial" panose="020B0604020202020204" pitchFamily="34" charset="0"/>
                <a:cs typeface="Arial" panose="020B0604020202020204" pitchFamily="34" charset="0"/>
              </a:rPr>
              <a:t>Divisão Jurídica: </a:t>
            </a:r>
            <a:r>
              <a:rPr lang="pt-BR" dirty="0">
                <a:latin typeface="Arial" panose="020B0604020202020204" pitchFamily="34" charset="0"/>
                <a:cs typeface="Arial" panose="020B0604020202020204" pitchFamily="34" charset="0"/>
              </a:rPr>
              <a:t>É responsável pelas operações jurídicas de Lions Clubs International.</a:t>
            </a:r>
          </a:p>
          <a:p>
            <a:r>
              <a:rPr lang="pt-BR" b="1" dirty="0">
                <a:latin typeface="Arial" panose="020B0604020202020204" pitchFamily="34" charset="0"/>
                <a:cs typeface="Arial" panose="020B0604020202020204" pitchFamily="34" charset="0"/>
              </a:rPr>
              <a:t>Divisão de Tecnologia da Informação: </a:t>
            </a:r>
            <a:r>
              <a:rPr lang="pt-BR" dirty="0">
                <a:latin typeface="Arial" panose="020B0604020202020204" pitchFamily="34" charset="0"/>
                <a:cs typeface="Arial" panose="020B0604020202020204" pitchFamily="34" charset="0"/>
              </a:rPr>
              <a:t>Gerencia e administra serviços de rede e é responsável pela engenharia, desenvolvimento e gestão de produto.</a:t>
            </a:r>
          </a:p>
          <a:p>
            <a:r>
              <a:rPr lang="pt-BR" b="1" dirty="0">
                <a:latin typeface="Arial" panose="020B0604020202020204" pitchFamily="34" charset="0"/>
                <a:cs typeface="Arial" panose="020B0604020202020204" pitchFamily="34" charset="0"/>
              </a:rPr>
              <a:t>Divisão de Finanças: </a:t>
            </a:r>
            <a:r>
              <a:rPr lang="pt-BR" dirty="0">
                <a:latin typeface="Arial" panose="020B0604020202020204" pitchFamily="34" charset="0"/>
                <a:cs typeface="Arial" panose="020B0604020202020204" pitchFamily="34" charset="0"/>
              </a:rPr>
              <a:t>Mantém a integridade dos sistemas financeiros e contábeis da associação e presta serviços financeiros aos Leões de todo o mundo.</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Agora que você aprendeu mais sobre a história e organização de Lions Clubs International, é hora de aprender mais sobre o que os Leões fazem de melhor ... serviços! </a:t>
            </a:r>
          </a:p>
          <a:p>
            <a:endParaRPr lang="en-US" dirty="0"/>
          </a:p>
          <a:p>
            <a:r>
              <a:rPr lang="pt-BR" dirty="0"/>
              <a:t>As cinco Causas Globais do diabetes, meio ambiente, combate à fome, câncer infantil e visão recebem apoio de diversas maneiras de Lions Clubs International; no entanto, os Leões não estão limitados a projetos de serviços nessas cinco áreas. Os clubes podem fazer a Avaliação das Necessidades Comunitárias e dos Clubes (disponível em </a:t>
            </a:r>
            <a:r>
              <a:rPr lang="pt-BR" dirty="0">
                <a:hlinkClick r:id="rId3"/>
              </a:rPr>
              <a:t>www.lionsclubs.org</a:t>
            </a:r>
            <a:r>
              <a:rPr lang="pt-BR" dirty="0"/>
              <a:t>) para determinar quais projetos de serviços apoiar na sua comunidade. Os projetos de serviço focados nas necessidades da comunidade permitem que os Lions clubes tenham um impacto real sobre a vida das pessoas carentes.</a:t>
            </a:r>
          </a:p>
          <a:p>
            <a:endParaRPr lang="en-US" dirty="0"/>
          </a:p>
          <a:p>
            <a:r>
              <a:rPr lang="pt-BR" dirty="0"/>
              <a:t>O lema “Nós servimos” foi adotado oficialmente em 1954; no entanto, os Lions clubes já servem as comunidades desde 1917. Desde a criação do primeiro banco de olhos, até o lançamento de programas para a juventude ou trabalhos de socorro às vítimas de catástrofes, os Leões estão sempre lá para ajudar; “Onde há uma necessidade, há um Leão”.</a:t>
            </a:r>
          </a:p>
          <a:p>
            <a:endParaRPr lang="en-US" dirty="0"/>
          </a:p>
          <a:p>
            <a:endParaRPr lang="en-US" dirty="0"/>
          </a:p>
          <a:p>
            <a:endParaRPr lang="en-US"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400" dirty="0">
                <a:solidFill>
                  <a:srgbClr val="000000"/>
                </a:solidFill>
                <a:latin typeface="Arial" panose="020B0604020202020204" pitchFamily="34" charset="0"/>
                <a:ea typeface="Helvetica" panose="020B0604020202020204" pitchFamily="34" charset="0"/>
                <a:cs typeface="Arial" panose="020B0604020202020204" pitchFamily="34" charset="0"/>
              </a:rPr>
              <a:t>Em 1920, a Associação de Lions Clubs tornou-se internacional com a fundação do primeiro clube no Canadá, em Windsor, em Ontário.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pt-BR" sz="1400" dirty="0">
                <a:solidFill>
                  <a:srgbClr val="000000"/>
                </a:solidFill>
                <a:latin typeface="Arial" panose="020B0604020202020204" pitchFamily="34" charset="0"/>
                <a:ea typeface="Helvetica" panose="020B0604020202020204" pitchFamily="34" charset="0"/>
                <a:cs typeface="Arial" panose="020B0604020202020204" pitchFamily="34" charset="0"/>
              </a:rPr>
              <a:t>Hoje,</a:t>
            </a:r>
            <a:r>
              <a:rPr lang="pt-BR" sz="1400" baseline="0" dirty="0">
                <a:solidFill>
                  <a:srgbClr val="000000"/>
                </a:solidFill>
                <a:latin typeface="Arial" panose="020B0604020202020204" pitchFamily="34" charset="0"/>
                <a:ea typeface="Helvetica" panose="020B0604020202020204" pitchFamily="34" charset="0"/>
                <a:cs typeface="Arial" panose="020B0604020202020204" pitchFamily="34" charset="0"/>
              </a:rPr>
              <a:t> Lions Clubs International tem mais que 1,4 milhão de associados em mais de 200 países e áreas geográficas.</a:t>
            </a: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Entender a história, a organização, os serviços de Lions Clubs International é importante para todos os Leões. Não só ajudará no seu crescimento pessoal como Leão, mas permitirá que você informe os outros sobre a importância dos Lions clubes junto à comunidade e garante que os Leões possam continuar a servir aqueles </a:t>
            </a:r>
            <a:r>
              <a:rPr lang="pt-BR">
                <a:latin typeface="Arial" panose="020B0604020202020204" pitchFamily="34" charset="0"/>
                <a:cs typeface="Arial" panose="020B0604020202020204" pitchFamily="34" charset="0"/>
              </a:rPr>
              <a:t>que enfrentem </a:t>
            </a:r>
            <a:r>
              <a:rPr lang="pt-BR" dirty="0">
                <a:latin typeface="Arial" panose="020B0604020202020204" pitchFamily="34" charset="0"/>
                <a:cs typeface="Arial" panose="020B0604020202020204" pitchFamily="34" charset="0"/>
              </a:rPr>
              <a:t>necessidades. </a:t>
            </a:r>
          </a:p>
          <a:p>
            <a:endParaRPr lang="en-US"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a:solidFill>
                  <a:srgbClr val="000000"/>
                </a:solidFill>
                <a:latin typeface="Arial" panose="020B0604020202020204" pitchFamily="34" charset="0"/>
                <a:ea typeface="MS Reference Sans Serif" panose="020B0604030504040204" pitchFamily="34" charset="0"/>
                <a:cs typeface="Arial" panose="020B0604020202020204" pitchFamily="34" charset="0"/>
              </a:rPr>
              <a:t>Helen Keller foi uma escritora e conferencista norte-americana, que conseguiu superar o obstáculo de ser deficiente, servindo de inspiração a outras pessoas afligidas por doenças. </a:t>
            </a:r>
            <a:r>
              <a:rPr lang="pt-BR" dirty="0">
                <a:solidFill>
                  <a:srgbClr val="000000"/>
                </a:solidFill>
                <a:latin typeface="Arial" panose="020B0604020202020204" pitchFamily="34" charset="0"/>
                <a:ea typeface="MS Reference Sans Serif" panose="020B0604030504040204" pitchFamily="34" charset="0"/>
                <a:cs typeface="MS Reference Sans Serif" panose="020B0604030504040204" pitchFamily="34" charset="0"/>
              </a:rPr>
              <a:t>Quando tinha 19 meses de idade, ela foi acometida por uma doença grave que a deixou surda e cega.</a:t>
            </a:r>
            <a:r>
              <a:rPr lang="pt-BR" dirty="0">
                <a:solidFill>
                  <a:srgbClr val="000000"/>
                </a:solidFill>
                <a:latin typeface="Arial" panose="020B0604020202020204" pitchFamily="34" charset="0"/>
                <a:cs typeface="Arial" panose="020B0604020202020204" pitchFamily="34" charset="0"/>
              </a:rPr>
              <a:t> Ela conseguiu superar tais mazelas, graduando-se com honras pela universidade.</a:t>
            </a:r>
          </a:p>
          <a:p>
            <a:endParaRPr lang="en-US" altLang="en-US" dirty="0">
              <a:solidFill>
                <a:srgbClr val="000000"/>
              </a:solidFill>
              <a:latin typeface="Arial" panose="020B0604020202020204" pitchFamily="34" charset="0"/>
              <a:cs typeface="Arial" panose="020B0604020202020204" pitchFamily="34" charset="0"/>
            </a:endParaRPr>
          </a:p>
          <a:p>
            <a:r>
              <a:rPr lang="pt-BR" dirty="0">
                <a:solidFill>
                  <a:srgbClr val="000000"/>
                </a:solidFill>
                <a:latin typeface="Arial" panose="020B0604020202020204" pitchFamily="34" charset="0"/>
                <a:ea typeface="Helvetica" panose="020B0604020202020204" pitchFamily="34" charset="0"/>
                <a:cs typeface="Helvetica" panose="020B0604020202020204" pitchFamily="34" charset="0"/>
              </a:rPr>
              <a:t>Em </a:t>
            </a:r>
            <a:r>
              <a:rPr lang="pt-BR" b="1" dirty="0">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pt-BR" dirty="0">
                <a:solidFill>
                  <a:srgbClr val="000000"/>
                </a:solidFill>
                <a:latin typeface="Arial" panose="020B0604020202020204" pitchFamily="34" charset="0"/>
                <a:ea typeface="Helvetica" panose="020B0604020202020204" pitchFamily="34" charset="0"/>
                <a:cs typeface="Helvetica" panose="020B0604020202020204" pitchFamily="34" charset="0"/>
              </a:rPr>
              <a:t>, no início da sua história, ocorreu um marco para a associação quando Helen Keller falou aos Leões durante a Convenção Internacional em Ohio, EUA.  Ela desafiou os Leões a se tornarem os "paladinos dos cegos na cruzada contra a escuridão". </a:t>
            </a:r>
          </a:p>
          <a:p>
            <a:endPar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pt-BR" dirty="0">
                <a:solidFill>
                  <a:srgbClr val="000000"/>
                </a:solidFill>
                <a:latin typeface="Arial" panose="020B0604020202020204" pitchFamily="34" charset="0"/>
                <a:ea typeface="Helvetica" panose="020B0604020202020204" pitchFamily="34" charset="0"/>
                <a:cs typeface="Helvetica" panose="020B0604020202020204" pitchFamily="34" charset="0"/>
              </a:rPr>
              <a:t>Desde este evento histórico em 1925, a principal missão de Lions Clubs International tem sido livrar o mundo da cegueira evitável e reversível e oferecer serviços aos cegos e deficientes visuais.</a:t>
            </a:r>
          </a:p>
          <a:p>
            <a:endParaRPr lang="en-US"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Arial" panose="020B0604020202020204" pitchFamily="34" charset="0"/>
                <a:cs typeface="Arial" panose="020B0604020202020204" pitchFamily="34" charset="0"/>
              </a:rPr>
              <a:t>Como vocês sabem, o lema de nossa organização é “Nós servimos”.  Na convenção internacional de </a:t>
            </a:r>
            <a:r>
              <a:rPr lang="pt-BR" b="1" dirty="0">
                <a:latin typeface="Arial" panose="020B0604020202020204" pitchFamily="34" charset="0"/>
                <a:cs typeface="Arial" panose="020B0604020202020204" pitchFamily="34" charset="0"/>
              </a:rPr>
              <a:t>1954</a:t>
            </a:r>
            <a:r>
              <a:rPr lang="pt-BR" dirty="0">
                <a:latin typeface="Arial" panose="020B0604020202020204" pitchFamily="34" charset="0"/>
                <a:cs typeface="Arial" panose="020B0604020202020204" pitchFamily="34" charset="0"/>
              </a:rPr>
              <a:t>, esta simples frase, apresentada pelo Companheiro Leão D.A. Stevenson, foi escolhida dentre mais de 6.000 lemas sugeridos.</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Ele simboliza o espírito dos Leões: ajudar o próximo e eliminar qualquer resquício de ignorância ou desconfiança que separa os seres humanos.</a:t>
            </a:r>
          </a:p>
          <a:p>
            <a:endParaRPr lang="en-US" altLang="en-US"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Como lema dominante dos Leões por mais de sessenta anos, “Nós servimos” se traduz diariamente, passando de palavras à realidade em cada continente.</a:t>
            </a:r>
          </a:p>
          <a:p>
            <a:endParaRPr lang="en-US"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pt-BR" dirty="0">
                <a:latin typeface="Arial" pitchFamily="34" charset="0"/>
                <a:cs typeface="Arial" pitchFamily="34" charset="0"/>
              </a:rPr>
              <a:t>Em 5 de dezembro de 1957, o Lions Clube de </a:t>
            </a:r>
            <a:r>
              <a:rPr lang="pt-BR" dirty="0" err="1">
                <a:latin typeface="Arial" pitchFamily="34" charset="0"/>
                <a:cs typeface="Arial" pitchFamily="34" charset="0"/>
              </a:rPr>
              <a:t>Glenside</a:t>
            </a:r>
            <a:r>
              <a:rPr lang="pt-BR" dirty="0">
                <a:latin typeface="Arial" pitchFamily="34" charset="0"/>
                <a:cs typeface="Arial" pitchFamily="34" charset="0"/>
              </a:rPr>
              <a:t>, na Pensilvânia, organizou o primeiro Leo Clube para os jovens. O conceito de clubes de serviço voltados à juventude ganhou popularidade e, em outubro de 1967, a diretoria de Lions Clubs International adotou o Programa de Leo Clubes como um programa oficial da associação. Aberto a jovens na faixa etária de 12 a 30 anos, o objetivo do Programa Leo Clube é:</a:t>
            </a:r>
          </a:p>
          <a:p>
            <a:pPr>
              <a:defRPr/>
            </a:pPr>
            <a:endParaRPr lang="en-US" altLang="en-US" dirty="0">
              <a:latin typeface="Arial" pitchFamily="34" charset="0"/>
              <a:cs typeface="Arial" pitchFamily="34" charset="0"/>
            </a:endParaRPr>
          </a:p>
          <a:p>
            <a:pPr>
              <a:defRPr/>
            </a:pPr>
            <a:r>
              <a:rPr lang="pt-BR" dirty="0">
                <a:latin typeface="Arial" pitchFamily="34" charset="0"/>
                <a:cs typeface="Arial" pitchFamily="34" charset="0"/>
              </a:rPr>
              <a:t>"...oferecer aos jovens do mundo a oportunidade de desenvolver e contribuir individual e coletivamente como membros responsáveis da comunidade local, nacional e internacional."</a:t>
            </a:r>
          </a:p>
          <a:p>
            <a:pPr>
              <a:defRPr/>
            </a:pPr>
            <a:endParaRPr lang="en-US" altLang="en-US" dirty="0">
              <a:latin typeface="Arial" pitchFamily="34" charset="0"/>
              <a:cs typeface="Arial" pitchFamily="34" charset="0"/>
            </a:endParaRPr>
          </a:p>
          <a:p>
            <a:pPr>
              <a:spcBef>
                <a:spcPts val="600"/>
              </a:spcBef>
              <a:spcAft>
                <a:spcPts val="600"/>
              </a:spcAft>
              <a:defRPr/>
            </a:pPr>
            <a:r>
              <a:rPr lang="pt-BR" dirty="0">
                <a:latin typeface="Arial" panose="020B0604020202020204" pitchFamily="34" charset="0"/>
                <a:ea typeface="ＭＳ Ｐゴシック" pitchFamily="-48" charset="-128"/>
                <a:cs typeface="Arial" panose="020B0604020202020204" pitchFamily="34" charset="0"/>
              </a:rPr>
              <a:t>O termo Leo significa Liderança, Experiência e Oportunidade. Liderança, porque os Leos desenvolvem habilidades como organizadores de projetos e motivadores de seus colegas. Experiência, porque eles descobrem como o trabalho em equipe e a cooperação podem trazer mudanças positivas para suas comunidades e para o mundo. Oportunidade, porque os Leos desenvolvem qualidades de nobreza de caráter e recebem reconhecimento por suas contribuições.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solidFill>
                  <a:srgbClr val="000000"/>
                </a:solidFill>
                <a:latin typeface="Arial" panose="020B0604020202020204" pitchFamily="34" charset="0"/>
                <a:cs typeface="Arial" panose="020B0604020202020204" pitchFamily="34" charset="0"/>
              </a:rPr>
              <a:t>Hoje, o Programa de Leo Clubes está mais forte do que nunca, e os serviços comunitários continuam sendo a parte fundamental deste programa.  Existem quase 7.000 Leo clubes em mais de 140 países e áreas geográficas. </a:t>
            </a:r>
          </a:p>
          <a:p>
            <a:endParaRPr lang="en-US" altLang="en-US" dirty="0">
              <a:solidFill>
                <a:srgbClr val="000000"/>
              </a:solidFill>
              <a:latin typeface="Arial" panose="020B0604020202020204" pitchFamily="34" charset="0"/>
              <a:cs typeface="Arial" panose="020B0604020202020204" pitchFamily="34" charset="0"/>
            </a:endParaRPr>
          </a:p>
          <a:p>
            <a:r>
              <a:rPr lang="pt-BR" dirty="0">
                <a:solidFill>
                  <a:srgbClr val="000000"/>
                </a:solidFill>
                <a:latin typeface="Arial" panose="020B0604020202020204" pitchFamily="34" charset="0"/>
                <a:cs typeface="Arial" panose="020B0604020202020204" pitchFamily="34" charset="0"/>
              </a:rPr>
              <a:t>Todos Leo clubes são afiliados patrocinados por Lions clubes. Estes Leões patrocinadores ajudam a orientar, aconselhar e desenvolver jovens líderes através do serviço. O programa é dividido em dois módulos: Os Leo clubes Alfa se destinam a jovens entre 12 e 18 anos de idade, tendo como enfoque o desenvolvimento social e individual dos adolescentes. Os Leo clubes Ômega se destinam a jovens entre 18 e 30 anos de idade, tendo como enfoque o desenvolvimento pessoal e profissional dos jovens adultos. Os Leo clubes podem ter como base a escola ou comunidade. </a:t>
            </a:r>
          </a:p>
          <a:p>
            <a:endParaRPr lang="en-US" altLang="en-US" dirty="0">
              <a:solidFill>
                <a:srgbClr val="000000"/>
              </a:solidFill>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Patrocinar um Leo clube é uma maneira de os Leões servirem como mentores para futuros líderes comunitários e incentivarem o compromisso com o serviço comunitário. Através do envolvimento com um Leo clube, os Leões podem estimular e inspirar os associados e até aumentar a exposição do clube patrocinador na comunidade, atraindo possíveis associados, como jovens profissionais, estudantes, pais e familiares. Graças aos Leo clubes, os Leões têm a oportunidade de influenciar positivamente os adolescentes e jovens adultos de hoje para que se tornem melhores cidadãos globais e líderes para a vida.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310" baseline="0" dirty="0">
                <a:latin typeface="Arial" panose="020B0604020202020204" pitchFamily="34" charset="0"/>
                <a:cs typeface="Arial" panose="020B0604020202020204" pitchFamily="34" charset="0"/>
              </a:rPr>
              <a:t>A Fundação de Lions Clubs International teve início em </a:t>
            </a:r>
            <a:r>
              <a:rPr lang="pt-BR" sz="1310" b="1" baseline="0" dirty="0">
                <a:latin typeface="Arial" panose="020B0604020202020204" pitchFamily="34" charset="0"/>
                <a:cs typeface="Arial" panose="020B0604020202020204" pitchFamily="34" charset="0"/>
              </a:rPr>
              <a:t>1968</a:t>
            </a:r>
            <a:r>
              <a:rPr lang="pt-BR" sz="1310" baseline="0" dirty="0">
                <a:latin typeface="Arial" panose="020B0604020202020204" pitchFamily="34" charset="0"/>
                <a:cs typeface="Arial" panose="020B0604020202020204" pitchFamily="34" charset="0"/>
              </a:rPr>
              <a:t>, com o propósito de financiar projetos Leonísticos humanitários de grande escala em prol da visão, ajuda aos jovens, combate a deficiências, na área da saúde e de assistência a vítimas de catástrofes. </a:t>
            </a:r>
          </a:p>
          <a:p>
            <a:endParaRPr lang="en-US" altLang="en-US" sz="1310" baseline="0" dirty="0">
              <a:latin typeface="Arial" panose="020B0604020202020204" pitchFamily="34" charset="0"/>
              <a:cs typeface="Arial" panose="020B0604020202020204" pitchFamily="34" charset="0"/>
            </a:endParaRPr>
          </a:p>
          <a:p>
            <a:r>
              <a:rPr lang="pt-BR" sz="1310" baseline="0" dirty="0">
                <a:solidFill>
                  <a:srgbClr val="000000"/>
                </a:solidFill>
                <a:latin typeface="Arial" panose="020B0604020202020204" pitchFamily="34" charset="0"/>
                <a:cs typeface="Arial" panose="020B0604020202020204" pitchFamily="34" charset="0"/>
              </a:rPr>
              <a:t>Desde a sua fundação em 1968, LCIF já concedeu mais de US$ 1 bilhão para a melhoria de vida de cidadãos do mundo inteiro. Cada dólar doado à LCIF é canalizado </a:t>
            </a:r>
          </a:p>
          <a:p>
            <a:r>
              <a:rPr lang="pt-BR" sz="1310" baseline="0" dirty="0">
                <a:solidFill>
                  <a:srgbClr val="000000"/>
                </a:solidFill>
                <a:latin typeface="Arial" panose="020B0604020202020204" pitchFamily="34" charset="0"/>
                <a:cs typeface="Arial" panose="020B0604020202020204" pitchFamily="34" charset="0"/>
              </a:rPr>
              <a:t>a um subsídio. </a:t>
            </a:r>
          </a:p>
          <a:p>
            <a:endParaRPr lang="en-US"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7696201" cy="2133600"/>
          </a:xfrm>
        </p:spPr>
        <p:txBody>
          <a:bodyPr/>
          <a:lstStyle/>
          <a:p>
            <a:r>
              <a:rPr lang="pt-BR" sz="7200" dirty="0"/>
              <a:t>TUDO SOBRE O LIONS</a:t>
            </a:r>
          </a:p>
        </p:txBody>
      </p:sp>
      <p:sp>
        <p:nvSpPr>
          <p:cNvPr id="3" name="Text Placeholder 2"/>
          <p:cNvSpPr>
            <a:spLocks noGrp="1"/>
          </p:cNvSpPr>
          <p:nvPr>
            <p:ph type="body" sz="quarter" idx="13"/>
          </p:nvPr>
        </p:nvSpPr>
        <p:spPr>
          <a:xfrm>
            <a:off x="990600" y="4416160"/>
            <a:ext cx="3886200" cy="1066800"/>
          </a:xfrm>
        </p:spPr>
        <p:txBody>
          <a:bodyPr/>
          <a:lstStyle/>
          <a:p>
            <a:r>
              <a:rPr lang="pt-BR" sz="3600"/>
              <a:t>História</a:t>
            </a:r>
          </a:p>
          <a:p>
            <a:r>
              <a:rPr lang="pt-BR" sz="3600"/>
              <a:t>Organização</a:t>
            </a:r>
          </a:p>
          <a:p>
            <a:r>
              <a:rPr lang="pt-BR" sz="3600"/>
              <a:t>Serviços</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819626"/>
            <a:ext cx="6109631" cy="5632311"/>
          </a:xfrm>
          <a:prstGeom prst="rect">
            <a:avLst/>
          </a:prstGeom>
          <a:noFill/>
        </p:spPr>
        <p:txBody>
          <a:bodyPr wrap="square" rtlCol="0">
            <a:spAutoFit/>
          </a:bodyPr>
          <a:lstStyle/>
          <a:p>
            <a:pPr algn="ctr"/>
            <a:r>
              <a:rPr lang="pt-BR" sz="6600" b="1" dirty="0">
                <a:solidFill>
                  <a:srgbClr val="0A5496"/>
                </a:solidFill>
                <a:latin typeface="Arial" charset="0"/>
                <a:ea typeface="Arial" charset="0"/>
                <a:cs typeface="Arial" charset="0"/>
              </a:rPr>
              <a:t>Instituiu-se o Título de Companheiro de Melvin Jones</a:t>
            </a:r>
          </a:p>
          <a:p>
            <a:endParaRPr lang="en-US" sz="3000" dirty="0" err="1">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pt-BR" sz="16700" b="1">
                <a:solidFill>
                  <a:srgbClr val="F0C300"/>
                </a:solidFill>
                <a:latin typeface="Arial" charset="0"/>
                <a:ea typeface="Arial"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4800" b="1" dirty="0">
                <a:solidFill>
                  <a:schemeClr val="tx2"/>
                </a:solidFill>
                <a:latin typeface="Arial" charset="0"/>
                <a:ea typeface="Arial" charset="0"/>
                <a:cs typeface="Arial" charset="0"/>
              </a:rPr>
              <a:t>Lions Clubs International recebe o seu</a:t>
            </a: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2554545"/>
          </a:xfrm>
          <a:prstGeom prst="rect">
            <a:avLst/>
          </a:prstGeom>
          <a:noFill/>
        </p:spPr>
        <p:txBody>
          <a:bodyPr wrap="square" rtlCol="0">
            <a:spAutoFit/>
          </a:bodyPr>
          <a:lstStyle/>
          <a:p>
            <a:pPr algn="ctr"/>
            <a:r>
              <a:rPr lang="pt-BR" sz="8000" b="1">
                <a:solidFill>
                  <a:srgbClr val="F0C300"/>
                </a:solidFill>
                <a:latin typeface="Arial" charset="0"/>
                <a:ea typeface="Arial" charset="0"/>
                <a:cs typeface="Arial" charset="0"/>
              </a:rPr>
              <a:t>Milionésimo associado</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1676401"/>
            <a:ext cx="95250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pt-BR" sz="9600" b="1" dirty="0">
                <a:solidFill>
                  <a:schemeClr val="bg1"/>
                </a:solidFill>
                <a:latin typeface="Arial" charset="0"/>
                <a:ea typeface="Arial" charset="0"/>
                <a:cs typeface="Arial" charset="0"/>
              </a:rPr>
              <a:t>As </a:t>
            </a:r>
            <a:r>
              <a:rPr lang="pt-BR" sz="11500" b="1" dirty="0">
                <a:solidFill>
                  <a:schemeClr val="bg2"/>
                </a:solidFill>
                <a:latin typeface="Arial" charset="0"/>
                <a:ea typeface="Arial" charset="0"/>
                <a:cs typeface="Arial" charset="0"/>
              </a:rPr>
              <a:t>mulheres</a:t>
            </a:r>
            <a:r>
              <a:rPr lang="pt-BR" sz="8800" b="1" dirty="0">
                <a:solidFill>
                  <a:schemeClr val="bg1"/>
                </a:solidFill>
                <a:latin typeface="Arial" charset="0"/>
                <a:ea typeface="Arial" charset="0"/>
                <a:cs typeface="Arial" charset="0"/>
              </a:rPr>
              <a:t> </a:t>
            </a:r>
          </a:p>
          <a:p>
            <a:pPr algn="l"/>
            <a:r>
              <a:rPr lang="pt-BR" sz="6600" b="1" dirty="0">
                <a:solidFill>
                  <a:schemeClr val="bg1"/>
                </a:solidFill>
                <a:latin typeface="Arial" charset="0"/>
                <a:ea typeface="Arial" charset="0"/>
                <a:cs typeface="Arial" charset="0"/>
              </a:rPr>
              <a:t>		tornaram-se Companheiras Leões!</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11500" b="1" dirty="0">
                <a:solidFill>
                  <a:schemeClr val="bg1"/>
                </a:solidFill>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6477000" cy="1711842"/>
          </a:xfrm>
        </p:spPr>
        <p:txBody>
          <a:bodyPr/>
          <a:lstStyle/>
          <a:p>
            <a:r>
              <a:rPr lang="pt-BR" sz="5400" dirty="0">
                <a:solidFill>
                  <a:schemeClr val="tx2"/>
                </a:solidFill>
              </a:rPr>
              <a:t>Primeiro Concurso Internacional do Cartaz Sobre a Paz</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pt-BR">
                <a:solidFill>
                  <a:schemeClr val="tx1"/>
                </a:solidFill>
              </a:rPr>
              <a:t>“A paz nos ajudará a crescer”</a:t>
            </a:r>
          </a:p>
          <a:p>
            <a:pPr algn="ctr"/>
            <a:r>
              <a:rPr lang="pt-BR">
                <a:solidFill>
                  <a:schemeClr val="tx1"/>
                </a:solidFill>
              </a:rPr>
              <a:t>Mustapha El Tawokji</a:t>
            </a:r>
          </a:p>
          <a:p>
            <a:pPr algn="ctr"/>
            <a:r>
              <a:rPr lang="pt-BR">
                <a:solidFill>
                  <a:schemeClr val="tx1"/>
                </a:solidFill>
              </a:rPr>
              <a:t>Líbano</a:t>
            </a:r>
          </a:p>
          <a:p>
            <a:pPr algn="ctr"/>
            <a:r>
              <a:rPr lang="pt-BR">
                <a:solidFill>
                  <a:schemeClr val="tx1"/>
                </a:solidFill>
              </a:rPr>
              <a:t>Vencedor de 1988-1989</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pt-BR" sz="9600" b="1">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7010400" cy="1530037"/>
          </a:xfrm>
        </p:spPr>
        <p:txBody>
          <a:bodyPr/>
          <a:lstStyle/>
          <a:p>
            <a:r>
              <a:rPr lang="pt-BR" sz="4800" dirty="0">
                <a:solidFill>
                  <a:schemeClr val="tx2"/>
                </a:solidFill>
              </a:rPr>
              <a:t>LCIF estabeleceu uma parceria com o Centro Carter</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2209800" y="3757630"/>
            <a:ext cx="6858000" cy="2566970"/>
          </a:xfrm>
        </p:spPr>
        <p:txBody>
          <a:bodyPr/>
          <a:lstStyle/>
          <a:p>
            <a:pPr marL="0" indent="0">
              <a:buNone/>
            </a:pPr>
            <a:r>
              <a:rPr lang="pt-BR" sz="3600" dirty="0"/>
              <a:t>para combater a  	</a:t>
            </a:r>
          </a:p>
          <a:p>
            <a:pPr marL="0" indent="0">
              <a:buNone/>
            </a:pPr>
            <a:r>
              <a:rPr lang="pt-BR" sz="3600" dirty="0"/>
              <a:t>	oncocercose na 					África e na 						América Latina</a:t>
            </a:r>
          </a:p>
        </p:txBody>
      </p:sp>
      <p:sp>
        <p:nvSpPr>
          <p:cNvPr id="11" name="TextBox 10"/>
          <p:cNvSpPr txBox="1"/>
          <p:nvPr/>
        </p:nvSpPr>
        <p:spPr>
          <a:xfrm>
            <a:off x="8153400" y="5133201"/>
            <a:ext cx="2014141" cy="276999"/>
          </a:xfrm>
          <a:prstGeom prst="rect">
            <a:avLst/>
          </a:prstGeom>
          <a:noFill/>
        </p:spPr>
        <p:txBody>
          <a:bodyPr wrap="none" rtlCol="0">
            <a:spAutoFit/>
          </a:bodyPr>
          <a:lstStyle/>
          <a:p>
            <a:r>
              <a:rPr lang="pt-BR" sz="1200" dirty="0">
                <a:solidFill>
                  <a:schemeClr val="bg1"/>
                </a:solidFill>
                <a:latin typeface="Lato" panose="020F0502020204030203" pitchFamily="34" charset="0"/>
              </a:rPr>
              <a:t>Foto: Centro Carter/L. </a:t>
            </a:r>
            <a:r>
              <a:rPr lang="pt-BR" sz="1200" dirty="0" err="1">
                <a:solidFill>
                  <a:schemeClr val="bg1"/>
                </a:solidFill>
                <a:latin typeface="Lato" panose="020F0502020204030203" pitchFamily="34" charset="0"/>
              </a:rPr>
              <a:t>Gubb</a:t>
            </a:r>
            <a:r>
              <a:rPr lang="pt-BR" sz="1200" dirty="0">
                <a:solidFill>
                  <a:schemeClr val="bg1"/>
                </a:solidFill>
                <a:latin typeface="Lato" panose="020F0502020204030203" pitchFamily="34" charset="0"/>
              </a:rPr>
              <a:t>.</a:t>
            </a: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rgbClr val="F0C300"/>
                </a:solidFill>
              </a:rPr>
              <a:t>2005</a:t>
            </a: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pt-BR" sz="6600">
                <a:solidFill>
                  <a:srgbClr val="002F87"/>
                </a:solidFill>
                <a:latin typeface="Arial" charset="0"/>
                <a:ea typeface="Arial" charset="0"/>
                <a:cs typeface="Arial" charset="0"/>
              </a:rPr>
              <a:t>Lançamento da Campanha SightFirst II</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1752600"/>
            <a:ext cx="5867400" cy="30480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pt-BR" sz="6600" dirty="0">
                <a:solidFill>
                  <a:schemeClr val="tx2"/>
                </a:solidFill>
                <a:latin typeface="Arial" charset="0"/>
                <a:ea typeface="Arial" charset="0"/>
                <a:cs typeface="Arial" charset="0"/>
              </a:rPr>
              <a:t>Os Leões ofereceram socorro após o terremoto na China</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6248400" cy="1711842"/>
          </a:xfrm>
        </p:spPr>
        <p:txBody>
          <a:bodyPr/>
          <a:lstStyle/>
          <a:p>
            <a:r>
              <a:rPr lang="pt-BR" sz="5400" dirty="0">
                <a:solidFill>
                  <a:schemeClr val="tx2"/>
                </a:solidFill>
              </a:rPr>
              <a:t>Os Leões ofereceram socorro após o terremoto no Haiti</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chemeClr val="tx2"/>
                </a:solidFill>
              </a:rPr>
              <a:t>2010</a:t>
            </a:r>
          </a:p>
        </p:txBody>
      </p:sp>
      <p:sp>
        <p:nvSpPr>
          <p:cNvPr id="7" name="TextBox 6"/>
          <p:cNvSpPr txBox="1"/>
          <p:nvPr/>
        </p:nvSpPr>
        <p:spPr>
          <a:xfrm>
            <a:off x="2393208" y="5181600"/>
            <a:ext cx="8579591" cy="1446550"/>
          </a:xfrm>
          <a:prstGeom prst="rect">
            <a:avLst/>
          </a:prstGeom>
          <a:noFill/>
        </p:spPr>
        <p:txBody>
          <a:bodyPr wrap="square" rtlCol="0">
            <a:spAutoFit/>
          </a:bodyPr>
          <a:lstStyle/>
          <a:p>
            <a:pPr algn="ctr"/>
            <a:r>
              <a:rPr lang="pt-BR" sz="4400" dirty="0">
                <a:solidFill>
                  <a:srgbClr val="56565A"/>
                </a:solidFill>
                <a:cs typeface="Arial" panose="020B0604020202020204" pitchFamily="34" charset="0"/>
              </a:rPr>
              <a:t>O “Esperança para o Haiti” do Lions angariou</a:t>
            </a:r>
            <a:r>
              <a:rPr lang="pt-BR" sz="4400" dirty="0">
                <a:solidFill>
                  <a:schemeClr val="tx2"/>
                </a:solidFill>
                <a:cs typeface="Arial" panose="020B0604020202020204" pitchFamily="34" charset="0"/>
              </a:rPr>
              <a:t> US$ 4,2 milhões </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pt-BR" sz="4800">
                <a:solidFill>
                  <a:schemeClr val="tx2"/>
                </a:solidFill>
              </a:rPr>
              <a:t>Desafio de Serviços do Centenário</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chemeClr val="tx2"/>
                </a:solidFill>
              </a:rPr>
              <a:t>2014 - 2018</a:t>
            </a:r>
          </a:p>
        </p:txBody>
      </p:sp>
      <p:sp>
        <p:nvSpPr>
          <p:cNvPr id="7" name="TextBox 6"/>
          <p:cNvSpPr txBox="1"/>
          <p:nvPr/>
        </p:nvSpPr>
        <p:spPr>
          <a:xfrm>
            <a:off x="0" y="4191000"/>
            <a:ext cx="7924800" cy="1938992"/>
          </a:xfrm>
          <a:prstGeom prst="rect">
            <a:avLst/>
          </a:prstGeom>
          <a:noFill/>
        </p:spPr>
        <p:txBody>
          <a:bodyPr wrap="square" rtlCol="0">
            <a:spAutoFit/>
          </a:bodyPr>
          <a:lstStyle/>
          <a:p>
            <a:pPr algn="ctr"/>
            <a:r>
              <a:rPr lang="pt-BR" sz="4000" dirty="0">
                <a:solidFill>
                  <a:srgbClr val="56565A"/>
                </a:solidFill>
                <a:cs typeface="Arial" panose="020B0604020202020204" pitchFamily="34" charset="0"/>
              </a:rPr>
              <a:t>246.000.000 pessoas atendidas</a:t>
            </a:r>
          </a:p>
          <a:p>
            <a:pPr algn="ctr"/>
            <a:r>
              <a:rPr lang="pt-BR" sz="4000" dirty="0">
                <a:solidFill>
                  <a:schemeClr val="tx2"/>
                </a:solidFill>
                <a:cs typeface="Arial" panose="020B0604020202020204" pitchFamily="34" charset="0"/>
              </a:rPr>
              <a:t>mais do que o dobro da nossa meta!</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pt-BR" sz="9600">
                <a:solidFill>
                  <a:schemeClr val="tx2"/>
                </a:solidFill>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a:xfrm>
            <a:off x="4419600" y="381000"/>
            <a:ext cx="7467600" cy="6019726"/>
          </a:xfrm>
        </p:spPr>
        <p:txBody>
          <a:bodyPr/>
          <a:lstStyle/>
          <a:p>
            <a:pPr algn="ctr"/>
            <a:r>
              <a:rPr lang="pt-BR" sz="2800" dirty="0"/>
              <a:t>Lions Clubs International anunciou as nossas </a:t>
            </a:r>
          </a:p>
          <a:p>
            <a:pPr algn="ctr"/>
            <a:r>
              <a:rPr lang="pt-BR" sz="6600" dirty="0"/>
              <a:t>Causas Globais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pt-BR" sz="6000"/>
              <a:t>Destaques históricos</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11500" b="1">
                <a:solidFill>
                  <a:srgbClr val="F0C300"/>
                </a:solidFill>
              </a:rPr>
              <a:t>2017</a:t>
            </a:r>
          </a:p>
        </p:txBody>
      </p:sp>
      <p:sp>
        <p:nvSpPr>
          <p:cNvPr id="5" name="Text Placeholder 4"/>
          <p:cNvSpPr>
            <a:spLocks noGrp="1"/>
          </p:cNvSpPr>
          <p:nvPr>
            <p:ph type="body" sz="quarter" idx="12"/>
          </p:nvPr>
        </p:nvSpPr>
        <p:spPr>
          <a:xfrm>
            <a:off x="152400" y="1600200"/>
            <a:ext cx="9829800" cy="3962400"/>
          </a:xfrm>
        </p:spPr>
        <p:txBody>
          <a:bodyPr/>
          <a:lstStyle/>
          <a:p>
            <a:r>
              <a:rPr lang="pt-BR" sz="9600" dirty="0"/>
              <a:t>Comemoração do Centenário!</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pt-BR" sz="6000"/>
              <a:t>Organização</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pt-BR" sz="4800">
                <a:solidFill>
                  <a:srgbClr val="082E87"/>
                </a:solidFill>
              </a:rPr>
              <a:t>Organização do Lions</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pt-BR" sz="4800">
                <a:solidFill>
                  <a:srgbClr val="082E87"/>
                </a:solidFill>
              </a:rPr>
              <a:t>Organização local</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pt-BR" sz="4800">
                <a:solidFill>
                  <a:srgbClr val="082E87"/>
                </a:solidFill>
              </a:rPr>
              <a:t>Organização local</a:t>
            </a:r>
          </a:p>
        </p:txBody>
      </p:sp>
      <p:graphicFrame>
        <p:nvGraphicFramePr>
          <p:cNvPr id="16" name="Diagram 15"/>
          <p:cNvGraphicFramePr/>
          <p:nvPr>
            <p:extLst>
              <p:ext uri="{D42A27DB-BD31-4B8C-83A1-F6EECF244321}">
                <p14:modId xmlns:p14="http://schemas.microsoft.com/office/powerpoint/2010/main" val="61541915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86083A-55C0-D257-0DB9-489B121C59BE}"/>
              </a:ext>
            </a:extLst>
          </p:cNvPr>
          <p:cNvPicPr>
            <a:picLocks noChangeAspect="1"/>
          </p:cNvPicPr>
          <p:nvPr/>
        </p:nvPicPr>
        <p:blipFill>
          <a:blip r:embed="rId4"/>
          <a:stretch>
            <a:fillRect/>
          </a:stretch>
        </p:blipFill>
        <p:spPr>
          <a:xfrm>
            <a:off x="1464457" y="0"/>
            <a:ext cx="9263085"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4800">
                <a:solidFill>
                  <a:schemeClr val="tx2"/>
                </a:solidFill>
              </a:rPr>
              <a:t>Presidente de clube</a:t>
            </a:r>
          </a:p>
        </p:txBody>
      </p:sp>
      <p:sp>
        <p:nvSpPr>
          <p:cNvPr id="7" name="TextBox 6"/>
          <p:cNvSpPr txBox="1"/>
          <p:nvPr/>
        </p:nvSpPr>
        <p:spPr>
          <a:xfrm>
            <a:off x="381001" y="1339721"/>
            <a:ext cx="5029200" cy="5016758"/>
          </a:xfrm>
          <a:prstGeom prst="rect">
            <a:avLst/>
          </a:prstGeom>
          <a:noFill/>
        </p:spPr>
        <p:txBody>
          <a:bodyPr wrap="square" rtlCol="0">
            <a:spAutoFit/>
          </a:bodyPr>
          <a:lstStyle/>
          <a:p>
            <a:r>
              <a:rPr lang="pt-BR" sz="3200" dirty="0">
                <a:solidFill>
                  <a:schemeClr val="tx2"/>
                </a:solidFill>
              </a:rPr>
              <a:t>Responsabilidades</a:t>
            </a:r>
          </a:p>
          <a:p>
            <a:endParaRPr lang="en-US" sz="2800" dirty="0"/>
          </a:p>
          <a:p>
            <a:pPr marL="457200" indent="-457200">
              <a:buFont typeface="Wingdings" panose="05000000000000000000" pitchFamily="2" charset="2"/>
              <a:buChar char="§"/>
            </a:pPr>
            <a:r>
              <a:rPr lang="pt-BR" sz="2600" dirty="0"/>
              <a:t>Principal dirigente executivo do clube</a:t>
            </a:r>
          </a:p>
          <a:p>
            <a:pPr marL="457200" indent="-457200">
              <a:buFont typeface="Wingdings" panose="05000000000000000000" pitchFamily="2" charset="2"/>
              <a:buChar char="§"/>
            </a:pPr>
            <a:r>
              <a:rPr lang="pt-BR" sz="2600" dirty="0"/>
              <a:t>Presidir as reuniões de clube</a:t>
            </a:r>
          </a:p>
          <a:p>
            <a:pPr marL="457200" indent="-457200">
              <a:buFont typeface="Wingdings" panose="05000000000000000000" pitchFamily="2" charset="2"/>
              <a:buChar char="§"/>
            </a:pPr>
            <a:r>
              <a:rPr lang="pt-BR" sz="2600" dirty="0"/>
              <a:t>Preside a equipe de ação global do clube
Nomear os comitês permanentes e especiais</a:t>
            </a:r>
          </a:p>
          <a:p>
            <a:pPr marL="457200" indent="-457200">
              <a:buFont typeface="Wingdings" panose="05000000000000000000" pitchFamily="2" charset="2"/>
              <a:buChar char="§"/>
            </a:pPr>
            <a:r>
              <a:rPr lang="pt-BR" sz="2600" dirty="0"/>
              <a:t>Membro ativo do comitê assessor do governador de distrito</a:t>
            </a:r>
          </a:p>
        </p:txBody>
      </p:sp>
      <p:sp>
        <p:nvSpPr>
          <p:cNvPr id="8" name="TextBox 7"/>
          <p:cNvSpPr txBox="1"/>
          <p:nvPr/>
        </p:nvSpPr>
        <p:spPr>
          <a:xfrm>
            <a:off x="6818811" y="1339721"/>
            <a:ext cx="5029200" cy="3416320"/>
          </a:xfrm>
          <a:prstGeom prst="rect">
            <a:avLst/>
          </a:prstGeom>
          <a:noFill/>
        </p:spPr>
        <p:txBody>
          <a:bodyPr wrap="square" rtlCol="0">
            <a:spAutoFit/>
          </a:bodyPr>
          <a:lstStyle/>
          <a:p>
            <a:r>
              <a:rPr lang="pt-BR" sz="3200" dirty="0">
                <a:solidFill>
                  <a:schemeClr val="tx2"/>
                </a:solidFill>
              </a:rPr>
              <a:t>Desafios</a:t>
            </a:r>
          </a:p>
          <a:p>
            <a:endParaRPr lang="en-US" sz="2800" dirty="0"/>
          </a:p>
          <a:p>
            <a:pPr marL="457200" indent="-457200">
              <a:buFont typeface="Wingdings" panose="05000000000000000000" pitchFamily="2" charset="2"/>
              <a:buChar char="§"/>
            </a:pPr>
            <a:r>
              <a:rPr lang="pt-BR" sz="2600" dirty="0"/>
              <a:t>Inspirar os associados a alcançar excelência</a:t>
            </a:r>
          </a:p>
          <a:p>
            <a:pPr marL="457200" indent="-457200">
              <a:buFont typeface="Wingdings" panose="05000000000000000000" pitchFamily="2" charset="2"/>
              <a:buChar char="§"/>
            </a:pPr>
            <a:r>
              <a:rPr lang="pt-BR" sz="2600" dirty="0"/>
              <a:t>Manter os associados envolvidos e satisfeitos</a:t>
            </a:r>
          </a:p>
          <a:p>
            <a:pPr marL="457200" indent="-457200">
              <a:buFont typeface="Wingdings" panose="05000000000000000000" pitchFamily="2" charset="2"/>
              <a:buChar char="§"/>
            </a:pPr>
            <a:r>
              <a:rPr lang="pt-BR" sz="2600" dirty="0"/>
              <a:t>Presidir reuniões de clube que sejam agradáveis e eficazes</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pt-BR" sz="4800">
                <a:solidFill>
                  <a:srgbClr val="082E87"/>
                </a:solidFill>
              </a:rPr>
              <a:t>Organização local</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pt-BR" sz="4800">
                <a:solidFill>
                  <a:srgbClr val="082E87"/>
                </a:solidFill>
              </a:rPr>
              <a:t>Organização local</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pt-BR" sz="4800">
                <a:solidFill>
                  <a:srgbClr val="082E87"/>
                </a:solidFill>
              </a:rPr>
              <a:t>Organização local</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pt-BR" sz="960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3632462" cy="1295400"/>
          </a:xfrm>
        </p:spPr>
        <p:txBody>
          <a:bodyPr/>
          <a:lstStyle/>
          <a:p>
            <a:r>
              <a:rPr lang="pt-BR" sz="2400">
                <a:solidFill>
                  <a:schemeClr val="tx1"/>
                </a:solidFill>
              </a:rPr>
              <a:t>Melvin Jones estabeleceu a Associação de Lions Clubs</a:t>
            </a: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200" i="1" dirty="0">
                <a:solidFill>
                  <a:srgbClr val="082E87"/>
                </a:solidFill>
                <a:latin typeface="Times New Roman" panose="02020603050405020304" pitchFamily="18" charset="0"/>
                <a:cs typeface="Times New Roman" panose="02020603050405020304" pitchFamily="18" charset="0"/>
              </a:rPr>
              <a:t>"Você não conseguirá ir muito longe, se não começar a fazer algo pelo próximo".</a:t>
            </a:r>
          </a:p>
          <a:p>
            <a:r>
              <a:rPr lang="pt-BR" sz="2800" dirty="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font, diagram&#10;&#10;Description automatically generated">
            <a:extLst>
              <a:ext uri="{FF2B5EF4-FFF2-40B4-BE49-F238E27FC236}">
                <a16:creationId xmlns:a16="http://schemas.microsoft.com/office/drawing/2014/main" id="{D74B7EAD-6D28-370B-7E19-7DF8E2BE5756}"/>
              </a:ext>
            </a:extLst>
          </p:cNvPr>
          <p:cNvPicPr>
            <a:picLocks noChangeAspect="1"/>
          </p:cNvPicPr>
          <p:nvPr/>
        </p:nvPicPr>
        <p:blipFill>
          <a:blip r:embed="rId4"/>
          <a:stretch>
            <a:fillRect/>
          </a:stretch>
        </p:blipFill>
        <p:spPr>
          <a:xfrm>
            <a:off x="592743" y="0"/>
            <a:ext cx="11006514" cy="6858000"/>
          </a:xfrm>
          <a:prstGeom prst="rect">
            <a:avLst/>
          </a:prstGeom>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65532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4800" dirty="0">
                <a:solidFill>
                  <a:schemeClr val="tx2"/>
                </a:solidFill>
              </a:rPr>
              <a:t>Governador de Distrito</a:t>
            </a:r>
          </a:p>
        </p:txBody>
      </p:sp>
      <p:sp>
        <p:nvSpPr>
          <p:cNvPr id="7" name="TextBox 6"/>
          <p:cNvSpPr txBox="1"/>
          <p:nvPr/>
        </p:nvSpPr>
        <p:spPr>
          <a:xfrm>
            <a:off x="304799" y="990600"/>
            <a:ext cx="5486397" cy="5416868"/>
          </a:xfrm>
          <a:prstGeom prst="rect">
            <a:avLst/>
          </a:prstGeom>
          <a:noFill/>
        </p:spPr>
        <p:txBody>
          <a:bodyPr wrap="square" rtlCol="0">
            <a:spAutoFit/>
          </a:bodyPr>
          <a:lstStyle/>
          <a:p>
            <a:r>
              <a:rPr lang="pt-BR" sz="3200" dirty="0">
                <a:solidFill>
                  <a:schemeClr val="tx2"/>
                </a:solidFill>
              </a:rPr>
              <a:t>Responsabilidades</a:t>
            </a:r>
          </a:p>
          <a:p>
            <a:endParaRPr lang="en-US" sz="2800" dirty="0">
              <a:solidFill>
                <a:schemeClr val="tx2"/>
              </a:solidFill>
            </a:endParaRPr>
          </a:p>
          <a:p>
            <a:pPr marL="457200" indent="-457200">
              <a:buFont typeface="Wingdings" panose="05000000000000000000" pitchFamily="2" charset="2"/>
              <a:buChar char="§"/>
            </a:pPr>
            <a:r>
              <a:rPr lang="pt-BR" sz="2600" dirty="0"/>
              <a:t>Serve como Presidente da Equipe Global de Ação de Distrito</a:t>
            </a:r>
          </a:p>
          <a:p>
            <a:pPr marL="457200" indent="-457200">
              <a:buFont typeface="Wingdings" panose="05000000000000000000" pitchFamily="2" charset="2"/>
              <a:buChar char="§"/>
            </a:pPr>
            <a:r>
              <a:rPr lang="pt-BR" sz="2600" dirty="0"/>
              <a:t>Administra e promove o crescimento do quadro associativo, desenvolvimento de novos clubes, desenvolvimento da liderança e serviços humanitários </a:t>
            </a:r>
          </a:p>
          <a:p>
            <a:pPr marL="457200" indent="-457200">
              <a:buFont typeface="Wingdings" panose="05000000000000000000" pitchFamily="2" charset="2"/>
              <a:buChar char="§"/>
            </a:pPr>
            <a:r>
              <a:rPr lang="pt-BR" sz="2600" dirty="0"/>
              <a:t>Promove a LCIF e as atividades de serviços</a:t>
            </a:r>
          </a:p>
        </p:txBody>
      </p:sp>
      <p:sp>
        <p:nvSpPr>
          <p:cNvPr id="8" name="TextBox 7"/>
          <p:cNvSpPr txBox="1"/>
          <p:nvPr/>
        </p:nvSpPr>
        <p:spPr>
          <a:xfrm>
            <a:off x="6858000" y="19050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pt-BR" sz="2600" dirty="0"/>
              <a:t>Preside as reuniões de gabinete, convenções e outras reuniões de distrito</a:t>
            </a:r>
          </a:p>
          <a:p>
            <a:pPr marL="457200" indent="-457200">
              <a:buFont typeface="Wingdings" panose="05000000000000000000" pitchFamily="2" charset="2"/>
              <a:buChar char="§"/>
            </a:pPr>
            <a:r>
              <a:rPr lang="pt-BR" sz="2600" dirty="0"/>
              <a:t>Promove a harmonia entre os Lions clubes constituídos</a:t>
            </a:r>
          </a:p>
          <a:p>
            <a:pPr marL="457200" indent="-457200">
              <a:buFont typeface="Wingdings" panose="05000000000000000000" pitchFamily="2" charset="2"/>
              <a:buChar char="§"/>
            </a:pPr>
            <a:r>
              <a:rPr lang="pt-BR" sz="2600" dirty="0"/>
              <a:t>Outras funções e atos determinados pela diretoria internacional</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104394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4800" dirty="0">
                <a:solidFill>
                  <a:schemeClr val="tx2"/>
                </a:solidFill>
              </a:rPr>
              <a:t>Primeiro Vice-Governador de Distrito</a:t>
            </a:r>
          </a:p>
        </p:txBody>
      </p:sp>
      <p:sp>
        <p:nvSpPr>
          <p:cNvPr id="7" name="TextBox 6"/>
          <p:cNvSpPr txBox="1"/>
          <p:nvPr/>
        </p:nvSpPr>
        <p:spPr>
          <a:xfrm>
            <a:off x="685800" y="1905000"/>
            <a:ext cx="8839200" cy="3816429"/>
          </a:xfrm>
          <a:prstGeom prst="rect">
            <a:avLst/>
          </a:prstGeom>
          <a:noFill/>
        </p:spPr>
        <p:txBody>
          <a:bodyPr wrap="square" rtlCol="0">
            <a:spAutoFit/>
          </a:bodyPr>
          <a:lstStyle/>
          <a:p>
            <a:r>
              <a:rPr lang="pt-BR" sz="3200" dirty="0">
                <a:solidFill>
                  <a:schemeClr val="tx2"/>
                </a:solidFill>
              </a:rPr>
              <a:t>Responsabilidades</a:t>
            </a:r>
          </a:p>
          <a:p>
            <a:endParaRPr lang="en-US" sz="2800" dirty="0">
              <a:solidFill>
                <a:schemeClr val="tx2"/>
              </a:solidFill>
            </a:endParaRPr>
          </a:p>
          <a:p>
            <a:pPr marL="457200" indent="-457200">
              <a:buFont typeface="Wingdings" panose="05000000000000000000" pitchFamily="2" charset="2"/>
              <a:buChar char="§"/>
            </a:pPr>
            <a:r>
              <a:rPr lang="pt-BR" sz="2600" dirty="0"/>
              <a:t>Prepara-se para se tornar governador de distrito</a:t>
            </a:r>
          </a:p>
          <a:p>
            <a:pPr marL="457200" indent="-457200">
              <a:buFont typeface="Wingdings" panose="05000000000000000000" pitchFamily="2" charset="2"/>
              <a:buChar char="§"/>
            </a:pPr>
            <a:r>
              <a:rPr lang="pt-BR" sz="2600" dirty="0"/>
              <a:t>Prossegue com o propósito desta associação</a:t>
            </a:r>
          </a:p>
          <a:p>
            <a:pPr marL="457200" indent="-457200">
              <a:buFont typeface="Wingdings" panose="05000000000000000000" pitchFamily="2" charset="2"/>
              <a:buChar char="§"/>
            </a:pPr>
            <a:r>
              <a:rPr lang="pt-BR" sz="2600" dirty="0"/>
              <a:t>Participa das reuniões do gabinete</a:t>
            </a:r>
          </a:p>
          <a:p>
            <a:pPr marL="457200" indent="-457200">
              <a:buFont typeface="Wingdings" panose="05000000000000000000" pitchFamily="2" charset="2"/>
              <a:buChar char="§"/>
            </a:pPr>
            <a:r>
              <a:rPr lang="pt-BR" sz="2600" dirty="0"/>
              <a:t>Ajuda a analisar os pontos fortes e fraquezas dos clubes no distrito</a:t>
            </a:r>
          </a:p>
          <a:p>
            <a:pPr marL="457200" indent="-457200">
              <a:buFont typeface="Wingdings" panose="05000000000000000000" pitchFamily="2" charset="2"/>
              <a:buChar char="§"/>
            </a:pPr>
            <a:r>
              <a:rPr lang="pt-BR" sz="2600" dirty="0"/>
              <a:t>Participa do planejamento do orçamento do distrito</a:t>
            </a:r>
          </a:p>
          <a:p>
            <a:pPr marL="457200" indent="-457200">
              <a:buFont typeface="Wingdings" panose="05000000000000000000" pitchFamily="2" charset="2"/>
              <a:buChar char="§"/>
            </a:pPr>
            <a:r>
              <a:rPr lang="pt-BR" sz="2600" dirty="0"/>
              <a:t>Ajudar no planejamento da convenção distrital</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103632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4800" dirty="0">
                <a:solidFill>
                  <a:schemeClr val="tx2"/>
                </a:solidFill>
              </a:rPr>
              <a:t>Segundo Vice-Governador de Distrito</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pt-BR" sz="3200" dirty="0">
                <a:solidFill>
                  <a:schemeClr val="tx2"/>
                </a:solidFill>
              </a:rPr>
              <a:t>Responsabilidades</a:t>
            </a:r>
          </a:p>
          <a:p>
            <a:endParaRPr lang="en-US" sz="2800" dirty="0">
              <a:solidFill>
                <a:schemeClr val="tx2"/>
              </a:solidFill>
            </a:endParaRPr>
          </a:p>
          <a:p>
            <a:pPr marL="457200" indent="-457200">
              <a:buFont typeface="Wingdings" panose="05000000000000000000" pitchFamily="2" charset="2"/>
              <a:buChar char="§"/>
            </a:pPr>
            <a:r>
              <a:rPr lang="pt-BR" sz="2600" dirty="0"/>
              <a:t>Oferece assistência na administração do distrito</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pt-BR" sz="2600" dirty="0"/>
              <a:t>Compreende as normas, procedimentos, bem como os programas disponíveis aos clubes e distrito</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pt-BR" sz="2600" dirty="0"/>
              <a:t>Atua como representante de Lions Clubs International e, se for caso disso, do governador de distrito</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pt-BR" sz="4800" b="1">
                <a:solidFill>
                  <a:srgbClr val="FFFFFF"/>
                </a:solidFill>
                <a:latin typeface="Arial" charset="0"/>
                <a:ea typeface="Arial" charset="0"/>
                <a:cs typeface="Arial" charset="0"/>
              </a:rPr>
              <a:t>Organização local</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pt-BR" sz="3200">
                <a:solidFill>
                  <a:srgbClr val="0A5496"/>
                </a:solidFill>
                <a:latin typeface="Arial" charset="0"/>
                <a:ea typeface="Arial" charset="0"/>
                <a:cs typeface="Arial" charset="0"/>
              </a:rPr>
              <a:t>Distrito Múltiplo</a:t>
            </a:r>
          </a:p>
        </p:txBody>
      </p:sp>
      <p:sp>
        <p:nvSpPr>
          <p:cNvPr id="9" name="TextBox 8"/>
          <p:cNvSpPr txBox="1"/>
          <p:nvPr/>
        </p:nvSpPr>
        <p:spPr>
          <a:xfrm>
            <a:off x="533400" y="3488829"/>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pt-BR" sz="2600"/>
              <a:t>Dois ou mais distritos</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pt-BR" sz="2600"/>
              <a:t>Dirigentes eleitos nas convenções de distrito e distrito múltiplo</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pt-BR" sz="4800" b="1" dirty="0">
                <a:solidFill>
                  <a:srgbClr val="FFFFFF"/>
                </a:solidFill>
                <a:latin typeface="Arial" charset="0"/>
                <a:ea typeface="Arial" charset="0"/>
                <a:cs typeface="Arial" charset="0"/>
              </a:rPr>
              <a:t>Organização Internacional do Lions</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pt-BR" sz="3200" dirty="0">
                <a:solidFill>
                  <a:srgbClr val="0A5496"/>
                </a:solidFill>
                <a:latin typeface="Arial" charset="0"/>
                <a:ea typeface="Arial" charset="0"/>
                <a:cs typeface="Arial" charset="0"/>
              </a:rPr>
              <a:t>Diretoria Internacionais</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pt-BR" sz="2600" dirty="0"/>
              <a:t>Presidente Internacional</a:t>
            </a:r>
          </a:p>
          <a:p>
            <a:pPr marL="457200" indent="-457200">
              <a:buFont typeface="Wingdings" panose="05000000000000000000" pitchFamily="2" charset="2"/>
              <a:buChar char="§"/>
            </a:pPr>
            <a:r>
              <a:rPr lang="pt-BR" sz="2600" dirty="0"/>
              <a:t>Ex-Presidente Internacional Imediato</a:t>
            </a:r>
          </a:p>
          <a:p>
            <a:pPr marL="457200" indent="-457200">
              <a:buFont typeface="Wingdings" panose="05000000000000000000" pitchFamily="2" charset="2"/>
              <a:buChar char="§"/>
            </a:pPr>
            <a:r>
              <a:rPr lang="pt-BR" sz="2600" dirty="0"/>
              <a:t>Primeiro Vice-Presidente Internacional</a:t>
            </a:r>
          </a:p>
          <a:p>
            <a:pPr marL="457200" indent="-457200">
              <a:buFont typeface="Wingdings" panose="05000000000000000000" pitchFamily="2" charset="2"/>
              <a:buChar char="§"/>
            </a:pPr>
            <a:r>
              <a:rPr lang="pt-BR" sz="2600" dirty="0"/>
              <a:t>Segundo Vice-Presidente Internacional</a:t>
            </a:r>
          </a:p>
        </p:txBody>
      </p:sp>
      <p:sp>
        <p:nvSpPr>
          <p:cNvPr id="3" name="TextBox 2"/>
          <p:cNvSpPr txBox="1"/>
          <p:nvPr/>
        </p:nvSpPr>
        <p:spPr>
          <a:xfrm>
            <a:off x="7010400" y="31242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pt-BR" sz="2600"/>
              <a:t>Terceiro Vice-Presidente Internacional</a:t>
            </a:r>
          </a:p>
          <a:p>
            <a:pPr marL="457200" indent="-457200">
              <a:buFont typeface="Wingdings" panose="05000000000000000000" pitchFamily="2" charset="2"/>
              <a:buChar char="§"/>
            </a:pPr>
            <a:r>
              <a:rPr lang="pt-BR" sz="2600"/>
              <a:t>Diretores Internacionais</a:t>
            </a:r>
          </a:p>
          <a:p>
            <a:pPr marL="457200" indent="-457200">
              <a:buFont typeface="Wingdings" panose="05000000000000000000" pitchFamily="2" charset="2"/>
              <a:buChar char="§"/>
            </a:pPr>
            <a:r>
              <a:rPr lang="pt-BR" sz="2600"/>
              <a:t>Assessores Nomeados aos Comitês da Diretoria</a:t>
            </a:r>
          </a:p>
          <a:p>
            <a:pPr marL="457200" indent="-457200">
              <a:buFont typeface="Wingdings" panose="05000000000000000000" pitchFamily="2" charset="2"/>
              <a:buChar char="§"/>
            </a:pPr>
            <a:r>
              <a:rPr lang="pt-BR" sz="2600"/>
              <a:t>Dirigentes Administrativos de Lions Clubs International</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0" y="0"/>
            <a:ext cx="8381999" cy="1711842"/>
          </a:xfrm>
        </p:spPr>
        <p:txBody>
          <a:bodyPr/>
          <a:lstStyle/>
          <a:p>
            <a:r>
              <a:rPr lang="pt-BR" dirty="0"/>
              <a:t>Funcionários da Sede Internacional</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pt-BR" sz="2800" dirty="0">
                <a:solidFill>
                  <a:schemeClr val="tx1"/>
                </a:solidFill>
              </a:rPr>
              <a:t>Escritórios regionais</a:t>
            </a:r>
          </a:p>
          <a:p>
            <a:pPr marL="804849" lvl="1" indent="-285750">
              <a:buFont typeface="Wingdings" panose="05000000000000000000" pitchFamily="2" charset="2"/>
              <a:buChar char="§"/>
            </a:pPr>
            <a:r>
              <a:rPr lang="pt-BR" sz="2800" dirty="0">
                <a:solidFill>
                  <a:schemeClr val="tx1"/>
                </a:solidFill>
              </a:rPr>
              <a:t>OSEAL (Área Jurisdicional 5)</a:t>
            </a:r>
          </a:p>
          <a:p>
            <a:pPr marL="804849" lvl="1" indent="-285750">
              <a:buFont typeface="Wingdings" panose="05000000000000000000" pitchFamily="2" charset="2"/>
              <a:buChar char="§"/>
            </a:pPr>
            <a:r>
              <a:rPr lang="pt-BR" sz="2800" dirty="0">
                <a:solidFill>
                  <a:schemeClr val="tx1"/>
                </a:solidFill>
              </a:rPr>
              <a:t>ISAAME (Área Jurisdicional 6)</a:t>
            </a:r>
          </a:p>
          <a:p>
            <a:pPr marL="285750" indent="-285750">
              <a:buFont typeface="Wingdings" panose="05000000000000000000" pitchFamily="2" charset="2"/>
              <a:buChar char="§"/>
            </a:pPr>
            <a:r>
              <a:rPr lang="pt-BR" sz="2800" dirty="0">
                <a:solidFill>
                  <a:schemeClr val="tx1"/>
                </a:solidFill>
              </a:rPr>
              <a:t>Todos os funcionários prestam apoio aos Leões ao redor do mundo</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pt-BR" sz="4800">
                <a:solidFill>
                  <a:srgbClr val="082E87"/>
                </a:solidFill>
              </a:rPr>
              <a:t>Sede Internacional</a:t>
            </a:r>
          </a:p>
        </p:txBody>
      </p:sp>
      <p:graphicFrame>
        <p:nvGraphicFramePr>
          <p:cNvPr id="4" name="Diagram 3"/>
          <p:cNvGraphicFramePr/>
          <p:nvPr>
            <p:extLst>
              <p:ext uri="{D42A27DB-BD31-4B8C-83A1-F6EECF244321}">
                <p14:modId xmlns:p14="http://schemas.microsoft.com/office/powerpoint/2010/main" val="2398658000"/>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pt-BR" sz="6000"/>
              <a:t>Serviços</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6781800" cy="1015663"/>
          </a:xfrm>
          <a:prstGeom prst="rect">
            <a:avLst/>
          </a:prstGeom>
          <a:noFill/>
        </p:spPr>
        <p:txBody>
          <a:bodyPr wrap="square" rtlCol="0">
            <a:spAutoFit/>
          </a:bodyPr>
          <a:lstStyle/>
          <a:p>
            <a:r>
              <a:rPr lang="pt-BR" sz="6000" b="1" dirty="0">
                <a:solidFill>
                  <a:schemeClr val="tx2"/>
                </a:solidFill>
                <a:latin typeface="Arial" charset="0"/>
                <a:ea typeface="Arial" charset="0"/>
                <a:cs typeface="Arial" charset="0"/>
              </a:rPr>
              <a:t>"Nós servimos"</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92179"/>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pt-BR" sz="3200" dirty="0">
                <a:latin typeface="Arial" pitchFamily="34" charset="0"/>
                <a:ea typeface="ヒラギノ角ゴ Pro W3" pitchFamily="125" charset="-128"/>
              </a:rPr>
              <a:t>As cinco Causas Globais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pt-BR" sz="1000" dirty="0">
                <a:latin typeface="Arial" pitchFamily="34" charset="0"/>
                <a:ea typeface="ヒラギノ角ゴ Pro W3" pitchFamily="125" charset="-128"/>
              </a:rPr>
            </a:br>
            <a:endParaRPr lang="pt-BR" sz="10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pt-BR" sz="3200" dirty="0">
                <a:latin typeface="Arial" pitchFamily="34" charset="0"/>
                <a:ea typeface="ヒラギノ角ゴ Pro W3" pitchFamily="125" charset="-128"/>
              </a:rPr>
              <a:t>Avaliação das Necessidades Comunitárias e dos Clubes</a:t>
            </a:r>
            <a:br>
              <a:rPr lang="pt-BR" sz="3200" dirty="0">
                <a:latin typeface="Arial" pitchFamily="34" charset="0"/>
                <a:ea typeface="ヒラギノ角ゴ Pro W3" pitchFamily="125" charset="-128"/>
              </a:rPr>
            </a:br>
            <a:endParaRPr lang="pt-BR" sz="3200" dirty="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pt-BR" sz="3200" dirty="0">
                <a:latin typeface="Arial" pitchFamily="34" charset="0"/>
                <a:ea typeface="ヒラギノ角ゴ Pro W3" pitchFamily="125" charset="-128"/>
              </a:rPr>
              <a:t>"Onde há uma necessidade, há um Leão"</a:t>
            </a:r>
            <a:br>
              <a:rPr lang="pt-BR" sz="2800" dirty="0">
                <a:latin typeface="Arial" charset="0"/>
                <a:ea typeface="Arial" charset="0"/>
                <a:cs typeface="Arial" charset="0"/>
              </a:rPr>
            </a:br>
            <a:r>
              <a:rPr lang="pt-BR" sz="2800" dirty="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pt-BR" sz="2800" b="0">
                          <a:latin typeface="Arial" panose="020B0604020202020204" pitchFamily="34" charset="0"/>
                          <a:cs typeface="Arial" panose="020B0604020202020204" pitchFamily="34" charset="0"/>
                        </a:rPr>
                        <a:t>Diabetes</a:t>
                      </a:r>
                    </a:p>
                  </a:txBody>
                  <a:tcPr/>
                </a:tc>
                <a:tc>
                  <a:txBody>
                    <a:bodyPr/>
                    <a:lstStyle/>
                    <a:p>
                      <a:pPr marL="457200" indent="-457200">
                        <a:buFont typeface="Wingdings" panose="05000000000000000000" pitchFamily="2" charset="2"/>
                        <a:buChar char="§"/>
                      </a:pPr>
                      <a:r>
                        <a:rPr lang="pt-BR" sz="2800" b="0">
                          <a:latin typeface="Arial" panose="020B0604020202020204" pitchFamily="34" charset="0"/>
                          <a:cs typeface="Arial" panose="020B0604020202020204" pitchFamily="34" charset="0"/>
                        </a:rPr>
                        <a:t>Câncer infantil</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pt-BR" sz="2800" b="0">
                          <a:latin typeface="Arial" panose="020B0604020202020204" pitchFamily="34" charset="0"/>
                          <a:cs typeface="Arial" panose="020B0604020202020204" pitchFamily="34" charset="0"/>
                        </a:rPr>
                        <a:t>Meio ambiente</a:t>
                      </a:r>
                    </a:p>
                  </a:txBody>
                  <a:tcPr/>
                </a:tc>
                <a:tc>
                  <a:txBody>
                    <a:bodyPr/>
                    <a:lstStyle/>
                    <a:p>
                      <a:pPr marL="457200" indent="-457200">
                        <a:buFont typeface="Wingdings" panose="05000000000000000000" pitchFamily="2" charset="2"/>
                        <a:buChar char="§"/>
                      </a:pPr>
                      <a:r>
                        <a:rPr lang="pt-BR" sz="2800" b="0">
                          <a:latin typeface="Arial" panose="020B0604020202020204" pitchFamily="34" charset="0"/>
                          <a:cs typeface="Arial" panose="020B0604020202020204" pitchFamily="34" charset="0"/>
                        </a:rPr>
                        <a:t>Visão</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pt-BR" sz="2800" b="0">
                          <a:latin typeface="Arial" panose="020B0604020202020204" pitchFamily="34" charset="0"/>
                          <a:cs typeface="Arial" panose="020B0604020202020204" pitchFamily="34" charset="0"/>
                        </a:rPr>
                        <a:t>Alívio à fome</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pt-BR" sz="960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457200" y="2743200"/>
            <a:ext cx="5486400" cy="1524000"/>
          </a:xfrm>
        </p:spPr>
        <p:txBody>
          <a:bodyPr/>
          <a:lstStyle/>
          <a:p>
            <a:r>
              <a:rPr lang="pt-BR" sz="3600" dirty="0">
                <a:solidFill>
                  <a:schemeClr val="tx2"/>
                </a:solidFill>
              </a:rPr>
              <a:t>Fundado o primeiro clube do </a:t>
            </a:r>
            <a:r>
              <a:rPr lang="pt-BR" sz="6600" dirty="0">
                <a:solidFill>
                  <a:schemeClr val="tx2"/>
                </a:solidFill>
              </a:rPr>
              <a:t>Canadá</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pt-BR" sz="6000"/>
              <a:t>Tudo sobre o Lions</a:t>
            </a:r>
          </a:p>
        </p:txBody>
      </p:sp>
      <p:sp>
        <p:nvSpPr>
          <p:cNvPr id="3" name="Text Placeholder 2"/>
          <p:cNvSpPr>
            <a:spLocks noGrp="1"/>
          </p:cNvSpPr>
          <p:nvPr>
            <p:ph type="body" sz="quarter" idx="13"/>
          </p:nvPr>
        </p:nvSpPr>
        <p:spPr/>
        <p:txBody>
          <a:bodyPr/>
          <a:lstStyle/>
          <a:p>
            <a:r>
              <a:rPr lang="pt-BR" sz="3600"/>
              <a:t>História</a:t>
            </a:r>
          </a:p>
          <a:p>
            <a:r>
              <a:rPr lang="pt-BR" sz="3600"/>
              <a:t>Organização</a:t>
            </a:r>
          </a:p>
          <a:p>
            <a:r>
              <a:rPr lang="pt-BR" sz="3600"/>
              <a:t>Serviços</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pt-BR" sz="960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pt-BR" sz="2800">
                <a:solidFill>
                  <a:schemeClr val="tx1"/>
                </a:solidFill>
              </a:rPr>
              <a:t>Helen Keller lançou um desafio aos Leões</a:t>
            </a:r>
          </a:p>
        </p:txBody>
      </p:sp>
      <p:sp>
        <p:nvSpPr>
          <p:cNvPr id="10" name="Text Placeholder 7"/>
          <p:cNvSpPr txBox="1">
            <a:spLocks/>
          </p:cNvSpPr>
          <p:nvPr/>
        </p:nvSpPr>
        <p:spPr>
          <a:xfrm>
            <a:off x="10668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600" b="1" dirty="0">
                <a:solidFill>
                  <a:schemeClr val="tx2"/>
                </a:solidFill>
              </a:rPr>
              <a:t>Os Leões se tornaram </a:t>
            </a:r>
            <a:r>
              <a:rPr lang="pt-BR" sz="4800" b="1" dirty="0">
                <a:solidFill>
                  <a:schemeClr val="tx2"/>
                </a:solidFill>
                <a:latin typeface="Times New Roman" panose="02020603050405020304" pitchFamily="18" charset="0"/>
                <a:cs typeface="Times New Roman" panose="02020603050405020304" pitchFamily="18" charset="0"/>
              </a:rPr>
              <a:t>os</a:t>
            </a:r>
            <a:r>
              <a:rPr lang="pt-BR" sz="4800" dirty="0">
                <a:solidFill>
                  <a:schemeClr val="tx2"/>
                </a:solidFill>
                <a:latin typeface="Times New Roman" panose="02020603050405020304" pitchFamily="18" charset="0"/>
                <a:cs typeface="Times New Roman" panose="02020603050405020304" pitchFamily="18" charset="0"/>
              </a:rPr>
              <a:t> "</a:t>
            </a:r>
            <a:r>
              <a:rPr lang="pt-BR" sz="4800" i="1" dirty="0">
                <a:solidFill>
                  <a:schemeClr val="tx2"/>
                </a:solidFill>
                <a:latin typeface="Times New Roman" panose="02020603050405020304" pitchFamily="18" charset="0"/>
                <a:cs typeface="Times New Roman" panose="02020603050405020304" pitchFamily="18" charset="0"/>
              </a:rPr>
              <a:t>paladinos dos cegos na cruzada contra a escuridão</a:t>
            </a:r>
            <a:r>
              <a:rPr lang="pt-BR" sz="4800" dirty="0">
                <a:solidFill>
                  <a:schemeClr val="tx2"/>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295400" y="3124200"/>
            <a:ext cx="9372600" cy="1752600"/>
          </a:xfrm>
        </p:spPr>
        <p:txBody>
          <a:bodyPr/>
          <a:lstStyle/>
          <a:p>
            <a:r>
              <a:rPr lang="pt-BR" sz="9200" dirty="0">
                <a:latin typeface="+mn-lt"/>
              </a:rPr>
              <a:t>Nós servimos</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chemeClr val="bg1"/>
                </a:solidFill>
              </a:rPr>
              <a:t>1954</a:t>
            </a:r>
          </a:p>
        </p:txBody>
      </p:sp>
      <p:sp>
        <p:nvSpPr>
          <p:cNvPr id="4" name="Text Placeholder 7"/>
          <p:cNvSpPr txBox="1">
            <a:spLocks/>
          </p:cNvSpPr>
          <p:nvPr/>
        </p:nvSpPr>
        <p:spPr>
          <a:xfrm>
            <a:off x="7086601" y="5257800"/>
            <a:ext cx="51054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2800">
                <a:solidFill>
                  <a:schemeClr val="bg1"/>
                </a:solidFill>
              </a:rPr>
              <a:t>Definiu-se o lema oficial de Lions Clubs International</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62000" y="2437926"/>
            <a:ext cx="6934200" cy="268127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pt-BR" sz="6600" b="1" dirty="0">
                <a:solidFill>
                  <a:schemeClr val="tx2"/>
                </a:solidFill>
                <a:latin typeface="Arial" charset="0"/>
                <a:ea typeface="Arial" charset="0"/>
                <a:cs typeface="Arial" charset="0"/>
              </a:rPr>
              <a:t>Fundado o primeiro LEO clube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pt-BR" sz="2400">
                <a:solidFill>
                  <a:schemeClr val="accent6">
                    <a:lumMod val="50000"/>
                    <a:lumOff val="50000"/>
                  </a:schemeClr>
                </a:solidFill>
                <a:latin typeface="Arial" charset="0"/>
                <a:ea typeface="Arial" charset="0"/>
                <a:cs typeface="Arial" charset="0"/>
              </a:rPr>
              <a:t>Pensilvânia, EUA</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pt-BR" sz="9600" b="1">
                <a:solidFill>
                  <a:schemeClr val="tx2"/>
                </a:solidFill>
              </a:rPr>
              <a:t>1957</a:t>
            </a:r>
          </a:p>
        </p:txBody>
      </p:sp>
      <p:sp>
        <p:nvSpPr>
          <p:cNvPr id="9" name="Title 1"/>
          <p:cNvSpPr txBox="1">
            <a:spLocks/>
          </p:cNvSpPr>
          <p:nvPr/>
        </p:nvSpPr>
        <p:spPr>
          <a:xfrm>
            <a:off x="2819400" y="5791200"/>
            <a:ext cx="8917757" cy="9144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pt-BR" sz="4400" b="1">
                <a:solidFill>
                  <a:srgbClr val="10233F"/>
                </a:solidFill>
                <a:latin typeface="Arial" charset="0"/>
                <a:ea typeface="Arial" charset="0"/>
                <a:cs typeface="Arial" charset="0"/>
              </a:rPr>
              <a:t>L</a:t>
            </a:r>
            <a:r>
              <a:rPr lang="pt-BR" sz="3600" b="1">
                <a:solidFill>
                  <a:srgbClr val="10233F"/>
                </a:solidFill>
                <a:latin typeface="Arial" charset="0"/>
                <a:ea typeface="Arial" charset="0"/>
                <a:cs typeface="Arial" charset="0"/>
              </a:rPr>
              <a:t>iderança, </a:t>
            </a:r>
            <a:r>
              <a:rPr lang="pt-BR" sz="4400" b="1">
                <a:solidFill>
                  <a:srgbClr val="10233F"/>
                </a:solidFill>
                <a:latin typeface="Arial" charset="0"/>
                <a:ea typeface="Arial" charset="0"/>
                <a:cs typeface="Arial" charset="0"/>
              </a:rPr>
              <a:t>E</a:t>
            </a:r>
            <a:r>
              <a:rPr lang="pt-BR" sz="3600" b="1">
                <a:solidFill>
                  <a:srgbClr val="10233F"/>
                </a:solidFill>
                <a:latin typeface="Arial" charset="0"/>
                <a:ea typeface="Arial" charset="0"/>
                <a:cs typeface="Arial" charset="0"/>
              </a:rPr>
              <a:t>xperiência e Oportunidade</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pt-BR" sz="4800" b="1">
                <a:solidFill>
                  <a:srgbClr val="FFFFFF"/>
                </a:solidFill>
                <a:latin typeface="Arial" charset="0"/>
                <a:ea typeface="Arial" charset="0"/>
                <a:cs typeface="Arial" charset="0"/>
              </a:rPr>
              <a:t>Estrutura dos Leo clubes</a:t>
            </a:r>
          </a:p>
        </p:txBody>
      </p:sp>
      <p:graphicFrame>
        <p:nvGraphicFramePr>
          <p:cNvPr id="6" name="Diagram 5"/>
          <p:cNvGraphicFramePr/>
          <p:nvPr>
            <p:extLst>
              <p:ext uri="{D42A27DB-BD31-4B8C-83A1-F6EECF244321}">
                <p14:modId xmlns:p14="http://schemas.microsoft.com/office/powerpoint/2010/main" val="1090708211"/>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2830777135"/>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358471" y="4765158"/>
            <a:ext cx="7833529" cy="1711842"/>
          </a:xfrm>
        </p:spPr>
        <p:txBody>
          <a:bodyPr/>
          <a:lstStyle/>
          <a:p>
            <a:r>
              <a:rPr lang="pt-BR" sz="4800" dirty="0">
                <a:solidFill>
                  <a:schemeClr val="tx2"/>
                </a:solidFill>
              </a:rPr>
              <a:t>Estabelecida em</a:t>
            </a:r>
            <a:r>
              <a:rPr lang="pt-BR" dirty="0">
                <a:solidFill>
                  <a:schemeClr val="tx2"/>
                </a:solidFill>
              </a:rPr>
              <a:t> </a:t>
            </a:r>
            <a:r>
              <a:rPr lang="pt-BR" sz="9600" dirty="0">
                <a:solidFill>
                  <a:schemeClr val="tx2"/>
                </a:solidFill>
              </a:rPr>
              <a:t>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06A8C181-E056-415E-9B59-40F04FA43837}">
  <ds:schemaRefs>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a7495015-d16d-4dd1-a72f-488cd8119f34"/>
    <ds:schemaRef ds:uri="http://purl.org/dc/dcmitype/"/>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TotalTime>
  <Words>4552</Words>
  <Application>Microsoft Office PowerPoint</Application>
  <PresentationFormat>Widescreen</PresentationFormat>
  <Paragraphs>344</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1330</cp:revision>
  <cp:lastPrinted>2017-06-29T03:55:04Z</cp:lastPrinted>
  <dcterms:created xsi:type="dcterms:W3CDTF">2016-11-15T15:12:50Z</dcterms:created>
  <dcterms:modified xsi:type="dcterms:W3CDTF">2023-05-24T20:02:48Z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