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70636" autoAdjust="0"/>
  </p:normalViewPr>
  <p:slideViewPr>
    <p:cSldViewPr showGuides="1">
      <p:cViewPr varScale="1">
        <p:scale>
          <a:sx n="60" d="100"/>
          <a:sy n="60" d="100"/>
        </p:scale>
        <p:origin x="84" y="43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14562"/>
    </p:cViewPr>
  </p:sorterViewPr>
  <p:notesViewPr>
    <p:cSldViewPr showGuides="1">
      <p:cViewPr>
        <p:scale>
          <a:sx n="90" d="100"/>
          <a:sy n="90" d="100"/>
        </p:scale>
        <p:origin x="76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fi-FI">
              <a:latin typeface="Arial" panose="020B0604020202020204" pitchFamily="34" charset="0"/>
              <a:cs typeface="Arial" panose="020B0604020202020204" pitchFamily="34" charset="0"/>
            </a:rPr>
            <a:t>Sponsoroiva lionsklubi</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fi-FI">
              <a:latin typeface="Arial" panose="020B0604020202020204" pitchFamily="34" charset="0"/>
              <a:cs typeface="Arial" panose="020B0604020202020204" pitchFamily="34" charset="0"/>
            </a:rPr>
            <a:t>Leoneuvoja</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fi-FI">
              <a:latin typeface="Arial" panose="020B0604020202020204" pitchFamily="34" charset="0"/>
              <a:cs typeface="Arial" panose="020B0604020202020204" pitchFamily="34" charset="0"/>
            </a:rPr>
            <a:t>Leoklubin hallitus</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fi-FI">
              <a:latin typeface="Arial" panose="020B0604020202020204" pitchFamily="34" charset="0"/>
              <a:cs typeface="Arial" panose="020B0604020202020204" pitchFamily="34" charset="0"/>
            </a:rPr>
            <a:t>Hallituksen toimikunnat</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fi-FI">
              <a:latin typeface="Arial" panose="020B0604020202020204" pitchFamily="34" charset="0"/>
              <a:cs typeface="Arial" panose="020B0604020202020204" pitchFamily="34" charset="0"/>
            </a:rPr>
            <a:t>Leoklubin jäsenet</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fi-FI" sz="1800" b="1">
              <a:latin typeface="Arial" panose="020B0604020202020204" pitchFamily="34" charset="0"/>
              <a:cs typeface="Arial" panose="020B0604020202020204" pitchFamily="34" charset="0"/>
            </a:rPr>
            <a:t>Alpha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fi-FI" sz="1800" b="1">
              <a:latin typeface="Arial" panose="020B0604020202020204" pitchFamily="34" charset="0"/>
              <a:cs typeface="Arial" panose="020B0604020202020204" pitchFamily="34" charset="0"/>
            </a:rPr>
            <a:t>Omega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fi-FI" sz="1800" b="1">
              <a:latin typeface="Arial" panose="020B0604020202020204" pitchFamily="34" charset="0"/>
              <a:cs typeface="Arial" panose="020B0604020202020204" pitchFamily="34" charset="0"/>
            </a:rPr>
            <a:t>Koulussa toimiva</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fi-FI" sz="1600" b="1" dirty="0">
              <a:latin typeface="Arial" panose="020B0604020202020204" pitchFamily="34" charset="0"/>
              <a:cs typeface="Arial" panose="020B0604020202020204" pitchFamily="34" charset="0"/>
            </a:rPr>
            <a:t>Paikka-kunnalla toimiva</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fi-FI"/>
            <a:t>Jäsen</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fi-FI"/>
            <a:t>Klubi</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fi-FI"/>
            <a:t>Lohko</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fi-FI"/>
            <a:t>Alue</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fi-FI"/>
            <a:t>Piiri</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fi-FI"/>
            <a:t>Moninkertaispiiri</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fi-FI"/>
            <a:t>Kansainvälinen hallitus</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fi-FI"/>
            <a:t>Kansainvälinen päämaja</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i-FI"/>
            <a:t>Lohko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i-FI"/>
            <a:t>Lohko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fi-FI"/>
            <a:t>Alue</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i-FI"/>
            <a:t>Lohko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fi-FI"/>
            <a:t>Piiri</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fi-FI"/>
            <a:t>Alue</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fi-FI">
              <a:latin typeface="Arial" panose="020B0604020202020204" pitchFamily="34" charset="0"/>
              <a:cs typeface="Arial" panose="020B0604020202020204" pitchFamily="34" charset="0"/>
            </a:rPr>
            <a:t>Lions Clubs International Foundation</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fi-FI">
              <a:latin typeface="Arial" panose="020B0604020202020204" pitchFamily="34" charset="0"/>
              <a:cs typeface="Arial" panose="020B0604020202020204" pitchFamily="34" charset="0"/>
            </a:rPr>
            <a:t>Vuosikokous</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fi-FI">
              <a:latin typeface="Arial" panose="020B0604020202020204" pitchFamily="34" charset="0"/>
              <a:cs typeface="Arial" panose="020B0604020202020204" pitchFamily="34" charset="0"/>
            </a:rPr>
            <a:t>Jäsenyys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fi-FI">
              <a:latin typeface="Arial" panose="020B0604020202020204" pitchFamily="34" charset="0"/>
              <a:cs typeface="Arial" panose="020B0604020202020204" pitchFamily="34" charset="0"/>
            </a:rPr>
            <a:t>Palveluaktiviteetit</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fi-FI">
              <a:latin typeface="Arial" panose="020B0604020202020204" pitchFamily="34" charset="0"/>
              <a:cs typeface="Arial" panose="020B0604020202020204" pitchFamily="34" charset="0"/>
            </a:rPr>
            <a:t>Johtajakoulutus</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fi-FI">
              <a:latin typeface="Arial" panose="020B0604020202020204" pitchFamily="34" charset="0"/>
              <a:cs typeface="Arial" panose="020B0604020202020204" pitchFamily="34" charset="0"/>
            </a:rPr>
            <a:t>Jäsentoiminta ja -tuki</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fi-FI">
              <a:latin typeface="Arial" panose="020B0604020202020204" pitchFamily="34" charset="0"/>
              <a:cs typeface="Arial" panose="020B0604020202020204" pitchFamily="34" charset="0"/>
            </a:rPr>
            <a:t>Piiri- ja klubihallinto</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fi-FI">
              <a:latin typeface="Arial" panose="020B0604020202020204" pitchFamily="34" charset="0"/>
              <a:cs typeface="Arial" panose="020B0604020202020204" pitchFamily="34" charset="0"/>
            </a:rPr>
            <a:t>Markkinointi</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fi-FI">
              <a:latin typeface="Arial" panose="020B0604020202020204" pitchFamily="34" charset="0"/>
              <a:cs typeface="Arial" panose="020B0604020202020204" pitchFamily="34" charset="0"/>
            </a:rPr>
            <a:t>Lakiasiat</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fi-FI">
              <a:latin typeface="Arial" panose="020B0604020202020204" pitchFamily="34" charset="0"/>
              <a:cs typeface="Arial" panose="020B0604020202020204" pitchFamily="34" charset="0"/>
            </a:rPr>
            <a:t>Tietotekniikka</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fi-FI">
              <a:latin typeface="Arial" panose="020B0604020202020204" pitchFamily="34" charset="0"/>
              <a:cs typeface="Arial" panose="020B0604020202020204" pitchFamily="34" charset="0"/>
            </a:rPr>
            <a:t>Talous</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fi-FI" sz="3100" kern="1200">
              <a:latin typeface="Arial" panose="020B0604020202020204" pitchFamily="34" charset="0"/>
              <a:cs typeface="Arial" panose="020B0604020202020204" pitchFamily="34" charset="0"/>
            </a:rPr>
            <a:t>Sponsoroiva lionsklubi</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fi-FI" sz="3100" kern="1200">
              <a:latin typeface="Arial" panose="020B0604020202020204" pitchFamily="34" charset="0"/>
              <a:cs typeface="Arial" panose="020B0604020202020204" pitchFamily="34" charset="0"/>
            </a:rPr>
            <a:t>Leoklubin hallitus</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fi-FI" sz="3100" kern="1200">
              <a:latin typeface="Arial" panose="020B0604020202020204" pitchFamily="34" charset="0"/>
              <a:cs typeface="Arial" panose="020B0604020202020204" pitchFamily="34" charset="0"/>
            </a:rPr>
            <a:t>Hallituksen toimikunnat</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fi-FI" sz="3100" kern="1200">
              <a:latin typeface="Arial" panose="020B0604020202020204" pitchFamily="34" charset="0"/>
              <a:cs typeface="Arial" panose="020B0604020202020204" pitchFamily="34" charset="0"/>
            </a:rPr>
            <a:t>Leoklubin jäsenet</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fi-FI" sz="3100" kern="1200">
              <a:latin typeface="Arial" panose="020B0604020202020204" pitchFamily="34" charset="0"/>
              <a:cs typeface="Arial" panose="020B0604020202020204" pitchFamily="34" charset="0"/>
            </a:rPr>
            <a:t>Leoneuvoja</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latin typeface="Arial" panose="020B0604020202020204" pitchFamily="34" charset="0"/>
              <a:cs typeface="Arial" panose="020B0604020202020204" pitchFamily="34" charset="0"/>
            </a:rPr>
            <a:t>Alpha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latin typeface="Arial" panose="020B0604020202020204" pitchFamily="34" charset="0"/>
              <a:cs typeface="Arial" panose="020B0604020202020204" pitchFamily="34" charset="0"/>
            </a:rPr>
            <a:t>Omega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latin typeface="Arial" panose="020B0604020202020204" pitchFamily="34" charset="0"/>
              <a:cs typeface="Arial" panose="020B0604020202020204" pitchFamily="34" charset="0"/>
            </a:rPr>
            <a:t>Koulussa toimiva</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1" kern="1200" dirty="0">
              <a:latin typeface="Arial" panose="020B0604020202020204" pitchFamily="34" charset="0"/>
              <a:cs typeface="Arial" panose="020B0604020202020204" pitchFamily="34" charset="0"/>
            </a:rPr>
            <a:t>Paikka-kunnalla toimiva</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Jäsen</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Klubi</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Lohko</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Alue</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Piiri</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Moninkertaispiiri</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Kansainvälinen hallitus</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Kansainvälinen päämaja</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Lohko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Lohko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Alue</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Lohko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Alue</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Piiri</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Lions Clubs International Foundation</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Vuosikokous</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Jäsenyys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Palveluaktiviteetit</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Johtajakoulutus</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Jäsentoiminta ja -tuki</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Piiri- ja klubihallinto</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Markkinointi</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Lakiasiat</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Tietotekniikka</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Talous</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5/17/2023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400">
                <a:latin typeface="Arial" panose="020B0604020202020204" pitchFamily="34" charset="0"/>
                <a:cs typeface="Arial" panose="020B0604020202020204" pitchFamily="34" charset="0"/>
              </a:rPr>
              <a:t>On tärkeää, että kaikki jäsenet tuntevat Lions Clubs Internationalin historian, organisaation, palvelun ja jäsenyyden. Kun ymmärrämme nämä perusasiat, varmistamme että maailman suurin palvelujärjestö toimii vielä pitkälle tulevaisuudessa. </a:t>
            </a: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solidFill>
                  <a:srgbClr val="000000"/>
                </a:solidFill>
                <a:latin typeface="Arial" panose="020B0604020202020204" pitchFamily="34" charset="0"/>
                <a:cs typeface="Arial" panose="020B0604020202020204" pitchFamily="34" charset="0"/>
              </a:rPr>
              <a:t>Vuonna </a:t>
            </a:r>
            <a:r>
              <a:rPr lang="fi-FI" b="1">
                <a:solidFill>
                  <a:srgbClr val="000000"/>
                </a:solidFill>
                <a:latin typeface="Arial" panose="020B0604020202020204" pitchFamily="34" charset="0"/>
                <a:cs typeface="Arial" panose="020B0604020202020204" pitchFamily="34" charset="0"/>
              </a:rPr>
              <a:t>1973</a:t>
            </a:r>
            <a:r>
              <a:rPr lang="fi-FI">
                <a:solidFill>
                  <a:srgbClr val="000000"/>
                </a:solidFill>
                <a:latin typeface="Arial" panose="020B0604020202020204" pitchFamily="34" charset="0"/>
                <a:cs typeface="Arial" panose="020B0604020202020204" pitchFamily="34" charset="0"/>
              </a:rPr>
              <a:t> LCIF perusti Melvin Jones -jäsenyysohjelman. Tämä tunnustus on säätiön korkein kunnianosoitus. </a:t>
            </a:r>
          </a:p>
          <a:p>
            <a:r>
              <a:rPr lang="fi-FI">
                <a:solidFill>
                  <a:srgbClr val="000000"/>
                </a:solidFill>
                <a:latin typeface="Arial" panose="020B0604020202020204" pitchFamily="34" charset="0"/>
                <a:cs typeface="Arial" panose="020B0604020202020204" pitchFamily="34" charset="0"/>
              </a:rPr>
              <a:t> </a:t>
            </a:r>
          </a:p>
          <a:p>
            <a:r>
              <a:rPr lang="fi-FI">
                <a:solidFill>
                  <a:srgbClr val="000000"/>
                </a:solidFill>
                <a:latin typeface="Arial" panose="020B0604020202020204" pitchFamily="34" charset="0"/>
                <a:cs typeface="Arial" panose="020B0604020202020204" pitchFamily="34" charset="0"/>
              </a:rPr>
              <a:t>Melvin Jones -jäsenyys on LCIF:n perusta: sen kautta LCIF saa 70 prosenttia tuloistaan. Melvin Jones -jäsenyys on tunnustus humanitaarisesta työstä. Jäsenyys myönnetään henkilölle, joka lahjoittaa 1000 dollaria LCIF:lle tai henkilölle, joiden puolesta joku muu tekee lahjoituksen.</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400">
                <a:latin typeface="Arial" panose="020B0604020202020204" pitchFamily="34" charset="0"/>
                <a:cs typeface="Arial" panose="020B0604020202020204" pitchFamily="34" charset="0"/>
              </a:rPr>
              <a:t>Myös vuonna 1973, järjestö ottaa lämpimästi vastaan miljoonannen jäsenensä.</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Toinen historiallinen kohokohta Lions Clubs Internationalin historiassa on vuosi </a:t>
            </a:r>
            <a:r>
              <a:rPr lang="fi-FI" b="1">
                <a:latin typeface="Arial" panose="020B0604020202020204" pitchFamily="34" charset="0"/>
                <a:cs typeface="Arial" panose="020B0604020202020204" pitchFamily="34" charset="0"/>
              </a:rPr>
              <a:t>1987</a:t>
            </a:r>
            <a:r>
              <a:rPr lang="fi-FI">
                <a:latin typeface="Arial" panose="020B0604020202020204" pitchFamily="34" charset="0"/>
                <a:cs typeface="Arial" panose="020B0604020202020204" pitchFamily="34" charset="0"/>
              </a:rPr>
              <a:t>, jolloin naiset otettiin mukaan jäseniksi.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Tänään naiset ovat nopeimmin kasvava jäsenryhmä ja he tuovat mukanaan uusia ideoita, energiaa ja taitoja.</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2018 valitsimme ensimmäisen naispuolisen varapresidentin, Gudrun Yngvadottirin. </a:t>
            </a:r>
          </a:p>
          <a:p>
            <a:endParaRPr lang="en-US"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b="1">
                <a:latin typeface="Arial" panose="020B0604020202020204" pitchFamily="34" charset="0"/>
                <a:cs typeface="Arial" panose="020B0604020202020204" pitchFamily="34" charset="0"/>
              </a:rPr>
              <a:t>1988</a:t>
            </a:r>
            <a:r>
              <a:rPr lang="fi-FI">
                <a:latin typeface="Arial" panose="020B0604020202020204" pitchFamily="34" charset="0"/>
                <a:cs typeface="Arial" panose="020B0604020202020204" pitchFamily="34" charset="0"/>
              </a:rPr>
              <a:t> Kansainvälinen rauhanjulistekilpailu perustettiin, jotta nuoret ihmiset voivat ilmaista näkemyksensä rauhasta. Joka vuosi lionsklubit kaikkialla maailmassa sponsoroivat paikallisia kilpailuja. </a:t>
            </a:r>
          </a:p>
          <a:p>
            <a:endParaRPr lang="en-US"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Carter Centerin ja Lions Clubs Internationalin säätiön yhteistyösuhde, nimeltään Lions-Carter Center SightFirst Initiative, perustettiin vuonna 1999. 2014 Yhdysvaltain entinen presidentti Jimmy Carter puhui tilaisuudessa, jossa hän pyysi tämän aloitteen laajentamista:</a:t>
            </a:r>
          </a:p>
          <a:p>
            <a:r>
              <a:rPr lang="fi-FI"/>
              <a:t>“Jo 20 vuoden ajan yhteistyösuhteemme Lions Clubs Internationalin säätiön kanssa on ollut erittäin tärkeä Carter Centerin tukemisessa taistelussa vähälle huomiolle jääviä tauteja vastaan,” sanoi presidentti Carter. “Lionien jatkuva taloudellinen tuki auttaa Carter Centeriä, paikallisia lionsklubeja ja muita kansallisia yhteistyökumppaneita eliminoimaan ehkäistävän sokeuden joissakin maailman köyhimmistä maista.”</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b="1">
                <a:latin typeface="Arial" panose="020B0604020202020204" pitchFamily="34" charset="0"/>
                <a:cs typeface="Arial" panose="020B0604020202020204" pitchFamily="34" charset="0"/>
              </a:rPr>
              <a:t>2005</a:t>
            </a:r>
            <a:r>
              <a:rPr lang="fi-FI">
                <a:latin typeface="Arial" panose="020B0604020202020204" pitchFamily="34" charset="0"/>
                <a:cs typeface="Arial" panose="020B0604020202020204" pitchFamily="34" charset="0"/>
              </a:rPr>
              <a:t> Lions Clubs Internationalin säätiö käynnisti SightFirst II -kampanjan, joka on toinen suuren mittakaavan varainkeruukampanja näkökykyyn liittyvien palvelujen hankkimiseksi kaikkialla maailmassa. Vuoden 2008 kansainvälisessä vuosikokouksessa ilmoitettiin, että kampanjan aikana on kerätty US$205 miljoonaa dollaria. </a:t>
            </a:r>
          </a:p>
          <a:p>
            <a:endParaRPr lang="en-US"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latin typeface="Arial" panose="020B0604020202020204" pitchFamily="34" charset="0"/>
                <a:cs typeface="Arial" panose="020B0604020202020204" pitchFamily="34" charset="0"/>
              </a:rPr>
              <a:t>2008</a:t>
            </a:r>
            <a:r>
              <a:rPr lang="fi-FI">
                <a:latin typeface="Arial" panose="020B0604020202020204" pitchFamily="34" charset="0"/>
                <a:cs typeface="Arial" panose="020B0604020202020204" pitchFamily="34" charset="0"/>
              </a:rPr>
              <a:t> Sichuanin provinssissa Kiinassa tapahtui suurta tuhoa aiheuttanut maanjäristys. Kiinan lionit aloittivat nopeasti avustustyön ja hankkivat välitöntä ja pitkän aikavälin apua ja tukea tuhansille uhreille.    </a:t>
            </a:r>
          </a:p>
          <a:p>
            <a:endParaRPr lang="en-US"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12.1.2010 Haitissa tapahtui 7.0 magnitudin maanjäristys. Maailman lionit vastasivat nopeasti ja hankkivat lahjoituksia, palveluja ja apua. Kolmessa kuukaudessa Lionien ”Hope for Haiti” -aloitteen kautta kerättiin $4,2 miljoonaa lahjoituksina ja lionit jatkavat pitkän aikavälin rakennustöitä ja avustustöitä alueella.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fi-FI">
                <a:latin typeface="Arial" panose="020B0604020202020204" pitchFamily="34" charset="0"/>
                <a:cs typeface="Arial" panose="020B0604020202020204" pitchFamily="34" charset="0"/>
              </a:rPr>
              <a:t>Lionit ovat palvelleet paikkakuntiaan jo lähes sadan vuoden ajan ja edistäneet miljoonien ihmisten hyvinvointia eri puolilla maailmaa. 100-vuotisjuhlan palvelutavoitteemme saavuttamiseksi me pyysimme lioneita tukemaan aloitettamme palvella 100 miljoonaa ihmistä 30.6.2018 mennessä. Emme vain saavuttaneet tavoitettamme vaan enemmän kuin tuplasimme sen, palvellen yli 246 miljoonaa ihmistä! </a:t>
            </a:r>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2017-18 Lions International aloitti matkan, jolla keskitytään viiteen maailmanlaajuiseen palvelukohteeseen: diabetes, ympäristö, nälän helpottaminen, lapsuusiän syöpä ja näkökyky. Lionit keskittyvät palveluaktiviteetteihin, joita paikkakunnilla tarvitaan; mutta Lions International tukee entistä vahvemmin näitä viittä maailmanlaajuista palvelukohdetta.</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sz="1400">
                <a:latin typeface="Arial" panose="020B0604020202020204" pitchFamily="34" charset="0"/>
                <a:cs typeface="Arial" panose="020B0604020202020204" pitchFamily="34" charset="0"/>
              </a:rPr>
              <a:t>Katsotaan ensin joitakin Lions Clubs Internationalin historiallisia kohokohtia.</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Kesäkuussa 2017 Lions International juhli palvelun sataa vuotta Chicagossa, jossa järjestö on perustettu. Lionit matkustivat kaikkialta maailmasta juhlimaan tätä uskomatonta tilaisuutta.</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Nämä historialliset kohokohdat edustavat vain pientä osaa Lions Clubs Internationalin historiasta ja te olette osa tätä historiaa jäsenyytenne kautta.</a:t>
            </a:r>
          </a:p>
          <a:p>
            <a:endParaRPr lang="en-US"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Toinen tärkeä osa lionina olemista on ymmärtää Lions Clubs Internationalin organisaation rakenne.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Tämä organisaatio alkaa sinusta, jäsenestä, ja klubistasi. Mutta kuten kaikissa suurissa organisaatioissa, siinä on useita eri tasoja, joista jokainen tukee toisia.</a:t>
            </a:r>
          </a:p>
          <a:p>
            <a:endParaRPr lang="en-US"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Nämä ympyrät esittävät Lions clubs Internationalin rakennetta.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Tämän keskellä on lionsklubin jäsen.
</a:t>
            </a:r>
            <a:br>
              <a:rPr lang="fi-FI">
                <a:latin typeface="Arial" panose="020B0604020202020204" pitchFamily="34" charset="0"/>
                <a:cs typeface="Arial" panose="020B0604020202020204" pitchFamily="34" charset="0"/>
              </a:rPr>
            </a:br>
            <a:r>
              <a:rPr lang="fi-FI">
                <a:latin typeface="Arial" panose="020B0604020202020204" pitchFamily="34" charset="0"/>
                <a:cs typeface="Arial" panose="020B0604020202020204" pitchFamily="34" charset="0"/>
              </a:rPr>
              <a:t> Lionjäsenistä alkaa palveluketju joka kulkee organisaation koko rakenteen läpi. Lionjäseniä on maailmassa tällä hetkellä yli 1,45 miljoonaa. </a:t>
            </a:r>
          </a:p>
          <a:p>
            <a:endParaRPr lang="en-US"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Lionjäsenet yhdessä muodostavat lionsklubin.  Järjestössämme on tällä hetkellä noin 46 000 klubia.  Klubijäsenet valitsevat klubivirkailijat johtamaan klubin toimintaa kun se vastaa paikkakunnan tarpeisiin. </a:t>
            </a:r>
          </a:p>
          <a:p>
            <a:endParaRPr lang="en-US"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Klubivirkailijoita ovat presidentti, edellinen presidentti, varapresidentit, sihteeri ja rahastonhoitaja. Klubin rakenteessa on myös Maailmanlaajuisen toimintaryhmän puheenjohtajat, markkinointijohtaja sekä toimikuntien jäsenet.  Klubimestari ja tail twister ovat mahdollisia lisärooleja</a:t>
            </a:r>
            <a:r>
              <a:rPr lang="fi-FI" baseline="0">
                <a:latin typeface="Arial" panose="020B0604020202020204" pitchFamily="34" charset="0"/>
                <a:cs typeface="Arial" panose="020B0604020202020204" pitchFamily="34" charset="0"/>
              </a:rPr>
              <a:t>. </a:t>
            </a:r>
          </a:p>
          <a:p>
            <a:r>
              <a:rPr lang="fi-FI">
                <a:latin typeface="Arial" panose="020B0604020202020204" pitchFamily="34" charset="0"/>
                <a:cs typeface="Arial" panose="020B0604020202020204" pitchFamily="34" charset="0"/>
              </a:rPr>
              <a:t>Klubimestarit ovat vastuussa klubin omaisuudesta ja tarvikkeista, kuten liput, lippumerkit ja nuijat. </a:t>
            </a:r>
          </a:p>
          <a:p>
            <a:r>
              <a:rPr lang="fi-FI">
                <a:latin typeface="Arial" panose="020B0604020202020204" pitchFamily="34" charset="0"/>
                <a:cs typeface="Arial" panose="020B0604020202020204" pitchFamily="34" charset="0"/>
              </a:rPr>
              <a:t>Jotkut klubit valitsevat tail twisterin, joka on vastuussa yleisestä tunnelmasta ja joka innostaa kaikkia osallistumaan klubin kokouksissa. </a:t>
            </a:r>
          </a:p>
          <a:p>
            <a:endParaRPr lang="en-US"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Klubipresidentilä on tärkeä rooli klubin toiminnassa ja hyvinvoinnissa.  Presidentti on klubin ”päähallintovirkailija” - hän kutsuu koolle klubin ja hallituksen kokoukset, johtaa kokouksia tehokkaasti, nimittää pysyvät ja erityistoimikunnat ja hän toimii piirikuvernöörin neuvoa-antavan toimikunnan aktiivisena jäsenenä lohkossa, jossa klubi sijaitsee.   </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On tärkeää muistaa, että klubin presidentin asema määritellään klubin hallituksen ohjeissa. </a:t>
            </a:r>
          </a:p>
          <a:p>
            <a:endParaRPr lang="en-US" dirty="0"/>
          </a:p>
          <a:p>
            <a:r>
              <a:rPr lang="fi-FI" dirty="0">
                <a:latin typeface="Arial" panose="020B0604020202020204" pitchFamily="34" charset="0"/>
                <a:cs typeface="Arial" panose="020B0604020202020204" pitchFamily="34" charset="0"/>
              </a:rPr>
              <a:t>Klubipresidentin tulisi johtaa tehokkaita ja mukavia kokouksia.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dirty="0">
                <a:latin typeface="Arial" panose="020B0604020202020204" pitchFamily="34" charset="0"/>
                <a:cs typeface="Arial" panose="020B0604020202020204" pitchFamily="34" charset="0"/>
              </a:rPr>
              <a:t>Hänellä on myös haasteena pitää jäsenet mukana toiminnassa kaikissa klubin aktiviteeteissa ja tilaisuuksissa. Jäsenten nimittäminen toimikuntiin tai klubin muihin virkoihin on tehokas tapa lisätä jäsenten aktiivista osallistumista. Tehokas presidentti inspiroi jäseniä saavuttamaan heidän oman potentiaalinsa.  </a:t>
            </a:r>
          </a:p>
          <a:p>
            <a:endParaRPr lang="en-US"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Seuraava rengas lionien rakenteessa edustaa lohkoa.  Lohkot koostuvat 4-8 lionsklubista samalla maantieteellisellä alueella.  Klubidelegaatit lohkon alueella voivat valita lohkon puheenjohtajan, mutta tavallisempi vaihtoehto on että piirikuvernööri nimittää lionin tähän virkaan.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Lohkon puheenjohtajat toimivat neuvojina, auttavat ongelmien ratkomisessa ja etsivät toimintamahdollisuuksia klubille. He ovat myös aktiivisesti mukana uusien klubien perustamisessa.</a:t>
            </a:r>
          </a:p>
          <a:p>
            <a:endParaRPr lang="en-US"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Lohkon puheenjohtajan tehtävät koordinoidaan alueellisella tasolla.  Alueen puheenjohtaja vastaa alueen johtamisesta ja opastaa lohkojen puheenjohtajia heidän työssään.  Alueen puheenjohtajan toimi on valinnanvarainen.</a:t>
            </a:r>
          </a:p>
          <a:p>
            <a:endParaRPr lang="en-US"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Seuraava rinki on piiri. Järjestömme on jaettu suunnilleen 745 piiriin ja jokaista niitä johtaa piirikuvernööritiimi. </a:t>
            </a:r>
          </a:p>
          <a:p>
            <a:endParaRPr lang="en-US"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i-FI" dirty="0">
                <a:latin typeface="Arial" panose="020B0604020202020204" pitchFamily="34" charset="0"/>
                <a:ea typeface="Helvetica" panose="020B0604020202020204" pitchFamily="34" charset="0"/>
                <a:cs typeface="Arial" panose="020B0604020202020204" pitchFamily="34" charset="0"/>
              </a:rPr>
              <a:t>Lions Clubs International perustettiin Melvin Jonesin unelman pohjalta. Hän oli amerikkalainen yritysjohtaja, joka kuului Business Circle of Chicago -nimiseen klubiin.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i-FI" dirty="0">
                <a:latin typeface="Arial" panose="020B0604020202020204" pitchFamily="34" charset="0"/>
                <a:ea typeface="Helvetica" panose="020B0604020202020204" pitchFamily="34" charset="0"/>
                <a:cs typeface="Arial" panose="020B0604020202020204" pitchFamily="34" charset="0"/>
              </a:rPr>
              <a:t>Melvin Jones uskoi, että paikallisten liikkeenharjoittajien klubien tulisi laajentaa toimintaansa pelkän elinkeinotoiminnan ulkopuolelle, toimien myös paikkakuntiensa hyväksi.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i-FI" b="1" dirty="0">
                <a:latin typeface="Arial" panose="020B0604020202020204" pitchFamily="34" charset="0"/>
                <a:ea typeface="Helvetica" panose="020B0604020202020204" pitchFamily="34" charset="0"/>
                <a:cs typeface="Arial" panose="020B0604020202020204" pitchFamily="34" charset="0"/>
              </a:rPr>
              <a:t>1917</a:t>
            </a:r>
            <a:r>
              <a:rPr lang="fi-FI" dirty="0">
                <a:latin typeface="Arial" panose="020B0604020202020204" pitchFamily="34" charset="0"/>
                <a:ea typeface="Helvetica" panose="020B0604020202020204" pitchFamily="34" charset="0"/>
                <a:cs typeface="Arial" panose="020B0604020202020204" pitchFamily="34" charset="0"/>
              </a:rPr>
              <a:t> hän otti yhteyttä muihin itsenäisesti toimiviin järjestöihin eri puolilla maata ja hän kutsui heidät kokoukseen.   Useimmat suostuivat yhdistymään yhdeksi ryhmäksi, ottaen nimekseen ryhmän suurimman jäsenen, Indianassa toimivan nimen Association of Lions Clubs.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i-FI" dirty="0">
                <a:latin typeface="Arial" panose="020B0604020202020204" pitchFamily="34" charset="0"/>
                <a:ea typeface="Helvetica" panose="020B0604020202020204" pitchFamily="34" charset="0"/>
                <a:cs typeface="Arial" panose="020B0604020202020204" pitchFamily="34" charset="0"/>
              </a:rPr>
              <a:t>Ensimmäinen vuosikokous järjestettiin saman vuoden lokakuussa Dallasissa, jossa säännöt hyväksyttiin ja ensimmäiseksi presidentiksi valittiin  Dr. W.P. Woods.  Jones valittiin sihteeriksi, mistä alkoi hänen 44-vuotinen uransa järjestössä.</a:t>
            </a:r>
          </a:p>
          <a:p>
            <a:endParaRPr lang="en-US" dirty="0"/>
          </a:p>
          <a:p>
            <a:r>
              <a:rPr lang="fi-FI" dirty="0">
                <a:latin typeface="Arial" panose="020B0604020202020204" pitchFamily="34" charset="0"/>
                <a:cs typeface="Arial" panose="020B0604020202020204" pitchFamily="34" charset="0"/>
              </a:rPr>
              <a:t>Melvin Jones selitti omaa ajatustapaansa muiden auttamiseksi tällä tavalla: “Et pääse kovinkaan pitkälle ennen kun teet jotain jonkun toisen hyväksi.”</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Yli sadan vuoden ajan maailman lionit ovat toteuttaneet Jonesin sanoja toimimalla paikallisella, kansallisella ja kansainvälisellä tasolla.</a:t>
            </a: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Piirikuvernööri johtaa piirihallitusta johon kuuluu edellinen piirikuvernööri, ensimmäinen ja toinen varapiirikuvernööri, hallituksen sihteeri-rahastonhoitaja (tai hallituksen sihteeri ja rahastonhoitaja), Maailmanlaajuisen toimintaryhmän piirin koordinaattorit ja lohkon ja alueen puheenjohtajat. Joillain piireillä on muitakin hallituksen jäseniä, riippuen heidän piirin säännöstä ja ohjesäännöstä. </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Piirit koostuvat tavallisesti 35 klubista ja 1 250 hyvässä asemassa olevasta lionjäsenestä. </a:t>
            </a:r>
          </a:p>
          <a:p>
            <a:endParaRPr lang="en-US"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Piirin johtavana hallintovirkailijana piirikuvernöörillä on useita vastuualueita. Hän toimii piirin puheenjohtajana Maailmanlaajuisessa toimintaryhmässä, tukee jäsenkasvua, uusien klubien kehittämistä, johtajakoulutusta ja humanitaarista palvelua piirin klubien kautta.</a:t>
            </a:r>
          </a:p>
          <a:p>
            <a:endParaRPr lang="fi-FI" dirty="0"/>
          </a:p>
          <a:p>
            <a:r>
              <a:rPr lang="fi-FI" dirty="0"/>
              <a:t>Lisäksi hän mainostaa Lions Clubs Internationalin säätiötä ja palveluaktiviteetteja, toimii puheenjohtajana hallituksen kokouksissa, vuosikokouksessa ja muissa piirin kokouksissa, tukee piirin klubien hyvinvointia ja hallinnoi piirin talousasioita. </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Ensimmäinen varapiirikuvernööri, piirikuvernöörin johdolla ja valvonnassa, on piirin päähallintovirkailijan avustaja ja hän edustaa piirikuvernööriä. Ensimmäinen varapiirikuvernööri käyttää runsaasti aikaa piirikuvernöörin virkaan valmistautumiseen ja hän käyttää niitä tietoja ja taitoja, joita hän on oppinut tähän mennessä. Hän osallistuu myös piirikuvernöörin tehtävien suorittamiseen kuten klubivierailujen suorittaminen jos piirikuvernööri pyytää ja hän pyrkii käyttämään piirin ja klubin hallintotyökaluja tutustuakseen niihin paremmin.</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Toinen varapiirikuvernööri käyttää runsaasti aikaa klubin ja piirin sääntöihin, toimintatapoihin ja ohjelmiin tutustumiseen. </a:t>
            </a:r>
          </a:p>
          <a:p>
            <a:r>
              <a:rPr lang="fi-FI"/>
              <a:t>Lisäksi piirikuvernööri voi pyytää heitä johtamaan kokouksia tai suorittaa klubivierailuja.</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Seuraava rengas lionien rakenteessa edustaa moninkertaispiiriä.  Moninkertaispiirit muodostuvat kahdesta tai useammasta piiristä tietyllä alueella, joka on määritelty kansainvälisen hallituksen toimesta. Moninkertaispiirien sisällä olevia piirejä kutsutaan alapiireiksi.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Jotkut piirit eivät kuulu moninkertaispiiriin.  Näitä piirejä kutsutaan yksittäispiireiksi.</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Vuosittaiset piirin ja moninkertaispiirin vuosikokoukset antavat lioneille mahdollisuuden valita virkailijat, kertoa parhaista toimintatavoista, parantaa johtamistaitoja ja nauttia muiden seurasta ja pitää hauskaa.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Kansainväliseen organisaatioon kuuluvat kansainvälinen presidentti, edellinen kansainvälinen presidentti, kansainvälinen ensimmäinen varapresidentti, kansainvälinen toinen varapresidentti,  kansainvälinen kolmas varapresidentti, kansainväliset johtajat, kansainvälisen hallituksen jäsenet ja hallintovirkailijat, joita ovat hallintojohtaja, sihteeri ja rahastonhoitaja.</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Kansainvälinen hallitus hyväksyy järjestön säännöt ja toimintatavat,</a:t>
            </a:r>
          </a:p>
          <a:p>
            <a:r>
              <a:rPr lang="fi-FI" dirty="0">
                <a:latin typeface="Arial" panose="020B0604020202020204" pitchFamily="34" charset="0"/>
                <a:cs typeface="Arial" panose="020B0604020202020204" pitchFamily="34" charset="0"/>
              </a:rPr>
              <a:t>jotka pätevät sekä ohjelmiin että aloitteisiin, joita päämajan henkilökunta kehittävät ja tukevat.</a:t>
            </a:r>
          </a:p>
          <a:p>
            <a:endParaRPr 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Kansainvälisen hallituksen jäsenet valitaan kahdeksan vaalipiirin alueelta: </a:t>
            </a:r>
          </a:p>
          <a:p>
            <a:pPr marL="228600" indent="-228600">
              <a:buAutoNum type="arabicPeriod"/>
            </a:pPr>
            <a:r>
              <a:rPr lang="fi-FI" dirty="0">
                <a:latin typeface="Arial" panose="020B0604020202020204" pitchFamily="34" charset="0"/>
                <a:cs typeface="Arial" panose="020B0604020202020204" pitchFamily="34" charset="0"/>
              </a:rPr>
              <a:t>USA ja sen alueet, Bermuda ja Bahamasaaret</a:t>
            </a:r>
          </a:p>
          <a:p>
            <a:pPr marL="228600" indent="-228600">
              <a:buAutoNum type="arabicPeriod"/>
            </a:pPr>
            <a:r>
              <a:rPr lang="fi-FI" dirty="0">
                <a:latin typeface="Arial" panose="020B0604020202020204" pitchFamily="34" charset="0"/>
                <a:cs typeface="Arial" panose="020B0604020202020204" pitchFamily="34" charset="0"/>
              </a:rPr>
              <a:t>Kanada</a:t>
            </a:r>
          </a:p>
          <a:p>
            <a:pPr marL="228600" indent="-228600">
              <a:buAutoNum type="arabicPeriod"/>
            </a:pPr>
            <a:r>
              <a:rPr lang="fi-FI" dirty="0">
                <a:latin typeface="Arial" panose="020B0604020202020204" pitchFamily="34" charset="0"/>
                <a:cs typeface="Arial" panose="020B0604020202020204" pitchFamily="34" charset="0"/>
              </a:rPr>
              <a:t>Etelä-Amerikka, Keski-Amerikka, Karibian meren saaret ja Meksiko</a:t>
            </a:r>
          </a:p>
          <a:p>
            <a:pPr marL="228600" indent="-228600">
              <a:buAutoNum type="arabicPeriod"/>
            </a:pPr>
            <a:r>
              <a:rPr lang="fi-FI" dirty="0">
                <a:latin typeface="Arial" panose="020B0604020202020204" pitchFamily="34" charset="0"/>
                <a:cs typeface="Arial" panose="020B0604020202020204" pitchFamily="34" charset="0"/>
              </a:rPr>
              <a:t>Eurooppa</a:t>
            </a:r>
          </a:p>
          <a:p>
            <a:pPr marL="228600" indent="-228600">
              <a:buAutoNum type="arabicPeriod"/>
            </a:pPr>
            <a:r>
              <a:rPr lang="fi-FI" dirty="0">
                <a:latin typeface="Arial" panose="020B0604020202020204" pitchFamily="34" charset="0"/>
                <a:cs typeface="Arial" panose="020B0604020202020204" pitchFamily="34" charset="0"/>
              </a:rPr>
              <a:t>Kauko-itä ja Kaakkois-Aasia (OSEAL)</a:t>
            </a:r>
          </a:p>
          <a:p>
            <a:pPr marL="228600" indent="-228600">
              <a:buAutoNum type="arabicPeriod"/>
            </a:pPr>
            <a:r>
              <a:rPr lang="fi-FI" dirty="0">
                <a:latin typeface="Arial" panose="020B0604020202020204" pitchFamily="34" charset="0"/>
                <a:cs typeface="Arial" panose="020B0604020202020204" pitchFamily="34" charset="0"/>
              </a:rPr>
              <a:t>Intia, Etelä-Aasia ja Lähi-itä (ISAME)</a:t>
            </a:r>
          </a:p>
          <a:p>
            <a:pPr marL="228600" indent="-228600">
              <a:buAutoNum type="arabicPeriod"/>
            </a:pPr>
            <a:r>
              <a:rPr lang="fi-FI" dirty="0">
                <a:latin typeface="Arial" panose="020B0604020202020204" pitchFamily="34" charset="0"/>
                <a:cs typeface="Arial" panose="020B0604020202020204" pitchFamily="34" charset="0"/>
              </a:rPr>
              <a:t>Australia, Uusi-Seelanti, Papua-Uusi-Guinea, Indonesia ja Tyynenmeren saaret</a:t>
            </a:r>
          </a:p>
          <a:p>
            <a:pPr marL="228600" indent="-228600">
              <a:buAutoNum type="arabicPeriod"/>
            </a:pPr>
            <a:r>
              <a:rPr lang="fi-FI" dirty="0">
                <a:latin typeface="Arial" panose="020B0604020202020204" pitchFamily="34" charset="0"/>
                <a:cs typeface="Arial" panose="020B0604020202020204" pitchFamily="34" charset="0"/>
              </a:rPr>
              <a:t>Afrikka</a:t>
            </a:r>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dirty="0">
                <a:latin typeface="Arial" panose="020B0604020202020204" pitchFamily="34" charset="0"/>
                <a:cs typeface="Arial" panose="020B0604020202020204" pitchFamily="34" charset="0"/>
              </a:rPr>
              <a:t>Lions Clubs Internationalin päämaja sijaitsee Oak Brookissa, Illinoisin osavaltiossa, USA:ssa. Siellä lähes 300 henkilökunnan jäsentä laatii resursseja ja tukee 1,45 miljoonaa jäsentä. 
</a:t>
            </a: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
</a:t>
            </a: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 Paikalliset toimistot tukevat OSEAL ja ISAME -alueita.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i-FI" b="1" dirty="0">
                <a:latin typeface="Arial" panose="020B0604020202020204" pitchFamily="34" charset="0"/>
                <a:cs typeface="Arial" panose="020B0604020202020204" pitchFamily="34" charset="0"/>
              </a:rPr>
              <a:t>Lions Clubs International Foundation (LCIF): </a:t>
            </a:r>
            <a:r>
              <a:rPr lang="fi-FI" dirty="0">
                <a:latin typeface="Arial" panose="020B0604020202020204" pitchFamily="34" charset="0"/>
                <a:cs typeface="Arial" panose="020B0604020202020204" pitchFamily="34" charset="0"/>
              </a:rPr>
              <a:t>LCIF tukee lionien humanitaarista työtä apurahojen kautta. Säätiön henkilökunta toimii useilla osastoilla kuten Humanitaariset aloitteet, Maailmanlaajuiset terveysaloitteet, Uudet aloitteet, Lions Quest ja paljon muuta.  </a:t>
            </a:r>
          </a:p>
          <a:p>
            <a:endParaRPr 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Lions Clubs International on jaettu jaoksiin, jotka tukevat maailman lionien tarpeita. </a:t>
            </a:r>
          </a:p>
          <a:p>
            <a:r>
              <a:rPr lang="fi-FI" b="1" dirty="0">
                <a:latin typeface="Arial" panose="020B0604020202020204" pitchFamily="34" charset="0"/>
                <a:cs typeface="Arial" panose="020B0604020202020204" pitchFamily="34" charset="0"/>
              </a:rPr>
              <a:t>Vuosikokousjaosto: </a:t>
            </a:r>
            <a:r>
              <a:rPr lang="fi-FI" dirty="0">
                <a:latin typeface="Arial" panose="020B0604020202020204" pitchFamily="34" charset="0"/>
                <a:cs typeface="Arial" panose="020B0604020202020204" pitchFamily="34" charset="0"/>
              </a:rPr>
              <a:t>Toimii suoraan lionien kanssa vuosikokoukseen liittyvän logistiikan hoitamisessa sekä DGE-seminaarin järjestämisessä. Henkilökunta avustaa matkajärjestelyissä, ilmoittautumisessa sekä hotellivarauksissa. </a:t>
            </a:r>
          </a:p>
          <a:p>
            <a:r>
              <a:rPr lang="fi-FI" b="1" dirty="0">
                <a:latin typeface="Arial" panose="020B0604020202020204" pitchFamily="34" charset="0"/>
                <a:cs typeface="Arial" panose="020B0604020202020204" pitchFamily="34" charset="0"/>
              </a:rPr>
              <a:t>Jäsenjaosto: </a:t>
            </a:r>
            <a:r>
              <a:rPr lang="fi-FI" dirty="0">
                <a:latin typeface="Arial" panose="020B0604020202020204" pitchFamily="34" charset="0"/>
                <a:cs typeface="Arial" panose="020B0604020202020204" pitchFamily="34" charset="0"/>
              </a:rPr>
              <a:t>Toimii positiivisen jäsenyyskokemuksen varmistamisessa ja hallinnoi leoklubiohjelmaa.</a:t>
            </a:r>
          </a:p>
          <a:p>
            <a:r>
              <a:rPr lang="fi-FI" b="1" dirty="0">
                <a:latin typeface="Arial" panose="020B0604020202020204" pitchFamily="34" charset="0"/>
                <a:cs typeface="Arial" panose="020B0604020202020204" pitchFamily="34" charset="0"/>
              </a:rPr>
              <a:t>Palveluaktiviteettien jaosto: </a:t>
            </a:r>
            <a:r>
              <a:rPr lang="fi-FI" dirty="0">
                <a:latin typeface="Arial" panose="020B0604020202020204" pitchFamily="34" charset="0"/>
                <a:cs typeface="Arial" panose="020B0604020202020204" pitchFamily="34" charset="0"/>
              </a:rPr>
              <a:t>Hallinnoi palveluaktiviteetteja ja -aloitteita kuten vapaaehtoisten osallistumista tapahtumiin, esimerkiksi palveluprojektit vuosikokouksen aikana.</a:t>
            </a:r>
          </a:p>
          <a:p>
            <a:r>
              <a:rPr lang="fi-FI" b="1" dirty="0">
                <a:latin typeface="Arial" panose="020B0604020202020204" pitchFamily="34" charset="0"/>
                <a:cs typeface="Arial" panose="020B0604020202020204" pitchFamily="34" charset="0"/>
              </a:rPr>
              <a:t>Johtajakoulutuksen kehitysjaosto: </a:t>
            </a:r>
            <a:r>
              <a:rPr lang="fi-FI" dirty="0">
                <a:latin typeface="Arial" panose="020B0604020202020204" pitchFamily="34" charset="0"/>
                <a:cs typeface="Arial" panose="020B0604020202020204" pitchFamily="34" charset="0"/>
              </a:rPr>
              <a:t>Hoitaa Lions Internationalin instituutit ja seminaarit, joissa lioneita koulutetaan johtamistaitojen kehittämisessä. Jaosto on myös vastuussa DGE-koulutuksen kehittämisestä, instituuttien, seminaarien ja verkkosivujen opintosisällöistä. </a:t>
            </a:r>
          </a:p>
          <a:p>
            <a:r>
              <a:rPr lang="fi-FI" b="1" dirty="0">
                <a:latin typeface="Arial" panose="020B0604020202020204" pitchFamily="34" charset="0"/>
                <a:cs typeface="Arial" panose="020B0604020202020204" pitchFamily="34" charset="0"/>
              </a:rPr>
              <a:t>Jäsentoiminta ja -tukijaos: </a:t>
            </a:r>
            <a:r>
              <a:rPr lang="fi-FI" dirty="0">
                <a:latin typeface="Arial" panose="020B0604020202020204" pitchFamily="34" charset="0"/>
                <a:cs typeface="Arial" panose="020B0604020202020204" pitchFamily="34" charset="0"/>
              </a:rPr>
              <a:t>Tukee Maailmanlaajuisen toimintaryhmän lioneita (GLT, GMT, GST). Tukee jäseniä Jäsenpalvelukeskuksen kautta sekä logistiikkaosaston kautta.</a:t>
            </a:r>
          </a:p>
          <a:p>
            <a:r>
              <a:rPr lang="fi-FI" b="1" dirty="0">
                <a:latin typeface="Arial" panose="020B0604020202020204" pitchFamily="34" charset="0"/>
                <a:cs typeface="Arial" panose="020B0604020202020204" pitchFamily="34" charset="0"/>
              </a:rPr>
              <a:t>Piiri- ja klubihallinto: </a:t>
            </a:r>
            <a:r>
              <a:rPr lang="fi-FI" dirty="0">
                <a:latin typeface="Arial" panose="020B0604020202020204" pitchFamily="34" charset="0"/>
                <a:cs typeface="Arial" panose="020B0604020202020204" pitchFamily="34" charset="0"/>
              </a:rPr>
              <a:t>Hoitaa piirien ja klubien toimintaa, auttaa piirejä ja klubeja hallintoasioissa ja muissa käytännön asioissa (kaikilla virallisilla kielillä). </a:t>
            </a:r>
          </a:p>
          <a:p>
            <a:r>
              <a:rPr lang="fi-FI" b="1" dirty="0">
                <a:latin typeface="Arial" panose="020B0604020202020204" pitchFamily="34" charset="0"/>
                <a:cs typeface="Arial" panose="020B0604020202020204" pitchFamily="34" charset="0"/>
              </a:rPr>
              <a:t>Markkinointijaosto: </a:t>
            </a:r>
            <a:r>
              <a:rPr lang="fi-FI" dirty="0">
                <a:latin typeface="Arial" panose="020B0604020202020204" pitchFamily="34" charset="0"/>
                <a:cs typeface="Arial" panose="020B0604020202020204" pitchFamily="34" charset="0"/>
              </a:rPr>
              <a:t>Valvoo Lions Internationalin brändiä ja markkinointistrategiaa, viestintää, PR:ää ja mainostamista sekä verkkosivuja ja tuotteita (klubitarvikkeet).</a:t>
            </a:r>
          </a:p>
          <a:p>
            <a:r>
              <a:rPr lang="fi-FI" b="1" dirty="0">
                <a:latin typeface="Arial" panose="020B0604020202020204" pitchFamily="34" charset="0"/>
                <a:cs typeface="Arial" panose="020B0604020202020204" pitchFamily="34" charset="0"/>
              </a:rPr>
              <a:t>Lakiasiainjaosto: </a:t>
            </a:r>
            <a:r>
              <a:rPr lang="fi-FI" dirty="0">
                <a:latin typeface="Arial" panose="020B0604020202020204" pitchFamily="34" charset="0"/>
                <a:cs typeface="Arial" panose="020B0604020202020204" pitchFamily="34" charset="0"/>
              </a:rPr>
              <a:t>Vastaa Lions Clubs Internationalin lakiasioista.</a:t>
            </a:r>
          </a:p>
          <a:p>
            <a:r>
              <a:rPr lang="fi-FI" b="1" dirty="0">
                <a:latin typeface="Arial" panose="020B0604020202020204" pitchFamily="34" charset="0"/>
                <a:cs typeface="Arial" panose="020B0604020202020204" pitchFamily="34" charset="0"/>
              </a:rPr>
              <a:t>Tietotekniikkajaosto: </a:t>
            </a:r>
            <a:r>
              <a:rPr lang="fi-FI" dirty="0">
                <a:latin typeface="Arial" panose="020B0604020202020204" pitchFamily="34" charset="0"/>
                <a:cs typeface="Arial" panose="020B0604020202020204" pitchFamily="34" charset="0"/>
              </a:rPr>
              <a:t>Hoitaa ja hallinnoi verkkopalveluja ja on vastuussa tuotteiden suunnittelusta, kehittämisestä ja ylläpitämisestä.</a:t>
            </a:r>
          </a:p>
          <a:p>
            <a:r>
              <a:rPr lang="fi-FI" b="1" dirty="0">
                <a:latin typeface="Arial" panose="020B0604020202020204" pitchFamily="34" charset="0"/>
                <a:cs typeface="Arial" panose="020B0604020202020204" pitchFamily="34" charset="0"/>
              </a:rPr>
              <a:t>Talousjaosto: </a:t>
            </a:r>
            <a:r>
              <a:rPr lang="fi-FI" dirty="0">
                <a:latin typeface="Arial" panose="020B0604020202020204" pitchFamily="34" charset="0"/>
                <a:cs typeface="Arial" panose="020B0604020202020204" pitchFamily="34" charset="0"/>
              </a:rPr>
              <a:t>Varmistaa järjestön talous- ja tilinpidon oikeellisuuden ja läpinäkyvyyden ja tarjoaa talouspalveluja lioneille.</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Nyt kun olette saaneet lisätietoja Lions Clubs Internationalin historiasta ja organisaatiosta, on aika saada lisätietoja aiheesta, jossa lionit ovat parhaita... palvelu! </a:t>
            </a:r>
          </a:p>
          <a:p>
            <a:endParaRPr lang="en-US" dirty="0"/>
          </a:p>
          <a:p>
            <a:r>
              <a:rPr lang="fi-FI"/>
              <a:t>Viisi maailmanlaajuista palvelukohdetta: diabetes, ympäristö, nälän helpottaminen, lapsuusiän syöpä ja näkökyky ovat alueita, joita LCI tukee monin eri tavoin. Mutta lionit voivat suorittaa palvelua myös muilla alueilla. Klubit voivat suorittaa Klubin ja paikkakunnan tarpeiden arvioinnin (www.lionsclubs.org) ja sitä kautta löytää heille sopivimmat palveluprojektit. Tarkoituksenmukaiset palveluprojektit auttavat lionsklubeja auttamaan paikkakunnalla konkreettisesti.</a:t>
            </a:r>
          </a:p>
          <a:p>
            <a:endParaRPr lang="en-US" dirty="0"/>
          </a:p>
          <a:p>
            <a:r>
              <a:rPr lang="fi-FI"/>
              <a:t>”Me palvelemme” motto otettiin virallisesti käyttöön vuonna 1954, mutta lionit ovat palvelleet paikkakuntia vuodesta 1917. Silmäpankeista nuoriso-ohjelmiin ja hätäapuun, lionit ovat aina valmiina auttamaan - ”missä tarve, siellä Lion”.</a:t>
            </a:r>
          </a:p>
          <a:p>
            <a:endParaRPr lang="en-US" dirty="0"/>
          </a:p>
          <a:p>
            <a:endParaRPr lang="en-US" dirty="0"/>
          </a:p>
          <a:p>
            <a:endParaRPr lang="en-US"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400">
                <a:solidFill>
                  <a:srgbClr val="000000"/>
                </a:solidFill>
                <a:latin typeface="Arial" panose="020B0604020202020204" pitchFamily="34" charset="0"/>
                <a:ea typeface="Helvetica" panose="020B0604020202020204" pitchFamily="34" charset="0"/>
                <a:cs typeface="Arial" panose="020B0604020202020204" pitchFamily="34" charset="0"/>
              </a:rPr>
              <a:t>Vuonna 1920 Lionsklubit laajenivat kansainväliseksi, kun ensimmäinen klubi perustettiin Kanadaan, Windsoriin Ontariossa.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fi-FI" sz="1400">
                <a:solidFill>
                  <a:srgbClr val="000000"/>
                </a:solidFill>
                <a:latin typeface="Arial" panose="020B0604020202020204" pitchFamily="34" charset="0"/>
                <a:ea typeface="Helvetica" panose="020B0604020202020204" pitchFamily="34" charset="0"/>
                <a:cs typeface="Arial" panose="020B0604020202020204" pitchFamily="34" charset="0"/>
              </a:rPr>
              <a:t>Lions Clubs Internationalilla on tänään jäseniä yli 1,4 miljoonaa yli 200 maassa ja maantieteellisellä alueella.</a:t>
            </a: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On tärkeää, että kaikki jäsenet tuntevat Lions Clubs Internationalin historian, organisaation ja palvelun. Tämä ei auta vain jäsenen omaa kehittymistä vaan sitä kautta pääset myös kertomaan muille lionsklubien saavutuksista ja tuloksista ja sitä kautta lionit voivat jatkaa apua tarvitsevien tukemista. </a:t>
            </a:r>
          </a:p>
          <a:p>
            <a:endParaRPr lang="en-US"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a:solidFill>
                  <a:srgbClr val="000000"/>
                </a:solidFill>
                <a:latin typeface="Arial" panose="020B0604020202020204" pitchFamily="34" charset="0"/>
                <a:ea typeface="MS Reference Sans Serif" panose="020B0604030504040204" pitchFamily="34" charset="0"/>
                <a:cs typeface="Arial" panose="020B0604020202020204" pitchFamily="34" charset="0"/>
              </a:rPr>
              <a:t>Helen Keller oli amerikkalainen kirjailija ja luennoitsija, joka onnistui elämään täysipainoista elämää monista fyysisistä vaikeuksista huolimatta ja sitä kautta hän inspiroi muita vammaisia ihmisiä. </a:t>
            </a:r>
            <a:r>
              <a:rPr lang="fi-FI">
                <a:solidFill>
                  <a:srgbClr val="000000"/>
                </a:solidFill>
                <a:latin typeface="Arial" panose="020B0604020202020204" pitchFamily="34" charset="0"/>
                <a:ea typeface="MS Reference Sans Serif" panose="020B0604030504040204" pitchFamily="34" charset="0"/>
                <a:cs typeface="MS Reference Sans Serif" panose="020B0604030504040204" pitchFamily="34" charset="0"/>
              </a:rPr>
              <a:t>19 kuukauden ikäisenä hän sairastui akuuttiin sairauteen, jonka seurauksena hän menetti näkökyvyn ja kuulon.</a:t>
            </a:r>
            <a:r>
              <a:rPr lang="fi-FI">
                <a:solidFill>
                  <a:srgbClr val="000000"/>
                </a:solidFill>
                <a:latin typeface="Arial" panose="020B0604020202020204" pitchFamily="34" charset="0"/>
                <a:cs typeface="Arial" panose="020B0604020202020204" pitchFamily="34" charset="0"/>
              </a:rPr>
              <a:t> Tästä huolimatta hän valmistui yliopistosta korkeimmilla mahdollisilla arvosanoilla.</a:t>
            </a:r>
          </a:p>
          <a:p>
            <a:endParaRPr lang="en-US" altLang="en-US" dirty="0">
              <a:solidFill>
                <a:srgbClr val="000000"/>
              </a:solidFill>
              <a:latin typeface="Arial" panose="020B0604020202020204" pitchFamily="34" charset="0"/>
              <a:cs typeface="Arial" panose="020B0604020202020204" pitchFamily="34" charset="0"/>
            </a:endParaRPr>
          </a:p>
          <a:p>
            <a:r>
              <a:rPr lang="fi-FI">
                <a:solidFill>
                  <a:srgbClr val="000000"/>
                </a:solidFill>
                <a:latin typeface="Arial" panose="020B0604020202020204" pitchFamily="34" charset="0"/>
                <a:ea typeface="Helvetica" panose="020B0604020202020204" pitchFamily="34" charset="0"/>
                <a:cs typeface="Helvetica" panose="020B0604020202020204" pitchFamily="34" charset="0"/>
              </a:rPr>
              <a:t>Ensimmäinen virstanpylväs Lionien historiassa saavutettiin vuonna </a:t>
            </a:r>
            <a:r>
              <a:rPr lang="fi-FI" b="1">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fi-FI">
                <a:solidFill>
                  <a:srgbClr val="000000"/>
                </a:solidFill>
                <a:latin typeface="Arial" panose="020B0604020202020204" pitchFamily="34" charset="0"/>
                <a:ea typeface="Helvetica" panose="020B0604020202020204" pitchFamily="34" charset="0"/>
                <a:cs typeface="Helvetica" panose="020B0604020202020204" pitchFamily="34" charset="0"/>
              </a:rPr>
              <a:t> kun Helen Keller puhui lioneille heidän kansainvälisessä vuosikokouksessa Ohiossa, Yhdysvalloissa.  Hän haastoi lionit ryhtymään "sokeiden ritareiksi tälle ristiretkelle pimeyttä vastaan".  </a:t>
            </a:r>
          </a:p>
          <a:p>
            <a:endPar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fi-FI">
                <a:solidFill>
                  <a:srgbClr val="000000"/>
                </a:solidFill>
                <a:latin typeface="Arial" panose="020B0604020202020204" pitchFamily="34" charset="0"/>
                <a:ea typeface="Helvetica" panose="020B0604020202020204" pitchFamily="34" charset="0"/>
                <a:cs typeface="Helvetica" panose="020B0604020202020204" pitchFamily="34" charset="0"/>
              </a:rPr>
              <a:t>Tämän historiallisen tapahtuman jälkeen vuonna 1925, Lions Clubs International on sitoutunut eliminoimaan ennaltaehkäistävän ja parannettavissa oleva sokeuden maailmasta ja tarjoamaan palveluita sokeille ja näkövammaisille.</a:t>
            </a:r>
          </a:p>
          <a:p>
            <a:endParaRPr lang="en-US"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Kuten tiedätte, järjestömme motto on ”Me palvelemme.”  Kansainvälisessä vuosikokouksessa </a:t>
            </a:r>
            <a:r>
              <a:rPr lang="fi-FI" b="1">
                <a:latin typeface="Arial" panose="020B0604020202020204" pitchFamily="34" charset="0"/>
                <a:cs typeface="Arial" panose="020B0604020202020204" pitchFamily="34" charset="0"/>
              </a:rPr>
              <a:t>1954</a:t>
            </a:r>
            <a:r>
              <a:rPr lang="fi-FI">
                <a:latin typeface="Arial" panose="020B0604020202020204" pitchFamily="34" charset="0"/>
                <a:cs typeface="Arial" panose="020B0604020202020204" pitchFamily="34" charset="0"/>
              </a:rPr>
              <a:t> tämä lion D.A. Stevensonin yksinkertainen lause valittiin yli 6 000 ehdotuksen joukosta.</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Se symboloi lionien henkeä: autamme muita ja poistamme tietämättömyyden ja epäluottamuksen ihmisten väliltä.</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”Me palvelemme” on ollut lionien teema yli 60 vuotta ja sen henkeä toteutetaan joka päivä kaikkialla maailmassa.</a:t>
            </a:r>
          </a:p>
          <a:p>
            <a:endParaRPr lang="en-US"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fi-FI">
                <a:latin typeface="Arial" pitchFamily="34" charset="0"/>
                <a:cs typeface="Arial" pitchFamily="34" charset="0"/>
              </a:rPr>
              <a:t>5. joulukuuta 1957 Glenside Lions Club Pennsylvaniassa perusti ensimmäisen leoklubin. Ajatus nuorten palveluklubista sai positiivisen vastaanoton ja syyskuussa 1967 Lions Clubs Internationalin hallitus otti leoklubiohjelman järjestön viralliseksi ohjelmaksi. Ohjelmaan voivat osallistua iältään 12-30-vuotiaat nuoret ja Leoklubiohjelman tavoitteena on:</a:t>
            </a:r>
          </a:p>
          <a:p>
            <a:pPr>
              <a:defRPr/>
            </a:pPr>
            <a:endParaRPr lang="en-US" altLang="en-US" dirty="0">
              <a:latin typeface="Arial" pitchFamily="34" charset="0"/>
              <a:cs typeface="Arial" pitchFamily="34" charset="0"/>
            </a:endParaRPr>
          </a:p>
          <a:p>
            <a:pPr>
              <a:defRPr/>
            </a:pPr>
            <a:r>
              <a:rPr lang="fi-FI">
                <a:latin typeface="Arial" pitchFamily="34" charset="0"/>
                <a:cs typeface="Arial" pitchFamily="34" charset="0"/>
              </a:rPr>
              <a:t>”... tarjota maailman nuorille tilaisuus kehittyä ja osallistua yksin ja yhdessä paikallisen, kansallisen ja kansainvälisen yhteisöjen vastuuntuntoisina jäseninä.”</a:t>
            </a:r>
          </a:p>
          <a:p>
            <a:pPr>
              <a:defRPr/>
            </a:pPr>
            <a:endParaRPr lang="en-US" altLang="en-US" dirty="0">
              <a:latin typeface="Arial" pitchFamily="34" charset="0"/>
              <a:cs typeface="Arial" pitchFamily="34" charset="0"/>
            </a:endParaRPr>
          </a:p>
          <a:p>
            <a:pPr>
              <a:spcBef>
                <a:spcPts val="600"/>
              </a:spcBef>
              <a:spcAft>
                <a:spcPts val="600"/>
              </a:spcAft>
              <a:defRPr/>
            </a:pPr>
            <a:r>
              <a:rPr lang="fi-FI">
                <a:latin typeface="Arial" panose="020B0604020202020204" pitchFamily="34" charset="0"/>
                <a:ea typeface="ＭＳ Ｐゴシック" pitchFamily="-48" charset="-128"/>
                <a:cs typeface="Arial" panose="020B0604020202020204" pitchFamily="34" charset="0"/>
              </a:rPr>
              <a:t>Leo on lyhenne sanoista ”Leadership, Experience, Opportunity - Johtaminen, Kokemus.” Johtaminen, koska leojäsenet kasvattavat taitojaan projektien järjestäjinä ja vertaisryhmiensä motivaattoreina. Kokemus, koska he huomaavat kuinka yhteistyö ja yhteistoiminta saavat aikaan muutoksia heidän omissa yhteisöissään ja ympäri maailmaa.  Mahdollisuus, koska leot kehittävät positiivisia luonteenpiirteitä ja saavat tunnustusta antamastaan panoksesta.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solidFill>
                  <a:srgbClr val="000000"/>
                </a:solidFill>
                <a:latin typeface="Arial" panose="020B0604020202020204" pitchFamily="34" charset="0"/>
                <a:cs typeface="Arial" panose="020B0604020202020204" pitchFamily="34" charset="0"/>
              </a:rPr>
              <a:t>Tänään leoklubiohjelma on vahvempi kuin koskaan ja paikkakunnan palvelu pysyy ohjelman kulmakivenä.  Leoklubeja on lähes 7 000 yli 140 eri maassa ja maantieteellisellä alueella. </a:t>
            </a:r>
          </a:p>
          <a:p>
            <a:endParaRPr lang="en-US" altLang="en-US" dirty="0">
              <a:solidFill>
                <a:srgbClr val="000000"/>
              </a:solidFill>
              <a:latin typeface="Arial" panose="020B0604020202020204" pitchFamily="34" charset="0"/>
              <a:cs typeface="Arial" panose="020B0604020202020204" pitchFamily="34" charset="0"/>
            </a:endParaRPr>
          </a:p>
          <a:p>
            <a:r>
              <a:rPr lang="fi-FI">
                <a:solidFill>
                  <a:srgbClr val="000000"/>
                </a:solidFill>
                <a:latin typeface="Arial" panose="020B0604020202020204" pitchFamily="34" charset="0"/>
                <a:cs typeface="Arial" panose="020B0604020202020204" pitchFamily="34" charset="0"/>
              </a:rPr>
              <a:t>Leoklubit ovat lionsklubien oheistoimintaa. Sponsoroivat lionit auttavat opastamaan, mentoroimaan ja kehittämään nuoria johtajia palvelun kautta. Ohjelma on jaettu kahteen tasoon. Alpha-leoklubit on suunniteltu 12 - 18 -vuotiaille nuorille ja siinä keskitytään teini-ikäisten sosiaaliseen kehittymiseen.  Omega-leoklubit on suunniteltu 18–30-vuotiaille nuorille ja niissä keskitytään nuorten aikuisten yksilölliseen ja ammatilliseen kehittymiseen. Leoklubit voivat toimia joko kouluissa tai paikkakunnilla. </a:t>
            </a:r>
          </a:p>
          <a:p>
            <a:endParaRPr lang="en-US" altLang="en-US" dirty="0">
              <a:solidFill>
                <a:srgbClr val="000000"/>
              </a:solidFill>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Leoklubia sponsoroimalla lionit pääsevät mentoroimaan tulevaisuuden yhteisöjohtajia ja rohkaisemaan sitoutumista yhteisöpalveluun. Osallistumalla leoklubin toimintaan lionit voivat innostaa jäseniä ja jopa lisätä sponsoriklubin näkyvyyttä paikkakunnalla. Se saattaa houkutella esimerkiksi nuoria ammattilaisia, opiskelijoita vanhempia ja perheitä uusiksi jäseniksi. Leoklubien kautta lionit voivat vaikuttaa rakentavasti tämän päivän nuoriin ja nuoriin aikuisiin ja auttaa kehittymään paremmiksi kansalaisiksi ja johtajiksi läpi elämän.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sz="1310" baseline="0">
                <a:latin typeface="Arial" panose="020B0604020202020204" pitchFamily="34" charset="0"/>
                <a:cs typeface="Arial" panose="020B0604020202020204" pitchFamily="34" charset="0"/>
              </a:rPr>
              <a:t>Lions Clubs Internationalin säätiö perustettiin vuonna </a:t>
            </a:r>
            <a:r>
              <a:rPr lang="fi-FI" sz="1310" b="1" baseline="0">
                <a:latin typeface="Arial" panose="020B0604020202020204" pitchFamily="34" charset="0"/>
                <a:cs typeface="Arial" panose="020B0604020202020204" pitchFamily="34" charset="0"/>
              </a:rPr>
              <a:t>1968</a:t>
            </a:r>
            <a:r>
              <a:rPr lang="fi-FI" sz="1310" baseline="0">
                <a:latin typeface="Arial" panose="020B0604020202020204" pitchFamily="34" charset="0"/>
                <a:cs typeface="Arial" panose="020B0604020202020204" pitchFamily="34" charset="0"/>
              </a:rPr>
              <a:t> ja sen tavoitteena oli rahoittaa lionien laajan mittakaavan projekteja näkökyvyn, nuorison, vammaisten, terveyden ja hätäavun alueilla. </a:t>
            </a:r>
          </a:p>
          <a:p>
            <a:endParaRPr lang="en-US" altLang="en-US" sz="1310" baseline="0" dirty="0">
              <a:latin typeface="Arial" panose="020B0604020202020204" pitchFamily="34" charset="0"/>
              <a:cs typeface="Arial" panose="020B0604020202020204" pitchFamily="34" charset="0"/>
            </a:endParaRPr>
          </a:p>
          <a:p>
            <a:r>
              <a:rPr lang="fi-FI" sz="1310" baseline="0">
                <a:solidFill>
                  <a:srgbClr val="000000"/>
                </a:solidFill>
                <a:latin typeface="Arial" panose="020B0604020202020204" pitchFamily="34" charset="0"/>
                <a:cs typeface="Arial" panose="020B0604020202020204" pitchFamily="34" charset="0"/>
              </a:rPr>
              <a:t>LCIF:n toiminnan käynnistymisestä 1968 lähtien se on myöntänyt apurahoja yli yhden miljardin dollarin edestä. Jokainen LCIF:lle lahjoitettu dollari käytetään apurahoihin. </a:t>
            </a:r>
          </a:p>
          <a:p>
            <a:endParaRPr lang="en-US"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6209629" cy="2133600"/>
          </a:xfrm>
        </p:spPr>
        <p:txBody>
          <a:bodyPr/>
          <a:lstStyle/>
          <a:p>
            <a:r>
              <a:rPr lang="fi-FI" sz="7200"/>
              <a:t>KAIKKI LIONEISTA</a:t>
            </a:r>
          </a:p>
        </p:txBody>
      </p:sp>
      <p:sp>
        <p:nvSpPr>
          <p:cNvPr id="3" name="Text Placeholder 2"/>
          <p:cNvSpPr>
            <a:spLocks noGrp="1"/>
          </p:cNvSpPr>
          <p:nvPr>
            <p:ph type="body" sz="quarter" idx="13"/>
          </p:nvPr>
        </p:nvSpPr>
        <p:spPr>
          <a:xfrm>
            <a:off x="990600" y="4416160"/>
            <a:ext cx="3886200" cy="1066800"/>
          </a:xfrm>
        </p:spPr>
        <p:txBody>
          <a:bodyPr/>
          <a:lstStyle/>
          <a:p>
            <a:r>
              <a:rPr lang="fi-FI" sz="3600"/>
              <a:t>Historia</a:t>
            </a:r>
          </a:p>
          <a:p>
            <a:r>
              <a:rPr lang="fi-FI" sz="3600"/>
              <a:t>Organisaatio</a:t>
            </a:r>
          </a:p>
          <a:p>
            <a:r>
              <a:rPr lang="fi-FI" sz="3600"/>
              <a:t>Palvelu</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1628507"/>
            <a:ext cx="6109631" cy="3600986"/>
          </a:xfrm>
          <a:prstGeom prst="rect">
            <a:avLst/>
          </a:prstGeom>
          <a:noFill/>
        </p:spPr>
        <p:txBody>
          <a:bodyPr wrap="square" rtlCol="0">
            <a:spAutoFit/>
          </a:bodyPr>
          <a:lstStyle/>
          <a:p>
            <a:pPr algn="ctr"/>
            <a:r>
              <a:rPr lang="fi-FI" sz="6600" b="1">
                <a:solidFill>
                  <a:srgbClr val="0A5496"/>
                </a:solidFill>
                <a:latin typeface="Arial" charset="0"/>
                <a:ea typeface="Arial" charset="0"/>
                <a:cs typeface="Arial" charset="0"/>
              </a:rPr>
              <a:t>Melvin Jones -jäsenyys</a:t>
            </a:r>
          </a:p>
          <a:p>
            <a:pPr algn="ctr"/>
            <a:r>
              <a:rPr lang="fi-FI" sz="6600" b="1">
                <a:solidFill>
                  <a:srgbClr val="0A5496"/>
                </a:solidFill>
                <a:latin typeface="Arial" charset="0"/>
                <a:ea typeface="Arial" charset="0"/>
                <a:cs typeface="Arial" charset="0"/>
              </a:rPr>
              <a:t>perustetaan</a:t>
            </a:r>
          </a:p>
          <a:p>
            <a:endParaRPr lang="en-US" sz="3000" dirty="0" err="1">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fi-FI" sz="16700" b="1">
                <a:solidFill>
                  <a:srgbClr val="F0C300"/>
                </a:solidFill>
                <a:latin typeface="Arial" charset="0"/>
                <a:ea typeface="Arial"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800" b="1">
                <a:solidFill>
                  <a:schemeClr val="tx2"/>
                </a:solidFill>
                <a:latin typeface="Arial" charset="0"/>
                <a:ea typeface="Arial" charset="0"/>
                <a:cs typeface="Arial" charset="0"/>
              </a:rPr>
              <a:t>Lions Clubs International toivottaa tervetulleeksi</a:t>
            </a: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2554545"/>
          </a:xfrm>
          <a:prstGeom prst="rect">
            <a:avLst/>
          </a:prstGeom>
          <a:noFill/>
        </p:spPr>
        <p:txBody>
          <a:bodyPr wrap="square" rtlCol="0">
            <a:spAutoFit/>
          </a:bodyPr>
          <a:lstStyle/>
          <a:p>
            <a:pPr algn="ctr"/>
            <a:r>
              <a:rPr lang="fi-FI" sz="8000" b="1">
                <a:solidFill>
                  <a:srgbClr val="F0C300"/>
                </a:solidFill>
                <a:latin typeface="Arial" charset="0"/>
                <a:ea typeface="Arial" charset="0"/>
                <a:cs typeface="Arial" charset="0"/>
              </a:rPr>
              <a:t>miljoonannen jäsenen</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13800" b="1">
                <a:solidFill>
                  <a:schemeClr val="bg2"/>
                </a:solidFill>
                <a:latin typeface="Arial" charset="0"/>
                <a:ea typeface="Arial" charset="0"/>
                <a:cs typeface="Arial" charset="0"/>
              </a:rPr>
              <a:t>Naisista</a:t>
            </a:r>
            <a:r>
              <a:rPr lang="fi-FI" sz="8800" b="1">
                <a:solidFill>
                  <a:schemeClr val="bg1"/>
                </a:solidFill>
                <a:latin typeface="Arial" charset="0"/>
                <a:ea typeface="Arial" charset="0"/>
                <a:cs typeface="Arial" charset="0"/>
              </a:rPr>
              <a:t> </a:t>
            </a:r>
          </a:p>
          <a:p>
            <a:pPr algn="l"/>
            <a:r>
              <a:rPr lang="fi-FI" sz="6600" b="1">
                <a:solidFill>
                  <a:schemeClr val="bg1"/>
                </a:solidFill>
                <a:latin typeface="Arial" charset="0"/>
                <a:ea typeface="Arial" charset="0"/>
                <a:cs typeface="Arial" charset="0"/>
              </a:rPr>
              <a:t>		tulee lioneita!</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11500" b="1">
                <a:solidFill>
                  <a:schemeClr val="bg1"/>
                </a:solidFill>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fi-FI" sz="5400" dirty="0">
                <a:solidFill>
                  <a:schemeClr val="tx2"/>
                </a:solidFill>
              </a:rPr>
              <a:t>Ensimmäinen kansainvälinen rauhan-julistekilpailu</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fi-FI">
                <a:solidFill>
                  <a:schemeClr val="tx1"/>
                </a:solidFill>
              </a:rPr>
              <a:t>“Rauha auttaa meitä kasvamaan”</a:t>
            </a:r>
          </a:p>
          <a:p>
            <a:pPr algn="ctr"/>
            <a:r>
              <a:rPr lang="fi-FI">
                <a:solidFill>
                  <a:schemeClr val="tx1"/>
                </a:solidFill>
              </a:rPr>
              <a:t>Mustapha El Tawokji</a:t>
            </a:r>
          </a:p>
          <a:p>
            <a:pPr algn="ctr"/>
            <a:r>
              <a:rPr lang="fi-FI">
                <a:solidFill>
                  <a:schemeClr val="tx1"/>
                </a:solidFill>
              </a:rPr>
              <a:t>Libanon</a:t>
            </a:r>
          </a:p>
          <a:p>
            <a:pPr algn="ctr"/>
            <a:r>
              <a:rPr lang="fi-FI">
                <a:solidFill>
                  <a:schemeClr val="tx1"/>
                </a:solidFill>
              </a:rPr>
              <a:t>1988-89 voittaja</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fi-FI" sz="9600" b="1">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5562600" cy="1530037"/>
          </a:xfrm>
        </p:spPr>
        <p:txBody>
          <a:bodyPr/>
          <a:lstStyle/>
          <a:p>
            <a:r>
              <a:rPr lang="fi-FI" sz="4800">
                <a:solidFill>
                  <a:schemeClr val="tx2"/>
                </a:solidFill>
              </a:rPr>
              <a:t>LCIF tekee yhteistyötä Carter Centerin kanssa</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697997" y="3962400"/>
            <a:ext cx="7764544" cy="1447800"/>
          </a:xfrm>
        </p:spPr>
        <p:txBody>
          <a:bodyPr/>
          <a:lstStyle/>
          <a:p>
            <a:pPr marL="0" indent="0">
              <a:buNone/>
            </a:pPr>
            <a:r>
              <a:rPr lang="fi-FI" sz="3600" dirty="0"/>
              <a:t>taistelussa jokisokeutta vastaan Afrikassa ja Latinalaisessa Amerikassa</a:t>
            </a:r>
          </a:p>
        </p:txBody>
      </p:sp>
      <p:sp>
        <p:nvSpPr>
          <p:cNvPr id="11" name="TextBox 10"/>
          <p:cNvSpPr txBox="1"/>
          <p:nvPr/>
        </p:nvSpPr>
        <p:spPr>
          <a:xfrm>
            <a:off x="8153400" y="5133201"/>
            <a:ext cx="2644635" cy="276999"/>
          </a:xfrm>
          <a:prstGeom prst="rect">
            <a:avLst/>
          </a:prstGeom>
          <a:noFill/>
        </p:spPr>
        <p:txBody>
          <a:bodyPr wrap="none" rtlCol="0">
            <a:spAutoFit/>
          </a:bodyPr>
          <a:lstStyle/>
          <a:p>
            <a:r>
              <a:rPr lang="fi-FI" sz="1200">
                <a:solidFill>
                  <a:schemeClr val="bg1"/>
                </a:solidFill>
                <a:latin typeface="Lato" panose="020F0502020204030203" pitchFamily="34" charset="0"/>
              </a:rPr>
              <a:t>Valokuva: Carter Center/L. Gubb.</a:t>
            </a: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rgbClr val="F0C300"/>
                </a:solidFill>
              </a:rPr>
              <a:t>2005</a:t>
            </a: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fi-FI" sz="6600">
                <a:solidFill>
                  <a:srgbClr val="002F87"/>
                </a:solidFill>
                <a:latin typeface="Arial" charset="0"/>
                <a:ea typeface="Arial" charset="0"/>
                <a:cs typeface="Arial" charset="0"/>
              </a:rPr>
              <a:t>Kampanja SightFirst II käynnistetään</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20574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i-FI" sz="6600" dirty="0">
                <a:solidFill>
                  <a:schemeClr val="tx2"/>
                </a:solidFill>
                <a:latin typeface="Arial" charset="0"/>
                <a:ea typeface="Arial" charset="0"/>
                <a:cs typeface="Arial" charset="0"/>
              </a:rPr>
              <a:t>Lionit avustavat Kiinan maanjäristyk-sen jälkeen</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5943600" cy="1711842"/>
          </a:xfrm>
        </p:spPr>
        <p:txBody>
          <a:bodyPr/>
          <a:lstStyle/>
          <a:p>
            <a:r>
              <a:rPr lang="fi-FI" sz="5400" dirty="0">
                <a:solidFill>
                  <a:schemeClr val="tx2"/>
                </a:solidFill>
              </a:rPr>
              <a:t>Lionit vievät maanjäristys-apua Haitiin</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2010</a:t>
            </a:r>
          </a:p>
        </p:txBody>
      </p:sp>
      <p:sp>
        <p:nvSpPr>
          <p:cNvPr id="7" name="TextBox 6"/>
          <p:cNvSpPr txBox="1"/>
          <p:nvPr/>
        </p:nvSpPr>
        <p:spPr>
          <a:xfrm>
            <a:off x="381000" y="4445646"/>
            <a:ext cx="7405582" cy="2123658"/>
          </a:xfrm>
          <a:prstGeom prst="rect">
            <a:avLst/>
          </a:prstGeom>
          <a:noFill/>
        </p:spPr>
        <p:txBody>
          <a:bodyPr wrap="square" rtlCol="0">
            <a:spAutoFit/>
          </a:bodyPr>
          <a:lstStyle/>
          <a:p>
            <a:pPr algn="ctr"/>
            <a:r>
              <a:rPr lang="fi-FI" sz="4400" dirty="0">
                <a:cs typeface="Arial" panose="020B0604020202020204" pitchFamily="34" charset="0"/>
              </a:rPr>
              <a:t>Lionien “Hope for Haiti” aloitteen kautta kerättiin </a:t>
            </a:r>
            <a:r>
              <a:rPr lang="fi-FI" sz="4400" dirty="0">
                <a:solidFill>
                  <a:schemeClr val="tx2"/>
                </a:solidFill>
                <a:cs typeface="Arial" panose="020B0604020202020204" pitchFamily="34" charset="0"/>
              </a:rPr>
              <a:t>US$4,2 miljoonaa</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fi-FI" sz="4800">
                <a:solidFill>
                  <a:schemeClr val="tx2"/>
                </a:solidFill>
              </a:rPr>
              <a:t>Satavuotisjuhlan palveluhaaste</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2014 - 2018</a:t>
            </a:r>
          </a:p>
        </p:txBody>
      </p:sp>
      <p:sp>
        <p:nvSpPr>
          <p:cNvPr id="7" name="TextBox 6"/>
          <p:cNvSpPr txBox="1"/>
          <p:nvPr/>
        </p:nvSpPr>
        <p:spPr>
          <a:xfrm>
            <a:off x="31009" y="3677613"/>
            <a:ext cx="7405582" cy="1446550"/>
          </a:xfrm>
          <a:prstGeom prst="rect">
            <a:avLst/>
          </a:prstGeom>
          <a:noFill/>
        </p:spPr>
        <p:txBody>
          <a:bodyPr wrap="square" rtlCol="0">
            <a:spAutoFit/>
          </a:bodyPr>
          <a:lstStyle/>
          <a:p>
            <a:pPr algn="ctr"/>
            <a:r>
              <a:rPr lang="fi-FI" sz="4400" dirty="0">
                <a:solidFill>
                  <a:srgbClr val="56565A"/>
                </a:solidFill>
                <a:cs typeface="Arial" panose="020B0604020202020204" pitchFamily="34" charset="0"/>
              </a:rPr>
              <a:t>246 000 000 ihmistä palveltu -</a:t>
            </a:r>
          </a:p>
          <a:p>
            <a:pPr algn="ctr"/>
            <a:r>
              <a:rPr lang="fi-FI" sz="4400" dirty="0">
                <a:solidFill>
                  <a:schemeClr val="tx2"/>
                </a:solidFill>
                <a:cs typeface="Arial" panose="020B0604020202020204" pitchFamily="34" charset="0"/>
              </a:rPr>
              <a:t>yli kaksi kertaa enemmän kuin alkuperäinen tavoite!</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fi-FI" sz="9600">
                <a:solidFill>
                  <a:schemeClr val="tx2"/>
                </a:solidFill>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a:xfrm>
            <a:off x="4648200" y="228600"/>
            <a:ext cx="7239000" cy="6477000"/>
          </a:xfrm>
        </p:spPr>
        <p:txBody>
          <a:bodyPr/>
          <a:lstStyle/>
          <a:p>
            <a:pPr algn="ctr"/>
            <a:r>
              <a:rPr lang="fi-FI" sz="2800" dirty="0"/>
              <a:t>Lions International julkistaa </a:t>
            </a:r>
          </a:p>
          <a:p>
            <a:pPr algn="ctr"/>
            <a:r>
              <a:rPr lang="fi-FI" sz="4800" dirty="0"/>
              <a:t>Maailmanlaajuiset palvelukohteemme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0" y="2819400"/>
            <a:ext cx="8534399" cy="445043"/>
          </a:xfrm>
        </p:spPr>
        <p:txBody>
          <a:bodyPr/>
          <a:lstStyle/>
          <a:p>
            <a:r>
              <a:rPr lang="fi-FI" sz="6000" dirty="0"/>
              <a:t>Historialliset kohokohdat</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11500" b="1">
                <a:solidFill>
                  <a:srgbClr val="F0C300"/>
                </a:solidFill>
              </a:rPr>
              <a:t>2017</a:t>
            </a:r>
          </a:p>
        </p:txBody>
      </p:sp>
      <p:sp>
        <p:nvSpPr>
          <p:cNvPr id="5" name="Text Placeholder 4"/>
          <p:cNvSpPr>
            <a:spLocks noGrp="1"/>
          </p:cNvSpPr>
          <p:nvPr>
            <p:ph type="body" sz="quarter" idx="12"/>
          </p:nvPr>
        </p:nvSpPr>
        <p:spPr>
          <a:xfrm>
            <a:off x="58132" y="1752600"/>
            <a:ext cx="9144000" cy="3962400"/>
          </a:xfrm>
        </p:spPr>
        <p:txBody>
          <a:bodyPr/>
          <a:lstStyle/>
          <a:p>
            <a:r>
              <a:rPr lang="fi-FI" sz="10500" dirty="0"/>
              <a:t>Satavuotis-juhla!</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2286000"/>
            <a:ext cx="8534399" cy="1365521"/>
          </a:xfrm>
        </p:spPr>
        <p:txBody>
          <a:bodyPr/>
          <a:lstStyle/>
          <a:p>
            <a:r>
              <a:rPr lang="fi-FI" sz="6000"/>
              <a:t>Organisaatio</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Lionien organisaatio</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185182-88CA-DF58-28E1-1FBBA7898E29}"/>
              </a:ext>
            </a:extLst>
          </p:cNvPr>
          <p:cNvPicPr>
            <a:picLocks noChangeAspect="1"/>
          </p:cNvPicPr>
          <p:nvPr/>
        </p:nvPicPr>
        <p:blipFill>
          <a:blip r:embed="rId4"/>
          <a:stretch>
            <a:fillRect/>
          </a:stretch>
        </p:blipFill>
        <p:spPr>
          <a:xfrm>
            <a:off x="1465082" y="0"/>
            <a:ext cx="9261835"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34337" y="1268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a:solidFill>
                  <a:schemeClr val="tx2"/>
                </a:solidFill>
              </a:rPr>
              <a:t>Klubipresidentti</a:t>
            </a:r>
          </a:p>
        </p:txBody>
      </p:sp>
      <p:sp>
        <p:nvSpPr>
          <p:cNvPr id="7" name="TextBox 6"/>
          <p:cNvSpPr txBox="1"/>
          <p:nvPr/>
        </p:nvSpPr>
        <p:spPr>
          <a:xfrm>
            <a:off x="304799" y="1905000"/>
            <a:ext cx="5672939" cy="4216539"/>
          </a:xfrm>
          <a:prstGeom prst="rect">
            <a:avLst/>
          </a:prstGeom>
          <a:noFill/>
        </p:spPr>
        <p:txBody>
          <a:bodyPr wrap="square" rtlCol="0">
            <a:spAutoFit/>
          </a:bodyPr>
          <a:lstStyle/>
          <a:p>
            <a:r>
              <a:rPr lang="fi-FI" sz="3200" dirty="0">
                <a:solidFill>
                  <a:schemeClr val="tx2"/>
                </a:solidFill>
              </a:rPr>
              <a:t>Velvollisuudet</a:t>
            </a:r>
          </a:p>
          <a:p>
            <a:endParaRPr lang="en-US" sz="2800" dirty="0"/>
          </a:p>
          <a:p>
            <a:pPr marL="457200" indent="-457200">
              <a:buFont typeface="Wingdings" panose="05000000000000000000" pitchFamily="2" charset="2"/>
              <a:buChar char="§"/>
            </a:pPr>
            <a:r>
              <a:rPr lang="fi-FI" sz="2600" dirty="0"/>
              <a:t>Klubin päähallintovirkailija</a:t>
            </a:r>
          </a:p>
          <a:p>
            <a:pPr marL="457200" indent="-457200">
              <a:buFont typeface="Wingdings" panose="05000000000000000000" pitchFamily="2" charset="2"/>
              <a:buChar char="§"/>
            </a:pPr>
            <a:r>
              <a:rPr lang="fi-FI" sz="2600" dirty="0"/>
              <a:t>Johtaa klubin kokouksia</a:t>
            </a:r>
          </a:p>
          <a:p>
            <a:pPr marL="457200" indent="-457200">
              <a:buFont typeface="Wingdings" panose="05000000000000000000" pitchFamily="2" charset="2"/>
              <a:buChar char="§"/>
            </a:pPr>
            <a:r>
              <a:rPr lang="fi-FI" sz="2600" dirty="0"/>
              <a:t>Klubin maailmanlaajuisen toimintaryhmän puheenjohtaja</a:t>
            </a:r>
          </a:p>
          <a:p>
            <a:pPr marL="457200" indent="-457200">
              <a:buFont typeface="Wingdings" panose="05000000000000000000" pitchFamily="2" charset="2"/>
              <a:buChar char="§"/>
            </a:pPr>
            <a:r>
              <a:rPr lang="fi-FI" sz="2600" dirty="0"/>
              <a:t>Nimittää pysyvät/erityistoimikunnat</a:t>
            </a:r>
          </a:p>
          <a:p>
            <a:pPr marL="457200" indent="-457200">
              <a:buFont typeface="Wingdings" panose="05000000000000000000" pitchFamily="2" charset="2"/>
              <a:buChar char="§"/>
            </a:pPr>
            <a:r>
              <a:rPr lang="fi-FI" sz="2600" dirty="0"/>
              <a:t>Piirikuvernöörin neuvoa-antavan toimikunnan aktiivinen jäsen</a:t>
            </a:r>
          </a:p>
        </p:txBody>
      </p:sp>
      <p:sp>
        <p:nvSpPr>
          <p:cNvPr id="8" name="TextBox 7"/>
          <p:cNvSpPr txBox="1"/>
          <p:nvPr/>
        </p:nvSpPr>
        <p:spPr>
          <a:xfrm>
            <a:off x="6858000" y="1905000"/>
            <a:ext cx="5029200" cy="3416320"/>
          </a:xfrm>
          <a:prstGeom prst="rect">
            <a:avLst/>
          </a:prstGeom>
          <a:noFill/>
        </p:spPr>
        <p:txBody>
          <a:bodyPr wrap="square" rtlCol="0">
            <a:spAutoFit/>
          </a:bodyPr>
          <a:lstStyle/>
          <a:p>
            <a:r>
              <a:rPr lang="fi-FI" sz="3200">
                <a:solidFill>
                  <a:schemeClr val="tx2"/>
                </a:solidFill>
              </a:rPr>
              <a:t>Haasteet</a:t>
            </a:r>
          </a:p>
          <a:p>
            <a:endParaRPr lang="en-US" sz="2800" dirty="0"/>
          </a:p>
          <a:p>
            <a:pPr marL="457200" indent="-457200">
              <a:buFont typeface="Wingdings" panose="05000000000000000000" pitchFamily="2" charset="2"/>
              <a:buChar char="§"/>
            </a:pPr>
            <a:r>
              <a:rPr lang="fi-FI" sz="2600"/>
              <a:t>Inspiroida jäsenet saavuttamaan erinomaisia tuloksia</a:t>
            </a:r>
          </a:p>
          <a:p>
            <a:pPr marL="457200" indent="-457200">
              <a:buFont typeface="Wingdings" panose="05000000000000000000" pitchFamily="2" charset="2"/>
              <a:buChar char="§"/>
            </a:pPr>
            <a:r>
              <a:rPr lang="fi-FI" sz="2600"/>
              <a:t>Inspiroida jäsenet saavuttamaan erinomaisia tuloksia</a:t>
            </a:r>
          </a:p>
          <a:p>
            <a:pPr marL="457200" indent="-457200">
              <a:buFont typeface="Wingdings" panose="05000000000000000000" pitchFamily="2" charset="2"/>
              <a:buChar char="§"/>
            </a:pPr>
            <a:r>
              <a:rPr lang="fi-FI" sz="2600"/>
              <a:t>Johtaa tehokkaita ja mukavia kokouksia</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fi-FI" sz="960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4114800" cy="855921"/>
          </a:xfrm>
        </p:spPr>
        <p:txBody>
          <a:bodyPr/>
          <a:lstStyle/>
          <a:p>
            <a:r>
              <a:rPr lang="fi-FI" sz="2400">
                <a:solidFill>
                  <a:schemeClr val="tx1"/>
                </a:solidFill>
              </a:rPr>
              <a:t>Melvin Jones perustaa Lionsklubien järjestön</a:t>
            </a: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i="1" dirty="0">
                <a:solidFill>
                  <a:srgbClr val="082E87"/>
                </a:solidFill>
                <a:latin typeface="Times New Roman" panose="02020603050405020304" pitchFamily="18" charset="0"/>
                <a:cs typeface="Times New Roman" panose="02020603050405020304" pitchFamily="18" charset="0"/>
              </a:rPr>
              <a:t>”Et voi päästä kovin pitkälle ennen kuin aloitat tekemään jotain jonkun toisen puolesta."</a:t>
            </a:r>
          </a:p>
          <a:p>
            <a:r>
              <a:rPr lang="fi-FI" sz="2800" dirty="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5EA47D-EC25-5163-D0A2-9940F19729BD}"/>
              </a:ext>
            </a:extLst>
          </p:cNvPr>
          <p:cNvPicPr>
            <a:picLocks noChangeAspect="1"/>
          </p:cNvPicPr>
          <p:nvPr/>
        </p:nvPicPr>
        <p:blipFill>
          <a:blip r:embed="rId4"/>
          <a:stretch>
            <a:fillRect/>
          </a:stretch>
        </p:blipFill>
        <p:spPr>
          <a:xfrm>
            <a:off x="0" y="0"/>
            <a:ext cx="11216452" cy="6858000"/>
          </a:xfrm>
          <a:prstGeom prst="rect">
            <a:avLst/>
          </a:prstGeom>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914400" y="-188705"/>
            <a:ext cx="9525001"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a:solidFill>
                  <a:schemeClr val="tx2"/>
                </a:solidFill>
              </a:rPr>
              <a:t>Piirikuvernööri</a:t>
            </a:r>
          </a:p>
        </p:txBody>
      </p:sp>
      <p:sp>
        <p:nvSpPr>
          <p:cNvPr id="7" name="TextBox 6"/>
          <p:cNvSpPr txBox="1"/>
          <p:nvPr/>
        </p:nvSpPr>
        <p:spPr>
          <a:xfrm>
            <a:off x="533400" y="1752600"/>
            <a:ext cx="5029200" cy="4678204"/>
          </a:xfrm>
          <a:prstGeom prst="rect">
            <a:avLst/>
          </a:prstGeom>
          <a:noFill/>
        </p:spPr>
        <p:txBody>
          <a:bodyPr wrap="square" rtlCol="0">
            <a:spAutoFit/>
          </a:bodyPr>
          <a:lstStyle/>
          <a:p>
            <a:r>
              <a:rPr lang="fi-FI" sz="3200" dirty="0">
                <a:solidFill>
                  <a:schemeClr val="tx2"/>
                </a:solidFill>
              </a:rPr>
              <a:t>Velvollisuudet</a:t>
            </a:r>
          </a:p>
          <a:p>
            <a:pPr marL="457200" indent="-457200">
              <a:buFont typeface="Wingdings" panose="05000000000000000000" pitchFamily="2" charset="2"/>
              <a:buChar char="§"/>
            </a:pPr>
            <a:r>
              <a:rPr lang="en-US" sz="2600" dirty="0" err="1"/>
              <a:t>Toimii</a:t>
            </a:r>
            <a:r>
              <a:rPr lang="en-US" sz="2600" dirty="0"/>
              <a:t> </a:t>
            </a:r>
            <a:r>
              <a:rPr lang="en-US" sz="2600" dirty="0" err="1"/>
              <a:t>maailmanlaajuisen</a:t>
            </a:r>
            <a:r>
              <a:rPr lang="en-US" sz="2600" dirty="0"/>
              <a:t> </a:t>
            </a:r>
            <a:r>
              <a:rPr lang="en-US" sz="2600" dirty="0" err="1"/>
              <a:t>toimintaryhmän</a:t>
            </a:r>
            <a:r>
              <a:rPr lang="en-US" sz="2600" dirty="0"/>
              <a:t> </a:t>
            </a:r>
            <a:r>
              <a:rPr lang="en-US" sz="2600" dirty="0" err="1"/>
              <a:t>piirin</a:t>
            </a:r>
            <a:r>
              <a:rPr lang="en-US" sz="2600" dirty="0"/>
              <a:t> </a:t>
            </a:r>
            <a:r>
              <a:rPr lang="en-US" sz="2600" dirty="0" err="1"/>
              <a:t>puheenjohtajana</a:t>
            </a:r>
            <a:endParaRPr lang="en-US" sz="2600" dirty="0"/>
          </a:p>
          <a:p>
            <a:pPr marL="457200" indent="-457200">
              <a:buFont typeface="Wingdings" panose="05000000000000000000" pitchFamily="2" charset="2"/>
              <a:buChar char="§"/>
            </a:pPr>
            <a:r>
              <a:rPr lang="fi-FI" sz="2600" dirty="0"/>
              <a:t>Hallinnoi ja edistää jäsenkasvua ja uusien klubien kehittämistä, johtajien kehittämistä ja humanitaarista palvelua</a:t>
            </a:r>
          </a:p>
          <a:p>
            <a:pPr marL="457200" indent="-457200">
              <a:buFont typeface="Wingdings" panose="05000000000000000000" pitchFamily="2" charset="2"/>
              <a:buChar char="§"/>
            </a:pPr>
            <a:r>
              <a:rPr lang="fi-FI" sz="2600" dirty="0"/>
              <a:t>Mainostaa LCIF:ää ja palveluaktiviteetteja</a:t>
            </a:r>
          </a:p>
        </p:txBody>
      </p:sp>
      <p:sp>
        <p:nvSpPr>
          <p:cNvPr id="8" name="TextBox 7"/>
          <p:cNvSpPr txBox="1"/>
          <p:nvPr/>
        </p:nvSpPr>
        <p:spPr>
          <a:xfrm>
            <a:off x="6781800" y="2201495"/>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fi-FI" sz="2600" dirty="0"/>
              <a:t>Toimii puheenjohtajana hallituksen ja muissa piirin kokouksissa</a:t>
            </a:r>
          </a:p>
          <a:p>
            <a:pPr marL="457200" indent="-457200">
              <a:buFont typeface="Wingdings" panose="05000000000000000000" pitchFamily="2" charset="2"/>
              <a:buChar char="§"/>
            </a:pPr>
            <a:r>
              <a:rPr lang="fi-FI" sz="2600" dirty="0"/>
              <a:t>Edistää harmoniaa lionsklubeissa</a:t>
            </a:r>
          </a:p>
          <a:p>
            <a:pPr marL="457200" indent="-457200">
              <a:buFont typeface="Wingdings" panose="05000000000000000000" pitchFamily="2" charset="2"/>
              <a:buChar char="§"/>
            </a:pPr>
            <a:r>
              <a:rPr lang="fi-FI" sz="2600" dirty="0"/>
              <a:t>Muiden tehtävien suorittaminen kansainvälisen hallituksen määräysten mukaisesti</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448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dirty="0">
                <a:solidFill>
                  <a:schemeClr val="tx2"/>
                </a:solidFill>
              </a:rPr>
              <a:t>Ensimmäinen varapiirikuvernööri</a:t>
            </a:r>
          </a:p>
        </p:txBody>
      </p:sp>
      <p:sp>
        <p:nvSpPr>
          <p:cNvPr id="7" name="TextBox 6"/>
          <p:cNvSpPr txBox="1"/>
          <p:nvPr/>
        </p:nvSpPr>
        <p:spPr>
          <a:xfrm>
            <a:off x="685800" y="1905000"/>
            <a:ext cx="8839200" cy="3816429"/>
          </a:xfrm>
          <a:prstGeom prst="rect">
            <a:avLst/>
          </a:prstGeom>
          <a:noFill/>
        </p:spPr>
        <p:txBody>
          <a:bodyPr wrap="square" rtlCol="0">
            <a:spAutoFit/>
          </a:bodyPr>
          <a:lstStyle/>
          <a:p>
            <a:r>
              <a:rPr lang="fi-FI" sz="3200" dirty="0">
                <a:solidFill>
                  <a:schemeClr val="tx2"/>
                </a:solidFill>
              </a:rPr>
              <a:t>Velvollisuudet</a:t>
            </a:r>
          </a:p>
          <a:p>
            <a:endParaRPr lang="en-US" sz="2800" dirty="0">
              <a:solidFill>
                <a:schemeClr val="tx2"/>
              </a:solidFill>
            </a:endParaRPr>
          </a:p>
          <a:p>
            <a:pPr marL="457200" indent="-457200">
              <a:buFont typeface="Wingdings" panose="05000000000000000000" pitchFamily="2" charset="2"/>
              <a:buChar char="§"/>
            </a:pPr>
            <a:r>
              <a:rPr lang="fi-FI" sz="2600" dirty="0"/>
              <a:t>Valmistautuu piirikuvernöörin virkaan</a:t>
            </a:r>
          </a:p>
          <a:p>
            <a:pPr marL="457200" indent="-457200">
              <a:buFont typeface="Wingdings" panose="05000000000000000000" pitchFamily="2" charset="2"/>
              <a:buChar char="§"/>
            </a:pPr>
            <a:r>
              <a:rPr lang="fi-FI" sz="2600" dirty="0"/>
              <a:t>Edistää tämän järjestön tarkoitusta</a:t>
            </a:r>
          </a:p>
          <a:p>
            <a:pPr marL="457200" indent="-457200">
              <a:buFont typeface="Wingdings" panose="05000000000000000000" pitchFamily="2" charset="2"/>
              <a:buChar char="§"/>
            </a:pPr>
            <a:r>
              <a:rPr lang="fi-FI" sz="2600" dirty="0"/>
              <a:t>Osallistuu hallituksen kokouksiin</a:t>
            </a:r>
          </a:p>
          <a:p>
            <a:pPr marL="457200" indent="-457200">
              <a:buFont typeface="Wingdings" panose="05000000000000000000" pitchFamily="2" charset="2"/>
              <a:buChar char="§"/>
            </a:pPr>
            <a:r>
              <a:rPr lang="fi-FI" sz="2600" dirty="0"/>
              <a:t>Auttaa piirin klubien vahvuuksien ja heikkouksien arvioimisessa</a:t>
            </a:r>
          </a:p>
          <a:p>
            <a:pPr marL="457200" indent="-457200">
              <a:buFont typeface="Wingdings" panose="05000000000000000000" pitchFamily="2" charset="2"/>
              <a:buChar char="§"/>
            </a:pPr>
            <a:r>
              <a:rPr lang="fi-FI" sz="2600" dirty="0"/>
              <a:t>Osallistuu piirin budjetin laatimiseen</a:t>
            </a:r>
          </a:p>
          <a:p>
            <a:pPr marL="457200" indent="-457200">
              <a:buFont typeface="Wingdings" panose="05000000000000000000" pitchFamily="2" charset="2"/>
              <a:buChar char="§"/>
            </a:pPr>
            <a:r>
              <a:rPr lang="fi-FI" sz="2600" dirty="0"/>
              <a:t>Avustaa piirin vuosikokouksen suunnittelemisessa</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a:solidFill>
                  <a:schemeClr val="tx2"/>
                </a:solidFill>
              </a:rPr>
              <a:t>Toinen varapiirikuvernööri</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fi-FI" sz="3200">
                <a:solidFill>
                  <a:schemeClr val="tx2"/>
                </a:solidFill>
              </a:rPr>
              <a:t>Velvollisuudet</a:t>
            </a:r>
          </a:p>
          <a:p>
            <a:endParaRPr lang="en-US" sz="2800" dirty="0">
              <a:solidFill>
                <a:schemeClr val="tx2"/>
              </a:solidFill>
            </a:endParaRPr>
          </a:p>
          <a:p>
            <a:pPr marL="457200" indent="-457200">
              <a:buFont typeface="Wingdings" panose="05000000000000000000" pitchFamily="2" charset="2"/>
              <a:buChar char="§"/>
            </a:pPr>
            <a:r>
              <a:rPr lang="fi-FI" sz="2600"/>
              <a:t>Avustaa piirin hallintotehtävissä</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Tutustuu klubin ja piirin sääntöihin, toimintatapoihin ja ohjelmiin</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Toimii Lions Internationalin ja tarpeen mukaan piirikuvernöörin edustajana</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i-FI" sz="4800" b="1">
                <a:solidFill>
                  <a:srgbClr val="FFFFFF"/>
                </a:solidFill>
                <a:latin typeface="Arial" charset="0"/>
                <a:ea typeface="Arial" charset="0"/>
                <a:cs typeface="Arial" charset="0"/>
              </a:rPr>
              <a:t>Paikallinen organisaatio</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i-FI" sz="3200">
                <a:solidFill>
                  <a:srgbClr val="0A5496"/>
                </a:solidFill>
                <a:latin typeface="Arial" charset="0"/>
                <a:ea typeface="Arial" charset="0"/>
                <a:cs typeface="Arial" charset="0"/>
              </a:rPr>
              <a:t>Moninkertaispiiri</a:t>
            </a:r>
          </a:p>
        </p:txBody>
      </p:sp>
      <p:sp>
        <p:nvSpPr>
          <p:cNvPr id="9" name="TextBox 8"/>
          <p:cNvSpPr txBox="1"/>
          <p:nvPr/>
        </p:nvSpPr>
        <p:spPr>
          <a:xfrm>
            <a:off x="533400" y="3488829"/>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fi-FI" sz="2600"/>
              <a:t>Kaksi tai useampi piiri</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Virkailijat valitaan piirin ja moninkertaispiirin vuosikokouksessa</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i-FI" sz="4800" b="1">
                <a:solidFill>
                  <a:srgbClr val="FFFFFF"/>
                </a:solidFill>
                <a:latin typeface="Arial" charset="0"/>
                <a:ea typeface="Arial" charset="0"/>
                <a:cs typeface="Arial" charset="0"/>
              </a:rPr>
              <a:t>Lions Internationalin organisaatio</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i-FI" sz="3200">
                <a:solidFill>
                  <a:srgbClr val="0A5496"/>
                </a:solidFill>
                <a:latin typeface="Arial" charset="0"/>
                <a:ea typeface="Arial" charset="0"/>
                <a:cs typeface="Arial" charset="0"/>
              </a:rPr>
              <a:t>Kansainvälinen hallitus</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fi-FI" sz="2600"/>
              <a:t>Kansainvälinen presidentti</a:t>
            </a:r>
          </a:p>
          <a:p>
            <a:pPr marL="457200" indent="-457200">
              <a:buFont typeface="Wingdings" panose="05000000000000000000" pitchFamily="2" charset="2"/>
              <a:buChar char="§"/>
            </a:pPr>
            <a:r>
              <a:rPr lang="fi-FI" sz="2600"/>
              <a:t>Edellinen kansainvälinen presidentti</a:t>
            </a:r>
          </a:p>
          <a:p>
            <a:pPr marL="457200" indent="-457200">
              <a:buFont typeface="Wingdings" panose="05000000000000000000" pitchFamily="2" charset="2"/>
              <a:buChar char="§"/>
            </a:pPr>
            <a:r>
              <a:rPr lang="fi-FI" sz="2600"/>
              <a:t>Ensimmäinen kansainvälinen varapresidentti</a:t>
            </a:r>
          </a:p>
          <a:p>
            <a:pPr marL="457200" indent="-457200">
              <a:buFont typeface="Wingdings" panose="05000000000000000000" pitchFamily="2" charset="2"/>
              <a:buChar char="§"/>
            </a:pPr>
            <a:r>
              <a:rPr lang="fi-FI" sz="2600"/>
              <a:t>Toinen kansainvälinen varapresidentti</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fi-FI" sz="2600"/>
              <a:t>Kolmas kansainvälinen varapresidentti</a:t>
            </a:r>
          </a:p>
          <a:p>
            <a:pPr marL="457200" indent="-457200">
              <a:buFont typeface="Wingdings" panose="05000000000000000000" pitchFamily="2" charset="2"/>
              <a:buChar char="§"/>
            </a:pPr>
            <a:r>
              <a:rPr lang="fi-FI" sz="2600"/>
              <a:t>Kansainväliset johtajat</a:t>
            </a:r>
          </a:p>
          <a:p>
            <a:pPr marL="457200" indent="-457200">
              <a:buFont typeface="Wingdings" panose="05000000000000000000" pitchFamily="2" charset="2"/>
              <a:buChar char="§"/>
            </a:pPr>
            <a:r>
              <a:rPr lang="fi-FI" sz="2600"/>
              <a:t>Kansainvälisen hallituksen nimitetyt jäsenet</a:t>
            </a:r>
          </a:p>
          <a:p>
            <a:pPr marL="457200" indent="-457200">
              <a:buFont typeface="Wingdings" panose="05000000000000000000" pitchFamily="2" charset="2"/>
              <a:buChar char="§"/>
            </a:pPr>
            <a:r>
              <a:rPr lang="fi-FI" sz="2600"/>
              <a:t>Lions Internationalin hallintovirkailijat</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fi-FI"/>
              <a:t>Kansainvälisen päämajan henkilökunta</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fi-FI" sz="2800" dirty="0">
                <a:solidFill>
                  <a:schemeClr val="tx1"/>
                </a:solidFill>
              </a:rPr>
              <a:t>Aluetoimistot</a:t>
            </a:r>
          </a:p>
          <a:p>
            <a:pPr marL="804849" lvl="1" indent="-285750">
              <a:buFont typeface="Wingdings" panose="05000000000000000000" pitchFamily="2" charset="2"/>
              <a:buChar char="§"/>
            </a:pPr>
            <a:r>
              <a:rPr lang="fi-FI" sz="2800" dirty="0">
                <a:solidFill>
                  <a:schemeClr val="tx1"/>
                </a:solidFill>
              </a:rPr>
              <a:t>OSEAL (Vaalipiiri 5)</a:t>
            </a:r>
          </a:p>
          <a:p>
            <a:pPr marL="804849" lvl="1" indent="-285750">
              <a:buFont typeface="Wingdings" panose="05000000000000000000" pitchFamily="2" charset="2"/>
              <a:buChar char="§"/>
            </a:pPr>
            <a:r>
              <a:rPr lang="fi-FI" sz="2800" dirty="0">
                <a:solidFill>
                  <a:schemeClr val="tx1"/>
                </a:solidFill>
              </a:rPr>
              <a:t>ISAME (Vaalipiiri 6)</a:t>
            </a:r>
          </a:p>
          <a:p>
            <a:pPr marL="285750" indent="-285750">
              <a:buFont typeface="Wingdings" panose="05000000000000000000" pitchFamily="2" charset="2"/>
              <a:buChar char="§"/>
            </a:pPr>
            <a:r>
              <a:rPr lang="fi-FI" sz="2800" dirty="0">
                <a:solidFill>
                  <a:schemeClr val="tx1"/>
                </a:solidFill>
              </a:rPr>
              <a:t>Henkilökunta tukee maailman kaikkia lioneita</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fi-FI" sz="4800" dirty="0">
                <a:solidFill>
                  <a:srgbClr val="082E87"/>
                </a:solidFill>
              </a:rPr>
              <a:t>Kansain-välinen päämaja</a:t>
            </a: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fi-FI" sz="6000"/>
              <a:t>Palvelu</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7696200" cy="1015663"/>
          </a:xfrm>
          <a:prstGeom prst="rect">
            <a:avLst/>
          </a:prstGeom>
          <a:noFill/>
        </p:spPr>
        <p:txBody>
          <a:bodyPr wrap="square" rtlCol="0">
            <a:spAutoFit/>
          </a:bodyPr>
          <a:lstStyle/>
          <a:p>
            <a:r>
              <a:rPr lang="fi-FI" sz="6000" b="1" dirty="0">
                <a:solidFill>
                  <a:schemeClr val="tx2"/>
                </a:solidFill>
                <a:latin typeface="Arial" charset="0"/>
                <a:ea typeface="Arial" charset="0"/>
                <a:cs typeface="Arial" charset="0"/>
              </a:rPr>
              <a:t>”Me palvelemme”</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fi-FI" sz="3200">
                <a:latin typeface="Arial" pitchFamily="34" charset="0"/>
                <a:ea typeface="ヒラギノ角ゴ Pro W3" pitchFamily="125" charset="-128"/>
              </a:rPr>
              <a:t>Viisi maailmanlaajuista palvelukohdetta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fi-FI" sz="1000">
                <a:latin typeface="Arial" pitchFamily="34" charset="0"/>
                <a:ea typeface="ヒラギノ角ゴ Pro W3" pitchFamily="125" charset="-128"/>
              </a:rPr>
            </a:br>
            <a:endParaRPr lang="fi-FI" sz="10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fi-FI" sz="3200">
                <a:latin typeface="Arial" pitchFamily="34" charset="0"/>
                <a:ea typeface="ヒラギノ角ゴ Pro W3" pitchFamily="125" charset="-128"/>
              </a:rPr>
              <a:t>Klubin ja paikkakunnan tarpeiden arviointi</a:t>
            </a:r>
            <a:br>
              <a:rPr lang="fi-FI" sz="3200">
                <a:latin typeface="Arial" pitchFamily="34" charset="0"/>
                <a:ea typeface="ヒラギノ角ゴ Pro W3" pitchFamily="125" charset="-128"/>
              </a:rPr>
            </a:br>
            <a:endParaRPr lang="fi-FI" sz="32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fi-FI" sz="3200">
                <a:latin typeface="Arial" pitchFamily="34" charset="0"/>
                <a:ea typeface="ヒラギノ角ゴ Pro W3" pitchFamily="125" charset="-128"/>
              </a:rPr>
              <a:t>”Missä tarve, siellä lion”</a:t>
            </a:r>
            <a:br>
              <a:rPr lang="fi-FI" sz="2800">
                <a:latin typeface="Arial" charset="0"/>
                <a:ea typeface="Arial" charset="0"/>
                <a:cs typeface="Arial" charset="0"/>
              </a:rPr>
            </a:br>
            <a:r>
              <a:rPr lang="fi-FI" sz="280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Diabetes</a:t>
                      </a:r>
                    </a:p>
                  </a:txBody>
                  <a:tcPr/>
                </a:tc>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Lapsuusiän syöpä</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Ympäristö</a:t>
                      </a:r>
                    </a:p>
                  </a:txBody>
                  <a:tcPr/>
                </a:tc>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Näkökyky</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Nälän helpottaminen</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fi-FI" sz="960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295400"/>
          </a:xfrm>
        </p:spPr>
        <p:txBody>
          <a:bodyPr/>
          <a:lstStyle/>
          <a:p>
            <a:r>
              <a:rPr lang="fi-FI" sz="3600">
                <a:solidFill>
                  <a:schemeClr val="tx2"/>
                </a:solidFill>
              </a:rPr>
              <a:t>Ensimmäinen klubi perustetaan </a:t>
            </a:r>
            <a:r>
              <a:rPr lang="fi-FI" sz="6600">
                <a:solidFill>
                  <a:schemeClr val="tx2"/>
                </a:solidFill>
              </a:rPr>
              <a:t>Kanadassa</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i-FI" sz="6000"/>
              <a:t>Kaikki lioneista</a:t>
            </a:r>
          </a:p>
        </p:txBody>
      </p:sp>
      <p:sp>
        <p:nvSpPr>
          <p:cNvPr id="3" name="Text Placeholder 2"/>
          <p:cNvSpPr>
            <a:spLocks noGrp="1"/>
          </p:cNvSpPr>
          <p:nvPr>
            <p:ph type="body" sz="quarter" idx="13"/>
          </p:nvPr>
        </p:nvSpPr>
        <p:spPr/>
        <p:txBody>
          <a:bodyPr/>
          <a:lstStyle/>
          <a:p>
            <a:r>
              <a:rPr lang="fi-FI" sz="3600"/>
              <a:t>Historia</a:t>
            </a:r>
          </a:p>
          <a:p>
            <a:r>
              <a:rPr lang="fi-FI" sz="3600"/>
              <a:t>Organisaatio</a:t>
            </a:r>
          </a:p>
          <a:p>
            <a:r>
              <a:rPr lang="fi-FI" sz="3600"/>
              <a:t>Palvelu</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fi-FI" sz="960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fi-FI" sz="2800">
                <a:solidFill>
                  <a:schemeClr val="tx1"/>
                </a:solidFill>
              </a:rPr>
              <a:t>Helen Keller haastaa lionit</a:t>
            </a: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000" b="1" dirty="0">
                <a:solidFill>
                  <a:schemeClr val="tx2"/>
                </a:solidFill>
              </a:rPr>
              <a:t>Lioneista tuli</a:t>
            </a:r>
            <a:r>
              <a:rPr lang="fi-FI" sz="4000" dirty="0">
                <a:solidFill>
                  <a:schemeClr val="tx2"/>
                </a:solidFill>
              </a:rPr>
              <a:t> "</a:t>
            </a:r>
            <a:r>
              <a:rPr lang="fi-FI" sz="4000" i="1" dirty="0">
                <a:solidFill>
                  <a:schemeClr val="tx2"/>
                </a:solidFill>
              </a:rPr>
              <a:t>sokeiden ritareita taistelussa pimeyttä vastaan</a:t>
            </a:r>
            <a:r>
              <a:rPr lang="fi-FI" sz="4000" dirty="0">
                <a:solidFill>
                  <a:schemeClr val="tx2"/>
                </a:solidFill>
              </a:rPr>
              <a:t>."</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609600" y="2971800"/>
            <a:ext cx="10363200" cy="1981200"/>
          </a:xfrm>
        </p:spPr>
        <p:txBody>
          <a:bodyPr/>
          <a:lstStyle/>
          <a:p>
            <a:r>
              <a:rPr lang="fi-FI" sz="6600" dirty="0">
                <a:latin typeface="+mn-lt"/>
              </a:rPr>
              <a:t>Me palvelemme</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bg1"/>
                </a:solidFill>
              </a:rPr>
              <a:t>1954</a:t>
            </a:r>
          </a:p>
        </p:txBody>
      </p:sp>
      <p:sp>
        <p:nvSpPr>
          <p:cNvPr id="4" name="Text Placeholder 7"/>
          <p:cNvSpPr txBox="1">
            <a:spLocks/>
          </p:cNvSpPr>
          <p:nvPr/>
        </p:nvSpPr>
        <p:spPr>
          <a:xfrm>
            <a:off x="7086601" y="5257800"/>
            <a:ext cx="51054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800">
                <a:solidFill>
                  <a:schemeClr val="bg1"/>
                </a:solidFill>
              </a:rPr>
              <a:t>Valittiin Lions Clubs Internationalin viralliseksi motoksi</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62000" y="1918801"/>
            <a:ext cx="6019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6600" b="1" dirty="0">
                <a:solidFill>
                  <a:schemeClr val="tx2"/>
                </a:solidFill>
                <a:latin typeface="Arial" charset="0"/>
                <a:ea typeface="Arial" charset="0"/>
                <a:cs typeface="Arial" charset="0"/>
              </a:rPr>
              <a:t>Ensimmäinen leoklubi perustetaan</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fi-FI" sz="2400">
                <a:solidFill>
                  <a:schemeClr val="accent6">
                    <a:lumMod val="50000"/>
                    <a:lumOff val="50000"/>
                  </a:schemeClr>
                </a:solidFill>
                <a:latin typeface="Arial" charset="0"/>
                <a:ea typeface="Arial" charset="0"/>
                <a:cs typeface="Arial" charset="0"/>
              </a:rPr>
              <a:t>Pennsylvania, USA</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1957</a:t>
            </a:r>
          </a:p>
        </p:txBody>
      </p:sp>
      <p:sp>
        <p:nvSpPr>
          <p:cNvPr id="9" name="Title 1"/>
          <p:cNvSpPr txBox="1">
            <a:spLocks/>
          </p:cNvSpPr>
          <p:nvPr/>
        </p:nvSpPr>
        <p:spPr>
          <a:xfrm>
            <a:off x="2819401" y="5791200"/>
            <a:ext cx="8686800" cy="9144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4400" b="1">
                <a:solidFill>
                  <a:srgbClr val="10233F"/>
                </a:solidFill>
                <a:latin typeface="Arial" charset="0"/>
                <a:ea typeface="Arial" charset="0"/>
                <a:cs typeface="Arial" charset="0"/>
              </a:rPr>
              <a:t>L</a:t>
            </a:r>
            <a:r>
              <a:rPr lang="fi-FI" sz="3600" b="1">
                <a:solidFill>
                  <a:srgbClr val="10233F"/>
                </a:solidFill>
                <a:latin typeface="Arial" charset="0"/>
                <a:ea typeface="Arial" charset="0"/>
                <a:cs typeface="Arial" charset="0"/>
              </a:rPr>
              <a:t>eadership, </a:t>
            </a:r>
            <a:r>
              <a:rPr lang="fi-FI" sz="4400" b="1">
                <a:solidFill>
                  <a:srgbClr val="10233F"/>
                </a:solidFill>
                <a:latin typeface="Arial" charset="0"/>
                <a:ea typeface="Arial" charset="0"/>
                <a:cs typeface="Arial" charset="0"/>
              </a:rPr>
              <a:t>E</a:t>
            </a:r>
            <a:r>
              <a:rPr lang="fi-FI" sz="3600" b="1">
                <a:solidFill>
                  <a:srgbClr val="10233F"/>
                </a:solidFill>
                <a:latin typeface="Arial" charset="0"/>
                <a:ea typeface="Arial" charset="0"/>
                <a:cs typeface="Arial" charset="0"/>
              </a:rPr>
              <a:t>xperience, </a:t>
            </a:r>
            <a:r>
              <a:rPr lang="fi-FI" sz="4400" b="1">
                <a:solidFill>
                  <a:srgbClr val="10233F"/>
                </a:solidFill>
                <a:latin typeface="Arial" charset="0"/>
                <a:ea typeface="Arial" charset="0"/>
                <a:cs typeface="Arial" charset="0"/>
              </a:rPr>
              <a:t>O</a:t>
            </a:r>
            <a:r>
              <a:rPr lang="fi-FI" sz="3600" b="1">
                <a:solidFill>
                  <a:srgbClr val="10233F"/>
                </a:solidFill>
                <a:latin typeface="Arial" charset="0"/>
                <a:ea typeface="Arial" charset="0"/>
                <a:cs typeface="Arial" charset="0"/>
              </a:rPr>
              <a:t>pportunity</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i-FI" sz="4800" b="1">
                <a:solidFill>
                  <a:srgbClr val="FFFFFF"/>
                </a:solidFill>
                <a:latin typeface="Arial" charset="0"/>
                <a:ea typeface="Arial" charset="0"/>
                <a:cs typeface="Arial" charset="0"/>
              </a:rPr>
              <a:t>Leoklubin rakenne</a:t>
            </a:r>
          </a:p>
        </p:txBody>
      </p:sp>
      <p:graphicFrame>
        <p:nvGraphicFramePr>
          <p:cNvPr id="6" name="Diagram 5"/>
          <p:cNvGraphicFramePr/>
          <p:nvPr>
            <p:extLst>
              <p:ext uri="{D42A27DB-BD31-4B8C-83A1-F6EECF244321}">
                <p14:modId xmlns:p14="http://schemas.microsoft.com/office/powerpoint/2010/main" val="1090708211"/>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013027997"/>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562600" y="4765158"/>
            <a:ext cx="6629400" cy="1711842"/>
          </a:xfrm>
        </p:spPr>
        <p:txBody>
          <a:bodyPr/>
          <a:lstStyle/>
          <a:p>
            <a:r>
              <a:rPr lang="fi-FI" sz="4800" dirty="0">
                <a:solidFill>
                  <a:schemeClr val="tx2"/>
                </a:solidFill>
              </a:rPr>
              <a:t>Perustettu 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a7495015-d16d-4dd1-a72f-488cd8119f34"/>
    <ds:schemaRef ds:uri="http://purl.org/dc/dcmitype/"/>
    <ds:schemaRef ds:uri="http://purl.org/dc/term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35452</TotalTime>
  <Words>3043</Words>
  <Application>Microsoft Office PowerPoint</Application>
  <PresentationFormat>Widescreen</PresentationFormat>
  <Paragraphs>346</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1321</cp:revision>
  <cp:lastPrinted>2017-06-29T03:55:04Z</cp:lastPrinted>
  <dcterms:created xsi:type="dcterms:W3CDTF">2016-11-15T15:12:50Z</dcterms:created>
  <dcterms:modified xsi:type="dcterms:W3CDTF">2023-05-17T14:33:19Z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