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37" r:id="rId7"/>
    <p:sldMasterId id="2147483757" r:id="rId8"/>
    <p:sldMasterId id="2147483764" r:id="rId9"/>
    <p:sldMasterId id="2147483769" r:id="rId10"/>
    <p:sldMasterId id="2147483783" r:id="rId11"/>
    <p:sldMasterId id="2147483800" r:id="rId12"/>
  </p:sldMasterIdLst>
  <p:notesMasterIdLst>
    <p:notesMasterId r:id="rId43"/>
  </p:notesMasterIdLst>
  <p:sldIdLst>
    <p:sldId id="257" r:id="rId13"/>
    <p:sldId id="258" r:id="rId14"/>
    <p:sldId id="259" r:id="rId15"/>
    <p:sldId id="260" r:id="rId16"/>
    <p:sldId id="261" r:id="rId17"/>
    <p:sldId id="287" r:id="rId18"/>
    <p:sldId id="263" r:id="rId19"/>
    <p:sldId id="264" r:id="rId20"/>
    <p:sldId id="280" r:id="rId21"/>
    <p:sldId id="268" r:id="rId22"/>
    <p:sldId id="302" r:id="rId23"/>
    <p:sldId id="267" r:id="rId24"/>
    <p:sldId id="272" r:id="rId25"/>
    <p:sldId id="273" r:id="rId26"/>
    <p:sldId id="303" r:id="rId27"/>
    <p:sldId id="274" r:id="rId28"/>
    <p:sldId id="290" r:id="rId29"/>
    <p:sldId id="304" r:id="rId30"/>
    <p:sldId id="291" r:id="rId31"/>
    <p:sldId id="293" r:id="rId32"/>
    <p:sldId id="294" r:id="rId33"/>
    <p:sldId id="295" r:id="rId34"/>
    <p:sldId id="282" r:id="rId35"/>
    <p:sldId id="288" r:id="rId36"/>
    <p:sldId id="309" r:id="rId37"/>
    <p:sldId id="275" r:id="rId38"/>
    <p:sldId id="306" r:id="rId39"/>
    <p:sldId id="307" r:id="rId40"/>
    <p:sldId id="305" r:id="rId41"/>
    <p:sldId id="279"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9" autoAdjust="0"/>
    <p:restoredTop sz="73055" autoAdjust="0"/>
  </p:normalViewPr>
  <p:slideViewPr>
    <p:cSldViewPr snapToGrid="0">
      <p:cViewPr varScale="1">
        <p:scale>
          <a:sx n="112" d="100"/>
          <a:sy n="112" d="100"/>
        </p:scale>
        <p:origin x="258" y="10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57" d="100"/>
          <a:sy n="57" d="100"/>
        </p:scale>
        <p:origin x="17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hyperlink" Target="https://lci-auth-app-prod.azurewebsites.net/account/login?"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E7FBF9-9625-4624-89A1-FC09FF4884BC}" type="doc">
      <dgm:prSet loTypeId="urn:microsoft.com/office/officeart/2005/8/layout/hProcess9" loCatId="process" qsTypeId="urn:microsoft.com/office/officeart/2005/8/quickstyle/simple2" qsCatId="simple" csTypeId="urn:microsoft.com/office/officeart/2005/8/colors/colorful1" csCatId="colorful" phldr="1"/>
      <dgm:spPr/>
      <dgm:t>
        <a:bodyPr/>
        <a:lstStyle/>
        <a:p>
          <a:endParaRPr lang="en-US"/>
        </a:p>
      </dgm:t>
    </dgm:pt>
    <dgm:pt modelId="{F657678B-144A-45AB-9622-DA2534A4A47D}">
      <dgm:prSet phldrT="[Text]" custT="1"/>
      <dgm:spPr>
        <a:solidFill>
          <a:srgbClr val="F0C300"/>
        </a:solidFill>
      </dgm:spPr>
      <dgm:t>
        <a:bodyPr lIns="91440" tIns="91440" rIns="91440" bIns="182880"/>
        <a:lstStyle/>
        <a:p>
          <a:r>
            <a:rPr lang="de-DE" sz="1600" b="1" i="0" dirty="0" smtClean="0">
              <a:solidFill>
                <a:schemeClr val="bg1"/>
              </a:solidFill>
              <a:latin typeface="Arial" panose="020B0604020202020204" pitchFamily="34" charset="0"/>
              <a:cs typeface="Arial" panose="020B0604020202020204" pitchFamily="34" charset="0"/>
            </a:rPr>
            <a:t>Falls Sie die </a:t>
          </a:r>
          <a:r>
            <a:rPr lang="de-DE" sz="1600" b="1" i="0" dirty="0" err="1" smtClean="0">
              <a:solidFill>
                <a:schemeClr val="bg1"/>
              </a:solidFill>
              <a:latin typeface="Arial" panose="020B0604020202020204" pitchFamily="34" charset="0"/>
              <a:cs typeface="Arial" panose="020B0604020202020204" pitchFamily="34" charset="0"/>
            </a:rPr>
            <a:t>MyLion</a:t>
          </a:r>
          <a:r>
            <a:rPr lang="de-DE" sz="1600" b="1" i="0" dirty="0" smtClean="0">
              <a:solidFill>
                <a:schemeClr val="bg1"/>
              </a:solidFill>
              <a:latin typeface="Arial" panose="020B0604020202020204" pitchFamily="34" charset="0"/>
              <a:cs typeface="Arial" panose="020B0604020202020204" pitchFamily="34" charset="0"/>
            </a:rPr>
            <a:t>-App haben, haben Sie mit demselben Benutzernamen und Passwort Zugang zur </a:t>
          </a:r>
          <a:r>
            <a:rPr lang="de-DE" sz="1600" b="1" i="0" dirty="0" err="1" smtClean="0">
              <a:solidFill>
                <a:schemeClr val="bg1"/>
              </a:solidFill>
              <a:latin typeface="Arial" panose="020B0604020202020204" pitchFamily="34" charset="0"/>
              <a:cs typeface="Arial" panose="020B0604020202020204" pitchFamily="34" charset="0"/>
            </a:rPr>
            <a:t>MyLion</a:t>
          </a:r>
          <a:r>
            <a:rPr lang="de-DE" sz="1600" b="1" i="0" dirty="0" smtClean="0">
              <a:solidFill>
                <a:schemeClr val="bg1"/>
              </a:solidFill>
              <a:latin typeface="Arial" panose="020B0604020202020204" pitchFamily="34" charset="0"/>
              <a:cs typeface="Arial" panose="020B0604020202020204" pitchFamily="34" charset="0"/>
            </a:rPr>
            <a:t>-Website.</a:t>
          </a:r>
          <a:endParaRPr lang="en-US" sz="1600" b="1" i="0" dirty="0">
            <a:solidFill>
              <a:schemeClr val="bg1"/>
            </a:solidFill>
            <a:latin typeface="Arial" panose="020B0604020202020204" pitchFamily="34" charset="0"/>
            <a:cs typeface="Arial" panose="020B0604020202020204" pitchFamily="34" charset="0"/>
          </a:endParaRPr>
        </a:p>
      </dgm:t>
    </dgm:pt>
    <dgm:pt modelId="{2CB2F9D5-A87B-469E-94BD-2759598956B4}" type="parTrans" cxnId="{757024B5-F54D-4EDD-AA19-07B5B36AD7A5}">
      <dgm:prSet/>
      <dgm:spPr/>
      <dgm:t>
        <a:bodyPr/>
        <a:lstStyle/>
        <a:p>
          <a:endParaRPr lang="en-US"/>
        </a:p>
      </dgm:t>
    </dgm:pt>
    <dgm:pt modelId="{44B1C108-DAF2-42A1-88DE-3D041A3336CE}" type="sibTrans" cxnId="{757024B5-F54D-4EDD-AA19-07B5B36AD7A5}">
      <dgm:prSet/>
      <dgm:spPr/>
      <dgm:t>
        <a:bodyPr/>
        <a:lstStyle/>
        <a:p>
          <a:endParaRPr lang="en-US"/>
        </a:p>
      </dgm:t>
    </dgm:pt>
    <dgm:pt modelId="{A3706D5F-ECB9-48CF-9887-CCEDE9C50FAA}">
      <dgm:prSet phldrT="[Text]" custT="1"/>
      <dgm:spPr>
        <a:solidFill>
          <a:srgbClr val="457DC8">
            <a:alpha val="90000"/>
          </a:srgbClr>
        </a:solidFill>
      </dgm:spPr>
      <dgm:t>
        <a:bodyPr lIns="91440" tIns="91440" rIns="91440" bIns="182880"/>
        <a:lstStyle/>
        <a:p>
          <a:r>
            <a:rPr lang="de-DE" sz="1600" b="1" i="0" baseline="0" dirty="0" smtClean="0">
              <a:solidFill>
                <a:schemeClr val="bg1"/>
              </a:solidFill>
              <a:latin typeface="Arial" panose="020B0604020202020204" pitchFamily="34" charset="0"/>
              <a:cs typeface="Arial" panose="020B0604020202020204" pitchFamily="34" charset="0"/>
            </a:rPr>
            <a:t>Um sich anzumelden, brauchen Sie Ihre Mitgliedsnummer und eine E-Mail-Adresse oder Telefonnummer.</a:t>
          </a:r>
          <a:endParaRPr lang="en-US" sz="1600" b="1" i="0" dirty="0">
            <a:solidFill>
              <a:schemeClr val="bg1"/>
            </a:solidFill>
            <a:latin typeface="Arial" panose="020B0604020202020204" pitchFamily="34" charset="0"/>
            <a:cs typeface="Arial" panose="020B0604020202020204" pitchFamily="34" charset="0"/>
          </a:endParaRPr>
        </a:p>
      </dgm:t>
    </dgm:pt>
    <dgm:pt modelId="{6FB1FF48-C37C-4131-86AD-C1E45AA82E11}" type="parTrans" cxnId="{AA577B0E-AB03-462E-9DA0-DE43C987D9D5}">
      <dgm:prSet/>
      <dgm:spPr/>
      <dgm:t>
        <a:bodyPr/>
        <a:lstStyle/>
        <a:p>
          <a:endParaRPr lang="en-US"/>
        </a:p>
      </dgm:t>
    </dgm:pt>
    <dgm:pt modelId="{A84BD80B-59EC-4FE6-935E-91EE376CBC62}" type="sibTrans" cxnId="{AA577B0E-AB03-462E-9DA0-DE43C987D9D5}">
      <dgm:prSet/>
      <dgm:spPr/>
      <dgm:t>
        <a:bodyPr/>
        <a:lstStyle/>
        <a:p>
          <a:endParaRPr lang="en-US"/>
        </a:p>
      </dgm:t>
    </dgm:pt>
    <dgm:pt modelId="{DB9C4F47-D057-4CD9-90B8-B52930257FC4}">
      <dgm:prSet phldrT="[Text]" custT="1"/>
      <dgm:spPr>
        <a:solidFill>
          <a:srgbClr val="F76639">
            <a:alpha val="90000"/>
          </a:srgbClr>
        </a:solidFill>
      </dgm:spPr>
      <dgm:t>
        <a:bodyPr lIns="91440" tIns="91440" rIns="91440" bIns="182880"/>
        <a:lstStyle/>
        <a:p>
          <a:r>
            <a:rPr lang="en-US" sz="1600" b="1" i="0" dirty="0" err="1"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Klicken</a:t>
          </a:r>
          <a:r>
            <a:rPr lang="en-US" sz="1600" b="1" i="0" dirty="0"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 </a:t>
          </a:r>
          <a:r>
            <a:rPr lang="en-US" sz="1600" b="1" i="0" dirty="0" err="1"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Sie</a:t>
          </a:r>
          <a:r>
            <a:rPr lang="en-US" sz="1600" b="1" i="0" dirty="0"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 </a:t>
          </a:r>
          <a:r>
            <a:rPr lang="en-US" sz="1600" b="1" i="0" dirty="0" err="1"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hier</a:t>
          </a:r>
          <a:r>
            <a:rPr lang="en-US" sz="1600" b="1" i="0" dirty="0"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 </a:t>
          </a:r>
          <a:r>
            <a:rPr lang="en-US" sz="1600" b="1" i="0" dirty="0" err="1"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uma</a:t>
          </a:r>
          <a:r>
            <a:rPr lang="en-US" sz="1600" b="1" i="0" dirty="0"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 </a:t>
          </a:r>
          <a:r>
            <a:rPr lang="en-US" sz="1600" b="1" i="0" dirty="0" err="1"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zur</a:t>
          </a:r>
          <a:r>
            <a:rPr lang="en-US" sz="1600" b="1" i="0" dirty="0"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 </a:t>
          </a:r>
          <a:r>
            <a:rPr lang="en-US" sz="1600" b="1" i="0" dirty="0" err="1"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MyLion</a:t>
          </a:r>
          <a:r>
            <a:rPr lang="en-US" sz="1600" b="1" i="0" dirty="0"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-Website </a:t>
          </a:r>
          <a:r>
            <a:rPr lang="en-US" sz="1600" b="1" i="0" dirty="0" err="1"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zu</a:t>
          </a:r>
          <a:r>
            <a:rPr lang="en-US" sz="1600" b="1" i="0" dirty="0"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 </a:t>
          </a:r>
          <a:r>
            <a:rPr lang="en-US" sz="1600" b="1" i="0" dirty="0" err="1"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gelangen</a:t>
          </a:r>
          <a:r>
            <a:rPr lang="en-US" sz="1600" b="1" i="0" dirty="0" smtClean="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 xmlns:ahyp="http://schemas.microsoft.com/office/drawing/2018/hyperlinkcolor" val="tx"/>
                  </a:ext>
                </a:extLst>
              </a:hlinkClick>
            </a:rPr>
            <a:t> </a:t>
          </a:r>
          <a:endParaRPr lang="en-US" sz="1600" b="1" i="0" dirty="0">
            <a:solidFill>
              <a:schemeClr val="bg1"/>
            </a:solidFill>
            <a:latin typeface="Arial" panose="020B0604020202020204" pitchFamily="34" charset="0"/>
            <a:cs typeface="Arial" panose="020B0604020202020204" pitchFamily="34" charset="0"/>
          </a:endParaRPr>
        </a:p>
      </dgm:t>
    </dgm:pt>
    <dgm:pt modelId="{342E517D-B812-4724-A443-FB64E9C5654F}" type="parTrans" cxnId="{887DEED6-38B6-43BD-8FEE-3C102D97642C}">
      <dgm:prSet/>
      <dgm:spPr/>
      <dgm:t>
        <a:bodyPr/>
        <a:lstStyle/>
        <a:p>
          <a:endParaRPr lang="en-US"/>
        </a:p>
      </dgm:t>
    </dgm:pt>
    <dgm:pt modelId="{6875D350-D40F-4035-8888-34136CE6F739}" type="sibTrans" cxnId="{887DEED6-38B6-43BD-8FEE-3C102D97642C}">
      <dgm:prSet/>
      <dgm:spPr/>
      <dgm:t>
        <a:bodyPr/>
        <a:lstStyle/>
        <a:p>
          <a:endParaRPr lang="en-US"/>
        </a:p>
      </dgm:t>
    </dgm:pt>
    <dgm:pt modelId="{01FCA2A0-3998-421F-841E-368B8F3384D8}">
      <dgm:prSet phldrT="[Text]" custT="1"/>
      <dgm:spPr>
        <a:solidFill>
          <a:schemeClr val="bg1">
            <a:lumMod val="75000"/>
            <a:alpha val="90000"/>
          </a:schemeClr>
        </a:solidFill>
      </dgm:spPr>
      <dgm:t>
        <a:bodyPr lIns="91440" tIns="91440" rIns="91440" bIns="182880"/>
        <a:lstStyle/>
        <a:p>
          <a:r>
            <a:rPr lang="de-DE" sz="1600" b="1" i="0" dirty="0" smtClean="0">
              <a:solidFill>
                <a:schemeClr val="bg1"/>
              </a:solidFill>
              <a:latin typeface="Arial" panose="020B0604020202020204" pitchFamily="34" charset="0"/>
              <a:cs typeface="Arial" panose="020B0604020202020204" pitchFamily="34" charset="0"/>
            </a:rPr>
            <a:t>Gehen Sie auf www.mylion.org oder suchen Sie nach </a:t>
          </a:r>
          <a:r>
            <a:rPr lang="de-DE" sz="1600" b="1" i="0" dirty="0" err="1" smtClean="0">
              <a:solidFill>
                <a:schemeClr val="bg1"/>
              </a:solidFill>
              <a:latin typeface="Arial" panose="020B0604020202020204" pitchFamily="34" charset="0"/>
              <a:cs typeface="Arial" panose="020B0604020202020204" pitchFamily="34" charset="0"/>
            </a:rPr>
            <a:t>MyLion</a:t>
          </a:r>
          <a:r>
            <a:rPr lang="de-DE" sz="1600" b="1" i="0" dirty="0" smtClean="0">
              <a:solidFill>
                <a:schemeClr val="bg1"/>
              </a:solidFill>
              <a:latin typeface="Arial" panose="020B0604020202020204" pitchFamily="34" charset="0"/>
              <a:cs typeface="Arial" panose="020B0604020202020204" pitchFamily="34" charset="0"/>
            </a:rPr>
            <a:t> in Ihrem App-Store in Ihrem iOS-Gerät / Google Play auf Ihrem Android-Gerät.</a:t>
          </a:r>
          <a:endParaRPr lang="en-US" sz="1600" b="1" i="0" dirty="0">
            <a:solidFill>
              <a:schemeClr val="bg1"/>
            </a:solidFill>
            <a:latin typeface="Arial" panose="020B0604020202020204" pitchFamily="34" charset="0"/>
            <a:cs typeface="Arial" panose="020B0604020202020204" pitchFamily="34" charset="0"/>
          </a:endParaRPr>
        </a:p>
      </dgm:t>
    </dgm:pt>
    <dgm:pt modelId="{4A7BEEB9-8651-4810-ADC0-011A0DEA1FF6}" type="parTrans" cxnId="{CFFFC4D6-F0C4-4EE5-8CF4-EED019C8B1AB}">
      <dgm:prSet/>
      <dgm:spPr/>
      <dgm:t>
        <a:bodyPr/>
        <a:lstStyle/>
        <a:p>
          <a:endParaRPr lang="en-US"/>
        </a:p>
      </dgm:t>
    </dgm:pt>
    <dgm:pt modelId="{D54FA1F6-A28D-4D55-BC43-A3C1D5293A60}" type="sibTrans" cxnId="{CFFFC4D6-F0C4-4EE5-8CF4-EED019C8B1AB}">
      <dgm:prSet/>
      <dgm:spPr/>
      <dgm:t>
        <a:bodyPr/>
        <a:lstStyle/>
        <a:p>
          <a:endParaRPr lang="en-US"/>
        </a:p>
      </dgm:t>
    </dgm:pt>
    <dgm:pt modelId="{2C5CF42B-B92D-45C0-84E0-ED5C88224215}" type="pres">
      <dgm:prSet presAssocID="{36E7FBF9-9625-4624-89A1-FC09FF4884BC}" presName="CompostProcess" presStyleCnt="0">
        <dgm:presLayoutVars>
          <dgm:dir/>
          <dgm:resizeHandles val="exact"/>
        </dgm:presLayoutVars>
      </dgm:prSet>
      <dgm:spPr/>
      <dgm:t>
        <a:bodyPr/>
        <a:lstStyle/>
        <a:p>
          <a:endParaRPr lang="en-US"/>
        </a:p>
      </dgm:t>
    </dgm:pt>
    <dgm:pt modelId="{A1226ED6-A537-4C31-B879-7140AD0A18FA}" type="pres">
      <dgm:prSet presAssocID="{36E7FBF9-9625-4624-89A1-FC09FF4884BC}" presName="arrow" presStyleLbl="bgShp" presStyleIdx="0" presStyleCnt="1"/>
      <dgm:spPr/>
    </dgm:pt>
    <dgm:pt modelId="{81E3DE90-AB4D-43E2-A7F3-97405B5E1655}" type="pres">
      <dgm:prSet presAssocID="{36E7FBF9-9625-4624-89A1-FC09FF4884BC}" presName="linearProcess" presStyleCnt="0"/>
      <dgm:spPr/>
    </dgm:pt>
    <dgm:pt modelId="{4B52EDC3-8A39-4F11-BFB8-CDD0B5CA88B0}" type="pres">
      <dgm:prSet presAssocID="{F657678B-144A-45AB-9622-DA2534A4A47D}" presName="textNode" presStyleLbl="node1" presStyleIdx="0" presStyleCnt="4">
        <dgm:presLayoutVars>
          <dgm:bulletEnabled val="1"/>
        </dgm:presLayoutVars>
      </dgm:prSet>
      <dgm:spPr/>
      <dgm:t>
        <a:bodyPr/>
        <a:lstStyle/>
        <a:p>
          <a:endParaRPr lang="en-US"/>
        </a:p>
      </dgm:t>
    </dgm:pt>
    <dgm:pt modelId="{F0F2A569-C57B-43D0-BC24-485DE9C8D08D}" type="pres">
      <dgm:prSet presAssocID="{44B1C108-DAF2-42A1-88DE-3D041A3336CE}" presName="sibTrans" presStyleCnt="0"/>
      <dgm:spPr/>
    </dgm:pt>
    <dgm:pt modelId="{C4986672-9FC8-45ED-9DF1-8BAC661CBB28}" type="pres">
      <dgm:prSet presAssocID="{A3706D5F-ECB9-48CF-9887-CCEDE9C50FAA}" presName="textNode" presStyleLbl="node1" presStyleIdx="1" presStyleCnt="4">
        <dgm:presLayoutVars>
          <dgm:bulletEnabled val="1"/>
        </dgm:presLayoutVars>
      </dgm:prSet>
      <dgm:spPr/>
      <dgm:t>
        <a:bodyPr/>
        <a:lstStyle/>
        <a:p>
          <a:endParaRPr lang="en-US"/>
        </a:p>
      </dgm:t>
    </dgm:pt>
    <dgm:pt modelId="{4DF9396E-92A6-42F0-AACD-BEFB8A2777AE}" type="pres">
      <dgm:prSet presAssocID="{A84BD80B-59EC-4FE6-935E-91EE376CBC62}" presName="sibTrans" presStyleCnt="0"/>
      <dgm:spPr/>
    </dgm:pt>
    <dgm:pt modelId="{37AAD480-8B1E-42DE-8F20-5CEAD044AC6C}" type="pres">
      <dgm:prSet presAssocID="{DB9C4F47-D057-4CD9-90B8-B52930257FC4}" presName="textNode" presStyleLbl="node1" presStyleIdx="2" presStyleCnt="4">
        <dgm:presLayoutVars>
          <dgm:bulletEnabled val="1"/>
        </dgm:presLayoutVars>
      </dgm:prSet>
      <dgm:spPr/>
      <dgm:t>
        <a:bodyPr/>
        <a:lstStyle/>
        <a:p>
          <a:endParaRPr lang="en-US"/>
        </a:p>
      </dgm:t>
    </dgm:pt>
    <dgm:pt modelId="{1F05CD00-6E3D-4849-BDC5-6E0D85E5AB9B}" type="pres">
      <dgm:prSet presAssocID="{6875D350-D40F-4035-8888-34136CE6F739}" presName="sibTrans" presStyleCnt="0"/>
      <dgm:spPr/>
    </dgm:pt>
    <dgm:pt modelId="{86F4EED0-173C-45A3-844B-79845EAD881F}" type="pres">
      <dgm:prSet presAssocID="{01FCA2A0-3998-421F-841E-368B8F3384D8}" presName="textNode" presStyleLbl="node1" presStyleIdx="3" presStyleCnt="4" custScaleX="122564">
        <dgm:presLayoutVars>
          <dgm:bulletEnabled val="1"/>
        </dgm:presLayoutVars>
      </dgm:prSet>
      <dgm:spPr/>
      <dgm:t>
        <a:bodyPr/>
        <a:lstStyle/>
        <a:p>
          <a:endParaRPr lang="en-US"/>
        </a:p>
      </dgm:t>
    </dgm:pt>
  </dgm:ptLst>
  <dgm:cxnLst>
    <dgm:cxn modelId="{CFFFC4D6-F0C4-4EE5-8CF4-EED019C8B1AB}" srcId="{36E7FBF9-9625-4624-89A1-FC09FF4884BC}" destId="{01FCA2A0-3998-421F-841E-368B8F3384D8}" srcOrd="3" destOrd="0" parTransId="{4A7BEEB9-8651-4810-ADC0-011A0DEA1FF6}" sibTransId="{D54FA1F6-A28D-4D55-BC43-A3C1D5293A60}"/>
    <dgm:cxn modelId="{AA577B0E-AB03-462E-9DA0-DE43C987D9D5}" srcId="{36E7FBF9-9625-4624-89A1-FC09FF4884BC}" destId="{A3706D5F-ECB9-48CF-9887-CCEDE9C50FAA}" srcOrd="1" destOrd="0" parTransId="{6FB1FF48-C37C-4131-86AD-C1E45AA82E11}" sibTransId="{A84BD80B-59EC-4FE6-935E-91EE376CBC62}"/>
    <dgm:cxn modelId="{757024B5-F54D-4EDD-AA19-07B5B36AD7A5}" srcId="{36E7FBF9-9625-4624-89A1-FC09FF4884BC}" destId="{F657678B-144A-45AB-9622-DA2534A4A47D}" srcOrd="0" destOrd="0" parTransId="{2CB2F9D5-A87B-469E-94BD-2759598956B4}" sibTransId="{44B1C108-DAF2-42A1-88DE-3D041A3336CE}"/>
    <dgm:cxn modelId="{887DEED6-38B6-43BD-8FEE-3C102D97642C}" srcId="{36E7FBF9-9625-4624-89A1-FC09FF4884BC}" destId="{DB9C4F47-D057-4CD9-90B8-B52930257FC4}" srcOrd="2" destOrd="0" parTransId="{342E517D-B812-4724-A443-FB64E9C5654F}" sibTransId="{6875D350-D40F-4035-8888-34136CE6F739}"/>
    <dgm:cxn modelId="{8A57420C-5B4E-4B41-A1E6-E4227B3F07A2}" type="presOf" srcId="{F657678B-144A-45AB-9622-DA2534A4A47D}" destId="{4B52EDC3-8A39-4F11-BFB8-CDD0B5CA88B0}" srcOrd="0" destOrd="0" presId="urn:microsoft.com/office/officeart/2005/8/layout/hProcess9"/>
    <dgm:cxn modelId="{ADCABBCF-CB7B-44EE-9F4D-5C9D69452C6E}" type="presOf" srcId="{36E7FBF9-9625-4624-89A1-FC09FF4884BC}" destId="{2C5CF42B-B92D-45C0-84E0-ED5C88224215}" srcOrd="0" destOrd="0" presId="urn:microsoft.com/office/officeart/2005/8/layout/hProcess9"/>
    <dgm:cxn modelId="{0A35984B-F9B2-40FD-8BEC-6549E62B69C4}" type="presOf" srcId="{A3706D5F-ECB9-48CF-9887-CCEDE9C50FAA}" destId="{C4986672-9FC8-45ED-9DF1-8BAC661CBB28}" srcOrd="0" destOrd="0" presId="urn:microsoft.com/office/officeart/2005/8/layout/hProcess9"/>
    <dgm:cxn modelId="{B8726A3E-0E33-4634-9284-444173034B97}" type="presOf" srcId="{DB9C4F47-D057-4CD9-90B8-B52930257FC4}" destId="{37AAD480-8B1E-42DE-8F20-5CEAD044AC6C}" srcOrd="0" destOrd="0" presId="urn:microsoft.com/office/officeart/2005/8/layout/hProcess9"/>
    <dgm:cxn modelId="{CAC0C7A7-2DB7-4F89-A605-718BB8ADF7FA}" type="presOf" srcId="{01FCA2A0-3998-421F-841E-368B8F3384D8}" destId="{86F4EED0-173C-45A3-844B-79845EAD881F}" srcOrd="0" destOrd="0" presId="urn:microsoft.com/office/officeart/2005/8/layout/hProcess9"/>
    <dgm:cxn modelId="{415C5EDB-94BF-4023-A7E7-B6ABE806AA22}" type="presParOf" srcId="{2C5CF42B-B92D-45C0-84E0-ED5C88224215}" destId="{A1226ED6-A537-4C31-B879-7140AD0A18FA}" srcOrd="0" destOrd="0" presId="urn:microsoft.com/office/officeart/2005/8/layout/hProcess9"/>
    <dgm:cxn modelId="{9CB890D4-60CE-41C7-954C-DCFFAEA6050A}" type="presParOf" srcId="{2C5CF42B-B92D-45C0-84E0-ED5C88224215}" destId="{81E3DE90-AB4D-43E2-A7F3-97405B5E1655}" srcOrd="1" destOrd="0" presId="urn:microsoft.com/office/officeart/2005/8/layout/hProcess9"/>
    <dgm:cxn modelId="{BE28B03B-8CD3-47B5-BBCF-C94A598C2BF1}" type="presParOf" srcId="{81E3DE90-AB4D-43E2-A7F3-97405B5E1655}" destId="{4B52EDC3-8A39-4F11-BFB8-CDD0B5CA88B0}" srcOrd="0" destOrd="0" presId="urn:microsoft.com/office/officeart/2005/8/layout/hProcess9"/>
    <dgm:cxn modelId="{CCDCCF1B-4D18-46F7-AB1C-0D9C2638CC61}" type="presParOf" srcId="{81E3DE90-AB4D-43E2-A7F3-97405B5E1655}" destId="{F0F2A569-C57B-43D0-BC24-485DE9C8D08D}" srcOrd="1" destOrd="0" presId="urn:microsoft.com/office/officeart/2005/8/layout/hProcess9"/>
    <dgm:cxn modelId="{EB2DDDE7-B837-4C4D-A352-3B474170B170}" type="presParOf" srcId="{81E3DE90-AB4D-43E2-A7F3-97405B5E1655}" destId="{C4986672-9FC8-45ED-9DF1-8BAC661CBB28}" srcOrd="2" destOrd="0" presId="urn:microsoft.com/office/officeart/2005/8/layout/hProcess9"/>
    <dgm:cxn modelId="{5E5C1D1B-4C12-4438-AEF8-B1F307923ABE}" type="presParOf" srcId="{81E3DE90-AB4D-43E2-A7F3-97405B5E1655}" destId="{4DF9396E-92A6-42F0-AACD-BEFB8A2777AE}" srcOrd="3" destOrd="0" presId="urn:microsoft.com/office/officeart/2005/8/layout/hProcess9"/>
    <dgm:cxn modelId="{925CDA99-CD82-4026-829D-7FAD48E2372F}" type="presParOf" srcId="{81E3DE90-AB4D-43E2-A7F3-97405B5E1655}" destId="{37AAD480-8B1E-42DE-8F20-5CEAD044AC6C}" srcOrd="4" destOrd="0" presId="urn:microsoft.com/office/officeart/2005/8/layout/hProcess9"/>
    <dgm:cxn modelId="{950D086D-AA78-43DD-8D75-52CF6B3B7E3E}" type="presParOf" srcId="{81E3DE90-AB4D-43E2-A7F3-97405B5E1655}" destId="{1F05CD00-6E3D-4849-BDC5-6E0D85E5AB9B}" srcOrd="5" destOrd="0" presId="urn:microsoft.com/office/officeart/2005/8/layout/hProcess9"/>
    <dgm:cxn modelId="{34B3B046-CAC5-4196-BAB1-05C8B8AED636}" type="presParOf" srcId="{81E3DE90-AB4D-43E2-A7F3-97405B5E1655}" destId="{86F4EED0-173C-45A3-844B-79845EAD881F}"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3/27/2019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en-US"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de-DE" sz="1600"/>
              <a:t>Guten Tag, </a:t>
            </a:r>
          </a:p>
          <a:p>
            <a:endParaRPr lang="en-US" sz="1600" dirty="0"/>
          </a:p>
          <a:p>
            <a:r>
              <a:rPr lang="de-DE" sz="1600"/>
              <a:t>vielen Dank, dass Sie an diesem Webinar teilnehmen.</a:t>
            </a:r>
          </a:p>
          <a:p>
            <a:endParaRPr lang="en-US" sz="1600" dirty="0"/>
          </a:p>
          <a:p>
            <a:r>
              <a:rPr lang="de-DE" sz="1600"/>
              <a:t>Zunächst möchten wir Ihnen einige Informationen mitteilen. </a:t>
            </a:r>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85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endParaRPr lang="en-US" sz="1600" b="1" dirty="0" smtClean="0">
              <a:latin typeface="+mj-lt"/>
              <a:cs typeface="Arial" panose="020B0604020202020204" pitchFamily="34" charset="0"/>
            </a:endParaRPr>
          </a:p>
          <a:p>
            <a:r>
              <a:rPr lang="de-DE" sz="1600" dirty="0"/>
              <a:t>Einer der Gründe, weshalb Lions so viel Gutes in der Welt leisten können, ist unser Netzwerk - wir lernen voneinander und wir arbeiten zusammen.</a:t>
            </a:r>
            <a:r>
              <a:rPr lang="de-DE" sz="1600" baseline="0" dirty="0">
                <a:solidFill>
                  <a:schemeClr val="tx1"/>
                </a:solidFill>
                <a:cs typeface="Arial" panose="020B0604020202020204" pitchFamily="34" charset="0"/>
              </a:rPr>
              <a:t>  Wir haben immer wieder gehört, dass Lions mehr Möglichkeiten haben möchten, sich auszutauschen.  Als Führungskraft inspirieren und beteiligen Sie sich an dieser Zusammenarbeit.  Sie gehen auch mit gutem Beispiel voran.</a:t>
            </a:r>
          </a:p>
          <a:p>
            <a:endParaRPr lang="en-US" sz="1600" b="1" kern="1200" baseline="0" dirty="0" smtClean="0">
              <a:solidFill>
                <a:schemeClr val="tx1"/>
              </a:solidFill>
              <a:latin typeface="+mn-lt"/>
              <a:ea typeface="+mn-ea"/>
              <a:cs typeface="Arial" panose="020B0604020202020204" pitchFamily="34" charset="0"/>
            </a:endParaRPr>
          </a:p>
          <a:p>
            <a:endParaRPr lang="en-US" sz="1600" b="1" kern="1200" dirty="0" smtClean="0">
              <a:solidFill>
                <a:schemeClr val="tx1"/>
              </a:solidFill>
              <a:latin typeface="+mn-lt"/>
              <a:ea typeface="+mn-ea"/>
              <a:cs typeface="Arial" panose="020B0604020202020204" pitchFamily="34" charset="0"/>
            </a:endParaRPr>
          </a:p>
          <a:p>
            <a:r>
              <a:rPr lang="de-DE" sz="1600" b="0" dirty="0">
                <a:solidFill>
                  <a:schemeClr val="tx1"/>
                </a:solidFill>
                <a:latin typeface="+mn-lt"/>
                <a:ea typeface="+mn-ea"/>
                <a:cs typeface="Arial" panose="020B0604020202020204" pitchFamily="34" charset="0"/>
              </a:rPr>
              <a:t>MyLion bietet Ihnen eine geeignete und leicht navigierbare Plattform, um zu zeigen, wer Sie als Lion sind und wer Ihr Distrikt ist, während Sie es in der Hand haben, welche Informationen Sie wann mitteilen möchten.</a:t>
            </a:r>
          </a:p>
          <a:p>
            <a:endParaRPr lang="en-US" sz="1600" dirty="0" smtClean="0">
              <a:latin typeface="+mj-lt"/>
              <a:cs typeface="Arial" panose="020B0604020202020204" pitchFamily="34" charset="0"/>
            </a:endParaRPr>
          </a:p>
          <a:p>
            <a:endParaRPr lang="en-US" sz="1600" dirty="0" smtClean="0">
              <a:latin typeface="+mj-lt"/>
              <a:cs typeface="Arial" panose="020B0604020202020204" pitchFamily="34" charset="0"/>
            </a:endParaRPr>
          </a:p>
          <a:p>
            <a:endParaRPr lang="en-US" sz="1600" dirty="0">
              <a:latin typeface="+mj-lt"/>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49756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latin typeface="+mn-lt"/>
              <a:ea typeface="+mn-ea"/>
              <a:cs typeface="Arial" panose="020B0604020202020204" pitchFamily="34" charset="0"/>
            </a:endParaRPr>
          </a:p>
          <a:p>
            <a:r>
              <a:rPr lang="de-DE" sz="1200">
                <a:solidFill>
                  <a:schemeClr val="tx1"/>
                </a:solidFill>
                <a:latin typeface="+mn-lt"/>
                <a:ea typeface="+mn-ea"/>
                <a:cs typeface="Arial" panose="020B0604020202020204" pitchFamily="34" charset="0"/>
              </a:rPr>
              <a:t>Stellen Sie sich Ihr persönliches Profil als Ihre „Visitenkarte“ vor, mit der Sie sich Lions auf der ganzen Welt vorstellen.</a:t>
            </a:r>
          </a:p>
          <a:p>
            <a:r>
              <a:rPr lang="de-DE" sz="1200">
                <a:solidFill>
                  <a:schemeClr val="tx1"/>
                </a:solidFill>
                <a:latin typeface="+mn-lt"/>
                <a:ea typeface="+mn-ea"/>
                <a:cs typeface="Arial" panose="020B0604020202020204" pitchFamily="34" charset="0"/>
              </a:rPr>
              <a:t>​</a:t>
            </a:r>
          </a:p>
          <a:p>
            <a:r>
              <a:rPr lang="de-DE" sz="1200">
                <a:solidFill>
                  <a:schemeClr val="tx1"/>
                </a:solidFill>
                <a:latin typeface="+mn-lt"/>
                <a:ea typeface="+mn-ea"/>
                <a:cs typeface="Arial" panose="020B0604020202020204" pitchFamily="34" charset="0"/>
              </a:rPr>
              <a:t>Mit Ihrem Profil können Sie anderen Lions zeigen, wer Sie sind, wo Sie wohnen, welchem Club Sie angehören und woran Sie interessiert sind. </a:t>
            </a:r>
          </a:p>
          <a:p>
            <a:r>
              <a:rPr lang="de-DE" sz="1200">
                <a:solidFill>
                  <a:schemeClr val="tx1"/>
                </a:solidFill>
                <a:latin typeface="+mn-lt"/>
                <a:ea typeface="+mn-ea"/>
                <a:cs typeface="+mn-cs"/>
              </a:rPr>
              <a:t>Sie können Ihre Informationen unmittelbar über MyLion aktualisieren.</a:t>
            </a:r>
          </a:p>
          <a:p>
            <a:endParaRPr lang="en-US" sz="1200" kern="1200" baseline="0" dirty="0" smtClean="0">
              <a:solidFill>
                <a:schemeClr val="tx1"/>
              </a:solidFill>
              <a:effectLst/>
              <a:latin typeface="+mn-lt"/>
              <a:ea typeface="+mn-ea"/>
              <a:cs typeface="+mn-cs"/>
            </a:endParaRPr>
          </a:p>
          <a:p>
            <a:pPr>
              <a:lnSpc>
                <a:spcPct val="105000"/>
              </a:lnSpc>
              <a:spcAft>
                <a:spcPts val="1200"/>
              </a:spcAft>
              <a:buClr>
                <a:prstClr val="white"/>
              </a:buClr>
              <a:buFont typeface="Arial" charset="0"/>
              <a:buChar char="•"/>
            </a:pPr>
            <a:r>
              <a:rPr lang="de-DE" sz="1200">
                <a:solidFill>
                  <a:prstClr val="white"/>
                </a:solidFill>
                <a:latin typeface="Arial" charset="0"/>
                <a:ea typeface="Arial" charset="0"/>
                <a:cs typeface="Arial" charset="0"/>
              </a:rPr>
              <a:t>Ändern Sie Ihre E-Mail-Adresse und Ihre Telefonnummer online</a:t>
            </a:r>
          </a:p>
          <a:p>
            <a:pPr>
              <a:lnSpc>
                <a:spcPct val="105000"/>
              </a:lnSpc>
              <a:spcAft>
                <a:spcPts val="1200"/>
              </a:spcAft>
              <a:buClr>
                <a:prstClr val="white"/>
              </a:buClr>
              <a:buFont typeface="Arial" charset="0"/>
              <a:buChar char="•"/>
            </a:pPr>
            <a:r>
              <a:rPr lang="de-DE" sz="1200">
                <a:solidFill>
                  <a:prstClr val="white"/>
                </a:solidFill>
                <a:latin typeface="Arial" charset="0"/>
                <a:ea typeface="Arial" charset="0"/>
                <a:cs typeface="Arial" charset="0"/>
              </a:rPr>
              <a:t>Berichten Sie selbst über Ihren Club und Ihren Distrikt </a:t>
            </a:r>
          </a:p>
          <a:p>
            <a:pPr>
              <a:lnSpc>
                <a:spcPct val="105000"/>
              </a:lnSpc>
              <a:spcAft>
                <a:spcPts val="1200"/>
              </a:spcAft>
              <a:buClr>
                <a:prstClr val="white"/>
              </a:buClr>
              <a:buFont typeface="Arial" charset="0"/>
              <a:buChar char="•"/>
            </a:pPr>
            <a:r>
              <a:rPr lang="de-DE" sz="1200">
                <a:solidFill>
                  <a:prstClr val="white"/>
                </a:solidFill>
                <a:latin typeface="Arial" charset="0"/>
                <a:ea typeface="Arial" charset="0"/>
                <a:cs typeface="Arial" charset="0"/>
              </a:rPr>
              <a:t>Verwalten Sie Ihre Datenschutzeinstellungen</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11</a:t>
            </a:fld>
            <a:endParaRPr lang="en-US" smtClean="0"/>
          </a:p>
        </p:txBody>
      </p:sp>
    </p:spTree>
    <p:extLst>
      <p:ext uri="{BB962C8B-B14F-4D97-AF65-F5344CB8AC3E}">
        <p14:creationId xmlns:p14="http://schemas.microsoft.com/office/powerpoint/2010/main" val="3878485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a:spcAft>
                <a:spcPts val="450"/>
              </a:spcAft>
            </a:pPr>
            <a:endParaRPr lang="en-US" sz="1400" b="1" dirty="0" smtClean="0">
              <a:solidFill>
                <a:srgbClr val="002F87"/>
              </a:solidFill>
              <a:latin typeface="Arial" charset="0"/>
              <a:ea typeface="Arial" charset="0"/>
              <a:cs typeface="Arial" charset="0"/>
            </a:endParaRPr>
          </a:p>
          <a:p>
            <a:pPr>
              <a:spcAft>
                <a:spcPts val="450"/>
              </a:spcAft>
            </a:pPr>
            <a:r>
              <a:rPr lang="de-DE" sz="1400" b="1" dirty="0">
                <a:solidFill>
                  <a:srgbClr val="002F87"/>
                </a:solidFill>
                <a:latin typeface="Arial" charset="0"/>
                <a:ea typeface="Arial" charset="0"/>
                <a:cs typeface="Arial" charset="0"/>
              </a:rPr>
              <a:t>Sie können Ihre Informationen in Ihrem Benutzerprofil aktualisieren</a:t>
            </a:r>
          </a:p>
          <a:p>
            <a:r>
              <a:rPr lang="de-DE" sz="1200" dirty="0">
                <a:latin typeface="Arial" charset="0"/>
                <a:ea typeface="Arial" charset="0"/>
                <a:cs typeface="Arial" charset="0"/>
              </a:rPr>
              <a:t>Sie haben derzeit Zugang zur Aktualisierung Ihrer Mobiltelefonnummer und E-Mail-Adresse.</a:t>
            </a:r>
          </a:p>
          <a:p>
            <a:pPr marL="0"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a:spcAft>
                <a:spcPts val="450"/>
              </a:spcAft>
            </a:pPr>
            <a:r>
              <a:rPr lang="de-DE" sz="1400" b="1" dirty="0">
                <a:solidFill>
                  <a:srgbClr val="002F87"/>
                </a:solidFill>
                <a:latin typeface="Arial" charset="0"/>
                <a:ea typeface="Arial" charset="0"/>
                <a:cs typeface="Arial" charset="0"/>
              </a:rPr>
              <a:t>Verwalten Sie Ihre Datenschutzeinstellungen, indem Sie auswählen</a:t>
            </a:r>
            <a:r>
              <a:rPr lang="de-DE" dirty="0">
                <a:latin typeface="Arial" charset="0"/>
                <a:ea typeface="Arial" charset="0"/>
                <a:cs typeface="Arial" charset="0"/>
              </a:rPr>
              <a:t>, welche Informationen sichtbar sind und wer mit Ihnen über MyLion kommunizieren kann.</a:t>
            </a:r>
            <a:r>
              <a:rPr lang="de-DE" sz="1200" dirty="0">
                <a:solidFill>
                  <a:srgbClr val="33373B">
                    <a:lumMod val="60000"/>
                    <a:lumOff val="40000"/>
                  </a:srgbClr>
                </a:solidFill>
                <a:latin typeface="Arial" charset="0"/>
                <a:ea typeface="Arial" charset="0"/>
                <a:cs typeface="Arial" charset="0"/>
              </a:rPr>
              <a:t>  </a:t>
            </a:r>
          </a:p>
          <a:p>
            <a:pPr marL="0" indent="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pPr>
              <a:spcAft>
                <a:spcPts val="450"/>
              </a:spcAft>
            </a:pPr>
            <a:r>
              <a:rPr lang="de-DE" sz="1400" b="1" dirty="0">
                <a:solidFill>
                  <a:srgbClr val="002F87"/>
                </a:solidFill>
                <a:latin typeface="Arial" charset="0"/>
                <a:ea typeface="Arial" charset="0"/>
                <a:cs typeface="Arial" charset="0"/>
              </a:rPr>
              <a:t>Es gibt auch eine Option, Ihr Profil-Bild hinzuzufügen. </a:t>
            </a:r>
            <a:r>
              <a:rPr lang="de-DE" dirty="0">
                <a:latin typeface="Arial" charset="0"/>
                <a:ea typeface="Arial" charset="0"/>
                <a:cs typeface="Arial" charset="0"/>
              </a:rPr>
              <a:t>Wenn andere nach Ihnen in MyLion suchen, erscheint Ihr Profilbild.</a:t>
            </a:r>
            <a:r>
              <a:rPr lang="de-DE" sz="1200" dirty="0">
                <a:solidFill>
                  <a:srgbClr val="33373B">
                    <a:lumMod val="60000"/>
                    <a:lumOff val="40000"/>
                  </a:srgbClr>
                </a:solidFill>
                <a:latin typeface="Arial" charset="0"/>
                <a:ea typeface="Arial" charset="0"/>
                <a:cs typeface="Arial" charset="0"/>
              </a:rPr>
              <a:t> </a:t>
            </a:r>
          </a:p>
          <a:p>
            <a:endParaRPr lang="en-US" dirty="0" smtClean="0"/>
          </a:p>
          <a:p>
            <a:endParaRPr lang="en-US" dirty="0" smtClean="0"/>
          </a:p>
        </p:txBody>
      </p:sp>
    </p:spTree>
    <p:extLst>
      <p:ext uri="{BB962C8B-B14F-4D97-AF65-F5344CB8AC3E}">
        <p14:creationId xmlns:p14="http://schemas.microsoft.com/office/powerpoint/2010/main" val="2877663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1867" y="4473892"/>
            <a:ext cx="5767493" cy="4015352"/>
          </a:xfrm>
        </p:spPr>
        <p:txBody>
          <a:bodyPr/>
          <a:lstStyle/>
          <a:p>
            <a:r>
              <a:rPr lang="de-DE" sz="1600" dirty="0"/>
              <a:t>Ihr Distrikt-Profil ist Ihrem Benutzer- und Club-Profil ähnlich.</a:t>
            </a:r>
            <a:r>
              <a:rPr lang="de-DE" sz="1600" baseline="0" dirty="0"/>
              <a:t> </a:t>
            </a:r>
          </a:p>
          <a:p>
            <a:endParaRPr lang="en-US" sz="1600" baseline="0" dirty="0" smtClean="0"/>
          </a:p>
          <a:p>
            <a:r>
              <a:rPr lang="de-DE" sz="1600" dirty="0"/>
              <a:t>Über Ihr Distrikt-Profil können Sie </a:t>
            </a:r>
            <a:r>
              <a:rPr lang="de-DE" sz="1600" b="1" dirty="0"/>
              <a:t>Ihren Distrikt Lions und Leos auf der ganzen Welt  vorstellen</a:t>
            </a:r>
            <a:r>
              <a:rPr lang="de-DE" sz="1600" dirty="0"/>
              <a:t>.</a:t>
            </a:r>
          </a:p>
          <a:p>
            <a:r>
              <a:rPr lang="de-DE" sz="1600" dirty="0">
                <a:latin typeface="Arial" charset="0"/>
                <a:ea typeface="Arial" charset="0"/>
                <a:cs typeface="Arial" charset="0"/>
              </a:rPr>
              <a:t>Erstellen Sie Ihr Distrikt-Profil und heben das, worin Ihr Club besonders gut ist, hervor. Seien Sie der Vorzeige-Distrikt Ihres Landes. </a:t>
            </a:r>
          </a:p>
          <a:p>
            <a:endParaRPr lang="en-US" sz="1600" dirty="0" smtClean="0"/>
          </a:p>
          <a:p>
            <a:pPr>
              <a:spcAft>
                <a:spcPts val="450"/>
              </a:spcAft>
            </a:pPr>
            <a:r>
              <a:rPr lang="de-DE" sz="1600" b="1" dirty="0">
                <a:solidFill>
                  <a:srgbClr val="002F87"/>
                </a:solidFill>
                <a:latin typeface="Arial" charset="0"/>
                <a:ea typeface="Arial" charset="0"/>
                <a:cs typeface="Arial" charset="0"/>
              </a:rPr>
              <a:t>Wichtige Informationen über Ihren Distrikt sind leicht zu finden.</a:t>
            </a:r>
          </a:p>
          <a:p>
            <a:r>
              <a:rPr lang="de-DE" sz="1600" dirty="0">
                <a:latin typeface="Arial" charset="0"/>
                <a:ea typeface="Arial" charset="0"/>
                <a:cs typeface="Arial" charset="0"/>
              </a:rPr>
              <a:t>Sehen Sie sich die Liste der Distrikt-Amtsträger und die Clubliste in MyLion einfach an. </a:t>
            </a:r>
          </a:p>
          <a:p>
            <a:endParaRPr lang="en-US" sz="1600" dirty="0" smtClean="0"/>
          </a:p>
          <a:p>
            <a:r>
              <a:rPr lang="de-DE" sz="1600" dirty="0"/>
              <a:t>Dieselben Funktionen stehen auch auf Clubebene zur Verfügung. </a:t>
            </a:r>
          </a:p>
          <a:p>
            <a:endParaRPr lang="en-US" sz="1600" dirty="0" smtClean="0"/>
          </a:p>
          <a:p>
            <a:endParaRPr lang="en-US" sz="1600" dirty="0" smtClean="0"/>
          </a:p>
        </p:txBody>
      </p:sp>
      <p:sp>
        <p:nvSpPr>
          <p:cNvPr id="4" name="Slide Number Placeholder 3"/>
          <p:cNvSpPr>
            <a:spLocks noGrp="1"/>
          </p:cNvSpPr>
          <p:nvPr>
            <p:ph type="sldNum" sz="quarter" idx="10"/>
          </p:nvPr>
        </p:nvSpPr>
        <p:spPr/>
        <p:txBody>
          <a:bodyPr/>
          <a:lstStyle/>
          <a:p>
            <a:fld id="{EE4159E8-CA19-4BB0-8ED9-16527D3A2E7E}" type="slidenum">
              <a:rPr lang="en-US" smtClean="0"/>
              <a:t>13</a:t>
            </a:fld>
            <a:endParaRPr lang="en-US" smtClean="0"/>
          </a:p>
        </p:txBody>
      </p:sp>
    </p:spTree>
    <p:extLst>
      <p:ext uri="{BB962C8B-B14F-4D97-AF65-F5344CB8AC3E}">
        <p14:creationId xmlns:p14="http://schemas.microsoft.com/office/powerpoint/2010/main" val="2031262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a:xfrm>
            <a:off x="718079" y="4499478"/>
            <a:ext cx="5731651" cy="425229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aseline="0"/>
              <a:t>Eine der Aufgaben einer Distrikt-Führungskraft ist es, Ziele zu setzen, einschließlich der Ziele für Hilfeleistungen.  Um messbare Ziele zu setzen, Fortschritte zu überprüfen und entsprechende Anpassungen vorzunehmen, brauchen Sie schnellen Zugang zu Informationen.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Mit MyLion können Sie sich Statistiken zu bereits durchgeführten Projekten von der Clubebene bis hin zur Constitutional Area Ebene ansehen.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endParaRPr lang="en-US" sz="1600" dirty="0"/>
          </a:p>
        </p:txBody>
      </p:sp>
    </p:spTree>
    <p:extLst>
      <p:ext uri="{BB962C8B-B14F-4D97-AF65-F5344CB8AC3E}">
        <p14:creationId xmlns:p14="http://schemas.microsoft.com/office/powerpoint/2010/main" val="348200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5111" y="4485180"/>
            <a:ext cx="6140027" cy="4636241"/>
          </a:xfrm>
        </p:spPr>
        <p:txBody>
          <a:bodyPr/>
          <a:lstStyle/>
          <a:p>
            <a:r>
              <a:rPr lang="de-DE" sz="1400" dirty="0"/>
              <a:t>Mit der Ansicht des Wirkungsbereichs in Echtzeit mit dem Daten-Dashboard anzusehen, hilft</a:t>
            </a:r>
          </a:p>
          <a:p>
            <a:endParaRPr lang="en-US" sz="1400" dirty="0"/>
          </a:p>
          <a:p>
            <a:pPr>
              <a:lnSpc>
                <a:spcPct val="105000"/>
              </a:lnSpc>
              <a:spcAft>
                <a:spcPts val="1200"/>
              </a:spcAft>
              <a:buClr>
                <a:prstClr val="white"/>
              </a:buClr>
              <a:buFont typeface="Arial" charset="0"/>
              <a:buChar char="•"/>
            </a:pPr>
            <a:r>
              <a:rPr lang="de-DE" sz="1400" dirty="0"/>
              <a:t>Sparen Sie Zeit - das Dashboard bietet ausführliche Informationen auf einen Blick.</a:t>
            </a:r>
          </a:p>
          <a:p>
            <a:pPr>
              <a:lnSpc>
                <a:spcPct val="105000"/>
              </a:lnSpc>
              <a:spcAft>
                <a:spcPts val="1200"/>
              </a:spcAft>
              <a:buClr>
                <a:prstClr val="white"/>
              </a:buClr>
              <a:buFont typeface="Arial" charset="0"/>
              <a:buChar char="•"/>
            </a:pPr>
            <a:r>
              <a:rPr lang="de-DE" sz="1400" dirty="0"/>
              <a:t>Schauen Sie sich an, was andere machen. Erhalten Sie Informationen zu Hilfeleistungen auf allen Ebenen.</a:t>
            </a:r>
          </a:p>
          <a:p>
            <a:pPr lvl="1">
              <a:lnSpc>
                <a:spcPct val="105000"/>
              </a:lnSpc>
              <a:spcAft>
                <a:spcPts val="1200"/>
              </a:spcAft>
              <a:buClr>
                <a:prstClr val="white"/>
              </a:buClr>
              <a:buFont typeface="Arial" charset="0"/>
              <a:buChar char="•"/>
            </a:pPr>
            <a:r>
              <a:rPr lang="de-DE" sz="1400" dirty="0"/>
              <a:t>Es ist immer gut zu sehen, was in den angrenzenden Distrikten vor sich geht. </a:t>
            </a:r>
          </a:p>
          <a:p>
            <a:pPr lvl="1">
              <a:lnSpc>
                <a:spcPct val="105000"/>
              </a:lnSpc>
              <a:spcAft>
                <a:spcPts val="1200"/>
              </a:spcAft>
              <a:buClr>
                <a:prstClr val="white"/>
              </a:buClr>
              <a:buFont typeface="Arial" charset="0"/>
              <a:buChar char="•"/>
            </a:pPr>
            <a:r>
              <a:rPr lang="de-DE" sz="1400" dirty="0"/>
              <a:t>Sich über bewährte Verfahrensweisen und Ideen für Veranstaltungen auszutauschen, ist eine gute Möglichkeit mit anderen Distrikten und Clubs als Netzwerk zusammenzuarbeiten.</a:t>
            </a:r>
          </a:p>
          <a:p>
            <a:pPr>
              <a:lnSpc>
                <a:spcPct val="105000"/>
              </a:lnSpc>
              <a:spcAft>
                <a:spcPts val="1200"/>
              </a:spcAft>
              <a:buClr>
                <a:prstClr val="white"/>
              </a:buClr>
              <a:buFont typeface="Arial" charset="0"/>
              <a:buChar char="•"/>
            </a:pPr>
            <a:r>
              <a:rPr lang="de-DE" sz="1400" dirty="0"/>
              <a:t>Keine Wartezeit - Exportieren Sie Ihre Datensuche in Excel.</a:t>
            </a:r>
          </a:p>
          <a:p>
            <a:endParaRPr lang="en-US" sz="1400" dirty="0" smtClean="0"/>
          </a:p>
          <a:p>
            <a:r>
              <a:rPr lang="de-DE" sz="1400" dirty="0"/>
              <a:t>Sehen Sie, wie Lions sich unserer globalen Anliegen annehmen.</a:t>
            </a:r>
            <a:r>
              <a:rPr lang="de-DE" sz="1400" baseline="0" dirty="0"/>
              <a:t> Schauen Sie sich die Datentendenzen an und stellen die Spezialgebiete in Ihrem Distrikt fest. </a:t>
            </a:r>
          </a:p>
        </p:txBody>
      </p:sp>
      <p:sp>
        <p:nvSpPr>
          <p:cNvPr id="4" name="Slide Number Placeholder 3"/>
          <p:cNvSpPr>
            <a:spLocks noGrp="1"/>
          </p:cNvSpPr>
          <p:nvPr>
            <p:ph type="sldNum" sz="quarter" idx="10"/>
          </p:nvPr>
        </p:nvSpPr>
        <p:spPr/>
        <p:txBody>
          <a:bodyPr/>
          <a:lstStyle/>
          <a:p>
            <a:fld id="{EE4159E8-CA19-4BB0-8ED9-16527D3A2E7E}" type="slidenum">
              <a:rPr lang="en-US" smtClean="0"/>
              <a:t>15</a:t>
            </a:fld>
            <a:endParaRPr lang="en-US" dirty="0" smtClean="0"/>
          </a:p>
        </p:txBody>
      </p:sp>
    </p:spTree>
    <p:extLst>
      <p:ext uri="{BB962C8B-B14F-4D97-AF65-F5344CB8AC3E}">
        <p14:creationId xmlns:p14="http://schemas.microsoft.com/office/powerpoint/2010/main" val="2864054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normAutofit/>
          </a:bodyPr>
          <a:lstStyle/>
          <a:p>
            <a:pPr fontAlgn="base"/>
            <a:endParaRPr lang="en-US" sz="1600" dirty="0" smtClean="0"/>
          </a:p>
          <a:p>
            <a:pPr fontAlgn="base"/>
            <a:r>
              <a:rPr lang="de-DE" sz="1600"/>
              <a:t>Dies ist ein Screenshot des Dashboards.</a:t>
            </a:r>
            <a:r>
              <a:rPr lang="de-DE" sz="1600" baseline="0"/>
              <a:t> </a:t>
            </a:r>
          </a:p>
          <a:p>
            <a:pPr fontAlgn="base"/>
            <a:endParaRPr lang="en-US" sz="1600" dirty="0" smtClean="0"/>
          </a:p>
          <a:p>
            <a:pPr fontAlgn="base"/>
            <a:r>
              <a:rPr lang="de-DE" sz="1600"/>
              <a:t>Allen Daten sind schnell verfügbar.</a:t>
            </a:r>
          </a:p>
          <a:p>
            <a:pPr fontAlgn="base"/>
            <a:endParaRPr lang="en-US" sz="1600" dirty="0" smtClean="0"/>
          </a:p>
          <a:p>
            <a:pPr fontAlgn="base"/>
            <a:r>
              <a:rPr lang="de-DE" sz="1600"/>
              <a:t>Filter stehen zur Verfügung, um die Informationen skalierbar zu machen.</a:t>
            </a:r>
            <a:r>
              <a:rPr lang="de-DE" sz="1600" baseline="0"/>
              <a:t> Man kann die Daten bezüglich der Menschen, denen geholfen wurde, wie vielen Menschen pro Mitglied geholfen wurde, Anzahl der Hilfsprojekte und Stunden ehrenamtlicher Tätigkeit anzeigen lassen.</a:t>
            </a:r>
          </a:p>
          <a:p>
            <a:pPr fontAlgn="base"/>
            <a:endParaRPr lang="en-US" sz="1600" baseline="0" dirty="0" smtClean="0"/>
          </a:p>
          <a:p>
            <a:pPr fontAlgn="base"/>
            <a:r>
              <a:rPr lang="de-DE" sz="1600" baseline="0"/>
              <a:t>Die Informationen können in Excel exportiert werden, um einen einen Bericht zum Ausdruck zu erstellen. </a:t>
            </a:r>
          </a:p>
          <a:p>
            <a:pPr rtl="0" fontAlgn="base"/>
            <a:endParaRPr lang="en-US" dirty="0" smtClean="0"/>
          </a:p>
          <a:p>
            <a:pPr fontAlgn="base"/>
            <a:endParaRPr lang="en-US" sz="1600" dirty="0"/>
          </a:p>
          <a:p>
            <a:endParaRPr lang="en-US" b="1" dirty="0" smtClean="0"/>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441782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aseline="0"/>
              <a:t>Unsere Lions-Führungskräfte haben Visionen für die Zukunft und sich engagiert. </a:t>
            </a:r>
            <a:r>
              <a:rPr lang="de-DE" sz="1600" baseline="0"/>
              <a:t>Sie reisen, koordinieren Treffen, wenden sich an die Clubs - alles, um sicherzustellen, dass Lions die Hilfsmittel und Ressourcen haben, die sie brauchen, um erfolgreich und zufrieden zu sein.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a:solidFill>
                  <a:prstClr val="white"/>
                </a:solidFill>
                <a:latin typeface="Arial" charset="0"/>
                <a:ea typeface="Arial" charset="0"/>
                <a:cs typeface="Arial" charset="0"/>
              </a:rPr>
              <a:t>MyLion bietet ein neues Niveau der Sichtbarkeit der Club- und Distriktaktivitäten, um Ihnen bei der Unterstützung der Clubs Ihres Distrikts zu helfen.</a:t>
            </a:r>
          </a:p>
          <a:p>
            <a:endParaRPr lang="en-US" dirty="0"/>
          </a:p>
          <a:p>
            <a:endParaRPr lang="en-US" dirty="0"/>
          </a:p>
          <a:p>
            <a:endParaRPr lang="en-US" dirty="0"/>
          </a:p>
        </p:txBody>
      </p:sp>
    </p:spTree>
    <p:extLst>
      <p:ext uri="{BB962C8B-B14F-4D97-AF65-F5344CB8AC3E}">
        <p14:creationId xmlns:p14="http://schemas.microsoft.com/office/powerpoint/2010/main" val="2054039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de-DE" sz="1200" b="1" dirty="0">
                <a:latin typeface="Arial" charset="0"/>
                <a:ea typeface="Arial" charset="0"/>
                <a:cs typeface="Arial" charset="0"/>
              </a:rPr>
              <a:t>Wir können helfen - Stellen Sie unsere Hilfeleistungen vor </a:t>
            </a:r>
          </a:p>
          <a:p>
            <a:pPr algn="l"/>
            <a:endParaRPr lang="en-US" sz="1200" b="1" kern="0" dirty="0" smtClean="0">
              <a:latin typeface="Arial" charset="0"/>
              <a:ea typeface="Arial" charset="0"/>
              <a:cs typeface="Arial" charset="0"/>
            </a:endParaRPr>
          </a:p>
          <a:p>
            <a:pPr algn="l"/>
            <a:r>
              <a:rPr lang="de-DE" sz="1200" b="0" dirty="0">
                <a:latin typeface="Arial" charset="0"/>
                <a:ea typeface="Arial" charset="0"/>
                <a:cs typeface="Arial" charset="0"/>
              </a:rPr>
              <a:t>Geplante Projekte auf Club- und Distriktebene zu sehen, ermöglicht es uns:</a:t>
            </a:r>
            <a:r>
              <a:rPr lang="de-DE" sz="1200" b="0" baseline="0" dirty="0">
                <a:latin typeface="Arial" charset="0"/>
                <a:ea typeface="Arial" charset="0"/>
                <a:cs typeface="Arial" charset="0"/>
              </a:rPr>
              <a:t> </a:t>
            </a:r>
          </a:p>
          <a:p>
            <a:endParaRPr lang="en-US" baseline="0" dirty="0" smtClean="0"/>
          </a:p>
          <a:p>
            <a:pPr>
              <a:lnSpc>
                <a:spcPct val="105000"/>
              </a:lnSpc>
              <a:spcAft>
                <a:spcPts val="1200"/>
              </a:spcAft>
              <a:buClr>
                <a:prstClr val="white"/>
              </a:buClr>
              <a:buFont typeface="Arial" charset="0"/>
              <a:buChar char="•"/>
            </a:pPr>
            <a:r>
              <a:rPr lang="de-DE" sz="1200" dirty="0">
                <a:latin typeface="Arial" charset="0"/>
                <a:ea typeface="Arial" charset="0"/>
                <a:cs typeface="Arial" charset="0"/>
              </a:rPr>
              <a:t>Vorauszuplanen, um den gesamten Umfang der Distriktaktivitäten zu sehen.</a:t>
            </a:r>
          </a:p>
          <a:p>
            <a:pPr lvl="1">
              <a:lnSpc>
                <a:spcPct val="105000"/>
              </a:lnSpc>
              <a:spcAft>
                <a:spcPts val="1200"/>
              </a:spcAft>
              <a:buClr>
                <a:prstClr val="white"/>
              </a:buClr>
              <a:buFont typeface="Arial" charset="0"/>
              <a:buChar char="•"/>
            </a:pPr>
            <a:r>
              <a:rPr lang="de-DE" sz="1200" dirty="0">
                <a:latin typeface="Arial" charset="0"/>
                <a:ea typeface="Arial" charset="0"/>
                <a:cs typeface="Arial" charset="0"/>
              </a:rPr>
              <a:t>Wenn Sie sehen können, was vor sich geht, können Sie Ihre Reisen im Voraus planen, je nach bevorstehenden Club-Activities</a:t>
            </a:r>
            <a:r>
              <a:rPr lang="de-DE" sz="1200" baseline="0" dirty="0">
                <a:latin typeface="Arial" charset="0"/>
                <a:ea typeface="Arial" charset="0"/>
                <a:cs typeface="Arial" charset="0"/>
              </a:rPr>
              <a:t> </a:t>
            </a:r>
          </a:p>
          <a:p>
            <a:pPr>
              <a:lnSpc>
                <a:spcPct val="105000"/>
              </a:lnSpc>
              <a:spcAft>
                <a:spcPts val="1200"/>
              </a:spcAft>
              <a:buClr>
                <a:prstClr val="white"/>
              </a:buClr>
              <a:buFont typeface="Arial" charset="0"/>
              <a:buChar char="•"/>
            </a:pPr>
            <a:r>
              <a:rPr lang="de-DE" sz="1200" dirty="0">
                <a:latin typeface="Arial" charset="0"/>
                <a:ea typeface="Arial" charset="0"/>
                <a:cs typeface="Arial" charset="0"/>
              </a:rPr>
              <a:t>Gestalten Sie die Erfahrung mit individuellen Einladungen persönlich </a:t>
            </a:r>
          </a:p>
          <a:p>
            <a:pPr lvl="1">
              <a:lnSpc>
                <a:spcPct val="105000"/>
              </a:lnSpc>
              <a:spcAft>
                <a:spcPts val="1200"/>
              </a:spcAft>
              <a:buClr>
                <a:prstClr val="white"/>
              </a:buClr>
              <a:buFont typeface="Arial" charset="0"/>
              <a:buChar char="•"/>
            </a:pPr>
            <a:r>
              <a:rPr lang="de-DE" sz="1200" baseline="0" dirty="0">
                <a:latin typeface="Arial" charset="0"/>
                <a:ea typeface="Arial" charset="0"/>
                <a:cs typeface="Arial" charset="0"/>
              </a:rPr>
              <a:t> </a:t>
            </a:r>
            <a:r>
              <a:rPr lang="de-DE" sz="1200" dirty="0">
                <a:latin typeface="Arial" charset="0"/>
                <a:ea typeface="Arial" charset="0"/>
                <a:cs typeface="Arial" charset="0"/>
              </a:rPr>
              <a:t>Sie können bei Clubbesuchen Treffen vereinbaren, um mit Clubmitgliedern in Kontakt zu kommen</a:t>
            </a:r>
          </a:p>
          <a:p>
            <a:pPr>
              <a:lnSpc>
                <a:spcPct val="105000"/>
              </a:lnSpc>
              <a:spcAft>
                <a:spcPts val="1200"/>
              </a:spcAft>
              <a:buClr>
                <a:prstClr val="white"/>
              </a:buClr>
              <a:buFont typeface="Arial" charset="0"/>
              <a:buChar char="•"/>
            </a:pPr>
            <a:r>
              <a:rPr lang="de-DE" sz="1200" dirty="0">
                <a:latin typeface="Arial" charset="0"/>
                <a:ea typeface="Arial" charset="0"/>
                <a:cs typeface="Arial" charset="0"/>
              </a:rPr>
              <a:t>Stellen Sie Verbesserungsmöglichkeiten fest. </a:t>
            </a:r>
          </a:p>
          <a:p>
            <a:pPr lvl="1">
              <a:lnSpc>
                <a:spcPct val="105000"/>
              </a:lnSpc>
              <a:spcAft>
                <a:spcPts val="1200"/>
              </a:spcAft>
              <a:buClr>
                <a:prstClr val="white"/>
              </a:buClr>
              <a:buFont typeface="Arial" charset="0"/>
              <a:buChar char="•"/>
            </a:pPr>
            <a:r>
              <a:rPr lang="de-DE" sz="1200" dirty="0">
                <a:latin typeface="Arial" charset="0"/>
                <a:ea typeface="Arial" charset="0"/>
                <a:cs typeface="Arial" charset="0"/>
              </a:rPr>
              <a:t>Sie können sehen, ob es Clubs in Ihrem Distrikt gibt, die Probleme bei der Planung von Hilfsprojekten haben und ihnen Vorschläge machen oder Feedback geben.</a:t>
            </a:r>
            <a:r>
              <a:rPr lang="de-DE" sz="1200" baseline="0" dirty="0">
                <a:latin typeface="Arial" charset="0"/>
                <a:ea typeface="Arial" charset="0"/>
                <a:cs typeface="Arial" charset="0"/>
              </a:rPr>
              <a:t> </a:t>
            </a:r>
            <a:r>
              <a:rPr lang="de-DE" sz="1200" dirty="0">
                <a:latin typeface="Arial" charset="0"/>
                <a:ea typeface="Arial" charset="0"/>
                <a:cs typeface="Arial" charset="0"/>
              </a:rPr>
              <a:t>Nutzen Sie bewährte Verfahrensweisen von Clubs in der Nähe, um sie zu motivieren und ihr Engagement anzuregen.</a:t>
            </a:r>
            <a:r>
              <a:rPr lang="de-DE" sz="1200" baseline="0" dirty="0">
                <a:latin typeface="Arial" charset="0"/>
                <a:ea typeface="Arial" charset="0"/>
                <a:cs typeface="Arial" charset="0"/>
              </a:rPr>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18</a:t>
            </a:fld>
            <a:endParaRPr lang="en-US" dirty="0" smtClean="0"/>
          </a:p>
        </p:txBody>
      </p:sp>
    </p:spTree>
    <p:extLst>
      <p:ext uri="{BB962C8B-B14F-4D97-AF65-F5344CB8AC3E}">
        <p14:creationId xmlns:p14="http://schemas.microsoft.com/office/powerpoint/2010/main" val="3947539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698500"/>
            <a:ext cx="5664200" cy="3187700"/>
          </a:xfrm>
        </p:spPr>
      </p:sp>
      <p:sp>
        <p:nvSpPr>
          <p:cNvPr id="3" name="Notes Placeholder 2"/>
          <p:cNvSpPr>
            <a:spLocks noGrp="1"/>
          </p:cNvSpPr>
          <p:nvPr>
            <p:ph type="body" idx="1"/>
          </p:nvPr>
        </p:nvSpPr>
        <p:spPr>
          <a:xfrm>
            <a:off x="695325" y="4197116"/>
            <a:ext cx="5607050" cy="4182580"/>
          </a:xfrm>
        </p:spPr>
        <p:txBody>
          <a:bodyPr>
            <a:noAutofit/>
          </a:bodyPr>
          <a:lstStyle/>
          <a:p>
            <a:r>
              <a:rPr lang="de-DE" sz="1600"/>
              <a:t>MyLion bietet von Anfang an Anleitung.</a:t>
            </a:r>
            <a:r>
              <a:rPr lang="de-DE" sz="1600" baseline="0"/>
              <a:t> </a:t>
            </a:r>
            <a:r>
              <a:rPr lang="de-DE" sz="1600"/>
              <a:t>Um dies zu erleichtern, erschienen in der Kopfzeile Handlungs-Buttons.</a:t>
            </a:r>
            <a:r>
              <a:rPr lang="de-DE" sz="1600" baseline="0"/>
              <a:t> </a:t>
            </a:r>
          </a:p>
          <a:p>
            <a:r>
              <a:rPr lang="de-DE" sz="1600"/>
              <a:t>Der Fortschrittstracker zeigt jeden Schritt im Prozess an.</a:t>
            </a:r>
            <a:r>
              <a:rPr lang="de-DE" sz="1600" baseline="0"/>
              <a:t> </a:t>
            </a:r>
          </a:p>
        </p:txBody>
      </p:sp>
    </p:spTree>
    <p:extLst>
      <p:ext uri="{BB962C8B-B14F-4D97-AF65-F5344CB8AC3E}">
        <p14:creationId xmlns:p14="http://schemas.microsoft.com/office/powerpoint/2010/main" val="3912137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292100" y="4134961"/>
            <a:ext cx="6650143" cy="5093653"/>
          </a:xfrm>
        </p:spPr>
        <p:txBody>
          <a:bodyPr>
            <a:noAutofit/>
          </a:bodyPr>
          <a:lstStyle/>
          <a:p>
            <a:r>
              <a:rPr lang="de-DE" sz="1400"/>
              <a:t>Was Sie auf dem Bildschirm sehen, ist das Bedienfeld. Hier finden Sie die Audioinformationen und das Fragen-Fenster, das wir benutzen, um Fragen zu stellen und Fragen zu beantworten. </a:t>
            </a:r>
          </a:p>
          <a:p>
            <a:endParaRPr lang="en-US" sz="1400" dirty="0"/>
          </a:p>
          <a:p>
            <a:r>
              <a:rPr lang="de-DE" sz="1400"/>
              <a:t>Falls das Bedienfeld verschwinden sollte, klicken Sie auf die Doppelpfeile bei Pfeil 1 und es wird wieder erscheinen.</a:t>
            </a:r>
          </a:p>
          <a:p>
            <a:endParaRPr lang="en-US" sz="1400" dirty="0"/>
          </a:p>
          <a:p>
            <a:r>
              <a:rPr lang="de-DE" sz="1400"/>
              <a:t>Falls Sie ein Telefon benutzen, finden Sie die Einwahlinformationen neben dem Pfeil Nr. 2. Für den Fall, dass die Verbindung unterbrochen wird, können Sie unter dieser Nummer zurückrufen.</a:t>
            </a:r>
          </a:p>
          <a:p>
            <a:endParaRPr lang="en-US" sz="1400" dirty="0"/>
          </a:p>
          <a:p>
            <a:r>
              <a:rPr lang="de-DE" sz="1400"/>
              <a:t>Im Fragenfenster unter Pfeil 3 können Sie während des Webinars Fragen stellen. </a:t>
            </a:r>
          </a:p>
          <a:p>
            <a:endParaRPr lang="en-US" sz="1400" dirty="0"/>
          </a:p>
          <a:p>
            <a:r>
              <a:rPr lang="de-DE" sz="1400"/>
              <a:t>Am Ende dieser Präsentation haben Sie die Gelegenheit, Fragen zu stellen. Da wir viele Teilnehmer haben, werden wir so viele Fragen wie zeitlich möglich beantworten.  </a:t>
            </a:r>
          </a:p>
          <a:p>
            <a:endParaRPr lang="en-US" sz="1400" dirty="0"/>
          </a:p>
          <a:p>
            <a:r>
              <a:rPr lang="de-DE" sz="1400"/>
              <a:t>Dieses Webinar wird aufgenommen und zu einem späteren Zeitpunkt zur Verfügung stehen. </a:t>
            </a:r>
          </a:p>
        </p:txBody>
      </p:sp>
      <p:sp>
        <p:nvSpPr>
          <p:cNvPr id="4" name="Slide Number Placeholder 3"/>
          <p:cNvSpPr>
            <a:spLocks noGrp="1"/>
          </p:cNvSpPr>
          <p:nvPr>
            <p:ph type="sldNum" sz="quarter" idx="10"/>
          </p:nvPr>
        </p:nvSpPr>
        <p:spPr/>
        <p:txBody>
          <a:bodyPr/>
          <a:lstStyle/>
          <a:p>
            <a:fld id="{515852A7-B3DC-4683-9E52-0E9C6433B6FE}"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4599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fontAlgn="base"/>
            <a:r>
              <a:rPr lang="de-DE" sz="1600" b="1">
                <a:solidFill>
                  <a:srgbClr val="0A5496"/>
                </a:solidFill>
                <a:latin typeface="Arial" panose="020B0604020202020204" pitchFamily="34" charset="0"/>
                <a:ea typeface="Arial" charset="0"/>
                <a:cs typeface="Arial" panose="020B0604020202020204" pitchFamily="34" charset="0"/>
              </a:rPr>
              <a:t>Eindeutige, zusammengefasste Informationen</a:t>
            </a:r>
          </a:p>
          <a:p>
            <a:pPr rtl="0" fontAlgn="base"/>
            <a:endParaRPr lang="en-US" sz="1600" dirty="0" smtClean="0">
              <a:ea typeface="ヒラギノ角ゴ Pro W3" charset="0"/>
              <a:cs typeface="ヒラギノ角ゴ Pro W3" charset="0"/>
            </a:endParaRPr>
          </a:p>
          <a:p>
            <a:pPr rtl="0" fontAlgn="base"/>
            <a:r>
              <a:rPr lang="de-DE" sz="1600">
                <a:ea typeface="ヒラギノ角ゴ Pro W3" charset="0"/>
                <a:cs typeface="ヒラギノ角ゴ Pro W3" charset="0"/>
              </a:rPr>
              <a:t>In ein paar Schritten kann jeder eine Activity erstellen:</a:t>
            </a:r>
          </a:p>
          <a:p>
            <a:pPr rtl="0" fontAlgn="base"/>
            <a:endParaRPr lang="en-US" sz="1600" dirty="0">
              <a:ea typeface="ヒラギノ角ゴ Pro W3" charset="0"/>
              <a:cs typeface="ヒラギノ角ゴ Pro W3" charset="0"/>
            </a:endParaRPr>
          </a:p>
          <a:p>
            <a:pPr marL="285750" indent="-285750" rtl="0" fontAlgn="base">
              <a:buFont typeface="Arial" panose="020B0604020202020204" pitchFamily="34" charset="0"/>
              <a:buChar char="•"/>
            </a:pPr>
            <a:r>
              <a:rPr lang="de-DE" sz="1600" b="0" i="0" u="none" strike="noStrike">
                <a:solidFill>
                  <a:schemeClr val="tx1"/>
                </a:solidFill>
                <a:ea typeface="ヒラギノ角ゴ Pro W3" charset="0"/>
                <a:cs typeface="ヒラギノ角ゴ Pro W3" charset="0"/>
              </a:rPr>
              <a:t>mit ausführlichen Informationen dazu und einer Beschreibung der Veranstaltung. </a:t>
            </a:r>
          </a:p>
          <a:p>
            <a:pPr marL="742950" lvl="1" indent="-285750" rtl="0" fontAlgn="base">
              <a:buFont typeface="Arial" panose="020B0604020202020204" pitchFamily="34" charset="0"/>
              <a:buChar char="•"/>
            </a:pPr>
            <a:r>
              <a:rPr lang="de-DE" sz="1600" b="0" i="0" u="none" strike="noStrike" baseline="0">
                <a:solidFill>
                  <a:schemeClr val="tx1"/>
                </a:solidFill>
                <a:ea typeface="ヒラギノ角ゴ Pro W3" charset="0"/>
                <a:cs typeface="ヒラギノ角ゴ Pro W3" charset="0"/>
              </a:rPr>
              <a:t>Dies gewährleistet, dass all erforderlichen Informationen bei der Planung der Veranstaltung festgehalten werden.  </a:t>
            </a:r>
          </a:p>
          <a:p>
            <a:pPr marL="285750" indent="-285750" rtl="0" fontAlgn="base">
              <a:buFont typeface="Arial" panose="020B0604020202020204" pitchFamily="34" charset="0"/>
              <a:buChar char="•"/>
            </a:pPr>
            <a:r>
              <a:rPr lang="de-DE" sz="1600">
                <a:ea typeface="ヒラギノ角ゴ Pro W3" charset="0"/>
                <a:cs typeface="ヒラギノ角ゴ Pro W3" charset="0"/>
              </a:rPr>
              <a:t>Die Organisatoren können die Datenschutzeinstellungen vor der Veranstaltung eingeben. </a:t>
            </a:r>
          </a:p>
          <a:p>
            <a:pPr marL="742950" lvl="1" indent="-285750" rtl="0" fontAlgn="base">
              <a:buFont typeface="Arial" panose="020B0604020202020204" pitchFamily="34" charset="0"/>
              <a:buChar char="•"/>
            </a:pPr>
            <a:r>
              <a:rPr lang="de-DE" sz="1600">
                <a:ea typeface="ヒラギノ角ゴ Pro W3" charset="0"/>
                <a:cs typeface="ヒラギノ角ゴ Pro W3" charset="0"/>
              </a:rPr>
              <a:t>Sie können die Veranstaltung für die Öffentlichkeit zugänglich machen, indem sie „Alle“ auswählen, oder es zu einer Veranstaltung ausschließlich für den Club, wie z.B. ein Clubabend machen oder eine Veranstaltung nur auf Einladung.</a:t>
            </a:r>
            <a:r>
              <a:rPr lang="de-DE" sz="1600" baseline="0">
                <a:ea typeface="ヒラギノ角ゴ Pro W3" charset="0"/>
                <a:cs typeface="ヒラギノ角ゴ Pro W3" charset="0"/>
              </a:rPr>
              <a:t> </a:t>
            </a:r>
            <a:r>
              <a:rPr lang="de-DE" sz="1600">
                <a:ea typeface="ヒラギノ角ゴ Pro W3" charset="0"/>
                <a:cs typeface="ヒラギノ角ゴ Pro W3" charset="0"/>
              </a:rPr>
              <a:t> </a:t>
            </a:r>
          </a:p>
          <a:p>
            <a:pPr marL="285750" indent="-285750" rtl="0" fontAlgn="base">
              <a:buFont typeface="Arial" panose="020B0604020202020204" pitchFamily="34" charset="0"/>
              <a:buChar char="•"/>
            </a:pPr>
            <a:r>
              <a:rPr lang="de-DE" sz="1600">
                <a:ea typeface="ヒラギノ角ゴ Pro W3" charset="0"/>
                <a:cs typeface="ヒラギノ角ゴ Pro W3" charset="0"/>
              </a:rPr>
              <a:t>Projektplaner stehen Ihnen zur Unterstützung ei der Organisaton von Activities zur Verfügung. </a:t>
            </a: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861123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de-DE" sz="1600" b="0" i="0" u="none" strike="noStrike">
                <a:solidFill>
                  <a:schemeClr val="tx1"/>
                </a:solidFill>
                <a:latin typeface="+mn-lt"/>
                <a:ea typeface="ヒラギノ角ゴ Pro W3" charset="0"/>
                <a:cs typeface="ヒラギノ角ゴ Pro W3" charset="0"/>
              </a:rPr>
              <a:t>Wenn Sie das Projekt eingerichtet haben, können Sie Clubs und Mitglieder einladen, daran teilzunehmen. </a:t>
            </a:r>
          </a:p>
          <a:p>
            <a:pPr rtl="0" fontAlgn="base"/>
            <a:r>
              <a:rPr lang="de-DE" sz="1600" b="0" i="0" u="none" strike="noStrike">
                <a:solidFill>
                  <a:schemeClr val="tx1"/>
                </a:solidFill>
                <a:latin typeface="+mn-lt"/>
                <a:ea typeface="ヒラギノ角ゴ Pro W3" charset="0"/>
                <a:cs typeface="ヒラギノ角ゴ Pro W3" charset="0"/>
              </a:rPr>
              <a:t>Sie müssen nicht nach E-Mail-Adressen oder Telefonnummern suchen, die Informationen sind sicher in MyLion gespeichert und können genutzt werden. </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513786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a:r>
              <a:rPr lang="de-DE" sz="1600" b="0" i="0" u="none" strike="noStrike">
                <a:solidFill>
                  <a:schemeClr val="tx1"/>
                </a:solidFill>
                <a:ea typeface="ヒラギノ角ゴ Pro W3" charset="0"/>
                <a:cs typeface="ヒラギノ角ゴ Pro W3" charset="0"/>
              </a:rPr>
              <a:t>Würdigen Sie Ihre Hilfeleistungen und teilen Sie sie mit, indem Sie sie melden. </a:t>
            </a:r>
          </a:p>
          <a:p>
            <a:pPr rtl="0" fontAlgn="base"/>
            <a:endParaRPr lang="en-US" sz="1600" dirty="0" smtClean="0">
              <a:ea typeface="ヒラギノ角ゴ Pro W3" charset="0"/>
              <a:cs typeface="ヒラギノ角ゴ Pro W3" charset="0"/>
            </a:endParaRPr>
          </a:p>
          <a:p>
            <a:pPr fontAlgn="base"/>
            <a:r>
              <a:rPr lang="de-DE" sz="1600">
                <a:ea typeface="ヒラギノ角ゴ Pro W3" charset="0"/>
                <a:cs typeface="ヒラギノ角ゴ Pro W3" charset="0"/>
              </a:rPr>
              <a:t>Man möchte für seine Bemühungen anerkannt werden.  </a:t>
            </a:r>
            <a:r>
              <a:rPr lang="de-DE" sz="1600"/>
              <a:t>Wenn Lions ihre Hilfsprojekte melden, können sie hierfür eine Reihe von Auszeichnungen erhalten. Mit Auszeichnungen kann die harte Arbeit von Lions gewürdigt werden und diese damit motiviert werden, sich weiterhin zu engagieren.</a:t>
            </a:r>
          </a:p>
          <a:p>
            <a:pPr rtl="0" fontAlgn="base"/>
            <a:endParaRPr lang="en-US" sz="1200" b="0" i="0" u="none" strike="noStrike" kern="1200" dirty="0">
              <a:solidFill>
                <a:schemeClr val="tx1"/>
              </a:solidFill>
              <a:effectLst/>
              <a:latin typeface="+mn-lt"/>
              <a:ea typeface="ヒラギノ角ゴ Pro W3" charset="0"/>
              <a:cs typeface="ヒラギノ角ゴ Pro W3"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463022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normAutofit/>
          </a:bodyPr>
          <a:lstStyle/>
          <a:p>
            <a:r>
              <a:rPr lang="de-DE" sz="1600"/>
              <a:t>Der erste Schritt, von MyLion zu profitieren, ist, sich anzumelden.  Wir wissen, dass einige Schwierigkeiten hatten, einen Benutzernamen und ein Passwort einzurichten.</a:t>
            </a:r>
            <a:r>
              <a:rPr lang="de-DE" sz="1600" baseline="0"/>
              <a:t>  Die meisten dieser Probleme entstehen jedoch dann, wenn wir die persönlichen Lions-Informationen, die benötigt werden, nicht haben.</a:t>
            </a:r>
          </a:p>
          <a:p>
            <a:endParaRPr lang="en-US" sz="1600" dirty="0"/>
          </a:p>
          <a:p>
            <a:endParaRPr lang="en-US" sz="1600" dirty="0"/>
          </a:p>
        </p:txBody>
      </p:sp>
    </p:spTree>
    <p:extLst>
      <p:ext uri="{BB962C8B-B14F-4D97-AF65-F5344CB8AC3E}">
        <p14:creationId xmlns:p14="http://schemas.microsoft.com/office/powerpoint/2010/main" val="737737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600"/>
              <a:t>Vorbereitung Ihres Distrikts auf MyLoin</a:t>
            </a:r>
          </a:p>
          <a:p>
            <a:endParaRPr lang="en-US" sz="1600" baseline="0" dirty="0" smtClean="0"/>
          </a:p>
          <a:p>
            <a:r>
              <a:rPr lang="de-DE" sz="1600"/>
              <a:t>Es gibt vieles, das Sie tun können, um die Clubs in Ihrem Distrikt erfolgreich auf MyLion vorzubereiten</a:t>
            </a:r>
          </a:p>
          <a:p>
            <a:endParaRPr lang="en-US" sz="1600" baseline="0" dirty="0" smtClean="0"/>
          </a:p>
          <a:p>
            <a:r>
              <a:rPr lang="de-DE" sz="1600" baseline="0"/>
              <a:t>Aktualisieren Sie die Informationen jedes einzelnen Club-Mitglieds in MyLion und, am allerwichtigsten, geben Sie eine persönliche E-Mail-Adresse oder Mobiltelefonnummer für jedes einzelne Club-Mitglied ein.  </a:t>
            </a:r>
          </a:p>
          <a:p>
            <a:endParaRPr lang="en-US" sz="1600" baseline="0" dirty="0" smtClean="0"/>
          </a:p>
          <a:p>
            <a:r>
              <a:rPr lang="de-DE" sz="1600" baseline="0"/>
              <a:t>Diese Information ist wichtig, da die Mitglieder sich ohne eine gültige E-Mail-Adresse oder Mobiltelefonnummer in den Mitgliederdaten bei LCI nicht für MyLion anmelden können. </a:t>
            </a:r>
          </a:p>
          <a:p>
            <a:endParaRPr lang="en-US" sz="16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baseline="0"/>
              <a:t>Am allerwichtigsten ist es, zu gewährleisten, dass Ihre Clubsekretäre allen Lionsmitgliedern ihre Mitgliedsnummer mitteilen. Sie können sie ihnen per E-Mail oder SMS zuschicken, ausdrucken oder bei Ihrem nächsten Clubtreffen aushändigen.</a:t>
            </a:r>
          </a:p>
          <a:p>
            <a:endParaRPr lang="en-US" sz="1600" baseline="0" dirty="0" smtClean="0"/>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t>24</a:t>
            </a:fld>
            <a:endParaRPr lang="en-US" smtClean="0"/>
          </a:p>
        </p:txBody>
      </p:sp>
    </p:spTree>
    <p:extLst>
      <p:ext uri="{BB962C8B-B14F-4D97-AF65-F5344CB8AC3E}">
        <p14:creationId xmlns:p14="http://schemas.microsoft.com/office/powerpoint/2010/main" val="562733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a:xfrm>
            <a:off x="674511" y="4605867"/>
            <a:ext cx="5486400" cy="3937000"/>
          </a:xfrm>
        </p:spPr>
        <p:txBody>
          <a:bodyPr/>
          <a:lstStyle/>
          <a:p>
            <a:r>
              <a:rPr lang="de-DE" sz="1600" dirty="0"/>
              <a:t>Dies sind einige Tipps und Hinweise, um Ihrem Distrikt zu einem guten Start zu verhelfen.</a:t>
            </a:r>
          </a:p>
          <a:p>
            <a:r>
              <a:rPr lang="de-DE" sz="1600" dirty="0"/>
              <a:t>Falls Sie die </a:t>
            </a:r>
            <a:r>
              <a:rPr lang="de-DE" sz="1600" dirty="0" err="1"/>
              <a:t>MyLion</a:t>
            </a:r>
            <a:r>
              <a:rPr lang="de-DE" sz="1600" dirty="0"/>
              <a:t>-App haben, haben Sie mit demselben Benutzernamen und Passwort Zugang zur </a:t>
            </a:r>
            <a:r>
              <a:rPr lang="de-DE" sz="1600" dirty="0" err="1"/>
              <a:t>MyLion</a:t>
            </a:r>
            <a:r>
              <a:rPr lang="de-DE" sz="1600" dirty="0"/>
              <a:t>-Website.</a:t>
            </a:r>
          </a:p>
          <a:p>
            <a:r>
              <a:rPr lang="de-DE" sz="1600" dirty="0"/>
              <a:t>Um sich anzumelden, brauchen Sie Ihre Mitgliedsnummer und eine E-Mail-Adresse oder Telefonnummer.</a:t>
            </a:r>
          </a:p>
          <a:p>
            <a:r>
              <a:rPr lang="de-DE" sz="1600" dirty="0"/>
              <a:t>Den Link zur </a:t>
            </a:r>
            <a:r>
              <a:rPr lang="de-DE" sz="1600" dirty="0" err="1"/>
              <a:t>MyLion</a:t>
            </a:r>
            <a:r>
              <a:rPr lang="de-DE" sz="1600" dirty="0"/>
              <a:t>-Website finden Sie hier</a:t>
            </a:r>
          </a:p>
          <a:p>
            <a:r>
              <a:rPr lang="de-DE" sz="1600" dirty="0"/>
              <a:t>https://lci-auth-app-prod.azurewebsites.net/account/login?</a:t>
            </a:r>
          </a:p>
          <a:p>
            <a:r>
              <a:rPr lang="de-DE" sz="1600" dirty="0"/>
              <a:t>Es gibt zwei Möglichkeiten, die </a:t>
            </a:r>
            <a:r>
              <a:rPr lang="de-DE" sz="1600" dirty="0" err="1"/>
              <a:t>MyLion</a:t>
            </a:r>
            <a:r>
              <a:rPr lang="de-DE" sz="1600" dirty="0"/>
              <a:t>-App herunterzuladen.</a:t>
            </a:r>
          </a:p>
          <a:p>
            <a:r>
              <a:rPr lang="de-DE" sz="1600" dirty="0"/>
              <a:t>Gehen Sie von Ihrem Mobiltelefon aus auf die Website:</a:t>
            </a:r>
          </a:p>
          <a:p>
            <a:r>
              <a:rPr lang="de-DE" sz="1600" dirty="0"/>
              <a:t>www.mylion.org und klicken Sie auf den Link zu Ihrem App-Store.</a:t>
            </a:r>
          </a:p>
          <a:p>
            <a:r>
              <a:rPr lang="de-DE" sz="1600" dirty="0"/>
              <a:t>Eine andere Möglichkeit ist, direkt zum App-Store auf Ihrem iOS-Gerät  bzw. auf Google Play auf Ihrem Android-Gerät zu gehen, und nach </a:t>
            </a:r>
            <a:r>
              <a:rPr lang="de-DE" sz="1600" dirty="0" err="1"/>
              <a:t>MyLion</a:t>
            </a:r>
            <a:r>
              <a:rPr lang="de-DE" sz="1600" dirty="0"/>
              <a:t> zu suchen.</a:t>
            </a:r>
          </a:p>
          <a:p>
            <a:r>
              <a:rPr lang="de-DE" sz="1600" dirty="0" smtClean="0"/>
              <a:t>​</a:t>
            </a:r>
            <a:endParaRPr lang="en-US" dirty="0"/>
          </a:p>
        </p:txBody>
      </p:sp>
    </p:spTree>
    <p:extLst>
      <p:ext uri="{BB962C8B-B14F-4D97-AF65-F5344CB8AC3E}">
        <p14:creationId xmlns:p14="http://schemas.microsoft.com/office/powerpoint/2010/main" val="3445829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Wie bereits gesagt, wir verbessern MyLion entsprechend des Feedbacks von Lions und Leos kontinuierlich. </a:t>
            </a:r>
            <a:r>
              <a:rPr lang="de-DE"/>
              <a:t>Mitgliederempfehlungen verbessern MyLion und wir nehmen Veränderungen vor.</a:t>
            </a:r>
          </a:p>
          <a:p>
            <a:endParaRPr lang="en-US" dirty="0"/>
          </a:p>
          <a:p>
            <a:endParaRPr lang="en-US" dirty="0"/>
          </a:p>
        </p:txBody>
      </p:sp>
    </p:spTree>
    <p:extLst>
      <p:ext uri="{BB962C8B-B14F-4D97-AF65-F5344CB8AC3E}">
        <p14:creationId xmlns:p14="http://schemas.microsoft.com/office/powerpoint/2010/main" val="525809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248357" y="4071894"/>
            <a:ext cx="6524976" cy="5224506"/>
          </a:xfrm>
        </p:spPr>
        <p:txBody>
          <a:bodyPr>
            <a:normAutofit fontScale="25000" lnSpcReduction="20000"/>
          </a:bodyPr>
          <a:lstStyle/>
          <a:p>
            <a:pPr marL="218385" indent="-218385">
              <a:spcAft>
                <a:spcPts val="1223"/>
              </a:spcAft>
            </a:pPr>
            <a:endParaRPr lang="en-US" sz="2100" kern="0" dirty="0"/>
          </a:p>
          <a:p>
            <a:pPr marL="349415" indent="-349415">
              <a:spcAft>
                <a:spcPts val="1223"/>
              </a:spcAft>
              <a:buFont typeface="Arial" panose="020B0604020202020204" pitchFamily="34" charset="0"/>
              <a:buChar char="•"/>
            </a:pPr>
            <a:r>
              <a:rPr lang="de-DE" sz="5600" dirty="0"/>
              <a:t>Nächsten Monat werden wir mit dem universellen Einloggen beginnen.</a:t>
            </a:r>
            <a:r>
              <a:rPr lang="de-DE" sz="5600" baseline="0" dirty="0"/>
              <a:t>  MyLion-Benutzer werden ihren MyLion-Benutzernamen und Ihr -Passwort zum Einloggen bei MyLCI und bei MyLion verwenden können (sofern Sie Zugang zu beiden haben).  MyLCI-Benutzer werden sich erneut anmelden.  Mit dem universellen Einloggen ist es einfacher, unsere verschiedenen digitalen Hilfsmittel zu nutzen und zwischen ihnen hin und her zu wechseln.  Hierzu wird es in Kürze sehr viel mehr Informationen geben.</a:t>
            </a:r>
          </a:p>
          <a:p>
            <a:pPr marL="349415" indent="-349415">
              <a:spcAft>
                <a:spcPts val="1223"/>
              </a:spcAft>
              <a:buFont typeface="Arial" panose="020B0604020202020204" pitchFamily="34" charset="0"/>
              <a:buChar char="•"/>
            </a:pPr>
            <a:endParaRPr lang="en-US" sz="5600" dirty="0" smtClean="0"/>
          </a:p>
          <a:p>
            <a:pPr marL="349415" indent="-349415">
              <a:spcAft>
                <a:spcPts val="1223"/>
              </a:spcAft>
              <a:buFont typeface="Arial" panose="020B0604020202020204" pitchFamily="34" charset="0"/>
              <a:buChar char="•"/>
            </a:pPr>
            <a:r>
              <a:rPr lang="de-DE" sz="5600" dirty="0"/>
              <a:t>Online-Hilfe mit Nachweis während der Anmeldung </a:t>
            </a:r>
          </a:p>
          <a:p>
            <a:pPr marL="788597" lvl="1" indent="-218385">
              <a:spcAft>
                <a:spcPts val="1223"/>
              </a:spcAft>
              <a:buFont typeface="Arial" panose="020B0604020202020204" pitchFamily="34" charset="0"/>
              <a:buChar char="•"/>
            </a:pPr>
            <a:r>
              <a:rPr lang="de-DE" sz="5600" dirty="0"/>
              <a:t>Um Ihre Daten zu schützen, nutzt MyLion derzeit die Mitgliedsnummer, E-Mail-Adresse oder Telefonnummer, um nachzuweisen, wer Sie bei Lions sind.</a:t>
            </a:r>
          </a:p>
          <a:p>
            <a:pPr marL="788597" lvl="1" indent="-218385">
              <a:spcAft>
                <a:spcPts val="1223"/>
              </a:spcAft>
              <a:buFont typeface="Arial" panose="020B0604020202020204" pitchFamily="34" charset="0"/>
              <a:buChar char="•"/>
            </a:pPr>
            <a:r>
              <a:rPr lang="de-DE" sz="5600" dirty="0"/>
              <a:t>Wir fügen eine neue Nachweismöglichkeit hinzu, um Mitglieder bei der Anmeldung zu helfen.</a:t>
            </a:r>
          </a:p>
          <a:p>
            <a:pPr marL="788597" lvl="1" indent="-218385">
              <a:spcAft>
                <a:spcPts val="1223"/>
              </a:spcAft>
              <a:buFont typeface="Arial" panose="020B0604020202020204" pitchFamily="34" charset="0"/>
              <a:buChar char="•"/>
            </a:pPr>
            <a:r>
              <a:rPr lang="de-DE" sz="5600" dirty="0"/>
              <a:t>Wenn das System Sie bei der Anmeldung Ihre E-Mail-Adresse oder Ihre Mobiltelefonnummer nicht erkennt, werden Ihnen einige zusätzliche Sicherheitsfragen gestellt.  Hierzu zählen Fragen zu Ihrem derzeit amtierenden Clubpräsidenten und Versammlungsort für Clubtreffen, um sicherzustellen, diese Informationen sind in MyLCI aktualisiert.</a:t>
            </a:r>
          </a:p>
          <a:p>
            <a:pPr marL="0" indent="0">
              <a:spcAft>
                <a:spcPts val="1223"/>
              </a:spcAft>
              <a:buFont typeface="Arial" panose="020B0604020202020204" pitchFamily="34" charset="0"/>
              <a:buNone/>
            </a:pPr>
            <a:endParaRPr lang="en-US" sz="5600" kern="0" dirty="0" smtClean="0"/>
          </a:p>
          <a:p>
            <a:pPr marL="0" indent="0">
              <a:spcAft>
                <a:spcPts val="1223"/>
              </a:spcAft>
              <a:buFont typeface="Arial" panose="020B0604020202020204" pitchFamily="34" charset="0"/>
              <a:buNone/>
            </a:pPr>
            <a:endParaRPr lang="en-US" sz="5600" kern="0" dirty="0"/>
          </a:p>
          <a:p>
            <a:pPr marL="0" indent="0">
              <a:spcAft>
                <a:spcPts val="1223"/>
              </a:spcAft>
              <a:buFont typeface="Arial" panose="020B0604020202020204" pitchFamily="34" charset="0"/>
              <a:buNone/>
            </a:pPr>
            <a:endParaRPr lang="en-US" sz="5600" kern="0" dirty="0" smtClean="0"/>
          </a:p>
          <a:p>
            <a:pPr marL="0" indent="0">
              <a:spcAft>
                <a:spcPts val="1223"/>
              </a:spcAft>
              <a:buFont typeface="Arial" panose="020B0604020202020204" pitchFamily="34" charset="0"/>
              <a:buNone/>
            </a:pPr>
            <a:endParaRPr lang="en-US" sz="5600" kern="0" dirty="0"/>
          </a:p>
          <a:p>
            <a:pPr marL="349415" marR="0" lvl="0" indent="-349415" algn="l" defTabSz="914400" rtl="0" eaLnBrk="1" fontAlgn="auto" latinLnBrk="0" hangingPunct="1">
              <a:lnSpc>
                <a:spcPct val="100000"/>
              </a:lnSpc>
              <a:spcBef>
                <a:spcPts val="0"/>
              </a:spcBef>
              <a:spcAft>
                <a:spcPts val="1223"/>
              </a:spcAft>
              <a:buClrTx/>
              <a:buSzTx/>
              <a:buFont typeface="Arial" panose="020B0604020202020204" pitchFamily="34" charset="0"/>
              <a:buChar char="•"/>
              <a:tabLst/>
              <a:defRPr/>
            </a:pPr>
            <a:r>
              <a:rPr lang="de-DE" sz="5600" dirty="0"/>
              <a:t>Uns wurde mitgeteilt, dass Lions die Unterkategorien sowie die Optionen für die zentralen Projekte in MyLion vermisst haben.</a:t>
            </a:r>
            <a:r>
              <a:rPr lang="de-DE" sz="5600" baseline="0" dirty="0"/>
              <a:t>  Unsere Hilfs- und MyLion-Teams versuchen herauszufinden, was die beste Möglichkeit ist, diese Informationen mit einzubauen und die Berichterstattung zu erleichtern.</a:t>
            </a:r>
          </a:p>
          <a:p>
            <a:pPr marL="349415" marR="0" lvl="0" indent="-349415" algn="l" defTabSz="914400" rtl="0" eaLnBrk="1" fontAlgn="auto" latinLnBrk="0" hangingPunct="1">
              <a:lnSpc>
                <a:spcPct val="100000"/>
              </a:lnSpc>
              <a:spcBef>
                <a:spcPts val="0"/>
              </a:spcBef>
              <a:spcAft>
                <a:spcPts val="1223"/>
              </a:spcAft>
              <a:buClrTx/>
              <a:buSzTx/>
              <a:buFont typeface="Arial" panose="020B0604020202020204" pitchFamily="34" charset="0"/>
              <a:buChar char="•"/>
              <a:tabLst/>
              <a:defRPr/>
            </a:pPr>
            <a:endParaRPr lang="en-US" sz="5600" kern="0" baseline="0" dirty="0" smtClean="0"/>
          </a:p>
          <a:p>
            <a:pPr marL="349415" indent="-349415">
              <a:spcAft>
                <a:spcPts val="1223"/>
              </a:spcAft>
              <a:buFont typeface="Arial" panose="020B0604020202020204" pitchFamily="34" charset="0"/>
              <a:buChar char="•"/>
            </a:pPr>
            <a:r>
              <a:rPr lang="de-DE" sz="5600" dirty="0"/>
              <a:t>Und Sie werden nun auch in der Lage sein, Activities, die direkt mit Ihrem Distrikt verbunden sind, zu erstellen und zu melden.</a:t>
            </a:r>
          </a:p>
          <a:p>
            <a:pPr marL="349415" marR="0" lvl="0" indent="-349415" algn="l" defTabSz="914400" rtl="0" eaLnBrk="1" fontAlgn="auto" latinLnBrk="0" hangingPunct="1">
              <a:lnSpc>
                <a:spcPct val="100000"/>
              </a:lnSpc>
              <a:spcBef>
                <a:spcPts val="0"/>
              </a:spcBef>
              <a:spcAft>
                <a:spcPts val="1223"/>
              </a:spcAft>
              <a:buClrTx/>
              <a:buSzTx/>
              <a:buFont typeface="Arial" panose="020B0604020202020204" pitchFamily="34" charset="0"/>
              <a:buChar char="•"/>
              <a:tabLst/>
              <a:defRPr/>
            </a:pPr>
            <a:endParaRPr lang="en-US" sz="2100" kern="0" dirty="0"/>
          </a:p>
          <a:p>
            <a:endParaRPr lang="en-US" dirty="0"/>
          </a:p>
        </p:txBody>
      </p:sp>
    </p:spTree>
    <p:extLst>
      <p:ext uri="{BB962C8B-B14F-4D97-AF65-F5344CB8AC3E}">
        <p14:creationId xmlns:p14="http://schemas.microsoft.com/office/powerpoint/2010/main" val="1533926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spcAft>
                <a:spcPts val="1200"/>
              </a:spcAft>
              <a:buFont typeface="+mj-lt"/>
              <a:buNone/>
            </a:pPr>
            <a:r>
              <a:rPr lang="de-DE" sz="1400" dirty="0"/>
              <a:t>In den nächsten Monaten werden wir weitere Informationen zu unserem universellen Einloggen mitteilen.</a:t>
            </a:r>
            <a:r>
              <a:rPr lang="de-DE" sz="1400" baseline="0" dirty="0"/>
              <a:t>  Wir werden auch weitere spezifische, themenbezogene Webinare für Club-Amtsträger durchführen, MyLion bezogene Blogs und Ressourcen auf lionsclubs.org anbieten und Sie auf dem Laufenden halten, während wir MyLion weiterhin ausbauen und verbessern werden.  </a:t>
            </a:r>
          </a:p>
          <a:p>
            <a:pPr marL="457200" lvl="2" indent="0">
              <a:spcAft>
                <a:spcPts val="1200"/>
              </a:spcAft>
              <a:buFont typeface="+mj-lt"/>
              <a:buNone/>
            </a:pPr>
            <a:endParaRPr lang="en-US" sz="1400" kern="0" dirty="0" smtClean="0"/>
          </a:p>
          <a:p>
            <a:pPr marL="457200" lvl="2" indent="0">
              <a:spcAft>
                <a:spcPts val="1200"/>
              </a:spcAft>
              <a:buFont typeface="+mj-lt"/>
              <a:buNone/>
            </a:pPr>
            <a:r>
              <a:rPr lang="de-DE" sz="1400" dirty="0"/>
              <a:t>	</a:t>
            </a:r>
          </a:p>
          <a:p>
            <a:endParaRPr lang="en-US" sz="140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28</a:t>
            </a:fld>
            <a:endParaRPr lang="en-US" dirty="0" smtClean="0">
              <a:solidFill>
                <a:prstClr val="black"/>
              </a:solidFill>
            </a:endParaRPr>
          </a:p>
        </p:txBody>
      </p:sp>
    </p:spTree>
    <p:extLst>
      <p:ext uri="{BB962C8B-B14F-4D97-AF65-F5344CB8AC3E}">
        <p14:creationId xmlns:p14="http://schemas.microsoft.com/office/powerpoint/2010/main" val="3611862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de-DE" sz="1600"/>
              <a:t>Wir danken allen ganz herzlich für Ihre Teilnahme! Wir machen nun eine kurze Pause, während wir versuchen, die häufigsten Fragen zu beantworten.</a:t>
            </a:r>
            <a:r>
              <a:rPr lang="de-DE" sz="1600" baseline="0"/>
              <a:t>  Wie bereits zuvor erwähnt, hatten wir einige Teilnehmer bei diesem Webinar und danken Ihnen allen für Ihre Geduld.</a:t>
            </a:r>
          </a:p>
          <a:p>
            <a:endParaRPr lang="en-US" sz="1600" dirty="0"/>
          </a:p>
        </p:txBody>
      </p:sp>
    </p:spTree>
    <p:extLst>
      <p:ext uri="{BB962C8B-B14F-4D97-AF65-F5344CB8AC3E}">
        <p14:creationId xmlns:p14="http://schemas.microsoft.com/office/powerpoint/2010/main" val="321540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de-DE" sz="1600"/>
              <a:t>Ziel dieses Webinars ist es:</a:t>
            </a:r>
          </a:p>
          <a:p>
            <a:endParaRPr lang="en-US" sz="1600" dirty="0"/>
          </a:p>
          <a:p>
            <a:r>
              <a:rPr lang="de-DE" sz="1600"/>
              <a:t>Aktuelle Informationen zu MyLion mitteilen</a:t>
            </a:r>
          </a:p>
          <a:p>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a:t>Einen kurzen Überblick über einige der Hauptfunktionen zu geben</a:t>
            </a:r>
          </a:p>
          <a:p>
            <a:endParaRPr lang="en-US" sz="1600" dirty="0" smtClean="0"/>
          </a:p>
          <a:p>
            <a:r>
              <a:rPr lang="de-DE" sz="1600"/>
              <a:t>Zukünftige Verbesserungen und den allgemeinen Kommunikationsplan zu besprechen.</a:t>
            </a:r>
          </a:p>
          <a:p>
            <a:endParaRPr lang="en-US" sz="1600" dirty="0" smtClean="0"/>
          </a:p>
          <a:p>
            <a:r>
              <a:rPr lang="de-DE" sz="1600"/>
              <a:t>Wir beginnen mit einem Überblick über MyLion und wo wir heute stehen.</a:t>
            </a:r>
            <a:r>
              <a:rPr lang="de-DE" sz="1600" baseline="0"/>
              <a:t> </a:t>
            </a:r>
          </a:p>
          <a:p>
            <a:endParaRPr lang="en-US" sz="1600" dirty="0" smtClean="0"/>
          </a:p>
          <a:p>
            <a:endParaRPr lang="en-US" sz="1600" dirty="0"/>
          </a:p>
        </p:txBody>
      </p:sp>
    </p:spTree>
    <p:extLst>
      <p:ext uri="{BB962C8B-B14F-4D97-AF65-F5344CB8AC3E}">
        <p14:creationId xmlns:p14="http://schemas.microsoft.com/office/powerpoint/2010/main" val="2678556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de-DE" sz="1600"/>
              <a:t>Die Aufzeichnung dieses Webinars wird nach der Durchführung aller MyLion-Webinare zur Verfügung gestellt.</a:t>
            </a:r>
            <a:r>
              <a:rPr lang="de-DE" sz="1600" baseline="0"/>
              <a:t> </a:t>
            </a:r>
            <a:r>
              <a:rPr lang="de-DE" sz="1600"/>
              <a:t>Vielen Dank für Ihre Zeit und Ihr Engagement. </a:t>
            </a:r>
          </a:p>
          <a:p>
            <a:endParaRPr lang="en-US" sz="1600" dirty="0"/>
          </a:p>
        </p:txBody>
      </p:sp>
    </p:spTree>
    <p:extLst>
      <p:ext uri="{BB962C8B-B14F-4D97-AF65-F5344CB8AC3E}">
        <p14:creationId xmlns:p14="http://schemas.microsoft.com/office/powerpoint/2010/main" val="130601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de-DE" sz="1600"/>
              <a:t>MyLion ist eine Plattform, die Sie auf Ihrem Desktop-Computer, Laptop, Tablet, Mobiltelefon oder jeglichem Gerät mit Webbrowser nutzen können.  Sie können die MyLion App kostenlos auf Ihr mobiles Gerät herunterladen, oder sich mit einem beliebigen Browser bei MyLion einloggen.</a:t>
            </a:r>
          </a:p>
          <a:p>
            <a:endParaRPr lang="en-US" sz="1600" dirty="0"/>
          </a:p>
          <a:p>
            <a:r>
              <a:rPr lang="de-DE" sz="1600"/>
              <a:t>MyLion verbindet uns und unterstützt unser Engagement.  Mit MyLion können Sie:</a:t>
            </a:r>
          </a:p>
          <a:p>
            <a:pPr marL="174708" indent="-174708">
              <a:buFont typeface="Arial" panose="020B0604020202020204" pitchFamily="34" charset="0"/>
              <a:buChar char="•"/>
            </a:pPr>
            <a:r>
              <a:rPr lang="de-DE" sz="1600"/>
              <a:t>Anstehende Hilfsaktivitäten planen und dazu unsere Ressourcen rund um alle unsere globalen Anliegen nutzen</a:t>
            </a:r>
          </a:p>
          <a:p>
            <a:pPr marL="174708" indent="-174708">
              <a:buFont typeface="Arial" panose="020B0604020202020204" pitchFamily="34" charset="0"/>
              <a:buChar char="•"/>
            </a:pPr>
            <a:r>
              <a:rPr lang="de-DE" sz="1600"/>
              <a:t>Als Amtsträger mit Zugangsberechtigung Hilfsaktivitäten einfach und schnell melden</a:t>
            </a:r>
          </a:p>
          <a:p>
            <a:pPr marL="174708" indent="-174708">
              <a:buFont typeface="Arial" panose="020B0604020202020204" pitchFamily="34" charset="0"/>
              <a:buChar char="•"/>
            </a:pPr>
            <a:r>
              <a:rPr lang="de-DE" sz="1600"/>
              <a:t>Anderen MyLion-Nutzern Nachrichten schicken</a:t>
            </a:r>
          </a:p>
          <a:p>
            <a:pPr marL="174708" indent="-174708">
              <a:buFont typeface="Arial" panose="020B0604020202020204" pitchFamily="34" charset="0"/>
              <a:buChar char="•"/>
            </a:pPr>
            <a:r>
              <a:rPr lang="de-DE" sz="1600"/>
              <a:t>Lokale und globale Informationen zu Hilfsprojekten einsehen</a:t>
            </a:r>
          </a:p>
          <a:p>
            <a:pPr marL="174708" indent="-174708">
              <a:buFont typeface="Arial" panose="020B0604020202020204" pitchFamily="34" charset="0"/>
              <a:buChar char="•"/>
            </a:pPr>
            <a:r>
              <a:rPr lang="de-DE" sz="1600"/>
              <a:t>Und vieles mehr</a:t>
            </a:r>
          </a:p>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428414" y="4144645"/>
            <a:ext cx="6153573" cy="4987131"/>
          </a:xfrm>
        </p:spPr>
        <p:txBody>
          <a:bodyPr>
            <a:normAutofit/>
          </a:bodyPr>
          <a:lstStyle/>
          <a:p>
            <a:r>
              <a:rPr lang="de-DE" sz="1400"/>
              <a:t>Was sollten wir alle über MyLion wissen?</a:t>
            </a:r>
          </a:p>
          <a:p>
            <a:endParaRPr lang="en-US" sz="1400" dirty="0"/>
          </a:p>
          <a:p>
            <a:pPr marL="232943" indent="-232943">
              <a:buFont typeface="Arial" panose="020B0604020202020204" pitchFamily="34" charset="0"/>
              <a:buAutoNum type="arabicPeriod"/>
            </a:pPr>
            <a:r>
              <a:rPr lang="de-DE" sz="1400"/>
              <a:t>Wir verbessern MyLion entsprechend des Feedbacks von Lions und Leos kontinuierlich.  Bevor MyLion global zugänglich gemacht wurde, haben Lions und Leos aus allen konstitutionellen Gebieten die Website und mobile App getestet.  Die Empfehlungen unserer Mitglieder verbessern MyLion.  Mit der Zeit werden MyLion weitere Funktionen hinzugefügt.</a:t>
            </a:r>
          </a:p>
          <a:p>
            <a:endParaRPr lang="en-US" sz="1400" dirty="0"/>
          </a:p>
          <a:p>
            <a:pPr marL="232943" indent="-232943">
              <a:buFont typeface="Arial" panose="020B0604020202020204" pitchFamily="34" charset="0"/>
              <a:buAutoNum type="arabicPeriod"/>
            </a:pPr>
            <a:r>
              <a:rPr lang="de-DE" sz="1400"/>
              <a:t>MyLion ist ab dem 1. Juli 2019 Zieladresse für die Planung und Meldung von Hilfsaktivitäten.  Alle anderen Funktionen von MyLCI bleiben erhalten. MyLion bietet desweiteren Webinare, Toolkits für Schulungen sowie andere Ressourcen, um die Tätigkeiten von Lions zu unterstützen und unsere Hilfsaktivitäten zu verbessern.</a:t>
            </a:r>
          </a:p>
          <a:p>
            <a:pPr marL="232943" indent="-232943">
              <a:buFont typeface="+mj-lt"/>
              <a:buAutoNum type="arabicPeriod"/>
            </a:pPr>
            <a:endParaRPr lang="en-US" sz="1400" dirty="0"/>
          </a:p>
          <a:p>
            <a:pPr marL="232943" indent="-232943">
              <a:buFont typeface="+mj-lt"/>
              <a:buAutoNum type="arabicPeriod"/>
            </a:pPr>
            <a:r>
              <a:rPr lang="de-DE" sz="1400"/>
              <a:t>MyLion ist von überall und von jedem Gerät aus zugänglich.  Sie können sich von einem beliebigen Gerät mit Webbrowser bei MyLion einloggen.  Um MyLion am besten von Ihrem Smartphone aus zu nutzen, laden Sie bitte die MyLion-App entweder aus dem App Store (für iPhone) oder dem Google Play Store (für Androids) herunter. </a:t>
            </a:r>
          </a:p>
          <a:p>
            <a:endParaRPr lang="en-US" dirty="0"/>
          </a:p>
          <a:p>
            <a:endParaRPr lang="en-US" dirty="0"/>
          </a:p>
        </p:txBody>
      </p:sp>
      <p:sp>
        <p:nvSpPr>
          <p:cNvPr id="4" name="Slide Number Placeholder 3"/>
          <p:cNvSpPr>
            <a:spLocks noGrp="1"/>
          </p:cNvSpPr>
          <p:nvPr>
            <p:ph type="sldNum" sz="quarter" idx="10"/>
          </p:nvPr>
        </p:nvSpPr>
        <p:spPr/>
        <p:txBody>
          <a:bodyPr/>
          <a:lstStyle/>
          <a:p>
            <a:fld id="{DE9BFB3A-CC30-A549-992E-A97C46656D7F}"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766420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0225" y="698500"/>
            <a:ext cx="5937250" cy="3340100"/>
          </a:xfrm>
        </p:spPr>
      </p:sp>
      <p:sp>
        <p:nvSpPr>
          <p:cNvPr id="3" name="Notes Placeholder 2"/>
          <p:cNvSpPr>
            <a:spLocks noGrp="1"/>
          </p:cNvSpPr>
          <p:nvPr>
            <p:ph type="body" idx="1"/>
          </p:nvPr>
        </p:nvSpPr>
        <p:spPr>
          <a:xfrm>
            <a:off x="701040" y="4473892"/>
            <a:ext cx="5608320" cy="4372928"/>
          </a:xfrm>
        </p:spPr>
        <p:txBody>
          <a:bodyPr/>
          <a:lstStyle/>
          <a:p>
            <a:r>
              <a:rPr lang="de-DE" sz="1600"/>
              <a:t>Warum planen? Warum melden? Warum MyLion? </a:t>
            </a:r>
          </a:p>
          <a:p>
            <a:endParaRPr lang="en-US" sz="1600" dirty="0"/>
          </a:p>
          <a:p>
            <a:r>
              <a:rPr lang="de-DE" sz="1600"/>
              <a:t>Unsere Mitglieder leisten bereits ausgezeichnete Arbeit bei der Planung von Hilfsaktivitäten und der Organisation von Veranstaltungen </a:t>
            </a:r>
          </a:p>
          <a:p>
            <a:endParaRPr lang="en-US" sz="1600" dirty="0"/>
          </a:p>
          <a:p>
            <a:r>
              <a:rPr lang="de-DE" sz="1600"/>
              <a:t>Was wäre, wenn wie alle Informationen an einer Stelle speichern könnten? Wir wären in der Lage, zu sehen, wie jeder Club, jeder Distrikt und jedes konstitutionelle Gebiet dazu beiträgt, Lions Clubs International zu dem zu machen, was es heute ist. </a:t>
            </a:r>
          </a:p>
          <a:p>
            <a:endParaRPr lang="en-US" sz="1600" dirty="0" smtClean="0">
              <a:solidFill>
                <a:srgbClr val="00B050"/>
              </a:solidFill>
            </a:endParaRPr>
          </a:p>
          <a:p>
            <a:endParaRPr lang="en-US" sz="1600" dirty="0"/>
          </a:p>
          <a:p>
            <a:endParaRPr lang="en-US" dirty="0"/>
          </a:p>
          <a:p>
            <a:r>
              <a:rPr lang="de-DE"/>
              <a:t> </a:t>
            </a:r>
          </a:p>
          <a:p>
            <a:endParaRPr lang="en-US" dirty="0"/>
          </a:p>
          <a:p>
            <a:endParaRPr lang="en-US" dirty="0"/>
          </a:p>
        </p:txBody>
      </p:sp>
    </p:spTree>
    <p:extLst>
      <p:ext uri="{BB962C8B-B14F-4D97-AF65-F5344CB8AC3E}">
        <p14:creationId xmlns:p14="http://schemas.microsoft.com/office/powerpoint/2010/main" val="3490076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709613"/>
            <a:ext cx="6037262" cy="3395662"/>
          </a:xfrm>
        </p:spPr>
      </p:sp>
      <p:sp>
        <p:nvSpPr>
          <p:cNvPr id="3" name="Notes Placeholder 2"/>
          <p:cNvSpPr>
            <a:spLocks noGrp="1"/>
          </p:cNvSpPr>
          <p:nvPr>
            <p:ph type="body" idx="1"/>
          </p:nvPr>
        </p:nvSpPr>
        <p:spPr>
          <a:xfrm>
            <a:off x="331047" y="4260849"/>
            <a:ext cx="6513830" cy="4938714"/>
          </a:xfrm>
        </p:spPr>
        <p:txBody>
          <a:bodyPr>
            <a:normAutofit lnSpcReduction="10000"/>
          </a:bodyPr>
          <a:lstStyle/>
          <a:p>
            <a:r>
              <a:rPr lang="de-DE" sz="1400"/>
              <a:t>Planen - es gibt viele Gründe und Vorteile, Projekte zu planen. </a:t>
            </a:r>
          </a:p>
          <a:p>
            <a:endParaRPr lang="en-US" sz="1400" dirty="0" smtClean="0"/>
          </a:p>
          <a:p>
            <a:r>
              <a:rPr lang="de-DE" sz="1400"/>
              <a:t>Dies sind einige der Vorteile der Planung im Vorfeld.</a:t>
            </a:r>
            <a:r>
              <a:rPr lang="de-DE" sz="1400" baseline="0"/>
              <a:t> </a:t>
            </a:r>
          </a:p>
          <a:p>
            <a:endParaRPr lang="en-US" sz="1400" dirty="0" smtClean="0"/>
          </a:p>
          <a:p>
            <a:r>
              <a:rPr lang="de-DE" sz="1400" b="1"/>
              <a:t>Zeitmanagement</a:t>
            </a:r>
          </a:p>
          <a:p>
            <a:r>
              <a:rPr lang="de-DE" sz="1400"/>
              <a:t>Ein digitales Hilfsmittel zur Planung, Erstellung, Einladung und Mitteilung von Hilfsaktivitätsinformationen zu haben, hilft dabei, die Zeit, die man mit der Organisation einer Veranstaltung verbringt, einzuteilen.</a:t>
            </a:r>
            <a:r>
              <a:rPr lang="de-DE" sz="1400" baseline="0">
                <a:solidFill>
                  <a:srgbClr val="FF0000"/>
                </a:solidFill>
              </a:rPr>
              <a:t> </a:t>
            </a:r>
          </a:p>
          <a:p>
            <a:r>
              <a:rPr lang="de-DE" sz="1400"/>
              <a:t>Dies verschafft uns mehr Zeit, die Dinge, die wir wirklich gerne machen, zu tun und statt zu planen, anderen wirklich zu helfen. </a:t>
            </a:r>
          </a:p>
          <a:p>
            <a:r>
              <a:rPr lang="de-DE" sz="1400" b="1"/>
              <a:t>Leistung verbessern</a:t>
            </a:r>
          </a:p>
          <a:p>
            <a:r>
              <a:rPr lang="de-DE" sz="1400"/>
              <a:t>Zu planen vermindert Stress und macht uns produktiver, was zu verbesserten Hilfeleistungen und einer positiveren Erfahrung führt und uns dabei hilft, effektivere Führungskräfte zu werden.</a:t>
            </a:r>
          </a:p>
          <a:p>
            <a:r>
              <a:rPr lang="de-DE" sz="1400" b="1"/>
              <a:t>Bestehende Beteiligung ausbauen</a:t>
            </a:r>
          </a:p>
          <a:p>
            <a:r>
              <a:rPr lang="de-DE" sz="1400"/>
              <a:t>Können Sie im Moment eine Veranstaltung nennen, auf die Sie sich jedes Jahr freuen? Ist dies eine Lions-Veranstaltung? Es sollte eine sein - Vorauszuplanen ermöglicht es uns, unsere Hilfsaktivitäten mit mehr Leuten zu teilen. Und dies gibt Lions, Leos und anderen Mitbürgern mehr Zeit, sich aktiv an Hilfeleistungen zu beteiligen. </a:t>
            </a:r>
          </a:p>
          <a:p>
            <a:r>
              <a:rPr lang="de-DE" sz="1400" b="1"/>
              <a:t>Entscheidungsfindung vereinfachen</a:t>
            </a:r>
          </a:p>
          <a:p>
            <a:r>
              <a:rPr lang="de-DE" sz="1400"/>
              <a:t>Entscheidungen zu treffen wird einfacher, wenn man einen Plan erstellt hat. Man kann einfach entscheiden, ob man die Zeit und die Ressourcen hat, noch eine weitere Activity durchzuführen oder einem anderen Club auszuhelfen. Durch die Vorausplanung planen wir, Erfolg zu haben. </a:t>
            </a:r>
          </a:p>
        </p:txBody>
      </p:sp>
    </p:spTree>
    <p:extLst>
      <p:ext uri="{BB962C8B-B14F-4D97-AF65-F5344CB8AC3E}">
        <p14:creationId xmlns:p14="http://schemas.microsoft.com/office/powerpoint/2010/main" val="295795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a:xfrm>
            <a:off x="418677" y="4473893"/>
            <a:ext cx="6435937" cy="4696619"/>
          </a:xfrm>
        </p:spPr>
        <p:txBody>
          <a:bodyPr>
            <a:normAutofit/>
          </a:bodyPr>
          <a:lstStyle/>
          <a:p>
            <a:r>
              <a:rPr lang="de-DE" sz="1300" b="1"/>
              <a:t>Warum soll man berichten/melden? </a:t>
            </a:r>
          </a:p>
          <a:p>
            <a:r>
              <a:rPr lang="de-DE" sz="1300"/>
              <a:t>Bericht zu erstatten, ist eine Möglichkeit, die harte Arbeit und das Engagement der Mitglieder bei der Durchführung von Hilfprojekten und Spendenaktionen zu würdigen und mitzuteilen. </a:t>
            </a:r>
          </a:p>
          <a:p>
            <a:endParaRPr lang="en-US" sz="1300" dirty="0" smtClean="0"/>
          </a:p>
          <a:p>
            <a:r>
              <a:rPr lang="de-DE" sz="1300" b="1"/>
              <a:t>Darüber hinaus wird durch das Melden auch:</a:t>
            </a:r>
          </a:p>
          <a:p>
            <a:endParaRPr lang="en-US" sz="1300" b="1" dirty="0" smtClean="0"/>
          </a:p>
          <a:p>
            <a:r>
              <a:rPr lang="de-DE" sz="1300" b="1"/>
              <a:t>eine bessere Zukunft aufgebaut.</a:t>
            </a:r>
          </a:p>
          <a:p>
            <a:r>
              <a:rPr lang="de-DE" sz="1300"/>
              <a:t>Hilfsaktivitätsberichte machen die Hilfeleistungen messbar, wodurch unser Fokus geschärft wird. </a:t>
            </a:r>
          </a:p>
          <a:p>
            <a:r>
              <a:rPr lang="de-DE" sz="1300" b="1"/>
              <a:t>Begeisterung erzeugt und Verbindungen eingegangen.</a:t>
            </a:r>
          </a:p>
          <a:p>
            <a:r>
              <a:rPr lang="de-DE" sz="1300"/>
              <a:t>Die Berichterstattung zeigt auf, wie - und wo- lokale Clubs auf der ganzen Welt etwas bewirken. </a:t>
            </a:r>
          </a:p>
          <a:p>
            <a:r>
              <a:rPr lang="de-DE" sz="1300" b="1"/>
              <a:t>unsere Mitgliedschaft weiter aufgebaut.</a:t>
            </a:r>
          </a:p>
          <a:p>
            <a:r>
              <a:rPr lang="de-DE" sz="1300"/>
              <a:t>Die Menschen wollen sich an wirklichen, sichtbaren Veränderungen beteiligen. Hilfeleistungen zu melden, ermöglicht es Lions Clubs, sich kontinuierlich zu engagieren, über ihre geleistete Hilfe effektiver zu berichten und dadurch letztendlich ihre Mitgliederbasis weiter auszubauen.</a:t>
            </a:r>
          </a:p>
          <a:p>
            <a:r>
              <a:rPr lang="de-DE" sz="1300" b="1"/>
              <a:t>Anerkennung und Auszeichnungen ermöglicht.</a:t>
            </a:r>
          </a:p>
          <a:p>
            <a:r>
              <a:rPr lang="de-DE" sz="1300"/>
              <a:t>Wenn Lions ihre Hilfsprojekte melden, können sie hierfür eine Reihe von Auszeichnungen erhalten. Mit Auszeichnungen kann die harte Arbeit von Lions gewürdigt werden und sie damit motiviert werden, weiterhin exzellente Arbeit anzustreben.</a:t>
            </a:r>
          </a:p>
          <a:p>
            <a:endParaRPr lang="en-US" dirty="0" smtClean="0"/>
          </a:p>
          <a:p>
            <a:endParaRPr lang="en-US" dirty="0"/>
          </a:p>
        </p:txBody>
      </p:sp>
    </p:spTree>
    <p:extLst>
      <p:ext uri="{BB962C8B-B14F-4D97-AF65-F5344CB8AC3E}">
        <p14:creationId xmlns:p14="http://schemas.microsoft.com/office/powerpoint/2010/main" val="3735535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a:xfrm>
            <a:off x="292101" y="4383273"/>
            <a:ext cx="6572250" cy="4758187"/>
          </a:xfrm>
        </p:spPr>
        <p:txBody>
          <a:bodyPr>
            <a:normAutofit/>
          </a:bodyPr>
          <a:lstStyle/>
          <a:p>
            <a:r>
              <a:rPr lang="de-DE" sz="1400" b="1" dirty="0">
                <a:latin typeface="+mj-lt"/>
              </a:rPr>
              <a:t>Warum MyLion? </a:t>
            </a:r>
          </a:p>
          <a:p>
            <a:endParaRPr lang="en-US" sz="1400" dirty="0">
              <a:latin typeface="+mj-lt"/>
            </a:endParaRPr>
          </a:p>
          <a:p>
            <a:r>
              <a:rPr lang="de-DE" sz="1400" dirty="0">
                <a:latin typeface="+mj-lt"/>
              </a:rPr>
              <a:t> Wir nutzen das Internet täglich, um miteinander zu kommunizieren, alltägliche Aufgaben zu erledigen und mehr zu erfahren, auch über unsere direkte Umgebung.</a:t>
            </a:r>
          </a:p>
          <a:p>
            <a:endParaRPr lang="en-US" sz="1400" dirty="0">
              <a:latin typeface="+mj-lt"/>
            </a:endParaRPr>
          </a:p>
          <a:p>
            <a:pPr>
              <a:spcAft>
                <a:spcPts val="1529"/>
              </a:spcAft>
              <a:buFont typeface="Wingdings" charset="2"/>
              <a:buChar char="§"/>
            </a:pPr>
            <a:r>
              <a:rPr lang="de-DE" sz="1400" dirty="0">
                <a:latin typeface="+mj-lt"/>
                <a:ea typeface="Open Sans" charset="0"/>
                <a:cs typeface="Arial" panose="020B0604020202020204" pitchFamily="34" charset="0"/>
              </a:rPr>
              <a:t>Lions wollen: </a:t>
            </a:r>
          </a:p>
          <a:p>
            <a:pPr lvl="1">
              <a:spcAft>
                <a:spcPts val="1529"/>
              </a:spcAft>
              <a:buFont typeface="Wingdings" charset="2"/>
              <a:buChar char="§"/>
            </a:pPr>
            <a:r>
              <a:rPr lang="de-DE" sz="1400" dirty="0">
                <a:latin typeface="+mj-lt"/>
                <a:ea typeface="Open Sans" charset="0"/>
                <a:cs typeface="Arial" panose="020B0604020202020204" pitchFamily="34" charset="0"/>
              </a:rPr>
              <a:t> die Möglichkeit haben, miteinander in Verbindung zu treten, unabhängig davon, wo sie sich befinden.</a:t>
            </a:r>
          </a:p>
          <a:p>
            <a:pPr lvl="1">
              <a:spcAft>
                <a:spcPts val="1529"/>
              </a:spcAft>
              <a:buFont typeface="Wingdings" charset="2"/>
              <a:buChar char="§"/>
            </a:pPr>
            <a:r>
              <a:rPr lang="de-DE" sz="1400" dirty="0">
                <a:latin typeface="+mj-lt"/>
                <a:ea typeface="Open Sans" charset="0"/>
                <a:cs typeface="Arial" panose="020B0604020202020204" pitchFamily="34" charset="0"/>
              </a:rPr>
              <a:t>mehr Zugang, mehr Hilfsmittel und einfachere Berichterstattung ihrer Hilfeleistungen.</a:t>
            </a:r>
          </a:p>
          <a:p>
            <a:pPr lvl="1">
              <a:spcAft>
                <a:spcPts val="1529"/>
              </a:spcAft>
              <a:buFont typeface="Wingdings" charset="2"/>
              <a:buChar char="§"/>
            </a:pPr>
            <a:r>
              <a:rPr lang="de-DE" sz="1400" dirty="0">
                <a:latin typeface="+mj-lt"/>
                <a:ea typeface="Open Sans" charset="0"/>
                <a:cs typeface="Arial" panose="020B0604020202020204" pitchFamily="34" charset="0"/>
              </a:rPr>
              <a:t>mehr Kontrolle über ihre Beteiligung bei LCI.</a:t>
            </a:r>
          </a:p>
          <a:p>
            <a:pPr lvl="1">
              <a:spcAft>
                <a:spcPts val="1529"/>
              </a:spcAft>
              <a:buFont typeface="Wingdings" charset="2"/>
              <a:buNone/>
            </a:pPr>
            <a:endParaRPr lang="en-US" sz="1400" kern="0" dirty="0">
              <a:solidFill>
                <a:srgbClr val="FEFFFE"/>
              </a:solidFill>
              <a:latin typeface="+mj-lt"/>
              <a:ea typeface="Open Sans" charset="0"/>
              <a:cs typeface="Arial" panose="020B0604020202020204" pitchFamily="34" charset="0"/>
            </a:endParaRPr>
          </a:p>
          <a:p>
            <a:r>
              <a:rPr lang="de-DE" sz="1400" dirty="0">
                <a:latin typeface="+mj-lt"/>
              </a:rPr>
              <a:t>Diese digitale Welt kann die Arbeit, die wir alle leisten, einfacher und lohnenswerter gestalten.</a:t>
            </a:r>
          </a:p>
          <a:p>
            <a:endParaRPr lang="en-US" sz="1400" baseline="0" dirty="0" smtClean="0"/>
          </a:p>
          <a:p>
            <a:r>
              <a:rPr lang="de-DE" sz="1400" baseline="0" dirty="0"/>
              <a:t>Was sind nun konkret die Vorteile der Nutzung von MyLion? </a:t>
            </a:r>
          </a:p>
          <a:p>
            <a:endParaRPr lang="en-US" dirty="0"/>
          </a:p>
        </p:txBody>
      </p:sp>
      <p:sp>
        <p:nvSpPr>
          <p:cNvPr id="4" name="Slide Number Placeholder 3"/>
          <p:cNvSpPr>
            <a:spLocks noGrp="1"/>
          </p:cNvSpPr>
          <p:nvPr>
            <p:ph type="sldNum" sz="quarter" idx="10"/>
          </p:nvPr>
        </p:nvSpPr>
        <p:spPr/>
        <p:txBody>
          <a:bodyPr/>
          <a:lstStyle/>
          <a:p>
            <a:fld id="{96363819-AD02-44FE-A53C-CAB21041FE10}"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95392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2.xml"/><Relationship Id="rId4" Type="http://schemas.openxmlformats.org/officeDocument/2006/relationships/image" Target="../media/image4.emf"/></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4" Type="http://schemas.openxmlformats.org/officeDocument/2006/relationships/image" Target="../media/image9.emf"/></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126410405"/>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27014263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1778058358"/>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504424347"/>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5391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313705788"/>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462016152"/>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4294563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163499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33861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r>
              <a:rPr lang="en-US" sz="1200" dirty="0">
                <a:latin typeface="Arial" charset="0"/>
                <a:ea typeface="Arial" charset="0"/>
                <a:cs typeface="Arial" charset="0"/>
              </a:rPr>
              <a:t/>
            </a:r>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47939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xmlns=""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15216989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6488" b="-46"/>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a:prstGeom prst="rect">
            <a:avLst/>
          </a:prstGeo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422535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29100867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xmlns=""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792397619"/>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19214717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99341428"/>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248601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a16="http://schemas.microsoft.com/office/drawing/2014/main"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a16="http://schemas.microsoft.com/office/drawing/2014/main"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a16="http://schemas.microsoft.com/office/drawing/2014/main" xmlns=""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a16="http://schemas.microsoft.com/office/drawing/2014/main"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xmlns=""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xmlns=""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xmlns=""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1215547406"/>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97683248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4020045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48895769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1263892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05307874"/>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t="16488" b="-46"/>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9833" r="19362"/>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98638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2050822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8807608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29915220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429939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2765385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0211991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8259327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269141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518094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542767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02599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42913057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75222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77005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1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10" Type="http://schemas.openxmlformats.org/officeDocument/2006/relationships/theme" Target="../theme/theme12.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theme" Target="../theme/theme7.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theme" Target="../theme/theme9.xml"/><Relationship Id="rId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76654110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236113988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dirty="0">
              <a:solidFill>
                <a:srgbClr val="00338D"/>
              </a:solidFill>
              <a:latin typeface="Open Sans Regular" charset="0"/>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5451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4504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0.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2.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56.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1009F760-D9F2-7740-BF46-490370A1D2DF}"/>
              </a:ext>
            </a:extLst>
          </p:cNvPr>
          <p:cNvSpPr>
            <a:spLocks noGrp="1"/>
          </p:cNvSpPr>
          <p:nvPr>
            <p:ph type="body" sz="quarter" idx="13"/>
          </p:nvPr>
        </p:nvSpPr>
        <p:spPr>
          <a:xfrm>
            <a:off x="762000" y="4213413"/>
            <a:ext cx="8638032" cy="535194"/>
          </a:xfrm>
        </p:spPr>
        <p:txBody>
          <a:bodyPr/>
          <a:lstStyle/>
          <a:p>
            <a:r>
              <a:rPr lang="de-DE"/>
              <a:t>Verbindungen aufbauen, um Hilfe zu leisten.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325" y="2570858"/>
            <a:ext cx="5177143" cy="1485540"/>
          </a:xfrm>
          <a:prstGeom prst="rect">
            <a:avLst/>
          </a:prstGeom>
        </p:spPr>
      </p:pic>
      <p:sp>
        <p:nvSpPr>
          <p:cNvPr id="5" name="Gold Bar">
            <a:extLst>
              <a:ext uri="{FF2B5EF4-FFF2-40B4-BE49-F238E27FC236}">
                <a16:creationId xmlns="" xmlns:a16="http://schemas.microsoft.com/office/drawing/2014/main"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 xmlns:a16="http://schemas.microsoft.com/office/drawing/2014/main"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Tree>
    <p:extLst>
      <p:ext uri="{BB962C8B-B14F-4D97-AF65-F5344CB8AC3E}">
        <p14:creationId xmlns:p14="http://schemas.microsoft.com/office/powerpoint/2010/main" val="2537890715"/>
      </p:ext>
    </p:extLst>
  </p:cSld>
  <p:clrMapOvr>
    <a:masterClrMapping/>
  </p:clrMapOvr>
  <mc:AlternateContent xmlns:mc="http://schemas.openxmlformats.org/markup-compatibility/2006" xmlns:p14="http://schemas.microsoft.com/office/powerpoint/2010/main">
    <mc:Choice Requires="p14">
      <p:transition spd="slow" p14:dur="2000" advTm="18075"/>
    </mc:Choice>
    <mc:Fallback xmlns="">
      <p:transition spd="slow" advTm="1807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D65EB6A-46D9-934C-9636-FC3E79DE6126}"/>
              </a:ext>
            </a:extLst>
          </p:cNvPr>
          <p:cNvSpPr/>
          <p:nvPr/>
        </p:nvSpPr>
        <p:spPr>
          <a:xfrm>
            <a:off x="5370872" y="32705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6"/>
          <p:cNvSpPr txBox="1">
            <a:spLocks/>
          </p:cNvSpPr>
          <p:nvPr/>
        </p:nvSpPr>
        <p:spPr>
          <a:xfrm>
            <a:off x="1408166" y="2465614"/>
            <a:ext cx="9167326"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3000" b="1">
                <a:solidFill>
                  <a:schemeClr val="bg1"/>
                </a:solidFill>
                <a:latin typeface="Arial" panose="020B0604020202020204" pitchFamily="34" charset="0"/>
                <a:ea typeface="ヒラギノ角ゴ Pro W3" charset="0"/>
                <a:cs typeface="Arial" panose="020B0604020202020204" pitchFamily="34" charset="0"/>
              </a:defRPr>
            </a:lvl1pPr>
            <a:lvl2pPr marL="389324" indent="0" algn="ctr" rtl="0" eaLnBrk="1" fontAlgn="base" hangingPunct="1">
              <a:spcBef>
                <a:spcPct val="20000"/>
              </a:spcBef>
              <a:spcAft>
                <a:spcPct val="0"/>
              </a:spcAft>
              <a:buFont typeface="Segoe UI" panose="020B0502040204020203" pitchFamily="34" charset="0"/>
              <a:buNone/>
              <a:defRPr sz="3000">
                <a:solidFill>
                  <a:srgbClr val="F0C300"/>
                </a:solidFill>
                <a:latin typeface="Arial" panose="020B0604020202020204" pitchFamily="34" charset="0"/>
                <a:ea typeface="ヒラギノ角ゴ Pro W3" charset="0"/>
                <a:cs typeface="Arial" panose="020B0604020202020204" pitchFamily="34" charset="0"/>
              </a:defRPr>
            </a:lvl2pPr>
            <a:lvl3pPr marL="685783" indent="0" algn="ctr" rtl="0" eaLnBrk="1" fontAlgn="base" hangingPunct="1">
              <a:spcBef>
                <a:spcPct val="20000"/>
              </a:spcBef>
              <a:spcAft>
                <a:spcPct val="0"/>
              </a:spcAft>
              <a:buFont typeface="Arial" panose="020B0604020202020204" pitchFamily="34" charset="0"/>
              <a:buNone/>
              <a:defRPr sz="3000">
                <a:solidFill>
                  <a:srgbClr val="F0C300"/>
                </a:solidFill>
                <a:latin typeface="Arial" panose="020B0604020202020204" pitchFamily="34" charset="0"/>
                <a:ea typeface="ヒラギノ角ゴ Pro W3" charset="0"/>
                <a:cs typeface="Arial" panose="020B0604020202020204" pitchFamily="34" charset="0"/>
              </a:defRPr>
            </a:lvl3pPr>
            <a:lvl4pPr marL="1028674" indent="0" algn="ctr" rtl="0" eaLnBrk="1" fontAlgn="base" hangingPunct="1">
              <a:spcBef>
                <a:spcPct val="20000"/>
              </a:spcBef>
              <a:spcAft>
                <a:spcPct val="0"/>
              </a:spcAft>
              <a:buFont typeface="Arial" pitchFamily="34" charset="0"/>
              <a:buNone/>
              <a:defRPr sz="3000">
                <a:solidFill>
                  <a:srgbClr val="F0C300"/>
                </a:solidFill>
                <a:latin typeface="+mn-lt"/>
                <a:ea typeface="ヒラギノ角ゴ Pro W3" charset="0"/>
              </a:defRPr>
            </a:lvl4pPr>
            <a:lvl5pPr marL="1371566" indent="0" algn="ctr" rtl="0" eaLnBrk="1" fontAlgn="base" hangingPunct="1">
              <a:spcBef>
                <a:spcPct val="20000"/>
              </a:spcBef>
              <a:spcAft>
                <a:spcPct val="0"/>
              </a:spcAft>
              <a:buFont typeface="Arial" pitchFamily="34" charset="0"/>
              <a:buNone/>
              <a:defRPr sz="3000">
                <a:solidFill>
                  <a:srgbClr val="F0C300"/>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r>
              <a:rPr lang="de-DE" sz="3600"/>
              <a:t>Lions-Zusammenarbeit inspirieren</a:t>
            </a:r>
          </a:p>
        </p:txBody>
      </p:sp>
      <p:sp>
        <p:nvSpPr>
          <p:cNvPr id="6" name="Text Placeholder 6"/>
          <p:cNvSpPr txBox="1">
            <a:spLocks/>
          </p:cNvSpPr>
          <p:nvPr/>
        </p:nvSpPr>
        <p:spPr>
          <a:xfrm>
            <a:off x="947939" y="3703143"/>
            <a:ext cx="10296124"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b="0" i="1"/>
              <a:t>Zeigen Sie den Lions-Geist und Ihren Distrikt und </a:t>
            </a:r>
          </a:p>
          <a:p>
            <a:r>
              <a:rPr lang="de-DE" sz="2400" b="0" i="1"/>
              <a:t>kontrollieren Ihre Privatsphäre auf MyLion.</a:t>
            </a:r>
          </a:p>
        </p:txBody>
      </p:sp>
    </p:spTree>
    <p:extLst>
      <p:ext uri="{BB962C8B-B14F-4D97-AF65-F5344CB8AC3E}">
        <p14:creationId xmlns:p14="http://schemas.microsoft.com/office/powerpoint/2010/main" val="4087152252"/>
      </p:ext>
    </p:extLst>
  </p:cSld>
  <p:clrMapOvr>
    <a:masterClrMapping/>
  </p:clrMapOvr>
  <mc:AlternateContent xmlns:mc="http://schemas.openxmlformats.org/markup-compatibility/2006" xmlns:p14="http://schemas.microsoft.com/office/powerpoint/2010/main">
    <mc:Choice Requires="p14">
      <p:transition spd="slow" p14:dur="2000" advTm="25815"/>
    </mc:Choice>
    <mc:Fallback xmlns="">
      <p:transition spd="slow" advTm="2581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254" y="-37723"/>
            <a:ext cx="12204254" cy="6844732"/>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charset="0"/>
              <a:ea typeface="Arial" charset="0"/>
              <a:cs typeface="Arial" charset="0"/>
            </a:endParaRPr>
          </a:p>
        </p:txBody>
      </p:sp>
      <p:sp>
        <p:nvSpPr>
          <p:cNvPr id="10" name="Content Placeholder 2"/>
          <p:cNvSpPr txBox="1">
            <a:spLocks/>
          </p:cNvSpPr>
          <p:nvPr/>
        </p:nvSpPr>
        <p:spPr bwMode="auto">
          <a:xfrm>
            <a:off x="659041" y="3015469"/>
            <a:ext cx="6562374" cy="3339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buClr>
                <a:prstClr val="white"/>
              </a:buClr>
              <a:buFont typeface="Arial" charset="0"/>
              <a:buChar char="•"/>
            </a:pPr>
            <a:r>
              <a:rPr lang="de-DE" sz="2800">
                <a:solidFill>
                  <a:prstClr val="white"/>
                </a:solidFill>
                <a:latin typeface="Arial" charset="0"/>
                <a:ea typeface="Arial" charset="0"/>
                <a:cs typeface="Arial" charset="0"/>
              </a:rPr>
              <a:t>Ändern Sie Ihre E-Mail-Adresse und Ihre Telefonnummer online</a:t>
            </a:r>
          </a:p>
          <a:p>
            <a:pPr>
              <a:lnSpc>
                <a:spcPct val="105000"/>
              </a:lnSpc>
              <a:spcAft>
                <a:spcPts val="1200"/>
              </a:spcAft>
              <a:buClr>
                <a:prstClr val="white"/>
              </a:buClr>
              <a:buFont typeface="Arial" charset="0"/>
              <a:buChar char="•"/>
            </a:pPr>
            <a:r>
              <a:rPr lang="de-DE" sz="2800">
                <a:solidFill>
                  <a:prstClr val="white"/>
                </a:solidFill>
                <a:latin typeface="Arial" charset="0"/>
                <a:ea typeface="Arial" charset="0"/>
                <a:cs typeface="Arial" charset="0"/>
              </a:rPr>
              <a:t>Berichten Sie selbst über Ihren Club und Ihren Distrikt </a:t>
            </a:r>
          </a:p>
          <a:p>
            <a:pPr>
              <a:lnSpc>
                <a:spcPct val="105000"/>
              </a:lnSpc>
              <a:spcAft>
                <a:spcPts val="1200"/>
              </a:spcAft>
              <a:buClr>
                <a:prstClr val="white"/>
              </a:buClr>
              <a:buFont typeface="Arial" charset="0"/>
              <a:buChar char="•"/>
            </a:pPr>
            <a:r>
              <a:rPr lang="de-DE" sz="2800">
                <a:solidFill>
                  <a:prstClr val="white"/>
                </a:solidFill>
                <a:latin typeface="Arial" charset="0"/>
                <a:ea typeface="Arial" charset="0"/>
                <a:cs typeface="Arial" charset="0"/>
              </a:rPr>
              <a:t>Verwalten Sie Ihre Datenschutzeinstellungen</a:t>
            </a:r>
          </a:p>
        </p:txBody>
      </p:sp>
      <p:sp>
        <p:nvSpPr>
          <p:cNvPr id="16" name="Title 1"/>
          <p:cNvSpPr txBox="1">
            <a:spLocks/>
          </p:cNvSpPr>
          <p:nvPr/>
        </p:nvSpPr>
        <p:spPr bwMode="auto">
          <a:xfrm>
            <a:off x="659041" y="447954"/>
            <a:ext cx="5196476" cy="945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600" b="1">
                <a:solidFill>
                  <a:prstClr val="white"/>
                </a:solidFill>
                <a:latin typeface="Arial" charset="0"/>
                <a:ea typeface="Arial" charset="0"/>
                <a:cs typeface="Arial" charset="0"/>
              </a:rPr>
              <a:t>MyLion-Profil</a:t>
            </a:r>
          </a:p>
        </p:txBody>
      </p:sp>
      <p:sp>
        <p:nvSpPr>
          <p:cNvPr id="17" name="Title 1"/>
          <p:cNvSpPr txBox="1">
            <a:spLocks/>
          </p:cNvSpPr>
          <p:nvPr/>
        </p:nvSpPr>
        <p:spPr bwMode="auto">
          <a:xfrm>
            <a:off x="659040" y="2133599"/>
            <a:ext cx="5589359" cy="6263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b="1">
                <a:solidFill>
                  <a:prstClr val="white"/>
                </a:solidFill>
                <a:latin typeface="Arial" charset="0"/>
                <a:ea typeface="Arial" charset="0"/>
                <a:cs typeface="Arial" charset="0"/>
              </a:rPr>
              <a:t>Verwalten Sie Ihre Daten selbst</a:t>
            </a:r>
          </a:p>
        </p:txBody>
      </p:sp>
      <p:sp>
        <p:nvSpPr>
          <p:cNvPr id="18" name="Rectangle 17"/>
          <p:cNvSpPr/>
          <p:nvPr/>
        </p:nvSpPr>
        <p:spPr>
          <a:xfrm>
            <a:off x="0" y="2133600"/>
            <a:ext cx="426125" cy="6858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Oval 1"/>
          <p:cNvSpPr/>
          <p:nvPr/>
        </p:nvSpPr>
        <p:spPr bwMode="auto">
          <a:xfrm>
            <a:off x="6949122" y="268199"/>
            <a:ext cx="3195263" cy="315416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
        <p:nvSpPr>
          <p:cNvPr id="3" name="Oval 2"/>
          <p:cNvSpPr/>
          <p:nvPr/>
        </p:nvSpPr>
        <p:spPr bwMode="auto">
          <a:xfrm>
            <a:off x="8363164" y="3154166"/>
            <a:ext cx="3298005" cy="3061699"/>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409999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bwMode="auto">
          <a:xfrm>
            <a:off x="2220710" y="3988913"/>
            <a:ext cx="626604" cy="37666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6" name="Title 3"/>
          <p:cNvSpPr txBox="1">
            <a:spLocks/>
          </p:cNvSpPr>
          <p:nvPr/>
        </p:nvSpPr>
        <p:spPr>
          <a:xfrm>
            <a:off x="632904" y="271060"/>
            <a:ext cx="10287000" cy="580656"/>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b="1">
                <a:solidFill>
                  <a:srgbClr val="0A5496"/>
                </a:solidFill>
                <a:ea typeface="Arial" charset="0"/>
              </a:rPr>
              <a:t>Verwalten Sie Ihre Informationen</a:t>
            </a:r>
          </a:p>
        </p:txBody>
      </p:sp>
      <p:sp>
        <p:nvSpPr>
          <p:cNvPr id="9" name="Right Arrow 8"/>
          <p:cNvSpPr/>
          <p:nvPr/>
        </p:nvSpPr>
        <p:spPr bwMode="auto">
          <a:xfrm>
            <a:off x="2275004" y="1956514"/>
            <a:ext cx="613280" cy="37855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2" name="TextBox 11"/>
          <p:cNvSpPr txBox="1"/>
          <p:nvPr/>
        </p:nvSpPr>
        <p:spPr>
          <a:xfrm>
            <a:off x="9365068" y="1459371"/>
            <a:ext cx="2164436" cy="1726114"/>
          </a:xfrm>
          <a:prstGeom prst="rect">
            <a:avLst/>
          </a:prstGeom>
          <a:solidFill>
            <a:schemeClr val="bg1"/>
          </a:solidFill>
        </p:spPr>
        <p:txBody>
          <a:bodyPr wrap="square" rtlCol="0">
            <a:spAutoFit/>
          </a:bodyPr>
          <a:lstStyle/>
          <a:p>
            <a:pPr>
              <a:spcAft>
                <a:spcPts val="450"/>
              </a:spcAft>
            </a:pPr>
            <a:r>
              <a:rPr lang="de-DE" sz="1600" b="1">
                <a:solidFill>
                  <a:srgbClr val="002F87"/>
                </a:solidFill>
                <a:latin typeface="Arial" charset="0"/>
                <a:ea typeface="Arial" charset="0"/>
                <a:cs typeface="Arial" charset="0"/>
              </a:rPr>
              <a:t>Fügen Sie Ihr Profil-Bild hinzu</a:t>
            </a:r>
          </a:p>
          <a:p>
            <a:r>
              <a:rPr lang="de-DE" sz="1400">
                <a:solidFill>
                  <a:srgbClr val="33373B">
                    <a:lumMod val="60000"/>
                    <a:lumOff val="40000"/>
                  </a:srgbClr>
                </a:solidFill>
                <a:latin typeface="Arial" charset="0"/>
                <a:ea typeface="Arial" charset="0"/>
                <a:cs typeface="Arial" charset="0"/>
              </a:rPr>
              <a:t>Sie können Ihr Profil-Bild, das andere sehen, wenn Sie auf MyLion nach Ihnen suchen, hinzufügen oder ändern. </a:t>
            </a:r>
          </a:p>
        </p:txBody>
      </p:sp>
      <p:sp>
        <p:nvSpPr>
          <p:cNvPr id="13" name="Right Arrow 12"/>
          <p:cNvSpPr/>
          <p:nvPr/>
        </p:nvSpPr>
        <p:spPr bwMode="auto">
          <a:xfrm rot="10800000">
            <a:off x="9002215" y="1943875"/>
            <a:ext cx="362853" cy="37855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4" name="TextBox 13"/>
          <p:cNvSpPr txBox="1"/>
          <p:nvPr/>
        </p:nvSpPr>
        <p:spPr>
          <a:xfrm>
            <a:off x="477094" y="1460332"/>
            <a:ext cx="2033755" cy="1941557"/>
          </a:xfrm>
          <a:prstGeom prst="rect">
            <a:avLst/>
          </a:prstGeom>
          <a:solidFill>
            <a:schemeClr val="bg1"/>
          </a:solidFill>
        </p:spPr>
        <p:txBody>
          <a:bodyPr wrap="square" rtlCol="0">
            <a:spAutoFit/>
          </a:bodyPr>
          <a:lstStyle/>
          <a:p>
            <a:pPr>
              <a:spcAft>
                <a:spcPts val="450"/>
              </a:spcAft>
            </a:pPr>
            <a:r>
              <a:rPr lang="de-DE" sz="1600" b="1" dirty="0">
                <a:solidFill>
                  <a:srgbClr val="002F87"/>
                </a:solidFill>
                <a:latin typeface="Arial" charset="0"/>
                <a:ea typeface="Arial" charset="0"/>
                <a:cs typeface="Arial" charset="0"/>
              </a:rPr>
              <a:t>Aktualisieren Sie Ihre Angaben</a:t>
            </a:r>
          </a:p>
          <a:p>
            <a:r>
              <a:rPr lang="de-DE" sz="1400" dirty="0">
                <a:solidFill>
                  <a:srgbClr val="33373B">
                    <a:lumMod val="60000"/>
                    <a:lumOff val="40000"/>
                  </a:srgbClr>
                </a:solidFill>
                <a:latin typeface="Arial" charset="0"/>
                <a:ea typeface="Arial" charset="0"/>
                <a:cs typeface="Arial" charset="0"/>
              </a:rPr>
              <a:t>Sie können Ihre Mobiltelefonnummer und Ihre E-Mail-Adresse auf der MyLion-Profilseite aktualisieren.</a:t>
            </a:r>
          </a:p>
        </p:txBody>
      </p:sp>
      <p:sp>
        <p:nvSpPr>
          <p:cNvPr id="16" name="TextBox 15"/>
          <p:cNvSpPr txBox="1"/>
          <p:nvPr/>
        </p:nvSpPr>
        <p:spPr>
          <a:xfrm>
            <a:off x="477094" y="3928886"/>
            <a:ext cx="2033755" cy="1972335"/>
          </a:xfrm>
          <a:prstGeom prst="rect">
            <a:avLst/>
          </a:prstGeom>
          <a:solidFill>
            <a:schemeClr val="bg1"/>
          </a:solidFill>
        </p:spPr>
        <p:txBody>
          <a:bodyPr wrap="square" rtlCol="0">
            <a:spAutoFit/>
          </a:bodyPr>
          <a:lstStyle/>
          <a:p>
            <a:pPr>
              <a:spcAft>
                <a:spcPts val="450"/>
              </a:spcAft>
            </a:pPr>
            <a:r>
              <a:rPr lang="de-DE" sz="1600" b="1" dirty="0">
                <a:solidFill>
                  <a:srgbClr val="002F87"/>
                </a:solidFill>
                <a:latin typeface="Arial" charset="0"/>
                <a:ea typeface="Arial" charset="0"/>
                <a:cs typeface="Arial" charset="0"/>
              </a:rPr>
              <a:t>Verwalten Sie Ihre Datenschutzeinstellungen </a:t>
            </a:r>
          </a:p>
          <a:p>
            <a:r>
              <a:rPr lang="de-DE" sz="1400" dirty="0">
                <a:solidFill>
                  <a:srgbClr val="33373B">
                    <a:lumMod val="60000"/>
                    <a:lumOff val="40000"/>
                  </a:srgbClr>
                </a:solidFill>
                <a:latin typeface="Arial" charset="0"/>
                <a:ea typeface="Arial" charset="0"/>
                <a:cs typeface="Arial" charset="0"/>
              </a:rPr>
              <a:t>Kontrollieren Sie, welche Informationen sichtbar sind und wer mit Ihnen über MyLion kommunizieren kann.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911" y="995423"/>
            <a:ext cx="5536796" cy="56770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429260"/>
      </p:ext>
    </p:extLst>
  </p:cSld>
  <p:clrMapOvr>
    <a:masterClrMapping/>
  </p:clrMapOvr>
  <mc:AlternateContent xmlns:mc="http://schemas.openxmlformats.org/markup-compatibility/2006" xmlns:p14="http://schemas.microsoft.com/office/powerpoint/2010/main">
    <mc:Choice Requires="p14">
      <p:transition spd="slow" p14:dur="2000" advTm="49181"/>
    </mc:Choice>
    <mc:Fallback xmlns="">
      <p:transition spd="slow" advTm="4918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bwMode="auto">
          <a:xfrm>
            <a:off x="3558016" y="4407984"/>
            <a:ext cx="626604" cy="37666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3" name="TextBox 2"/>
          <p:cNvSpPr txBox="1"/>
          <p:nvPr/>
        </p:nvSpPr>
        <p:spPr>
          <a:xfrm>
            <a:off x="1427956" y="4257512"/>
            <a:ext cx="2270286" cy="2434000"/>
          </a:xfrm>
          <a:prstGeom prst="rect">
            <a:avLst/>
          </a:prstGeom>
          <a:solidFill>
            <a:schemeClr val="bg1"/>
          </a:solidFill>
        </p:spPr>
        <p:txBody>
          <a:bodyPr wrap="square" rtlCol="0">
            <a:spAutoFit/>
          </a:bodyPr>
          <a:lstStyle/>
          <a:p>
            <a:pPr>
              <a:spcAft>
                <a:spcPts val="450"/>
              </a:spcAft>
            </a:pPr>
            <a:r>
              <a:rPr lang="de-DE" sz="1600" b="1" dirty="0">
                <a:solidFill>
                  <a:srgbClr val="002F87"/>
                </a:solidFill>
                <a:latin typeface="Arial" charset="0"/>
                <a:ea typeface="Arial" charset="0"/>
                <a:cs typeface="Arial" charset="0"/>
              </a:rPr>
              <a:t>Stellen Sie Ihren Distrikt Lions und Leos auf der ganzen Welt vor</a:t>
            </a:r>
          </a:p>
          <a:p>
            <a:r>
              <a:rPr lang="de-DE" sz="1400" dirty="0">
                <a:solidFill>
                  <a:srgbClr val="33373B">
                    <a:lumMod val="60000"/>
                    <a:lumOff val="40000"/>
                  </a:srgbClr>
                </a:solidFill>
                <a:latin typeface="Arial" charset="0"/>
                <a:ea typeface="Arial" charset="0"/>
                <a:cs typeface="Arial" charset="0"/>
              </a:rPr>
              <a:t>Erstellen Sie Ihr Distrikt-Profil und heben das, worin Ihr Club besonders gut ist, hervor. Seien Sie der Vorzeige-Distrikt Ihres Landes. </a:t>
            </a:r>
          </a:p>
        </p:txBody>
      </p:sp>
      <p:sp>
        <p:nvSpPr>
          <p:cNvPr id="6" name="TextBox 5"/>
          <p:cNvSpPr txBox="1"/>
          <p:nvPr/>
        </p:nvSpPr>
        <p:spPr>
          <a:xfrm>
            <a:off x="8114260" y="1515173"/>
            <a:ext cx="2553739" cy="1756891"/>
          </a:xfrm>
          <a:prstGeom prst="rect">
            <a:avLst/>
          </a:prstGeom>
          <a:solidFill>
            <a:schemeClr val="bg1"/>
          </a:solidFill>
        </p:spPr>
        <p:txBody>
          <a:bodyPr wrap="square" rtlCol="0">
            <a:spAutoFit/>
          </a:bodyPr>
          <a:lstStyle/>
          <a:p>
            <a:pPr>
              <a:spcAft>
                <a:spcPts val="450"/>
              </a:spcAft>
            </a:pPr>
            <a:r>
              <a:rPr lang="de-DE" sz="1600" b="1" dirty="0">
                <a:solidFill>
                  <a:srgbClr val="002F87"/>
                </a:solidFill>
                <a:latin typeface="Arial" charset="0"/>
                <a:ea typeface="Arial" charset="0"/>
                <a:cs typeface="Arial" charset="0"/>
              </a:rPr>
              <a:t>Wichtige Informationen über Ihren Distrikt sind leicht zu finden.</a:t>
            </a:r>
          </a:p>
          <a:p>
            <a:r>
              <a:rPr lang="de-DE" sz="1400" dirty="0">
                <a:solidFill>
                  <a:srgbClr val="33373B">
                    <a:lumMod val="60000"/>
                    <a:lumOff val="40000"/>
                  </a:srgbClr>
                </a:solidFill>
                <a:latin typeface="Arial" charset="0"/>
                <a:ea typeface="Arial" charset="0"/>
                <a:cs typeface="Arial" charset="0"/>
              </a:rPr>
              <a:t>Sehen Sie sich die Liste der Distrikt-Amtsträger und die Clubliste in MyLion einfach an. </a:t>
            </a:r>
          </a:p>
        </p:txBody>
      </p:sp>
      <p:sp>
        <p:nvSpPr>
          <p:cNvPr id="7" name="Right Arrow 6"/>
          <p:cNvSpPr/>
          <p:nvPr/>
        </p:nvSpPr>
        <p:spPr bwMode="auto">
          <a:xfrm rot="10800000">
            <a:off x="7751408" y="1999678"/>
            <a:ext cx="362853" cy="378553"/>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8" name="Title 3"/>
          <p:cNvSpPr txBox="1">
            <a:spLocks/>
          </p:cNvSpPr>
          <p:nvPr/>
        </p:nvSpPr>
        <p:spPr>
          <a:xfrm>
            <a:off x="2890236" y="284049"/>
            <a:ext cx="5947212" cy="580656"/>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b="1">
                <a:solidFill>
                  <a:srgbClr val="0A5496"/>
                </a:solidFill>
                <a:ea typeface="Arial" charset="0"/>
              </a:rPr>
              <a:t>Distrikt-Profil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2745" y="1166528"/>
            <a:ext cx="3090538" cy="552498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8756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B9B3D475-E3FA-6841-9E62-9D3C5D64DE27}"/>
              </a:ext>
            </a:extLst>
          </p:cNvPr>
          <p:cNvSpPr txBox="1">
            <a:spLocks/>
          </p:cNvSpPr>
          <p:nvPr/>
        </p:nvSpPr>
        <p:spPr>
          <a:xfrm>
            <a:off x="3867150" y="2228851"/>
            <a:ext cx="4657222" cy="33378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3000" kern="0" dirty="0">
              <a:solidFill>
                <a:prstClr val="white"/>
              </a:solidFill>
            </a:endParaRPr>
          </a:p>
        </p:txBody>
      </p:sp>
      <p:sp>
        <p:nvSpPr>
          <p:cNvPr id="5" name="Text Placeholder 4"/>
          <p:cNvSpPr>
            <a:spLocks noGrp="1"/>
          </p:cNvSpPr>
          <p:nvPr>
            <p:ph type="body" sz="quarter" idx="12"/>
          </p:nvPr>
        </p:nvSpPr>
        <p:spPr>
          <a:xfrm>
            <a:off x="2029590" y="2492091"/>
            <a:ext cx="8332341" cy="369849"/>
          </a:xfrm>
        </p:spPr>
        <p:txBody>
          <a:bodyPr/>
          <a:lstStyle/>
          <a:p>
            <a:r>
              <a:rPr lang="de-DE" sz="3600"/>
              <a:t>Erreichen Sie Ihre Distrikt-Ziele</a:t>
            </a:r>
          </a:p>
        </p:txBody>
      </p:sp>
      <p:sp>
        <p:nvSpPr>
          <p:cNvPr id="7" name="Rectangle 6">
            <a:extLst>
              <a:ext uri="{FF2B5EF4-FFF2-40B4-BE49-F238E27FC236}">
                <a16:creationId xmlns:a16="http://schemas.microsoft.com/office/drawing/2014/main" xmlns="" id="{2273E2D1-7F3F-A448-BCCA-08F9460A4C07}"/>
              </a:ext>
            </a:extLst>
          </p:cNvPr>
          <p:cNvSpPr/>
          <p:nvPr/>
        </p:nvSpPr>
        <p:spPr>
          <a:xfrm>
            <a:off x="5370872" y="31622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Rectangle 1"/>
          <p:cNvSpPr/>
          <p:nvPr/>
        </p:nvSpPr>
        <p:spPr>
          <a:xfrm>
            <a:off x="3132690" y="3465135"/>
            <a:ext cx="5926622" cy="369332"/>
          </a:xfrm>
          <a:prstGeom prst="rect">
            <a:avLst/>
          </a:prstGeom>
        </p:spPr>
        <p:txBody>
          <a:bodyPr wrap="none">
            <a:spAutoFit/>
          </a:bodyPr>
          <a:lstStyle/>
          <a:p>
            <a:r>
              <a:rPr lang="de-DE" i="1">
                <a:solidFill>
                  <a:schemeClr val="bg1"/>
                </a:solidFill>
              </a:rPr>
              <a:t>Schauen Sie sich die Hilfeleistungsdaten Ihres Distrikts auf MyLion in Echtzeit an</a:t>
            </a:r>
          </a:p>
        </p:txBody>
      </p:sp>
    </p:spTree>
    <p:extLst>
      <p:ext uri="{BB962C8B-B14F-4D97-AF65-F5344CB8AC3E}">
        <p14:creationId xmlns:p14="http://schemas.microsoft.com/office/powerpoint/2010/main" val="3503863648"/>
      </p:ext>
    </p:extLst>
  </p:cSld>
  <p:clrMapOvr>
    <a:masterClrMapping/>
  </p:clrMapOvr>
  <mc:AlternateContent xmlns:mc="http://schemas.openxmlformats.org/markup-compatibility/2006" xmlns:p14="http://schemas.microsoft.com/office/powerpoint/2010/main">
    <mc:Choice Requires="p14">
      <p:transition spd="slow" p14:dur="2000" advTm="9371"/>
    </mc:Choice>
    <mc:Fallback xmlns="">
      <p:transition spd="slow" advTm="937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254" y="13268"/>
            <a:ext cx="12204254" cy="6844732"/>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charset="0"/>
              <a:ea typeface="Arial" charset="0"/>
              <a:cs typeface="Arial" charset="0"/>
            </a:endParaRPr>
          </a:p>
        </p:txBody>
      </p:sp>
      <p:sp>
        <p:nvSpPr>
          <p:cNvPr id="10" name="Content Placeholder 2"/>
          <p:cNvSpPr txBox="1">
            <a:spLocks/>
          </p:cNvSpPr>
          <p:nvPr/>
        </p:nvSpPr>
        <p:spPr bwMode="auto">
          <a:xfrm>
            <a:off x="501468" y="3060499"/>
            <a:ext cx="7023281" cy="3709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buClr>
                <a:prstClr val="white"/>
              </a:buClr>
              <a:buFont typeface="Arial" charset="0"/>
              <a:buChar char="•"/>
            </a:pPr>
            <a:r>
              <a:rPr lang="de-DE" sz="2600" dirty="0">
                <a:solidFill>
                  <a:prstClr val="white"/>
                </a:solidFill>
                <a:latin typeface="Arial" charset="0"/>
                <a:ea typeface="Arial" charset="0"/>
                <a:cs typeface="Arial" charset="0"/>
              </a:rPr>
              <a:t>Sparen Sie Zeit - das Dashboard bietet ausführliche Informationen auf einen Blick.</a:t>
            </a:r>
          </a:p>
          <a:p>
            <a:pPr>
              <a:lnSpc>
                <a:spcPct val="105000"/>
              </a:lnSpc>
              <a:spcAft>
                <a:spcPts val="1200"/>
              </a:spcAft>
              <a:buClr>
                <a:prstClr val="white"/>
              </a:buClr>
              <a:buFont typeface="Arial" charset="0"/>
              <a:buChar char="•"/>
            </a:pPr>
            <a:r>
              <a:rPr lang="de-DE" sz="2600" dirty="0">
                <a:solidFill>
                  <a:prstClr val="white"/>
                </a:solidFill>
                <a:latin typeface="Arial" charset="0"/>
                <a:ea typeface="Arial" charset="0"/>
                <a:cs typeface="Arial" charset="0"/>
              </a:rPr>
              <a:t>Schauen Sie sich an, was andere machen. Erhalten Sie Informationen zu Hilfeleistungen auf allen Ebenen. </a:t>
            </a:r>
          </a:p>
          <a:p>
            <a:pPr>
              <a:lnSpc>
                <a:spcPct val="105000"/>
              </a:lnSpc>
              <a:spcAft>
                <a:spcPts val="1200"/>
              </a:spcAft>
              <a:buClr>
                <a:prstClr val="white"/>
              </a:buClr>
              <a:buFont typeface="Arial" charset="0"/>
              <a:buChar char="•"/>
            </a:pPr>
            <a:r>
              <a:rPr lang="de-DE" sz="2600" dirty="0">
                <a:solidFill>
                  <a:prstClr val="white"/>
                </a:solidFill>
                <a:latin typeface="Arial" charset="0"/>
                <a:ea typeface="Arial" charset="0"/>
                <a:cs typeface="Arial" charset="0"/>
              </a:rPr>
              <a:t>Keine Wartezeit - Exportieren Sie Ihre Datensuche in Excel.</a:t>
            </a:r>
          </a:p>
        </p:txBody>
      </p:sp>
      <p:sp>
        <p:nvSpPr>
          <p:cNvPr id="16" name="Title 1"/>
          <p:cNvSpPr txBox="1">
            <a:spLocks/>
          </p:cNvSpPr>
          <p:nvPr/>
        </p:nvSpPr>
        <p:spPr bwMode="auto">
          <a:xfrm>
            <a:off x="627784" y="2003515"/>
            <a:ext cx="5988763" cy="945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b="1" dirty="0">
                <a:solidFill>
                  <a:prstClr val="white"/>
                </a:solidFill>
                <a:latin typeface="Arial" charset="0"/>
                <a:ea typeface="Arial" charset="0"/>
                <a:cs typeface="Arial" charset="0"/>
              </a:rPr>
              <a:t>Sehen Sie den Wirkungsbereich in Echtzeit</a:t>
            </a:r>
          </a:p>
        </p:txBody>
      </p:sp>
      <p:sp>
        <p:nvSpPr>
          <p:cNvPr id="17" name="Title 1"/>
          <p:cNvSpPr txBox="1">
            <a:spLocks/>
          </p:cNvSpPr>
          <p:nvPr/>
        </p:nvSpPr>
        <p:spPr bwMode="auto">
          <a:xfrm>
            <a:off x="627784" y="569683"/>
            <a:ext cx="3515190" cy="55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600" b="1" dirty="0">
                <a:solidFill>
                  <a:prstClr val="white"/>
                </a:solidFill>
                <a:latin typeface="Arial" charset="0"/>
                <a:ea typeface="Arial" charset="0"/>
                <a:cs typeface="Arial" charset="0"/>
              </a:rPr>
              <a:t>Messzahlen</a:t>
            </a:r>
          </a:p>
        </p:txBody>
      </p:sp>
      <p:sp>
        <p:nvSpPr>
          <p:cNvPr id="18" name="Rectangle 17"/>
          <p:cNvSpPr/>
          <p:nvPr/>
        </p:nvSpPr>
        <p:spPr>
          <a:xfrm>
            <a:off x="0" y="2133600"/>
            <a:ext cx="426125" cy="6858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Rounded Rectangle 1"/>
          <p:cNvSpPr/>
          <p:nvPr/>
        </p:nvSpPr>
        <p:spPr bwMode="auto">
          <a:xfrm>
            <a:off x="7256585" y="569683"/>
            <a:ext cx="4531011" cy="4072656"/>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69648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15"/>
          <p:cNvSpPr/>
          <p:nvPr/>
        </p:nvSpPr>
        <p:spPr bwMode="auto">
          <a:xfrm>
            <a:off x="2417013" y="2023988"/>
            <a:ext cx="382093" cy="381560"/>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7" name="Right Arrow 16"/>
          <p:cNvSpPr/>
          <p:nvPr/>
        </p:nvSpPr>
        <p:spPr bwMode="auto">
          <a:xfrm rot="10800000">
            <a:off x="8937506" y="3593579"/>
            <a:ext cx="509133" cy="39364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1" name="Right Arrow 10"/>
          <p:cNvSpPr/>
          <p:nvPr/>
        </p:nvSpPr>
        <p:spPr bwMode="auto">
          <a:xfrm>
            <a:off x="2268827" y="4310222"/>
            <a:ext cx="530279" cy="38092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4" name="Title 3"/>
          <p:cNvSpPr>
            <a:spLocks noGrp="1"/>
          </p:cNvSpPr>
          <p:nvPr>
            <p:ph type="title"/>
          </p:nvPr>
        </p:nvSpPr>
        <p:spPr>
          <a:xfrm>
            <a:off x="0" y="402693"/>
            <a:ext cx="11546878" cy="447681"/>
          </a:xfrm>
        </p:spPr>
        <p:txBody>
          <a:bodyPr/>
          <a:lstStyle/>
          <a:p>
            <a:r>
              <a:rPr lang="de-DE" sz="2800" b="1" dirty="0">
                <a:solidFill>
                  <a:srgbClr val="0A5496"/>
                </a:solidFill>
                <a:latin typeface="Arial" panose="020B0604020202020204" pitchFamily="34" charset="0"/>
                <a:ea typeface="Arial" charset="0"/>
                <a:cs typeface="Arial" panose="020B0604020202020204" pitchFamily="34" charset="0"/>
              </a:rPr>
              <a:t>Sehen Sie den</a:t>
            </a:r>
            <a:br>
              <a:rPr lang="de-DE" sz="2800" b="1" dirty="0">
                <a:solidFill>
                  <a:srgbClr val="0A5496"/>
                </a:solidFill>
                <a:latin typeface="Arial" panose="020B0604020202020204" pitchFamily="34" charset="0"/>
                <a:ea typeface="Arial" charset="0"/>
                <a:cs typeface="Arial" panose="020B0604020202020204" pitchFamily="34" charset="0"/>
              </a:rPr>
            </a:br>
            <a:r>
              <a:rPr lang="de-DE" sz="2800" b="1" dirty="0">
                <a:solidFill>
                  <a:srgbClr val="0A5496"/>
                </a:solidFill>
                <a:latin typeface="Arial" panose="020B0604020202020204" pitchFamily="34" charset="0"/>
                <a:ea typeface="Arial" charset="0"/>
                <a:cs typeface="Arial" panose="020B0604020202020204" pitchFamily="34" charset="0"/>
              </a:rPr>
              <a:t>Wirkungsbereich Ihrer Hilfeleistungen</a:t>
            </a:r>
          </a:p>
        </p:txBody>
      </p:sp>
      <p:sp>
        <p:nvSpPr>
          <p:cNvPr id="13" name="TextBox 12"/>
          <p:cNvSpPr txBox="1"/>
          <p:nvPr/>
        </p:nvSpPr>
        <p:spPr>
          <a:xfrm>
            <a:off x="322750" y="1449950"/>
            <a:ext cx="2094263" cy="2157001"/>
          </a:xfrm>
          <a:prstGeom prst="rect">
            <a:avLst/>
          </a:prstGeom>
          <a:solidFill>
            <a:schemeClr val="bg1"/>
          </a:solidFill>
        </p:spPr>
        <p:txBody>
          <a:bodyPr wrap="square" rtlCol="0">
            <a:spAutoFit/>
          </a:bodyPr>
          <a:lstStyle/>
          <a:p>
            <a:pPr>
              <a:spcAft>
                <a:spcPts val="450"/>
              </a:spcAft>
            </a:pPr>
            <a:r>
              <a:rPr lang="de-DE" sz="1600" b="1" dirty="0">
                <a:solidFill>
                  <a:srgbClr val="002F87"/>
                </a:solidFill>
                <a:latin typeface="Arial" charset="0"/>
                <a:ea typeface="Arial" charset="0"/>
                <a:cs typeface="Arial" charset="0"/>
              </a:rPr>
              <a:t>Ein schneller Blick auf Hilfeleistungen</a:t>
            </a:r>
          </a:p>
          <a:p>
            <a:r>
              <a:rPr lang="de-DE" sz="1400" dirty="0">
                <a:solidFill>
                  <a:srgbClr val="33373B">
                    <a:lumMod val="60000"/>
                    <a:lumOff val="40000"/>
                  </a:srgbClr>
                </a:solidFill>
                <a:latin typeface="Arial" charset="0"/>
                <a:ea typeface="Arial" charset="0"/>
                <a:cs typeface="Arial" charset="0"/>
              </a:rPr>
              <a:t>Die wichtigen Messzahlen Ihrer Hilfeleistungen werden auf dem Daten-Dashboard zur einfachen Erkennung markant gezeigt.</a:t>
            </a:r>
          </a:p>
        </p:txBody>
      </p:sp>
      <p:sp>
        <p:nvSpPr>
          <p:cNvPr id="15" name="TextBox 14"/>
          <p:cNvSpPr txBox="1"/>
          <p:nvPr/>
        </p:nvSpPr>
        <p:spPr>
          <a:xfrm>
            <a:off x="9204312" y="626533"/>
            <a:ext cx="2758696" cy="2618666"/>
          </a:xfrm>
          <a:prstGeom prst="rect">
            <a:avLst/>
          </a:prstGeom>
          <a:solidFill>
            <a:schemeClr val="bg1"/>
          </a:solidFill>
        </p:spPr>
        <p:txBody>
          <a:bodyPr wrap="square" rtlCol="0">
            <a:spAutoFit/>
          </a:bodyPr>
          <a:lstStyle/>
          <a:p>
            <a:pPr>
              <a:spcAft>
                <a:spcPts val="450"/>
              </a:spcAft>
            </a:pPr>
            <a:r>
              <a:rPr lang="de-DE" sz="1600" b="1" dirty="0">
                <a:solidFill>
                  <a:srgbClr val="002F87"/>
                </a:solidFill>
                <a:latin typeface="Arial" charset="0"/>
                <a:ea typeface="Arial" charset="0"/>
                <a:cs typeface="Arial" charset="0"/>
              </a:rPr>
              <a:t>Stellen Sie den Wirkungsbereich auf allen Ebenen fest</a:t>
            </a:r>
          </a:p>
          <a:p>
            <a:r>
              <a:rPr lang="de-DE" sz="1400" dirty="0">
                <a:solidFill>
                  <a:srgbClr val="33373B">
                    <a:lumMod val="60000"/>
                    <a:lumOff val="40000"/>
                  </a:srgbClr>
                </a:solidFill>
                <a:latin typeface="Arial" charset="0"/>
                <a:ea typeface="Arial" charset="0"/>
                <a:cs typeface="Arial" charset="0"/>
              </a:rPr>
              <a:t>Sie setzen die Parameter der Hilfelistungsdaten, die Sie sehen. Sehen Sie sich Ihren persönlichen Beitrag zugunsten Ihrer Gemeinschaft an, oder freuen Sie sich über die durch humanitären Einsatz weltweit bewirkten Verbesserungen.</a:t>
            </a:r>
          </a:p>
        </p:txBody>
      </p:sp>
      <p:sp>
        <p:nvSpPr>
          <p:cNvPr id="18" name="Right Arrow 17"/>
          <p:cNvSpPr/>
          <p:nvPr/>
        </p:nvSpPr>
        <p:spPr bwMode="auto">
          <a:xfrm rot="10800000">
            <a:off x="8717685" y="1370568"/>
            <a:ext cx="474388" cy="38186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0" name="TextBox 9"/>
          <p:cNvSpPr txBox="1"/>
          <p:nvPr/>
        </p:nvSpPr>
        <p:spPr>
          <a:xfrm>
            <a:off x="322750" y="3992140"/>
            <a:ext cx="2094263" cy="1972335"/>
          </a:xfrm>
          <a:prstGeom prst="rect">
            <a:avLst/>
          </a:prstGeom>
          <a:solidFill>
            <a:schemeClr val="bg1"/>
          </a:solidFill>
        </p:spPr>
        <p:txBody>
          <a:bodyPr wrap="square" rtlCol="0">
            <a:spAutoFit/>
          </a:bodyPr>
          <a:lstStyle/>
          <a:p>
            <a:pPr>
              <a:spcAft>
                <a:spcPts val="450"/>
              </a:spcAft>
            </a:pPr>
            <a:r>
              <a:rPr lang="de-DE" sz="1600" b="1" dirty="0">
                <a:solidFill>
                  <a:srgbClr val="002F87"/>
                </a:solidFill>
                <a:latin typeface="Arial" charset="0"/>
                <a:ea typeface="Arial" charset="0"/>
                <a:cs typeface="Arial" charset="0"/>
              </a:rPr>
              <a:t>Werden Sie Experte für aktuelle Daten</a:t>
            </a:r>
          </a:p>
          <a:p>
            <a:r>
              <a:rPr lang="de-DE" sz="1400" dirty="0">
                <a:solidFill>
                  <a:srgbClr val="33373B">
                    <a:lumMod val="60000"/>
                    <a:lumOff val="40000"/>
                  </a:srgbClr>
                </a:solidFill>
                <a:latin typeface="Arial" charset="0"/>
                <a:ea typeface="Arial" charset="0"/>
                <a:cs typeface="Arial" charset="0"/>
              </a:rPr>
              <a:t>Unser interaktives Dashboard wird alle paar Stunden aktualisiert und und teilt mit, woe und wie wir die Welt beeinflussen.</a:t>
            </a:r>
          </a:p>
        </p:txBody>
      </p:sp>
      <p:sp>
        <p:nvSpPr>
          <p:cNvPr id="14" name="TextBox 13"/>
          <p:cNvSpPr txBox="1"/>
          <p:nvPr/>
        </p:nvSpPr>
        <p:spPr>
          <a:xfrm>
            <a:off x="9272648" y="3469039"/>
            <a:ext cx="2622024" cy="1495281"/>
          </a:xfrm>
          <a:prstGeom prst="rect">
            <a:avLst/>
          </a:prstGeom>
          <a:solidFill>
            <a:schemeClr val="bg1"/>
          </a:solidFill>
        </p:spPr>
        <p:txBody>
          <a:bodyPr wrap="square" rtlCol="0">
            <a:spAutoFit/>
          </a:bodyPr>
          <a:lstStyle/>
          <a:p>
            <a:pPr>
              <a:spcAft>
                <a:spcPts val="450"/>
              </a:spcAft>
            </a:pPr>
            <a:r>
              <a:rPr lang="de-DE" sz="1600" b="1" dirty="0">
                <a:solidFill>
                  <a:srgbClr val="002F87"/>
                </a:solidFill>
                <a:latin typeface="Arial" charset="0"/>
                <a:ea typeface="Arial" charset="0"/>
                <a:cs typeface="Arial" charset="0"/>
              </a:rPr>
              <a:t>Rufen Sie Berichte in Sekunden ab</a:t>
            </a:r>
          </a:p>
          <a:p>
            <a:r>
              <a:rPr lang="de-DE" sz="1400" dirty="0">
                <a:solidFill>
                  <a:srgbClr val="33373B">
                    <a:lumMod val="60000"/>
                    <a:lumOff val="40000"/>
                  </a:srgbClr>
                </a:solidFill>
                <a:latin typeface="Arial" charset="0"/>
                <a:ea typeface="Arial" charset="0"/>
                <a:cs typeface="Arial" charset="0"/>
              </a:rPr>
              <a:t>Laden Sie mittels der Exportfunktion Datensätze auf Ihr eigenes Gerät herunter</a:t>
            </a:r>
            <a:r>
              <a:rPr lang="de-DE" dirty="0">
                <a:solidFill>
                  <a:srgbClr val="33373B">
                    <a:lumMod val="60000"/>
                    <a:lumOff val="40000"/>
                  </a:srgbClr>
                </a:solidFill>
                <a:latin typeface="Arial" charset="0"/>
                <a:ea typeface="Arial" charset="0"/>
                <a:cs typeface="Arial" charset="0"/>
              </a:rPr>
              <a:t>.</a:t>
            </a:r>
          </a:p>
          <a:p>
            <a:endParaRPr lang="en-US" sz="900" dirty="0">
              <a:solidFill>
                <a:srgbClr val="33373B">
                  <a:lumMod val="60000"/>
                  <a:lumOff val="40000"/>
                </a:srgbClr>
              </a:solidFill>
              <a:latin typeface="Arial" charset="0"/>
              <a:ea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373" y="850374"/>
            <a:ext cx="5732073" cy="5988632"/>
          </a:xfrm>
          <a:prstGeom prst="rect">
            <a:avLst/>
          </a:prstGeom>
        </p:spPr>
      </p:pic>
    </p:spTree>
    <p:extLst>
      <p:ext uri="{BB962C8B-B14F-4D97-AF65-F5344CB8AC3E}">
        <p14:creationId xmlns:p14="http://schemas.microsoft.com/office/powerpoint/2010/main" val="2385416128"/>
      </p:ext>
    </p:extLst>
  </p:cSld>
  <p:clrMapOvr>
    <a:masterClrMapping/>
  </p:clrMapOvr>
  <mc:AlternateContent xmlns:mc="http://schemas.openxmlformats.org/markup-compatibility/2006" xmlns:p14="http://schemas.microsoft.com/office/powerpoint/2010/main">
    <mc:Choice Requires="p14">
      <p:transition spd="slow" p14:dur="2000" advTm="26370"/>
    </mc:Choice>
    <mc:Fallback xmlns="">
      <p:transition spd="slow" advTm="2637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5E4F5AB-DFA2-A14B-BCB0-3DB6D6C14F51}"/>
              </a:ext>
            </a:extLst>
          </p:cNvPr>
          <p:cNvSpPr/>
          <p:nvPr/>
        </p:nvSpPr>
        <p:spPr>
          <a:xfrm>
            <a:off x="5370872" y="32705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6"/>
          <p:cNvSpPr txBox="1">
            <a:spLocks/>
          </p:cNvSpPr>
          <p:nvPr/>
        </p:nvSpPr>
        <p:spPr>
          <a:xfrm>
            <a:off x="2389671" y="2292571"/>
            <a:ext cx="7412655"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3000" b="1">
                <a:solidFill>
                  <a:schemeClr val="bg1"/>
                </a:solidFill>
                <a:latin typeface="Arial" panose="020B0604020202020204" pitchFamily="34" charset="0"/>
                <a:ea typeface="ヒラギノ角ゴ Pro W3" charset="0"/>
                <a:cs typeface="Arial" panose="020B0604020202020204" pitchFamily="34" charset="0"/>
              </a:defRPr>
            </a:lvl1pPr>
            <a:lvl2pPr marL="389324" indent="0" algn="ctr" rtl="0" eaLnBrk="1" fontAlgn="base" hangingPunct="1">
              <a:spcBef>
                <a:spcPct val="20000"/>
              </a:spcBef>
              <a:spcAft>
                <a:spcPct val="0"/>
              </a:spcAft>
              <a:buFont typeface="Segoe UI" panose="020B0502040204020203" pitchFamily="34" charset="0"/>
              <a:buNone/>
              <a:defRPr sz="3000">
                <a:solidFill>
                  <a:srgbClr val="F0C300"/>
                </a:solidFill>
                <a:latin typeface="Arial" panose="020B0604020202020204" pitchFamily="34" charset="0"/>
                <a:ea typeface="ヒラギノ角ゴ Pro W3" charset="0"/>
                <a:cs typeface="Arial" panose="020B0604020202020204" pitchFamily="34" charset="0"/>
              </a:defRPr>
            </a:lvl2pPr>
            <a:lvl3pPr marL="685783" indent="0" algn="ctr" rtl="0" eaLnBrk="1" fontAlgn="base" hangingPunct="1">
              <a:spcBef>
                <a:spcPct val="20000"/>
              </a:spcBef>
              <a:spcAft>
                <a:spcPct val="0"/>
              </a:spcAft>
              <a:buFont typeface="Arial" panose="020B0604020202020204" pitchFamily="34" charset="0"/>
              <a:buNone/>
              <a:defRPr sz="3000">
                <a:solidFill>
                  <a:srgbClr val="F0C300"/>
                </a:solidFill>
                <a:latin typeface="Arial" panose="020B0604020202020204" pitchFamily="34" charset="0"/>
                <a:ea typeface="ヒラギノ角ゴ Pro W3" charset="0"/>
                <a:cs typeface="Arial" panose="020B0604020202020204" pitchFamily="34" charset="0"/>
              </a:defRPr>
            </a:lvl3pPr>
            <a:lvl4pPr marL="1028674" indent="0" algn="ctr" rtl="0" eaLnBrk="1" fontAlgn="base" hangingPunct="1">
              <a:spcBef>
                <a:spcPct val="20000"/>
              </a:spcBef>
              <a:spcAft>
                <a:spcPct val="0"/>
              </a:spcAft>
              <a:buFont typeface="Arial" pitchFamily="34" charset="0"/>
              <a:buNone/>
              <a:defRPr sz="3000">
                <a:solidFill>
                  <a:srgbClr val="F0C300"/>
                </a:solidFill>
                <a:latin typeface="+mn-lt"/>
                <a:ea typeface="ヒラギノ角ゴ Pro W3" charset="0"/>
              </a:defRPr>
            </a:lvl4pPr>
            <a:lvl5pPr marL="1371566" indent="0" algn="ctr" rtl="0" eaLnBrk="1" fontAlgn="base" hangingPunct="1">
              <a:spcBef>
                <a:spcPct val="20000"/>
              </a:spcBef>
              <a:spcAft>
                <a:spcPct val="0"/>
              </a:spcAft>
              <a:buFont typeface="Arial" pitchFamily="34" charset="0"/>
              <a:buNone/>
              <a:defRPr sz="3000">
                <a:solidFill>
                  <a:srgbClr val="F0C300"/>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r>
              <a:rPr lang="de-DE" sz="3600" dirty="0"/>
              <a:t>Unterstützung der Clubs Ihres Distrikts</a:t>
            </a:r>
          </a:p>
        </p:txBody>
      </p:sp>
      <p:sp>
        <p:nvSpPr>
          <p:cNvPr id="6" name="Text Placeholder 6"/>
          <p:cNvSpPr txBox="1">
            <a:spLocks/>
          </p:cNvSpPr>
          <p:nvPr/>
        </p:nvSpPr>
        <p:spPr>
          <a:xfrm>
            <a:off x="1753636" y="3671173"/>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b="0" i="1"/>
              <a:t>Steigern Sie die Sichtbarkeit all Ihrer Distrikt-Aktivitäten </a:t>
            </a:r>
          </a:p>
          <a:p>
            <a:r>
              <a:rPr lang="de-DE" sz="2400" b="0" i="1"/>
              <a:t>Mithilfe von MyLion.</a:t>
            </a:r>
          </a:p>
        </p:txBody>
      </p:sp>
    </p:spTree>
    <p:extLst>
      <p:ext uri="{BB962C8B-B14F-4D97-AF65-F5344CB8AC3E}">
        <p14:creationId xmlns:p14="http://schemas.microsoft.com/office/powerpoint/2010/main" val="3912302776"/>
      </p:ext>
    </p:extLst>
  </p:cSld>
  <p:clrMapOvr>
    <a:masterClrMapping/>
  </p:clrMapOvr>
  <mc:AlternateContent xmlns:mc="http://schemas.openxmlformats.org/markup-compatibility/2006" xmlns:p14="http://schemas.microsoft.com/office/powerpoint/2010/main">
    <mc:Choice Requires="p14">
      <p:transition spd="slow" p14:dur="2000" advTm="7026"/>
    </mc:Choice>
    <mc:Fallback xmlns="">
      <p:transition spd="slow" advTm="7026"/>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254" y="0"/>
            <a:ext cx="12204254" cy="6844732"/>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latin typeface="Arial" charset="0"/>
              <a:ea typeface="Arial" charset="0"/>
              <a:cs typeface="Arial" charset="0"/>
            </a:endParaRPr>
          </a:p>
        </p:txBody>
      </p:sp>
      <p:sp>
        <p:nvSpPr>
          <p:cNvPr id="10" name="Content Placeholder 2"/>
          <p:cNvSpPr txBox="1">
            <a:spLocks/>
          </p:cNvSpPr>
          <p:nvPr/>
        </p:nvSpPr>
        <p:spPr bwMode="auto">
          <a:xfrm>
            <a:off x="756648" y="3098192"/>
            <a:ext cx="8365058" cy="3534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buClr>
                <a:prstClr val="white"/>
              </a:buClr>
              <a:buFont typeface="Arial" charset="0"/>
              <a:buChar char="•"/>
            </a:pPr>
            <a:r>
              <a:rPr lang="de-DE" sz="2600" dirty="0">
                <a:solidFill>
                  <a:prstClr val="white"/>
                </a:solidFill>
                <a:latin typeface="Arial" charset="0"/>
                <a:ea typeface="Arial" charset="0"/>
                <a:cs typeface="Arial" charset="0"/>
              </a:rPr>
              <a:t>Planen Sie voraus, um den gesamten Umfang der Distriktaktivitäten zu sehen.</a:t>
            </a:r>
          </a:p>
          <a:p>
            <a:pPr>
              <a:lnSpc>
                <a:spcPct val="105000"/>
              </a:lnSpc>
              <a:spcAft>
                <a:spcPts val="1200"/>
              </a:spcAft>
              <a:buClr>
                <a:prstClr val="white"/>
              </a:buClr>
              <a:buFont typeface="Arial" charset="0"/>
              <a:buChar char="•"/>
            </a:pPr>
            <a:r>
              <a:rPr lang="de-DE" sz="2600" dirty="0">
                <a:solidFill>
                  <a:prstClr val="white"/>
                </a:solidFill>
                <a:latin typeface="Arial" charset="0"/>
                <a:ea typeface="Arial" charset="0"/>
                <a:cs typeface="Arial" charset="0"/>
              </a:rPr>
              <a:t>Gestalten Sie die Erfahrung mit individuellen Einladungen persönlich </a:t>
            </a:r>
          </a:p>
          <a:p>
            <a:pPr>
              <a:lnSpc>
                <a:spcPct val="105000"/>
              </a:lnSpc>
              <a:spcAft>
                <a:spcPts val="1200"/>
              </a:spcAft>
              <a:buClr>
                <a:prstClr val="white"/>
              </a:buClr>
              <a:buFont typeface="Arial" charset="0"/>
              <a:buChar char="•"/>
            </a:pPr>
            <a:r>
              <a:rPr lang="de-DE" sz="2600" dirty="0">
                <a:solidFill>
                  <a:prstClr val="white"/>
                </a:solidFill>
                <a:latin typeface="Arial" charset="0"/>
                <a:ea typeface="Arial" charset="0"/>
                <a:cs typeface="Arial" charset="0"/>
              </a:rPr>
              <a:t>Stellen Sie Verbesserungsmöglichkeiten fest</a:t>
            </a:r>
          </a:p>
        </p:txBody>
      </p:sp>
      <p:sp>
        <p:nvSpPr>
          <p:cNvPr id="16" name="Title 1"/>
          <p:cNvSpPr txBox="1">
            <a:spLocks/>
          </p:cNvSpPr>
          <p:nvPr/>
        </p:nvSpPr>
        <p:spPr bwMode="auto">
          <a:xfrm>
            <a:off x="756648" y="2003515"/>
            <a:ext cx="6532907" cy="945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200" b="1" dirty="0">
                <a:solidFill>
                  <a:prstClr val="white"/>
                </a:solidFill>
                <a:latin typeface="Arial" charset="0"/>
                <a:ea typeface="Arial" charset="0"/>
                <a:cs typeface="Arial" charset="0"/>
              </a:rPr>
              <a:t>Präsentieren Sie unsere Hilfeleistungen </a:t>
            </a:r>
          </a:p>
        </p:txBody>
      </p:sp>
      <p:sp>
        <p:nvSpPr>
          <p:cNvPr id="17" name="Title 1"/>
          <p:cNvSpPr txBox="1">
            <a:spLocks/>
          </p:cNvSpPr>
          <p:nvPr/>
        </p:nvSpPr>
        <p:spPr bwMode="auto">
          <a:xfrm>
            <a:off x="756648" y="692904"/>
            <a:ext cx="4028121" cy="55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3600" b="1" dirty="0">
                <a:solidFill>
                  <a:prstClr val="white"/>
                </a:solidFill>
                <a:latin typeface="Arial" charset="0"/>
                <a:ea typeface="Arial" charset="0"/>
                <a:cs typeface="Arial" charset="0"/>
              </a:rPr>
              <a:t>Hilfsprojekte</a:t>
            </a:r>
          </a:p>
        </p:txBody>
      </p:sp>
      <p:sp>
        <p:nvSpPr>
          <p:cNvPr id="18" name="Rectangle 17"/>
          <p:cNvSpPr/>
          <p:nvPr/>
        </p:nvSpPr>
        <p:spPr>
          <a:xfrm>
            <a:off x="0" y="2133600"/>
            <a:ext cx="426125" cy="6858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2" name="Oval 1"/>
          <p:cNvSpPr/>
          <p:nvPr/>
        </p:nvSpPr>
        <p:spPr bwMode="auto">
          <a:xfrm>
            <a:off x="8331953" y="150725"/>
            <a:ext cx="3475130" cy="3436537"/>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smtClean="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90037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p:cNvSpPr/>
          <p:nvPr/>
        </p:nvSpPr>
        <p:spPr bwMode="auto">
          <a:xfrm rot="10800000">
            <a:off x="9992808" y="2530995"/>
            <a:ext cx="394003" cy="417269"/>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11" name="Right Arrow 10"/>
          <p:cNvSpPr/>
          <p:nvPr/>
        </p:nvSpPr>
        <p:spPr bwMode="auto">
          <a:xfrm>
            <a:off x="1689164" y="3677306"/>
            <a:ext cx="338451" cy="394531"/>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Aft>
                <a:spcPct val="0"/>
              </a:spcAft>
            </a:pPr>
            <a:endParaRPr lang="en-US" sz="2250" dirty="0">
              <a:solidFill>
                <a:srgbClr val="404040"/>
              </a:solidFill>
              <a:ea typeface="ヒラギノ角ゴ Pro W3" pitchFamily="84" charset="-128"/>
            </a:endParaRPr>
          </a:p>
        </p:txBody>
      </p:sp>
      <p:sp>
        <p:nvSpPr>
          <p:cNvPr id="3" name="Text Placeholder 2"/>
          <p:cNvSpPr>
            <a:spLocks noGrp="1"/>
          </p:cNvSpPr>
          <p:nvPr>
            <p:ph type="body" sz="quarter" idx="4294967295"/>
          </p:nvPr>
        </p:nvSpPr>
        <p:spPr>
          <a:xfrm>
            <a:off x="2924696" y="523770"/>
            <a:ext cx="6210300" cy="444500"/>
          </a:xfrm>
          <a:prstGeom prst="rect">
            <a:avLst/>
          </a:prstGeom>
        </p:spPr>
        <p:txBody>
          <a:bodyPr/>
          <a:lstStyle/>
          <a:p>
            <a:pPr marL="0" indent="0" algn="ctr">
              <a:lnSpc>
                <a:spcPct val="90000"/>
              </a:lnSpc>
              <a:spcBef>
                <a:spcPct val="0"/>
              </a:spcBef>
              <a:buNone/>
            </a:pPr>
            <a:r>
              <a:rPr lang="de-DE" sz="3200" b="1">
                <a:solidFill>
                  <a:srgbClr val="0A5496"/>
                </a:solidFill>
                <a:ea typeface="Arial" charset="0"/>
              </a:rPr>
              <a:t>Angeleiteter Prozess</a:t>
            </a:r>
          </a:p>
        </p:txBody>
      </p:sp>
      <p:sp>
        <p:nvSpPr>
          <p:cNvPr id="10" name="TextBox 9"/>
          <p:cNvSpPr txBox="1"/>
          <p:nvPr/>
        </p:nvSpPr>
        <p:spPr>
          <a:xfrm>
            <a:off x="152400" y="3733800"/>
            <a:ext cx="1536764" cy="1726114"/>
          </a:xfrm>
          <a:prstGeom prst="rect">
            <a:avLst/>
          </a:prstGeom>
          <a:solidFill>
            <a:schemeClr val="bg1"/>
          </a:solidFill>
        </p:spPr>
        <p:txBody>
          <a:bodyPr wrap="square" rtlCol="0">
            <a:spAutoFit/>
          </a:bodyPr>
          <a:lstStyle/>
          <a:p>
            <a:pPr>
              <a:spcAft>
                <a:spcPts val="450"/>
              </a:spcAft>
            </a:pPr>
            <a:r>
              <a:rPr lang="de-DE" sz="1600" b="1">
                <a:solidFill>
                  <a:srgbClr val="002F87"/>
                </a:solidFill>
                <a:latin typeface="Arial" charset="0"/>
                <a:ea typeface="Arial" charset="0"/>
                <a:cs typeface="Arial" charset="0"/>
              </a:rPr>
              <a:t>Fortschrittstracker</a:t>
            </a:r>
          </a:p>
          <a:p>
            <a:pPr>
              <a:spcAft>
                <a:spcPts val="450"/>
              </a:spcAft>
            </a:pPr>
            <a:r>
              <a:rPr lang="de-DE" sz="1400">
                <a:solidFill>
                  <a:srgbClr val="33373B">
                    <a:lumMod val="60000"/>
                    <a:lumOff val="40000"/>
                  </a:srgbClr>
                </a:solidFill>
                <a:latin typeface="Arial" charset="0"/>
                <a:ea typeface="Arial" charset="0"/>
                <a:cs typeface="Arial" charset="0"/>
              </a:rPr>
              <a:t>Beschreibt die nächsten Schritte für die Erledigung jeder Aufgabe </a:t>
            </a:r>
          </a:p>
        </p:txBody>
      </p:sp>
      <p:sp>
        <p:nvSpPr>
          <p:cNvPr id="12" name="TextBox 11"/>
          <p:cNvSpPr txBox="1"/>
          <p:nvPr/>
        </p:nvSpPr>
        <p:spPr>
          <a:xfrm>
            <a:off x="10279615" y="2316033"/>
            <a:ext cx="1764104" cy="2157001"/>
          </a:xfrm>
          <a:prstGeom prst="rect">
            <a:avLst/>
          </a:prstGeom>
          <a:solidFill>
            <a:schemeClr val="bg1"/>
          </a:solidFill>
        </p:spPr>
        <p:txBody>
          <a:bodyPr wrap="square" rtlCol="0">
            <a:spAutoFit/>
          </a:bodyPr>
          <a:lstStyle/>
          <a:p>
            <a:pPr>
              <a:spcAft>
                <a:spcPts val="450"/>
              </a:spcAft>
            </a:pPr>
            <a:r>
              <a:rPr lang="de-DE" sz="1600" b="1" dirty="0">
                <a:solidFill>
                  <a:srgbClr val="002F87"/>
                </a:solidFill>
                <a:latin typeface="Arial" charset="0"/>
                <a:ea typeface="Arial" charset="0"/>
                <a:cs typeface="Arial" charset="0"/>
              </a:rPr>
              <a:t>Handlungs-Button</a:t>
            </a:r>
          </a:p>
          <a:p>
            <a:r>
              <a:rPr lang="de-DE" sz="1400" dirty="0">
                <a:solidFill>
                  <a:srgbClr val="33373B">
                    <a:lumMod val="60000"/>
                    <a:lumOff val="40000"/>
                  </a:srgbClr>
                </a:solidFill>
                <a:latin typeface="Arial" charset="0"/>
                <a:ea typeface="Arial" charset="0"/>
                <a:cs typeface="Arial" charset="0"/>
              </a:rPr>
              <a:t>In der Kopfzeile von MyLion hat man Zugang zu: Neues Projekt, Projekt melden, Meine Activities und Messzahlen.    </a:t>
            </a:r>
          </a:p>
        </p:txBody>
      </p:sp>
      <p:grpSp>
        <p:nvGrpSpPr>
          <p:cNvPr id="7" name="Group 6"/>
          <p:cNvGrpSpPr/>
          <p:nvPr/>
        </p:nvGrpSpPr>
        <p:grpSpPr>
          <a:xfrm>
            <a:off x="2127350" y="2316033"/>
            <a:ext cx="7804992" cy="2254839"/>
            <a:chOff x="2145498" y="2342018"/>
            <a:chExt cx="7804992" cy="2254839"/>
          </a:xfrm>
          <a:effectLst>
            <a:outerShdw blurRad="63500" sx="102000" sy="102000" algn="ctr" rotWithShape="0">
              <a:prstClr val="black">
                <a:alpha val="40000"/>
              </a:prstClr>
            </a:outerShdw>
          </a:effectLst>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498" y="2342018"/>
              <a:ext cx="7768696" cy="2254839"/>
            </a:xfrm>
            <a:prstGeom prst="rect">
              <a:avLst/>
            </a:prstGeom>
          </p:spPr>
        </p:pic>
        <p:sp>
          <p:nvSpPr>
            <p:cNvPr id="4" name="Rectangle 3"/>
            <p:cNvSpPr/>
            <p:nvPr/>
          </p:nvSpPr>
          <p:spPr bwMode="auto">
            <a:xfrm>
              <a:off x="5266481" y="2617801"/>
              <a:ext cx="4684009" cy="330463"/>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Rectangle 4"/>
            <p:cNvSpPr/>
            <p:nvPr/>
          </p:nvSpPr>
          <p:spPr bwMode="auto">
            <a:xfrm>
              <a:off x="2176507" y="3595714"/>
              <a:ext cx="2719584" cy="49325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grpSp>
    </p:spTree>
    <p:extLst>
      <p:ext uri="{BB962C8B-B14F-4D97-AF65-F5344CB8AC3E}">
        <p14:creationId xmlns:p14="http://schemas.microsoft.com/office/powerpoint/2010/main" val="1175053421"/>
      </p:ext>
    </p:extLst>
  </p:cSld>
  <p:clrMapOvr>
    <a:masterClrMapping/>
  </p:clrMapOvr>
  <mc:AlternateContent xmlns:mc="http://schemas.openxmlformats.org/markup-compatibility/2006" xmlns:p14="http://schemas.microsoft.com/office/powerpoint/2010/main">
    <mc:Choice Requires="p14">
      <p:transition spd="slow" p14:dur="2000" advTm="58032"/>
    </mc:Choice>
    <mc:Fallback xmlns="">
      <p:transition spd="slow" advTm="58032"/>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sz="3200" b="1">
                <a:solidFill>
                  <a:srgbClr val="0A5496"/>
                </a:solidFill>
                <a:latin typeface="Arial" panose="020B0604020202020204" pitchFamily="34" charset="0"/>
                <a:cs typeface="Arial" panose="020B0604020202020204" pitchFamily="34" charset="0"/>
              </a:rPr>
              <a:t>Bedienfeld</a:t>
            </a:r>
          </a:p>
        </p:txBody>
      </p:sp>
      <p:grpSp>
        <p:nvGrpSpPr>
          <p:cNvPr id="16" name="Group 15"/>
          <p:cNvGrpSpPr/>
          <p:nvPr/>
        </p:nvGrpSpPr>
        <p:grpSpPr>
          <a:xfrm>
            <a:off x="2667000" y="1942643"/>
            <a:ext cx="1788140" cy="553998"/>
            <a:chOff x="1371600" y="2655077"/>
            <a:chExt cx="1788140" cy="553998"/>
          </a:xfrm>
        </p:grpSpPr>
        <p:grpSp>
          <p:nvGrpSpPr>
            <p:cNvPr id="14" name="Group 13"/>
            <p:cNvGrpSpPr/>
            <p:nvPr/>
          </p:nvGrpSpPr>
          <p:grpSpPr>
            <a:xfrm>
              <a:off x="1752600" y="2856485"/>
              <a:ext cx="1407140" cy="151183"/>
              <a:chOff x="1792043" y="2891743"/>
              <a:chExt cx="1407140" cy="151183"/>
            </a:xfrm>
          </p:grpSpPr>
          <p:sp>
            <p:nvSpPr>
              <p:cNvPr id="2" name="Oval 1"/>
              <p:cNvSpPr/>
              <p:nvPr/>
            </p:nvSpPr>
            <p:spPr bwMode="auto">
              <a:xfrm>
                <a:off x="3048000" y="2891743"/>
                <a:ext cx="151183" cy="1511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endParaRPr lang="en-US" sz="3000" dirty="0">
                  <a:solidFill>
                    <a:srgbClr val="404040"/>
                  </a:solidFill>
                  <a:ea typeface="ヒラギノ角ゴ Pro W3" pitchFamily="84" charset="-128"/>
                </a:endParaRPr>
              </a:p>
            </p:txBody>
          </p:sp>
          <p:cxnSp>
            <p:nvCxnSpPr>
              <p:cNvPr id="4" name="Straight Connector 3"/>
              <p:cNvCxnSpPr>
                <a:cxnSpLocks/>
                <a:endCxn id="2" idx="2"/>
              </p:cNvCxnSpPr>
              <p:nvPr/>
            </p:nvCxnSpPr>
            <p:spPr bwMode="auto">
              <a:xfrm>
                <a:off x="1792043" y="2967334"/>
                <a:ext cx="1255957" cy="1"/>
              </a:xfrm>
              <a:prstGeom prst="line">
                <a:avLst/>
              </a:prstGeom>
              <a:solidFill>
                <a:srgbClr val="FFFFFF"/>
              </a:solidFill>
              <a:ln w="28575" cap="flat" cmpd="sng" algn="ctr">
                <a:solidFill>
                  <a:schemeClr val="tx2"/>
                </a:solidFill>
                <a:prstDash val="solid"/>
                <a:round/>
                <a:headEnd type="none" w="med" len="med"/>
                <a:tailEnd type="none" w="med" len="med"/>
              </a:ln>
              <a:effectLst/>
            </p:spPr>
          </p:cxnSp>
        </p:grpSp>
        <p:sp>
          <p:nvSpPr>
            <p:cNvPr id="15" name="TextBox 14"/>
            <p:cNvSpPr txBox="1"/>
            <p:nvPr/>
          </p:nvSpPr>
          <p:spPr>
            <a:xfrm>
              <a:off x="1371600" y="2655077"/>
              <a:ext cx="380999" cy="553998"/>
            </a:xfrm>
            <a:prstGeom prst="rect">
              <a:avLst/>
            </a:prstGeom>
            <a:noFill/>
          </p:spPr>
          <p:txBody>
            <a:bodyPr wrap="square" rtlCol="0" anchor="ctr" anchorCtr="1">
              <a:spAutoFit/>
            </a:bodyPr>
            <a:lstStyle/>
            <a:p>
              <a:r>
                <a:rPr lang="de-DE" sz="3000">
                  <a:solidFill>
                    <a:srgbClr val="002F87"/>
                  </a:solidFill>
                  <a:latin typeface="Segoe UI Light"/>
                </a:rPr>
                <a:t>1</a:t>
              </a:r>
            </a:p>
          </p:txBody>
        </p:sp>
      </p:grpSp>
      <p:grpSp>
        <p:nvGrpSpPr>
          <p:cNvPr id="18" name="Group 17"/>
          <p:cNvGrpSpPr/>
          <p:nvPr/>
        </p:nvGrpSpPr>
        <p:grpSpPr>
          <a:xfrm>
            <a:off x="2667000" y="4817645"/>
            <a:ext cx="1788140" cy="553998"/>
            <a:chOff x="1371600" y="2655077"/>
            <a:chExt cx="1788140" cy="553998"/>
          </a:xfrm>
        </p:grpSpPr>
        <p:grpSp>
          <p:nvGrpSpPr>
            <p:cNvPr id="19" name="Group 18"/>
            <p:cNvGrpSpPr/>
            <p:nvPr/>
          </p:nvGrpSpPr>
          <p:grpSpPr>
            <a:xfrm>
              <a:off x="1752600" y="2856485"/>
              <a:ext cx="1407140" cy="151183"/>
              <a:chOff x="1792043" y="2891743"/>
              <a:chExt cx="1407140" cy="151183"/>
            </a:xfrm>
          </p:grpSpPr>
          <p:sp>
            <p:nvSpPr>
              <p:cNvPr id="21" name="Oval 20"/>
              <p:cNvSpPr/>
              <p:nvPr/>
            </p:nvSpPr>
            <p:spPr bwMode="auto">
              <a:xfrm>
                <a:off x="3048000" y="2891743"/>
                <a:ext cx="151183" cy="1511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endParaRPr lang="en-US" sz="3000" dirty="0">
                  <a:solidFill>
                    <a:srgbClr val="404040"/>
                  </a:solidFill>
                  <a:ea typeface="ヒラギノ角ゴ Pro W3" pitchFamily="84" charset="-128"/>
                </a:endParaRPr>
              </a:p>
            </p:txBody>
          </p:sp>
          <p:cxnSp>
            <p:nvCxnSpPr>
              <p:cNvPr id="22" name="Straight Connector 21"/>
              <p:cNvCxnSpPr>
                <a:cxnSpLocks/>
                <a:endCxn id="21" idx="2"/>
              </p:cNvCxnSpPr>
              <p:nvPr/>
            </p:nvCxnSpPr>
            <p:spPr bwMode="auto">
              <a:xfrm>
                <a:off x="1792043" y="2967334"/>
                <a:ext cx="1255957" cy="1"/>
              </a:xfrm>
              <a:prstGeom prst="line">
                <a:avLst/>
              </a:prstGeom>
              <a:solidFill>
                <a:srgbClr val="FFFFFF"/>
              </a:solidFill>
              <a:ln w="28575" cap="flat" cmpd="sng" algn="ctr">
                <a:solidFill>
                  <a:schemeClr val="tx2"/>
                </a:solidFill>
                <a:prstDash val="solid"/>
                <a:round/>
                <a:headEnd type="none" w="med" len="med"/>
                <a:tailEnd type="none" w="med" len="med"/>
              </a:ln>
              <a:effectLst/>
            </p:spPr>
          </p:cxnSp>
        </p:grpSp>
        <p:sp>
          <p:nvSpPr>
            <p:cNvPr id="20" name="TextBox 19"/>
            <p:cNvSpPr txBox="1"/>
            <p:nvPr/>
          </p:nvSpPr>
          <p:spPr>
            <a:xfrm>
              <a:off x="1371600" y="2655077"/>
              <a:ext cx="380999" cy="553998"/>
            </a:xfrm>
            <a:prstGeom prst="rect">
              <a:avLst/>
            </a:prstGeom>
            <a:noFill/>
          </p:spPr>
          <p:txBody>
            <a:bodyPr wrap="square" rtlCol="0" anchor="ctr" anchorCtr="1">
              <a:spAutoFit/>
            </a:bodyPr>
            <a:lstStyle/>
            <a:p>
              <a:r>
                <a:rPr lang="de-DE" sz="3000">
                  <a:solidFill>
                    <a:srgbClr val="002F87"/>
                  </a:solidFill>
                  <a:latin typeface="Segoe UI Light"/>
                </a:rPr>
                <a:t>3</a:t>
              </a:r>
            </a:p>
          </p:txBody>
        </p:sp>
      </p:grpSp>
      <p:grpSp>
        <p:nvGrpSpPr>
          <p:cNvPr id="17" name="Group 16"/>
          <p:cNvGrpSpPr/>
          <p:nvPr/>
        </p:nvGrpSpPr>
        <p:grpSpPr>
          <a:xfrm>
            <a:off x="7696201" y="2836445"/>
            <a:ext cx="1788139" cy="553998"/>
            <a:chOff x="6629400" y="2655077"/>
            <a:chExt cx="1788139" cy="553998"/>
          </a:xfrm>
        </p:grpSpPr>
        <p:grpSp>
          <p:nvGrpSpPr>
            <p:cNvPr id="24" name="Group 23"/>
            <p:cNvGrpSpPr/>
            <p:nvPr/>
          </p:nvGrpSpPr>
          <p:grpSpPr>
            <a:xfrm flipH="1">
              <a:off x="6629400" y="2856485"/>
              <a:ext cx="1407140" cy="151183"/>
              <a:chOff x="1792043" y="2891743"/>
              <a:chExt cx="1407140" cy="151183"/>
            </a:xfrm>
          </p:grpSpPr>
          <p:sp>
            <p:nvSpPr>
              <p:cNvPr id="26" name="Oval 25"/>
              <p:cNvSpPr/>
              <p:nvPr/>
            </p:nvSpPr>
            <p:spPr bwMode="auto">
              <a:xfrm>
                <a:off x="3048000" y="2891743"/>
                <a:ext cx="151183" cy="151183"/>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endParaRPr lang="en-US" sz="3000" dirty="0">
                  <a:solidFill>
                    <a:srgbClr val="404040"/>
                  </a:solidFill>
                  <a:ea typeface="ヒラギノ角ゴ Pro W3" pitchFamily="84" charset="-128"/>
                </a:endParaRPr>
              </a:p>
            </p:txBody>
          </p:sp>
          <p:cxnSp>
            <p:nvCxnSpPr>
              <p:cNvPr id="27" name="Straight Connector 26"/>
              <p:cNvCxnSpPr>
                <a:cxnSpLocks/>
                <a:endCxn id="26" idx="2"/>
              </p:cNvCxnSpPr>
              <p:nvPr/>
            </p:nvCxnSpPr>
            <p:spPr bwMode="auto">
              <a:xfrm>
                <a:off x="1792043" y="2967334"/>
                <a:ext cx="1255957" cy="1"/>
              </a:xfrm>
              <a:prstGeom prst="line">
                <a:avLst/>
              </a:prstGeom>
              <a:solidFill>
                <a:srgbClr val="FFFFFF"/>
              </a:solidFill>
              <a:ln w="28575" cap="flat" cmpd="sng" algn="ctr">
                <a:solidFill>
                  <a:schemeClr val="tx2"/>
                </a:solidFill>
                <a:prstDash val="solid"/>
                <a:round/>
                <a:headEnd type="none" w="med" len="med"/>
                <a:tailEnd type="none" w="med" len="med"/>
              </a:ln>
              <a:effectLst/>
            </p:spPr>
          </p:cxnSp>
        </p:grpSp>
        <p:sp>
          <p:nvSpPr>
            <p:cNvPr id="25" name="TextBox 24"/>
            <p:cNvSpPr txBox="1"/>
            <p:nvPr/>
          </p:nvSpPr>
          <p:spPr>
            <a:xfrm>
              <a:off x="8036540" y="2655077"/>
              <a:ext cx="380999" cy="553998"/>
            </a:xfrm>
            <a:prstGeom prst="rect">
              <a:avLst/>
            </a:prstGeom>
            <a:noFill/>
          </p:spPr>
          <p:txBody>
            <a:bodyPr wrap="square" rtlCol="0" anchor="ctr" anchorCtr="1">
              <a:spAutoFit/>
            </a:bodyPr>
            <a:lstStyle/>
            <a:p>
              <a:r>
                <a:rPr lang="de-DE" sz="3000">
                  <a:solidFill>
                    <a:srgbClr val="002F87"/>
                  </a:solidFill>
                  <a:latin typeface="Segoe UI Light"/>
                </a:rPr>
                <a:t>2</a:t>
              </a:r>
            </a:p>
          </p:txBody>
        </p:sp>
      </p:gr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828801"/>
            <a:ext cx="308610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a:extLst>
              <a:ext uri="{FF2B5EF4-FFF2-40B4-BE49-F238E27FC236}">
                <a16:creationId xmlns="" xmlns:a16="http://schemas.microsoft.com/office/drawing/2014/main" id="{FD656F61-6B37-DE4B-A14F-0365C0D24CD5}"/>
              </a:ext>
            </a:extLst>
          </p:cNvPr>
          <p:cNvPicPr>
            <a:picLocks noChangeAspect="1"/>
          </p:cNvPicPr>
          <p:nvPr/>
        </p:nvPicPr>
        <p:blipFill>
          <a:blip r:embed="rId4"/>
          <a:stretch>
            <a:fillRect/>
          </a:stretch>
        </p:blipFill>
        <p:spPr>
          <a:xfrm>
            <a:off x="9906000" y="0"/>
            <a:ext cx="2286000" cy="2286000"/>
          </a:xfrm>
          <a:prstGeom prst="rect">
            <a:avLst/>
          </a:prstGeom>
        </p:spPr>
      </p:pic>
      <p:pic>
        <p:nvPicPr>
          <p:cNvPr id="32" name="Picture 31">
            <a:extLst>
              <a:ext uri="{FF2B5EF4-FFF2-40B4-BE49-F238E27FC236}">
                <a16:creationId xmlns="" xmlns:a16="http://schemas.microsoft.com/office/drawing/2014/main" id="{1ED245BB-7E72-9447-BB24-AEDD550BEF4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578238997"/>
      </p:ext>
    </p:extLst>
  </p:cSld>
  <p:clrMapOvr>
    <a:masterClrMapping/>
  </p:clrMapOvr>
  <mc:AlternateContent xmlns:mc="http://schemas.openxmlformats.org/markup-compatibility/2006" xmlns:p14="http://schemas.microsoft.com/office/powerpoint/2010/main">
    <mc:Choice Requires="p14">
      <p:transition spd="slow" p14:dur="2000" advTm="77500"/>
    </mc:Choice>
    <mc:Fallback xmlns="">
      <p:transition spd="slow" advTm="775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5590" y="223694"/>
            <a:ext cx="11379200" cy="498461"/>
          </a:xfrm>
        </p:spPr>
        <p:txBody>
          <a:bodyPr/>
          <a:lstStyle/>
          <a:p>
            <a:r>
              <a:rPr lang="de-DE" sz="3200" b="1">
                <a:solidFill>
                  <a:srgbClr val="0A5496"/>
                </a:solidFill>
                <a:latin typeface="Arial" panose="020B0604020202020204" pitchFamily="34" charset="0"/>
                <a:ea typeface="Arial" charset="0"/>
                <a:cs typeface="Arial" panose="020B0604020202020204" pitchFamily="34" charset="0"/>
              </a:rPr>
              <a:t>Eindeutige, zusammengefasste Informationen</a:t>
            </a:r>
          </a:p>
        </p:txBody>
      </p:sp>
      <p:sp>
        <p:nvSpPr>
          <p:cNvPr id="13" name="TextBox 12"/>
          <p:cNvSpPr txBox="1"/>
          <p:nvPr/>
        </p:nvSpPr>
        <p:spPr>
          <a:xfrm>
            <a:off x="164757" y="1797703"/>
            <a:ext cx="2364866" cy="2385268"/>
          </a:xfrm>
          <a:prstGeom prst="rect">
            <a:avLst/>
          </a:prstGeom>
          <a:solidFill>
            <a:schemeClr val="bg1"/>
          </a:solidFill>
        </p:spPr>
        <p:txBody>
          <a:bodyPr wrap="square" rtlCol="0">
            <a:spAutoFit/>
          </a:bodyPr>
          <a:lstStyle/>
          <a:p>
            <a:pPr>
              <a:spcAft>
                <a:spcPts val="600"/>
              </a:spcAft>
            </a:pPr>
            <a:r>
              <a:rPr lang="de-DE" sz="1600" b="1" dirty="0">
                <a:solidFill>
                  <a:srgbClr val="002F87"/>
                </a:solidFill>
                <a:latin typeface="Arial" charset="0"/>
                <a:ea typeface="Arial" charset="0"/>
                <a:cs typeface="Arial" charset="0"/>
              </a:rPr>
              <a:t>Berichten Sie über Ihre Hilfeleistungen</a:t>
            </a:r>
          </a:p>
          <a:p>
            <a:r>
              <a:rPr lang="de-DE" sz="1400" dirty="0">
                <a:solidFill>
                  <a:srgbClr val="33373B">
                    <a:lumMod val="60000"/>
                    <a:lumOff val="40000"/>
                  </a:srgbClr>
                </a:solidFill>
                <a:latin typeface="Arial" charset="0"/>
                <a:ea typeface="Arial" charset="0"/>
                <a:cs typeface="Arial" charset="0"/>
              </a:rPr>
              <a:t>Nutzen Sie den Abschnitt zu den Projektdetails, um mehr Informationen zu Ihrem Hilfsprojekt anzugeben. Laden Sie Fotos hoch und zeigen Sie, was Ihr Club plant oder geleistet hat.</a:t>
            </a:r>
          </a:p>
        </p:txBody>
      </p:sp>
      <p:sp>
        <p:nvSpPr>
          <p:cNvPr id="16" name="Right Arrow 15"/>
          <p:cNvSpPr/>
          <p:nvPr/>
        </p:nvSpPr>
        <p:spPr bwMode="auto">
          <a:xfrm>
            <a:off x="2532545" y="2545976"/>
            <a:ext cx="515455" cy="346004"/>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5" name="TextBox 14"/>
          <p:cNvSpPr txBox="1"/>
          <p:nvPr/>
        </p:nvSpPr>
        <p:spPr>
          <a:xfrm>
            <a:off x="9612452" y="2752428"/>
            <a:ext cx="2287291" cy="2200602"/>
          </a:xfrm>
          <a:prstGeom prst="rect">
            <a:avLst/>
          </a:prstGeom>
          <a:solidFill>
            <a:schemeClr val="bg1"/>
          </a:solidFill>
        </p:spPr>
        <p:txBody>
          <a:bodyPr wrap="square" rtlCol="0">
            <a:spAutoFit/>
          </a:bodyPr>
          <a:lstStyle/>
          <a:p>
            <a:pPr>
              <a:spcAft>
                <a:spcPts val="600"/>
              </a:spcAft>
            </a:pPr>
            <a:r>
              <a:rPr lang="de-DE" sz="1600" b="1" dirty="0">
                <a:solidFill>
                  <a:srgbClr val="002F87"/>
                </a:solidFill>
                <a:latin typeface="Arial" charset="0"/>
                <a:ea typeface="Arial" charset="0"/>
                <a:cs typeface="Arial" charset="0"/>
              </a:rPr>
              <a:t>Finden Sie bei Bedarf mehr Informationen</a:t>
            </a:r>
          </a:p>
          <a:p>
            <a:r>
              <a:rPr lang="de-DE" sz="1400" dirty="0">
                <a:solidFill>
                  <a:srgbClr val="33373B">
                    <a:lumMod val="60000"/>
                    <a:lumOff val="40000"/>
                  </a:srgbClr>
                </a:solidFill>
                <a:latin typeface="Arial" charset="0"/>
                <a:ea typeface="Arial" charset="0"/>
                <a:cs typeface="Arial" charset="0"/>
              </a:rPr>
              <a:t>Wenn Sie ein bestimmtes Projekt auswählen, erscheinen die Details des Projekts und der Hilfsprojektplaner wieder an der Seite.</a:t>
            </a:r>
          </a:p>
        </p:txBody>
      </p:sp>
      <p:sp>
        <p:nvSpPr>
          <p:cNvPr id="18" name="Right Arrow 17"/>
          <p:cNvSpPr/>
          <p:nvPr/>
        </p:nvSpPr>
        <p:spPr bwMode="auto">
          <a:xfrm rot="10800000">
            <a:off x="9076926" y="3138689"/>
            <a:ext cx="540912" cy="384439"/>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1" name="TextBox 10"/>
          <p:cNvSpPr txBox="1"/>
          <p:nvPr/>
        </p:nvSpPr>
        <p:spPr>
          <a:xfrm>
            <a:off x="173064" y="4524346"/>
            <a:ext cx="2364865" cy="2169825"/>
          </a:xfrm>
          <a:prstGeom prst="rect">
            <a:avLst/>
          </a:prstGeom>
          <a:solidFill>
            <a:schemeClr val="bg1"/>
          </a:solidFill>
        </p:spPr>
        <p:txBody>
          <a:bodyPr wrap="square" rtlCol="0">
            <a:spAutoFit/>
          </a:bodyPr>
          <a:lstStyle/>
          <a:p>
            <a:pPr>
              <a:spcAft>
                <a:spcPts val="600"/>
              </a:spcAft>
            </a:pPr>
            <a:r>
              <a:rPr lang="de-DE" sz="1600" b="1" dirty="0">
                <a:solidFill>
                  <a:srgbClr val="002F87"/>
                </a:solidFill>
                <a:latin typeface="Arial" charset="0"/>
                <a:ea typeface="Arial" charset="0"/>
                <a:cs typeface="Arial" charset="0"/>
              </a:rPr>
              <a:t>Kontrollen Sie Ihre Daten</a:t>
            </a:r>
          </a:p>
          <a:p>
            <a:r>
              <a:rPr lang="de-DE" sz="1400" dirty="0">
                <a:solidFill>
                  <a:srgbClr val="33373B">
                    <a:lumMod val="60000"/>
                    <a:lumOff val="40000"/>
                  </a:srgbClr>
                </a:solidFill>
                <a:latin typeface="Arial" charset="0"/>
                <a:ea typeface="Arial" charset="0"/>
                <a:cs typeface="Arial" charset="0"/>
              </a:rPr>
              <a:t>Wir verpflichten uns zum Datenschutz und Datensicherheit. Sie haben bei MyLion vollständige Kontrolle darüber, wer Ihre Activities sehen und sich daran beteiligen kann. </a:t>
            </a:r>
          </a:p>
        </p:txBody>
      </p:sp>
      <p:sp>
        <p:nvSpPr>
          <p:cNvPr id="12" name="Right Arrow 11"/>
          <p:cNvSpPr/>
          <p:nvPr/>
        </p:nvSpPr>
        <p:spPr bwMode="auto">
          <a:xfrm>
            <a:off x="2532543" y="5021492"/>
            <a:ext cx="540912" cy="33642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8956" y="840370"/>
            <a:ext cx="5802998" cy="582340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563034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17"/>
          <p:cNvSpPr/>
          <p:nvPr/>
        </p:nvSpPr>
        <p:spPr bwMode="auto">
          <a:xfrm rot="10800000">
            <a:off x="9525706" y="2843443"/>
            <a:ext cx="540912" cy="34104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6" name="Right Arrow 15"/>
          <p:cNvSpPr/>
          <p:nvPr/>
        </p:nvSpPr>
        <p:spPr bwMode="auto">
          <a:xfrm>
            <a:off x="2831510" y="3199534"/>
            <a:ext cx="540912" cy="414166"/>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4" name="Title 3"/>
          <p:cNvSpPr>
            <a:spLocks noGrp="1"/>
          </p:cNvSpPr>
          <p:nvPr>
            <p:ph type="title"/>
          </p:nvPr>
        </p:nvSpPr>
        <p:spPr>
          <a:xfrm>
            <a:off x="1090706" y="114968"/>
            <a:ext cx="10823388" cy="570753"/>
          </a:xfrm>
        </p:spPr>
        <p:txBody>
          <a:bodyPr/>
          <a:lstStyle/>
          <a:p>
            <a:r>
              <a:rPr lang="de-DE" sz="3200" b="1">
                <a:solidFill>
                  <a:srgbClr val="0A5496"/>
                </a:solidFill>
                <a:latin typeface="Arial" panose="020B0604020202020204" pitchFamily="34" charset="0"/>
                <a:ea typeface="Arial" charset="0"/>
                <a:cs typeface="Arial" panose="020B0604020202020204" pitchFamily="34" charset="0"/>
              </a:rPr>
              <a:t>Einladung zu Ihrem Hilfsprojekt </a:t>
            </a:r>
          </a:p>
        </p:txBody>
      </p:sp>
      <p:sp>
        <p:nvSpPr>
          <p:cNvPr id="13" name="TextBox 12"/>
          <p:cNvSpPr txBox="1"/>
          <p:nvPr/>
        </p:nvSpPr>
        <p:spPr>
          <a:xfrm>
            <a:off x="445264" y="3034633"/>
            <a:ext cx="2493824" cy="2600712"/>
          </a:xfrm>
          <a:prstGeom prst="rect">
            <a:avLst/>
          </a:prstGeom>
          <a:solidFill>
            <a:schemeClr val="bg1"/>
          </a:solidFill>
        </p:spPr>
        <p:txBody>
          <a:bodyPr wrap="square" rtlCol="0">
            <a:spAutoFit/>
          </a:bodyPr>
          <a:lstStyle/>
          <a:p>
            <a:pPr>
              <a:spcAft>
                <a:spcPts val="600"/>
              </a:spcAft>
            </a:pPr>
            <a:r>
              <a:rPr lang="de-DE" sz="1600" b="1" dirty="0">
                <a:solidFill>
                  <a:srgbClr val="002F87"/>
                </a:solidFill>
                <a:latin typeface="Arial" charset="0"/>
                <a:ea typeface="Arial" charset="0"/>
                <a:cs typeface="Arial" charset="0"/>
              </a:rPr>
              <a:t>Suchen Sie und laden Sie auf jeder Ebene ein</a:t>
            </a:r>
          </a:p>
          <a:p>
            <a:r>
              <a:rPr lang="de-DE" sz="1400" dirty="0">
                <a:solidFill>
                  <a:srgbClr val="33373B">
                    <a:lumMod val="60000"/>
                    <a:lumOff val="40000"/>
                  </a:srgbClr>
                </a:solidFill>
                <a:latin typeface="Arial" charset="0"/>
                <a:ea typeface="Arial" charset="0"/>
                <a:cs typeface="Arial" charset="0"/>
              </a:rPr>
              <a:t>Machen Sie Ihr Hilfsprojekt durch die Einladung anderer zu Ihrer Activity zu einem Erfolg. Beteiligen Sie gesamte Clubs in Ihrem Distrikt, indem Sie sie in der Clubspalte auswählen, oder suchen Sie einzelne Mitglieder aus. </a:t>
            </a:r>
          </a:p>
        </p:txBody>
      </p:sp>
      <p:sp>
        <p:nvSpPr>
          <p:cNvPr id="15" name="TextBox 14"/>
          <p:cNvSpPr txBox="1"/>
          <p:nvPr/>
        </p:nvSpPr>
        <p:spPr>
          <a:xfrm>
            <a:off x="9959040" y="2682845"/>
            <a:ext cx="2116419" cy="2231380"/>
          </a:xfrm>
          <a:prstGeom prst="rect">
            <a:avLst/>
          </a:prstGeom>
          <a:solidFill>
            <a:schemeClr val="bg1"/>
          </a:solidFill>
        </p:spPr>
        <p:txBody>
          <a:bodyPr wrap="square" rtlCol="0">
            <a:spAutoFit/>
          </a:bodyPr>
          <a:lstStyle/>
          <a:p>
            <a:pPr>
              <a:spcAft>
                <a:spcPts val="600"/>
              </a:spcAft>
            </a:pPr>
            <a:r>
              <a:rPr lang="de-DE" sz="1600" b="1" dirty="0">
                <a:solidFill>
                  <a:srgbClr val="002F87"/>
                </a:solidFill>
                <a:latin typeface="Arial" charset="0"/>
                <a:ea typeface="Arial" charset="0"/>
                <a:cs typeface="Arial" charset="0"/>
              </a:rPr>
              <a:t>Verwalten Sie die Eingeladenen mit nur einigen Mausklicks</a:t>
            </a:r>
          </a:p>
          <a:p>
            <a:r>
              <a:rPr lang="de-DE" sz="1400" dirty="0">
                <a:solidFill>
                  <a:srgbClr val="33373B">
                    <a:lumMod val="60000"/>
                    <a:lumOff val="40000"/>
                  </a:srgbClr>
                </a:solidFill>
                <a:latin typeface="Arial" charset="0"/>
                <a:ea typeface="Arial" charset="0"/>
                <a:cs typeface="Arial" charset="0"/>
              </a:rPr>
              <a:t>Fügen Sie Eingeladene bei der Entwicklung Ihres Projekts in der rechten Spalte hinzu oder löschen Sie sie.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8621"/>
          <a:stretch/>
        </p:blipFill>
        <p:spPr>
          <a:xfrm>
            <a:off x="3526658" y="1070293"/>
            <a:ext cx="5844812" cy="545648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33154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bwMode="auto">
          <a:xfrm>
            <a:off x="2582790" y="5542205"/>
            <a:ext cx="540912" cy="382225"/>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16" name="Right Arrow 15"/>
          <p:cNvSpPr/>
          <p:nvPr/>
        </p:nvSpPr>
        <p:spPr bwMode="auto">
          <a:xfrm>
            <a:off x="2582790" y="2671481"/>
            <a:ext cx="540912" cy="412377"/>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smtClean="0">
              <a:solidFill>
                <a:srgbClr val="404040"/>
              </a:solidFill>
              <a:ea typeface="ヒラギノ角ゴ Pro W3" pitchFamily="84" charset="-128"/>
            </a:endParaRPr>
          </a:p>
        </p:txBody>
      </p:sp>
      <p:sp>
        <p:nvSpPr>
          <p:cNvPr id="4" name="Title 3"/>
          <p:cNvSpPr>
            <a:spLocks noGrp="1"/>
          </p:cNvSpPr>
          <p:nvPr>
            <p:ph type="title"/>
          </p:nvPr>
        </p:nvSpPr>
        <p:spPr>
          <a:xfrm>
            <a:off x="438753" y="189494"/>
            <a:ext cx="11379200" cy="545502"/>
          </a:xfrm>
        </p:spPr>
        <p:txBody>
          <a:bodyPr/>
          <a:lstStyle/>
          <a:p>
            <a:r>
              <a:rPr lang="de-DE" sz="3200" b="1">
                <a:solidFill>
                  <a:srgbClr val="0A5496"/>
                </a:solidFill>
                <a:latin typeface="Arial" panose="020B0604020202020204" pitchFamily="34" charset="0"/>
                <a:ea typeface="Arial" charset="0"/>
                <a:cs typeface="Arial" panose="020B0604020202020204" pitchFamily="34" charset="0"/>
              </a:rPr>
              <a:t>Würdigen Sie Ihre Resultate und teilen Sie sie mit </a:t>
            </a:r>
          </a:p>
        </p:txBody>
      </p:sp>
      <p:sp>
        <p:nvSpPr>
          <p:cNvPr id="13" name="TextBox 12"/>
          <p:cNvSpPr txBox="1"/>
          <p:nvPr/>
        </p:nvSpPr>
        <p:spPr>
          <a:xfrm>
            <a:off x="242291" y="2053688"/>
            <a:ext cx="2458406" cy="2169825"/>
          </a:xfrm>
          <a:prstGeom prst="rect">
            <a:avLst/>
          </a:prstGeom>
          <a:solidFill>
            <a:schemeClr val="bg1"/>
          </a:solidFill>
        </p:spPr>
        <p:txBody>
          <a:bodyPr wrap="square" rtlCol="0">
            <a:spAutoFit/>
          </a:bodyPr>
          <a:lstStyle/>
          <a:p>
            <a:pPr>
              <a:spcAft>
                <a:spcPts val="600"/>
              </a:spcAft>
            </a:pPr>
            <a:r>
              <a:rPr lang="de-DE" sz="1600" b="1" dirty="0">
                <a:solidFill>
                  <a:srgbClr val="002F87"/>
                </a:solidFill>
                <a:latin typeface="Arial" charset="0"/>
                <a:ea typeface="Arial" charset="0"/>
                <a:cs typeface="Arial" charset="0"/>
              </a:rPr>
              <a:t>Würdigen Sie Ihre Hilfeleistungen</a:t>
            </a:r>
          </a:p>
          <a:p>
            <a:r>
              <a:rPr lang="de-DE" sz="1400" dirty="0">
                <a:solidFill>
                  <a:srgbClr val="33373B">
                    <a:lumMod val="60000"/>
                    <a:lumOff val="40000"/>
                  </a:srgbClr>
                </a:solidFill>
                <a:latin typeface="Arial" charset="0"/>
                <a:ea typeface="Arial" charset="0"/>
                <a:cs typeface="Arial" charset="0"/>
              </a:rPr>
              <a:t>Mit der Meldung Ihres Projekts würdigen Sie die positiven Auswirkungen Ihrer geleisteten Hilfe vor Ort. Teilen Sie mit, was durch Ihr Hilfsprojekt nachweisbar geleistet wurde.</a:t>
            </a:r>
          </a:p>
        </p:txBody>
      </p:sp>
      <p:sp>
        <p:nvSpPr>
          <p:cNvPr id="10" name="TextBox 9"/>
          <p:cNvSpPr txBox="1"/>
          <p:nvPr/>
        </p:nvSpPr>
        <p:spPr>
          <a:xfrm>
            <a:off x="242291" y="4529149"/>
            <a:ext cx="2458406" cy="2169825"/>
          </a:xfrm>
          <a:prstGeom prst="rect">
            <a:avLst/>
          </a:prstGeom>
          <a:solidFill>
            <a:schemeClr val="bg1"/>
          </a:solidFill>
        </p:spPr>
        <p:txBody>
          <a:bodyPr wrap="square" rtlCol="0">
            <a:spAutoFit/>
          </a:bodyPr>
          <a:lstStyle/>
          <a:p>
            <a:pPr>
              <a:spcAft>
                <a:spcPts val="600"/>
              </a:spcAft>
            </a:pPr>
            <a:r>
              <a:rPr lang="de-DE" sz="1600" b="1" dirty="0">
                <a:solidFill>
                  <a:srgbClr val="002F87"/>
                </a:solidFill>
                <a:latin typeface="Arial" charset="0"/>
                <a:ea typeface="Arial" charset="0"/>
                <a:cs typeface="Arial" charset="0"/>
              </a:rPr>
              <a:t>Berichten Sie über die Zahlen hinaus</a:t>
            </a:r>
          </a:p>
          <a:p>
            <a:r>
              <a:rPr lang="de-DE" sz="1400" dirty="0">
                <a:solidFill>
                  <a:srgbClr val="33373B">
                    <a:lumMod val="60000"/>
                    <a:lumOff val="40000"/>
                  </a:srgbClr>
                </a:solidFill>
                <a:latin typeface="Arial" charset="0"/>
                <a:ea typeface="Arial" charset="0"/>
                <a:cs typeface="Arial" charset="0"/>
              </a:rPr>
              <a:t>Im Feld Kommunale Ergebnisse können Sie den positiven Auswirkungen Ihres Engagements weitere Einzelheiten hinzufügen. Berichten Sie über Ihre Zuwendung.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822" y="1144116"/>
            <a:ext cx="6222861" cy="5559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184220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F7C65CC-AE63-4C4B-B96F-85C1C24891D7}"/>
              </a:ext>
            </a:extLst>
          </p:cNvPr>
          <p:cNvSpPr/>
          <p:nvPr/>
        </p:nvSpPr>
        <p:spPr>
          <a:xfrm>
            <a:off x="5370872" y="32705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6"/>
          <p:cNvSpPr>
            <a:spLocks noGrp="1"/>
          </p:cNvSpPr>
          <p:nvPr>
            <p:ph type="body" sz="quarter" idx="12"/>
          </p:nvPr>
        </p:nvSpPr>
        <p:spPr>
          <a:xfrm>
            <a:off x="1961080" y="2483189"/>
            <a:ext cx="8512007" cy="445043"/>
          </a:xfrm>
        </p:spPr>
        <p:txBody>
          <a:bodyPr>
            <a:noAutofit/>
          </a:bodyPr>
          <a:lstStyle/>
          <a:p>
            <a:r>
              <a:rPr lang="de-DE" sz="3600"/>
              <a:t>Vorbereitung von Clubs auf MyLion</a:t>
            </a:r>
          </a:p>
        </p:txBody>
      </p:sp>
      <p:sp>
        <p:nvSpPr>
          <p:cNvPr id="7" name="Text Placeholder 6"/>
          <p:cNvSpPr txBox="1">
            <a:spLocks/>
          </p:cNvSpPr>
          <p:nvPr/>
        </p:nvSpPr>
        <p:spPr>
          <a:xfrm>
            <a:off x="1788360" y="3532277"/>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b="0" i="1">
                <a:solidFill>
                  <a:prstClr val="white"/>
                </a:solidFill>
              </a:rPr>
              <a:t>Anmeldung</a:t>
            </a:r>
          </a:p>
        </p:txBody>
      </p:sp>
    </p:spTree>
    <p:extLst>
      <p:ext uri="{BB962C8B-B14F-4D97-AF65-F5344CB8AC3E}">
        <p14:creationId xmlns:p14="http://schemas.microsoft.com/office/powerpoint/2010/main" val="313551887"/>
      </p:ext>
    </p:extLst>
  </p:cSld>
  <p:clrMapOvr>
    <a:masterClrMapping/>
  </p:clrMapOvr>
  <mc:AlternateContent xmlns:mc="http://schemas.openxmlformats.org/markup-compatibility/2006" xmlns:p14="http://schemas.microsoft.com/office/powerpoint/2010/main">
    <mc:Choice Requires="p14">
      <p:transition spd="slow" p14:dur="2000" advTm="17208"/>
    </mc:Choice>
    <mc:Fallback xmlns="">
      <p:transition spd="slow" advTm="1720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574983"/>
            <a:ext cx="8686801" cy="533400"/>
          </a:xfrm>
        </p:spPr>
        <p:txBody>
          <a:bodyPr/>
          <a:lstStyle/>
          <a:p>
            <a:r>
              <a:rPr lang="de-DE"/>
              <a:t>Vorbereitung Ihres Distrikts auf MyLoin</a:t>
            </a:r>
          </a:p>
        </p:txBody>
      </p:sp>
      <p:sp>
        <p:nvSpPr>
          <p:cNvPr id="3" name="Text Placeholder 2"/>
          <p:cNvSpPr>
            <a:spLocks noGrp="1"/>
          </p:cNvSpPr>
          <p:nvPr>
            <p:ph type="body" sz="quarter" idx="10"/>
          </p:nvPr>
        </p:nvSpPr>
        <p:spPr>
          <a:xfrm>
            <a:off x="762001" y="1319251"/>
            <a:ext cx="8891427" cy="406808"/>
          </a:xfrm>
        </p:spPr>
        <p:txBody>
          <a:bodyPr/>
          <a:lstStyle/>
          <a:p>
            <a:pPr marL="334963" indent="-334963">
              <a:spcAft>
                <a:spcPts val="600"/>
              </a:spcAft>
            </a:pPr>
            <a:r>
              <a:rPr lang="de-DE" sz="1800"/>
              <a:t>Es gibt vieles, das Sie tun können, um die Clubs in Ihrem Distrikt erfolgreich auf MyLion vorzubereiten.</a:t>
            </a:r>
          </a:p>
          <a:p>
            <a:pPr marL="334963" indent="-334963"/>
            <a:endParaRPr lang="en-US" sz="1400" dirty="0" smtClean="0">
              <a:solidFill>
                <a:srgbClr val="33373B"/>
              </a:solidFill>
            </a:endParaRPr>
          </a:p>
          <a:p>
            <a:pPr marL="334963" indent="-334963"/>
            <a:endParaRPr lang="en-US" sz="1400" dirty="0">
              <a:solidFill>
                <a:srgbClr val="33373B"/>
              </a:solidFill>
            </a:endParaRPr>
          </a:p>
          <a:p>
            <a:pPr marL="334963" indent="-334963"/>
            <a:endParaRPr lang="en-US" sz="1400" dirty="0">
              <a:solidFill>
                <a:srgbClr val="33373B"/>
              </a:solidFill>
            </a:endParaRPr>
          </a:p>
          <a:p>
            <a:endParaRPr lang="en-US" dirty="0"/>
          </a:p>
        </p:txBody>
      </p:sp>
      <p:sp>
        <p:nvSpPr>
          <p:cNvPr id="6" name="TextBox 5"/>
          <p:cNvSpPr txBox="1"/>
          <p:nvPr/>
        </p:nvSpPr>
        <p:spPr>
          <a:xfrm>
            <a:off x="1460644" y="2681196"/>
            <a:ext cx="4572000" cy="2139047"/>
          </a:xfrm>
          <a:prstGeom prst="rect">
            <a:avLst/>
          </a:prstGeom>
          <a:noFill/>
        </p:spPr>
        <p:txBody>
          <a:bodyPr wrap="square" rtlCol="0">
            <a:spAutoFit/>
          </a:bodyPr>
          <a:lstStyle/>
          <a:p>
            <a:pPr marL="334963" indent="-334963">
              <a:spcAft>
                <a:spcPts val="600"/>
              </a:spcAft>
            </a:pPr>
            <a:r>
              <a:rPr lang="de-DE" sz="3200">
                <a:solidFill>
                  <a:srgbClr val="002F87"/>
                </a:solidFill>
                <a:latin typeface="Arial" panose="020B0604020202020204" pitchFamily="34" charset="0"/>
                <a:cs typeface="Arial" panose="020B0604020202020204" pitchFamily="34" charset="0"/>
              </a:rPr>
              <a:t>Aktualisierung von MyLCI</a:t>
            </a:r>
          </a:p>
          <a:p>
            <a:pPr marL="457200" indent="-457200">
              <a:buFont typeface="Arial" panose="020B0604020202020204" pitchFamily="34" charset="0"/>
              <a:buChar char="•"/>
            </a:pPr>
            <a:r>
              <a:rPr lang="de-DE" sz="3200">
                <a:solidFill>
                  <a:srgbClr val="33373B"/>
                </a:solidFill>
                <a:latin typeface="Arial" panose="020B0604020202020204" pitchFamily="34" charset="0"/>
                <a:cs typeface="Arial" panose="020B0604020202020204" pitchFamily="34" charset="0"/>
              </a:rPr>
              <a:t>E-Mail</a:t>
            </a:r>
          </a:p>
          <a:p>
            <a:pPr marL="457200" indent="-457200">
              <a:buFont typeface="Arial" panose="020B0604020202020204" pitchFamily="34" charset="0"/>
              <a:buChar char="•"/>
            </a:pPr>
            <a:r>
              <a:rPr lang="de-DE" sz="3200">
                <a:solidFill>
                  <a:srgbClr val="33373B"/>
                </a:solidFill>
                <a:latin typeface="Arial" panose="020B0604020202020204" pitchFamily="34" charset="0"/>
                <a:cs typeface="Arial" panose="020B0604020202020204" pitchFamily="34" charset="0"/>
              </a:rPr>
              <a:t>Mobiltelefon</a:t>
            </a:r>
          </a:p>
          <a:p>
            <a:pPr marL="334963" indent="-334963"/>
            <a:endParaRPr lang="en-US" sz="3200" dirty="0">
              <a:solidFill>
                <a:srgbClr val="33373B"/>
              </a:solidFill>
            </a:endParaRPr>
          </a:p>
        </p:txBody>
      </p:sp>
      <p:sp>
        <p:nvSpPr>
          <p:cNvPr id="7" name="TextBox 6"/>
          <p:cNvSpPr txBox="1"/>
          <p:nvPr/>
        </p:nvSpPr>
        <p:spPr>
          <a:xfrm>
            <a:off x="6575459" y="2434975"/>
            <a:ext cx="4530904" cy="2631490"/>
          </a:xfrm>
          <a:prstGeom prst="rect">
            <a:avLst/>
          </a:prstGeom>
          <a:noFill/>
        </p:spPr>
        <p:txBody>
          <a:bodyPr wrap="square" rtlCol="0">
            <a:spAutoFit/>
          </a:bodyPr>
          <a:lstStyle/>
          <a:p>
            <a:pPr>
              <a:spcAft>
                <a:spcPts val="600"/>
              </a:spcAft>
            </a:pPr>
            <a:r>
              <a:rPr lang="de-DE" sz="3200">
                <a:solidFill>
                  <a:srgbClr val="002F87"/>
                </a:solidFill>
                <a:latin typeface="Arial" panose="020B0604020202020204" pitchFamily="34" charset="0"/>
                <a:cs typeface="Arial" panose="020B0604020202020204" pitchFamily="34" charset="0"/>
              </a:rPr>
              <a:t>Teilen Sie Ihren Mitgliedern ihre Mitgliedsnummern mit</a:t>
            </a:r>
          </a:p>
          <a:p>
            <a:pPr marL="457200" indent="-457200">
              <a:buFont typeface="Arial" panose="020B0604020202020204" pitchFamily="34" charset="0"/>
              <a:buChar char="•"/>
            </a:pPr>
            <a:r>
              <a:rPr lang="de-DE" sz="3200">
                <a:solidFill>
                  <a:srgbClr val="33373B"/>
                </a:solidFill>
                <a:latin typeface="Arial" panose="020B0604020202020204" pitchFamily="34" charset="0"/>
                <a:cs typeface="Arial" panose="020B0604020202020204" pitchFamily="34" charset="0"/>
              </a:rPr>
              <a:t>Senden Sie sie per E-Mail</a:t>
            </a:r>
          </a:p>
          <a:p>
            <a:pPr marL="457200" indent="-457200">
              <a:buFont typeface="Arial" panose="020B0604020202020204" pitchFamily="34" charset="0"/>
              <a:buChar char="•"/>
            </a:pPr>
            <a:r>
              <a:rPr lang="de-DE" sz="3200">
                <a:solidFill>
                  <a:srgbClr val="33373B"/>
                </a:solidFill>
                <a:latin typeface="Arial" panose="020B0604020202020204" pitchFamily="34" charset="0"/>
                <a:cs typeface="Arial" panose="020B0604020202020204" pitchFamily="34" charset="0"/>
              </a:rPr>
              <a:t>Schicken Sie sie als SMS</a:t>
            </a:r>
          </a:p>
          <a:p>
            <a:pPr marL="457200" indent="-457200">
              <a:buFont typeface="Arial" panose="020B0604020202020204" pitchFamily="34" charset="0"/>
              <a:buChar char="•"/>
            </a:pPr>
            <a:r>
              <a:rPr lang="de-DE" sz="3200">
                <a:solidFill>
                  <a:srgbClr val="33373B"/>
                </a:solidFill>
                <a:latin typeface="Arial" panose="020B0604020202020204" pitchFamily="34" charset="0"/>
                <a:cs typeface="Arial" panose="020B0604020202020204" pitchFamily="34" charset="0"/>
              </a:rPr>
              <a:t>Drucken Sie sie aus</a:t>
            </a:r>
          </a:p>
        </p:txBody>
      </p:sp>
    </p:spTree>
    <p:extLst>
      <p:ext uri="{BB962C8B-B14F-4D97-AF65-F5344CB8AC3E}">
        <p14:creationId xmlns:p14="http://schemas.microsoft.com/office/powerpoint/2010/main" val="1396143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85800" y="749369"/>
            <a:ext cx="3403420" cy="420052"/>
          </a:xfrm>
        </p:spPr>
        <p:txBody>
          <a:bodyPr/>
          <a:lstStyle/>
          <a:p>
            <a:endParaRPr lang="en-US" dirty="0">
              <a:solidFill>
                <a:srgbClr val="082E87"/>
              </a:solidFill>
              <a:latin typeface="Arial" charset="0"/>
              <a:ea typeface="Arial" charset="0"/>
              <a:cs typeface="Arial" charset="0"/>
            </a:endParaRPr>
          </a:p>
          <a:p>
            <a:r>
              <a:rPr lang="en-US" sz="3200" dirty="0" err="1" smtClean="0">
                <a:solidFill>
                  <a:srgbClr val="082E87"/>
                </a:solidFill>
                <a:latin typeface="Arial" charset="0"/>
                <a:ea typeface="Arial" charset="0"/>
                <a:cs typeface="Arial" charset="0"/>
              </a:rPr>
              <a:t>Anmeldetipps</a:t>
            </a:r>
            <a:r>
              <a:rPr lang="en-US" sz="3200" dirty="0" smtClean="0">
                <a:solidFill>
                  <a:srgbClr val="082E87"/>
                </a:solidFill>
                <a:latin typeface="Arial" charset="0"/>
                <a:ea typeface="Arial" charset="0"/>
                <a:cs typeface="Arial" charset="0"/>
              </a:rPr>
              <a:t> </a:t>
            </a:r>
            <a:endParaRPr lang="en-US" sz="3200" b="0" dirty="0">
              <a:solidFill>
                <a:srgbClr val="082E87"/>
              </a:solidFill>
              <a:latin typeface="Arial" charset="0"/>
              <a:ea typeface="Arial" charset="0"/>
              <a:cs typeface="Arial" charset="0"/>
            </a:endParaRPr>
          </a:p>
          <a:p>
            <a:endParaRPr lang="en-US" dirty="0"/>
          </a:p>
        </p:txBody>
      </p:sp>
      <p:graphicFrame>
        <p:nvGraphicFramePr>
          <p:cNvPr id="12" name="Diagram 11"/>
          <p:cNvGraphicFramePr/>
          <p:nvPr>
            <p:extLst/>
          </p:nvPr>
        </p:nvGraphicFramePr>
        <p:xfrm>
          <a:off x="906162" y="998156"/>
          <a:ext cx="10470292" cy="4707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685800" y="5705955"/>
            <a:ext cx="4769254" cy="307777"/>
          </a:xfrm>
          <a:prstGeom prst="rect">
            <a:avLst/>
          </a:prstGeom>
        </p:spPr>
        <p:txBody>
          <a:bodyPr wrap="none">
            <a:spAutoFit/>
          </a:bodyPr>
          <a:lstStyle/>
          <a:p>
            <a:pPr fontAlgn="base">
              <a:spcBef>
                <a:spcPct val="0"/>
              </a:spcBef>
              <a:spcAft>
                <a:spcPct val="0"/>
              </a:spcAft>
            </a:pPr>
            <a:r>
              <a:rPr lang="en-US" sz="1400" i="1" dirty="0">
                <a:solidFill>
                  <a:prstClr val="white">
                    <a:lumMod val="75000"/>
                  </a:prstClr>
                </a:solidFill>
                <a:latin typeface="Arial" pitchFamily="34" charset="0"/>
                <a:ea typeface="ヒラギノ角ゴ Pro W3" pitchFamily="125" charset="-128"/>
              </a:rPr>
              <a:t>https://lci-auth-app-prod.azurewebsites.net/account/login?</a:t>
            </a:r>
          </a:p>
        </p:txBody>
      </p:sp>
      <p:sp>
        <p:nvSpPr>
          <p:cNvPr id="5" name="Background - Solid">
            <a:extLst>
              <a:ext uri="{FF2B5EF4-FFF2-40B4-BE49-F238E27FC236}">
                <a16:creationId xmlns="" xmlns:a16="http://schemas.microsoft.com/office/drawing/2014/main" id="{174EB029-EB25-F14E-82EC-34DB9CC77009}"/>
              </a:ext>
            </a:extLst>
          </p:cNvPr>
          <p:cNvSpPr/>
          <p:nvPr/>
        </p:nvSpPr>
        <p:spPr>
          <a:xfrm>
            <a:off x="0" y="0"/>
            <a:ext cx="12192000" cy="59697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7" name="Header Copy">
            <a:extLst>
              <a:ext uri="{FF2B5EF4-FFF2-40B4-BE49-F238E27FC236}">
                <a16:creationId xmlns="" xmlns:a16="http://schemas.microsoft.com/office/drawing/2014/main" id="{9BB7F191-07EB-F14E-A1F5-F82524540F68}"/>
              </a:ext>
            </a:extLst>
          </p:cNvPr>
          <p:cNvSpPr txBox="1">
            <a:spLocks/>
          </p:cNvSpPr>
          <p:nvPr/>
        </p:nvSpPr>
        <p:spPr>
          <a:xfrm>
            <a:off x="304800" y="233781"/>
            <a:ext cx="5672943" cy="53519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kern="0" dirty="0">
                <a:solidFill>
                  <a:prstClr val="white"/>
                </a:solidFill>
              </a:rPr>
              <a:t>Category title</a:t>
            </a:r>
          </a:p>
        </p:txBody>
      </p:sp>
      <p:sp>
        <p:nvSpPr>
          <p:cNvPr id="9" name="Header Copy">
            <a:extLst>
              <a:ext uri="{FF2B5EF4-FFF2-40B4-BE49-F238E27FC236}">
                <a16:creationId xmlns="" xmlns:a16="http://schemas.microsoft.com/office/drawing/2014/main" id="{F9CCD1EE-81CA-C54B-AE9F-3D53EE2B3FEA}"/>
              </a:ext>
            </a:extLst>
          </p:cNvPr>
          <p:cNvSpPr txBox="1">
            <a:spLocks/>
          </p:cNvSpPr>
          <p:nvPr/>
        </p:nvSpPr>
        <p:spPr>
          <a:xfrm>
            <a:off x="457200" y="386181"/>
            <a:ext cx="5672943" cy="53519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18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600" kern="0" dirty="0">
                <a:solidFill>
                  <a:prstClr val="white"/>
                </a:solidFill>
              </a:rPr>
              <a:t>Category title</a:t>
            </a:r>
          </a:p>
        </p:txBody>
      </p:sp>
    </p:spTree>
    <p:extLst>
      <p:ext uri="{BB962C8B-B14F-4D97-AF65-F5344CB8AC3E}">
        <p14:creationId xmlns:p14="http://schemas.microsoft.com/office/powerpoint/2010/main" val="2547703989"/>
      </p:ext>
    </p:extLst>
  </p:cSld>
  <p:clrMapOvr>
    <a:masterClrMapping/>
  </p:clrMapOvr>
  <mc:AlternateContent xmlns:mc="http://schemas.openxmlformats.org/markup-compatibility/2006" xmlns:p14="http://schemas.microsoft.com/office/powerpoint/2010/main">
    <mc:Choice Requires="p14">
      <p:transition spd="slow" p14:dur="2000" advTm="57674"/>
    </mc:Choice>
    <mc:Fallback xmlns="">
      <p:transition spd="slow" advTm="5767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B1F6666-716B-CE47-81E9-31CA35601050}"/>
              </a:ext>
            </a:extLst>
          </p:cNvPr>
          <p:cNvSpPr>
            <a:spLocks noGrp="1"/>
          </p:cNvSpPr>
          <p:nvPr>
            <p:ph type="body" sz="quarter" idx="12"/>
          </p:nvPr>
        </p:nvSpPr>
        <p:spPr>
          <a:xfrm>
            <a:off x="2106911" y="2175955"/>
            <a:ext cx="8039816" cy="813084"/>
          </a:xfrm>
        </p:spPr>
        <p:txBody>
          <a:bodyPr/>
          <a:lstStyle/>
          <a:p>
            <a:r>
              <a:rPr lang="de-DE" sz="3600"/>
              <a:t>In Kürze verfügbar</a:t>
            </a:r>
          </a:p>
        </p:txBody>
      </p:sp>
      <p:sp>
        <p:nvSpPr>
          <p:cNvPr id="3" name="Text Placeholder 2">
            <a:extLst>
              <a:ext uri="{FF2B5EF4-FFF2-40B4-BE49-F238E27FC236}">
                <a16:creationId xmlns:a16="http://schemas.microsoft.com/office/drawing/2014/main" xmlns="" id="{2A879499-0E41-B14D-BEDB-6ECEABFE3813}"/>
              </a:ext>
            </a:extLst>
          </p:cNvPr>
          <p:cNvSpPr txBox="1">
            <a:spLocks/>
          </p:cNvSpPr>
          <p:nvPr/>
        </p:nvSpPr>
        <p:spPr>
          <a:xfrm>
            <a:off x="3897971" y="3799512"/>
            <a:ext cx="4457700" cy="40139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350" kern="0" dirty="0">
              <a:solidFill>
                <a:srgbClr val="33373B"/>
              </a:solidFill>
            </a:endParaRPr>
          </a:p>
        </p:txBody>
      </p:sp>
      <p:sp>
        <p:nvSpPr>
          <p:cNvPr id="5" name="Rectangle 4">
            <a:extLst>
              <a:ext uri="{FF2B5EF4-FFF2-40B4-BE49-F238E27FC236}">
                <a16:creationId xmlns:a16="http://schemas.microsoft.com/office/drawing/2014/main" xmlns="" id="{BD65EB6A-46D9-934C-9636-FC3E79DE6126}"/>
              </a:ext>
            </a:extLst>
          </p:cNvPr>
          <p:cNvSpPr/>
          <p:nvPr/>
        </p:nvSpPr>
        <p:spPr>
          <a:xfrm>
            <a:off x="5401690" y="340437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288842730"/>
      </p:ext>
    </p:extLst>
  </p:cSld>
  <p:clrMapOvr>
    <a:masterClrMapping/>
  </p:clrMapOvr>
  <mc:AlternateContent xmlns:mc="http://schemas.openxmlformats.org/markup-compatibility/2006" xmlns:p14="http://schemas.microsoft.com/office/powerpoint/2010/main">
    <mc:Choice Requires="p14">
      <p:transition spd="slow" p14:dur="2000" advTm="11876"/>
    </mc:Choice>
    <mc:Fallback xmlns="">
      <p:transition spd="slow" advTm="11876"/>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533400" y="1676400"/>
            <a:ext cx="11446267" cy="4272337"/>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349415" indent="-349415">
              <a:spcAft>
                <a:spcPts val="1200"/>
              </a:spcAft>
            </a:pPr>
            <a:r>
              <a:rPr lang="de-DE" sz="3200">
                <a:solidFill>
                  <a:srgbClr val="33373B">
                    <a:lumMod val="60000"/>
                    <a:lumOff val="40000"/>
                  </a:srgbClr>
                </a:solidFill>
              </a:rPr>
              <a:t>Ihre Informationen zum Einloggen bei MyLion werden Ihre universellen Benutzernamen und Ihr Passwort, SOWOHL für MyLCI als auch für MyLion sein</a:t>
            </a:r>
          </a:p>
          <a:p>
            <a:pPr marL="349415" indent="-349415">
              <a:spcAft>
                <a:spcPts val="1200"/>
              </a:spcAft>
            </a:pPr>
            <a:r>
              <a:rPr lang="de-DE" sz="3200">
                <a:solidFill>
                  <a:srgbClr val="33373B">
                    <a:lumMod val="60000"/>
                    <a:lumOff val="40000"/>
                  </a:srgbClr>
                </a:solidFill>
              </a:rPr>
              <a:t>Online-Hilfe mit Nachweis während der Anmeldung</a:t>
            </a:r>
          </a:p>
          <a:p>
            <a:pPr marL="349415" indent="-349415">
              <a:spcAft>
                <a:spcPts val="1200"/>
              </a:spcAft>
            </a:pPr>
            <a:r>
              <a:rPr lang="de-DE" sz="3200">
                <a:solidFill>
                  <a:srgbClr val="33373B">
                    <a:lumMod val="60000"/>
                    <a:lumOff val="40000"/>
                  </a:srgbClr>
                </a:solidFill>
              </a:rPr>
              <a:t>Zentrale Activities und zusätzliche Kategorien für Hilfsprojekte</a:t>
            </a:r>
          </a:p>
          <a:p>
            <a:pPr marL="349415" indent="-349415">
              <a:spcAft>
                <a:spcPts val="1200"/>
              </a:spcAft>
            </a:pPr>
            <a:r>
              <a:rPr lang="de-DE" sz="3200">
                <a:solidFill>
                  <a:srgbClr val="33373B">
                    <a:lumMod val="60000"/>
                    <a:lumOff val="40000"/>
                  </a:srgbClr>
                </a:solidFill>
              </a:rPr>
              <a:t>Planung und Meldung von Hilfsaktivitäten des Distrikts</a:t>
            </a:r>
          </a:p>
        </p:txBody>
      </p:sp>
      <p:sp>
        <p:nvSpPr>
          <p:cNvPr id="7" name="Title 1"/>
          <p:cNvSpPr>
            <a:spLocks noGrp="1"/>
          </p:cNvSpPr>
          <p:nvPr>
            <p:ph type="body" sz="quarter" idx="12"/>
          </p:nvPr>
        </p:nvSpPr>
        <p:spPr>
          <a:xfrm>
            <a:off x="533400" y="685800"/>
            <a:ext cx="6209629" cy="445043"/>
          </a:xfrm>
        </p:spPr>
        <p:txBody>
          <a:bodyPr>
            <a:noAutofit/>
          </a:bodyPr>
          <a:lstStyle/>
          <a:p>
            <a:r>
              <a:rPr lang="de-DE" sz="3600"/>
              <a:t>Bald auf MyLion verfügbar</a:t>
            </a:r>
          </a:p>
        </p:txBody>
      </p:sp>
    </p:spTree>
    <p:extLst>
      <p:ext uri="{BB962C8B-B14F-4D97-AF65-F5344CB8AC3E}">
        <p14:creationId xmlns:p14="http://schemas.microsoft.com/office/powerpoint/2010/main" val="3060710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85800" y="724627"/>
            <a:ext cx="7462520" cy="445043"/>
          </a:xfrm>
        </p:spPr>
        <p:txBody>
          <a:bodyPr/>
          <a:lstStyle/>
          <a:p>
            <a:r>
              <a:rPr lang="de-DE" sz="3600"/>
              <a:t>Was wir Distrikten und Clubs demnächst zur Verfügung stellen </a:t>
            </a:r>
          </a:p>
        </p:txBody>
      </p:sp>
      <p:sp>
        <p:nvSpPr>
          <p:cNvPr id="3" name="Text Placeholder 2"/>
          <p:cNvSpPr txBox="1">
            <a:spLocks/>
          </p:cNvSpPr>
          <p:nvPr/>
        </p:nvSpPr>
        <p:spPr>
          <a:xfrm>
            <a:off x="685800" y="1437249"/>
            <a:ext cx="10337800" cy="4272337"/>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endParaRPr lang="en-US" dirty="0">
              <a:solidFill>
                <a:srgbClr val="33373B"/>
              </a:solidFill>
            </a:endParaRPr>
          </a:p>
          <a:p>
            <a:pPr marL="514350" lvl="1" indent="-514350">
              <a:spcAft>
                <a:spcPts val="1200"/>
              </a:spcAft>
              <a:buFont typeface="Arial" panose="020B0604020202020204" pitchFamily="34" charset="0"/>
              <a:buChar char="•"/>
            </a:pPr>
            <a:r>
              <a:rPr lang="de-DE" sz="3200">
                <a:solidFill>
                  <a:srgbClr val="33373B">
                    <a:lumMod val="60000"/>
                    <a:lumOff val="40000"/>
                  </a:srgbClr>
                </a:solidFill>
              </a:rPr>
              <a:t>Weitere E-Mails und Anleitungen zum universellen Einloggen</a:t>
            </a:r>
          </a:p>
          <a:p>
            <a:pPr marL="514350" lvl="1" indent="-514350">
              <a:spcAft>
                <a:spcPts val="1200"/>
              </a:spcAft>
              <a:buFont typeface="Arial" panose="020B0604020202020204" pitchFamily="34" charset="0"/>
              <a:buChar char="•"/>
            </a:pPr>
            <a:r>
              <a:rPr lang="de-DE" sz="3200">
                <a:solidFill>
                  <a:srgbClr val="33373B">
                    <a:lumMod val="60000"/>
                    <a:lumOff val="40000"/>
                  </a:srgbClr>
                </a:solidFill>
              </a:rPr>
              <a:t>Webinare auf Club-Ebene, mit Schwerpunkt auf die wichtigsten Funktionen </a:t>
            </a:r>
          </a:p>
          <a:p>
            <a:pPr marL="514350" lvl="1" indent="-514350">
              <a:spcAft>
                <a:spcPts val="1200"/>
              </a:spcAft>
              <a:buFont typeface="Arial" panose="020B0604020202020204" pitchFamily="34" charset="0"/>
              <a:buChar char="•"/>
            </a:pPr>
            <a:r>
              <a:rPr lang="de-DE" sz="3200">
                <a:solidFill>
                  <a:srgbClr val="33373B">
                    <a:lumMod val="60000"/>
                    <a:lumOff val="40000"/>
                  </a:srgbClr>
                </a:solidFill>
              </a:rPr>
              <a:t>Eine neue Seite zum Einloggen bei MyLion, mit Links zu Ressourcen zur Unterstützung</a:t>
            </a:r>
          </a:p>
        </p:txBody>
      </p:sp>
    </p:spTree>
    <p:extLst>
      <p:ext uri="{BB962C8B-B14F-4D97-AF65-F5344CB8AC3E}">
        <p14:creationId xmlns:p14="http://schemas.microsoft.com/office/powerpoint/2010/main" val="25432520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Title 1"/>
          <p:cNvSpPr txBox="1">
            <a:spLocks/>
          </p:cNvSpPr>
          <p:nvPr/>
        </p:nvSpPr>
        <p:spPr>
          <a:xfrm>
            <a:off x="2218039" y="1703817"/>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de-DE" sz="4800" b="1">
                <a:solidFill>
                  <a:prstClr val="white"/>
                </a:solidFill>
                <a:latin typeface="Helvetica Neue" charset="0"/>
                <a:ea typeface="Helvetica Neue" charset="0"/>
                <a:cs typeface="Helvetica Neue" charset="0"/>
              </a:rPr>
              <a:t>Gibt es Fragen?</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3171770" y="6248400"/>
            <a:ext cx="3399810" cy="338554"/>
          </a:xfrm>
          <a:prstGeom prst="rect">
            <a:avLst/>
          </a:prstGeom>
          <a:noFill/>
        </p:spPr>
        <p:txBody>
          <a:bodyPr wrap="square" rtlCol="0">
            <a:spAutoFit/>
          </a:bodyPr>
          <a:lstStyle/>
          <a:p>
            <a:pPr fontAlgn="base">
              <a:spcBef>
                <a:spcPct val="0"/>
              </a:spcBef>
              <a:spcAft>
                <a:spcPct val="0"/>
              </a:spcAft>
            </a:pPr>
            <a:r>
              <a:rPr lang="de-DE" sz="1600" b="1">
                <a:solidFill>
                  <a:prstClr val="white"/>
                </a:solidFill>
                <a:latin typeface="Arial" pitchFamily="34" charset="0"/>
                <a:ea typeface="ヒラギノ角ゴ Pro W3" pitchFamily="125" charset="-128"/>
              </a:rPr>
              <a:t>© 2018 Lions Clubs International</a:t>
            </a:r>
          </a:p>
        </p:txBody>
      </p:sp>
      <p:sp>
        <p:nvSpPr>
          <p:cNvPr id="8" name="TextBox 7"/>
          <p:cNvSpPr txBox="1"/>
          <p:nvPr/>
        </p:nvSpPr>
        <p:spPr>
          <a:xfrm>
            <a:off x="6829370" y="6248400"/>
            <a:ext cx="1752600" cy="338554"/>
          </a:xfrm>
          <a:prstGeom prst="rect">
            <a:avLst/>
          </a:prstGeom>
          <a:noFill/>
        </p:spPr>
        <p:txBody>
          <a:bodyPr wrap="square" rtlCol="0">
            <a:spAutoFit/>
          </a:bodyPr>
          <a:lstStyle/>
          <a:p>
            <a:pPr fontAlgn="base">
              <a:spcBef>
                <a:spcPct val="0"/>
              </a:spcBef>
              <a:spcAft>
                <a:spcPct val="0"/>
              </a:spcAft>
            </a:pPr>
            <a:r>
              <a:rPr lang="de-DE" sz="1600" b="1">
                <a:solidFill>
                  <a:prstClr val="white"/>
                </a:solidFill>
                <a:latin typeface="Arial" pitchFamily="34" charset="0"/>
                <a:ea typeface="ヒラギノ角ゴ Pro W3" pitchFamily="125" charset="-128"/>
              </a:rPr>
              <a:t>Februar 2019</a:t>
            </a:r>
          </a:p>
        </p:txBody>
      </p:sp>
    </p:spTree>
    <p:extLst>
      <p:ext uri="{BB962C8B-B14F-4D97-AF65-F5344CB8AC3E}">
        <p14:creationId xmlns:p14="http://schemas.microsoft.com/office/powerpoint/2010/main" val="3550374051"/>
      </p:ext>
    </p:extLst>
  </p:cSld>
  <p:clrMapOvr>
    <a:masterClrMapping/>
  </p:clrMapOvr>
  <mc:AlternateContent xmlns:mc="http://schemas.openxmlformats.org/markup-compatibility/2006" xmlns:p14="http://schemas.microsoft.com/office/powerpoint/2010/main">
    <mc:Choice Requires="p14">
      <p:transition spd="slow" p14:dur="2000" advTm="9044"/>
    </mc:Choice>
    <mc:Fallback xmlns="">
      <p:transition spd="slow" advTm="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bg1">
                    <a:alpha val="44000"/>
                  </a:schemeClr>
                </a:solidFill>
              </a:rPr>
              <a:t>aa</a:t>
            </a:r>
          </a:p>
        </p:txBody>
      </p:sp>
      <p:sp>
        <p:nvSpPr>
          <p:cNvPr id="9" name="Background - Solid">
            <a:extLst>
              <a:ext uri="{FF2B5EF4-FFF2-40B4-BE49-F238E27FC236}">
                <a16:creationId xmlns="" xmlns:a16="http://schemas.microsoft.com/office/drawing/2014/main" id="{DA313B12-2F67-8443-B461-0A84930655DB}"/>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t>
            </a:r>
          </a:p>
        </p:txBody>
      </p:sp>
      <p:sp>
        <p:nvSpPr>
          <p:cNvPr id="4" name="Large #">
            <a:extLst>
              <a:ext uri="{FF2B5EF4-FFF2-40B4-BE49-F238E27FC236}">
                <a16:creationId xmlns="" xmlns:a16="http://schemas.microsoft.com/office/drawing/2014/main" id="{33632580-C8D1-9543-A017-C596B265E906}"/>
              </a:ext>
            </a:extLst>
          </p:cNvPr>
          <p:cNvSpPr txBox="1"/>
          <p:nvPr/>
        </p:nvSpPr>
        <p:spPr>
          <a:xfrm>
            <a:off x="336884" y="2819400"/>
            <a:ext cx="4364455" cy="1246495"/>
          </a:xfrm>
          <a:prstGeom prst="rect">
            <a:avLst/>
          </a:prstGeom>
          <a:noFill/>
        </p:spPr>
        <p:txBody>
          <a:bodyPr wrap="square" rtlCol="0" anchor="b">
            <a:spAutoFit/>
          </a:bodyPr>
          <a:lstStyle/>
          <a:p>
            <a:pPr algn="ctr">
              <a:lnSpc>
                <a:spcPts val="9000"/>
              </a:lnSpc>
            </a:pPr>
            <a:r>
              <a:rPr lang="de-DE" sz="8000" b="1" i="1">
                <a:solidFill>
                  <a:schemeClr val="bg1"/>
                </a:solidFill>
                <a:latin typeface="Arial" panose="020B0604020202020204" pitchFamily="34" charset="0"/>
                <a:ea typeface="Arial" charset="0"/>
                <a:cs typeface="Arial" panose="020B0604020202020204" pitchFamily="34" charset="0"/>
              </a:rPr>
              <a:t>Agenda</a:t>
            </a:r>
          </a:p>
        </p:txBody>
      </p:sp>
      <p:sp>
        <p:nvSpPr>
          <p:cNvPr id="11" name="Page Number - Blue">
            <a:extLst>
              <a:ext uri="{FF2B5EF4-FFF2-40B4-BE49-F238E27FC236}">
                <a16:creationId xmlns="" xmlns:a16="http://schemas.microsoft.com/office/drawing/2014/main"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smtClean="0">
              <a:solidFill>
                <a:srgbClr val="00338D"/>
              </a:solidFill>
            </a:endParaRPr>
          </a:p>
        </p:txBody>
      </p:sp>
      <p:sp>
        <p:nvSpPr>
          <p:cNvPr id="12" name="Rectangle 11">
            <a:extLst>
              <a:ext uri="{FF2B5EF4-FFF2-40B4-BE49-F238E27FC236}">
                <a16:creationId xmlns="" xmlns:a16="http://schemas.microsoft.com/office/drawing/2014/main"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Body Copy">
            <a:extLst>
              <a:ext uri="{FF2B5EF4-FFF2-40B4-BE49-F238E27FC236}">
                <a16:creationId xmlns="" xmlns:a16="http://schemas.microsoft.com/office/drawing/2014/main" id="{A976928F-B454-9A49-B6F7-D7B881D56ADF}"/>
              </a:ext>
            </a:extLst>
          </p:cNvPr>
          <p:cNvSpPr txBox="1">
            <a:spLocks/>
          </p:cNvSpPr>
          <p:nvPr/>
        </p:nvSpPr>
        <p:spPr>
          <a:xfrm>
            <a:off x="6626560" y="1848636"/>
            <a:ext cx="4782075" cy="36576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spcAft>
                <a:spcPts val="1800"/>
              </a:spcAft>
              <a:buClr>
                <a:srgbClr val="F0C300"/>
              </a:buClr>
              <a:buFont typeface="+mj-lt"/>
              <a:buAutoNum type="arabicPeriod"/>
            </a:pPr>
            <a:r>
              <a:rPr lang="de-DE" sz="2400" b="1">
                <a:solidFill>
                  <a:srgbClr val="0D2240"/>
                </a:solidFill>
              </a:rPr>
              <a:t>MyLion Update </a:t>
            </a:r>
          </a:p>
          <a:p>
            <a:pPr marL="457200" indent="-457200">
              <a:spcAft>
                <a:spcPts val="1800"/>
              </a:spcAft>
              <a:buClr>
                <a:srgbClr val="F0C300"/>
              </a:buClr>
              <a:buFont typeface="+mj-lt"/>
              <a:buAutoNum type="arabicPeriod"/>
            </a:pPr>
            <a:r>
              <a:rPr lang="de-DE" sz="2400" b="1">
                <a:solidFill>
                  <a:srgbClr val="0D2240"/>
                </a:solidFill>
              </a:rPr>
              <a:t>Wichtige Funktionen</a:t>
            </a:r>
          </a:p>
          <a:p>
            <a:pPr marL="457200" indent="-457200">
              <a:spcAft>
                <a:spcPts val="1800"/>
              </a:spcAft>
              <a:buClr>
                <a:srgbClr val="F0C300"/>
              </a:buClr>
              <a:buFont typeface="+mj-lt"/>
              <a:buAutoNum type="arabicPeriod"/>
            </a:pPr>
            <a:r>
              <a:rPr lang="de-DE" sz="2400" b="1">
                <a:solidFill>
                  <a:srgbClr val="0D2240"/>
                </a:solidFill>
              </a:rPr>
              <a:t>Zukünftige Verbesserungen</a:t>
            </a:r>
          </a:p>
          <a:p>
            <a:pPr marL="457200" indent="-457200">
              <a:spcAft>
                <a:spcPts val="1800"/>
              </a:spcAft>
              <a:buClr>
                <a:srgbClr val="F0C300"/>
              </a:buClr>
              <a:buFont typeface="+mj-lt"/>
              <a:buAutoNum type="arabicPeriod"/>
            </a:pPr>
            <a:r>
              <a:rPr lang="de-DE" sz="2400" b="1">
                <a:solidFill>
                  <a:srgbClr val="0D2240"/>
                </a:solidFill>
              </a:rPr>
              <a:t>Fragen und Antworten</a:t>
            </a:r>
          </a:p>
        </p:txBody>
      </p:sp>
    </p:spTree>
    <p:extLst>
      <p:ext uri="{BB962C8B-B14F-4D97-AF65-F5344CB8AC3E}">
        <p14:creationId xmlns:p14="http://schemas.microsoft.com/office/powerpoint/2010/main" val="253800187"/>
      </p:ext>
    </p:extLst>
  </p:cSld>
  <p:clrMapOvr>
    <a:masterClrMapping/>
  </p:clrMapOvr>
  <mc:AlternateContent xmlns:mc="http://schemas.openxmlformats.org/markup-compatibility/2006" xmlns:p14="http://schemas.microsoft.com/office/powerpoint/2010/main">
    <mc:Choice Requires="p14">
      <p:transition spd="slow" p14:dur="2000" advTm="21558"/>
    </mc:Choice>
    <mc:Fallback xmlns="">
      <p:transition spd="slow" advTm="2155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pic>
        <p:nvPicPr>
          <p:cNvPr id="4" name="Picture 3" descr="lionlogo_whit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de-DE" sz="4800" b="1">
                <a:solidFill>
                  <a:prstClr val="white"/>
                </a:solidFill>
                <a:latin typeface="Helvetica Neue" charset="0"/>
                <a:ea typeface="Helvetica Neue" charset="0"/>
                <a:cs typeface="Helvetica Neue" charset="0"/>
              </a:rPr>
              <a:t>Vielen Dank</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3171770" y="6248400"/>
            <a:ext cx="3399810" cy="338554"/>
          </a:xfrm>
          <a:prstGeom prst="rect">
            <a:avLst/>
          </a:prstGeom>
          <a:noFill/>
        </p:spPr>
        <p:txBody>
          <a:bodyPr wrap="square" rtlCol="0">
            <a:spAutoFit/>
          </a:bodyPr>
          <a:lstStyle/>
          <a:p>
            <a:pPr fontAlgn="base">
              <a:spcBef>
                <a:spcPct val="0"/>
              </a:spcBef>
              <a:spcAft>
                <a:spcPct val="0"/>
              </a:spcAft>
            </a:pPr>
            <a:r>
              <a:rPr lang="de-DE" sz="1600" b="1">
                <a:solidFill>
                  <a:prstClr val="white"/>
                </a:solidFill>
                <a:latin typeface="Arial" pitchFamily="34" charset="0"/>
                <a:ea typeface="ヒラギノ角ゴ Pro W3" pitchFamily="125" charset="-128"/>
              </a:rPr>
              <a:t>© 2018 Lions Clubs International</a:t>
            </a:r>
          </a:p>
        </p:txBody>
      </p:sp>
      <p:sp>
        <p:nvSpPr>
          <p:cNvPr id="8" name="TextBox 7"/>
          <p:cNvSpPr txBox="1"/>
          <p:nvPr/>
        </p:nvSpPr>
        <p:spPr>
          <a:xfrm>
            <a:off x="6829370" y="6248400"/>
            <a:ext cx="1752600" cy="338554"/>
          </a:xfrm>
          <a:prstGeom prst="rect">
            <a:avLst/>
          </a:prstGeom>
          <a:noFill/>
        </p:spPr>
        <p:txBody>
          <a:bodyPr wrap="square" rtlCol="0">
            <a:spAutoFit/>
          </a:bodyPr>
          <a:lstStyle/>
          <a:p>
            <a:pPr fontAlgn="base">
              <a:spcBef>
                <a:spcPct val="0"/>
              </a:spcBef>
              <a:spcAft>
                <a:spcPct val="0"/>
              </a:spcAft>
            </a:pPr>
            <a:r>
              <a:rPr lang="de-DE" sz="1600" b="1">
                <a:solidFill>
                  <a:prstClr val="white"/>
                </a:solidFill>
                <a:latin typeface="Arial" pitchFamily="34" charset="0"/>
                <a:ea typeface="ヒラギノ角ゴ Pro W3" pitchFamily="125" charset="-128"/>
              </a:rPr>
              <a:t>Februar 2019</a:t>
            </a:r>
          </a:p>
        </p:txBody>
      </p:sp>
    </p:spTree>
    <p:extLst>
      <p:ext uri="{BB962C8B-B14F-4D97-AF65-F5344CB8AC3E}">
        <p14:creationId xmlns:p14="http://schemas.microsoft.com/office/powerpoint/2010/main" val="134876105"/>
      </p:ext>
    </p:extLst>
  </p:cSld>
  <p:clrMapOvr>
    <a:masterClrMapping/>
  </p:clrMapOvr>
  <mc:AlternateContent xmlns:mc="http://schemas.openxmlformats.org/markup-compatibility/2006" xmlns:p14="http://schemas.microsoft.com/office/powerpoint/2010/main">
    <mc:Choice Requires="p14">
      <p:transition spd="slow" p14:dur="2000" advTm="9044"/>
    </mc:Choice>
    <mc:Fallback xmlns="">
      <p:transition spd="slow" advTm="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 xmlns:a16="http://schemas.microsoft.com/office/drawing/2014/main"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 xmlns:a16="http://schemas.microsoft.com/office/drawing/2014/main" id="{6718A771-B3F1-0545-9A92-E832D1BB8829}"/>
              </a:ext>
            </a:extLst>
          </p:cNvPr>
          <p:cNvSpPr/>
          <p:nvPr/>
        </p:nvSpPr>
        <p:spPr>
          <a:xfrm rot="16200000" flipV="1">
            <a:off x="-769731" y="769732"/>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de-DE">
                <a:solidFill>
                  <a:prstClr val="white">
                    <a:alpha val="44000"/>
                  </a:prstClr>
                </a:solidFill>
              </a:rPr>
              <a:t>m</a:t>
            </a:r>
          </a:p>
        </p:txBody>
      </p:sp>
      <p:pic>
        <p:nvPicPr>
          <p:cNvPr id="5" name="Emblem - White">
            <a:extLst>
              <a:ext uri="{FF2B5EF4-FFF2-40B4-BE49-F238E27FC236}">
                <a16:creationId xmlns="" xmlns:a16="http://schemas.microsoft.com/office/drawing/2014/main" id="{ACA0C2C4-B706-7D48-A34A-56AD629954B9}"/>
              </a:ext>
            </a:extLst>
          </p:cNvPr>
          <p:cNvPicPr>
            <a:picLocks noChangeAspect="1"/>
          </p:cNvPicPr>
          <p:nvPr/>
        </p:nvPicPr>
        <p:blipFill rotWithShape="1">
          <a:blip r:embed="rId3">
            <a:alphaModFix amt="2000"/>
          </a:blip>
          <a:srcRect r="22419" b="12347"/>
          <a:stretch/>
        </p:blipFill>
        <p:spPr>
          <a:xfrm>
            <a:off x="6999110" y="1311075"/>
            <a:ext cx="5181601" cy="5546926"/>
          </a:xfrm>
          <a:prstGeom prst="rect">
            <a:avLst/>
          </a:prstGeom>
        </p:spPr>
      </p:pic>
      <p:sp>
        <p:nvSpPr>
          <p:cNvPr id="8" name="Page Number - White">
            <a:extLst>
              <a:ext uri="{FF2B5EF4-FFF2-40B4-BE49-F238E27FC236}">
                <a16:creationId xmlns="" xmlns:a16="http://schemas.microsoft.com/office/drawing/2014/main"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4</a:t>
            </a:fld>
            <a:endParaRPr lang="en-US" sz="1000" smtClean="0">
              <a:solidFill>
                <a:prstClr val="white"/>
              </a:solidFill>
            </a:endParaRPr>
          </a:p>
        </p:txBody>
      </p:sp>
      <p:sp>
        <p:nvSpPr>
          <p:cNvPr id="17" name="TextBox 16">
            <a:extLst>
              <a:ext uri="{FF2B5EF4-FFF2-40B4-BE49-F238E27FC236}">
                <a16:creationId xmlns="" xmlns:a16="http://schemas.microsoft.com/office/drawing/2014/main" id="{29719075-B0AD-8546-BCA6-E5F79E5DA933}"/>
              </a:ext>
            </a:extLst>
          </p:cNvPr>
          <p:cNvSpPr txBox="1"/>
          <p:nvPr/>
        </p:nvSpPr>
        <p:spPr>
          <a:xfrm>
            <a:off x="519584" y="5754394"/>
            <a:ext cx="3063208" cy="646331"/>
          </a:xfrm>
          <a:prstGeom prst="rect">
            <a:avLst/>
          </a:prstGeom>
          <a:noFill/>
        </p:spPr>
        <p:txBody>
          <a:bodyPr wrap="square" rtlCol="0">
            <a:spAutoFit/>
          </a:bodyPr>
          <a:lstStyle/>
          <a:p>
            <a:pPr fontAlgn="auto">
              <a:spcBef>
                <a:spcPts val="0"/>
              </a:spcBef>
              <a:spcAft>
                <a:spcPts val="0"/>
              </a:spcAft>
            </a:pPr>
            <a:r>
              <a:rPr lang="de-DE" sz="1200" i="1">
                <a:solidFill>
                  <a:srgbClr val="EBB700"/>
                </a:solidFill>
                <a:latin typeface="Calibri" panose="020F0502020204030204"/>
              </a:rPr>
              <a:t>Ab dem 1. Juli 2019 wird MyLion das Melden von Hilfsaktivitäten über MyLCI ersetzen.  Alle anderen Funktionen von MyLCI bleiben erhalten.</a:t>
            </a:r>
          </a:p>
        </p:txBody>
      </p:sp>
      <p:sp>
        <p:nvSpPr>
          <p:cNvPr id="11" name="Title 1"/>
          <p:cNvSpPr txBox="1">
            <a:spLocks/>
          </p:cNvSpPr>
          <p:nvPr/>
        </p:nvSpPr>
        <p:spPr>
          <a:xfrm>
            <a:off x="7465105" y="854715"/>
            <a:ext cx="3249668"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de-DE" sz="6000" b="1">
                <a:solidFill>
                  <a:prstClr val="white"/>
                </a:solidFill>
                <a:latin typeface="Arial" charset="0"/>
                <a:ea typeface="Arial" charset="0"/>
                <a:cs typeface="Arial" charset="0"/>
              </a:rPr>
              <a:t>MyLion</a:t>
            </a:r>
          </a:p>
        </p:txBody>
      </p:sp>
      <p:sp>
        <p:nvSpPr>
          <p:cNvPr id="12" name="Rectangle 11"/>
          <p:cNvSpPr/>
          <p:nvPr/>
        </p:nvSpPr>
        <p:spPr>
          <a:xfrm>
            <a:off x="7571206" y="2353779"/>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sp>
        <p:nvSpPr>
          <p:cNvPr id="20" name="Title 1">
            <a:extLst>
              <a:ext uri="{FF2B5EF4-FFF2-40B4-BE49-F238E27FC236}">
                <a16:creationId xmlns="" xmlns:a16="http://schemas.microsoft.com/office/drawing/2014/main" id="{17B240BB-0148-1648-AF92-E0D85AB1CB63}"/>
              </a:ext>
            </a:extLst>
          </p:cNvPr>
          <p:cNvSpPr txBox="1">
            <a:spLocks/>
          </p:cNvSpPr>
          <p:nvPr/>
        </p:nvSpPr>
        <p:spPr>
          <a:xfrm>
            <a:off x="7203204" y="2748719"/>
            <a:ext cx="4349770" cy="3162279"/>
          </a:xfrm>
          <a:prstGeom prst="rect">
            <a:avLst/>
          </a:prstGeom>
        </p:spPr>
        <p:txBody>
          <a:bodyPr anchor="t">
            <a:normAutofit fontScale="92500" lnSpcReduction="2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560070" lvl="1" indent="-285750">
              <a:lnSpc>
                <a:spcPct val="105000"/>
              </a:lnSpc>
              <a:spcAft>
                <a:spcPts val="1200"/>
              </a:spcAft>
              <a:buFont typeface="Arial" pitchFamily="34" charset="0"/>
              <a:buChar char="•"/>
            </a:pPr>
            <a:r>
              <a:rPr lang="de-DE" sz="1800">
                <a:solidFill>
                  <a:prstClr val="white"/>
                </a:solidFill>
                <a:ea typeface="Arial" charset="0"/>
                <a:cs typeface="Arial" charset="0"/>
              </a:rPr>
              <a:t>Mit Ihrem Club </a:t>
            </a:r>
            <a:r>
              <a:rPr lang="de-DE" sz="1800" b="1">
                <a:solidFill>
                  <a:prstClr val="white"/>
                </a:solidFill>
                <a:ea typeface="Arial" charset="0"/>
                <a:cs typeface="Arial" charset="0"/>
              </a:rPr>
              <a:t>Hilfsaktivitäten planen, dazu einladen, und bekanntgeben</a:t>
            </a:r>
          </a:p>
          <a:p>
            <a:pPr marL="560070" lvl="1" indent="-285750">
              <a:lnSpc>
                <a:spcPct val="105000"/>
              </a:lnSpc>
              <a:spcAft>
                <a:spcPts val="1200"/>
              </a:spcAft>
              <a:buFont typeface="Arial" pitchFamily="34" charset="0"/>
              <a:buChar char="•"/>
            </a:pPr>
            <a:r>
              <a:rPr lang="de-DE" sz="1800">
                <a:solidFill>
                  <a:prstClr val="white"/>
                </a:solidFill>
                <a:ea typeface="Arial" charset="0"/>
                <a:cs typeface="Arial" charset="0"/>
              </a:rPr>
              <a:t>Wenn Sie ein Amtsträger sind, </a:t>
            </a:r>
            <a:r>
              <a:rPr lang="de-DE" sz="1800" b="1">
                <a:solidFill>
                  <a:prstClr val="white"/>
                </a:solidFill>
                <a:ea typeface="Arial" charset="0"/>
                <a:cs typeface="Arial" charset="0"/>
              </a:rPr>
              <a:t>Hilfsaktivitäten melden</a:t>
            </a:r>
          </a:p>
          <a:p>
            <a:pPr marL="560070" lvl="1" indent="-285750">
              <a:lnSpc>
                <a:spcPct val="105000"/>
              </a:lnSpc>
              <a:spcAft>
                <a:spcPts val="1200"/>
              </a:spcAft>
              <a:buFont typeface="Arial" pitchFamily="34" charset="0"/>
              <a:buChar char="•"/>
            </a:pPr>
            <a:r>
              <a:rPr lang="de-DE" sz="1800">
                <a:solidFill>
                  <a:prstClr val="white"/>
                </a:solidFill>
                <a:ea typeface="Arial" charset="0"/>
                <a:cs typeface="Arial" charset="0"/>
              </a:rPr>
              <a:t>Lions und Leos aus der ganzen Welt </a:t>
            </a:r>
            <a:r>
              <a:rPr lang="de-DE" sz="1800" b="1">
                <a:solidFill>
                  <a:prstClr val="white"/>
                </a:solidFill>
                <a:ea typeface="Arial" charset="0"/>
                <a:cs typeface="Arial" charset="0"/>
              </a:rPr>
              <a:t>finden</a:t>
            </a:r>
            <a:r>
              <a:rPr lang="de-DE" sz="1800">
                <a:solidFill>
                  <a:prstClr val="white"/>
                </a:solidFill>
                <a:ea typeface="Arial" charset="0"/>
                <a:cs typeface="Arial" charset="0"/>
              </a:rPr>
              <a:t>, mit ihnen </a:t>
            </a:r>
            <a:r>
              <a:rPr lang="de-DE" sz="1800" b="1">
                <a:solidFill>
                  <a:prstClr val="white"/>
                </a:solidFill>
                <a:ea typeface="Arial" charset="0"/>
                <a:cs typeface="Arial" charset="0"/>
              </a:rPr>
              <a:t>Kontakt aufnehmen und chatten</a:t>
            </a:r>
          </a:p>
          <a:p>
            <a:pPr marL="560070" lvl="1" indent="-285750">
              <a:lnSpc>
                <a:spcPct val="105000"/>
              </a:lnSpc>
              <a:spcAft>
                <a:spcPts val="1200"/>
              </a:spcAft>
              <a:buFont typeface="Arial" pitchFamily="34" charset="0"/>
              <a:buChar char="•"/>
            </a:pPr>
            <a:r>
              <a:rPr lang="de-DE" sz="1800" b="1">
                <a:solidFill>
                  <a:prstClr val="white"/>
                </a:solidFill>
                <a:ea typeface="Arial" charset="0"/>
                <a:cs typeface="Arial" charset="0"/>
              </a:rPr>
              <a:t>Wichtige Informationen</a:t>
            </a:r>
            <a:r>
              <a:rPr lang="de-DE" sz="1800">
                <a:solidFill>
                  <a:prstClr val="white"/>
                </a:solidFill>
                <a:ea typeface="Arial" charset="0"/>
                <a:cs typeface="Arial" charset="0"/>
              </a:rPr>
              <a:t> zu Hilfsprojekten für Ihren Club, Distrikt, Multi-Distrikt etc. </a:t>
            </a:r>
            <a:r>
              <a:rPr lang="de-DE" sz="1800" b="1">
                <a:solidFill>
                  <a:prstClr val="white"/>
                </a:solidFill>
                <a:ea typeface="Arial" charset="0"/>
                <a:cs typeface="Arial" charset="0"/>
              </a:rPr>
              <a:t>sehen</a:t>
            </a:r>
          </a:p>
        </p:txBody>
      </p:sp>
      <p:pic>
        <p:nvPicPr>
          <p:cNvPr id="4" name="Picture 3">
            <a:extLst>
              <a:ext uri="{FF2B5EF4-FFF2-40B4-BE49-F238E27FC236}">
                <a16:creationId xmlns="" xmlns:a16="http://schemas.microsoft.com/office/drawing/2014/main" id="{238BF956-C5CF-E54A-8D16-4BDD31C4E8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4"/>
          <a:stretch/>
        </p:blipFill>
        <p:spPr>
          <a:xfrm>
            <a:off x="-212436" y="854715"/>
            <a:ext cx="8206927" cy="4554444"/>
          </a:xfrm>
          <a:prstGeom prst="rect">
            <a:avLst/>
          </a:prstGeom>
        </p:spPr>
      </p:pic>
    </p:spTree>
    <p:extLst>
      <p:ext uri="{BB962C8B-B14F-4D97-AF65-F5344CB8AC3E}">
        <p14:creationId xmlns:p14="http://schemas.microsoft.com/office/powerpoint/2010/main" val="1602337836"/>
      </p:ext>
    </p:extLst>
  </p:cSld>
  <p:clrMapOvr>
    <a:masterClrMapping/>
  </p:clrMapOvr>
  <mc:AlternateContent xmlns:mc="http://schemas.openxmlformats.org/markup-compatibility/2006" xmlns:p14="http://schemas.microsoft.com/office/powerpoint/2010/main">
    <mc:Choice Requires="p14">
      <p:transition spd="slow" p14:dur="2000" advTm="52327"/>
    </mc:Choice>
    <mc:Fallback xmlns="">
      <p:transition spd="slow" advTm="5232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ckground - Solid">
            <a:extLst>
              <a:ext uri="{FF2B5EF4-FFF2-40B4-BE49-F238E27FC236}">
                <a16:creationId xmlns="" xmlns:a16="http://schemas.microsoft.com/office/drawing/2014/main" id="{AF1E1F66-097E-5942-90D2-36DCAB0E9B7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7" name="Rectangle 6">
            <a:extLst>
              <a:ext uri="{FF2B5EF4-FFF2-40B4-BE49-F238E27FC236}">
                <a16:creationId xmlns="" xmlns:a16="http://schemas.microsoft.com/office/drawing/2014/main" id="{A951C28D-E001-D84B-BCD0-F90BB22F7307}"/>
              </a:ext>
            </a:extLst>
          </p:cNvPr>
          <p:cNvSpPr/>
          <p:nvPr/>
        </p:nvSpPr>
        <p:spPr>
          <a:xfrm>
            <a:off x="0" y="952423"/>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srgbClr val="EBB700"/>
              </a:solidFill>
              <a:latin typeface="Arial" charset="0"/>
              <a:ea typeface="Arial" charset="0"/>
              <a:cs typeface="Arial" charset="0"/>
            </a:endParaRPr>
          </a:p>
        </p:txBody>
      </p:sp>
      <p:sp>
        <p:nvSpPr>
          <p:cNvPr id="8" name="Text Placeholder 18">
            <a:extLst>
              <a:ext uri="{FF2B5EF4-FFF2-40B4-BE49-F238E27FC236}">
                <a16:creationId xmlns="" xmlns:a16="http://schemas.microsoft.com/office/drawing/2014/main" id="{C2D2994A-F622-164E-8907-BFB293F0F882}"/>
              </a:ext>
            </a:extLst>
          </p:cNvPr>
          <p:cNvSpPr txBox="1">
            <a:spLocks/>
          </p:cNvSpPr>
          <p:nvPr/>
        </p:nvSpPr>
        <p:spPr>
          <a:xfrm>
            <a:off x="685800" y="915049"/>
            <a:ext cx="89888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200">
                <a:solidFill>
                  <a:prstClr val="white"/>
                </a:solidFill>
              </a:rPr>
              <a:t>Was muss ich über MyLion wissen?</a:t>
            </a:r>
          </a:p>
        </p:txBody>
      </p:sp>
      <p:sp>
        <p:nvSpPr>
          <p:cNvPr id="9" name="Page Number - Blue">
            <a:extLst>
              <a:ext uri="{FF2B5EF4-FFF2-40B4-BE49-F238E27FC236}">
                <a16:creationId xmlns="" xmlns:a16="http://schemas.microsoft.com/office/drawing/2014/main" id="{9E222613-0854-A744-9436-29994C81409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5</a:t>
            </a:fld>
            <a:endParaRPr lang="en-US" sz="1000" smtClean="0">
              <a:solidFill>
                <a:prstClr val="white"/>
              </a:solidFill>
            </a:endParaRPr>
          </a:p>
        </p:txBody>
      </p:sp>
      <p:sp>
        <p:nvSpPr>
          <p:cNvPr id="10" name="Text Placeholder 8">
            <a:extLst>
              <a:ext uri="{FF2B5EF4-FFF2-40B4-BE49-F238E27FC236}">
                <a16:creationId xmlns="" xmlns:a16="http://schemas.microsoft.com/office/drawing/2014/main" id="{6D47FA3D-6ED0-834D-914A-30CB8CB87125}"/>
              </a:ext>
            </a:extLst>
          </p:cNvPr>
          <p:cNvSpPr txBox="1">
            <a:spLocks/>
          </p:cNvSpPr>
          <p:nvPr/>
        </p:nvSpPr>
        <p:spPr>
          <a:xfrm>
            <a:off x="1730578" y="1828800"/>
            <a:ext cx="8730843" cy="3840541"/>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371600" lvl="1" indent="-457200">
              <a:spcBef>
                <a:spcPts val="2000"/>
              </a:spcBef>
              <a:spcAft>
                <a:spcPts val="1000"/>
              </a:spcAft>
              <a:buClr>
                <a:srgbClr val="EBB700"/>
              </a:buClr>
              <a:buSzPct val="100000"/>
              <a:buFont typeface="+mj-lt"/>
              <a:buAutoNum type="arabicPeriod"/>
            </a:pPr>
            <a:r>
              <a:rPr lang="de-DE" sz="2400">
                <a:solidFill>
                  <a:prstClr val="white"/>
                </a:solidFill>
              </a:rPr>
              <a:t>MyLion wird kontinuierlich verbessert</a:t>
            </a:r>
          </a:p>
          <a:p>
            <a:pPr marL="1884313" lvl="4" indent="-285750">
              <a:buClr>
                <a:srgbClr val="EBB700"/>
              </a:buClr>
              <a:buFont typeface="Arial" pitchFamily="34" charset="0"/>
              <a:buChar char="•"/>
            </a:pPr>
            <a:r>
              <a:rPr lang="de-DE">
                <a:solidFill>
                  <a:prstClr val="white"/>
                </a:solidFill>
              </a:rPr>
              <a:t>MyLion wurde von über 300 Lions und Leos getestet und wir entwickeln die Plattform basierend auf den Rückmeldungen von Nutzern kontinuierlich weiter.</a:t>
            </a:r>
          </a:p>
          <a:p>
            <a:pPr marL="1371600" lvl="1" indent="-457200">
              <a:spcBef>
                <a:spcPts val="2000"/>
              </a:spcBef>
              <a:spcAft>
                <a:spcPts val="1000"/>
              </a:spcAft>
              <a:buClr>
                <a:srgbClr val="EBB700"/>
              </a:buClr>
              <a:buSzPct val="100000"/>
              <a:buFont typeface="+mj-lt"/>
              <a:buAutoNum type="arabicPeriod"/>
            </a:pPr>
            <a:r>
              <a:rPr lang="de-DE" sz="2400">
                <a:solidFill>
                  <a:prstClr val="white"/>
                </a:solidFill>
              </a:rPr>
              <a:t>Ab dem 1. Juli 2019 wird MyLion das Melden von Hilfsaktivitäten über MyLCI ersetzen</a:t>
            </a:r>
          </a:p>
          <a:p>
            <a:pPr marL="1884313" lvl="4" indent="-285750">
              <a:buClr>
                <a:srgbClr val="EBB700"/>
              </a:buClr>
              <a:buSzPct val="100000"/>
              <a:buFont typeface="Arial" pitchFamily="34" charset="0"/>
              <a:buChar char="•"/>
            </a:pPr>
            <a:r>
              <a:rPr lang="de-DE">
                <a:solidFill>
                  <a:prstClr val="white"/>
                </a:solidFill>
              </a:rPr>
              <a:t>Webinare, MyLion Toolkits und andere Ressourcen werden zur Unterstützung angeboten.</a:t>
            </a:r>
          </a:p>
          <a:p>
            <a:pPr marL="1371600" lvl="1" indent="-457200">
              <a:spcBef>
                <a:spcPts val="2000"/>
              </a:spcBef>
              <a:spcAft>
                <a:spcPts val="1000"/>
              </a:spcAft>
              <a:buClr>
                <a:srgbClr val="EBB700"/>
              </a:buClr>
              <a:buSzPct val="100000"/>
              <a:buFont typeface="+mj-lt"/>
              <a:buAutoNum type="arabicPeriod"/>
            </a:pPr>
            <a:r>
              <a:rPr lang="de-DE" sz="2400">
                <a:solidFill>
                  <a:prstClr val="white"/>
                </a:solidFill>
              </a:rPr>
              <a:t>MyLion ist von überall und von jedem Gerät aus zugänglich</a:t>
            </a:r>
          </a:p>
          <a:p>
            <a:pPr marL="1884313" lvl="4" indent="-285750">
              <a:buClr>
                <a:srgbClr val="EBB700"/>
              </a:buClr>
              <a:buFont typeface="Arial" pitchFamily="34" charset="0"/>
              <a:buChar char="•"/>
            </a:pPr>
            <a:r>
              <a:rPr lang="de-DE">
                <a:solidFill>
                  <a:prstClr val="white"/>
                </a:solidFill>
              </a:rPr>
              <a:t>Loggen Sie sich mit einem beliebigen Browser bei MyLion ein.</a:t>
            </a:r>
          </a:p>
          <a:p>
            <a:pPr marL="1884313" lvl="4" indent="-285750">
              <a:buClr>
                <a:srgbClr val="EBB700"/>
              </a:buClr>
              <a:buFont typeface="Arial" pitchFamily="34" charset="0"/>
              <a:buChar char="•"/>
            </a:pPr>
            <a:r>
              <a:rPr lang="de-DE">
                <a:solidFill>
                  <a:prstClr val="white"/>
                </a:solidFill>
              </a:rPr>
              <a:t>Laden Sie die MyLion mobile App auf Ihr Smartphone herunter.</a:t>
            </a:r>
          </a:p>
          <a:p>
            <a:pPr marL="1884313" lvl="4" indent="-285750">
              <a:buClr>
                <a:srgbClr val="EBB700"/>
              </a:buClr>
              <a:buSzPct val="100000"/>
              <a:buFont typeface="Arial" pitchFamily="34" charset="0"/>
              <a:buChar char="•"/>
            </a:pPr>
            <a:endParaRPr lang="en-US" dirty="0">
              <a:solidFill>
                <a:prstClr val="white"/>
              </a:solidFill>
            </a:endParaRPr>
          </a:p>
        </p:txBody>
      </p:sp>
    </p:spTree>
    <p:extLst>
      <p:ext uri="{BB962C8B-B14F-4D97-AF65-F5344CB8AC3E}">
        <p14:creationId xmlns:p14="http://schemas.microsoft.com/office/powerpoint/2010/main" val="140250693"/>
      </p:ext>
    </p:extLst>
  </p:cSld>
  <p:clrMapOvr>
    <a:masterClrMapping/>
  </p:clrMapOvr>
  <mc:AlternateContent xmlns:mc="http://schemas.openxmlformats.org/markup-compatibility/2006" xmlns:p14="http://schemas.microsoft.com/office/powerpoint/2010/main">
    <mc:Choice Requires="p14">
      <p:transition spd="slow" p14:dur="2000" advTm="78827"/>
    </mc:Choice>
    <mc:Fallback xmlns="">
      <p:transition spd="slow" advTm="7882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9B3D475-E3FA-6841-9E62-9D3C5D64DE27}"/>
              </a:ext>
            </a:extLst>
          </p:cNvPr>
          <p:cNvSpPr>
            <a:spLocks noGrp="1"/>
          </p:cNvSpPr>
          <p:nvPr>
            <p:ph type="body" sz="quarter" idx="12"/>
          </p:nvPr>
        </p:nvSpPr>
        <p:spPr>
          <a:xfrm>
            <a:off x="2502803" y="1948442"/>
            <a:ext cx="7186396" cy="2050944"/>
          </a:xfrm>
        </p:spPr>
        <p:txBody>
          <a:bodyPr/>
          <a:lstStyle/>
          <a:p>
            <a:r>
              <a:rPr lang="de-DE" sz="3200" dirty="0"/>
              <a:t>Warum soll man planen?</a:t>
            </a:r>
          </a:p>
          <a:p>
            <a:r>
              <a:rPr lang="de-DE" sz="3200" dirty="0"/>
              <a:t>Warum soll man berichten/melden? </a:t>
            </a:r>
          </a:p>
          <a:p>
            <a:r>
              <a:rPr lang="de-DE" sz="3200" dirty="0"/>
              <a:t>Warum MyLion?</a:t>
            </a:r>
          </a:p>
        </p:txBody>
      </p:sp>
      <p:sp>
        <p:nvSpPr>
          <p:cNvPr id="3" name="Rectangle 2">
            <a:extLst>
              <a:ext uri="{FF2B5EF4-FFF2-40B4-BE49-F238E27FC236}">
                <a16:creationId xmlns:a16="http://schemas.microsoft.com/office/drawing/2014/main" xmlns="" id="{AA482388-FE1D-6A46-AB43-4E219E783FBF}"/>
              </a:ext>
            </a:extLst>
          </p:cNvPr>
          <p:cNvSpPr/>
          <p:nvPr/>
        </p:nvSpPr>
        <p:spPr>
          <a:xfrm>
            <a:off x="5370872" y="4419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827808200"/>
      </p:ext>
    </p:extLst>
  </p:cSld>
  <p:clrMapOvr>
    <a:masterClrMapping/>
  </p:clrMapOvr>
  <mc:AlternateContent xmlns:mc="http://schemas.openxmlformats.org/markup-compatibility/2006" xmlns:p14="http://schemas.microsoft.com/office/powerpoint/2010/main">
    <mc:Choice Requires="p14">
      <p:transition spd="slow" p14:dur="2000" advTm="35726"/>
    </mc:Choice>
    <mc:Fallback xmlns="">
      <p:transition spd="slow" advTm="3572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2991185" y="653777"/>
            <a:ext cx="6209629" cy="978445"/>
          </a:xfrm>
        </p:spPr>
        <p:txBody>
          <a:bodyPr/>
          <a:lstStyle/>
          <a:p>
            <a:r>
              <a:rPr lang="de-DE" sz="3200" dirty="0">
                <a:solidFill>
                  <a:srgbClr val="0A5496"/>
                </a:solidFill>
                <a:ea typeface="ヒラギノ角ゴ Pro W3" pitchFamily="125" charset="-128"/>
                <a:cs typeface="+mn-cs"/>
              </a:rPr>
              <a:t>Warum soll man planen? </a:t>
            </a:r>
          </a:p>
        </p:txBody>
      </p:sp>
      <p:sp>
        <p:nvSpPr>
          <p:cNvPr id="5" name="Rectangle 4"/>
          <p:cNvSpPr/>
          <p:nvPr/>
        </p:nvSpPr>
        <p:spPr>
          <a:xfrm>
            <a:off x="2673410" y="2760345"/>
            <a:ext cx="7716852" cy="2954655"/>
          </a:xfrm>
          <a:prstGeom prst="rect">
            <a:avLst/>
          </a:prstGeom>
        </p:spPr>
        <p:txBody>
          <a:bodyPr wrap="square">
            <a:spAutoFit/>
          </a:bodyPr>
          <a:lstStyle/>
          <a:p>
            <a:pPr marL="457200" indent="-457200">
              <a:spcAft>
                <a:spcPts val="1200"/>
              </a:spcAft>
              <a:buFont typeface="Arial" panose="020B0604020202020204" pitchFamily="34" charset="0"/>
              <a:buChar char="•"/>
            </a:pPr>
            <a:r>
              <a:rPr lang="de-DE" sz="3200" b="1" dirty="0">
                <a:solidFill>
                  <a:srgbClr val="0A5496"/>
                </a:solidFill>
                <a:latin typeface="Arial" panose="020B0604020202020204" pitchFamily="34" charset="0"/>
                <a:cs typeface="Arial" panose="020B0604020202020204" pitchFamily="34" charset="0"/>
              </a:rPr>
              <a:t>Zeitmanagement</a:t>
            </a:r>
          </a:p>
          <a:p>
            <a:pPr marL="457200" indent="-457200">
              <a:spcAft>
                <a:spcPts val="1200"/>
              </a:spcAft>
              <a:buFont typeface="Arial" panose="020B0604020202020204" pitchFamily="34" charset="0"/>
              <a:buChar char="•"/>
            </a:pPr>
            <a:r>
              <a:rPr lang="de-DE" sz="3200" b="1" dirty="0">
                <a:solidFill>
                  <a:srgbClr val="0A5496"/>
                </a:solidFill>
                <a:latin typeface="Arial" panose="020B0604020202020204" pitchFamily="34" charset="0"/>
                <a:cs typeface="Arial" panose="020B0604020202020204" pitchFamily="34" charset="0"/>
              </a:rPr>
              <a:t>Leistung verbessern</a:t>
            </a:r>
          </a:p>
          <a:p>
            <a:pPr marL="457200" indent="-457200">
              <a:spcAft>
                <a:spcPts val="1200"/>
              </a:spcAft>
              <a:buFont typeface="Arial" panose="020B0604020202020204" pitchFamily="34" charset="0"/>
              <a:buChar char="•"/>
            </a:pPr>
            <a:r>
              <a:rPr lang="de-DE" sz="3200" b="1" dirty="0">
                <a:solidFill>
                  <a:srgbClr val="0A5496"/>
                </a:solidFill>
                <a:latin typeface="Arial" panose="020B0604020202020204" pitchFamily="34" charset="0"/>
                <a:cs typeface="Arial" panose="020B0604020202020204" pitchFamily="34" charset="0"/>
              </a:rPr>
              <a:t>Bestehende Beteiligung ausbauen</a:t>
            </a:r>
          </a:p>
          <a:p>
            <a:pPr marL="457200" indent="-457200">
              <a:spcAft>
                <a:spcPts val="1200"/>
              </a:spcAft>
              <a:buFont typeface="Arial" panose="020B0604020202020204" pitchFamily="34" charset="0"/>
              <a:buChar char="•"/>
            </a:pPr>
            <a:r>
              <a:rPr lang="de-DE" sz="3200" b="1" dirty="0">
                <a:solidFill>
                  <a:srgbClr val="0A5496"/>
                </a:solidFill>
                <a:latin typeface="Arial" panose="020B0604020202020204" pitchFamily="34" charset="0"/>
                <a:cs typeface="Arial" panose="020B0604020202020204" pitchFamily="34" charset="0"/>
              </a:rPr>
              <a:t>Entscheidungsfindung </a:t>
            </a:r>
            <a:r>
              <a:rPr lang="de-DE" sz="3200" b="1" dirty="0" smtClean="0">
                <a:solidFill>
                  <a:srgbClr val="0A5496"/>
                </a:solidFill>
                <a:latin typeface="Arial" panose="020B0604020202020204" pitchFamily="34" charset="0"/>
                <a:cs typeface="Arial" panose="020B0604020202020204" pitchFamily="34" charset="0"/>
              </a:rPr>
              <a:t>vereinfachen</a:t>
            </a:r>
            <a:endParaRPr lang="de-DE" b="1" dirty="0">
              <a:solidFill>
                <a:srgbClr val="000000"/>
              </a:solidFill>
              <a:latin typeface="HelveticaNeueLT Std"/>
            </a:endParaRPr>
          </a:p>
          <a:p>
            <a:endParaRPr lang="en-US" b="1" dirty="0"/>
          </a:p>
        </p:txBody>
      </p:sp>
      <p:pic>
        <p:nvPicPr>
          <p:cNvPr id="4" name="Picture 3">
            <a:extLst>
              <a:ext uri="{FF2B5EF4-FFF2-40B4-BE49-F238E27FC236}">
                <a16:creationId xmlns="" xmlns:a16="http://schemas.microsoft.com/office/drawing/2014/main" id="{C3C78343-7E3D-C145-9FA9-888F73039543}"/>
              </a:ext>
            </a:extLst>
          </p:cNvPr>
          <p:cNvPicPr>
            <a:picLocks noChangeAspect="1"/>
          </p:cNvPicPr>
          <p:nvPr/>
        </p:nvPicPr>
        <p:blipFill>
          <a:blip r:embed="rId3"/>
          <a:stretch>
            <a:fillRect/>
          </a:stretch>
        </p:blipFill>
        <p:spPr>
          <a:xfrm>
            <a:off x="9906000" y="0"/>
            <a:ext cx="2286000" cy="2286000"/>
          </a:xfrm>
          <a:prstGeom prst="rect">
            <a:avLst/>
          </a:prstGeom>
        </p:spPr>
      </p:pic>
      <p:pic>
        <p:nvPicPr>
          <p:cNvPr id="7" name="Picture 6">
            <a:extLst>
              <a:ext uri="{FF2B5EF4-FFF2-40B4-BE49-F238E27FC236}">
                <a16:creationId xmlns="" xmlns:a16="http://schemas.microsoft.com/office/drawing/2014/main" id="{49AFB730-DD6F-844E-B07D-2C351FB794D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298925565"/>
      </p:ext>
    </p:extLst>
  </p:cSld>
  <p:clrMapOvr>
    <a:masterClrMapping/>
  </p:clrMapOvr>
  <mc:AlternateContent xmlns:mc="http://schemas.openxmlformats.org/markup-compatibility/2006" xmlns:p14="http://schemas.microsoft.com/office/powerpoint/2010/main">
    <mc:Choice Requires="p14">
      <p:transition spd="slow" p14:dur="2000" advTm="113269"/>
    </mc:Choice>
    <mc:Fallback xmlns="">
      <p:transition spd="slow" advTm="11326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707195" y="1323468"/>
            <a:ext cx="7198805" cy="445043"/>
          </a:xfrm>
        </p:spPr>
        <p:txBody>
          <a:bodyPr/>
          <a:lstStyle/>
          <a:p>
            <a:r>
              <a:rPr lang="de-DE" sz="3200" dirty="0">
                <a:solidFill>
                  <a:srgbClr val="0A5496"/>
                </a:solidFill>
                <a:ea typeface="ヒラギノ角ゴ Pro W3" pitchFamily="125" charset="-128"/>
                <a:cs typeface="+mn-cs"/>
              </a:rPr>
              <a:t>Warum soll man berichten/melden?</a:t>
            </a:r>
          </a:p>
          <a:p>
            <a:endParaRPr lang="en-US" dirty="0"/>
          </a:p>
        </p:txBody>
      </p:sp>
      <p:sp>
        <p:nvSpPr>
          <p:cNvPr id="7" name="Rectangle 6"/>
          <p:cNvSpPr/>
          <p:nvPr/>
        </p:nvSpPr>
        <p:spPr>
          <a:xfrm>
            <a:off x="1603760" y="2367185"/>
            <a:ext cx="10588240" cy="3447098"/>
          </a:xfrm>
          <a:prstGeom prst="rect">
            <a:avLst/>
          </a:prstGeom>
        </p:spPr>
        <p:txBody>
          <a:bodyPr wrap="square">
            <a:spAutoFit/>
          </a:bodyPr>
          <a:lstStyle/>
          <a:p>
            <a:pPr marL="457200" indent="-457200">
              <a:spcAft>
                <a:spcPts val="1200"/>
              </a:spcAft>
              <a:buFont typeface="Arial" panose="020B0604020202020204" pitchFamily="34" charset="0"/>
              <a:buChar char="•"/>
            </a:pPr>
            <a:r>
              <a:rPr lang="de-DE" sz="3200" b="1" dirty="0">
                <a:solidFill>
                  <a:srgbClr val="0A5496"/>
                </a:solidFill>
                <a:latin typeface="Arial" panose="020B0604020202020204" pitchFamily="34" charset="0"/>
                <a:cs typeface="Arial" panose="020B0604020202020204" pitchFamily="34" charset="0"/>
              </a:rPr>
              <a:t>Aufbau einer besseren Zukunft</a:t>
            </a:r>
          </a:p>
          <a:p>
            <a:pPr marL="457200" indent="-457200">
              <a:spcAft>
                <a:spcPts val="1200"/>
              </a:spcAft>
              <a:buFont typeface="Arial" panose="020B0604020202020204" pitchFamily="34" charset="0"/>
              <a:buChar char="•"/>
            </a:pPr>
            <a:r>
              <a:rPr lang="de-DE" sz="3200" b="1" dirty="0">
                <a:solidFill>
                  <a:srgbClr val="0A5496"/>
                </a:solidFill>
                <a:latin typeface="Arial" panose="020B0604020202020204" pitchFamily="34" charset="0"/>
                <a:cs typeface="Arial" panose="020B0604020202020204" pitchFamily="34" charset="0"/>
              </a:rPr>
              <a:t>Begeisterung erzeugen und Verbindungen aufbauen</a:t>
            </a:r>
          </a:p>
          <a:p>
            <a:pPr marL="457200" indent="-457200">
              <a:spcAft>
                <a:spcPts val="1200"/>
              </a:spcAft>
              <a:buFont typeface="Arial" panose="020B0604020202020204" pitchFamily="34" charset="0"/>
              <a:buChar char="•"/>
            </a:pPr>
            <a:r>
              <a:rPr lang="de-DE" sz="3200" b="1" dirty="0">
                <a:solidFill>
                  <a:srgbClr val="0A5496"/>
                </a:solidFill>
                <a:latin typeface="Arial" panose="020B0604020202020204" pitchFamily="34" charset="0"/>
                <a:cs typeface="Arial" panose="020B0604020202020204" pitchFamily="34" charset="0"/>
              </a:rPr>
              <a:t>Steigerung unserer Mitgliedschaft</a:t>
            </a:r>
          </a:p>
          <a:p>
            <a:pPr marL="457200" indent="-457200">
              <a:spcAft>
                <a:spcPts val="1200"/>
              </a:spcAft>
              <a:buFont typeface="Arial" panose="020B0604020202020204" pitchFamily="34" charset="0"/>
              <a:buChar char="•"/>
            </a:pPr>
            <a:r>
              <a:rPr lang="de-DE" sz="3200" b="1" dirty="0">
                <a:solidFill>
                  <a:srgbClr val="0A5496"/>
                </a:solidFill>
                <a:latin typeface="Arial" panose="020B0604020202020204" pitchFamily="34" charset="0"/>
                <a:cs typeface="Arial" panose="020B0604020202020204" pitchFamily="34" charset="0"/>
              </a:rPr>
              <a:t>Anerkennungen und </a:t>
            </a:r>
            <a:r>
              <a:rPr lang="de-DE" sz="3200" b="1" dirty="0" smtClean="0">
                <a:solidFill>
                  <a:srgbClr val="0A5496"/>
                </a:solidFill>
                <a:latin typeface="Arial" panose="020B0604020202020204" pitchFamily="34" charset="0"/>
                <a:cs typeface="Arial" panose="020B0604020202020204" pitchFamily="34" charset="0"/>
              </a:rPr>
              <a:t>Auszeichnungen</a:t>
            </a:r>
            <a:r>
              <a:rPr lang="de-DE" b="1" dirty="0" smtClean="0">
                <a:solidFill>
                  <a:srgbClr val="000000"/>
                </a:solidFill>
                <a:latin typeface="HelveticaNeueLT Std"/>
              </a:rPr>
              <a:t> </a:t>
            </a:r>
            <a:endParaRPr lang="de-DE" b="1" dirty="0">
              <a:solidFill>
                <a:srgbClr val="000000"/>
              </a:solidFill>
              <a:latin typeface="HelveticaNeueLT Std"/>
            </a:endParaRPr>
          </a:p>
          <a:p>
            <a:endParaRPr lang="en-US" b="1" dirty="0"/>
          </a:p>
        </p:txBody>
      </p:sp>
      <p:pic>
        <p:nvPicPr>
          <p:cNvPr id="6" name="Picture 5">
            <a:extLst>
              <a:ext uri="{FF2B5EF4-FFF2-40B4-BE49-F238E27FC236}">
                <a16:creationId xmlns="" xmlns:a16="http://schemas.microsoft.com/office/drawing/2014/main" id="{8E270A48-8F69-AF4B-8EB9-E13DC9FEAE3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 xmlns:a16="http://schemas.microsoft.com/office/drawing/2014/main" id="{7E0A9FD4-4B4D-764C-A933-3AC45481F502}"/>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20276887"/>
      </p:ext>
    </p:extLst>
  </p:cSld>
  <p:clrMapOvr>
    <a:masterClrMapping/>
  </p:clrMapOvr>
  <mc:AlternateContent xmlns:mc="http://schemas.openxmlformats.org/markup-compatibility/2006" xmlns:p14="http://schemas.microsoft.com/office/powerpoint/2010/main">
    <mc:Choice Requires="p14">
      <p:transition spd="slow" p14:dur="2000" advTm="90505"/>
    </mc:Choice>
    <mc:Fallback xmlns="">
      <p:transition spd="slow" advTm="9050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lumMod val="5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srgbClr val="FEFFFE">
                  <a:alpha val="44000"/>
                </a:srgbClr>
              </a:solidFill>
            </a:endParaRPr>
          </a:p>
        </p:txBody>
      </p:sp>
      <p:sp>
        <p:nvSpPr>
          <p:cNvPr id="7" name="Content Placeholder 2"/>
          <p:cNvSpPr txBox="1">
            <a:spLocks/>
          </p:cNvSpPr>
          <p:nvPr/>
        </p:nvSpPr>
        <p:spPr bwMode="auto">
          <a:xfrm>
            <a:off x="914400" y="3254070"/>
            <a:ext cx="10744200" cy="3339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500"/>
              </a:spcAft>
              <a:buFont typeface="Wingdings" charset="2"/>
              <a:buChar char="§"/>
            </a:pPr>
            <a:r>
              <a:rPr lang="de-DE" sz="2400" dirty="0">
                <a:solidFill>
                  <a:schemeClr val="bg1"/>
                </a:solidFill>
                <a:latin typeface="Arial" panose="020B0604020202020204" pitchFamily="34" charset="0"/>
                <a:ea typeface="Open Sans" charset="0"/>
                <a:cs typeface="Arial" panose="020B0604020202020204" pitchFamily="34" charset="0"/>
              </a:rPr>
              <a:t>Lions möchten </a:t>
            </a:r>
            <a:r>
              <a:rPr lang="de-DE" sz="2400" dirty="0">
                <a:solidFill>
                  <a:srgbClr val="FFD000"/>
                </a:solidFill>
                <a:latin typeface="Arial" panose="020B0604020202020204" pitchFamily="34" charset="0"/>
                <a:ea typeface="Open Sans" charset="0"/>
                <a:cs typeface="Arial" panose="020B0604020202020204" pitchFamily="34" charset="0"/>
              </a:rPr>
              <a:t>die Möglichkeit haben, miteinander in Verbindung zu treten</a:t>
            </a:r>
            <a:r>
              <a:rPr lang="de-DE" sz="2400" dirty="0">
                <a:latin typeface="Arial" panose="020B0604020202020204" pitchFamily="34" charset="0"/>
                <a:ea typeface="Open Sans" charset="0"/>
                <a:cs typeface="Arial" panose="020B0604020202020204" pitchFamily="34" charset="0"/>
              </a:rPr>
              <a:t>, </a:t>
            </a:r>
            <a:r>
              <a:rPr lang="de-DE" sz="2400" dirty="0">
                <a:solidFill>
                  <a:schemeClr val="bg1"/>
                </a:solidFill>
                <a:latin typeface="Arial" panose="020B0604020202020204" pitchFamily="34" charset="0"/>
                <a:ea typeface="Open Sans" charset="0"/>
                <a:cs typeface="Arial" panose="020B0604020202020204" pitchFamily="34" charset="0"/>
              </a:rPr>
              <a:t>unabhängig davon, wo sie sich befinden.</a:t>
            </a:r>
          </a:p>
          <a:p>
            <a:pPr>
              <a:spcAft>
                <a:spcPts val="1500"/>
              </a:spcAft>
              <a:buFont typeface="Wingdings" charset="2"/>
              <a:buChar char="§"/>
            </a:pPr>
            <a:r>
              <a:rPr lang="de-DE" sz="2400" dirty="0">
                <a:solidFill>
                  <a:schemeClr val="bg1"/>
                </a:solidFill>
                <a:latin typeface="Arial" panose="020B0604020202020204" pitchFamily="34" charset="0"/>
                <a:ea typeface="Open Sans" charset="0"/>
                <a:cs typeface="Arial" panose="020B0604020202020204" pitchFamily="34" charset="0"/>
              </a:rPr>
              <a:t>Lions wollen </a:t>
            </a:r>
            <a:r>
              <a:rPr lang="de-DE" sz="2400" b="1" dirty="0">
                <a:solidFill>
                  <a:srgbClr val="FFD000"/>
                </a:solidFill>
                <a:latin typeface="Arial" panose="020B0604020202020204" pitchFamily="34" charset="0"/>
                <a:ea typeface="Open Sans" charset="0"/>
                <a:cs typeface="Arial" panose="020B0604020202020204" pitchFamily="34" charset="0"/>
              </a:rPr>
              <a:t>mehr Zugang, mehr Hilfsmittel und einfachere Berichterstattung</a:t>
            </a:r>
            <a:r>
              <a:rPr lang="de-DE" sz="2400" dirty="0">
                <a:latin typeface="Arial" panose="020B0604020202020204" pitchFamily="34" charset="0"/>
                <a:ea typeface="Open Sans" charset="0"/>
                <a:cs typeface="Arial" panose="020B0604020202020204" pitchFamily="34" charset="0"/>
              </a:rPr>
              <a:t> </a:t>
            </a:r>
            <a:r>
              <a:rPr lang="de-DE" sz="2400" dirty="0">
                <a:solidFill>
                  <a:schemeClr val="bg1"/>
                </a:solidFill>
                <a:latin typeface="Arial" panose="020B0604020202020204" pitchFamily="34" charset="0"/>
                <a:ea typeface="Open Sans" charset="0"/>
                <a:cs typeface="Arial" panose="020B0604020202020204" pitchFamily="34" charset="0"/>
              </a:rPr>
              <a:t>ihrer Hilfeleistungen.</a:t>
            </a:r>
          </a:p>
          <a:p>
            <a:pPr>
              <a:spcAft>
                <a:spcPts val="1500"/>
              </a:spcAft>
              <a:buFont typeface="Wingdings" charset="2"/>
              <a:buChar char="§"/>
            </a:pPr>
            <a:r>
              <a:rPr lang="de-DE" sz="2400" dirty="0">
                <a:solidFill>
                  <a:schemeClr val="bg1"/>
                </a:solidFill>
                <a:latin typeface="Arial" panose="020B0604020202020204" pitchFamily="34" charset="0"/>
                <a:ea typeface="Open Sans" charset="0"/>
                <a:cs typeface="Arial" panose="020B0604020202020204" pitchFamily="34" charset="0"/>
              </a:rPr>
              <a:t>Lions wollen </a:t>
            </a:r>
            <a:r>
              <a:rPr lang="de-DE" sz="2400" b="1" dirty="0">
                <a:solidFill>
                  <a:srgbClr val="FFD000"/>
                </a:solidFill>
                <a:latin typeface="Arial" panose="020B0604020202020204" pitchFamily="34" charset="0"/>
                <a:ea typeface="Open Sans" charset="0"/>
                <a:cs typeface="Arial" panose="020B0604020202020204" pitchFamily="34" charset="0"/>
              </a:rPr>
              <a:t>mehr Kontrolle</a:t>
            </a:r>
            <a:r>
              <a:rPr lang="de-DE" sz="2400" dirty="0">
                <a:latin typeface="Arial" panose="020B0604020202020204" pitchFamily="34" charset="0"/>
                <a:ea typeface="Open Sans" charset="0"/>
                <a:cs typeface="Arial" panose="020B0604020202020204" pitchFamily="34" charset="0"/>
              </a:rPr>
              <a:t> </a:t>
            </a:r>
            <a:r>
              <a:rPr lang="de-DE" sz="2400" dirty="0">
                <a:solidFill>
                  <a:schemeClr val="bg1"/>
                </a:solidFill>
                <a:latin typeface="Arial" panose="020B0604020202020204" pitchFamily="34" charset="0"/>
                <a:ea typeface="Open Sans" charset="0"/>
                <a:cs typeface="Arial" panose="020B0604020202020204" pitchFamily="34" charset="0"/>
              </a:rPr>
              <a:t>über ihre Beteiligung bei LCI.</a:t>
            </a:r>
          </a:p>
          <a:p>
            <a:pPr>
              <a:spcAft>
                <a:spcPts val="1500"/>
              </a:spcAft>
              <a:buFont typeface="Wingdings" charset="2"/>
              <a:buChar char="§"/>
            </a:pPr>
            <a:endParaRPr lang="en-US" sz="2000" kern="0" dirty="0">
              <a:solidFill>
                <a:srgbClr val="FEFFFE"/>
              </a:solidFill>
              <a:latin typeface="Arial" panose="020B0604020202020204" pitchFamily="34" charset="0"/>
              <a:ea typeface="Open Sans" charset="0"/>
              <a:cs typeface="Arial" panose="020B0604020202020204" pitchFamily="34" charset="0"/>
            </a:endParaRPr>
          </a:p>
          <a:p>
            <a:pPr>
              <a:spcAft>
                <a:spcPts val="1500"/>
              </a:spcAft>
              <a:buFont typeface="Wingdings" charset="2"/>
              <a:buChar char="§"/>
            </a:pPr>
            <a:endParaRPr lang="en-US" sz="2000" kern="0" dirty="0">
              <a:solidFill>
                <a:srgbClr val="FEFFFE"/>
              </a:solidFill>
              <a:latin typeface="Arial" panose="020B0604020202020204" pitchFamily="34" charset="0"/>
              <a:ea typeface="Open Sans" charset="0"/>
              <a:cs typeface="Arial" panose="020B0604020202020204" pitchFamily="34" charset="0"/>
            </a:endParaRPr>
          </a:p>
          <a:p>
            <a:pPr marL="0" indent="0">
              <a:spcAft>
                <a:spcPts val="1500"/>
              </a:spcAft>
              <a:buFont typeface="Arial" pitchFamily="34" charset="0"/>
              <a:buNone/>
            </a:pPr>
            <a:r>
              <a:rPr lang="de-DE" sz="1600" i="1" dirty="0">
                <a:solidFill>
                  <a:srgbClr val="FEFFFE"/>
                </a:solidFill>
                <a:latin typeface="Arial" panose="020B0604020202020204" pitchFamily="34" charset="0"/>
                <a:ea typeface="Open Sans" charset="0"/>
                <a:cs typeface="Arial" panose="020B0604020202020204" pitchFamily="34" charset="0"/>
              </a:rPr>
              <a:t>Quelle: Digitale Umfrage an über 1.500 Lions aus der ganzen Welt, 2017</a:t>
            </a:r>
          </a:p>
        </p:txBody>
      </p:sp>
      <p:sp>
        <p:nvSpPr>
          <p:cNvPr id="9" name="Rectangle 8"/>
          <p:cNvSpPr/>
          <p:nvPr/>
        </p:nvSpPr>
        <p:spPr>
          <a:xfrm>
            <a:off x="0" y="2516246"/>
            <a:ext cx="457200" cy="33122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srgbClr val="FEFFFE"/>
              </a:solidFill>
            </a:endParaRPr>
          </a:p>
        </p:txBody>
      </p:sp>
      <p:sp>
        <p:nvSpPr>
          <p:cNvPr id="2" name="TextBox 1"/>
          <p:cNvSpPr txBox="1"/>
          <p:nvPr/>
        </p:nvSpPr>
        <p:spPr>
          <a:xfrm>
            <a:off x="832485" y="2389472"/>
            <a:ext cx="3661410" cy="584775"/>
          </a:xfrm>
          <a:prstGeom prst="rect">
            <a:avLst/>
          </a:prstGeom>
          <a:noFill/>
        </p:spPr>
        <p:txBody>
          <a:bodyPr wrap="square" rtlCol="0">
            <a:spAutoFit/>
          </a:bodyPr>
          <a:lstStyle/>
          <a:p>
            <a:pPr fontAlgn="base">
              <a:spcBef>
                <a:spcPct val="0"/>
              </a:spcBef>
              <a:spcAft>
                <a:spcPct val="0"/>
              </a:spcAft>
            </a:pPr>
            <a:r>
              <a:rPr lang="de-DE" sz="3200" b="1">
                <a:solidFill>
                  <a:srgbClr val="FEFFFE"/>
                </a:solidFill>
                <a:latin typeface="Arial" pitchFamily="34" charset="0"/>
                <a:ea typeface="Open Sans" charset="0"/>
                <a:cs typeface="Arial" panose="020B0604020202020204" pitchFamily="34" charset="0"/>
              </a:rPr>
              <a:t>Warum MyLion?</a:t>
            </a:r>
          </a:p>
        </p:txBody>
      </p:sp>
    </p:spTree>
    <p:extLst>
      <p:ext uri="{BB962C8B-B14F-4D97-AF65-F5344CB8AC3E}">
        <p14:creationId xmlns:p14="http://schemas.microsoft.com/office/powerpoint/2010/main" val="651536234"/>
      </p:ext>
    </p:extLst>
  </p:cSld>
  <p:clrMapOvr>
    <a:masterClrMapping/>
  </p:clrMapOvr>
  <mc:AlternateContent xmlns:mc="http://schemas.openxmlformats.org/markup-compatibility/2006" xmlns:p14="http://schemas.microsoft.com/office/powerpoint/2010/main">
    <mc:Choice Requires="p14">
      <p:transition spd="slow" p14:dur="2000" advTm="34376"/>
    </mc:Choice>
    <mc:Fallback xmlns="">
      <p:transition spd="slow" advTm="34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51</TotalTime>
  <Words>3893</Words>
  <Application>Microsoft Office PowerPoint</Application>
  <PresentationFormat>Widescreen</PresentationFormat>
  <Paragraphs>384</Paragraphs>
  <Slides>30</Slides>
  <Notes>30</Notes>
  <HiddenSlides>0</HiddenSlides>
  <MMClips>0</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30</vt:i4>
      </vt:variant>
    </vt:vector>
  </HeadingPairs>
  <TitlesOfParts>
    <vt:vector size="57" baseType="lpstr">
      <vt:lpstr>Arial</vt:lpstr>
      <vt:lpstr>Arial Hebrew Scholar</vt:lpstr>
      <vt:lpstr>Calibri</vt:lpstr>
      <vt:lpstr>Calibri Light</vt:lpstr>
      <vt:lpstr>Helvetica</vt:lpstr>
      <vt:lpstr>Helvetica Neue</vt:lpstr>
      <vt:lpstr>HelveticaNeueLT Std</vt:lpstr>
      <vt:lpstr>Open Sans</vt:lpstr>
      <vt:lpstr>Open Sans</vt:lpstr>
      <vt:lpstr>Open Sans Regular</vt:lpstr>
      <vt:lpstr>Segoe UI</vt:lpstr>
      <vt:lpstr>Segoe UI Light</vt:lpstr>
      <vt:lpstr>Segoe UI Semibold</vt:lpstr>
      <vt:lpstr>Wingdings</vt:lpstr>
      <vt:lpstr>ヒラギノ角ゴ Pro W3</vt:lpstr>
      <vt:lpstr>2_No Page Number</vt:lpstr>
      <vt:lpstr>Blue Page Number</vt:lpstr>
      <vt:lpstr>No Page Number</vt:lpstr>
      <vt:lpstr>3_Lions_PowerPoint_Template_June2016_Template-1</vt:lpstr>
      <vt:lpstr>3_Blue Page Number</vt:lpstr>
      <vt:lpstr>2_Lions_PowerPoint_Template_June2016_Template-1</vt:lpstr>
      <vt:lpstr>1_No Page Number</vt:lpstr>
      <vt:lpstr>White Page Number</vt:lpstr>
      <vt:lpstr>3_No Page Number</vt:lpstr>
      <vt:lpstr>4_Lions_PowerPoint_Template_June2016_Template-1</vt:lpstr>
      <vt:lpstr>1_Blue Page Number</vt:lpstr>
      <vt:lpstr>1_White Page Number</vt:lpstr>
      <vt:lpstr>PowerPoint Presentation</vt:lpstr>
      <vt:lpstr>Bedienfeld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Sehen Sie den Wirkungsbereich Ihrer Hilfeleistungen</vt:lpstr>
      <vt:lpstr>PowerPoint Presentation</vt:lpstr>
      <vt:lpstr>PowerPoint Presentation</vt:lpstr>
      <vt:lpstr>PowerPoint Presentation</vt:lpstr>
      <vt:lpstr>Eindeutige, zusammengefasste Informationen</vt:lpstr>
      <vt:lpstr>Einladung zu Ihrem Hilfsprojekt </vt:lpstr>
      <vt:lpstr>Würdigen Sie Ihre Resultate und teilen Sie sie mit </vt:lpstr>
      <vt:lpstr>PowerPoint Presentation</vt:lpstr>
      <vt:lpstr>Vorbereitung Ihres Distrikts auf MyLoin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Similton, Yolanda</cp:lastModifiedBy>
  <cp:revision>95</cp:revision>
  <cp:lastPrinted>2019-03-19T16:42:09Z</cp:lastPrinted>
  <dcterms:created xsi:type="dcterms:W3CDTF">2019-02-13T18:13:08Z</dcterms:created>
  <dcterms:modified xsi:type="dcterms:W3CDTF">2019-03-27T18:16:44Z</dcterms:modified>
</cp:coreProperties>
</file>