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7" r:id="rId3"/>
    <p:sldMasterId id="2147483692" r:id="rId4"/>
    <p:sldMasterId id="2147483718" r:id="rId5"/>
    <p:sldMasterId id="2147483735" r:id="rId6"/>
    <p:sldMasterId id="2147483737" r:id="rId7"/>
    <p:sldMasterId id="2147483757" r:id="rId8"/>
    <p:sldMasterId id="2147483764" r:id="rId9"/>
    <p:sldMasterId id="2147483769" r:id="rId10"/>
    <p:sldMasterId id="2147483783" r:id="rId11"/>
    <p:sldMasterId id="2147483800" r:id="rId12"/>
  </p:sldMasterIdLst>
  <p:notesMasterIdLst>
    <p:notesMasterId r:id="rId41"/>
  </p:notesMasterIdLst>
  <p:sldIdLst>
    <p:sldId id="257" r:id="rId13"/>
    <p:sldId id="258" r:id="rId14"/>
    <p:sldId id="259" r:id="rId15"/>
    <p:sldId id="309" r:id="rId16"/>
    <p:sldId id="260" r:id="rId17"/>
    <p:sldId id="261" r:id="rId18"/>
    <p:sldId id="287" r:id="rId19"/>
    <p:sldId id="263" r:id="rId20"/>
    <p:sldId id="264" r:id="rId21"/>
    <p:sldId id="280" r:id="rId22"/>
    <p:sldId id="268" r:id="rId23"/>
    <p:sldId id="302" r:id="rId24"/>
    <p:sldId id="267" r:id="rId25"/>
    <p:sldId id="272" r:id="rId26"/>
    <p:sldId id="273" r:id="rId27"/>
    <p:sldId id="303" r:id="rId28"/>
    <p:sldId id="274" r:id="rId29"/>
    <p:sldId id="290" r:id="rId30"/>
    <p:sldId id="304" r:id="rId31"/>
    <p:sldId id="291" r:id="rId32"/>
    <p:sldId id="293" r:id="rId33"/>
    <p:sldId id="294" r:id="rId34"/>
    <p:sldId id="295" r:id="rId35"/>
    <p:sldId id="275" r:id="rId36"/>
    <p:sldId id="306" r:id="rId37"/>
    <p:sldId id="307" r:id="rId38"/>
    <p:sldId id="305" r:id="rId39"/>
    <p:sldId id="279"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4995" autoAdjust="0"/>
    <p:restoredTop sz="73055" autoAdjust="0"/>
  </p:normalViewPr>
  <p:slideViewPr>
    <p:cSldViewPr snapToGrid="0">
      <p:cViewPr varScale="1">
        <p:scale>
          <a:sx n="54" d="100"/>
          <a:sy n="54" d="100"/>
        </p:scale>
        <p:origin x="1158"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6" d="100"/>
          <a:sy n="56" d="100"/>
        </p:scale>
        <p:origin x="257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5378D85-395F-49FA-B89C-51E7F823889F}" type="datetimeFigureOut">
              <a:rPr lang="en-US" smtClean="0"/>
              <a:t>3/27/2019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4159E8-CA19-4BB0-8ED9-16527D3A2E7E}" type="slidenum">
              <a:rPr lang="en-US" smtClean="0"/>
              <a:t>‹#›</a:t>
            </a:fld>
            <a:endParaRPr lang="en-US" dirty="0"/>
          </a:p>
        </p:txBody>
      </p:sp>
    </p:spTree>
    <p:extLst>
      <p:ext uri="{BB962C8B-B14F-4D97-AF65-F5344CB8AC3E}">
        <p14:creationId xmlns:p14="http://schemas.microsoft.com/office/powerpoint/2010/main" val="2241695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sv-SE" sz="1600"/>
              <a:t>Hej, </a:t>
            </a:r>
          </a:p>
          <a:p>
            <a:endParaRPr lang="en-US" sz="1600" dirty="0"/>
          </a:p>
          <a:p>
            <a:r>
              <a:rPr lang="sv-SE" sz="1600"/>
              <a:t>Tack för att ni deltar här idag.</a:t>
            </a:r>
          </a:p>
          <a:p>
            <a:endParaRPr lang="en-US" sz="1600" dirty="0"/>
          </a:p>
          <a:p>
            <a:r>
              <a:rPr lang="sv-SE" sz="1600"/>
              <a:t>Några saker innan vi sätter igång... </a:t>
            </a:r>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185204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a:xfrm>
            <a:off x="292101" y="4383273"/>
            <a:ext cx="6572250" cy="4758187"/>
          </a:xfrm>
        </p:spPr>
        <p:txBody>
          <a:bodyPr>
            <a:normAutofit/>
          </a:bodyPr>
          <a:lstStyle/>
          <a:p>
            <a:r>
              <a:rPr lang="sv-SE" sz="1400" b="1" dirty="0">
                <a:latin typeface="+mj-lt"/>
              </a:rPr>
              <a:t>Varför MyLion? </a:t>
            </a:r>
          </a:p>
          <a:p>
            <a:endParaRPr lang="en-US" sz="1400" dirty="0">
              <a:latin typeface="+mj-lt"/>
            </a:endParaRPr>
          </a:p>
          <a:p>
            <a:r>
              <a:rPr lang="sv-SE" sz="1400" dirty="0">
                <a:latin typeface="+mj-lt"/>
              </a:rPr>
              <a:t> Vi använder dagligen internet för att kommunicera med varandra, genomföra dagliga uppgifter och lära oss mer om vårt samhälle.</a:t>
            </a:r>
          </a:p>
          <a:p>
            <a:endParaRPr lang="en-US" sz="1400" dirty="0">
              <a:latin typeface="+mj-lt"/>
            </a:endParaRPr>
          </a:p>
          <a:p>
            <a:pPr>
              <a:spcAft>
                <a:spcPts val="1529"/>
              </a:spcAft>
              <a:buFont typeface="Wingdings" charset="2"/>
              <a:buChar char="§"/>
            </a:pPr>
            <a:r>
              <a:rPr lang="sv-SE" sz="1400" dirty="0">
                <a:latin typeface="+mj-lt"/>
                <a:ea typeface="Open Sans" charset="0"/>
                <a:cs typeface="Arial" panose="020B0604020202020204" pitchFamily="34" charset="0"/>
              </a:rPr>
              <a:t>Lions vill: </a:t>
            </a:r>
          </a:p>
          <a:p>
            <a:pPr lvl="1">
              <a:spcAft>
                <a:spcPts val="1529"/>
              </a:spcAft>
              <a:buFont typeface="Wingdings" charset="2"/>
              <a:buChar char="§"/>
            </a:pPr>
            <a:r>
              <a:rPr lang="sv-SE" sz="1400" dirty="0">
                <a:latin typeface="+mj-lt"/>
                <a:ea typeface="Open Sans" charset="0"/>
                <a:cs typeface="Arial" panose="020B0604020202020204" pitchFamily="34" charset="0"/>
              </a:rPr>
              <a:t> </a:t>
            </a:r>
            <a:r>
              <a:rPr lang="sv-SE" sz="1400" b="1" dirty="0">
                <a:latin typeface="+mj-lt"/>
                <a:ea typeface="Open Sans" charset="0"/>
                <a:cs typeface="Arial" panose="020B0604020202020204" pitchFamily="34" charset="0"/>
              </a:rPr>
              <a:t>kunna skapa kontakt </a:t>
            </a:r>
            <a:r>
              <a:rPr lang="sv-SE" sz="1400" dirty="0">
                <a:latin typeface="+mj-lt"/>
                <a:ea typeface="Open Sans" charset="0"/>
                <a:cs typeface="Arial" panose="020B0604020202020204" pitchFamily="34" charset="0"/>
              </a:rPr>
              <a:t>oavsett var de befinner sig.</a:t>
            </a:r>
          </a:p>
          <a:p>
            <a:pPr lvl="1">
              <a:spcAft>
                <a:spcPts val="1529"/>
              </a:spcAft>
              <a:buFont typeface="Wingdings" charset="2"/>
              <a:buChar char="§"/>
            </a:pPr>
            <a:r>
              <a:rPr lang="sv-SE" sz="1400" b="1" dirty="0">
                <a:latin typeface="+mj-lt"/>
                <a:ea typeface="Open Sans" charset="0"/>
                <a:cs typeface="Arial" panose="020B0604020202020204" pitchFamily="34" charset="0"/>
              </a:rPr>
              <a:t>ha mer tillgång, fler verktyg och enklare rapportering </a:t>
            </a:r>
            <a:r>
              <a:rPr lang="sv-SE" sz="1400" dirty="0">
                <a:latin typeface="+mj-lt"/>
                <a:ea typeface="Open Sans" charset="0"/>
                <a:cs typeface="Arial" panose="020B0604020202020204" pitchFamily="34" charset="0"/>
              </a:rPr>
              <a:t>av hjälpinsatser.</a:t>
            </a:r>
          </a:p>
          <a:p>
            <a:pPr lvl="1">
              <a:spcAft>
                <a:spcPts val="1529"/>
              </a:spcAft>
              <a:buFont typeface="Wingdings" charset="2"/>
              <a:buChar char="§"/>
            </a:pPr>
            <a:r>
              <a:rPr lang="sv-SE" sz="1400" b="1" dirty="0">
                <a:latin typeface="+mj-lt"/>
                <a:ea typeface="Open Sans" charset="0"/>
                <a:cs typeface="Arial" panose="020B0604020202020204" pitchFamily="34" charset="0"/>
              </a:rPr>
              <a:t>ha mer kontroll</a:t>
            </a:r>
            <a:r>
              <a:rPr lang="sv-SE" sz="1400" dirty="0">
                <a:latin typeface="+mj-lt"/>
                <a:ea typeface="Open Sans" charset="0"/>
                <a:cs typeface="Arial" panose="020B0604020202020204" pitchFamily="34" charset="0"/>
              </a:rPr>
              <a:t> </a:t>
            </a:r>
            <a:r>
              <a:rPr lang="sv-SE" sz="1400" dirty="0">
                <a:solidFill>
                  <a:srgbClr val="FEFFFE"/>
                </a:solidFill>
                <a:latin typeface="+mj-lt"/>
                <a:ea typeface="Open Sans" charset="0"/>
                <a:cs typeface="Arial" panose="020B0604020202020204" pitchFamily="34" charset="0"/>
              </a:rPr>
              <a:t>över sin kontakt med LCI.</a:t>
            </a:r>
          </a:p>
          <a:p>
            <a:pPr lvl="1">
              <a:spcAft>
                <a:spcPts val="1529"/>
              </a:spcAft>
              <a:buFont typeface="Wingdings" charset="2"/>
              <a:buNone/>
            </a:pPr>
            <a:endParaRPr lang="en-US" sz="1400" kern="0" dirty="0">
              <a:solidFill>
                <a:srgbClr val="FEFFFE"/>
              </a:solidFill>
              <a:latin typeface="+mj-lt"/>
              <a:ea typeface="Open Sans" charset="0"/>
              <a:cs typeface="Arial" panose="020B0604020202020204" pitchFamily="34" charset="0"/>
            </a:endParaRPr>
          </a:p>
          <a:p>
            <a:r>
              <a:rPr lang="sv-SE" sz="1400" dirty="0">
                <a:latin typeface="+mj-lt"/>
              </a:rPr>
              <a:t>Denna digitala värld kan göra vårt arbete enklare och mer berikande.</a:t>
            </a:r>
          </a:p>
          <a:p>
            <a:endParaRPr lang="en-US" sz="1400" baseline="0" dirty="0" smtClean="0"/>
          </a:p>
          <a:p>
            <a:r>
              <a:rPr lang="sv-SE" sz="1400" baseline="0" dirty="0"/>
              <a:t>Nu ska vi prata om fördelarna med att använda MyLion. </a:t>
            </a:r>
          </a:p>
          <a:p>
            <a:endParaRPr lang="en-US" dirty="0"/>
          </a:p>
        </p:txBody>
      </p:sp>
      <p:sp>
        <p:nvSpPr>
          <p:cNvPr id="4" name="Slide Number Placeholder 3"/>
          <p:cNvSpPr>
            <a:spLocks noGrp="1"/>
          </p:cNvSpPr>
          <p:nvPr>
            <p:ph type="sldNum" sz="quarter" idx="10"/>
          </p:nvPr>
        </p:nvSpPr>
        <p:spPr/>
        <p:txBody>
          <a:bodyPr/>
          <a:lstStyle/>
          <a:p>
            <a:fld id="{96363819-AD02-44FE-A53C-CAB21041FE10}" type="slidenum">
              <a:rPr lang="en-US">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895392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endParaRPr lang="en-US" sz="1600" b="1" dirty="0" smtClean="0">
              <a:latin typeface="+mj-lt"/>
              <a:cs typeface="Arial" panose="020B0604020202020204" pitchFamily="34" charset="0"/>
            </a:endParaRPr>
          </a:p>
          <a:p>
            <a:r>
              <a:rPr lang="sv-SE" sz="1400" dirty="0">
                <a:latin typeface="+mj-lt"/>
                <a:ea typeface="+mn-ea"/>
                <a:cs typeface="Arial" panose="020B0604020202020204" pitchFamily="34" charset="0"/>
              </a:rPr>
              <a:t>​</a:t>
            </a:r>
            <a:r>
              <a:rPr lang="sv-SE" sz="1400" b="1" dirty="0">
                <a:solidFill>
                  <a:schemeClr val="tx1"/>
                </a:solidFill>
                <a:ea typeface="+mn-ea"/>
                <a:cs typeface="Arial" panose="020B0604020202020204" pitchFamily="34" charset="0"/>
              </a:rPr>
              <a:t>En</a:t>
            </a:r>
            <a:r>
              <a:rPr lang="sv-SE" sz="1400" b="1" baseline="0" dirty="0">
                <a:solidFill>
                  <a:schemeClr val="tx1"/>
                </a:solidFill>
                <a:ea typeface="+mn-ea"/>
                <a:cs typeface="Arial" panose="020B0604020202020204" pitchFamily="34" charset="0"/>
              </a:rPr>
              <a:t> av anledningarna till att Lions gör så mycket bra i världen är tack vare vårt nätverk - vi lär oss av varandra och arbetar tillsammans.  Vi får ofta höra att Lions vill ha fler möjligheter att skapa kontakt och berätta om sin passion för hjälpinsatser.  Som ledare inspirerar och deltar ni i det samarbetet.  Ni föregår också med gott exempel.</a:t>
            </a:r>
          </a:p>
          <a:p>
            <a:endParaRPr lang="en-US" sz="1400" b="1" kern="1200" baseline="0" dirty="0" smtClean="0">
              <a:solidFill>
                <a:schemeClr val="tx1"/>
              </a:solidFill>
              <a:ea typeface="+mn-ea"/>
              <a:cs typeface="Arial" panose="020B0604020202020204" pitchFamily="34" charset="0"/>
            </a:endParaRPr>
          </a:p>
          <a:p>
            <a:endParaRPr lang="en-US" sz="1400" b="1" kern="1200" dirty="0" smtClean="0">
              <a:solidFill>
                <a:schemeClr val="tx1"/>
              </a:solidFill>
              <a:ea typeface="+mn-ea"/>
              <a:cs typeface="Arial" panose="020B0604020202020204" pitchFamily="34" charset="0"/>
            </a:endParaRPr>
          </a:p>
          <a:p>
            <a:r>
              <a:rPr lang="sv-SE" sz="1400" b="0" dirty="0">
                <a:solidFill>
                  <a:schemeClr val="tx1"/>
                </a:solidFill>
                <a:ea typeface="+mn-ea"/>
                <a:cs typeface="Arial" panose="020B0604020202020204" pitchFamily="34" charset="0"/>
              </a:rPr>
              <a:t>MyLion ger er </a:t>
            </a:r>
            <a:r>
              <a:rPr lang="sv-SE" sz="1400" b="0" baseline="0" dirty="0">
                <a:solidFill>
                  <a:schemeClr val="tx1"/>
                </a:solidFill>
                <a:ea typeface="+mn-ea"/>
                <a:cs typeface="Arial" panose="020B0604020202020204" pitchFamily="34" charset="0"/>
              </a:rPr>
              <a:t>en plattform som är snygg och enkel att navigera, där ni kan visa vem ni är som lionmedlem och vilket ert distrikt är samtidigt som ni på ett bekvämt sätt kontrollerar vilken information ni vill dela och när.</a:t>
            </a:r>
          </a:p>
          <a:p>
            <a:endParaRPr lang="en-US" sz="1600" dirty="0" smtClean="0">
              <a:latin typeface="+mj-lt"/>
              <a:cs typeface="Arial" panose="020B0604020202020204" pitchFamily="34" charset="0"/>
            </a:endParaRPr>
          </a:p>
          <a:p>
            <a:endParaRPr lang="en-US" sz="1600" dirty="0" smtClean="0">
              <a:latin typeface="+mj-lt"/>
              <a:cs typeface="Arial" panose="020B0604020202020204" pitchFamily="34" charset="0"/>
            </a:endParaRPr>
          </a:p>
          <a:p>
            <a:endParaRPr lang="en-US" sz="1600" dirty="0">
              <a:latin typeface="+mj-lt"/>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649756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Arial" panose="020B0604020202020204" pitchFamily="34" charset="0"/>
            </a:endParaRPr>
          </a:p>
          <a:p>
            <a:r>
              <a:rPr lang="sv-SE" sz="1200" dirty="0">
                <a:solidFill>
                  <a:schemeClr val="tx1"/>
                </a:solidFill>
                <a:latin typeface="+mn-lt"/>
                <a:ea typeface="+mn-ea"/>
                <a:cs typeface="Arial" panose="020B0604020202020204" pitchFamily="34" charset="0"/>
              </a:rPr>
              <a:t>Tänk på er profil som ert personliga ”visitkort” som introducerar er för lionmedlemmar runt om i världen.</a:t>
            </a:r>
          </a:p>
          <a:p>
            <a:r>
              <a:rPr lang="sv-SE" sz="1200" dirty="0">
                <a:solidFill>
                  <a:schemeClr val="tx1"/>
                </a:solidFill>
                <a:latin typeface="+mn-lt"/>
                <a:ea typeface="+mn-ea"/>
                <a:cs typeface="Arial" panose="020B0604020202020204" pitchFamily="34" charset="0"/>
              </a:rPr>
              <a:t> </a:t>
            </a:r>
          </a:p>
          <a:p>
            <a:r>
              <a:rPr lang="sv-SE" sz="1200" dirty="0">
                <a:solidFill>
                  <a:schemeClr val="tx1"/>
                </a:solidFill>
                <a:latin typeface="+mn-lt"/>
                <a:ea typeface="+mn-ea"/>
                <a:cs typeface="Arial" panose="020B0604020202020204" pitchFamily="34" charset="0"/>
              </a:rPr>
              <a:t>Detta är ett utmärkt sätt att visa andra medlemmar vem ni är, var ni finns, vilken klubb ni tillhör och vad ni är intresserad av. </a:t>
            </a:r>
          </a:p>
          <a:p>
            <a:r>
              <a:rPr lang="sv-SE" sz="1200" dirty="0">
                <a:solidFill>
                  <a:schemeClr val="tx1"/>
                </a:solidFill>
                <a:latin typeface="+mn-lt"/>
                <a:ea typeface="+mn-ea"/>
                <a:cs typeface="+mn-cs"/>
              </a:rPr>
              <a:t>Ni kan </a:t>
            </a:r>
            <a:r>
              <a:rPr lang="sv-SE" sz="1200" dirty="0">
                <a:latin typeface="+mn-lt"/>
                <a:ea typeface="+mn-ea"/>
                <a:cs typeface="+mn-cs"/>
              </a:rPr>
              <a:t>omedelbart uppdatera er information </a:t>
            </a:r>
            <a:r>
              <a:rPr lang="sv-SE" sz="1200" baseline="0" dirty="0">
                <a:latin typeface="+mn-lt"/>
                <a:ea typeface="+mn-ea"/>
                <a:cs typeface="+mn-cs"/>
              </a:rPr>
              <a:t>med hjälp av MyLion.</a:t>
            </a:r>
          </a:p>
          <a:p>
            <a:endParaRPr lang="en-US" sz="1200" kern="1200" baseline="0" dirty="0" smtClean="0">
              <a:effectLst/>
              <a:latin typeface="+mn-lt"/>
              <a:ea typeface="+mn-ea"/>
              <a:cs typeface="+mn-cs"/>
            </a:endParaRPr>
          </a:p>
          <a:p>
            <a:pPr>
              <a:lnSpc>
                <a:spcPct val="105000"/>
              </a:lnSpc>
              <a:spcAft>
                <a:spcPts val="1200"/>
              </a:spcAft>
              <a:buClr>
                <a:prstClr val="white"/>
              </a:buClr>
              <a:buFont typeface="Arial" charset="0"/>
              <a:buChar char="•"/>
            </a:pPr>
            <a:r>
              <a:rPr lang="sv-SE" sz="1200" dirty="0">
                <a:latin typeface="Arial" charset="0"/>
                <a:ea typeface="Arial" charset="0"/>
                <a:cs typeface="Arial" charset="0"/>
              </a:rPr>
              <a:t>Ändra er e-postadress eller ert telefonnummer</a:t>
            </a:r>
          </a:p>
          <a:p>
            <a:pPr>
              <a:lnSpc>
                <a:spcPct val="105000"/>
              </a:lnSpc>
              <a:spcAft>
                <a:spcPts val="1200"/>
              </a:spcAft>
              <a:buClr>
                <a:prstClr val="white"/>
              </a:buClr>
              <a:buFont typeface="Arial" charset="0"/>
              <a:buChar char="•"/>
            </a:pPr>
            <a:r>
              <a:rPr lang="sv-SE" sz="1200" dirty="0">
                <a:latin typeface="Arial" charset="0"/>
                <a:ea typeface="Arial" charset="0"/>
                <a:cs typeface="Arial" charset="0"/>
              </a:rPr>
              <a:t>Berätta om er klubb och ert distrikt </a:t>
            </a:r>
          </a:p>
          <a:p>
            <a:pPr>
              <a:lnSpc>
                <a:spcPct val="105000"/>
              </a:lnSpc>
              <a:spcAft>
                <a:spcPts val="1200"/>
              </a:spcAft>
              <a:buClr>
                <a:prstClr val="white"/>
              </a:buClr>
              <a:buFont typeface="Arial" charset="0"/>
              <a:buChar char="•"/>
            </a:pPr>
            <a:r>
              <a:rPr lang="sv-SE" sz="1200" dirty="0">
                <a:latin typeface="Arial" charset="0"/>
                <a:ea typeface="Arial" charset="0"/>
                <a:cs typeface="Arial" charset="0"/>
              </a:rPr>
              <a:t>Hantera era personliga inställningar</a:t>
            </a:r>
          </a:p>
          <a:p>
            <a:endParaRPr lang="en-US" sz="1200" kern="1200" dirty="0" smtClean="0">
              <a:effectLst/>
              <a:latin typeface="+mn-lt"/>
              <a:ea typeface="+mn-ea"/>
              <a:cs typeface="+mn-cs"/>
            </a:endParaRPr>
          </a:p>
          <a:p>
            <a:endParaRPr lang="en-US" sz="1200" kern="1200" dirty="0" smtClean="0">
              <a:effectLst/>
              <a:latin typeface="+mn-lt"/>
              <a:ea typeface="+mn-ea"/>
              <a:cs typeface="+mn-cs"/>
            </a:endParaRPr>
          </a:p>
          <a:p>
            <a:endParaRPr lang="en-US" sz="1200" kern="1200" dirty="0" smtClean="0">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t>12</a:t>
            </a:fld>
            <a:endParaRPr lang="en-US" dirty="0" smtClean="0"/>
          </a:p>
        </p:txBody>
      </p:sp>
    </p:spTree>
    <p:extLst>
      <p:ext uri="{BB962C8B-B14F-4D97-AF65-F5344CB8AC3E}">
        <p14:creationId xmlns:p14="http://schemas.microsoft.com/office/powerpoint/2010/main" val="3878485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a:spcAft>
                <a:spcPts val="450"/>
              </a:spcAft>
            </a:pPr>
            <a:endParaRPr lang="en-US" sz="1400" b="1" dirty="0" smtClean="0">
              <a:solidFill>
                <a:srgbClr val="002F87"/>
              </a:solidFill>
              <a:latin typeface="Arial" charset="0"/>
              <a:ea typeface="Arial" charset="0"/>
              <a:cs typeface="Arial" charset="0"/>
            </a:endParaRPr>
          </a:p>
          <a:p>
            <a:pPr>
              <a:spcAft>
                <a:spcPts val="450"/>
              </a:spcAft>
            </a:pPr>
            <a:r>
              <a:rPr lang="sv-SE" sz="1400" b="1" dirty="0">
                <a:solidFill>
                  <a:srgbClr val="002F87"/>
                </a:solidFill>
                <a:latin typeface="Arial" charset="0"/>
                <a:ea typeface="Arial" charset="0"/>
                <a:cs typeface="Arial" charset="0"/>
              </a:rPr>
              <a:t>I er användarprofil kan ni </a:t>
            </a:r>
            <a:r>
              <a:rPr lang="sv-SE" sz="1400" b="1" baseline="0" dirty="0">
                <a:solidFill>
                  <a:srgbClr val="002F87"/>
                </a:solidFill>
                <a:latin typeface="Arial" charset="0"/>
                <a:ea typeface="Arial" charset="0"/>
                <a:cs typeface="Arial" charset="0"/>
              </a:rPr>
              <a:t>uppdatera er information</a:t>
            </a:r>
          </a:p>
          <a:p>
            <a:r>
              <a:rPr lang="sv-SE" sz="1200" dirty="0">
                <a:solidFill>
                  <a:srgbClr val="33373B">
                    <a:lumMod val="60000"/>
                    <a:lumOff val="40000"/>
                  </a:srgbClr>
                </a:solidFill>
                <a:latin typeface="Arial" charset="0"/>
                <a:ea typeface="Arial" charset="0"/>
                <a:cs typeface="Arial" charset="0"/>
              </a:rPr>
              <a:t>För närvarande kan </a:t>
            </a:r>
            <a:r>
              <a:rPr lang="sv-SE" sz="1200" baseline="0" dirty="0">
                <a:solidFill>
                  <a:srgbClr val="33373B">
                    <a:lumMod val="60000"/>
                    <a:lumOff val="40000"/>
                  </a:srgbClr>
                </a:solidFill>
                <a:latin typeface="Arial" charset="0"/>
                <a:ea typeface="Arial" charset="0"/>
                <a:cs typeface="Arial" charset="0"/>
              </a:rPr>
              <a:t>ni uppdatera ert mobilnummer och er e-postadress</a:t>
            </a:r>
          </a:p>
          <a:p>
            <a:pPr marL="0" indent="0">
              <a:buFont typeface="Arial" panose="020B0604020202020204" pitchFamily="34" charset="0"/>
              <a:buNone/>
            </a:pPr>
            <a:endParaRPr lang="en-US" sz="1200" dirty="0" smtClean="0">
              <a:latin typeface="Arial" panose="020B0604020202020204" pitchFamily="34" charset="0"/>
              <a:cs typeface="Arial" panose="020B0604020202020204" pitchFamily="34" charset="0"/>
            </a:endParaRPr>
          </a:p>
          <a:p>
            <a:pPr>
              <a:spcAft>
                <a:spcPts val="450"/>
              </a:spcAft>
            </a:pPr>
            <a:r>
              <a:rPr lang="sv-SE" dirty="0">
                <a:latin typeface="Arial" charset="0"/>
                <a:ea typeface="Arial" charset="0"/>
                <a:cs typeface="Arial" charset="0"/>
              </a:rPr>
              <a:t>Ändra era inställningar och välj vilken information som är synlig för andra och vilka som kan kommunicera med er via MyLion.</a:t>
            </a:r>
            <a:r>
              <a:rPr lang="sv-SE" sz="1200" dirty="0">
                <a:solidFill>
                  <a:srgbClr val="33373B">
                    <a:lumMod val="60000"/>
                    <a:lumOff val="40000"/>
                  </a:srgbClr>
                </a:solidFill>
                <a:latin typeface="Arial" charset="0"/>
                <a:ea typeface="Arial" charset="0"/>
                <a:cs typeface="Arial" charset="0"/>
              </a:rPr>
              <a:t>  </a:t>
            </a:r>
          </a:p>
          <a:p>
            <a:pPr marL="0" indent="0">
              <a:buFont typeface="Arial" panose="020B0604020202020204" pitchFamily="34" charset="0"/>
              <a:buNone/>
            </a:pPr>
            <a:endParaRPr lang="en-US" sz="1200" dirty="0" smtClean="0">
              <a:latin typeface="Arial" panose="020B0604020202020204" pitchFamily="34" charset="0"/>
              <a:cs typeface="Arial" panose="020B0604020202020204" pitchFamily="34" charset="0"/>
            </a:endParaRPr>
          </a:p>
          <a:p>
            <a:pPr>
              <a:spcAft>
                <a:spcPts val="450"/>
              </a:spcAft>
            </a:pPr>
            <a:r>
              <a:rPr lang="sv-SE" sz="1400" b="1" dirty="0">
                <a:solidFill>
                  <a:srgbClr val="002F87"/>
                </a:solidFill>
                <a:latin typeface="Arial" charset="0"/>
                <a:ea typeface="Arial" charset="0"/>
                <a:cs typeface="Arial" charset="0"/>
              </a:rPr>
              <a:t>Ni kan också lägga till er profilbild. </a:t>
            </a:r>
            <a:r>
              <a:rPr lang="sv-SE" dirty="0">
                <a:latin typeface="Arial" charset="0"/>
                <a:ea typeface="Arial" charset="0"/>
                <a:cs typeface="Arial" charset="0"/>
              </a:rPr>
              <a:t>Er profilbild syns när andra söker efter er i MyLion.</a:t>
            </a:r>
            <a:r>
              <a:rPr lang="sv-SE" sz="1200" dirty="0">
                <a:solidFill>
                  <a:srgbClr val="33373B">
                    <a:lumMod val="60000"/>
                    <a:lumOff val="40000"/>
                  </a:srgbClr>
                </a:solidFill>
                <a:latin typeface="Arial" charset="0"/>
                <a:ea typeface="Arial" charset="0"/>
                <a:cs typeface="Arial" charset="0"/>
              </a:rPr>
              <a:t> </a:t>
            </a:r>
          </a:p>
          <a:p>
            <a:endParaRPr lang="en-US" dirty="0" smtClean="0"/>
          </a:p>
          <a:p>
            <a:endParaRPr lang="en-US" dirty="0" smtClean="0"/>
          </a:p>
        </p:txBody>
      </p:sp>
    </p:spTree>
    <p:extLst>
      <p:ext uri="{BB962C8B-B14F-4D97-AF65-F5344CB8AC3E}">
        <p14:creationId xmlns:p14="http://schemas.microsoft.com/office/powerpoint/2010/main" val="2877663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400" dirty="0"/>
              <a:t>Distriktsprofilen liknar</a:t>
            </a:r>
            <a:r>
              <a:rPr lang="sv-SE" sz="1400" baseline="0" dirty="0"/>
              <a:t> användarprofilen och klubbprofilen. </a:t>
            </a:r>
          </a:p>
          <a:p>
            <a:endParaRPr lang="en-US" sz="1400" baseline="0" dirty="0" smtClean="0"/>
          </a:p>
          <a:p>
            <a:r>
              <a:rPr lang="sv-SE" sz="1400" dirty="0"/>
              <a:t>Med</a:t>
            </a:r>
            <a:r>
              <a:rPr lang="sv-SE" sz="1400" baseline="0" dirty="0"/>
              <a:t> hjälp av distriktsprofilen kan ni</a:t>
            </a:r>
            <a:r>
              <a:rPr lang="sv-SE" sz="1400" dirty="0"/>
              <a:t> </a:t>
            </a:r>
            <a:r>
              <a:rPr lang="sv-SE" sz="1400" b="1" dirty="0">
                <a:latin typeface="Arial" charset="0"/>
                <a:ea typeface="Arial" charset="0"/>
                <a:cs typeface="Arial" charset="0"/>
              </a:rPr>
              <a:t>introducera ert distrikt för Lions och Leos runt om i världen.</a:t>
            </a:r>
          </a:p>
          <a:p>
            <a:r>
              <a:rPr lang="sv-SE" sz="1400" dirty="0">
                <a:latin typeface="Arial" charset="0"/>
                <a:ea typeface="Arial" charset="0"/>
                <a:cs typeface="Arial" charset="0"/>
              </a:rPr>
              <a:t>Skapa en distriktsprofil och belys saker som ert distrikt arbetar med. Var ett flaggskepp för ert land. </a:t>
            </a:r>
          </a:p>
          <a:p>
            <a:endParaRPr lang="en-US" sz="1400" dirty="0" smtClean="0"/>
          </a:p>
          <a:p>
            <a:pPr>
              <a:spcAft>
                <a:spcPts val="450"/>
              </a:spcAft>
            </a:pPr>
            <a:r>
              <a:rPr lang="sv-SE" sz="1400" b="1" dirty="0">
                <a:latin typeface="Arial" charset="0"/>
                <a:ea typeface="Arial" charset="0"/>
                <a:cs typeface="Arial" charset="0"/>
              </a:rPr>
              <a:t>Viktig information om ert distrikt nära till hands.</a:t>
            </a:r>
          </a:p>
          <a:p>
            <a:r>
              <a:rPr lang="sv-SE" sz="1400" dirty="0">
                <a:latin typeface="Arial" charset="0"/>
                <a:ea typeface="Arial" charset="0"/>
                <a:cs typeface="Arial" charset="0"/>
              </a:rPr>
              <a:t>Med hjälp av MyLion kan ni snabbt se en lista över distriktets tjänstemän och klubbar. </a:t>
            </a:r>
          </a:p>
          <a:p>
            <a:endParaRPr lang="en-US" sz="1400" dirty="0" smtClean="0"/>
          </a:p>
          <a:p>
            <a:r>
              <a:rPr lang="sv-SE" sz="1400" dirty="0"/>
              <a:t>Samma funktioner finns på klubbnivå. </a:t>
            </a:r>
          </a:p>
          <a:p>
            <a:endParaRPr lang="en-US" sz="1600" dirty="0" smtClean="0"/>
          </a:p>
          <a:p>
            <a:endParaRPr lang="en-US" sz="1600" dirty="0" smtClean="0"/>
          </a:p>
        </p:txBody>
      </p:sp>
      <p:sp>
        <p:nvSpPr>
          <p:cNvPr id="4" name="Slide Number Placeholder 3"/>
          <p:cNvSpPr>
            <a:spLocks noGrp="1"/>
          </p:cNvSpPr>
          <p:nvPr>
            <p:ph type="sldNum" sz="quarter" idx="10"/>
          </p:nvPr>
        </p:nvSpPr>
        <p:spPr/>
        <p:txBody>
          <a:bodyPr/>
          <a:lstStyle/>
          <a:p>
            <a:fld id="{EE4159E8-CA19-4BB0-8ED9-16527D3A2E7E}" type="slidenum">
              <a:rPr lang="en-US" smtClean="0"/>
              <a:t>14</a:t>
            </a:fld>
            <a:endParaRPr lang="en-US" smtClean="0"/>
          </a:p>
        </p:txBody>
      </p:sp>
    </p:spTree>
    <p:extLst>
      <p:ext uri="{BB962C8B-B14F-4D97-AF65-F5344CB8AC3E}">
        <p14:creationId xmlns:p14="http://schemas.microsoft.com/office/powerpoint/2010/main" val="2031262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a:xfrm>
            <a:off x="718079" y="4499478"/>
            <a:ext cx="5731651" cy="425229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baseline="0" dirty="0"/>
              <a:t>Ett av ansvaren för distriktsledare är att fastställa mål, inklusive mål för hjälpinsatser.  För att fastställa mätbara mål, granska framsteg och justera mål behöver ni snabb tillgång till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baseline="0" dirty="0"/>
              <a:t>Med MyLion kan ni utforska tidigare aktivitetsstatistik </a:t>
            </a:r>
            <a:r>
              <a:rPr lang="sv-SE" sz="1600" dirty="0"/>
              <a:t> från klubbnivå till den konstitutionella områdesnivån.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endParaRPr lang="en-US" sz="1600" dirty="0"/>
          </a:p>
        </p:txBody>
      </p:sp>
    </p:spTree>
    <p:extLst>
      <p:ext uri="{BB962C8B-B14F-4D97-AF65-F5344CB8AC3E}">
        <p14:creationId xmlns:p14="http://schemas.microsoft.com/office/powerpoint/2010/main" val="3482006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400" baseline="0" dirty="0"/>
              <a:t>Att kunna se påverkan i realtid med hjälp av rapporterna kommer att:</a:t>
            </a:r>
          </a:p>
          <a:p>
            <a:endParaRPr lang="en-US" sz="1400" kern="0" baseline="0" dirty="0" smtClean="0">
              <a:latin typeface="Arial" charset="0"/>
              <a:ea typeface="Arial" charset="0"/>
              <a:cs typeface="Arial" charset="0"/>
            </a:endParaRPr>
          </a:p>
          <a:p>
            <a:pPr>
              <a:lnSpc>
                <a:spcPct val="105000"/>
              </a:lnSpc>
              <a:spcAft>
                <a:spcPts val="1200"/>
              </a:spcAft>
              <a:buClr>
                <a:prstClr val="white"/>
              </a:buClr>
              <a:buFont typeface="Arial" charset="0"/>
              <a:buChar char="•"/>
            </a:pPr>
            <a:r>
              <a:rPr lang="sv-SE" sz="1400" dirty="0">
                <a:latin typeface="Arial" charset="0"/>
                <a:ea typeface="Arial" charset="0"/>
                <a:cs typeface="Arial" charset="0"/>
              </a:rPr>
              <a:t>Spara tid - rapporterna tillhandahåller detaljerad information.</a:t>
            </a:r>
          </a:p>
          <a:p>
            <a:pPr>
              <a:lnSpc>
                <a:spcPct val="105000"/>
              </a:lnSpc>
              <a:spcAft>
                <a:spcPts val="1200"/>
              </a:spcAft>
              <a:buClr>
                <a:prstClr val="white"/>
              </a:buClr>
              <a:buFont typeface="Arial" charset="0"/>
              <a:buChar char="•"/>
            </a:pPr>
            <a:r>
              <a:rPr lang="sv-SE" sz="1400" dirty="0">
                <a:latin typeface="Arial" charset="0"/>
                <a:ea typeface="Arial" charset="0"/>
                <a:cs typeface="Arial" charset="0"/>
              </a:rPr>
              <a:t>Se vad andra gör. Få information om hjälpinsatser på alla nivåer.</a:t>
            </a:r>
          </a:p>
          <a:p>
            <a:pPr lvl="1">
              <a:lnSpc>
                <a:spcPct val="105000"/>
              </a:lnSpc>
              <a:spcAft>
                <a:spcPts val="1200"/>
              </a:spcAft>
              <a:buClr>
                <a:prstClr val="white"/>
              </a:buClr>
              <a:buFont typeface="Arial" charset="0"/>
              <a:buChar char="•"/>
            </a:pPr>
            <a:r>
              <a:rPr lang="sv-SE" sz="1400" dirty="0">
                <a:latin typeface="Arial" charset="0"/>
                <a:ea typeface="Arial" charset="0"/>
                <a:cs typeface="Arial" charset="0"/>
              </a:rPr>
              <a:t>Vi </a:t>
            </a:r>
            <a:r>
              <a:rPr lang="sv-SE" sz="1400" baseline="0" dirty="0">
                <a:latin typeface="Arial" charset="0"/>
                <a:ea typeface="Arial" charset="0"/>
                <a:cs typeface="Arial" charset="0"/>
              </a:rPr>
              <a:t>tävlar ju såklart inte, men det är alltid kul att se vad som är på gång i de kringliggande distrikten. </a:t>
            </a:r>
          </a:p>
          <a:p>
            <a:pPr lvl="1">
              <a:lnSpc>
                <a:spcPct val="105000"/>
              </a:lnSpc>
              <a:spcAft>
                <a:spcPts val="1200"/>
              </a:spcAft>
              <a:buClr>
                <a:prstClr val="white"/>
              </a:buClr>
              <a:buFont typeface="Arial" charset="0"/>
              <a:buChar char="•"/>
            </a:pPr>
            <a:r>
              <a:rPr lang="sv-SE" sz="1400" baseline="0" dirty="0">
                <a:latin typeface="Arial" charset="0"/>
                <a:ea typeface="Arial" charset="0"/>
                <a:cs typeface="Arial" charset="0"/>
              </a:rPr>
              <a:t>Att dela bästa arbetssätt och evenemangsidéer är ett bra sätt att nätverka med andra distrikt och klubbar.</a:t>
            </a:r>
          </a:p>
          <a:p>
            <a:pPr>
              <a:lnSpc>
                <a:spcPct val="105000"/>
              </a:lnSpc>
              <a:spcAft>
                <a:spcPts val="1200"/>
              </a:spcAft>
              <a:buClr>
                <a:prstClr val="white"/>
              </a:buClr>
              <a:buFont typeface="Arial" charset="0"/>
              <a:buChar char="•"/>
            </a:pPr>
            <a:r>
              <a:rPr lang="sv-SE" sz="1400" dirty="0">
                <a:latin typeface="Arial" charset="0"/>
                <a:ea typeface="Arial" charset="0"/>
                <a:cs typeface="Arial" charset="0"/>
              </a:rPr>
              <a:t>Ingen väntetid - exportera er sökdata till Excel.</a:t>
            </a:r>
          </a:p>
          <a:p>
            <a:endParaRPr lang="en-US" sz="1400" dirty="0" smtClean="0"/>
          </a:p>
          <a:p>
            <a:r>
              <a:rPr lang="sv-SE" sz="1400" dirty="0"/>
              <a:t>Se hur Lions tar sig </a:t>
            </a:r>
            <a:r>
              <a:rPr lang="sv-SE" sz="1400" baseline="0" dirty="0"/>
              <a:t>an våra globala frågor. Leta efter datatrender och finn expertområden i ert distrikt. </a:t>
            </a:r>
          </a:p>
        </p:txBody>
      </p:sp>
      <p:sp>
        <p:nvSpPr>
          <p:cNvPr id="4" name="Slide Number Placeholder 3"/>
          <p:cNvSpPr>
            <a:spLocks noGrp="1"/>
          </p:cNvSpPr>
          <p:nvPr>
            <p:ph type="sldNum" sz="quarter" idx="10"/>
          </p:nvPr>
        </p:nvSpPr>
        <p:spPr/>
        <p:txBody>
          <a:bodyPr/>
          <a:lstStyle/>
          <a:p>
            <a:fld id="{EE4159E8-CA19-4BB0-8ED9-16527D3A2E7E}" type="slidenum">
              <a:rPr lang="en-US" smtClean="0"/>
              <a:t>16</a:t>
            </a:fld>
            <a:endParaRPr lang="en-US" smtClean="0"/>
          </a:p>
        </p:txBody>
      </p:sp>
    </p:spTree>
    <p:extLst>
      <p:ext uri="{BB962C8B-B14F-4D97-AF65-F5344CB8AC3E}">
        <p14:creationId xmlns:p14="http://schemas.microsoft.com/office/powerpoint/2010/main" val="2864054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normAutofit/>
          </a:bodyPr>
          <a:lstStyle/>
          <a:p>
            <a:pPr fontAlgn="base"/>
            <a:endParaRPr lang="en-US" sz="1600" dirty="0" smtClean="0"/>
          </a:p>
          <a:p>
            <a:pPr fontAlgn="base"/>
            <a:r>
              <a:rPr lang="sv-SE" sz="1600" dirty="0"/>
              <a:t>Här är en skärmbild på rapporterna.</a:t>
            </a:r>
            <a:r>
              <a:rPr lang="sv-SE" sz="1600" baseline="0" dirty="0"/>
              <a:t> </a:t>
            </a:r>
          </a:p>
          <a:p>
            <a:pPr fontAlgn="base"/>
            <a:endParaRPr lang="en-US" sz="1600" dirty="0" smtClean="0"/>
          </a:p>
          <a:p>
            <a:pPr fontAlgn="base"/>
            <a:r>
              <a:rPr lang="sv-SE" sz="1600" dirty="0"/>
              <a:t>Alla data är tillgänglig.</a:t>
            </a:r>
          </a:p>
          <a:p>
            <a:pPr fontAlgn="base"/>
            <a:endParaRPr lang="en-US" sz="1600" dirty="0" smtClean="0"/>
          </a:p>
          <a:p>
            <a:pPr fontAlgn="base"/>
            <a:r>
              <a:rPr lang="sv-SE" sz="1600" dirty="0"/>
              <a:t>Det</a:t>
            </a:r>
            <a:r>
              <a:rPr lang="sv-SE" sz="1600" baseline="0" dirty="0"/>
              <a:t> finns filter att använda för att anpassa informationen. Ni kan anpassa efter antal människor som har fått hjälp, människor som har fått hjälp per medlem, antal genomförda serviceaktiviteter och frivilliga arbetstimmar.</a:t>
            </a:r>
          </a:p>
          <a:p>
            <a:pPr fontAlgn="base"/>
            <a:endParaRPr lang="en-US" sz="1600" baseline="0" dirty="0" smtClean="0"/>
          </a:p>
          <a:p>
            <a:pPr fontAlgn="base"/>
            <a:r>
              <a:rPr lang="sv-SE" sz="1600" baseline="0" dirty="0"/>
              <a:t>Informationen kan exporteras till Excel för att skapa en rapportkopia. </a:t>
            </a:r>
          </a:p>
          <a:p>
            <a:pPr rtl="0" fontAlgn="base"/>
            <a:endParaRPr lang="en-US" dirty="0" smtClean="0"/>
          </a:p>
          <a:p>
            <a:pPr fontAlgn="base"/>
            <a:endParaRPr lang="en-US" sz="1600" dirty="0"/>
          </a:p>
          <a:p>
            <a:endParaRPr lang="en-US" b="1" dirty="0" smtClean="0"/>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1441782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aseline="0" dirty="0"/>
              <a:t>Våra lionledare har vision och passion. Ni reser, koordinerar möten, besöker klubbar - allt för att säkerställa att Lions har de verktyg och resurser de behöver för att vara framgångsrika och glada.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b="1" dirty="0">
                <a:latin typeface="Arial" charset="0"/>
                <a:ea typeface="Arial" charset="0"/>
                <a:cs typeface="Arial" charset="0"/>
              </a:rPr>
              <a:t>MyLion synliggör klubb- och distriktsaktiviteter </a:t>
            </a:r>
            <a:r>
              <a:rPr lang="sv-SE" sz="1400" b="1" baseline="0" dirty="0">
                <a:latin typeface="Arial" charset="0"/>
                <a:ea typeface="Arial" charset="0"/>
                <a:cs typeface="Arial" charset="0"/>
              </a:rPr>
              <a:t>på en ny nivå för att hjälpa er hjälpa distriktets klubbar.</a:t>
            </a:r>
          </a:p>
          <a:p>
            <a:endParaRPr lang="en-US" dirty="0"/>
          </a:p>
          <a:p>
            <a:endParaRPr lang="en-US" dirty="0"/>
          </a:p>
          <a:p>
            <a:endParaRPr lang="en-US" dirty="0"/>
          </a:p>
        </p:txBody>
      </p:sp>
    </p:spTree>
    <p:extLst>
      <p:ext uri="{BB962C8B-B14F-4D97-AF65-F5344CB8AC3E}">
        <p14:creationId xmlns:p14="http://schemas.microsoft.com/office/powerpoint/2010/main" val="2054039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4838" y="4433978"/>
            <a:ext cx="5791032" cy="4537494"/>
          </a:xfrm>
        </p:spPr>
        <p:txBody>
          <a:bodyPr/>
          <a:lstStyle/>
          <a:p>
            <a:pPr algn="l"/>
            <a:r>
              <a:rPr lang="sv-SE" sz="1200" b="1" dirty="0">
                <a:solidFill>
                  <a:prstClr val="white"/>
                </a:solidFill>
                <a:latin typeface="Arial" charset="0"/>
                <a:ea typeface="Arial" charset="0"/>
                <a:cs typeface="Arial" charset="0"/>
              </a:rPr>
              <a:t>Vi </a:t>
            </a:r>
            <a:r>
              <a:rPr lang="sv-SE" sz="1400" b="1" dirty="0">
                <a:latin typeface="Arial" charset="0"/>
                <a:ea typeface="Arial" charset="0"/>
                <a:cs typeface="Arial" charset="0"/>
              </a:rPr>
              <a:t>kan hjälpa - synliggör våra hjälpinsatser </a:t>
            </a:r>
          </a:p>
          <a:p>
            <a:pPr algn="l"/>
            <a:endParaRPr lang="en-US" sz="1400" b="1" kern="0" dirty="0" smtClean="0">
              <a:latin typeface="Arial" charset="0"/>
              <a:ea typeface="Arial" charset="0"/>
              <a:cs typeface="Arial" charset="0"/>
            </a:endParaRPr>
          </a:p>
          <a:p>
            <a:pPr algn="l"/>
            <a:r>
              <a:rPr lang="sv-SE" sz="1400" b="0" dirty="0">
                <a:latin typeface="Arial" charset="0"/>
                <a:ea typeface="Arial" charset="0"/>
                <a:cs typeface="Arial" charset="0"/>
              </a:rPr>
              <a:t>Att se kommande aktiviteter</a:t>
            </a:r>
            <a:r>
              <a:rPr lang="sv-SE" sz="1400" b="0" baseline="0" dirty="0">
                <a:latin typeface="Arial" charset="0"/>
                <a:ea typeface="Arial" charset="0"/>
                <a:cs typeface="Arial" charset="0"/>
              </a:rPr>
              <a:t> på klubb- och distriktsnivå ger oss möjlighet att: </a:t>
            </a:r>
          </a:p>
          <a:p>
            <a:endParaRPr lang="en-US" sz="1400" baseline="0" dirty="0" smtClean="0"/>
          </a:p>
          <a:p>
            <a:pPr>
              <a:lnSpc>
                <a:spcPct val="105000"/>
              </a:lnSpc>
              <a:spcAft>
                <a:spcPts val="1200"/>
              </a:spcAft>
              <a:buClr>
                <a:prstClr val="white"/>
              </a:buClr>
              <a:buFont typeface="Arial" charset="0"/>
              <a:buChar char="•"/>
            </a:pPr>
            <a:r>
              <a:rPr lang="sv-SE" sz="1400" dirty="0">
                <a:latin typeface="Arial" charset="0"/>
                <a:ea typeface="Arial" charset="0"/>
                <a:cs typeface="Arial" charset="0"/>
              </a:rPr>
              <a:t>Planera framåt och se en fullständig bild av distriktets aktiviteter.</a:t>
            </a:r>
          </a:p>
          <a:p>
            <a:pPr lvl="1">
              <a:lnSpc>
                <a:spcPct val="105000"/>
              </a:lnSpc>
              <a:spcAft>
                <a:spcPts val="1200"/>
              </a:spcAft>
              <a:buClr>
                <a:prstClr val="white"/>
              </a:buClr>
              <a:buFont typeface="Arial" charset="0"/>
              <a:buChar char="•"/>
            </a:pPr>
            <a:r>
              <a:rPr lang="sv-SE" sz="1400" dirty="0">
                <a:latin typeface="Arial" charset="0"/>
                <a:ea typeface="Arial" charset="0"/>
                <a:cs typeface="Arial" charset="0"/>
              </a:rPr>
              <a:t>Nu när </a:t>
            </a:r>
            <a:r>
              <a:rPr lang="sv-SE" sz="1400" baseline="0" dirty="0">
                <a:latin typeface="Arial" charset="0"/>
                <a:ea typeface="Arial" charset="0"/>
                <a:cs typeface="Arial" charset="0"/>
              </a:rPr>
              <a:t>ni kan se vad som är på gång kan ni planera resor utifrån kommande klubbaktiviteter. </a:t>
            </a:r>
          </a:p>
          <a:p>
            <a:pPr>
              <a:lnSpc>
                <a:spcPct val="105000"/>
              </a:lnSpc>
              <a:spcAft>
                <a:spcPts val="1200"/>
              </a:spcAft>
              <a:buClr>
                <a:prstClr val="white"/>
              </a:buClr>
              <a:buFont typeface="Arial" charset="0"/>
              <a:buChar char="•"/>
            </a:pPr>
            <a:r>
              <a:rPr lang="sv-SE" sz="1400" dirty="0">
                <a:latin typeface="Arial" charset="0"/>
                <a:ea typeface="Arial" charset="0"/>
                <a:cs typeface="Arial" charset="0"/>
              </a:rPr>
              <a:t>Gör upplevelsen personlig med individuella inbjudningar </a:t>
            </a:r>
          </a:p>
          <a:p>
            <a:pPr lvl="1">
              <a:lnSpc>
                <a:spcPct val="105000"/>
              </a:lnSpc>
              <a:spcAft>
                <a:spcPts val="1200"/>
              </a:spcAft>
              <a:buClr>
                <a:prstClr val="white"/>
              </a:buClr>
              <a:buFont typeface="Arial" charset="0"/>
              <a:buChar char="•"/>
            </a:pPr>
            <a:r>
              <a:rPr lang="sv-SE" sz="1400" baseline="0" dirty="0">
                <a:latin typeface="Arial" charset="0"/>
                <a:ea typeface="Arial" charset="0"/>
                <a:cs typeface="Arial" charset="0"/>
              </a:rPr>
              <a:t> Under klubbesök kan ni</a:t>
            </a:r>
            <a:r>
              <a:rPr lang="sv-SE" sz="1400" dirty="0">
                <a:latin typeface="Arial" charset="0"/>
                <a:ea typeface="Arial" charset="0"/>
                <a:cs typeface="Arial" charset="0"/>
              </a:rPr>
              <a:t> schemalägga möten för att</a:t>
            </a:r>
            <a:r>
              <a:rPr lang="sv-SE" sz="1400" baseline="0" dirty="0">
                <a:latin typeface="Arial" charset="0"/>
                <a:ea typeface="Arial" charset="0"/>
                <a:cs typeface="Arial" charset="0"/>
              </a:rPr>
              <a:t> träffa klubbmedlemmar.</a:t>
            </a:r>
          </a:p>
          <a:p>
            <a:pPr>
              <a:lnSpc>
                <a:spcPct val="105000"/>
              </a:lnSpc>
              <a:spcAft>
                <a:spcPts val="1200"/>
              </a:spcAft>
              <a:buClr>
                <a:prstClr val="white"/>
              </a:buClr>
              <a:buFont typeface="Arial" charset="0"/>
              <a:buChar char="•"/>
            </a:pPr>
            <a:r>
              <a:rPr lang="sv-SE" sz="1400" dirty="0">
                <a:latin typeface="Arial" charset="0"/>
                <a:ea typeface="Arial" charset="0"/>
                <a:cs typeface="Arial" charset="0"/>
              </a:rPr>
              <a:t>Identifiera möjligheter till förbättringar. </a:t>
            </a:r>
          </a:p>
          <a:p>
            <a:pPr lvl="1">
              <a:lnSpc>
                <a:spcPct val="105000"/>
              </a:lnSpc>
              <a:spcAft>
                <a:spcPts val="1200"/>
              </a:spcAft>
              <a:buClr>
                <a:prstClr val="white"/>
              </a:buClr>
              <a:buFont typeface="Arial" charset="0"/>
              <a:buChar char="•"/>
            </a:pPr>
            <a:r>
              <a:rPr lang="sv-SE" sz="1400" dirty="0">
                <a:latin typeface="Arial" charset="0"/>
                <a:ea typeface="Arial" charset="0"/>
                <a:cs typeface="Arial" charset="0"/>
              </a:rPr>
              <a:t>Ni kan se </a:t>
            </a:r>
            <a:r>
              <a:rPr lang="sv-SE" sz="1400" baseline="0" dirty="0">
                <a:latin typeface="Arial" charset="0"/>
                <a:ea typeface="Arial" charset="0"/>
                <a:cs typeface="Arial" charset="0"/>
              </a:rPr>
              <a:t>om det finns klubbar i distriktet som har svårigheter att planera aktiviteter och erbjuda er hjälp. Använd bästa arbetssätt i</a:t>
            </a:r>
            <a:r>
              <a:rPr lang="sv-SE" sz="1400" dirty="0">
                <a:latin typeface="Arial" charset="0"/>
                <a:ea typeface="Arial" charset="0"/>
                <a:cs typeface="Arial" charset="0"/>
              </a:rPr>
              <a:t> </a:t>
            </a:r>
            <a:r>
              <a:rPr lang="sv-SE" sz="1400" baseline="0" dirty="0">
                <a:latin typeface="Arial" charset="0"/>
                <a:ea typeface="Arial" charset="0"/>
                <a:cs typeface="Arial" charset="0"/>
              </a:rPr>
              <a:t>kringliggande klubbar för att hålla dem motiverade och aktiva.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t>19</a:t>
            </a:fld>
            <a:endParaRPr lang="en-US" smtClean="0"/>
          </a:p>
        </p:txBody>
      </p:sp>
    </p:spTree>
    <p:extLst>
      <p:ext uri="{BB962C8B-B14F-4D97-AF65-F5344CB8AC3E}">
        <p14:creationId xmlns:p14="http://schemas.microsoft.com/office/powerpoint/2010/main" val="3947539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a:xfrm>
            <a:off x="292100" y="4134961"/>
            <a:ext cx="6650143" cy="5093653"/>
          </a:xfrm>
        </p:spPr>
        <p:txBody>
          <a:bodyPr>
            <a:noAutofit/>
          </a:bodyPr>
          <a:lstStyle/>
          <a:p>
            <a:r>
              <a:rPr lang="sv-SE" sz="1400" dirty="0"/>
              <a:t>Kontrollpanelen är det ni ser på skärmen. Här hittar ni ljudinformation och frågefönstret, vilket vi kommer att använda för att ställa frågor och skriva svar. </a:t>
            </a:r>
          </a:p>
          <a:p>
            <a:endParaRPr lang="en-US" sz="1400" dirty="0"/>
          </a:p>
          <a:p>
            <a:r>
              <a:rPr lang="sv-SE" sz="1400" dirty="0"/>
              <a:t>Om kontrollpanelen försvinner ska ni klicka på </a:t>
            </a:r>
            <a:r>
              <a:rPr lang="sv-SE" sz="1400" dirty="0" err="1"/>
              <a:t>dubbelpilarna</a:t>
            </a:r>
            <a:r>
              <a:rPr lang="sv-SE" sz="1400" dirty="0"/>
              <a:t> vid pil 1 för att få fram den igen.</a:t>
            </a:r>
          </a:p>
          <a:p>
            <a:endParaRPr lang="en-US" sz="1400" dirty="0"/>
          </a:p>
          <a:p>
            <a:r>
              <a:rPr lang="sv-SE" sz="1400" dirty="0"/>
              <a:t>Om ni använder en telefon visas instruktionerna för att ringa in vid pil 2. Om samtalet av någon anledning avbryts kan ni använda detta nummer för att ringa in på nytt.</a:t>
            </a:r>
          </a:p>
          <a:p>
            <a:endParaRPr lang="en-US" sz="1400" dirty="0"/>
          </a:p>
          <a:p>
            <a:r>
              <a:rPr lang="sv-SE" sz="1400" dirty="0"/>
              <a:t>Frågefönstret ovanför pil 3 kan användas för att ställa frågor. </a:t>
            </a:r>
          </a:p>
          <a:p>
            <a:endParaRPr lang="en-US" sz="1400" dirty="0"/>
          </a:p>
          <a:p>
            <a:r>
              <a:rPr lang="sv-SE" sz="1400" dirty="0"/>
              <a:t>Det kommer även finnas möjlighet att ställa frågor efter presentationen. Vi har många deltagare, men vi kommer svara på så många frågor som vi hinner med.  </a:t>
            </a:r>
          </a:p>
          <a:p>
            <a:endParaRPr lang="en-US" sz="1400" dirty="0"/>
          </a:p>
          <a:p>
            <a:r>
              <a:rPr lang="sv-SE" sz="1400" dirty="0"/>
              <a:t>Detta webbseminarium kommer att spelas in och finnas tillgängligt vid ett senare datum. </a:t>
            </a:r>
          </a:p>
        </p:txBody>
      </p:sp>
      <p:sp>
        <p:nvSpPr>
          <p:cNvPr id="4" name="Slide Number Placeholder 3"/>
          <p:cNvSpPr>
            <a:spLocks noGrp="1"/>
          </p:cNvSpPr>
          <p:nvPr>
            <p:ph type="sldNum" sz="quarter" idx="10"/>
          </p:nvPr>
        </p:nvSpPr>
        <p:spPr/>
        <p:txBody>
          <a:bodyPr/>
          <a:lstStyle/>
          <a:p>
            <a:fld id="{515852A7-B3DC-4683-9E52-0E9C6433B6FE}"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645991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0" y="698500"/>
            <a:ext cx="5664200" cy="3187700"/>
          </a:xfrm>
        </p:spPr>
      </p:sp>
      <p:sp>
        <p:nvSpPr>
          <p:cNvPr id="3" name="Notes Placeholder 2"/>
          <p:cNvSpPr>
            <a:spLocks noGrp="1"/>
          </p:cNvSpPr>
          <p:nvPr>
            <p:ph type="body" idx="1"/>
          </p:nvPr>
        </p:nvSpPr>
        <p:spPr>
          <a:xfrm>
            <a:off x="695325" y="4197116"/>
            <a:ext cx="5607050" cy="4182580"/>
          </a:xfrm>
        </p:spPr>
        <p:txBody>
          <a:bodyPr>
            <a:noAutofit/>
          </a:bodyPr>
          <a:lstStyle/>
          <a:p>
            <a:r>
              <a:rPr lang="sv-SE" sz="1600" dirty="0"/>
              <a:t>MyLion tillhandahåller </a:t>
            </a:r>
            <a:r>
              <a:rPr lang="sv-SE" sz="1600" baseline="0" dirty="0"/>
              <a:t>vägledning från början. </a:t>
            </a:r>
            <a:r>
              <a:rPr lang="sv-SE" sz="1600" dirty="0"/>
              <a:t>För att göra</a:t>
            </a:r>
            <a:r>
              <a:rPr lang="sv-SE" sz="1600" baseline="0" dirty="0"/>
              <a:t> det enkelt finns det knappar högst upp på sidan. </a:t>
            </a:r>
          </a:p>
          <a:p>
            <a:r>
              <a:rPr lang="sv-SE" sz="1600" dirty="0"/>
              <a:t>Framstegsfältet visar </a:t>
            </a:r>
            <a:r>
              <a:rPr lang="sv-SE" sz="1600" baseline="0" dirty="0"/>
              <a:t>varje steg i processen. </a:t>
            </a:r>
          </a:p>
        </p:txBody>
      </p:sp>
    </p:spTree>
    <p:extLst>
      <p:ext uri="{BB962C8B-B14F-4D97-AF65-F5344CB8AC3E}">
        <p14:creationId xmlns:p14="http://schemas.microsoft.com/office/powerpoint/2010/main" val="3912137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r>
              <a:rPr lang="sv-SE" sz="1400" b="1" dirty="0">
                <a:latin typeface="Arial" panose="020B0604020202020204" pitchFamily="34" charset="0"/>
                <a:ea typeface="Arial" charset="0"/>
                <a:cs typeface="Arial" panose="020B0604020202020204" pitchFamily="34" charset="0"/>
              </a:rPr>
              <a:t>Tydlig och sammanställd information</a:t>
            </a:r>
          </a:p>
          <a:p>
            <a:pPr rtl="0" fontAlgn="base"/>
            <a:endParaRPr lang="en-US" sz="1400" dirty="0" smtClean="0">
              <a:ea typeface="ヒラギノ角ゴ Pro W3" charset="0"/>
              <a:cs typeface="ヒラギノ角ゴ Pro W3" charset="0"/>
            </a:endParaRPr>
          </a:p>
          <a:p>
            <a:pPr rtl="0" fontAlgn="base"/>
            <a:r>
              <a:rPr lang="sv-SE" sz="1400" dirty="0">
                <a:ea typeface="ヒラギノ角ゴ Pro W3" charset="0"/>
                <a:cs typeface="ヒラギノ角ゴ Pro W3" charset="0"/>
              </a:rPr>
              <a:t>Med bara några</a:t>
            </a:r>
            <a:r>
              <a:rPr lang="sv-SE" sz="1400" baseline="0" dirty="0">
                <a:ea typeface="ヒラギノ角ゴ Pro W3" charset="0"/>
                <a:cs typeface="ヒラギノ角ゴ Pro W3" charset="0"/>
              </a:rPr>
              <a:t> steg kan vem som helst skapa en aktivitet genom att:</a:t>
            </a:r>
          </a:p>
          <a:p>
            <a:pPr rtl="0" fontAlgn="base"/>
            <a:endParaRPr lang="en-US" sz="1400" dirty="0">
              <a:ea typeface="ヒラギノ角ゴ Pro W3" charset="0"/>
              <a:cs typeface="ヒラギノ角ゴ Pro W3" charset="0"/>
            </a:endParaRPr>
          </a:p>
          <a:p>
            <a:pPr marL="285750" indent="-285750" rtl="0" fontAlgn="base">
              <a:buFont typeface="Arial" panose="020B0604020202020204" pitchFamily="34" charset="0"/>
              <a:buChar char="•"/>
            </a:pPr>
            <a:r>
              <a:rPr lang="sv-SE" sz="1400" b="0" i="0" u="none" strike="noStrike" dirty="0">
                <a:ea typeface="ヒラギノ角ゴ Pro W3" charset="0"/>
                <a:cs typeface="ヒラギノ角ゴ Pro W3" charset="0"/>
              </a:rPr>
              <a:t>Ange information </a:t>
            </a:r>
            <a:r>
              <a:rPr lang="sv-SE" sz="1400" b="0" i="0" u="none" strike="noStrike" baseline="0" dirty="0">
                <a:ea typeface="ヒラギノ角ゴ Pro W3" charset="0"/>
                <a:cs typeface="ヒラギノ角ゴ Pro W3" charset="0"/>
              </a:rPr>
              <a:t>och</a:t>
            </a:r>
            <a:r>
              <a:rPr lang="sv-SE" sz="1400" b="0" i="0" u="none" strike="noStrike" dirty="0">
                <a:ea typeface="ヒラギノ角ゴ Pro W3" charset="0"/>
                <a:cs typeface="ヒラギノ角ゴ Pro W3" charset="0"/>
              </a:rPr>
              <a:t> en beskrivning om evenemanget. </a:t>
            </a:r>
          </a:p>
          <a:p>
            <a:pPr marL="742950" lvl="1" indent="-285750" rtl="0" fontAlgn="base">
              <a:buFont typeface="Arial" panose="020B0604020202020204" pitchFamily="34" charset="0"/>
              <a:buChar char="•"/>
            </a:pPr>
            <a:r>
              <a:rPr lang="sv-SE" sz="1400" b="0" i="0" u="none" strike="noStrike" baseline="0" dirty="0">
                <a:ea typeface="ヒラギノ角ゴ Pro W3" charset="0"/>
                <a:cs typeface="ヒラギノ角ゴ Pro W3" charset="0"/>
              </a:rPr>
              <a:t>Detta säkerställer att all information som krävs anges när evenemanget planeras.  </a:t>
            </a:r>
          </a:p>
          <a:p>
            <a:pPr marL="285750" indent="-285750" rtl="0" fontAlgn="base">
              <a:buFont typeface="Arial" panose="020B0604020202020204" pitchFamily="34" charset="0"/>
              <a:buChar char="•"/>
            </a:pPr>
            <a:r>
              <a:rPr lang="sv-SE" sz="1400" dirty="0">
                <a:ea typeface="ヒラギノ角ゴ Pro W3" charset="0"/>
                <a:cs typeface="ヒラギノ角ゴ Pro W3" charset="0"/>
              </a:rPr>
              <a:t>Organisatörer kan ange inställningarna för evenemanget. </a:t>
            </a:r>
          </a:p>
          <a:p>
            <a:pPr marL="742950" lvl="1" indent="-285750" rtl="0" fontAlgn="base">
              <a:buFont typeface="Arial" panose="020B0604020202020204" pitchFamily="34" charset="0"/>
              <a:buChar char="•"/>
            </a:pPr>
            <a:r>
              <a:rPr lang="sv-SE" sz="1400" dirty="0">
                <a:ea typeface="ヒラギノ角ゴ Pro W3" charset="0"/>
                <a:cs typeface="ヒラギノ角ゴ Pro W3" charset="0"/>
              </a:rPr>
              <a:t>Evenemanget kan vara öppet för allmänheten, ett klubbmöte </a:t>
            </a:r>
            <a:r>
              <a:rPr lang="sv-SE" sz="1400" baseline="0" dirty="0">
                <a:ea typeface="ヒラギノ角ゴ Pro W3" charset="0"/>
                <a:cs typeface="ヒラギノ角ゴ Pro W3" charset="0"/>
              </a:rPr>
              <a:t>eller ett</a:t>
            </a:r>
            <a:r>
              <a:rPr lang="sv-SE" sz="1400" dirty="0">
                <a:ea typeface="ヒラギノ角ゴ Pro W3" charset="0"/>
                <a:cs typeface="ヒラギノ角ゴ Pro W3" charset="0"/>
              </a:rPr>
              <a:t> evenemang där </a:t>
            </a:r>
            <a:r>
              <a:rPr lang="sv-SE" sz="1400" baseline="0" dirty="0">
                <a:ea typeface="ヒラギノ角ゴ Pro W3" charset="0"/>
                <a:cs typeface="ヒラギノ角ゴ Pro W3" charset="0"/>
              </a:rPr>
              <a:t>en inbjudan krävs. </a:t>
            </a:r>
            <a:r>
              <a:rPr lang="sv-SE" sz="1400" dirty="0">
                <a:ea typeface="ヒラギノ角ゴ Pro W3" charset="0"/>
                <a:cs typeface="ヒラギノ角ゴ Pro W3" charset="0"/>
              </a:rPr>
              <a:t> </a:t>
            </a:r>
          </a:p>
          <a:p>
            <a:pPr marL="285750" indent="-285750" rtl="0" fontAlgn="base">
              <a:buFont typeface="Arial" panose="020B0604020202020204" pitchFamily="34" charset="0"/>
              <a:buChar char="•"/>
            </a:pPr>
            <a:r>
              <a:rPr lang="sv-SE" sz="1400" dirty="0">
                <a:ea typeface="ヒラギノ角ゴ Pro W3" charset="0"/>
                <a:cs typeface="ヒラギノ角ゴ Pro W3" charset="0"/>
              </a:rPr>
              <a:t>Projektvägledningar finns för att hjälpa till med planeringen. </a:t>
            </a:r>
          </a:p>
          <a:p>
            <a:pPr rtl="0" fontAlgn="base"/>
            <a:endParaRPr lang="en-US" sz="1400" b="0" i="0" u="none" strike="noStrike" kern="1200" dirty="0">
              <a:effectLst/>
              <a:ea typeface="ヒラギノ角ゴ Pro W3" charset="0"/>
              <a:cs typeface="ヒラギノ角ゴ Pro W3" charset="0"/>
            </a:endParaRPr>
          </a:p>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861123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r>
              <a:rPr lang="sv-SE" sz="1600" b="0" i="0" u="none" strike="noStrike" dirty="0">
                <a:solidFill>
                  <a:schemeClr val="tx1"/>
                </a:solidFill>
                <a:latin typeface="+mn-lt"/>
                <a:ea typeface="ヒラギノ角ゴ Pro W3" charset="0"/>
                <a:cs typeface="ヒラギノ角ゴ Pro W3" charset="0"/>
              </a:rPr>
              <a:t>När ni har skapat aktiviteten kan ni bjuda in klubbar och individer att delta i aktiviteten. </a:t>
            </a:r>
          </a:p>
          <a:p>
            <a:pPr rtl="0" fontAlgn="base"/>
            <a:r>
              <a:rPr lang="sv-SE" sz="1600" b="0" i="0" u="none" strike="noStrike" dirty="0">
                <a:solidFill>
                  <a:schemeClr val="tx1"/>
                </a:solidFill>
                <a:latin typeface="+mn-lt"/>
                <a:ea typeface="ヒラギノ角ゴ Pro W3" charset="0"/>
                <a:cs typeface="ヒラギノ角ゴ Pro W3" charset="0"/>
              </a:rPr>
              <a:t>Ni behöver inte leta efter e-postadresser eller telefonnummer, informationen sparas i MyLion. </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3513786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r>
              <a:rPr lang="sv-SE" sz="1600" b="0" i="0" u="none" strike="noStrike" dirty="0">
                <a:solidFill>
                  <a:schemeClr val="tx1"/>
                </a:solidFill>
                <a:ea typeface="ヒラギノ角ゴ Pro W3" charset="0"/>
                <a:cs typeface="ヒラギノ角ゴ Pro W3" charset="0"/>
              </a:rPr>
              <a:t>Fira och dela era insatser genom att inrapportera dem. </a:t>
            </a:r>
          </a:p>
          <a:p>
            <a:pPr rtl="0" fontAlgn="base"/>
            <a:endParaRPr lang="en-US" sz="1600" dirty="0" smtClean="0">
              <a:ea typeface="ヒラギノ角ゴ Pro W3" charset="0"/>
              <a:cs typeface="ヒラギノ角ゴ Pro W3" charset="0"/>
            </a:endParaRPr>
          </a:p>
          <a:p>
            <a:pPr fontAlgn="base"/>
            <a:r>
              <a:rPr lang="sv-SE" sz="1600" dirty="0">
                <a:ea typeface="ヒラギノ角ゴ Pro W3" charset="0"/>
                <a:cs typeface="ヒラギノ角ゴ Pro W3" charset="0"/>
              </a:rPr>
              <a:t>Människor vill känna att deras insatser uppskattas.  </a:t>
            </a:r>
            <a:r>
              <a:rPr lang="sv-SE" sz="1600" dirty="0"/>
              <a:t>När Lions inrapporterar hjälpinsatser kvalificerar de för ett antal utmärkelser. Utmärkelser uppmärksammar Lions hårda arbete och motiverar dem att fortsätta sträva efter framgång.</a:t>
            </a:r>
          </a:p>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463022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Som jag nämnde tidigare förbättras MyLion ständigt baserat på återkoppling från Lions och Leos. Medlemmarnas rekommendationer gör MyLion bättre,</a:t>
            </a:r>
            <a:r>
              <a:rPr lang="sv-SE" sz="1400" baseline="0" dirty="0"/>
              <a:t>  så se framemot dessa kommande förändringar och tillägg!</a:t>
            </a:r>
          </a:p>
          <a:p>
            <a:endParaRPr lang="en-US" sz="1400" dirty="0"/>
          </a:p>
          <a:p>
            <a:endParaRPr lang="en-US" dirty="0"/>
          </a:p>
        </p:txBody>
      </p:sp>
    </p:spTree>
    <p:extLst>
      <p:ext uri="{BB962C8B-B14F-4D97-AF65-F5344CB8AC3E}">
        <p14:creationId xmlns:p14="http://schemas.microsoft.com/office/powerpoint/2010/main" val="525809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a:xfrm>
            <a:off x="610199" y="4141069"/>
            <a:ext cx="5932875" cy="5345112"/>
          </a:xfrm>
        </p:spPr>
        <p:txBody>
          <a:bodyPr>
            <a:noAutofit/>
          </a:bodyPr>
          <a:lstStyle/>
          <a:p>
            <a:pPr marL="349415" indent="-349415">
              <a:spcAft>
                <a:spcPts val="1223"/>
              </a:spcAft>
              <a:buFont typeface="Arial" panose="020B0604020202020204" pitchFamily="34" charset="0"/>
              <a:buChar char="•"/>
            </a:pPr>
            <a:r>
              <a:rPr lang="sv-SE" dirty="0" smtClean="0"/>
              <a:t>Nästa </a:t>
            </a:r>
            <a:r>
              <a:rPr lang="sv-SE" dirty="0"/>
              <a:t>månad kommer ett </a:t>
            </a:r>
            <a:r>
              <a:rPr lang="sv-SE" baseline="0" dirty="0"/>
              <a:t>nytt inloggningssystem.  MyLion- användare kommer kunna använda sitt MyLion användarnamn och lösenord för att logga in på MyLCI, och MyLion (om de har behörighet till båda).  MyLCI-användare kommer registrera sig på nytt.  Den nya inloggningen kommer göra det enklare att använda och röra sig mellan våra olika digitala verktyg.  Det kommer att komma mycket mer information om detta snart.</a:t>
            </a:r>
          </a:p>
          <a:p>
            <a:pPr marL="349415" indent="-349415">
              <a:spcAft>
                <a:spcPts val="1223"/>
              </a:spcAft>
              <a:buFont typeface="Arial" panose="020B0604020202020204" pitchFamily="34" charset="0"/>
              <a:buChar char="•"/>
            </a:pPr>
            <a:r>
              <a:rPr lang="sv-SE" dirty="0" smtClean="0"/>
              <a:t>Onlinehjälp </a:t>
            </a:r>
            <a:r>
              <a:rPr lang="sv-SE" dirty="0"/>
              <a:t>med verifiering vid registrering* </a:t>
            </a:r>
          </a:p>
          <a:p>
            <a:pPr marL="788597" lvl="1" indent="-218385">
              <a:spcAft>
                <a:spcPts val="1223"/>
              </a:spcAft>
              <a:buFont typeface="Arial" panose="020B0604020202020204" pitchFamily="34" charset="0"/>
              <a:buChar char="•"/>
            </a:pPr>
            <a:r>
              <a:rPr lang="sv-SE" dirty="0"/>
              <a:t>För att skydda er personliga </a:t>
            </a:r>
            <a:r>
              <a:rPr lang="sv-SE" baseline="0" dirty="0"/>
              <a:t>information använder MyLion</a:t>
            </a:r>
            <a:r>
              <a:rPr lang="sv-SE" dirty="0"/>
              <a:t> för närvarande medlemsnummer, e-postadress eller </a:t>
            </a:r>
            <a:r>
              <a:rPr lang="sv-SE" baseline="0" dirty="0"/>
              <a:t>telefonnummer för att verifiera vem ni är i Lions.</a:t>
            </a:r>
          </a:p>
          <a:p>
            <a:pPr marL="788597" lvl="1" indent="-218385">
              <a:spcAft>
                <a:spcPts val="1223"/>
              </a:spcAft>
              <a:buFont typeface="Arial" panose="020B0604020202020204" pitchFamily="34" charset="0"/>
              <a:buChar char="•"/>
            </a:pPr>
            <a:r>
              <a:rPr lang="sv-SE" dirty="0"/>
              <a:t>Vi kommer lägga till en ny verifieringsmöjlighet för att hjälpa medlemmar att registrera sig.</a:t>
            </a:r>
          </a:p>
          <a:p>
            <a:pPr marL="788597" lvl="1" indent="-218385">
              <a:spcAft>
                <a:spcPts val="1223"/>
              </a:spcAft>
              <a:buFont typeface="Arial" panose="020B0604020202020204" pitchFamily="34" charset="0"/>
              <a:buChar char="•"/>
            </a:pPr>
            <a:r>
              <a:rPr lang="sv-SE" dirty="0"/>
              <a:t>Om systemet inte kan bekräfta er e-postadress eller ert mobilnummer när ni registrerar er kommer ett par säkerhetsfrågor att visas.  De kommer att vara frågor om er nuvarande klubbpresident och mötesplats, så se till att informationen är uppdaterad i MyLCI.</a:t>
            </a:r>
          </a:p>
          <a:p>
            <a:pPr marL="349415" marR="0" lvl="0" indent="-349415" algn="l" defTabSz="914400" rtl="0" eaLnBrk="1" fontAlgn="auto" latinLnBrk="0" hangingPunct="1">
              <a:lnSpc>
                <a:spcPct val="100000"/>
              </a:lnSpc>
              <a:spcBef>
                <a:spcPts val="0"/>
              </a:spcBef>
              <a:spcAft>
                <a:spcPts val="1223"/>
              </a:spcAft>
              <a:buClrTx/>
              <a:buSzTx/>
              <a:buFont typeface="Arial" panose="020B0604020202020204" pitchFamily="34" charset="0"/>
              <a:buChar char="•"/>
              <a:tabLst/>
              <a:defRPr/>
            </a:pPr>
            <a:r>
              <a:rPr lang="sv-SE" dirty="0" smtClean="0">
                <a:solidFill>
                  <a:schemeClr val="tx1">
                    <a:lumMod val="60000"/>
                    <a:lumOff val="40000"/>
                  </a:schemeClr>
                </a:solidFill>
              </a:rPr>
              <a:t>Vi </a:t>
            </a:r>
            <a:r>
              <a:rPr lang="sv-SE" dirty="0">
                <a:solidFill>
                  <a:schemeClr val="tx1">
                    <a:lumMod val="60000"/>
                    <a:lumOff val="40000"/>
                  </a:schemeClr>
                </a:solidFill>
              </a:rPr>
              <a:t>har hört att</a:t>
            </a:r>
            <a:r>
              <a:rPr lang="sv-SE" baseline="0" dirty="0">
                <a:solidFill>
                  <a:schemeClr val="tx1">
                    <a:lumMod val="60000"/>
                    <a:lumOff val="40000"/>
                  </a:schemeClr>
                </a:solidFill>
              </a:rPr>
              <a:t> medlemmar saknar underkategorier och viktiga aktiviteter i MyLion.  Vår personal arbetar med hur vi på bästa sätt kan lägga till dessa detaljer och göra det enklare att rapportera.</a:t>
            </a:r>
          </a:p>
          <a:p>
            <a:pPr marL="349415" indent="-349415">
              <a:spcAft>
                <a:spcPts val="1223"/>
              </a:spcAft>
              <a:buFont typeface="Arial" panose="020B0604020202020204" pitchFamily="34" charset="0"/>
              <a:buChar char="•"/>
            </a:pPr>
            <a:r>
              <a:rPr lang="sv-SE" baseline="0" dirty="0" smtClean="0">
                <a:solidFill>
                  <a:schemeClr val="tx1">
                    <a:lumMod val="60000"/>
                    <a:lumOff val="40000"/>
                  </a:schemeClr>
                </a:solidFill>
              </a:rPr>
              <a:t>Slutligen</a:t>
            </a:r>
            <a:r>
              <a:rPr lang="sv-SE" dirty="0" smtClean="0"/>
              <a:t> </a:t>
            </a:r>
            <a:r>
              <a:rPr lang="sv-SE" dirty="0"/>
              <a:t>kommer </a:t>
            </a:r>
            <a:r>
              <a:rPr lang="sv-SE" baseline="0" dirty="0"/>
              <a:t>ni att kunna skapa och inrapportera aktiviteter som är direkt kopplade till ert distrikt.</a:t>
            </a:r>
          </a:p>
          <a:p>
            <a:pPr marL="349415" marR="0" lvl="0" indent="-349415" algn="l" defTabSz="914400" rtl="0" eaLnBrk="1" fontAlgn="auto" latinLnBrk="0" hangingPunct="1">
              <a:lnSpc>
                <a:spcPct val="100000"/>
              </a:lnSpc>
              <a:spcBef>
                <a:spcPts val="0"/>
              </a:spcBef>
              <a:spcAft>
                <a:spcPts val="1223"/>
              </a:spcAft>
              <a:buClrTx/>
              <a:buSzTx/>
              <a:buFont typeface="Arial" panose="020B0604020202020204" pitchFamily="34" charset="0"/>
              <a:buChar char="•"/>
              <a:tabLst/>
              <a:defRPr/>
            </a:pPr>
            <a:endParaRPr lang="en-US" kern="0" dirty="0"/>
          </a:p>
          <a:p>
            <a:endParaRPr lang="en-US" dirty="0"/>
          </a:p>
        </p:txBody>
      </p:sp>
    </p:spTree>
    <p:extLst>
      <p:ext uri="{BB962C8B-B14F-4D97-AF65-F5344CB8AC3E}">
        <p14:creationId xmlns:p14="http://schemas.microsoft.com/office/powerpoint/2010/main" val="1533926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spcAft>
                <a:spcPts val="1200"/>
              </a:spcAft>
              <a:buFont typeface="+mj-lt"/>
              <a:buNone/>
            </a:pPr>
            <a:r>
              <a:rPr lang="sv-SE" sz="1400" dirty="0">
                <a:solidFill>
                  <a:schemeClr val="tx1">
                    <a:lumMod val="60000"/>
                    <a:lumOff val="40000"/>
                  </a:schemeClr>
                </a:solidFill>
              </a:rPr>
              <a:t>Under de kommande </a:t>
            </a:r>
            <a:r>
              <a:rPr lang="sv-SE" sz="1400" baseline="0" dirty="0">
                <a:solidFill>
                  <a:schemeClr val="tx1">
                    <a:lumMod val="60000"/>
                    <a:lumOff val="40000"/>
                  </a:schemeClr>
                </a:solidFill>
              </a:rPr>
              <a:t>månaderna kommer vi delge information om vår nya inloggning.  Vi kommer också hålla mer funktionsfokuserade webbseminarium för klubbtjänstemän, dela bloggar och resurser på lionsclubs.org och hålla er uppdaterade under det att MyLion fortsätter att växa och förbättras.  </a:t>
            </a:r>
          </a:p>
          <a:p>
            <a:pPr marL="457200" lvl="2" indent="0">
              <a:spcAft>
                <a:spcPts val="1200"/>
              </a:spcAft>
              <a:buFont typeface="+mj-lt"/>
              <a:buNone/>
            </a:pPr>
            <a:endParaRPr lang="en-US" sz="3200" kern="0" dirty="0" smtClean="0">
              <a:solidFill>
                <a:schemeClr val="tx1">
                  <a:lumMod val="60000"/>
                  <a:lumOff val="40000"/>
                </a:schemeClr>
              </a:solidFill>
            </a:endParaRPr>
          </a:p>
          <a:p>
            <a:pPr marL="457200" lvl="2" indent="0">
              <a:spcAft>
                <a:spcPts val="1200"/>
              </a:spcAft>
              <a:buFont typeface="+mj-lt"/>
              <a:buNone/>
            </a:pPr>
            <a:r>
              <a:rPr lang="sv-SE" sz="3200" dirty="0">
                <a:solidFill>
                  <a:schemeClr val="tx1">
                    <a:lumMod val="60000"/>
                    <a:lumOff val="40000"/>
                  </a:schemeClr>
                </a:solidFill>
              </a:rPr>
              <a:t>	</a:t>
            </a:r>
          </a:p>
          <a:p>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26</a:t>
            </a:fld>
            <a:endParaRPr lang="en-US" smtClean="0">
              <a:solidFill>
                <a:prstClr val="black"/>
              </a:solidFill>
            </a:endParaRPr>
          </a:p>
        </p:txBody>
      </p:sp>
    </p:spTree>
    <p:extLst>
      <p:ext uri="{BB962C8B-B14F-4D97-AF65-F5344CB8AC3E}">
        <p14:creationId xmlns:p14="http://schemas.microsoft.com/office/powerpoint/2010/main" val="3611862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sv-SE" sz="1600"/>
              <a:t>Tack allihopa. Vi kommer nu att </a:t>
            </a:r>
            <a:r>
              <a:rPr lang="sv-SE" sz="1600" baseline="0"/>
              <a:t>ta en kort paus medan jag samlar ihop svaren på de mest ställda frågorna, därefter återkommer jag med svaren till hela gruppen.  Som jag nämnde tidigare har vi många deltagare med oss idag så jag uppskattar ert tålamod under det att vi svarar.</a:t>
            </a:r>
          </a:p>
          <a:p>
            <a:endParaRPr lang="en-US" sz="1600" dirty="0"/>
          </a:p>
        </p:txBody>
      </p:sp>
    </p:spTree>
    <p:extLst>
      <p:ext uri="{BB962C8B-B14F-4D97-AF65-F5344CB8AC3E}">
        <p14:creationId xmlns:p14="http://schemas.microsoft.com/office/powerpoint/2010/main" val="3215402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sv-SE" sz="1600"/>
              <a:t>En </a:t>
            </a:r>
            <a:r>
              <a:rPr lang="sv-SE" sz="1600" baseline="0"/>
              <a:t>inspelning av detta webbseminarium kommer att skickas ut efter det att alla webbseminarium om MyLion har avslutats. </a:t>
            </a:r>
            <a:r>
              <a:rPr lang="sv-SE" sz="1600"/>
              <a:t>Tack för att ni deltog och tack för era insatser.  </a:t>
            </a:r>
          </a:p>
          <a:p>
            <a:endParaRPr lang="en-US" sz="1600" dirty="0"/>
          </a:p>
        </p:txBody>
      </p:sp>
    </p:spTree>
    <p:extLst>
      <p:ext uri="{BB962C8B-B14F-4D97-AF65-F5344CB8AC3E}">
        <p14:creationId xmlns:p14="http://schemas.microsoft.com/office/powerpoint/2010/main" val="1306018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sv-SE" sz="1600" dirty="0"/>
              <a:t>Syftet med detta seminarium är att:</a:t>
            </a:r>
          </a:p>
          <a:p>
            <a:endParaRPr lang="en-US" sz="1600" dirty="0"/>
          </a:p>
          <a:p>
            <a:r>
              <a:rPr lang="sv-SE" sz="1600" dirty="0"/>
              <a:t>Tillhandahålla en uppdatering om MyLion</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Ge en översikt över viktiga funktioner</a:t>
            </a:r>
          </a:p>
          <a:p>
            <a:endParaRPr lang="en-US" sz="1600" dirty="0" smtClean="0"/>
          </a:p>
          <a:p>
            <a:r>
              <a:rPr lang="sv-SE" sz="1600" dirty="0"/>
              <a:t>Diskutera kommande förbättringar och granska den allmänna kommunikationsplanen.</a:t>
            </a:r>
          </a:p>
          <a:p>
            <a:endParaRPr lang="en-US" sz="1600" dirty="0" smtClean="0"/>
          </a:p>
          <a:p>
            <a:r>
              <a:rPr lang="sv-SE" sz="1600" dirty="0"/>
              <a:t>Låt oss börja med en översikt av </a:t>
            </a:r>
            <a:r>
              <a:rPr lang="sv-SE" sz="1600" baseline="0" dirty="0"/>
              <a:t> MyLion och var vi befinner oss idag. </a:t>
            </a:r>
          </a:p>
          <a:p>
            <a:endParaRPr lang="en-US" sz="1600" dirty="0" smtClean="0"/>
          </a:p>
          <a:p>
            <a:endParaRPr lang="en-US" sz="1600" dirty="0"/>
          </a:p>
        </p:txBody>
      </p:sp>
    </p:spTree>
    <p:extLst>
      <p:ext uri="{BB962C8B-B14F-4D97-AF65-F5344CB8AC3E}">
        <p14:creationId xmlns:p14="http://schemas.microsoft.com/office/powerpoint/2010/main" val="2678556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a:xfrm>
            <a:off x="428414" y="4144645"/>
            <a:ext cx="6153573" cy="4987131"/>
          </a:xfrm>
        </p:spPr>
        <p:txBody>
          <a:bodyPr>
            <a:normAutofit fontScale="92500" lnSpcReduction="10000"/>
          </a:bodyPr>
          <a:lstStyle/>
          <a:p>
            <a:r>
              <a:rPr lang="sv-SE" dirty="0"/>
              <a:t>Lions medlemmar använder för närvarande olika inloggningsuppgifter för att få behörighet till olika applikationer.</a:t>
            </a:r>
            <a:r>
              <a:rPr lang="sv-SE" baseline="0" dirty="0"/>
              <a:t> Vi har ett användar-ID och lösenord för MyLCI, ett användarnamn och lösenord för MyLion och så vidare.  Detta kommer bara bli mer komplicerat desto fler applikationer vi lägger till för att stödja Lions och Leos.</a:t>
            </a:r>
          </a:p>
          <a:p>
            <a:endParaRPr lang="en-US" baseline="0" dirty="0" smtClean="0"/>
          </a:p>
          <a:p>
            <a:r>
              <a:rPr lang="sv-SE" baseline="0" dirty="0"/>
              <a:t>Den 27 mars kommer vi att lösa problemet genom ett nytt inloggningssystem som kommer ge behörighet till alla applikationer</a:t>
            </a:r>
          </a:p>
          <a:p>
            <a:endParaRPr lang="en-US" b="0" baseline="0" dirty="0" smtClean="0"/>
          </a:p>
          <a:p>
            <a:r>
              <a:rPr lang="sv-SE" b="0" baseline="0" dirty="0"/>
              <a:t>Ditt </a:t>
            </a:r>
            <a:r>
              <a:rPr lang="sv-SE" b="0" baseline="0" dirty="0" err="1"/>
              <a:t>lionkonto</a:t>
            </a:r>
            <a:r>
              <a:rPr lang="sv-SE" b="0" baseline="0" dirty="0"/>
              <a:t> ger dig behörighet till MyLCI, MyLion och LCI:s butik.  Det kommer också att ge dig behörighet till framtida </a:t>
            </a:r>
            <a:r>
              <a:rPr lang="sv-SE" b="0" baseline="0" dirty="0" err="1"/>
              <a:t>lionapplikationer</a:t>
            </a:r>
            <a:r>
              <a:rPr lang="sv-SE" b="0" baseline="0" dirty="0"/>
              <a:t>.</a:t>
            </a:r>
          </a:p>
          <a:p>
            <a:endParaRPr lang="en-US" b="0" baseline="0" dirty="0" smtClean="0"/>
          </a:p>
          <a:p>
            <a:r>
              <a:rPr lang="sv-SE" sz="1200" dirty="0">
                <a:solidFill>
                  <a:schemeClr val="tx1"/>
                </a:solidFill>
                <a:latin typeface="+mn-lt"/>
                <a:ea typeface="+mn-ea"/>
                <a:cs typeface="+mn-cs"/>
              </a:rPr>
              <a:t>Om du redan har ett användarnamn och lösenord för MyLion kan du använda det, och du behöver inte skapa ett nytt. </a:t>
            </a:r>
            <a:r>
              <a:rPr lang="sv-SE" sz="1200" b="1" dirty="0">
                <a:solidFill>
                  <a:schemeClr val="tx1"/>
                </a:solidFill>
                <a:latin typeface="+mn-lt"/>
                <a:ea typeface="+mn-ea"/>
                <a:cs typeface="+mn-cs"/>
              </a:rPr>
              <a:t>Dina MyLion-inloggningsuppgifter kommer att vara inloggningsuppgifterna till ditt </a:t>
            </a:r>
            <a:r>
              <a:rPr lang="sv-SE" sz="1200" b="1" dirty="0" err="1">
                <a:solidFill>
                  <a:schemeClr val="tx1"/>
                </a:solidFill>
                <a:latin typeface="+mn-lt"/>
                <a:ea typeface="+mn-ea"/>
                <a:cs typeface="+mn-cs"/>
              </a:rPr>
              <a:t>lionkonto</a:t>
            </a:r>
            <a:r>
              <a:rPr lang="sv-SE" sz="1200" b="1" dirty="0">
                <a:solidFill>
                  <a:schemeClr val="tx1"/>
                </a:solidFill>
                <a:latin typeface="+mn-lt"/>
                <a:ea typeface="+mn-ea"/>
                <a:cs typeface="+mn-cs"/>
              </a:rPr>
              <a:t>.</a:t>
            </a:r>
            <a:r>
              <a:rPr lang="sv-SE" sz="1200" dirty="0">
                <a:solidFill>
                  <a:schemeClr val="tx1"/>
                </a:solidFill>
                <a:latin typeface="+mn-lt"/>
                <a:ea typeface="+mn-ea"/>
                <a:cs typeface="+mn-cs"/>
              </a:rPr>
              <a:t> </a:t>
            </a:r>
          </a:p>
          <a:p>
            <a:endParaRPr lang="en-US" sz="1200" b="0" kern="1200" dirty="0" smtClean="0">
              <a:solidFill>
                <a:schemeClr val="tx1"/>
              </a:solidFill>
              <a:effectLst/>
              <a:latin typeface="+mn-lt"/>
              <a:ea typeface="+mn-ea"/>
              <a:cs typeface="+mn-cs"/>
            </a:endParaRPr>
          </a:p>
          <a:p>
            <a:r>
              <a:rPr lang="sv-SE" sz="1200" b="0" dirty="0">
                <a:solidFill>
                  <a:schemeClr val="tx1"/>
                </a:solidFill>
                <a:latin typeface="+mn-lt"/>
                <a:ea typeface="+mn-ea"/>
                <a:cs typeface="+mn-cs"/>
              </a:rPr>
              <a:t>Om du använder MyLCI, men ännu inte har registrerat dig för MyLion kommer du ombes att skapa ett </a:t>
            </a:r>
            <a:r>
              <a:rPr lang="sv-SE" sz="1200" b="0" dirty="0" err="1">
                <a:solidFill>
                  <a:schemeClr val="tx1"/>
                </a:solidFill>
                <a:latin typeface="+mn-lt"/>
                <a:ea typeface="+mn-ea"/>
                <a:cs typeface="+mn-cs"/>
              </a:rPr>
              <a:t>lionkonto</a:t>
            </a:r>
            <a:r>
              <a:rPr lang="sv-SE" sz="1200" b="0" dirty="0">
                <a:solidFill>
                  <a:schemeClr val="tx1"/>
                </a:solidFill>
                <a:latin typeface="+mn-lt"/>
                <a:ea typeface="+mn-ea"/>
                <a:cs typeface="+mn-cs"/>
              </a:rPr>
              <a:t> med början den 27 mars 2019.</a:t>
            </a:r>
            <a:r>
              <a:rPr lang="sv-SE" sz="1200" b="0" baseline="0" dirty="0">
                <a:solidFill>
                  <a:schemeClr val="tx1"/>
                </a:solidFill>
                <a:latin typeface="+mn-lt"/>
                <a:ea typeface="+mn-ea"/>
                <a:cs typeface="+mn-cs"/>
              </a:rPr>
              <a:t> </a:t>
            </a:r>
          </a:p>
          <a:p>
            <a:endParaRPr lang="en-US" sz="1200" b="0" kern="1200" baseline="0" dirty="0" smtClean="0">
              <a:solidFill>
                <a:schemeClr val="tx1"/>
              </a:solidFill>
              <a:effectLst/>
              <a:latin typeface="+mn-lt"/>
              <a:ea typeface="+mn-ea"/>
              <a:cs typeface="+mn-cs"/>
            </a:endParaRPr>
          </a:p>
          <a:p>
            <a:r>
              <a:rPr lang="sv-SE" sz="1200" b="1" baseline="0" dirty="0">
                <a:solidFill>
                  <a:schemeClr val="tx1"/>
                </a:solidFill>
                <a:latin typeface="+mn-lt"/>
                <a:ea typeface="+mn-ea"/>
                <a:cs typeface="+mn-cs"/>
              </a:rPr>
              <a:t>Vi förstår att detta skapar ett avbrott för MyLCI användare och  frågor om varför möjligheten att använda inloggningsuppgifterna till MyLCI inte erbjuds som inloggningsuppgifter till </a:t>
            </a:r>
            <a:r>
              <a:rPr lang="sv-SE" sz="1200" b="1" baseline="0" dirty="0" err="1">
                <a:solidFill>
                  <a:schemeClr val="tx1"/>
                </a:solidFill>
                <a:latin typeface="+mn-lt"/>
                <a:ea typeface="+mn-ea"/>
                <a:cs typeface="+mn-cs"/>
              </a:rPr>
              <a:t>lionkontot</a:t>
            </a:r>
            <a:r>
              <a:rPr lang="sv-SE" sz="1200" b="1" baseline="0" dirty="0">
                <a:solidFill>
                  <a:schemeClr val="tx1"/>
                </a:solidFill>
                <a:latin typeface="+mn-lt"/>
                <a:ea typeface="+mn-ea"/>
                <a:cs typeface="+mn-cs"/>
              </a:rPr>
              <a:t>.  Inloggningsuppgifterna till MyLCI ofta delas av flera användare och av den anledningen, och för att skydda medlemmarnas personliga information, vill man inte använda denna inloggningsinformation.</a:t>
            </a:r>
          </a:p>
          <a:p>
            <a:endParaRPr lang="en-US" sz="1200" b="0" kern="1200" baseline="0" dirty="0" smtClean="0">
              <a:solidFill>
                <a:schemeClr val="tx1"/>
              </a:solidFill>
              <a:effectLst/>
              <a:latin typeface="+mn-lt"/>
              <a:ea typeface="+mn-ea"/>
              <a:cs typeface="+mn-cs"/>
            </a:endParaRPr>
          </a:p>
          <a:p>
            <a:r>
              <a:rPr lang="sv-SE" sz="1200" b="0" baseline="0" dirty="0">
                <a:solidFill>
                  <a:schemeClr val="tx1"/>
                </a:solidFill>
                <a:latin typeface="+mn-lt"/>
                <a:ea typeface="+mn-ea"/>
                <a:cs typeface="+mn-cs"/>
              </a:rPr>
              <a:t>Lions Clubs International finns tillgänglig för att hjälpa användare som behöver hjälp med att skapa ett </a:t>
            </a:r>
            <a:r>
              <a:rPr lang="sv-SE" sz="1200" b="0" baseline="0" dirty="0" err="1">
                <a:solidFill>
                  <a:schemeClr val="tx1"/>
                </a:solidFill>
                <a:latin typeface="+mn-lt"/>
                <a:ea typeface="+mn-ea"/>
                <a:cs typeface="+mn-cs"/>
              </a:rPr>
              <a:t>lionkonto</a:t>
            </a:r>
            <a:r>
              <a:rPr lang="sv-SE" sz="1200" b="0" baseline="0" dirty="0">
                <a:solidFill>
                  <a:schemeClr val="tx1"/>
                </a:solidFill>
                <a:latin typeface="+mn-lt"/>
                <a:ea typeface="+mn-ea"/>
                <a:cs typeface="+mn-cs"/>
              </a:rPr>
              <a:t>.  Det finns flera olika sätt att kontakta supportteamet:</a:t>
            </a:r>
          </a:p>
          <a:p>
            <a:endParaRPr lang="en-US" sz="1200" b="0" kern="1200" baseline="0" dirty="0" smtClean="0">
              <a:solidFill>
                <a:schemeClr val="tx1"/>
              </a:solidFill>
              <a:effectLst/>
              <a:latin typeface="+mn-lt"/>
              <a:ea typeface="+mn-ea"/>
              <a:cs typeface="+mn-cs"/>
            </a:endParaRPr>
          </a:p>
          <a:p>
            <a:r>
              <a:rPr lang="sv-SE" sz="1200" b="0" i="1" dirty="0">
                <a:solidFill>
                  <a:schemeClr val="tx1"/>
                </a:solidFill>
                <a:latin typeface="+mn-lt"/>
                <a:ea typeface="+mn-ea"/>
                <a:cs typeface="+mn-cs"/>
              </a:rPr>
              <a:t>Via telefon: 630-468-7000 </a:t>
            </a:r>
          </a:p>
          <a:p>
            <a:r>
              <a:rPr lang="sv-SE" sz="1200" b="0" i="1" dirty="0">
                <a:solidFill>
                  <a:schemeClr val="tx1"/>
                </a:solidFill>
                <a:latin typeface="+mn-lt"/>
                <a:ea typeface="+mn-ea"/>
                <a:cs typeface="+mn-cs"/>
              </a:rPr>
              <a:t>Via e-post: mylionsupport@lionsclubs.org </a:t>
            </a:r>
          </a:p>
          <a:p>
            <a:r>
              <a:rPr lang="sv-SE" sz="1200" b="0" i="1" dirty="0">
                <a:solidFill>
                  <a:schemeClr val="tx1"/>
                </a:solidFill>
                <a:latin typeface="+mn-lt"/>
                <a:ea typeface="+mn-ea"/>
                <a:cs typeface="+mn-cs"/>
              </a:rPr>
              <a:t>Öppettider: Måndag-fredag, 8.00-16.30 (lokal tid i Chicago)</a:t>
            </a:r>
            <a:r>
              <a:rPr lang="sv-SE" sz="1200" dirty="0">
                <a:solidFill>
                  <a:schemeClr val="tx1"/>
                </a:solidFill>
                <a:latin typeface="+mn-lt"/>
                <a:ea typeface="+mn-ea"/>
                <a:cs typeface="+mn-cs"/>
              </a:rPr>
              <a:t> </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Nu när vi förstår oss på vårt </a:t>
            </a:r>
            <a:r>
              <a:rPr lang="sv-SE" sz="1200" dirty="0" err="1"/>
              <a:t>lionkonto</a:t>
            </a:r>
            <a:r>
              <a:rPr lang="sv-SE" sz="1200" dirty="0"/>
              <a:t> ska vi prata med om vår senaste applikation:</a:t>
            </a:r>
            <a:r>
              <a:rPr lang="sv-SE" sz="1200" baseline="0" dirty="0"/>
              <a:t> MyLion.</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E9BFB3A-CC30-A549-992E-A97C46656D7F}" type="slidenum">
              <a:rPr lang="en-US">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52399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lstStyle/>
          <a:p>
            <a:r>
              <a:rPr lang="sv-SE" sz="1600"/>
              <a:t>MyLion är en plattform som kan användas på er dator, platta, mobiltelefon eller annan enhet med en webbläsare.  Ni kan ladda ner Mylion på er mobiltelefon gratis eller logga in på MyLion från en webbläsare.</a:t>
            </a:r>
          </a:p>
          <a:p>
            <a:endParaRPr lang="en-US" sz="1600" dirty="0"/>
          </a:p>
          <a:p>
            <a:r>
              <a:rPr lang="sv-SE" sz="1600"/>
              <a:t>MyLion hjälper oss att skapa kontakt och hjälpa.  Med MyLion kan ni:</a:t>
            </a:r>
          </a:p>
          <a:p>
            <a:pPr marL="174708" indent="-174708">
              <a:buFont typeface="Arial" panose="020B0604020202020204" pitchFamily="34" charset="0"/>
              <a:buChar char="•"/>
            </a:pPr>
            <a:r>
              <a:rPr lang="sv-SE" sz="1600"/>
              <a:t>Planera kommande serviceaktiviteter och dra nytta av planeringsresurser relaterade till alla våra globala frågor.</a:t>
            </a:r>
          </a:p>
          <a:p>
            <a:pPr marL="174708" indent="-174708">
              <a:buFont typeface="Arial" panose="020B0604020202020204" pitchFamily="34" charset="0"/>
              <a:buChar char="•"/>
            </a:pPr>
            <a:r>
              <a:rPr lang="sv-SE" sz="1600"/>
              <a:t>Som tjänsteman kan du snabbt inrapportera serviceaktiviteter.</a:t>
            </a:r>
          </a:p>
          <a:p>
            <a:pPr marL="174708" indent="-174708">
              <a:buFont typeface="Arial" panose="020B0604020202020204" pitchFamily="34" charset="0"/>
              <a:buChar char="•"/>
            </a:pPr>
            <a:r>
              <a:rPr lang="sv-SE" sz="1600"/>
              <a:t>Skicka meddelanden till andra MyLion användare.</a:t>
            </a:r>
          </a:p>
          <a:p>
            <a:pPr marL="174708" indent="-174708">
              <a:buFont typeface="Arial" panose="020B0604020202020204" pitchFamily="34" charset="0"/>
              <a:buChar char="•"/>
            </a:pPr>
            <a:r>
              <a:rPr lang="sv-SE" sz="1600"/>
              <a:t>Hitta lokala och globala serviceaktiviteter</a:t>
            </a:r>
          </a:p>
          <a:p>
            <a:pPr marL="174708" indent="-174708">
              <a:buFont typeface="Arial" panose="020B0604020202020204" pitchFamily="34" charset="0"/>
              <a:buChar char="•"/>
            </a:pPr>
            <a:r>
              <a:rPr lang="sv-SE" sz="1600"/>
              <a:t>Och mycket mer!</a:t>
            </a:r>
          </a:p>
          <a:p>
            <a:endParaRPr lang="en-US"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677798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a:xfrm>
            <a:off x="428414" y="4144645"/>
            <a:ext cx="6153573" cy="4987131"/>
          </a:xfrm>
        </p:spPr>
        <p:txBody>
          <a:bodyPr>
            <a:normAutofit/>
          </a:bodyPr>
          <a:lstStyle/>
          <a:p>
            <a:r>
              <a:rPr lang="sv-SE" sz="1400"/>
              <a:t>Vad alla bör känna till om MyLion?</a:t>
            </a:r>
          </a:p>
          <a:p>
            <a:endParaRPr lang="en-US" sz="1400" dirty="0"/>
          </a:p>
          <a:p>
            <a:pPr marL="232943" indent="-232943">
              <a:buFont typeface="Arial" panose="020B0604020202020204" pitchFamily="34" charset="0"/>
              <a:buAutoNum type="arabicPeriod"/>
            </a:pPr>
            <a:r>
              <a:rPr lang="sv-SE" sz="1400"/>
              <a:t>Först och främst så förbättras MyLion ständigt baserat på återkoppling från Lions och Leos.  Innan MyLion lanserades globalt testades webbplatsen och mobilppen av Lions och Leos från alla våra konstitutionella områden.  Medlemmarnas rekommendationer gör MyLion bättre.  Fler funktioner kommer att läggas till i MyLion över tid.</a:t>
            </a:r>
          </a:p>
          <a:p>
            <a:endParaRPr lang="en-US" sz="1400" dirty="0"/>
          </a:p>
          <a:p>
            <a:pPr marL="232943" indent="-232943">
              <a:buFont typeface="Arial" panose="020B0604020202020204" pitchFamily="34" charset="0"/>
              <a:buAutoNum type="arabicPeriod"/>
            </a:pPr>
            <a:r>
              <a:rPr lang="sv-SE" sz="1400"/>
              <a:t>MyLion kommer att vara platsen för att planera och inrapportera hjälpinsatser från och med den 1 juli 2019.  MyLCI:s övriga funktioner kommer att förbli tillgängliga. Webbseminarier, utbildningsverktyg och andra resurser kommer att finnas för att hjälpa Lions och Leos att dra nytta av MyLion och göra våra hjälpinsatser ännu bättre.</a:t>
            </a:r>
          </a:p>
          <a:p>
            <a:pPr marL="232943" indent="-232943">
              <a:buFont typeface="+mj-lt"/>
              <a:buAutoNum type="arabicPeriod"/>
            </a:pPr>
            <a:endParaRPr lang="en-US" sz="1400" dirty="0"/>
          </a:p>
          <a:p>
            <a:pPr marL="232943" indent="-232943">
              <a:buFont typeface="+mj-lt"/>
              <a:buAutoNum type="arabicPeriod"/>
            </a:pPr>
            <a:r>
              <a:rPr lang="sv-SE" sz="1400"/>
              <a:t>MyLion finns nu tillgänglig överallt från alla enheter.  Ni kan logga in på MyLion från alla enheter som har en webbläsare.  Ladda ner MyLions app från App Store (Iphone) eller Google Play (Android) för att få den bästa upplevelsen på er telefon. </a:t>
            </a:r>
          </a:p>
          <a:p>
            <a:endParaRPr lang="en-US" dirty="0"/>
          </a:p>
          <a:p>
            <a:endParaRPr lang="en-US" dirty="0"/>
          </a:p>
        </p:txBody>
      </p:sp>
      <p:sp>
        <p:nvSpPr>
          <p:cNvPr id="4" name="Slide Number Placeholder 3"/>
          <p:cNvSpPr>
            <a:spLocks noGrp="1"/>
          </p:cNvSpPr>
          <p:nvPr>
            <p:ph type="sldNum" sz="quarter" idx="10"/>
          </p:nvPr>
        </p:nvSpPr>
        <p:spPr/>
        <p:txBody>
          <a:bodyPr/>
          <a:lstStyle/>
          <a:p>
            <a:fld id="{DE9BFB3A-CC30-A549-992E-A97C46656D7F}" type="slidenum">
              <a:rPr lang="en-US">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766420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0225" y="698500"/>
            <a:ext cx="5937250" cy="3340100"/>
          </a:xfrm>
        </p:spPr>
      </p:sp>
      <p:sp>
        <p:nvSpPr>
          <p:cNvPr id="3" name="Notes Placeholder 2"/>
          <p:cNvSpPr>
            <a:spLocks noGrp="1"/>
          </p:cNvSpPr>
          <p:nvPr>
            <p:ph type="body" idx="1"/>
          </p:nvPr>
        </p:nvSpPr>
        <p:spPr>
          <a:xfrm>
            <a:off x="701040" y="4473892"/>
            <a:ext cx="5608320" cy="4372928"/>
          </a:xfrm>
        </p:spPr>
        <p:txBody>
          <a:bodyPr/>
          <a:lstStyle/>
          <a:p>
            <a:r>
              <a:rPr lang="sv-SE" sz="1600"/>
              <a:t>Varför planera, varför rapportera, varför MyLion. </a:t>
            </a:r>
          </a:p>
          <a:p>
            <a:endParaRPr lang="en-US" sz="1600" dirty="0"/>
          </a:p>
          <a:p>
            <a:r>
              <a:rPr lang="sv-SE" sz="1600"/>
              <a:t>Våra medlemmar gör redan ett utmärkt jobb med att planera serviceaktiviteter och organisera evenemang! </a:t>
            </a:r>
          </a:p>
          <a:p>
            <a:endParaRPr lang="en-US" sz="1600" dirty="0"/>
          </a:p>
          <a:p>
            <a:r>
              <a:rPr lang="sv-SE" sz="1600"/>
              <a:t>Tänk om vi kunde ha all information på ett och samma ställe. Vi skulle kunna se hur varje klubb, varje distrikt och varje konstitutionellt område bidrar till att göra Lions Clubs International till vad det är idag! </a:t>
            </a:r>
          </a:p>
          <a:p>
            <a:endParaRPr lang="en-US" sz="1600" dirty="0" smtClean="0">
              <a:solidFill>
                <a:srgbClr val="00B050"/>
              </a:solidFill>
            </a:endParaRPr>
          </a:p>
          <a:p>
            <a:endParaRPr lang="en-US" sz="1600" dirty="0"/>
          </a:p>
          <a:p>
            <a:endParaRPr lang="en-US" dirty="0"/>
          </a:p>
          <a:p>
            <a:r>
              <a:rPr lang="sv-SE"/>
              <a:t> </a:t>
            </a:r>
          </a:p>
          <a:p>
            <a:endParaRPr lang="en-US" dirty="0"/>
          </a:p>
          <a:p>
            <a:endParaRPr lang="en-US" dirty="0"/>
          </a:p>
        </p:txBody>
      </p:sp>
    </p:spTree>
    <p:extLst>
      <p:ext uri="{BB962C8B-B14F-4D97-AF65-F5344CB8AC3E}">
        <p14:creationId xmlns:p14="http://schemas.microsoft.com/office/powerpoint/2010/main" val="3490076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3088" y="709613"/>
            <a:ext cx="6037262" cy="3395662"/>
          </a:xfrm>
        </p:spPr>
      </p:sp>
      <p:sp>
        <p:nvSpPr>
          <p:cNvPr id="3" name="Notes Placeholder 2"/>
          <p:cNvSpPr>
            <a:spLocks noGrp="1"/>
          </p:cNvSpPr>
          <p:nvPr>
            <p:ph type="body" idx="1"/>
          </p:nvPr>
        </p:nvSpPr>
        <p:spPr>
          <a:xfrm>
            <a:off x="331047" y="4260849"/>
            <a:ext cx="6513830" cy="4938714"/>
          </a:xfrm>
        </p:spPr>
        <p:txBody>
          <a:bodyPr>
            <a:normAutofit/>
          </a:bodyPr>
          <a:lstStyle/>
          <a:p>
            <a:r>
              <a:rPr lang="sv-SE" sz="1400"/>
              <a:t>Planering - det finns många anledningar och fördelar med att planera. </a:t>
            </a:r>
          </a:p>
          <a:p>
            <a:endParaRPr lang="en-US" sz="1400" dirty="0" smtClean="0"/>
          </a:p>
          <a:p>
            <a:r>
              <a:rPr lang="sv-SE" sz="1400"/>
              <a:t>Detta är några </a:t>
            </a:r>
            <a:r>
              <a:rPr lang="sv-SE" sz="1400" baseline="0"/>
              <a:t>av fördelarna. </a:t>
            </a:r>
          </a:p>
          <a:p>
            <a:endParaRPr lang="en-US" sz="1400" dirty="0" smtClean="0"/>
          </a:p>
          <a:p>
            <a:r>
              <a:rPr lang="sv-SE" sz="1400" b="1"/>
              <a:t>Planera tiden</a:t>
            </a:r>
          </a:p>
          <a:p>
            <a:r>
              <a:rPr lang="sv-SE" sz="1400"/>
              <a:t>Att ha ett digitalt verktyg för att planera, skapa, bjuda in och dela information om aktiviteter hjälper till att planera tiden som spenderas på att organisera ett evenemang.</a:t>
            </a:r>
            <a:r>
              <a:rPr lang="sv-SE" sz="1400" baseline="0">
                <a:solidFill>
                  <a:srgbClr val="FF0000"/>
                </a:solidFill>
              </a:rPr>
              <a:t> </a:t>
            </a:r>
          </a:p>
          <a:p>
            <a:r>
              <a:rPr lang="sv-SE" sz="1400"/>
              <a:t>Det ger oss mer tid att göra saker som vi verkligen tycker om vilket kanske inte är planerandet, utan att få hjälpa andra. </a:t>
            </a:r>
          </a:p>
          <a:p>
            <a:r>
              <a:rPr lang="sv-SE" sz="1400" b="1"/>
              <a:t>Förbättra prestationer</a:t>
            </a:r>
          </a:p>
          <a:p>
            <a:r>
              <a:rPr lang="sv-SE" sz="1400"/>
              <a:t>Planering minskar stress, gör oss mer produktiva vilket leder till bättre hjälpinsatser och en trevligare upplevelse, och det hjälper oss att bli effektiva ledare.</a:t>
            </a:r>
          </a:p>
          <a:p>
            <a:r>
              <a:rPr lang="sv-SE" sz="1400" b="1"/>
              <a:t>Öka deltagandet</a:t>
            </a:r>
          </a:p>
          <a:p>
            <a:r>
              <a:rPr lang="sv-SE" sz="1400"/>
              <a:t>Nämn ett evenemang som ni ser framemot varje år. Är det ett lionevenemang? Det bör det vara - att planera framåt ger oss möjlighet att berätta om våra aktiviteter för fler människor. Det ger Lions, Leos och allmänheten mer tid att aktivt delta i aktiviteter. </a:t>
            </a:r>
          </a:p>
          <a:p>
            <a:r>
              <a:rPr lang="sv-SE" sz="1400" b="1"/>
              <a:t>Förenkla beslutsfattande</a:t>
            </a:r>
          </a:p>
          <a:p>
            <a:r>
              <a:rPr lang="sv-SE" sz="1400"/>
              <a:t>Beslutsfattande är enklare när ni har en plan. Ni kan enkelt avgöra om ni har tid och resurser att delta i ytterligare en aktivitet eller hjälpa en annan klubb. När vi planerar framåt planerar vi för framgång. </a:t>
            </a:r>
          </a:p>
        </p:txBody>
      </p:sp>
    </p:spTree>
    <p:extLst>
      <p:ext uri="{BB962C8B-B14F-4D97-AF65-F5344CB8AC3E}">
        <p14:creationId xmlns:p14="http://schemas.microsoft.com/office/powerpoint/2010/main" val="2957952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a:xfrm>
            <a:off x="418677" y="4473893"/>
            <a:ext cx="6435937" cy="4696619"/>
          </a:xfrm>
        </p:spPr>
        <p:txBody>
          <a:bodyPr>
            <a:normAutofit/>
          </a:bodyPr>
          <a:lstStyle/>
          <a:p>
            <a:r>
              <a:rPr lang="sv-SE" sz="1300" b="1"/>
              <a:t>Varför rapportera? </a:t>
            </a:r>
          </a:p>
          <a:p>
            <a:r>
              <a:rPr lang="sv-SE" sz="1300"/>
              <a:t>Att rapportera är ett sätt att fira och dela allt det hårda arbete och engagemang som medlemmar lägger ned på att genomföra serviceaktiviteter </a:t>
            </a:r>
            <a:r>
              <a:rPr lang="sv-SE" sz="1300" baseline="0"/>
              <a:t>och</a:t>
            </a:r>
            <a:r>
              <a:rPr lang="sv-SE" sz="1300"/>
              <a:t> insamlingar. </a:t>
            </a:r>
          </a:p>
          <a:p>
            <a:endParaRPr lang="en-US" sz="1300" dirty="0" smtClean="0"/>
          </a:p>
          <a:p>
            <a:r>
              <a:rPr lang="sv-SE" sz="1300" b="1"/>
              <a:t>Och därutöver, när vi rapporterar:</a:t>
            </a:r>
          </a:p>
          <a:p>
            <a:endParaRPr lang="en-US" sz="1300" b="1" dirty="0" smtClean="0"/>
          </a:p>
          <a:p>
            <a:r>
              <a:rPr lang="sv-SE" sz="1300" b="1"/>
              <a:t>Skapar vi en ljusare framtid.</a:t>
            </a:r>
          </a:p>
          <a:p>
            <a:r>
              <a:rPr lang="sv-SE" sz="1300"/>
              <a:t>Rapporterna leder till insikt vilket i sin tur skärper vårt fokus. </a:t>
            </a:r>
          </a:p>
          <a:p>
            <a:r>
              <a:rPr lang="sv-SE" sz="1300" b="1"/>
              <a:t>Fångar och skapar vi kontakt.</a:t>
            </a:r>
          </a:p>
          <a:p>
            <a:r>
              <a:rPr lang="sv-SE" sz="1300"/>
              <a:t>Rapportering belyser hur —och var— lokala klubbar gör skillnad runt om i världen. </a:t>
            </a:r>
          </a:p>
          <a:p>
            <a:r>
              <a:rPr lang="sv-SE" sz="1300" b="1"/>
              <a:t>Öka antalet medlemmar.</a:t>
            </a:r>
          </a:p>
          <a:p>
            <a:r>
              <a:rPr lang="sv-SE" sz="1300"/>
              <a:t>Människor vill delta i verklig och synlig förändring. Serviceaktivitetsrapportering gör det möjligt gör Lions klubbar att fortsätta engagera sina samhällen, berätta sin berättelse på ett mer effektivt sätt vilket slutligen leder till nya medlemmar.</a:t>
            </a:r>
          </a:p>
          <a:p>
            <a:r>
              <a:rPr lang="sv-SE" sz="1300" b="1"/>
              <a:t>Visa erkänsla och belöna.</a:t>
            </a:r>
          </a:p>
          <a:p>
            <a:r>
              <a:rPr lang="sv-SE" sz="1300"/>
              <a:t>När Lions inrapporterar hjälpinsatser kvalificerar de för ett antal utmärkelser. Utmärkelser uppmärksammar Lions hårda arbete och motiverar dem att fortsätta sträva efter framgång.</a:t>
            </a:r>
          </a:p>
          <a:p>
            <a:endParaRPr lang="en-US" dirty="0" smtClean="0"/>
          </a:p>
          <a:p>
            <a:endParaRPr lang="en-US" dirty="0"/>
          </a:p>
        </p:txBody>
      </p:sp>
    </p:spTree>
    <p:extLst>
      <p:ext uri="{BB962C8B-B14F-4D97-AF65-F5344CB8AC3E}">
        <p14:creationId xmlns:p14="http://schemas.microsoft.com/office/powerpoint/2010/main" val="37355359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12.xml"/><Relationship Id="rId4" Type="http://schemas.openxmlformats.org/officeDocument/2006/relationships/image" Target="../media/image4.emf"/></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12.xml"/><Relationship Id="rId4" Type="http://schemas.openxmlformats.org/officeDocument/2006/relationships/image" Target="../media/image4.emf"/></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0.xml"/><Relationship Id="rId4" Type="http://schemas.openxmlformats.org/officeDocument/2006/relationships/image" Target="../media/image9.emf"/></Relationships>
</file>

<file path=ppt/slideLayouts/_rels/slideLayout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25683044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42469917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126410405"/>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10" name="Gold Bar">
            <a:extLst>
              <a:ext uri="{FF2B5EF4-FFF2-40B4-BE49-F238E27FC236}">
                <a16:creationId xmlns:a16="http://schemas.microsoft.com/office/drawing/2014/main" xmlns=""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xmlns=""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27014263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1778058358"/>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a:t>Insert subhead</a:t>
            </a:r>
          </a:p>
        </p:txBody>
      </p:sp>
    </p:spTree>
    <p:extLst>
      <p:ext uri="{BB962C8B-B14F-4D97-AF65-F5344CB8AC3E}">
        <p14:creationId xmlns:p14="http://schemas.microsoft.com/office/powerpoint/2010/main" val="504424347"/>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a:solidFill>
                  <a:schemeClr val="bg1"/>
                </a:solidFill>
              </a:rPr>
              <a:t>Lorem ipsum dolor sit amet, illud </a:t>
            </a:r>
            <a:r>
              <a:rPr lang="en-US" sz="2400" err="1">
                <a:solidFill>
                  <a:schemeClr val="bg1"/>
                </a:solidFill>
              </a:rPr>
              <a:t>dolorem</a:t>
            </a:r>
            <a:r>
              <a:rPr lang="en-US" sz="2400">
                <a:solidFill>
                  <a:schemeClr val="bg1"/>
                </a:solidFill>
              </a:rPr>
              <a:t> </a:t>
            </a:r>
            <a:r>
              <a:rPr lang="en-US" sz="2400" err="1">
                <a:solidFill>
                  <a:schemeClr val="bg1"/>
                </a:solidFill>
              </a:rPr>
              <a:t>voluptaria</a:t>
            </a:r>
            <a:r>
              <a:rPr lang="en-US" sz="2400">
                <a:solidFill>
                  <a:schemeClr val="bg1"/>
                </a:solidFill>
              </a:rPr>
              <a:t> id vel. Duo no </a:t>
            </a:r>
            <a:r>
              <a:rPr lang="en-US" sz="2400" err="1">
                <a:solidFill>
                  <a:schemeClr val="bg1"/>
                </a:solidFill>
              </a:rPr>
              <a:t>prompta</a:t>
            </a:r>
            <a:r>
              <a:rPr lang="en-US" sz="2400">
                <a:solidFill>
                  <a:schemeClr val="bg1"/>
                </a:solidFill>
              </a:rPr>
              <a:t> </a:t>
            </a:r>
            <a:r>
              <a:rPr lang="en-US" sz="2400" err="1">
                <a:solidFill>
                  <a:schemeClr val="bg1"/>
                </a:solidFill>
              </a:rPr>
              <a:t>accusam</a:t>
            </a:r>
            <a:r>
              <a:rPr lang="en-US" sz="2400">
                <a:solidFill>
                  <a:schemeClr val="bg1"/>
                </a:solidFill>
              </a:rPr>
              <a:t>, </a:t>
            </a:r>
            <a:r>
              <a:rPr lang="en-US" sz="2400" err="1">
                <a:solidFill>
                  <a:schemeClr val="bg1"/>
                </a:solidFill>
              </a:rPr>
              <a:t>discere</a:t>
            </a:r>
            <a:r>
              <a:rPr lang="en-US" sz="2400">
                <a:solidFill>
                  <a:schemeClr val="bg1"/>
                </a:solidFill>
              </a:rPr>
              <a:t> minimum </a:t>
            </a:r>
            <a:r>
              <a:rPr lang="en-US" sz="2400" err="1">
                <a:solidFill>
                  <a:schemeClr val="bg1"/>
                </a:solidFill>
              </a:rPr>
              <a:t>corrumpit</a:t>
            </a:r>
            <a:r>
              <a:rPr lang="en-US" sz="2400">
                <a:solidFill>
                  <a:schemeClr val="bg1"/>
                </a:solidFill>
              </a:rPr>
              <a:t> </a:t>
            </a:r>
            <a:r>
              <a:rPr lang="en-US" sz="2400" err="1">
                <a:solidFill>
                  <a:schemeClr val="bg1"/>
                </a:solidFill>
              </a:rPr>
              <a:t>vel</a:t>
            </a:r>
            <a:r>
              <a:rPr lang="en-US" sz="2400">
                <a:solidFill>
                  <a:schemeClr val="bg1"/>
                </a:solidFill>
              </a:rPr>
              <a:t> no.</a:t>
            </a:r>
          </a:p>
        </p:txBody>
      </p:sp>
      <p:sp>
        <p:nvSpPr>
          <p:cNvPr id="11" name="Rectangle 10">
            <a:extLst>
              <a:ext uri="{FF2B5EF4-FFF2-40B4-BE49-F238E27FC236}">
                <a16:creationId xmlns:a16="http://schemas.microsoft.com/office/drawing/2014/main" xmlns=""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xmlns=""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35391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a:t>Insert copy here</a:t>
            </a:r>
          </a:p>
        </p:txBody>
      </p:sp>
    </p:spTree>
    <p:extLst>
      <p:ext uri="{BB962C8B-B14F-4D97-AF65-F5344CB8AC3E}">
        <p14:creationId xmlns:p14="http://schemas.microsoft.com/office/powerpoint/2010/main" val="313705788"/>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xmlns=""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xmlns=""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462016152"/>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14294563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163499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33861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xmlns=""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xmlns="" id="{6462880A-AC72-9845-9312-842AB25FEBC5}"/>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 id="{DC567EA0-7E42-764C-894D-CB400D26CFAC}"/>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3048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1637569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xmlns=""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1037106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pic>
        <p:nvPicPr>
          <p:cNvPr id="4" name="Picture 3"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5" cy="7102374"/>
          </a:xfrm>
          <a:prstGeom prst="rect">
            <a:avLst/>
          </a:prstGeom>
        </p:spPr>
      </p:pic>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1" y="5541946"/>
            <a:ext cx="964932" cy="914400"/>
          </a:xfrm>
          <a:prstGeom prst="rect">
            <a:avLst/>
          </a:prstGeom>
        </p:spPr>
      </p:pic>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641485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4F2B938-A092-8A40-BA9E-36EB895796A6}"/>
              </a:ext>
            </a:extLst>
          </p:cNvPr>
          <p:cNvSpPr txBox="1"/>
          <p:nvPr userDrawn="1"/>
        </p:nvSpPr>
        <p:spPr>
          <a:xfrm>
            <a:off x="342901" y="1924365"/>
            <a:ext cx="3505200" cy="4708981"/>
          </a:xfrm>
          <a:prstGeom prst="rect">
            <a:avLst/>
          </a:prstGeom>
          <a:noFill/>
        </p:spPr>
        <p:txBody>
          <a:bodyPr wrap="square" rtlCol="0" anchor="b">
            <a:spAutoFit/>
          </a:bodyPr>
          <a:lstStyle/>
          <a:p>
            <a:pPr fontAlgn="base">
              <a:spcBef>
                <a:spcPct val="0"/>
              </a:spcBef>
              <a:spcAft>
                <a:spcPct val="0"/>
              </a:spcAft>
            </a:pPr>
            <a:r>
              <a:rPr lang="en-US" sz="3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085433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 id="{0F68A244-CECA-F041-AD70-910F56A47209}"/>
              </a:ext>
            </a:extLst>
          </p:cNvPr>
          <p:cNvSpPr/>
          <p:nvPr userDrawn="1"/>
        </p:nvSpPr>
        <p:spPr bwMode="auto">
          <a:xfrm>
            <a:off x="8763001"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xmlns=""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418306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716933" y="2895602"/>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24246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7620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55704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242305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2289744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40044537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xmlns="" id="{D3170CF0-CEE5-7147-949E-C2EFC816739E}"/>
              </a:ext>
            </a:extLst>
          </p:cNvPr>
          <p:cNvSpPr>
            <a:spLocks noGrp="1"/>
          </p:cNvSpPr>
          <p:nvPr>
            <p:ph type="body" sz="quarter" idx="13" hasCustomPrompt="1"/>
          </p:nvPr>
        </p:nvSpPr>
        <p:spPr>
          <a:xfrm>
            <a:off x="1029802"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r>
              <a:rPr lang="en-US" sz="1200" dirty="0">
                <a:solidFill>
                  <a:schemeClr val="bg1">
                    <a:lumMod val="50000"/>
                  </a:schemeClr>
                </a:solidFill>
                <a:latin typeface="Arial" charset="0"/>
                <a:ea typeface="Arial" charset="0"/>
                <a:cs typeface="Arial" charset="0"/>
              </a:rPr>
              <a:t/>
            </a: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r>
              <a:rPr lang="en-US" sz="1200" dirty="0">
                <a:solidFill>
                  <a:schemeClr val="bg1">
                    <a:lumMod val="50000"/>
                  </a:schemeClr>
                </a:solidFill>
                <a:latin typeface="Arial" charset="0"/>
                <a:ea typeface="Arial" charset="0"/>
                <a:cs typeface="Arial" charset="0"/>
              </a:rPr>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r>
              <a:rPr lang="en-US" sz="1200" dirty="0">
                <a:latin typeface="Arial" charset="0"/>
                <a:ea typeface="Arial" charset="0"/>
                <a:cs typeface="Arial" charset="0"/>
              </a:rPr>
              <a:t/>
            </a:r>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38325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xmlns=""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141771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Rectangle 5">
            <a:extLst>
              <a:ext uri="{FF2B5EF4-FFF2-40B4-BE49-F238E27FC236}">
                <a16:creationId xmlns:a16="http://schemas.microsoft.com/office/drawing/2014/main" xmlns="" id="{4B2DAA68-1FEC-B844-9D68-5B89C97E05F6}"/>
              </a:ext>
            </a:extLst>
          </p:cNvPr>
          <p:cNvSpPr/>
          <p:nvPr userDrawn="1"/>
        </p:nvSpPr>
        <p:spPr>
          <a:xfrm>
            <a:off x="1"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4147939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71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a16="http://schemas.microsoft.com/office/drawing/2014/main" xmlns=""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xmlns=""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xmlns=""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34160160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535585867"/>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7"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7704606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xmlns=""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3975905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16694" indent="-216694" algn="r">
              <a:defRPr lang="en-US" sz="18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35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3"/>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15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3"/>
            <a:ext cx="6400800" cy="403055"/>
          </a:xfrm>
        </p:spPr>
        <p:txBody>
          <a:bodyPr lIns="0" anchor="ctr" anchorCtr="0"/>
          <a:lstStyle>
            <a:lvl1pPr marL="0" indent="0" algn="r">
              <a:buNone/>
              <a:defRPr lang="en-US" sz="12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en-US" sz="450" dirty="0">
                <a:solidFill>
                  <a:srgbClr val="33373B"/>
                </a:solidFill>
                <a:latin typeface="Arial" pitchFamily="34" charset="0"/>
                <a:ea typeface="ヒラギノ角ゴ Pro W3" pitchFamily="125" charset="-128"/>
              </a:rPr>
              <a:t>TM</a:t>
            </a:r>
            <a:endParaRPr lang="en-US" sz="788"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115216989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706097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6004142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t="16488" b="-46"/>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661034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076112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85072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48767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42012515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sz="1350"/>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sz="1200"/>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05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2680768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2"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8"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2126200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253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9833" r="19362"/>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en-US" sz="450" dirty="0">
                <a:solidFill>
                  <a:srgbClr val="33373B"/>
                </a:solidFill>
                <a:latin typeface="Arial" pitchFamily="34" charset="0"/>
                <a:ea typeface="ヒラギノ角ゴ Pro W3" pitchFamily="125" charset="-128"/>
              </a:rPr>
              <a:t>TM</a:t>
            </a:r>
            <a:endParaRPr lang="en-US" sz="788"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396052946"/>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3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433452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a:prstGeom prst="rect">
            <a:avLst/>
          </a:prstGeo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6422535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24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9669055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65592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40208350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1738314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xmlns=""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xmlns=""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5453871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xmlns=""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753757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6004022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023526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xmlns=""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939354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965057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922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912743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7775308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9850006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xmlns=""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r>
              <a:rPr lang="en-US" sz="1600" dirty="0">
                <a:latin typeface="Arial" charset="0"/>
                <a:ea typeface="Arial" charset="0"/>
                <a:cs typeface="Arial" charset="0"/>
              </a:rPr>
              <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6610902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xmlns=""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882583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xmlns=""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29100867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364972208"/>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8086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a16="http://schemas.microsoft.com/office/drawing/2014/main" xmlns=""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xmlns=""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xmlns=""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792397619"/>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19214717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36638950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7"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099341428"/>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xmlns=""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32486019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10" name="Gold Bar">
            <a:extLst>
              <a:ext uri="{FF2B5EF4-FFF2-40B4-BE49-F238E27FC236}">
                <a16:creationId xmlns:a16="http://schemas.microsoft.com/office/drawing/2014/main" xmlns=""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1" y="1242318"/>
            <a:ext cx="1751259" cy="1708354"/>
          </a:xfrm>
          <a:prstGeom prst="rect">
            <a:avLst/>
          </a:prstGeom>
        </p:spPr>
      </p:pic>
      <p:sp>
        <p:nvSpPr>
          <p:cNvPr id="19" name="Text Placeholder 18">
            <a:extLst>
              <a:ext uri="{FF2B5EF4-FFF2-40B4-BE49-F238E27FC236}">
                <a16:creationId xmlns:a16="http://schemas.microsoft.com/office/drawing/2014/main" xmlns=""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8080177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82617509"/>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9" y="4189206"/>
            <a:ext cx="5672943" cy="535194"/>
          </a:xfrm>
          <a:prstGeom prst="rect">
            <a:avLst/>
          </a:prstGeom>
        </p:spPr>
        <p:txBody>
          <a:bodyPr anchor="t"/>
          <a:lstStyle>
            <a:lvl1pPr marL="0" indent="0" algn="ctr">
              <a:buNone/>
              <a:defRPr sz="1800">
                <a:solidFill>
                  <a:schemeClr val="bg1"/>
                </a:solidFill>
              </a:defRPr>
            </a:lvl1pPr>
          </a:lstStyle>
          <a:p>
            <a:pPr lvl="0"/>
            <a:r>
              <a:rPr lang="en-US" dirty="0"/>
              <a:t>Insert subhead</a:t>
            </a:r>
          </a:p>
        </p:txBody>
      </p:sp>
    </p:spTree>
    <p:extLst>
      <p:ext uri="{BB962C8B-B14F-4D97-AF65-F5344CB8AC3E}">
        <p14:creationId xmlns:p14="http://schemas.microsoft.com/office/powerpoint/2010/main" val="3532022521"/>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1" y="1242318"/>
            <a:ext cx="1751259" cy="1708354"/>
          </a:xfrm>
          <a:prstGeom prst="rect">
            <a:avLst/>
          </a:prstGeom>
        </p:spPr>
      </p:pic>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1800">
                <a:solidFill>
                  <a:schemeClr val="bg1"/>
                </a:solidFill>
              </a:defRPr>
            </a:lvl1pPr>
          </a:lstStyle>
          <a:p>
            <a:r>
              <a:rPr lang="en-US" sz="1800" dirty="0">
                <a:solidFill>
                  <a:schemeClr val="bg1"/>
                </a:solidFill>
              </a:rPr>
              <a:t>Lorem ipsum dolor sit amet, illud </a:t>
            </a:r>
            <a:r>
              <a:rPr lang="en-US" sz="1800" dirty="0" err="1">
                <a:solidFill>
                  <a:schemeClr val="bg1"/>
                </a:solidFill>
              </a:rPr>
              <a:t>dolorem</a:t>
            </a:r>
            <a:r>
              <a:rPr lang="en-US" sz="1800" dirty="0">
                <a:solidFill>
                  <a:schemeClr val="bg1"/>
                </a:solidFill>
              </a:rPr>
              <a:t> </a:t>
            </a:r>
            <a:r>
              <a:rPr lang="en-US" sz="1800" dirty="0" err="1">
                <a:solidFill>
                  <a:schemeClr val="bg1"/>
                </a:solidFill>
              </a:rPr>
              <a:t>voluptaria</a:t>
            </a:r>
            <a:r>
              <a:rPr lang="en-US" sz="1800" dirty="0">
                <a:solidFill>
                  <a:schemeClr val="bg1"/>
                </a:solidFill>
              </a:rPr>
              <a:t> id vel. Duo no </a:t>
            </a:r>
            <a:r>
              <a:rPr lang="en-US" sz="1800" dirty="0" err="1">
                <a:solidFill>
                  <a:schemeClr val="bg1"/>
                </a:solidFill>
              </a:rPr>
              <a:t>prompta</a:t>
            </a:r>
            <a:r>
              <a:rPr lang="en-US" sz="1800" dirty="0">
                <a:solidFill>
                  <a:schemeClr val="bg1"/>
                </a:solidFill>
              </a:rPr>
              <a:t> </a:t>
            </a:r>
            <a:r>
              <a:rPr lang="en-US" sz="1800" dirty="0" err="1">
                <a:solidFill>
                  <a:schemeClr val="bg1"/>
                </a:solidFill>
              </a:rPr>
              <a:t>accusam</a:t>
            </a:r>
            <a:r>
              <a:rPr lang="en-US" sz="1800" dirty="0">
                <a:solidFill>
                  <a:schemeClr val="bg1"/>
                </a:solidFill>
              </a:rPr>
              <a:t>, </a:t>
            </a:r>
            <a:r>
              <a:rPr lang="en-US" sz="1800" dirty="0" err="1">
                <a:solidFill>
                  <a:schemeClr val="bg1"/>
                </a:solidFill>
              </a:rPr>
              <a:t>discere</a:t>
            </a:r>
            <a:r>
              <a:rPr lang="en-US" sz="1800" dirty="0">
                <a:solidFill>
                  <a:schemeClr val="bg1"/>
                </a:solidFill>
              </a:rPr>
              <a:t> minimum </a:t>
            </a:r>
            <a:r>
              <a:rPr lang="en-US" sz="1800" dirty="0" err="1">
                <a:solidFill>
                  <a:schemeClr val="bg1"/>
                </a:solidFill>
              </a:rPr>
              <a:t>corrumpit</a:t>
            </a:r>
            <a:r>
              <a:rPr lang="en-US" sz="1800" dirty="0">
                <a:solidFill>
                  <a:schemeClr val="bg1"/>
                </a:solidFill>
              </a:rPr>
              <a:t> </a:t>
            </a:r>
            <a:r>
              <a:rPr lang="en-US" sz="1800" dirty="0" err="1">
                <a:solidFill>
                  <a:schemeClr val="bg1"/>
                </a:solidFill>
              </a:rPr>
              <a:t>vel</a:t>
            </a:r>
            <a:r>
              <a:rPr lang="en-US" sz="1800" dirty="0">
                <a:solidFill>
                  <a:schemeClr val="bg1"/>
                </a:solidFill>
              </a:rPr>
              <a:t> no.</a:t>
            </a:r>
          </a:p>
        </p:txBody>
      </p:sp>
      <p:sp>
        <p:nvSpPr>
          <p:cNvPr id="11" name="Rectangle 10">
            <a:extLst>
              <a:ext uri="{FF2B5EF4-FFF2-40B4-BE49-F238E27FC236}">
                <a16:creationId xmlns:a16="http://schemas.microsoft.com/office/drawing/2014/main" xmlns="" id="{576702AB-F472-3E42-8B73-5A9060BEBD56}"/>
              </a:ext>
            </a:extLst>
          </p:cNvPr>
          <p:cNvSpPr/>
          <p:nvPr userDrawn="1"/>
        </p:nvSpPr>
        <p:spPr>
          <a:xfrm>
            <a:off x="1562169" y="2847219"/>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xmlns="" id="{38745428-B285-9548-963E-056B5B4D3C03}"/>
              </a:ext>
            </a:extLst>
          </p:cNvPr>
          <p:cNvSpPr/>
          <p:nvPr userDrawn="1"/>
        </p:nvSpPr>
        <p:spPr>
          <a:xfrm>
            <a:off x="8922959" y="4129884"/>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34956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a:solidFill>
                  <a:schemeClr val="bg1"/>
                </a:solidFill>
              </a:defRPr>
            </a:lvl1pPr>
          </a:lstStyle>
          <a:p>
            <a:pPr lvl="0"/>
            <a:r>
              <a:rPr lang="en-US" dirty="0"/>
              <a:t>Insert copy here</a:t>
            </a:r>
          </a:p>
        </p:txBody>
      </p:sp>
    </p:spTree>
    <p:extLst>
      <p:ext uri="{BB962C8B-B14F-4D97-AF65-F5344CB8AC3E}">
        <p14:creationId xmlns:p14="http://schemas.microsoft.com/office/powerpoint/2010/main" val="2465467879"/>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xmlns=""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19124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xmlns="" id="{3BA951A9-91CA-064C-8D91-1F99DBF4F72D}"/>
              </a:ext>
            </a:extLst>
          </p:cNvPr>
          <p:cNvSpPr>
            <a:spLocks noGrp="1"/>
          </p:cNvSpPr>
          <p:nvPr>
            <p:ph type="body" sz="quarter" idx="13" hasCustomPrompt="1"/>
          </p:nvPr>
        </p:nvSpPr>
        <p:spPr>
          <a:xfrm>
            <a:off x="2990851" y="4361279"/>
            <a:ext cx="6210300"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688293423"/>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a16="http://schemas.microsoft.com/office/drawing/2014/main" xmlns=""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xmlns=""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xmlns=""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1215547406"/>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97683248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4020045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7"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488957692"/>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xmlns=""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11263892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605307874"/>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022462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t="16488" b="-46"/>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922687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5327508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162637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5448832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0920401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638225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5"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404322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5295882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6682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9833" r="19362"/>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1329414947"/>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3918208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9664668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98638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2050822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28807608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29915220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429939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8"/>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4" y="3763984"/>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9994034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2765385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0211991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8259327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8269141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518094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2542767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025994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r>
              <a:rPr lang="en-US" sz="1600" dirty="0">
                <a:latin typeface="Arial" charset="0"/>
                <a:ea typeface="Arial" charset="0"/>
                <a:cs typeface="Arial" charset="0"/>
              </a:rPr>
              <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42913057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2752226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4177005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theme" Target="../theme/theme1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10" Type="http://schemas.openxmlformats.org/officeDocument/2006/relationships/theme" Target="../theme/theme12.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theme" Target="../theme/theme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5" Type="http://schemas.openxmlformats.org/officeDocument/2006/relationships/theme" Target="../theme/theme7.xml"/><Relationship Id="rId4"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5" Type="http://schemas.openxmlformats.org/officeDocument/2006/relationships/theme" Target="../theme/theme9.xml"/><Relationship Id="rId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651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205887972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276654110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236113988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104658949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2711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19960"/>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113965153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sldNum="0" hdr="0" dt="0"/>
  <p:txStyles>
    <p:titleStyle>
      <a:lvl1pPr algn="ctr" rtl="0" eaLnBrk="1" fontAlgn="base" hangingPunct="1">
        <a:lnSpc>
          <a:spcPct val="90000"/>
        </a:lnSpc>
        <a:spcBef>
          <a:spcPct val="0"/>
        </a:spcBef>
        <a:spcAft>
          <a:spcPct val="0"/>
        </a:spcAft>
        <a:defRPr sz="21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900" algn="l" rtl="0" eaLnBrk="1" fontAlgn="base" hangingPunct="1">
        <a:spcBef>
          <a:spcPct val="0"/>
        </a:spcBef>
        <a:spcAft>
          <a:spcPct val="0"/>
        </a:spcAft>
        <a:defRPr sz="1800">
          <a:solidFill>
            <a:schemeClr val="tx2"/>
          </a:solidFill>
          <a:latin typeface="Arial" charset="0"/>
        </a:defRPr>
      </a:lvl6pPr>
      <a:lvl7pPr marL="685800" algn="l" rtl="0" eaLnBrk="1" fontAlgn="base" hangingPunct="1">
        <a:spcBef>
          <a:spcPct val="0"/>
        </a:spcBef>
        <a:spcAft>
          <a:spcPct val="0"/>
        </a:spcAft>
        <a:defRPr sz="1800">
          <a:solidFill>
            <a:schemeClr val="tx2"/>
          </a:solidFill>
          <a:latin typeface="Arial" charset="0"/>
        </a:defRPr>
      </a:lvl7pPr>
      <a:lvl8pPr marL="1028700" algn="l" rtl="0" eaLnBrk="1" fontAlgn="base" hangingPunct="1">
        <a:spcBef>
          <a:spcPct val="0"/>
        </a:spcBef>
        <a:spcAft>
          <a:spcPct val="0"/>
        </a:spcAft>
        <a:defRPr sz="1800">
          <a:solidFill>
            <a:schemeClr val="tx2"/>
          </a:solidFill>
          <a:latin typeface="Arial" charset="0"/>
        </a:defRPr>
      </a:lvl8pPr>
      <a:lvl9pPr marL="1371600" algn="l" rtl="0" eaLnBrk="1" fontAlgn="base" hangingPunct="1">
        <a:spcBef>
          <a:spcPct val="0"/>
        </a:spcBef>
        <a:spcAft>
          <a:spcPct val="0"/>
        </a:spcAft>
        <a:defRPr sz="1800">
          <a:solidFill>
            <a:schemeClr val="tx2"/>
          </a:solidFill>
          <a:latin typeface="Arial" charset="0"/>
        </a:defRPr>
      </a:lvl9pPr>
    </p:titleStyle>
    <p:bodyStyle>
      <a:lvl1pPr marL="172641" indent="-172641" algn="l" rtl="0" eaLnBrk="1" fontAlgn="base" hangingPunct="1">
        <a:spcBef>
          <a:spcPct val="20000"/>
        </a:spcBef>
        <a:spcAft>
          <a:spcPct val="0"/>
        </a:spcAft>
        <a:buFont typeface="Arial" pitchFamily="34" charset="0"/>
        <a:buChar char="•"/>
        <a:defRPr sz="1350">
          <a:solidFill>
            <a:schemeClr val="tx1"/>
          </a:solidFill>
          <a:latin typeface="+mn-lt"/>
          <a:ea typeface="ヒラギノ角ゴ Pro W3" charset="0"/>
          <a:cs typeface="ヒラギノ角ゴ Pro W3" charset="0"/>
        </a:defRPr>
      </a:lvl1pPr>
      <a:lvl2pPr marL="559594" indent="-170260" algn="l" rtl="0" eaLnBrk="1" fontAlgn="base" hangingPunct="1">
        <a:spcBef>
          <a:spcPct val="20000"/>
        </a:spcBef>
        <a:spcAft>
          <a:spcPct val="0"/>
        </a:spcAft>
        <a:buFont typeface="Segoe UI" panose="020B0502040204020203" pitchFamily="34" charset="0"/>
        <a:buChar char="—"/>
        <a:defRPr sz="1200">
          <a:solidFill>
            <a:schemeClr val="tx1"/>
          </a:solidFill>
          <a:latin typeface="+mn-lt"/>
          <a:ea typeface="ヒラギノ角ゴ Pro W3" charset="0"/>
        </a:defRPr>
      </a:lvl2pPr>
      <a:lvl3pPr marL="858441" indent="-172641" algn="l" rtl="0" eaLnBrk="1" fontAlgn="base" hangingPunct="1">
        <a:spcBef>
          <a:spcPct val="20000"/>
        </a:spcBef>
        <a:spcAft>
          <a:spcPct val="0"/>
        </a:spcAft>
        <a:buFont typeface="Arial" panose="020B0604020202020204" pitchFamily="34" charset="0"/>
        <a:buChar char="•"/>
        <a:defRPr sz="1050">
          <a:solidFill>
            <a:schemeClr val="tx1"/>
          </a:solidFill>
          <a:latin typeface="+mn-lt"/>
          <a:ea typeface="ヒラギノ角ゴ Pro W3" charset="0"/>
        </a:defRPr>
      </a:lvl3pPr>
      <a:lvl4pPr marL="1198960" indent="-170260"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41" indent="-172641"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26264271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latin typeface="Open Sans Regular" charset="0"/>
              </a:rPr>
              <a:pPr algn="r" fontAlgn="base">
                <a:spcBef>
                  <a:spcPct val="50000"/>
                </a:spcBef>
                <a:spcAft>
                  <a:spcPct val="0"/>
                </a:spcAft>
                <a:defRPr/>
              </a:pPr>
              <a:t>‹#›</a:t>
            </a:fld>
            <a:endParaRPr lang="en-US" sz="1000" dirty="0">
              <a:solidFill>
                <a:srgbClr val="00338D"/>
              </a:solidFill>
              <a:latin typeface="Open Sans Regular" charset="0"/>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a:solidFill>
                <a:srgbClr val="404040"/>
              </a:solidFill>
              <a:latin typeface="Open Sans Regular" charset="0"/>
              <a:ea typeface="ヒラギノ角ゴ Pro W3" pitchFamily="84" charset="-128"/>
            </a:endParaRPr>
          </a:p>
        </p:txBody>
      </p:sp>
    </p:spTree>
    <p:extLst>
      <p:ext uri="{BB962C8B-B14F-4D97-AF65-F5344CB8AC3E}">
        <p14:creationId xmlns:p14="http://schemas.microsoft.com/office/powerpoint/2010/main" val="648053620"/>
      </p:ext>
    </p:extLst>
  </p:cSld>
  <p:clrMap bg1="lt1" tx1="dk1" bg2="lt2" tx2="dk2" accent1="accent1" accent2="accent2" accent3="accent3" accent4="accent4" accent5="accent5" accent6="accent6" hlink="hlink" folHlink="folHlink"/>
  <p:sldLayoutIdLst>
    <p:sldLayoutId id="2147483736" r:id="rId1"/>
  </p:sldLayoutIdLst>
  <p:hf sldNum="0" hdr="0" dt="0"/>
  <p:txStyles>
    <p:titleStyle>
      <a:lvl1pPr algn="ctr" rtl="0" eaLnBrk="1" fontAlgn="base" hangingPunct="1">
        <a:lnSpc>
          <a:spcPct val="90000"/>
        </a:lnSpc>
        <a:spcBef>
          <a:spcPct val="0"/>
        </a:spcBef>
        <a:spcAft>
          <a:spcPct val="0"/>
        </a:spcAft>
        <a:defRPr sz="2800" b="0" i="0">
          <a:solidFill>
            <a:schemeClr val="accent6"/>
          </a:solidFill>
          <a:latin typeface="Open Sans Regular" charset="0"/>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b="0" i="0">
          <a:solidFill>
            <a:schemeClr val="tx1"/>
          </a:solidFill>
          <a:latin typeface="Open Sans Regular" charset="0"/>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b="0" i="0">
          <a:solidFill>
            <a:schemeClr val="tx1"/>
          </a:solidFill>
          <a:latin typeface="Open Sans Regular" charset="0"/>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b="0" i="0">
          <a:solidFill>
            <a:schemeClr val="tx1"/>
          </a:solidFill>
          <a:latin typeface="Open Sans Regular" charset="0"/>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54514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20038"/>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Tree>
    <p:extLst>
      <p:ext uri="{BB962C8B-B14F-4D97-AF65-F5344CB8AC3E}">
        <p14:creationId xmlns:p14="http://schemas.microsoft.com/office/powerpoint/2010/main" val="303370431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4504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00.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1.xml"/><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2.xml"/><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3.xml"/><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56.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1009F760-D9F2-7740-BF46-490370A1D2DF}"/>
              </a:ext>
            </a:extLst>
          </p:cNvPr>
          <p:cNvSpPr>
            <a:spLocks noGrp="1"/>
          </p:cNvSpPr>
          <p:nvPr>
            <p:ph type="body" sz="quarter" idx="13"/>
          </p:nvPr>
        </p:nvSpPr>
        <p:spPr>
          <a:xfrm>
            <a:off x="762000" y="4213413"/>
            <a:ext cx="8638032" cy="535194"/>
          </a:xfrm>
        </p:spPr>
        <p:txBody>
          <a:bodyPr/>
          <a:lstStyle/>
          <a:p>
            <a:r>
              <a:rPr lang="sv-SE"/>
              <a:t>Skapa kontakt för att hjälpa.</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325" y="2570858"/>
            <a:ext cx="5177143" cy="1485540"/>
          </a:xfrm>
          <a:prstGeom prst="rect">
            <a:avLst/>
          </a:prstGeom>
        </p:spPr>
      </p:pic>
      <p:sp>
        <p:nvSpPr>
          <p:cNvPr id="5" name="Gold Bar">
            <a:extLst>
              <a:ext uri="{FF2B5EF4-FFF2-40B4-BE49-F238E27FC236}">
                <a16:creationId xmlns="" xmlns:a16="http://schemas.microsoft.com/office/drawing/2014/main" id="{D065F523-E8C7-2041-BD65-5BE75A33AA58}"/>
              </a:ext>
            </a:extLst>
          </p:cNvPr>
          <p:cNvSpPr/>
          <p:nvPr/>
        </p:nvSpPr>
        <p:spPr>
          <a:xfrm>
            <a:off x="792677" y="4027416"/>
            <a:ext cx="10181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6" name="Gold Bar">
            <a:extLst>
              <a:ext uri="{FF2B5EF4-FFF2-40B4-BE49-F238E27FC236}">
                <a16:creationId xmlns="" xmlns:a16="http://schemas.microsoft.com/office/drawing/2014/main" id="{402DD2D4-00E0-8540-9F1B-434D3B5BE2D9}"/>
              </a:ext>
            </a:extLst>
          </p:cNvPr>
          <p:cNvSpPr/>
          <p:nvPr/>
        </p:nvSpPr>
        <p:spPr>
          <a:xfrm>
            <a:off x="2816349" y="4027416"/>
            <a:ext cx="2936058"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Tree>
    <p:extLst>
      <p:ext uri="{BB962C8B-B14F-4D97-AF65-F5344CB8AC3E}">
        <p14:creationId xmlns:p14="http://schemas.microsoft.com/office/powerpoint/2010/main" val="2537890715"/>
      </p:ext>
    </p:extLst>
  </p:cSld>
  <p:clrMapOvr>
    <a:masterClrMapping/>
  </p:clrMapOvr>
  <mc:AlternateContent xmlns:mc="http://schemas.openxmlformats.org/markup-compatibility/2006" xmlns:p14="http://schemas.microsoft.com/office/powerpoint/2010/main">
    <mc:Choice Requires="p14">
      <p:transition spd="slow" p14:dur="2000" advTm="18075"/>
    </mc:Choice>
    <mc:Fallback xmlns="">
      <p:transition spd="slow" advTm="1807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tx1">
              <a:lumMod val="5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srgbClr val="FEFFFE">
                  <a:alpha val="44000"/>
                </a:srgbClr>
              </a:solidFill>
            </a:endParaRPr>
          </a:p>
        </p:txBody>
      </p:sp>
      <p:sp>
        <p:nvSpPr>
          <p:cNvPr id="7" name="Content Placeholder 2"/>
          <p:cNvSpPr txBox="1">
            <a:spLocks/>
          </p:cNvSpPr>
          <p:nvPr/>
        </p:nvSpPr>
        <p:spPr bwMode="auto">
          <a:xfrm>
            <a:off x="914400" y="3254070"/>
            <a:ext cx="10744200" cy="3339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b="0" i="0">
                <a:solidFill>
                  <a:schemeClr val="tx1"/>
                </a:solidFill>
                <a:latin typeface="Open Sans Regular" charset="0"/>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b="0" i="0">
                <a:solidFill>
                  <a:schemeClr val="tx1"/>
                </a:solidFill>
                <a:latin typeface="Open Sans Regular" charset="0"/>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b="0" i="0">
                <a:solidFill>
                  <a:schemeClr val="tx1"/>
                </a:solidFill>
                <a:latin typeface="Open Sans Regular" charset="0"/>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500"/>
              </a:spcAft>
              <a:buFont typeface="Wingdings" charset="2"/>
              <a:buChar char="§"/>
            </a:pPr>
            <a:r>
              <a:rPr lang="sv-SE" sz="2400">
                <a:solidFill>
                  <a:srgbClr val="FEFFFE"/>
                </a:solidFill>
                <a:latin typeface="Arial" panose="020B0604020202020204" pitchFamily="34" charset="0"/>
                <a:ea typeface="Open Sans" charset="0"/>
                <a:cs typeface="Arial" panose="020B0604020202020204" pitchFamily="34" charset="0"/>
              </a:rPr>
              <a:t>Lions vill </a:t>
            </a:r>
            <a:r>
              <a:rPr lang="sv-SE" sz="2400" b="1">
                <a:solidFill>
                  <a:srgbClr val="FFD000"/>
                </a:solidFill>
                <a:latin typeface="Arial" panose="020B0604020202020204" pitchFamily="34" charset="0"/>
                <a:ea typeface="Open Sans" charset="0"/>
                <a:cs typeface="Arial" panose="020B0604020202020204" pitchFamily="34" charset="0"/>
              </a:rPr>
              <a:t>kunna skapa kontakt,</a:t>
            </a:r>
            <a:r>
              <a:rPr lang="sv-SE" sz="2400">
                <a:solidFill>
                  <a:srgbClr val="FFD000"/>
                </a:solidFill>
                <a:latin typeface="Arial" panose="020B0604020202020204" pitchFamily="34" charset="0"/>
                <a:ea typeface="Open Sans" charset="0"/>
                <a:cs typeface="Arial" panose="020B0604020202020204" pitchFamily="34" charset="0"/>
              </a:rPr>
              <a:t> </a:t>
            </a:r>
            <a:r>
              <a:rPr lang="sv-SE" sz="2400">
                <a:solidFill>
                  <a:srgbClr val="FEFFFE"/>
                </a:solidFill>
                <a:latin typeface="Arial" panose="020B0604020202020204" pitchFamily="34" charset="0"/>
                <a:ea typeface="Open Sans" charset="0"/>
                <a:cs typeface="Arial" panose="020B0604020202020204" pitchFamily="34" charset="0"/>
              </a:rPr>
              <a:t>oavsett var de befinner sig.</a:t>
            </a:r>
          </a:p>
          <a:p>
            <a:pPr>
              <a:spcAft>
                <a:spcPts val="1500"/>
              </a:spcAft>
              <a:buFont typeface="Wingdings" charset="2"/>
              <a:buChar char="§"/>
            </a:pPr>
            <a:r>
              <a:rPr lang="sv-SE" sz="2400">
                <a:solidFill>
                  <a:srgbClr val="FEFFFE"/>
                </a:solidFill>
                <a:latin typeface="Arial" panose="020B0604020202020204" pitchFamily="34" charset="0"/>
                <a:ea typeface="Open Sans" charset="0"/>
                <a:cs typeface="Arial" panose="020B0604020202020204" pitchFamily="34" charset="0"/>
              </a:rPr>
              <a:t>Lions vill ha</a:t>
            </a:r>
            <a:r>
              <a:rPr lang="sv-SE" sz="2400">
                <a:latin typeface="Arial" panose="020B0604020202020204" pitchFamily="34" charset="0"/>
                <a:ea typeface="Open Sans" charset="0"/>
                <a:cs typeface="Arial" panose="020B0604020202020204" pitchFamily="34" charset="0"/>
              </a:rPr>
              <a:t> </a:t>
            </a:r>
            <a:r>
              <a:rPr lang="sv-SE" sz="2400" b="1">
                <a:solidFill>
                  <a:srgbClr val="FFD000"/>
                </a:solidFill>
                <a:latin typeface="Arial" panose="020B0604020202020204" pitchFamily="34" charset="0"/>
                <a:ea typeface="Open Sans" charset="0"/>
                <a:cs typeface="Arial" panose="020B0604020202020204" pitchFamily="34" charset="0"/>
              </a:rPr>
              <a:t>mer tillgång, fler verktyg och enklare rapportering</a:t>
            </a:r>
            <a:r>
              <a:rPr lang="sv-SE" sz="2400">
                <a:latin typeface="Arial" panose="020B0604020202020204" pitchFamily="34" charset="0"/>
                <a:ea typeface="Open Sans" charset="0"/>
                <a:cs typeface="Arial" panose="020B0604020202020204" pitchFamily="34" charset="0"/>
              </a:rPr>
              <a:t> </a:t>
            </a:r>
            <a:r>
              <a:rPr lang="sv-SE" sz="2400">
                <a:solidFill>
                  <a:srgbClr val="FEFFFE"/>
                </a:solidFill>
                <a:latin typeface="Arial" panose="020B0604020202020204" pitchFamily="34" charset="0"/>
                <a:ea typeface="Open Sans" charset="0"/>
                <a:cs typeface="Arial" panose="020B0604020202020204" pitchFamily="34" charset="0"/>
              </a:rPr>
              <a:t>av hjälpinsatser.</a:t>
            </a:r>
          </a:p>
          <a:p>
            <a:pPr>
              <a:spcAft>
                <a:spcPts val="1500"/>
              </a:spcAft>
              <a:buFont typeface="Wingdings" charset="2"/>
              <a:buChar char="§"/>
            </a:pPr>
            <a:r>
              <a:rPr lang="sv-SE" sz="2400">
                <a:solidFill>
                  <a:srgbClr val="FEFFFE"/>
                </a:solidFill>
                <a:latin typeface="Arial" panose="020B0604020202020204" pitchFamily="34" charset="0"/>
                <a:ea typeface="Open Sans" charset="0"/>
                <a:cs typeface="Arial" panose="020B0604020202020204" pitchFamily="34" charset="0"/>
              </a:rPr>
              <a:t>Lions vill ha</a:t>
            </a:r>
            <a:r>
              <a:rPr lang="sv-SE" sz="2400">
                <a:latin typeface="Arial" panose="020B0604020202020204" pitchFamily="34" charset="0"/>
                <a:ea typeface="Open Sans" charset="0"/>
                <a:cs typeface="Arial" panose="020B0604020202020204" pitchFamily="34" charset="0"/>
              </a:rPr>
              <a:t> </a:t>
            </a:r>
            <a:r>
              <a:rPr lang="sv-SE" sz="2400" b="1">
                <a:solidFill>
                  <a:srgbClr val="FFD000"/>
                </a:solidFill>
                <a:latin typeface="Arial" panose="020B0604020202020204" pitchFamily="34" charset="0"/>
                <a:ea typeface="Open Sans" charset="0"/>
                <a:cs typeface="Arial" panose="020B0604020202020204" pitchFamily="34" charset="0"/>
              </a:rPr>
              <a:t>mer kontroll</a:t>
            </a:r>
            <a:r>
              <a:rPr lang="sv-SE" sz="2400">
                <a:latin typeface="Arial" panose="020B0604020202020204" pitchFamily="34" charset="0"/>
                <a:ea typeface="Open Sans" charset="0"/>
                <a:cs typeface="Arial" panose="020B0604020202020204" pitchFamily="34" charset="0"/>
              </a:rPr>
              <a:t> </a:t>
            </a:r>
            <a:r>
              <a:rPr lang="sv-SE" sz="2400">
                <a:solidFill>
                  <a:srgbClr val="FEFFFE"/>
                </a:solidFill>
                <a:latin typeface="Arial" panose="020B0604020202020204" pitchFamily="34" charset="0"/>
                <a:ea typeface="Open Sans" charset="0"/>
                <a:cs typeface="Arial" panose="020B0604020202020204" pitchFamily="34" charset="0"/>
              </a:rPr>
              <a:t>över sin kontakt med LCI.</a:t>
            </a:r>
          </a:p>
          <a:p>
            <a:pPr>
              <a:spcAft>
                <a:spcPts val="1500"/>
              </a:spcAft>
              <a:buFont typeface="Wingdings" charset="2"/>
              <a:buChar char="§"/>
            </a:pPr>
            <a:endParaRPr lang="en-US" sz="2000" kern="0" dirty="0">
              <a:solidFill>
                <a:srgbClr val="FEFFFE"/>
              </a:solidFill>
              <a:latin typeface="Arial" panose="020B0604020202020204" pitchFamily="34" charset="0"/>
              <a:ea typeface="Open Sans" charset="0"/>
              <a:cs typeface="Arial" panose="020B0604020202020204" pitchFamily="34" charset="0"/>
            </a:endParaRPr>
          </a:p>
          <a:p>
            <a:pPr>
              <a:spcAft>
                <a:spcPts val="1500"/>
              </a:spcAft>
              <a:buFont typeface="Wingdings" charset="2"/>
              <a:buChar char="§"/>
            </a:pPr>
            <a:endParaRPr lang="en-US" sz="2000" kern="0" dirty="0">
              <a:solidFill>
                <a:srgbClr val="FEFFFE"/>
              </a:solidFill>
              <a:latin typeface="Arial" panose="020B0604020202020204" pitchFamily="34" charset="0"/>
              <a:ea typeface="Open Sans" charset="0"/>
              <a:cs typeface="Arial" panose="020B0604020202020204" pitchFamily="34" charset="0"/>
            </a:endParaRPr>
          </a:p>
          <a:p>
            <a:pPr marL="0" indent="0">
              <a:spcAft>
                <a:spcPts val="1500"/>
              </a:spcAft>
              <a:buFont typeface="Arial" pitchFamily="34" charset="0"/>
              <a:buNone/>
            </a:pPr>
            <a:r>
              <a:rPr lang="sv-SE" sz="1600" i="1">
                <a:solidFill>
                  <a:srgbClr val="FEFFFE"/>
                </a:solidFill>
                <a:latin typeface="Arial" panose="020B0604020202020204" pitchFamily="34" charset="0"/>
                <a:ea typeface="Open Sans" charset="0"/>
                <a:cs typeface="Arial" panose="020B0604020202020204" pitchFamily="34" charset="0"/>
              </a:rPr>
              <a:t>Källa: Digitala enkäter från över 1 500 lionmedlemmar runtom i världen 2017.</a:t>
            </a:r>
          </a:p>
        </p:txBody>
      </p:sp>
      <p:sp>
        <p:nvSpPr>
          <p:cNvPr id="9" name="Rectangle 8"/>
          <p:cNvSpPr/>
          <p:nvPr/>
        </p:nvSpPr>
        <p:spPr>
          <a:xfrm>
            <a:off x="0" y="2516246"/>
            <a:ext cx="457200" cy="33122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srgbClr val="FEFFFE"/>
              </a:solidFill>
            </a:endParaRPr>
          </a:p>
        </p:txBody>
      </p:sp>
      <p:sp>
        <p:nvSpPr>
          <p:cNvPr id="2" name="TextBox 1"/>
          <p:cNvSpPr txBox="1"/>
          <p:nvPr/>
        </p:nvSpPr>
        <p:spPr>
          <a:xfrm>
            <a:off x="832485" y="2389472"/>
            <a:ext cx="3661410" cy="584775"/>
          </a:xfrm>
          <a:prstGeom prst="rect">
            <a:avLst/>
          </a:prstGeom>
          <a:noFill/>
        </p:spPr>
        <p:txBody>
          <a:bodyPr wrap="square" rtlCol="0">
            <a:spAutoFit/>
          </a:bodyPr>
          <a:lstStyle/>
          <a:p>
            <a:pPr fontAlgn="base">
              <a:spcBef>
                <a:spcPct val="0"/>
              </a:spcBef>
              <a:spcAft>
                <a:spcPct val="0"/>
              </a:spcAft>
            </a:pPr>
            <a:r>
              <a:rPr lang="sv-SE" sz="3200" b="1">
                <a:solidFill>
                  <a:srgbClr val="FEFFFE"/>
                </a:solidFill>
                <a:latin typeface="Arial" pitchFamily="34" charset="0"/>
                <a:ea typeface="Open Sans" charset="0"/>
                <a:cs typeface="Arial" panose="020B0604020202020204" pitchFamily="34" charset="0"/>
              </a:rPr>
              <a:t>Varför MyLion?</a:t>
            </a:r>
          </a:p>
        </p:txBody>
      </p:sp>
    </p:spTree>
    <p:extLst>
      <p:ext uri="{BB962C8B-B14F-4D97-AF65-F5344CB8AC3E}">
        <p14:creationId xmlns:p14="http://schemas.microsoft.com/office/powerpoint/2010/main" val="651536234"/>
      </p:ext>
    </p:extLst>
  </p:cSld>
  <p:clrMapOvr>
    <a:masterClrMapping/>
  </p:clrMapOvr>
  <mc:AlternateContent xmlns:mc="http://schemas.openxmlformats.org/markup-compatibility/2006" xmlns:p14="http://schemas.microsoft.com/office/powerpoint/2010/main">
    <mc:Choice Requires="p14">
      <p:transition spd="slow" p14:dur="2000" advTm="34376"/>
    </mc:Choice>
    <mc:Fallback xmlns="">
      <p:transition spd="slow" advTm="34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D65EB6A-46D9-934C-9636-FC3E79DE6126}"/>
              </a:ext>
            </a:extLst>
          </p:cNvPr>
          <p:cNvSpPr/>
          <p:nvPr/>
        </p:nvSpPr>
        <p:spPr>
          <a:xfrm>
            <a:off x="5370872" y="32705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6"/>
          <p:cNvSpPr txBox="1">
            <a:spLocks/>
          </p:cNvSpPr>
          <p:nvPr/>
        </p:nvSpPr>
        <p:spPr>
          <a:xfrm>
            <a:off x="1408166" y="2465614"/>
            <a:ext cx="9167326"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3000" b="1">
                <a:solidFill>
                  <a:schemeClr val="bg1"/>
                </a:solidFill>
                <a:latin typeface="Arial" panose="020B0604020202020204" pitchFamily="34" charset="0"/>
                <a:ea typeface="ヒラギノ角ゴ Pro W3" charset="0"/>
                <a:cs typeface="Arial" panose="020B0604020202020204" pitchFamily="34" charset="0"/>
              </a:defRPr>
            </a:lvl1pPr>
            <a:lvl2pPr marL="389324" indent="0" algn="ctr" rtl="0" eaLnBrk="1" fontAlgn="base" hangingPunct="1">
              <a:spcBef>
                <a:spcPct val="20000"/>
              </a:spcBef>
              <a:spcAft>
                <a:spcPct val="0"/>
              </a:spcAft>
              <a:buFont typeface="Segoe UI" panose="020B0502040204020203" pitchFamily="34" charset="0"/>
              <a:buNone/>
              <a:defRPr sz="3000">
                <a:solidFill>
                  <a:srgbClr val="F0C300"/>
                </a:solidFill>
                <a:latin typeface="Arial" panose="020B0604020202020204" pitchFamily="34" charset="0"/>
                <a:ea typeface="ヒラギノ角ゴ Pro W3" charset="0"/>
                <a:cs typeface="Arial" panose="020B0604020202020204" pitchFamily="34" charset="0"/>
              </a:defRPr>
            </a:lvl2pPr>
            <a:lvl3pPr marL="685783" indent="0" algn="ctr" rtl="0" eaLnBrk="1" fontAlgn="base" hangingPunct="1">
              <a:spcBef>
                <a:spcPct val="20000"/>
              </a:spcBef>
              <a:spcAft>
                <a:spcPct val="0"/>
              </a:spcAft>
              <a:buFont typeface="Arial" panose="020B0604020202020204" pitchFamily="34" charset="0"/>
              <a:buNone/>
              <a:defRPr sz="3000">
                <a:solidFill>
                  <a:srgbClr val="F0C300"/>
                </a:solidFill>
                <a:latin typeface="Arial" panose="020B0604020202020204" pitchFamily="34" charset="0"/>
                <a:ea typeface="ヒラギノ角ゴ Pro W3" charset="0"/>
                <a:cs typeface="Arial" panose="020B0604020202020204" pitchFamily="34" charset="0"/>
              </a:defRPr>
            </a:lvl3pPr>
            <a:lvl4pPr marL="1028674" indent="0" algn="ctr" rtl="0" eaLnBrk="1" fontAlgn="base" hangingPunct="1">
              <a:spcBef>
                <a:spcPct val="20000"/>
              </a:spcBef>
              <a:spcAft>
                <a:spcPct val="0"/>
              </a:spcAft>
              <a:buFont typeface="Arial" pitchFamily="34" charset="0"/>
              <a:buNone/>
              <a:defRPr sz="3000">
                <a:solidFill>
                  <a:srgbClr val="F0C300"/>
                </a:solidFill>
                <a:latin typeface="+mn-lt"/>
                <a:ea typeface="ヒラギノ角ゴ Pro W3" charset="0"/>
              </a:defRPr>
            </a:lvl4pPr>
            <a:lvl5pPr marL="1371566" indent="0" algn="ctr" rtl="0" eaLnBrk="1" fontAlgn="base" hangingPunct="1">
              <a:spcBef>
                <a:spcPct val="20000"/>
              </a:spcBef>
              <a:spcAft>
                <a:spcPct val="0"/>
              </a:spcAft>
              <a:buFont typeface="Arial" pitchFamily="34" charset="0"/>
              <a:buNone/>
              <a:defRPr sz="3000">
                <a:solidFill>
                  <a:srgbClr val="F0C300"/>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r>
              <a:rPr lang="sv-SE" sz="3600"/>
              <a:t>Inspirera till samarbete inom Lions</a:t>
            </a:r>
          </a:p>
        </p:txBody>
      </p:sp>
      <p:sp>
        <p:nvSpPr>
          <p:cNvPr id="6" name="Text Placeholder 6"/>
          <p:cNvSpPr txBox="1">
            <a:spLocks/>
          </p:cNvSpPr>
          <p:nvPr/>
        </p:nvSpPr>
        <p:spPr>
          <a:xfrm>
            <a:off x="947939" y="3703143"/>
            <a:ext cx="10296124"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400" b="0" i="1"/>
              <a:t>Visa upp ert distrikt och andan inom Lions samtidigt som </a:t>
            </a:r>
          </a:p>
          <a:p>
            <a:r>
              <a:rPr lang="sv-SE" sz="2400" b="0" i="1"/>
              <a:t>ni kontrollerar era inställningar i MyLion.</a:t>
            </a:r>
          </a:p>
        </p:txBody>
      </p:sp>
    </p:spTree>
    <p:extLst>
      <p:ext uri="{BB962C8B-B14F-4D97-AF65-F5344CB8AC3E}">
        <p14:creationId xmlns:p14="http://schemas.microsoft.com/office/powerpoint/2010/main" val="4087152252"/>
      </p:ext>
    </p:extLst>
  </p:cSld>
  <p:clrMapOvr>
    <a:masterClrMapping/>
  </p:clrMapOvr>
  <mc:AlternateContent xmlns:mc="http://schemas.openxmlformats.org/markup-compatibility/2006" xmlns:p14="http://schemas.microsoft.com/office/powerpoint/2010/main">
    <mc:Choice Requires="p14">
      <p:transition spd="slow" p14:dur="2000" advTm="25815"/>
    </mc:Choice>
    <mc:Fallback xmlns="">
      <p:transition spd="slow" advTm="25815"/>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254" y="-37723"/>
            <a:ext cx="12204254" cy="6844732"/>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latin typeface="Arial" charset="0"/>
              <a:ea typeface="Arial" charset="0"/>
              <a:cs typeface="Arial" charset="0"/>
            </a:endParaRPr>
          </a:p>
        </p:txBody>
      </p:sp>
      <p:sp>
        <p:nvSpPr>
          <p:cNvPr id="10" name="Content Placeholder 2"/>
          <p:cNvSpPr txBox="1">
            <a:spLocks/>
          </p:cNvSpPr>
          <p:nvPr/>
        </p:nvSpPr>
        <p:spPr bwMode="auto">
          <a:xfrm>
            <a:off x="659041" y="3015469"/>
            <a:ext cx="6562374" cy="3339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buClr>
                <a:prstClr val="white"/>
              </a:buClr>
              <a:buFont typeface="Arial" charset="0"/>
              <a:buChar char="•"/>
            </a:pPr>
            <a:r>
              <a:rPr lang="sv-SE" sz="2800">
                <a:solidFill>
                  <a:prstClr val="white"/>
                </a:solidFill>
                <a:latin typeface="Arial" charset="0"/>
                <a:ea typeface="Arial" charset="0"/>
                <a:cs typeface="Arial" charset="0"/>
              </a:rPr>
              <a:t>Ändra er e-postadress eller ert telefonnummer</a:t>
            </a:r>
          </a:p>
          <a:p>
            <a:pPr>
              <a:lnSpc>
                <a:spcPct val="105000"/>
              </a:lnSpc>
              <a:spcAft>
                <a:spcPts val="1200"/>
              </a:spcAft>
              <a:buClr>
                <a:prstClr val="white"/>
              </a:buClr>
              <a:buFont typeface="Arial" charset="0"/>
              <a:buChar char="•"/>
            </a:pPr>
            <a:r>
              <a:rPr lang="sv-SE" sz="2800">
                <a:solidFill>
                  <a:prstClr val="white"/>
                </a:solidFill>
                <a:latin typeface="Arial" charset="0"/>
                <a:ea typeface="Arial" charset="0"/>
                <a:cs typeface="Arial" charset="0"/>
              </a:rPr>
              <a:t>Berätta om er själv, er klubb och ert distrikt </a:t>
            </a:r>
          </a:p>
          <a:p>
            <a:pPr>
              <a:lnSpc>
                <a:spcPct val="105000"/>
              </a:lnSpc>
              <a:spcAft>
                <a:spcPts val="1200"/>
              </a:spcAft>
              <a:buClr>
                <a:prstClr val="white"/>
              </a:buClr>
              <a:buFont typeface="Arial" charset="0"/>
              <a:buChar char="•"/>
            </a:pPr>
            <a:r>
              <a:rPr lang="sv-SE" sz="2800">
                <a:solidFill>
                  <a:prstClr val="white"/>
                </a:solidFill>
                <a:latin typeface="Arial" charset="0"/>
                <a:ea typeface="Arial" charset="0"/>
                <a:cs typeface="Arial" charset="0"/>
              </a:rPr>
              <a:t>Hantera era personliga inställningar</a:t>
            </a:r>
          </a:p>
        </p:txBody>
      </p:sp>
      <p:sp>
        <p:nvSpPr>
          <p:cNvPr id="16" name="Title 1"/>
          <p:cNvSpPr txBox="1">
            <a:spLocks/>
          </p:cNvSpPr>
          <p:nvPr/>
        </p:nvSpPr>
        <p:spPr bwMode="auto">
          <a:xfrm>
            <a:off x="659041" y="447954"/>
            <a:ext cx="5196476" cy="945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3600" b="1">
                <a:solidFill>
                  <a:prstClr val="white"/>
                </a:solidFill>
                <a:latin typeface="Arial" charset="0"/>
                <a:ea typeface="Arial" charset="0"/>
                <a:cs typeface="Arial" charset="0"/>
              </a:rPr>
              <a:t>MyLion profil</a:t>
            </a:r>
          </a:p>
        </p:txBody>
      </p:sp>
      <p:sp>
        <p:nvSpPr>
          <p:cNvPr id="17" name="Title 1"/>
          <p:cNvSpPr txBox="1">
            <a:spLocks/>
          </p:cNvSpPr>
          <p:nvPr/>
        </p:nvSpPr>
        <p:spPr bwMode="auto">
          <a:xfrm>
            <a:off x="659040" y="2133599"/>
            <a:ext cx="5589359" cy="626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3200" b="1">
                <a:solidFill>
                  <a:prstClr val="white"/>
                </a:solidFill>
                <a:latin typeface="Arial" charset="0"/>
                <a:ea typeface="Arial" charset="0"/>
                <a:cs typeface="Arial" charset="0"/>
              </a:rPr>
              <a:t>Ansvara för er personliga information</a:t>
            </a:r>
          </a:p>
        </p:txBody>
      </p:sp>
      <p:sp>
        <p:nvSpPr>
          <p:cNvPr id="18" name="Rectangle 17"/>
          <p:cNvSpPr/>
          <p:nvPr/>
        </p:nvSpPr>
        <p:spPr>
          <a:xfrm>
            <a:off x="0" y="2133600"/>
            <a:ext cx="426125" cy="6858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2" name="Oval 1"/>
          <p:cNvSpPr/>
          <p:nvPr/>
        </p:nvSpPr>
        <p:spPr bwMode="auto">
          <a:xfrm>
            <a:off x="6949122" y="268199"/>
            <a:ext cx="3195263" cy="3154167"/>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smtClean="0">
              <a:ln>
                <a:noFill/>
              </a:ln>
              <a:solidFill>
                <a:srgbClr val="404040"/>
              </a:solidFill>
              <a:effectLst/>
              <a:ea typeface="ヒラギノ角ゴ Pro W3" pitchFamily="84" charset="-128"/>
            </a:endParaRPr>
          </a:p>
        </p:txBody>
      </p:sp>
      <p:sp>
        <p:nvSpPr>
          <p:cNvPr id="3" name="Oval 2"/>
          <p:cNvSpPr/>
          <p:nvPr/>
        </p:nvSpPr>
        <p:spPr bwMode="auto">
          <a:xfrm>
            <a:off x="8363164" y="3154166"/>
            <a:ext cx="3298005" cy="3061699"/>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smtClean="0">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409999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p:cNvSpPr/>
          <p:nvPr/>
        </p:nvSpPr>
        <p:spPr bwMode="auto">
          <a:xfrm>
            <a:off x="2000791" y="3902227"/>
            <a:ext cx="626604" cy="376663"/>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6" name="Title 3"/>
          <p:cNvSpPr txBox="1">
            <a:spLocks/>
          </p:cNvSpPr>
          <p:nvPr/>
        </p:nvSpPr>
        <p:spPr>
          <a:xfrm>
            <a:off x="632904" y="271060"/>
            <a:ext cx="10287000" cy="580656"/>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b="1">
                <a:solidFill>
                  <a:srgbClr val="0A5496"/>
                </a:solidFill>
                <a:ea typeface="Arial" charset="0"/>
              </a:rPr>
              <a:t>Hantera er information</a:t>
            </a:r>
          </a:p>
        </p:txBody>
      </p:sp>
      <p:sp>
        <p:nvSpPr>
          <p:cNvPr id="9" name="Right Arrow 8"/>
          <p:cNvSpPr/>
          <p:nvPr/>
        </p:nvSpPr>
        <p:spPr bwMode="auto">
          <a:xfrm>
            <a:off x="2055085" y="1955553"/>
            <a:ext cx="613280" cy="378553"/>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2" name="TextBox 11"/>
          <p:cNvSpPr txBox="1"/>
          <p:nvPr/>
        </p:nvSpPr>
        <p:spPr>
          <a:xfrm>
            <a:off x="9365068" y="1459371"/>
            <a:ext cx="2164436" cy="1726114"/>
          </a:xfrm>
          <a:prstGeom prst="rect">
            <a:avLst/>
          </a:prstGeom>
          <a:solidFill>
            <a:schemeClr val="bg1"/>
          </a:solidFill>
        </p:spPr>
        <p:txBody>
          <a:bodyPr wrap="square" rtlCol="0">
            <a:spAutoFit/>
          </a:bodyPr>
          <a:lstStyle/>
          <a:p>
            <a:pPr>
              <a:spcAft>
                <a:spcPts val="450"/>
              </a:spcAft>
            </a:pPr>
            <a:r>
              <a:rPr lang="sv-SE" sz="1600" b="1">
                <a:solidFill>
                  <a:srgbClr val="002F87"/>
                </a:solidFill>
                <a:latin typeface="Arial" charset="0"/>
                <a:ea typeface="Arial" charset="0"/>
                <a:cs typeface="Arial" charset="0"/>
              </a:rPr>
              <a:t>Lägg till er profilbild</a:t>
            </a:r>
          </a:p>
          <a:p>
            <a:r>
              <a:rPr lang="sv-SE" sz="1400">
                <a:solidFill>
                  <a:srgbClr val="33373B">
                    <a:lumMod val="60000"/>
                    <a:lumOff val="40000"/>
                  </a:srgbClr>
                </a:solidFill>
                <a:latin typeface="Arial" charset="0"/>
                <a:ea typeface="Arial" charset="0"/>
                <a:cs typeface="Arial" charset="0"/>
              </a:rPr>
              <a:t>Nu kan lägga till eller ändra er profilbild, vilken syns när andra söker efter er i MyLion. </a:t>
            </a:r>
          </a:p>
        </p:txBody>
      </p:sp>
      <p:sp>
        <p:nvSpPr>
          <p:cNvPr id="13" name="Right Arrow 12"/>
          <p:cNvSpPr/>
          <p:nvPr/>
        </p:nvSpPr>
        <p:spPr bwMode="auto">
          <a:xfrm rot="10800000">
            <a:off x="9002215" y="1943875"/>
            <a:ext cx="362853" cy="378553"/>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4" name="TextBox 13"/>
          <p:cNvSpPr txBox="1"/>
          <p:nvPr/>
        </p:nvSpPr>
        <p:spPr>
          <a:xfrm>
            <a:off x="409734" y="1459371"/>
            <a:ext cx="1881196" cy="2187778"/>
          </a:xfrm>
          <a:prstGeom prst="rect">
            <a:avLst/>
          </a:prstGeom>
          <a:solidFill>
            <a:schemeClr val="bg1"/>
          </a:solidFill>
        </p:spPr>
        <p:txBody>
          <a:bodyPr wrap="square" rtlCol="0">
            <a:spAutoFit/>
          </a:bodyPr>
          <a:lstStyle/>
          <a:p>
            <a:pPr>
              <a:spcAft>
                <a:spcPts val="450"/>
              </a:spcAft>
            </a:pPr>
            <a:r>
              <a:rPr lang="sv-SE" sz="1600" b="1">
                <a:solidFill>
                  <a:srgbClr val="002F87"/>
                </a:solidFill>
                <a:latin typeface="Arial" charset="0"/>
                <a:ea typeface="Arial" charset="0"/>
                <a:cs typeface="Arial" charset="0"/>
              </a:rPr>
              <a:t>Uppdatera er profilinformation</a:t>
            </a:r>
          </a:p>
          <a:p>
            <a:r>
              <a:rPr lang="sv-SE" sz="1400">
                <a:solidFill>
                  <a:srgbClr val="33373B">
                    <a:lumMod val="60000"/>
                    <a:lumOff val="40000"/>
                  </a:srgbClr>
                </a:solidFill>
                <a:latin typeface="Arial" charset="0"/>
                <a:ea typeface="Arial" charset="0"/>
                <a:cs typeface="Arial" charset="0"/>
              </a:rPr>
              <a:t>Ni kan uppdatera ert mobilnummer och er e-postadress från profilsidan i MyLion.</a:t>
            </a:r>
          </a:p>
        </p:txBody>
      </p:sp>
      <p:sp>
        <p:nvSpPr>
          <p:cNvPr id="16" name="TextBox 15"/>
          <p:cNvSpPr txBox="1"/>
          <p:nvPr/>
        </p:nvSpPr>
        <p:spPr>
          <a:xfrm>
            <a:off x="409734" y="3842200"/>
            <a:ext cx="1881196" cy="1726114"/>
          </a:xfrm>
          <a:prstGeom prst="rect">
            <a:avLst/>
          </a:prstGeom>
          <a:solidFill>
            <a:schemeClr val="bg1"/>
          </a:solidFill>
        </p:spPr>
        <p:txBody>
          <a:bodyPr wrap="square" rtlCol="0">
            <a:spAutoFit/>
          </a:bodyPr>
          <a:lstStyle/>
          <a:p>
            <a:pPr>
              <a:spcAft>
                <a:spcPts val="450"/>
              </a:spcAft>
            </a:pPr>
            <a:r>
              <a:rPr lang="sv-SE" sz="1600" b="1">
                <a:solidFill>
                  <a:srgbClr val="002F87"/>
                </a:solidFill>
                <a:latin typeface="Arial" charset="0"/>
                <a:ea typeface="Arial" charset="0"/>
                <a:cs typeface="Arial" charset="0"/>
              </a:rPr>
              <a:t>Ändra era inställningar </a:t>
            </a:r>
          </a:p>
          <a:p>
            <a:r>
              <a:rPr lang="sv-SE" sz="1400">
                <a:solidFill>
                  <a:srgbClr val="33373B">
                    <a:lumMod val="60000"/>
                    <a:lumOff val="40000"/>
                  </a:srgbClr>
                </a:solidFill>
                <a:latin typeface="Arial" charset="0"/>
                <a:ea typeface="Arial" charset="0"/>
                <a:cs typeface="Arial" charset="0"/>
              </a:rPr>
              <a:t>Kontrollera vilken information som är synlig och vem som kan kontakta er via MyLion.  </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6589"/>
          <a:stretch/>
        </p:blipFill>
        <p:spPr>
          <a:xfrm>
            <a:off x="2900974" y="1027560"/>
            <a:ext cx="5868632" cy="56292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429260"/>
      </p:ext>
    </p:extLst>
  </p:cSld>
  <p:clrMapOvr>
    <a:masterClrMapping/>
  </p:clrMapOvr>
  <mc:AlternateContent xmlns:mc="http://schemas.openxmlformats.org/markup-compatibility/2006" xmlns:p14="http://schemas.microsoft.com/office/powerpoint/2010/main">
    <mc:Choice Requires="p14">
      <p:transition spd="slow" p14:dur="2000" advTm="49181"/>
    </mc:Choice>
    <mc:Fallback xmlns="">
      <p:transition spd="slow" advTm="49181"/>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bwMode="auto">
          <a:xfrm>
            <a:off x="2986820" y="4562897"/>
            <a:ext cx="626604" cy="376663"/>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2" name="Rectangle 1"/>
          <p:cNvSpPr/>
          <p:nvPr/>
        </p:nvSpPr>
        <p:spPr bwMode="auto">
          <a:xfrm>
            <a:off x="4212404" y="1397285"/>
            <a:ext cx="3302877" cy="523387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a:endParaRPr lang="en-US" sz="2250" dirty="0">
              <a:solidFill>
                <a:srgbClr val="404040"/>
              </a:solidFill>
              <a:ea typeface="ヒラギノ角ゴ Pro W3" pitchFamily="84" charset="-128"/>
            </a:endParaRPr>
          </a:p>
        </p:txBody>
      </p:sp>
      <p:sp>
        <p:nvSpPr>
          <p:cNvPr id="3" name="TextBox 2"/>
          <p:cNvSpPr txBox="1"/>
          <p:nvPr/>
        </p:nvSpPr>
        <p:spPr>
          <a:xfrm>
            <a:off x="1001200" y="4361217"/>
            <a:ext cx="2164436" cy="2218556"/>
          </a:xfrm>
          <a:prstGeom prst="rect">
            <a:avLst/>
          </a:prstGeom>
          <a:solidFill>
            <a:schemeClr val="bg1"/>
          </a:solidFill>
        </p:spPr>
        <p:txBody>
          <a:bodyPr wrap="square" rtlCol="0">
            <a:spAutoFit/>
          </a:bodyPr>
          <a:lstStyle/>
          <a:p>
            <a:pPr>
              <a:spcAft>
                <a:spcPts val="450"/>
              </a:spcAft>
            </a:pPr>
            <a:r>
              <a:rPr lang="sv-SE" sz="1600" b="1">
                <a:solidFill>
                  <a:srgbClr val="002F87"/>
                </a:solidFill>
                <a:latin typeface="Arial" charset="0"/>
                <a:ea typeface="Arial" charset="0"/>
                <a:cs typeface="Arial" charset="0"/>
              </a:rPr>
              <a:t>Introducera ert distrikt för Lions och Leos runt om i världen.</a:t>
            </a:r>
          </a:p>
          <a:p>
            <a:r>
              <a:rPr lang="sv-SE" sz="1400">
                <a:solidFill>
                  <a:srgbClr val="33373B">
                    <a:lumMod val="60000"/>
                    <a:lumOff val="40000"/>
                  </a:srgbClr>
                </a:solidFill>
                <a:latin typeface="Arial" charset="0"/>
                <a:ea typeface="Arial" charset="0"/>
                <a:cs typeface="Arial" charset="0"/>
              </a:rPr>
              <a:t>Skapa en distriktsprofil och belys saker som ert distrikt arbetar med. Var ett flaggskepp för ert land. </a:t>
            </a:r>
          </a:p>
        </p:txBody>
      </p:sp>
      <p:sp>
        <p:nvSpPr>
          <p:cNvPr id="6" name="TextBox 5"/>
          <p:cNvSpPr txBox="1"/>
          <p:nvPr/>
        </p:nvSpPr>
        <p:spPr>
          <a:xfrm>
            <a:off x="8114261" y="1515173"/>
            <a:ext cx="2342838" cy="1541448"/>
          </a:xfrm>
          <a:prstGeom prst="rect">
            <a:avLst/>
          </a:prstGeom>
          <a:solidFill>
            <a:schemeClr val="bg1"/>
          </a:solidFill>
        </p:spPr>
        <p:txBody>
          <a:bodyPr wrap="square" rtlCol="0">
            <a:spAutoFit/>
          </a:bodyPr>
          <a:lstStyle/>
          <a:p>
            <a:pPr>
              <a:spcAft>
                <a:spcPts val="450"/>
              </a:spcAft>
            </a:pPr>
            <a:r>
              <a:rPr lang="sv-SE" sz="1600" b="1">
                <a:solidFill>
                  <a:srgbClr val="002F87"/>
                </a:solidFill>
                <a:latin typeface="Arial" charset="0"/>
                <a:ea typeface="Arial" charset="0"/>
                <a:cs typeface="Arial" charset="0"/>
              </a:rPr>
              <a:t>Viktig information om ert distrikt nära till hands.</a:t>
            </a:r>
          </a:p>
          <a:p>
            <a:r>
              <a:rPr lang="sv-SE" sz="1400">
                <a:solidFill>
                  <a:srgbClr val="33373B">
                    <a:lumMod val="60000"/>
                    <a:lumOff val="40000"/>
                  </a:srgbClr>
                </a:solidFill>
                <a:latin typeface="Arial" charset="0"/>
                <a:ea typeface="Arial" charset="0"/>
                <a:cs typeface="Arial" charset="0"/>
              </a:rPr>
              <a:t>Med hjälp av MyLion kan ni snabbt se en lista över distriktets tjänstemän och klubbar. </a:t>
            </a:r>
          </a:p>
        </p:txBody>
      </p:sp>
      <p:sp>
        <p:nvSpPr>
          <p:cNvPr id="7" name="Right Arrow 6"/>
          <p:cNvSpPr/>
          <p:nvPr/>
        </p:nvSpPr>
        <p:spPr bwMode="auto">
          <a:xfrm rot="10800000">
            <a:off x="7751408" y="1999678"/>
            <a:ext cx="362853" cy="378553"/>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8" name="Title 3"/>
          <p:cNvSpPr txBox="1">
            <a:spLocks/>
          </p:cNvSpPr>
          <p:nvPr/>
        </p:nvSpPr>
        <p:spPr>
          <a:xfrm>
            <a:off x="2890236" y="284049"/>
            <a:ext cx="5947212" cy="580656"/>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b="1">
                <a:solidFill>
                  <a:srgbClr val="0A5496"/>
                </a:solidFill>
                <a:ea typeface="Arial" charset="0"/>
              </a:rPr>
              <a:t>Distriktets profil</a:t>
            </a:r>
          </a:p>
        </p:txBody>
      </p:sp>
    </p:spTree>
    <p:extLst>
      <p:ext uri="{BB962C8B-B14F-4D97-AF65-F5344CB8AC3E}">
        <p14:creationId xmlns:p14="http://schemas.microsoft.com/office/powerpoint/2010/main" val="14487563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xmlns="" id="{B9B3D475-E3FA-6841-9E62-9D3C5D64DE27}"/>
              </a:ext>
            </a:extLst>
          </p:cNvPr>
          <p:cNvSpPr txBox="1">
            <a:spLocks/>
          </p:cNvSpPr>
          <p:nvPr/>
        </p:nvSpPr>
        <p:spPr>
          <a:xfrm>
            <a:off x="3867150" y="2228851"/>
            <a:ext cx="4657222" cy="33378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3000" kern="0" dirty="0">
              <a:solidFill>
                <a:prstClr val="white"/>
              </a:solidFill>
            </a:endParaRPr>
          </a:p>
        </p:txBody>
      </p:sp>
      <p:sp>
        <p:nvSpPr>
          <p:cNvPr id="5" name="Text Placeholder 4"/>
          <p:cNvSpPr>
            <a:spLocks noGrp="1"/>
          </p:cNvSpPr>
          <p:nvPr>
            <p:ph type="body" sz="quarter" idx="12"/>
          </p:nvPr>
        </p:nvSpPr>
        <p:spPr>
          <a:xfrm>
            <a:off x="2029590" y="2492091"/>
            <a:ext cx="8332341" cy="369849"/>
          </a:xfrm>
        </p:spPr>
        <p:txBody>
          <a:bodyPr/>
          <a:lstStyle/>
          <a:p>
            <a:r>
              <a:rPr lang="sv-SE" sz="3600"/>
              <a:t>Uppnå distriktets mål</a:t>
            </a:r>
          </a:p>
        </p:txBody>
      </p:sp>
      <p:sp>
        <p:nvSpPr>
          <p:cNvPr id="7" name="Rectangle 6">
            <a:extLst>
              <a:ext uri="{FF2B5EF4-FFF2-40B4-BE49-F238E27FC236}">
                <a16:creationId xmlns:a16="http://schemas.microsoft.com/office/drawing/2014/main" xmlns="" id="{2273E2D1-7F3F-A448-BCCA-08F9460A4C07}"/>
              </a:ext>
            </a:extLst>
          </p:cNvPr>
          <p:cNvSpPr/>
          <p:nvPr/>
        </p:nvSpPr>
        <p:spPr>
          <a:xfrm>
            <a:off x="5370872" y="316229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2" name="Rectangle 1"/>
          <p:cNvSpPr/>
          <p:nvPr/>
        </p:nvSpPr>
        <p:spPr>
          <a:xfrm>
            <a:off x="3132690" y="3465135"/>
            <a:ext cx="5926622" cy="369332"/>
          </a:xfrm>
          <a:prstGeom prst="rect">
            <a:avLst/>
          </a:prstGeom>
        </p:spPr>
        <p:txBody>
          <a:bodyPr wrap="none">
            <a:spAutoFit/>
          </a:bodyPr>
          <a:lstStyle/>
          <a:p>
            <a:r>
              <a:rPr lang="sv-SE" i="1">
                <a:solidFill>
                  <a:schemeClr val="bg1"/>
                </a:solidFill>
              </a:rPr>
              <a:t>Utforska rapporter om distriktets hjälpinsatser i MyLion.</a:t>
            </a:r>
          </a:p>
        </p:txBody>
      </p:sp>
    </p:spTree>
    <p:extLst>
      <p:ext uri="{BB962C8B-B14F-4D97-AF65-F5344CB8AC3E}">
        <p14:creationId xmlns:p14="http://schemas.microsoft.com/office/powerpoint/2010/main" val="3503863648"/>
      </p:ext>
    </p:extLst>
  </p:cSld>
  <p:clrMapOvr>
    <a:masterClrMapping/>
  </p:clrMapOvr>
  <mc:AlternateContent xmlns:mc="http://schemas.openxmlformats.org/markup-compatibility/2006" xmlns:p14="http://schemas.microsoft.com/office/powerpoint/2010/main">
    <mc:Choice Requires="p14">
      <p:transition spd="slow" p14:dur="2000" advTm="9371"/>
    </mc:Choice>
    <mc:Fallback xmlns="">
      <p:transition spd="slow" advTm="937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232" y="0"/>
            <a:ext cx="12204254" cy="6844732"/>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latin typeface="Arial" charset="0"/>
              <a:ea typeface="Arial" charset="0"/>
              <a:cs typeface="Arial" charset="0"/>
            </a:endParaRPr>
          </a:p>
        </p:txBody>
      </p:sp>
      <p:sp>
        <p:nvSpPr>
          <p:cNvPr id="10" name="Content Placeholder 2"/>
          <p:cNvSpPr txBox="1">
            <a:spLocks/>
          </p:cNvSpPr>
          <p:nvPr/>
        </p:nvSpPr>
        <p:spPr bwMode="auto">
          <a:xfrm>
            <a:off x="863419" y="2937292"/>
            <a:ext cx="6393166" cy="3709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buClr>
                <a:prstClr val="white"/>
              </a:buClr>
              <a:buFont typeface="Arial" charset="0"/>
              <a:buChar char="•"/>
            </a:pPr>
            <a:r>
              <a:rPr lang="sv-SE" sz="2800">
                <a:solidFill>
                  <a:prstClr val="white"/>
                </a:solidFill>
                <a:latin typeface="Arial" charset="0"/>
                <a:ea typeface="Arial" charset="0"/>
                <a:cs typeface="Arial" charset="0"/>
              </a:rPr>
              <a:t>Spara tid - rapporterna tillhandahåller detaljerad information.</a:t>
            </a:r>
          </a:p>
          <a:p>
            <a:pPr>
              <a:lnSpc>
                <a:spcPct val="105000"/>
              </a:lnSpc>
              <a:spcAft>
                <a:spcPts val="1200"/>
              </a:spcAft>
              <a:buClr>
                <a:prstClr val="white"/>
              </a:buClr>
              <a:buFont typeface="Arial" charset="0"/>
              <a:buChar char="•"/>
            </a:pPr>
            <a:r>
              <a:rPr lang="sv-SE" sz="2800">
                <a:solidFill>
                  <a:prstClr val="white"/>
                </a:solidFill>
                <a:latin typeface="Arial" charset="0"/>
                <a:ea typeface="Arial" charset="0"/>
                <a:cs typeface="Arial" charset="0"/>
              </a:rPr>
              <a:t>Se vad andra gör. Få information om hjälpinsatser på alla nivåer. </a:t>
            </a:r>
          </a:p>
          <a:p>
            <a:pPr>
              <a:lnSpc>
                <a:spcPct val="105000"/>
              </a:lnSpc>
              <a:spcAft>
                <a:spcPts val="1200"/>
              </a:spcAft>
              <a:buClr>
                <a:prstClr val="white"/>
              </a:buClr>
              <a:buFont typeface="Arial" charset="0"/>
              <a:buChar char="•"/>
            </a:pPr>
            <a:r>
              <a:rPr lang="sv-SE" sz="2800">
                <a:solidFill>
                  <a:prstClr val="white"/>
                </a:solidFill>
                <a:latin typeface="Arial" charset="0"/>
                <a:ea typeface="Arial" charset="0"/>
                <a:cs typeface="Arial" charset="0"/>
              </a:rPr>
              <a:t>Ingen väntetid - exportera er sökdata till Excel.</a:t>
            </a:r>
          </a:p>
        </p:txBody>
      </p:sp>
      <p:sp>
        <p:nvSpPr>
          <p:cNvPr id="16" name="Title 1"/>
          <p:cNvSpPr txBox="1">
            <a:spLocks/>
          </p:cNvSpPr>
          <p:nvPr/>
        </p:nvSpPr>
        <p:spPr bwMode="auto">
          <a:xfrm>
            <a:off x="863419" y="1873430"/>
            <a:ext cx="5196476" cy="945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3600" b="1">
                <a:solidFill>
                  <a:prstClr val="white"/>
                </a:solidFill>
                <a:latin typeface="Arial" charset="0"/>
                <a:ea typeface="Arial" charset="0"/>
                <a:cs typeface="Arial" charset="0"/>
              </a:rPr>
              <a:t>Se påverkan i realtid</a:t>
            </a:r>
          </a:p>
        </p:txBody>
      </p:sp>
      <p:sp>
        <p:nvSpPr>
          <p:cNvPr id="17" name="Title 1"/>
          <p:cNvSpPr txBox="1">
            <a:spLocks/>
          </p:cNvSpPr>
          <p:nvPr/>
        </p:nvSpPr>
        <p:spPr bwMode="auto">
          <a:xfrm>
            <a:off x="899524" y="728146"/>
            <a:ext cx="3515190" cy="55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3600" b="1">
                <a:solidFill>
                  <a:prstClr val="white"/>
                </a:solidFill>
                <a:latin typeface="Arial" charset="0"/>
                <a:ea typeface="Arial" charset="0"/>
                <a:cs typeface="Arial" charset="0"/>
              </a:rPr>
              <a:t>Uppföljning</a:t>
            </a:r>
          </a:p>
        </p:txBody>
      </p:sp>
      <p:sp>
        <p:nvSpPr>
          <p:cNvPr id="18" name="Rectangle 17"/>
          <p:cNvSpPr/>
          <p:nvPr/>
        </p:nvSpPr>
        <p:spPr>
          <a:xfrm>
            <a:off x="0" y="2133600"/>
            <a:ext cx="426125" cy="6858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2" name="Rounded Rectangle 1"/>
          <p:cNvSpPr/>
          <p:nvPr/>
        </p:nvSpPr>
        <p:spPr bwMode="auto">
          <a:xfrm>
            <a:off x="7256585" y="569683"/>
            <a:ext cx="4531011" cy="4072656"/>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smtClean="0">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369648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Arrow 16"/>
          <p:cNvSpPr/>
          <p:nvPr/>
        </p:nvSpPr>
        <p:spPr bwMode="auto">
          <a:xfrm rot="10800000">
            <a:off x="8729924" y="3520869"/>
            <a:ext cx="474388" cy="39364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1" name="Right Arrow 10"/>
          <p:cNvSpPr/>
          <p:nvPr/>
        </p:nvSpPr>
        <p:spPr bwMode="auto">
          <a:xfrm>
            <a:off x="2062423" y="4536184"/>
            <a:ext cx="530279" cy="380921"/>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4" name="Title 3"/>
          <p:cNvSpPr>
            <a:spLocks noGrp="1"/>
          </p:cNvSpPr>
          <p:nvPr>
            <p:ph type="title"/>
          </p:nvPr>
        </p:nvSpPr>
        <p:spPr>
          <a:xfrm>
            <a:off x="1337732" y="190944"/>
            <a:ext cx="8534400" cy="447681"/>
          </a:xfrm>
        </p:spPr>
        <p:txBody>
          <a:bodyPr/>
          <a:lstStyle/>
          <a:p>
            <a:r>
              <a:rPr lang="sv-SE" sz="3200" b="1">
                <a:solidFill>
                  <a:srgbClr val="0A5496"/>
                </a:solidFill>
                <a:latin typeface="Arial" panose="020B0604020202020204" pitchFamily="34" charset="0"/>
                <a:ea typeface="Arial" charset="0"/>
                <a:cs typeface="Arial" panose="020B0604020202020204" pitchFamily="34" charset="0"/>
              </a:rPr>
              <a:t>Se påverkan av era hjälpinsatser</a:t>
            </a:r>
          </a:p>
        </p:txBody>
      </p:sp>
      <p:sp>
        <p:nvSpPr>
          <p:cNvPr id="13" name="TextBox 12"/>
          <p:cNvSpPr txBox="1"/>
          <p:nvPr/>
        </p:nvSpPr>
        <p:spPr>
          <a:xfrm>
            <a:off x="180622" y="1862667"/>
            <a:ext cx="2062125" cy="1726114"/>
          </a:xfrm>
          <a:prstGeom prst="rect">
            <a:avLst/>
          </a:prstGeom>
          <a:solidFill>
            <a:schemeClr val="bg1"/>
          </a:solidFill>
        </p:spPr>
        <p:txBody>
          <a:bodyPr wrap="square" rtlCol="0">
            <a:spAutoFit/>
          </a:bodyPr>
          <a:lstStyle/>
          <a:p>
            <a:pPr>
              <a:spcAft>
                <a:spcPts val="450"/>
              </a:spcAft>
            </a:pPr>
            <a:r>
              <a:rPr lang="sv-SE" sz="1600" b="1">
                <a:solidFill>
                  <a:srgbClr val="002F87"/>
                </a:solidFill>
                <a:latin typeface="Arial" charset="0"/>
                <a:ea typeface="Arial" charset="0"/>
                <a:cs typeface="Arial" charset="0"/>
              </a:rPr>
              <a:t>Er snabbtitt på hjälpinsatser</a:t>
            </a:r>
          </a:p>
          <a:p>
            <a:r>
              <a:rPr lang="sv-SE" sz="1400">
                <a:solidFill>
                  <a:srgbClr val="33373B">
                    <a:lumMod val="60000"/>
                    <a:lumOff val="40000"/>
                  </a:srgbClr>
                </a:solidFill>
                <a:latin typeface="Arial" charset="0"/>
                <a:ea typeface="Arial" charset="0"/>
                <a:cs typeface="Arial" charset="0"/>
              </a:rPr>
              <a:t>Uppföljning av era hjälpinsatser visas i en särskild meny, för att komma åt informationen enkelt.</a:t>
            </a:r>
          </a:p>
        </p:txBody>
      </p:sp>
      <p:sp>
        <p:nvSpPr>
          <p:cNvPr id="16" name="Right Arrow 15"/>
          <p:cNvSpPr/>
          <p:nvPr/>
        </p:nvSpPr>
        <p:spPr bwMode="auto">
          <a:xfrm>
            <a:off x="2210609" y="2154220"/>
            <a:ext cx="382093" cy="381560"/>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5" name="TextBox 14"/>
          <p:cNvSpPr txBox="1"/>
          <p:nvPr/>
        </p:nvSpPr>
        <p:spPr>
          <a:xfrm>
            <a:off x="9103790" y="835378"/>
            <a:ext cx="2208627" cy="2372444"/>
          </a:xfrm>
          <a:prstGeom prst="rect">
            <a:avLst/>
          </a:prstGeom>
          <a:solidFill>
            <a:schemeClr val="bg1"/>
          </a:solidFill>
        </p:spPr>
        <p:txBody>
          <a:bodyPr wrap="square" rtlCol="0">
            <a:spAutoFit/>
          </a:bodyPr>
          <a:lstStyle/>
          <a:p>
            <a:pPr>
              <a:spcAft>
                <a:spcPts val="450"/>
              </a:spcAft>
            </a:pPr>
            <a:r>
              <a:rPr lang="sv-SE" sz="1600" b="1" dirty="0">
                <a:solidFill>
                  <a:srgbClr val="002F87"/>
                </a:solidFill>
                <a:latin typeface="Arial" charset="0"/>
                <a:ea typeface="Arial" charset="0"/>
                <a:cs typeface="Arial" charset="0"/>
              </a:rPr>
              <a:t>Utforska er påverkan på varje nivå</a:t>
            </a:r>
          </a:p>
          <a:p>
            <a:r>
              <a:rPr lang="sv-SE" sz="1400" dirty="0">
                <a:solidFill>
                  <a:srgbClr val="33373B">
                    <a:lumMod val="60000"/>
                    <a:lumOff val="40000"/>
                  </a:srgbClr>
                </a:solidFill>
                <a:latin typeface="Arial" charset="0"/>
                <a:ea typeface="Arial" charset="0"/>
                <a:cs typeface="Arial" charset="0"/>
              </a:rPr>
              <a:t>Ni anger parametrarna för de data ni vill se. Se de insatser ni har bidragit med i samhället eller njut av er globala förändring av vänlighet och hjälpinsatser.</a:t>
            </a:r>
          </a:p>
        </p:txBody>
      </p:sp>
      <p:sp>
        <p:nvSpPr>
          <p:cNvPr id="18" name="Right Arrow 17"/>
          <p:cNvSpPr/>
          <p:nvPr/>
        </p:nvSpPr>
        <p:spPr bwMode="auto">
          <a:xfrm rot="10800000">
            <a:off x="8629403" y="1411112"/>
            <a:ext cx="474388" cy="38186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0" name="TextBox 9"/>
          <p:cNvSpPr txBox="1"/>
          <p:nvPr/>
        </p:nvSpPr>
        <p:spPr>
          <a:xfrm>
            <a:off x="266181" y="4206527"/>
            <a:ext cx="1976566" cy="1972335"/>
          </a:xfrm>
          <a:prstGeom prst="rect">
            <a:avLst/>
          </a:prstGeom>
          <a:solidFill>
            <a:schemeClr val="bg1"/>
          </a:solidFill>
        </p:spPr>
        <p:txBody>
          <a:bodyPr wrap="square" rtlCol="0">
            <a:spAutoFit/>
          </a:bodyPr>
          <a:lstStyle/>
          <a:p>
            <a:pPr>
              <a:spcAft>
                <a:spcPts val="450"/>
              </a:spcAft>
            </a:pPr>
            <a:r>
              <a:rPr lang="sv-SE" sz="1600" b="1">
                <a:solidFill>
                  <a:srgbClr val="002F87"/>
                </a:solidFill>
                <a:latin typeface="Arial" charset="0"/>
                <a:ea typeface="Arial" charset="0"/>
                <a:cs typeface="Arial" charset="0"/>
              </a:rPr>
              <a:t>Bli en dataexpert snabbt</a:t>
            </a:r>
          </a:p>
          <a:p>
            <a:r>
              <a:rPr lang="sv-SE" sz="1400">
                <a:solidFill>
                  <a:srgbClr val="33373B">
                    <a:lumMod val="60000"/>
                    <a:lumOff val="40000"/>
                  </a:srgbClr>
                </a:solidFill>
                <a:latin typeface="Arial" charset="0"/>
                <a:ea typeface="Arial" charset="0"/>
                <a:cs typeface="Arial" charset="0"/>
              </a:rPr>
              <a:t>Våra interaktiva rapporter uppdateras med några timmars mellanrum och visar var och hur vi påverkar världen.</a:t>
            </a:r>
          </a:p>
        </p:txBody>
      </p:sp>
      <p:sp>
        <p:nvSpPr>
          <p:cNvPr id="14" name="TextBox 13"/>
          <p:cNvSpPr txBox="1"/>
          <p:nvPr/>
        </p:nvSpPr>
        <p:spPr>
          <a:xfrm>
            <a:off x="9103790" y="3381942"/>
            <a:ext cx="2208627" cy="1433726"/>
          </a:xfrm>
          <a:prstGeom prst="rect">
            <a:avLst/>
          </a:prstGeom>
          <a:solidFill>
            <a:schemeClr val="bg1"/>
          </a:solidFill>
        </p:spPr>
        <p:txBody>
          <a:bodyPr wrap="square" rtlCol="0">
            <a:spAutoFit/>
          </a:bodyPr>
          <a:lstStyle/>
          <a:p>
            <a:pPr>
              <a:spcAft>
                <a:spcPts val="450"/>
              </a:spcAft>
            </a:pPr>
            <a:r>
              <a:rPr lang="sv-SE" sz="1600" b="1" dirty="0">
                <a:solidFill>
                  <a:srgbClr val="002F87"/>
                </a:solidFill>
                <a:latin typeface="Arial" charset="0"/>
                <a:ea typeface="Arial" charset="0"/>
                <a:cs typeface="Arial" charset="0"/>
              </a:rPr>
              <a:t>Ta fram rapporter på några sekunder</a:t>
            </a:r>
          </a:p>
          <a:p>
            <a:r>
              <a:rPr lang="sv-SE" sz="1400" dirty="0">
                <a:solidFill>
                  <a:srgbClr val="33373B">
                    <a:lumMod val="60000"/>
                    <a:lumOff val="40000"/>
                  </a:srgbClr>
                </a:solidFill>
                <a:latin typeface="Arial" charset="0"/>
                <a:ea typeface="Arial" charset="0"/>
                <a:cs typeface="Arial" charset="0"/>
              </a:rPr>
              <a:t>Ladda ner data till er dator genom att använda funktionen Exportera.</a:t>
            </a:r>
          </a:p>
          <a:p>
            <a:endParaRPr lang="en-US" sz="900" dirty="0">
              <a:solidFill>
                <a:srgbClr val="33373B">
                  <a:lumMod val="60000"/>
                  <a:lumOff val="40000"/>
                </a:srgbClr>
              </a:solidFill>
              <a:latin typeface="Arial" charset="0"/>
              <a:ea typeface="Arial" charset="0"/>
              <a:cs typeface="Arial" charset="0"/>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14961"/>
          <a:stretch/>
        </p:blipFill>
        <p:spPr>
          <a:xfrm>
            <a:off x="2616613" y="819143"/>
            <a:ext cx="5922281" cy="494112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85416128"/>
      </p:ext>
    </p:extLst>
  </p:cSld>
  <p:clrMapOvr>
    <a:masterClrMapping/>
  </p:clrMapOvr>
  <mc:AlternateContent xmlns:mc="http://schemas.openxmlformats.org/markup-compatibility/2006" xmlns:p14="http://schemas.microsoft.com/office/powerpoint/2010/main">
    <mc:Choice Requires="p14">
      <p:transition spd="slow" p14:dur="2000" advTm="26370"/>
    </mc:Choice>
    <mc:Fallback xmlns="">
      <p:transition spd="slow" advTm="2637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5E4F5AB-DFA2-A14B-BCB0-3DB6D6C14F51}"/>
              </a:ext>
            </a:extLst>
          </p:cNvPr>
          <p:cNvSpPr/>
          <p:nvPr/>
        </p:nvSpPr>
        <p:spPr>
          <a:xfrm>
            <a:off x="5370872" y="32705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6"/>
          <p:cNvSpPr txBox="1">
            <a:spLocks/>
          </p:cNvSpPr>
          <p:nvPr/>
        </p:nvSpPr>
        <p:spPr>
          <a:xfrm>
            <a:off x="2389673" y="2622085"/>
            <a:ext cx="7412655"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3000" b="1">
                <a:solidFill>
                  <a:schemeClr val="bg1"/>
                </a:solidFill>
                <a:latin typeface="Arial" panose="020B0604020202020204" pitchFamily="34" charset="0"/>
                <a:ea typeface="ヒラギノ角ゴ Pro W3" charset="0"/>
                <a:cs typeface="Arial" panose="020B0604020202020204" pitchFamily="34" charset="0"/>
              </a:defRPr>
            </a:lvl1pPr>
            <a:lvl2pPr marL="389324" indent="0" algn="ctr" rtl="0" eaLnBrk="1" fontAlgn="base" hangingPunct="1">
              <a:spcBef>
                <a:spcPct val="20000"/>
              </a:spcBef>
              <a:spcAft>
                <a:spcPct val="0"/>
              </a:spcAft>
              <a:buFont typeface="Segoe UI" panose="020B0502040204020203" pitchFamily="34" charset="0"/>
              <a:buNone/>
              <a:defRPr sz="3000">
                <a:solidFill>
                  <a:srgbClr val="F0C300"/>
                </a:solidFill>
                <a:latin typeface="Arial" panose="020B0604020202020204" pitchFamily="34" charset="0"/>
                <a:ea typeface="ヒラギノ角ゴ Pro W3" charset="0"/>
                <a:cs typeface="Arial" panose="020B0604020202020204" pitchFamily="34" charset="0"/>
              </a:defRPr>
            </a:lvl2pPr>
            <a:lvl3pPr marL="685783" indent="0" algn="ctr" rtl="0" eaLnBrk="1" fontAlgn="base" hangingPunct="1">
              <a:spcBef>
                <a:spcPct val="20000"/>
              </a:spcBef>
              <a:spcAft>
                <a:spcPct val="0"/>
              </a:spcAft>
              <a:buFont typeface="Arial" panose="020B0604020202020204" pitchFamily="34" charset="0"/>
              <a:buNone/>
              <a:defRPr sz="3000">
                <a:solidFill>
                  <a:srgbClr val="F0C300"/>
                </a:solidFill>
                <a:latin typeface="Arial" panose="020B0604020202020204" pitchFamily="34" charset="0"/>
                <a:ea typeface="ヒラギノ角ゴ Pro W3" charset="0"/>
                <a:cs typeface="Arial" panose="020B0604020202020204" pitchFamily="34" charset="0"/>
              </a:defRPr>
            </a:lvl3pPr>
            <a:lvl4pPr marL="1028674" indent="0" algn="ctr" rtl="0" eaLnBrk="1" fontAlgn="base" hangingPunct="1">
              <a:spcBef>
                <a:spcPct val="20000"/>
              </a:spcBef>
              <a:spcAft>
                <a:spcPct val="0"/>
              </a:spcAft>
              <a:buFont typeface="Arial" pitchFamily="34" charset="0"/>
              <a:buNone/>
              <a:defRPr sz="3000">
                <a:solidFill>
                  <a:srgbClr val="F0C300"/>
                </a:solidFill>
                <a:latin typeface="+mn-lt"/>
                <a:ea typeface="ヒラギノ角ゴ Pro W3" charset="0"/>
              </a:defRPr>
            </a:lvl4pPr>
            <a:lvl5pPr marL="1371566" indent="0" algn="ctr" rtl="0" eaLnBrk="1" fontAlgn="base" hangingPunct="1">
              <a:spcBef>
                <a:spcPct val="20000"/>
              </a:spcBef>
              <a:spcAft>
                <a:spcPct val="0"/>
              </a:spcAft>
              <a:buFont typeface="Arial" pitchFamily="34" charset="0"/>
              <a:buNone/>
              <a:defRPr sz="3000">
                <a:solidFill>
                  <a:srgbClr val="F0C300"/>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r>
              <a:rPr lang="sv-SE" sz="3600"/>
              <a:t>Stöd distriktets klubbar</a:t>
            </a:r>
          </a:p>
        </p:txBody>
      </p:sp>
      <p:sp>
        <p:nvSpPr>
          <p:cNvPr id="6" name="Text Placeholder 6"/>
          <p:cNvSpPr txBox="1">
            <a:spLocks/>
          </p:cNvSpPr>
          <p:nvPr/>
        </p:nvSpPr>
        <p:spPr>
          <a:xfrm>
            <a:off x="1753636" y="3671173"/>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400" b="0" i="1"/>
              <a:t>Öka synligheten för aktiviteter i distriktet </a:t>
            </a:r>
          </a:p>
          <a:p>
            <a:r>
              <a:rPr lang="sv-SE" sz="2400" b="0" i="1"/>
              <a:t>med hjälp av MyLion.</a:t>
            </a:r>
          </a:p>
        </p:txBody>
      </p:sp>
    </p:spTree>
    <p:extLst>
      <p:ext uri="{BB962C8B-B14F-4D97-AF65-F5344CB8AC3E}">
        <p14:creationId xmlns:p14="http://schemas.microsoft.com/office/powerpoint/2010/main" val="3912302776"/>
      </p:ext>
    </p:extLst>
  </p:cSld>
  <p:clrMapOvr>
    <a:masterClrMapping/>
  </p:clrMapOvr>
  <mc:AlternateContent xmlns:mc="http://schemas.openxmlformats.org/markup-compatibility/2006" xmlns:p14="http://schemas.microsoft.com/office/powerpoint/2010/main">
    <mc:Choice Requires="p14">
      <p:transition spd="slow" p14:dur="2000" advTm="7026"/>
    </mc:Choice>
    <mc:Fallback xmlns="">
      <p:transition spd="slow" advTm="7026"/>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204254" cy="6844732"/>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latin typeface="Arial" charset="0"/>
              <a:ea typeface="Arial" charset="0"/>
              <a:cs typeface="Arial" charset="0"/>
            </a:endParaRPr>
          </a:p>
        </p:txBody>
      </p:sp>
      <p:sp>
        <p:nvSpPr>
          <p:cNvPr id="10" name="Content Placeholder 2"/>
          <p:cNvSpPr txBox="1">
            <a:spLocks/>
          </p:cNvSpPr>
          <p:nvPr/>
        </p:nvSpPr>
        <p:spPr bwMode="auto">
          <a:xfrm>
            <a:off x="899523" y="2970641"/>
            <a:ext cx="8365058" cy="3534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buClr>
                <a:prstClr val="white"/>
              </a:buClr>
              <a:buFont typeface="Arial" charset="0"/>
              <a:buChar char="•"/>
            </a:pPr>
            <a:r>
              <a:rPr lang="sv-SE" sz="3200" dirty="0">
                <a:solidFill>
                  <a:prstClr val="white"/>
                </a:solidFill>
                <a:latin typeface="Arial" charset="0"/>
                <a:ea typeface="Arial" charset="0"/>
                <a:cs typeface="Arial" charset="0"/>
              </a:rPr>
              <a:t>Planera framåt och se en fullständig bild av distriktets aktiviteter.</a:t>
            </a:r>
          </a:p>
          <a:p>
            <a:pPr>
              <a:lnSpc>
                <a:spcPct val="105000"/>
              </a:lnSpc>
              <a:spcAft>
                <a:spcPts val="1200"/>
              </a:spcAft>
              <a:buClr>
                <a:prstClr val="white"/>
              </a:buClr>
              <a:buFont typeface="Arial" charset="0"/>
              <a:buChar char="•"/>
            </a:pPr>
            <a:r>
              <a:rPr lang="sv-SE" sz="3200" dirty="0">
                <a:solidFill>
                  <a:prstClr val="white"/>
                </a:solidFill>
                <a:latin typeface="Arial" charset="0"/>
                <a:ea typeface="Arial" charset="0"/>
                <a:cs typeface="Arial" charset="0"/>
              </a:rPr>
              <a:t>Gör upplevelsen personlig med individuella </a:t>
            </a:r>
            <a:r>
              <a:rPr lang="sv-SE" sz="3200" dirty="0" smtClean="0">
                <a:solidFill>
                  <a:prstClr val="white"/>
                </a:solidFill>
                <a:latin typeface="Arial" charset="0"/>
                <a:ea typeface="Arial" charset="0"/>
                <a:cs typeface="Arial" charset="0"/>
              </a:rPr>
              <a:t>inbjudningar. </a:t>
            </a:r>
            <a:endParaRPr lang="sv-SE" sz="3200" dirty="0">
              <a:solidFill>
                <a:prstClr val="white"/>
              </a:solidFill>
              <a:latin typeface="Arial" charset="0"/>
              <a:ea typeface="Arial" charset="0"/>
              <a:cs typeface="Arial" charset="0"/>
            </a:endParaRPr>
          </a:p>
          <a:p>
            <a:pPr>
              <a:lnSpc>
                <a:spcPct val="105000"/>
              </a:lnSpc>
              <a:spcAft>
                <a:spcPts val="1200"/>
              </a:spcAft>
              <a:buClr>
                <a:prstClr val="white"/>
              </a:buClr>
              <a:buFont typeface="Arial" charset="0"/>
              <a:buChar char="•"/>
            </a:pPr>
            <a:r>
              <a:rPr lang="sv-SE" sz="3200" dirty="0">
                <a:solidFill>
                  <a:prstClr val="white"/>
                </a:solidFill>
                <a:latin typeface="Arial" charset="0"/>
                <a:ea typeface="Arial" charset="0"/>
                <a:cs typeface="Arial" charset="0"/>
              </a:rPr>
              <a:t>Identifiera möjligheter till </a:t>
            </a:r>
            <a:r>
              <a:rPr lang="sv-SE" sz="3200" dirty="0" smtClean="0">
                <a:solidFill>
                  <a:prstClr val="white"/>
                </a:solidFill>
                <a:latin typeface="Arial" charset="0"/>
                <a:ea typeface="Arial" charset="0"/>
                <a:cs typeface="Arial" charset="0"/>
              </a:rPr>
              <a:t>förbättringar.</a:t>
            </a:r>
            <a:endParaRPr lang="sv-SE" sz="3200" dirty="0">
              <a:solidFill>
                <a:prstClr val="white"/>
              </a:solidFill>
              <a:latin typeface="Arial" charset="0"/>
              <a:ea typeface="Arial" charset="0"/>
              <a:cs typeface="Arial" charset="0"/>
            </a:endParaRPr>
          </a:p>
        </p:txBody>
      </p:sp>
      <p:sp>
        <p:nvSpPr>
          <p:cNvPr id="16" name="Title 1"/>
          <p:cNvSpPr txBox="1">
            <a:spLocks/>
          </p:cNvSpPr>
          <p:nvPr/>
        </p:nvSpPr>
        <p:spPr bwMode="auto">
          <a:xfrm>
            <a:off x="899523" y="1754917"/>
            <a:ext cx="6532907" cy="945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3600" b="1">
                <a:solidFill>
                  <a:prstClr val="white"/>
                </a:solidFill>
                <a:latin typeface="Arial" charset="0"/>
                <a:ea typeface="Arial" charset="0"/>
                <a:cs typeface="Arial" charset="0"/>
              </a:rPr>
              <a:t>Synliggör våra hjälpinsatser </a:t>
            </a:r>
          </a:p>
        </p:txBody>
      </p:sp>
      <p:sp>
        <p:nvSpPr>
          <p:cNvPr id="17" name="Title 1"/>
          <p:cNvSpPr txBox="1">
            <a:spLocks/>
          </p:cNvSpPr>
          <p:nvPr/>
        </p:nvSpPr>
        <p:spPr bwMode="auto">
          <a:xfrm>
            <a:off x="905619" y="674359"/>
            <a:ext cx="4028121" cy="55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3600" b="1">
                <a:solidFill>
                  <a:prstClr val="white"/>
                </a:solidFill>
                <a:latin typeface="Arial" charset="0"/>
                <a:ea typeface="Arial" charset="0"/>
                <a:cs typeface="Arial" charset="0"/>
              </a:rPr>
              <a:t>Serviceaktiviteter</a:t>
            </a:r>
          </a:p>
        </p:txBody>
      </p:sp>
      <p:sp>
        <p:nvSpPr>
          <p:cNvPr id="18" name="Rectangle 17"/>
          <p:cNvSpPr/>
          <p:nvPr/>
        </p:nvSpPr>
        <p:spPr>
          <a:xfrm>
            <a:off x="0" y="2133600"/>
            <a:ext cx="426125" cy="6858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2" name="Oval 1"/>
          <p:cNvSpPr/>
          <p:nvPr/>
        </p:nvSpPr>
        <p:spPr bwMode="auto">
          <a:xfrm>
            <a:off x="8331953" y="150725"/>
            <a:ext cx="3475130" cy="3436537"/>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smtClean="0">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390037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sv-SE" sz="3200" b="1">
                <a:solidFill>
                  <a:srgbClr val="0A5496"/>
                </a:solidFill>
                <a:latin typeface="Arial" panose="020B0604020202020204" pitchFamily="34" charset="0"/>
                <a:cs typeface="Arial" panose="020B0604020202020204" pitchFamily="34" charset="0"/>
              </a:rPr>
              <a:t>Kontrollpanel</a:t>
            </a:r>
          </a:p>
        </p:txBody>
      </p:sp>
      <p:grpSp>
        <p:nvGrpSpPr>
          <p:cNvPr id="16" name="Group 15"/>
          <p:cNvGrpSpPr/>
          <p:nvPr/>
        </p:nvGrpSpPr>
        <p:grpSpPr>
          <a:xfrm>
            <a:off x="2667000" y="1942643"/>
            <a:ext cx="1788140" cy="553998"/>
            <a:chOff x="1371600" y="2655077"/>
            <a:chExt cx="1788140" cy="553998"/>
          </a:xfrm>
        </p:grpSpPr>
        <p:grpSp>
          <p:nvGrpSpPr>
            <p:cNvPr id="14" name="Group 13"/>
            <p:cNvGrpSpPr/>
            <p:nvPr/>
          </p:nvGrpSpPr>
          <p:grpSpPr>
            <a:xfrm>
              <a:off x="1752600" y="2856485"/>
              <a:ext cx="1407140" cy="151183"/>
              <a:chOff x="1792043" y="2891743"/>
              <a:chExt cx="1407140" cy="151183"/>
            </a:xfrm>
          </p:grpSpPr>
          <p:sp>
            <p:nvSpPr>
              <p:cNvPr id="2" name="Oval 1"/>
              <p:cNvSpPr/>
              <p:nvPr/>
            </p:nvSpPr>
            <p:spPr bwMode="auto">
              <a:xfrm>
                <a:off x="3048000" y="2891743"/>
                <a:ext cx="151183" cy="151183"/>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endParaRPr lang="en-US" sz="3000" dirty="0">
                  <a:solidFill>
                    <a:srgbClr val="404040"/>
                  </a:solidFill>
                  <a:ea typeface="ヒラギノ角ゴ Pro W3" pitchFamily="84" charset="-128"/>
                </a:endParaRPr>
              </a:p>
            </p:txBody>
          </p:sp>
          <p:cxnSp>
            <p:nvCxnSpPr>
              <p:cNvPr id="4" name="Straight Connector 3"/>
              <p:cNvCxnSpPr>
                <a:cxnSpLocks/>
                <a:endCxn id="2" idx="2"/>
              </p:cNvCxnSpPr>
              <p:nvPr/>
            </p:nvCxnSpPr>
            <p:spPr bwMode="auto">
              <a:xfrm>
                <a:off x="1792043" y="2967334"/>
                <a:ext cx="1255957" cy="1"/>
              </a:xfrm>
              <a:prstGeom prst="line">
                <a:avLst/>
              </a:prstGeom>
              <a:solidFill>
                <a:srgbClr val="FFFFFF"/>
              </a:solidFill>
              <a:ln w="28575" cap="flat" cmpd="sng" algn="ctr">
                <a:solidFill>
                  <a:schemeClr val="tx2"/>
                </a:solidFill>
                <a:prstDash val="solid"/>
                <a:round/>
                <a:headEnd type="none" w="med" len="med"/>
                <a:tailEnd type="none" w="med" len="med"/>
              </a:ln>
              <a:effectLst/>
            </p:spPr>
          </p:cxnSp>
        </p:grpSp>
        <p:sp>
          <p:nvSpPr>
            <p:cNvPr id="15" name="TextBox 14"/>
            <p:cNvSpPr txBox="1"/>
            <p:nvPr/>
          </p:nvSpPr>
          <p:spPr>
            <a:xfrm>
              <a:off x="1371600" y="2655077"/>
              <a:ext cx="380999" cy="553998"/>
            </a:xfrm>
            <a:prstGeom prst="rect">
              <a:avLst/>
            </a:prstGeom>
            <a:noFill/>
          </p:spPr>
          <p:txBody>
            <a:bodyPr wrap="square" rtlCol="0" anchor="ctr" anchorCtr="1">
              <a:spAutoFit/>
            </a:bodyPr>
            <a:lstStyle/>
            <a:p>
              <a:r>
                <a:rPr lang="sv-SE" sz="3000">
                  <a:solidFill>
                    <a:srgbClr val="002F87"/>
                  </a:solidFill>
                  <a:latin typeface="Segoe UI Light"/>
                </a:rPr>
                <a:t>1</a:t>
              </a:r>
            </a:p>
          </p:txBody>
        </p:sp>
      </p:grpSp>
      <p:grpSp>
        <p:nvGrpSpPr>
          <p:cNvPr id="18" name="Group 17"/>
          <p:cNvGrpSpPr/>
          <p:nvPr/>
        </p:nvGrpSpPr>
        <p:grpSpPr>
          <a:xfrm>
            <a:off x="2667000" y="4817645"/>
            <a:ext cx="1788140" cy="553998"/>
            <a:chOff x="1371600" y="2655077"/>
            <a:chExt cx="1788140" cy="553998"/>
          </a:xfrm>
        </p:grpSpPr>
        <p:grpSp>
          <p:nvGrpSpPr>
            <p:cNvPr id="19" name="Group 18"/>
            <p:cNvGrpSpPr/>
            <p:nvPr/>
          </p:nvGrpSpPr>
          <p:grpSpPr>
            <a:xfrm>
              <a:off x="1752600" y="2856485"/>
              <a:ext cx="1407140" cy="151183"/>
              <a:chOff x="1792043" y="2891743"/>
              <a:chExt cx="1407140" cy="151183"/>
            </a:xfrm>
          </p:grpSpPr>
          <p:sp>
            <p:nvSpPr>
              <p:cNvPr id="21" name="Oval 20"/>
              <p:cNvSpPr/>
              <p:nvPr/>
            </p:nvSpPr>
            <p:spPr bwMode="auto">
              <a:xfrm>
                <a:off x="3048000" y="2891743"/>
                <a:ext cx="151183" cy="151183"/>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endParaRPr lang="en-US" sz="3000" dirty="0">
                  <a:solidFill>
                    <a:srgbClr val="404040"/>
                  </a:solidFill>
                  <a:ea typeface="ヒラギノ角ゴ Pro W3" pitchFamily="84" charset="-128"/>
                </a:endParaRPr>
              </a:p>
            </p:txBody>
          </p:sp>
          <p:cxnSp>
            <p:nvCxnSpPr>
              <p:cNvPr id="22" name="Straight Connector 21"/>
              <p:cNvCxnSpPr>
                <a:cxnSpLocks/>
                <a:endCxn id="21" idx="2"/>
              </p:cNvCxnSpPr>
              <p:nvPr/>
            </p:nvCxnSpPr>
            <p:spPr bwMode="auto">
              <a:xfrm>
                <a:off x="1792043" y="2967334"/>
                <a:ext cx="1255957" cy="1"/>
              </a:xfrm>
              <a:prstGeom prst="line">
                <a:avLst/>
              </a:prstGeom>
              <a:solidFill>
                <a:srgbClr val="FFFFFF"/>
              </a:solidFill>
              <a:ln w="28575" cap="flat" cmpd="sng" algn="ctr">
                <a:solidFill>
                  <a:schemeClr val="tx2"/>
                </a:solidFill>
                <a:prstDash val="solid"/>
                <a:round/>
                <a:headEnd type="none" w="med" len="med"/>
                <a:tailEnd type="none" w="med" len="med"/>
              </a:ln>
              <a:effectLst/>
            </p:spPr>
          </p:cxnSp>
        </p:grpSp>
        <p:sp>
          <p:nvSpPr>
            <p:cNvPr id="20" name="TextBox 19"/>
            <p:cNvSpPr txBox="1"/>
            <p:nvPr/>
          </p:nvSpPr>
          <p:spPr>
            <a:xfrm>
              <a:off x="1371600" y="2655077"/>
              <a:ext cx="380999" cy="553998"/>
            </a:xfrm>
            <a:prstGeom prst="rect">
              <a:avLst/>
            </a:prstGeom>
            <a:noFill/>
          </p:spPr>
          <p:txBody>
            <a:bodyPr wrap="square" rtlCol="0" anchor="ctr" anchorCtr="1">
              <a:spAutoFit/>
            </a:bodyPr>
            <a:lstStyle/>
            <a:p>
              <a:r>
                <a:rPr lang="sv-SE" sz="3000">
                  <a:solidFill>
                    <a:srgbClr val="002F87"/>
                  </a:solidFill>
                  <a:latin typeface="Segoe UI Light"/>
                </a:rPr>
                <a:t>3</a:t>
              </a:r>
            </a:p>
          </p:txBody>
        </p:sp>
      </p:grpSp>
      <p:grpSp>
        <p:nvGrpSpPr>
          <p:cNvPr id="17" name="Group 16"/>
          <p:cNvGrpSpPr/>
          <p:nvPr/>
        </p:nvGrpSpPr>
        <p:grpSpPr>
          <a:xfrm>
            <a:off x="7696201" y="2836445"/>
            <a:ext cx="1788139" cy="553998"/>
            <a:chOff x="6629400" y="2655077"/>
            <a:chExt cx="1788139" cy="553998"/>
          </a:xfrm>
        </p:grpSpPr>
        <p:grpSp>
          <p:nvGrpSpPr>
            <p:cNvPr id="24" name="Group 23"/>
            <p:cNvGrpSpPr/>
            <p:nvPr/>
          </p:nvGrpSpPr>
          <p:grpSpPr>
            <a:xfrm flipH="1">
              <a:off x="6629400" y="2856485"/>
              <a:ext cx="1407140" cy="151183"/>
              <a:chOff x="1792043" y="2891743"/>
              <a:chExt cx="1407140" cy="151183"/>
            </a:xfrm>
          </p:grpSpPr>
          <p:sp>
            <p:nvSpPr>
              <p:cNvPr id="26" name="Oval 25"/>
              <p:cNvSpPr/>
              <p:nvPr/>
            </p:nvSpPr>
            <p:spPr bwMode="auto">
              <a:xfrm>
                <a:off x="3048000" y="2891743"/>
                <a:ext cx="151183" cy="151183"/>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endParaRPr lang="en-US" sz="3000" dirty="0">
                  <a:solidFill>
                    <a:srgbClr val="404040"/>
                  </a:solidFill>
                  <a:ea typeface="ヒラギノ角ゴ Pro W3" pitchFamily="84" charset="-128"/>
                </a:endParaRPr>
              </a:p>
            </p:txBody>
          </p:sp>
          <p:cxnSp>
            <p:nvCxnSpPr>
              <p:cNvPr id="27" name="Straight Connector 26"/>
              <p:cNvCxnSpPr>
                <a:cxnSpLocks/>
                <a:endCxn id="26" idx="2"/>
              </p:cNvCxnSpPr>
              <p:nvPr/>
            </p:nvCxnSpPr>
            <p:spPr bwMode="auto">
              <a:xfrm>
                <a:off x="1792043" y="2967334"/>
                <a:ext cx="1255957" cy="1"/>
              </a:xfrm>
              <a:prstGeom prst="line">
                <a:avLst/>
              </a:prstGeom>
              <a:solidFill>
                <a:srgbClr val="FFFFFF"/>
              </a:solidFill>
              <a:ln w="28575" cap="flat" cmpd="sng" algn="ctr">
                <a:solidFill>
                  <a:schemeClr val="tx2"/>
                </a:solidFill>
                <a:prstDash val="solid"/>
                <a:round/>
                <a:headEnd type="none" w="med" len="med"/>
                <a:tailEnd type="none" w="med" len="med"/>
              </a:ln>
              <a:effectLst/>
            </p:spPr>
          </p:cxnSp>
        </p:grpSp>
        <p:sp>
          <p:nvSpPr>
            <p:cNvPr id="25" name="TextBox 24"/>
            <p:cNvSpPr txBox="1"/>
            <p:nvPr/>
          </p:nvSpPr>
          <p:spPr>
            <a:xfrm>
              <a:off x="8036540" y="2655077"/>
              <a:ext cx="380999" cy="553998"/>
            </a:xfrm>
            <a:prstGeom prst="rect">
              <a:avLst/>
            </a:prstGeom>
            <a:noFill/>
          </p:spPr>
          <p:txBody>
            <a:bodyPr wrap="square" rtlCol="0" anchor="ctr" anchorCtr="1">
              <a:spAutoFit/>
            </a:bodyPr>
            <a:lstStyle/>
            <a:p>
              <a:r>
                <a:rPr lang="sv-SE" sz="3000">
                  <a:solidFill>
                    <a:srgbClr val="002F87"/>
                  </a:solidFill>
                  <a:latin typeface="Segoe UI Light"/>
                </a:rPr>
                <a:t>2</a:t>
              </a:r>
            </a:p>
          </p:txBody>
        </p:sp>
      </p:gr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1828801"/>
            <a:ext cx="3086100"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a:extLst>
              <a:ext uri="{FF2B5EF4-FFF2-40B4-BE49-F238E27FC236}">
                <a16:creationId xmlns="" xmlns:a16="http://schemas.microsoft.com/office/drawing/2014/main" id="{FD656F61-6B37-DE4B-A14F-0365C0D24CD5}"/>
              </a:ext>
            </a:extLst>
          </p:cNvPr>
          <p:cNvPicPr>
            <a:picLocks noChangeAspect="1"/>
          </p:cNvPicPr>
          <p:nvPr/>
        </p:nvPicPr>
        <p:blipFill>
          <a:blip r:embed="rId4"/>
          <a:stretch>
            <a:fillRect/>
          </a:stretch>
        </p:blipFill>
        <p:spPr>
          <a:xfrm>
            <a:off x="9906000" y="0"/>
            <a:ext cx="2286000" cy="2286000"/>
          </a:xfrm>
          <a:prstGeom prst="rect">
            <a:avLst/>
          </a:prstGeom>
        </p:spPr>
      </p:pic>
      <p:pic>
        <p:nvPicPr>
          <p:cNvPr id="32" name="Picture 31">
            <a:extLst>
              <a:ext uri="{FF2B5EF4-FFF2-40B4-BE49-F238E27FC236}">
                <a16:creationId xmlns="" xmlns:a16="http://schemas.microsoft.com/office/drawing/2014/main" id="{1ED245BB-7E72-9447-BB24-AEDD550BEF45}"/>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578238997"/>
      </p:ext>
    </p:extLst>
  </p:cSld>
  <p:clrMapOvr>
    <a:masterClrMapping/>
  </p:clrMapOvr>
  <mc:AlternateContent xmlns:mc="http://schemas.openxmlformats.org/markup-compatibility/2006" xmlns:p14="http://schemas.microsoft.com/office/powerpoint/2010/main">
    <mc:Choice Requires="p14">
      <p:transition spd="slow" p14:dur="2000" advTm="77500"/>
    </mc:Choice>
    <mc:Fallback xmlns="">
      <p:transition spd="slow" advTm="775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12"/>
          <p:cNvSpPr/>
          <p:nvPr/>
        </p:nvSpPr>
        <p:spPr bwMode="auto">
          <a:xfrm rot="10800000">
            <a:off x="9992808" y="2530995"/>
            <a:ext cx="394003" cy="417269"/>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1" name="Right Arrow 10"/>
          <p:cNvSpPr/>
          <p:nvPr/>
        </p:nvSpPr>
        <p:spPr bwMode="auto">
          <a:xfrm>
            <a:off x="1689164" y="3677306"/>
            <a:ext cx="338451" cy="394531"/>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3" name="Text Placeholder 2"/>
          <p:cNvSpPr>
            <a:spLocks noGrp="1"/>
          </p:cNvSpPr>
          <p:nvPr>
            <p:ph type="body" sz="quarter" idx="4294967295"/>
          </p:nvPr>
        </p:nvSpPr>
        <p:spPr>
          <a:xfrm>
            <a:off x="2924696" y="523770"/>
            <a:ext cx="6210300" cy="444500"/>
          </a:xfrm>
          <a:prstGeom prst="rect">
            <a:avLst/>
          </a:prstGeom>
        </p:spPr>
        <p:txBody>
          <a:bodyPr/>
          <a:lstStyle/>
          <a:p>
            <a:pPr marL="0" indent="0" algn="ctr">
              <a:lnSpc>
                <a:spcPct val="90000"/>
              </a:lnSpc>
              <a:spcBef>
                <a:spcPct val="0"/>
              </a:spcBef>
              <a:buNone/>
            </a:pPr>
            <a:r>
              <a:rPr lang="sv-SE" sz="3200" b="1">
                <a:solidFill>
                  <a:srgbClr val="0A5496"/>
                </a:solidFill>
                <a:ea typeface="Arial" charset="0"/>
              </a:rPr>
              <a:t>Vägledning</a:t>
            </a:r>
          </a:p>
        </p:txBody>
      </p:sp>
      <p:sp>
        <p:nvSpPr>
          <p:cNvPr id="10" name="TextBox 9"/>
          <p:cNvSpPr txBox="1"/>
          <p:nvPr/>
        </p:nvSpPr>
        <p:spPr>
          <a:xfrm>
            <a:off x="152400" y="3733800"/>
            <a:ext cx="1536764" cy="1726114"/>
          </a:xfrm>
          <a:prstGeom prst="rect">
            <a:avLst/>
          </a:prstGeom>
          <a:solidFill>
            <a:schemeClr val="bg1"/>
          </a:solidFill>
        </p:spPr>
        <p:txBody>
          <a:bodyPr wrap="square" rtlCol="0">
            <a:spAutoFit/>
          </a:bodyPr>
          <a:lstStyle/>
          <a:p>
            <a:pPr>
              <a:spcAft>
                <a:spcPts val="450"/>
              </a:spcAft>
            </a:pPr>
            <a:r>
              <a:rPr lang="sv-SE" sz="1600" b="1">
                <a:solidFill>
                  <a:srgbClr val="002F87"/>
                </a:solidFill>
                <a:latin typeface="Arial" charset="0"/>
                <a:ea typeface="Arial" charset="0"/>
                <a:cs typeface="Arial" charset="0"/>
              </a:rPr>
              <a:t>Framsteg</a:t>
            </a:r>
          </a:p>
          <a:p>
            <a:pPr>
              <a:spcAft>
                <a:spcPts val="450"/>
              </a:spcAft>
            </a:pPr>
            <a:r>
              <a:rPr lang="sv-SE" sz="1400">
                <a:solidFill>
                  <a:srgbClr val="33373B">
                    <a:lumMod val="60000"/>
                    <a:lumOff val="40000"/>
                  </a:srgbClr>
                </a:solidFill>
                <a:latin typeface="Arial" charset="0"/>
                <a:ea typeface="Arial" charset="0"/>
                <a:cs typeface="Arial" charset="0"/>
              </a:rPr>
              <a:t>Beskriver nästa steg i processen att slutföra respektive uppgift. </a:t>
            </a:r>
          </a:p>
        </p:txBody>
      </p:sp>
      <p:sp>
        <p:nvSpPr>
          <p:cNvPr id="12" name="TextBox 11"/>
          <p:cNvSpPr txBox="1"/>
          <p:nvPr/>
        </p:nvSpPr>
        <p:spPr>
          <a:xfrm>
            <a:off x="10279615" y="2316033"/>
            <a:ext cx="1670180" cy="1910779"/>
          </a:xfrm>
          <a:prstGeom prst="rect">
            <a:avLst/>
          </a:prstGeom>
          <a:solidFill>
            <a:schemeClr val="bg1"/>
          </a:solidFill>
        </p:spPr>
        <p:txBody>
          <a:bodyPr wrap="square" rtlCol="0">
            <a:spAutoFit/>
          </a:bodyPr>
          <a:lstStyle/>
          <a:p>
            <a:pPr>
              <a:spcAft>
                <a:spcPts val="450"/>
              </a:spcAft>
            </a:pPr>
            <a:r>
              <a:rPr lang="sv-SE" sz="1600" b="1">
                <a:solidFill>
                  <a:srgbClr val="002F87"/>
                </a:solidFill>
                <a:latin typeface="Arial" charset="0"/>
                <a:ea typeface="Arial" charset="0"/>
                <a:cs typeface="Arial" charset="0"/>
              </a:rPr>
              <a:t>Knappar</a:t>
            </a:r>
          </a:p>
          <a:p>
            <a:r>
              <a:rPr lang="sv-SE" sz="1400">
                <a:solidFill>
                  <a:srgbClr val="33373B">
                    <a:lumMod val="60000"/>
                    <a:lumOff val="40000"/>
                  </a:srgbClr>
                </a:solidFill>
                <a:latin typeface="Arial" charset="0"/>
                <a:ea typeface="Arial" charset="0"/>
                <a:cs typeface="Arial" charset="0"/>
              </a:rPr>
              <a:t>Ny aktivitet, Inrapportera aktivitet, Mina aktiviteter och Uppföljning finns i fältet högst upp på sidan i MyLion.   </a:t>
            </a:r>
          </a:p>
        </p:txBody>
      </p:sp>
      <p:grpSp>
        <p:nvGrpSpPr>
          <p:cNvPr id="14" name="Group 13"/>
          <p:cNvGrpSpPr/>
          <p:nvPr/>
        </p:nvGrpSpPr>
        <p:grpSpPr>
          <a:xfrm>
            <a:off x="2128495" y="2325938"/>
            <a:ext cx="7711789" cy="2186519"/>
            <a:chOff x="2069933" y="2316033"/>
            <a:chExt cx="7711789" cy="2186519"/>
          </a:xfrm>
          <a:effectLst>
            <a:outerShdw blurRad="63500" sx="102000" sy="102000" algn="ctr" rotWithShape="0">
              <a:prstClr val="black">
                <a:alpha val="40000"/>
              </a:prstClr>
            </a:outerShdw>
          </a:effectLst>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9933" y="2316033"/>
              <a:ext cx="7711789" cy="2186519"/>
            </a:xfrm>
            <a:prstGeom prst="rect">
              <a:avLst/>
            </a:prstGeom>
          </p:spPr>
        </p:pic>
        <p:sp>
          <p:nvSpPr>
            <p:cNvPr id="16" name="Rectangle 15"/>
            <p:cNvSpPr/>
            <p:nvPr/>
          </p:nvSpPr>
          <p:spPr bwMode="auto">
            <a:xfrm>
              <a:off x="5781843" y="2574397"/>
              <a:ext cx="3999879" cy="33046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7" name="Rectangle 16"/>
            <p:cNvSpPr/>
            <p:nvPr/>
          </p:nvSpPr>
          <p:spPr bwMode="auto">
            <a:xfrm>
              <a:off x="2194599" y="3578578"/>
              <a:ext cx="2875112" cy="40311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grpSp>
    </p:spTree>
    <p:extLst>
      <p:ext uri="{BB962C8B-B14F-4D97-AF65-F5344CB8AC3E}">
        <p14:creationId xmlns:p14="http://schemas.microsoft.com/office/powerpoint/2010/main" val="1175053421"/>
      </p:ext>
    </p:extLst>
  </p:cSld>
  <p:clrMapOvr>
    <a:masterClrMapping/>
  </p:clrMapOvr>
  <mc:AlternateContent xmlns:mc="http://schemas.openxmlformats.org/markup-compatibility/2006" xmlns:p14="http://schemas.microsoft.com/office/powerpoint/2010/main">
    <mc:Choice Requires="p14">
      <p:transition spd="slow" p14:dur="2000" advTm="58032"/>
    </mc:Choice>
    <mc:Fallback xmlns="">
      <p:transition spd="slow" advTm="58032"/>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5590" y="223694"/>
            <a:ext cx="11379200" cy="498461"/>
          </a:xfrm>
        </p:spPr>
        <p:txBody>
          <a:bodyPr/>
          <a:lstStyle/>
          <a:p>
            <a:r>
              <a:rPr lang="sv-SE" sz="3200" b="1">
                <a:solidFill>
                  <a:srgbClr val="0A5496"/>
                </a:solidFill>
                <a:latin typeface="Arial" panose="020B0604020202020204" pitchFamily="34" charset="0"/>
                <a:ea typeface="Arial" charset="0"/>
                <a:cs typeface="Arial" panose="020B0604020202020204" pitchFamily="34" charset="0"/>
              </a:rPr>
              <a:t>Tydlig och sammanställd information</a:t>
            </a:r>
          </a:p>
        </p:txBody>
      </p:sp>
      <p:sp>
        <p:nvSpPr>
          <p:cNvPr id="13" name="TextBox 12"/>
          <p:cNvSpPr txBox="1"/>
          <p:nvPr/>
        </p:nvSpPr>
        <p:spPr>
          <a:xfrm>
            <a:off x="331695" y="2366114"/>
            <a:ext cx="2197928" cy="2169825"/>
          </a:xfrm>
          <a:prstGeom prst="rect">
            <a:avLst/>
          </a:prstGeom>
          <a:solidFill>
            <a:schemeClr val="bg1"/>
          </a:solidFill>
        </p:spPr>
        <p:txBody>
          <a:bodyPr wrap="square" rtlCol="0">
            <a:spAutoFit/>
          </a:bodyPr>
          <a:lstStyle/>
          <a:p>
            <a:pPr>
              <a:spcAft>
                <a:spcPts val="600"/>
              </a:spcAft>
            </a:pPr>
            <a:r>
              <a:rPr lang="sv-SE" sz="1600" b="1">
                <a:solidFill>
                  <a:srgbClr val="002F87"/>
                </a:solidFill>
                <a:latin typeface="Arial" charset="0"/>
                <a:ea typeface="Arial" charset="0"/>
                <a:cs typeface="Arial" charset="0"/>
              </a:rPr>
              <a:t>Berätta om era insatser</a:t>
            </a:r>
          </a:p>
          <a:p>
            <a:r>
              <a:rPr lang="sv-SE" sz="1400">
                <a:solidFill>
                  <a:srgbClr val="33373B">
                    <a:lumMod val="60000"/>
                    <a:lumOff val="40000"/>
                  </a:srgbClr>
                </a:solidFill>
                <a:latin typeface="Arial" charset="0"/>
                <a:ea typeface="Arial" charset="0"/>
                <a:cs typeface="Arial" charset="0"/>
              </a:rPr>
              <a:t>Använd avsnittet om aktivitetsdetaljer för att dela med er av information om serviceaktiviteten. Ladda upp bilder och visa vad er klubb planerar eller har uppnått.</a:t>
            </a:r>
          </a:p>
        </p:txBody>
      </p:sp>
      <p:sp>
        <p:nvSpPr>
          <p:cNvPr id="16" name="Right Arrow 15"/>
          <p:cNvSpPr/>
          <p:nvPr/>
        </p:nvSpPr>
        <p:spPr bwMode="auto">
          <a:xfrm>
            <a:off x="2532545" y="2545976"/>
            <a:ext cx="515455" cy="34600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sp>
        <p:nvSpPr>
          <p:cNvPr id="15" name="TextBox 14"/>
          <p:cNvSpPr txBox="1"/>
          <p:nvPr/>
        </p:nvSpPr>
        <p:spPr>
          <a:xfrm>
            <a:off x="9617838" y="2891980"/>
            <a:ext cx="2287291" cy="2200602"/>
          </a:xfrm>
          <a:prstGeom prst="rect">
            <a:avLst/>
          </a:prstGeom>
          <a:solidFill>
            <a:schemeClr val="bg1"/>
          </a:solidFill>
        </p:spPr>
        <p:txBody>
          <a:bodyPr wrap="square" rtlCol="0">
            <a:spAutoFit/>
          </a:bodyPr>
          <a:lstStyle/>
          <a:p>
            <a:pPr>
              <a:spcAft>
                <a:spcPts val="600"/>
              </a:spcAft>
            </a:pPr>
            <a:r>
              <a:rPr lang="sv-SE" sz="1600" b="1">
                <a:solidFill>
                  <a:srgbClr val="002F87"/>
                </a:solidFill>
                <a:latin typeface="Arial" charset="0"/>
                <a:ea typeface="Arial" charset="0"/>
                <a:cs typeface="Arial" charset="0"/>
              </a:rPr>
              <a:t>Finn mer information närhelst ni behöver den</a:t>
            </a:r>
          </a:p>
          <a:p>
            <a:r>
              <a:rPr lang="sv-SE" sz="1400">
                <a:solidFill>
                  <a:srgbClr val="33373B">
                    <a:lumMod val="60000"/>
                    <a:lumOff val="40000"/>
                  </a:srgbClr>
                </a:solidFill>
                <a:latin typeface="Arial" charset="0"/>
                <a:ea typeface="Arial" charset="0"/>
                <a:cs typeface="Arial" charset="0"/>
              </a:rPr>
              <a:t>Om ni väljer en angiven aktivitet kommer detaljerna om aktiviteten och projektplaneraren visas igen i panelen.</a:t>
            </a:r>
          </a:p>
        </p:txBody>
      </p:sp>
      <p:sp>
        <p:nvSpPr>
          <p:cNvPr id="18" name="Right Arrow 17"/>
          <p:cNvSpPr/>
          <p:nvPr/>
        </p:nvSpPr>
        <p:spPr bwMode="auto">
          <a:xfrm rot="10800000">
            <a:off x="9076926" y="3138689"/>
            <a:ext cx="540912" cy="384439"/>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sp>
        <p:nvSpPr>
          <p:cNvPr id="11" name="TextBox 10"/>
          <p:cNvSpPr txBox="1"/>
          <p:nvPr/>
        </p:nvSpPr>
        <p:spPr>
          <a:xfrm>
            <a:off x="268941" y="4886811"/>
            <a:ext cx="2260681" cy="1492716"/>
          </a:xfrm>
          <a:prstGeom prst="rect">
            <a:avLst/>
          </a:prstGeom>
          <a:solidFill>
            <a:schemeClr val="bg1"/>
          </a:solidFill>
        </p:spPr>
        <p:txBody>
          <a:bodyPr wrap="square" rtlCol="0">
            <a:spAutoFit/>
          </a:bodyPr>
          <a:lstStyle/>
          <a:p>
            <a:pPr>
              <a:spcAft>
                <a:spcPts val="600"/>
              </a:spcAft>
            </a:pPr>
            <a:r>
              <a:rPr lang="sv-SE" sz="1600" b="1">
                <a:solidFill>
                  <a:srgbClr val="002F87"/>
                </a:solidFill>
                <a:latin typeface="Arial" charset="0"/>
                <a:ea typeface="Arial" charset="0"/>
                <a:cs typeface="Arial" charset="0"/>
              </a:rPr>
              <a:t>Kontrollera era inställningar</a:t>
            </a:r>
          </a:p>
          <a:p>
            <a:r>
              <a:rPr lang="sv-SE" sz="1400">
                <a:solidFill>
                  <a:srgbClr val="33373B">
                    <a:lumMod val="60000"/>
                    <a:lumOff val="40000"/>
                  </a:srgbClr>
                </a:solidFill>
                <a:latin typeface="Arial" charset="0"/>
                <a:ea typeface="Arial" charset="0"/>
                <a:cs typeface="Arial" charset="0"/>
              </a:rPr>
              <a:t>Vi känner stort ansvar för er personliga information. MyLion ger er full kontroll över vilka kan se och vara med i er aktivitet. </a:t>
            </a:r>
          </a:p>
        </p:txBody>
      </p:sp>
      <p:sp>
        <p:nvSpPr>
          <p:cNvPr id="12" name="Right Arrow 11"/>
          <p:cNvSpPr/>
          <p:nvPr/>
        </p:nvSpPr>
        <p:spPr bwMode="auto">
          <a:xfrm>
            <a:off x="2532543" y="5021492"/>
            <a:ext cx="540912" cy="336426"/>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47" y="925975"/>
            <a:ext cx="5676964" cy="574390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563034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Arrow 17"/>
          <p:cNvSpPr/>
          <p:nvPr/>
        </p:nvSpPr>
        <p:spPr bwMode="auto">
          <a:xfrm rot="10800000">
            <a:off x="9525706" y="3099344"/>
            <a:ext cx="540912" cy="341046"/>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sp>
        <p:nvSpPr>
          <p:cNvPr id="16" name="Right Arrow 15"/>
          <p:cNvSpPr/>
          <p:nvPr/>
        </p:nvSpPr>
        <p:spPr bwMode="auto">
          <a:xfrm>
            <a:off x="2678061" y="3286327"/>
            <a:ext cx="565578" cy="414166"/>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sp>
        <p:nvSpPr>
          <p:cNvPr id="4" name="Title 3"/>
          <p:cNvSpPr>
            <a:spLocks noGrp="1"/>
          </p:cNvSpPr>
          <p:nvPr>
            <p:ph type="title"/>
          </p:nvPr>
        </p:nvSpPr>
        <p:spPr>
          <a:xfrm>
            <a:off x="1090706" y="114968"/>
            <a:ext cx="10823388" cy="570753"/>
          </a:xfrm>
        </p:spPr>
        <p:txBody>
          <a:bodyPr/>
          <a:lstStyle/>
          <a:p>
            <a:r>
              <a:rPr lang="sv-SE" sz="3200" b="1">
                <a:solidFill>
                  <a:srgbClr val="0A5496"/>
                </a:solidFill>
                <a:latin typeface="Arial" panose="020B0604020202020204" pitchFamily="34" charset="0"/>
                <a:ea typeface="Arial" charset="0"/>
                <a:cs typeface="Arial" panose="020B0604020202020204" pitchFamily="34" charset="0"/>
              </a:rPr>
              <a:t>Bjud in andra att delta i serviceaktiviteter </a:t>
            </a:r>
          </a:p>
        </p:txBody>
      </p:sp>
      <p:sp>
        <p:nvSpPr>
          <p:cNvPr id="13" name="TextBox 12"/>
          <p:cNvSpPr txBox="1"/>
          <p:nvPr/>
        </p:nvSpPr>
        <p:spPr>
          <a:xfrm>
            <a:off x="309925" y="3121426"/>
            <a:ext cx="2500380" cy="2169825"/>
          </a:xfrm>
          <a:prstGeom prst="rect">
            <a:avLst/>
          </a:prstGeom>
          <a:solidFill>
            <a:schemeClr val="bg1"/>
          </a:solidFill>
        </p:spPr>
        <p:txBody>
          <a:bodyPr wrap="square" rtlCol="0">
            <a:spAutoFit/>
          </a:bodyPr>
          <a:lstStyle/>
          <a:p>
            <a:pPr>
              <a:spcAft>
                <a:spcPts val="600"/>
              </a:spcAft>
            </a:pPr>
            <a:r>
              <a:rPr lang="sv-SE" sz="1600" b="1" dirty="0">
                <a:solidFill>
                  <a:srgbClr val="002F87"/>
                </a:solidFill>
                <a:latin typeface="Arial" charset="0"/>
                <a:ea typeface="Arial" charset="0"/>
                <a:cs typeface="Arial" charset="0"/>
              </a:rPr>
              <a:t>Sök och bjud in på alla nivåer</a:t>
            </a:r>
          </a:p>
          <a:p>
            <a:r>
              <a:rPr lang="sv-SE" sz="1400" dirty="0">
                <a:solidFill>
                  <a:srgbClr val="33373B">
                    <a:lumMod val="60000"/>
                    <a:lumOff val="40000"/>
                  </a:srgbClr>
                </a:solidFill>
                <a:latin typeface="Arial" charset="0"/>
                <a:ea typeface="Arial" charset="0"/>
                <a:cs typeface="Arial" charset="0"/>
              </a:rPr>
              <a:t>Gör serviceaktiviteten till en framgång, genom att bjuda in andra till er serviceaktivitet! Involvera hela klubbar i ert distrikt, genom att välja dem i kolumnen Klubbar eller sök efter personer. </a:t>
            </a:r>
          </a:p>
        </p:txBody>
      </p:sp>
      <p:sp>
        <p:nvSpPr>
          <p:cNvPr id="15" name="TextBox 14"/>
          <p:cNvSpPr txBox="1"/>
          <p:nvPr/>
        </p:nvSpPr>
        <p:spPr>
          <a:xfrm>
            <a:off x="9826906" y="2938746"/>
            <a:ext cx="2248553" cy="1769715"/>
          </a:xfrm>
          <a:prstGeom prst="rect">
            <a:avLst/>
          </a:prstGeom>
          <a:solidFill>
            <a:schemeClr val="bg1"/>
          </a:solidFill>
        </p:spPr>
        <p:txBody>
          <a:bodyPr wrap="square" rtlCol="0">
            <a:spAutoFit/>
          </a:bodyPr>
          <a:lstStyle/>
          <a:p>
            <a:pPr>
              <a:spcAft>
                <a:spcPts val="600"/>
              </a:spcAft>
            </a:pPr>
            <a:r>
              <a:rPr lang="sv-SE" sz="1600" b="1" dirty="0">
                <a:solidFill>
                  <a:srgbClr val="002F87"/>
                </a:solidFill>
                <a:latin typeface="Arial" charset="0"/>
                <a:ea typeface="Arial" charset="0"/>
                <a:cs typeface="Arial" charset="0"/>
              </a:rPr>
              <a:t>Hantera dem som bjudits in med några klick</a:t>
            </a:r>
          </a:p>
          <a:p>
            <a:r>
              <a:rPr lang="sv-SE" sz="1400" dirty="0">
                <a:solidFill>
                  <a:srgbClr val="33373B">
                    <a:lumMod val="60000"/>
                    <a:lumOff val="40000"/>
                  </a:srgbClr>
                </a:solidFill>
                <a:latin typeface="Arial" charset="0"/>
                <a:ea typeface="Arial" charset="0"/>
                <a:cs typeface="Arial" charset="0"/>
              </a:rPr>
              <a:t>Lägg till och ta bort dem som har bjudits in i höger kolumn, för att utveckla er aktivitet.</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19308"/>
          <a:stretch/>
        </p:blipFill>
        <p:spPr>
          <a:xfrm>
            <a:off x="3406298" y="1047674"/>
            <a:ext cx="5956750" cy="552986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331546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8753" y="189494"/>
            <a:ext cx="11379200" cy="545502"/>
          </a:xfrm>
        </p:spPr>
        <p:txBody>
          <a:bodyPr/>
          <a:lstStyle/>
          <a:p>
            <a:r>
              <a:rPr lang="sv-SE" sz="3200" b="1">
                <a:solidFill>
                  <a:srgbClr val="0A5496"/>
                </a:solidFill>
                <a:latin typeface="Arial" panose="020B0604020202020204" pitchFamily="34" charset="0"/>
                <a:ea typeface="Arial" charset="0"/>
                <a:cs typeface="Arial" panose="020B0604020202020204" pitchFamily="34" charset="0"/>
              </a:rPr>
              <a:t>Fira och dela </a:t>
            </a:r>
          </a:p>
        </p:txBody>
      </p:sp>
      <p:sp>
        <p:nvSpPr>
          <p:cNvPr id="13" name="TextBox 12"/>
          <p:cNvSpPr txBox="1"/>
          <p:nvPr/>
        </p:nvSpPr>
        <p:spPr>
          <a:xfrm>
            <a:off x="242047" y="2385074"/>
            <a:ext cx="2359793" cy="1923604"/>
          </a:xfrm>
          <a:prstGeom prst="rect">
            <a:avLst/>
          </a:prstGeom>
          <a:solidFill>
            <a:schemeClr val="bg1"/>
          </a:solidFill>
        </p:spPr>
        <p:txBody>
          <a:bodyPr wrap="square" rtlCol="0">
            <a:spAutoFit/>
          </a:bodyPr>
          <a:lstStyle/>
          <a:p>
            <a:pPr>
              <a:spcAft>
                <a:spcPts val="600"/>
              </a:spcAft>
            </a:pPr>
            <a:r>
              <a:rPr lang="sv-SE" sz="1600" b="1">
                <a:solidFill>
                  <a:srgbClr val="002F87"/>
                </a:solidFill>
                <a:latin typeface="Arial" charset="0"/>
                <a:ea typeface="Arial" charset="0"/>
                <a:cs typeface="Arial" charset="0"/>
              </a:rPr>
              <a:t>Fira er påverkan</a:t>
            </a:r>
          </a:p>
          <a:p>
            <a:r>
              <a:rPr lang="sv-SE" sz="1400">
                <a:solidFill>
                  <a:srgbClr val="33373B">
                    <a:lumMod val="60000"/>
                    <a:lumOff val="40000"/>
                  </a:srgbClr>
                </a:solidFill>
                <a:latin typeface="Arial" charset="0"/>
                <a:ea typeface="Arial" charset="0"/>
                <a:cs typeface="Arial" charset="0"/>
              </a:rPr>
              <a:t>Att inrapportera era hjälpinsatser är ett sätt att fira er påverkan i samhället. Dela med er av hur serviceaktiviteten hjälpte till i samhället på ett mätbart sätt.</a:t>
            </a:r>
          </a:p>
        </p:txBody>
      </p:sp>
      <p:sp>
        <p:nvSpPr>
          <p:cNvPr id="16" name="Right Arrow 15"/>
          <p:cNvSpPr/>
          <p:nvPr/>
        </p:nvSpPr>
        <p:spPr bwMode="auto">
          <a:xfrm>
            <a:off x="2582790" y="2671481"/>
            <a:ext cx="540912" cy="412377"/>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sp>
        <p:nvSpPr>
          <p:cNvPr id="10" name="TextBox 9"/>
          <p:cNvSpPr txBox="1"/>
          <p:nvPr/>
        </p:nvSpPr>
        <p:spPr>
          <a:xfrm>
            <a:off x="143436" y="4863849"/>
            <a:ext cx="2458406" cy="1738938"/>
          </a:xfrm>
          <a:prstGeom prst="rect">
            <a:avLst/>
          </a:prstGeom>
          <a:solidFill>
            <a:schemeClr val="bg1"/>
          </a:solidFill>
        </p:spPr>
        <p:txBody>
          <a:bodyPr wrap="square" rtlCol="0">
            <a:spAutoFit/>
          </a:bodyPr>
          <a:lstStyle/>
          <a:p>
            <a:pPr>
              <a:spcAft>
                <a:spcPts val="600"/>
              </a:spcAft>
            </a:pPr>
            <a:r>
              <a:rPr lang="sv-SE" sz="1600" b="1">
                <a:solidFill>
                  <a:srgbClr val="002F87"/>
                </a:solidFill>
                <a:latin typeface="Arial" charset="0"/>
                <a:ea typeface="Arial" charset="0"/>
                <a:cs typeface="Arial" charset="0"/>
              </a:rPr>
              <a:t>Dela med er av berättelsen bakom siffrorna</a:t>
            </a:r>
          </a:p>
          <a:p>
            <a:r>
              <a:rPr lang="sv-SE" sz="1400">
                <a:solidFill>
                  <a:srgbClr val="33373B">
                    <a:lumMod val="60000"/>
                    <a:lumOff val="40000"/>
                  </a:srgbClr>
                </a:solidFill>
                <a:latin typeface="Arial" charset="0"/>
                <a:ea typeface="Arial" charset="0"/>
                <a:cs typeface="Arial" charset="0"/>
              </a:rPr>
              <a:t>Fältet utfall i samhället hjälper er att lägga till detaljer och djup till de liv ni har påverkat. Informera om er berättelse om vänlighet. </a:t>
            </a:r>
          </a:p>
        </p:txBody>
      </p:sp>
      <p:sp>
        <p:nvSpPr>
          <p:cNvPr id="11" name="Right Arrow 10"/>
          <p:cNvSpPr/>
          <p:nvPr/>
        </p:nvSpPr>
        <p:spPr bwMode="auto">
          <a:xfrm>
            <a:off x="2582790" y="5542205"/>
            <a:ext cx="540912" cy="382225"/>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0843" y="953978"/>
            <a:ext cx="6897005" cy="57768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184220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B1F6666-716B-CE47-81E9-31CA35601050}"/>
              </a:ext>
            </a:extLst>
          </p:cNvPr>
          <p:cNvSpPr>
            <a:spLocks noGrp="1"/>
          </p:cNvSpPr>
          <p:nvPr>
            <p:ph type="body" sz="quarter" idx="12"/>
          </p:nvPr>
        </p:nvSpPr>
        <p:spPr>
          <a:xfrm>
            <a:off x="2106911" y="2175955"/>
            <a:ext cx="8039816" cy="813084"/>
          </a:xfrm>
        </p:spPr>
        <p:txBody>
          <a:bodyPr/>
          <a:lstStyle/>
          <a:p>
            <a:r>
              <a:rPr lang="sv-SE" sz="3600"/>
              <a:t>Kommer snart</a:t>
            </a:r>
          </a:p>
        </p:txBody>
      </p:sp>
      <p:sp>
        <p:nvSpPr>
          <p:cNvPr id="3" name="Text Placeholder 2">
            <a:extLst>
              <a:ext uri="{FF2B5EF4-FFF2-40B4-BE49-F238E27FC236}">
                <a16:creationId xmlns:a16="http://schemas.microsoft.com/office/drawing/2014/main" xmlns="" id="{2A879499-0E41-B14D-BEDB-6ECEABFE3813}"/>
              </a:ext>
            </a:extLst>
          </p:cNvPr>
          <p:cNvSpPr txBox="1">
            <a:spLocks/>
          </p:cNvSpPr>
          <p:nvPr/>
        </p:nvSpPr>
        <p:spPr>
          <a:xfrm>
            <a:off x="3897971" y="3799512"/>
            <a:ext cx="4457700" cy="401396"/>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350" kern="0" dirty="0">
              <a:solidFill>
                <a:srgbClr val="33373B"/>
              </a:solidFill>
            </a:endParaRPr>
          </a:p>
        </p:txBody>
      </p:sp>
      <p:sp>
        <p:nvSpPr>
          <p:cNvPr id="5" name="Rectangle 4">
            <a:extLst>
              <a:ext uri="{FF2B5EF4-FFF2-40B4-BE49-F238E27FC236}">
                <a16:creationId xmlns:a16="http://schemas.microsoft.com/office/drawing/2014/main" xmlns="" id="{BD65EB6A-46D9-934C-9636-FC3E79DE6126}"/>
              </a:ext>
            </a:extLst>
          </p:cNvPr>
          <p:cNvSpPr/>
          <p:nvPr/>
        </p:nvSpPr>
        <p:spPr>
          <a:xfrm>
            <a:off x="5401690" y="340437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288842730"/>
      </p:ext>
    </p:extLst>
  </p:cSld>
  <p:clrMapOvr>
    <a:masterClrMapping/>
  </p:clrMapOvr>
  <mc:AlternateContent xmlns:mc="http://schemas.openxmlformats.org/markup-compatibility/2006" xmlns:p14="http://schemas.microsoft.com/office/powerpoint/2010/main">
    <mc:Choice Requires="p14">
      <p:transition spd="slow" p14:dur="2000" advTm="11876"/>
    </mc:Choice>
    <mc:Fallback xmlns="">
      <p:transition spd="slow" advTm="11876"/>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533400" y="1676400"/>
            <a:ext cx="11446267" cy="4272337"/>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pPr marL="349415" indent="-349415">
              <a:spcAft>
                <a:spcPts val="1200"/>
              </a:spcAft>
            </a:pPr>
            <a:r>
              <a:rPr lang="sv-SE" sz="3200" dirty="0">
                <a:solidFill>
                  <a:srgbClr val="33373B">
                    <a:lumMod val="60000"/>
                    <a:lumOff val="40000"/>
                  </a:srgbClr>
                </a:solidFill>
              </a:rPr>
              <a:t>Ert användarnamn och lösenord för MyLion kommer </a:t>
            </a:r>
            <a:r>
              <a:rPr lang="sv-SE" sz="3200" dirty="0" smtClean="0">
                <a:solidFill>
                  <a:srgbClr val="33373B">
                    <a:lumMod val="60000"/>
                    <a:lumOff val="40000"/>
                  </a:srgbClr>
                </a:solidFill>
              </a:rPr>
              <a:t>även att </a:t>
            </a:r>
            <a:r>
              <a:rPr lang="sv-SE" sz="3200" dirty="0">
                <a:solidFill>
                  <a:srgbClr val="33373B">
                    <a:lumMod val="60000"/>
                    <a:lumOff val="40000"/>
                  </a:srgbClr>
                </a:solidFill>
              </a:rPr>
              <a:t>ge er tillgång till MyLCI.</a:t>
            </a:r>
          </a:p>
          <a:p>
            <a:pPr marL="349415" indent="-349415">
              <a:spcAft>
                <a:spcPts val="1200"/>
              </a:spcAft>
            </a:pPr>
            <a:r>
              <a:rPr lang="sv-SE" sz="3200" dirty="0">
                <a:solidFill>
                  <a:srgbClr val="33373B">
                    <a:lumMod val="60000"/>
                    <a:lumOff val="40000"/>
                  </a:srgbClr>
                </a:solidFill>
              </a:rPr>
              <a:t>Onlinehjälp med verifiering vid </a:t>
            </a:r>
            <a:r>
              <a:rPr lang="sv-SE" sz="3200" dirty="0" smtClean="0">
                <a:solidFill>
                  <a:srgbClr val="33373B">
                    <a:lumMod val="60000"/>
                    <a:lumOff val="40000"/>
                  </a:srgbClr>
                </a:solidFill>
              </a:rPr>
              <a:t>registrering.*</a:t>
            </a:r>
            <a:endParaRPr lang="sv-SE" sz="3200" dirty="0">
              <a:solidFill>
                <a:srgbClr val="33373B">
                  <a:lumMod val="60000"/>
                  <a:lumOff val="40000"/>
                </a:srgbClr>
              </a:solidFill>
            </a:endParaRPr>
          </a:p>
          <a:p>
            <a:pPr marL="349415" indent="-349415">
              <a:spcAft>
                <a:spcPts val="1200"/>
              </a:spcAft>
            </a:pPr>
            <a:r>
              <a:rPr lang="sv-SE" sz="3200" dirty="0">
                <a:solidFill>
                  <a:srgbClr val="33373B">
                    <a:lumMod val="60000"/>
                    <a:lumOff val="40000"/>
                  </a:srgbClr>
                </a:solidFill>
              </a:rPr>
              <a:t>Viktiga aktiviteter och ytterligare kategorier för </a:t>
            </a:r>
            <a:r>
              <a:rPr lang="sv-SE" sz="3200" dirty="0" smtClean="0">
                <a:solidFill>
                  <a:srgbClr val="33373B">
                    <a:lumMod val="60000"/>
                    <a:lumOff val="40000"/>
                  </a:srgbClr>
                </a:solidFill>
              </a:rPr>
              <a:t>serviceprojekt.</a:t>
            </a:r>
            <a:endParaRPr lang="sv-SE" sz="3200" dirty="0">
              <a:solidFill>
                <a:srgbClr val="33373B">
                  <a:lumMod val="60000"/>
                  <a:lumOff val="40000"/>
                </a:srgbClr>
              </a:solidFill>
            </a:endParaRPr>
          </a:p>
          <a:p>
            <a:pPr marL="349415" indent="-349415">
              <a:spcAft>
                <a:spcPts val="1200"/>
              </a:spcAft>
            </a:pPr>
            <a:r>
              <a:rPr lang="sv-SE" sz="3200" dirty="0">
                <a:solidFill>
                  <a:srgbClr val="33373B">
                    <a:lumMod val="60000"/>
                    <a:lumOff val="40000"/>
                  </a:srgbClr>
                </a:solidFill>
              </a:rPr>
              <a:t>Planering och inrapportering av serviceaktiviteter på </a:t>
            </a:r>
            <a:r>
              <a:rPr lang="sv-SE" sz="3200" dirty="0" smtClean="0">
                <a:solidFill>
                  <a:srgbClr val="33373B">
                    <a:lumMod val="60000"/>
                    <a:lumOff val="40000"/>
                  </a:srgbClr>
                </a:solidFill>
              </a:rPr>
              <a:t>distriktsnivå.</a:t>
            </a:r>
            <a:endParaRPr lang="sv-SE" sz="3200" dirty="0">
              <a:solidFill>
                <a:srgbClr val="33373B">
                  <a:lumMod val="60000"/>
                  <a:lumOff val="40000"/>
                </a:srgbClr>
              </a:solidFill>
            </a:endParaRPr>
          </a:p>
        </p:txBody>
      </p:sp>
      <p:sp>
        <p:nvSpPr>
          <p:cNvPr id="7" name="Title 1"/>
          <p:cNvSpPr>
            <a:spLocks noGrp="1"/>
          </p:cNvSpPr>
          <p:nvPr>
            <p:ph type="body" sz="quarter" idx="12"/>
          </p:nvPr>
        </p:nvSpPr>
        <p:spPr>
          <a:xfrm>
            <a:off x="533400" y="685800"/>
            <a:ext cx="6209629" cy="445043"/>
          </a:xfrm>
        </p:spPr>
        <p:txBody>
          <a:bodyPr>
            <a:noAutofit/>
          </a:bodyPr>
          <a:lstStyle/>
          <a:p>
            <a:r>
              <a:rPr lang="sv-SE" sz="3600"/>
              <a:t>Kommer snart på MyLion</a:t>
            </a:r>
          </a:p>
        </p:txBody>
      </p:sp>
    </p:spTree>
    <p:extLst>
      <p:ext uri="{BB962C8B-B14F-4D97-AF65-F5344CB8AC3E}">
        <p14:creationId xmlns:p14="http://schemas.microsoft.com/office/powerpoint/2010/main" val="3060710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85800" y="724627"/>
            <a:ext cx="8778240" cy="445043"/>
          </a:xfrm>
        </p:spPr>
        <p:txBody>
          <a:bodyPr/>
          <a:lstStyle/>
          <a:p>
            <a:r>
              <a:rPr lang="sv-SE" sz="3600" dirty="0"/>
              <a:t>Kommer snart för distrikt och klubbar</a:t>
            </a:r>
          </a:p>
        </p:txBody>
      </p:sp>
      <p:sp>
        <p:nvSpPr>
          <p:cNvPr id="3" name="Text Placeholder 2"/>
          <p:cNvSpPr txBox="1">
            <a:spLocks/>
          </p:cNvSpPr>
          <p:nvPr/>
        </p:nvSpPr>
        <p:spPr>
          <a:xfrm>
            <a:off x="685800" y="1437249"/>
            <a:ext cx="10337800" cy="4272337"/>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endParaRPr lang="en-US" dirty="0">
              <a:solidFill>
                <a:srgbClr val="33373B"/>
              </a:solidFill>
            </a:endParaRPr>
          </a:p>
          <a:p>
            <a:pPr marL="514350" lvl="1" indent="-514350">
              <a:spcAft>
                <a:spcPts val="1200"/>
              </a:spcAft>
              <a:buFont typeface="Arial" panose="020B0604020202020204" pitchFamily="34" charset="0"/>
              <a:buChar char="•"/>
            </a:pPr>
            <a:r>
              <a:rPr lang="sv-SE" sz="3200" dirty="0">
                <a:solidFill>
                  <a:srgbClr val="33373B">
                    <a:lumMod val="60000"/>
                    <a:lumOff val="40000"/>
                  </a:srgbClr>
                </a:solidFill>
              </a:rPr>
              <a:t>Ytterligare e-postmeddelanden och vägledning om  inloggning som ger behörighet till både MyLion och MyLCI.</a:t>
            </a:r>
          </a:p>
          <a:p>
            <a:pPr marL="514350" lvl="1" indent="-514350">
              <a:spcAft>
                <a:spcPts val="1200"/>
              </a:spcAft>
              <a:buFont typeface="Arial" panose="020B0604020202020204" pitchFamily="34" charset="0"/>
              <a:buChar char="•"/>
            </a:pPr>
            <a:r>
              <a:rPr lang="sv-SE" sz="3200">
                <a:solidFill>
                  <a:srgbClr val="33373B">
                    <a:lumMod val="60000"/>
                    <a:lumOff val="40000"/>
                  </a:srgbClr>
                </a:solidFill>
              </a:rPr>
              <a:t>Webbseminarier för klubbar som fokuserar på viktiga </a:t>
            </a:r>
            <a:r>
              <a:rPr lang="sv-SE" sz="3200" smtClean="0">
                <a:solidFill>
                  <a:srgbClr val="33373B">
                    <a:lumMod val="60000"/>
                    <a:lumOff val="40000"/>
                  </a:srgbClr>
                </a:solidFill>
              </a:rPr>
              <a:t>funktioner.</a:t>
            </a:r>
            <a:endParaRPr lang="sv-SE" sz="3200">
              <a:solidFill>
                <a:srgbClr val="33373B">
                  <a:lumMod val="60000"/>
                  <a:lumOff val="40000"/>
                </a:srgbClr>
              </a:solidFill>
            </a:endParaRPr>
          </a:p>
          <a:p>
            <a:pPr marL="514350" lvl="1" indent="-514350">
              <a:spcAft>
                <a:spcPts val="1200"/>
              </a:spcAft>
              <a:buFont typeface="Arial" panose="020B0604020202020204" pitchFamily="34" charset="0"/>
              <a:buChar char="•"/>
            </a:pPr>
            <a:r>
              <a:rPr lang="sv-SE" sz="3200" dirty="0">
                <a:solidFill>
                  <a:srgbClr val="33373B">
                    <a:lumMod val="60000"/>
                    <a:lumOff val="40000"/>
                  </a:srgbClr>
                </a:solidFill>
              </a:rPr>
              <a:t>En ny MyLion inloggningssida med länkar till stödjande resurser.</a:t>
            </a:r>
          </a:p>
        </p:txBody>
      </p:sp>
    </p:spTree>
    <p:extLst>
      <p:ext uri="{BB962C8B-B14F-4D97-AF65-F5344CB8AC3E}">
        <p14:creationId xmlns:p14="http://schemas.microsoft.com/office/powerpoint/2010/main" val="25432520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Title 1"/>
          <p:cNvSpPr txBox="1">
            <a:spLocks/>
          </p:cNvSpPr>
          <p:nvPr/>
        </p:nvSpPr>
        <p:spPr>
          <a:xfrm>
            <a:off x="2218039" y="1703817"/>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80000"/>
              </a:lnSpc>
              <a:spcAft>
                <a:spcPts val="600"/>
              </a:spcAft>
            </a:pPr>
            <a:r>
              <a:rPr lang="sv-SE" sz="4800" b="1">
                <a:solidFill>
                  <a:prstClr val="white"/>
                </a:solidFill>
                <a:latin typeface="Helvetica Neue" charset="0"/>
                <a:ea typeface="Helvetica Neue" charset="0"/>
                <a:cs typeface="Helvetica Neue" charset="0"/>
              </a:rPr>
              <a:t>Frågor?</a:t>
            </a:r>
          </a:p>
        </p:txBody>
      </p:sp>
      <p:sp>
        <p:nvSpPr>
          <p:cNvPr id="6" name="Rectangle 5"/>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dirty="0">
              <a:solidFill>
                <a:prstClr val="white"/>
              </a:solidFill>
            </a:endParaRPr>
          </a:p>
        </p:txBody>
      </p:sp>
      <p:sp>
        <p:nvSpPr>
          <p:cNvPr id="7" name="TextBox 6"/>
          <p:cNvSpPr txBox="1"/>
          <p:nvPr/>
        </p:nvSpPr>
        <p:spPr>
          <a:xfrm>
            <a:off x="3171770" y="6248400"/>
            <a:ext cx="3399810" cy="338554"/>
          </a:xfrm>
          <a:prstGeom prst="rect">
            <a:avLst/>
          </a:prstGeom>
          <a:noFill/>
        </p:spPr>
        <p:txBody>
          <a:bodyPr wrap="square" rtlCol="0">
            <a:spAutoFit/>
          </a:bodyPr>
          <a:lstStyle/>
          <a:p>
            <a:pPr fontAlgn="base">
              <a:spcBef>
                <a:spcPct val="0"/>
              </a:spcBef>
              <a:spcAft>
                <a:spcPct val="0"/>
              </a:spcAft>
            </a:pPr>
            <a:r>
              <a:rPr lang="sv-SE" sz="1600" b="1">
                <a:solidFill>
                  <a:prstClr val="white"/>
                </a:solidFill>
                <a:latin typeface="Arial" pitchFamily="34" charset="0"/>
                <a:ea typeface="ヒラギノ角ゴ Pro W3" pitchFamily="125" charset="-128"/>
              </a:rPr>
              <a:t>© 2018 Lions Clubs International</a:t>
            </a:r>
          </a:p>
        </p:txBody>
      </p:sp>
      <p:sp>
        <p:nvSpPr>
          <p:cNvPr id="8" name="TextBox 7"/>
          <p:cNvSpPr txBox="1"/>
          <p:nvPr/>
        </p:nvSpPr>
        <p:spPr>
          <a:xfrm>
            <a:off x="6829370" y="6248400"/>
            <a:ext cx="1752600" cy="338554"/>
          </a:xfrm>
          <a:prstGeom prst="rect">
            <a:avLst/>
          </a:prstGeom>
          <a:noFill/>
        </p:spPr>
        <p:txBody>
          <a:bodyPr wrap="square" rtlCol="0">
            <a:spAutoFit/>
          </a:bodyPr>
          <a:lstStyle/>
          <a:p>
            <a:pPr fontAlgn="base">
              <a:spcBef>
                <a:spcPct val="0"/>
              </a:spcBef>
              <a:spcAft>
                <a:spcPct val="0"/>
              </a:spcAft>
            </a:pPr>
            <a:r>
              <a:rPr lang="sv-SE" sz="1600" b="1">
                <a:solidFill>
                  <a:prstClr val="white"/>
                </a:solidFill>
                <a:latin typeface="Arial" pitchFamily="34" charset="0"/>
                <a:ea typeface="ヒラギノ角ゴ Pro W3" pitchFamily="125" charset="-128"/>
              </a:rPr>
              <a:t>Februari 2019</a:t>
            </a:r>
          </a:p>
        </p:txBody>
      </p:sp>
    </p:spTree>
    <p:extLst>
      <p:ext uri="{BB962C8B-B14F-4D97-AF65-F5344CB8AC3E}">
        <p14:creationId xmlns:p14="http://schemas.microsoft.com/office/powerpoint/2010/main" val="3550374051"/>
      </p:ext>
    </p:extLst>
  </p:cSld>
  <p:clrMapOvr>
    <a:masterClrMapping/>
  </p:clrMapOvr>
  <mc:AlternateContent xmlns:mc="http://schemas.openxmlformats.org/markup-compatibility/2006" xmlns:p14="http://schemas.microsoft.com/office/powerpoint/2010/main">
    <mc:Choice Requires="p14">
      <p:transition spd="slow" p14:dur="2000" advTm="9044"/>
    </mc:Choice>
    <mc:Fallback xmlns="">
      <p:transition spd="slow" advTm="9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pic>
        <p:nvPicPr>
          <p:cNvPr id="4" name="Picture 3" descr="lionlogo_white.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Title 1"/>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80000"/>
              </a:lnSpc>
              <a:spcAft>
                <a:spcPts val="600"/>
              </a:spcAft>
            </a:pPr>
            <a:r>
              <a:rPr lang="sv-SE" sz="4800" b="1">
                <a:solidFill>
                  <a:prstClr val="white"/>
                </a:solidFill>
                <a:latin typeface="Helvetica Neue" charset="0"/>
                <a:ea typeface="Helvetica Neue" charset="0"/>
                <a:cs typeface="Helvetica Neue" charset="0"/>
              </a:rPr>
              <a:t>Tack</a:t>
            </a:r>
          </a:p>
        </p:txBody>
      </p:sp>
      <p:sp>
        <p:nvSpPr>
          <p:cNvPr id="6" name="Rectangle 5"/>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dirty="0">
              <a:solidFill>
                <a:prstClr val="white"/>
              </a:solidFill>
            </a:endParaRPr>
          </a:p>
        </p:txBody>
      </p:sp>
      <p:sp>
        <p:nvSpPr>
          <p:cNvPr id="7" name="TextBox 6"/>
          <p:cNvSpPr txBox="1"/>
          <p:nvPr/>
        </p:nvSpPr>
        <p:spPr>
          <a:xfrm>
            <a:off x="3171770" y="6248400"/>
            <a:ext cx="3399810" cy="338554"/>
          </a:xfrm>
          <a:prstGeom prst="rect">
            <a:avLst/>
          </a:prstGeom>
          <a:noFill/>
        </p:spPr>
        <p:txBody>
          <a:bodyPr wrap="square" rtlCol="0">
            <a:spAutoFit/>
          </a:bodyPr>
          <a:lstStyle/>
          <a:p>
            <a:pPr fontAlgn="base">
              <a:spcBef>
                <a:spcPct val="0"/>
              </a:spcBef>
              <a:spcAft>
                <a:spcPct val="0"/>
              </a:spcAft>
            </a:pPr>
            <a:r>
              <a:rPr lang="sv-SE" sz="1600" b="1">
                <a:solidFill>
                  <a:prstClr val="white"/>
                </a:solidFill>
                <a:latin typeface="Arial" pitchFamily="34" charset="0"/>
                <a:ea typeface="ヒラギノ角ゴ Pro W3" pitchFamily="125" charset="-128"/>
              </a:rPr>
              <a:t>© 2018 Lions Clubs International</a:t>
            </a:r>
          </a:p>
        </p:txBody>
      </p:sp>
      <p:sp>
        <p:nvSpPr>
          <p:cNvPr id="8" name="TextBox 7"/>
          <p:cNvSpPr txBox="1"/>
          <p:nvPr/>
        </p:nvSpPr>
        <p:spPr>
          <a:xfrm>
            <a:off x="6829370" y="6248400"/>
            <a:ext cx="1752600" cy="338554"/>
          </a:xfrm>
          <a:prstGeom prst="rect">
            <a:avLst/>
          </a:prstGeom>
          <a:noFill/>
        </p:spPr>
        <p:txBody>
          <a:bodyPr wrap="square" rtlCol="0">
            <a:spAutoFit/>
          </a:bodyPr>
          <a:lstStyle/>
          <a:p>
            <a:pPr fontAlgn="base">
              <a:spcBef>
                <a:spcPct val="0"/>
              </a:spcBef>
              <a:spcAft>
                <a:spcPct val="0"/>
              </a:spcAft>
            </a:pPr>
            <a:r>
              <a:rPr lang="sv-SE" sz="1600" b="1">
                <a:solidFill>
                  <a:prstClr val="white"/>
                </a:solidFill>
                <a:latin typeface="Arial" pitchFamily="34" charset="0"/>
                <a:ea typeface="ヒラギノ角ゴ Pro W3" pitchFamily="125" charset="-128"/>
              </a:rPr>
              <a:t>Februari 2019</a:t>
            </a:r>
          </a:p>
        </p:txBody>
      </p:sp>
    </p:spTree>
    <p:extLst>
      <p:ext uri="{BB962C8B-B14F-4D97-AF65-F5344CB8AC3E}">
        <p14:creationId xmlns:p14="http://schemas.microsoft.com/office/powerpoint/2010/main" val="134876105"/>
      </p:ext>
    </p:extLst>
  </p:cSld>
  <p:clrMapOvr>
    <a:masterClrMapping/>
  </p:clrMapOvr>
  <mc:AlternateContent xmlns:mc="http://schemas.openxmlformats.org/markup-compatibility/2006" xmlns:p14="http://schemas.microsoft.com/office/powerpoint/2010/main">
    <mc:Choice Requires="p14">
      <p:transition spd="slow" p14:dur="2000" advTm="9044"/>
    </mc:Choice>
    <mc:Fallback xmlns="">
      <p:transition spd="slow" advTm="9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a:solidFill>
                  <a:schemeClr val="bg1">
                    <a:alpha val="44000"/>
                  </a:schemeClr>
                </a:solidFill>
              </a:rPr>
              <a:t>aa</a:t>
            </a:r>
          </a:p>
        </p:txBody>
      </p:sp>
      <p:sp>
        <p:nvSpPr>
          <p:cNvPr id="9" name="Background - Solid">
            <a:extLst>
              <a:ext uri="{FF2B5EF4-FFF2-40B4-BE49-F238E27FC236}">
                <a16:creationId xmlns="" xmlns:a16="http://schemas.microsoft.com/office/drawing/2014/main" id="{DA313B12-2F67-8443-B461-0A84930655DB}"/>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a:solidFill>
                  <a:schemeClr val="lt1">
                    <a:alpha val="44000"/>
                  </a:schemeClr>
                </a:solidFill>
              </a:rPr>
              <a:t>A,</a:t>
            </a:r>
          </a:p>
        </p:txBody>
      </p:sp>
      <p:sp>
        <p:nvSpPr>
          <p:cNvPr id="4" name="Large #">
            <a:extLst>
              <a:ext uri="{FF2B5EF4-FFF2-40B4-BE49-F238E27FC236}">
                <a16:creationId xmlns="" xmlns:a16="http://schemas.microsoft.com/office/drawing/2014/main" id="{33632580-C8D1-9543-A017-C596B265E906}"/>
              </a:ext>
            </a:extLst>
          </p:cNvPr>
          <p:cNvSpPr txBox="1"/>
          <p:nvPr/>
        </p:nvSpPr>
        <p:spPr>
          <a:xfrm>
            <a:off x="336884" y="2819400"/>
            <a:ext cx="4364455" cy="1246495"/>
          </a:xfrm>
          <a:prstGeom prst="rect">
            <a:avLst/>
          </a:prstGeom>
          <a:noFill/>
        </p:spPr>
        <p:txBody>
          <a:bodyPr wrap="square" rtlCol="0" anchor="b">
            <a:spAutoFit/>
          </a:bodyPr>
          <a:lstStyle/>
          <a:p>
            <a:pPr algn="ctr">
              <a:lnSpc>
                <a:spcPts val="9000"/>
              </a:lnSpc>
            </a:pPr>
            <a:r>
              <a:rPr lang="sv-SE" sz="8000" b="1" i="1">
                <a:solidFill>
                  <a:schemeClr val="bg1"/>
                </a:solidFill>
                <a:latin typeface="Arial" panose="020B0604020202020204" pitchFamily="34" charset="0"/>
                <a:ea typeface="Arial" charset="0"/>
                <a:cs typeface="Arial" panose="020B0604020202020204" pitchFamily="34" charset="0"/>
              </a:rPr>
              <a:t>Program</a:t>
            </a:r>
          </a:p>
        </p:txBody>
      </p:sp>
      <p:sp>
        <p:nvSpPr>
          <p:cNvPr id="11" name="Page Number - Blue">
            <a:extLst>
              <a:ext uri="{FF2B5EF4-FFF2-40B4-BE49-F238E27FC236}">
                <a16:creationId xmlns="" xmlns:a16="http://schemas.microsoft.com/office/drawing/2014/main" id="{F5386398-5817-F54C-9AD8-F7670452A22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a:t>
            </a:fld>
            <a:endParaRPr lang="en-US" sz="1000" smtClean="0">
              <a:solidFill>
                <a:srgbClr val="00338D"/>
              </a:solidFill>
            </a:endParaRPr>
          </a:p>
        </p:txBody>
      </p:sp>
      <p:sp>
        <p:nvSpPr>
          <p:cNvPr id="12" name="Rectangle 11">
            <a:extLst>
              <a:ext uri="{FF2B5EF4-FFF2-40B4-BE49-F238E27FC236}">
                <a16:creationId xmlns="" xmlns:a16="http://schemas.microsoft.com/office/drawing/2014/main" id="{81D0D7BF-1903-0445-BE53-9F968600DEB0}"/>
              </a:ext>
            </a:extLst>
          </p:cNvPr>
          <p:cNvSpPr/>
          <p:nvPr/>
        </p:nvSpPr>
        <p:spPr>
          <a:xfrm rot="5400000">
            <a:off x="2450234" y="2483658"/>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0" name="Body Copy">
            <a:extLst>
              <a:ext uri="{FF2B5EF4-FFF2-40B4-BE49-F238E27FC236}">
                <a16:creationId xmlns="" xmlns:a16="http://schemas.microsoft.com/office/drawing/2014/main" id="{A976928F-B454-9A49-B6F7-D7B881D56ADF}"/>
              </a:ext>
            </a:extLst>
          </p:cNvPr>
          <p:cNvSpPr txBox="1">
            <a:spLocks/>
          </p:cNvSpPr>
          <p:nvPr/>
        </p:nvSpPr>
        <p:spPr>
          <a:xfrm>
            <a:off x="6626560" y="1848636"/>
            <a:ext cx="4782075" cy="36576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spcAft>
                <a:spcPts val="1800"/>
              </a:spcAft>
              <a:buClr>
                <a:srgbClr val="F0C300"/>
              </a:buClr>
              <a:buFont typeface="+mj-lt"/>
              <a:buAutoNum type="arabicPeriod"/>
            </a:pPr>
            <a:r>
              <a:rPr lang="sv-SE" sz="2400" b="1">
                <a:solidFill>
                  <a:srgbClr val="0D2240"/>
                </a:solidFill>
              </a:rPr>
              <a:t>Uppdatering om MyLion </a:t>
            </a:r>
          </a:p>
          <a:p>
            <a:pPr marL="457200" indent="-457200">
              <a:spcAft>
                <a:spcPts val="1800"/>
              </a:spcAft>
              <a:buClr>
                <a:srgbClr val="F0C300"/>
              </a:buClr>
              <a:buFont typeface="+mj-lt"/>
              <a:buAutoNum type="arabicPeriod"/>
            </a:pPr>
            <a:r>
              <a:rPr lang="sv-SE" sz="2400" b="1">
                <a:solidFill>
                  <a:srgbClr val="0D2240"/>
                </a:solidFill>
              </a:rPr>
              <a:t>Viktiga funktioner</a:t>
            </a:r>
          </a:p>
          <a:p>
            <a:pPr marL="457200" indent="-457200">
              <a:spcAft>
                <a:spcPts val="1800"/>
              </a:spcAft>
              <a:buClr>
                <a:srgbClr val="F0C300"/>
              </a:buClr>
              <a:buFont typeface="+mj-lt"/>
              <a:buAutoNum type="arabicPeriod"/>
            </a:pPr>
            <a:r>
              <a:rPr lang="sv-SE" sz="2400" b="1">
                <a:solidFill>
                  <a:srgbClr val="0D2240"/>
                </a:solidFill>
              </a:rPr>
              <a:t>Kommande förbättringar</a:t>
            </a:r>
          </a:p>
          <a:p>
            <a:pPr marL="457200" indent="-457200">
              <a:spcAft>
                <a:spcPts val="1800"/>
              </a:spcAft>
              <a:buClr>
                <a:srgbClr val="F0C300"/>
              </a:buClr>
              <a:buFont typeface="+mj-lt"/>
              <a:buAutoNum type="arabicPeriod"/>
            </a:pPr>
            <a:r>
              <a:rPr lang="sv-SE" sz="2400" b="1">
                <a:solidFill>
                  <a:srgbClr val="0D2240"/>
                </a:solidFill>
              </a:rPr>
              <a:t>Frågor och svar</a:t>
            </a:r>
          </a:p>
        </p:txBody>
      </p:sp>
    </p:spTree>
    <p:extLst>
      <p:ext uri="{BB962C8B-B14F-4D97-AF65-F5344CB8AC3E}">
        <p14:creationId xmlns:p14="http://schemas.microsoft.com/office/powerpoint/2010/main" val="253800187"/>
      </p:ext>
    </p:extLst>
  </p:cSld>
  <p:clrMapOvr>
    <a:masterClrMapping/>
  </p:clrMapOvr>
  <mc:AlternateContent xmlns:mc="http://schemas.openxmlformats.org/markup-compatibility/2006" xmlns:p14="http://schemas.microsoft.com/office/powerpoint/2010/main">
    <mc:Choice Requires="p14">
      <p:transition spd="slow" p14:dur="2000" advTm="21558"/>
    </mc:Choice>
    <mc:Fallback xmlns="">
      <p:transition spd="slow" advTm="21558"/>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ckground - Solid">
            <a:extLst>
              <a:ext uri="{FF2B5EF4-FFF2-40B4-BE49-F238E27FC236}">
                <a16:creationId xmlns:a16="http://schemas.microsoft.com/office/drawing/2014/main" xmlns="" id="{AF1E1F66-097E-5942-90D2-36DCAB0E9B7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prstClr val="white">
                  <a:alpha val="44000"/>
                </a:prstClr>
              </a:solidFill>
            </a:endParaRPr>
          </a:p>
        </p:txBody>
      </p:sp>
      <p:sp>
        <p:nvSpPr>
          <p:cNvPr id="7" name="Rectangle 6">
            <a:extLst>
              <a:ext uri="{FF2B5EF4-FFF2-40B4-BE49-F238E27FC236}">
                <a16:creationId xmlns:a16="http://schemas.microsoft.com/office/drawing/2014/main" xmlns="" id="{A951C28D-E001-D84B-BCD0-F90BB22F7307}"/>
              </a:ext>
            </a:extLst>
          </p:cNvPr>
          <p:cNvSpPr/>
          <p:nvPr/>
        </p:nvSpPr>
        <p:spPr>
          <a:xfrm>
            <a:off x="0" y="952423"/>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8" name="Text Placeholder 18">
            <a:extLst>
              <a:ext uri="{FF2B5EF4-FFF2-40B4-BE49-F238E27FC236}">
                <a16:creationId xmlns:a16="http://schemas.microsoft.com/office/drawing/2014/main" xmlns="" id="{C2D2994A-F622-164E-8907-BFB293F0F882}"/>
              </a:ext>
            </a:extLst>
          </p:cNvPr>
          <p:cNvSpPr txBox="1">
            <a:spLocks/>
          </p:cNvSpPr>
          <p:nvPr/>
        </p:nvSpPr>
        <p:spPr>
          <a:xfrm>
            <a:off x="685800" y="915049"/>
            <a:ext cx="898881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3200">
                <a:solidFill>
                  <a:prstClr val="white"/>
                </a:solidFill>
              </a:rPr>
              <a:t>Lionkonto</a:t>
            </a:r>
          </a:p>
        </p:txBody>
      </p:sp>
      <p:sp>
        <p:nvSpPr>
          <p:cNvPr id="9" name="Page Number - Blue">
            <a:extLst>
              <a:ext uri="{FF2B5EF4-FFF2-40B4-BE49-F238E27FC236}">
                <a16:creationId xmlns:a16="http://schemas.microsoft.com/office/drawing/2014/main" xmlns="" id="{9E222613-0854-A744-9436-29994C81409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prstClr val="white"/>
                </a:solidFill>
              </a:rPr>
              <a:pPr eaLnBrk="0" hangingPunct="0">
                <a:spcBef>
                  <a:spcPct val="50000"/>
                </a:spcBef>
                <a:defRPr/>
              </a:pPr>
              <a:t>4</a:t>
            </a:fld>
            <a:endParaRPr lang="en-US" sz="1000" smtClean="0">
              <a:solidFill>
                <a:prstClr val="white"/>
              </a:solidFill>
            </a:endParaRPr>
          </a:p>
        </p:txBody>
      </p:sp>
      <p:sp>
        <p:nvSpPr>
          <p:cNvPr id="10" name="Text Placeholder 8">
            <a:extLst>
              <a:ext uri="{FF2B5EF4-FFF2-40B4-BE49-F238E27FC236}">
                <a16:creationId xmlns:a16="http://schemas.microsoft.com/office/drawing/2014/main" xmlns="" id="{6D47FA3D-6ED0-834D-914A-30CB8CB87125}"/>
              </a:ext>
            </a:extLst>
          </p:cNvPr>
          <p:cNvSpPr txBox="1">
            <a:spLocks/>
          </p:cNvSpPr>
          <p:nvPr/>
        </p:nvSpPr>
        <p:spPr>
          <a:xfrm>
            <a:off x="4500017" y="1360092"/>
            <a:ext cx="7530790" cy="524143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684208" indent="-457200">
              <a:spcBef>
                <a:spcPts val="2000"/>
              </a:spcBef>
              <a:spcAft>
                <a:spcPts val="1000"/>
              </a:spcAft>
              <a:buClr>
                <a:srgbClr val="EBB700"/>
              </a:buClr>
              <a:buSzPct val="100000"/>
              <a:buFont typeface="Arial" pitchFamily="34" charset="0"/>
              <a:buChar char="•"/>
            </a:pPr>
            <a:r>
              <a:rPr lang="sv-SE" sz="2000" dirty="0">
                <a:solidFill>
                  <a:prstClr val="white"/>
                </a:solidFill>
              </a:rPr>
              <a:t>Ditt </a:t>
            </a:r>
            <a:r>
              <a:rPr lang="sv-SE" sz="2000" dirty="0" err="1">
                <a:solidFill>
                  <a:prstClr val="white"/>
                </a:solidFill>
              </a:rPr>
              <a:t>lionkonto</a:t>
            </a:r>
            <a:r>
              <a:rPr lang="sv-SE" sz="2000" dirty="0">
                <a:solidFill>
                  <a:prstClr val="white"/>
                </a:solidFill>
              </a:rPr>
              <a:t> ger dig behörighet till alla Lions Clubs Internationals applikationer genom en uppsättning inloggningsuppgifter.</a:t>
            </a:r>
          </a:p>
          <a:p>
            <a:pPr marL="684208" indent="-457200">
              <a:spcBef>
                <a:spcPts val="2000"/>
              </a:spcBef>
              <a:spcAft>
                <a:spcPts val="1000"/>
              </a:spcAft>
              <a:buClr>
                <a:srgbClr val="EBB700"/>
              </a:buClr>
              <a:buSzPct val="100000"/>
              <a:buFont typeface="Arial" pitchFamily="34" charset="0"/>
              <a:buChar char="•"/>
            </a:pPr>
            <a:r>
              <a:rPr lang="sv-SE" sz="2000" dirty="0">
                <a:solidFill>
                  <a:prstClr val="white"/>
                </a:solidFill>
              </a:rPr>
              <a:t>Din inloggningsinformation ger dig behörighet till:</a:t>
            </a:r>
          </a:p>
          <a:p>
            <a:pPr marL="1423949" lvl="3" indent="-285750">
              <a:buClr>
                <a:srgbClr val="EBB700"/>
              </a:buClr>
              <a:buFont typeface="Arial" pitchFamily="34" charset="0"/>
              <a:buChar char="•"/>
            </a:pPr>
            <a:r>
              <a:rPr lang="sv-SE" sz="1600" dirty="0">
                <a:solidFill>
                  <a:prstClr val="white"/>
                </a:solidFill>
              </a:rPr>
              <a:t>MyLCI</a:t>
            </a:r>
          </a:p>
          <a:p>
            <a:pPr marL="1423949" lvl="3" indent="-285750">
              <a:buClr>
                <a:srgbClr val="EBB700"/>
              </a:buClr>
              <a:buFont typeface="Arial" pitchFamily="34" charset="0"/>
              <a:buChar char="•"/>
            </a:pPr>
            <a:r>
              <a:rPr lang="sv-SE" sz="1600" dirty="0">
                <a:solidFill>
                  <a:prstClr val="white"/>
                </a:solidFill>
              </a:rPr>
              <a:t>MyLion</a:t>
            </a:r>
          </a:p>
          <a:p>
            <a:pPr marL="1423949" lvl="3" indent="-285750">
              <a:buClr>
                <a:srgbClr val="EBB700"/>
              </a:buClr>
              <a:buFont typeface="Arial" pitchFamily="34" charset="0"/>
              <a:buChar char="•"/>
            </a:pPr>
            <a:r>
              <a:rPr lang="sv-SE" sz="1600" dirty="0">
                <a:solidFill>
                  <a:prstClr val="white"/>
                </a:solidFill>
              </a:rPr>
              <a:t>LCI:s butik</a:t>
            </a:r>
          </a:p>
          <a:p>
            <a:pPr marL="1423949" lvl="3" indent="-285750">
              <a:buClr>
                <a:srgbClr val="EBB700"/>
              </a:buClr>
              <a:buFont typeface="Arial" pitchFamily="34" charset="0"/>
              <a:buChar char="•"/>
            </a:pPr>
            <a:r>
              <a:rPr lang="sv-SE" sz="1600" dirty="0">
                <a:solidFill>
                  <a:prstClr val="white"/>
                </a:solidFill>
              </a:rPr>
              <a:t>Framtida applikationer</a:t>
            </a:r>
          </a:p>
          <a:p>
            <a:pPr marL="684208" indent="-457200">
              <a:spcBef>
                <a:spcPts val="2000"/>
              </a:spcBef>
              <a:spcAft>
                <a:spcPts val="1000"/>
              </a:spcAft>
              <a:buClr>
                <a:srgbClr val="EBB700"/>
              </a:buClr>
              <a:buSzPct val="100000"/>
              <a:buFont typeface="Arial" pitchFamily="34" charset="0"/>
              <a:buChar char="•"/>
            </a:pPr>
            <a:r>
              <a:rPr lang="sv-SE" sz="2000" i="1" dirty="0">
                <a:solidFill>
                  <a:prstClr val="white"/>
                </a:solidFill>
              </a:rPr>
              <a:t>MyLion-användare: </a:t>
            </a:r>
            <a:r>
              <a:rPr lang="sv-SE" sz="2000" dirty="0">
                <a:solidFill>
                  <a:prstClr val="white"/>
                </a:solidFill>
              </a:rPr>
              <a:t>Era inloggningsuppgifter till MyLion är nu ert </a:t>
            </a:r>
            <a:r>
              <a:rPr lang="sv-SE" sz="2000" dirty="0" err="1">
                <a:solidFill>
                  <a:prstClr val="white"/>
                </a:solidFill>
              </a:rPr>
              <a:t>lionkonto</a:t>
            </a:r>
            <a:r>
              <a:rPr lang="sv-SE" sz="2000" dirty="0">
                <a:solidFill>
                  <a:prstClr val="white"/>
                </a:solidFill>
              </a:rPr>
              <a:t>. Ni behöver inte göra någonting.</a:t>
            </a:r>
          </a:p>
          <a:p>
            <a:pPr marL="684208" indent="-457200">
              <a:spcBef>
                <a:spcPts val="2000"/>
              </a:spcBef>
              <a:spcAft>
                <a:spcPts val="1000"/>
              </a:spcAft>
              <a:buClr>
                <a:srgbClr val="EBB700"/>
              </a:buClr>
              <a:buSzPct val="100000"/>
              <a:buFont typeface="Arial" pitchFamily="34" charset="0"/>
              <a:buChar char="•"/>
            </a:pPr>
            <a:r>
              <a:rPr lang="sv-SE" sz="2000" i="1" dirty="0">
                <a:solidFill>
                  <a:prstClr val="white"/>
                </a:solidFill>
              </a:rPr>
              <a:t>MyLCI-användare: </a:t>
            </a:r>
            <a:r>
              <a:rPr lang="sv-SE" sz="2000" dirty="0">
                <a:solidFill>
                  <a:prstClr val="white"/>
                </a:solidFill>
              </a:rPr>
              <a:t>Registrera er idag om ni ännu inte har registrerat er för MyLion. Inloggningsuppgifterna kommer att vara ert </a:t>
            </a:r>
            <a:r>
              <a:rPr lang="sv-SE" sz="2000" dirty="0" err="1">
                <a:solidFill>
                  <a:prstClr val="white"/>
                </a:solidFill>
              </a:rPr>
              <a:t>lionkonto</a:t>
            </a:r>
            <a:r>
              <a:rPr lang="sv-SE" sz="2000" dirty="0">
                <a:solidFill>
                  <a:prstClr val="white"/>
                </a:solidFill>
              </a:rPr>
              <a:t>.</a:t>
            </a:r>
          </a:p>
          <a:p>
            <a:pPr marL="1138199" lvl="3" indent="0">
              <a:buClr>
                <a:srgbClr val="EBB700"/>
              </a:buClr>
              <a:buFont typeface="Arial" pitchFamily="34" charset="0"/>
              <a:buNone/>
            </a:pPr>
            <a:endParaRPr lang="en-US" sz="1600" dirty="0">
              <a:solidFill>
                <a:prstClr val="white"/>
              </a:solidFill>
            </a:endParaRPr>
          </a:p>
          <a:p>
            <a:pPr marL="1371600" lvl="1" indent="-457200">
              <a:spcBef>
                <a:spcPts val="2000"/>
              </a:spcBef>
              <a:spcAft>
                <a:spcPts val="1000"/>
              </a:spcAft>
              <a:buClr>
                <a:srgbClr val="EBB700"/>
              </a:buClr>
              <a:buSzPct val="100000"/>
              <a:buFont typeface="Arial" panose="020B0604020202020204" pitchFamily="34" charset="0"/>
              <a:buChar char="•"/>
            </a:pPr>
            <a:endParaRPr lang="en-US" sz="2000" dirty="0">
              <a:solidFill>
                <a:prstClr val="white"/>
              </a:solidFill>
            </a:endParaRPr>
          </a:p>
        </p:txBody>
      </p:sp>
      <p:pic>
        <p:nvPicPr>
          <p:cNvPr id="2" name="Picture 1"/>
          <p:cNvPicPr>
            <a:picLocks noChangeAspect="1"/>
          </p:cNvPicPr>
          <p:nvPr/>
        </p:nvPicPr>
        <p:blipFill>
          <a:blip r:embed="rId3"/>
          <a:stretch>
            <a:fillRect/>
          </a:stretch>
        </p:blipFill>
        <p:spPr>
          <a:xfrm>
            <a:off x="735692" y="1821474"/>
            <a:ext cx="2338620" cy="2294817"/>
          </a:xfrm>
          <a:prstGeom prst="rect">
            <a:avLst/>
          </a:prstGeom>
          <a:blipFill dpi="0" rotWithShape="1">
            <a:blip r:embed="rId4">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pic>
      <p:pic>
        <p:nvPicPr>
          <p:cNvPr id="4" name="Picture 3"/>
          <p:cNvPicPr>
            <a:picLocks noChangeAspect="1"/>
          </p:cNvPicPr>
          <p:nvPr/>
        </p:nvPicPr>
        <p:blipFill>
          <a:blip r:embed="rId5"/>
          <a:stretch>
            <a:fillRect/>
          </a:stretch>
        </p:blipFill>
        <p:spPr>
          <a:xfrm>
            <a:off x="1225435" y="2421084"/>
            <a:ext cx="2423376" cy="2420716"/>
          </a:xfrm>
          <a:prstGeom prst="rect">
            <a:avLst/>
          </a:prstGeom>
        </p:spPr>
      </p:pic>
      <p:pic>
        <p:nvPicPr>
          <p:cNvPr id="3" name="Picture 2"/>
          <p:cNvPicPr>
            <a:picLocks noChangeAspect="1"/>
          </p:cNvPicPr>
          <p:nvPr/>
        </p:nvPicPr>
        <p:blipFill rotWithShape="1">
          <a:blip r:embed="rId6"/>
          <a:srcRect b="961"/>
          <a:stretch/>
        </p:blipFill>
        <p:spPr>
          <a:xfrm>
            <a:off x="2000205" y="3307763"/>
            <a:ext cx="2338620" cy="2342566"/>
          </a:xfrm>
          <a:prstGeom prst="rect">
            <a:avLst/>
          </a:prstGeom>
          <a:blipFill dpi="0" rotWithShape="1">
            <a:blip r:embed="rId4">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pic>
      <p:sp>
        <p:nvSpPr>
          <p:cNvPr id="11" name="TextBox 10">
            <a:extLst>
              <a:ext uri="{FF2B5EF4-FFF2-40B4-BE49-F238E27FC236}">
                <a16:creationId xmlns:a16="http://schemas.microsoft.com/office/drawing/2014/main" xmlns="" id="{29719075-B0AD-8546-BCA6-E5F79E5DA933}"/>
              </a:ext>
            </a:extLst>
          </p:cNvPr>
          <p:cNvSpPr txBox="1"/>
          <p:nvPr/>
        </p:nvSpPr>
        <p:spPr>
          <a:xfrm>
            <a:off x="1091803" y="5902792"/>
            <a:ext cx="3063208" cy="276999"/>
          </a:xfrm>
          <a:prstGeom prst="rect">
            <a:avLst/>
          </a:prstGeom>
          <a:noFill/>
        </p:spPr>
        <p:txBody>
          <a:bodyPr wrap="square" rtlCol="0">
            <a:spAutoFit/>
          </a:bodyPr>
          <a:lstStyle/>
          <a:p>
            <a:r>
              <a:rPr lang="sv-SE" sz="1200" i="1">
                <a:solidFill>
                  <a:srgbClr val="FFC000"/>
                </a:solidFill>
                <a:latin typeface="Calibri" panose="020F0502020204030204"/>
              </a:rPr>
              <a:t>Få behörighet till MyLCI, MyLion, LCI:s butik och mer.</a:t>
            </a:r>
          </a:p>
        </p:txBody>
      </p:sp>
    </p:spTree>
    <p:extLst>
      <p:ext uri="{BB962C8B-B14F-4D97-AF65-F5344CB8AC3E}">
        <p14:creationId xmlns:p14="http://schemas.microsoft.com/office/powerpoint/2010/main" val="2576160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 xmlns:a16="http://schemas.microsoft.com/office/drawing/2014/main"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14" name="Freeform 13">
            <a:extLst>
              <a:ext uri="{FF2B5EF4-FFF2-40B4-BE49-F238E27FC236}">
                <a16:creationId xmlns="" xmlns:a16="http://schemas.microsoft.com/office/drawing/2014/main" id="{6718A771-B3F1-0545-9A92-E832D1BB8829}"/>
              </a:ext>
            </a:extLst>
          </p:cNvPr>
          <p:cNvSpPr/>
          <p:nvPr/>
        </p:nvSpPr>
        <p:spPr>
          <a:xfrm rot="16200000" flipV="1">
            <a:off x="-769731" y="769732"/>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fontAlgn="auto">
              <a:spcBef>
                <a:spcPts val="0"/>
              </a:spcBef>
              <a:spcAft>
                <a:spcPts val="0"/>
              </a:spcAft>
            </a:pPr>
            <a:r>
              <a:rPr lang="sv-SE">
                <a:solidFill>
                  <a:prstClr val="white">
                    <a:alpha val="44000"/>
                  </a:prstClr>
                </a:solidFill>
              </a:rPr>
              <a:t>m</a:t>
            </a:r>
          </a:p>
        </p:txBody>
      </p:sp>
      <p:pic>
        <p:nvPicPr>
          <p:cNvPr id="5" name="Emblem - White">
            <a:extLst>
              <a:ext uri="{FF2B5EF4-FFF2-40B4-BE49-F238E27FC236}">
                <a16:creationId xmlns="" xmlns:a16="http://schemas.microsoft.com/office/drawing/2014/main" id="{ACA0C2C4-B706-7D48-A34A-56AD629954B9}"/>
              </a:ext>
            </a:extLst>
          </p:cNvPr>
          <p:cNvPicPr>
            <a:picLocks noChangeAspect="1"/>
          </p:cNvPicPr>
          <p:nvPr/>
        </p:nvPicPr>
        <p:blipFill rotWithShape="1">
          <a:blip r:embed="rId3">
            <a:alphaModFix amt="2000"/>
          </a:blip>
          <a:srcRect r="22419" b="12347"/>
          <a:stretch/>
        </p:blipFill>
        <p:spPr>
          <a:xfrm>
            <a:off x="6999110" y="1311075"/>
            <a:ext cx="5181601" cy="5546926"/>
          </a:xfrm>
          <a:prstGeom prst="rect">
            <a:avLst/>
          </a:prstGeom>
        </p:spPr>
      </p:pic>
      <p:sp>
        <p:nvSpPr>
          <p:cNvPr id="8" name="Page Number - White">
            <a:extLst>
              <a:ext uri="{FF2B5EF4-FFF2-40B4-BE49-F238E27FC236}">
                <a16:creationId xmlns="" xmlns:a16="http://schemas.microsoft.com/office/drawing/2014/main"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5</a:t>
            </a:fld>
            <a:endParaRPr lang="en-US" sz="1000" smtClean="0">
              <a:solidFill>
                <a:prstClr val="white"/>
              </a:solidFill>
            </a:endParaRPr>
          </a:p>
        </p:txBody>
      </p:sp>
      <p:sp>
        <p:nvSpPr>
          <p:cNvPr id="17" name="TextBox 16">
            <a:extLst>
              <a:ext uri="{FF2B5EF4-FFF2-40B4-BE49-F238E27FC236}">
                <a16:creationId xmlns="" xmlns:a16="http://schemas.microsoft.com/office/drawing/2014/main" id="{29719075-B0AD-8546-BCA6-E5F79E5DA933}"/>
              </a:ext>
            </a:extLst>
          </p:cNvPr>
          <p:cNvSpPr txBox="1"/>
          <p:nvPr/>
        </p:nvSpPr>
        <p:spPr>
          <a:xfrm>
            <a:off x="519584" y="5754394"/>
            <a:ext cx="3063208" cy="646331"/>
          </a:xfrm>
          <a:prstGeom prst="rect">
            <a:avLst/>
          </a:prstGeom>
          <a:noFill/>
        </p:spPr>
        <p:txBody>
          <a:bodyPr wrap="square" rtlCol="0">
            <a:spAutoFit/>
          </a:bodyPr>
          <a:lstStyle/>
          <a:p>
            <a:pPr fontAlgn="auto">
              <a:spcBef>
                <a:spcPts val="0"/>
              </a:spcBef>
              <a:spcAft>
                <a:spcPts val="0"/>
              </a:spcAft>
            </a:pPr>
            <a:r>
              <a:rPr lang="sv-SE" sz="1200" i="1">
                <a:solidFill>
                  <a:srgbClr val="EBB700"/>
                </a:solidFill>
                <a:latin typeface="Calibri" panose="020F0502020204030204"/>
              </a:rPr>
              <a:t>MyLion kommer att ersätta MyLCI:s serviceaktivitetsrapport från och med den 1 juli 2019.  Alla andra funktioner i MyLCI kommer att vara desamma.</a:t>
            </a:r>
          </a:p>
        </p:txBody>
      </p:sp>
      <p:sp>
        <p:nvSpPr>
          <p:cNvPr id="11" name="Title 1"/>
          <p:cNvSpPr txBox="1">
            <a:spLocks/>
          </p:cNvSpPr>
          <p:nvPr/>
        </p:nvSpPr>
        <p:spPr>
          <a:xfrm>
            <a:off x="7465105" y="854715"/>
            <a:ext cx="3249668" cy="13042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6000" b="1">
                <a:solidFill>
                  <a:prstClr val="white"/>
                </a:solidFill>
                <a:latin typeface="Arial" charset="0"/>
                <a:ea typeface="Arial" charset="0"/>
                <a:cs typeface="Arial" charset="0"/>
              </a:rPr>
              <a:t>MyLion</a:t>
            </a:r>
          </a:p>
        </p:txBody>
      </p:sp>
      <p:sp>
        <p:nvSpPr>
          <p:cNvPr id="12" name="Rectangle 11"/>
          <p:cNvSpPr/>
          <p:nvPr/>
        </p:nvSpPr>
        <p:spPr>
          <a:xfrm>
            <a:off x="7571206" y="2353779"/>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solidFill>
            </a:endParaRPr>
          </a:p>
        </p:txBody>
      </p:sp>
      <p:sp>
        <p:nvSpPr>
          <p:cNvPr id="20" name="Title 1">
            <a:extLst>
              <a:ext uri="{FF2B5EF4-FFF2-40B4-BE49-F238E27FC236}">
                <a16:creationId xmlns="" xmlns:a16="http://schemas.microsoft.com/office/drawing/2014/main" id="{17B240BB-0148-1648-AF92-E0D85AB1CB63}"/>
              </a:ext>
            </a:extLst>
          </p:cNvPr>
          <p:cNvSpPr txBox="1">
            <a:spLocks/>
          </p:cNvSpPr>
          <p:nvPr/>
        </p:nvSpPr>
        <p:spPr>
          <a:xfrm>
            <a:off x="7203204" y="2748719"/>
            <a:ext cx="4349770" cy="3162279"/>
          </a:xfrm>
          <a:prstGeom prst="rect">
            <a:avLst/>
          </a:prstGeom>
        </p:spPr>
        <p:txBody>
          <a:bodyPr anchor="t">
            <a:normAutofit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560070" lvl="1" indent="-285750">
              <a:lnSpc>
                <a:spcPct val="105000"/>
              </a:lnSpc>
              <a:spcAft>
                <a:spcPts val="1200"/>
              </a:spcAft>
              <a:buFont typeface="Arial" pitchFamily="34" charset="0"/>
              <a:buChar char="•"/>
            </a:pPr>
            <a:r>
              <a:rPr lang="sv-SE" sz="1800" b="1" dirty="0">
                <a:solidFill>
                  <a:prstClr val="white"/>
                </a:solidFill>
                <a:ea typeface="Arial" charset="0"/>
                <a:cs typeface="Arial" charset="0"/>
              </a:rPr>
              <a:t>Planera, bjud in och dela serviceaktiviteter </a:t>
            </a:r>
            <a:r>
              <a:rPr lang="sv-SE" sz="1800" dirty="0">
                <a:solidFill>
                  <a:prstClr val="white"/>
                </a:solidFill>
                <a:ea typeface="Arial" charset="0"/>
                <a:cs typeface="Arial" charset="0"/>
              </a:rPr>
              <a:t>med er klubb.</a:t>
            </a:r>
          </a:p>
          <a:p>
            <a:pPr marL="560070" lvl="1" indent="-285750">
              <a:lnSpc>
                <a:spcPct val="105000"/>
              </a:lnSpc>
              <a:spcAft>
                <a:spcPts val="1200"/>
              </a:spcAft>
              <a:buFont typeface="Arial" pitchFamily="34" charset="0"/>
              <a:buChar char="•"/>
            </a:pPr>
            <a:r>
              <a:rPr lang="sv-SE" sz="1800" b="1" dirty="0">
                <a:solidFill>
                  <a:prstClr val="white"/>
                </a:solidFill>
                <a:ea typeface="Arial" charset="0"/>
                <a:cs typeface="Arial" charset="0"/>
              </a:rPr>
              <a:t>Inrapportera</a:t>
            </a:r>
            <a:r>
              <a:rPr lang="sv-SE" sz="1800" dirty="0">
                <a:solidFill>
                  <a:prstClr val="white"/>
                </a:solidFill>
                <a:ea typeface="Arial" charset="0"/>
                <a:cs typeface="Arial" charset="0"/>
              </a:rPr>
              <a:t> serviceaktiviteter om </a:t>
            </a:r>
            <a:r>
              <a:rPr lang="sv-SE" sz="1800" dirty="0" smtClean="0">
                <a:solidFill>
                  <a:prstClr val="white"/>
                </a:solidFill>
                <a:ea typeface="Arial" charset="0"/>
                <a:cs typeface="Arial" charset="0"/>
              </a:rPr>
              <a:t>ni är </a:t>
            </a:r>
            <a:r>
              <a:rPr lang="sv-SE" sz="1800" dirty="0">
                <a:solidFill>
                  <a:prstClr val="white"/>
                </a:solidFill>
                <a:ea typeface="Arial" charset="0"/>
                <a:cs typeface="Arial" charset="0"/>
              </a:rPr>
              <a:t>en tjänsteman.</a:t>
            </a:r>
          </a:p>
          <a:p>
            <a:pPr marL="560070" lvl="1" indent="-285750">
              <a:lnSpc>
                <a:spcPct val="105000"/>
              </a:lnSpc>
              <a:spcAft>
                <a:spcPts val="1200"/>
              </a:spcAft>
              <a:buFont typeface="Arial" pitchFamily="34" charset="0"/>
              <a:buChar char="•"/>
            </a:pPr>
            <a:r>
              <a:rPr lang="sv-SE" sz="1800" b="1" dirty="0">
                <a:solidFill>
                  <a:prstClr val="white"/>
                </a:solidFill>
                <a:ea typeface="Arial" charset="0"/>
                <a:cs typeface="Arial" charset="0"/>
              </a:rPr>
              <a:t>Hitta, skapa kontakt och chatta</a:t>
            </a:r>
            <a:r>
              <a:rPr lang="sv-SE" sz="1800" dirty="0">
                <a:solidFill>
                  <a:prstClr val="white"/>
                </a:solidFill>
                <a:ea typeface="Arial" charset="0"/>
                <a:cs typeface="Arial" charset="0"/>
              </a:rPr>
              <a:t> med Lions och Leos från hela världen.</a:t>
            </a:r>
          </a:p>
          <a:p>
            <a:pPr marL="560070" lvl="1" indent="-285750">
              <a:lnSpc>
                <a:spcPct val="105000"/>
              </a:lnSpc>
              <a:spcAft>
                <a:spcPts val="1200"/>
              </a:spcAft>
              <a:buFont typeface="Arial" pitchFamily="34" charset="0"/>
              <a:buChar char="•"/>
            </a:pPr>
            <a:r>
              <a:rPr lang="sv-SE" sz="1800" b="1" dirty="0">
                <a:solidFill>
                  <a:prstClr val="white"/>
                </a:solidFill>
                <a:ea typeface="Arial" charset="0"/>
                <a:cs typeface="Arial" charset="0"/>
              </a:rPr>
              <a:t>Se viktiga rapporter</a:t>
            </a:r>
            <a:r>
              <a:rPr lang="sv-SE" sz="1800" dirty="0">
                <a:solidFill>
                  <a:prstClr val="white"/>
                </a:solidFill>
                <a:ea typeface="Arial" charset="0"/>
                <a:cs typeface="Arial" charset="0"/>
              </a:rPr>
              <a:t> om klubbens, distriktets, multipeldistriktets hjälpinsatser etc.</a:t>
            </a:r>
          </a:p>
        </p:txBody>
      </p:sp>
      <p:pic>
        <p:nvPicPr>
          <p:cNvPr id="4" name="Picture 3">
            <a:extLst>
              <a:ext uri="{FF2B5EF4-FFF2-40B4-BE49-F238E27FC236}">
                <a16:creationId xmlns="" xmlns:a16="http://schemas.microsoft.com/office/drawing/2014/main" id="{238BF956-C5CF-E54A-8D16-4BDD31C4E8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4"/>
          <a:stretch/>
        </p:blipFill>
        <p:spPr>
          <a:xfrm>
            <a:off x="-212436" y="854715"/>
            <a:ext cx="8206927" cy="4554444"/>
          </a:xfrm>
          <a:prstGeom prst="rect">
            <a:avLst/>
          </a:prstGeom>
        </p:spPr>
      </p:pic>
    </p:spTree>
    <p:extLst>
      <p:ext uri="{BB962C8B-B14F-4D97-AF65-F5344CB8AC3E}">
        <p14:creationId xmlns:p14="http://schemas.microsoft.com/office/powerpoint/2010/main" val="1602337836"/>
      </p:ext>
    </p:extLst>
  </p:cSld>
  <p:clrMapOvr>
    <a:masterClrMapping/>
  </p:clrMapOvr>
  <mc:AlternateContent xmlns:mc="http://schemas.openxmlformats.org/markup-compatibility/2006" xmlns:p14="http://schemas.microsoft.com/office/powerpoint/2010/main">
    <mc:Choice Requires="p14">
      <p:transition spd="slow" p14:dur="2000" advTm="52327"/>
    </mc:Choice>
    <mc:Fallback xmlns="">
      <p:transition spd="slow" advTm="52327"/>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ckground - Solid">
            <a:extLst>
              <a:ext uri="{FF2B5EF4-FFF2-40B4-BE49-F238E27FC236}">
                <a16:creationId xmlns="" xmlns:a16="http://schemas.microsoft.com/office/drawing/2014/main" id="{AF1E1F66-097E-5942-90D2-36DCAB0E9B7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7" name="Rectangle 6">
            <a:extLst>
              <a:ext uri="{FF2B5EF4-FFF2-40B4-BE49-F238E27FC236}">
                <a16:creationId xmlns="" xmlns:a16="http://schemas.microsoft.com/office/drawing/2014/main" id="{A951C28D-E001-D84B-BCD0-F90BB22F7307}"/>
              </a:ext>
            </a:extLst>
          </p:cNvPr>
          <p:cNvSpPr/>
          <p:nvPr/>
        </p:nvSpPr>
        <p:spPr>
          <a:xfrm>
            <a:off x="0" y="952423"/>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srgbClr val="EBB700"/>
              </a:solidFill>
              <a:latin typeface="Arial" charset="0"/>
              <a:ea typeface="Arial" charset="0"/>
              <a:cs typeface="Arial" charset="0"/>
            </a:endParaRPr>
          </a:p>
        </p:txBody>
      </p:sp>
      <p:sp>
        <p:nvSpPr>
          <p:cNvPr id="8" name="Text Placeholder 18">
            <a:extLst>
              <a:ext uri="{FF2B5EF4-FFF2-40B4-BE49-F238E27FC236}">
                <a16:creationId xmlns="" xmlns:a16="http://schemas.microsoft.com/office/drawing/2014/main" id="{C2D2994A-F622-164E-8907-BFB293F0F882}"/>
              </a:ext>
            </a:extLst>
          </p:cNvPr>
          <p:cNvSpPr txBox="1">
            <a:spLocks/>
          </p:cNvSpPr>
          <p:nvPr/>
        </p:nvSpPr>
        <p:spPr>
          <a:xfrm>
            <a:off x="685800" y="915049"/>
            <a:ext cx="898881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3200">
                <a:solidFill>
                  <a:prstClr val="white"/>
                </a:solidFill>
              </a:rPr>
              <a:t>Vad bör jag känna till om MyLion?</a:t>
            </a:r>
          </a:p>
        </p:txBody>
      </p:sp>
      <p:sp>
        <p:nvSpPr>
          <p:cNvPr id="9" name="Page Number - Blue">
            <a:extLst>
              <a:ext uri="{FF2B5EF4-FFF2-40B4-BE49-F238E27FC236}">
                <a16:creationId xmlns="" xmlns:a16="http://schemas.microsoft.com/office/drawing/2014/main" id="{9E222613-0854-A744-9436-29994C81409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6</a:t>
            </a:fld>
            <a:endParaRPr lang="en-US" sz="1000" smtClean="0">
              <a:solidFill>
                <a:prstClr val="white"/>
              </a:solidFill>
            </a:endParaRPr>
          </a:p>
        </p:txBody>
      </p:sp>
      <p:sp>
        <p:nvSpPr>
          <p:cNvPr id="10" name="Text Placeholder 8">
            <a:extLst>
              <a:ext uri="{FF2B5EF4-FFF2-40B4-BE49-F238E27FC236}">
                <a16:creationId xmlns="" xmlns:a16="http://schemas.microsoft.com/office/drawing/2014/main" id="{6D47FA3D-6ED0-834D-914A-30CB8CB87125}"/>
              </a:ext>
            </a:extLst>
          </p:cNvPr>
          <p:cNvSpPr txBox="1">
            <a:spLocks/>
          </p:cNvSpPr>
          <p:nvPr/>
        </p:nvSpPr>
        <p:spPr>
          <a:xfrm>
            <a:off x="1730578" y="1828800"/>
            <a:ext cx="8730843" cy="3840541"/>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371600" lvl="1" indent="-457200">
              <a:spcBef>
                <a:spcPts val="2000"/>
              </a:spcBef>
              <a:spcAft>
                <a:spcPts val="1000"/>
              </a:spcAft>
              <a:buClr>
                <a:srgbClr val="EBB700"/>
              </a:buClr>
              <a:buSzPct val="100000"/>
              <a:buFont typeface="+mj-lt"/>
              <a:buAutoNum type="arabicPeriod"/>
            </a:pPr>
            <a:r>
              <a:rPr lang="sv-SE" sz="2400">
                <a:solidFill>
                  <a:prstClr val="white"/>
                </a:solidFill>
              </a:rPr>
              <a:t>MyLion förbättras ständigt.</a:t>
            </a:r>
          </a:p>
          <a:p>
            <a:pPr marL="1884313" lvl="4" indent="-285750">
              <a:buClr>
                <a:srgbClr val="EBB700"/>
              </a:buClr>
              <a:buFont typeface="Arial" pitchFamily="34" charset="0"/>
              <a:buChar char="•"/>
            </a:pPr>
            <a:r>
              <a:rPr lang="sv-SE">
                <a:solidFill>
                  <a:prstClr val="white"/>
                </a:solidFill>
              </a:rPr>
              <a:t>MyLion testades av över 300 Lions och Leos och vi fortsätter att utveckla plattformen baserat på återkoppling från användare.</a:t>
            </a:r>
          </a:p>
          <a:p>
            <a:pPr marL="1371600" lvl="1" indent="-457200">
              <a:spcBef>
                <a:spcPts val="2000"/>
              </a:spcBef>
              <a:spcAft>
                <a:spcPts val="1000"/>
              </a:spcAft>
              <a:buClr>
                <a:srgbClr val="EBB700"/>
              </a:buClr>
              <a:buSzPct val="100000"/>
              <a:buFont typeface="+mj-lt"/>
              <a:buAutoNum type="arabicPeriod"/>
            </a:pPr>
            <a:r>
              <a:rPr lang="sv-SE" sz="2400">
                <a:solidFill>
                  <a:prstClr val="white"/>
                </a:solidFill>
              </a:rPr>
              <a:t>MyLion kommer att ersätta MyLCI:s serviceaktivitetsrapport från och med den 1 juli 2019.</a:t>
            </a:r>
          </a:p>
          <a:p>
            <a:pPr marL="1884313" lvl="4" indent="-285750">
              <a:buClr>
                <a:srgbClr val="EBB700"/>
              </a:buClr>
              <a:buSzPct val="100000"/>
              <a:buFont typeface="Arial" pitchFamily="34" charset="0"/>
              <a:buChar char="•"/>
            </a:pPr>
            <a:r>
              <a:rPr lang="sv-SE">
                <a:solidFill>
                  <a:prstClr val="white"/>
                </a:solidFill>
              </a:rPr>
              <a:t>Webbseminarier, MyLion verktygslådor och andra resurser kommer att finnas som stöd.</a:t>
            </a:r>
          </a:p>
          <a:p>
            <a:pPr marL="1371600" lvl="1" indent="-457200">
              <a:spcBef>
                <a:spcPts val="2000"/>
              </a:spcBef>
              <a:spcAft>
                <a:spcPts val="1000"/>
              </a:spcAft>
              <a:buClr>
                <a:srgbClr val="EBB700"/>
              </a:buClr>
              <a:buSzPct val="100000"/>
              <a:buFont typeface="+mj-lt"/>
              <a:buAutoNum type="arabicPeriod"/>
            </a:pPr>
            <a:r>
              <a:rPr lang="sv-SE" sz="2400">
                <a:solidFill>
                  <a:prstClr val="white"/>
                </a:solidFill>
              </a:rPr>
              <a:t>MyLion går att besöka från alla enheter som har en webbläsare.</a:t>
            </a:r>
          </a:p>
          <a:p>
            <a:pPr marL="1884313" lvl="4" indent="-285750">
              <a:buClr>
                <a:srgbClr val="EBB700"/>
              </a:buClr>
              <a:buFont typeface="Arial" pitchFamily="34" charset="0"/>
              <a:buChar char="•"/>
            </a:pPr>
            <a:r>
              <a:rPr lang="sv-SE">
                <a:solidFill>
                  <a:prstClr val="white"/>
                </a:solidFill>
              </a:rPr>
              <a:t>Logga in på MyLion från en webbläsare.</a:t>
            </a:r>
          </a:p>
          <a:p>
            <a:pPr marL="1884313" lvl="4" indent="-285750">
              <a:buClr>
                <a:srgbClr val="EBB700"/>
              </a:buClr>
              <a:buFont typeface="Arial" pitchFamily="34" charset="0"/>
              <a:buChar char="•"/>
            </a:pPr>
            <a:r>
              <a:rPr lang="sv-SE">
                <a:solidFill>
                  <a:prstClr val="white"/>
                </a:solidFill>
              </a:rPr>
              <a:t>Ladda ner MyLion till er mobiltelefon eller platta.</a:t>
            </a:r>
          </a:p>
          <a:p>
            <a:pPr marL="1884313" lvl="4" indent="-285750">
              <a:buClr>
                <a:srgbClr val="EBB700"/>
              </a:buClr>
              <a:buSzPct val="100000"/>
              <a:buFont typeface="Arial" pitchFamily="34" charset="0"/>
              <a:buChar char="•"/>
            </a:pPr>
            <a:endParaRPr lang="en-US" dirty="0">
              <a:solidFill>
                <a:prstClr val="white"/>
              </a:solidFill>
            </a:endParaRPr>
          </a:p>
        </p:txBody>
      </p:sp>
    </p:spTree>
    <p:extLst>
      <p:ext uri="{BB962C8B-B14F-4D97-AF65-F5344CB8AC3E}">
        <p14:creationId xmlns:p14="http://schemas.microsoft.com/office/powerpoint/2010/main" val="140250693"/>
      </p:ext>
    </p:extLst>
  </p:cSld>
  <p:clrMapOvr>
    <a:masterClrMapping/>
  </p:clrMapOvr>
  <mc:AlternateContent xmlns:mc="http://schemas.openxmlformats.org/markup-compatibility/2006" xmlns:p14="http://schemas.microsoft.com/office/powerpoint/2010/main">
    <mc:Choice Requires="p14">
      <p:transition spd="slow" p14:dur="2000" advTm="78827"/>
    </mc:Choice>
    <mc:Fallback xmlns="">
      <p:transition spd="slow" advTm="78827"/>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9B3D475-E3FA-6841-9E62-9D3C5D64DE27}"/>
              </a:ext>
            </a:extLst>
          </p:cNvPr>
          <p:cNvSpPr>
            <a:spLocks noGrp="1"/>
          </p:cNvSpPr>
          <p:nvPr>
            <p:ph type="body" sz="quarter" idx="12"/>
          </p:nvPr>
        </p:nvSpPr>
        <p:spPr>
          <a:xfrm>
            <a:off x="2993574" y="2400304"/>
            <a:ext cx="6209629" cy="1778543"/>
          </a:xfrm>
        </p:spPr>
        <p:txBody>
          <a:bodyPr/>
          <a:lstStyle/>
          <a:p>
            <a:r>
              <a:rPr lang="sv-SE" sz="3200"/>
              <a:t>Varför planera?</a:t>
            </a:r>
          </a:p>
          <a:p>
            <a:r>
              <a:rPr lang="sv-SE" sz="3200"/>
              <a:t>Varför rapportera? </a:t>
            </a:r>
          </a:p>
          <a:p>
            <a:r>
              <a:rPr lang="sv-SE" sz="3200"/>
              <a:t>Varför MyLion?</a:t>
            </a:r>
          </a:p>
        </p:txBody>
      </p:sp>
      <p:sp>
        <p:nvSpPr>
          <p:cNvPr id="3" name="Rectangle 2">
            <a:extLst>
              <a:ext uri="{FF2B5EF4-FFF2-40B4-BE49-F238E27FC236}">
                <a16:creationId xmlns:a16="http://schemas.microsoft.com/office/drawing/2014/main" xmlns="" id="{AA482388-FE1D-6A46-AB43-4E219E783FBF}"/>
              </a:ext>
            </a:extLst>
          </p:cNvPr>
          <p:cNvSpPr/>
          <p:nvPr/>
        </p:nvSpPr>
        <p:spPr>
          <a:xfrm>
            <a:off x="5370872" y="4419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827808200"/>
      </p:ext>
    </p:extLst>
  </p:cSld>
  <p:clrMapOvr>
    <a:masterClrMapping/>
  </p:clrMapOvr>
  <mc:AlternateContent xmlns:mc="http://schemas.openxmlformats.org/markup-compatibility/2006" xmlns:p14="http://schemas.microsoft.com/office/powerpoint/2010/main">
    <mc:Choice Requires="p14">
      <p:transition spd="slow" p14:dur="2000" advTm="35726"/>
    </mc:Choice>
    <mc:Fallback xmlns="">
      <p:transition spd="slow" advTm="35726"/>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a:xfrm>
            <a:off x="2991186" y="685800"/>
            <a:ext cx="6209629" cy="978445"/>
          </a:xfrm>
        </p:spPr>
        <p:txBody>
          <a:bodyPr/>
          <a:lstStyle/>
          <a:p>
            <a:r>
              <a:rPr lang="sv-SE" sz="3200">
                <a:solidFill>
                  <a:srgbClr val="0A5496"/>
                </a:solidFill>
                <a:ea typeface="ヒラギノ角ゴ Pro W3" pitchFamily="125" charset="-128"/>
                <a:cs typeface="+mn-cs"/>
              </a:rPr>
              <a:t>Varför planera? </a:t>
            </a:r>
          </a:p>
        </p:txBody>
      </p:sp>
      <p:sp>
        <p:nvSpPr>
          <p:cNvPr id="5" name="Rectangle 4"/>
          <p:cNvSpPr/>
          <p:nvPr/>
        </p:nvSpPr>
        <p:spPr>
          <a:xfrm>
            <a:off x="3848528" y="2512888"/>
            <a:ext cx="6324600" cy="3508653"/>
          </a:xfrm>
          <a:prstGeom prst="rect">
            <a:avLst/>
          </a:prstGeom>
        </p:spPr>
        <p:txBody>
          <a:bodyPr wrap="square">
            <a:spAutoFit/>
          </a:bodyPr>
          <a:lstStyle/>
          <a:p>
            <a:pPr marL="457200" indent="-457200">
              <a:spcAft>
                <a:spcPts val="1200"/>
              </a:spcAft>
              <a:buFont typeface="Arial" panose="020B0604020202020204" pitchFamily="34" charset="0"/>
              <a:buChar char="•"/>
            </a:pPr>
            <a:r>
              <a:rPr lang="sv-SE" sz="3200" b="1">
                <a:solidFill>
                  <a:srgbClr val="0A5496"/>
                </a:solidFill>
                <a:latin typeface="Arial" panose="020B0604020202020204" pitchFamily="34" charset="0"/>
                <a:cs typeface="Arial" panose="020B0604020202020204" pitchFamily="34" charset="0"/>
              </a:rPr>
              <a:t>Planera tiden</a:t>
            </a:r>
          </a:p>
          <a:p>
            <a:pPr marL="457200" indent="-457200">
              <a:spcAft>
                <a:spcPts val="1200"/>
              </a:spcAft>
              <a:buFont typeface="Arial" panose="020B0604020202020204" pitchFamily="34" charset="0"/>
              <a:buChar char="•"/>
            </a:pPr>
            <a:r>
              <a:rPr lang="sv-SE" sz="3200" b="1">
                <a:solidFill>
                  <a:srgbClr val="0A5496"/>
                </a:solidFill>
                <a:latin typeface="Arial" panose="020B0604020202020204" pitchFamily="34" charset="0"/>
                <a:cs typeface="Arial" panose="020B0604020202020204" pitchFamily="34" charset="0"/>
              </a:rPr>
              <a:t>Förbättra prestationer</a:t>
            </a:r>
          </a:p>
          <a:p>
            <a:pPr marL="457200" indent="-457200">
              <a:spcAft>
                <a:spcPts val="1200"/>
              </a:spcAft>
              <a:buFont typeface="Arial" panose="020B0604020202020204" pitchFamily="34" charset="0"/>
              <a:buChar char="•"/>
            </a:pPr>
            <a:r>
              <a:rPr lang="sv-SE" sz="3200" b="1">
                <a:solidFill>
                  <a:srgbClr val="0A5496"/>
                </a:solidFill>
                <a:latin typeface="Arial" panose="020B0604020202020204" pitchFamily="34" charset="0"/>
                <a:cs typeface="Arial" panose="020B0604020202020204" pitchFamily="34" charset="0"/>
              </a:rPr>
              <a:t>Öka deltagandet</a:t>
            </a:r>
          </a:p>
          <a:p>
            <a:pPr marL="457200" indent="-457200">
              <a:spcAft>
                <a:spcPts val="1200"/>
              </a:spcAft>
              <a:buFont typeface="Arial" panose="020B0604020202020204" pitchFamily="34" charset="0"/>
              <a:buChar char="•"/>
            </a:pPr>
            <a:r>
              <a:rPr lang="sv-SE" sz="3200" b="1">
                <a:solidFill>
                  <a:srgbClr val="0A5496"/>
                </a:solidFill>
                <a:latin typeface="Arial" panose="020B0604020202020204" pitchFamily="34" charset="0"/>
                <a:cs typeface="Arial" panose="020B0604020202020204" pitchFamily="34" charset="0"/>
              </a:rPr>
              <a:t>Förenkla beslutsfattande</a:t>
            </a:r>
          </a:p>
          <a:p>
            <a:endParaRPr lang="en-US" b="1" dirty="0">
              <a:solidFill>
                <a:srgbClr val="000000"/>
              </a:solidFill>
              <a:latin typeface="HelveticaNeueLT Std"/>
            </a:endParaRPr>
          </a:p>
          <a:p>
            <a:r>
              <a:rPr lang="sv-SE" b="1">
                <a:solidFill>
                  <a:srgbClr val="000000"/>
                </a:solidFill>
                <a:latin typeface="HelveticaNeueLT Std"/>
              </a:rPr>
              <a:t> </a:t>
            </a:r>
          </a:p>
          <a:p>
            <a:endParaRPr lang="en-US" b="1" dirty="0"/>
          </a:p>
        </p:txBody>
      </p:sp>
      <p:pic>
        <p:nvPicPr>
          <p:cNvPr id="4" name="Picture 3">
            <a:extLst>
              <a:ext uri="{FF2B5EF4-FFF2-40B4-BE49-F238E27FC236}">
                <a16:creationId xmlns="" xmlns:a16="http://schemas.microsoft.com/office/drawing/2014/main" id="{C3C78343-7E3D-C145-9FA9-888F73039543}"/>
              </a:ext>
            </a:extLst>
          </p:cNvPr>
          <p:cNvPicPr>
            <a:picLocks noChangeAspect="1"/>
          </p:cNvPicPr>
          <p:nvPr/>
        </p:nvPicPr>
        <p:blipFill>
          <a:blip r:embed="rId3"/>
          <a:stretch>
            <a:fillRect/>
          </a:stretch>
        </p:blipFill>
        <p:spPr>
          <a:xfrm>
            <a:off x="9906000" y="0"/>
            <a:ext cx="2286000" cy="2286000"/>
          </a:xfrm>
          <a:prstGeom prst="rect">
            <a:avLst/>
          </a:prstGeom>
        </p:spPr>
      </p:pic>
      <p:pic>
        <p:nvPicPr>
          <p:cNvPr id="7" name="Picture 6">
            <a:extLst>
              <a:ext uri="{FF2B5EF4-FFF2-40B4-BE49-F238E27FC236}">
                <a16:creationId xmlns="" xmlns:a16="http://schemas.microsoft.com/office/drawing/2014/main" id="{49AFB730-DD6F-844E-B07D-2C351FB794D3}"/>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298925565"/>
      </p:ext>
    </p:extLst>
  </p:cSld>
  <p:clrMapOvr>
    <a:masterClrMapping/>
  </p:clrMapOvr>
  <mc:AlternateContent xmlns:mc="http://schemas.openxmlformats.org/markup-compatibility/2006" xmlns:p14="http://schemas.microsoft.com/office/powerpoint/2010/main">
    <mc:Choice Requires="p14">
      <p:transition spd="slow" p14:dur="2000" advTm="113269"/>
    </mc:Choice>
    <mc:Fallback xmlns="">
      <p:transition spd="slow" advTm="113269"/>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971800" y="1219200"/>
            <a:ext cx="6209629" cy="445043"/>
          </a:xfrm>
        </p:spPr>
        <p:txBody>
          <a:bodyPr/>
          <a:lstStyle/>
          <a:p>
            <a:r>
              <a:rPr lang="sv-SE" sz="3200">
                <a:solidFill>
                  <a:srgbClr val="0A5496"/>
                </a:solidFill>
                <a:ea typeface="ヒラギノ角ゴ Pro W3" pitchFamily="125" charset="-128"/>
                <a:cs typeface="+mn-cs"/>
              </a:rPr>
              <a:t>Varför rapportera?</a:t>
            </a:r>
          </a:p>
          <a:p>
            <a:endParaRPr lang="en-US" dirty="0"/>
          </a:p>
        </p:txBody>
      </p:sp>
      <p:sp>
        <p:nvSpPr>
          <p:cNvPr id="7" name="Rectangle 6"/>
          <p:cNvSpPr/>
          <p:nvPr/>
        </p:nvSpPr>
        <p:spPr>
          <a:xfrm>
            <a:off x="3429000" y="2590800"/>
            <a:ext cx="6481482" cy="3508653"/>
          </a:xfrm>
          <a:prstGeom prst="rect">
            <a:avLst/>
          </a:prstGeom>
        </p:spPr>
        <p:txBody>
          <a:bodyPr wrap="square">
            <a:spAutoFit/>
          </a:bodyPr>
          <a:lstStyle/>
          <a:p>
            <a:pPr marL="457200" indent="-457200">
              <a:spcAft>
                <a:spcPts val="1200"/>
              </a:spcAft>
              <a:buFont typeface="Arial" panose="020B0604020202020204" pitchFamily="34" charset="0"/>
              <a:buChar char="•"/>
            </a:pPr>
            <a:r>
              <a:rPr lang="sv-SE" sz="3200" b="1">
                <a:solidFill>
                  <a:srgbClr val="0A5496"/>
                </a:solidFill>
                <a:latin typeface="Arial" panose="020B0604020202020204" pitchFamily="34" charset="0"/>
                <a:cs typeface="Arial" panose="020B0604020202020204" pitchFamily="34" charset="0"/>
              </a:rPr>
              <a:t>Skapa en ljusare framtid</a:t>
            </a:r>
          </a:p>
          <a:p>
            <a:pPr marL="457200" indent="-457200">
              <a:spcAft>
                <a:spcPts val="1200"/>
              </a:spcAft>
              <a:buFont typeface="Arial" panose="020B0604020202020204" pitchFamily="34" charset="0"/>
              <a:buChar char="•"/>
            </a:pPr>
            <a:r>
              <a:rPr lang="sv-SE" sz="3200" b="1">
                <a:solidFill>
                  <a:srgbClr val="0A5496"/>
                </a:solidFill>
                <a:latin typeface="Arial" panose="020B0604020202020204" pitchFamily="34" charset="0"/>
                <a:cs typeface="Arial" panose="020B0604020202020204" pitchFamily="34" charset="0"/>
              </a:rPr>
              <a:t>Fånga och skapa kontakt</a:t>
            </a:r>
          </a:p>
          <a:p>
            <a:pPr marL="457200" indent="-457200">
              <a:spcAft>
                <a:spcPts val="1200"/>
              </a:spcAft>
              <a:buFont typeface="Arial" panose="020B0604020202020204" pitchFamily="34" charset="0"/>
              <a:buChar char="•"/>
            </a:pPr>
            <a:r>
              <a:rPr lang="sv-SE" sz="3200" b="1">
                <a:solidFill>
                  <a:srgbClr val="0A5496"/>
                </a:solidFill>
                <a:latin typeface="Arial" panose="020B0604020202020204" pitchFamily="34" charset="0"/>
                <a:cs typeface="Arial" panose="020B0604020202020204" pitchFamily="34" charset="0"/>
              </a:rPr>
              <a:t>Öka antalet medlemmar</a:t>
            </a:r>
          </a:p>
          <a:p>
            <a:pPr marL="457200" indent="-457200">
              <a:spcAft>
                <a:spcPts val="1200"/>
              </a:spcAft>
              <a:buFont typeface="Arial" panose="020B0604020202020204" pitchFamily="34" charset="0"/>
              <a:buChar char="•"/>
            </a:pPr>
            <a:r>
              <a:rPr lang="sv-SE" sz="3200" b="1">
                <a:solidFill>
                  <a:srgbClr val="0A5496"/>
                </a:solidFill>
                <a:latin typeface="Arial" panose="020B0604020202020204" pitchFamily="34" charset="0"/>
                <a:cs typeface="Arial" panose="020B0604020202020204" pitchFamily="34" charset="0"/>
              </a:rPr>
              <a:t>Visa erkänsla och belöna</a:t>
            </a:r>
          </a:p>
          <a:p>
            <a:endParaRPr lang="en-US" b="1" dirty="0">
              <a:solidFill>
                <a:srgbClr val="000000"/>
              </a:solidFill>
              <a:latin typeface="HelveticaNeueLT Std"/>
            </a:endParaRPr>
          </a:p>
          <a:p>
            <a:r>
              <a:rPr lang="sv-SE" b="1">
                <a:solidFill>
                  <a:srgbClr val="000000"/>
                </a:solidFill>
                <a:latin typeface="HelveticaNeueLT Std"/>
              </a:rPr>
              <a:t> </a:t>
            </a:r>
          </a:p>
          <a:p>
            <a:endParaRPr lang="en-US" b="1" dirty="0"/>
          </a:p>
        </p:txBody>
      </p:sp>
      <p:pic>
        <p:nvPicPr>
          <p:cNvPr id="6" name="Picture 5">
            <a:extLst>
              <a:ext uri="{FF2B5EF4-FFF2-40B4-BE49-F238E27FC236}">
                <a16:creationId xmlns="" xmlns:a16="http://schemas.microsoft.com/office/drawing/2014/main" id="{8E270A48-8F69-AF4B-8EB9-E13DC9FEAE33}"/>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 xmlns:a16="http://schemas.microsoft.com/office/drawing/2014/main" id="{7E0A9FD4-4B4D-764C-A933-3AC45481F502}"/>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20276887"/>
      </p:ext>
    </p:extLst>
  </p:cSld>
  <p:clrMapOvr>
    <a:masterClrMapping/>
  </p:clrMapOvr>
  <mc:AlternateContent xmlns:mc="http://schemas.openxmlformats.org/markup-compatibility/2006" xmlns:p14="http://schemas.microsoft.com/office/powerpoint/2010/main">
    <mc:Choice Requires="p14">
      <p:transition spd="slow" p14:dur="2000" advTm="90505"/>
    </mc:Choice>
    <mc:Fallback xmlns="">
      <p:transition spd="slow" advTm="90505"/>
    </mc:Fallback>
  </mc:AlternateContent>
  <p:timing>
    <p:tnLst>
      <p:par>
        <p:cTn id="1" dur="indefinite" restart="never" nodeType="tmRoot"/>
      </p:par>
    </p:tnLst>
  </p:timing>
</p:sld>
</file>

<file path=ppt/theme/theme1.xml><?xml version="1.0" encoding="utf-8"?>
<a:theme xmlns:a="http://schemas.openxmlformats.org/drawingml/2006/main" name="2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Lions_PowerPoint_Template_June2016_Template-1">
  <a:themeElements>
    <a:clrScheme name="LCI 2018 1">
      <a:dk1>
        <a:srgbClr val="33373B"/>
      </a:dk1>
      <a:lt1>
        <a:srgbClr val="FEFFFE"/>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TotalTime>
  <Words>3487</Words>
  <Application>Microsoft Office PowerPoint</Application>
  <PresentationFormat>Widescreen</PresentationFormat>
  <Paragraphs>369</Paragraphs>
  <Slides>28</Slides>
  <Notes>28</Notes>
  <HiddenSlides>0</HiddenSlides>
  <MMClips>0</MMClips>
  <ScaleCrop>false</ScaleCrop>
  <HeadingPairs>
    <vt:vector size="6" baseType="variant">
      <vt:variant>
        <vt:lpstr>Fonts Used</vt:lpstr>
      </vt:variant>
      <vt:variant>
        <vt:i4>15</vt:i4>
      </vt:variant>
      <vt:variant>
        <vt:lpstr>Theme</vt:lpstr>
      </vt:variant>
      <vt:variant>
        <vt:i4>12</vt:i4>
      </vt:variant>
      <vt:variant>
        <vt:lpstr>Slide Titles</vt:lpstr>
      </vt:variant>
      <vt:variant>
        <vt:i4>28</vt:i4>
      </vt:variant>
    </vt:vector>
  </HeadingPairs>
  <TitlesOfParts>
    <vt:vector size="55" baseType="lpstr">
      <vt:lpstr>Arial</vt:lpstr>
      <vt:lpstr>Arial Hebrew Scholar</vt:lpstr>
      <vt:lpstr>Calibri</vt:lpstr>
      <vt:lpstr>Calibri Light</vt:lpstr>
      <vt:lpstr>Helvetica</vt:lpstr>
      <vt:lpstr>Helvetica Neue</vt:lpstr>
      <vt:lpstr>HelveticaNeueLT Std</vt:lpstr>
      <vt:lpstr>Open sans</vt:lpstr>
      <vt:lpstr>Open sans</vt:lpstr>
      <vt:lpstr>Open Sans Regular</vt:lpstr>
      <vt:lpstr>Segoe UI</vt:lpstr>
      <vt:lpstr>Segoe UI Light</vt:lpstr>
      <vt:lpstr>Segoe UI Semibold</vt:lpstr>
      <vt:lpstr>Wingdings</vt:lpstr>
      <vt:lpstr>ヒラギノ角ゴ Pro W3</vt:lpstr>
      <vt:lpstr>2_No Page Number</vt:lpstr>
      <vt:lpstr>Blue Page Number</vt:lpstr>
      <vt:lpstr>No Page Number</vt:lpstr>
      <vt:lpstr>3_Lions_PowerPoint_Template_June2016_Template-1</vt:lpstr>
      <vt:lpstr>3_Blue Page Number</vt:lpstr>
      <vt:lpstr>2_Lions_PowerPoint_Template_June2016_Template-1</vt:lpstr>
      <vt:lpstr>1_No Page Number</vt:lpstr>
      <vt:lpstr>White Page Number</vt:lpstr>
      <vt:lpstr>3_No Page Number</vt:lpstr>
      <vt:lpstr>4_Lions_PowerPoint_Template_June2016_Template-1</vt:lpstr>
      <vt:lpstr>1_Blue Page Number</vt:lpstr>
      <vt:lpstr>1_White Page Number</vt:lpstr>
      <vt:lpstr>PowerPoint Presentation</vt:lpstr>
      <vt:lpstr>Kontrollpanel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 påverkan av era hjälpinsatser</vt:lpstr>
      <vt:lpstr>PowerPoint Presentation</vt:lpstr>
      <vt:lpstr>PowerPoint Presentation</vt:lpstr>
      <vt:lpstr>PowerPoint Presentation</vt:lpstr>
      <vt:lpstr>Tydlig och sammanställd information</vt:lpstr>
      <vt:lpstr>Bjud in andra att delta i serviceaktiviteter </vt:lpstr>
      <vt:lpstr>Fira och dela </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Similton, Yolanda</dc:creator>
  <cp:lastModifiedBy>Similton, Yolanda</cp:lastModifiedBy>
  <cp:revision>97</cp:revision>
  <cp:lastPrinted>2019-03-27T16:47:44Z</cp:lastPrinted>
  <dcterms:created xsi:type="dcterms:W3CDTF">2019-02-13T18:13:08Z</dcterms:created>
  <dcterms:modified xsi:type="dcterms:W3CDTF">2019-03-27T16:47:59Z</dcterms:modified>
</cp:coreProperties>
</file>