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872" r:id="rId2"/>
    <p:sldId id="1109" r:id="rId3"/>
    <p:sldId id="984" r:id="rId4"/>
    <p:sldId id="1087" r:id="rId5"/>
    <p:sldId id="1110" r:id="rId6"/>
    <p:sldId id="1117" r:id="rId7"/>
    <p:sldId id="1118" r:id="rId8"/>
    <p:sldId id="1119" r:id="rId9"/>
    <p:sldId id="1120" r:id="rId10"/>
    <p:sldId id="1123" r:id="rId11"/>
    <p:sldId id="1124" r:id="rId12"/>
    <p:sldId id="1116" r:id="rId13"/>
    <p:sldId id="1126" r:id="rId14"/>
    <p:sldId id="1127" r:id="rId15"/>
    <p:sldId id="1128" r:id="rId16"/>
    <p:sldId id="9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21"/>
    <p:restoredTop sz="94674"/>
  </p:normalViewPr>
  <p:slideViewPr>
    <p:cSldViewPr snapToGrid="0" snapToObjects="1">
      <p:cViewPr varScale="1">
        <p:scale>
          <a:sx n="170" d="100"/>
          <a:sy n="170" d="100"/>
        </p:scale>
        <p:origin x="216" y="296"/>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Eine globale Kraft für Gutes</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Unsere Struktur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05890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72837"/>
            <a:ext cx="9209805"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dirty="0">
                <a:solidFill>
                  <a:srgbClr val="00338D"/>
                </a:solidFill>
              </a:rPr>
              <a:t>Die Vereinigung ist in acht Constitutional Areas aufgeteilt.</a:t>
            </a:r>
          </a:p>
        </p:txBody>
      </p:sp>
      <p:pic>
        <p:nvPicPr>
          <p:cNvPr id="42" name="Picture 41">
            <a:extLst>
              <a:ext uri="{FF2B5EF4-FFF2-40B4-BE49-F238E27FC236}">
                <a16:creationId xmlns:a16="http://schemas.microsoft.com/office/drawing/2014/main" id="{9E10268B-77DB-C347-B7B3-01E6799F7400}"/>
              </a:ext>
            </a:extLst>
          </p:cNvPr>
          <p:cNvPicPr>
            <a:picLocks noChangeAspect="1"/>
          </p:cNvPicPr>
          <p:nvPr/>
        </p:nvPicPr>
        <p:blipFill>
          <a:blip r:embed="rId2"/>
          <a:stretch>
            <a:fillRect/>
          </a:stretch>
        </p:blipFill>
        <p:spPr>
          <a:xfrm>
            <a:off x="3670004" y="1613647"/>
            <a:ext cx="8403182" cy="5074244"/>
          </a:xfrm>
          <a:prstGeom prst="rect">
            <a:avLst/>
          </a:prstGeom>
        </p:spPr>
      </p:pic>
      <p:grpSp>
        <p:nvGrpSpPr>
          <p:cNvPr id="46" name="Group 45">
            <a:extLst>
              <a:ext uri="{FF2B5EF4-FFF2-40B4-BE49-F238E27FC236}">
                <a16:creationId xmlns:a16="http://schemas.microsoft.com/office/drawing/2014/main" id="{402671A1-B48B-0542-AC08-5FE2F3F885BC}"/>
              </a:ext>
            </a:extLst>
          </p:cNvPr>
          <p:cNvGrpSpPr/>
          <p:nvPr/>
        </p:nvGrpSpPr>
        <p:grpSpPr>
          <a:xfrm>
            <a:off x="369830" y="1737627"/>
            <a:ext cx="2863960" cy="3980925"/>
            <a:chOff x="-2467504" y="2363562"/>
            <a:chExt cx="2897548" cy="4308823"/>
          </a:xfrm>
        </p:grpSpPr>
        <p:sp>
          <p:nvSpPr>
            <p:cNvPr id="50" name="Delay 49">
              <a:extLst>
                <a:ext uri="{FF2B5EF4-FFF2-40B4-BE49-F238E27FC236}">
                  <a16:creationId xmlns:a16="http://schemas.microsoft.com/office/drawing/2014/main" id="{FDCCE0ED-3696-1642-B184-61A39FF5326E}"/>
                </a:ext>
              </a:extLst>
            </p:cNvPr>
            <p:cNvSpPr/>
            <p:nvPr/>
          </p:nvSpPr>
          <p:spPr bwMode="auto">
            <a:xfrm>
              <a:off x="-152971"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2" name="Delay 51">
              <a:extLst>
                <a:ext uri="{FF2B5EF4-FFF2-40B4-BE49-F238E27FC236}">
                  <a16:creationId xmlns:a16="http://schemas.microsoft.com/office/drawing/2014/main" id="{7E2F584E-1588-0840-BEB3-7DCFEE060994}"/>
                </a:ext>
              </a:extLst>
            </p:cNvPr>
            <p:cNvSpPr/>
            <p:nvPr/>
          </p:nvSpPr>
          <p:spPr bwMode="auto">
            <a:xfrm>
              <a:off x="-152971"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3" name="Delay 52">
              <a:extLst>
                <a:ext uri="{FF2B5EF4-FFF2-40B4-BE49-F238E27FC236}">
                  <a16:creationId xmlns:a16="http://schemas.microsoft.com/office/drawing/2014/main" id="{F3D3FAB9-703F-EC41-A502-B30F1D1490C5}"/>
                </a:ext>
              </a:extLst>
            </p:cNvPr>
            <p:cNvSpPr/>
            <p:nvPr/>
          </p:nvSpPr>
          <p:spPr bwMode="auto">
            <a:xfrm>
              <a:off x="-152971"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4" name="Delay 53">
              <a:extLst>
                <a:ext uri="{FF2B5EF4-FFF2-40B4-BE49-F238E27FC236}">
                  <a16:creationId xmlns:a16="http://schemas.microsoft.com/office/drawing/2014/main" id="{AA4BD291-FE31-304C-8E3C-325655796412}"/>
                </a:ext>
              </a:extLst>
            </p:cNvPr>
            <p:cNvSpPr/>
            <p:nvPr/>
          </p:nvSpPr>
          <p:spPr bwMode="auto">
            <a:xfrm>
              <a:off x="-152971"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5" name="Delay 54">
              <a:extLst>
                <a:ext uri="{FF2B5EF4-FFF2-40B4-BE49-F238E27FC236}">
                  <a16:creationId xmlns:a16="http://schemas.microsoft.com/office/drawing/2014/main" id="{4BFC5A20-8A48-A348-91B8-FB2871FBB726}"/>
                </a:ext>
              </a:extLst>
            </p:cNvPr>
            <p:cNvSpPr/>
            <p:nvPr/>
          </p:nvSpPr>
          <p:spPr bwMode="auto">
            <a:xfrm>
              <a:off x="-152971"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6" name="Delay 55">
              <a:extLst>
                <a:ext uri="{FF2B5EF4-FFF2-40B4-BE49-F238E27FC236}">
                  <a16:creationId xmlns:a16="http://schemas.microsoft.com/office/drawing/2014/main" id="{01334EDA-2060-E646-AD3B-E89FF989AAE0}"/>
                </a:ext>
              </a:extLst>
            </p:cNvPr>
            <p:cNvSpPr/>
            <p:nvPr/>
          </p:nvSpPr>
          <p:spPr bwMode="auto">
            <a:xfrm>
              <a:off x="-152971"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7" name="Delay 56">
              <a:extLst>
                <a:ext uri="{FF2B5EF4-FFF2-40B4-BE49-F238E27FC236}">
                  <a16:creationId xmlns:a16="http://schemas.microsoft.com/office/drawing/2014/main" id="{47590689-7650-8A4C-B8A6-D6121BDE5F8C}"/>
                </a:ext>
              </a:extLst>
            </p:cNvPr>
            <p:cNvSpPr/>
            <p:nvPr/>
          </p:nvSpPr>
          <p:spPr bwMode="auto">
            <a:xfrm>
              <a:off x="-152971"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8" name="Delay 57">
              <a:extLst>
                <a:ext uri="{FF2B5EF4-FFF2-40B4-BE49-F238E27FC236}">
                  <a16:creationId xmlns:a16="http://schemas.microsoft.com/office/drawing/2014/main" id="{FACE1D28-A3D2-0B4A-9E9E-487178CCE756}"/>
                </a:ext>
              </a:extLst>
            </p:cNvPr>
            <p:cNvSpPr/>
            <p:nvPr/>
          </p:nvSpPr>
          <p:spPr bwMode="auto">
            <a:xfrm>
              <a:off x="-152971"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9" name="Delay 58">
              <a:extLst>
                <a:ext uri="{FF2B5EF4-FFF2-40B4-BE49-F238E27FC236}">
                  <a16:creationId xmlns:a16="http://schemas.microsoft.com/office/drawing/2014/main" id="{E495980E-BA3C-4542-BB9E-713FA82423EB}"/>
                </a:ext>
              </a:extLst>
            </p:cNvPr>
            <p:cNvSpPr/>
            <p:nvPr/>
          </p:nvSpPr>
          <p:spPr bwMode="auto">
            <a:xfrm flipH="1">
              <a:off x="-2467504"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a:t>
              </a:r>
              <a:endParaRPr lang="en-US" altLang="en-US" sz="1100" b="1" dirty="0">
                <a:cs typeface="Arial" panose="020B0604020202020204" pitchFamily="34" charset="0"/>
              </a:endParaRPr>
            </a:p>
          </p:txBody>
        </p:sp>
        <p:sp>
          <p:nvSpPr>
            <p:cNvPr id="60" name="Rectangle 59">
              <a:extLst>
                <a:ext uri="{FF2B5EF4-FFF2-40B4-BE49-F238E27FC236}">
                  <a16:creationId xmlns:a16="http://schemas.microsoft.com/office/drawing/2014/main" id="{AE09750E-5B89-FC4F-BCD9-C71A003ED298}"/>
                </a:ext>
              </a:extLst>
            </p:cNvPr>
            <p:cNvSpPr/>
            <p:nvPr/>
          </p:nvSpPr>
          <p:spPr bwMode="auto">
            <a:xfrm>
              <a:off x="-1828800" y="2911221"/>
              <a:ext cx="1942053" cy="475205"/>
            </a:xfrm>
            <a:prstGeom prst="rect">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Kanada</a:t>
              </a:r>
              <a:endParaRPr lang="en-US" sz="900" b="1" dirty="0">
                <a:solidFill>
                  <a:schemeClr val="bg1"/>
                </a:solidFill>
                <a:cs typeface="Arial" panose="020B0604020202020204" pitchFamily="34" charset="0"/>
              </a:endParaRPr>
            </a:p>
          </p:txBody>
        </p:sp>
        <p:sp>
          <p:nvSpPr>
            <p:cNvPr id="61" name="Delay 60">
              <a:extLst>
                <a:ext uri="{FF2B5EF4-FFF2-40B4-BE49-F238E27FC236}">
                  <a16:creationId xmlns:a16="http://schemas.microsoft.com/office/drawing/2014/main" id="{BF1F3B4A-0DC0-4444-8A97-6BD868FCF062}"/>
                </a:ext>
              </a:extLst>
            </p:cNvPr>
            <p:cNvSpPr/>
            <p:nvPr/>
          </p:nvSpPr>
          <p:spPr bwMode="auto">
            <a:xfrm flipH="1">
              <a:off x="-2467504"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III</a:t>
              </a:r>
              <a:endParaRPr lang="en-US" altLang="en-US" sz="1100" b="1" dirty="0">
                <a:cs typeface="Arial" panose="020B0604020202020204" pitchFamily="34" charset="0"/>
              </a:endParaRPr>
            </a:p>
          </p:txBody>
        </p:sp>
        <p:sp>
          <p:nvSpPr>
            <p:cNvPr id="62" name="Rectangle 61">
              <a:extLst>
                <a:ext uri="{FF2B5EF4-FFF2-40B4-BE49-F238E27FC236}">
                  <a16:creationId xmlns:a16="http://schemas.microsoft.com/office/drawing/2014/main" id="{8EB2A721-E47E-674C-A438-EADD494E6A89}"/>
                </a:ext>
              </a:extLst>
            </p:cNvPr>
            <p:cNvSpPr/>
            <p:nvPr/>
          </p:nvSpPr>
          <p:spPr bwMode="auto">
            <a:xfrm>
              <a:off x="-1828800" y="3458880"/>
              <a:ext cx="1942053" cy="475205"/>
            </a:xfrm>
            <a:prstGeom prst="rect">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Südamerika</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Mittelamerika</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Mexiko</a:t>
              </a:r>
              <a:r>
                <a:rPr lang="en-US" sz="900" dirty="0">
                  <a:solidFill>
                    <a:schemeClr val="bg1"/>
                  </a:solidFill>
                  <a:cs typeface="Arial" panose="020B0604020202020204" pitchFamily="34" charset="0"/>
                </a:rPr>
                <a:t> und </a:t>
              </a:r>
              <a:r>
                <a:rPr lang="en-US" sz="900" dirty="0" err="1">
                  <a:solidFill>
                    <a:schemeClr val="bg1"/>
                  </a:solidFill>
                  <a:cs typeface="Arial" panose="020B0604020202020204" pitchFamily="34" charset="0"/>
                </a:rPr>
                <a:t>Karibische</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Inseln</a:t>
              </a:r>
              <a:endParaRPr lang="en-US" sz="900" dirty="0">
                <a:solidFill>
                  <a:schemeClr val="bg1"/>
                </a:solidFill>
                <a:cs typeface="Arial" panose="020B0604020202020204" pitchFamily="34" charset="0"/>
              </a:endParaRPr>
            </a:p>
          </p:txBody>
        </p:sp>
        <p:sp>
          <p:nvSpPr>
            <p:cNvPr id="63" name="Delay 62">
              <a:extLst>
                <a:ext uri="{FF2B5EF4-FFF2-40B4-BE49-F238E27FC236}">
                  <a16:creationId xmlns:a16="http://schemas.microsoft.com/office/drawing/2014/main" id="{DF138B39-4A97-9945-B0FE-48E4D1086601}"/>
                </a:ext>
              </a:extLst>
            </p:cNvPr>
            <p:cNvSpPr/>
            <p:nvPr/>
          </p:nvSpPr>
          <p:spPr bwMode="auto">
            <a:xfrm flipH="1">
              <a:off x="-2467504"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IV</a:t>
              </a:r>
              <a:endParaRPr lang="en-US" altLang="en-US" sz="1100" b="1" dirty="0">
                <a:cs typeface="Arial" panose="020B0604020202020204" pitchFamily="34" charset="0"/>
              </a:endParaRPr>
            </a:p>
          </p:txBody>
        </p:sp>
        <p:sp>
          <p:nvSpPr>
            <p:cNvPr id="64" name="Rectangle 63">
              <a:extLst>
                <a:ext uri="{FF2B5EF4-FFF2-40B4-BE49-F238E27FC236}">
                  <a16:creationId xmlns:a16="http://schemas.microsoft.com/office/drawing/2014/main" id="{6FE911D9-53CC-6446-8728-34C068BF1B39}"/>
                </a:ext>
              </a:extLst>
            </p:cNvPr>
            <p:cNvSpPr/>
            <p:nvPr/>
          </p:nvSpPr>
          <p:spPr bwMode="auto">
            <a:xfrm>
              <a:off x="-1828800" y="4006539"/>
              <a:ext cx="1942053" cy="475205"/>
            </a:xfrm>
            <a:prstGeom prst="rect">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Europa</a:t>
              </a:r>
              <a:endParaRPr lang="en-US" sz="900" b="1" dirty="0">
                <a:solidFill>
                  <a:schemeClr val="bg1"/>
                </a:solidFill>
                <a:cs typeface="Arial" panose="020B0604020202020204" pitchFamily="34" charset="0"/>
              </a:endParaRPr>
            </a:p>
          </p:txBody>
        </p:sp>
        <p:sp>
          <p:nvSpPr>
            <p:cNvPr id="65" name="Delay 64">
              <a:extLst>
                <a:ext uri="{FF2B5EF4-FFF2-40B4-BE49-F238E27FC236}">
                  <a16:creationId xmlns:a16="http://schemas.microsoft.com/office/drawing/2014/main" id="{D380521B-8B28-0343-B6B4-00F2BFC05B33}"/>
                </a:ext>
              </a:extLst>
            </p:cNvPr>
            <p:cNvSpPr/>
            <p:nvPr/>
          </p:nvSpPr>
          <p:spPr bwMode="auto">
            <a:xfrm flipH="1">
              <a:off x="-2467504"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a:t>
              </a:r>
              <a:endParaRPr lang="en-US" altLang="en-US" sz="1100" b="1" dirty="0">
                <a:cs typeface="Arial" panose="020B0604020202020204" pitchFamily="34" charset="0"/>
              </a:endParaRPr>
            </a:p>
          </p:txBody>
        </p:sp>
        <p:sp>
          <p:nvSpPr>
            <p:cNvPr id="66" name="Rectangle 65">
              <a:extLst>
                <a:ext uri="{FF2B5EF4-FFF2-40B4-BE49-F238E27FC236}">
                  <a16:creationId xmlns:a16="http://schemas.microsoft.com/office/drawing/2014/main" id="{16079D74-7489-6B46-BE95-B0966F9C8963}"/>
                </a:ext>
              </a:extLst>
            </p:cNvPr>
            <p:cNvSpPr/>
            <p:nvPr/>
          </p:nvSpPr>
          <p:spPr bwMode="auto">
            <a:xfrm>
              <a:off x="-1828800" y="4554199"/>
              <a:ext cx="1942053" cy="475205"/>
            </a:xfrm>
            <a:prstGeom prst="rect">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Fernost</a:t>
              </a:r>
              <a:r>
                <a:rPr lang="en-US" sz="900" dirty="0">
                  <a:solidFill>
                    <a:schemeClr val="bg1"/>
                  </a:solidFill>
                  <a:cs typeface="Arial" panose="020B0604020202020204" pitchFamily="34" charset="0"/>
                </a:rPr>
                <a:t> und </a:t>
              </a:r>
              <a:r>
                <a:rPr lang="en-US" sz="900" dirty="0" err="1">
                  <a:solidFill>
                    <a:schemeClr val="bg1"/>
                  </a:solidFill>
                  <a:cs typeface="Arial" panose="020B0604020202020204" pitchFamily="34" charset="0"/>
                </a:rPr>
                <a:t>Südostasien</a:t>
              </a:r>
              <a:endParaRPr lang="en-US" sz="900" dirty="0">
                <a:solidFill>
                  <a:schemeClr val="bg1"/>
                </a:solidFill>
                <a:cs typeface="Arial" panose="020B0604020202020204" pitchFamily="34" charset="0"/>
              </a:endParaRPr>
            </a:p>
          </p:txBody>
        </p:sp>
        <p:sp>
          <p:nvSpPr>
            <p:cNvPr id="67" name="Delay 66">
              <a:extLst>
                <a:ext uri="{FF2B5EF4-FFF2-40B4-BE49-F238E27FC236}">
                  <a16:creationId xmlns:a16="http://schemas.microsoft.com/office/drawing/2014/main" id="{C51B6918-BC24-5A4E-935C-7BBF2A210A76}"/>
                </a:ext>
              </a:extLst>
            </p:cNvPr>
            <p:cNvSpPr/>
            <p:nvPr/>
          </p:nvSpPr>
          <p:spPr bwMode="auto">
            <a:xfrm flipH="1">
              <a:off x="-2467504"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a:t>
              </a:r>
              <a:endParaRPr lang="en-US" altLang="en-US" sz="1100" b="1" dirty="0">
                <a:cs typeface="Arial" panose="020B0604020202020204" pitchFamily="34" charset="0"/>
              </a:endParaRPr>
            </a:p>
          </p:txBody>
        </p:sp>
        <p:sp>
          <p:nvSpPr>
            <p:cNvPr id="68" name="Rectangle 67">
              <a:extLst>
                <a:ext uri="{FF2B5EF4-FFF2-40B4-BE49-F238E27FC236}">
                  <a16:creationId xmlns:a16="http://schemas.microsoft.com/office/drawing/2014/main" id="{E442339C-08BC-A446-976E-099A4AD45157}"/>
                </a:ext>
              </a:extLst>
            </p:cNvPr>
            <p:cNvSpPr/>
            <p:nvPr/>
          </p:nvSpPr>
          <p:spPr bwMode="auto">
            <a:xfrm>
              <a:off x="-1828800" y="5101857"/>
              <a:ext cx="1942053" cy="475205"/>
            </a:xfrm>
            <a:prstGeom prst="rect">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Indien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Südasien</a:t>
              </a:r>
              <a:r>
                <a:rPr lang="en-US" sz="900" dirty="0">
                  <a:solidFill>
                    <a:schemeClr val="bg1"/>
                  </a:solidFill>
                  <a:cs typeface="Arial" panose="020B0604020202020204" pitchFamily="34" charset="0"/>
                </a:rPr>
                <a:t> und </a:t>
              </a:r>
              <a:r>
                <a:rPr lang="en-US" sz="900" dirty="0" err="1">
                  <a:solidFill>
                    <a:schemeClr val="bg1"/>
                  </a:solidFill>
                  <a:cs typeface="Arial" panose="020B0604020202020204" pitchFamily="34" charset="0"/>
                </a:rPr>
                <a:t>Nahost</a:t>
              </a:r>
              <a:endParaRPr lang="en-US" sz="900" dirty="0">
                <a:solidFill>
                  <a:schemeClr val="bg1"/>
                </a:solidFill>
                <a:cs typeface="Arial" panose="020B0604020202020204" pitchFamily="34" charset="0"/>
              </a:endParaRPr>
            </a:p>
          </p:txBody>
        </p:sp>
        <p:sp>
          <p:nvSpPr>
            <p:cNvPr id="69" name="Delay 68">
              <a:extLst>
                <a:ext uri="{FF2B5EF4-FFF2-40B4-BE49-F238E27FC236}">
                  <a16:creationId xmlns:a16="http://schemas.microsoft.com/office/drawing/2014/main" id="{8239F4BA-BB46-E14A-9E17-48A2BDE88602}"/>
                </a:ext>
              </a:extLst>
            </p:cNvPr>
            <p:cNvSpPr/>
            <p:nvPr/>
          </p:nvSpPr>
          <p:spPr bwMode="auto">
            <a:xfrm flipH="1">
              <a:off x="-2467504"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a:t>
              </a:r>
              <a:endParaRPr lang="en-US" altLang="en-US" sz="1100" b="1" dirty="0">
                <a:cs typeface="Arial" panose="020B0604020202020204" pitchFamily="34" charset="0"/>
              </a:endParaRPr>
            </a:p>
          </p:txBody>
        </p:sp>
        <p:sp>
          <p:nvSpPr>
            <p:cNvPr id="70" name="Rectangle 69">
              <a:extLst>
                <a:ext uri="{FF2B5EF4-FFF2-40B4-BE49-F238E27FC236}">
                  <a16:creationId xmlns:a16="http://schemas.microsoft.com/office/drawing/2014/main" id="{D4A4D2B4-A9EE-2543-83ED-CDEC2FEFC902}"/>
                </a:ext>
              </a:extLst>
            </p:cNvPr>
            <p:cNvSpPr/>
            <p:nvPr/>
          </p:nvSpPr>
          <p:spPr bwMode="auto">
            <a:xfrm>
              <a:off x="-1828800" y="5649516"/>
              <a:ext cx="1942053" cy="475205"/>
            </a:xfrm>
            <a:prstGeom prst="rect">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err="1">
                  <a:solidFill>
                    <a:schemeClr val="bg1"/>
                  </a:solidFill>
                  <a:cs typeface="Arial" panose="020B0604020202020204" pitchFamily="34" charset="0"/>
                </a:rPr>
                <a:t>Australien</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Neuseeland</a:t>
              </a:r>
              <a:r>
                <a:rPr lang="en-US" sz="900" dirty="0">
                  <a:solidFill>
                    <a:schemeClr val="bg1"/>
                  </a:solidFill>
                  <a:cs typeface="Arial" panose="020B0604020202020204" pitchFamily="34" charset="0"/>
                </a:rPr>
                <a:t>, Papua-</a:t>
              </a:r>
              <a:r>
                <a:rPr lang="en-US" sz="900" dirty="0" err="1">
                  <a:solidFill>
                    <a:schemeClr val="bg1"/>
                  </a:solidFill>
                  <a:cs typeface="Arial" panose="020B0604020202020204" pitchFamily="34" charset="0"/>
                </a:rPr>
                <a:t>Neuguinea</a:t>
              </a:r>
              <a:r>
                <a:rPr lang="en-US" sz="900" dirty="0">
                  <a:solidFill>
                    <a:schemeClr val="bg1"/>
                  </a:solidFill>
                  <a:cs typeface="Arial" panose="020B0604020202020204" pitchFamily="34" charset="0"/>
                </a:rPr>
                <a:t>, </a:t>
              </a:r>
              <a:r>
                <a:rPr lang="en-US" sz="900" dirty="0" err="1">
                  <a:solidFill>
                    <a:schemeClr val="bg1"/>
                  </a:solidFill>
                  <a:cs typeface="Arial" panose="020B0604020202020204" pitchFamily="34" charset="0"/>
                </a:rPr>
                <a:t>Indonesien</a:t>
              </a:r>
              <a:r>
                <a:rPr lang="en-US" sz="900" dirty="0">
                  <a:solidFill>
                    <a:schemeClr val="bg1"/>
                  </a:solidFill>
                  <a:cs typeface="Arial" panose="020B0604020202020204" pitchFamily="34" charset="0"/>
                </a:rPr>
                <a:t> und </a:t>
              </a:r>
              <a:r>
                <a:rPr lang="en-US" sz="900" dirty="0" err="1">
                  <a:solidFill>
                    <a:schemeClr val="bg1"/>
                  </a:solidFill>
                  <a:cs typeface="Arial" panose="020B0604020202020204" pitchFamily="34" charset="0"/>
                </a:rPr>
                <a:t>Pazifikinseln</a:t>
              </a:r>
              <a:endParaRPr lang="en-US" sz="900" b="1" dirty="0">
                <a:solidFill>
                  <a:schemeClr val="bg1"/>
                </a:solidFill>
                <a:cs typeface="Arial" panose="020B0604020202020204" pitchFamily="34" charset="0"/>
              </a:endParaRPr>
            </a:p>
          </p:txBody>
        </p:sp>
        <p:sp>
          <p:nvSpPr>
            <p:cNvPr id="71" name="Delay 70">
              <a:extLst>
                <a:ext uri="{FF2B5EF4-FFF2-40B4-BE49-F238E27FC236}">
                  <a16:creationId xmlns:a16="http://schemas.microsoft.com/office/drawing/2014/main" id="{310BCD5F-7889-1341-866A-32E4E1DD085D}"/>
                </a:ext>
              </a:extLst>
            </p:cNvPr>
            <p:cNvSpPr/>
            <p:nvPr/>
          </p:nvSpPr>
          <p:spPr bwMode="auto">
            <a:xfrm flipH="1">
              <a:off x="-2467504"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a:t>
              </a:r>
              <a:endParaRPr lang="en-US" altLang="en-US" sz="1100" b="1" dirty="0">
                <a:cs typeface="Arial" panose="020B0604020202020204" pitchFamily="34" charset="0"/>
              </a:endParaRPr>
            </a:p>
          </p:txBody>
        </p:sp>
        <p:sp>
          <p:nvSpPr>
            <p:cNvPr id="72" name="Rectangle 71">
              <a:extLst>
                <a:ext uri="{FF2B5EF4-FFF2-40B4-BE49-F238E27FC236}">
                  <a16:creationId xmlns:a16="http://schemas.microsoft.com/office/drawing/2014/main" id="{ECA254BF-995E-CA46-BC3F-E1834B419ACB}"/>
                </a:ext>
              </a:extLst>
            </p:cNvPr>
            <p:cNvSpPr/>
            <p:nvPr/>
          </p:nvSpPr>
          <p:spPr bwMode="auto">
            <a:xfrm>
              <a:off x="-1828800" y="2363562"/>
              <a:ext cx="1942053" cy="475205"/>
            </a:xfrm>
            <a:prstGeom prst="rect">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r>
                <a:rPr lang="en-US" sz="900" dirty="0" err="1">
                  <a:solidFill>
                    <a:schemeClr val="bg1"/>
                  </a:solidFill>
                </a:rPr>
                <a:t>Vereinigte</a:t>
              </a:r>
              <a:r>
                <a:rPr lang="en-US" sz="900" dirty="0">
                  <a:solidFill>
                    <a:schemeClr val="bg1"/>
                  </a:solidFill>
                </a:rPr>
                <a:t> </a:t>
              </a:r>
              <a:r>
                <a:rPr lang="en-US" sz="900" dirty="0" err="1">
                  <a:solidFill>
                    <a:schemeClr val="bg1"/>
                  </a:solidFill>
                </a:rPr>
                <a:t>Staaten</a:t>
              </a:r>
              <a:r>
                <a:rPr lang="en-US" sz="900" dirty="0">
                  <a:solidFill>
                    <a:schemeClr val="bg1"/>
                  </a:solidFill>
                </a:rPr>
                <a:t> und </a:t>
              </a:r>
              <a:r>
                <a:rPr lang="en-US" sz="900" dirty="0" err="1">
                  <a:solidFill>
                    <a:schemeClr val="bg1"/>
                  </a:solidFill>
                </a:rPr>
                <a:t>Nachbarstaaten</a:t>
              </a:r>
              <a:r>
                <a:rPr lang="en-US" sz="900" dirty="0">
                  <a:solidFill>
                    <a:schemeClr val="bg1"/>
                  </a:solidFill>
                </a:rPr>
                <a:t>, Bermuda &amp; die Bahamas</a:t>
              </a:r>
            </a:p>
          </p:txBody>
        </p:sp>
        <p:sp>
          <p:nvSpPr>
            <p:cNvPr id="73" name="Delay 72">
              <a:extLst>
                <a:ext uri="{FF2B5EF4-FFF2-40B4-BE49-F238E27FC236}">
                  <a16:creationId xmlns:a16="http://schemas.microsoft.com/office/drawing/2014/main" id="{E72C73F1-8A38-5745-B75D-E71BA2C459D1}"/>
                </a:ext>
              </a:extLst>
            </p:cNvPr>
            <p:cNvSpPr/>
            <p:nvPr/>
          </p:nvSpPr>
          <p:spPr bwMode="auto">
            <a:xfrm flipH="1">
              <a:off x="-2467504"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VIII</a:t>
              </a:r>
              <a:endParaRPr lang="en-US" altLang="en-US" sz="1100" b="1" dirty="0">
                <a:cs typeface="Arial" panose="020B0604020202020204" pitchFamily="34" charset="0"/>
              </a:endParaRPr>
            </a:p>
          </p:txBody>
        </p:sp>
        <p:sp>
          <p:nvSpPr>
            <p:cNvPr id="74" name="Rectangle 73">
              <a:extLst>
                <a:ext uri="{FF2B5EF4-FFF2-40B4-BE49-F238E27FC236}">
                  <a16:creationId xmlns:a16="http://schemas.microsoft.com/office/drawing/2014/main" id="{2DC646EC-8B59-6D45-B48A-3722281B844E}"/>
                </a:ext>
              </a:extLst>
            </p:cNvPr>
            <p:cNvSpPr/>
            <p:nvPr/>
          </p:nvSpPr>
          <p:spPr bwMode="auto">
            <a:xfrm>
              <a:off x="-1828800" y="6197180"/>
              <a:ext cx="1942053" cy="475205"/>
            </a:xfrm>
            <a:prstGeom prst="rect">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Afrika</a:t>
              </a:r>
              <a:endParaRPr lang="en-US" sz="9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7167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Unser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t>[Clubnamen hier einfügen]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a:solidFill>
                  <a:srgbClr val="55565A"/>
                </a:solidFill>
              </a:rPr>
              <a:t>[Geben Sie hier Informationen über Ihren Club an: z. B. das Gründungsjahr, aktuelle Mitgliederzahl, Amtsträger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rPr>
              <a:t>Informationen über [Clubnamen hier einfügen]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Unsere Gemeinschaft</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a:solidFill>
                  <a:srgbClr val="55565A"/>
                </a:solidFill>
              </a:rPr>
              <a:t>[Geben Sie hier Informationen über Ihre Gemeinschaft an: z. B. Demografie, Geschichte, Kultur, Bedürfnisse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rPr>
              <a:t>Wir helfen [Name der Gemeinschaft hier einfügen]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697365"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dirty="0">
                <a:solidFill>
                  <a:srgbClr val="EBB700"/>
                </a:solidFill>
              </a:rPr>
              <a:t>Unsere Hilfeleistungen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2" y="1931246"/>
            <a:ext cx="9031226"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a:solidFill>
                  <a:srgbClr val="55565A"/>
                </a:solidFill>
              </a:rPr>
              <a:t>[Geben Sie hier Informationen über den Hilfeleistungsschwerpunkt Ihres Clubs an: z. B. spezifische Programme, Hilfsprojekte, Veranstaltungen, lokale Partnerschaften etc.]</a:t>
            </a:r>
          </a:p>
          <a:p>
            <a:endParaRPr lang="en-US" sz="1800" kern="0" dirty="0">
              <a:solidFill>
                <a:srgbClr val="55565A"/>
              </a:solidFill>
            </a:endParaRPr>
          </a:p>
          <a:p>
            <a:r>
              <a:rPr lang="de-DE" sz="1800">
                <a:solidFill>
                  <a:srgbClr val="55565A"/>
                </a:solidFill>
              </a:rPr>
              <a:t>[Betonen Sie, inwiefern Ihr Club die Bedürfnisse Ihrer Gemeinschaft erfüllt!]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rPr>
              <a:t>Was wir tun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Nächste Schritte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a:solidFill>
                  <a:srgbClr val="55565A"/>
                </a:solidFill>
              </a:rPr>
              <a:t>[Geben Sie hier Informationen darüber an, wie Ihre neuen oder potenziellen Mitglieder ihre Ideen teilen und sich am Clubgeschehen beteiligen können]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rgbClr val="00338D"/>
                </a:solidFill>
              </a:rPr>
              <a:t>Wie Sie mitmachen können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de-DE" sz="4800" b="1">
                <a:solidFill>
                  <a:schemeClr val="bg1"/>
                </a:solidFill>
                <a:latin typeface="Helvetica Neue" charset="0"/>
                <a:ea typeface="Helvetica Neue" charset="0"/>
                <a:cs typeface="Helvetica Neue" charset="0"/>
              </a:rPr>
              <a:t>Vielen Dank</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de-DE"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400">
                <a:solidFill>
                  <a:schemeClr val="bg1"/>
                </a:solidFill>
              </a:rPr>
              <a:t>Lions verbessern die Welt, indem sie die Bedürfnisse zu Hause und auf der ganzen Welt erfüllen. Wir sind 1,4 Millionen Männer und Frauen, die der Überzeugung sind, dass Zuwendung wichtig ist und wir durch Zusammenarbeit größere Ziele erreichen können.</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200">
                <a:solidFill>
                  <a:schemeClr val="bg1"/>
                </a:solidFill>
              </a:rPr>
              <a:t>Wir verändern die Welt.</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2400">
                  <a:solidFill>
                    <a:srgbClr val="55565A"/>
                  </a:solidFill>
                  <a:latin typeface="Arial" charset="0"/>
                  <a:ea typeface="Arial" charset="0"/>
                  <a:cs typeface="Arial" charset="0"/>
                </a:rPr>
                <a:t>1,4 Millionen Lions leisten in über 200 Ländern und geografischen Gebieten weltweit beispiellose Hilfe.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de-DE" sz="4800" b="1">
                  <a:solidFill>
                    <a:srgbClr val="00338D"/>
                  </a:solidFill>
                  <a:latin typeface="Arial" charset="0"/>
                  <a:ea typeface="Arial" charset="0"/>
                  <a:cs typeface="Arial" charset="0"/>
                </a:rPr>
                <a:t>Wir helfen</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Unsere globalen Anliegen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Zusätzlich zur lokalen Hilfe, unterstützen Lions fünf globale Anliegen.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785004"/>
            <a:ext cx="8373905" cy="888348"/>
          </a:xfrm>
          <a:prstGeom prst="rect">
            <a:avLst/>
          </a:prstGeom>
        </p:spPr>
        <p:txBody>
          <a:bodyPr>
            <a:normAutofit fontScale="925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rgbClr val="00338D"/>
                </a:solidFill>
              </a:rPr>
              <a:t>Gemeinsam stellen wir uns globalen Herausforderungen.</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cap="none" normalizeH="0" baseline="0" noProof="0">
                <a:ln>
                  <a:noFill/>
                </a:ln>
                <a:solidFill>
                  <a:srgbClr val="0774AF"/>
                </a:solidFill>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Die Prävalenz von Diabetes reduzieren und die Lebensqualität der mit Diabetes diagnostizierten Menschen verbessern.</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cap="none" normalizeH="0" baseline="0" noProof="0">
                <a:ln>
                  <a:noFill/>
                </a:ln>
                <a:solidFill>
                  <a:srgbClr val="F0C217"/>
                </a:solidFill>
                <a:uLnTx/>
                <a:uFillTx/>
                <a:latin typeface="Arial" panose="020B0604020202020204" pitchFamily="34" charset="0"/>
                <a:ea typeface="Open Sans" charset="0"/>
                <a:cs typeface="Arial" panose="020B0604020202020204" pitchFamily="34" charset="0"/>
              </a:rPr>
              <a:t>KINDERKREBS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Unterstützung krebskranker Kinder, um ihnen Überlebens- und Zukunftschancen zu bieten.</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cap="none" normalizeH="0" baseline="0" noProof="0">
                <a:ln>
                  <a:noFill/>
                </a:ln>
                <a:solidFill>
                  <a:srgbClr val="8CC63F"/>
                </a:solidFill>
                <a:uLnTx/>
                <a:uFillTx/>
                <a:latin typeface="Arial" panose="020B0604020202020204" pitchFamily="34" charset="0"/>
                <a:ea typeface="Open Sans" charset="0"/>
                <a:cs typeface="Arial" panose="020B0604020202020204" pitchFamily="34" charset="0"/>
              </a:rPr>
              <a:t>UMWELT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1100">
                <a:solidFill>
                  <a:prstClr val="white">
                    <a:lumMod val="50000"/>
                  </a:prstClr>
                </a:solidFill>
                <a:latin typeface="Arial" panose="020B0604020202020204" pitchFamily="34" charset="0"/>
                <a:ea typeface="Open Sans" charset="0"/>
                <a:cs typeface="Arial" panose="020B0604020202020204" pitchFamily="34" charset="0"/>
              </a:rPr>
              <a:t>Nachhaltiger Schutz und Wiederherstellung unserer Umwelt, um das Wohl aller Gemeinschaften zu verbessern.</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0002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cap="none" normalizeH="0" baseline="0" noProof="0">
                <a:ln>
                  <a:noFill/>
                </a:ln>
                <a:solidFill>
                  <a:srgbClr val="F26A2C"/>
                </a:solidFill>
                <a:uLnTx/>
                <a:uFillTx/>
                <a:latin typeface="Arial" panose="020B0604020202020204" pitchFamily="34" charset="0"/>
                <a:ea typeface="Open Sans" charset="0"/>
                <a:cs typeface="Arial" panose="020B0604020202020204" pitchFamily="34" charset="0"/>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de-DE" sz="1100">
                <a:solidFill>
                  <a:prstClr val="white">
                    <a:lumMod val="50000"/>
                  </a:prstClr>
                </a:solidFill>
                <a:latin typeface="Arial" panose="020B0604020202020204" pitchFamily="34" charset="0"/>
                <a:ea typeface="Open Sans" charset="0"/>
                <a:cs typeface="Arial" panose="020B0604020202020204" pitchFamily="34" charset="0"/>
              </a:rPr>
              <a:t>Sicherstellen, dass alle Mitglieder der Gemeinschaft Zugang zu nahrhaften Lebensmitteln haben.</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cap="none" normalizeH="0" baseline="0" noProof="0">
                <a:ln>
                  <a:noFill/>
                </a:ln>
                <a:solidFill>
                  <a:srgbClr val="6A205F"/>
                </a:solidFill>
                <a:uLnTx/>
                <a:uFillTx/>
                <a:latin typeface="Arial" panose="020B0604020202020204" pitchFamily="34" charset="0"/>
                <a:ea typeface="Open Sans" charset="0"/>
                <a:cs typeface="Arial" panose="020B0604020202020204" pitchFamily="34" charset="0"/>
              </a:rPr>
              <a:t>SEHKRAFT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Prävention vermeidbarer Blindheit und Verbesserung der Lebensqualität blinder und sehbehinderter Menschen.</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a:solidFill>
                  <a:srgbClr val="55565A"/>
                </a:solidFill>
              </a:rPr>
              <a:t>Junge Menschen sind die Zukunft der Hilfeleistungen, und die Zukunft ist jetzt.</a:t>
            </a:r>
            <a:br>
              <a:rPr lang="de-DE" sz="1800" b="1" dirty="0">
                <a:solidFill>
                  <a:srgbClr val="55565A"/>
                </a:solidFill>
              </a:rPr>
            </a:br>
            <a:endParaRPr lang="de-DE" sz="1800" b="1" dirty="0">
              <a:solidFill>
                <a:srgbClr val="55565A"/>
              </a:solidFill>
            </a:endParaRPr>
          </a:p>
          <a:p>
            <a:pPr marL="285750" indent="-285750">
              <a:buFont typeface="Arial" panose="020B0604020202020204" pitchFamily="34" charset="0"/>
              <a:buChar char="•"/>
            </a:pPr>
            <a:r>
              <a:rPr lang="de-DE" sz="1400" b="1" dirty="0">
                <a:solidFill>
                  <a:srgbClr val="55565A"/>
                </a:solidFill>
              </a:rPr>
              <a:t>Leos</a:t>
            </a:r>
            <a:r>
              <a:rPr lang="de-DE" sz="1400" dirty="0">
                <a:solidFill>
                  <a:srgbClr val="55565A"/>
                </a:solidFill>
              </a:rPr>
              <a:t> sind junge Freiwillige im Alter von 12 bis 30 Jahren.</a:t>
            </a:r>
          </a:p>
          <a:p>
            <a:pPr marL="285750" indent="-285750">
              <a:buFont typeface="Arial" panose="020B0604020202020204" pitchFamily="34" charset="0"/>
              <a:buChar char="•"/>
            </a:pPr>
            <a:r>
              <a:rPr lang="de-DE" sz="1400" dirty="0">
                <a:solidFill>
                  <a:srgbClr val="55565A"/>
                </a:solidFill>
              </a:rPr>
              <a:t>175.000 Leos in </a:t>
            </a:r>
            <a:r>
              <a:rPr lang="de-DE" sz="1400" b="1" dirty="0">
                <a:solidFill>
                  <a:srgbClr val="55565A"/>
                </a:solidFill>
              </a:rPr>
              <a:t>über 7.000 Clubs</a:t>
            </a:r>
            <a:r>
              <a:rPr lang="de-DE" sz="1400" dirty="0">
                <a:solidFill>
                  <a:srgbClr val="55565A"/>
                </a:solidFill>
              </a:rPr>
              <a:t> nehmen sich wichtiger Anliegen an.</a:t>
            </a:r>
          </a:p>
          <a:p>
            <a:pPr marL="285750" indent="-285750">
              <a:buFont typeface="Arial" panose="020B0604020202020204" pitchFamily="34" charset="0"/>
              <a:buChar char="•"/>
            </a:pPr>
            <a:r>
              <a:rPr lang="de-DE" sz="1400" dirty="0">
                <a:solidFill>
                  <a:srgbClr val="55565A"/>
                </a:solidFill>
              </a:rPr>
              <a:t>Leo Clubs leisten </a:t>
            </a:r>
            <a:r>
              <a:rPr lang="de-DE" sz="1400" b="1" dirty="0">
                <a:solidFill>
                  <a:srgbClr val="55565A"/>
                </a:solidFill>
              </a:rPr>
              <a:t>seit 60 Jahren</a:t>
            </a:r>
            <a:r>
              <a:rPr lang="de-DE" sz="1400" dirty="0">
                <a:solidFill>
                  <a:srgbClr val="55565A"/>
                </a:solidFill>
              </a:rPr>
              <a:t> Hilfe.</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000665"/>
            <a:ext cx="6693451" cy="183742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4200" dirty="0">
                <a:solidFill>
                  <a:srgbClr val="00338D"/>
                </a:solidFill>
              </a:rPr>
              <a:t>Wir bereiten die neue Generation von freiwilligen Helfern vor.</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rPr>
              <a:t>Unser Hauptsitz</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de-DE">
                <a:solidFill>
                  <a:schemeClr val="bg1"/>
                </a:solidFill>
                <a:latin typeface="Arial" charset="0"/>
                <a:ea typeface="Arial Hebrew Scholar" charset="-79"/>
                <a:cs typeface="Arial" charset="0"/>
              </a:rPr>
              <a:t>Der Hauptsitz von Lions Clubs International befindet sich in Oak Brook (Illinois, USA). Die ca. 300 Mitarbeiter unterstützen Mitglieder und Clubs auf der ganzen Welt sowie die Exekutivamtsträger und den internationalen Vorstand. Wir entwickeln und implementieren Initiativen zur Steigerung des Bekanntheitsgrads und des Wirkungsbereichs von Lions Clubs International. </a:t>
            </a:r>
          </a:p>
        </p:txBody>
      </p:sp>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2483" y="0"/>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rPr>
              <a:t>Unsere Vereinigung</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2031325"/>
          </a:xfrm>
          <a:prstGeom prst="rect">
            <a:avLst/>
          </a:prstGeom>
          <a:noFill/>
        </p:spPr>
        <p:txBody>
          <a:bodyPr wrap="square" rtlCol="0">
            <a:spAutoFit/>
          </a:bodyPr>
          <a:lstStyle/>
          <a:p>
            <a:pPr algn="ctr"/>
            <a:r>
              <a:rPr lang="de-DE" dirty="0">
                <a:solidFill>
                  <a:schemeClr val="bg1"/>
                </a:solidFill>
                <a:latin typeface="Arial" charset="0"/>
                <a:ea typeface="Arial Hebrew Scholar" charset="-79"/>
                <a:cs typeface="Arial" charset="0"/>
              </a:rPr>
              <a:t>Die Vereinigung besteht aus autonomen Clubs. Der Zweck von Lions Clubs International ist es, aus Mitgliedern bestehende Clubs zu gründen, die ihre lokalen Gemeinschaften unterstützen. Clubs sind für die Verwaltung ihrer Abläufe, Finanzen, Hilfsprojekte und anderer Angelegenheiten, die sich auf die Mitglieder und das Clubleben beziehen, allein verantwortlich. Die Aufgabe von Lions Clubs International ist es, unsere Clubs und Mitglieder zu unterstützen, nicht zu verwalten. </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rPr>
              <a:t>Unsere Stiftung</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de-DE">
                <a:solidFill>
                  <a:schemeClr val="bg1"/>
                </a:solidFill>
                <a:latin typeface="Arial" charset="0"/>
                <a:ea typeface="Arial Hebrew Scholar" charset="-79"/>
                <a:cs typeface="Arial" charset="0"/>
              </a:rPr>
              <a:t>Lions Clubs International Foundation (LCIF) ist die offizielle karitative Organisation von Lions Clubs International. LCIF unterstützt die Hilfeleistungen von Lions durch die Bereitstellung von Zuschüssen für lokale und globale humanitäre Projekte.</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1600">
                <a:solidFill>
                  <a:srgbClr val="EBB700"/>
                </a:solidFill>
              </a:rPr>
              <a:t>Unsere Struktur</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b="1" dirty="0">
                <a:solidFill>
                  <a:srgbClr val="55565A"/>
                </a:solidFill>
              </a:rPr>
              <a:t>Lions: </a:t>
            </a:r>
            <a:r>
              <a:rPr lang="de-DE" sz="1800" dirty="0">
                <a:solidFill>
                  <a:srgbClr val="55565A"/>
                </a:solidFill>
              </a:rPr>
              <a:t>Unsere ehrenamtlichen Mitglieder.</a:t>
            </a:r>
          </a:p>
          <a:p>
            <a:endParaRPr lang="en-US" sz="1200" kern="0" dirty="0">
              <a:solidFill>
                <a:srgbClr val="55565A"/>
              </a:solidFill>
            </a:endParaRPr>
          </a:p>
          <a:p>
            <a:r>
              <a:rPr lang="de-DE" sz="1800" b="1" dirty="0">
                <a:solidFill>
                  <a:srgbClr val="55565A"/>
                </a:solidFill>
              </a:rPr>
              <a:t>Lions Clubs: </a:t>
            </a:r>
            <a:r>
              <a:rPr lang="de-DE" sz="1800" dirty="0">
                <a:solidFill>
                  <a:srgbClr val="55565A"/>
                </a:solidFill>
              </a:rPr>
              <a:t>Mitglieder treten lokalen Clubs bei, die sich zusammenschließen, um die Bedürfnisse der Gemeinschaft zu erfüllen. Lokale Lions Clubs halten sich an die Distrikt-, Multi-Distrikt- und internationalen Vorschriften.</a:t>
            </a:r>
          </a:p>
          <a:p>
            <a:endParaRPr lang="en-US" sz="1200" kern="0" dirty="0">
              <a:solidFill>
                <a:srgbClr val="55565A"/>
              </a:solidFill>
            </a:endParaRPr>
          </a:p>
          <a:p>
            <a:r>
              <a:rPr lang="de-DE" sz="1800" b="1" dirty="0">
                <a:solidFill>
                  <a:srgbClr val="55565A"/>
                </a:solidFill>
              </a:rPr>
              <a:t>Distrikte: </a:t>
            </a:r>
            <a:r>
              <a:rPr lang="de-DE" sz="1800" dirty="0">
                <a:solidFill>
                  <a:srgbClr val="55565A"/>
                </a:solidFill>
              </a:rPr>
              <a:t>Mehrere Clubs in einem bestimmten Gebiet, die von gewählten Lions-Führungskräften geleitet werden, um die Clubs zu unterstützen. </a:t>
            </a:r>
          </a:p>
          <a:p>
            <a:endParaRPr lang="en-US" sz="1200" kern="0" dirty="0">
              <a:solidFill>
                <a:srgbClr val="55565A"/>
              </a:solidFill>
            </a:endParaRPr>
          </a:p>
          <a:p>
            <a:r>
              <a:rPr lang="de-DE" sz="1800" b="1" dirty="0">
                <a:solidFill>
                  <a:srgbClr val="55565A"/>
                </a:solidFill>
              </a:rPr>
              <a:t>Multi-Distrikte: </a:t>
            </a:r>
            <a:r>
              <a:rPr lang="de-DE" sz="1800" dirty="0">
                <a:solidFill>
                  <a:srgbClr val="55565A"/>
                </a:solidFill>
              </a:rPr>
              <a:t>Mehrere Distrikte bilden einen Multi-Distrikt. Im Allgemeinen repräsentiert ein Multi-Distrikt ein Land.</a:t>
            </a:r>
          </a:p>
          <a:p>
            <a:endParaRPr lang="en-US" sz="1200" kern="0" dirty="0">
              <a:solidFill>
                <a:srgbClr val="55565A"/>
              </a:solidFill>
            </a:endParaRPr>
          </a:p>
          <a:p>
            <a:r>
              <a:rPr lang="de-DE" sz="1800" b="1" dirty="0">
                <a:solidFill>
                  <a:srgbClr val="55565A"/>
                </a:solidFill>
              </a:rPr>
              <a:t>Constitutional Areas: </a:t>
            </a:r>
            <a:r>
              <a:rPr lang="de-DE" sz="1800" dirty="0">
                <a:solidFill>
                  <a:srgbClr val="55565A"/>
                </a:solidFill>
              </a:rPr>
              <a:t>Wie die Gebiete der Vereinigung zur Vertretung im Internationalen Vorstand aufgeteilt sind. </a:t>
            </a:r>
          </a:p>
          <a:p>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a:solidFill>
                  <a:srgbClr val="00338D"/>
                </a:solidFill>
              </a:rPr>
              <a:t>Unsere Struktur reicht von der lokalen bis zur nationalen Ebene.</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221112991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757</Words>
  <Application>Microsoft Macintosh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Smith, Lisa</cp:lastModifiedBy>
  <cp:revision>173</cp:revision>
  <dcterms:created xsi:type="dcterms:W3CDTF">2018-11-12T16:45:52Z</dcterms:created>
  <dcterms:modified xsi:type="dcterms:W3CDTF">2019-10-19T15:10:06Z</dcterms:modified>
</cp:coreProperties>
</file>