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872" r:id="rId2"/>
    <p:sldId id="1109" r:id="rId3"/>
    <p:sldId id="984" r:id="rId4"/>
    <p:sldId id="1087" r:id="rId5"/>
    <p:sldId id="1110" r:id="rId6"/>
    <p:sldId id="1117" r:id="rId7"/>
    <p:sldId id="1118" r:id="rId8"/>
    <p:sldId id="1119" r:id="rId9"/>
    <p:sldId id="1120" r:id="rId10"/>
    <p:sldId id="1123" r:id="rId11"/>
    <p:sldId id="1124" r:id="rId12"/>
    <p:sldId id="1116" r:id="rId13"/>
    <p:sldId id="1126" r:id="rId14"/>
    <p:sldId id="1127" r:id="rId15"/>
    <p:sldId id="1128" r:id="rId16"/>
    <p:sldId id="95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700"/>
    <a:srgbClr val="55565A"/>
    <a:srgbClr val="FF5C35"/>
    <a:srgbClr val="407CCA"/>
    <a:srgbClr val="0D2240"/>
    <a:srgbClr val="00338D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9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200" y="16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4" d="100"/>
          <a:sy n="154" d="100"/>
        </p:scale>
        <p:origin x="497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Lions Clubs International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In tutto il mondo al servizio dell’umanità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La nostra struttura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05890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372837"/>
            <a:ext cx="861822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2400" dirty="0">
                <a:solidFill>
                  <a:srgbClr val="00338D"/>
                </a:solidFill>
              </a:rPr>
              <a:t>L'associazione è suddivisa in otto aree costituzionali.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06A0C69-92BD-644D-966D-B4639E113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004" y="1613647"/>
            <a:ext cx="8403182" cy="507424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6765A82-B8C9-0749-B5CF-424FDA33D2AF}"/>
              </a:ext>
            </a:extLst>
          </p:cNvPr>
          <p:cNvGrpSpPr/>
          <p:nvPr/>
        </p:nvGrpSpPr>
        <p:grpSpPr>
          <a:xfrm>
            <a:off x="369830" y="1737627"/>
            <a:ext cx="2863960" cy="3980925"/>
            <a:chOff x="-2467504" y="2363562"/>
            <a:chExt cx="2897548" cy="4308823"/>
          </a:xfrm>
        </p:grpSpPr>
        <p:sp>
          <p:nvSpPr>
            <p:cNvPr id="50" name="Delay 49">
              <a:extLst>
                <a:ext uri="{FF2B5EF4-FFF2-40B4-BE49-F238E27FC236}">
                  <a16:creationId xmlns:a16="http://schemas.microsoft.com/office/drawing/2014/main" id="{CBDA282D-643F-444D-A093-4FBCE072982D}"/>
                </a:ext>
              </a:extLst>
            </p:cNvPr>
            <p:cNvSpPr/>
            <p:nvPr/>
          </p:nvSpPr>
          <p:spPr bwMode="auto">
            <a:xfrm>
              <a:off x="-152971" y="2911221"/>
              <a:ext cx="583015" cy="475205"/>
            </a:xfrm>
            <a:prstGeom prst="flowChartDelay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2" name="Delay 51">
              <a:extLst>
                <a:ext uri="{FF2B5EF4-FFF2-40B4-BE49-F238E27FC236}">
                  <a16:creationId xmlns:a16="http://schemas.microsoft.com/office/drawing/2014/main" id="{4CF5DB08-2979-A54B-AAA4-62935FE0FBC7}"/>
                </a:ext>
              </a:extLst>
            </p:cNvPr>
            <p:cNvSpPr/>
            <p:nvPr/>
          </p:nvSpPr>
          <p:spPr bwMode="auto">
            <a:xfrm>
              <a:off x="-152971" y="3458880"/>
              <a:ext cx="583015" cy="475205"/>
            </a:xfrm>
            <a:prstGeom prst="flowChartDelay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3" name="Delay 52">
              <a:extLst>
                <a:ext uri="{FF2B5EF4-FFF2-40B4-BE49-F238E27FC236}">
                  <a16:creationId xmlns:a16="http://schemas.microsoft.com/office/drawing/2014/main" id="{39F86FB9-99D4-EE4E-A2A5-4D08BA687BCD}"/>
                </a:ext>
              </a:extLst>
            </p:cNvPr>
            <p:cNvSpPr/>
            <p:nvPr/>
          </p:nvSpPr>
          <p:spPr bwMode="auto">
            <a:xfrm>
              <a:off x="-152971" y="4006539"/>
              <a:ext cx="583015" cy="475205"/>
            </a:xfrm>
            <a:prstGeom prst="flowChartDelay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4" name="Delay 53">
              <a:extLst>
                <a:ext uri="{FF2B5EF4-FFF2-40B4-BE49-F238E27FC236}">
                  <a16:creationId xmlns:a16="http://schemas.microsoft.com/office/drawing/2014/main" id="{0585E0AB-7804-344F-9E5B-34FBA7458745}"/>
                </a:ext>
              </a:extLst>
            </p:cNvPr>
            <p:cNvSpPr/>
            <p:nvPr/>
          </p:nvSpPr>
          <p:spPr bwMode="auto">
            <a:xfrm>
              <a:off x="-152971" y="4554199"/>
              <a:ext cx="583015" cy="475205"/>
            </a:xfrm>
            <a:prstGeom prst="flowChartDelay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5" name="Delay 54">
              <a:extLst>
                <a:ext uri="{FF2B5EF4-FFF2-40B4-BE49-F238E27FC236}">
                  <a16:creationId xmlns:a16="http://schemas.microsoft.com/office/drawing/2014/main" id="{1EF9F83D-9B46-2A46-B525-B2B0FAF99DC6}"/>
                </a:ext>
              </a:extLst>
            </p:cNvPr>
            <p:cNvSpPr/>
            <p:nvPr/>
          </p:nvSpPr>
          <p:spPr bwMode="auto">
            <a:xfrm>
              <a:off x="-152971" y="5101857"/>
              <a:ext cx="583015" cy="475205"/>
            </a:xfrm>
            <a:prstGeom prst="flowChartDelay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6" name="Delay 55">
              <a:extLst>
                <a:ext uri="{FF2B5EF4-FFF2-40B4-BE49-F238E27FC236}">
                  <a16:creationId xmlns:a16="http://schemas.microsoft.com/office/drawing/2014/main" id="{25E28C8C-DC6C-EE43-8AAF-61BE8D32387F}"/>
                </a:ext>
              </a:extLst>
            </p:cNvPr>
            <p:cNvSpPr/>
            <p:nvPr/>
          </p:nvSpPr>
          <p:spPr bwMode="auto">
            <a:xfrm>
              <a:off x="-152971" y="5649516"/>
              <a:ext cx="583015" cy="475205"/>
            </a:xfrm>
            <a:prstGeom prst="flowChartDelay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7" name="Delay 56">
              <a:extLst>
                <a:ext uri="{FF2B5EF4-FFF2-40B4-BE49-F238E27FC236}">
                  <a16:creationId xmlns:a16="http://schemas.microsoft.com/office/drawing/2014/main" id="{57F4E996-3CBB-4A49-85A3-ACC561DD9760}"/>
                </a:ext>
              </a:extLst>
            </p:cNvPr>
            <p:cNvSpPr/>
            <p:nvPr/>
          </p:nvSpPr>
          <p:spPr bwMode="auto">
            <a:xfrm>
              <a:off x="-152971" y="2363562"/>
              <a:ext cx="583015" cy="475205"/>
            </a:xfrm>
            <a:prstGeom prst="flowChartDelay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8" name="Delay 57">
              <a:extLst>
                <a:ext uri="{FF2B5EF4-FFF2-40B4-BE49-F238E27FC236}">
                  <a16:creationId xmlns:a16="http://schemas.microsoft.com/office/drawing/2014/main" id="{35A4A8AE-A3BC-CB4B-8502-66335AD7DCB5}"/>
                </a:ext>
              </a:extLst>
            </p:cNvPr>
            <p:cNvSpPr/>
            <p:nvPr/>
          </p:nvSpPr>
          <p:spPr bwMode="auto">
            <a:xfrm>
              <a:off x="-152971" y="6197180"/>
              <a:ext cx="583015" cy="475205"/>
            </a:xfrm>
            <a:prstGeom prst="flowChartDelay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9" name="Delay 58">
              <a:extLst>
                <a:ext uri="{FF2B5EF4-FFF2-40B4-BE49-F238E27FC236}">
                  <a16:creationId xmlns:a16="http://schemas.microsoft.com/office/drawing/2014/main" id="{F98B9B65-89A9-1941-9EEA-959789F753F8}"/>
                </a:ext>
              </a:extLst>
            </p:cNvPr>
            <p:cNvSpPr/>
            <p:nvPr/>
          </p:nvSpPr>
          <p:spPr bwMode="auto">
            <a:xfrm flipH="1">
              <a:off x="-2467504" y="2911221"/>
              <a:ext cx="583015" cy="475205"/>
            </a:xfrm>
            <a:prstGeom prst="flowChartDelay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C9E3402-9C90-EB4C-92E6-42B753CF4C50}"/>
                </a:ext>
              </a:extLst>
            </p:cNvPr>
            <p:cNvSpPr/>
            <p:nvPr/>
          </p:nvSpPr>
          <p:spPr bwMode="auto">
            <a:xfrm>
              <a:off x="-1828800" y="2911221"/>
              <a:ext cx="1942053" cy="475205"/>
            </a:xfrm>
            <a:prstGeom prst="rect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Canada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Delay 60">
              <a:extLst>
                <a:ext uri="{FF2B5EF4-FFF2-40B4-BE49-F238E27FC236}">
                  <a16:creationId xmlns:a16="http://schemas.microsoft.com/office/drawing/2014/main" id="{F25D2641-5991-4941-ADFD-42E4E95664D2}"/>
                </a:ext>
              </a:extLst>
            </p:cNvPr>
            <p:cNvSpPr/>
            <p:nvPr/>
          </p:nvSpPr>
          <p:spPr bwMode="auto">
            <a:xfrm flipH="1">
              <a:off x="-2467504" y="3458880"/>
              <a:ext cx="583015" cy="475205"/>
            </a:xfrm>
            <a:prstGeom prst="flowChartDelay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DCB4B62-17DB-1943-923B-EE147524501B}"/>
                </a:ext>
              </a:extLst>
            </p:cNvPr>
            <p:cNvSpPr/>
            <p:nvPr/>
          </p:nvSpPr>
          <p:spPr bwMode="auto">
            <a:xfrm>
              <a:off x="-1828800" y="3458880"/>
              <a:ext cx="1942053" cy="475205"/>
            </a:xfrm>
            <a:prstGeom prst="rect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America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Meridionale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America Centrale,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Messico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e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Isole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del Mar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dei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Caraibi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Delay 62">
              <a:extLst>
                <a:ext uri="{FF2B5EF4-FFF2-40B4-BE49-F238E27FC236}">
                  <a16:creationId xmlns:a16="http://schemas.microsoft.com/office/drawing/2014/main" id="{3700B12B-8980-5B4F-86DF-E74414E1E5FD}"/>
                </a:ext>
              </a:extLst>
            </p:cNvPr>
            <p:cNvSpPr/>
            <p:nvPr/>
          </p:nvSpPr>
          <p:spPr bwMode="auto">
            <a:xfrm flipH="1">
              <a:off x="-2467504" y="4006539"/>
              <a:ext cx="583015" cy="475205"/>
            </a:xfrm>
            <a:prstGeom prst="flowChartDelay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IV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2535237-EBDB-4E41-9C85-050148D86342}"/>
                </a:ext>
              </a:extLst>
            </p:cNvPr>
            <p:cNvSpPr/>
            <p:nvPr/>
          </p:nvSpPr>
          <p:spPr bwMode="auto">
            <a:xfrm>
              <a:off x="-1828800" y="4006539"/>
              <a:ext cx="1942053" cy="475205"/>
            </a:xfrm>
            <a:prstGeom prst="rect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Europa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Delay 64">
              <a:extLst>
                <a:ext uri="{FF2B5EF4-FFF2-40B4-BE49-F238E27FC236}">
                  <a16:creationId xmlns:a16="http://schemas.microsoft.com/office/drawing/2014/main" id="{D72A60DA-06AB-4440-8FED-2B0DAC1E69AF}"/>
                </a:ext>
              </a:extLst>
            </p:cNvPr>
            <p:cNvSpPr/>
            <p:nvPr/>
          </p:nvSpPr>
          <p:spPr bwMode="auto">
            <a:xfrm flipH="1">
              <a:off x="-2467504" y="4554199"/>
              <a:ext cx="583015" cy="475205"/>
            </a:xfrm>
            <a:prstGeom prst="flowChartDelay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5B8AACC-CBD7-6F4F-AA8D-2932B3F128C8}"/>
                </a:ext>
              </a:extLst>
            </p:cNvPr>
            <p:cNvSpPr/>
            <p:nvPr/>
          </p:nvSpPr>
          <p:spPr bwMode="auto">
            <a:xfrm>
              <a:off x="-1828800" y="4554199"/>
              <a:ext cx="1942053" cy="475205"/>
            </a:xfrm>
            <a:prstGeom prst="rect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Oriente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e Sud-Est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Asiatico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Delay 66">
              <a:extLst>
                <a:ext uri="{FF2B5EF4-FFF2-40B4-BE49-F238E27FC236}">
                  <a16:creationId xmlns:a16="http://schemas.microsoft.com/office/drawing/2014/main" id="{CF2F392C-1B50-5242-B795-428D8F8B983D}"/>
                </a:ext>
              </a:extLst>
            </p:cNvPr>
            <p:cNvSpPr/>
            <p:nvPr/>
          </p:nvSpPr>
          <p:spPr bwMode="auto">
            <a:xfrm flipH="1">
              <a:off x="-2467504" y="5101857"/>
              <a:ext cx="583015" cy="475205"/>
            </a:xfrm>
            <a:prstGeom prst="flowChartDelay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CAA0FC7-43BF-DD47-AE5D-4CE3F38B2E42}"/>
                </a:ext>
              </a:extLst>
            </p:cNvPr>
            <p:cNvSpPr/>
            <p:nvPr/>
          </p:nvSpPr>
          <p:spPr bwMode="auto">
            <a:xfrm>
              <a:off x="-1828800" y="5101857"/>
              <a:ext cx="1942053" cy="475205"/>
            </a:xfrm>
            <a:prstGeom prst="rect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India, Asia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Meridionale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e Medio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Oriente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" name="Delay 68">
              <a:extLst>
                <a:ext uri="{FF2B5EF4-FFF2-40B4-BE49-F238E27FC236}">
                  <a16:creationId xmlns:a16="http://schemas.microsoft.com/office/drawing/2014/main" id="{E00102EB-0685-7D44-BF83-0FCDDE1A5902}"/>
                </a:ext>
              </a:extLst>
            </p:cNvPr>
            <p:cNvSpPr/>
            <p:nvPr/>
          </p:nvSpPr>
          <p:spPr bwMode="auto">
            <a:xfrm flipH="1">
              <a:off x="-2467504" y="5649516"/>
              <a:ext cx="583015" cy="475205"/>
            </a:xfrm>
            <a:prstGeom prst="flowChartDelay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63B1042-50C4-F44A-BB3C-D27581BA9DA9}"/>
                </a:ext>
              </a:extLst>
            </p:cNvPr>
            <p:cNvSpPr/>
            <p:nvPr/>
          </p:nvSpPr>
          <p:spPr bwMode="auto">
            <a:xfrm>
              <a:off x="-1828800" y="5649516"/>
              <a:ext cx="1942053" cy="475205"/>
            </a:xfrm>
            <a:prstGeom prst="rect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Australia, Nuova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Zelanda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Papua Nuova Guinea, Indonesia e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Isole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del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Pacifico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Meridionale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" name="Delay 70">
              <a:extLst>
                <a:ext uri="{FF2B5EF4-FFF2-40B4-BE49-F238E27FC236}">
                  <a16:creationId xmlns:a16="http://schemas.microsoft.com/office/drawing/2014/main" id="{01E6BA92-68B5-C041-BEF3-841647E9A217}"/>
                </a:ext>
              </a:extLst>
            </p:cNvPr>
            <p:cNvSpPr/>
            <p:nvPr/>
          </p:nvSpPr>
          <p:spPr bwMode="auto">
            <a:xfrm flipH="1">
              <a:off x="-2467504" y="2363562"/>
              <a:ext cx="583015" cy="475205"/>
            </a:xfrm>
            <a:prstGeom prst="flowChartDelay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964C4E3-35CD-CF40-81EC-21C04328CB35}"/>
                </a:ext>
              </a:extLst>
            </p:cNvPr>
            <p:cNvSpPr/>
            <p:nvPr/>
          </p:nvSpPr>
          <p:spPr bwMode="auto">
            <a:xfrm>
              <a:off x="-1828800" y="2363562"/>
              <a:ext cx="1942053" cy="475205"/>
            </a:xfrm>
            <a:prstGeom prst="rect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900" dirty="0" err="1">
                  <a:solidFill>
                    <a:schemeClr val="bg1"/>
                  </a:solidFill>
                </a:rPr>
                <a:t>Stati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</a:rPr>
                <a:t>Uniti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</a:rPr>
                <a:t>d'America</a:t>
              </a:r>
              <a:r>
                <a:rPr lang="en-US" sz="900" dirty="0">
                  <a:solidFill>
                    <a:schemeClr val="bg1"/>
                  </a:solidFill>
                </a:rPr>
                <a:t>, </a:t>
              </a:r>
              <a:r>
                <a:rPr lang="en-US" sz="900" dirty="0" err="1">
                  <a:solidFill>
                    <a:schemeClr val="bg1"/>
                  </a:solidFill>
                </a:rPr>
                <a:t>territori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</a:rPr>
                <a:t>annessi</a:t>
              </a:r>
              <a:r>
                <a:rPr lang="en-US" sz="900" dirty="0">
                  <a:solidFill>
                    <a:schemeClr val="bg1"/>
                  </a:solidFill>
                </a:rPr>
                <a:t>, Bermuda e Bahamas.</a:t>
              </a:r>
            </a:p>
          </p:txBody>
        </p:sp>
        <p:sp>
          <p:nvSpPr>
            <p:cNvPr id="73" name="Delay 72">
              <a:extLst>
                <a:ext uri="{FF2B5EF4-FFF2-40B4-BE49-F238E27FC236}">
                  <a16:creationId xmlns:a16="http://schemas.microsoft.com/office/drawing/2014/main" id="{B0F658F7-31F1-AE4D-BD42-5F73A9BA63FD}"/>
                </a:ext>
              </a:extLst>
            </p:cNvPr>
            <p:cNvSpPr/>
            <p:nvPr/>
          </p:nvSpPr>
          <p:spPr bwMode="auto">
            <a:xfrm flipH="1">
              <a:off x="-2467504" y="6197180"/>
              <a:ext cx="583015" cy="475205"/>
            </a:xfrm>
            <a:prstGeom prst="flowChartDelay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F357A35-C5F7-EB4B-B279-EF6B94F4D303}"/>
                </a:ext>
              </a:extLst>
            </p:cNvPr>
            <p:cNvSpPr/>
            <p:nvPr/>
          </p:nvSpPr>
          <p:spPr bwMode="auto">
            <a:xfrm>
              <a:off x="-1828800" y="6197180"/>
              <a:ext cx="1942053" cy="475205"/>
            </a:xfrm>
            <a:prstGeom prst="rect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Africa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71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316096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405045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/>
              <a:t>Il nostro club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3387773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/>
              <a:t>[Inserire qui il nome del club]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CABCC-64AA-7943-A46A-05E3CB7B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293BA-F532-2046-A0AA-9507A74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>
                <a:solidFill>
                  <a:srgbClr val="EBB700"/>
                </a:solidFill>
              </a:rPr>
              <a:t>Il nostro club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>
                <a:solidFill>
                  <a:srgbClr val="55565A"/>
                </a:solidFill>
              </a:rPr>
              <a:t>[Inserire qui le informazioni sul club. Es: anno di fondazione, attuale numero di soci, responsabili/officer]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>
                <a:solidFill>
                  <a:srgbClr val="00338D"/>
                </a:solidFill>
              </a:rPr>
              <a:t>[Inserire qui il nome del club]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>
                <a:solidFill>
                  <a:srgbClr val="EBB700"/>
                </a:solidFill>
              </a:rPr>
              <a:t>La nostra comunità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>
                <a:solidFill>
                  <a:srgbClr val="55565A"/>
                </a:solidFill>
              </a:rPr>
              <a:t>[Inserire qui le informazioni sulla comunità. Es; comune, popolazione, cenni storici, cultura, principali bisogni, ecc.]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>
                <a:solidFill>
                  <a:srgbClr val="00338D"/>
                </a:solidFill>
              </a:rPr>
              <a:t>[Inserire qui il nome della comunità]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>
                <a:solidFill>
                  <a:srgbClr val="EBB700"/>
                </a:solidFill>
              </a:rPr>
              <a:t>Il nostro servizio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>
                <a:solidFill>
                  <a:srgbClr val="55565A"/>
                </a:solidFill>
              </a:rPr>
              <a:t>[Inserire qui informazioni sull'area in cui si concentrano principalmente le attività di servizio del club. Es: programmi specifici, eventi, partenariati locali, ecc.]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it-IT" sz="1800">
                <a:solidFill>
                  <a:srgbClr val="55565A"/>
                </a:solidFill>
              </a:rPr>
              <a:t>Sottolineare come il club risponde ai bisogni della comunità!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>
                <a:solidFill>
                  <a:srgbClr val="00338D"/>
                </a:solidFill>
              </a:rPr>
              <a:t>Cosa facciamo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 dirty="0">
                <a:solidFill>
                  <a:srgbClr val="EBB700"/>
                </a:solidFill>
              </a:rPr>
              <a:t>Le fasi successive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>
                <a:solidFill>
                  <a:srgbClr val="55565A"/>
                </a:solidFill>
              </a:rPr>
              <a:t>[Indicare qui come i soci nuovi o potenziali possono comunicare le loro idee e partecipare alle iniziative del club a favore della comunità]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>
                <a:solidFill>
                  <a:srgbClr val="00338D"/>
                </a:solidFill>
              </a:rPr>
              <a:t>Come partecipare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it-IT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Grazie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396092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400" dirty="0">
                <a:solidFill>
                  <a:schemeClr val="bg1"/>
                </a:solidFill>
              </a:rPr>
              <a:t>Comunità dopo comunità, i Lions stanno facendo la differenza, offrendo una risposta ai bisogni locali e di tutto il mondo. Siamo 1,4 milioni di uomini e donne in tutto il mondo che credono che la solidarietà sia importante. Insieme, possiamo raggiungere obiettivi ancora più grandi.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4200">
                <a:solidFill>
                  <a:schemeClr val="bg1"/>
                </a:solidFill>
              </a:rPr>
              <a:t>Per fare la differenza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Emblem - Black">
            <a:extLst>
              <a:ext uri="{FF2B5EF4-FFF2-40B4-BE49-F238E27FC236}">
                <a16:creationId xmlns:a16="http://schemas.microsoft.com/office/drawing/2014/main" id="{2A17D969-E35D-9E48-B8CB-6F7B2BFD7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>
                <a:solidFill>
                  <a:srgbClr val="EBB700"/>
                </a:solidFill>
              </a:rPr>
              <a:t>Il nostro motto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2003006"/>
            <a:ext cx="5525035" cy="2868503"/>
            <a:chOff x="6010473" y="2031142"/>
            <a:chExt cx="5525035" cy="2868503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1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it-IT" sz="240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1,4 milioni di soci Lions al servizio delle comunità in più di 200 paesi e aree geografiche di tutto il mondo.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031142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it-IT" sz="4800" b="1">
                  <a:solidFill>
                    <a:srgbClr val="00338D"/>
                  </a:solidFill>
                  <a:latin typeface="Arial" charset="0"/>
                  <a:ea typeface="Arial" charset="0"/>
                  <a:cs typeface="Arial" charset="0"/>
                </a:rPr>
                <a:t>We Serve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3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4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>
                <a:solidFill>
                  <a:srgbClr val="EBB700"/>
                </a:solidFill>
              </a:rPr>
              <a:t>Le nostre cause umanitarie globali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7"/>
            <a:ext cx="8875358" cy="3984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>
                <a:solidFill>
                  <a:srgbClr val="55565A"/>
                </a:solidFill>
              </a:rPr>
              <a:t>Oltre che a mettersi al servizio della loro comunità, i Lions supportano cinque cause umanitarie globali.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</a:rPr>
              <a:t>Le sfide globali dei Lions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7C1F0D-41C1-A944-9CF3-DA34ABC3DCF0}"/>
              </a:ext>
            </a:extLst>
          </p:cNvPr>
          <p:cNvSpPr txBox="1"/>
          <p:nvPr/>
        </p:nvSpPr>
        <p:spPr>
          <a:xfrm>
            <a:off x="2692671" y="4185518"/>
            <a:ext cx="1527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cap="none" normalizeH="0" baseline="0" noProof="0">
                <a:ln>
                  <a:noFill/>
                </a:ln>
                <a:solidFill>
                  <a:srgbClr val="0774A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DIABETE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cap="none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Ridurre la diffusione del diabete e migliorare la qualità di vita delle persone diabetiche.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068FD-C315-304D-AB55-4416AC0583FC}"/>
              </a:ext>
            </a:extLst>
          </p:cNvPr>
          <p:cNvSpPr txBox="1"/>
          <p:nvPr/>
        </p:nvSpPr>
        <p:spPr>
          <a:xfrm>
            <a:off x="9903749" y="4185517"/>
            <a:ext cx="183749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cap="none" normalizeH="0" baseline="0" noProof="0" dirty="0">
                <a:ln>
                  <a:noFill/>
                </a:ln>
                <a:solidFill>
                  <a:srgbClr val="F0C217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CANCRO INFANTILE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Aiutare i bambini colpiti dal cancro a sconfiggere la malattia e a crescere bene.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AC0475-CF00-F049-A671-795D30F5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212" y="2960728"/>
            <a:ext cx="1075183" cy="1099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E1DF59-786B-5547-8009-905B955E4B93}"/>
              </a:ext>
            </a:extLst>
          </p:cNvPr>
          <p:cNvSpPr txBox="1"/>
          <p:nvPr/>
        </p:nvSpPr>
        <p:spPr>
          <a:xfrm>
            <a:off x="4450339" y="4185518"/>
            <a:ext cx="16421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cap="none" normalizeH="0" baseline="0" noProof="0" dirty="0">
                <a:ln>
                  <a:noFill/>
                </a:ln>
                <a:solidFill>
                  <a:srgbClr val="8CC63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AMBIENTE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Favorire la sostenibilità per proteggere e preservare l’ambiente per il benessere di tutte le comunità.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15A02F-4392-AB49-A87D-3CDACDC8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833" y="2960728"/>
            <a:ext cx="1075183" cy="1123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FA882A-88AE-204F-AEE4-57F7A2368992}"/>
              </a:ext>
            </a:extLst>
          </p:cNvPr>
          <p:cNvSpPr txBox="1"/>
          <p:nvPr/>
        </p:nvSpPr>
        <p:spPr>
          <a:xfrm>
            <a:off x="6269345" y="4187548"/>
            <a:ext cx="167308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cap="none" normalizeH="0" baseline="0" noProof="0" dirty="0">
                <a:ln>
                  <a:noFill/>
                </a:ln>
                <a:solidFill>
                  <a:srgbClr val="F26A2C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FAME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Fare in modo che tutti abbiano accesso a cibi nutrienti.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64D3C0-2301-CD41-A7FE-E8DC74E5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731" y="2960728"/>
            <a:ext cx="1183909" cy="1075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DE065B-D674-4245-9CB5-1848C2C20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935" y="2960728"/>
            <a:ext cx="1075183" cy="11114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9F4EA-EF2F-F248-BB84-5F6164D8F248}"/>
              </a:ext>
            </a:extLst>
          </p:cNvPr>
          <p:cNvSpPr txBox="1"/>
          <p:nvPr/>
        </p:nvSpPr>
        <p:spPr>
          <a:xfrm>
            <a:off x="8166225" y="4185517"/>
            <a:ext cx="16716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cap="none" normalizeH="0" baseline="0" noProof="0" dirty="0">
                <a:ln>
                  <a:noFill/>
                </a:ln>
                <a:solidFill>
                  <a:srgbClr val="6A205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VISTA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Prevenire la cecità e migliorare la qualità di vita dei non vedenti e degli ipovedenti.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EB1B46-A850-6E41-91BD-213C52BD5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355" y="2960728"/>
            <a:ext cx="1069142" cy="10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6497920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dirty="0">
                <a:solidFill>
                  <a:srgbClr val="55565A"/>
                </a:solidFill>
              </a:rPr>
              <a:t>I giovani sono il futuro del nostro servizio. </a:t>
            </a:r>
            <a:br>
              <a:rPr lang="it-IT" sz="1800" b="1" dirty="0">
                <a:solidFill>
                  <a:srgbClr val="55565A"/>
                </a:solidFill>
              </a:rPr>
            </a:br>
            <a:endParaRPr lang="it-IT" sz="1800" b="1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55565A"/>
                </a:solidFill>
              </a:rPr>
              <a:t>I </a:t>
            </a:r>
            <a:r>
              <a:rPr lang="it-IT" sz="1400" b="1" dirty="0">
                <a:solidFill>
                  <a:srgbClr val="55565A"/>
                </a:solidFill>
              </a:rPr>
              <a:t>Leo</a:t>
            </a:r>
            <a:r>
              <a:rPr lang="it-IT" sz="1400" dirty="0">
                <a:solidFill>
                  <a:srgbClr val="55565A"/>
                </a:solidFill>
              </a:rPr>
              <a:t> sono dei giovani volontari di età compresa tra i 12 e i 30 anni.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55565A"/>
                </a:solidFill>
              </a:rPr>
              <a:t>175.000</a:t>
            </a:r>
            <a:r>
              <a:rPr lang="it-IT" sz="1400" dirty="0">
                <a:solidFill>
                  <a:srgbClr val="55565A"/>
                </a:solidFill>
              </a:rPr>
              <a:t> soci Leo appartenenti a </a:t>
            </a:r>
            <a:r>
              <a:rPr lang="it-IT" sz="1400" b="1" dirty="0">
                <a:solidFill>
                  <a:srgbClr val="55565A"/>
                </a:solidFill>
              </a:rPr>
              <a:t>oltre</a:t>
            </a:r>
            <a:r>
              <a:rPr lang="it-IT" sz="1400" dirty="0">
                <a:solidFill>
                  <a:srgbClr val="55565A"/>
                </a:solidFill>
              </a:rPr>
              <a:t> </a:t>
            </a:r>
            <a:r>
              <a:rPr lang="it-IT" sz="1400" b="1" dirty="0">
                <a:solidFill>
                  <a:srgbClr val="55565A"/>
                </a:solidFill>
              </a:rPr>
              <a:t>7.000</a:t>
            </a:r>
            <a:r>
              <a:rPr lang="it-IT" sz="1400" dirty="0">
                <a:solidFill>
                  <a:srgbClr val="55565A"/>
                </a:solidFill>
              </a:rPr>
              <a:t> club supportano cause importanti.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55565A"/>
                </a:solidFill>
              </a:rPr>
              <a:t>I Leo club sono </a:t>
            </a:r>
            <a:r>
              <a:rPr lang="it-IT" sz="1400" b="1" dirty="0">
                <a:solidFill>
                  <a:srgbClr val="55565A"/>
                </a:solidFill>
              </a:rPr>
              <a:t>al servizio delle loro comunità da 60 anni.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494270" y="1503742"/>
            <a:ext cx="8056605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dirty="0">
                <a:solidFill>
                  <a:srgbClr val="00338D"/>
                </a:solidFill>
              </a:rPr>
              <a:t>La preparazione della prossima generazione di volontari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D90B6-D463-ED41-9FAC-19A2F8C0C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0" r="7409"/>
          <a:stretch/>
        </p:blipFill>
        <p:spPr>
          <a:xfrm>
            <a:off x="7964424" y="1646692"/>
            <a:ext cx="3572732" cy="3572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La nostra sede centrale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La sede centrale di Lions Clubs International si trova a Oak </a:t>
            </a:r>
            <a:r>
              <a:rPr lang="it-IT" sz="1600" dirty="0" err="1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Brook</a:t>
            </a:r>
            <a:r>
              <a:rPr lang="it-IT" sz="1600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, Illinois (Stati Uniti).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 Uno staff composto da circa 300 dipendenti supporta i soci e i club di tutto il mondo, gli officer esecutivi e i membri del Consiglio d’Amministrazione (Board) internazionale. Sviluppiamo e implementiamo iniziative volte a incrementare la visibilità di Lions Clubs International e i risultati del suo servizio.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La nostra associazione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09531" y="3331913"/>
            <a:ext cx="8706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L’associazione è formata da club autonomi. Lo scopo di Lions Clubs International è formare club composti da soci che hanno scelto di mettersi al servizio delle loro comunità come volontari.  I club gestiscono autonomamente il loro funzionamento, la loro contabilità, le loro attività di servizio e le altre questioni relative ai soci, ecc. Lions International supporta i nostri club, non li gestisce.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La nostra fondazione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Lions Clubs International Foundation (LCIF) è l’ente benefico di Lions Clubs International e supporta il servizio dei Lions con contributi finanziari per iniziative umanitarie locali e globali.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1600">
                <a:solidFill>
                  <a:srgbClr val="EBB700"/>
                </a:solidFill>
              </a:rPr>
              <a:t>La struttura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 b="1">
                <a:solidFill>
                  <a:srgbClr val="55565A"/>
                </a:solidFill>
              </a:rPr>
              <a:t>Lions: </a:t>
            </a:r>
            <a:r>
              <a:rPr lang="it-IT" sz="1800">
                <a:solidFill>
                  <a:srgbClr val="55565A"/>
                </a:solidFill>
              </a:rPr>
              <a:t>I nostri soci volontari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it-IT" sz="1800" b="1">
                <a:solidFill>
                  <a:srgbClr val="55565A"/>
                </a:solidFill>
              </a:rPr>
              <a:t>Lions Club: </a:t>
            </a:r>
            <a:r>
              <a:rPr lang="it-IT" sz="1800">
                <a:solidFill>
                  <a:srgbClr val="55565A"/>
                </a:solidFill>
              </a:rPr>
              <a:t>I soci entrano a far parte dei club che si sono formati per rispondere ai bisogni delle loro comunità. I Lions club locali operano nel rispetto di regole distrettuali, multidistrettuali e internazionali.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it-IT" sz="1800" b="1">
                <a:solidFill>
                  <a:srgbClr val="55565A"/>
                </a:solidFill>
              </a:rPr>
              <a:t>Distretto: </a:t>
            </a:r>
            <a:r>
              <a:rPr lang="it-IT" sz="1800">
                <a:solidFill>
                  <a:srgbClr val="55565A"/>
                </a:solidFill>
              </a:rPr>
              <a:t>Insieme di club appartenenti a una determinata regione geografica guidato da un Lion eletto per fornire supporto ai club. 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it-IT" sz="1800" b="1">
                <a:solidFill>
                  <a:srgbClr val="55565A"/>
                </a:solidFill>
              </a:rPr>
              <a:t>Multidistretto: </a:t>
            </a:r>
            <a:r>
              <a:rPr lang="it-IT" sz="1800">
                <a:solidFill>
                  <a:srgbClr val="55565A"/>
                </a:solidFill>
              </a:rPr>
              <a:t>Insieme di distretti. Negli Stati Uniti un MD rappresenta uno stato, mentre, a livello internazionale normalmente rappresenta un paese.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it-IT" sz="1800" b="1">
                <a:solidFill>
                  <a:srgbClr val="55565A"/>
                </a:solidFill>
              </a:rPr>
              <a:t>Aree costituzionali: </a:t>
            </a:r>
            <a:r>
              <a:rPr lang="it-IT" sz="1800">
                <a:solidFill>
                  <a:srgbClr val="55565A"/>
                </a:solidFill>
              </a:rPr>
              <a:t>Il mondo lionistico è suddiviso in aree costituzionali che sono rappresentate nel Consiglio d’Amministrazione Internazionale (Board).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2400" dirty="0">
                <a:solidFill>
                  <a:srgbClr val="00338D"/>
                </a:solidFill>
              </a:rPr>
              <a:t>Da locale a internazionale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2991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829</Words>
  <Application>Microsoft Macintosh PowerPoint</Application>
  <PresentationFormat>Widescreen</PresentationFormat>
  <Paragraphs>117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Smith, Lisa</cp:lastModifiedBy>
  <cp:revision>171</cp:revision>
  <dcterms:created xsi:type="dcterms:W3CDTF">2018-11-12T16:45:52Z</dcterms:created>
  <dcterms:modified xsi:type="dcterms:W3CDTF">2019-10-19T15:27:16Z</dcterms:modified>
</cp:coreProperties>
</file>