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6" r:id="rId3"/>
    <p:sldMasterId id="2147483720" r:id="rId4"/>
    <p:sldMasterId id="2147483734" r:id="rId5"/>
    <p:sldMasterId id="2147483770" r:id="rId6"/>
    <p:sldMasterId id="2147483874" r:id="rId7"/>
    <p:sldMasterId id="2147483881" r:id="rId8"/>
  </p:sldMasterIdLst>
  <p:notesMasterIdLst>
    <p:notesMasterId r:id="rId37"/>
  </p:notesMasterIdLst>
  <p:sldIdLst>
    <p:sldId id="434" r:id="rId9"/>
    <p:sldId id="435" r:id="rId10"/>
    <p:sldId id="436" r:id="rId11"/>
    <p:sldId id="437" r:id="rId12"/>
    <p:sldId id="438" r:id="rId13"/>
    <p:sldId id="439" r:id="rId14"/>
    <p:sldId id="365" r:id="rId15"/>
    <p:sldId id="333" r:id="rId16"/>
    <p:sldId id="440" r:id="rId17"/>
    <p:sldId id="402" r:id="rId18"/>
    <p:sldId id="403" r:id="rId19"/>
    <p:sldId id="405" r:id="rId20"/>
    <p:sldId id="406" r:id="rId21"/>
    <p:sldId id="407" r:id="rId22"/>
    <p:sldId id="408" r:id="rId23"/>
    <p:sldId id="409" r:id="rId24"/>
    <p:sldId id="410" r:id="rId25"/>
    <p:sldId id="411" r:id="rId26"/>
    <p:sldId id="381" r:id="rId27"/>
    <p:sldId id="378" r:id="rId28"/>
    <p:sldId id="277" r:id="rId29"/>
    <p:sldId id="441" r:id="rId30"/>
    <p:sldId id="399" r:id="rId31"/>
    <p:sldId id="400" r:id="rId32"/>
    <p:sldId id="415" r:id="rId33"/>
    <p:sldId id="442" r:id="rId34"/>
    <p:sldId id="443" r:id="rId35"/>
    <p:sldId id="32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rkey, Taylor" initials="BT" lastIdx="10" clrIdx="0">
    <p:extLst/>
  </p:cmAuthor>
  <p:cmAuthor id="2" name="Burns, Andrea" initials="BA" lastIdx="1" clrIdx="1">
    <p:extLst/>
  </p:cmAuthor>
  <p:cmAuthor id="3" name="Burns, Andrea" initials="BA [2]" lastIdx="1" clrIdx="2">
    <p:extLst/>
  </p:cmAuthor>
  <p:cmAuthor id="4" name="Burns, Andrea" initials="BA [3]" lastIdx="1" clrIdx="3">
    <p:extLst/>
  </p:cmAuthor>
  <p:cmAuthor id="5" name="Burns, Andrea" initials="BA [4]" lastIdx="1" clrIdx="4">
    <p:extLst/>
  </p:cmAuthor>
  <p:cmAuthor id="6" name="Burns, Andrea" initials="BA [5]" lastIdx="1" clrIdx="5">
    <p:extLst/>
  </p:cmAuthor>
  <p:cmAuthor id="7" name="Burns, Andrea" initials="BA [6]" lastIdx="1" clrIdx="6">
    <p:extLst/>
  </p:cmAuthor>
  <p:cmAuthor id="8" name="Burns, Andrea" initials="BA [7]" lastIdx="1" clrIdx="7">
    <p:extLst/>
  </p:cmAuthor>
  <p:cmAuthor id="9" name="Burns, Andrea" initials="BA [8]" lastIdx="1" clrIdx="8">
    <p:extLst/>
  </p:cmAuthor>
  <p:cmAuthor id="10" name="Burns, Andrea" initials="BA [9]" lastIdx="1" clrIdx="9">
    <p:extLst/>
  </p:cmAuthor>
  <p:cmAuthor id="11" name="Burns, Andrea" initials="BA [10]" lastIdx="1" clrIdx="10">
    <p:extLst/>
  </p:cmAuthor>
  <p:cmAuthor id="12" name="Burns, Andrea" initials="BA [11]" lastIdx="1" clrIdx="11">
    <p:extLst/>
  </p:cmAuthor>
  <p:cmAuthor id="13" name="Burns, Andrea" initials="BA [12]" lastIdx="1" clrIdx="12">
    <p:extLst/>
  </p:cmAuthor>
  <p:cmAuthor id="14" name="Burns, Andrea" initials="BA [13]" lastIdx="1" clrIdx="13">
    <p:extLst/>
  </p:cmAuthor>
  <p:cmAuthor id="15" name="Burns, Andrea" initials="BA [14]" lastIdx="1" clrIdx="14">
    <p:extLst/>
  </p:cmAuthor>
  <p:cmAuthor id="16" name="Burns, Andrea" initials="BA [15]" lastIdx="1" clrIdx="15">
    <p:extLst/>
  </p:cmAuthor>
  <p:cmAuthor id="17" name="Burns, Andrea" initials="BA [16]" lastIdx="1" clrIdx="16">
    <p:extLst/>
  </p:cmAuthor>
  <p:cmAuthor id="18" name="Burns, Andrea" initials="BA [17]" lastIdx="1" clrIdx="17">
    <p:extLst/>
  </p:cmAuthor>
  <p:cmAuthor id="19" name="Burns, Andrea" initials="BA [18]" lastIdx="1" clrIdx="18">
    <p:extLst/>
  </p:cmAuthor>
  <p:cmAuthor id="20" name="Burns, Andrea" initials="BA [19]" lastIdx="1" clrIdx="19">
    <p:extLst/>
  </p:cmAuthor>
  <p:cmAuthor id="21" name="Burns, Andrea" initials="BA [20]" lastIdx="1" clrIdx="20">
    <p:extLst/>
  </p:cmAuthor>
  <p:cmAuthor id="22" name="Burns, Andrea" initials="BA [21]" lastIdx="1" clrIdx="21">
    <p:extLst/>
  </p:cmAuthor>
  <p:cmAuthor id="23" name="Burns, Andrea" initials="BA [22]" lastIdx="1" clrIdx="22">
    <p:extLst/>
  </p:cmAuthor>
  <p:cmAuthor id="24" name="Burns, Andrea" initials="BA [23]" lastIdx="1" clrIdx="23">
    <p:extLst/>
  </p:cmAuthor>
  <p:cmAuthor id="25" name="Burns, Andrea" initials="BA [24]" lastIdx="1" clrIdx="24">
    <p:extLst/>
  </p:cmAuthor>
  <p:cmAuthor id="26" name="Burns, Andrea" initials="BA [25]" lastIdx="1" clrIdx="25">
    <p:extLst/>
  </p:cmAuthor>
  <p:cmAuthor id="27" name="Burns, Andrea" initials="BA [26]" lastIdx="1" clrIdx="26">
    <p:extLst/>
  </p:cmAuthor>
  <p:cmAuthor id="28" name="Burns, Andrea" initials="BA [27]" lastIdx="1" clrIdx="27">
    <p:extLst/>
  </p:cmAuthor>
  <p:cmAuthor id="29" name="Burns, Andrea" initials="BA [28]" lastIdx="1" clrIdx="28">
    <p:extLst/>
  </p:cmAuthor>
  <p:cmAuthor id="30" name="Burns, Andrea" initials="BA [29]" lastIdx="1" clrIdx="29">
    <p:extLst/>
  </p:cmAuthor>
  <p:cmAuthor id="31" name="Burns, Andrea" initials="BA [30]" lastIdx="1" clrIdx="30">
    <p:extLst/>
  </p:cmAuthor>
  <p:cmAuthor id="32" name="Burns, Andrea" initials="BA [31]" lastIdx="1" clrIdx="31">
    <p:extLst/>
  </p:cmAuthor>
  <p:cmAuthor id="33" name="Burns, Andrea" initials="BA [32]" lastIdx="1" clrIdx="32">
    <p:extLst/>
  </p:cmAuthor>
  <p:cmAuthor id="34" name="Burns, Andrea" initials="BA [33]" lastIdx="1" clrIdx="33">
    <p:extLst/>
  </p:cmAuthor>
  <p:cmAuthor id="35" name="Burns, Andrea" initials="BA [34]" lastIdx="1" clrIdx="34">
    <p:extLst/>
  </p:cmAuthor>
  <p:cmAuthor id="36" name="Burns, Andrea" initials="BA [35]" lastIdx="1" clrIdx="35">
    <p:extLst/>
  </p:cmAuthor>
  <p:cmAuthor id="37" name="Burns, Andrea" initials="BA [36]" lastIdx="1" clrIdx="3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73B"/>
    <a:srgbClr val="0A5496"/>
    <a:srgbClr val="1DBC73"/>
    <a:srgbClr val="FAC5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9" autoAdjust="0"/>
    <p:restoredTop sz="85776" autoAdjust="0"/>
  </p:normalViewPr>
  <p:slideViewPr>
    <p:cSldViewPr snapToGrid="0">
      <p:cViewPr varScale="1">
        <p:scale>
          <a:sx n="111" d="100"/>
          <a:sy n="111" d="100"/>
        </p:scale>
        <p:origin x="882" y="102"/>
      </p:cViewPr>
      <p:guideLst/>
    </p:cSldViewPr>
  </p:slideViewPr>
  <p:notesTextViewPr>
    <p:cViewPr>
      <p:scale>
        <a:sx n="1" d="1"/>
        <a:sy n="1" d="1"/>
      </p:scale>
      <p:origin x="0" y="0"/>
    </p:cViewPr>
  </p:notesText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DCD59-4BA4-4CEA-BEB7-915C803CB195}" type="datetimeFigureOut">
              <a:rPr lang="en-US" smtClean="0"/>
              <a:t>2/18/2019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16868-9BE2-4B90-A899-79CA97E21669}" type="slidenum">
              <a:rPr lang="en-US" smtClean="0"/>
              <a:t>‹#›</a:t>
            </a:fld>
            <a:endParaRPr lang="en-US"/>
          </a:p>
        </p:txBody>
      </p:sp>
    </p:spTree>
    <p:extLst>
      <p:ext uri="{BB962C8B-B14F-4D97-AF65-F5344CB8AC3E}">
        <p14:creationId xmlns:p14="http://schemas.microsoft.com/office/powerpoint/2010/main" val="70328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Hej. </a:t>
            </a:r>
          </a:p>
          <a:p>
            <a:endParaRPr lang="sv-SE" dirty="0" smtClean="0"/>
          </a:p>
          <a:p>
            <a:r>
              <a:rPr lang="sv-SE" dirty="0" smtClean="0"/>
              <a:t>I dag vill jag tala med er om MyLion som är vår nya serviceplattform för Lions och Leos.</a:t>
            </a:r>
            <a:r>
              <a:rPr lang="sv-SE" baseline="0" dirty="0" smtClean="0"/>
              <a:t> MyLion är ett av våra nya digitala verktyg som förbättrar våra hjälpinsatser och skapar kontakt mellan Lions och Leos runtom i världen.</a:t>
            </a:r>
            <a:endParaRPr lang="sv-SE" baseline="0" dirty="0"/>
          </a:p>
        </p:txBody>
      </p:sp>
      <p:sp>
        <p:nvSpPr>
          <p:cNvPr id="4" name="Slide Number Placeholder 3"/>
          <p:cNvSpPr>
            <a:spLocks noGrp="1"/>
          </p:cNvSpPr>
          <p:nvPr>
            <p:ph type="sldNum" sz="quarter" idx="10"/>
          </p:nvPr>
        </p:nvSpPr>
        <p:spPr/>
        <p:txBody>
          <a:bodyPr/>
          <a:lstStyle/>
          <a:p>
            <a:fld id="{2EC16868-9BE2-4B90-A899-79CA97E2166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69505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a:solidFill>
                  <a:schemeClr val="tx1"/>
                </a:solidFill>
                <a:latin typeface="+mn-lt"/>
                <a:ea typeface="ヒラギノ角ゴ Pro W3" charset="0"/>
                <a:cs typeface="ヒラギノ角ゴ Pro W3" charset="0"/>
              </a:rPr>
              <a:t>Skicka meddelanden till andra medlemmar i MyLion när du planerar serviceaktiviteter.</a:t>
            </a: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5843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11</a:t>
            </a:fld>
            <a:endParaRPr lang="en-US" smtClean="0">
              <a:solidFill>
                <a:prstClr val="black"/>
              </a:solidFill>
            </a:endParaRPr>
          </a:p>
        </p:txBody>
      </p:sp>
    </p:spTree>
    <p:extLst>
      <p:ext uri="{BB962C8B-B14F-4D97-AF65-F5344CB8AC3E}">
        <p14:creationId xmlns:p14="http://schemas.microsoft.com/office/powerpoint/2010/main" val="197207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9759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0524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39155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42354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421460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3470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99602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19</a:t>
            </a:fld>
            <a:endParaRPr lang="en-US" smtClean="0">
              <a:solidFill>
                <a:prstClr val="black"/>
              </a:solidFill>
            </a:endParaRPr>
          </a:p>
        </p:txBody>
      </p:sp>
    </p:spTree>
    <p:extLst>
      <p:ext uri="{BB962C8B-B14F-4D97-AF65-F5344CB8AC3E}">
        <p14:creationId xmlns:p14="http://schemas.microsoft.com/office/powerpoint/2010/main" val="157486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MyLion är en plattform som du kan använda på din dator, platta, mobiltelefon eller annan enhet med en webbläsare</a:t>
            </a:r>
            <a:r>
              <a:rPr lang="sv-SE" dirty="0" smtClean="0"/>
              <a:t>.</a:t>
            </a:r>
            <a:r>
              <a:rPr lang="sv-SE" baseline="0" dirty="0" smtClean="0"/>
              <a:t> </a:t>
            </a:r>
            <a:r>
              <a:rPr lang="sv-SE" baseline="0" dirty="0"/>
              <a:t>Du kan ladda ner ladda ner Mylion på din mobiltelefon gratis eller logga in på MyLion från en webbläsare.</a:t>
            </a:r>
          </a:p>
          <a:p>
            <a:endParaRPr lang="en-US" baseline="0" dirty="0" smtClean="0"/>
          </a:p>
          <a:p>
            <a:r>
              <a:rPr lang="sv-SE" baseline="0" dirty="0"/>
              <a:t>MyLion hjälper oss att skapa kontakt och hjälpa.  Med MyLion kan du:</a:t>
            </a:r>
          </a:p>
          <a:p>
            <a:pPr marL="171450" indent="-171450">
              <a:buFont typeface="Arial" panose="020B0604020202020204" pitchFamily="34" charset="0"/>
              <a:buChar char="•"/>
            </a:pPr>
            <a:r>
              <a:rPr lang="sv-SE" baseline="0" dirty="0"/>
              <a:t>Planera kommande serviceaktiviteter och dra nytta av planeringsresurser relaterade till alla våra globala frågor.</a:t>
            </a:r>
          </a:p>
          <a:p>
            <a:pPr marL="171450" indent="-171450">
              <a:buFont typeface="Arial" panose="020B0604020202020204" pitchFamily="34" charset="0"/>
              <a:buChar char="•"/>
            </a:pPr>
            <a:r>
              <a:rPr lang="sv-SE" baseline="0" dirty="0"/>
              <a:t>Som tjänsteman kan du snabbt inrapportera serviceaktiviteter.</a:t>
            </a:r>
          </a:p>
          <a:p>
            <a:pPr marL="171450" indent="-171450">
              <a:buFont typeface="Arial" panose="020B0604020202020204" pitchFamily="34" charset="0"/>
              <a:buChar char="•"/>
            </a:pPr>
            <a:r>
              <a:rPr lang="sv-SE" baseline="0" dirty="0"/>
              <a:t>Skicka meddelanden till andra MyLion användare.</a:t>
            </a:r>
          </a:p>
          <a:p>
            <a:pPr marL="171450" indent="-171450">
              <a:buFont typeface="Arial" panose="020B0604020202020204" pitchFamily="34" charset="0"/>
              <a:buChar char="•"/>
            </a:pPr>
            <a:r>
              <a:rPr lang="sv-SE" baseline="0" dirty="0"/>
              <a:t>Hitta lokala och globala serviceaktiviteter</a:t>
            </a:r>
          </a:p>
          <a:p>
            <a:pPr marL="171450" indent="-171450">
              <a:buFont typeface="Arial" panose="020B0604020202020204" pitchFamily="34" charset="0"/>
              <a:buChar char="•"/>
            </a:pPr>
            <a:r>
              <a:rPr lang="sv-SE" baseline="0" dirty="0"/>
              <a:t>Och mycket mer!</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smtClean="0"/>
              <a:t>2</a:t>
            </a:fld>
            <a:endParaRPr lang="en-US" dirty="0" smtClean="0"/>
          </a:p>
        </p:txBody>
      </p:sp>
    </p:spTree>
    <p:extLst>
      <p:ext uri="{BB962C8B-B14F-4D97-AF65-F5344CB8AC3E}">
        <p14:creationId xmlns:p14="http://schemas.microsoft.com/office/powerpoint/2010/main" val="1339173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b="0" i="0" baseline="0" dirty="0">
              <a:solidFill>
                <a:schemeClr val="tx1"/>
              </a:solidFill>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938700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786701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2826261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sv-SE" sz="1200" b="0" i="0" u="none" strike="noStrike" dirty="0">
              <a:solidFill>
                <a:schemeClr val="tx1"/>
              </a:solidFill>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231543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b="0" i="0" u="none" strike="noStrike" dirty="0">
              <a:solidFill>
                <a:schemeClr val="tx1"/>
              </a:solidFill>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801441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b="0" i="0" baseline="0" dirty="0">
              <a:solidFill>
                <a:schemeClr val="tx1"/>
              </a:solidFill>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71016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Nu ska vi titta närmare på appen MyLion .</a:t>
            </a:r>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26</a:t>
            </a:fld>
            <a:endParaRPr lang="en-US" dirty="0" smtClean="0">
              <a:solidFill>
                <a:prstClr val="black"/>
              </a:solidFill>
            </a:endParaRPr>
          </a:p>
        </p:txBody>
      </p:sp>
    </p:spTree>
    <p:extLst>
      <p:ext uri="{BB962C8B-B14F-4D97-AF65-F5344CB8AC3E}">
        <p14:creationId xmlns:p14="http://schemas.microsoft.com/office/powerpoint/2010/main" val="765841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smtClean="0"/>
              <a:t>27</a:t>
            </a:fld>
            <a:endParaRPr lang="en-US" dirty="0"/>
          </a:p>
        </p:txBody>
      </p:sp>
    </p:spTree>
    <p:extLst>
      <p:ext uri="{BB962C8B-B14F-4D97-AF65-F5344CB8AC3E}">
        <p14:creationId xmlns:p14="http://schemas.microsoft.com/office/powerpoint/2010/main" val="1618051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28</a:t>
            </a:fld>
            <a:endParaRPr lang="en-US" smtClean="0">
              <a:solidFill>
                <a:prstClr val="black"/>
              </a:solidFill>
            </a:endParaRPr>
          </a:p>
        </p:txBody>
      </p:sp>
    </p:spTree>
    <p:extLst>
      <p:ext uri="{BB962C8B-B14F-4D97-AF65-F5344CB8AC3E}">
        <p14:creationId xmlns:p14="http://schemas.microsoft.com/office/powerpoint/2010/main" val="559637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sv-SE" baseline="0" dirty="0"/>
              <a:t>Vad alla bör känna till om MyLion?</a:t>
            </a:r>
          </a:p>
          <a:p>
            <a:pPr marL="0" indent="0">
              <a:buFont typeface="Arial" panose="020B0604020202020204" pitchFamily="34" charset="0"/>
              <a:buNone/>
            </a:pPr>
            <a:endParaRPr lang="en-US" baseline="0" dirty="0" smtClean="0"/>
          </a:p>
          <a:p>
            <a:pPr marL="228600" indent="-228600">
              <a:buFont typeface="Arial" panose="020B0604020202020204" pitchFamily="34" charset="0"/>
              <a:buAutoNum type="arabicPeriod"/>
            </a:pPr>
            <a:r>
              <a:rPr lang="sv-SE" baseline="0" dirty="0"/>
              <a:t>MyLion finns nu på alla enheter.  Du kan logga in på MyLion från alla enheter som har en webbläsare.  Ladda ner MyLions app från App Store (Iphone) eller Google Play (Android) för att få den bästa upplevelsen på din telefon.</a:t>
            </a:r>
          </a:p>
          <a:p>
            <a:pPr marL="228600" indent="-228600">
              <a:buFont typeface="Arial" panose="020B0604020202020204" pitchFamily="34" charset="0"/>
              <a:buAutoNum type="arabicPeriod"/>
            </a:pPr>
            <a:endParaRPr lang="en-US" baseline="0" dirty="0" smtClean="0"/>
          </a:p>
          <a:p>
            <a:pPr marL="228600" indent="-228600">
              <a:buFont typeface="Arial" panose="020B0604020202020204" pitchFamily="34" charset="0"/>
              <a:buAutoNum type="arabicPeriod"/>
            </a:pPr>
            <a:r>
              <a:rPr lang="sv-SE" baseline="0" dirty="0"/>
              <a:t>MyLion förbättras ständigt baserat på återkoppling från Lions och Leos. </a:t>
            </a:r>
            <a:r>
              <a:rPr lang="sv-SE" baseline="0" dirty="0" smtClean="0"/>
              <a:t>Innan </a:t>
            </a:r>
            <a:r>
              <a:rPr lang="sv-SE" baseline="0" dirty="0"/>
              <a:t>MyLion lanserades globalt testades webbplatsen och </a:t>
            </a:r>
            <a:r>
              <a:rPr lang="sv-SE" baseline="0" dirty="0" smtClean="0"/>
              <a:t>mobilappen </a:t>
            </a:r>
            <a:r>
              <a:rPr lang="sv-SE" baseline="0" dirty="0"/>
              <a:t>av Lions och Leos från alla våra konstitutionella områden</a:t>
            </a:r>
            <a:r>
              <a:rPr lang="sv-SE" baseline="0" dirty="0" smtClean="0"/>
              <a:t>. </a:t>
            </a:r>
            <a:r>
              <a:rPr lang="sv-SE" baseline="0" dirty="0"/>
              <a:t>Medlemmarnas rekommendationer gör MyLion bättre.  Fler funktioner kommer att läggas till i MyLion över tid.</a:t>
            </a:r>
          </a:p>
          <a:p>
            <a:pPr marL="228600" indent="-228600">
              <a:buFont typeface="Arial" panose="020B0604020202020204" pitchFamily="34" charset="0"/>
              <a:buAutoNum type="arabicPeriod"/>
            </a:pPr>
            <a:endParaRPr lang="en-US" baseline="0" dirty="0" smtClean="0"/>
          </a:p>
          <a:p>
            <a:pPr marL="228600" indent="-228600">
              <a:buFont typeface="Arial" panose="020B0604020202020204" pitchFamily="34" charset="0"/>
              <a:buAutoNum type="arabicPeriod"/>
            </a:pPr>
            <a:r>
              <a:rPr lang="sv-SE" baseline="0" dirty="0"/>
              <a:t>MyLion kommer att vara platsen för att planera och inrapportera hjälpinsatser från och med den 1 juli, 2019.  MyLCI:s övriga funktioner kommer att förbli tillgängliga. Webbseminarier, utbildningsverktyg och andra resurser kommer att finnas för att hjälpa Lions och Leos att dra nytta av MyLion och göra våra hjälpinsatser ännu bättre.</a:t>
            </a:r>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865283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4</a:t>
            </a:fld>
            <a:endParaRPr lang="en-US" dirty="0" smtClean="0">
              <a:solidFill>
                <a:prstClr val="black"/>
              </a:solidFill>
            </a:endParaRPr>
          </a:p>
        </p:txBody>
      </p:sp>
    </p:spTree>
    <p:extLst>
      <p:ext uri="{BB962C8B-B14F-4D97-AF65-F5344CB8AC3E}">
        <p14:creationId xmlns:p14="http://schemas.microsoft.com/office/powerpoint/2010/main" val="364061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Du behöver bara registrera dig för MyLion en gång.  Du kan använda samma användarnamn och lösenord för att logga in på MyLion oavsett om du registrerar dig på webbplatsen eller via din mobiltelefon.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0535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Registrering i MyLions mobilapp består av samma steg.</a:t>
            </a:r>
            <a:r>
              <a:rPr lang="sv-SE" baseline="0" dirty="0"/>
              <a:t>  Du behöver endast registrera dig en gång.</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17524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7</a:t>
            </a:fld>
            <a:endParaRPr lang="en-US" smtClean="0">
              <a:solidFill>
                <a:prstClr val="black"/>
              </a:solidFill>
            </a:endParaRPr>
          </a:p>
        </p:txBody>
      </p:sp>
    </p:spTree>
    <p:extLst>
      <p:ext uri="{BB962C8B-B14F-4D97-AF65-F5344CB8AC3E}">
        <p14:creationId xmlns:p14="http://schemas.microsoft.com/office/powerpoint/2010/main" val="197059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baseline="0">
                <a:solidFill>
                  <a:schemeClr val="tx1"/>
                </a:solidFill>
                <a:latin typeface="+mn-lt"/>
                <a:ea typeface="ヒラギノ角ゴ Pro W3" charset="0"/>
                <a:cs typeface="ヒラギノ角ゴ Pro W3" charset="0"/>
              </a:rPr>
              <a:t>Hemsidan MyLion presenterar alla dina alternativ gällande hjälpinsatser, sätter resan i hjälpinsatser i centrum och gör hjälpinsatsernas påverkan personlig.</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959203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a:p>
            <a:pPr rtl="0" fontAlgn="base"/>
            <a:r>
              <a:rPr lang="sv-SE" sz="1200" b="0" i="0" u="none" strike="noStrike" dirty="0">
                <a:solidFill>
                  <a:schemeClr val="tx1"/>
                </a:solidFill>
                <a:latin typeface="+mn-lt"/>
                <a:ea typeface="ヒラギノ角ゴ Pro W3" charset="0"/>
                <a:cs typeface="ヒラギノ角ゴ Pro W3" charset="0"/>
              </a:rPr>
              <a:t>Med MyLions funktion ”Hitta” kan du söka efter serviceaktiviteter som pågår runt om i världen eller se aktiviteter som anordnas av lokala lionmedlemmar. Hitta en aktivitet som intresserar dig, läs aktivitetsinformationen och delta.</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126598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13.emf"/></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jpg"/><Relationship Id="rId1" Type="http://schemas.openxmlformats.org/officeDocument/2006/relationships/slideMaster" Target="../slideMasters/slideMaster7.xml"/><Relationship Id="rId4" Type="http://schemas.openxmlformats.org/officeDocument/2006/relationships/image" Target="../media/image13.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29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55955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02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7078778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606899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66724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116583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No Conten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3351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2" marR="0" indent="-230182" algn="l" defTabSz="914377" rtl="0" eaLnBrk="1" fontAlgn="base" latinLnBrk="0" hangingPunct="1">
              <a:lnSpc>
                <a:spcPct val="100000"/>
              </a:lnSpc>
              <a:spcBef>
                <a:spcPct val="20000"/>
              </a:spcBef>
              <a:spcAft>
                <a:spcPct val="0"/>
              </a:spcAft>
              <a:buClrTx/>
              <a:buSzTx/>
              <a:buFont typeface="Arial" pitchFamily="34" charset="0"/>
              <a:buChar char="•"/>
              <a:tabLst/>
              <a:defRPr sz="1800"/>
            </a:lvl1pPr>
            <a:lvl2pPr marL="746107" marR="0" indent="-227008" algn="l" defTabSz="914377"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59" marR="0" indent="-230182"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70438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690552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127615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6817554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289413608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179932936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49745484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26179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979943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300033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086699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936219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3166512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1876668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450622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771877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2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456218340"/>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036539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Left 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5350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089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190711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3256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3937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87982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068021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943247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672694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50275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554867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1389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91567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751082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87700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978414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8863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161323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51027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30359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3176919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2120403135"/>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3658665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72841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46"/>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30462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822709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62427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66334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617022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3831505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40432031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3540896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580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63791284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378466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796837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685340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646307778"/>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30562807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32122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62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898849727"/>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24842527"/>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209839335"/>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08755678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601015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52994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74575902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3655511975"/>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108186507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893" r:id="rId14"/>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0937624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23174136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 id="2147483890" r:id="rId13"/>
    <p:sldLayoutId id="2147483891" r:id="rId14"/>
    <p:sldLayoutId id="2147483892" r:id="rId15"/>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3791057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7059613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96859391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71741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53.xml"/><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A311C337-3B88-874A-B4AD-D9B20F202E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Overlay">
            <a:extLst>
              <a:ext uri="{FF2B5EF4-FFF2-40B4-BE49-F238E27FC236}">
                <a16:creationId xmlns:a16="http://schemas.microsoft.com/office/drawing/2014/main" xmlns="" id="{1D432D89-730D-1648-A778-0E2B3D63BAAC}"/>
              </a:ext>
            </a:extLst>
          </p:cNvPr>
          <p:cNvSpPr/>
          <p:nvPr/>
        </p:nvSpPr>
        <p:spPr>
          <a:xfrm>
            <a:off x="0" y="-1"/>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Gold Bar">
            <a:extLst>
              <a:ext uri="{FF2B5EF4-FFF2-40B4-BE49-F238E27FC236}">
                <a16:creationId xmlns:a16="http://schemas.microsoft.com/office/drawing/2014/main" xmlns="" id="{026C0616-C76C-4A48-B69A-2B470B6DB415}"/>
              </a:ext>
            </a:extLst>
          </p:cNvPr>
          <p:cNvSpPr/>
          <p:nvPr/>
        </p:nvSpPr>
        <p:spPr>
          <a:xfrm>
            <a:off x="837647" y="3964445"/>
            <a:ext cx="4458748"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6" name="Text Placeholder 18">
            <a:extLst>
              <a:ext uri="{FF2B5EF4-FFF2-40B4-BE49-F238E27FC236}">
                <a16:creationId xmlns:a16="http://schemas.microsoft.com/office/drawing/2014/main" xmlns="" id="{F26A3931-E2AC-5B42-B0C6-F20D7E8F727A}"/>
              </a:ext>
            </a:extLst>
          </p:cNvPr>
          <p:cNvSpPr txBox="1">
            <a:spLocks/>
          </p:cNvSpPr>
          <p:nvPr/>
        </p:nvSpPr>
        <p:spPr>
          <a:xfrm>
            <a:off x="761999" y="3206478"/>
            <a:ext cx="693276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Introduktion av </a:t>
            </a:r>
            <a:r>
              <a:rPr lang="sv-SE" dirty="0" smtClean="0"/>
              <a:t>MyLion</a:t>
            </a:r>
            <a:r>
              <a:rPr lang="en-US" baseline="30000" dirty="0" smtClean="0">
                <a:solidFill>
                  <a:prstClr val="white"/>
                </a:solidFill>
              </a:rPr>
              <a:t>®</a:t>
            </a:r>
            <a:endParaRPr lang="en-US" baseline="30000" dirty="0">
              <a:solidFill>
                <a:prstClr val="white"/>
              </a:solidFill>
            </a:endParaRPr>
          </a:p>
        </p:txBody>
      </p:sp>
      <p:sp>
        <p:nvSpPr>
          <p:cNvPr id="7" name="Text Placeholder 20">
            <a:extLst>
              <a:ext uri="{FF2B5EF4-FFF2-40B4-BE49-F238E27FC236}">
                <a16:creationId xmlns:a16="http://schemas.microsoft.com/office/drawing/2014/main" xmlns="" id="{8B790E74-54B4-0245-9ECA-20502B79334F}"/>
              </a:ext>
            </a:extLst>
          </p:cNvPr>
          <p:cNvSpPr txBox="1">
            <a:spLocks/>
          </p:cNvSpPr>
          <p:nvPr/>
        </p:nvSpPr>
        <p:spPr>
          <a:xfrm>
            <a:off x="761999" y="4201081"/>
            <a:ext cx="8476269" cy="1231880"/>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För Lions Clubs International framåt med nya medlemsverktyg</a:t>
            </a:r>
          </a:p>
        </p:txBody>
      </p:sp>
      <p:pic>
        <p:nvPicPr>
          <p:cNvPr id="8" name="Picture 7">
            <a:extLst>
              <a:ext uri="{FF2B5EF4-FFF2-40B4-BE49-F238E27FC236}">
                <a16:creationId xmlns:a16="http://schemas.microsoft.com/office/drawing/2014/main" xmlns="" id="{EB6292F1-3791-E842-AFA8-BBC1B77A479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9001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6227" y="293854"/>
            <a:ext cx="11379200" cy="774208"/>
          </a:xfrm>
        </p:spPr>
        <p:txBody>
          <a:bodyPr/>
          <a:lstStyle/>
          <a:p>
            <a:r>
              <a:rPr lang="sv-SE" sz="3200" b="1">
                <a:solidFill>
                  <a:srgbClr val="0A5496"/>
                </a:solidFill>
                <a:latin typeface="Arial" panose="020B0604020202020204" pitchFamily="34" charset="0"/>
                <a:ea typeface="Arial" charset="0"/>
                <a:cs typeface="Arial" panose="020B0604020202020204" pitchFamily="34" charset="0"/>
              </a:rPr>
              <a:t>Kommunicera direkt</a:t>
            </a:r>
          </a:p>
        </p:txBody>
      </p:sp>
      <p:sp>
        <p:nvSpPr>
          <p:cNvPr id="8" name="TextBox 7"/>
          <p:cNvSpPr txBox="1"/>
          <p:nvPr/>
        </p:nvSpPr>
        <p:spPr>
          <a:xfrm>
            <a:off x="9577665" y="4849656"/>
            <a:ext cx="2049019" cy="1585049"/>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Kontroll över meddelandet</a:t>
            </a:r>
          </a:p>
          <a:p>
            <a:r>
              <a:rPr lang="sv-SE" sz="1200" dirty="0">
                <a:solidFill>
                  <a:schemeClr val="tx1">
                    <a:lumMod val="60000"/>
                    <a:lumOff val="40000"/>
                  </a:schemeClr>
                </a:solidFill>
                <a:latin typeface="Arial" charset="0"/>
                <a:ea typeface="Arial" charset="0"/>
                <a:cs typeface="Arial" charset="0"/>
              </a:rPr>
              <a:t>Du kan välja när du startar eller lämnar en konversation, </a:t>
            </a:r>
            <a:r>
              <a:rPr lang="sv-SE" sz="1200" dirty="0" smtClean="0">
                <a:solidFill>
                  <a:schemeClr val="tx1">
                    <a:lumMod val="60000"/>
                    <a:lumOff val="40000"/>
                  </a:schemeClr>
                </a:solidFill>
                <a:latin typeface="Arial" charset="0"/>
                <a:ea typeface="Arial" charset="0"/>
                <a:cs typeface="Arial" charset="0"/>
              </a:rPr>
              <a:t>delar </a:t>
            </a:r>
            <a:r>
              <a:rPr lang="sv-SE" sz="1200" dirty="0">
                <a:solidFill>
                  <a:schemeClr val="tx1">
                    <a:lumMod val="60000"/>
                    <a:lumOff val="40000"/>
                  </a:schemeClr>
                </a:solidFill>
                <a:latin typeface="Arial" charset="0"/>
                <a:ea typeface="Arial" charset="0"/>
                <a:cs typeface="Arial" charset="0"/>
              </a:rPr>
              <a:t>ett foto eller en video eller </a:t>
            </a:r>
            <a:r>
              <a:rPr lang="sv-SE" sz="1200" dirty="0" smtClean="0">
                <a:solidFill>
                  <a:schemeClr val="tx1">
                    <a:lumMod val="60000"/>
                    <a:lumOff val="40000"/>
                  </a:schemeClr>
                </a:solidFill>
                <a:latin typeface="Arial" charset="0"/>
                <a:ea typeface="Arial" charset="0"/>
                <a:cs typeface="Arial" charset="0"/>
              </a:rPr>
              <a:t>tar </a:t>
            </a:r>
            <a:r>
              <a:rPr lang="sv-SE" sz="1200" dirty="0">
                <a:solidFill>
                  <a:schemeClr val="tx1">
                    <a:lumMod val="60000"/>
                    <a:lumOff val="40000"/>
                  </a:schemeClr>
                </a:solidFill>
                <a:latin typeface="Arial" charset="0"/>
                <a:ea typeface="Arial" charset="0"/>
                <a:cs typeface="Arial" charset="0"/>
              </a:rPr>
              <a:t>bort gamla meddelanden.</a:t>
            </a:r>
          </a:p>
        </p:txBody>
      </p:sp>
      <p:sp>
        <p:nvSpPr>
          <p:cNvPr id="13" name="TextBox 12"/>
          <p:cNvSpPr txBox="1"/>
          <p:nvPr/>
        </p:nvSpPr>
        <p:spPr>
          <a:xfrm>
            <a:off x="500534" y="3351547"/>
            <a:ext cx="2049019" cy="1400383"/>
          </a:xfrm>
          <a:prstGeom prst="rect">
            <a:avLst/>
          </a:prstGeom>
          <a:solidFill>
            <a:schemeClr val="bg1"/>
          </a:solidFill>
        </p:spPr>
        <p:txBody>
          <a:bodyPr wrap="square" rtlCol="0">
            <a:spAutoFit/>
          </a:bodyPr>
          <a:lstStyle/>
          <a:p>
            <a:pPr>
              <a:spcAft>
                <a:spcPts val="600"/>
              </a:spcAft>
            </a:pPr>
            <a:r>
              <a:rPr lang="sv-SE" sz="1600" b="1">
                <a:latin typeface="Arial" charset="0"/>
                <a:ea typeface="Arial" charset="0"/>
                <a:cs typeface="Arial" charset="0"/>
              </a:rPr>
              <a:t>Inbyggd chattfunktion</a:t>
            </a:r>
          </a:p>
          <a:p>
            <a:r>
              <a:rPr lang="sv-SE" sz="1200">
                <a:solidFill>
                  <a:schemeClr val="tx1">
                    <a:lumMod val="60000"/>
                    <a:lumOff val="40000"/>
                  </a:schemeClr>
                </a:solidFill>
                <a:latin typeface="Arial" charset="0"/>
                <a:ea typeface="Arial" charset="0"/>
                <a:cs typeface="Arial" charset="0"/>
              </a:rPr>
              <a:t>Kommunicera med Lions i hela världen och även lokalt. </a:t>
            </a:r>
          </a:p>
          <a:p>
            <a:endParaRPr lang="en-US" sz="1200" dirty="0">
              <a:solidFill>
                <a:schemeClr val="tx1">
                  <a:lumMod val="60000"/>
                  <a:lumOff val="40000"/>
                </a:schemeClr>
              </a:solidFill>
              <a:latin typeface="Arial" charset="0"/>
              <a:ea typeface="Arial" charset="0"/>
              <a:cs typeface="Arial" charset="0"/>
            </a:endParaRPr>
          </a:p>
        </p:txBody>
      </p:sp>
      <p:sp>
        <p:nvSpPr>
          <p:cNvPr id="16" name="Right Arrow 15"/>
          <p:cNvSpPr/>
          <p:nvPr/>
        </p:nvSpPr>
        <p:spPr bwMode="auto">
          <a:xfrm>
            <a:off x="2553890" y="355323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036753" y="4960954"/>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0" name="TextBox 9"/>
          <p:cNvSpPr txBox="1"/>
          <p:nvPr/>
        </p:nvSpPr>
        <p:spPr>
          <a:xfrm>
            <a:off x="9577665" y="3028635"/>
            <a:ext cx="2049019" cy="1585049"/>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Tydlig kommunikation</a:t>
            </a:r>
          </a:p>
          <a:p>
            <a:r>
              <a:rPr lang="sv-SE" sz="1200">
                <a:solidFill>
                  <a:schemeClr val="tx1">
                    <a:lumMod val="60000"/>
                    <a:lumOff val="40000"/>
                  </a:schemeClr>
                </a:solidFill>
                <a:latin typeface="Arial" charset="0"/>
                <a:ea typeface="Arial" charset="0"/>
                <a:cs typeface="Arial" charset="0"/>
              </a:rPr>
              <a:t>Chattbubblor visas i olika färger, så det är enkelt att se vem som pratar.</a:t>
            </a:r>
          </a:p>
          <a:p>
            <a:endParaRPr lang="en-US" sz="1200" dirty="0">
              <a:solidFill>
                <a:schemeClr val="tx1">
                  <a:lumMod val="60000"/>
                  <a:lumOff val="40000"/>
                </a:schemeClr>
              </a:solidFill>
              <a:latin typeface="Arial" charset="0"/>
              <a:ea typeface="Arial" charset="0"/>
              <a:cs typeface="Arial" charset="0"/>
            </a:endParaRPr>
          </a:p>
        </p:txBody>
      </p:sp>
      <p:sp>
        <p:nvSpPr>
          <p:cNvPr id="11" name="Right Arrow 10"/>
          <p:cNvSpPr/>
          <p:nvPr/>
        </p:nvSpPr>
        <p:spPr bwMode="auto">
          <a:xfrm rot="10800000">
            <a:off x="9036753" y="311535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2" name="Picture 1"/>
          <p:cNvPicPr>
            <a:picLocks noChangeAspect="1"/>
          </p:cNvPicPr>
          <p:nvPr/>
        </p:nvPicPr>
        <p:blipFill>
          <a:blip r:embed="rId3"/>
          <a:stretch>
            <a:fillRect/>
          </a:stretch>
        </p:blipFill>
        <p:spPr>
          <a:xfrm>
            <a:off x="3090465" y="1702965"/>
            <a:ext cx="5893581" cy="4731740"/>
          </a:xfrm>
          <a:prstGeom prst="rect">
            <a:avLst/>
          </a:prstGeom>
        </p:spPr>
      </p:pic>
    </p:spTree>
    <p:extLst>
      <p:ext uri="{BB962C8B-B14F-4D97-AF65-F5344CB8AC3E}">
        <p14:creationId xmlns:p14="http://schemas.microsoft.com/office/powerpoint/2010/main" val="3145545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p:txBody>
          <a:bodyPr>
            <a:noAutofit/>
          </a:bodyPr>
          <a:lstStyle/>
          <a:p>
            <a:r>
              <a:rPr lang="sv-SE" sz="3000">
                <a:latin typeface="Arial" panose="020B0604020202020204" pitchFamily="34" charset="0"/>
                <a:cs typeface="Arial" panose="020B0604020202020204" pitchFamily="34" charset="0"/>
              </a:rPr>
              <a:t>Dina insatser i MyLion på webben</a:t>
            </a:r>
          </a:p>
        </p:txBody>
      </p:sp>
      <p:sp>
        <p:nvSpPr>
          <p:cNvPr id="2" name="Text Placeholder 1"/>
          <p:cNvSpPr>
            <a:spLocks noGrp="1"/>
          </p:cNvSpPr>
          <p:nvPr>
            <p:ph type="body" sz="quarter" idx="12"/>
          </p:nvPr>
        </p:nvSpPr>
        <p:spPr/>
        <p:txBody>
          <a:bodyPr>
            <a:normAutofit fontScale="92500" lnSpcReduction="10000"/>
          </a:bodyPr>
          <a:lstStyle/>
          <a:p>
            <a:r>
              <a:rPr lang="sv-SE" b="1">
                <a:latin typeface="Arial" panose="020B0604020202020204" pitchFamily="34" charset="0"/>
                <a:cs typeface="Arial" panose="020B0604020202020204" pitchFamily="34" charset="0"/>
              </a:rPr>
              <a:t>Planera, inrapportera och fira</a:t>
            </a:r>
          </a:p>
        </p:txBody>
      </p:sp>
    </p:spTree>
    <p:extLst>
      <p:ext uri="{BB962C8B-B14F-4D97-AF65-F5344CB8AC3E}">
        <p14:creationId xmlns:p14="http://schemas.microsoft.com/office/powerpoint/2010/main" val="2743970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649" y="323121"/>
            <a:ext cx="11379200" cy="774208"/>
          </a:xfrm>
        </p:spPr>
        <p:txBody>
          <a:bodyPr/>
          <a:lstStyle/>
          <a:p>
            <a:r>
              <a:rPr lang="sv-SE" sz="3200" b="1">
                <a:solidFill>
                  <a:srgbClr val="0A5496"/>
                </a:solidFill>
                <a:latin typeface="Arial" panose="020B0604020202020204" pitchFamily="34" charset="0"/>
                <a:ea typeface="Arial" charset="0"/>
                <a:cs typeface="Arial" panose="020B0604020202020204" pitchFamily="34" charset="0"/>
              </a:rPr>
              <a:t>Välj den fråga som aktiviteten kommer att påverka</a:t>
            </a:r>
          </a:p>
        </p:txBody>
      </p:sp>
      <p:sp>
        <p:nvSpPr>
          <p:cNvPr id="8" name="TextBox 7"/>
          <p:cNvSpPr txBox="1"/>
          <p:nvPr/>
        </p:nvSpPr>
        <p:spPr>
          <a:xfrm>
            <a:off x="9631446" y="3129112"/>
            <a:ext cx="2049019" cy="2693045"/>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Lär dig mer, </a:t>
            </a:r>
            <a:r>
              <a:rPr lang="sv-SE" sz="1600" b="1" dirty="0" smtClean="0">
                <a:solidFill>
                  <a:schemeClr val="tx2"/>
                </a:solidFill>
                <a:latin typeface="Arial" charset="0"/>
                <a:ea typeface="Arial" charset="0"/>
                <a:cs typeface="Arial" charset="0"/>
              </a:rPr>
              <a:t>    hjälp </a:t>
            </a:r>
            <a:r>
              <a:rPr lang="sv-SE" sz="1600" b="1" dirty="0">
                <a:solidFill>
                  <a:schemeClr val="tx2"/>
                </a:solidFill>
                <a:latin typeface="Arial" charset="0"/>
                <a:ea typeface="Arial" charset="0"/>
                <a:cs typeface="Arial" charset="0"/>
              </a:rPr>
              <a:t>mer</a:t>
            </a:r>
          </a:p>
          <a:p>
            <a:r>
              <a:rPr lang="sv-SE" sz="1200" dirty="0">
                <a:solidFill>
                  <a:schemeClr val="tx1">
                    <a:lumMod val="60000"/>
                    <a:lumOff val="40000"/>
                  </a:schemeClr>
                </a:solidFill>
                <a:latin typeface="Arial" charset="0"/>
                <a:ea typeface="Arial" charset="0"/>
                <a:cs typeface="Arial" charset="0"/>
              </a:rPr>
              <a:t>Panelen till höger i MyLion ger dig mer information om den globala fråga du har valt. Om du klickar på en annan fråga kommer information och länkar till resurser också att ändras. Du kanske även finner en ny passion genom att läsa om våra globala frågor!</a:t>
            </a:r>
          </a:p>
          <a:p>
            <a:endParaRPr lang="en-US" sz="1200" dirty="0">
              <a:solidFill>
                <a:schemeClr val="tx1">
                  <a:lumMod val="60000"/>
                  <a:lumOff val="40000"/>
                </a:schemeClr>
              </a:solidFill>
              <a:latin typeface="Arial" charset="0"/>
              <a:ea typeface="Arial" charset="0"/>
              <a:cs typeface="Arial" charset="0"/>
            </a:endParaRPr>
          </a:p>
        </p:txBody>
      </p:sp>
      <p:sp>
        <p:nvSpPr>
          <p:cNvPr id="13" name="TextBox 12"/>
          <p:cNvSpPr txBox="1"/>
          <p:nvPr/>
        </p:nvSpPr>
        <p:spPr>
          <a:xfrm>
            <a:off x="536392" y="1992877"/>
            <a:ext cx="2049019" cy="1585049"/>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Följ dina framsteg</a:t>
            </a:r>
          </a:p>
          <a:p>
            <a:r>
              <a:rPr lang="sv-SE" sz="1200">
                <a:solidFill>
                  <a:schemeClr val="tx1">
                    <a:lumMod val="60000"/>
                    <a:lumOff val="40000"/>
                  </a:schemeClr>
                </a:solidFill>
                <a:latin typeface="Arial" charset="0"/>
                <a:ea typeface="Arial" charset="0"/>
                <a:cs typeface="Arial" charset="0"/>
              </a:rPr>
              <a:t>MyLion vägleder dig genom varje steg för att skapa en serviceaktivitet. Du vet alltid vad som är klart och vad som kommer härnäst.</a:t>
            </a:r>
          </a:p>
        </p:txBody>
      </p:sp>
      <p:sp>
        <p:nvSpPr>
          <p:cNvPr id="16" name="Right Arrow 15"/>
          <p:cNvSpPr/>
          <p:nvPr/>
        </p:nvSpPr>
        <p:spPr bwMode="auto">
          <a:xfrm>
            <a:off x="2585411" y="217874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082181" y="3295958"/>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1" name="TextBox 10"/>
          <p:cNvSpPr txBox="1"/>
          <p:nvPr/>
        </p:nvSpPr>
        <p:spPr>
          <a:xfrm>
            <a:off x="513811" y="3755980"/>
            <a:ext cx="2049019" cy="1769715"/>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Dela med dig av din motivation</a:t>
            </a:r>
          </a:p>
          <a:p>
            <a:r>
              <a:rPr lang="sv-SE" sz="1200">
                <a:solidFill>
                  <a:schemeClr val="tx1">
                    <a:lumMod val="60000"/>
                    <a:lumOff val="40000"/>
                  </a:schemeClr>
                </a:solidFill>
                <a:latin typeface="Arial" charset="0"/>
                <a:ea typeface="Arial" charset="0"/>
                <a:cs typeface="Arial" charset="0"/>
              </a:rPr>
              <a:t>Ikoner hjälper dig att välja vilken global fråga som motiverar dig. Du kan även välja att tillgodose ett annat samhällsbehov genom att välja ”Annat”.</a:t>
            </a:r>
          </a:p>
        </p:txBody>
      </p:sp>
      <p:sp>
        <p:nvSpPr>
          <p:cNvPr id="12" name="Right Arrow 11"/>
          <p:cNvSpPr/>
          <p:nvPr/>
        </p:nvSpPr>
        <p:spPr bwMode="auto">
          <a:xfrm>
            <a:off x="2562830" y="387562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387054" y="1201425"/>
            <a:ext cx="5672546" cy="5348401"/>
          </a:xfrm>
          <a:prstGeom prst="rect">
            <a:avLst/>
          </a:prstGeom>
        </p:spPr>
      </p:pic>
    </p:spTree>
    <p:extLst>
      <p:ext uri="{BB962C8B-B14F-4D97-AF65-F5344CB8AC3E}">
        <p14:creationId xmlns:p14="http://schemas.microsoft.com/office/powerpoint/2010/main" val="3929123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5213" y="439987"/>
            <a:ext cx="9065016" cy="774208"/>
          </a:xfrm>
        </p:spPr>
        <p:txBody>
          <a:bodyPr/>
          <a:lstStyle/>
          <a:p>
            <a:r>
              <a:rPr lang="sv-SE" sz="3200" b="1" dirty="0">
                <a:solidFill>
                  <a:srgbClr val="0A5496"/>
                </a:solidFill>
                <a:latin typeface="Arial" panose="020B0604020202020204" pitchFamily="34" charset="0"/>
                <a:ea typeface="Arial" charset="0"/>
                <a:cs typeface="Arial" panose="020B0604020202020204" pitchFamily="34" charset="0"/>
              </a:rPr>
              <a:t>Välj en vägledning som kan hjälpa dig att planera din aktivitet.</a:t>
            </a:r>
          </a:p>
        </p:txBody>
      </p:sp>
      <p:sp>
        <p:nvSpPr>
          <p:cNvPr id="8" name="TextBox 7"/>
          <p:cNvSpPr txBox="1"/>
          <p:nvPr/>
        </p:nvSpPr>
        <p:spPr>
          <a:xfrm>
            <a:off x="9617837" y="2548151"/>
            <a:ext cx="2049019" cy="2385268"/>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Snabba detaljer </a:t>
            </a:r>
            <a:r>
              <a:rPr lang="sv-SE" sz="1600" b="1" dirty="0" smtClean="0">
                <a:solidFill>
                  <a:schemeClr val="tx2"/>
                </a:solidFill>
                <a:latin typeface="Arial" charset="0"/>
                <a:ea typeface="Arial" charset="0"/>
                <a:cs typeface="Arial" charset="0"/>
              </a:rPr>
              <a:t>hjälper </a:t>
            </a:r>
            <a:r>
              <a:rPr lang="sv-SE" sz="1600" b="1" dirty="0">
                <a:solidFill>
                  <a:schemeClr val="tx2"/>
                </a:solidFill>
                <a:latin typeface="Arial" charset="0"/>
                <a:ea typeface="Arial" charset="0"/>
                <a:cs typeface="Arial" charset="0"/>
              </a:rPr>
              <a:t>dig att välja rätt vägledning</a:t>
            </a:r>
          </a:p>
          <a:p>
            <a:r>
              <a:rPr lang="sv-SE" sz="1200" dirty="0">
                <a:solidFill>
                  <a:schemeClr val="tx1">
                    <a:lumMod val="60000"/>
                    <a:lumOff val="40000"/>
                  </a:schemeClr>
                </a:solidFill>
                <a:latin typeface="Arial" charset="0"/>
                <a:ea typeface="Arial" charset="0"/>
                <a:cs typeface="Arial" charset="0"/>
              </a:rPr>
              <a:t>Panelen på höger sida i MyLion ändras nu för att ge dig detaljer om de </a:t>
            </a:r>
            <a:r>
              <a:rPr lang="sv-SE" sz="1200" dirty="0" smtClean="0">
                <a:solidFill>
                  <a:schemeClr val="tx1">
                    <a:lumMod val="60000"/>
                    <a:lumOff val="40000"/>
                  </a:schemeClr>
                </a:solidFill>
                <a:latin typeface="Arial" charset="0"/>
                <a:ea typeface="Arial" charset="0"/>
                <a:cs typeface="Arial" charset="0"/>
              </a:rPr>
              <a:t>service-aktiviteter </a:t>
            </a:r>
            <a:r>
              <a:rPr lang="sv-SE" sz="1200" dirty="0">
                <a:solidFill>
                  <a:schemeClr val="tx1">
                    <a:lumMod val="60000"/>
                    <a:lumOff val="40000"/>
                  </a:schemeClr>
                </a:solidFill>
                <a:latin typeface="Arial" charset="0"/>
                <a:ea typeface="Arial" charset="0"/>
                <a:cs typeface="Arial" charset="0"/>
              </a:rPr>
              <a:t>du har valt. Klicka igenom dem, för att se vilka aktiviteter som tillgodoser din klubbs intressen! </a:t>
            </a:r>
          </a:p>
        </p:txBody>
      </p:sp>
      <p:sp>
        <p:nvSpPr>
          <p:cNvPr id="13" name="TextBox 12"/>
          <p:cNvSpPr txBox="1"/>
          <p:nvPr/>
        </p:nvSpPr>
        <p:spPr>
          <a:xfrm>
            <a:off x="503109" y="2690181"/>
            <a:ext cx="2049019" cy="2631490"/>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Bli inspirerad och organiserad med vägledningar om serviceprojekt</a:t>
            </a:r>
          </a:p>
          <a:p>
            <a:r>
              <a:rPr lang="sv-SE" sz="1200">
                <a:solidFill>
                  <a:schemeClr val="tx1">
                    <a:lumMod val="60000"/>
                    <a:lumOff val="40000"/>
                  </a:schemeClr>
                </a:solidFill>
                <a:latin typeface="Arial" charset="0"/>
                <a:ea typeface="Arial" charset="0"/>
                <a:cs typeface="Arial" charset="0"/>
              </a:rPr>
              <a:t>Välj från ett antal populära serviceaktiviteter eller skapa din egen med ”Annat”. Till varje aktivitet finns en projektplanerare eller en vägledning som steg för steg hjälper dig att bli organiserad.</a:t>
            </a:r>
          </a:p>
        </p:txBody>
      </p:sp>
      <p:sp>
        <p:nvSpPr>
          <p:cNvPr id="16" name="Right Arrow 15"/>
          <p:cNvSpPr/>
          <p:nvPr/>
        </p:nvSpPr>
        <p:spPr bwMode="auto">
          <a:xfrm>
            <a:off x="2552128" y="2755234"/>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076925" y="285705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639870" y="4920951"/>
            <a:ext cx="2049019" cy="1154162"/>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Ladda ner och dela</a:t>
            </a:r>
          </a:p>
          <a:p>
            <a:r>
              <a:rPr lang="sv-SE" sz="1200" dirty="0">
                <a:solidFill>
                  <a:schemeClr val="tx1">
                    <a:lumMod val="60000"/>
                    <a:lumOff val="40000"/>
                  </a:schemeClr>
                </a:solidFill>
                <a:latin typeface="Arial" charset="0"/>
                <a:ea typeface="Arial" charset="0"/>
                <a:cs typeface="Arial" charset="0"/>
              </a:rPr>
              <a:t>Ladda ner hela </a:t>
            </a:r>
            <a:r>
              <a:rPr lang="sv-SE" sz="1200" dirty="0" smtClean="0">
                <a:solidFill>
                  <a:schemeClr val="tx1">
                    <a:lumMod val="60000"/>
                    <a:lumOff val="40000"/>
                  </a:schemeClr>
                </a:solidFill>
                <a:latin typeface="Arial" charset="0"/>
                <a:ea typeface="Arial" charset="0"/>
                <a:cs typeface="Arial" charset="0"/>
              </a:rPr>
              <a:t>projekt-planeraren</a:t>
            </a:r>
            <a:r>
              <a:rPr lang="sv-SE" sz="1200" dirty="0">
                <a:solidFill>
                  <a:schemeClr val="tx1">
                    <a:lumMod val="60000"/>
                    <a:lumOff val="40000"/>
                  </a:schemeClr>
                </a:solidFill>
                <a:latin typeface="Arial" charset="0"/>
                <a:ea typeface="Arial" charset="0"/>
                <a:cs typeface="Arial" charset="0"/>
              </a:rPr>
              <a:t>, ta med den till nästa klubbmöte och börja planera.</a:t>
            </a:r>
          </a:p>
        </p:txBody>
      </p:sp>
      <p:sp>
        <p:nvSpPr>
          <p:cNvPr id="18" name="Right Arrow 17"/>
          <p:cNvSpPr/>
          <p:nvPr/>
        </p:nvSpPr>
        <p:spPr bwMode="auto">
          <a:xfrm rot="10800000">
            <a:off x="9098958" y="587607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326940" y="1300294"/>
            <a:ext cx="5501562" cy="5215846"/>
          </a:xfrm>
          <a:prstGeom prst="rect">
            <a:avLst/>
          </a:prstGeom>
        </p:spPr>
      </p:pic>
    </p:spTree>
    <p:extLst>
      <p:ext uri="{BB962C8B-B14F-4D97-AF65-F5344CB8AC3E}">
        <p14:creationId xmlns:p14="http://schemas.microsoft.com/office/powerpoint/2010/main" val="3373618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a:solidFill>
                  <a:srgbClr val="0A5496"/>
                </a:solidFill>
                <a:latin typeface="Arial" panose="020B0604020202020204" pitchFamily="34" charset="0"/>
                <a:ea typeface="Arial" charset="0"/>
                <a:cs typeface="Arial" panose="020B0604020202020204" pitchFamily="34" charset="0"/>
              </a:rPr>
              <a:t>Aktivitetsdetaljer</a:t>
            </a:r>
          </a:p>
        </p:txBody>
      </p:sp>
      <p:sp>
        <p:nvSpPr>
          <p:cNvPr id="13" name="TextBox 12"/>
          <p:cNvSpPr txBox="1"/>
          <p:nvPr/>
        </p:nvSpPr>
        <p:spPr>
          <a:xfrm>
            <a:off x="480603" y="2366114"/>
            <a:ext cx="2049019" cy="1954381"/>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Berätta om dina insatser</a:t>
            </a:r>
          </a:p>
          <a:p>
            <a:r>
              <a:rPr lang="sv-SE" sz="1200">
                <a:solidFill>
                  <a:schemeClr val="tx1">
                    <a:lumMod val="60000"/>
                    <a:lumOff val="40000"/>
                  </a:schemeClr>
                </a:solidFill>
                <a:latin typeface="Arial" charset="0"/>
                <a:ea typeface="Arial" charset="0"/>
                <a:cs typeface="Arial" charset="0"/>
              </a:rPr>
              <a:t>Använd avsnittet om aktivitetsdetaljer för att dela med dig av information om serviceaktiviteten. Ladda upp bilder och visa vad din klubb planerar eller har uppnått.</a:t>
            </a:r>
          </a:p>
        </p:txBody>
      </p:sp>
      <p:sp>
        <p:nvSpPr>
          <p:cNvPr id="16" name="Right Arrow 15"/>
          <p:cNvSpPr/>
          <p:nvPr/>
        </p:nvSpPr>
        <p:spPr bwMode="auto">
          <a:xfrm>
            <a:off x="2532545" y="256468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617838" y="2891980"/>
            <a:ext cx="2049019" cy="2077492"/>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Finn mer information närhelst du behöver den</a:t>
            </a:r>
          </a:p>
          <a:p>
            <a:r>
              <a:rPr lang="sv-SE" sz="1200">
                <a:solidFill>
                  <a:schemeClr val="tx1">
                    <a:lumMod val="60000"/>
                    <a:lumOff val="40000"/>
                  </a:schemeClr>
                </a:solidFill>
                <a:latin typeface="Arial" charset="0"/>
                <a:ea typeface="Arial" charset="0"/>
                <a:cs typeface="Arial" charset="0"/>
              </a:rPr>
              <a:t>Om du väljer en angiven aktivitet kommer detaljerna om aktiviteten och projektplaneraren visas igen i panelen.</a:t>
            </a:r>
          </a:p>
        </p:txBody>
      </p:sp>
      <p:sp>
        <p:nvSpPr>
          <p:cNvPr id="18" name="Right Arrow 17"/>
          <p:cNvSpPr/>
          <p:nvPr/>
        </p:nvSpPr>
        <p:spPr bwMode="auto">
          <a:xfrm rot="10800000">
            <a:off x="9076926" y="313869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1" name="TextBox 10"/>
          <p:cNvSpPr txBox="1"/>
          <p:nvPr/>
        </p:nvSpPr>
        <p:spPr>
          <a:xfrm>
            <a:off x="480603" y="4519063"/>
            <a:ext cx="2049019" cy="1585049"/>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Kontrollera dina inställningar</a:t>
            </a:r>
          </a:p>
          <a:p>
            <a:r>
              <a:rPr lang="sv-SE" sz="1200" dirty="0">
                <a:solidFill>
                  <a:schemeClr val="tx1">
                    <a:lumMod val="60000"/>
                    <a:lumOff val="40000"/>
                  </a:schemeClr>
                </a:solidFill>
                <a:latin typeface="Arial" charset="0"/>
                <a:ea typeface="Arial" charset="0"/>
                <a:cs typeface="Arial" charset="0"/>
              </a:rPr>
              <a:t>Vi känner stort ansvar för din personliga information. MyLion ger dig full kontroll över vilka </a:t>
            </a:r>
            <a:r>
              <a:rPr lang="sv-SE" sz="1200" dirty="0" smtClean="0">
                <a:solidFill>
                  <a:schemeClr val="tx1">
                    <a:lumMod val="60000"/>
                    <a:lumOff val="40000"/>
                  </a:schemeClr>
                </a:solidFill>
                <a:latin typeface="Arial" charset="0"/>
                <a:ea typeface="Arial" charset="0"/>
                <a:cs typeface="Arial" charset="0"/>
              </a:rPr>
              <a:t>som kan </a:t>
            </a:r>
            <a:r>
              <a:rPr lang="sv-SE" sz="1200" dirty="0">
                <a:solidFill>
                  <a:schemeClr val="tx1">
                    <a:lumMod val="60000"/>
                    <a:lumOff val="40000"/>
                  </a:schemeClr>
                </a:solidFill>
                <a:latin typeface="Arial" charset="0"/>
                <a:ea typeface="Arial" charset="0"/>
                <a:cs typeface="Arial" charset="0"/>
              </a:rPr>
              <a:t>se och vara med i din aktivitet. </a:t>
            </a:r>
          </a:p>
        </p:txBody>
      </p:sp>
      <p:sp>
        <p:nvSpPr>
          <p:cNvPr id="12" name="Right Arrow 11"/>
          <p:cNvSpPr/>
          <p:nvPr/>
        </p:nvSpPr>
        <p:spPr bwMode="auto">
          <a:xfrm>
            <a:off x="2532545" y="4701544"/>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105816" y="1205778"/>
            <a:ext cx="5980367" cy="5277180"/>
          </a:xfrm>
          <a:prstGeom prst="rect">
            <a:avLst/>
          </a:prstGeom>
        </p:spPr>
      </p:pic>
    </p:spTree>
    <p:extLst>
      <p:ext uri="{BB962C8B-B14F-4D97-AF65-F5344CB8AC3E}">
        <p14:creationId xmlns:p14="http://schemas.microsoft.com/office/powerpoint/2010/main" val="2392788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0169" y="131616"/>
            <a:ext cx="11379200" cy="774208"/>
          </a:xfrm>
        </p:spPr>
        <p:txBody>
          <a:bodyPr/>
          <a:lstStyle/>
          <a:p>
            <a:r>
              <a:rPr lang="sv-SE" sz="3200" b="1" dirty="0">
                <a:solidFill>
                  <a:srgbClr val="0A5496"/>
                </a:solidFill>
                <a:latin typeface="Arial" panose="020B0604020202020204" pitchFamily="34" charset="0"/>
                <a:ea typeface="Arial" charset="0"/>
                <a:cs typeface="Arial" panose="020B0604020202020204" pitchFamily="34" charset="0"/>
              </a:rPr>
              <a:t>Bjud in andra att delta i serviceaktiviteter </a:t>
            </a:r>
          </a:p>
        </p:txBody>
      </p:sp>
      <p:sp>
        <p:nvSpPr>
          <p:cNvPr id="13" name="TextBox 12"/>
          <p:cNvSpPr txBox="1"/>
          <p:nvPr/>
        </p:nvSpPr>
        <p:spPr>
          <a:xfrm>
            <a:off x="620296" y="2433006"/>
            <a:ext cx="2049019" cy="2139047"/>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Sök och bjud in på alla nivåer</a:t>
            </a:r>
          </a:p>
          <a:p>
            <a:r>
              <a:rPr lang="sv-SE" sz="1200" dirty="0">
                <a:solidFill>
                  <a:schemeClr val="tx1">
                    <a:lumMod val="60000"/>
                    <a:lumOff val="40000"/>
                  </a:schemeClr>
                </a:solidFill>
                <a:latin typeface="Arial" charset="0"/>
                <a:ea typeface="Arial" charset="0"/>
                <a:cs typeface="Arial" charset="0"/>
              </a:rPr>
              <a:t>Gör serviceaktiviteten till en framgång, genom att bjuda in andra till din </a:t>
            </a:r>
            <a:r>
              <a:rPr lang="sv-SE" sz="1200" dirty="0" smtClean="0">
                <a:solidFill>
                  <a:schemeClr val="tx1">
                    <a:lumMod val="60000"/>
                    <a:lumOff val="40000"/>
                  </a:schemeClr>
                </a:solidFill>
                <a:latin typeface="Arial" charset="0"/>
                <a:ea typeface="Arial" charset="0"/>
                <a:cs typeface="Arial" charset="0"/>
              </a:rPr>
              <a:t>service-aktivitet</a:t>
            </a:r>
            <a:r>
              <a:rPr lang="sv-SE" sz="1200" dirty="0">
                <a:solidFill>
                  <a:schemeClr val="tx1">
                    <a:lumMod val="60000"/>
                    <a:lumOff val="40000"/>
                  </a:schemeClr>
                </a:solidFill>
                <a:latin typeface="Arial" charset="0"/>
                <a:ea typeface="Arial" charset="0"/>
                <a:cs typeface="Arial" charset="0"/>
              </a:rPr>
              <a:t>! Involvera hela klubbar i ditt distrikt, genom att välja dem i kolumnen Klubbar eller sök efter personer. </a:t>
            </a:r>
          </a:p>
        </p:txBody>
      </p:sp>
      <p:sp>
        <p:nvSpPr>
          <p:cNvPr id="16" name="Right Arrow 15"/>
          <p:cNvSpPr/>
          <p:nvPr/>
        </p:nvSpPr>
        <p:spPr bwMode="auto">
          <a:xfrm>
            <a:off x="2669315" y="265759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746444" y="2444319"/>
            <a:ext cx="2062925" cy="1648710"/>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Hantera dem som bjudits in med några klick</a:t>
            </a:r>
          </a:p>
          <a:p>
            <a:r>
              <a:rPr lang="sv-SE" sz="1200" dirty="0">
                <a:solidFill>
                  <a:schemeClr val="tx1">
                    <a:lumMod val="60000"/>
                    <a:lumOff val="40000"/>
                  </a:schemeClr>
                </a:solidFill>
                <a:latin typeface="Arial" charset="0"/>
                <a:ea typeface="Arial" charset="0"/>
                <a:cs typeface="Arial" charset="0"/>
              </a:rPr>
              <a:t>Lägg till och ta bort dem som har bjudits in i höger kolumn, för att utveckla din aktivitet.</a:t>
            </a:r>
          </a:p>
        </p:txBody>
      </p:sp>
      <p:sp>
        <p:nvSpPr>
          <p:cNvPr id="18" name="Right Arrow 17"/>
          <p:cNvSpPr/>
          <p:nvPr/>
        </p:nvSpPr>
        <p:spPr bwMode="auto">
          <a:xfrm rot="10800000">
            <a:off x="9205532" y="263722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280096" y="991526"/>
            <a:ext cx="5679346" cy="5726720"/>
          </a:xfrm>
          <a:prstGeom prst="rect">
            <a:avLst/>
          </a:prstGeom>
        </p:spPr>
      </p:pic>
    </p:spTree>
    <p:extLst>
      <p:ext uri="{BB962C8B-B14F-4D97-AF65-F5344CB8AC3E}">
        <p14:creationId xmlns:p14="http://schemas.microsoft.com/office/powerpoint/2010/main" val="2049453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a:solidFill>
                  <a:srgbClr val="0A5496"/>
                </a:solidFill>
                <a:latin typeface="Arial" panose="020B0604020202020204" pitchFamily="34" charset="0"/>
                <a:ea typeface="Arial" charset="0"/>
                <a:cs typeface="Arial" panose="020B0604020202020204" pitchFamily="34" charset="0"/>
              </a:rPr>
              <a:t>Förhandsgranska</a:t>
            </a:r>
          </a:p>
        </p:txBody>
      </p:sp>
      <p:sp>
        <p:nvSpPr>
          <p:cNvPr id="13" name="TextBox 12"/>
          <p:cNvSpPr txBox="1"/>
          <p:nvPr/>
        </p:nvSpPr>
        <p:spPr>
          <a:xfrm>
            <a:off x="822962" y="2393359"/>
            <a:ext cx="2049019" cy="1769715"/>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Ser ut som en bra plan!</a:t>
            </a:r>
          </a:p>
          <a:p>
            <a:r>
              <a:rPr lang="sv-SE" sz="1200" dirty="0">
                <a:solidFill>
                  <a:schemeClr val="tx1">
                    <a:lumMod val="60000"/>
                    <a:lumOff val="40000"/>
                  </a:schemeClr>
                </a:solidFill>
                <a:latin typeface="Arial" charset="0"/>
                <a:ea typeface="Arial" charset="0"/>
                <a:cs typeface="Arial" charset="0"/>
              </a:rPr>
              <a:t>De olika delarna i din projektplan informerar om den kommande </a:t>
            </a:r>
            <a:r>
              <a:rPr lang="sv-SE" sz="1200" dirty="0" smtClean="0">
                <a:solidFill>
                  <a:schemeClr val="tx1">
                    <a:lumMod val="60000"/>
                    <a:lumOff val="40000"/>
                  </a:schemeClr>
                </a:solidFill>
                <a:latin typeface="Arial" charset="0"/>
                <a:ea typeface="Arial" charset="0"/>
                <a:cs typeface="Arial" charset="0"/>
              </a:rPr>
              <a:t>aktiviteten</a:t>
            </a:r>
            <a:r>
              <a:rPr lang="sv-SE" sz="1200" dirty="0">
                <a:solidFill>
                  <a:schemeClr val="tx1">
                    <a:lumMod val="60000"/>
                    <a:lumOff val="40000"/>
                  </a:schemeClr>
                </a:solidFill>
                <a:latin typeface="Arial" charset="0"/>
                <a:ea typeface="Arial" charset="0"/>
                <a:cs typeface="Arial" charset="0"/>
              </a:rPr>
              <a:t>. Vem, vad, när, var och varför? Alla detaljer på en tydlig sida.</a:t>
            </a:r>
          </a:p>
        </p:txBody>
      </p:sp>
      <p:sp>
        <p:nvSpPr>
          <p:cNvPr id="16" name="Right Arrow 15"/>
          <p:cNvSpPr/>
          <p:nvPr/>
        </p:nvSpPr>
        <p:spPr bwMode="auto">
          <a:xfrm>
            <a:off x="2871981" y="265759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478310" y="3555129"/>
            <a:ext cx="2060547" cy="2925339"/>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Aktivitet planerad (och nästan helt inrapporterad!)</a:t>
            </a:r>
          </a:p>
          <a:p>
            <a:r>
              <a:rPr lang="sv-SE" sz="1200" dirty="0">
                <a:solidFill>
                  <a:schemeClr val="tx1">
                    <a:lumMod val="60000"/>
                    <a:lumOff val="40000"/>
                  </a:schemeClr>
                </a:solidFill>
                <a:latin typeface="Arial" charset="0"/>
                <a:ea typeface="Arial" charset="0"/>
                <a:cs typeface="Arial" charset="0"/>
              </a:rPr>
              <a:t>När du är helt nöjd med din plan klickar du på publicera och kan då dela med dig information om den kommande aktiviteten med dem som har bjudits in samt andra Lions och Leos. Gratulerar, du har redan klarat av det mesta av den kommande inrapporteringen!</a:t>
            </a:r>
          </a:p>
        </p:txBody>
      </p:sp>
      <p:sp>
        <p:nvSpPr>
          <p:cNvPr id="18" name="Right Arrow 17"/>
          <p:cNvSpPr/>
          <p:nvPr/>
        </p:nvSpPr>
        <p:spPr bwMode="auto">
          <a:xfrm rot="10800000">
            <a:off x="8937398" y="634650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0" name="TextBox 9"/>
          <p:cNvSpPr txBox="1"/>
          <p:nvPr/>
        </p:nvSpPr>
        <p:spPr>
          <a:xfrm>
            <a:off x="820039" y="5271553"/>
            <a:ext cx="2049019" cy="1523494"/>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Lägg till och </a:t>
            </a:r>
            <a:r>
              <a:rPr lang="sv-SE" sz="1600" b="1" dirty="0" smtClean="0">
                <a:solidFill>
                  <a:schemeClr val="tx2"/>
                </a:solidFill>
                <a:latin typeface="Arial" charset="0"/>
                <a:ea typeface="Arial" charset="0"/>
                <a:cs typeface="Arial" charset="0"/>
              </a:rPr>
              <a:t>ändra</a:t>
            </a:r>
            <a:endParaRPr lang="sv-SE" sz="1600" b="1" dirty="0">
              <a:solidFill>
                <a:schemeClr val="tx2"/>
              </a:solidFill>
              <a:latin typeface="Arial" charset="0"/>
              <a:ea typeface="Arial" charset="0"/>
              <a:cs typeface="Arial" charset="0"/>
            </a:endParaRPr>
          </a:p>
          <a:p>
            <a:r>
              <a:rPr lang="sv-SE" sz="1200" dirty="0">
                <a:solidFill>
                  <a:schemeClr val="tx1">
                    <a:lumMod val="60000"/>
                    <a:lumOff val="40000"/>
                  </a:schemeClr>
                </a:solidFill>
                <a:latin typeface="Arial" charset="0"/>
                <a:ea typeface="Arial" charset="0"/>
                <a:cs typeface="Arial" charset="0"/>
              </a:rPr>
              <a:t>Om du inte är riktig klar med inbjudningslistan, eller andra saker du har lagt till, är det okej. Gå i så fall tillbaka för att göra ändringar.</a:t>
            </a:r>
          </a:p>
        </p:txBody>
      </p:sp>
      <p:sp>
        <p:nvSpPr>
          <p:cNvPr id="11" name="Right Arrow 10"/>
          <p:cNvSpPr/>
          <p:nvPr/>
        </p:nvSpPr>
        <p:spPr bwMode="auto">
          <a:xfrm>
            <a:off x="2871981" y="621254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2" name="Picture 1"/>
          <p:cNvPicPr>
            <a:picLocks noChangeAspect="1"/>
          </p:cNvPicPr>
          <p:nvPr/>
        </p:nvPicPr>
        <p:blipFill>
          <a:blip r:embed="rId3"/>
          <a:stretch>
            <a:fillRect/>
          </a:stretch>
        </p:blipFill>
        <p:spPr>
          <a:xfrm>
            <a:off x="3506598" y="1081691"/>
            <a:ext cx="5167619" cy="5617071"/>
          </a:xfrm>
          <a:prstGeom prst="rect">
            <a:avLst/>
          </a:prstGeom>
        </p:spPr>
      </p:pic>
    </p:spTree>
    <p:extLst>
      <p:ext uri="{BB962C8B-B14F-4D97-AF65-F5344CB8AC3E}">
        <p14:creationId xmlns:p14="http://schemas.microsoft.com/office/powerpoint/2010/main" val="3073870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a:solidFill>
                  <a:srgbClr val="0A5496"/>
                </a:solidFill>
                <a:latin typeface="Arial" panose="020B0604020202020204" pitchFamily="34" charset="0"/>
                <a:ea typeface="Arial" charset="0"/>
                <a:cs typeface="Arial" panose="020B0604020202020204" pitchFamily="34" charset="0"/>
              </a:rPr>
              <a:t>Rapport (för tjänstemän)</a:t>
            </a:r>
          </a:p>
        </p:txBody>
      </p:sp>
      <p:sp>
        <p:nvSpPr>
          <p:cNvPr id="13" name="TextBox 12"/>
          <p:cNvSpPr txBox="1"/>
          <p:nvPr/>
        </p:nvSpPr>
        <p:spPr>
          <a:xfrm>
            <a:off x="534014" y="2452056"/>
            <a:ext cx="2049019" cy="1954381"/>
          </a:xfrm>
          <a:prstGeom prst="rect">
            <a:avLst/>
          </a:prstGeom>
          <a:solidFill>
            <a:schemeClr val="bg1"/>
          </a:solidFill>
        </p:spPr>
        <p:txBody>
          <a:bodyPr wrap="square" rtlCol="0">
            <a:spAutoFit/>
          </a:bodyPr>
          <a:lstStyle/>
          <a:p>
            <a:pPr>
              <a:spcAft>
                <a:spcPts val="600"/>
              </a:spcAft>
            </a:pPr>
            <a:r>
              <a:rPr lang="sv-SE" sz="1600" b="1">
                <a:solidFill>
                  <a:srgbClr val="002F87"/>
                </a:solidFill>
                <a:latin typeface="Arial" charset="0"/>
                <a:ea typeface="Arial" charset="0"/>
                <a:cs typeface="Arial" charset="0"/>
              </a:rPr>
              <a:t>Fira er påverkan</a:t>
            </a:r>
          </a:p>
          <a:p>
            <a:r>
              <a:rPr lang="sv-SE" sz="1200">
                <a:solidFill>
                  <a:srgbClr val="33373B">
                    <a:lumMod val="60000"/>
                    <a:lumOff val="40000"/>
                  </a:srgbClr>
                </a:solidFill>
                <a:latin typeface="Arial" charset="0"/>
                <a:ea typeface="Arial" charset="0"/>
                <a:cs typeface="Arial" charset="0"/>
              </a:rPr>
              <a:t>Att inrapportera era hjälpinsatser är ett sätt att fira er påverkan i samhället. Dela med er av hur serviceaktiviteten hjälpte till i samhället på ett mätbart sätt.</a:t>
            </a:r>
          </a:p>
        </p:txBody>
      </p:sp>
      <p:sp>
        <p:nvSpPr>
          <p:cNvPr id="16" name="Right Arrow 15"/>
          <p:cNvSpPr/>
          <p:nvPr/>
        </p:nvSpPr>
        <p:spPr bwMode="auto">
          <a:xfrm>
            <a:off x="2582790" y="275339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0" name="TextBox 9"/>
          <p:cNvSpPr txBox="1"/>
          <p:nvPr/>
        </p:nvSpPr>
        <p:spPr>
          <a:xfrm>
            <a:off x="552821" y="4641242"/>
            <a:ext cx="2049019" cy="1831271"/>
          </a:xfrm>
          <a:prstGeom prst="rect">
            <a:avLst/>
          </a:prstGeom>
          <a:solidFill>
            <a:schemeClr val="bg1"/>
          </a:solidFill>
        </p:spPr>
        <p:txBody>
          <a:bodyPr wrap="square" rtlCol="0">
            <a:spAutoFit/>
          </a:bodyPr>
          <a:lstStyle/>
          <a:p>
            <a:pPr>
              <a:spcAft>
                <a:spcPts val="600"/>
              </a:spcAft>
            </a:pPr>
            <a:r>
              <a:rPr lang="sv-SE" sz="1600" b="1" dirty="0">
                <a:solidFill>
                  <a:srgbClr val="002F87"/>
                </a:solidFill>
                <a:latin typeface="Arial" charset="0"/>
                <a:ea typeface="Arial" charset="0"/>
                <a:cs typeface="Arial" charset="0"/>
              </a:rPr>
              <a:t>Dela med er av berättelsen bakom siffrorna</a:t>
            </a:r>
          </a:p>
          <a:p>
            <a:r>
              <a:rPr lang="sv-SE" sz="1200" dirty="0">
                <a:solidFill>
                  <a:srgbClr val="33373B">
                    <a:lumMod val="60000"/>
                    <a:lumOff val="40000"/>
                  </a:srgbClr>
                </a:solidFill>
                <a:latin typeface="Arial" charset="0"/>
                <a:ea typeface="Arial" charset="0"/>
                <a:cs typeface="Arial" charset="0"/>
              </a:rPr>
              <a:t>Fältet </a:t>
            </a:r>
            <a:r>
              <a:rPr lang="sv-SE" sz="1200" dirty="0" smtClean="0">
                <a:solidFill>
                  <a:srgbClr val="33373B">
                    <a:lumMod val="60000"/>
                    <a:lumOff val="40000"/>
                  </a:srgbClr>
                </a:solidFill>
                <a:latin typeface="Arial" charset="0"/>
                <a:ea typeface="Arial" charset="0"/>
                <a:cs typeface="Arial" charset="0"/>
              </a:rPr>
              <a:t>Resultat hjälper </a:t>
            </a:r>
            <a:r>
              <a:rPr lang="sv-SE" sz="1200" dirty="0">
                <a:solidFill>
                  <a:srgbClr val="33373B">
                    <a:lumMod val="60000"/>
                    <a:lumOff val="40000"/>
                  </a:srgbClr>
                </a:solidFill>
                <a:latin typeface="Arial" charset="0"/>
                <a:ea typeface="Arial" charset="0"/>
                <a:cs typeface="Arial" charset="0"/>
              </a:rPr>
              <a:t>dig att lägga till detaljer och djup till de liv ni har påverkat. Informera om </a:t>
            </a:r>
            <a:r>
              <a:rPr lang="sv-SE" sz="1200" dirty="0" smtClean="0">
                <a:solidFill>
                  <a:srgbClr val="33373B">
                    <a:lumMod val="60000"/>
                    <a:lumOff val="40000"/>
                  </a:srgbClr>
                </a:solidFill>
                <a:latin typeface="Arial" charset="0"/>
                <a:ea typeface="Arial" charset="0"/>
                <a:cs typeface="Arial" charset="0"/>
              </a:rPr>
              <a:t>er hjälpinsats.</a:t>
            </a:r>
            <a:endParaRPr lang="sv-SE" sz="1200" dirty="0">
              <a:solidFill>
                <a:srgbClr val="33373B">
                  <a:lumMod val="60000"/>
                  <a:lumOff val="40000"/>
                </a:srgbClr>
              </a:solidFill>
              <a:latin typeface="Arial" charset="0"/>
              <a:ea typeface="Arial" charset="0"/>
              <a:cs typeface="Arial" charset="0"/>
            </a:endParaRPr>
          </a:p>
        </p:txBody>
      </p:sp>
      <p:sp>
        <p:nvSpPr>
          <p:cNvPr id="11" name="Right Arrow 10"/>
          <p:cNvSpPr/>
          <p:nvPr/>
        </p:nvSpPr>
        <p:spPr bwMode="auto">
          <a:xfrm>
            <a:off x="2601840" y="5422914"/>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pic>
        <p:nvPicPr>
          <p:cNvPr id="3" name="Picture 2"/>
          <p:cNvPicPr>
            <a:picLocks noChangeAspect="1"/>
          </p:cNvPicPr>
          <p:nvPr/>
        </p:nvPicPr>
        <p:blipFill>
          <a:blip r:embed="rId3"/>
          <a:stretch>
            <a:fillRect/>
          </a:stretch>
        </p:blipFill>
        <p:spPr>
          <a:xfrm>
            <a:off x="3333427" y="1468072"/>
            <a:ext cx="5732540" cy="5100507"/>
          </a:xfrm>
          <a:prstGeom prst="rect">
            <a:avLst/>
          </a:prstGeom>
        </p:spPr>
      </p:pic>
    </p:spTree>
    <p:extLst>
      <p:ext uri="{BB962C8B-B14F-4D97-AF65-F5344CB8AC3E}">
        <p14:creationId xmlns:p14="http://schemas.microsoft.com/office/powerpoint/2010/main" val="3765352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a:solidFill>
                  <a:srgbClr val="0A5496"/>
                </a:solidFill>
                <a:latin typeface="Arial" panose="020B0604020202020204" pitchFamily="34" charset="0"/>
                <a:ea typeface="Arial" charset="0"/>
                <a:cs typeface="Arial" panose="020B0604020202020204" pitchFamily="34" charset="0"/>
              </a:rPr>
              <a:t>Fira: Utforska er påverkan med uppföljning</a:t>
            </a:r>
          </a:p>
        </p:txBody>
      </p:sp>
      <p:sp>
        <p:nvSpPr>
          <p:cNvPr id="13" name="TextBox 12"/>
          <p:cNvSpPr txBox="1"/>
          <p:nvPr/>
        </p:nvSpPr>
        <p:spPr>
          <a:xfrm>
            <a:off x="925439" y="2337580"/>
            <a:ext cx="2049019" cy="1400383"/>
          </a:xfrm>
          <a:prstGeom prst="rect">
            <a:avLst/>
          </a:prstGeom>
          <a:solidFill>
            <a:schemeClr val="bg1"/>
          </a:solidFill>
        </p:spPr>
        <p:txBody>
          <a:bodyPr wrap="square" rtlCol="0">
            <a:spAutoFit/>
          </a:bodyPr>
          <a:lstStyle/>
          <a:p>
            <a:pPr>
              <a:spcAft>
                <a:spcPts val="600"/>
              </a:spcAft>
            </a:pPr>
            <a:r>
              <a:rPr lang="sv-SE" sz="1600" b="1" dirty="0">
                <a:solidFill>
                  <a:srgbClr val="002F87"/>
                </a:solidFill>
                <a:latin typeface="Arial" charset="0"/>
                <a:ea typeface="Arial" charset="0"/>
                <a:cs typeface="Arial" charset="0"/>
              </a:rPr>
              <a:t>Din snabbtitt på hjälpinsatser</a:t>
            </a:r>
          </a:p>
          <a:p>
            <a:r>
              <a:rPr lang="sv-SE" sz="1200" dirty="0">
                <a:solidFill>
                  <a:srgbClr val="33373B">
                    <a:lumMod val="60000"/>
                    <a:lumOff val="40000"/>
                  </a:srgbClr>
                </a:solidFill>
                <a:latin typeface="Arial" charset="0"/>
                <a:ea typeface="Arial" charset="0"/>
                <a:cs typeface="Arial" charset="0"/>
              </a:rPr>
              <a:t>Uppföljning av era </a:t>
            </a:r>
            <a:r>
              <a:rPr lang="sv-SE" sz="1200" dirty="0" smtClean="0">
                <a:solidFill>
                  <a:srgbClr val="33373B">
                    <a:lumMod val="60000"/>
                    <a:lumOff val="40000"/>
                  </a:srgbClr>
                </a:solidFill>
                <a:latin typeface="Arial" charset="0"/>
                <a:ea typeface="Arial" charset="0"/>
                <a:cs typeface="Arial" charset="0"/>
              </a:rPr>
              <a:t>hjälp-insatser </a:t>
            </a:r>
            <a:r>
              <a:rPr lang="sv-SE" sz="1200" dirty="0">
                <a:solidFill>
                  <a:srgbClr val="33373B">
                    <a:lumMod val="60000"/>
                    <a:lumOff val="40000"/>
                  </a:srgbClr>
                </a:solidFill>
                <a:latin typeface="Arial" charset="0"/>
                <a:ea typeface="Arial" charset="0"/>
                <a:cs typeface="Arial" charset="0"/>
              </a:rPr>
              <a:t>visas i en särskild meny, för att komma åt informationen enkelt.</a:t>
            </a:r>
          </a:p>
        </p:txBody>
      </p:sp>
      <p:sp>
        <p:nvSpPr>
          <p:cNvPr id="16" name="Right Arrow 15"/>
          <p:cNvSpPr/>
          <p:nvPr/>
        </p:nvSpPr>
        <p:spPr bwMode="auto">
          <a:xfrm>
            <a:off x="2974458" y="255157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5" name="TextBox 14"/>
          <p:cNvSpPr txBox="1"/>
          <p:nvPr/>
        </p:nvSpPr>
        <p:spPr>
          <a:xfrm>
            <a:off x="9349220" y="1521115"/>
            <a:ext cx="2049019" cy="2015936"/>
          </a:xfrm>
          <a:prstGeom prst="rect">
            <a:avLst/>
          </a:prstGeom>
          <a:solidFill>
            <a:schemeClr val="bg1"/>
          </a:solidFill>
        </p:spPr>
        <p:txBody>
          <a:bodyPr wrap="square" rtlCol="0">
            <a:spAutoFit/>
          </a:bodyPr>
          <a:lstStyle/>
          <a:p>
            <a:pPr>
              <a:spcAft>
                <a:spcPts val="600"/>
              </a:spcAft>
            </a:pPr>
            <a:r>
              <a:rPr lang="sv-SE" sz="1600" b="1" dirty="0">
                <a:solidFill>
                  <a:srgbClr val="002F87"/>
                </a:solidFill>
                <a:latin typeface="Arial" charset="0"/>
                <a:ea typeface="Arial" charset="0"/>
                <a:cs typeface="Arial" charset="0"/>
              </a:rPr>
              <a:t>Utforska er </a:t>
            </a:r>
            <a:r>
              <a:rPr lang="sv-SE" sz="1600" b="1" dirty="0" smtClean="0">
                <a:solidFill>
                  <a:srgbClr val="002F87"/>
                </a:solidFill>
                <a:latin typeface="Arial" charset="0"/>
                <a:ea typeface="Arial" charset="0"/>
                <a:cs typeface="Arial" charset="0"/>
              </a:rPr>
              <a:t>på-verkan </a:t>
            </a:r>
            <a:r>
              <a:rPr lang="sv-SE" sz="1600" b="1" dirty="0">
                <a:solidFill>
                  <a:srgbClr val="002F87"/>
                </a:solidFill>
                <a:latin typeface="Arial" charset="0"/>
                <a:ea typeface="Arial" charset="0"/>
                <a:cs typeface="Arial" charset="0"/>
              </a:rPr>
              <a:t>på varje nivå</a:t>
            </a:r>
          </a:p>
          <a:p>
            <a:r>
              <a:rPr lang="sv-SE" sz="1200" dirty="0">
                <a:solidFill>
                  <a:srgbClr val="33373B">
                    <a:lumMod val="60000"/>
                    <a:lumOff val="40000"/>
                  </a:srgbClr>
                </a:solidFill>
                <a:latin typeface="Arial" charset="0"/>
                <a:ea typeface="Arial" charset="0"/>
                <a:cs typeface="Arial" charset="0"/>
              </a:rPr>
              <a:t>Du anger parametrarna för de data du vill se. Se de insatser ni har bidragit med i samhället eller njut av er globala förändring av vänlighet och hjälpinsatser.</a:t>
            </a:r>
          </a:p>
        </p:txBody>
      </p:sp>
      <p:sp>
        <p:nvSpPr>
          <p:cNvPr id="18" name="Right Arrow 17"/>
          <p:cNvSpPr/>
          <p:nvPr/>
        </p:nvSpPr>
        <p:spPr bwMode="auto">
          <a:xfrm rot="10800000">
            <a:off x="8808308" y="189189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0" name="TextBox 9"/>
          <p:cNvSpPr txBox="1"/>
          <p:nvPr/>
        </p:nvSpPr>
        <p:spPr>
          <a:xfrm>
            <a:off x="925439" y="4336189"/>
            <a:ext cx="2049019" cy="1585049"/>
          </a:xfrm>
          <a:prstGeom prst="rect">
            <a:avLst/>
          </a:prstGeom>
          <a:solidFill>
            <a:schemeClr val="bg1"/>
          </a:solidFill>
        </p:spPr>
        <p:txBody>
          <a:bodyPr wrap="square" rtlCol="0">
            <a:spAutoFit/>
          </a:bodyPr>
          <a:lstStyle/>
          <a:p>
            <a:pPr>
              <a:spcAft>
                <a:spcPts val="600"/>
              </a:spcAft>
            </a:pPr>
            <a:r>
              <a:rPr lang="sv-SE" sz="1600" b="1" dirty="0">
                <a:solidFill>
                  <a:srgbClr val="002F87"/>
                </a:solidFill>
                <a:latin typeface="Arial" charset="0"/>
                <a:ea typeface="Arial" charset="0"/>
                <a:cs typeface="Arial" charset="0"/>
              </a:rPr>
              <a:t>Bli en </a:t>
            </a:r>
            <a:r>
              <a:rPr lang="sv-SE" sz="1600" b="1" dirty="0" smtClean="0">
                <a:solidFill>
                  <a:srgbClr val="002F87"/>
                </a:solidFill>
                <a:latin typeface="Arial" charset="0"/>
                <a:ea typeface="Arial" charset="0"/>
                <a:cs typeface="Arial" charset="0"/>
              </a:rPr>
              <a:t>dataexpert </a:t>
            </a:r>
            <a:r>
              <a:rPr lang="sv-SE" sz="1600" b="1" dirty="0">
                <a:solidFill>
                  <a:srgbClr val="002F87"/>
                </a:solidFill>
                <a:latin typeface="Arial" charset="0"/>
                <a:ea typeface="Arial" charset="0"/>
                <a:cs typeface="Arial" charset="0"/>
              </a:rPr>
              <a:t>snabbt</a:t>
            </a:r>
          </a:p>
          <a:p>
            <a:r>
              <a:rPr lang="sv-SE" sz="1200" dirty="0">
                <a:solidFill>
                  <a:srgbClr val="33373B">
                    <a:lumMod val="60000"/>
                    <a:lumOff val="40000"/>
                  </a:srgbClr>
                </a:solidFill>
                <a:latin typeface="Arial" charset="0"/>
                <a:ea typeface="Arial" charset="0"/>
                <a:cs typeface="Arial" charset="0"/>
              </a:rPr>
              <a:t>Vår interaktiva uppföljning uppdaterar med några timmars mellanrum samt delar var och hur vi påverkar världen.</a:t>
            </a:r>
          </a:p>
        </p:txBody>
      </p:sp>
      <p:sp>
        <p:nvSpPr>
          <p:cNvPr id="11" name="Right Arrow 10"/>
          <p:cNvSpPr/>
          <p:nvPr/>
        </p:nvSpPr>
        <p:spPr bwMode="auto">
          <a:xfrm>
            <a:off x="2974458" y="4613617"/>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4" name="TextBox 13"/>
          <p:cNvSpPr txBox="1"/>
          <p:nvPr/>
        </p:nvSpPr>
        <p:spPr>
          <a:xfrm>
            <a:off x="9349220" y="3872131"/>
            <a:ext cx="2049019" cy="1400383"/>
          </a:xfrm>
          <a:prstGeom prst="rect">
            <a:avLst/>
          </a:prstGeom>
          <a:solidFill>
            <a:schemeClr val="bg1"/>
          </a:solidFill>
        </p:spPr>
        <p:txBody>
          <a:bodyPr wrap="square" rtlCol="0">
            <a:spAutoFit/>
          </a:bodyPr>
          <a:lstStyle/>
          <a:p>
            <a:pPr>
              <a:spcAft>
                <a:spcPts val="600"/>
              </a:spcAft>
            </a:pPr>
            <a:r>
              <a:rPr lang="sv-SE" sz="1600" b="1">
                <a:solidFill>
                  <a:srgbClr val="002F87"/>
                </a:solidFill>
                <a:latin typeface="Arial" charset="0"/>
                <a:ea typeface="Arial" charset="0"/>
                <a:cs typeface="Arial" charset="0"/>
              </a:rPr>
              <a:t>Ta fram rapporter på några sekunder</a:t>
            </a:r>
          </a:p>
          <a:p>
            <a:r>
              <a:rPr lang="sv-SE" sz="1200">
                <a:solidFill>
                  <a:srgbClr val="33373B">
                    <a:lumMod val="60000"/>
                    <a:lumOff val="40000"/>
                  </a:srgbClr>
                </a:solidFill>
                <a:latin typeface="Arial" charset="0"/>
                <a:ea typeface="Arial" charset="0"/>
                <a:cs typeface="Arial" charset="0"/>
              </a:rPr>
              <a:t>Ladda ner data till din dator genom att använda funktionen Exportera.</a:t>
            </a:r>
          </a:p>
          <a:p>
            <a:endParaRPr lang="en-US" sz="1200" dirty="0">
              <a:solidFill>
                <a:srgbClr val="33373B">
                  <a:lumMod val="60000"/>
                  <a:lumOff val="40000"/>
                </a:srgbClr>
              </a:solidFill>
              <a:latin typeface="Arial" charset="0"/>
              <a:ea typeface="Arial" charset="0"/>
              <a:cs typeface="Arial" charset="0"/>
            </a:endParaRPr>
          </a:p>
        </p:txBody>
      </p:sp>
      <p:sp>
        <p:nvSpPr>
          <p:cNvPr id="17" name="Right Arrow 16"/>
          <p:cNvSpPr/>
          <p:nvPr/>
        </p:nvSpPr>
        <p:spPr bwMode="auto">
          <a:xfrm rot="10800000">
            <a:off x="8808308" y="3917604"/>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266" t="359"/>
          <a:stretch/>
        </p:blipFill>
        <p:spPr>
          <a:xfrm>
            <a:off x="3559280" y="1370405"/>
            <a:ext cx="5205118" cy="4580387"/>
          </a:xfrm>
          <a:prstGeom prst="rect">
            <a:avLst/>
          </a:prstGeom>
        </p:spPr>
      </p:pic>
    </p:spTree>
    <p:extLst>
      <p:ext uri="{BB962C8B-B14F-4D97-AF65-F5344CB8AC3E}">
        <p14:creationId xmlns:p14="http://schemas.microsoft.com/office/powerpoint/2010/main" val="3088540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sv-SE" sz="4200" b="1">
                <a:latin typeface="Arial" panose="020B0604020202020204" pitchFamily="34" charset="0"/>
                <a:cs typeface="Arial" panose="020B0604020202020204" pitchFamily="34" charset="0"/>
              </a:rPr>
              <a:t>Appen MyLion</a:t>
            </a:r>
          </a:p>
        </p:txBody>
      </p:sp>
    </p:spTree>
    <p:extLst>
      <p:ext uri="{BB962C8B-B14F-4D97-AF65-F5344CB8AC3E}">
        <p14:creationId xmlns:p14="http://schemas.microsoft.com/office/powerpoint/2010/main" val="397671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 id="{6718A771-B3F1-0545-9A92-E832D1BB8829}"/>
              </a:ext>
            </a:extLst>
          </p:cNvPr>
          <p:cNvSpPr/>
          <p:nvPr/>
        </p:nvSpPr>
        <p:spPr>
          <a:xfrm rot="16200000" flipV="1">
            <a:off x="-769731" y="769732"/>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sv-SE" dirty="0">
                <a:solidFill>
                  <a:prstClr val="white">
                    <a:alpha val="44000"/>
                  </a:prstClr>
                </a:solidFill>
              </a:rPr>
              <a:t>m</a:t>
            </a:r>
          </a:p>
        </p:txBody>
      </p:sp>
      <p:pic>
        <p:nvPicPr>
          <p:cNvPr id="5" name="Emblem - White">
            <a:extLst>
              <a:ext uri="{FF2B5EF4-FFF2-40B4-BE49-F238E27FC236}">
                <a16:creationId xmlns:a16="http://schemas.microsoft.com/office/drawing/2014/main"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prstClr val="white"/>
                </a:solidFill>
              </a:rPr>
              <a:pPr eaLnBrk="0" hangingPunct="0">
                <a:spcBef>
                  <a:spcPct val="50000"/>
                </a:spcBef>
                <a:defRPr/>
              </a:pPr>
              <a:t>2</a:t>
            </a:fld>
            <a:endParaRPr lang="en-US" sz="1000" dirty="0" smtClean="0">
              <a:solidFill>
                <a:prstClr val="white"/>
              </a:solidFill>
            </a:endParaRPr>
          </a:p>
        </p:txBody>
      </p:sp>
      <p:sp>
        <p:nvSpPr>
          <p:cNvPr id="17" name="TextBox 16">
            <a:extLst>
              <a:ext uri="{FF2B5EF4-FFF2-40B4-BE49-F238E27FC236}">
                <a16:creationId xmlns:a16="http://schemas.microsoft.com/office/drawing/2014/main" xmlns="" id="{29719075-B0AD-8546-BCA6-E5F79E5DA933}"/>
              </a:ext>
            </a:extLst>
          </p:cNvPr>
          <p:cNvSpPr txBox="1"/>
          <p:nvPr/>
        </p:nvSpPr>
        <p:spPr>
          <a:xfrm>
            <a:off x="519584" y="5754394"/>
            <a:ext cx="3063208" cy="830997"/>
          </a:xfrm>
          <a:prstGeom prst="rect">
            <a:avLst/>
          </a:prstGeom>
          <a:noFill/>
        </p:spPr>
        <p:txBody>
          <a:bodyPr wrap="square" rtlCol="0">
            <a:spAutoFit/>
          </a:bodyPr>
          <a:lstStyle/>
          <a:p>
            <a:r>
              <a:rPr lang="sv-SE" sz="1200" i="1" dirty="0">
                <a:solidFill>
                  <a:srgbClr val="EBB700"/>
                </a:solidFill>
              </a:rPr>
              <a:t>MyLion kommer att ersätta MyLCI:s serviceaktivitetsrapport från och med den 1 juli 2019.  Alla andra funktioner i MyLCI kommer att vara desamma.</a:t>
            </a:r>
          </a:p>
        </p:txBody>
      </p:sp>
      <p:sp>
        <p:nvSpPr>
          <p:cNvPr id="11" name="Title 1"/>
          <p:cNvSpPr txBox="1">
            <a:spLocks/>
          </p:cNvSpPr>
          <p:nvPr/>
        </p:nvSpPr>
        <p:spPr>
          <a:xfrm>
            <a:off x="7465105" y="854715"/>
            <a:ext cx="3249668"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6000" b="1" dirty="0">
                <a:solidFill>
                  <a:prstClr val="white"/>
                </a:solidFill>
                <a:latin typeface="Arial" charset="0"/>
                <a:ea typeface="Arial" charset="0"/>
                <a:cs typeface="Arial" charset="0"/>
              </a:rPr>
              <a:t>MyLion</a:t>
            </a:r>
          </a:p>
        </p:txBody>
      </p:sp>
      <p:sp>
        <p:nvSpPr>
          <p:cNvPr id="12" name="Rectangle 11"/>
          <p:cNvSpPr/>
          <p:nvPr/>
        </p:nvSpPr>
        <p:spPr>
          <a:xfrm>
            <a:off x="7571206" y="2353779"/>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endParaRPr>
          </a:p>
        </p:txBody>
      </p:sp>
      <p:sp>
        <p:nvSpPr>
          <p:cNvPr id="20" name="Title 1">
            <a:extLst>
              <a:ext uri="{FF2B5EF4-FFF2-40B4-BE49-F238E27FC236}">
                <a16:creationId xmlns:a16="http://schemas.microsoft.com/office/drawing/2014/main" xmlns="" id="{17B240BB-0148-1648-AF92-E0D85AB1CB63}"/>
              </a:ext>
            </a:extLst>
          </p:cNvPr>
          <p:cNvSpPr txBox="1">
            <a:spLocks/>
          </p:cNvSpPr>
          <p:nvPr/>
        </p:nvSpPr>
        <p:spPr>
          <a:xfrm>
            <a:off x="7203204" y="2748719"/>
            <a:ext cx="4349770" cy="3162279"/>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560070" lvl="1" indent="-285750">
              <a:lnSpc>
                <a:spcPct val="105000"/>
              </a:lnSpc>
              <a:spcAft>
                <a:spcPts val="1200"/>
              </a:spcAft>
              <a:buFont typeface="Arial" pitchFamily="34" charset="0"/>
              <a:buChar char="•"/>
            </a:pPr>
            <a:r>
              <a:rPr lang="sv-SE" sz="1800" b="1" dirty="0">
                <a:solidFill>
                  <a:prstClr val="white"/>
                </a:solidFill>
                <a:ea typeface="Arial" charset="0"/>
                <a:cs typeface="Arial" charset="0"/>
              </a:rPr>
              <a:t>Planera, bjud in och dela serviceaktiviteter </a:t>
            </a:r>
            <a:r>
              <a:rPr lang="sv-SE" sz="1800" dirty="0">
                <a:solidFill>
                  <a:prstClr val="white"/>
                </a:solidFill>
                <a:ea typeface="Arial" charset="0"/>
                <a:cs typeface="Arial" charset="0"/>
              </a:rPr>
              <a:t>med din klubb.</a:t>
            </a:r>
          </a:p>
          <a:p>
            <a:pPr marL="560070" lvl="1" indent="-285750">
              <a:lnSpc>
                <a:spcPct val="105000"/>
              </a:lnSpc>
              <a:spcAft>
                <a:spcPts val="1200"/>
              </a:spcAft>
              <a:buFont typeface="Arial" pitchFamily="34" charset="0"/>
              <a:buChar char="•"/>
            </a:pPr>
            <a:r>
              <a:rPr lang="sv-SE" sz="1800" b="1" dirty="0">
                <a:solidFill>
                  <a:prstClr val="white"/>
                </a:solidFill>
                <a:ea typeface="Arial" charset="0"/>
                <a:cs typeface="Arial" charset="0"/>
              </a:rPr>
              <a:t>Inrapportera</a:t>
            </a:r>
            <a:r>
              <a:rPr lang="sv-SE" sz="1800" dirty="0">
                <a:solidFill>
                  <a:prstClr val="white"/>
                </a:solidFill>
                <a:ea typeface="Arial" charset="0"/>
                <a:cs typeface="Arial" charset="0"/>
              </a:rPr>
              <a:t> serviceaktiviteter om du är en </a:t>
            </a:r>
            <a:r>
              <a:rPr lang="sv-SE" sz="1800" dirty="0" smtClean="0">
                <a:solidFill>
                  <a:prstClr val="white"/>
                </a:solidFill>
                <a:ea typeface="Arial" charset="0"/>
                <a:cs typeface="Arial" charset="0"/>
              </a:rPr>
              <a:t>tjänsteman.</a:t>
            </a:r>
            <a:endParaRPr lang="sv-SE" sz="1800" dirty="0">
              <a:solidFill>
                <a:prstClr val="white"/>
              </a:solidFill>
              <a:ea typeface="Arial" charset="0"/>
              <a:cs typeface="Arial" charset="0"/>
            </a:endParaRPr>
          </a:p>
          <a:p>
            <a:pPr marL="560070" lvl="1" indent="-285750">
              <a:lnSpc>
                <a:spcPct val="105000"/>
              </a:lnSpc>
              <a:spcAft>
                <a:spcPts val="1200"/>
              </a:spcAft>
              <a:buFont typeface="Arial" pitchFamily="34" charset="0"/>
              <a:buChar char="•"/>
            </a:pPr>
            <a:r>
              <a:rPr lang="sv-SE" sz="1800" b="1" dirty="0">
                <a:solidFill>
                  <a:prstClr val="white"/>
                </a:solidFill>
                <a:ea typeface="Arial" charset="0"/>
                <a:cs typeface="Arial" charset="0"/>
              </a:rPr>
              <a:t>Hitta, skapa kontakt och chatta</a:t>
            </a:r>
            <a:r>
              <a:rPr lang="sv-SE" sz="1800" dirty="0">
                <a:solidFill>
                  <a:prstClr val="white"/>
                </a:solidFill>
                <a:ea typeface="Arial" charset="0"/>
                <a:cs typeface="Arial" charset="0"/>
              </a:rPr>
              <a:t> med Lions och Leos från hela världen.</a:t>
            </a:r>
          </a:p>
          <a:p>
            <a:pPr marL="560070" lvl="1" indent="-285750">
              <a:lnSpc>
                <a:spcPct val="105000"/>
              </a:lnSpc>
              <a:spcAft>
                <a:spcPts val="1200"/>
              </a:spcAft>
              <a:buFont typeface="Arial" pitchFamily="34" charset="0"/>
              <a:buChar char="•"/>
            </a:pPr>
            <a:r>
              <a:rPr lang="sv-SE" sz="1800" b="1" dirty="0">
                <a:solidFill>
                  <a:prstClr val="white"/>
                </a:solidFill>
                <a:ea typeface="Arial" charset="0"/>
                <a:cs typeface="Arial" charset="0"/>
              </a:rPr>
              <a:t>Se viktiga rapporter</a:t>
            </a:r>
            <a:r>
              <a:rPr lang="sv-SE" sz="1800" dirty="0">
                <a:solidFill>
                  <a:prstClr val="white"/>
                </a:solidFill>
                <a:ea typeface="Arial" charset="0"/>
                <a:cs typeface="Arial" charset="0"/>
              </a:rPr>
              <a:t> om klubbens, </a:t>
            </a:r>
            <a:r>
              <a:rPr lang="sv-SE" sz="1800" dirty="0" smtClean="0">
                <a:solidFill>
                  <a:prstClr val="white"/>
                </a:solidFill>
                <a:ea typeface="Arial" charset="0"/>
                <a:cs typeface="Arial" charset="0"/>
              </a:rPr>
              <a:t>distriktets och multipeldistriktets hjälpinsatser med mera.</a:t>
            </a:r>
            <a:endParaRPr lang="sv-SE" sz="1800" dirty="0">
              <a:solidFill>
                <a:prstClr val="white"/>
              </a:solidFill>
              <a:ea typeface="Arial" charset="0"/>
              <a:cs typeface="Arial" charset="0"/>
            </a:endParaRPr>
          </a:p>
        </p:txBody>
      </p:sp>
      <p:pic>
        <p:nvPicPr>
          <p:cNvPr id="4" name="Picture 3">
            <a:extLst>
              <a:ext uri="{FF2B5EF4-FFF2-40B4-BE49-F238E27FC236}">
                <a16:creationId xmlns:a16="http://schemas.microsoft.com/office/drawing/2014/main" xmlns=""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2436" y="854715"/>
            <a:ext cx="8206927" cy="4554444"/>
          </a:xfrm>
          <a:prstGeom prst="rect">
            <a:avLst/>
          </a:prstGeom>
        </p:spPr>
      </p:pic>
    </p:spTree>
    <p:extLst>
      <p:ext uri="{BB962C8B-B14F-4D97-AF65-F5344CB8AC3E}">
        <p14:creationId xmlns:p14="http://schemas.microsoft.com/office/powerpoint/2010/main" val="1826277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a:solidFill>
                  <a:srgbClr val="0A5496"/>
                </a:solidFill>
                <a:latin typeface="Arial" panose="020B0604020202020204" pitchFamily="34" charset="0"/>
                <a:ea typeface="Arial" charset="0"/>
                <a:cs typeface="Arial" panose="020B0604020202020204" pitchFamily="34" charset="0"/>
              </a:rPr>
              <a:t>Planera och delta i serviceaktiviteter i appen MyLion.</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4866" y="1229637"/>
            <a:ext cx="2048256" cy="3666378"/>
          </a:xfrm>
          <a:prstGeom prst="rect">
            <a:avLst/>
          </a:prstGeom>
          <a:effectLst>
            <a:outerShdw blurRad="152400" dist="38100" dir="3600000" sx="101000" sy="101000" algn="tl" rotWithShape="0">
              <a:prstClr val="black">
                <a:alpha val="35000"/>
              </a:prstClr>
            </a:outerShdw>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1662" y="1229637"/>
            <a:ext cx="2048256" cy="3664103"/>
          </a:xfrm>
          <a:prstGeom prst="rect">
            <a:avLst/>
          </a:prstGeom>
          <a:effectLst>
            <a:outerShdw blurRad="152400" dist="38100" dir="3600000" sx="101000" sy="101000" algn="tl" rotWithShape="0">
              <a:prstClr val="black">
                <a:alpha val="35000"/>
              </a:prstClr>
            </a:outerShdw>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3738" y="1229637"/>
            <a:ext cx="2048256" cy="3666378"/>
          </a:xfrm>
          <a:prstGeom prst="rect">
            <a:avLst/>
          </a:prstGeom>
          <a:effectLst>
            <a:outerShdw blurRad="152400" dist="38100" dir="3600000" sx="101000" sy="101000" algn="tl" rotWithShape="0">
              <a:prstClr val="black">
                <a:alpha val="35000"/>
              </a:prstClr>
            </a:outerShdw>
          </a:effectLst>
        </p:spPr>
      </p:pic>
      <p:sp>
        <p:nvSpPr>
          <p:cNvPr id="12" name="TextBox 11"/>
          <p:cNvSpPr txBox="1"/>
          <p:nvPr/>
        </p:nvSpPr>
        <p:spPr>
          <a:xfrm>
            <a:off x="1784103" y="5046645"/>
            <a:ext cx="2049019" cy="1769715"/>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Skapa eller stöd hjälpinsatser</a:t>
            </a:r>
          </a:p>
          <a:p>
            <a:r>
              <a:rPr lang="sv-SE" sz="1200" dirty="0">
                <a:solidFill>
                  <a:schemeClr val="tx1">
                    <a:lumMod val="60000"/>
                    <a:lumOff val="40000"/>
                  </a:schemeClr>
                </a:solidFill>
                <a:latin typeface="Arial" charset="0"/>
                <a:ea typeface="Arial" charset="0"/>
                <a:cs typeface="Arial" charset="0"/>
              </a:rPr>
              <a:t>MyLion kan hjälpa dig att din idé om en </a:t>
            </a:r>
            <a:r>
              <a:rPr lang="sv-SE" sz="1200" dirty="0" smtClean="0">
                <a:solidFill>
                  <a:schemeClr val="tx1">
                    <a:lumMod val="60000"/>
                    <a:lumOff val="40000"/>
                  </a:schemeClr>
                </a:solidFill>
                <a:latin typeface="Arial" charset="0"/>
                <a:ea typeface="Arial" charset="0"/>
                <a:cs typeface="Arial" charset="0"/>
              </a:rPr>
              <a:t>aktivitet </a:t>
            </a:r>
            <a:r>
              <a:rPr lang="sv-SE" sz="1200" dirty="0">
                <a:solidFill>
                  <a:schemeClr val="tx1">
                    <a:lumMod val="60000"/>
                    <a:lumOff val="40000"/>
                  </a:schemeClr>
                </a:solidFill>
                <a:latin typeface="Arial" charset="0"/>
                <a:ea typeface="Arial" charset="0"/>
                <a:cs typeface="Arial" charset="0"/>
              </a:rPr>
              <a:t>att bli verklighet eller att komma i kontakt med aktiviteter som behöver din hjälp.</a:t>
            </a:r>
          </a:p>
        </p:txBody>
      </p:sp>
      <p:sp>
        <p:nvSpPr>
          <p:cNvPr id="13" name="TextBox 12"/>
          <p:cNvSpPr txBox="1"/>
          <p:nvPr/>
        </p:nvSpPr>
        <p:spPr>
          <a:xfrm>
            <a:off x="5175002" y="5046646"/>
            <a:ext cx="2049019" cy="1585049"/>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Bli inspirerad och involverad</a:t>
            </a:r>
          </a:p>
          <a:p>
            <a:r>
              <a:rPr lang="sv-SE" sz="1200">
                <a:solidFill>
                  <a:schemeClr val="tx1">
                    <a:lumMod val="60000"/>
                    <a:lumOff val="40000"/>
                  </a:schemeClr>
                </a:solidFill>
                <a:latin typeface="Arial" charset="0"/>
                <a:ea typeface="Arial" charset="0"/>
                <a:cs typeface="Arial" charset="0"/>
              </a:rPr>
              <a:t>Sökfilter hjälper dig att hitta aktiviteter. Få inspiration, var med en aktivitet när du reser eller se vad som händer lokalt.</a:t>
            </a:r>
          </a:p>
        </p:txBody>
      </p:sp>
      <p:sp>
        <p:nvSpPr>
          <p:cNvPr id="15" name="TextBox 14"/>
          <p:cNvSpPr txBox="1"/>
          <p:nvPr/>
        </p:nvSpPr>
        <p:spPr>
          <a:xfrm>
            <a:off x="8200899" y="5046645"/>
            <a:ext cx="2049019" cy="1581912"/>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Skapa kontakt med världen</a:t>
            </a:r>
          </a:p>
          <a:p>
            <a:pPr>
              <a:spcAft>
                <a:spcPts val="600"/>
              </a:spcAft>
            </a:pPr>
            <a:r>
              <a:rPr lang="sv-SE" sz="1200">
                <a:solidFill>
                  <a:schemeClr val="tx1">
                    <a:lumMod val="60000"/>
                    <a:lumOff val="40000"/>
                  </a:schemeClr>
                </a:solidFill>
                <a:latin typeface="Arial" charset="0"/>
                <a:ea typeface="Arial" charset="0"/>
                <a:cs typeface="Arial" charset="0"/>
              </a:rPr>
              <a:t>Intresserad av andra klubbar eller av en specifik användare av MyLion? Sök och håll dig informerad.</a:t>
            </a:r>
          </a:p>
        </p:txBody>
      </p:sp>
    </p:spTree>
    <p:extLst>
      <p:ext uri="{BB962C8B-B14F-4D97-AF65-F5344CB8AC3E}">
        <p14:creationId xmlns:p14="http://schemas.microsoft.com/office/powerpoint/2010/main" val="4189906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7798" y="1257881"/>
            <a:ext cx="2009071" cy="3573468"/>
          </a:xfrm>
          <a:prstGeom prst="rect">
            <a:avLst/>
          </a:prstGeom>
          <a:noFill/>
          <a:ln>
            <a:noFill/>
          </a:ln>
          <a:effectLst>
            <a:outerShdw blurRad="152400" dist="38100" dir="3600000" sx="101000" sy="101000" algn="ctr" rotWithShape="0">
              <a:schemeClr val="accent6">
                <a:alpha val="3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86237" y="1257881"/>
            <a:ext cx="1986559" cy="3555942"/>
          </a:xfrm>
          <a:prstGeom prst="rect">
            <a:avLst/>
          </a:prstGeom>
          <a:effectLst>
            <a:outerShdw blurRad="152400" dist="38100" dir="3600000" sx="101000" sy="101000" algn="tl" rotWithShape="0">
              <a:prstClr val="black">
                <a:alpha val="35000"/>
              </a:prstClr>
            </a:outerShdw>
          </a:effectLst>
        </p:spPr>
      </p:pic>
      <p:pic>
        <p:nvPicPr>
          <p:cNvPr id="15"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6304" y="1257881"/>
            <a:ext cx="2009071" cy="3573468"/>
          </a:xfrm>
          <a:prstGeom prst="rect">
            <a:avLst/>
          </a:prstGeom>
          <a:noFill/>
          <a:ln>
            <a:noFill/>
          </a:ln>
          <a:effectLst>
            <a:outerShdw blurRad="152400" dist="38100" dir="3600000" sx="101000" sy="101000" algn="ctr" rotWithShape="0">
              <a:schemeClr val="accent6">
                <a:alpha val="3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986" y="1257881"/>
            <a:ext cx="2013895" cy="3573468"/>
          </a:xfrm>
          <a:prstGeom prst="rect">
            <a:avLst/>
          </a:prstGeom>
          <a:effectLst>
            <a:outerShdw blurRad="152400" dist="38100" dir="3600000" sx="101000" sy="101000" algn="tl" rotWithShape="0">
              <a:prstClr val="black">
                <a:alpha val="35000"/>
              </a:prstClr>
            </a:outerShdw>
          </a:effectLst>
        </p:spPr>
      </p:pic>
      <p:sp>
        <p:nvSpPr>
          <p:cNvPr id="12" name="Title 3"/>
          <p:cNvSpPr>
            <a:spLocks noGrp="1"/>
          </p:cNvSpPr>
          <p:nvPr>
            <p:ph type="title"/>
          </p:nvPr>
        </p:nvSpPr>
        <p:spPr>
          <a:xfrm>
            <a:off x="406400" y="304800"/>
            <a:ext cx="11379200" cy="774208"/>
          </a:xfrm>
        </p:spPr>
        <p:txBody>
          <a:bodyPr/>
          <a:lstStyle/>
          <a:p>
            <a:r>
              <a:rPr lang="sv-SE" sz="3200" b="1">
                <a:solidFill>
                  <a:srgbClr val="0A5496"/>
                </a:solidFill>
                <a:latin typeface="Arial" panose="020B0604020202020204" pitchFamily="34" charset="0"/>
                <a:ea typeface="Arial" charset="0"/>
                <a:cs typeface="Arial" panose="020B0604020202020204" pitchFamily="34" charset="0"/>
              </a:rPr>
              <a:t>Skapa en aktivitet snabbt.</a:t>
            </a:r>
          </a:p>
        </p:txBody>
      </p:sp>
      <p:sp>
        <p:nvSpPr>
          <p:cNvPr id="13" name="TextBox 12"/>
          <p:cNvSpPr txBox="1"/>
          <p:nvPr/>
        </p:nvSpPr>
        <p:spPr>
          <a:xfrm>
            <a:off x="404862" y="5045645"/>
            <a:ext cx="2049019" cy="1400383"/>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Använd enkla mallar</a:t>
            </a:r>
          </a:p>
          <a:p>
            <a:r>
              <a:rPr lang="sv-SE" sz="1200">
                <a:solidFill>
                  <a:schemeClr val="tx1">
                    <a:lumMod val="60000"/>
                    <a:lumOff val="40000"/>
                  </a:schemeClr>
                </a:solidFill>
                <a:latin typeface="Arial" charset="0"/>
                <a:ea typeface="Arial" charset="0"/>
                <a:cs typeface="Arial" charset="0"/>
              </a:rPr>
              <a:t>Fundera över vilken aktivitet du vill genomföra med hjälp av MyLion och välj en enkel mall.</a:t>
            </a:r>
          </a:p>
        </p:txBody>
      </p:sp>
      <p:sp>
        <p:nvSpPr>
          <p:cNvPr id="14" name="TextBox 13"/>
          <p:cNvSpPr txBox="1"/>
          <p:nvPr/>
        </p:nvSpPr>
        <p:spPr>
          <a:xfrm>
            <a:off x="3376356" y="5045645"/>
            <a:ext cx="2049019" cy="1399032"/>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Ange detaljerna</a:t>
            </a:r>
          </a:p>
          <a:p>
            <a:r>
              <a:rPr lang="sv-SE" sz="1200">
                <a:solidFill>
                  <a:schemeClr val="tx1">
                    <a:lumMod val="60000"/>
                    <a:lumOff val="40000"/>
                  </a:schemeClr>
                </a:solidFill>
                <a:latin typeface="Arial" charset="0"/>
                <a:ea typeface="Arial" charset="0"/>
                <a:cs typeface="Arial" charset="0"/>
              </a:rPr>
              <a:t>Avsnitten i MyLion kommer hjälpa dig att ange de detaljer som behövs om den fråga som motiverar dig att följa projektets tidsplan.</a:t>
            </a:r>
          </a:p>
        </p:txBody>
      </p:sp>
      <p:sp>
        <p:nvSpPr>
          <p:cNvPr id="17" name="TextBox 16"/>
          <p:cNvSpPr txBox="1"/>
          <p:nvPr/>
        </p:nvSpPr>
        <p:spPr>
          <a:xfrm>
            <a:off x="6367823" y="5045645"/>
            <a:ext cx="2049019" cy="1400383"/>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Håll alla involverade</a:t>
            </a:r>
          </a:p>
          <a:p>
            <a:r>
              <a:rPr lang="sv-SE" sz="1200">
                <a:solidFill>
                  <a:schemeClr val="tx1">
                    <a:lumMod val="60000"/>
                    <a:lumOff val="40000"/>
                  </a:schemeClr>
                </a:solidFill>
                <a:latin typeface="Arial" charset="0"/>
                <a:ea typeface="Arial" charset="0"/>
                <a:cs typeface="Arial" charset="0"/>
              </a:rPr>
              <a:t>Med några enkla klick kan du bjuda in andra att vara med i projektet och göra det till en framgång.</a:t>
            </a:r>
          </a:p>
        </p:txBody>
      </p:sp>
      <p:sp>
        <p:nvSpPr>
          <p:cNvPr id="18" name="TextBox 17"/>
          <p:cNvSpPr txBox="1"/>
          <p:nvPr/>
        </p:nvSpPr>
        <p:spPr>
          <a:xfrm>
            <a:off x="9359291" y="5045645"/>
            <a:ext cx="2175966" cy="1708160"/>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Låt oss </a:t>
            </a:r>
            <a:r>
              <a:rPr lang="sv-SE" sz="1600" b="1" dirty="0" smtClean="0">
                <a:solidFill>
                  <a:schemeClr val="tx2"/>
                </a:solidFill>
                <a:latin typeface="Arial" charset="0"/>
                <a:ea typeface="Arial" charset="0"/>
                <a:cs typeface="Arial" charset="0"/>
              </a:rPr>
              <a:t>börja</a:t>
            </a:r>
            <a:endParaRPr lang="sv-SE" sz="1600" b="1" dirty="0">
              <a:solidFill>
                <a:schemeClr val="tx2"/>
              </a:solidFill>
              <a:latin typeface="Arial" charset="0"/>
              <a:ea typeface="Arial" charset="0"/>
              <a:cs typeface="Arial" charset="0"/>
            </a:endParaRPr>
          </a:p>
          <a:p>
            <a:r>
              <a:rPr lang="sv-SE" sz="1200" dirty="0">
                <a:solidFill>
                  <a:schemeClr val="tx1">
                    <a:lumMod val="60000"/>
                    <a:lumOff val="40000"/>
                  </a:schemeClr>
                </a:solidFill>
                <a:latin typeface="Arial" charset="0"/>
                <a:ea typeface="Arial" charset="0"/>
                <a:cs typeface="Arial" charset="0"/>
              </a:rPr>
              <a:t>När du är </a:t>
            </a:r>
            <a:r>
              <a:rPr lang="sv-SE" sz="1200" dirty="0" smtClean="0">
                <a:solidFill>
                  <a:schemeClr val="tx1">
                    <a:lumMod val="60000"/>
                    <a:lumOff val="40000"/>
                  </a:schemeClr>
                </a:solidFill>
                <a:latin typeface="Arial" charset="0"/>
                <a:ea typeface="Arial" charset="0"/>
                <a:cs typeface="Arial" charset="0"/>
              </a:rPr>
              <a:t>helt nöjd </a:t>
            </a:r>
            <a:r>
              <a:rPr lang="sv-SE" sz="1200" dirty="0">
                <a:solidFill>
                  <a:schemeClr val="tx1">
                    <a:lumMod val="60000"/>
                    <a:lumOff val="40000"/>
                  </a:schemeClr>
                </a:solidFill>
                <a:latin typeface="Arial" charset="0"/>
                <a:ea typeface="Arial" charset="0"/>
                <a:cs typeface="Arial" charset="0"/>
              </a:rPr>
              <a:t>med din plan klickar du på publicera och kan då dela med dig av information om den kommande aktiviteten med dem som har bjudits in samt andra Lions och Leos.</a:t>
            </a:r>
          </a:p>
        </p:txBody>
      </p:sp>
    </p:spTree>
    <p:extLst>
      <p:ext uri="{BB962C8B-B14F-4D97-AF65-F5344CB8AC3E}">
        <p14:creationId xmlns:p14="http://schemas.microsoft.com/office/powerpoint/2010/main" val="6641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dirty="0">
                <a:solidFill>
                  <a:srgbClr val="0A5496"/>
                </a:solidFill>
                <a:latin typeface="Arial" panose="020B0604020202020204" pitchFamily="34" charset="0"/>
                <a:ea typeface="Arial" charset="0"/>
                <a:cs typeface="Arial" panose="020B0604020202020204" pitchFamily="34" charset="0"/>
              </a:rPr>
              <a:t>(För tjänstemän) Inrapportera och fira era hjälpinsatser</a:t>
            </a:r>
          </a:p>
        </p:txBody>
      </p:sp>
      <p:sp>
        <p:nvSpPr>
          <p:cNvPr id="8" name="TextBox 7"/>
          <p:cNvSpPr txBox="1"/>
          <p:nvPr/>
        </p:nvSpPr>
        <p:spPr>
          <a:xfrm>
            <a:off x="3649578" y="5452496"/>
            <a:ext cx="4846870" cy="600164"/>
          </a:xfrm>
          <a:prstGeom prst="rect">
            <a:avLst/>
          </a:prstGeom>
          <a:solidFill>
            <a:schemeClr val="bg1"/>
          </a:solidFill>
        </p:spPr>
        <p:txBody>
          <a:bodyPr wrap="square" rtlCol="0">
            <a:spAutoFit/>
          </a:bodyPr>
          <a:lstStyle/>
          <a:p>
            <a:pPr>
              <a:spcAft>
                <a:spcPts val="600"/>
              </a:spcAft>
            </a:pPr>
            <a:r>
              <a:rPr lang="sv-SE" sz="1600" b="1" dirty="0">
                <a:solidFill>
                  <a:srgbClr val="002F87"/>
                </a:solidFill>
                <a:latin typeface="Arial" charset="0"/>
                <a:ea typeface="Arial" charset="0"/>
                <a:cs typeface="Arial" charset="0"/>
              </a:rPr>
              <a:t>Inrapportera era hjälpinsatser på ett snabb sätt.</a:t>
            </a:r>
          </a:p>
          <a:p>
            <a:r>
              <a:rPr lang="sv-SE" sz="1200" dirty="0">
                <a:solidFill>
                  <a:srgbClr val="33373B">
                    <a:lumMod val="60000"/>
                    <a:lumOff val="40000"/>
                  </a:srgbClr>
                </a:solidFill>
                <a:latin typeface="Arial" charset="0"/>
                <a:ea typeface="Arial" charset="0"/>
                <a:cs typeface="Arial" charset="0"/>
              </a:rPr>
              <a:t>Ange och skicka in grundläggande </a:t>
            </a:r>
            <a:r>
              <a:rPr lang="sv-SE" sz="1200" dirty="0" smtClean="0">
                <a:solidFill>
                  <a:srgbClr val="33373B">
                    <a:lumMod val="60000"/>
                    <a:lumOff val="40000"/>
                  </a:srgbClr>
                </a:solidFill>
                <a:latin typeface="Arial" charset="0"/>
                <a:ea typeface="Arial" charset="0"/>
                <a:cs typeface="Arial" charset="0"/>
              </a:rPr>
              <a:t>information.</a:t>
            </a:r>
            <a:endParaRPr lang="sv-SE" sz="1200" dirty="0">
              <a:solidFill>
                <a:srgbClr val="33373B">
                  <a:lumMod val="60000"/>
                  <a:lumOff val="40000"/>
                </a:srgbClr>
              </a:solidFill>
              <a:latin typeface="Arial" charset="0"/>
              <a:ea typeface="Arial" charset="0"/>
              <a:cs typeface="Arial" charset="0"/>
            </a:endParaRPr>
          </a:p>
        </p:txBody>
      </p:sp>
      <p:pic>
        <p:nvPicPr>
          <p:cNvPr id="14" name="Picture 13" descr="38cecc85-615b-4fd1-8426-9ea9517e8863@namprd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0289" y="1276793"/>
            <a:ext cx="2261258" cy="4031212"/>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3f48c316-122c-4a60-b395-4c5b18feedec@namprd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6152" y="1276793"/>
            <a:ext cx="2261258" cy="4031212"/>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91033e7a-8bf4-48b7-8a75-a21b100de10d@namprd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61811" y="1231454"/>
            <a:ext cx="2219899" cy="4076551"/>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418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a:solidFill>
                  <a:srgbClr val="0A5496"/>
                </a:solidFill>
                <a:latin typeface="Arial" panose="020B0604020202020204" pitchFamily="34" charset="0"/>
                <a:ea typeface="Arial" charset="0"/>
                <a:cs typeface="Arial" panose="020B0604020202020204" pitchFamily="34" charset="0"/>
              </a:rPr>
              <a:t>Upptäck nästa serviceaktivitet och samarbetspartner.</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9578" y="1322652"/>
            <a:ext cx="2172410" cy="3886200"/>
          </a:xfrm>
          <a:prstGeom prst="rect">
            <a:avLst/>
          </a:prstGeom>
          <a:effectLst>
            <a:outerShdw blurRad="152400" dist="38100" dir="3600000" sx="101000" sy="101000" algn="tl" rotWithShape="0">
              <a:prstClr val="black">
                <a:alpha val="35000"/>
              </a:prst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5386" y="1322652"/>
            <a:ext cx="2171062" cy="3886200"/>
          </a:xfrm>
          <a:prstGeom prst="rect">
            <a:avLst/>
          </a:prstGeom>
          <a:effectLst>
            <a:outerShdw blurRad="152400" dist="38100" dir="3600000" sx="101000" sy="101000" algn="tl" rotWithShape="0">
              <a:prstClr val="black">
                <a:alpha val="35000"/>
              </a:prstClr>
            </a:outerShdw>
          </a:effectLst>
        </p:spPr>
      </p:pic>
      <p:sp>
        <p:nvSpPr>
          <p:cNvPr id="8" name="TextBox 7"/>
          <p:cNvSpPr txBox="1"/>
          <p:nvPr/>
        </p:nvSpPr>
        <p:spPr>
          <a:xfrm>
            <a:off x="3649578" y="5452496"/>
            <a:ext cx="4846870" cy="784830"/>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Bli inspirerad av lokala och globala Lions</a:t>
            </a:r>
          </a:p>
          <a:p>
            <a:r>
              <a:rPr lang="sv-SE" sz="1200">
                <a:solidFill>
                  <a:schemeClr val="tx1">
                    <a:lumMod val="60000"/>
                    <a:lumOff val="40000"/>
                  </a:schemeClr>
                </a:solidFill>
                <a:latin typeface="Arial" charset="0"/>
                <a:ea typeface="Arial" charset="0"/>
                <a:cs typeface="Arial" charset="0"/>
              </a:rPr>
              <a:t>Sök efter andra medlemmar och klubbar, för att upptäcka serviceaktiviteter nära dig eller bli inspirerad av globala aktiviteter.</a:t>
            </a:r>
          </a:p>
        </p:txBody>
      </p:sp>
    </p:spTree>
    <p:extLst>
      <p:ext uri="{BB962C8B-B14F-4D97-AF65-F5344CB8AC3E}">
        <p14:creationId xmlns:p14="http://schemas.microsoft.com/office/powerpoint/2010/main" val="862410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a:solidFill>
                  <a:srgbClr val="0A5496"/>
                </a:solidFill>
                <a:latin typeface="Arial" panose="020B0604020202020204" pitchFamily="34" charset="0"/>
                <a:ea typeface="Arial" charset="0"/>
                <a:cs typeface="Arial" panose="020B0604020202020204" pitchFamily="34" charset="0"/>
              </a:rPr>
              <a:t>Kommunicera direkt.</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9675" y="1371600"/>
            <a:ext cx="2171062" cy="3886200"/>
          </a:xfrm>
          <a:prstGeom prst="rect">
            <a:avLst/>
          </a:prstGeom>
          <a:effectLst>
            <a:outerShdw blurRad="152400" dist="38100" dir="3600000" sx="101000" sy="101000" algn="tl" rotWithShape="0">
              <a:prstClr val="black">
                <a:alpha val="35000"/>
              </a:prstClr>
            </a:outerShdw>
          </a:effec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6675" y="1371600"/>
            <a:ext cx="2171062" cy="3886200"/>
          </a:xfrm>
          <a:prstGeom prst="rect">
            <a:avLst/>
          </a:prstGeom>
          <a:effectLst>
            <a:outerShdw blurRad="152400" dist="38100" dir="3600000" sx="101000" sy="101000" algn="tl" rotWithShape="0">
              <a:prstClr val="black">
                <a:alpha val="35000"/>
              </a:prstClr>
            </a:outerShdw>
          </a:effectLst>
        </p:spPr>
      </p:pic>
      <p:sp>
        <p:nvSpPr>
          <p:cNvPr id="7" name="TextBox 6"/>
          <p:cNvSpPr txBox="1"/>
          <p:nvPr/>
        </p:nvSpPr>
        <p:spPr>
          <a:xfrm>
            <a:off x="3649578" y="5452496"/>
            <a:ext cx="4846870" cy="784830"/>
          </a:xfrm>
          <a:prstGeom prst="rect">
            <a:avLst/>
          </a:prstGeom>
          <a:solidFill>
            <a:schemeClr val="bg1"/>
          </a:solidFill>
        </p:spPr>
        <p:txBody>
          <a:bodyPr wrap="square" rtlCol="0">
            <a:spAutoFit/>
          </a:bodyPr>
          <a:lstStyle/>
          <a:p>
            <a:pPr>
              <a:spcAft>
                <a:spcPts val="600"/>
              </a:spcAft>
            </a:pPr>
            <a:r>
              <a:rPr lang="sv-SE" sz="1600" b="1">
                <a:solidFill>
                  <a:schemeClr val="tx2"/>
                </a:solidFill>
                <a:latin typeface="Arial" charset="0"/>
                <a:ea typeface="Arial" charset="0"/>
                <a:cs typeface="Arial" charset="0"/>
              </a:rPr>
              <a:t>Inbyggd chattfunktion</a:t>
            </a:r>
          </a:p>
          <a:p>
            <a:r>
              <a:rPr lang="sv-SE" sz="1200">
                <a:solidFill>
                  <a:schemeClr val="tx1">
                    <a:lumMod val="60000"/>
                    <a:lumOff val="40000"/>
                  </a:schemeClr>
                </a:solidFill>
                <a:latin typeface="Arial" charset="0"/>
                <a:ea typeface="Arial" charset="0"/>
                <a:cs typeface="Arial" charset="0"/>
              </a:rPr>
              <a:t>Kommunicera med Lions i hela världen och även lokalt. </a:t>
            </a:r>
          </a:p>
        </p:txBody>
      </p:sp>
    </p:spTree>
    <p:extLst>
      <p:ext uri="{BB962C8B-B14F-4D97-AF65-F5344CB8AC3E}">
        <p14:creationId xmlns:p14="http://schemas.microsoft.com/office/powerpoint/2010/main" val="321960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a:solidFill>
                  <a:srgbClr val="0A5496"/>
                </a:solidFill>
                <a:latin typeface="Arial" panose="020B0604020202020204" pitchFamily="34" charset="0"/>
                <a:ea typeface="Arial" charset="0"/>
                <a:cs typeface="Arial" panose="020B0604020202020204" pitchFamily="34" charset="0"/>
              </a:rPr>
              <a:t>Donera till LCIF.</a:t>
            </a:r>
          </a:p>
        </p:txBody>
      </p:sp>
      <p:sp>
        <p:nvSpPr>
          <p:cNvPr id="7" name="TextBox 6"/>
          <p:cNvSpPr txBox="1"/>
          <p:nvPr/>
        </p:nvSpPr>
        <p:spPr>
          <a:xfrm>
            <a:off x="3571206" y="5550060"/>
            <a:ext cx="4925241" cy="969496"/>
          </a:xfrm>
          <a:prstGeom prst="rect">
            <a:avLst/>
          </a:prstGeom>
          <a:solidFill>
            <a:schemeClr val="bg1"/>
          </a:solidFill>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Snabb och säker donationsprocess</a:t>
            </a:r>
          </a:p>
          <a:p>
            <a:r>
              <a:rPr lang="sv-SE" sz="1200" dirty="0">
                <a:solidFill>
                  <a:schemeClr val="tx1">
                    <a:lumMod val="60000"/>
                    <a:lumOff val="40000"/>
                  </a:schemeClr>
                </a:solidFill>
                <a:latin typeface="Arial" charset="0"/>
                <a:ea typeface="Arial" charset="0"/>
                <a:cs typeface="Arial" charset="0"/>
              </a:rPr>
              <a:t>Ange nödvändig information, till exempel hur mycket du vill donera, hur ofta och betalningsmetod - då donerar du! </a:t>
            </a:r>
            <a:r>
              <a:rPr lang="sv-SE" sz="1200" dirty="0" smtClean="0">
                <a:solidFill>
                  <a:schemeClr val="tx1">
                    <a:lumMod val="60000"/>
                    <a:lumOff val="40000"/>
                  </a:schemeClr>
                </a:solidFill>
                <a:latin typeface="Arial" charset="0"/>
                <a:ea typeface="Arial" charset="0"/>
                <a:cs typeface="Arial" charset="0"/>
              </a:rPr>
              <a:t>Dina </a:t>
            </a:r>
            <a:r>
              <a:rPr lang="sv-SE" sz="1200" dirty="0">
                <a:solidFill>
                  <a:schemeClr val="tx1">
                    <a:lumMod val="60000"/>
                    <a:lumOff val="40000"/>
                  </a:schemeClr>
                </a:solidFill>
                <a:latin typeface="Arial" charset="0"/>
                <a:ea typeface="Arial" charset="0"/>
                <a:cs typeface="Arial" charset="0"/>
              </a:rPr>
              <a:t>bidrag kommer att göra stor skillnad.</a:t>
            </a:r>
          </a:p>
        </p:txBody>
      </p:sp>
      <p:pic>
        <p:nvPicPr>
          <p:cNvPr id="6" name="Picture 1" descr="image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911" t="3394" r="1377" b="8564"/>
          <a:stretch/>
        </p:blipFill>
        <p:spPr bwMode="auto">
          <a:xfrm>
            <a:off x="3571207" y="1285027"/>
            <a:ext cx="2097838" cy="4101729"/>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69567" y="1252157"/>
            <a:ext cx="2026881" cy="4167467"/>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153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sv-SE" sz="4200" b="1" dirty="0">
                <a:latin typeface="Arial" panose="020B0604020202020204" pitchFamily="34" charset="0"/>
                <a:cs typeface="Arial" panose="020B0604020202020204" pitchFamily="34" charset="0"/>
              </a:rPr>
              <a:t>Vad kommer härnäst?</a:t>
            </a:r>
          </a:p>
        </p:txBody>
      </p:sp>
    </p:spTree>
    <p:extLst>
      <p:ext uri="{BB962C8B-B14F-4D97-AF65-F5344CB8AC3E}">
        <p14:creationId xmlns:p14="http://schemas.microsoft.com/office/powerpoint/2010/main" val="1186385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 xmlns:a16="http://schemas.microsoft.com/office/drawing/2014/main" id="{8489D4B3-1F62-E142-9B2B-A4FA918C52D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4" name="Freeform 3">
            <a:extLst>
              <a:ext uri="{FF2B5EF4-FFF2-40B4-BE49-F238E27FC236}">
                <a16:creationId xmlns="" xmlns:a16="http://schemas.microsoft.com/office/drawing/2014/main" id="{B2522B32-6A0A-3947-9747-3E696854D05D}"/>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prstClr val="white">
                  <a:alpha val="44000"/>
                </a:prstClr>
              </a:solidFill>
            </a:endParaRPr>
          </a:p>
        </p:txBody>
      </p:sp>
      <p:grpSp>
        <p:nvGrpSpPr>
          <p:cNvPr id="5" name="Group 4">
            <a:extLst>
              <a:ext uri="{FF2B5EF4-FFF2-40B4-BE49-F238E27FC236}">
                <a16:creationId xmlns="" xmlns:a16="http://schemas.microsoft.com/office/drawing/2014/main" id="{FE36858A-6E85-5042-9253-FC8A0C8B1F4E}"/>
              </a:ext>
            </a:extLst>
          </p:cNvPr>
          <p:cNvGrpSpPr/>
          <p:nvPr/>
        </p:nvGrpSpPr>
        <p:grpSpPr>
          <a:xfrm>
            <a:off x="4955038" y="0"/>
            <a:ext cx="1677492" cy="6858000"/>
            <a:chOff x="3697870" y="0"/>
            <a:chExt cx="1677492" cy="6858000"/>
          </a:xfrm>
        </p:grpSpPr>
        <p:sp>
          <p:nvSpPr>
            <p:cNvPr id="6" name="Freeform 5">
              <a:extLst>
                <a:ext uri="{FF2B5EF4-FFF2-40B4-BE49-F238E27FC236}">
                  <a16:creationId xmlns="" xmlns:a16="http://schemas.microsoft.com/office/drawing/2014/main" id="{19B9CF58-C35F-4E48-B951-3F4106B30086}"/>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prstClr val="white">
                    <a:alpha val="44000"/>
                  </a:prstClr>
                </a:solidFill>
              </a:endParaRPr>
            </a:p>
          </p:txBody>
        </p:sp>
        <p:sp>
          <p:nvSpPr>
            <p:cNvPr id="7" name="Freeform 6">
              <a:extLst>
                <a:ext uri="{FF2B5EF4-FFF2-40B4-BE49-F238E27FC236}">
                  <a16:creationId xmlns="" xmlns:a16="http://schemas.microsoft.com/office/drawing/2014/main" id="{8B3B081A-EE55-FB49-9678-12AA0CAA4A2B}"/>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prstClr val="white">
                    <a:alpha val="44000"/>
                  </a:prstClr>
                </a:solidFill>
              </a:endParaRPr>
            </a:p>
          </p:txBody>
        </p:sp>
      </p:grpSp>
      <p:sp>
        <p:nvSpPr>
          <p:cNvPr id="8" name="Body Copy">
            <a:extLst>
              <a:ext uri="{FF2B5EF4-FFF2-40B4-BE49-F238E27FC236}">
                <a16:creationId xmlns="" xmlns:a16="http://schemas.microsoft.com/office/drawing/2014/main" id="{10FAD2B4-DF3E-734E-935B-04E14BD2A6CE}"/>
              </a:ext>
            </a:extLst>
          </p:cNvPr>
          <p:cNvSpPr txBox="1">
            <a:spLocks/>
          </p:cNvSpPr>
          <p:nvPr/>
        </p:nvSpPr>
        <p:spPr>
          <a:xfrm>
            <a:off x="6655895" y="1862217"/>
            <a:ext cx="5536105" cy="349780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1500"/>
              </a:spcBef>
              <a:spcAft>
                <a:spcPts val="1000"/>
              </a:spcAft>
              <a:buClr>
                <a:srgbClr val="EBB700"/>
              </a:buClr>
              <a:buSzPct val="100000"/>
              <a:buFont typeface="Lucida Grande" panose="020B0600040502020204" pitchFamily="34" charset="0"/>
              <a:buChar char="▶"/>
            </a:pPr>
            <a:r>
              <a:rPr lang="sv-SE" b="1" kern="0" dirty="0" smtClean="0">
                <a:solidFill>
                  <a:srgbClr val="0D2240"/>
                </a:solidFill>
                <a:latin typeface="Arial" charset="0"/>
                <a:cs typeface="Arial" charset="0"/>
              </a:rPr>
              <a:t>MyLion </a:t>
            </a:r>
            <a:r>
              <a:rPr lang="sv-SE" b="1" kern="0" dirty="0">
                <a:solidFill>
                  <a:srgbClr val="0D2240"/>
                </a:solidFill>
                <a:latin typeface="Arial" charset="0"/>
                <a:cs typeface="Arial" charset="0"/>
              </a:rPr>
              <a:t>finns nu </a:t>
            </a:r>
            <a:r>
              <a:rPr lang="sv-SE" b="1" kern="0" dirty="0" smtClean="0">
                <a:solidFill>
                  <a:srgbClr val="0D2240"/>
                </a:solidFill>
                <a:latin typeface="Arial" charset="0"/>
                <a:cs typeface="Arial" charset="0"/>
              </a:rPr>
              <a:t>för </a:t>
            </a:r>
            <a:r>
              <a:rPr lang="sv-SE" b="1" kern="0" dirty="0">
                <a:solidFill>
                  <a:srgbClr val="0D2240"/>
                </a:solidFill>
                <a:latin typeface="Arial" charset="0"/>
                <a:cs typeface="Arial" charset="0"/>
              </a:rPr>
              <a:t>alla enheter som har en webbläsare så registrera dig och logga in redan idag</a:t>
            </a:r>
            <a:r>
              <a:rPr lang="sv-SE" b="1" kern="0" dirty="0" smtClean="0">
                <a:solidFill>
                  <a:srgbClr val="0D2240"/>
                </a:solidFill>
                <a:latin typeface="Arial" charset="0"/>
                <a:cs typeface="Arial" charset="0"/>
              </a:rPr>
              <a:t>!</a:t>
            </a:r>
            <a:endParaRPr lang="en-US" b="1" kern="0" dirty="0" smtClean="0">
              <a:solidFill>
                <a:srgbClr val="0D2240"/>
              </a:solidFill>
              <a:latin typeface="Arial" charset="0"/>
              <a:cs typeface="Arial" charset="0"/>
            </a:endParaRPr>
          </a:p>
          <a:p>
            <a:pPr marL="804849" lvl="1" indent="-285750">
              <a:buClr>
                <a:srgbClr val="EBB700"/>
              </a:buClr>
              <a:buFont typeface="Arial" panose="020B0604020202020204" pitchFamily="34" charset="0"/>
              <a:buChar char="•"/>
            </a:pPr>
            <a:r>
              <a:rPr lang="sv-SE" sz="1600" kern="0" dirty="0">
                <a:solidFill>
                  <a:srgbClr val="0D2240"/>
                </a:solidFill>
                <a:latin typeface="Arial" charset="0"/>
                <a:cs typeface="Arial" charset="0"/>
              </a:rPr>
              <a:t>Besök https://</a:t>
            </a:r>
            <a:r>
              <a:rPr lang="sv-SE" sz="1600" kern="0" dirty="0" smtClean="0">
                <a:solidFill>
                  <a:srgbClr val="0D2240"/>
                </a:solidFill>
                <a:latin typeface="Arial" charset="0"/>
                <a:cs typeface="Arial" charset="0"/>
              </a:rPr>
              <a:t>app.mylion.org  för </a:t>
            </a:r>
            <a:r>
              <a:rPr lang="sv-SE" sz="1600" kern="0" dirty="0">
                <a:solidFill>
                  <a:srgbClr val="0D2240"/>
                </a:solidFill>
                <a:latin typeface="Arial" charset="0"/>
                <a:cs typeface="Arial" charset="0"/>
              </a:rPr>
              <a:t>att registrera dig och logga in via en webbläsare</a:t>
            </a:r>
            <a:r>
              <a:rPr lang="sv-SE" sz="1600" kern="0" dirty="0" smtClean="0">
                <a:solidFill>
                  <a:srgbClr val="0D2240"/>
                </a:solidFill>
                <a:latin typeface="Arial" charset="0"/>
                <a:cs typeface="Arial" charset="0"/>
              </a:rPr>
              <a:t>.</a:t>
            </a:r>
            <a:endParaRPr lang="en-US" sz="1600" kern="0" dirty="0" smtClean="0">
              <a:solidFill>
                <a:srgbClr val="0D2240"/>
              </a:solidFill>
              <a:latin typeface="Arial" charset="0"/>
              <a:cs typeface="Arial" charset="0"/>
            </a:endParaRPr>
          </a:p>
          <a:p>
            <a:pPr marL="804849" lvl="1" indent="-285750">
              <a:buClr>
                <a:srgbClr val="EBB700"/>
              </a:buClr>
              <a:buFont typeface="Arial" panose="020B0604020202020204" pitchFamily="34" charset="0"/>
              <a:buChar char="•"/>
            </a:pPr>
            <a:r>
              <a:rPr lang="sv-SE" sz="1600" kern="0" dirty="0">
                <a:solidFill>
                  <a:srgbClr val="0D2240"/>
                </a:solidFill>
                <a:latin typeface="Arial" charset="0"/>
                <a:cs typeface="Arial" charset="0"/>
              </a:rPr>
              <a:t>Ladda hem appen till din mobiltelefon</a:t>
            </a:r>
            <a:r>
              <a:rPr lang="sv-SE" sz="1600" kern="0" dirty="0" smtClean="0">
                <a:solidFill>
                  <a:srgbClr val="0D2240"/>
                </a:solidFill>
                <a:latin typeface="Arial" charset="0"/>
                <a:cs typeface="Arial" charset="0"/>
              </a:rPr>
              <a:t>:</a:t>
            </a:r>
            <a:endParaRPr lang="en-US" sz="1600" kern="0" dirty="0">
              <a:solidFill>
                <a:srgbClr val="0D2240"/>
              </a:solidFill>
              <a:latin typeface="Arial" charset="0"/>
              <a:cs typeface="Arial" charset="0"/>
            </a:endParaRPr>
          </a:p>
          <a:p>
            <a:pPr marL="1657315" lvl="3" indent="-285750">
              <a:buClr>
                <a:srgbClr val="EBB700"/>
              </a:buClr>
              <a:buSzPct val="100000"/>
              <a:buFont typeface="Helvetica" pitchFamily="2" charset="0"/>
              <a:buChar char="‣"/>
            </a:pPr>
            <a:r>
              <a:rPr lang="en-US" sz="1400" kern="0" dirty="0">
                <a:solidFill>
                  <a:srgbClr val="0D2240"/>
                </a:solidFill>
                <a:latin typeface="Arial" charset="0"/>
                <a:cs typeface="Arial" charset="0"/>
              </a:rPr>
              <a:t>iPhone-användare: Besök App </a:t>
            </a:r>
            <a:r>
              <a:rPr lang="en-US" sz="1400" kern="0" dirty="0" smtClean="0">
                <a:solidFill>
                  <a:srgbClr val="0D2240"/>
                </a:solidFill>
                <a:latin typeface="Arial" charset="0"/>
                <a:cs typeface="Arial" charset="0"/>
              </a:rPr>
              <a:t>Store</a:t>
            </a:r>
          </a:p>
          <a:p>
            <a:pPr marL="1657315" lvl="3" indent="-285750">
              <a:buClr>
                <a:srgbClr val="EBB700"/>
              </a:buClr>
              <a:buSzPct val="100000"/>
              <a:buFont typeface="Helvetica" pitchFamily="2" charset="0"/>
              <a:buChar char="‣"/>
            </a:pPr>
            <a:r>
              <a:rPr lang="sv-SE" sz="1400" kern="0" dirty="0">
                <a:solidFill>
                  <a:srgbClr val="0D2240"/>
                </a:solidFill>
                <a:latin typeface="Arial" charset="0"/>
                <a:cs typeface="Arial" charset="0"/>
              </a:rPr>
              <a:t>Android-användare: Besök Google Play </a:t>
            </a:r>
            <a:r>
              <a:rPr lang="sv-SE" sz="1400" kern="0" dirty="0" smtClean="0">
                <a:solidFill>
                  <a:srgbClr val="0D2240"/>
                </a:solidFill>
                <a:latin typeface="Arial" charset="0"/>
                <a:cs typeface="Arial" charset="0"/>
              </a:rPr>
              <a:t>Store</a:t>
            </a:r>
            <a:endParaRPr lang="en-US" sz="1400" kern="0" dirty="0" smtClean="0">
              <a:solidFill>
                <a:srgbClr val="0D2240"/>
              </a:solidFill>
              <a:latin typeface="Arial" charset="0"/>
              <a:cs typeface="Arial" charset="0"/>
            </a:endParaRPr>
          </a:p>
          <a:p>
            <a:pPr marL="342900" indent="-342900">
              <a:spcBef>
                <a:spcPts val="1500"/>
              </a:spcBef>
              <a:spcAft>
                <a:spcPts val="1000"/>
              </a:spcAft>
              <a:buClr>
                <a:srgbClr val="EBB700"/>
              </a:buClr>
              <a:buSzPct val="100000"/>
              <a:buFont typeface="Lucida Grande" panose="020B0600040502020204" pitchFamily="34" charset="0"/>
              <a:buChar char="▶"/>
            </a:pPr>
            <a:r>
              <a:rPr lang="sv-SE" b="1" kern="0" dirty="0">
                <a:solidFill>
                  <a:srgbClr val="0D2240"/>
                </a:solidFill>
                <a:latin typeface="Arial" charset="0"/>
                <a:cs typeface="Arial" charset="0"/>
              </a:rPr>
              <a:t>Kontakta </a:t>
            </a:r>
            <a:r>
              <a:rPr lang="sv-SE" b="1" kern="0" dirty="0" smtClean="0">
                <a:solidFill>
                  <a:srgbClr val="0D2240"/>
                </a:solidFill>
                <a:latin typeface="Arial" charset="0"/>
                <a:cs typeface="Arial" charset="0"/>
              </a:rPr>
              <a:t>mylionsupport@lionsclubs.org om </a:t>
            </a:r>
            <a:r>
              <a:rPr lang="sv-SE" b="1" kern="0" dirty="0">
                <a:solidFill>
                  <a:srgbClr val="0D2240"/>
                </a:solidFill>
                <a:latin typeface="Arial" charset="0"/>
                <a:cs typeface="Arial" charset="0"/>
              </a:rPr>
              <a:t>du behöver hjälp med registrering, inloggning eller att använda MyLion.</a:t>
            </a:r>
            <a:endParaRPr lang="en-US" b="1" kern="0" dirty="0">
              <a:solidFill>
                <a:srgbClr val="0D2240"/>
              </a:solidFill>
              <a:latin typeface="Arial" charset="0"/>
              <a:cs typeface="Arial" charset="0"/>
            </a:endParaRPr>
          </a:p>
        </p:txBody>
      </p:sp>
      <p:sp>
        <p:nvSpPr>
          <p:cNvPr id="9" name="Large #">
            <a:extLst>
              <a:ext uri="{FF2B5EF4-FFF2-40B4-BE49-F238E27FC236}">
                <a16:creationId xmlns="" xmlns:a16="http://schemas.microsoft.com/office/drawing/2014/main" id="{CE189A1C-85BB-DA4D-9138-6085E1E602F7}"/>
              </a:ext>
            </a:extLst>
          </p:cNvPr>
          <p:cNvSpPr txBox="1"/>
          <p:nvPr/>
        </p:nvSpPr>
        <p:spPr>
          <a:xfrm>
            <a:off x="208789" y="1343151"/>
            <a:ext cx="5092507" cy="2913618"/>
          </a:xfrm>
          <a:prstGeom prst="rect">
            <a:avLst/>
          </a:prstGeom>
          <a:noFill/>
        </p:spPr>
        <p:txBody>
          <a:bodyPr wrap="square" rtlCol="0" anchor="b">
            <a:spAutoFit/>
          </a:bodyPr>
          <a:lstStyle/>
          <a:p>
            <a:pPr algn="ctr">
              <a:lnSpc>
                <a:spcPts val="11000"/>
              </a:lnSpc>
            </a:pPr>
            <a:r>
              <a:rPr lang="en-US" sz="12000" b="1" dirty="0" smtClean="0">
                <a:solidFill>
                  <a:prstClr val="white"/>
                </a:solidFill>
                <a:latin typeface="Arial" panose="020B0604020202020204" pitchFamily="34" charset="0"/>
                <a:ea typeface="Arial" charset="0"/>
                <a:cs typeface="Arial" panose="020B0604020202020204" pitchFamily="34" charset="0"/>
              </a:rPr>
              <a:t>N</a:t>
            </a:r>
            <a:r>
              <a:rPr lang="sv-SE" sz="12000" b="1" dirty="0" smtClean="0">
                <a:solidFill>
                  <a:prstClr val="white"/>
                </a:solidFill>
                <a:latin typeface="Arial" panose="020B0604020202020204" pitchFamily="34" charset="0"/>
                <a:ea typeface="Arial" charset="0"/>
                <a:cs typeface="Arial" panose="020B0604020202020204" pitchFamily="34" charset="0"/>
              </a:rPr>
              <a:t>ästa</a:t>
            </a:r>
            <a:r>
              <a:rPr lang="en-US" sz="12000" b="1" dirty="0" smtClean="0">
                <a:solidFill>
                  <a:prstClr val="white"/>
                </a:solidFill>
                <a:latin typeface="Arial" panose="020B0604020202020204" pitchFamily="34" charset="0"/>
                <a:ea typeface="Arial" charset="0"/>
                <a:cs typeface="Arial" panose="020B0604020202020204" pitchFamily="34" charset="0"/>
              </a:rPr>
              <a:t> steg</a:t>
            </a:r>
            <a:endParaRPr lang="en-US" sz="12000" b="1" dirty="0">
              <a:solidFill>
                <a:prstClr val="white"/>
              </a:solidFill>
              <a:latin typeface="Arial" panose="020B0604020202020204" pitchFamily="34" charset="0"/>
              <a:ea typeface="Arial" charset="0"/>
              <a:cs typeface="Arial" panose="020B0604020202020204" pitchFamily="34" charset="0"/>
            </a:endParaRPr>
          </a:p>
        </p:txBody>
      </p:sp>
      <p:sp>
        <p:nvSpPr>
          <p:cNvPr id="10" name="Rectangle 9">
            <a:extLst>
              <a:ext uri="{FF2B5EF4-FFF2-40B4-BE49-F238E27FC236}">
                <a16:creationId xmlns="" xmlns:a16="http://schemas.microsoft.com/office/drawing/2014/main" id="{B4A590F4-BE75-974E-8192-E05910DD6354}"/>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1" name="Page Number - Blue">
            <a:extLst>
              <a:ext uri="{FF2B5EF4-FFF2-40B4-BE49-F238E27FC236}">
                <a16:creationId xmlns="" xmlns:a16="http://schemas.microsoft.com/office/drawing/2014/main" id="{09E1D66C-5241-5843-855E-7A0B11E7461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27</a:t>
            </a:fld>
            <a:endParaRPr lang="en-US" sz="1000" dirty="0">
              <a:solidFill>
                <a:srgbClr val="00338D"/>
              </a:solidFill>
            </a:endParaRPr>
          </a:p>
        </p:txBody>
      </p:sp>
    </p:spTree>
    <p:extLst>
      <p:ext uri="{BB962C8B-B14F-4D97-AF65-F5344CB8AC3E}">
        <p14:creationId xmlns:p14="http://schemas.microsoft.com/office/powerpoint/2010/main" val="2143503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extBox 6"/>
          <p:cNvSpPr txBox="1"/>
          <p:nvPr/>
        </p:nvSpPr>
        <p:spPr>
          <a:xfrm>
            <a:off x="4404334" y="6195238"/>
            <a:ext cx="3399810" cy="338554"/>
          </a:xfrm>
          <a:prstGeom prst="rect">
            <a:avLst/>
          </a:prstGeom>
          <a:noFill/>
        </p:spPr>
        <p:txBody>
          <a:bodyPr wrap="square" rtlCol="0">
            <a:spAutoFit/>
          </a:bodyPr>
          <a:lstStyle/>
          <a:p>
            <a:pPr fontAlgn="base">
              <a:spcBef>
                <a:spcPct val="0"/>
              </a:spcBef>
              <a:spcAft>
                <a:spcPct val="0"/>
              </a:spcAft>
            </a:pPr>
            <a:r>
              <a:rPr lang="sv-SE" sz="1600" b="1">
                <a:solidFill>
                  <a:prstClr val="white"/>
                </a:solidFill>
                <a:latin typeface="Arial" pitchFamily="34" charset="0"/>
                <a:ea typeface="ヒラギノ角ゴ Pro W3" pitchFamily="125" charset="-128"/>
              </a:rPr>
              <a:t>© 2018 Lions Clubs International.</a:t>
            </a:r>
          </a:p>
        </p:txBody>
      </p:sp>
      <p:sp>
        <p:nvSpPr>
          <p:cNvPr id="9" name="Text Placeholder 2"/>
          <p:cNvSpPr txBox="1">
            <a:spLocks/>
          </p:cNvSpPr>
          <p:nvPr/>
        </p:nvSpPr>
        <p:spPr>
          <a:xfrm>
            <a:off x="3143585" y="385431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200"/>
              <a:t>Tack!</a:t>
            </a:r>
          </a:p>
        </p:txBody>
      </p:sp>
    </p:spTree>
    <p:extLst>
      <p:ext uri="{BB962C8B-B14F-4D97-AF65-F5344CB8AC3E}">
        <p14:creationId xmlns:p14="http://schemas.microsoft.com/office/powerpoint/2010/main" val="2157720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 xmlns:a16="http://schemas.microsoft.com/office/drawing/2014/main"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7" name="Rectangle 6">
            <a:extLst>
              <a:ext uri="{FF2B5EF4-FFF2-40B4-BE49-F238E27FC236}">
                <a16:creationId xmlns="" xmlns:a16="http://schemas.microsoft.com/office/drawing/2014/main"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 xmlns:a16="http://schemas.microsoft.com/office/drawing/2014/main"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prstClr val="white"/>
                </a:solidFill>
              </a:rPr>
              <a:t>Vad bör jag känna till om MyLion?</a:t>
            </a:r>
          </a:p>
        </p:txBody>
      </p:sp>
      <p:sp>
        <p:nvSpPr>
          <p:cNvPr id="9" name="Page Number - Blue">
            <a:extLst>
              <a:ext uri="{FF2B5EF4-FFF2-40B4-BE49-F238E27FC236}">
                <a16:creationId xmlns="" xmlns:a16="http://schemas.microsoft.com/office/drawing/2014/main"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prstClr val="white"/>
                </a:solidFill>
              </a:rPr>
              <a:pPr eaLnBrk="0" hangingPunct="0">
                <a:spcBef>
                  <a:spcPct val="50000"/>
                </a:spcBef>
                <a:defRPr/>
              </a:pPr>
              <a:t>3</a:t>
            </a:fld>
            <a:endParaRPr lang="en-US" sz="1000" dirty="0" smtClean="0">
              <a:solidFill>
                <a:prstClr val="white"/>
              </a:solidFill>
            </a:endParaRPr>
          </a:p>
        </p:txBody>
      </p:sp>
      <p:sp>
        <p:nvSpPr>
          <p:cNvPr id="10" name="Text Placeholder 8">
            <a:extLst>
              <a:ext uri="{FF2B5EF4-FFF2-40B4-BE49-F238E27FC236}">
                <a16:creationId xmlns="" xmlns:a16="http://schemas.microsoft.com/office/drawing/2014/main" id="{6D47FA3D-6ED0-834D-914A-30CB8CB87125}"/>
              </a:ext>
            </a:extLst>
          </p:cNvPr>
          <p:cNvSpPr txBox="1">
            <a:spLocks/>
          </p:cNvSpPr>
          <p:nvPr/>
        </p:nvSpPr>
        <p:spPr>
          <a:xfrm>
            <a:off x="1556157" y="1752047"/>
            <a:ext cx="8360841" cy="384054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371600" lvl="1" indent="-457200">
              <a:spcBef>
                <a:spcPts val="2000"/>
              </a:spcBef>
              <a:spcAft>
                <a:spcPts val="1000"/>
              </a:spcAft>
              <a:buClr>
                <a:srgbClr val="EBB700"/>
              </a:buClr>
              <a:buSzPct val="100000"/>
              <a:buFont typeface="+mj-lt"/>
              <a:buAutoNum type="arabicPeriod"/>
            </a:pPr>
            <a:r>
              <a:rPr lang="sv-SE" sz="2400" dirty="0">
                <a:solidFill>
                  <a:prstClr val="white"/>
                </a:solidFill>
              </a:rPr>
              <a:t>MyLion går att besöka från alla enheter som har en webbläsare.</a:t>
            </a:r>
          </a:p>
          <a:p>
            <a:pPr marL="1884313" lvl="4" indent="-285750">
              <a:buClr>
                <a:srgbClr val="EBB700"/>
              </a:buClr>
              <a:buFont typeface="Arial" pitchFamily="34" charset="0"/>
              <a:buChar char="•"/>
            </a:pPr>
            <a:r>
              <a:rPr lang="sv-SE" dirty="0">
                <a:solidFill>
                  <a:prstClr val="white"/>
                </a:solidFill>
              </a:rPr>
              <a:t>Logga in på MyLion från en webbläsare.</a:t>
            </a:r>
          </a:p>
          <a:p>
            <a:pPr marL="1884313" lvl="4" indent="-285750">
              <a:buClr>
                <a:srgbClr val="EBB700"/>
              </a:buClr>
              <a:buFont typeface="Arial" pitchFamily="34" charset="0"/>
              <a:buChar char="•"/>
            </a:pPr>
            <a:r>
              <a:rPr lang="sv-SE" dirty="0">
                <a:solidFill>
                  <a:prstClr val="white"/>
                </a:solidFill>
              </a:rPr>
              <a:t>Ladda ner MyLion till din mobiltelefon eller platta. </a:t>
            </a:r>
          </a:p>
          <a:p>
            <a:pPr marL="1371600" lvl="1" indent="-457200">
              <a:spcBef>
                <a:spcPts val="2000"/>
              </a:spcBef>
              <a:spcAft>
                <a:spcPts val="1000"/>
              </a:spcAft>
              <a:buClr>
                <a:srgbClr val="EBB700"/>
              </a:buClr>
              <a:buSzPct val="100000"/>
              <a:buFont typeface="+mj-lt"/>
              <a:buAutoNum type="arabicPeriod"/>
            </a:pPr>
            <a:r>
              <a:rPr lang="sv-SE" sz="2400" dirty="0">
                <a:solidFill>
                  <a:prstClr val="white"/>
                </a:solidFill>
              </a:rPr>
              <a:t>MyLion förbättras ständigt.</a:t>
            </a:r>
          </a:p>
          <a:p>
            <a:pPr marL="1884313" lvl="4" indent="-285750">
              <a:buClr>
                <a:srgbClr val="EBB700"/>
              </a:buClr>
              <a:buFont typeface="Arial" pitchFamily="34" charset="0"/>
              <a:buChar char="•"/>
            </a:pPr>
            <a:r>
              <a:rPr lang="sv-SE" dirty="0">
                <a:solidFill>
                  <a:prstClr val="white"/>
                </a:solidFill>
              </a:rPr>
              <a:t>MyLion testades av över 300 Lions och Leos och vi fortsätter att utveckla plattformen baserat på återkoppling från användare.</a:t>
            </a:r>
          </a:p>
          <a:p>
            <a:pPr marL="1371600" lvl="1" indent="-457200">
              <a:spcBef>
                <a:spcPts val="2000"/>
              </a:spcBef>
              <a:spcAft>
                <a:spcPts val="1000"/>
              </a:spcAft>
              <a:buClr>
                <a:srgbClr val="EBB700"/>
              </a:buClr>
              <a:buSzPct val="100000"/>
              <a:buFont typeface="+mj-lt"/>
              <a:buAutoNum type="arabicPeriod"/>
            </a:pPr>
            <a:r>
              <a:rPr lang="sv-SE" sz="2400" dirty="0">
                <a:solidFill>
                  <a:prstClr val="white"/>
                </a:solidFill>
              </a:rPr>
              <a:t>MyLion kommer att ersätta MyLCI:s serviceaktivitetsrapport från och med den 1 juli 2019.</a:t>
            </a:r>
          </a:p>
          <a:p>
            <a:pPr marL="1884313" lvl="4" indent="-285750">
              <a:buClr>
                <a:srgbClr val="EBB700"/>
              </a:buClr>
              <a:buSzPct val="100000"/>
              <a:buFont typeface="Arial" pitchFamily="34" charset="0"/>
              <a:buChar char="•"/>
            </a:pPr>
            <a:r>
              <a:rPr lang="sv-SE" dirty="0">
                <a:solidFill>
                  <a:prstClr val="white"/>
                </a:solidFill>
              </a:rPr>
              <a:t>Webbseminarier, Mylion verktygslådor och andra resurser kommer att finnas som stöd.</a:t>
            </a:r>
          </a:p>
        </p:txBody>
      </p:sp>
    </p:spTree>
    <p:extLst>
      <p:ext uri="{BB962C8B-B14F-4D97-AF65-F5344CB8AC3E}">
        <p14:creationId xmlns:p14="http://schemas.microsoft.com/office/powerpoint/2010/main" val="3580460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sv-SE" sz="4200" b="1" dirty="0">
                <a:latin typeface="Arial" panose="020B0604020202020204" pitchFamily="34" charset="0"/>
                <a:cs typeface="Arial" panose="020B0604020202020204" pitchFamily="34" charset="0"/>
              </a:rPr>
              <a:t>Komma igång</a:t>
            </a:r>
          </a:p>
        </p:txBody>
      </p:sp>
    </p:spTree>
    <p:extLst>
      <p:ext uri="{BB962C8B-B14F-4D97-AF65-F5344CB8AC3E}">
        <p14:creationId xmlns:p14="http://schemas.microsoft.com/office/powerpoint/2010/main" val="1769084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1730" tIns="15865" rIns="31730" bIns="15865" rtlCol="0" anchor="ctr"/>
          <a:lstStyle/>
          <a:p>
            <a:pPr algn="ctr"/>
            <a:endParaRPr lang="en-US" dirty="0">
              <a:solidFill>
                <a:srgbClr val="000000">
                  <a:lumMod val="75000"/>
                </a:srgbClr>
              </a:solidFill>
              <a:latin typeface="Open Sans Light"/>
            </a:endParaRPr>
          </a:p>
        </p:txBody>
      </p:sp>
      <p:sp>
        <p:nvSpPr>
          <p:cNvPr id="6" name="Content Placeholder 1" hidden="1"/>
          <p:cNvSpPr txBox="1">
            <a:spLocks/>
          </p:cNvSpPr>
          <p:nvPr/>
        </p:nvSpPr>
        <p:spPr>
          <a:xfrm>
            <a:off x="2381" y="3035154"/>
            <a:ext cx="12187238" cy="42655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pPr>
            <a:r>
              <a:rPr lang="sv-SE" sz="2399" dirty="0">
                <a:solidFill>
                  <a:srgbClr val="33373B"/>
                </a:solidFill>
              </a:rPr>
              <a:t>Chris Bunch – Chefredaktör för tidningen LION</a:t>
            </a:r>
          </a:p>
          <a:p>
            <a:pPr marL="0" indent="0" algn="ctr">
              <a:buFont typeface="Arial" pitchFamily="34" charset="0"/>
              <a:buNone/>
            </a:pPr>
            <a:r>
              <a:rPr lang="sv-SE" sz="2399" dirty="0">
                <a:solidFill>
                  <a:srgbClr val="33373B"/>
                </a:solidFill>
              </a:rPr>
              <a:t>Sanjeev Ahuja– Chef för marknadsföring och medlemskap</a:t>
            </a:r>
          </a:p>
          <a:p>
            <a:pPr marL="0" indent="0" algn="ctr">
              <a:buFont typeface="Arial" pitchFamily="34" charset="0"/>
              <a:buNone/>
            </a:pPr>
            <a:r>
              <a:rPr lang="sv-SE" sz="2399" dirty="0">
                <a:solidFill>
                  <a:srgbClr val="33373B"/>
                </a:solidFill>
              </a:rPr>
              <a:t>Dan Hervey – Chef för varumärke och kreativ chef</a:t>
            </a:r>
          </a:p>
          <a:p>
            <a:pPr marL="0" indent="0" algn="ctr">
              <a:buFont typeface="Arial" pitchFamily="34" charset="0"/>
              <a:buNone/>
            </a:pPr>
            <a:r>
              <a:rPr lang="sv-SE" sz="2399" dirty="0">
                <a:solidFill>
                  <a:srgbClr val="33373B"/>
                </a:solidFill>
              </a:rPr>
              <a:t>Stephanie Morales – Chef för möten</a:t>
            </a:r>
          </a:p>
        </p:txBody>
      </p:sp>
      <p:sp>
        <p:nvSpPr>
          <p:cNvPr id="22" name="TextBox 21"/>
          <p:cNvSpPr txBox="1"/>
          <p:nvPr/>
        </p:nvSpPr>
        <p:spPr>
          <a:xfrm>
            <a:off x="4063900" y="328106"/>
            <a:ext cx="4204164" cy="584775"/>
          </a:xfrm>
          <a:prstGeom prst="rect">
            <a:avLst/>
          </a:prstGeom>
          <a:noFill/>
        </p:spPr>
        <p:txBody>
          <a:bodyPr wrap="square" rtlCol="0">
            <a:spAutoFit/>
          </a:bodyPr>
          <a:lstStyle/>
          <a:p>
            <a:r>
              <a:rPr lang="sv-SE" sz="3200" b="1" dirty="0">
                <a:solidFill>
                  <a:srgbClr val="0A5496"/>
                </a:solidFill>
                <a:latin typeface="Arial" panose="020B0604020202020204" pitchFamily="34" charset="0"/>
                <a:ea typeface="Arial" charset="0"/>
                <a:cs typeface="Arial" panose="020B0604020202020204" pitchFamily="34" charset="0"/>
              </a:rPr>
              <a:t>MyLions webbplats</a:t>
            </a:r>
          </a:p>
        </p:txBody>
      </p:sp>
      <p:sp>
        <p:nvSpPr>
          <p:cNvPr id="14" name="TextBox 13"/>
          <p:cNvSpPr txBox="1"/>
          <p:nvPr/>
        </p:nvSpPr>
        <p:spPr>
          <a:xfrm>
            <a:off x="697232" y="2165975"/>
            <a:ext cx="2049019" cy="96949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sv-SE" sz="1600" b="1" i="0" u="none" strike="noStrike" cap="none" normalizeH="0" noProof="0" dirty="0">
                <a:ln>
                  <a:noFill/>
                </a:ln>
                <a:solidFill>
                  <a:srgbClr val="002F87"/>
                </a:solidFill>
                <a:uLnTx/>
                <a:uFillTx/>
                <a:latin typeface="Arial" charset="0"/>
                <a:ea typeface="Arial" charset="0"/>
                <a:cs typeface="Arial" charset="0"/>
              </a:rPr>
              <a:t>Registrera dig</a:t>
            </a:r>
          </a:p>
          <a:p>
            <a:r>
              <a:rPr lang="sv-SE" sz="1200" dirty="0">
                <a:solidFill>
                  <a:srgbClr val="33373B">
                    <a:lumMod val="60000"/>
                    <a:lumOff val="40000"/>
                  </a:srgbClr>
                </a:solidFill>
                <a:latin typeface="Arial" charset="0"/>
                <a:ea typeface="Arial" charset="0"/>
                <a:cs typeface="Arial" charset="0"/>
              </a:rPr>
              <a:t>Dina inloggningsuppgifter till MyLion ger dig behörighet till MyLion både på webben och appen. </a:t>
            </a:r>
          </a:p>
        </p:txBody>
      </p:sp>
      <p:sp>
        <p:nvSpPr>
          <p:cNvPr id="15" name="Right Arrow 14"/>
          <p:cNvSpPr/>
          <p:nvPr/>
        </p:nvSpPr>
        <p:spPr bwMode="auto">
          <a:xfrm>
            <a:off x="2746251" y="2235276"/>
            <a:ext cx="540912" cy="26792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0" cap="none" spc="0" normalizeH="0" baseline="0" noProof="0" dirty="0" smtClean="0">
              <a:ln>
                <a:noFill/>
              </a:ln>
              <a:solidFill>
                <a:srgbClr val="404040"/>
              </a:solidFill>
              <a:effectLst/>
              <a:uLnTx/>
              <a:uFillTx/>
              <a:latin typeface="Segoe UI Semibold"/>
              <a:ea typeface="ヒラギノ角ゴ Pro W3" pitchFamily="84" charset="-128"/>
            </a:endParaRPr>
          </a:p>
        </p:txBody>
      </p:sp>
      <p:sp>
        <p:nvSpPr>
          <p:cNvPr id="18" name="TextBox 17"/>
          <p:cNvSpPr txBox="1"/>
          <p:nvPr/>
        </p:nvSpPr>
        <p:spPr>
          <a:xfrm>
            <a:off x="9494449" y="2918605"/>
            <a:ext cx="2334694" cy="281615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sv-SE" sz="1600" b="1" i="0" u="none" strike="noStrike" cap="none" normalizeH="0" baseline="0" noProof="0" dirty="0">
                <a:ln>
                  <a:noFill/>
                </a:ln>
                <a:solidFill>
                  <a:srgbClr val="002F87"/>
                </a:solidFill>
                <a:uLnTx/>
                <a:uFillTx/>
                <a:latin typeface="Arial" charset="0"/>
                <a:ea typeface="Arial" charset="0"/>
                <a:cs typeface="Arial" charset="0"/>
              </a:rPr>
              <a:t>Vad du behöver</a:t>
            </a:r>
          </a:p>
          <a:p>
            <a:pPr marL="228600" indent="-228600">
              <a:buFont typeface="+mj-lt"/>
              <a:buAutoNum type="arabicPeriod"/>
            </a:pPr>
            <a:r>
              <a:rPr lang="sv-SE" sz="1200" dirty="0">
                <a:solidFill>
                  <a:srgbClr val="33373B">
                    <a:lumMod val="60000"/>
                    <a:lumOff val="40000"/>
                  </a:srgbClr>
                </a:solidFill>
                <a:latin typeface="Arial" charset="0"/>
                <a:ea typeface="Arial" charset="0"/>
                <a:cs typeface="Arial" charset="0"/>
              </a:rPr>
              <a:t>Ditt medlemsnummer</a:t>
            </a:r>
          </a:p>
          <a:p>
            <a:pPr marL="228600" indent="-228600">
              <a:buFont typeface="+mj-lt"/>
              <a:buAutoNum type="arabicPeriod"/>
            </a:pPr>
            <a:r>
              <a:rPr lang="sv-SE" sz="1200" dirty="0">
                <a:solidFill>
                  <a:srgbClr val="33373B">
                    <a:lumMod val="60000"/>
                    <a:lumOff val="40000"/>
                  </a:srgbClr>
                </a:solidFill>
                <a:latin typeface="Arial" charset="0"/>
                <a:ea typeface="Arial" charset="0"/>
                <a:cs typeface="Arial" charset="0"/>
              </a:rPr>
              <a:t>En e-postadress eller ett telefonnummer som stämmer överens med din e-postadress eller ditt telefonnummer i MyLCI.</a:t>
            </a:r>
          </a:p>
          <a:p>
            <a:pPr marL="228600" indent="-228600">
              <a:buFont typeface="+mj-lt"/>
              <a:buAutoNum type="arabicPeriod"/>
            </a:pPr>
            <a:r>
              <a:rPr lang="sv-SE" sz="1200" dirty="0">
                <a:solidFill>
                  <a:srgbClr val="33373B">
                    <a:lumMod val="60000"/>
                    <a:lumOff val="40000"/>
                  </a:srgbClr>
                </a:solidFill>
                <a:latin typeface="Arial" charset="0"/>
                <a:ea typeface="Arial" charset="0"/>
                <a:cs typeface="Arial" charset="0"/>
              </a:rPr>
              <a:t>Ett lösenord som du väljer</a:t>
            </a:r>
          </a:p>
          <a:p>
            <a:endParaRPr lang="en-US" sz="1200" kern="0" dirty="0">
              <a:solidFill>
                <a:srgbClr val="33373B">
                  <a:lumMod val="60000"/>
                  <a:lumOff val="40000"/>
                </a:srgbClr>
              </a:solidFill>
              <a:latin typeface="Arial" charset="0"/>
              <a:ea typeface="Arial" charset="0"/>
              <a:cs typeface="Arial" charset="0"/>
            </a:endParaRPr>
          </a:p>
          <a:p>
            <a:r>
              <a:rPr lang="sv-SE" sz="1200" dirty="0">
                <a:solidFill>
                  <a:srgbClr val="33373B">
                    <a:lumMod val="60000"/>
                    <a:lumOff val="40000"/>
                  </a:srgbClr>
                </a:solidFill>
                <a:latin typeface="Arial" charset="0"/>
                <a:ea typeface="Arial" charset="0"/>
                <a:cs typeface="Arial" charset="0"/>
              </a:rPr>
              <a:t>Din klubbsekreterare kan hjälpa dig att uppdatera din e-postadress </a:t>
            </a:r>
            <a:r>
              <a:rPr lang="sv-SE" sz="1200" dirty="0" smtClean="0">
                <a:solidFill>
                  <a:srgbClr val="33373B">
                    <a:lumMod val="60000"/>
                    <a:lumOff val="40000"/>
                  </a:srgbClr>
                </a:solidFill>
                <a:latin typeface="Arial" charset="0"/>
                <a:ea typeface="Arial" charset="0"/>
                <a:cs typeface="Arial" charset="0"/>
              </a:rPr>
              <a:t>och ditt </a:t>
            </a:r>
            <a:r>
              <a:rPr lang="sv-SE" sz="1200" dirty="0">
                <a:solidFill>
                  <a:srgbClr val="33373B">
                    <a:lumMod val="60000"/>
                    <a:lumOff val="40000"/>
                  </a:srgbClr>
                </a:solidFill>
                <a:latin typeface="Arial" charset="0"/>
                <a:ea typeface="Arial" charset="0"/>
                <a:cs typeface="Arial" charset="0"/>
              </a:rPr>
              <a:t>telefonnummer i MyLCI samt </a:t>
            </a:r>
            <a:r>
              <a:rPr lang="sv-SE" sz="1200" dirty="0" smtClean="0">
                <a:solidFill>
                  <a:srgbClr val="33373B">
                    <a:lumMod val="60000"/>
                    <a:lumOff val="40000"/>
                  </a:srgbClr>
                </a:solidFill>
                <a:latin typeface="Arial" charset="0"/>
                <a:ea typeface="Arial" charset="0"/>
                <a:cs typeface="Arial" charset="0"/>
              </a:rPr>
              <a:t>ge </a:t>
            </a:r>
            <a:r>
              <a:rPr lang="sv-SE" sz="1200" dirty="0">
                <a:solidFill>
                  <a:srgbClr val="33373B">
                    <a:lumMod val="60000"/>
                    <a:lumOff val="40000"/>
                  </a:srgbClr>
                </a:solidFill>
                <a:latin typeface="Arial" charset="0"/>
                <a:ea typeface="Arial" charset="0"/>
                <a:cs typeface="Arial" charset="0"/>
              </a:rPr>
              <a:t>dig ditt medlemsnummer.</a:t>
            </a:r>
          </a:p>
        </p:txBody>
      </p:sp>
      <p:sp>
        <p:nvSpPr>
          <p:cNvPr id="19" name="Right Arrow 18"/>
          <p:cNvSpPr/>
          <p:nvPr/>
        </p:nvSpPr>
        <p:spPr bwMode="auto">
          <a:xfrm rot="10800000">
            <a:off x="8953537" y="4054677"/>
            <a:ext cx="540912" cy="26792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0" cap="none" spc="0" normalizeH="0" baseline="0" noProof="0" dirty="0" smtClean="0">
              <a:ln>
                <a:noFill/>
              </a:ln>
              <a:solidFill>
                <a:srgbClr val="404040"/>
              </a:solidFill>
              <a:effectLst/>
              <a:uLnTx/>
              <a:uFillTx/>
              <a:latin typeface="Segoe UI Semibold"/>
              <a:ea typeface="ヒラギノ角ゴ Pro W3" pitchFamily="84" charset="-128"/>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3626161" y="1240987"/>
            <a:ext cx="5079642" cy="4068341"/>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417075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1730" tIns="15865" rIns="31730" bIns="15865" rtlCol="0" anchor="ctr"/>
          <a:lstStyle/>
          <a:p>
            <a:pPr algn="ctr"/>
            <a:endParaRPr lang="en-US" dirty="0">
              <a:solidFill>
                <a:srgbClr val="000000">
                  <a:lumMod val="75000"/>
                </a:srgbClr>
              </a:solidFill>
              <a:latin typeface="Open Sans Light"/>
            </a:endParaRPr>
          </a:p>
        </p:txBody>
      </p:sp>
      <p:sp>
        <p:nvSpPr>
          <p:cNvPr id="2" name="Rectangle 1">
            <a:extLst>
              <a:ext uri="{FF2B5EF4-FFF2-40B4-BE49-F238E27FC236}">
                <a16:creationId xmlns:a16="http://schemas.microsoft.com/office/drawing/2014/main" xmlns="" id="{964ADD34-C541-EB4F-9A8C-12B8113698E7}"/>
              </a:ext>
            </a:extLst>
          </p:cNvPr>
          <p:cNvSpPr/>
          <p:nvPr/>
        </p:nvSpPr>
        <p:spPr bwMode="auto">
          <a:xfrm>
            <a:off x="0" y="1905000"/>
            <a:ext cx="2469930" cy="4191000"/>
          </a:xfrm>
          <a:prstGeom prst="rect">
            <a:avLst/>
          </a:prstGeom>
          <a:solidFill>
            <a:srgbClr val="3337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xmlns="" id="{DF18A01D-1CA0-114D-84B8-C17D405668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900" y="935421"/>
            <a:ext cx="3776233" cy="6025904"/>
          </a:xfrm>
          <a:prstGeom prst="rect">
            <a:avLst/>
          </a:prstGeom>
        </p:spPr>
      </p:pic>
      <p:sp>
        <p:nvSpPr>
          <p:cNvPr id="4" name="Title 3"/>
          <p:cNvSpPr>
            <a:spLocks noGrp="1"/>
          </p:cNvSpPr>
          <p:nvPr>
            <p:ph type="title"/>
          </p:nvPr>
        </p:nvSpPr>
        <p:spPr/>
        <p:txBody>
          <a:bodyPr/>
          <a:lstStyle/>
          <a:p>
            <a:r>
              <a:rPr lang="sv-SE" sz="3200" b="1" dirty="0">
                <a:solidFill>
                  <a:srgbClr val="0A5496"/>
                </a:solidFill>
                <a:latin typeface="Arial" panose="020B0604020202020204" pitchFamily="34" charset="0"/>
                <a:ea typeface="Arial" charset="0"/>
                <a:cs typeface="Arial" panose="020B0604020202020204" pitchFamily="34" charset="0"/>
              </a:rPr>
              <a:t>Ladda ner och registrera dig i appen MyLion.</a:t>
            </a:r>
          </a:p>
        </p:txBody>
      </p:sp>
      <p:sp>
        <p:nvSpPr>
          <p:cNvPr id="6" name="Freeform: Shape 21"/>
          <p:cNvSpPr txBox="1">
            <a:spLocks/>
          </p:cNvSpPr>
          <p:nvPr/>
        </p:nvSpPr>
        <p:spPr bwMode="auto">
          <a:xfrm>
            <a:off x="892917" y="1905000"/>
            <a:ext cx="4256691" cy="4191000"/>
          </a:xfrm>
          <a:custGeom>
            <a:avLst/>
            <a:gdLst>
              <a:gd name="connsiteX0" fmla="*/ 0 w 3124200"/>
              <a:gd name="connsiteY0" fmla="*/ 0 h 4191000"/>
              <a:gd name="connsiteX1" fmla="*/ 2908349 w 3124200"/>
              <a:gd name="connsiteY1" fmla="*/ 0 h 4191000"/>
              <a:gd name="connsiteX2" fmla="*/ 3124200 w 3124200"/>
              <a:gd name="connsiteY2" fmla="*/ 215851 h 4191000"/>
              <a:gd name="connsiteX3" fmla="*/ 3124200 w 3124200"/>
              <a:gd name="connsiteY3" fmla="*/ 3975149 h 4191000"/>
              <a:gd name="connsiteX4" fmla="*/ 2908349 w 3124200"/>
              <a:gd name="connsiteY4" fmla="*/ 4191000 h 4191000"/>
              <a:gd name="connsiteX5" fmla="*/ 0 w 3124200"/>
              <a:gd name="connsiteY5" fmla="*/ 41910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4191000">
                <a:moveTo>
                  <a:pt x="0" y="0"/>
                </a:moveTo>
                <a:lnTo>
                  <a:pt x="2908349" y="0"/>
                </a:lnTo>
                <a:cubicBezTo>
                  <a:pt x="3027560" y="0"/>
                  <a:pt x="3124200" y="96640"/>
                  <a:pt x="3124200" y="215851"/>
                </a:cubicBezTo>
                <a:lnTo>
                  <a:pt x="3124200" y="3975149"/>
                </a:lnTo>
                <a:cubicBezTo>
                  <a:pt x="3124200" y="4094360"/>
                  <a:pt x="3027560" y="4191000"/>
                  <a:pt x="2908349" y="4191000"/>
                </a:cubicBezTo>
                <a:lnTo>
                  <a:pt x="0" y="4191000"/>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274320" rIns="182880" bIns="274320" numCol="1" anchor="ctr" anchorCtr="0" compatLnSpc="1">
            <a:prstTxWarp prst="textNoShape">
              <a:avLst/>
            </a:prstTxWarp>
            <a:noAutofit/>
          </a:bodyPr>
          <a:lst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2400"/>
              </a:spcAft>
              <a:buNone/>
            </a:pPr>
            <a:r>
              <a:rPr lang="sv-SE" sz="2800" dirty="0">
                <a:solidFill>
                  <a:prstClr val="white"/>
                </a:solidFill>
                <a:latin typeface="Arial" panose="020B0604020202020204" pitchFamily="34" charset="0"/>
                <a:cs typeface="Arial" panose="020B0604020202020204" pitchFamily="34" charset="0"/>
              </a:rPr>
              <a:t>Gå till www.mylion.org</a:t>
            </a:r>
          </a:p>
          <a:p>
            <a:pPr marL="0" indent="0">
              <a:spcBef>
                <a:spcPts val="0"/>
              </a:spcBef>
              <a:spcAft>
                <a:spcPts val="2400"/>
              </a:spcAft>
              <a:buNone/>
            </a:pPr>
            <a:r>
              <a:rPr lang="sv-SE" b="1" cap="all" dirty="0">
                <a:solidFill>
                  <a:prstClr val="white"/>
                </a:solidFill>
                <a:latin typeface="Arial" panose="020B0604020202020204" pitchFamily="34" charset="0"/>
                <a:cs typeface="Arial" panose="020B0604020202020204" pitchFamily="34" charset="0"/>
              </a:rPr>
              <a:t>Ladda ner appen</a:t>
            </a:r>
          </a:p>
          <a:p>
            <a:pPr marL="0" indent="0">
              <a:spcBef>
                <a:spcPts val="0"/>
              </a:spcBef>
              <a:spcAft>
                <a:spcPts val="1200"/>
              </a:spcAft>
              <a:buNone/>
            </a:pPr>
            <a:endParaRPr lang="en-US" sz="2400" kern="0" dirty="0">
              <a:solidFill>
                <a:prstClr val="white"/>
              </a:solidFill>
            </a:endParaRPr>
          </a:p>
          <a:p>
            <a:pPr marL="0" indent="0">
              <a:spcBef>
                <a:spcPts val="0"/>
              </a:spcBef>
              <a:spcAft>
                <a:spcPts val="1200"/>
              </a:spcAft>
              <a:buNone/>
            </a:pPr>
            <a:endParaRPr lang="en-US" sz="2400" kern="0" dirty="0">
              <a:solidFill>
                <a:prstClr val="white"/>
              </a:solidFill>
            </a:endParaRPr>
          </a:p>
          <a:p>
            <a:pPr marL="0" indent="0">
              <a:spcBef>
                <a:spcPts val="0"/>
              </a:spcBef>
              <a:spcAft>
                <a:spcPts val="1200"/>
              </a:spcAft>
              <a:buNone/>
            </a:pPr>
            <a:endParaRPr lang="en-US" sz="2400" kern="0" dirty="0">
              <a:solidFill>
                <a:prstClr val="white"/>
              </a:solidFill>
            </a:endParaRPr>
          </a:p>
        </p:txBody>
      </p:sp>
      <p:pic>
        <p:nvPicPr>
          <p:cNvPr id="1028" name="Picture 4" descr="Image result for ios app store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3211" y="3872776"/>
            <a:ext cx="2384247" cy="7125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google play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41763" y="4858975"/>
            <a:ext cx="2355272" cy="6976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78370" y="2223155"/>
            <a:ext cx="3875690" cy="651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0527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p:txBody>
          <a:bodyPr>
            <a:noAutofit/>
          </a:bodyPr>
          <a:lstStyle/>
          <a:p>
            <a:r>
              <a:rPr lang="sv-SE" sz="3000">
                <a:latin typeface="Arial" panose="020B0604020202020204" pitchFamily="34" charset="0"/>
                <a:cs typeface="Arial" panose="020B0604020202020204" pitchFamily="34" charset="0"/>
              </a:rPr>
              <a:t>Utforska funktionerna i MyLion på webben.</a:t>
            </a:r>
          </a:p>
        </p:txBody>
      </p:sp>
      <p:sp>
        <p:nvSpPr>
          <p:cNvPr id="2" name="Text Placeholder 1"/>
          <p:cNvSpPr>
            <a:spLocks noGrp="1"/>
          </p:cNvSpPr>
          <p:nvPr>
            <p:ph type="body" sz="quarter" idx="12"/>
          </p:nvPr>
        </p:nvSpPr>
        <p:spPr/>
        <p:txBody>
          <a:bodyPr>
            <a:normAutofit fontScale="92500" lnSpcReduction="10000"/>
          </a:bodyPr>
          <a:lstStyle/>
          <a:p>
            <a:r>
              <a:rPr lang="sv-SE" b="1">
                <a:latin typeface="Arial" panose="020B0604020202020204" pitchFamily="34" charset="0"/>
                <a:cs typeface="Arial" panose="020B0604020202020204" pitchFamily="34" charset="0"/>
              </a:rPr>
              <a:t>MyLion - ditt sätt</a:t>
            </a:r>
          </a:p>
        </p:txBody>
      </p:sp>
    </p:spTree>
    <p:extLst>
      <p:ext uri="{BB962C8B-B14F-4D97-AF65-F5344CB8AC3E}">
        <p14:creationId xmlns:p14="http://schemas.microsoft.com/office/powerpoint/2010/main" val="1590518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6400" y="304800"/>
            <a:ext cx="11379200" cy="774208"/>
          </a:xfrm>
        </p:spPr>
        <p:txBody>
          <a:bodyPr/>
          <a:lstStyle/>
          <a:p>
            <a:r>
              <a:rPr lang="sv-SE" sz="3200" b="1">
                <a:solidFill>
                  <a:srgbClr val="0A5496"/>
                </a:solidFill>
                <a:latin typeface="Arial" panose="020B0604020202020204" pitchFamily="34" charset="0"/>
                <a:cs typeface="Arial" panose="020B0604020202020204" pitchFamily="34" charset="0"/>
              </a:rPr>
              <a:t>Din MyLion-hemsida</a:t>
            </a:r>
          </a:p>
        </p:txBody>
      </p:sp>
      <p:sp>
        <p:nvSpPr>
          <p:cNvPr id="8" name="TextBox 7"/>
          <p:cNvSpPr txBox="1"/>
          <p:nvPr/>
        </p:nvSpPr>
        <p:spPr>
          <a:xfrm>
            <a:off x="887455" y="2272744"/>
            <a:ext cx="1765193" cy="1585049"/>
          </a:xfrm>
          <a:prstGeom prst="rect">
            <a:avLst/>
          </a:prstGeom>
          <a:solidFill>
            <a:schemeClr val="bg1"/>
          </a:solidFill>
          <a:ln>
            <a:solidFill>
              <a:schemeClr val="bg1"/>
            </a:solidFill>
          </a:ln>
        </p:spPr>
        <p:txBody>
          <a:bodyPr wrap="square" rtlCol="0">
            <a:spAutoFit/>
          </a:bodyPr>
          <a:lstStyle/>
          <a:p>
            <a:pPr>
              <a:spcAft>
                <a:spcPts val="600"/>
              </a:spcAft>
            </a:pPr>
            <a:r>
              <a:rPr lang="sv-SE" sz="1600" b="1">
                <a:solidFill>
                  <a:schemeClr val="tx2"/>
                </a:solidFill>
                <a:latin typeface="Arial" charset="0"/>
                <a:ea typeface="Arial" charset="0"/>
                <a:cs typeface="Arial" charset="0"/>
              </a:rPr>
              <a:t>Se tydlig påverkan av hjälpinsatser</a:t>
            </a:r>
          </a:p>
          <a:p>
            <a:pPr>
              <a:spcAft>
                <a:spcPts val="1200"/>
              </a:spcAft>
            </a:pPr>
            <a:r>
              <a:rPr lang="sv-SE" sz="1200">
                <a:solidFill>
                  <a:schemeClr val="tx1">
                    <a:lumMod val="60000"/>
                    <a:lumOff val="40000"/>
                  </a:schemeClr>
                </a:solidFill>
                <a:latin typeface="Arial" charset="0"/>
                <a:ea typeface="Arial" charset="0"/>
                <a:cs typeface="Arial" charset="0"/>
              </a:rPr>
              <a:t>Hjälpinsatsernas påverkan är personlig. Din hemsida visar stolt upp klubbens fakta.</a:t>
            </a:r>
          </a:p>
        </p:txBody>
      </p:sp>
      <p:sp>
        <p:nvSpPr>
          <p:cNvPr id="9" name="TextBox 8"/>
          <p:cNvSpPr txBox="1"/>
          <p:nvPr/>
        </p:nvSpPr>
        <p:spPr>
          <a:xfrm>
            <a:off x="880362" y="4386383"/>
            <a:ext cx="1772286" cy="1892826"/>
          </a:xfrm>
          <a:prstGeom prst="rect">
            <a:avLst/>
          </a:prstGeom>
          <a:solidFill>
            <a:schemeClr val="bg1"/>
          </a:solidFill>
          <a:ln>
            <a:solidFill>
              <a:schemeClr val="bg1"/>
            </a:solidFill>
          </a:ln>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Var informerad</a:t>
            </a:r>
          </a:p>
          <a:p>
            <a:r>
              <a:rPr lang="sv-SE" sz="1200" dirty="0">
                <a:solidFill>
                  <a:schemeClr val="bg1">
                    <a:lumMod val="50000"/>
                  </a:schemeClr>
                </a:solidFill>
                <a:latin typeface="Arial" charset="0"/>
                <a:ea typeface="Arial" charset="0"/>
                <a:cs typeface="Arial" charset="0"/>
              </a:rPr>
              <a:t>Kolla in din klubbs kommande </a:t>
            </a:r>
            <a:r>
              <a:rPr lang="sv-SE" sz="1200" dirty="0" smtClean="0">
                <a:solidFill>
                  <a:schemeClr val="bg1">
                    <a:lumMod val="50000"/>
                  </a:schemeClr>
                </a:solidFill>
                <a:latin typeface="Arial" charset="0"/>
                <a:ea typeface="Arial" charset="0"/>
                <a:cs typeface="Arial" charset="0"/>
              </a:rPr>
              <a:t>aktiviteter</a:t>
            </a:r>
            <a:r>
              <a:rPr lang="sv-SE" sz="1200" dirty="0">
                <a:solidFill>
                  <a:schemeClr val="bg1">
                    <a:lumMod val="50000"/>
                  </a:schemeClr>
                </a:solidFill>
                <a:latin typeface="Arial" charset="0"/>
                <a:ea typeface="Arial" charset="0"/>
                <a:cs typeface="Arial" charset="0"/>
              </a:rPr>
              <a:t>. Se vilka aktiviteter som finns att välja bland, välj dem som intresserar dig och avsluta </a:t>
            </a:r>
            <a:r>
              <a:rPr lang="sv-SE" sz="1200" dirty="0" smtClean="0">
                <a:solidFill>
                  <a:schemeClr val="bg1">
                    <a:lumMod val="50000"/>
                  </a:schemeClr>
                </a:solidFill>
                <a:latin typeface="Arial" charset="0"/>
                <a:ea typeface="Arial" charset="0"/>
                <a:cs typeface="Arial" charset="0"/>
              </a:rPr>
              <a:t>aktiviteter </a:t>
            </a:r>
            <a:r>
              <a:rPr lang="sv-SE" sz="1200" dirty="0">
                <a:solidFill>
                  <a:schemeClr val="bg1">
                    <a:lumMod val="50000"/>
                  </a:schemeClr>
                </a:solidFill>
                <a:latin typeface="Arial" charset="0"/>
                <a:ea typeface="Arial" charset="0"/>
                <a:cs typeface="Arial" charset="0"/>
              </a:rPr>
              <a:t>som ska inrapporteras.</a:t>
            </a:r>
          </a:p>
        </p:txBody>
      </p:sp>
      <p:sp>
        <p:nvSpPr>
          <p:cNvPr id="12" name="TextBox 11"/>
          <p:cNvSpPr txBox="1"/>
          <p:nvPr/>
        </p:nvSpPr>
        <p:spPr>
          <a:xfrm>
            <a:off x="9600938" y="3857793"/>
            <a:ext cx="1877086" cy="2693045"/>
          </a:xfrm>
          <a:prstGeom prst="rect">
            <a:avLst/>
          </a:prstGeom>
          <a:solidFill>
            <a:schemeClr val="bg1"/>
          </a:solidFill>
          <a:ln>
            <a:solidFill>
              <a:schemeClr val="bg1"/>
            </a:solidFill>
          </a:ln>
        </p:spPr>
        <p:txBody>
          <a:bodyPr wrap="square" rtlCol="0">
            <a:spAutoFit/>
          </a:bodyPr>
          <a:lstStyle/>
          <a:p>
            <a:pPr>
              <a:spcAft>
                <a:spcPts val="600"/>
              </a:spcAft>
            </a:pPr>
            <a:r>
              <a:rPr lang="sv-SE" sz="1600" b="1" dirty="0">
                <a:solidFill>
                  <a:schemeClr val="tx2"/>
                </a:solidFill>
                <a:latin typeface="Arial" charset="0"/>
                <a:ea typeface="Arial" charset="0"/>
                <a:cs typeface="Arial" charset="0"/>
              </a:rPr>
              <a:t>Fortsätt din resa i hjälpinsatser</a:t>
            </a:r>
          </a:p>
          <a:p>
            <a:pPr marL="171450" indent="-171450">
              <a:buFont typeface="Arial" charset="0"/>
              <a:buChar char="•"/>
            </a:pPr>
            <a:r>
              <a:rPr lang="sv-SE" sz="1200" b="1" dirty="0">
                <a:solidFill>
                  <a:schemeClr val="bg1">
                    <a:lumMod val="50000"/>
                  </a:schemeClr>
                </a:solidFill>
                <a:latin typeface="Arial" charset="0"/>
                <a:ea typeface="Arial" charset="0"/>
                <a:cs typeface="Arial" charset="0"/>
              </a:rPr>
              <a:t>Lär dig</a:t>
            </a:r>
            <a:r>
              <a:rPr lang="sv-SE" sz="1200" dirty="0">
                <a:solidFill>
                  <a:schemeClr val="bg1">
                    <a:lumMod val="50000"/>
                  </a:schemeClr>
                </a:solidFill>
                <a:latin typeface="Arial" charset="0"/>
                <a:ea typeface="Arial" charset="0"/>
                <a:cs typeface="Arial" charset="0"/>
              </a:rPr>
              <a:t> om globala frågor.</a:t>
            </a:r>
          </a:p>
          <a:p>
            <a:pPr marL="171450" indent="-171450">
              <a:buFont typeface="Arial" charset="0"/>
              <a:buChar char="•"/>
            </a:pPr>
            <a:r>
              <a:rPr lang="sv-SE" sz="1200" b="1" dirty="0">
                <a:solidFill>
                  <a:schemeClr val="bg1">
                    <a:lumMod val="50000"/>
                  </a:schemeClr>
                </a:solidFill>
                <a:latin typeface="Arial" charset="0"/>
                <a:ea typeface="Arial" charset="0"/>
                <a:cs typeface="Arial" charset="0"/>
              </a:rPr>
              <a:t>Upptäck </a:t>
            </a:r>
            <a:r>
              <a:rPr lang="sv-SE" sz="1200" dirty="0" smtClean="0">
                <a:solidFill>
                  <a:schemeClr val="bg1">
                    <a:lumMod val="50000"/>
                  </a:schemeClr>
                </a:solidFill>
                <a:latin typeface="Arial" charset="0"/>
                <a:ea typeface="Arial" charset="0"/>
                <a:cs typeface="Arial" charset="0"/>
              </a:rPr>
              <a:t>aktiviteter </a:t>
            </a:r>
            <a:r>
              <a:rPr lang="sv-SE" sz="1200" dirty="0">
                <a:solidFill>
                  <a:schemeClr val="bg1">
                    <a:lumMod val="50000"/>
                  </a:schemeClr>
                </a:solidFill>
                <a:latin typeface="Arial" charset="0"/>
                <a:ea typeface="Arial" charset="0"/>
                <a:cs typeface="Arial" charset="0"/>
              </a:rPr>
              <a:t>du kan delta i.</a:t>
            </a:r>
          </a:p>
          <a:p>
            <a:pPr marL="171450" indent="-171450">
              <a:buFont typeface="Arial" charset="0"/>
              <a:buChar char="•"/>
            </a:pPr>
            <a:r>
              <a:rPr lang="sv-SE" sz="1200" b="1" dirty="0">
                <a:solidFill>
                  <a:schemeClr val="bg1">
                    <a:lumMod val="50000"/>
                  </a:schemeClr>
                </a:solidFill>
                <a:latin typeface="Arial" charset="0"/>
                <a:ea typeface="Arial" charset="0"/>
                <a:cs typeface="Arial" charset="0"/>
              </a:rPr>
              <a:t>Agera </a:t>
            </a:r>
            <a:r>
              <a:rPr lang="sv-SE" sz="1200" dirty="0">
                <a:solidFill>
                  <a:schemeClr val="bg1">
                    <a:lumMod val="50000"/>
                  </a:schemeClr>
                </a:solidFill>
                <a:latin typeface="Arial" charset="0"/>
                <a:ea typeface="Arial" charset="0"/>
                <a:cs typeface="Arial" charset="0"/>
              </a:rPr>
              <a:t>genom att skapa din egen serviceaktivitet.</a:t>
            </a:r>
          </a:p>
          <a:p>
            <a:pPr marL="171450" indent="-171450">
              <a:buFont typeface="Arial" charset="0"/>
              <a:buChar char="•"/>
            </a:pPr>
            <a:r>
              <a:rPr lang="sv-SE" sz="1200" b="1" dirty="0">
                <a:solidFill>
                  <a:schemeClr val="bg1">
                    <a:lumMod val="50000"/>
                  </a:schemeClr>
                </a:solidFill>
                <a:latin typeface="Arial" charset="0"/>
                <a:ea typeface="Arial" charset="0"/>
                <a:cs typeface="Arial" charset="0"/>
              </a:rPr>
              <a:t>Fira</a:t>
            </a:r>
            <a:r>
              <a:rPr lang="sv-SE" sz="1200" dirty="0">
                <a:solidFill>
                  <a:schemeClr val="bg1">
                    <a:lumMod val="50000"/>
                  </a:schemeClr>
                </a:solidFill>
                <a:latin typeface="Arial" charset="0"/>
                <a:ea typeface="Arial" charset="0"/>
                <a:cs typeface="Arial" charset="0"/>
              </a:rPr>
              <a:t> genom att dela med dig av information och titta på rapporter.</a:t>
            </a:r>
          </a:p>
        </p:txBody>
      </p:sp>
      <p:sp>
        <p:nvSpPr>
          <p:cNvPr id="29" name="TextBox 28"/>
          <p:cNvSpPr txBox="1"/>
          <p:nvPr/>
        </p:nvSpPr>
        <p:spPr>
          <a:xfrm>
            <a:off x="9604485" y="1513665"/>
            <a:ext cx="1869992" cy="1400383"/>
          </a:xfrm>
          <a:prstGeom prst="rect">
            <a:avLst/>
          </a:prstGeom>
          <a:solidFill>
            <a:schemeClr val="bg1"/>
          </a:solidFill>
          <a:ln>
            <a:solidFill>
              <a:schemeClr val="bg1"/>
            </a:solidFill>
          </a:ln>
        </p:spPr>
        <p:txBody>
          <a:bodyPr wrap="square" rtlCol="0">
            <a:spAutoFit/>
          </a:bodyPr>
          <a:lstStyle/>
          <a:p>
            <a:pPr>
              <a:spcAft>
                <a:spcPts val="600"/>
              </a:spcAft>
            </a:pPr>
            <a:r>
              <a:rPr lang="sv-SE" sz="1600" b="1">
                <a:solidFill>
                  <a:schemeClr val="tx2"/>
                </a:solidFill>
                <a:latin typeface="Arial" charset="0"/>
                <a:ea typeface="Arial" charset="0"/>
                <a:cs typeface="Arial" charset="0"/>
              </a:rPr>
              <a:t>Navigera enkelt</a:t>
            </a:r>
          </a:p>
          <a:p>
            <a:r>
              <a:rPr lang="sv-SE" sz="1200">
                <a:solidFill>
                  <a:schemeClr val="bg1">
                    <a:lumMod val="50000"/>
                  </a:schemeClr>
                </a:solidFill>
                <a:latin typeface="Arial" charset="0"/>
                <a:ea typeface="Arial" charset="0"/>
                <a:cs typeface="Arial" charset="0"/>
              </a:rPr>
              <a:t>Enkla flikar innebär att du alltid vet var du är och vart du vill gå.</a:t>
            </a:r>
          </a:p>
        </p:txBody>
      </p:sp>
      <p:sp>
        <p:nvSpPr>
          <p:cNvPr id="3" name="Right Arrow 2"/>
          <p:cNvSpPr/>
          <p:nvPr/>
        </p:nvSpPr>
        <p:spPr bwMode="auto">
          <a:xfrm>
            <a:off x="2652648" y="2555238"/>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3" name="Right Arrow 12"/>
          <p:cNvSpPr/>
          <p:nvPr/>
        </p:nvSpPr>
        <p:spPr bwMode="auto">
          <a:xfrm>
            <a:off x="2652648" y="5084427"/>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6" name="Right Arrow 15"/>
          <p:cNvSpPr/>
          <p:nvPr/>
        </p:nvSpPr>
        <p:spPr bwMode="auto">
          <a:xfrm rot="10800000">
            <a:off x="9058262" y="164088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8" name="Right Arrow 17"/>
          <p:cNvSpPr/>
          <p:nvPr/>
        </p:nvSpPr>
        <p:spPr bwMode="auto">
          <a:xfrm rot="10800000">
            <a:off x="9058262" y="4039438"/>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2" name="Picture 1"/>
          <p:cNvPicPr>
            <a:picLocks noChangeAspect="1"/>
          </p:cNvPicPr>
          <p:nvPr/>
        </p:nvPicPr>
        <p:blipFill>
          <a:blip r:embed="rId3"/>
          <a:stretch>
            <a:fillRect/>
          </a:stretch>
        </p:blipFill>
        <p:spPr>
          <a:xfrm>
            <a:off x="3193560" y="1489530"/>
            <a:ext cx="5859391" cy="4974345"/>
          </a:xfrm>
          <a:prstGeom prst="rect">
            <a:avLst/>
          </a:prstGeom>
        </p:spPr>
      </p:pic>
    </p:spTree>
    <p:extLst>
      <p:ext uri="{BB962C8B-B14F-4D97-AF65-F5344CB8AC3E}">
        <p14:creationId xmlns:p14="http://schemas.microsoft.com/office/powerpoint/2010/main" val="819004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b="1" dirty="0">
                <a:solidFill>
                  <a:srgbClr val="0A5496"/>
                </a:solidFill>
                <a:latin typeface="Arial" panose="020B0604020202020204" pitchFamily="34" charset="0"/>
                <a:ea typeface="Arial" charset="0"/>
                <a:cs typeface="Arial" panose="020B0604020202020204" pitchFamily="34" charset="0"/>
              </a:rPr>
              <a:t>Upptäck serviceaktiviteter</a:t>
            </a:r>
          </a:p>
        </p:txBody>
      </p:sp>
      <p:sp>
        <p:nvSpPr>
          <p:cNvPr id="8" name="TextBox 7"/>
          <p:cNvSpPr txBox="1"/>
          <p:nvPr/>
        </p:nvSpPr>
        <p:spPr>
          <a:xfrm>
            <a:off x="232230" y="2102231"/>
            <a:ext cx="2296716" cy="1831271"/>
          </a:xfrm>
          <a:prstGeom prst="rect">
            <a:avLst/>
          </a:prstGeom>
          <a:solidFill>
            <a:schemeClr val="bg1"/>
          </a:solidFill>
        </p:spPr>
        <p:txBody>
          <a:bodyPr wrap="square" rtlCol="0">
            <a:spAutoFit/>
          </a:bodyPr>
          <a:lstStyle/>
          <a:p>
            <a:pPr>
              <a:spcAft>
                <a:spcPts val="600"/>
              </a:spcAft>
            </a:pPr>
            <a:r>
              <a:rPr lang="sv-SE" sz="1600" b="1" dirty="0">
                <a:solidFill>
                  <a:srgbClr val="002F87"/>
                </a:solidFill>
                <a:latin typeface="Arial" charset="0"/>
                <a:ea typeface="Arial" charset="0"/>
                <a:cs typeface="Arial" charset="0"/>
              </a:rPr>
              <a:t>Filtrera aktiviteterna för att se vad som </a:t>
            </a:r>
            <a:r>
              <a:rPr lang="sv-SE" sz="1600" b="1" dirty="0" smtClean="0">
                <a:solidFill>
                  <a:srgbClr val="002F87"/>
                </a:solidFill>
                <a:latin typeface="Arial" charset="0"/>
                <a:ea typeface="Arial" charset="0"/>
                <a:cs typeface="Arial" charset="0"/>
              </a:rPr>
              <a:t>passar dig</a:t>
            </a:r>
            <a:endParaRPr lang="sv-SE" sz="1600" b="1" dirty="0">
              <a:solidFill>
                <a:srgbClr val="002F87"/>
              </a:solidFill>
              <a:latin typeface="Arial" charset="0"/>
              <a:ea typeface="Arial" charset="0"/>
              <a:cs typeface="Arial" charset="0"/>
            </a:endParaRPr>
          </a:p>
          <a:p>
            <a:r>
              <a:rPr lang="sv-SE" sz="1200" dirty="0">
                <a:solidFill>
                  <a:srgbClr val="33373B">
                    <a:lumMod val="60000"/>
                    <a:lumOff val="40000"/>
                  </a:srgbClr>
                </a:solidFill>
                <a:latin typeface="Arial" charset="0"/>
                <a:ea typeface="Arial" charset="0"/>
                <a:cs typeface="Arial" charset="0"/>
              </a:rPr>
              <a:t>Anpassa din sökning för att se tidigare och kommande aktiviteter på Lions alla nivåer. Få inspiration och delta i en aktivitet nära dig.</a:t>
            </a:r>
          </a:p>
        </p:txBody>
      </p:sp>
      <p:sp>
        <p:nvSpPr>
          <p:cNvPr id="16" name="Right Arrow 15"/>
          <p:cNvSpPr/>
          <p:nvPr/>
        </p:nvSpPr>
        <p:spPr bwMode="auto">
          <a:xfrm>
            <a:off x="2528945" y="297623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pic>
        <p:nvPicPr>
          <p:cNvPr id="3" name="Picture 2"/>
          <p:cNvPicPr>
            <a:picLocks noChangeAspect="1"/>
          </p:cNvPicPr>
          <p:nvPr/>
        </p:nvPicPr>
        <p:blipFill>
          <a:blip r:embed="rId3"/>
          <a:stretch>
            <a:fillRect/>
          </a:stretch>
        </p:blipFill>
        <p:spPr>
          <a:xfrm>
            <a:off x="3124779" y="1256610"/>
            <a:ext cx="5940733" cy="4410121"/>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206679935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20980</TotalTime>
  <Words>2058</Words>
  <Application>Microsoft Office PowerPoint</Application>
  <PresentationFormat>Widescreen</PresentationFormat>
  <Paragraphs>203</Paragraphs>
  <Slides>28</Slides>
  <Notes>28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28</vt:i4>
      </vt:variant>
    </vt:vector>
  </HeadingPairs>
  <TitlesOfParts>
    <vt:vector size="49" baseType="lpstr">
      <vt:lpstr>Arial</vt:lpstr>
      <vt:lpstr>Arial Hebrew Scholar</vt:lpstr>
      <vt:lpstr>Calibri</vt:lpstr>
      <vt:lpstr>Helvetica</vt:lpstr>
      <vt:lpstr>Helvetica Neue</vt:lpstr>
      <vt:lpstr>Lucida Grande</vt:lpstr>
      <vt:lpstr>Open sans</vt:lpstr>
      <vt:lpstr>Open Sans Light</vt:lpstr>
      <vt:lpstr>Open Sans Regular</vt:lpstr>
      <vt:lpstr>Segoe UI</vt:lpstr>
      <vt:lpstr>Segoe UI Light</vt:lpstr>
      <vt:lpstr>Segoe UI Semibold</vt:lpstr>
      <vt:lpstr>ヒラギノ角ゴ Pro W3</vt:lpstr>
      <vt:lpstr>2_Lions_PowerPoint_Template_June2016_Template-1</vt:lpstr>
      <vt:lpstr>3_Lions_PowerPoint_Template_June2016_Template-1</vt:lpstr>
      <vt:lpstr>Lions_PowerPoint_Template_June2016_Template-1</vt:lpstr>
      <vt:lpstr>1_Lions_PowerPoint_Template_June2016_Template-1</vt:lpstr>
      <vt:lpstr>Blue Page Number</vt:lpstr>
      <vt:lpstr>4_Lions_PowerPoint_Template_June2016_Template-1</vt:lpstr>
      <vt:lpstr>White Page Number</vt:lpstr>
      <vt:lpstr>No Page Number</vt:lpstr>
      <vt:lpstr>PowerPoint Presentation</vt:lpstr>
      <vt:lpstr>PowerPoint Presentation</vt:lpstr>
      <vt:lpstr>PowerPoint Presentation</vt:lpstr>
      <vt:lpstr>PowerPoint Presentation</vt:lpstr>
      <vt:lpstr>PowerPoint Presentation</vt:lpstr>
      <vt:lpstr>Ladda ner och registrera dig i appen MyLion.</vt:lpstr>
      <vt:lpstr>PowerPoint Presentation</vt:lpstr>
      <vt:lpstr>Din MyLion-hemsida</vt:lpstr>
      <vt:lpstr>Upptäck serviceaktiviteter</vt:lpstr>
      <vt:lpstr>Kommunicera direkt</vt:lpstr>
      <vt:lpstr>PowerPoint Presentation</vt:lpstr>
      <vt:lpstr>Välj den fråga som aktiviteten kommer att påverka</vt:lpstr>
      <vt:lpstr>Välj en vägledning som kan hjälpa dig att planera din aktivitet.</vt:lpstr>
      <vt:lpstr>Aktivitetsdetaljer</vt:lpstr>
      <vt:lpstr>Bjud in andra att delta i serviceaktiviteter </vt:lpstr>
      <vt:lpstr>Förhandsgranska</vt:lpstr>
      <vt:lpstr>Rapport (för tjänstemän)</vt:lpstr>
      <vt:lpstr>Fira: Utforska er påverkan med uppföljning</vt:lpstr>
      <vt:lpstr>PowerPoint Presentation</vt:lpstr>
      <vt:lpstr>Planera och delta i serviceaktiviteter i appen MyLion.</vt:lpstr>
      <vt:lpstr>Skapa en aktivitet snabbt.</vt:lpstr>
      <vt:lpstr>(För tjänstemän) Inrapportera och fira era hjälpinsatser</vt:lpstr>
      <vt:lpstr>Upptäck nästa serviceaktivitet och samarbetspartner.</vt:lpstr>
      <vt:lpstr>Kommunicera direkt.</vt:lpstr>
      <vt:lpstr>Donera till LCIF.</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MacMillen, Clare</dc:creator>
  <cp:lastModifiedBy>MacMillen, Clare</cp:lastModifiedBy>
  <cp:revision>377</cp:revision>
  <dcterms:created xsi:type="dcterms:W3CDTF">2018-05-21T23:35:47Z</dcterms:created>
  <dcterms:modified xsi:type="dcterms:W3CDTF">2019-02-18T17:44:19Z</dcterms:modified>
</cp:coreProperties>
</file>