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  <p:sldMasterId id="2147483882" r:id="rId9"/>
    <p:sldMasterId id="2147483899" r:id="rId10"/>
  </p:sldMasterIdLst>
  <p:notesMasterIdLst>
    <p:notesMasterId r:id="rId40"/>
  </p:notesMasterIdLst>
  <p:handoutMasterIdLst>
    <p:handoutMasterId r:id="rId41"/>
  </p:handoutMasterIdLst>
  <p:sldIdLst>
    <p:sldId id="1987" r:id="rId11"/>
    <p:sldId id="1951" r:id="rId12"/>
    <p:sldId id="1910" r:id="rId13"/>
    <p:sldId id="1988" r:id="rId14"/>
    <p:sldId id="1983" r:id="rId15"/>
    <p:sldId id="1989" r:id="rId16"/>
    <p:sldId id="1960" r:id="rId17"/>
    <p:sldId id="1990" r:id="rId18"/>
    <p:sldId id="1991" r:id="rId19"/>
    <p:sldId id="1992" r:id="rId20"/>
    <p:sldId id="1993" r:id="rId21"/>
    <p:sldId id="1994" r:id="rId22"/>
    <p:sldId id="1995" r:id="rId23"/>
    <p:sldId id="1996" r:id="rId24"/>
    <p:sldId id="1997" r:id="rId25"/>
    <p:sldId id="1998" r:id="rId26"/>
    <p:sldId id="1967" r:id="rId27"/>
    <p:sldId id="1999" r:id="rId28"/>
    <p:sldId id="1968" r:id="rId29"/>
    <p:sldId id="2000" r:id="rId30"/>
    <p:sldId id="2001" r:id="rId31"/>
    <p:sldId id="2002" r:id="rId32"/>
    <p:sldId id="2003" r:id="rId33"/>
    <p:sldId id="2004" r:id="rId34"/>
    <p:sldId id="1110" r:id="rId35"/>
    <p:sldId id="2005" r:id="rId36"/>
    <p:sldId id="2006" r:id="rId37"/>
    <p:sldId id="2064" r:id="rId38"/>
    <p:sldId id="1977" r:id="rId39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00338D"/>
    <a:srgbClr val="10A0A0"/>
    <a:srgbClr val="00B069"/>
    <a:srgbClr val="00339A"/>
    <a:srgbClr val="10233F"/>
    <a:srgbClr val="F0C300"/>
    <a:srgbClr val="082E87"/>
    <a:srgbClr val="407CCA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1" autoAdjust="0"/>
    <p:restoredTop sz="83015" autoAdjust="0"/>
  </p:normalViewPr>
  <p:slideViewPr>
    <p:cSldViewPr showGuides="1">
      <p:cViewPr varScale="1">
        <p:scale>
          <a:sx n="55" d="100"/>
          <a:sy n="55" d="100"/>
        </p:scale>
        <p:origin x="352" y="44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2754"/>
    </p:cViewPr>
  </p:sorterViewPr>
  <p:notesViewPr>
    <p:cSldViewPr showGuides="1">
      <p:cViewPr varScale="1">
        <p:scale>
          <a:sx n="74" d="100"/>
          <a:sy n="74" d="100"/>
        </p:scale>
        <p:origin x="279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pt-BR" dirty="0"/>
              <a:t>A Iniciativa para Qualidade de Clube é a principal ferramenta usada por um clube para se avaliar em termos da capacidade de atender às necessidades dos associados e da comunidade.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pt-BR" dirty="0"/>
              <a:t>Nesse mundo atarefado de hoje, o clube precisa conseguir gerenciar e implementar um processo de avaliação positiva e de definição de metas simples que possa se tornar parte dos procedimentos operacionais padrão, conforme necessário para se manter focado nos fatores mais importantes de um clube bem-sucedido:  serviço, associados de qualidade e líderes se desenvolvendo.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7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67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9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pt-BR"/>
              <a:t>Estatuto e Regulamentos: </a:t>
            </a:r>
            <a:r>
              <a:rPr lang="pt-BR" sz="1200">
                <a:solidFill>
                  <a:srgbClr val="00338D"/>
                </a:solidFill>
                <a:latin typeface="HelveticaNeueLT Std Lt" panose="020B0403020202020204" pitchFamily="34" charset="0"/>
              </a:rPr>
              <a:t>Novos cargos de dirigentes, diretores e presidentes de comitê. Comitês reaproveitados. Define a nova estrutura padrão de clube</a:t>
            </a:r>
          </a:p>
          <a:p>
            <a:pPr>
              <a:lnSpc>
                <a:spcPct val="114000"/>
              </a:lnSpc>
            </a:pPr>
            <a:endParaRPr lang="en-US" sz="1200" dirty="0">
              <a:solidFill>
                <a:srgbClr val="00338D"/>
              </a:solidFill>
              <a:latin typeface="HelveticaNeueLT Std Lt" panose="020B0403020202020204" pitchFamily="34" charset="0"/>
            </a:endParaRPr>
          </a:p>
          <a:p>
            <a:pPr algn="l"/>
            <a:r>
              <a:rPr lang="pt-BR" sz="1200">
                <a:solidFill>
                  <a:srgbClr val="00338D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O seu clube, a sua maneira!: </a:t>
            </a:r>
            <a:r>
              <a:rPr lang="pt-BR" sz="1200">
                <a:solidFill>
                  <a:srgbClr val="0A5496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Guia para personalizar os tipos de reunião. Reinvente as suas assembleias gerais. Ideias para aumentar o envolvimento. Ideias para o programa de reuniões de clube. Divulgue as reuniões e eventos para o público.</a:t>
            </a:r>
          </a:p>
          <a:p>
            <a:pPr algn="l"/>
            <a:endParaRPr lang="en-US" sz="1200" kern="0" dirty="0">
              <a:solidFill>
                <a:srgbClr val="0A5496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sz="1200">
                <a:solidFill>
                  <a:srgbClr val="0A5496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e-Books: Presidente/vice-presidente de clube, secretário, tesoureiro, assessor do quadro associativo, assessor de serviços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sz="1200" kern="0" dirty="0">
              <a:solidFill>
                <a:srgbClr val="0A5496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sz="1200">
                <a:solidFill>
                  <a:srgbClr val="0A5496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Planeje o sucesso do seu clube!: Guia e PowerPoint disponíveis para ajudar o clube a</a:t>
            </a:r>
            <a:r>
              <a:rPr lang="pt-BR"/>
              <a:t> descobrir os pontos fortes do seu clube, maneiras de melhorar e novas oportunidades que ajudarão o clube a crescer e prosperar! Os formulários de planejamento ajudam a desenvolver uma visão, avaliar as necessidades do clube e organizar um plano para uma implementação bem-sucedida.  </a:t>
            </a:r>
          </a:p>
          <a:p>
            <a:pPr algn="l"/>
            <a:endParaRPr lang="en-US" sz="1200" kern="0" dirty="0">
              <a:solidFill>
                <a:srgbClr val="0A5496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68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04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30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02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64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Desenvolva três Metas SMART para cada avaliação.  </a:t>
            </a:r>
          </a:p>
          <a:p>
            <a:endParaRPr lang="en-US" sz="12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pt-BR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Vamos discutir um pouco as metas e desenvolver três Metas SMART para cada avaliação.  </a:t>
            </a:r>
            <a:r>
              <a:rPr lang="pt-BR" sz="12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Verifique</a:t>
            </a:r>
            <a:r>
              <a:rPr lang="pt-BR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ocasionalmente para ter certeza que cada avaliação esteja sendo discutida de forma produtiva.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06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Vamos reportar as suas metas.  Vamos compartilhar 3 metas de cada grupo.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94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6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As mudanças são importantes para todos os clubes.  Ao compreenderem o funcionamento vigente, identificarem as áreas que possam ser aprimoradas e tomarem medidas para que se alcance as metas, todos os clubes podem ser ainda melhores!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pt-BR"/>
              <a:t>As quatro áreas são: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pt-BR"/>
              <a:t>Rejuvenescer o clube com novos associados</a:t>
            </a:r>
          </a:p>
          <a:p>
            <a:pPr marL="228600" indent="-228600">
              <a:buAutoNum type="arabicPeriod"/>
            </a:pPr>
            <a:r>
              <a:rPr lang="pt-BR"/>
              <a:t>Revitalizar o clube com novas oportunidades de serviço</a:t>
            </a:r>
          </a:p>
          <a:p>
            <a:pPr marL="228600" indent="-228600">
              <a:buAutoNum type="arabicPeriod"/>
            </a:pPr>
            <a:r>
              <a:rPr lang="pt-BR"/>
              <a:t>Destacar-se no desenvolvimento de liderança e funcionamento do clube</a:t>
            </a:r>
          </a:p>
          <a:p>
            <a:pPr marL="228600" indent="-228600">
              <a:buAutoNum type="arabicPeriod"/>
            </a:pPr>
            <a:r>
              <a:rPr lang="pt-BR"/>
              <a:t>Compartilhar as realizações do clube com a comunidade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83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03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Vamos reportar as suas metas.  Vamos compartilhar 3 metas de cada grupo.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15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09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Lions International oferece muitas ferramentas e recursos aos clubes.  Visite a página de Melhoria da Qualidade dos Clubes e junte-se ao Grupo de Melhoria da Qualidade dos Clubes no Facebook.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881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Peça a voluntários para declararem a coisa mais importante que descobriram durante o workshop.  </a:t>
            </a:r>
          </a:p>
          <a:p>
            <a:endParaRPr lang="en-US" dirty="0"/>
          </a:p>
          <a:p>
            <a:r>
              <a:rPr lang="pt-BR" dirty="0"/>
              <a:t>Após a discussão, reúna as declarações deles e faça uma recapitulação.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88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clubes que se destacam em serviços comunitários, aumento de associados, excelência organizacional e comunicações podem se qualificar para os Prêmios de Excelência de grande prestígio.  Use as qualificações descritas no formulário do Prêmio de Excelência de Clube como seu roteiro para alcançar excelência. </a:t>
            </a:r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Agradeça ao grupo por ter vindo</a:t>
            </a:r>
          </a:p>
        </p:txBody>
      </p:sp>
    </p:spTree>
    <p:extLst>
      <p:ext uri="{BB962C8B-B14F-4D97-AF65-F5344CB8AC3E}">
        <p14:creationId xmlns:p14="http://schemas.microsoft.com/office/powerpoint/2010/main" val="1448102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Cada avaliação foi elaborada para ajudar a identificar áreas que possam ser melhoradas. </a:t>
            </a:r>
          </a:p>
          <a:p>
            <a:endParaRPr lang="en-US" dirty="0"/>
          </a:p>
          <a:p>
            <a:r>
              <a:rPr lang="pt-BR"/>
              <a:t>As avaliações: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b="1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Ajudam a focar o pensamento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b="1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Guiam as discussões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b="1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Encorajam a exploração de recursos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b="1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O processo pode ser concluído individualmente ou em grupo</a:t>
            </a:r>
          </a:p>
          <a:p>
            <a:endParaRPr lang="en-US" dirty="0"/>
          </a:p>
          <a:p>
            <a:r>
              <a:rPr lang="pt-BR"/>
              <a:t>Neste momento, vamos formar pequenos grupos e concluir ou analisar as avaliações.  O que você vai descobrir?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56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42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8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6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0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79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0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283212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914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45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2368223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6191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69680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9836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0126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4566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41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77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3391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66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196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76859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34419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515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83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392889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487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6122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14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69433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036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6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46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32579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96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8986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62094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80" r:id="rId11"/>
    <p:sldLayoutId id="2147483875" r:id="rId12"/>
    <p:sldLayoutId id="2147483878" r:id="rId13"/>
    <p:sldLayoutId id="2147483879" r:id="rId14"/>
    <p:sldLayoutId id="2147483876" r:id="rId15"/>
    <p:sldLayoutId id="2147483928" r:id="rId16"/>
    <p:sldLayoutId id="2147483929" r:id="rId17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7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pt/resources-for-members/resource-center/improving-club-quality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facebook.com/groups/317754885360703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clubexcellenceaward@lionsclubs.org" TargetMode="Externa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1C1F519D-AEA0-1222-796C-C7F5AF3F47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91000"/>
                </a:srgbClr>
              </a:gs>
              <a:gs pos="100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02E5F8EC-AC8C-477E-E48D-EC8391DC3483}"/>
              </a:ext>
            </a:extLst>
          </p:cNvPr>
          <p:cNvSpPr/>
          <p:nvPr/>
        </p:nvSpPr>
        <p:spPr>
          <a:xfrm>
            <a:off x="919814" y="41148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95657C42-33D9-96EF-2E40-90CACC9BFA29}"/>
              </a:ext>
            </a:extLst>
          </p:cNvPr>
          <p:cNvSpPr txBox="1">
            <a:spLocks/>
          </p:cNvSpPr>
          <p:nvPr/>
        </p:nvSpPr>
        <p:spPr>
          <a:xfrm>
            <a:off x="762000" y="2676564"/>
            <a:ext cx="4648200" cy="120248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/>
              <a:t>Iniciativa para a Qualidade do Clube</a:t>
            </a:r>
          </a:p>
        </p:txBody>
      </p:sp>
      <p:pic>
        <p:nvPicPr>
          <p:cNvPr id="6" name="Emblem - White" descr="lionlogo_white.eps">
            <a:extLst>
              <a:ext uri="{FF2B5EF4-FFF2-40B4-BE49-F238E27FC236}">
                <a16:creationId xmlns:a16="http://schemas.microsoft.com/office/drawing/2014/main" id="{D3D9C50E-6A78-108D-7559-C3CCF4451F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97166"/>
            <a:ext cx="1172364" cy="1143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BC41A-6AB2-1125-18F8-366F95A5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137" y="684963"/>
            <a:ext cx="4265920" cy="54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1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0233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-7265" y="550843"/>
            <a:ext cx="12358930" cy="66835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3000" dirty="0">
                <a:solidFill>
                  <a:srgbClr val="00338D"/>
                </a:solidFill>
              </a:rPr>
              <a:t>Recursos: revitalizar o clube com novas oportunidades de serviço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887F161C-D5E3-B22A-7687-A3B3B0D1BCA7}"/>
              </a:ext>
            </a:extLst>
          </p:cNvPr>
          <p:cNvSpPr txBox="1">
            <a:spLocks/>
          </p:cNvSpPr>
          <p:nvPr/>
        </p:nvSpPr>
        <p:spPr>
          <a:xfrm>
            <a:off x="3878130" y="1537639"/>
            <a:ext cx="4503870" cy="671287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3200" dirty="0">
                <a:solidFill>
                  <a:srgbClr val="00338D"/>
                </a:solidFill>
              </a:rPr>
              <a:t>A Jornada de Serviços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83C322-63F3-3DFF-52E3-9A4F3A6E6D4B}"/>
              </a:ext>
            </a:extLst>
          </p:cNvPr>
          <p:cNvGrpSpPr/>
          <p:nvPr/>
        </p:nvGrpSpPr>
        <p:grpSpPr>
          <a:xfrm>
            <a:off x="256702" y="2429249"/>
            <a:ext cx="11808512" cy="1727871"/>
            <a:chOff x="217631" y="709793"/>
            <a:chExt cx="11808512" cy="172787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25949D-FABB-88F7-E346-7F8A5F547672}"/>
                </a:ext>
              </a:extLst>
            </p:cNvPr>
            <p:cNvSpPr txBox="1"/>
            <p:nvPr/>
          </p:nvSpPr>
          <p:spPr>
            <a:xfrm>
              <a:off x="4507775" y="1852448"/>
              <a:ext cx="1553291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8CC63F"/>
                  </a:solidFill>
                  <a:ea typeface="Open Sans" charset="0"/>
                  <a:cs typeface="Open Sans" charset="0"/>
                </a:rPr>
                <a:t>MEIO AMBIENTE</a:t>
              </a:r>
              <a:br>
                <a:rPr lang="pt-BR" sz="1600" b="1" dirty="0">
                  <a:solidFill>
                    <a:srgbClr val="8CC63F"/>
                  </a:solidFill>
                  <a:ea typeface="Open Sans" charset="0"/>
                  <a:cs typeface="Open Sans" charset="0"/>
                </a:rPr>
              </a:br>
              <a:endParaRPr lang="pt-BR" sz="1600" b="1" dirty="0">
                <a:solidFill>
                  <a:srgbClr val="8CC63F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446040-1C51-B858-2D2C-541C42B5EF61}"/>
                </a:ext>
              </a:extLst>
            </p:cNvPr>
            <p:cNvSpPr txBox="1"/>
            <p:nvPr/>
          </p:nvSpPr>
          <p:spPr>
            <a:xfrm>
              <a:off x="7596389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t-BR" sz="1600" b="1">
                  <a:solidFill>
                    <a:srgbClr val="F26A2C"/>
                  </a:solidFill>
                  <a:ea typeface="Open Sans" charset="0"/>
                  <a:cs typeface="Open Sans" charset="0"/>
                </a:rPr>
                <a:t>FOME</a:t>
              </a:r>
              <a:br>
                <a:rPr lang="pt-BR" sz="1600" b="1">
                  <a:solidFill>
                    <a:srgbClr val="F26A2C"/>
                  </a:solidFill>
                  <a:ea typeface="Open Sans" charset="0"/>
                  <a:cs typeface="Open Sans" charset="0"/>
                </a:rPr>
              </a:br>
              <a:endParaRPr lang="pt-BR" sz="1600" b="1">
                <a:solidFill>
                  <a:srgbClr val="F26A2C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011712-9146-81BB-19E5-7A3B6D7889D6}"/>
                </a:ext>
              </a:extLst>
            </p:cNvPr>
            <p:cNvSpPr txBox="1"/>
            <p:nvPr/>
          </p:nvSpPr>
          <p:spPr>
            <a:xfrm>
              <a:off x="9112143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t-BR" sz="1600" b="1">
                  <a:solidFill>
                    <a:srgbClr val="6A205F"/>
                  </a:solidFill>
                  <a:ea typeface="Open Sans" charset="0"/>
                  <a:cs typeface="Open Sans" charset="0"/>
                </a:rPr>
                <a:t>VISÃO</a:t>
              </a:r>
              <a:br>
                <a:rPr lang="pt-BR" sz="1600" b="1">
                  <a:solidFill>
                    <a:srgbClr val="6A205F"/>
                  </a:solidFill>
                  <a:ea typeface="Open Sans" charset="0"/>
                  <a:cs typeface="Open Sans" charset="0"/>
                </a:rPr>
              </a:br>
              <a:endParaRPr lang="pt-BR" sz="1600" b="1">
                <a:solidFill>
                  <a:srgbClr val="6A205F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9F8FCB-B003-62B8-F8E5-17FC6241A921}"/>
                </a:ext>
              </a:extLst>
            </p:cNvPr>
            <p:cNvSpPr txBox="1"/>
            <p:nvPr/>
          </p:nvSpPr>
          <p:spPr>
            <a:xfrm>
              <a:off x="217631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t-BR" sz="1600" b="1">
                  <a:solidFill>
                    <a:srgbClr val="F0C217"/>
                  </a:solidFill>
                  <a:ea typeface="Open Sans" charset="0"/>
                  <a:cs typeface="Open Sans" charset="0"/>
                </a:rPr>
                <a:t>CÂNCER </a:t>
              </a:r>
            </a:p>
            <a:p>
              <a:pPr algn="ctr"/>
              <a:r>
                <a:rPr lang="pt-BR" sz="1600" b="1">
                  <a:solidFill>
                    <a:srgbClr val="F0C217"/>
                  </a:solidFill>
                  <a:ea typeface="Open Sans" charset="0"/>
                  <a:cs typeface="Open Sans" charset="0"/>
                </a:rPr>
                <a:t>INFANTIL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288F4CF-C92A-D3E4-E1A5-CF81F3DF6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691" y="709793"/>
              <a:ext cx="1128140" cy="1143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01190F-E97E-A7C6-F476-956BB97B9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0740" y="709793"/>
              <a:ext cx="1103880" cy="1143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8544E49-D4C4-D25A-52BA-9CB4C1174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9495" y="709793"/>
              <a:ext cx="1270138" cy="1143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3E1A09-9B87-6FC3-AF33-985F1A2F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9326" y="709793"/>
              <a:ext cx="1147013" cy="1143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7CAC8A-FBAD-6825-2C03-04AC40F978C4}"/>
                </a:ext>
              </a:extLst>
            </p:cNvPr>
            <p:cNvSpPr txBox="1"/>
            <p:nvPr/>
          </p:nvSpPr>
          <p:spPr>
            <a:xfrm>
              <a:off x="1689891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t-BR" sz="1600" b="1">
                  <a:solidFill>
                    <a:srgbClr val="0774AF"/>
                  </a:solidFill>
                  <a:ea typeface="Open Sans" charset="0"/>
                  <a:cs typeface="Open Sans" charset="0"/>
                </a:rPr>
                <a:t>DIABETES</a:t>
              </a:r>
              <a:br>
                <a:rPr lang="pt-BR" sz="1200" b="1">
                  <a:solidFill>
                    <a:schemeClr val="tx2"/>
                  </a:solidFill>
                  <a:ea typeface="Open Sans" charset="0"/>
                  <a:cs typeface="Open Sans" charset="0"/>
                </a:rPr>
              </a:br>
              <a:endParaRPr lang="pt-BR" sz="1200" b="1">
                <a:solidFill>
                  <a:schemeClr val="tx2"/>
                </a:solidFill>
                <a:ea typeface="Open Sans" charset="0"/>
                <a:cs typeface="Open Sans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2C9F8B5-12A7-2766-3C8B-CB9BBDB36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510" y="709793"/>
              <a:ext cx="1155048" cy="1143000"/>
            </a:xfrm>
            <a:prstGeom prst="rect">
              <a:avLst/>
            </a:prstGeom>
          </p:spPr>
        </p:pic>
        <p:pic>
          <p:nvPicPr>
            <p:cNvPr id="35" name="Picture 34" descr="A blue and purple circle with a cloud and lightning bolt&#10;&#10;Description automatically generated">
              <a:extLst>
                <a:ext uri="{FF2B5EF4-FFF2-40B4-BE49-F238E27FC236}">
                  <a16:creationId xmlns:a16="http://schemas.microsoft.com/office/drawing/2014/main" id="{24347B44-DE76-1E8D-6E91-4F6740236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4237" y="709793"/>
              <a:ext cx="1130824" cy="1143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2FA2D7-C012-1465-F542-2BB370733B6C}"/>
                </a:ext>
              </a:extLst>
            </p:cNvPr>
            <p:cNvSpPr txBox="1"/>
            <p:nvPr/>
          </p:nvSpPr>
          <p:spPr>
            <a:xfrm>
              <a:off x="3032026" y="1852448"/>
              <a:ext cx="1682662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00339A"/>
                  </a:solidFill>
                  <a:ea typeface="Open Sans" charset="0"/>
                  <a:cs typeface="Open Sans" charset="0"/>
                </a:rPr>
                <a:t>SOCORRO APÓS CATÁSTROFES</a:t>
              </a:r>
            </a:p>
          </p:txBody>
        </p:sp>
        <p:pic>
          <p:nvPicPr>
            <p:cNvPr id="38" name="Picture 37" descr="A group of people holding hands&#10;&#10;Description automatically generated">
              <a:extLst>
                <a:ext uri="{FF2B5EF4-FFF2-40B4-BE49-F238E27FC236}">
                  <a16:creationId xmlns:a16="http://schemas.microsoft.com/office/drawing/2014/main" id="{C77DE890-28EA-C7FB-D471-47C59CFCE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24026" y="709793"/>
              <a:ext cx="1130824" cy="1143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7695BCC-5A0B-A14A-B07E-549C41D6FED4}"/>
                </a:ext>
              </a:extLst>
            </p:cNvPr>
            <p:cNvSpPr txBox="1"/>
            <p:nvPr/>
          </p:nvSpPr>
          <p:spPr>
            <a:xfrm>
              <a:off x="10563103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t-BR" sz="1600" b="1">
                  <a:solidFill>
                    <a:srgbClr val="10A0A0"/>
                  </a:solidFill>
                  <a:ea typeface="Open Sans" charset="0"/>
                  <a:cs typeface="Open Sans" charset="0"/>
                </a:rPr>
                <a:t>JUVENTUDE</a:t>
              </a:r>
              <a:br>
                <a:rPr lang="pt-BR" sz="1600" b="1">
                  <a:solidFill>
                    <a:srgbClr val="10A0A0"/>
                  </a:solidFill>
                  <a:ea typeface="Open Sans" charset="0"/>
                  <a:cs typeface="Open Sans" charset="0"/>
                </a:rPr>
              </a:br>
              <a:endParaRPr lang="pt-BR" sz="1600" b="1">
                <a:solidFill>
                  <a:srgbClr val="10A0A0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1BD86A6-ACB8-EA7B-0D20-6E8B0539156B}"/>
                </a:ext>
              </a:extLst>
            </p:cNvPr>
            <p:cNvSpPr txBox="1"/>
            <p:nvPr/>
          </p:nvSpPr>
          <p:spPr>
            <a:xfrm>
              <a:off x="6094533" y="1852448"/>
              <a:ext cx="1592247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t-BR" sz="1600" b="1">
                  <a:solidFill>
                    <a:srgbClr val="C00000"/>
                  </a:solidFill>
                  <a:ea typeface="Open Sans" charset="0"/>
                  <a:cs typeface="Open Sans" charset="0"/>
                </a:rPr>
                <a:t>CAUSAS HUMANITÁRIAS</a:t>
              </a:r>
              <a:br>
                <a:rPr lang="pt-BR" sz="1600" b="1">
                  <a:solidFill>
                    <a:srgbClr val="C00000"/>
                  </a:solidFill>
                  <a:ea typeface="Open Sans" charset="0"/>
                  <a:cs typeface="Open Sans" charset="0"/>
                </a:rPr>
              </a:br>
              <a:endParaRPr lang="pt-BR" sz="1600" b="1">
                <a:solidFill>
                  <a:srgbClr val="C00000"/>
                </a:solidFill>
                <a:ea typeface="Open Sans" charset="0"/>
                <a:cs typeface="Open Sans" charset="0"/>
              </a:endParaRPr>
            </a:p>
          </p:txBody>
        </p:sp>
        <p:pic>
          <p:nvPicPr>
            <p:cNvPr id="47" name="Picture 46" descr="A close-up of a logo&#10;&#10;Description automatically generated">
              <a:extLst>
                <a:ext uri="{FF2B5EF4-FFF2-40B4-BE49-F238E27FC236}">
                  <a16:creationId xmlns:a16="http://schemas.microsoft.com/office/drawing/2014/main" id="{153C02EB-167F-F5E2-96E0-39C91473D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10299" y="709793"/>
              <a:ext cx="1231510" cy="1143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252E41D-45D9-BF85-F12B-809BF0E149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73" y="4402211"/>
            <a:ext cx="6202257" cy="1447721"/>
          </a:xfrm>
          <a:prstGeom prst="rect">
            <a:avLst/>
          </a:prstGeom>
          <a:ln w="25400">
            <a:solidFill>
              <a:srgbClr val="0D224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15FD42-D08D-C47E-86A9-552C73756B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9803" y="4942218"/>
            <a:ext cx="5771324" cy="1710438"/>
          </a:xfrm>
          <a:prstGeom prst="rect">
            <a:avLst/>
          </a:prstGeom>
          <a:ln w="25400">
            <a:solidFill>
              <a:srgbClr val="0D2240"/>
            </a:solidFill>
          </a:ln>
        </p:spPr>
      </p:pic>
    </p:spTree>
    <p:extLst>
      <p:ext uri="{BB962C8B-B14F-4D97-AF65-F5344CB8AC3E}">
        <p14:creationId xmlns:p14="http://schemas.microsoft.com/office/powerpoint/2010/main" val="210587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pt-BR" b="1">
                <a:solidFill>
                  <a:schemeClr val="bg1"/>
                </a:solidFill>
                <a:latin typeface="Arial"/>
                <a:cs typeface="Arial"/>
              </a:rPr>
              <a:t>Avaliação 3</a:t>
            </a:r>
            <a:r>
              <a:rPr lang="pt-BR">
                <a:solidFill>
                  <a:schemeClr val="bg1"/>
                </a:solidFill>
                <a:latin typeface="Arial"/>
                <a:cs typeface="Arial"/>
              </a:rPr>
              <a:t>                                               </a:t>
            </a:r>
            <a:r>
              <a:rPr lang="pt-BR" sz="2000" b="0" i="1">
                <a:solidFill>
                  <a:schemeClr val="bg1"/>
                </a:solidFill>
                <a:latin typeface="Arial"/>
                <a:cs typeface="Arial"/>
              </a:rPr>
              <a:t>Destacar-se no desenvolvimento de liderança e funcionamento do clube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382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Conclua a Avaliação na página 6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21E42D9-BC96-F726-FAF4-8B815896EEF5}"/>
              </a:ext>
            </a:extLst>
          </p:cNvPr>
          <p:cNvSpPr txBox="1">
            <a:spLocks/>
          </p:cNvSpPr>
          <p:nvPr/>
        </p:nvSpPr>
        <p:spPr>
          <a:xfrm>
            <a:off x="367175" y="3335182"/>
            <a:ext cx="6625087" cy="312862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/>
            <a:r>
              <a:rPr lang="pt-BR">
                <a:solidFill>
                  <a:schemeClr val="bg1"/>
                </a:solidFill>
              </a:rPr>
              <a:t>O clube incentiva todos os associados a buscarem posições de liderança</a:t>
            </a:r>
          </a:p>
          <a:p>
            <a:pPr marL="285750" indent="-285750"/>
            <a:endParaRPr lang="en-US" kern="0" dirty="0">
              <a:solidFill>
                <a:schemeClr val="bg1"/>
              </a:solidFill>
            </a:endParaRPr>
          </a:p>
          <a:p>
            <a:pPr marL="285750" indent="-285750"/>
            <a:r>
              <a:rPr lang="pt-BR">
                <a:solidFill>
                  <a:schemeClr val="bg1"/>
                </a:solidFill>
              </a:rPr>
              <a:t>Os dirigentes do clube mantêm os associados informados sobre as decisões do clube</a:t>
            </a:r>
          </a:p>
          <a:p>
            <a:pPr marL="285750" indent="-285750"/>
            <a:endParaRPr lang="en-US" kern="0" dirty="0">
              <a:solidFill>
                <a:schemeClr val="bg1"/>
              </a:solidFill>
            </a:endParaRPr>
          </a:p>
          <a:p>
            <a:pPr marL="285750" indent="-285750"/>
            <a:r>
              <a:rPr lang="pt-BR">
                <a:solidFill>
                  <a:schemeClr val="bg1"/>
                </a:solidFill>
              </a:rPr>
              <a:t>Os associados sentem-se envolvidos e que o tempo deles esteja sendo bem utilizado</a:t>
            </a:r>
          </a:p>
          <a:p>
            <a:pPr marL="285750" indent="-285750"/>
            <a:endParaRPr lang="en-US" kern="0" dirty="0">
              <a:solidFill>
                <a:schemeClr val="bg1"/>
              </a:solidFill>
            </a:endParaRPr>
          </a:p>
          <a:p>
            <a:pPr marL="285750" indent="-285750"/>
            <a:r>
              <a:rPr lang="pt-BR">
                <a:solidFill>
                  <a:schemeClr val="bg1"/>
                </a:solidFill>
              </a:rPr>
              <a:t>Os associados estão satisfeitos com a forma da qual o clube é gerenciado</a:t>
            </a:r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95837-1F85-6C4B-5D9C-25163FEA9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1" b="11121"/>
          <a:stretch/>
        </p:blipFill>
        <p:spPr>
          <a:xfrm>
            <a:off x="7093691" y="2000319"/>
            <a:ext cx="4796287" cy="28573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925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7197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Conclua a Avaliação do Associado do Clube nas páginas 6 e 7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CD333A46-F428-2A4C-0F71-311084E641FA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pt-BR" b="1">
                <a:solidFill>
                  <a:schemeClr val="bg1"/>
                </a:solidFill>
                <a:latin typeface="Arial"/>
                <a:cs typeface="Arial"/>
              </a:rPr>
              <a:t>Avaliação 3</a:t>
            </a:r>
            <a:r>
              <a:rPr lang="pt-BR">
                <a:solidFill>
                  <a:schemeClr val="bg1"/>
                </a:solidFill>
                <a:latin typeface="Arial"/>
                <a:cs typeface="Arial"/>
              </a:rPr>
              <a:t>                                               </a:t>
            </a:r>
            <a:r>
              <a:rPr lang="pt-BR" sz="2000" b="0" i="1">
                <a:solidFill>
                  <a:schemeClr val="bg1"/>
                </a:solidFill>
                <a:latin typeface="Arial"/>
                <a:cs typeface="Arial"/>
              </a:rPr>
              <a:t>Destacar-se no desenvolvimento de liderança e funcionamento do clube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509628-E144-E5BE-A868-30C2A89D29E7}"/>
              </a:ext>
            </a:extLst>
          </p:cNvPr>
          <p:cNvSpPr txBox="1">
            <a:spLocks/>
          </p:cNvSpPr>
          <p:nvPr/>
        </p:nvSpPr>
        <p:spPr bwMode="auto">
          <a:xfrm>
            <a:off x="1903476" y="3145665"/>
            <a:ext cx="8382000" cy="36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tem perguntas a respeito do funcionamento do clube?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melhorias poderiam ser feitas nas reuniões do clube?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mudanças fariam a sua participação mais significativa?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 conflito dentro do clube?</a:t>
            </a:r>
          </a:p>
          <a:p>
            <a:pPr marL="0" indent="0">
              <a:buNone/>
            </a:pPr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clube precisa intensificar a comunicação entre os associados?</a:t>
            </a:r>
          </a:p>
          <a:p>
            <a:pPr marL="0" indent="0">
              <a:buNone/>
            </a:pPr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você pudesse mudar alguma coisa, o que seria?  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51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-15733" y="623603"/>
            <a:ext cx="12199265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500" dirty="0">
                <a:solidFill>
                  <a:srgbClr val="00338D"/>
                </a:solidFill>
              </a:rPr>
              <a:t>Recursos: Ferramentas disponíveis para a qualidade e funcionamento do clube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D43157-9E7F-685F-2EED-79AA028CA6DF}"/>
              </a:ext>
            </a:extLst>
          </p:cNvPr>
          <p:cNvGrpSpPr/>
          <p:nvPr/>
        </p:nvGrpSpPr>
        <p:grpSpPr>
          <a:xfrm>
            <a:off x="206630" y="2102249"/>
            <a:ext cx="1564866" cy="3449892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C0BF70-9B37-AEFA-5CEB-7050F549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CCEF9E-98B6-5D25-A7EF-8763BEE31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42D95A3-81F8-D35A-FB33-741843CC7965}"/>
              </a:ext>
            </a:extLst>
          </p:cNvPr>
          <p:cNvSpPr txBox="1"/>
          <p:nvPr/>
        </p:nvSpPr>
        <p:spPr>
          <a:xfrm>
            <a:off x="152400" y="5729205"/>
            <a:ext cx="1561793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D2240"/>
                </a:solidFill>
                <a:cs typeface="Arial" panose="020B0604020202020204" pitchFamily="34" charset="0"/>
              </a:rPr>
              <a:t>Estatuto e Regulamentos Padrão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128243-2DD8-6B43-E7C9-FC5DE4B473BE}"/>
              </a:ext>
            </a:extLst>
          </p:cNvPr>
          <p:cNvSpPr txBox="1"/>
          <p:nvPr/>
        </p:nvSpPr>
        <p:spPr>
          <a:xfrm>
            <a:off x="2401288" y="5207305"/>
            <a:ext cx="2780312" cy="34483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D2240"/>
                </a:solidFill>
                <a:cs typeface="Arial" panose="020B0604020202020204" pitchFamily="34" charset="0"/>
              </a:rPr>
              <a:t>O seu clube, a sua maneira!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EB382-3B57-941F-BD1D-DBF1A09D0F19}"/>
              </a:ext>
            </a:extLst>
          </p:cNvPr>
          <p:cNvSpPr txBox="1"/>
          <p:nvPr/>
        </p:nvSpPr>
        <p:spPr>
          <a:xfrm>
            <a:off x="6114556" y="5961358"/>
            <a:ext cx="2038844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D2240"/>
                </a:solidFill>
                <a:cs typeface="Arial" panose="020B0604020202020204" pitchFamily="34" charset="0"/>
              </a:rPr>
              <a:t>e-Books para cada dirigente de clube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A72AF1-702D-3BE8-CB68-4EADD29A13E0}"/>
              </a:ext>
            </a:extLst>
          </p:cNvPr>
          <p:cNvSpPr txBox="1"/>
          <p:nvPr/>
        </p:nvSpPr>
        <p:spPr>
          <a:xfrm>
            <a:off x="8915400" y="5376583"/>
            <a:ext cx="31242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D2240"/>
                </a:solidFill>
                <a:cs typeface="Arial" panose="020B0604020202020204" pitchFamily="34" charset="0"/>
              </a:rPr>
              <a:t>Ferramentas para planejamento e definição de metas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9E7FA0-7F21-CE98-BE61-465BDFAA9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284" y="2316973"/>
            <a:ext cx="2602432" cy="3362883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F638D1-26A8-368A-B275-2526096C8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288" y="1679860"/>
            <a:ext cx="2602432" cy="3345984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0C2D12-8926-0545-0B07-17A55CC74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3280" y="1747558"/>
            <a:ext cx="2601475" cy="3362883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554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pt-BR" b="1">
                <a:solidFill>
                  <a:schemeClr val="bg1"/>
                </a:solidFill>
                <a:latin typeface="Arial"/>
                <a:cs typeface="Arial"/>
              </a:rPr>
              <a:t>Avaliação 4</a:t>
            </a:r>
            <a:r>
              <a:rPr lang="pt-BR">
                <a:solidFill>
                  <a:schemeClr val="bg1"/>
                </a:solidFill>
                <a:latin typeface="Arial"/>
                <a:cs typeface="Arial"/>
              </a:rPr>
              <a:t>                                           </a:t>
            </a:r>
            <a:r>
              <a:rPr lang="pt-BR" sz="2000" b="0" i="1">
                <a:solidFill>
                  <a:schemeClr val="bg1"/>
                </a:solidFill>
                <a:latin typeface="Arial"/>
                <a:cs typeface="Arial"/>
              </a:rPr>
              <a:t>Compartilhar as realizações do clube com a comunidade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2" y="2404970"/>
            <a:ext cx="4606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Conclua a Avaliação nas páginas 8 e 9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AADF3D-BA6B-77EB-6314-B8514FD03BF2}"/>
              </a:ext>
            </a:extLst>
          </p:cNvPr>
          <p:cNvSpPr txBox="1">
            <a:spLocks/>
          </p:cNvSpPr>
          <p:nvPr/>
        </p:nvSpPr>
        <p:spPr bwMode="auto">
          <a:xfrm>
            <a:off x="310489" y="3421890"/>
            <a:ext cx="7029450" cy="25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Como a comunidade vê o clube, positiva e negativamente</a:t>
            </a: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Exposição aos líderes comunitários</a:t>
            </a: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Conexões com a mídia local e social</a:t>
            </a:r>
          </a:p>
          <a:p>
            <a:endParaRPr lang="en-US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Eficácia das comunicações internas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04EF68-A975-72F0-8DAF-502D646A8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73" y="2286000"/>
            <a:ext cx="3813247" cy="2859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887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6282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Conclua a Avaliação do Associado do Clube nas páginas 8 e 9 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CD333A46-F428-2A4C-0F71-311084E641FA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pt-BR" b="1">
                <a:solidFill>
                  <a:schemeClr val="bg1"/>
                </a:solidFill>
                <a:latin typeface="Arial"/>
                <a:cs typeface="Arial"/>
              </a:rPr>
              <a:t>Avaliação 4</a:t>
            </a:r>
            <a:r>
              <a:rPr lang="pt-BR">
                <a:solidFill>
                  <a:schemeClr val="bg1"/>
                </a:solidFill>
                <a:latin typeface="Arial"/>
                <a:cs typeface="Arial"/>
              </a:rPr>
              <a:t>                                           </a:t>
            </a:r>
            <a:r>
              <a:rPr lang="pt-BR" sz="2000" b="0" i="1">
                <a:solidFill>
                  <a:schemeClr val="bg1"/>
                </a:solidFill>
                <a:latin typeface="Arial"/>
                <a:cs typeface="Arial"/>
              </a:rPr>
              <a:t>Compartilhar as realizações do clube com a comunidade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02AD24D1-5AEE-8F0D-76B2-A7576A9B01C4}"/>
              </a:ext>
            </a:extLst>
          </p:cNvPr>
          <p:cNvSpPr txBox="1">
            <a:spLocks/>
          </p:cNvSpPr>
          <p:nvPr/>
        </p:nvSpPr>
        <p:spPr bwMode="auto">
          <a:xfrm>
            <a:off x="1903476" y="3810000"/>
            <a:ext cx="8382000" cy="177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as pessoas da nossa comunidade veem o nosso clube?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o clube pode fazer para reformular a opinião pública a respeito de Lions e aumentar nossa exposição?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37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-7266" y="623603"/>
            <a:ext cx="12190798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950" dirty="0">
                <a:solidFill>
                  <a:srgbClr val="00338D"/>
                </a:solidFill>
              </a:rPr>
              <a:t>Recursos: Ferramentas disponíveis para relações públicas e mídia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B6A713-F77E-11B8-FCF3-57BC8BD1A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034" y="1576564"/>
            <a:ext cx="3385351" cy="2438400"/>
          </a:xfrm>
          <a:prstGeom prst="rect">
            <a:avLst/>
          </a:prstGeom>
          <a:ln w="22225">
            <a:solidFill>
              <a:srgbClr val="0D2240"/>
            </a:solidFill>
          </a:ln>
        </p:spPr>
      </p:pic>
      <p:pic>
        <p:nvPicPr>
          <p:cNvPr id="19" name="Picture 18" descr="A blue circle with a white f in it&#10;&#10;Description automatically generated">
            <a:extLst>
              <a:ext uri="{FF2B5EF4-FFF2-40B4-BE49-F238E27FC236}">
                <a16:creationId xmlns:a16="http://schemas.microsoft.com/office/drawing/2014/main" id="{AC94CC78-5759-13A6-0978-2021B045F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832" y="1576564"/>
            <a:ext cx="1354689" cy="852143"/>
          </a:xfrm>
          <a:prstGeom prst="rect">
            <a:avLst/>
          </a:prstGeom>
        </p:spPr>
      </p:pic>
      <p:pic>
        <p:nvPicPr>
          <p:cNvPr id="20" name="Picture 19" descr="A black and white x&#10;&#10;Description automatically generated">
            <a:extLst>
              <a:ext uri="{FF2B5EF4-FFF2-40B4-BE49-F238E27FC236}">
                <a16:creationId xmlns:a16="http://schemas.microsoft.com/office/drawing/2014/main" id="{EAD47F32-BBE0-1208-9B58-A222DEBD2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829" y="1576564"/>
            <a:ext cx="1321856" cy="831490"/>
          </a:xfrm>
          <a:prstGeom prst="rect">
            <a:avLst/>
          </a:prstGeom>
        </p:spPr>
      </p:pic>
      <p:pic>
        <p:nvPicPr>
          <p:cNvPr id="21" name="Picture 20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6CB174C-848C-ED56-A001-A5451F149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523" y="1592781"/>
            <a:ext cx="727412" cy="727412"/>
          </a:xfrm>
          <a:prstGeom prst="rect">
            <a:avLst/>
          </a:prstGeom>
        </p:spPr>
      </p:pic>
      <p:pic>
        <p:nvPicPr>
          <p:cNvPr id="23" name="Picture 22" descr="A red circle with a white circle and a white circle with a white circle and a white circle with a white circle and a white circle with a white circle and a red circle with a white circle&#10;&#10;Description automatically generated">
            <a:extLst>
              <a:ext uri="{FF2B5EF4-FFF2-40B4-BE49-F238E27FC236}">
                <a16:creationId xmlns:a16="http://schemas.microsoft.com/office/drawing/2014/main" id="{AC781579-8F92-AD94-E528-7DCE9A7E1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0574" y="1484267"/>
            <a:ext cx="944440" cy="944440"/>
          </a:xfrm>
          <a:prstGeom prst="rect">
            <a:avLst/>
          </a:prstGeom>
        </p:spPr>
      </p:pic>
      <p:pic>
        <p:nvPicPr>
          <p:cNvPr id="25" name="Picture 24" descr="A black and white line art of a envelope with a letter&#10;&#10;Description automatically generated">
            <a:extLst>
              <a:ext uri="{FF2B5EF4-FFF2-40B4-BE49-F238E27FC236}">
                <a16:creationId xmlns:a16="http://schemas.microsoft.com/office/drawing/2014/main" id="{508AF769-9A5F-E5D8-FE2D-3E565B3EE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8503" y="1390005"/>
            <a:ext cx="1066800" cy="10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57574-8A79-CE53-70F3-02A2DAE9D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966" y="1860903"/>
            <a:ext cx="3048430" cy="3930297"/>
          </a:xfrm>
          <a:prstGeom prst="rect">
            <a:avLst/>
          </a:prstGeom>
          <a:ln w="25400">
            <a:solidFill>
              <a:srgbClr val="0D224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2D867A-5A00-5A49-E4C7-BC836D28E6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3969" y="2623604"/>
            <a:ext cx="3747435" cy="2844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647375-7C98-5F95-971B-220ECE70F4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1508" y="4360785"/>
            <a:ext cx="4776985" cy="2040015"/>
          </a:xfrm>
          <a:prstGeom prst="rect">
            <a:avLst/>
          </a:prstGeom>
          <a:ln w="25400">
            <a:solidFill>
              <a:srgbClr val="0D2240"/>
            </a:solidFill>
          </a:ln>
        </p:spPr>
      </p:pic>
    </p:spTree>
    <p:extLst>
      <p:ext uri="{BB962C8B-B14F-4D97-AF65-F5344CB8AC3E}">
        <p14:creationId xmlns:p14="http://schemas.microsoft.com/office/powerpoint/2010/main" val="980501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1523999" y="2548660"/>
            <a:ext cx="3948093" cy="115108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Intervalo!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556345" y="369974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4400">
                <a:latin typeface="Arial" charset="0"/>
                <a:ea typeface="Arial" charset="0"/>
                <a:cs typeface="Arial" charset="0"/>
              </a:rPr>
              <a:t> 3ª Etapa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b="0" i="1">
                <a:latin typeface="Arial" charset="0"/>
                <a:ea typeface="Arial" charset="0"/>
                <a:cs typeface="Arial" charset="0"/>
              </a:rPr>
              <a:t>Definir Metas</a:t>
            </a:r>
          </a:p>
        </p:txBody>
      </p:sp>
    </p:spTree>
    <p:extLst>
      <p:ext uri="{BB962C8B-B14F-4D97-AF65-F5344CB8AC3E}">
        <p14:creationId xmlns:p14="http://schemas.microsoft.com/office/powerpoint/2010/main" val="3731926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3D068CE8-71DB-9C63-97D1-F475CA606F73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 Metas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D18012-5375-AA1C-D96B-4366C8614C10}"/>
              </a:ext>
            </a:extLst>
          </p:cNvPr>
          <p:cNvGrpSpPr/>
          <p:nvPr/>
        </p:nvGrpSpPr>
        <p:grpSpPr>
          <a:xfrm>
            <a:off x="764914" y="1446755"/>
            <a:ext cx="1691986" cy="3883733"/>
            <a:chOff x="563385" y="1458067"/>
            <a:chExt cx="1691986" cy="3883733"/>
          </a:xfrm>
        </p:grpSpPr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3E360DE0-9230-EDB1-DD24-25FFD1DA5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380" y="3621272"/>
              <a:ext cx="10894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pt-BR" sz="2000" b="1" dirty="0" err="1">
                  <a:solidFill>
                    <a:srgbClr val="F0C300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specífica</a:t>
              </a:r>
              <a:endParaRPr lang="pt-BR" sz="2000" b="1" dirty="0">
                <a:solidFill>
                  <a:srgbClr val="F0C3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A2FA8D0A-A90D-0F9B-84B4-B3641D796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150" y="3369067"/>
              <a:ext cx="3431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pt-BR" sz="5400">
                  <a:solidFill>
                    <a:srgbClr val="F0C300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18B97E00-B060-88AF-3DAA-B8147D4B67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93">
              <a:extLst>
                <a:ext uri="{FF2B5EF4-FFF2-40B4-BE49-F238E27FC236}">
                  <a16:creationId xmlns:a16="http://schemas.microsoft.com/office/drawing/2014/main" id="{F6A06171-9316-14AD-0969-59B7984BB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243" y="4326137"/>
              <a:ext cx="168512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Garante que o objetivo esteja claro.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4044B-BD32-814A-756B-D45A884C41E4}"/>
                </a:ext>
              </a:extLst>
            </p:cNvPr>
            <p:cNvSpPr txBox="1"/>
            <p:nvPr/>
          </p:nvSpPr>
          <p:spPr>
            <a:xfrm>
              <a:off x="922466" y="1814587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>
                  <a:solidFill>
                    <a:schemeClr val="bg1"/>
                  </a:solidFill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32CD95-4A57-C087-7EDD-88513640C9CD}"/>
              </a:ext>
            </a:extLst>
          </p:cNvPr>
          <p:cNvGrpSpPr/>
          <p:nvPr/>
        </p:nvGrpSpPr>
        <p:grpSpPr>
          <a:xfrm>
            <a:off x="2872100" y="1467800"/>
            <a:ext cx="1895637" cy="4083094"/>
            <a:chOff x="2670571" y="1479112"/>
            <a:chExt cx="1895637" cy="4083094"/>
          </a:xfrm>
        </p:grpSpPr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1D0D8155-DD73-D783-E14F-ACD9E2EC2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0135" y="3620050"/>
              <a:ext cx="11974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pt-BR" sz="2000" b="1">
                  <a:solidFill>
                    <a:srgbClr val="F7663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ensurável</a:t>
              </a:r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6736689F-07F3-8DC5-3460-B146460F7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2892" y="3357677"/>
              <a:ext cx="57708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pt-BR" sz="5400">
                  <a:solidFill>
                    <a:srgbClr val="F7663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47CFAC12-2AD7-A2F6-47E3-0BE551DC1E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5ACC76-AA8F-7C67-CFFC-43A7D109D1C7}"/>
                </a:ext>
              </a:extLst>
            </p:cNvPr>
            <p:cNvSpPr txBox="1"/>
            <p:nvPr/>
          </p:nvSpPr>
          <p:spPr>
            <a:xfrm>
              <a:off x="3272740" y="1840853"/>
              <a:ext cx="685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>
                  <a:solidFill>
                    <a:schemeClr val="bg1"/>
                  </a:solidFill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2" name="TextBox 93">
              <a:extLst>
                <a:ext uri="{FF2B5EF4-FFF2-40B4-BE49-F238E27FC236}">
                  <a16:creationId xmlns:a16="http://schemas.microsoft.com/office/drawing/2014/main" id="{63325D0A-75D8-DEA9-0786-12CA22613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571" y="4238767"/>
              <a:ext cx="189563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Os referenciais e o progresso têm que ser mensuráveis.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55898F-CD3A-26D3-1DB4-0F6EA45F468A}"/>
              </a:ext>
            </a:extLst>
          </p:cNvPr>
          <p:cNvGrpSpPr/>
          <p:nvPr/>
        </p:nvGrpSpPr>
        <p:grpSpPr>
          <a:xfrm>
            <a:off x="5409305" y="1430713"/>
            <a:ext cx="2000600" cy="3586768"/>
            <a:chOff x="5207776" y="1442025"/>
            <a:chExt cx="2000600" cy="3586768"/>
          </a:xfrm>
        </p:grpSpPr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C01A89FC-D371-3537-1280-63BCA83A0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69" y="3544529"/>
              <a:ext cx="11253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pt-BR" sz="2000" b="1">
                  <a:solidFill>
                    <a:srgbClr val="732E8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iável</a:t>
              </a: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9960A480-8331-07B9-7A46-EEBD7DE54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285" y="3278220"/>
              <a:ext cx="5001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pt-BR" sz="5400" b="1">
                  <a:solidFill>
                    <a:srgbClr val="732E8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4066501B-49E3-F24E-BA2D-CCBEB35992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3CE9EE-1D29-6AB3-8416-934365C0D748}"/>
                </a:ext>
              </a:extLst>
            </p:cNvPr>
            <p:cNvSpPr txBox="1"/>
            <p:nvPr/>
          </p:nvSpPr>
          <p:spPr>
            <a:xfrm>
              <a:off x="5575760" y="1810150"/>
              <a:ext cx="863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>
                  <a:solidFill>
                    <a:schemeClr val="bg1"/>
                  </a:solidFill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28" name="TextBox 93">
              <a:extLst>
                <a:ext uri="{FF2B5EF4-FFF2-40B4-BE49-F238E27FC236}">
                  <a16:creationId xmlns:a16="http://schemas.microsoft.com/office/drawing/2014/main" id="{D23C8418-909E-2062-9F4D-AD397E795E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Cada meta tem que ser alcançável.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C6A347-9CB5-BA09-CC87-B38AE439AF5C}"/>
              </a:ext>
            </a:extLst>
          </p:cNvPr>
          <p:cNvGrpSpPr/>
          <p:nvPr/>
        </p:nvGrpSpPr>
        <p:grpSpPr>
          <a:xfrm>
            <a:off x="7857243" y="1446755"/>
            <a:ext cx="1895637" cy="4024780"/>
            <a:chOff x="7655714" y="1458067"/>
            <a:chExt cx="1895637" cy="4024780"/>
          </a:xfrm>
        </p:grpSpPr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id="{A33D868C-7205-4622-B8FD-9DC7996EC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222" y="3599899"/>
              <a:ext cx="8672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pt-BR" sz="2000" b="1">
                  <a:solidFill>
                    <a:srgbClr val="407CCA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ealista</a:t>
              </a:r>
            </a:p>
          </p:txBody>
        </p: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C29CEA1D-4966-4C26-95E4-543323401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9270" y="3313696"/>
              <a:ext cx="35813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pt-BR" sz="5400" b="1">
                  <a:solidFill>
                    <a:srgbClr val="407CCA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95A2EEB-AAB6-9A23-185F-FD91439A453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BC32D5-1AEF-A014-629A-B810EBC7A8E4}"/>
                </a:ext>
              </a:extLst>
            </p:cNvPr>
            <p:cNvSpPr txBox="1"/>
            <p:nvPr/>
          </p:nvSpPr>
          <p:spPr>
            <a:xfrm>
              <a:off x="8013853" y="1814585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>
                  <a:solidFill>
                    <a:schemeClr val="bg1"/>
                  </a:solidFill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4" name="TextBox 93">
              <a:extLst>
                <a:ext uri="{FF2B5EF4-FFF2-40B4-BE49-F238E27FC236}">
                  <a16:creationId xmlns:a16="http://schemas.microsoft.com/office/drawing/2014/main" id="{B31FAB5D-2F40-60C1-B064-8E59B6888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5714" y="4467184"/>
              <a:ext cx="189563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Desafiadora, mas não ilusória.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1041C5-BF0B-579A-4244-09EFF373C33B}"/>
              </a:ext>
            </a:extLst>
          </p:cNvPr>
          <p:cNvGrpSpPr/>
          <p:nvPr/>
        </p:nvGrpSpPr>
        <p:grpSpPr>
          <a:xfrm>
            <a:off x="10209825" y="1467800"/>
            <a:ext cx="1902660" cy="4170464"/>
            <a:chOff x="10008296" y="1479112"/>
            <a:chExt cx="1902660" cy="4170464"/>
          </a:xfrm>
        </p:grpSpPr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BC2083DA-F811-4821-5C56-9436B6378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0193" y="3620050"/>
              <a:ext cx="11092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pt-BR" sz="2000" b="1" dirty="0" err="1">
                  <a:solidFill>
                    <a:srgbClr val="00A86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elimitada</a:t>
              </a:r>
              <a:endParaRPr lang="pt-BR" sz="2000" b="1" dirty="0">
                <a:solidFill>
                  <a:srgbClr val="00A8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24">
              <a:extLst>
                <a:ext uri="{FF2B5EF4-FFF2-40B4-BE49-F238E27FC236}">
                  <a16:creationId xmlns:a16="http://schemas.microsoft.com/office/drawing/2014/main" id="{109762A3-EA62-957E-58C9-31045E1B4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8296" y="3347516"/>
              <a:ext cx="42319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pt-BR" sz="5400">
                  <a:solidFill>
                    <a:srgbClr val="00A86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7684576-1232-5571-C8A1-F92A0C6FC3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CB5ABA3-157F-B0EF-AD05-7473A8473296}"/>
                </a:ext>
              </a:extLst>
            </p:cNvPr>
            <p:cNvSpPr txBox="1"/>
            <p:nvPr/>
          </p:nvSpPr>
          <p:spPr>
            <a:xfrm>
              <a:off x="10366436" y="1814585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>
                  <a:solidFill>
                    <a:schemeClr val="bg1"/>
                  </a:solidFill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40" name="TextBox 93">
              <a:extLst>
                <a:ext uri="{FF2B5EF4-FFF2-40B4-BE49-F238E27FC236}">
                  <a16:creationId xmlns:a16="http://schemas.microsoft.com/office/drawing/2014/main" id="{ED7FD2EE-3B99-7AF4-354A-0772309C0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5319" y="4326137"/>
              <a:ext cx="189563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Calendário que trace o cronograma do progresso.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642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6" name="Graphic 2">
            <a:extLst>
              <a:ext uri="{FF2B5EF4-FFF2-40B4-BE49-F238E27FC236}">
                <a16:creationId xmlns:a16="http://schemas.microsoft.com/office/drawing/2014/main" id="{AFC93577-7AA7-B4F3-2E71-7EB0C04B4451}"/>
              </a:ext>
            </a:extLst>
          </p:cNvPr>
          <p:cNvSpPr/>
          <p:nvPr/>
        </p:nvSpPr>
        <p:spPr>
          <a:xfrm>
            <a:off x="8320517" y="152400"/>
            <a:ext cx="3871482" cy="6705600"/>
          </a:xfrm>
          <a:custGeom>
            <a:avLst/>
            <a:gdLst>
              <a:gd name="connsiteX0" fmla="*/ 0 w 3871482"/>
              <a:gd name="connsiteY0" fmla="*/ 6705600 h 6705600"/>
              <a:gd name="connsiteX1" fmla="*/ 3871483 w 3871482"/>
              <a:gd name="connsiteY1" fmla="*/ 0 h 6705600"/>
              <a:gd name="connsiteX2" fmla="*/ 3871483 w 3871482"/>
              <a:gd name="connsiteY2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1482" h="6705600">
                <a:moveTo>
                  <a:pt x="0" y="6705600"/>
                </a:moveTo>
                <a:lnTo>
                  <a:pt x="3871483" y="0"/>
                </a:lnTo>
                <a:lnTo>
                  <a:pt x="3871483" y="6705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7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3">
            <a:extLst>
              <a:ext uri="{FF2B5EF4-FFF2-40B4-BE49-F238E27FC236}">
                <a16:creationId xmlns:a16="http://schemas.microsoft.com/office/drawing/2014/main" id="{05186FED-3062-F405-299A-202881559DE5}"/>
              </a:ext>
            </a:extLst>
          </p:cNvPr>
          <p:cNvSpPr/>
          <p:nvPr/>
        </p:nvSpPr>
        <p:spPr>
          <a:xfrm>
            <a:off x="9074702" y="1458686"/>
            <a:ext cx="3117297" cy="5399314"/>
          </a:xfrm>
          <a:custGeom>
            <a:avLst/>
            <a:gdLst>
              <a:gd name="connsiteX0" fmla="*/ 0 w 3117297"/>
              <a:gd name="connsiteY0" fmla="*/ 5399314 h 5399314"/>
              <a:gd name="connsiteX1" fmla="*/ 3117298 w 3117297"/>
              <a:gd name="connsiteY1" fmla="*/ 0 h 5399314"/>
              <a:gd name="connsiteX2" fmla="*/ 3117298 w 3117297"/>
              <a:gd name="connsiteY2" fmla="*/ 5399314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7297" h="5399314">
                <a:moveTo>
                  <a:pt x="0" y="5399314"/>
                </a:moveTo>
                <a:lnTo>
                  <a:pt x="3117298" y="0"/>
                </a:lnTo>
                <a:lnTo>
                  <a:pt x="3117298" y="5399314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62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4">
            <a:extLst>
              <a:ext uri="{FF2B5EF4-FFF2-40B4-BE49-F238E27FC236}">
                <a16:creationId xmlns:a16="http://schemas.microsoft.com/office/drawing/2014/main" id="{C1B54BBB-9FD7-8B29-48D1-5974C2D3AC30}"/>
              </a:ext>
            </a:extLst>
          </p:cNvPr>
          <p:cNvSpPr/>
          <p:nvPr/>
        </p:nvSpPr>
        <p:spPr>
          <a:xfrm>
            <a:off x="9813174" y="2737757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5">
            <a:extLst>
              <a:ext uri="{FF2B5EF4-FFF2-40B4-BE49-F238E27FC236}">
                <a16:creationId xmlns:a16="http://schemas.microsoft.com/office/drawing/2014/main" id="{B9A15A9D-34DC-E346-D746-D081109B7C21}"/>
              </a:ext>
            </a:extLst>
          </p:cNvPr>
          <p:cNvSpPr/>
          <p:nvPr/>
        </p:nvSpPr>
        <p:spPr>
          <a:xfrm rot="10800000">
            <a:off x="-1293" y="0"/>
            <a:ext cx="3117297" cy="5399314"/>
          </a:xfrm>
          <a:custGeom>
            <a:avLst/>
            <a:gdLst>
              <a:gd name="connsiteX0" fmla="*/ 0 w 3117297"/>
              <a:gd name="connsiteY0" fmla="*/ 5399314 h 5399314"/>
              <a:gd name="connsiteX1" fmla="*/ 3117298 w 3117297"/>
              <a:gd name="connsiteY1" fmla="*/ 0 h 5399314"/>
              <a:gd name="connsiteX2" fmla="*/ 3117298 w 3117297"/>
              <a:gd name="connsiteY2" fmla="*/ 5399314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7297" h="5399314">
                <a:moveTo>
                  <a:pt x="0" y="5399314"/>
                </a:moveTo>
                <a:lnTo>
                  <a:pt x="3117298" y="0"/>
                </a:lnTo>
                <a:lnTo>
                  <a:pt x="3117298" y="5399314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62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7876B912-A17B-16E4-5716-39C67D06DF3C}"/>
              </a:ext>
            </a:extLst>
          </p:cNvPr>
          <p:cNvSpPr/>
          <p:nvPr/>
        </p:nvSpPr>
        <p:spPr>
          <a:xfrm rot="10800000">
            <a:off x="-3" y="0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EAB69E6D-30C6-BEB6-72F9-55F0CF4FC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70FA5A7-644D-93C0-C7AE-16C8960C3577}"/>
              </a:ext>
            </a:extLst>
          </p:cNvPr>
          <p:cNvSpPr txBox="1">
            <a:spLocks/>
          </p:cNvSpPr>
          <p:nvPr/>
        </p:nvSpPr>
        <p:spPr>
          <a:xfrm>
            <a:off x="1976984" y="2075646"/>
            <a:ext cx="8328945" cy="448504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687392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pt-BR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1ª Etapa: Compreender o processo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pt-BR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2ª Etapa: Determinar a necessidade de mudança, utilizando as importantes avaliações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pt-BR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3ª Etapa: Determinar a necessidade de mudança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pt-BR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4ª Etapa: Desenvolver os planos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pt-BR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5ª Etapa: Implementar e sustentar a mudança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CE8C223D-D21B-BF28-FB98-E272801AB929}"/>
              </a:ext>
            </a:extLst>
          </p:cNvPr>
          <p:cNvSpPr/>
          <p:nvPr/>
        </p:nvSpPr>
        <p:spPr>
          <a:xfrm>
            <a:off x="4632959" y="165853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70D25A03-A755-DA69-2BEE-841625C7E5FE}"/>
              </a:ext>
            </a:extLst>
          </p:cNvPr>
          <p:cNvSpPr txBox="1">
            <a:spLocks/>
          </p:cNvSpPr>
          <p:nvPr/>
        </p:nvSpPr>
        <p:spPr>
          <a:xfrm>
            <a:off x="1909046" y="975494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Cinco etapas:</a:t>
            </a:r>
          </a:p>
        </p:txBody>
      </p:sp>
    </p:spTree>
    <p:extLst>
      <p:ext uri="{BB962C8B-B14F-4D97-AF65-F5344CB8AC3E}">
        <p14:creationId xmlns:p14="http://schemas.microsoft.com/office/powerpoint/2010/main" val="135112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1524000" y="2057400"/>
            <a:ext cx="4419600" cy="164234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Discussão em grupo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556345" y="369974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059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55914" y="2293093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4400">
                <a:latin typeface="Arial" charset="0"/>
                <a:ea typeface="Arial" charset="0"/>
                <a:cs typeface="Arial" charset="0"/>
              </a:rPr>
              <a:t>4ª Etapa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12227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BAF66967-A9DE-8304-4A25-69F203BE4DD9}"/>
              </a:ext>
            </a:extLst>
          </p:cNvPr>
          <p:cNvSpPr txBox="1">
            <a:spLocks/>
          </p:cNvSpPr>
          <p:nvPr/>
        </p:nvSpPr>
        <p:spPr>
          <a:xfrm>
            <a:off x="1866900" y="3429000"/>
            <a:ext cx="8458200" cy="2819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b="0" i="1">
                <a:latin typeface="Arial" charset="0"/>
                <a:ea typeface="Arial" charset="0"/>
                <a:cs typeface="Arial" charset="0"/>
              </a:rPr>
              <a:t>Desenvolver os planos</a:t>
            </a:r>
          </a:p>
          <a:p>
            <a:endParaRPr lang="en-US" sz="1200" b="0" i="1" kern="0" dirty="0">
              <a:latin typeface="Arial" charset="0"/>
              <a:ea typeface="Arial" charset="0"/>
              <a:cs typeface="Arial" charset="0"/>
            </a:endParaRPr>
          </a:p>
          <a:p>
            <a:pPr marL="1714465" lvl="3" indent="-342900" algn="l">
              <a:buFont typeface="Wingdings" panose="05000000000000000000" pitchFamily="2" charset="2"/>
              <a:buChar char="v"/>
            </a:pPr>
            <a:r>
              <a:rPr lang="pt-BR" sz="2400" b="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Determinar prioridades de curto e longo prazo</a:t>
            </a:r>
          </a:p>
          <a:p>
            <a:pPr marL="1714465" lvl="3" indent="-342900" algn="l">
              <a:buFont typeface="Wingdings" panose="05000000000000000000" pitchFamily="2" charset="2"/>
              <a:buChar char="v"/>
            </a:pPr>
            <a:r>
              <a:rPr lang="pt-BR" sz="2400" b="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Designar metas aos comitês</a:t>
            </a:r>
          </a:p>
          <a:p>
            <a:pPr lvl="3" algn="l"/>
            <a:endParaRPr lang="en-US" sz="800" b="0" i="1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465" lvl="3" indent="-34290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sz="2400" b="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Incentivar todos os associados do clube a </a:t>
            </a:r>
          </a:p>
          <a:p>
            <a:pPr lvl="3" algn="l">
              <a:spcBef>
                <a:spcPts val="0"/>
              </a:spcBef>
            </a:pPr>
            <a:r>
              <a:rPr lang="pt-BR" sz="24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pt-BR" sz="2400" b="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 envolverem na busca de soluções</a:t>
            </a:r>
          </a:p>
        </p:txBody>
      </p:sp>
    </p:spTree>
    <p:extLst>
      <p:ext uri="{BB962C8B-B14F-4D97-AF65-F5344CB8AC3E}">
        <p14:creationId xmlns:p14="http://schemas.microsoft.com/office/powerpoint/2010/main" val="3882816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76200" y="623603"/>
            <a:ext cx="12107332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3300" dirty="0">
                <a:solidFill>
                  <a:srgbClr val="00338D"/>
                </a:solidFill>
              </a:rPr>
              <a:t>Use essas ferramentas para preparar e planejar a mudança!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0383F-61EC-C78B-42E9-F9C6C98DD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2105"/>
            <a:ext cx="3469197" cy="4456057"/>
          </a:xfrm>
          <a:prstGeom prst="rect">
            <a:avLst/>
          </a:prstGeom>
          <a:ln>
            <a:solidFill>
              <a:srgbClr val="0D224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BBEABC-29F7-AEC6-8F6D-F952D308C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902105"/>
            <a:ext cx="3431202" cy="4456057"/>
          </a:xfrm>
          <a:prstGeom prst="rect">
            <a:avLst/>
          </a:prstGeom>
          <a:ln>
            <a:solidFill>
              <a:srgbClr val="0D224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734D1A-7E0F-66F1-8265-055CC141F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398" y="1902105"/>
            <a:ext cx="3453160" cy="4456057"/>
          </a:xfrm>
          <a:prstGeom prst="rect">
            <a:avLst/>
          </a:prstGeom>
          <a:ln>
            <a:solidFill>
              <a:srgbClr val="0D2240"/>
            </a:solidFill>
          </a:ln>
        </p:spPr>
      </p:pic>
    </p:spTree>
    <p:extLst>
      <p:ext uri="{BB962C8B-B14F-4D97-AF65-F5344CB8AC3E}">
        <p14:creationId xmlns:p14="http://schemas.microsoft.com/office/powerpoint/2010/main" val="1105922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1524000" y="2057400"/>
            <a:ext cx="4419600" cy="164234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Discussão em grupo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556345" y="369974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4186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4400">
                <a:latin typeface="Arial" charset="0"/>
                <a:ea typeface="Arial" charset="0"/>
                <a:cs typeface="Arial" charset="0"/>
              </a:rPr>
              <a:t>5ª Etapa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b="0" i="1">
                <a:latin typeface="Arial" charset="0"/>
                <a:ea typeface="Arial" charset="0"/>
                <a:cs typeface="Arial" charset="0"/>
              </a:rPr>
              <a:t>Implementar e sustentar a mudança</a:t>
            </a:r>
          </a:p>
        </p:txBody>
      </p:sp>
    </p:spTree>
    <p:extLst>
      <p:ext uri="{BB962C8B-B14F-4D97-AF65-F5344CB8AC3E}">
        <p14:creationId xmlns:p14="http://schemas.microsoft.com/office/powerpoint/2010/main" val="2362022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96A58171-B0F0-60D9-CCB2-2F7865E3A264}"/>
              </a:ext>
            </a:extLst>
          </p:cNvPr>
          <p:cNvSpPr txBox="1">
            <a:spLocks/>
          </p:cNvSpPr>
          <p:nvPr/>
        </p:nvSpPr>
        <p:spPr>
          <a:xfrm>
            <a:off x="304800" y="1081585"/>
            <a:ext cx="11963400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3200" dirty="0">
                <a:solidFill>
                  <a:schemeClr val="bg1"/>
                </a:solidFill>
              </a:rPr>
              <a:t>Use essas ferramentas para preparar e planejar a mudança!</a:t>
            </a: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B37D9E3D-DF9C-E487-1154-7D80CB749697}"/>
              </a:ext>
            </a:extLst>
          </p:cNvPr>
          <p:cNvSpPr/>
          <p:nvPr/>
        </p:nvSpPr>
        <p:spPr>
          <a:xfrm>
            <a:off x="533400" y="171337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20DA9-9D03-579C-FC26-A296BB9B83B7}"/>
              </a:ext>
            </a:extLst>
          </p:cNvPr>
          <p:cNvSpPr txBox="1"/>
          <p:nvPr/>
        </p:nvSpPr>
        <p:spPr>
          <a:xfrm>
            <a:off x="2733290" y="1955277"/>
            <a:ext cx="7848600" cy="444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bg2"/>
                </a:solidFill>
                <a:cs typeface="Arial" panose="020B0604020202020204" pitchFamily="34" charset="0"/>
              </a:rPr>
              <a:t>Implementação da mudança</a:t>
            </a:r>
          </a:p>
          <a:p>
            <a:endParaRPr lang="en-US" sz="2400" b="1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cs typeface="Arial" panose="020B0604020202020204" pitchFamily="34" charset="0"/>
              </a:rPr>
              <a:t>Monitorar as realizações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cs typeface="Arial" panose="020B0604020202020204" pitchFamily="34" charset="0"/>
              </a:rPr>
              <a:t>Ter um prazo acordado para cada referencial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cs typeface="Arial" panose="020B0604020202020204" pitchFamily="34" charset="0"/>
              </a:rPr>
              <a:t>Reportar ao clube até que se atinja o referencial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400" b="1" i="1" dirty="0">
                <a:solidFill>
                  <a:schemeClr val="bg2"/>
                </a:solidFill>
                <a:cs typeface="Arial" panose="020B0604020202020204" pitchFamily="34" charset="0"/>
              </a:rPr>
              <a:t>Sustentação da mudança</a:t>
            </a:r>
          </a:p>
          <a:p>
            <a:endParaRPr lang="en-US" sz="2400" b="1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cs typeface="Arial" panose="020B0604020202020204" pitchFamily="34" charset="0"/>
              </a:rPr>
              <a:t>Uma mudança resulta em mais mudanças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cs typeface="Arial" panose="020B0604020202020204" pitchFamily="34" charset="0"/>
              </a:rPr>
              <a:t>Busca por novas oportunidades</a:t>
            </a:r>
          </a:p>
        </p:txBody>
      </p:sp>
    </p:spTree>
    <p:extLst>
      <p:ext uri="{BB962C8B-B14F-4D97-AF65-F5344CB8AC3E}">
        <p14:creationId xmlns:p14="http://schemas.microsoft.com/office/powerpoint/2010/main" val="760346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43932" y="623603"/>
            <a:ext cx="12039600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3400">
                <a:solidFill>
                  <a:srgbClr val="00338D"/>
                </a:solidFill>
              </a:rPr>
              <a:t>Ferramentas e recursos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CCE9F-579B-48C1-BB61-0A5AD3764992}"/>
              </a:ext>
            </a:extLst>
          </p:cNvPr>
          <p:cNvSpPr txBox="1"/>
          <p:nvPr/>
        </p:nvSpPr>
        <p:spPr>
          <a:xfrm>
            <a:off x="2209800" y="1661248"/>
            <a:ext cx="9372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rgbClr val="0D2240"/>
                </a:solidFill>
              </a:rPr>
              <a:t>Website:</a:t>
            </a:r>
          </a:p>
          <a:p>
            <a:r>
              <a:rPr lang="pt-BR" sz="2400">
                <a:solidFill>
                  <a:srgbClr val="0D2240"/>
                </a:solidFill>
                <a:ea typeface="Arial"/>
                <a:cs typeface="Arial" panose="020B0604020202020204" pitchFamily="34" charset="0"/>
                <a:sym typeface="HelveticaNeueLT Std 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https://www.lionsclubs.org/pt/resources-for-members/resource-center/improving-club-quality</a:t>
            </a:r>
            <a:r>
              <a:rPr lang="pt-BR" sz="2400">
                <a:solidFill>
                  <a:srgbClr val="0D2240"/>
                </a:solidFill>
                <a:ea typeface="Arial"/>
                <a:cs typeface="Arial" panose="020B0604020202020204" pitchFamily="34" charset="0"/>
                <a:sym typeface="HelveticaNeueLT Std Lt"/>
              </a:rPr>
              <a:t> </a:t>
            </a:r>
          </a:p>
          <a:p>
            <a:endParaRPr lang="en-US" sz="2400" kern="0" dirty="0">
              <a:solidFill>
                <a:srgbClr val="0D2240"/>
              </a:solidFill>
              <a:ea typeface="Arial"/>
              <a:cs typeface="Arial" panose="020B0604020202020204" pitchFamily="34" charset="0"/>
              <a:sym typeface="HelveticaNeueLT Std Lt"/>
            </a:endParaRPr>
          </a:p>
          <a:p>
            <a:r>
              <a:rPr lang="pt-BR" sz="2400">
                <a:solidFill>
                  <a:srgbClr val="0D2240"/>
                </a:solidFill>
              </a:rPr>
              <a:t>Grupo no Facebook: </a:t>
            </a:r>
          </a:p>
          <a:p>
            <a:r>
              <a:rPr lang="pt-BR" sz="2400">
                <a:solidFill>
                  <a:srgbClr val="0D224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https://www.facebook.com/groups/317754885360703/</a:t>
            </a:r>
            <a:r>
              <a:rPr lang="pt-BR" sz="2400">
                <a:solidFill>
                  <a:srgbClr val="0D2240"/>
                </a:solidFill>
              </a:rPr>
              <a:t> </a:t>
            </a:r>
          </a:p>
          <a:p>
            <a:endParaRPr lang="en-US" sz="2400" dirty="0">
              <a:solidFill>
                <a:srgbClr val="0D224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B6B762-3245-AAA4-9811-291E0AA4BB01}"/>
              </a:ext>
            </a:extLst>
          </p:cNvPr>
          <p:cNvSpPr txBox="1"/>
          <p:nvPr/>
        </p:nvSpPr>
        <p:spPr>
          <a:xfrm>
            <a:off x="1257299" y="6226038"/>
            <a:ext cx="19050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BR" sz="1600">
                <a:solidFill>
                  <a:srgbClr val="0D2240"/>
                </a:solidFill>
                <a:cs typeface="Arial" panose="020B0604020202020204" pitchFamily="34" charset="0"/>
              </a:rPr>
              <a:t>Código QR do 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6E40B5-7BDE-CA87-C86B-8FE60F2C4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4217261"/>
            <a:ext cx="1710868" cy="16972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D3E502-CD9F-2FD2-7D7F-C91E9011C5D2}"/>
              </a:ext>
            </a:extLst>
          </p:cNvPr>
          <p:cNvSpPr txBox="1"/>
          <p:nvPr/>
        </p:nvSpPr>
        <p:spPr>
          <a:xfrm>
            <a:off x="8534400" y="6102927"/>
            <a:ext cx="19812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D2240"/>
                </a:solidFill>
                <a:cs typeface="Arial" panose="020B0604020202020204" pitchFamily="34" charset="0"/>
              </a:rPr>
              <a:t>Código QR do grupo do Facebook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0EEE5-7C4D-39B2-61EA-CAEFBC258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960" y="4291833"/>
            <a:ext cx="1831339" cy="18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76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4400">
                <a:latin typeface="Arial" charset="0"/>
                <a:ea typeface="Arial" charset="0"/>
                <a:cs typeface="Arial" charset="0"/>
              </a:rPr>
              <a:t>Encerramento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b="0" i="1">
                <a:latin typeface="Arial" charset="0"/>
                <a:ea typeface="Arial" charset="0"/>
                <a:cs typeface="Arial" charset="0"/>
              </a:rPr>
              <a:t>Discussão em grupo</a:t>
            </a:r>
          </a:p>
        </p:txBody>
      </p:sp>
    </p:spTree>
    <p:extLst>
      <p:ext uri="{BB962C8B-B14F-4D97-AF65-F5344CB8AC3E}">
        <p14:creationId xmlns:p14="http://schemas.microsoft.com/office/powerpoint/2010/main" val="1037168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2DB383CD-1344-5E9A-50A2-A28E9EA82D60}"/>
              </a:ext>
            </a:extLst>
          </p:cNvPr>
          <p:cNvSpPr txBox="1">
            <a:spLocks/>
          </p:cNvSpPr>
          <p:nvPr/>
        </p:nvSpPr>
        <p:spPr>
          <a:xfrm>
            <a:off x="492628" y="3419608"/>
            <a:ext cx="5334000" cy="21749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Os critérios enfocam nestas áreas: 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Quadro associativo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Serviços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Excelência organizacional e de liderança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pt-BR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Marketing 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762000" y="176829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613420" y="1077935"/>
            <a:ext cx="7028336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Prêmio de Excelência de Clube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DF9B1-469F-467D-4424-EF69B7CA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756" y="1567585"/>
            <a:ext cx="3086212" cy="3722829"/>
          </a:xfrm>
          <a:prstGeom prst="rect">
            <a:avLst/>
          </a:prstGeom>
        </p:spPr>
      </p:pic>
      <p:sp>
        <p:nvSpPr>
          <p:cNvPr id="7" name="Headline">
            <a:extLst>
              <a:ext uri="{FF2B5EF4-FFF2-40B4-BE49-F238E27FC236}">
                <a16:creationId xmlns:a16="http://schemas.microsoft.com/office/drawing/2014/main" id="{25B5E101-E172-B749-E3EE-EB4A4D69D1BD}"/>
              </a:ext>
            </a:extLst>
          </p:cNvPr>
          <p:cNvSpPr txBox="1">
            <a:spLocks/>
          </p:cNvSpPr>
          <p:nvPr/>
        </p:nvSpPr>
        <p:spPr>
          <a:xfrm>
            <a:off x="613419" y="2375817"/>
            <a:ext cx="586258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pt-BR" sz="2800" b="0" i="1">
                <a:solidFill>
                  <a:schemeClr val="bg1"/>
                </a:solidFill>
                <a:latin typeface="Arial"/>
                <a:cs typeface="Arial"/>
              </a:rPr>
              <a:t>Roteiro para o Sucesso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D0E7E-2C8B-45B2-607F-F0D9DC4C35F6}"/>
              </a:ext>
            </a:extLst>
          </p:cNvPr>
          <p:cNvSpPr txBox="1"/>
          <p:nvPr/>
        </p:nvSpPr>
        <p:spPr>
          <a:xfrm>
            <a:off x="3688080" y="5769494"/>
            <a:ext cx="81507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accent1"/>
                </a:solidFill>
                <a:cs typeface="Arial" panose="020B0604020202020204" pitchFamily="34" charset="0"/>
              </a:rPr>
              <a:t>Entre em contato conosco pelo e-mail: </a:t>
            </a:r>
            <a:r>
              <a:rPr lang="pt-BR" dirty="0">
                <a:solidFill>
                  <a:schemeClr val="accent1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clubexcellenceaward@lionsclubs.org</a:t>
            </a:r>
            <a:r>
              <a:rPr lang="pt-BR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pt-BR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pt-BR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Website:  </a:t>
            </a:r>
            <a:r>
              <a:rPr lang="pt-BR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lionsclubs.org/</a:t>
            </a:r>
            <a:r>
              <a:rPr lang="pt-BR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pt</a:t>
            </a:r>
            <a:r>
              <a:rPr lang="pt-BR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t-BR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ClubExcellenceAward</a:t>
            </a:r>
            <a:endParaRPr lang="pt-BR" dirty="0">
              <a:solidFill>
                <a:schemeClr val="accent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3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EE1EB72F-2309-BCAF-1C08-E802D685C6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9" name="Background - Overlay">
            <a:extLst>
              <a:ext uri="{FF2B5EF4-FFF2-40B4-BE49-F238E27FC236}">
                <a16:creationId xmlns:a16="http://schemas.microsoft.com/office/drawing/2014/main" id="{8CC60AFD-58DF-E6B5-4E65-6C116BFB418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980"/>
                </a:srgbClr>
              </a:gs>
              <a:gs pos="100000">
                <a:srgbClr val="7A2582">
                  <a:alpha val="9098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96E4C017-D504-4266-BD3D-D61DA60B16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28800"/>
            <a:ext cx="1204464" cy="11749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5CE7D0-AE24-51D1-E0D3-63022C87CC56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Obrigado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A182A-F7C9-2D50-1338-065060B5634B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F54F2-6210-10BA-9007-D2166429BE17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© 2022 Lions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21986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4400">
                <a:latin typeface="Arial" charset="0"/>
                <a:ea typeface="Arial" charset="0"/>
                <a:cs typeface="Arial" charset="0"/>
              </a:rPr>
              <a:t>1ª Etapa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1524000" y="3704859"/>
            <a:ext cx="9144000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b="0" i="1" dirty="0">
                <a:latin typeface="Arial" charset="0"/>
                <a:ea typeface="Arial" charset="0"/>
                <a:cs typeface="Arial" charset="0"/>
              </a:rPr>
              <a:t>Compreender o processo</a:t>
            </a:r>
          </a:p>
          <a:p>
            <a:r>
              <a:rPr lang="pt-BR" sz="2400" b="0" i="1" dirty="0">
                <a:latin typeface="Arial" charset="0"/>
                <a:ea typeface="Arial" charset="0"/>
                <a:cs typeface="Arial" charset="0"/>
              </a:rPr>
              <a:t>O processo de mudança é o processo de fazer melhor as coisas!</a:t>
            </a:r>
          </a:p>
        </p:txBody>
      </p:sp>
    </p:spTree>
    <p:extLst>
      <p:ext uri="{BB962C8B-B14F-4D97-AF65-F5344CB8AC3E}">
        <p14:creationId xmlns:p14="http://schemas.microsoft.com/office/powerpoint/2010/main" val="338835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4400">
                <a:latin typeface="Arial" charset="0"/>
                <a:ea typeface="Arial" charset="0"/>
                <a:cs typeface="Arial" charset="0"/>
              </a:rPr>
              <a:t>2ª Etapa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133600" y="3713259"/>
            <a:ext cx="7959686" cy="1615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b="0" i="1" dirty="0">
                <a:latin typeface="Arial" charset="0"/>
                <a:ea typeface="Arial" charset="0"/>
                <a:cs typeface="Arial" charset="0"/>
              </a:rPr>
              <a:t>Determinar a necessidade de mudança</a:t>
            </a:r>
          </a:p>
          <a:p>
            <a:r>
              <a:rPr lang="pt-BR" sz="2400" b="0" i="1" dirty="0">
                <a:latin typeface="Arial" charset="0"/>
                <a:ea typeface="Arial" charset="0"/>
                <a:cs typeface="Arial" charset="0"/>
              </a:rPr>
              <a:t>Conclua as quatro avaliações</a:t>
            </a:r>
          </a:p>
        </p:txBody>
      </p:sp>
    </p:spTree>
    <p:extLst>
      <p:ext uri="{BB962C8B-B14F-4D97-AF65-F5344CB8AC3E}">
        <p14:creationId xmlns:p14="http://schemas.microsoft.com/office/powerpoint/2010/main" val="3086097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1064265"/>
            <a:ext cx="5673047" cy="11451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Avaliação 1                                             </a:t>
            </a:r>
            <a:r>
              <a:rPr lang="pt-BR" sz="2000" b="0" i="1" dirty="0">
                <a:solidFill>
                  <a:schemeClr val="bg1"/>
                </a:solidFill>
                <a:latin typeface="Arial"/>
                <a:cs typeface="Arial"/>
              </a:rPr>
              <a:t>Rejuvenescer o clube com novos associados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382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Conclua a Avaliação na página 2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FAD00-3FC2-ABFE-A312-424D535C93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r="6451"/>
          <a:stretch/>
        </p:blipFill>
        <p:spPr>
          <a:xfrm>
            <a:off x="7086600" y="2514600"/>
            <a:ext cx="4771303" cy="3215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FCB0EB-B07C-EB27-7CCA-AC12120CB968}"/>
              </a:ext>
            </a:extLst>
          </p:cNvPr>
          <p:cNvSpPr txBox="1">
            <a:spLocks/>
          </p:cNvSpPr>
          <p:nvPr/>
        </p:nvSpPr>
        <p:spPr bwMode="auto">
          <a:xfrm>
            <a:off x="897558" y="3490815"/>
            <a:ext cx="5486400" cy="290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nosso clube recruta líderes comunitários que podem ajudar a avançar nossos projetos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nosso clube procura ativamente associados em potencial e os recruta com sucesso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esforços de recrutamento são reconhecidos e apoiados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novos associados recebem uma orientação envolvente e informativa 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9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930509" y="1054690"/>
            <a:ext cx="5602816" cy="11451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Avaliação 1                                             </a:t>
            </a:r>
            <a:r>
              <a:rPr lang="pt-BR" sz="2000" b="0" i="1" dirty="0">
                <a:solidFill>
                  <a:schemeClr val="bg1"/>
                </a:solidFill>
                <a:latin typeface="Arial"/>
                <a:cs typeface="Arial"/>
              </a:rPr>
              <a:t>Rejuvenescer o clube com novos associados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5602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Conclua a Avaliação do Associado do Clube na página 3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B4EEEB2E-78AF-D5AA-35DA-8B2050A9B90C}"/>
              </a:ext>
            </a:extLst>
          </p:cNvPr>
          <p:cNvSpPr txBox="1">
            <a:spLocks/>
          </p:cNvSpPr>
          <p:nvPr/>
        </p:nvSpPr>
        <p:spPr bwMode="auto">
          <a:xfrm>
            <a:off x="412049" y="3931920"/>
            <a:ext cx="1120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medidas o clube pode adotar para recrutar associados?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clube pode manter os associados interessados e envolvidos nas nossas atividades?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Pensando nos associados que saíram, o que poderia ter sido feito de forma diferente para mantê-los ativos e envolvidos? </a:t>
            </a:r>
          </a:p>
        </p:txBody>
      </p:sp>
    </p:spTree>
    <p:extLst>
      <p:ext uri="{BB962C8B-B14F-4D97-AF65-F5344CB8AC3E}">
        <p14:creationId xmlns:p14="http://schemas.microsoft.com/office/powerpoint/2010/main" val="354869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45136" y="550843"/>
            <a:ext cx="12199264" cy="66835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3500" dirty="0">
                <a:solidFill>
                  <a:srgbClr val="00338D"/>
                </a:solidFill>
              </a:rPr>
              <a:t>Recursos: Rejuvenescer o clube com novos associados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31A3E-36B2-6286-578D-001FD34FE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1781489"/>
            <a:ext cx="3268703" cy="4233072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BCD9EB-1EA8-CAA1-9432-513E3A1BD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781489"/>
            <a:ext cx="3268703" cy="4248298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53237-7805-77B3-01A2-7B84BDB4E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224" y="1781489"/>
            <a:ext cx="3289948" cy="4248298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59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5300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Avaliação 2</a:t>
            </a:r>
            <a:br>
              <a:rPr lang="pt-BR" sz="2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t-BR" sz="2000" b="0" i="1" dirty="0">
                <a:solidFill>
                  <a:schemeClr val="bg1"/>
                </a:solidFill>
                <a:latin typeface="Arial"/>
                <a:cs typeface="Arial"/>
              </a:rPr>
              <a:t>Revitalizar o clube com </a:t>
            </a:r>
          </a:p>
          <a:p>
            <a:pPr lvl="0">
              <a:lnSpc>
                <a:spcPct val="100000"/>
              </a:lnSpc>
              <a:defRPr/>
            </a:pPr>
            <a:r>
              <a:rPr lang="pt-BR" sz="2000" b="0" i="1" dirty="0">
                <a:solidFill>
                  <a:schemeClr val="bg1"/>
                </a:solidFill>
                <a:latin typeface="Arial"/>
                <a:cs typeface="Arial"/>
              </a:rPr>
              <a:t>novas oportunidades de serviço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382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Conclua a Avaliação na página 4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41CA8B0-F44F-24A1-2AB1-229DB9F1D525}"/>
              </a:ext>
            </a:extLst>
          </p:cNvPr>
          <p:cNvSpPr txBox="1">
            <a:spLocks/>
          </p:cNvSpPr>
          <p:nvPr/>
        </p:nvSpPr>
        <p:spPr bwMode="auto">
          <a:xfrm>
            <a:off x="272625" y="3227782"/>
            <a:ext cx="6553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nosso clube tem parceria com organizações comunitárias e/ou empresas para identificar áreas de necessidade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nossas atividades de serviço atraem novos associados para o clube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nosso clube convida Leos e outros jovens</a:t>
            </a:r>
            <a:b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servirem conosco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associados veem o impacto dos seus projetos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 descr="A group of people planting trees&#10;&#10;Description automatically generated">
            <a:extLst>
              <a:ext uri="{FF2B5EF4-FFF2-40B4-BE49-F238E27FC236}">
                <a16:creationId xmlns:a16="http://schemas.microsoft.com/office/drawing/2014/main" id="{087F010F-5BEF-5A0E-F442-CD9562300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556" y="2116757"/>
            <a:ext cx="4200624" cy="280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11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39966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Avaliação 2</a:t>
            </a:r>
            <a:br>
              <a:rPr lang="pt-BR" sz="2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t-BR" sz="2000" b="0" i="1" dirty="0">
                <a:solidFill>
                  <a:schemeClr val="bg1"/>
                </a:solidFill>
                <a:latin typeface="Arial"/>
                <a:cs typeface="Arial"/>
              </a:rPr>
              <a:t>Revitalizar o clube com </a:t>
            </a:r>
          </a:p>
          <a:p>
            <a:pPr lvl="0">
              <a:lnSpc>
                <a:spcPct val="100000"/>
              </a:lnSpc>
              <a:defRPr/>
            </a:pPr>
            <a:r>
              <a:rPr lang="pt-BR" sz="2000" b="0" i="1" dirty="0">
                <a:solidFill>
                  <a:schemeClr val="bg1"/>
                </a:solidFill>
                <a:latin typeface="Arial"/>
                <a:cs typeface="Arial"/>
              </a:rPr>
              <a:t>novas oportunidades de serviço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5707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Conclua a Avaliação do Associado do Clube na página 5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67EFC06-9508-1C06-C591-96F1F370CA12}"/>
              </a:ext>
            </a:extLst>
          </p:cNvPr>
          <p:cNvSpPr txBox="1">
            <a:spLocks/>
          </p:cNvSpPr>
          <p:nvPr/>
        </p:nvSpPr>
        <p:spPr bwMode="auto">
          <a:xfrm>
            <a:off x="1881376" y="3429000"/>
            <a:ext cx="8426199" cy="307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tem alguma sugestão a respeito das questões da avaliação ou ideias de como podemos aprimorar o serviço?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seu projeto ou atividade favorita?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seu projeto ou atividade menos favorita?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são os novos projetos em potencial que devam ser considerados?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Existem projetos atuais que devam ser reconsiderados ou recriados? 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98423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a7495015-d16d-4dd1-a72f-488cd8119f3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8273</TotalTime>
  <Words>1523</Words>
  <Application>Microsoft Office PowerPoint</Application>
  <PresentationFormat>Widescreen</PresentationFormat>
  <Paragraphs>256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Arial Hebrew Scholar</vt:lpstr>
      <vt:lpstr>Calibri</vt:lpstr>
      <vt:lpstr>Calibri Light</vt:lpstr>
      <vt:lpstr>Helvetica</vt:lpstr>
      <vt:lpstr>Helvetica Neue</vt:lpstr>
      <vt:lpstr>HelveticaNeueLT Std Lt</vt:lpstr>
      <vt:lpstr>Lucida Grande</vt:lpstr>
      <vt:lpstr>Open sans</vt:lpstr>
      <vt:lpstr>Open Sans Regular</vt:lpstr>
      <vt:lpstr>Segoe UI</vt:lpstr>
      <vt:lpstr>Segoe UI Semibold</vt:lpstr>
      <vt:lpstr>Wingdings</vt:lpstr>
      <vt:lpstr>Blue Page Number</vt:lpstr>
      <vt:lpstr>White Page Number</vt:lpstr>
      <vt:lpstr>No Page Number</vt:lpstr>
      <vt:lpstr>1_Blue Page Number</vt:lpstr>
      <vt:lpstr>2_Blue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1357</cp:revision>
  <cp:lastPrinted>2018-06-08T16:40:30Z</cp:lastPrinted>
  <dcterms:created xsi:type="dcterms:W3CDTF">2016-11-15T15:12:50Z</dcterms:created>
  <dcterms:modified xsi:type="dcterms:W3CDTF">2024-02-01T14:59:54Z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