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 id="2147483882" r:id="rId9"/>
    <p:sldMasterId id="2147483899" r:id="rId10"/>
  </p:sldMasterIdLst>
  <p:notesMasterIdLst>
    <p:notesMasterId r:id="rId40"/>
  </p:notesMasterIdLst>
  <p:handoutMasterIdLst>
    <p:handoutMasterId r:id="rId41"/>
  </p:handoutMasterIdLst>
  <p:sldIdLst>
    <p:sldId id="1987" r:id="rId11"/>
    <p:sldId id="1951" r:id="rId12"/>
    <p:sldId id="1910" r:id="rId13"/>
    <p:sldId id="1988" r:id="rId14"/>
    <p:sldId id="1983" r:id="rId15"/>
    <p:sldId id="1989" r:id="rId16"/>
    <p:sldId id="1960" r:id="rId17"/>
    <p:sldId id="1990" r:id="rId18"/>
    <p:sldId id="1991" r:id="rId19"/>
    <p:sldId id="1992" r:id="rId20"/>
    <p:sldId id="1993" r:id="rId21"/>
    <p:sldId id="1994" r:id="rId22"/>
    <p:sldId id="1995" r:id="rId23"/>
    <p:sldId id="1996" r:id="rId24"/>
    <p:sldId id="1997" r:id="rId25"/>
    <p:sldId id="1998" r:id="rId26"/>
    <p:sldId id="1967" r:id="rId27"/>
    <p:sldId id="1999" r:id="rId28"/>
    <p:sldId id="1968" r:id="rId29"/>
    <p:sldId id="2000" r:id="rId30"/>
    <p:sldId id="2001" r:id="rId31"/>
    <p:sldId id="2002" r:id="rId32"/>
    <p:sldId id="2003" r:id="rId33"/>
    <p:sldId id="2004" r:id="rId34"/>
    <p:sldId id="1110" r:id="rId35"/>
    <p:sldId id="2005" r:id="rId36"/>
    <p:sldId id="2006" r:id="rId37"/>
    <p:sldId id="2064" r:id="rId38"/>
    <p:sldId id="1977" r:id="rId39"/>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00338D"/>
    <a:srgbClr val="10A0A0"/>
    <a:srgbClr val="00B069"/>
    <a:srgbClr val="00339A"/>
    <a:srgbClr val="10233F"/>
    <a:srgbClr val="F0C300"/>
    <a:srgbClr val="082E87"/>
    <a:srgbClr val="407CCA"/>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71" autoAdjust="0"/>
    <p:restoredTop sz="89424" autoAdjust="0"/>
  </p:normalViewPr>
  <p:slideViewPr>
    <p:cSldViewPr showGuides="1">
      <p:cViewPr varScale="1">
        <p:scale>
          <a:sx n="60" d="100"/>
          <a:sy n="60" d="100"/>
        </p:scale>
        <p:origin x="828" y="36"/>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2754"/>
    </p:cViewPr>
  </p:sorterViewPr>
  <p:notesViewPr>
    <p:cSldViewPr showGuides="1">
      <p:cViewPr varScale="1">
        <p:scale>
          <a:sx n="74" d="100"/>
          <a:sy n="74" d="100"/>
        </p:scale>
        <p:origin x="279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commentAuthors" Target="commen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2/1/2024</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Bef>
                <a:spcPts val="0"/>
              </a:spcBef>
            </a:pPr>
            <a:r>
              <a:rPr lang="ja-JP" altLang="en-US" dirty="0"/>
              <a:t>クラブ活性化計画は、クラブがその会員と地域社会のニーズを満たす能力を自己評価する時、真っ先に利用するツールです。</a:t>
            </a:r>
            <a:endParaRPr lang="en-US" altLang="ja-JP" dirty="0"/>
          </a:p>
          <a:p>
            <a:pPr>
              <a:lnSpc>
                <a:spcPct val="200000"/>
              </a:lnSpc>
              <a:spcBef>
                <a:spcPts val="0"/>
              </a:spcBef>
            </a:pPr>
            <a:endParaRPr lang="ja-JP" altLang="en-US" dirty="0"/>
          </a:p>
          <a:p>
            <a:pPr>
              <a:lnSpc>
                <a:spcPct val="200000"/>
              </a:lnSpc>
              <a:spcBef>
                <a:spcPts val="0"/>
              </a:spcBef>
            </a:pPr>
            <a:r>
              <a:rPr lang="ja-JP" altLang="en-US" dirty="0"/>
              <a:t>今日の目まぐるしい社会において、クラブは建設的な評価と目標設定のプロセスを適切に実行することが可能でなければなりません。このプロセスは、成功するクラブの最も重要な要素である奉仕、優れた会員の確保、リーダーの育成に集中的に取り組み続けるために、通常の運営手順の一環として、必要に応じて行えるシンプルなものであるべきです。</a:t>
            </a:r>
            <a:endParaRPr lang="en-US" dirty="0"/>
          </a:p>
        </p:txBody>
      </p:sp>
    </p:spTree>
    <p:extLst>
      <p:ext uri="{BB962C8B-B14F-4D97-AF65-F5344CB8AC3E}">
        <p14:creationId xmlns:p14="http://schemas.microsoft.com/office/powerpoint/2010/main" val="2572879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9767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279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ja-JP" dirty="0"/>
              <a:t>会則及び付則：</a:t>
            </a:r>
            <a:r>
              <a:rPr lang="ja-JP" sz="1200" dirty="0">
                <a:solidFill>
                  <a:srgbClr val="00338D"/>
                </a:solidFill>
                <a:latin typeface="HelveticaNeueLT Std Lt" panose="020B0403020202020204" pitchFamily="34" charset="0"/>
                <a:ea typeface="MS Mincho"/>
              </a:rPr>
              <a:t>新しい役員・理事・委員会委員長職を設けたり、委員会に新たな目的を持たせたり、クラブの組織を刷新する時に使用します。</a:t>
            </a:r>
          </a:p>
          <a:p>
            <a:pPr>
              <a:lnSpc>
                <a:spcPct val="114000"/>
              </a:lnSpc>
            </a:pPr>
            <a:endParaRPr lang="en-US" sz="1200" dirty="0">
              <a:solidFill>
                <a:srgbClr val="00338D"/>
              </a:solidFill>
              <a:latin typeface="HelveticaNeueLT Std Lt" panose="020B0403020202020204" pitchFamily="34" charset="0"/>
            </a:endParaRPr>
          </a:p>
          <a:p>
            <a:pPr algn="l"/>
            <a:r>
              <a:rPr lang="ja-JP" sz="1200" dirty="0">
                <a:solidFill>
                  <a:srgbClr val="00338D"/>
                </a:solidFill>
                <a:latin typeface="HelveticaNeueLT Std Lt" panose="020B0403020202020204" pitchFamily="34" charset="0"/>
                <a:ea typeface="MS Mincho" charset="0"/>
                <a:cs typeface="Arial" charset="0"/>
              </a:rPr>
              <a:t>あなたのクラブ、あなたのやり方で！：</a:t>
            </a:r>
            <a:r>
              <a:rPr lang="ja-JP" sz="1200" dirty="0">
                <a:solidFill>
                  <a:srgbClr val="0A5496"/>
                </a:solidFill>
                <a:latin typeface="HelveticaNeueLT Std Lt" panose="020B0403020202020204" pitchFamily="34" charset="0"/>
                <a:ea typeface="MS Mincho" charset="0"/>
                <a:cs typeface="Arial" charset="0"/>
              </a:rPr>
              <a:t>例会をクラブに合わせて</a:t>
            </a:r>
            <a:r>
              <a:rPr lang="ja-JP" altLang="en-US" sz="1200" dirty="0">
                <a:solidFill>
                  <a:srgbClr val="0A5496"/>
                </a:solidFill>
                <a:latin typeface="HelveticaNeueLT Std Lt" panose="020B0403020202020204" pitchFamily="34" charset="0"/>
                <a:ea typeface="MS Mincho" charset="0"/>
                <a:cs typeface="Arial" charset="0"/>
              </a:rPr>
              <a:t>カスタマイズ</a:t>
            </a:r>
            <a:r>
              <a:rPr lang="ja-JP" sz="1200" dirty="0">
                <a:solidFill>
                  <a:srgbClr val="0A5496"/>
                </a:solidFill>
                <a:latin typeface="HelveticaNeueLT Std Lt" panose="020B0403020202020204" pitchFamily="34" charset="0"/>
                <a:ea typeface="MS Mincho" charset="0"/>
                <a:cs typeface="Arial" charset="0"/>
              </a:rPr>
              <a:t>するためのガイドです。積極的な参加を促すためのアイデア、クラブ例会のプログラム案、例会や行事を一般の人々にPRする方法なども含まれています。</a:t>
            </a:r>
          </a:p>
          <a:p>
            <a:pPr algn="l"/>
            <a:endParaRPr lang="en-US" sz="1200" kern="0" dirty="0">
              <a:solidFill>
                <a:srgbClr val="0A5496"/>
              </a:solidFill>
              <a:latin typeface="HelveticaNeueLT Std Lt" panose="020B0403020202020204" pitchFamily="34" charset="0"/>
              <a:ea typeface="Arial" charset="0"/>
              <a:cs typeface="Arial" charset="0"/>
            </a:endParaRPr>
          </a:p>
          <a:p>
            <a:pPr marL="0" indent="0">
              <a:lnSpc>
                <a:spcPct val="90000"/>
              </a:lnSpc>
              <a:buFont typeface="Arial" panose="020B0604020202020204" pitchFamily="34" charset="0"/>
              <a:buNone/>
            </a:pPr>
            <a:r>
              <a:rPr lang="ja-JP" sz="1200" dirty="0">
                <a:solidFill>
                  <a:srgbClr val="0A5496"/>
                </a:solidFill>
                <a:latin typeface="HelveticaNeueLT Std Lt" panose="020B0403020202020204" pitchFamily="34" charset="0"/>
                <a:ea typeface="MS Mincho" charset="0"/>
                <a:cs typeface="Arial" charset="0"/>
              </a:rPr>
              <a:t>Eブック：クラブ会長/副会長、幹事、会計、会員委員長、奉仕委員長用のEブックがあります。</a:t>
            </a:r>
          </a:p>
          <a:p>
            <a:pPr marL="0" indent="0">
              <a:lnSpc>
                <a:spcPct val="90000"/>
              </a:lnSpc>
              <a:buFont typeface="Arial" panose="020B0604020202020204" pitchFamily="34" charset="0"/>
              <a:buNone/>
            </a:pPr>
            <a:endParaRPr lang="en-US" sz="1200" kern="0" dirty="0">
              <a:solidFill>
                <a:srgbClr val="0A5496"/>
              </a:solidFill>
              <a:latin typeface="HelveticaNeueLT Std Lt" panose="020B0403020202020204" pitchFamily="34" charset="0"/>
              <a:ea typeface="Arial" charset="0"/>
              <a:cs typeface="Arial" charset="0"/>
            </a:endParaRPr>
          </a:p>
          <a:p>
            <a:pPr marL="0" indent="0">
              <a:lnSpc>
                <a:spcPct val="90000"/>
              </a:lnSpc>
              <a:buFont typeface="Arial" panose="020B0604020202020204" pitchFamily="34" charset="0"/>
              <a:buNone/>
            </a:pPr>
            <a:r>
              <a:rPr lang="ja-JP" sz="1200" dirty="0">
                <a:solidFill>
                  <a:srgbClr val="0A5496"/>
                </a:solidFill>
                <a:latin typeface="HelveticaNeueLT Std Lt" panose="020B0403020202020204" pitchFamily="34" charset="0"/>
                <a:ea typeface="MS Mincho" charset="0"/>
                <a:cs typeface="Arial" charset="0"/>
              </a:rPr>
              <a:t>クラブの成功を目指して！：</a:t>
            </a:r>
            <a:r>
              <a:rPr lang="ja-JP" dirty="0"/>
              <a:t>クラブの強み、改善方法、クラブの成長と発展につながる新たな機会を見極めるために</a:t>
            </a:r>
            <a:r>
              <a:rPr lang="ja-JP" sz="1200" dirty="0">
                <a:solidFill>
                  <a:srgbClr val="0A5496"/>
                </a:solidFill>
                <a:latin typeface="HelveticaNeueLT Std Lt" panose="020B0403020202020204" pitchFamily="34" charset="0"/>
                <a:ea typeface="MS Mincho" charset="0"/>
                <a:cs typeface="Arial" charset="0"/>
              </a:rPr>
              <a:t>役立つガイドとパワーポイントが用意されています</a:t>
            </a:r>
            <a:r>
              <a:rPr lang="ja-JP" altLang="en-US" sz="1200" dirty="0">
                <a:solidFill>
                  <a:srgbClr val="0A5496"/>
                </a:solidFill>
                <a:latin typeface="HelveticaNeueLT Std Lt" panose="020B0403020202020204" pitchFamily="34" charset="0"/>
                <a:ea typeface="MS Mincho" charset="0"/>
                <a:cs typeface="Arial" charset="0"/>
              </a:rPr>
              <a:t>！</a:t>
            </a:r>
            <a:r>
              <a:rPr lang="ja-JP" dirty="0"/>
              <a:t>含まれる計画フォームはビジョンを構築し、クラブのニーズを調査し、計画を立てて遂行し、成功を収めるために役立ちます。  </a:t>
            </a:r>
          </a:p>
          <a:p>
            <a:pPr algn="l"/>
            <a:endParaRPr lang="en-US" sz="1200" kern="0" dirty="0">
              <a:solidFill>
                <a:srgbClr val="0A5496"/>
              </a:solidFill>
              <a:latin typeface="HelveticaNeueLT Std Lt" panose="020B0403020202020204" pitchFamily="34" charset="0"/>
              <a:ea typeface="Arial" charset="0"/>
              <a:cs typeface="Arial" charset="0"/>
            </a:endParaRPr>
          </a:p>
          <a:p>
            <a:endParaRPr lang="en-US" dirty="0"/>
          </a:p>
        </p:txBody>
      </p:sp>
    </p:spTree>
    <p:extLst>
      <p:ext uri="{BB962C8B-B14F-4D97-AF65-F5344CB8AC3E}">
        <p14:creationId xmlns:p14="http://schemas.microsoft.com/office/powerpoint/2010/main" val="2660868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4304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8830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3602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7664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sz="1200" dirty="0">
                <a:effectLst/>
                <a:latin typeface="Calibri Light" panose="020F0302020204030204" pitchFamily="34" charset="0"/>
                <a:ea typeface="MS Mincho" panose="02020603050405020304" pitchFamily="18" charset="0"/>
                <a:cs typeface="Arial" panose="020B0604020202020204" pitchFamily="34" charset="0"/>
              </a:rPr>
              <a:t>評価ごとに、SMART目標を3つずつ立て</a:t>
            </a:r>
            <a:r>
              <a:rPr lang="ja-JP" altLang="en-US" sz="1200" dirty="0">
                <a:effectLst/>
                <a:latin typeface="Calibri Light" panose="020F0302020204030204" pitchFamily="34" charset="0"/>
                <a:ea typeface="MS Mincho" panose="02020603050405020304" pitchFamily="18" charset="0"/>
                <a:cs typeface="Arial" panose="020B0604020202020204" pitchFamily="34" charset="0"/>
              </a:rPr>
              <a:t>ましょう</a:t>
            </a:r>
            <a:r>
              <a:rPr lang="ja-JP" sz="1200" dirty="0">
                <a:effectLst/>
                <a:latin typeface="Calibri Light" panose="020F0302020204030204" pitchFamily="34" charset="0"/>
                <a:ea typeface="MS Mincho" panose="02020603050405020304" pitchFamily="18" charset="0"/>
                <a:cs typeface="Arial" panose="020B0604020202020204" pitchFamily="34" charset="0"/>
              </a:rPr>
              <a:t>。  </a:t>
            </a:r>
          </a:p>
          <a:p>
            <a:endParaRPr lang="en-US" sz="1200" b="1" dirty="0">
              <a:effectLst/>
              <a:latin typeface="Calibri Light" panose="020F0302020204030204" pitchFamily="34" charset="0"/>
              <a:ea typeface="Times New Roman" panose="02020603050405020304" pitchFamily="18" charset="0"/>
              <a:cs typeface="Arial" panose="020B0604020202020204" pitchFamily="34" charset="0"/>
            </a:endParaRPr>
          </a:p>
          <a:p>
            <a:r>
              <a:rPr lang="ja-JP" sz="1200" dirty="0">
                <a:effectLst/>
                <a:latin typeface="Calibri Light" panose="020F0302020204030204" pitchFamily="34" charset="0"/>
                <a:ea typeface="MS Mincho" panose="02020603050405020304" pitchFamily="18" charset="0"/>
                <a:cs typeface="Arial" panose="020B0604020202020204" pitchFamily="34" charset="0"/>
              </a:rPr>
              <a:t>それから小グループで目標について検討し、評価ごとのSMART目標を3つずつ決めていきましょう</a:t>
            </a:r>
            <a:r>
              <a:rPr lang="ja-JP" altLang="en-US" sz="1200" dirty="0">
                <a:effectLst/>
                <a:latin typeface="Calibri Light" panose="020F0302020204030204" pitchFamily="34" charset="0"/>
                <a:ea typeface="MS Mincho" panose="02020603050405020304" pitchFamily="18" charset="0"/>
                <a:cs typeface="Arial" panose="020B0604020202020204" pitchFamily="34" charset="0"/>
              </a:rPr>
              <a:t>。</a:t>
            </a:r>
            <a:r>
              <a:rPr lang="ja-JP" sz="1200" dirty="0">
                <a:effectLst/>
                <a:latin typeface="Calibri Light" panose="020F0302020204030204" pitchFamily="34" charset="0"/>
                <a:ea typeface="MS Mincho" panose="02020603050405020304" pitchFamily="18" charset="0"/>
                <a:cs typeface="Arial" panose="020B0604020202020204" pitchFamily="34" charset="0"/>
              </a:rPr>
              <a:t>評価ごとに討論が効果的に行われているか、随時</a:t>
            </a:r>
            <a:r>
              <a:rPr lang="ja-JP" sz="1200" b="1" dirty="0">
                <a:effectLst/>
                <a:latin typeface="Calibri Light" panose="020F0302020204030204" pitchFamily="34" charset="0"/>
                <a:ea typeface="MS Mincho" panose="02020603050405020304" pitchFamily="18" charset="0"/>
                <a:cs typeface="Arial" panose="020B0604020202020204" pitchFamily="34" charset="0"/>
              </a:rPr>
              <a:t>確認</a:t>
            </a:r>
            <a:r>
              <a:rPr lang="ja-JP" altLang="en-US" sz="1200" b="1" dirty="0">
                <a:effectLst/>
                <a:latin typeface="Calibri Light" panose="020F0302020204030204" pitchFamily="34" charset="0"/>
                <a:ea typeface="MS Mincho" panose="02020603050405020304" pitchFamily="18" charset="0"/>
                <a:cs typeface="Arial" panose="020B0604020202020204" pitchFamily="34" charset="0"/>
              </a:rPr>
              <a:t>しましょう</a:t>
            </a:r>
            <a:r>
              <a:rPr lang="ja-JP" sz="1200" dirty="0">
                <a:effectLst/>
                <a:latin typeface="Calibri Light" panose="020F0302020204030204" pitchFamily="34" charset="0"/>
                <a:ea typeface="MS Mincho" panose="02020603050405020304" pitchFamily="18" charset="0"/>
                <a:cs typeface="Arial" panose="020B0604020202020204" pitchFamily="34" charset="0"/>
              </a:rPr>
              <a:t>。</a:t>
            </a:r>
          </a:p>
          <a:p>
            <a:endParaRPr lang="en-US" dirty="0"/>
          </a:p>
        </p:txBody>
      </p:sp>
    </p:spTree>
    <p:extLst>
      <p:ext uri="{BB962C8B-B14F-4D97-AF65-F5344CB8AC3E}">
        <p14:creationId xmlns:p14="http://schemas.microsoft.com/office/powerpoint/2010/main" val="1787706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t>目標の発表に移りましょう。  各グループで決めた3つの目標について発表していただきます。 </a:t>
            </a:r>
          </a:p>
          <a:p>
            <a:endParaRPr lang="en-US" dirty="0"/>
          </a:p>
        </p:txBody>
      </p:sp>
    </p:spTree>
    <p:extLst>
      <p:ext uri="{BB962C8B-B14F-4D97-AF65-F5344CB8AC3E}">
        <p14:creationId xmlns:p14="http://schemas.microsoft.com/office/powerpoint/2010/main" val="2885694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2062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dirty="0"/>
              <a:t>変革は</a:t>
            </a:r>
            <a:r>
              <a:rPr lang="ja-JP" altLang="en-US" dirty="0"/>
              <a:t>どの</a:t>
            </a:r>
            <a:r>
              <a:rPr lang="ja-JP" dirty="0"/>
              <a:t>クラブにとっても重要です。  現在の運営のあり方を理解し、改善できる分野を見極め、計画的な手順を踏んで目標を達成することにより、どんなクラブも向上を遂げることができるのです！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ja-JP" dirty="0"/>
              <a:t>このプロセスでは、次の4つの重点項目について評価を行っていきます。</a:t>
            </a:r>
          </a:p>
          <a:p>
            <a:endParaRPr lang="en-US" dirty="0"/>
          </a:p>
          <a:p>
            <a:pPr marL="228600" indent="-228600">
              <a:buAutoNum type="arabicPeriod"/>
            </a:pPr>
            <a:r>
              <a:rPr lang="ja-JP" dirty="0"/>
              <a:t>新会員を加えてクラブを若返らせる</a:t>
            </a:r>
          </a:p>
          <a:p>
            <a:pPr marL="228600" indent="-228600">
              <a:buAutoNum type="arabicPeriod"/>
            </a:pPr>
            <a:r>
              <a:rPr lang="ja-JP" dirty="0"/>
              <a:t>新たな奉仕の機会によってクラブの活性化を図る</a:t>
            </a:r>
          </a:p>
          <a:p>
            <a:pPr marL="228600" indent="-228600">
              <a:buAutoNum type="arabicPeriod"/>
            </a:pPr>
            <a:r>
              <a:rPr lang="ja-JP" dirty="0"/>
              <a:t>指導力育成とクラブ運営を向上させる</a:t>
            </a:r>
          </a:p>
          <a:p>
            <a:pPr marL="228600" indent="-228600">
              <a:buAutoNum type="arabicPeriod"/>
            </a:pPr>
            <a:r>
              <a:rPr lang="ja-JP" dirty="0"/>
              <a:t>クラブの成果を地域の人々に伝える</a:t>
            </a:r>
          </a:p>
          <a:p>
            <a:endParaRPr lang="en-US" dirty="0"/>
          </a:p>
        </p:txBody>
      </p:sp>
    </p:spTree>
    <p:extLst>
      <p:ext uri="{BB962C8B-B14F-4D97-AF65-F5344CB8AC3E}">
        <p14:creationId xmlns:p14="http://schemas.microsoft.com/office/powerpoint/2010/main" val="1074583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6303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dirty="0"/>
              <a:t>目標の発表</a:t>
            </a:r>
            <a:r>
              <a:rPr lang="ja-JP"/>
              <a:t>に移りましょう</a:t>
            </a:r>
            <a:r>
              <a:rPr lang="ja-JP" altLang="en-US"/>
              <a:t>。</a:t>
            </a:r>
            <a:r>
              <a:rPr lang="ja-JP"/>
              <a:t>各グループで決めた3つの目標について発表していただきます。 </a:t>
            </a:r>
          </a:p>
          <a:p>
            <a:endParaRPr lang="en-US" dirty="0"/>
          </a:p>
        </p:txBody>
      </p:sp>
    </p:spTree>
    <p:extLst>
      <p:ext uri="{BB962C8B-B14F-4D97-AF65-F5344CB8AC3E}">
        <p14:creationId xmlns:p14="http://schemas.microsoft.com/office/powerpoint/2010/main" val="3615515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2809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1038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dirty="0"/>
              <a:t>ライオンズ・インターナショナルでは、クラブに数々のツールやリソースを</a:t>
            </a:r>
            <a:r>
              <a:rPr lang="ja-JP" altLang="en-US" dirty="0"/>
              <a:t>提供</a:t>
            </a:r>
            <a:r>
              <a:rPr lang="ja-JP" dirty="0"/>
              <a:t>しています。  「クラブの向上を目指して」ウェブページを確認し、「Improving Lions Club Quality（クラブの向上を目指して）」Facebookグループに参加しましょう。 </a:t>
            </a:r>
          </a:p>
          <a:p>
            <a:endParaRPr lang="en-US" dirty="0"/>
          </a:p>
        </p:txBody>
      </p:sp>
    </p:spTree>
    <p:extLst>
      <p:ext uri="{BB962C8B-B14F-4D97-AF65-F5344CB8AC3E}">
        <p14:creationId xmlns:p14="http://schemas.microsoft.com/office/powerpoint/2010/main" val="523881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このワークショップを通して</a:t>
            </a:r>
            <a:r>
              <a:rPr lang="ja-JP" altLang="en-US" dirty="0"/>
              <a:t>わ</a:t>
            </a:r>
            <a:r>
              <a:rPr lang="ja-JP" dirty="0"/>
              <a:t>かった最も重要なことは何か、数人に発表してもら</a:t>
            </a:r>
            <a:r>
              <a:rPr lang="ja-JP" altLang="en-US" dirty="0"/>
              <a:t>いましょう</a:t>
            </a:r>
            <a:r>
              <a:rPr lang="ja-JP" dirty="0"/>
              <a:t>。  </a:t>
            </a:r>
          </a:p>
          <a:p>
            <a:endParaRPr lang="en-US" dirty="0"/>
          </a:p>
          <a:p>
            <a:r>
              <a:rPr lang="ja-JP" dirty="0"/>
              <a:t>討論が終わったら、発言をまとめて</a:t>
            </a:r>
            <a:r>
              <a:rPr lang="ja-JP" altLang="en-US" dirty="0"/>
              <a:t>振り返りましょう</a:t>
            </a:r>
            <a:r>
              <a:rPr lang="ja-JP" dirty="0"/>
              <a:t>。 </a:t>
            </a:r>
          </a:p>
          <a:p>
            <a:endParaRPr lang="en-US" dirty="0"/>
          </a:p>
        </p:txBody>
      </p:sp>
    </p:spTree>
    <p:extLst>
      <p:ext uri="{BB962C8B-B14F-4D97-AF65-F5344CB8AC3E}">
        <p14:creationId xmlns:p14="http://schemas.microsoft.com/office/powerpoint/2010/main" val="392288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ja-JP" dirty="0"/>
              <a:t>会員拡大、地域社会奉仕、組織の向上、コミュニケーションにおいて優れた成果をあげたクラブは、栄えある優秀賞の受賞資格を得ることができます。  クラブ優秀賞の申請書に受賞資格が記載されていますので、クラブ向上へのロードマップとしてお役立てください。 </a:t>
            </a:r>
          </a:p>
        </p:txBody>
      </p:sp>
    </p:spTree>
    <p:extLst>
      <p:ext uri="{BB962C8B-B14F-4D97-AF65-F5344CB8AC3E}">
        <p14:creationId xmlns:p14="http://schemas.microsoft.com/office/powerpoint/2010/main" val="976400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集まってくれたことに感謝</a:t>
            </a:r>
            <a:r>
              <a:rPr lang="ja-JP" altLang="en-US" dirty="0"/>
              <a:t>の意を述べましょう</a:t>
            </a:r>
            <a:endParaRPr lang="ja-JP" dirty="0"/>
          </a:p>
        </p:txBody>
      </p:sp>
    </p:spTree>
    <p:extLst>
      <p:ext uri="{BB962C8B-B14F-4D97-AF65-F5344CB8AC3E}">
        <p14:creationId xmlns:p14="http://schemas.microsoft.com/office/powerpoint/2010/main" val="1448102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それぞれの評価では、改善できる分野を見極めるために役立つ質問が立てられています。 </a:t>
            </a:r>
          </a:p>
          <a:p>
            <a:endParaRPr lang="en-US" dirty="0"/>
          </a:p>
          <a:p>
            <a:r>
              <a:rPr lang="ja-JP" dirty="0"/>
              <a:t>これらの評価には、次のようなメリットがあります。 </a:t>
            </a:r>
          </a:p>
          <a:p>
            <a:endParaRPr lang="en-US" dirty="0"/>
          </a:p>
          <a:p>
            <a:pPr marL="342900" indent="-342900">
              <a:buFont typeface="Arial" panose="020B0604020202020204" pitchFamily="34" charset="0"/>
              <a:buChar char="•"/>
            </a:pPr>
            <a:r>
              <a:rPr lang="ja-JP" sz="1200" b="1" dirty="0">
                <a:latin typeface="HelveticaNeueLT Std Lt" panose="020B0403020202020204" pitchFamily="34" charset="0"/>
                <a:ea typeface="MS Mincho" charset="0"/>
                <a:cs typeface="Helvetica" panose="020B0604020202020204" pitchFamily="34" charset="0"/>
              </a:rPr>
              <a:t>考えをまとめるのに役立つ</a:t>
            </a:r>
          </a:p>
          <a:p>
            <a:pPr marL="342900" indent="-342900">
              <a:buFont typeface="Arial" panose="020B0604020202020204" pitchFamily="34" charset="0"/>
              <a:buChar char="•"/>
            </a:pPr>
            <a:r>
              <a:rPr lang="ja-JP" sz="1200" b="1" dirty="0">
                <a:latin typeface="HelveticaNeueLT Std Lt" panose="020B0403020202020204" pitchFamily="34" charset="0"/>
                <a:ea typeface="MS Mincho" charset="0"/>
                <a:cs typeface="Helvetica" panose="020B0604020202020204" pitchFamily="34" charset="0"/>
              </a:rPr>
              <a:t>討論を導く</a:t>
            </a:r>
          </a:p>
          <a:p>
            <a:pPr marL="342900" indent="-342900">
              <a:buFont typeface="Arial" panose="020B0604020202020204" pitchFamily="34" charset="0"/>
              <a:buChar char="•"/>
            </a:pPr>
            <a:r>
              <a:rPr lang="ja-JP" sz="1200" b="1" dirty="0">
                <a:latin typeface="HelveticaNeueLT Std Lt" panose="020B0403020202020204" pitchFamily="34" charset="0"/>
                <a:ea typeface="MS Mincho" charset="0"/>
                <a:cs typeface="Helvetica" panose="020B0604020202020204" pitchFamily="34" charset="0"/>
              </a:rPr>
              <a:t>役に立つ種々リソースの模索を促す</a:t>
            </a:r>
          </a:p>
          <a:p>
            <a:pPr marL="342900" indent="-342900">
              <a:buFont typeface="Arial" panose="020B0604020202020204" pitchFamily="34" charset="0"/>
              <a:buChar char="•"/>
            </a:pPr>
            <a:r>
              <a:rPr lang="ja-JP" sz="1200" b="1" dirty="0">
                <a:latin typeface="HelveticaNeueLT Std Lt" panose="020B0403020202020204" pitchFamily="34" charset="0"/>
                <a:ea typeface="MS Mincho" charset="0"/>
                <a:cs typeface="Helvetica" panose="020B0604020202020204" pitchFamily="34" charset="0"/>
              </a:rPr>
              <a:t>プロセス</a:t>
            </a:r>
            <a:r>
              <a:rPr lang="ja-JP" altLang="en-US" sz="1200" b="1" dirty="0">
                <a:latin typeface="HelveticaNeueLT Std Lt" panose="020B0403020202020204" pitchFamily="34" charset="0"/>
                <a:ea typeface="MS Mincho" charset="0"/>
                <a:cs typeface="Helvetica" panose="020B0604020202020204" pitchFamily="34" charset="0"/>
              </a:rPr>
              <a:t>を</a:t>
            </a:r>
            <a:r>
              <a:rPr lang="ja-JP" sz="1200" b="1" dirty="0">
                <a:latin typeface="HelveticaNeueLT Std Lt" panose="020B0403020202020204" pitchFamily="34" charset="0"/>
                <a:ea typeface="MS Mincho" charset="0"/>
                <a:cs typeface="Helvetica" panose="020B0604020202020204" pitchFamily="34" charset="0"/>
              </a:rPr>
              <a:t>個別に、またはグループ全体で行うことができる</a:t>
            </a:r>
          </a:p>
          <a:p>
            <a:endParaRPr lang="en-US" dirty="0"/>
          </a:p>
          <a:p>
            <a:r>
              <a:rPr lang="ja-JP" dirty="0"/>
              <a:t>これから小グループに分かれて、評価または検討を行っていきましょう。  どんなことが</a:t>
            </a:r>
            <a:r>
              <a:rPr lang="ja-JP" altLang="en-US" dirty="0"/>
              <a:t>わ</a:t>
            </a:r>
            <a:r>
              <a:rPr lang="ja-JP" dirty="0"/>
              <a:t>かるでしょうか？ </a:t>
            </a:r>
          </a:p>
          <a:p>
            <a:endParaRPr lang="en-US" dirty="0"/>
          </a:p>
        </p:txBody>
      </p:sp>
    </p:spTree>
    <p:extLst>
      <p:ext uri="{BB962C8B-B14F-4D97-AF65-F5344CB8AC3E}">
        <p14:creationId xmlns:p14="http://schemas.microsoft.com/office/powerpoint/2010/main" val="4162256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6400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6442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9380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6561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64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3208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799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80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83212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59149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2655145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2368223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976191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769680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229836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1650126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374566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508341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282177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133910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910866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59196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prstClr val="white">
                    <a:alpha val="44000"/>
                  </a:prstClr>
                </a:solidFill>
              </a:rPr>
              <a:t>    </a:t>
            </a:r>
          </a:p>
        </p:txBody>
      </p:sp>
    </p:spTree>
    <p:extLst>
      <p:ext uri="{BB962C8B-B14F-4D97-AF65-F5344CB8AC3E}">
        <p14:creationId xmlns:p14="http://schemas.microsoft.com/office/powerpoint/2010/main" val="4076859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3441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708515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1307583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392889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337487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946122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1714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8694338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200368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028566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0615465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1532579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495969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278986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prstClr val="white">
                    <a:alpha val="44000"/>
                  </a:prstClr>
                </a:solidFill>
              </a:rPr>
              <a:t>    </a:t>
            </a:r>
          </a:p>
        </p:txBody>
      </p:sp>
    </p:spTree>
    <p:extLst>
      <p:ext uri="{BB962C8B-B14F-4D97-AF65-F5344CB8AC3E}">
        <p14:creationId xmlns:p14="http://schemas.microsoft.com/office/powerpoint/2010/main" val="620944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theme" Target="../theme/theme5.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928" r:id="rId16"/>
    <p:sldLayoutId id="2147483929" r:id="rId1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149587159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104868927"/>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s://www.lionsclubs.org/ja/resources-for-members/resource-center/improving-club-quality" TargetMode="External"/><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www.facebook.com/groups/317754885360703/"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hyperlink" Target="mailto:pacificasian@lionsclubs.org" TargetMode="Externa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1C1F519D-AEA0-1222-796C-C7F5AF3F47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gradFill flip="none" rotWithShape="0">
            <a:gsLst>
              <a:gs pos="0">
                <a:srgbClr val="0D2240">
                  <a:alpha val="91000"/>
                </a:srgbClr>
              </a:gs>
              <a:gs pos="100000">
                <a:srgbClr val="7A2582">
                  <a:alpha val="91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sp>
        <p:nvSpPr>
          <p:cNvPr id="3" name="Yellow Bar">
            <a:extLst>
              <a:ext uri="{FF2B5EF4-FFF2-40B4-BE49-F238E27FC236}">
                <a16:creationId xmlns:a16="http://schemas.microsoft.com/office/drawing/2014/main" id="{02E5F8EC-AC8C-477E-E48D-EC8391DC3483}"/>
              </a:ext>
            </a:extLst>
          </p:cNvPr>
          <p:cNvSpPr/>
          <p:nvPr/>
        </p:nvSpPr>
        <p:spPr>
          <a:xfrm>
            <a:off x="919814" y="41148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4" name="Headline">
            <a:extLst>
              <a:ext uri="{FF2B5EF4-FFF2-40B4-BE49-F238E27FC236}">
                <a16:creationId xmlns:a16="http://schemas.microsoft.com/office/drawing/2014/main" id="{95657C42-33D9-96EF-2E40-90CACC9BFA29}"/>
              </a:ext>
            </a:extLst>
          </p:cNvPr>
          <p:cNvSpPr txBox="1">
            <a:spLocks/>
          </p:cNvSpPr>
          <p:nvPr/>
        </p:nvSpPr>
        <p:spPr>
          <a:xfrm>
            <a:off x="762000" y="2676564"/>
            <a:ext cx="4003965" cy="120248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latin typeface="MS PGothic" panose="020B0600070205080204" pitchFamily="34" charset="-128"/>
                <a:ea typeface="MS PGothic" panose="020B0600070205080204" pitchFamily="34" charset="-128"/>
              </a:rPr>
              <a:t>クラブ活性化計画</a:t>
            </a:r>
          </a:p>
        </p:txBody>
      </p:sp>
      <p:pic>
        <p:nvPicPr>
          <p:cNvPr id="6" name="Emblem - White" descr="lionlogo_white.eps">
            <a:extLst>
              <a:ext uri="{FF2B5EF4-FFF2-40B4-BE49-F238E27FC236}">
                <a16:creationId xmlns:a16="http://schemas.microsoft.com/office/drawing/2014/main" id="{D3D9C50E-6A78-108D-7559-C3CCF4451F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400" y="1297166"/>
            <a:ext cx="1172364" cy="1143642"/>
          </a:xfrm>
          <a:prstGeom prst="rect">
            <a:avLst/>
          </a:prstGeom>
        </p:spPr>
      </p:pic>
      <p:pic>
        <p:nvPicPr>
          <p:cNvPr id="7" name="Picture 6">
            <a:extLst>
              <a:ext uri="{FF2B5EF4-FFF2-40B4-BE49-F238E27FC236}">
                <a16:creationId xmlns:a16="http://schemas.microsoft.com/office/drawing/2014/main" id="{47F95E01-A2BD-295D-94FB-34825DEC0D28}"/>
              </a:ext>
            </a:extLst>
          </p:cNvPr>
          <p:cNvPicPr>
            <a:picLocks noChangeAspect="1"/>
          </p:cNvPicPr>
          <p:nvPr/>
        </p:nvPicPr>
        <p:blipFill>
          <a:blip r:embed="rId5"/>
          <a:stretch>
            <a:fillRect/>
          </a:stretch>
        </p:blipFill>
        <p:spPr>
          <a:xfrm>
            <a:off x="6934200" y="515490"/>
            <a:ext cx="4208066" cy="5446092"/>
          </a:xfrm>
          <a:prstGeom prst="rect">
            <a:avLst/>
          </a:prstGeom>
        </p:spPr>
      </p:pic>
    </p:spTree>
    <p:extLst>
      <p:ext uri="{BB962C8B-B14F-4D97-AF65-F5344CB8AC3E}">
        <p14:creationId xmlns:p14="http://schemas.microsoft.com/office/powerpoint/2010/main" val="995419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10233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7265" y="550843"/>
            <a:ext cx="12358930" cy="668358"/>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ja-JP" sz="3200" dirty="0">
                <a:solidFill>
                  <a:srgbClr val="00338D"/>
                </a:solidFill>
                <a:latin typeface="MS PGothic" panose="020B0600070205080204" pitchFamily="34" charset="-128"/>
                <a:ea typeface="MS PGothic" panose="020B0600070205080204" pitchFamily="34" charset="-128"/>
              </a:rPr>
              <a:t>リソース：新たな奉仕の機会によってクラブの活性化を図る</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45" name="Text Placeholder 1">
            <a:extLst>
              <a:ext uri="{FF2B5EF4-FFF2-40B4-BE49-F238E27FC236}">
                <a16:creationId xmlns:a16="http://schemas.microsoft.com/office/drawing/2014/main" id="{887F161C-D5E3-B22A-7687-A3B3B0D1BCA7}"/>
              </a:ext>
            </a:extLst>
          </p:cNvPr>
          <p:cNvSpPr txBox="1">
            <a:spLocks/>
          </p:cNvSpPr>
          <p:nvPr/>
        </p:nvSpPr>
        <p:spPr>
          <a:xfrm>
            <a:off x="4816316" y="1524253"/>
            <a:ext cx="4226821" cy="67128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3200" dirty="0">
                <a:solidFill>
                  <a:srgbClr val="00338D"/>
                </a:solidFill>
                <a:latin typeface="MS PGothic" panose="020B0600070205080204" pitchFamily="34" charset="-128"/>
                <a:ea typeface="MS PGothic" panose="020B0600070205080204" pitchFamily="34" charset="-128"/>
              </a:rPr>
              <a:t>奉仕の道のり</a:t>
            </a:r>
          </a:p>
        </p:txBody>
      </p:sp>
      <p:grpSp>
        <p:nvGrpSpPr>
          <p:cNvPr id="7" name="Group 6">
            <a:extLst>
              <a:ext uri="{FF2B5EF4-FFF2-40B4-BE49-F238E27FC236}">
                <a16:creationId xmlns:a16="http://schemas.microsoft.com/office/drawing/2014/main" id="{DD83C322-63F3-3DFF-52E3-9A4F3A6E6D4B}"/>
              </a:ext>
            </a:extLst>
          </p:cNvPr>
          <p:cNvGrpSpPr/>
          <p:nvPr/>
        </p:nvGrpSpPr>
        <p:grpSpPr>
          <a:xfrm>
            <a:off x="256702" y="2429249"/>
            <a:ext cx="11808512" cy="1727871"/>
            <a:chOff x="217631" y="709793"/>
            <a:chExt cx="11808512" cy="1727871"/>
          </a:xfrm>
        </p:grpSpPr>
        <p:sp>
          <p:nvSpPr>
            <p:cNvPr id="12" name="TextBox 11">
              <a:extLst>
                <a:ext uri="{FF2B5EF4-FFF2-40B4-BE49-F238E27FC236}">
                  <a16:creationId xmlns:a16="http://schemas.microsoft.com/office/drawing/2014/main" id="{0125949D-FABB-88F7-E346-7F8A5F547672}"/>
                </a:ext>
              </a:extLst>
            </p:cNvPr>
            <p:cNvSpPr txBox="1"/>
            <p:nvPr/>
          </p:nvSpPr>
          <p:spPr>
            <a:xfrm>
              <a:off x="4507775" y="1852448"/>
              <a:ext cx="1553291" cy="585216"/>
            </a:xfrm>
            <a:prstGeom prst="rect">
              <a:avLst/>
            </a:prstGeom>
            <a:noFill/>
          </p:spPr>
          <p:txBody>
            <a:bodyPr wrap="square" lIns="0" rIns="0" rtlCol="0">
              <a:spAutoFit/>
            </a:bodyPr>
            <a:lstStyle/>
            <a:p>
              <a:pPr algn="ctr"/>
              <a:r>
                <a:rPr lang="ja-JP" sz="1600" b="1" dirty="0">
                  <a:solidFill>
                    <a:srgbClr val="8CC63F"/>
                  </a:solidFill>
                  <a:latin typeface="MS PGothic" panose="020B0600070205080204" pitchFamily="34" charset="-128"/>
                  <a:ea typeface="MS PGothic" panose="020B0600070205080204" pitchFamily="34" charset="-128"/>
                  <a:cs typeface="Open Sans" charset="0"/>
                </a:rPr>
                <a:t>環境保全</a:t>
              </a:r>
              <a:br>
                <a:rPr lang="ja-JP" sz="1600" b="1" dirty="0">
                  <a:solidFill>
                    <a:srgbClr val="8CC63F"/>
                  </a:solidFill>
                  <a:latin typeface="MS PGothic" panose="020B0600070205080204" pitchFamily="34" charset="-128"/>
                  <a:ea typeface="MS PGothic" panose="020B0600070205080204" pitchFamily="34" charset="-128"/>
                  <a:cs typeface="Open Sans" charset="0"/>
                </a:rPr>
              </a:br>
              <a:endParaRPr lang="ja-JP" sz="1600" b="1" dirty="0">
                <a:solidFill>
                  <a:srgbClr val="8CC63F"/>
                </a:solidFill>
                <a:latin typeface="MS PGothic" panose="020B0600070205080204" pitchFamily="34" charset="-128"/>
                <a:ea typeface="MS PGothic" panose="020B0600070205080204" pitchFamily="34" charset="-128"/>
                <a:cs typeface="Open Sans" charset="0"/>
              </a:endParaRPr>
            </a:p>
          </p:txBody>
        </p:sp>
        <p:sp>
          <p:nvSpPr>
            <p:cNvPr id="15" name="TextBox 14">
              <a:extLst>
                <a:ext uri="{FF2B5EF4-FFF2-40B4-BE49-F238E27FC236}">
                  <a16:creationId xmlns:a16="http://schemas.microsoft.com/office/drawing/2014/main" id="{3C446040-1C51-B858-2D2C-541C42B5EF61}"/>
                </a:ext>
              </a:extLst>
            </p:cNvPr>
            <p:cNvSpPr txBox="1"/>
            <p:nvPr/>
          </p:nvSpPr>
          <p:spPr>
            <a:xfrm>
              <a:off x="7596389" y="1852448"/>
              <a:ext cx="1463040" cy="585216"/>
            </a:xfrm>
            <a:prstGeom prst="rect">
              <a:avLst/>
            </a:prstGeom>
            <a:noFill/>
          </p:spPr>
          <p:txBody>
            <a:bodyPr wrap="square" lIns="0" rIns="0" rtlCol="0">
              <a:spAutoFit/>
            </a:bodyPr>
            <a:lstStyle/>
            <a:p>
              <a:pPr algn="ctr"/>
              <a:r>
                <a:rPr lang="ja-JP" sz="1600" b="1" dirty="0">
                  <a:solidFill>
                    <a:srgbClr val="F26A2C"/>
                  </a:solidFill>
                  <a:latin typeface="MS PGothic" panose="020B0600070205080204" pitchFamily="34" charset="-128"/>
                  <a:ea typeface="MS PGothic" panose="020B0600070205080204" pitchFamily="34" charset="-128"/>
                  <a:cs typeface="Open Sans" charset="0"/>
                </a:rPr>
                <a:t>食料支援</a:t>
              </a:r>
              <a:br>
                <a:rPr lang="ja-JP" sz="1600" b="1" dirty="0">
                  <a:solidFill>
                    <a:srgbClr val="F26A2C"/>
                  </a:solidFill>
                  <a:latin typeface="MS PGothic" panose="020B0600070205080204" pitchFamily="34" charset="-128"/>
                  <a:ea typeface="MS PGothic" panose="020B0600070205080204" pitchFamily="34" charset="-128"/>
                  <a:cs typeface="Open Sans" charset="0"/>
                </a:rPr>
              </a:br>
              <a:endParaRPr lang="ja-JP" sz="1600" b="1" dirty="0">
                <a:solidFill>
                  <a:srgbClr val="F26A2C"/>
                </a:solidFill>
                <a:latin typeface="MS PGothic" panose="020B0600070205080204" pitchFamily="34" charset="-128"/>
                <a:ea typeface="MS PGothic" panose="020B0600070205080204" pitchFamily="34" charset="-128"/>
                <a:cs typeface="Open Sans" charset="0"/>
              </a:endParaRPr>
            </a:p>
          </p:txBody>
        </p:sp>
        <p:sp>
          <p:nvSpPr>
            <p:cNvPr id="21" name="TextBox 20">
              <a:extLst>
                <a:ext uri="{FF2B5EF4-FFF2-40B4-BE49-F238E27FC236}">
                  <a16:creationId xmlns:a16="http://schemas.microsoft.com/office/drawing/2014/main" id="{6B011712-9146-81BB-19E5-7A3B6D7889D6}"/>
                </a:ext>
              </a:extLst>
            </p:cNvPr>
            <p:cNvSpPr txBox="1"/>
            <p:nvPr/>
          </p:nvSpPr>
          <p:spPr>
            <a:xfrm>
              <a:off x="9112143" y="1852448"/>
              <a:ext cx="1463040" cy="585216"/>
            </a:xfrm>
            <a:prstGeom prst="rect">
              <a:avLst/>
            </a:prstGeom>
            <a:noFill/>
          </p:spPr>
          <p:txBody>
            <a:bodyPr wrap="square" lIns="0" rIns="0" rtlCol="0">
              <a:spAutoFit/>
            </a:bodyPr>
            <a:lstStyle/>
            <a:p>
              <a:pPr algn="ctr"/>
              <a:r>
                <a:rPr lang="ja-JP" sz="1600" b="1" dirty="0">
                  <a:solidFill>
                    <a:srgbClr val="6A205F"/>
                  </a:solidFill>
                  <a:latin typeface="MS PGothic" panose="020B0600070205080204" pitchFamily="34" charset="-128"/>
                  <a:ea typeface="MS PGothic" panose="020B0600070205080204" pitchFamily="34" charset="-128"/>
                  <a:cs typeface="Open Sans" charset="0"/>
                </a:rPr>
                <a:t>視力保護</a:t>
              </a:r>
              <a:br>
                <a:rPr lang="ja-JP" sz="1600" b="1" dirty="0">
                  <a:solidFill>
                    <a:srgbClr val="6A205F"/>
                  </a:solidFill>
                  <a:latin typeface="MS PGothic" panose="020B0600070205080204" pitchFamily="34" charset="-128"/>
                  <a:ea typeface="MS PGothic" panose="020B0600070205080204" pitchFamily="34" charset="-128"/>
                  <a:cs typeface="Open Sans" charset="0"/>
                </a:rPr>
              </a:br>
              <a:endParaRPr lang="ja-JP" sz="1600" b="1" dirty="0">
                <a:solidFill>
                  <a:srgbClr val="6A205F"/>
                </a:solidFill>
                <a:latin typeface="MS PGothic" panose="020B0600070205080204" pitchFamily="34" charset="-128"/>
                <a:ea typeface="MS PGothic" panose="020B0600070205080204" pitchFamily="34" charset="-128"/>
                <a:cs typeface="Open Sans" charset="0"/>
              </a:endParaRPr>
            </a:p>
          </p:txBody>
        </p:sp>
        <p:sp>
          <p:nvSpPr>
            <p:cNvPr id="23" name="TextBox 22">
              <a:extLst>
                <a:ext uri="{FF2B5EF4-FFF2-40B4-BE49-F238E27FC236}">
                  <a16:creationId xmlns:a16="http://schemas.microsoft.com/office/drawing/2014/main" id="{CB9F8FCB-B003-62B8-F8E5-17FC6241A921}"/>
                </a:ext>
              </a:extLst>
            </p:cNvPr>
            <p:cNvSpPr txBox="1"/>
            <p:nvPr/>
          </p:nvSpPr>
          <p:spPr>
            <a:xfrm>
              <a:off x="217631" y="1852448"/>
              <a:ext cx="1463040" cy="338554"/>
            </a:xfrm>
            <a:prstGeom prst="rect">
              <a:avLst/>
            </a:prstGeom>
            <a:noFill/>
          </p:spPr>
          <p:txBody>
            <a:bodyPr wrap="square" lIns="0" rIns="0" rtlCol="0">
              <a:spAutoFit/>
            </a:bodyPr>
            <a:lstStyle/>
            <a:p>
              <a:pPr algn="ctr"/>
              <a:r>
                <a:rPr lang="ja-JP" sz="1600" b="1" dirty="0">
                  <a:solidFill>
                    <a:srgbClr val="F0C217"/>
                  </a:solidFill>
                  <a:latin typeface="MS PGothic" panose="020B0600070205080204" pitchFamily="34" charset="-128"/>
                  <a:ea typeface="MS PGothic" panose="020B0600070205080204" pitchFamily="34" charset="-128"/>
                  <a:cs typeface="Open Sans" charset="0"/>
                </a:rPr>
                <a:t>小児がん</a:t>
              </a:r>
            </a:p>
          </p:txBody>
        </p:sp>
        <p:pic>
          <p:nvPicPr>
            <p:cNvPr id="24" name="Picture 23">
              <a:extLst>
                <a:ext uri="{FF2B5EF4-FFF2-40B4-BE49-F238E27FC236}">
                  <a16:creationId xmlns:a16="http://schemas.microsoft.com/office/drawing/2014/main" id="{D288F4CF-C92A-D3E4-E1A5-CF81F3DF642E}"/>
                </a:ext>
              </a:extLst>
            </p:cNvPr>
            <p:cNvPicPr>
              <a:picLocks noChangeAspect="1"/>
            </p:cNvPicPr>
            <p:nvPr/>
          </p:nvPicPr>
          <p:blipFill>
            <a:blip r:embed="rId3"/>
            <a:stretch>
              <a:fillRect/>
            </a:stretch>
          </p:blipFill>
          <p:spPr>
            <a:xfrm>
              <a:off x="389691" y="709793"/>
              <a:ext cx="1128140" cy="1143000"/>
            </a:xfrm>
            <a:prstGeom prst="rect">
              <a:avLst/>
            </a:prstGeom>
          </p:spPr>
        </p:pic>
        <p:pic>
          <p:nvPicPr>
            <p:cNvPr id="25" name="Picture 24">
              <a:extLst>
                <a:ext uri="{FF2B5EF4-FFF2-40B4-BE49-F238E27FC236}">
                  <a16:creationId xmlns:a16="http://schemas.microsoft.com/office/drawing/2014/main" id="{FF01190F-E97E-A7C6-F476-956BB97B909B}"/>
                </a:ext>
              </a:extLst>
            </p:cNvPr>
            <p:cNvPicPr>
              <a:picLocks noChangeAspect="1"/>
            </p:cNvPicPr>
            <p:nvPr/>
          </p:nvPicPr>
          <p:blipFill>
            <a:blip r:embed="rId4"/>
            <a:stretch>
              <a:fillRect/>
            </a:stretch>
          </p:blipFill>
          <p:spPr>
            <a:xfrm>
              <a:off x="4780740" y="709793"/>
              <a:ext cx="1103880" cy="1143000"/>
            </a:xfrm>
            <a:prstGeom prst="rect">
              <a:avLst/>
            </a:prstGeom>
          </p:spPr>
        </p:pic>
        <p:pic>
          <p:nvPicPr>
            <p:cNvPr id="26" name="Picture 25">
              <a:extLst>
                <a:ext uri="{FF2B5EF4-FFF2-40B4-BE49-F238E27FC236}">
                  <a16:creationId xmlns:a16="http://schemas.microsoft.com/office/drawing/2014/main" id="{F8544E49-D4C4-D25A-52BA-9CB4C117474F}"/>
                </a:ext>
              </a:extLst>
            </p:cNvPr>
            <p:cNvPicPr>
              <a:picLocks noChangeAspect="1"/>
            </p:cNvPicPr>
            <p:nvPr/>
          </p:nvPicPr>
          <p:blipFill>
            <a:blip r:embed="rId5"/>
            <a:stretch>
              <a:fillRect/>
            </a:stretch>
          </p:blipFill>
          <p:spPr>
            <a:xfrm>
              <a:off x="7739495" y="709793"/>
              <a:ext cx="1270138" cy="1143000"/>
            </a:xfrm>
            <a:prstGeom prst="rect">
              <a:avLst/>
            </a:prstGeom>
          </p:spPr>
        </p:pic>
        <p:pic>
          <p:nvPicPr>
            <p:cNvPr id="28" name="Picture 27">
              <a:extLst>
                <a:ext uri="{FF2B5EF4-FFF2-40B4-BE49-F238E27FC236}">
                  <a16:creationId xmlns:a16="http://schemas.microsoft.com/office/drawing/2014/main" id="{9B3E1A09-9B87-6FC3-AF33-985F1A2F4741}"/>
                </a:ext>
              </a:extLst>
            </p:cNvPr>
            <p:cNvPicPr>
              <a:picLocks noChangeAspect="1"/>
            </p:cNvPicPr>
            <p:nvPr/>
          </p:nvPicPr>
          <p:blipFill>
            <a:blip r:embed="rId6"/>
            <a:stretch>
              <a:fillRect/>
            </a:stretch>
          </p:blipFill>
          <p:spPr>
            <a:xfrm>
              <a:off x="9279326" y="709793"/>
              <a:ext cx="1147013" cy="1143000"/>
            </a:xfrm>
            <a:prstGeom prst="rect">
              <a:avLst/>
            </a:prstGeom>
          </p:spPr>
        </p:pic>
        <p:sp>
          <p:nvSpPr>
            <p:cNvPr id="29" name="TextBox 28">
              <a:extLst>
                <a:ext uri="{FF2B5EF4-FFF2-40B4-BE49-F238E27FC236}">
                  <a16:creationId xmlns:a16="http://schemas.microsoft.com/office/drawing/2014/main" id="{767CAC8A-FBAD-6825-2C03-04AC40F978C4}"/>
                </a:ext>
              </a:extLst>
            </p:cNvPr>
            <p:cNvSpPr txBox="1"/>
            <p:nvPr/>
          </p:nvSpPr>
          <p:spPr>
            <a:xfrm>
              <a:off x="1689891" y="1852448"/>
              <a:ext cx="1463040" cy="523220"/>
            </a:xfrm>
            <a:prstGeom prst="rect">
              <a:avLst/>
            </a:prstGeom>
            <a:noFill/>
          </p:spPr>
          <p:txBody>
            <a:bodyPr wrap="square" lIns="0" rIns="0" rtlCol="0">
              <a:spAutoFit/>
            </a:bodyPr>
            <a:lstStyle/>
            <a:p>
              <a:pPr algn="ctr"/>
              <a:r>
                <a:rPr lang="ja-JP" sz="1600" b="1" dirty="0">
                  <a:solidFill>
                    <a:srgbClr val="0774AF"/>
                  </a:solidFill>
                  <a:latin typeface="MS PGothic" panose="020B0600070205080204" pitchFamily="34" charset="-128"/>
                  <a:ea typeface="MS PGothic" panose="020B0600070205080204" pitchFamily="34" charset="-128"/>
                  <a:cs typeface="Open Sans" charset="0"/>
                </a:rPr>
                <a:t>糖尿病</a:t>
              </a:r>
              <a:br>
                <a:rPr lang="ja-JP" sz="1200" b="1" dirty="0">
                  <a:solidFill>
                    <a:schemeClr val="tx2"/>
                  </a:solidFill>
                  <a:latin typeface="MS PGothic" panose="020B0600070205080204" pitchFamily="34" charset="-128"/>
                  <a:ea typeface="MS PGothic" panose="020B0600070205080204" pitchFamily="34" charset="-128"/>
                  <a:cs typeface="Open Sans" charset="0"/>
                </a:rPr>
              </a:br>
              <a:endParaRPr lang="ja-JP" sz="1200" b="1" dirty="0">
                <a:solidFill>
                  <a:schemeClr val="tx2"/>
                </a:solidFill>
                <a:latin typeface="MS PGothic" panose="020B0600070205080204" pitchFamily="34" charset="-128"/>
                <a:ea typeface="MS PGothic" panose="020B0600070205080204" pitchFamily="34" charset="-128"/>
                <a:cs typeface="Open Sans" charset="0"/>
              </a:endParaRPr>
            </a:p>
          </p:txBody>
        </p:sp>
        <p:pic>
          <p:nvPicPr>
            <p:cNvPr id="31" name="Picture 30">
              <a:extLst>
                <a:ext uri="{FF2B5EF4-FFF2-40B4-BE49-F238E27FC236}">
                  <a16:creationId xmlns:a16="http://schemas.microsoft.com/office/drawing/2014/main" id="{92C9F8B5-12A7-2766-3C8B-CB9BBDB366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3510" y="709793"/>
              <a:ext cx="1155048" cy="1143000"/>
            </a:xfrm>
            <a:prstGeom prst="rect">
              <a:avLst/>
            </a:prstGeom>
          </p:spPr>
        </p:pic>
        <p:pic>
          <p:nvPicPr>
            <p:cNvPr id="35" name="Picture 34" descr="A blue and purple circle with a cloud and lightning bolt&#10;&#10;Description automatically generated">
              <a:extLst>
                <a:ext uri="{FF2B5EF4-FFF2-40B4-BE49-F238E27FC236}">
                  <a16:creationId xmlns:a16="http://schemas.microsoft.com/office/drawing/2014/main" id="{24347B44-DE76-1E8D-6E91-4F6740236D70}"/>
                </a:ext>
              </a:extLst>
            </p:cNvPr>
            <p:cNvPicPr>
              <a:picLocks noChangeAspect="1"/>
            </p:cNvPicPr>
            <p:nvPr/>
          </p:nvPicPr>
          <p:blipFill>
            <a:blip r:embed="rId8"/>
            <a:stretch>
              <a:fillRect/>
            </a:stretch>
          </p:blipFill>
          <p:spPr>
            <a:xfrm>
              <a:off x="3324237" y="709793"/>
              <a:ext cx="1130824" cy="1143000"/>
            </a:xfrm>
            <a:prstGeom prst="rect">
              <a:avLst/>
            </a:prstGeom>
          </p:spPr>
        </p:pic>
        <p:sp>
          <p:nvSpPr>
            <p:cNvPr id="37" name="TextBox 36">
              <a:extLst>
                <a:ext uri="{FF2B5EF4-FFF2-40B4-BE49-F238E27FC236}">
                  <a16:creationId xmlns:a16="http://schemas.microsoft.com/office/drawing/2014/main" id="{A22FA2D7-C012-1465-F542-2BB370733B6C}"/>
                </a:ext>
              </a:extLst>
            </p:cNvPr>
            <p:cNvSpPr txBox="1"/>
            <p:nvPr/>
          </p:nvSpPr>
          <p:spPr>
            <a:xfrm>
              <a:off x="3161397" y="1852448"/>
              <a:ext cx="1463040" cy="338554"/>
            </a:xfrm>
            <a:prstGeom prst="rect">
              <a:avLst/>
            </a:prstGeom>
            <a:noFill/>
          </p:spPr>
          <p:txBody>
            <a:bodyPr wrap="square" lIns="0" rIns="0" rtlCol="0">
              <a:spAutoFit/>
            </a:bodyPr>
            <a:lstStyle/>
            <a:p>
              <a:pPr algn="ctr"/>
              <a:r>
                <a:rPr lang="ja-JP" sz="1600" b="1" dirty="0">
                  <a:solidFill>
                    <a:srgbClr val="00339A"/>
                  </a:solidFill>
                  <a:latin typeface="MS PGothic" panose="020B0600070205080204" pitchFamily="34" charset="-128"/>
                  <a:ea typeface="MS PGothic" panose="020B0600070205080204" pitchFamily="34" charset="-128"/>
                  <a:cs typeface="Open Sans" charset="0"/>
                </a:rPr>
                <a:t>災害援助</a:t>
              </a:r>
            </a:p>
          </p:txBody>
        </p:sp>
        <p:pic>
          <p:nvPicPr>
            <p:cNvPr id="38" name="Picture 37" descr="A group of people holding hands&#10;&#10;Description automatically generated">
              <a:extLst>
                <a:ext uri="{FF2B5EF4-FFF2-40B4-BE49-F238E27FC236}">
                  <a16:creationId xmlns:a16="http://schemas.microsoft.com/office/drawing/2014/main" id="{C77DE890-28EA-C7FB-D471-47C59CFCE439}"/>
                </a:ext>
              </a:extLst>
            </p:cNvPr>
            <p:cNvPicPr>
              <a:picLocks noChangeAspect="1"/>
            </p:cNvPicPr>
            <p:nvPr/>
          </p:nvPicPr>
          <p:blipFill>
            <a:blip r:embed="rId9"/>
            <a:stretch>
              <a:fillRect/>
            </a:stretch>
          </p:blipFill>
          <p:spPr>
            <a:xfrm>
              <a:off x="10724026" y="709793"/>
              <a:ext cx="1130824" cy="1143000"/>
            </a:xfrm>
            <a:prstGeom prst="rect">
              <a:avLst/>
            </a:prstGeom>
          </p:spPr>
        </p:pic>
        <p:sp>
          <p:nvSpPr>
            <p:cNvPr id="39" name="TextBox 38">
              <a:extLst>
                <a:ext uri="{FF2B5EF4-FFF2-40B4-BE49-F238E27FC236}">
                  <a16:creationId xmlns:a16="http://schemas.microsoft.com/office/drawing/2014/main" id="{97695BCC-5A0B-A14A-B07E-549C41D6FED4}"/>
                </a:ext>
              </a:extLst>
            </p:cNvPr>
            <p:cNvSpPr txBox="1"/>
            <p:nvPr/>
          </p:nvSpPr>
          <p:spPr>
            <a:xfrm>
              <a:off x="10563103" y="1852448"/>
              <a:ext cx="1463040" cy="585216"/>
            </a:xfrm>
            <a:prstGeom prst="rect">
              <a:avLst/>
            </a:prstGeom>
            <a:noFill/>
          </p:spPr>
          <p:txBody>
            <a:bodyPr wrap="square" lIns="0" rIns="0" rtlCol="0">
              <a:spAutoFit/>
            </a:bodyPr>
            <a:lstStyle/>
            <a:p>
              <a:pPr algn="ctr"/>
              <a:r>
                <a:rPr lang="ja-JP" sz="1600" b="1" dirty="0">
                  <a:solidFill>
                    <a:srgbClr val="10A0A0"/>
                  </a:solidFill>
                  <a:latin typeface="MS PGothic" panose="020B0600070205080204" pitchFamily="34" charset="-128"/>
                  <a:ea typeface="MS PGothic" panose="020B0600070205080204" pitchFamily="34" charset="-128"/>
                  <a:cs typeface="Open Sans" charset="0"/>
                </a:rPr>
                <a:t>青少年支援</a:t>
              </a:r>
              <a:br>
                <a:rPr lang="ja-JP" sz="1600" b="1" dirty="0">
                  <a:solidFill>
                    <a:srgbClr val="10A0A0"/>
                  </a:solidFill>
                  <a:latin typeface="MS PGothic" panose="020B0600070205080204" pitchFamily="34" charset="-128"/>
                  <a:ea typeface="MS PGothic" panose="020B0600070205080204" pitchFamily="34" charset="-128"/>
                  <a:cs typeface="Open Sans" charset="0"/>
                </a:rPr>
              </a:br>
              <a:endParaRPr lang="ja-JP" sz="1600" b="1" dirty="0">
                <a:solidFill>
                  <a:srgbClr val="10A0A0"/>
                </a:solidFill>
                <a:latin typeface="MS PGothic" panose="020B0600070205080204" pitchFamily="34" charset="-128"/>
                <a:ea typeface="MS PGothic" panose="020B0600070205080204" pitchFamily="34" charset="-128"/>
                <a:cs typeface="Open Sans" charset="0"/>
              </a:endParaRPr>
            </a:p>
          </p:txBody>
        </p:sp>
        <p:sp>
          <p:nvSpPr>
            <p:cNvPr id="46" name="TextBox 45">
              <a:extLst>
                <a:ext uri="{FF2B5EF4-FFF2-40B4-BE49-F238E27FC236}">
                  <a16:creationId xmlns:a16="http://schemas.microsoft.com/office/drawing/2014/main" id="{A1BD86A6-ACB8-EA7B-0D20-6E8B0539156B}"/>
                </a:ext>
              </a:extLst>
            </p:cNvPr>
            <p:cNvSpPr txBox="1"/>
            <p:nvPr/>
          </p:nvSpPr>
          <p:spPr>
            <a:xfrm>
              <a:off x="6094533" y="1852448"/>
              <a:ext cx="1592247" cy="585216"/>
            </a:xfrm>
            <a:prstGeom prst="rect">
              <a:avLst/>
            </a:prstGeom>
            <a:noFill/>
          </p:spPr>
          <p:txBody>
            <a:bodyPr wrap="square" lIns="0" rIns="0" rtlCol="0">
              <a:spAutoFit/>
            </a:bodyPr>
            <a:lstStyle/>
            <a:p>
              <a:pPr algn="ctr"/>
              <a:r>
                <a:rPr lang="ja-JP" sz="1600" b="1" dirty="0">
                  <a:solidFill>
                    <a:srgbClr val="C00000"/>
                  </a:solidFill>
                  <a:latin typeface="MS PGothic" panose="020B0600070205080204" pitchFamily="34" charset="-128"/>
                  <a:ea typeface="MS PGothic" panose="020B0600070205080204" pitchFamily="34" charset="-128"/>
                  <a:cs typeface="Open Sans" charset="0"/>
                </a:rPr>
                <a:t>人道支援</a:t>
              </a:r>
              <a:br>
                <a:rPr lang="ja-JP" sz="1600" b="1" dirty="0">
                  <a:solidFill>
                    <a:srgbClr val="C00000"/>
                  </a:solidFill>
                  <a:latin typeface="MS PGothic" panose="020B0600070205080204" pitchFamily="34" charset="-128"/>
                  <a:ea typeface="MS PGothic" panose="020B0600070205080204" pitchFamily="34" charset="-128"/>
                  <a:cs typeface="Open Sans" charset="0"/>
                </a:rPr>
              </a:br>
              <a:endParaRPr lang="ja-JP" sz="1600" b="1" dirty="0">
                <a:solidFill>
                  <a:srgbClr val="C00000"/>
                </a:solidFill>
                <a:latin typeface="MS PGothic" panose="020B0600070205080204" pitchFamily="34" charset="-128"/>
                <a:ea typeface="MS PGothic" panose="020B0600070205080204" pitchFamily="34" charset="-128"/>
                <a:cs typeface="Open Sans" charset="0"/>
              </a:endParaRPr>
            </a:p>
          </p:txBody>
        </p:sp>
        <p:pic>
          <p:nvPicPr>
            <p:cNvPr id="47" name="Picture 46" descr="A close-up of a logo&#10;&#10;Description automatically generated">
              <a:extLst>
                <a:ext uri="{FF2B5EF4-FFF2-40B4-BE49-F238E27FC236}">
                  <a16:creationId xmlns:a16="http://schemas.microsoft.com/office/drawing/2014/main" id="{153C02EB-167F-F5E2-96E0-39C91473DDEC}"/>
                </a:ext>
              </a:extLst>
            </p:cNvPr>
            <p:cNvPicPr>
              <a:picLocks noChangeAspect="1"/>
            </p:cNvPicPr>
            <p:nvPr/>
          </p:nvPicPr>
          <p:blipFill>
            <a:blip r:embed="rId10"/>
            <a:stretch>
              <a:fillRect/>
            </a:stretch>
          </p:blipFill>
          <p:spPr>
            <a:xfrm>
              <a:off x="6210299" y="709793"/>
              <a:ext cx="1231510" cy="1143000"/>
            </a:xfrm>
            <a:prstGeom prst="rect">
              <a:avLst/>
            </a:prstGeom>
          </p:spPr>
        </p:pic>
      </p:grpSp>
      <p:pic>
        <p:nvPicPr>
          <p:cNvPr id="3" name="Picture 2">
            <a:extLst>
              <a:ext uri="{FF2B5EF4-FFF2-40B4-BE49-F238E27FC236}">
                <a16:creationId xmlns:a16="http://schemas.microsoft.com/office/drawing/2014/main" id="{F4C71E7A-465F-E5C4-4666-6BEF55C199CE}"/>
              </a:ext>
            </a:extLst>
          </p:cNvPr>
          <p:cNvPicPr>
            <a:picLocks noChangeAspect="1"/>
          </p:cNvPicPr>
          <p:nvPr/>
        </p:nvPicPr>
        <p:blipFill>
          <a:blip r:embed="rId11"/>
          <a:stretch>
            <a:fillRect/>
          </a:stretch>
        </p:blipFill>
        <p:spPr>
          <a:xfrm>
            <a:off x="76268" y="4757899"/>
            <a:ext cx="6248400" cy="1427178"/>
          </a:xfrm>
          <a:prstGeom prst="rect">
            <a:avLst/>
          </a:prstGeom>
          <a:ln w="25400">
            <a:solidFill>
              <a:schemeClr val="accent1"/>
            </a:solidFill>
          </a:ln>
        </p:spPr>
      </p:pic>
      <p:pic>
        <p:nvPicPr>
          <p:cNvPr id="6" name="Picture 5">
            <a:extLst>
              <a:ext uri="{FF2B5EF4-FFF2-40B4-BE49-F238E27FC236}">
                <a16:creationId xmlns:a16="http://schemas.microsoft.com/office/drawing/2014/main" id="{87F9D479-A978-96AB-CADC-47E2FC24B630}"/>
              </a:ext>
            </a:extLst>
          </p:cNvPr>
          <p:cNvPicPr>
            <a:picLocks noChangeAspect="1"/>
          </p:cNvPicPr>
          <p:nvPr/>
        </p:nvPicPr>
        <p:blipFill>
          <a:blip r:embed="rId12"/>
          <a:stretch>
            <a:fillRect/>
          </a:stretch>
        </p:blipFill>
        <p:spPr>
          <a:xfrm>
            <a:off x="6400800" y="5237272"/>
            <a:ext cx="5749804" cy="1355233"/>
          </a:xfrm>
          <a:prstGeom prst="rect">
            <a:avLst/>
          </a:prstGeom>
          <a:ln w="25400">
            <a:solidFill>
              <a:schemeClr val="accent1"/>
            </a:solidFill>
          </a:ln>
        </p:spPr>
      </p:pic>
    </p:spTree>
    <p:extLst>
      <p:ext uri="{BB962C8B-B14F-4D97-AF65-F5344CB8AC3E}">
        <p14:creationId xmlns:p14="http://schemas.microsoft.com/office/powerpoint/2010/main" val="2105870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latin typeface="MS PGothic" panose="020B0600070205080204" pitchFamily="34" charset="-128"/>
              <a:ea typeface="MS PGothic" panose="020B0600070205080204" pitchFamily="3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0" i="0" u="none" strike="noStrike" cap="none" normalizeH="0" baseline="0" noProof="0">
                <a:ln>
                  <a:noFill/>
                </a:ln>
                <a:solidFill>
                  <a:prstClr val="white"/>
                </a:solidFill>
                <a:effectLst/>
                <a:uLnTx/>
                <a:uFillTx/>
                <a:latin typeface="Arial" charset="0"/>
                <a:ea typeface="MS Mincho"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ja-JP" dirty="0">
                <a:solidFill>
                  <a:schemeClr val="bg1"/>
                </a:solidFill>
                <a:latin typeface="MS PGothic" panose="020B0600070205080204" pitchFamily="34" charset="-128"/>
                <a:ea typeface="MS PGothic" panose="020B0600070205080204" pitchFamily="34" charset="-128"/>
                <a:cs typeface="Arial"/>
              </a:rPr>
              <a:t>評価3</a:t>
            </a:r>
            <a:br>
              <a:rPr lang="ja-JP" sz="2400" dirty="0">
                <a:solidFill>
                  <a:schemeClr val="bg1"/>
                </a:solidFill>
                <a:latin typeface="MS PGothic" panose="020B0600070205080204" pitchFamily="34" charset="-128"/>
                <a:ea typeface="MS PGothic" panose="020B0600070205080204" pitchFamily="34" charset="-128"/>
                <a:cs typeface="Arial"/>
              </a:rPr>
            </a:br>
            <a:r>
              <a:rPr lang="ja-JP" sz="2000" b="0" i="1" dirty="0">
                <a:solidFill>
                  <a:schemeClr val="bg1"/>
                </a:solidFill>
                <a:latin typeface="MS PGothic" panose="020B0600070205080204" pitchFamily="34" charset="-128"/>
                <a:ea typeface="MS PGothic" panose="020B0600070205080204" pitchFamily="34" charset="-128"/>
                <a:cs typeface="Arial"/>
              </a:rPr>
              <a:t>指導力育成とクラブ運営を</a:t>
            </a:r>
            <a:endParaRPr lang="en-US" altLang="ja-JP" sz="2000" b="0" i="1" dirty="0">
              <a:solidFill>
                <a:schemeClr val="bg1"/>
              </a:solidFill>
              <a:latin typeface="MS PGothic" panose="020B0600070205080204" pitchFamily="34" charset="-128"/>
              <a:ea typeface="MS PGothic" panose="020B0600070205080204" pitchFamily="34" charset="-128"/>
              <a:cs typeface="Arial"/>
            </a:endParaRPr>
          </a:p>
          <a:p>
            <a:pPr lvl="0">
              <a:lnSpc>
                <a:spcPct val="100000"/>
              </a:lnSpc>
              <a:defRPr/>
            </a:pPr>
            <a:r>
              <a:rPr lang="ja-JP" sz="2000" b="0" i="1" dirty="0">
                <a:solidFill>
                  <a:schemeClr val="bg1"/>
                </a:solidFill>
                <a:latin typeface="MS PGothic" panose="020B0600070205080204" pitchFamily="34" charset="-128"/>
                <a:ea typeface="MS PGothic" panose="020B0600070205080204" pitchFamily="34" charset="-128"/>
                <a:cs typeface="Arial"/>
              </a:rPr>
              <a:t>向上させる</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2244525" cy="369332"/>
          </a:xfrm>
          <a:prstGeom prst="rect">
            <a:avLst/>
          </a:prstGeom>
        </p:spPr>
        <p:txBody>
          <a:bodyPr wrap="none">
            <a:spAutoFit/>
          </a:bodyPr>
          <a:lstStyle/>
          <a:p>
            <a:pPr lvl="0">
              <a:spcBef>
                <a:spcPts val="0"/>
              </a:spcBef>
              <a:spcAft>
                <a:spcPts val="1200"/>
              </a:spcAft>
              <a:defRPr/>
            </a:pPr>
            <a:r>
              <a:rPr lang="ja-JP" b="1" i="1" dirty="0">
                <a:solidFill>
                  <a:srgbClr val="EBB700"/>
                </a:solidFill>
                <a:latin typeface="MS PGothic" panose="020B0600070205080204" pitchFamily="34" charset="-128"/>
                <a:ea typeface="MS PGothic" panose="020B0600070205080204" pitchFamily="34" charset="-128"/>
                <a:cs typeface="Arial"/>
              </a:rPr>
              <a:t>6ページの評価を行う</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Content Placeholder 1">
            <a:extLst>
              <a:ext uri="{FF2B5EF4-FFF2-40B4-BE49-F238E27FC236}">
                <a16:creationId xmlns:a16="http://schemas.microsoft.com/office/drawing/2014/main" id="{021E42D9-BC96-F726-FAF4-8B815896EEF5}"/>
              </a:ext>
            </a:extLst>
          </p:cNvPr>
          <p:cNvSpPr txBox="1">
            <a:spLocks/>
          </p:cNvSpPr>
          <p:nvPr/>
        </p:nvSpPr>
        <p:spPr>
          <a:xfrm>
            <a:off x="367175" y="3335182"/>
            <a:ext cx="6625087" cy="312862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r>
              <a:rPr lang="ja-JP" dirty="0">
                <a:solidFill>
                  <a:schemeClr val="bg1"/>
                </a:solidFill>
                <a:latin typeface="MS PGothic" panose="020B0600070205080204" pitchFamily="34" charset="-128"/>
                <a:ea typeface="MS PGothic" panose="020B0600070205080204" pitchFamily="34" charset="-128"/>
              </a:rPr>
              <a:t>クラブはすべての会員に、役職への就任を目指すよう奨励している</a:t>
            </a:r>
          </a:p>
          <a:p>
            <a:pPr marL="285750" indent="-285750"/>
            <a:endParaRPr lang="en-US" kern="0" dirty="0">
              <a:solidFill>
                <a:schemeClr val="bg1"/>
              </a:solidFill>
              <a:latin typeface="MS PGothic" panose="020B0600070205080204" pitchFamily="34" charset="-128"/>
              <a:ea typeface="MS PGothic" panose="020B0600070205080204" pitchFamily="34" charset="-128"/>
            </a:endParaRPr>
          </a:p>
          <a:p>
            <a:pPr marL="285750" indent="-285750"/>
            <a:r>
              <a:rPr lang="ja-JP" dirty="0">
                <a:solidFill>
                  <a:schemeClr val="bg1"/>
                </a:solidFill>
                <a:latin typeface="MS PGothic" panose="020B0600070205080204" pitchFamily="34" charset="-128"/>
                <a:ea typeface="MS PGothic" panose="020B0600070205080204" pitchFamily="34" charset="-128"/>
              </a:rPr>
              <a:t>クラブ役員はクラブの決定を常に会員に伝えている</a:t>
            </a:r>
          </a:p>
          <a:p>
            <a:pPr marL="285750" indent="-285750"/>
            <a:endParaRPr lang="en-US" kern="0" dirty="0">
              <a:solidFill>
                <a:schemeClr val="bg1"/>
              </a:solidFill>
              <a:latin typeface="MS PGothic" panose="020B0600070205080204" pitchFamily="34" charset="-128"/>
              <a:ea typeface="MS PGothic" panose="020B0600070205080204" pitchFamily="34" charset="-128"/>
            </a:endParaRPr>
          </a:p>
          <a:p>
            <a:pPr marL="285750" indent="-285750"/>
            <a:r>
              <a:rPr lang="ja-JP" dirty="0">
                <a:solidFill>
                  <a:schemeClr val="bg1"/>
                </a:solidFill>
                <a:latin typeface="MS PGothic" panose="020B0600070205080204" pitchFamily="34" charset="-128"/>
                <a:ea typeface="MS PGothic" panose="020B0600070205080204" pitchFamily="34" charset="-128"/>
              </a:rPr>
              <a:t>会員は自分が参加しており、それによって時間を有意義に使えていると感じている</a:t>
            </a:r>
          </a:p>
          <a:p>
            <a:pPr marL="285750" indent="-285750"/>
            <a:endParaRPr lang="en-US" kern="0" dirty="0">
              <a:solidFill>
                <a:schemeClr val="bg1"/>
              </a:solidFill>
              <a:latin typeface="MS PGothic" panose="020B0600070205080204" pitchFamily="34" charset="-128"/>
              <a:ea typeface="MS PGothic" panose="020B0600070205080204" pitchFamily="34" charset="-128"/>
            </a:endParaRPr>
          </a:p>
          <a:p>
            <a:pPr marL="285750" indent="-285750"/>
            <a:r>
              <a:rPr lang="ja-JP" dirty="0">
                <a:solidFill>
                  <a:schemeClr val="bg1"/>
                </a:solidFill>
                <a:latin typeface="MS PGothic" panose="020B0600070205080204" pitchFamily="34" charset="-128"/>
                <a:ea typeface="MS PGothic" panose="020B0600070205080204" pitchFamily="34" charset="-128"/>
              </a:rPr>
              <a:t>会員はクラブの運営のあり方に満足している</a:t>
            </a:r>
          </a:p>
          <a:p>
            <a:endParaRPr lang="en-US" kern="0" dirty="0">
              <a:latin typeface="MS PGothic" panose="020B0600070205080204" pitchFamily="34" charset="-128"/>
              <a:ea typeface="MS PGothic" panose="020B0600070205080204" pitchFamily="34" charset="-128"/>
            </a:endParaRPr>
          </a:p>
          <a:p>
            <a:endParaRPr lang="en-US" kern="0" dirty="0">
              <a:latin typeface="MS PGothic" panose="020B0600070205080204" pitchFamily="34" charset="-128"/>
              <a:ea typeface="MS PGothic" panose="020B0600070205080204" pitchFamily="34" charset="-128"/>
            </a:endParaRPr>
          </a:p>
        </p:txBody>
      </p:sp>
      <p:pic>
        <p:nvPicPr>
          <p:cNvPr id="6" name="Picture 5">
            <a:extLst>
              <a:ext uri="{FF2B5EF4-FFF2-40B4-BE49-F238E27FC236}">
                <a16:creationId xmlns:a16="http://schemas.microsoft.com/office/drawing/2014/main" id="{C6695837-1F85-6C4B-5D9C-25163FEA9159}"/>
              </a:ext>
            </a:extLst>
          </p:cNvPr>
          <p:cNvPicPr>
            <a:picLocks noChangeAspect="1"/>
          </p:cNvPicPr>
          <p:nvPr/>
        </p:nvPicPr>
        <p:blipFill rotWithShape="1">
          <a:blip r:embed="rId4"/>
          <a:srcRect t="921" b="11121"/>
          <a:stretch/>
        </p:blipFill>
        <p:spPr>
          <a:xfrm>
            <a:off x="7093691" y="2000319"/>
            <a:ext cx="4796287" cy="285736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19925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0" i="0" u="none" strike="noStrike" cap="none" normalizeH="0" baseline="0" noProof="0">
                <a:ln>
                  <a:noFill/>
                </a:ln>
                <a:solidFill>
                  <a:prstClr val="white"/>
                </a:solidFill>
                <a:effectLst/>
                <a:uLnTx/>
                <a:uFillTx/>
                <a:latin typeface="Arial" charset="0"/>
                <a:ea typeface="MS Mincho" charset="0"/>
                <a:cs typeface="Arial" charset="0"/>
              </a:rPr>
              <a:t> </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6282647" cy="369332"/>
          </a:xfrm>
          <a:prstGeom prst="rect">
            <a:avLst/>
          </a:prstGeom>
        </p:spPr>
        <p:txBody>
          <a:bodyPr wrap="square">
            <a:spAutoFit/>
          </a:bodyPr>
          <a:lstStyle/>
          <a:p>
            <a:pPr lvl="0">
              <a:spcBef>
                <a:spcPts val="0"/>
              </a:spcBef>
              <a:spcAft>
                <a:spcPts val="1200"/>
              </a:spcAft>
              <a:defRPr/>
            </a:pPr>
            <a:r>
              <a:rPr lang="ja-JP" b="1" i="1" dirty="0">
                <a:solidFill>
                  <a:srgbClr val="EBB700"/>
                </a:solidFill>
                <a:latin typeface="MS PGothic" panose="020B0600070205080204" pitchFamily="34" charset="-128"/>
                <a:ea typeface="MS PGothic" panose="020B0600070205080204" pitchFamily="34" charset="-128"/>
                <a:cs typeface="Arial"/>
              </a:rPr>
              <a:t>6ページと7ページのクラブ会員に関する評価を行う</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6" name="Headline">
            <a:extLst>
              <a:ext uri="{FF2B5EF4-FFF2-40B4-BE49-F238E27FC236}">
                <a16:creationId xmlns:a16="http://schemas.microsoft.com/office/drawing/2014/main" id="{CD333A46-F428-2A4C-0F71-311084E641FA}"/>
              </a:ext>
            </a:extLst>
          </p:cNvPr>
          <p:cNvSpPr txBox="1">
            <a:spLocks/>
          </p:cNvSpPr>
          <p:nvPr/>
        </p:nvSpPr>
        <p:spPr>
          <a:xfrm>
            <a:off x="1032553" y="903689"/>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ja-JP" dirty="0">
                <a:solidFill>
                  <a:schemeClr val="bg1"/>
                </a:solidFill>
                <a:latin typeface="MS PGothic" panose="020B0600070205080204" pitchFamily="34" charset="-128"/>
                <a:ea typeface="MS PGothic" panose="020B0600070205080204" pitchFamily="34" charset="-128"/>
                <a:cs typeface="Arial"/>
              </a:rPr>
              <a:t>評価3</a:t>
            </a:r>
            <a:br>
              <a:rPr lang="ja-JP" sz="2400" dirty="0">
                <a:solidFill>
                  <a:schemeClr val="bg1"/>
                </a:solidFill>
                <a:latin typeface="MS PGothic" panose="020B0600070205080204" pitchFamily="34" charset="-128"/>
                <a:ea typeface="MS PGothic" panose="020B0600070205080204" pitchFamily="34" charset="-128"/>
                <a:cs typeface="Arial"/>
              </a:rPr>
            </a:br>
            <a:r>
              <a:rPr lang="ja-JP" sz="2000" b="0" i="1" dirty="0">
                <a:solidFill>
                  <a:schemeClr val="bg1"/>
                </a:solidFill>
                <a:latin typeface="MS PGothic" panose="020B0600070205080204" pitchFamily="34" charset="-128"/>
                <a:ea typeface="MS PGothic" panose="020B0600070205080204" pitchFamily="34" charset="-128"/>
                <a:cs typeface="Arial"/>
              </a:rPr>
              <a:t>指導力育成とクラブ運営を向上させる</a:t>
            </a:r>
          </a:p>
        </p:txBody>
      </p:sp>
      <p:sp>
        <p:nvSpPr>
          <p:cNvPr id="7" name="Content Placeholder 6">
            <a:extLst>
              <a:ext uri="{FF2B5EF4-FFF2-40B4-BE49-F238E27FC236}">
                <a16:creationId xmlns:a16="http://schemas.microsoft.com/office/drawing/2014/main" id="{D3509628-E144-E5BE-A868-30C2A89D29E7}"/>
              </a:ext>
            </a:extLst>
          </p:cNvPr>
          <p:cNvSpPr txBox="1">
            <a:spLocks/>
          </p:cNvSpPr>
          <p:nvPr/>
        </p:nvSpPr>
        <p:spPr bwMode="auto">
          <a:xfrm>
            <a:off x="1903476" y="3145665"/>
            <a:ext cx="8382000" cy="3695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bg1"/>
                </a:solidFill>
                <a:latin typeface="MS PGothic" panose="020B0600070205080204" pitchFamily="34" charset="-128"/>
                <a:ea typeface="MS PGothic" panose="020B0600070205080204" pitchFamily="34" charset="-128"/>
                <a:cs typeface="Arial" panose="020B0604020202020204" pitchFamily="34" charset="0"/>
              </a:rPr>
              <a:t>クラブの運営について疑問がありますか？ </a:t>
            </a:r>
          </a:p>
          <a:p>
            <a:pPr marL="0" indent="0">
              <a:buNone/>
            </a:pPr>
            <a:endParaRPr lang="en-US"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r>
              <a:rPr lang="ja-JP" dirty="0">
                <a:solidFill>
                  <a:schemeClr val="bg1"/>
                </a:solidFill>
                <a:latin typeface="MS PGothic" panose="020B0600070205080204" pitchFamily="34" charset="-128"/>
                <a:ea typeface="MS PGothic" panose="020B0600070205080204" pitchFamily="34" charset="-128"/>
                <a:cs typeface="Arial" panose="020B0604020202020204" pitchFamily="34" charset="0"/>
              </a:rPr>
              <a:t>クラブ例会にどのような改善を加えればよいでしょうか？ </a:t>
            </a:r>
          </a:p>
          <a:p>
            <a:pPr marL="0" indent="0">
              <a:buNone/>
            </a:pPr>
            <a:endParaRPr lang="en-US"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r>
              <a:rPr lang="ja-JP" dirty="0">
                <a:solidFill>
                  <a:schemeClr val="bg1"/>
                </a:solidFill>
                <a:latin typeface="MS PGothic" panose="020B0600070205080204" pitchFamily="34" charset="-128"/>
                <a:ea typeface="MS PGothic" panose="020B0600070205080204" pitchFamily="34" charset="-128"/>
                <a:cs typeface="Arial" panose="020B0604020202020204" pitchFamily="34" charset="0"/>
              </a:rPr>
              <a:t>自分の参加をもっと有意義なものにするには、何を変えればよいでしょうか？</a:t>
            </a:r>
          </a:p>
          <a:p>
            <a:pPr marL="0" indent="0">
              <a:buNone/>
            </a:pPr>
            <a:endParaRPr lang="en-US"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r>
              <a:rPr lang="ja-JP" dirty="0">
                <a:solidFill>
                  <a:schemeClr val="bg1"/>
                </a:solidFill>
                <a:latin typeface="MS PGothic" panose="020B0600070205080204" pitchFamily="34" charset="-128"/>
                <a:ea typeface="MS PGothic" panose="020B0600070205080204" pitchFamily="34" charset="-128"/>
                <a:cs typeface="Arial" panose="020B0604020202020204" pitchFamily="34" charset="0"/>
              </a:rPr>
              <a:t>クラブ内に対立はありますか？</a:t>
            </a:r>
          </a:p>
          <a:p>
            <a:pPr marL="0" indent="0">
              <a:buNone/>
            </a:pPr>
            <a:r>
              <a:rPr lang="ja-JP" dirty="0">
                <a:solidFill>
                  <a:schemeClr val="bg1"/>
                </a:solidFill>
                <a:latin typeface="MS PGothic" panose="020B0600070205080204" pitchFamily="34" charset="-128"/>
                <a:ea typeface="MS PGothic" panose="020B0600070205080204" pitchFamily="34" charset="-128"/>
                <a:cs typeface="Arial" panose="020B0604020202020204" pitchFamily="34" charset="0"/>
              </a:rPr>
              <a:t> </a:t>
            </a:r>
          </a:p>
          <a:p>
            <a:r>
              <a:rPr lang="ja-JP" dirty="0">
                <a:solidFill>
                  <a:schemeClr val="bg1"/>
                </a:solidFill>
                <a:latin typeface="MS PGothic" panose="020B0600070205080204" pitchFamily="34" charset="-128"/>
                <a:ea typeface="MS PGothic" panose="020B0600070205080204" pitchFamily="34" charset="-128"/>
                <a:cs typeface="Arial" panose="020B0604020202020204" pitchFamily="34" charset="0"/>
              </a:rPr>
              <a:t>クラブは会員間のコミュニケーションをもっと増やす必要があるでしょうか？</a:t>
            </a:r>
          </a:p>
          <a:p>
            <a:pPr marL="0" indent="0">
              <a:buNone/>
            </a:pPr>
            <a:r>
              <a:rPr lang="ja-JP" dirty="0">
                <a:solidFill>
                  <a:schemeClr val="bg1"/>
                </a:solidFill>
                <a:latin typeface="MS PGothic" panose="020B0600070205080204" pitchFamily="34" charset="-128"/>
                <a:ea typeface="MS PGothic" panose="020B0600070205080204" pitchFamily="34" charset="-128"/>
                <a:cs typeface="Arial" panose="020B0604020202020204" pitchFamily="34" charset="0"/>
              </a:rPr>
              <a:t> </a:t>
            </a:r>
          </a:p>
          <a:p>
            <a:r>
              <a:rPr lang="ja-JP" dirty="0">
                <a:solidFill>
                  <a:schemeClr val="bg1"/>
                </a:solidFill>
                <a:latin typeface="MS PGothic" panose="020B0600070205080204" pitchFamily="34" charset="-128"/>
                <a:ea typeface="MS PGothic" panose="020B0600070205080204" pitchFamily="34" charset="-128"/>
                <a:cs typeface="Arial" panose="020B0604020202020204" pitchFamily="34" charset="0"/>
              </a:rPr>
              <a:t>何か一つ変えられるとしたら、それは何でしょうか？  </a:t>
            </a:r>
          </a:p>
          <a:p>
            <a:pPr marL="0" indent="0">
              <a:buNone/>
            </a:pPr>
            <a:endParaRPr lang="en-US" sz="2000" kern="0"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pPr marL="0" indent="0">
              <a:buNone/>
            </a:pPr>
            <a:endParaRPr lang="en-US" sz="2000" kern="0" dirty="0">
              <a:solidFill>
                <a:schemeClr val="bg1"/>
              </a:solidFill>
              <a:latin typeface="MS PGothic" panose="020B0600070205080204" pitchFamily="34" charset="-128"/>
              <a:ea typeface="MS PGothic" panose="020B0600070205080204" pitchFamily="34" charset="-128"/>
              <a:cs typeface="Arial" charset="0"/>
            </a:endParaRPr>
          </a:p>
          <a:p>
            <a:pPr marL="0" indent="0">
              <a:buNone/>
            </a:pPr>
            <a:endParaRPr lang="en-US" sz="2000" kern="0" dirty="0">
              <a:solidFill>
                <a:schemeClr val="bg1"/>
              </a:solidFill>
              <a:latin typeface="MS PGothic" panose="020B0600070205080204" pitchFamily="34" charset="-128"/>
              <a:ea typeface="MS PGothic" panose="020B0600070205080204" pitchFamily="34" charset="-128"/>
              <a:cs typeface="Arial" charset="0"/>
            </a:endParaRPr>
          </a:p>
          <a:p>
            <a:pPr marL="0" indent="0">
              <a:buNone/>
            </a:pPr>
            <a:endParaRPr lang="en-US" sz="2000" kern="0" dirty="0">
              <a:solidFill>
                <a:schemeClr val="bg1"/>
              </a:solidFill>
              <a:latin typeface="MS PGothic" panose="020B0600070205080204" pitchFamily="34" charset="-128"/>
              <a:ea typeface="MS PGothic" panose="020B0600070205080204" pitchFamily="34" charset="-128"/>
              <a:cs typeface="Arial" charset="0"/>
            </a:endParaRPr>
          </a:p>
        </p:txBody>
      </p:sp>
    </p:spTree>
    <p:extLst>
      <p:ext uri="{BB962C8B-B14F-4D97-AF65-F5344CB8AC3E}">
        <p14:creationId xmlns:p14="http://schemas.microsoft.com/office/powerpoint/2010/main" val="2815751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43932" y="623603"/>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ja-JP" sz="3400" dirty="0">
                <a:solidFill>
                  <a:srgbClr val="00338D"/>
                </a:solidFill>
                <a:latin typeface="MS PGothic" panose="020B0600070205080204" pitchFamily="34" charset="-128"/>
                <a:ea typeface="MS PGothic" panose="020B0600070205080204" pitchFamily="34" charset="-128"/>
              </a:rPr>
              <a:t>リソース：クラブ運営と</a:t>
            </a:r>
            <a:r>
              <a:rPr lang="ja-JP" altLang="en-US" sz="3400" dirty="0">
                <a:solidFill>
                  <a:srgbClr val="00338D"/>
                </a:solidFill>
                <a:latin typeface="MS PGothic" panose="020B0600070205080204" pitchFamily="34" charset="-128"/>
                <a:ea typeface="MS PGothic" panose="020B0600070205080204" pitchFamily="34" charset="-128"/>
              </a:rPr>
              <a:t>クラブ活性化</a:t>
            </a:r>
            <a:r>
              <a:rPr lang="ja-JP" sz="3400" dirty="0">
                <a:solidFill>
                  <a:srgbClr val="00338D"/>
                </a:solidFill>
                <a:latin typeface="MS PGothic" panose="020B0600070205080204" pitchFamily="34" charset="-128"/>
                <a:ea typeface="MS PGothic" panose="020B0600070205080204" pitchFamily="34" charset="-128"/>
              </a:rPr>
              <a:t>に利用できるツール</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grpSp>
        <p:nvGrpSpPr>
          <p:cNvPr id="2" name="Group 1">
            <a:extLst>
              <a:ext uri="{FF2B5EF4-FFF2-40B4-BE49-F238E27FC236}">
                <a16:creationId xmlns:a16="http://schemas.microsoft.com/office/drawing/2014/main" id="{89D43157-9E7F-685F-2EED-79AA028CA6DF}"/>
              </a:ext>
            </a:extLst>
          </p:cNvPr>
          <p:cNvGrpSpPr/>
          <p:nvPr/>
        </p:nvGrpSpPr>
        <p:grpSpPr>
          <a:xfrm>
            <a:off x="206630" y="2102249"/>
            <a:ext cx="1564866" cy="3449892"/>
            <a:chOff x="5473765" y="685800"/>
            <a:chExt cx="2457450" cy="5524500"/>
          </a:xfrm>
          <a:effectLst>
            <a:outerShdw blurRad="63500" sx="102000" sy="102000" algn="ctr" rotWithShape="0">
              <a:srgbClr val="10233F">
                <a:alpha val="40000"/>
              </a:srgbClr>
            </a:outerShdw>
          </a:effectLst>
        </p:grpSpPr>
        <p:pic>
          <p:nvPicPr>
            <p:cNvPr id="3" name="Picture 2">
              <a:extLst>
                <a:ext uri="{FF2B5EF4-FFF2-40B4-BE49-F238E27FC236}">
                  <a16:creationId xmlns:a16="http://schemas.microsoft.com/office/drawing/2014/main" id="{D5C0BF70-9B37-AEFA-5CEB-7050F5491E88}"/>
                </a:ext>
              </a:extLst>
            </p:cNvPr>
            <p:cNvPicPr>
              <a:picLocks noChangeAspect="1"/>
            </p:cNvPicPr>
            <p:nvPr/>
          </p:nvPicPr>
          <p:blipFill>
            <a:blip r:embed="rId3"/>
            <a:stretch>
              <a:fillRect/>
            </a:stretch>
          </p:blipFill>
          <p:spPr>
            <a:xfrm>
              <a:off x="5473765" y="685800"/>
              <a:ext cx="2457450" cy="5114925"/>
            </a:xfrm>
            <a:prstGeom prst="rect">
              <a:avLst/>
            </a:prstGeom>
            <a:scene3d>
              <a:camera prst="orthographicFront"/>
              <a:lightRig rig="threePt" dir="t"/>
            </a:scene3d>
            <a:sp3d contourW="12700">
              <a:bevelT prst="relaxedInset"/>
              <a:bevelB prst="relaxedInset"/>
              <a:contourClr>
                <a:srgbClr val="10233F"/>
              </a:contourClr>
            </a:sp3d>
          </p:spPr>
        </p:pic>
        <p:pic>
          <p:nvPicPr>
            <p:cNvPr id="4" name="Picture 3">
              <a:extLst>
                <a:ext uri="{FF2B5EF4-FFF2-40B4-BE49-F238E27FC236}">
                  <a16:creationId xmlns:a16="http://schemas.microsoft.com/office/drawing/2014/main" id="{04CCEF9E-98B6-5D25-A7EF-8763BEE314D8}"/>
                </a:ext>
              </a:extLst>
            </p:cNvPr>
            <p:cNvPicPr>
              <a:picLocks noChangeAspect="1"/>
            </p:cNvPicPr>
            <p:nvPr/>
          </p:nvPicPr>
          <p:blipFill>
            <a:blip r:embed="rId4"/>
            <a:stretch>
              <a:fillRect/>
            </a:stretch>
          </p:blipFill>
          <p:spPr>
            <a:xfrm>
              <a:off x="5473765" y="5800725"/>
              <a:ext cx="2457450" cy="409575"/>
            </a:xfrm>
            <a:prstGeom prst="rect">
              <a:avLst/>
            </a:prstGeom>
            <a:scene3d>
              <a:camera prst="orthographicFront"/>
              <a:lightRig rig="threePt" dir="t"/>
            </a:scene3d>
            <a:sp3d contourW="12700">
              <a:bevelT prst="relaxedInset"/>
              <a:bevelB prst="relaxedInset"/>
              <a:contourClr>
                <a:srgbClr val="10233F"/>
              </a:contourClr>
            </a:sp3d>
          </p:spPr>
        </p:pic>
      </p:grpSp>
      <p:sp>
        <p:nvSpPr>
          <p:cNvPr id="13" name="TextBox 12">
            <a:extLst>
              <a:ext uri="{FF2B5EF4-FFF2-40B4-BE49-F238E27FC236}">
                <a16:creationId xmlns:a16="http://schemas.microsoft.com/office/drawing/2014/main" id="{042D95A3-81F8-D35A-FB33-741843CC7965}"/>
              </a:ext>
            </a:extLst>
          </p:cNvPr>
          <p:cNvSpPr txBox="1"/>
          <p:nvPr/>
        </p:nvSpPr>
        <p:spPr>
          <a:xfrm>
            <a:off x="263934" y="5729205"/>
            <a:ext cx="1450259" cy="584775"/>
          </a:xfrm>
          <a:prstGeom prst="rect">
            <a:avLst/>
          </a:prstGeom>
          <a:solidFill>
            <a:schemeClr val="accent1"/>
          </a:solidFill>
        </p:spPr>
        <p:txBody>
          <a:bodyPr wrap="square" rtlCol="0">
            <a:spAutoFit/>
          </a:bodyPr>
          <a:lstStyle/>
          <a:p>
            <a:r>
              <a:rPr lang="ja-JP" sz="1600" dirty="0">
                <a:solidFill>
                  <a:srgbClr val="0D2240"/>
                </a:solidFill>
                <a:cs typeface="Arial" panose="020B0604020202020204" pitchFamily="34" charset="0"/>
              </a:rPr>
              <a:t>標準版 </a:t>
            </a:r>
          </a:p>
          <a:p>
            <a:r>
              <a:rPr lang="ja-JP" sz="1600" dirty="0">
                <a:solidFill>
                  <a:srgbClr val="0D2240"/>
                </a:solidFill>
                <a:cs typeface="Arial" panose="020B0604020202020204" pitchFamily="34" charset="0"/>
              </a:rPr>
              <a:t>会則及び付則</a:t>
            </a:r>
          </a:p>
        </p:txBody>
      </p:sp>
      <p:sp>
        <p:nvSpPr>
          <p:cNvPr id="14" name="TextBox 13">
            <a:extLst>
              <a:ext uri="{FF2B5EF4-FFF2-40B4-BE49-F238E27FC236}">
                <a16:creationId xmlns:a16="http://schemas.microsoft.com/office/drawing/2014/main" id="{E7128243-2DD8-6B43-E7C9-FC5DE4B473BE}"/>
              </a:ext>
            </a:extLst>
          </p:cNvPr>
          <p:cNvSpPr txBox="1"/>
          <p:nvPr/>
        </p:nvSpPr>
        <p:spPr>
          <a:xfrm>
            <a:off x="2553688" y="5207306"/>
            <a:ext cx="2209800" cy="584775"/>
          </a:xfrm>
          <a:prstGeom prst="rect">
            <a:avLst/>
          </a:prstGeom>
          <a:solidFill>
            <a:schemeClr val="accent1"/>
          </a:solidFill>
        </p:spPr>
        <p:txBody>
          <a:bodyPr wrap="square" rtlCol="0">
            <a:spAutoFit/>
          </a:bodyPr>
          <a:lstStyle/>
          <a:p>
            <a:r>
              <a:rPr lang="ja-JP" sz="1600" dirty="0">
                <a:solidFill>
                  <a:srgbClr val="0D2240"/>
                </a:solidFill>
                <a:cs typeface="Arial" panose="020B0604020202020204" pitchFamily="34" charset="0"/>
              </a:rPr>
              <a:t>あなたのクラブ、</a:t>
            </a:r>
            <a:endParaRPr lang="en-US" altLang="ja-JP" sz="1600" dirty="0">
              <a:solidFill>
                <a:srgbClr val="0D2240"/>
              </a:solidFill>
              <a:cs typeface="Arial" panose="020B0604020202020204" pitchFamily="34" charset="0"/>
            </a:endParaRPr>
          </a:p>
          <a:p>
            <a:r>
              <a:rPr lang="ja-JP" sz="1600" dirty="0">
                <a:solidFill>
                  <a:srgbClr val="0D2240"/>
                </a:solidFill>
                <a:cs typeface="Arial" panose="020B0604020202020204" pitchFamily="34" charset="0"/>
              </a:rPr>
              <a:t>あなたのやり方で！</a:t>
            </a:r>
          </a:p>
        </p:txBody>
      </p:sp>
      <p:sp>
        <p:nvSpPr>
          <p:cNvPr id="16" name="TextBox 15">
            <a:extLst>
              <a:ext uri="{FF2B5EF4-FFF2-40B4-BE49-F238E27FC236}">
                <a16:creationId xmlns:a16="http://schemas.microsoft.com/office/drawing/2014/main" id="{807EB382-3B57-941F-BD1D-DBF1A09D0F19}"/>
              </a:ext>
            </a:extLst>
          </p:cNvPr>
          <p:cNvSpPr txBox="1"/>
          <p:nvPr/>
        </p:nvSpPr>
        <p:spPr>
          <a:xfrm>
            <a:off x="6289464" y="5961358"/>
            <a:ext cx="1732068" cy="584775"/>
          </a:xfrm>
          <a:prstGeom prst="rect">
            <a:avLst/>
          </a:prstGeom>
          <a:solidFill>
            <a:schemeClr val="accent1"/>
          </a:solidFill>
        </p:spPr>
        <p:txBody>
          <a:bodyPr wrap="square" rtlCol="0">
            <a:spAutoFit/>
          </a:bodyPr>
          <a:lstStyle/>
          <a:p>
            <a:r>
              <a:rPr lang="ja-JP" sz="1600" dirty="0">
                <a:solidFill>
                  <a:srgbClr val="0D2240"/>
                </a:solidFill>
                <a:cs typeface="Arial" panose="020B0604020202020204" pitchFamily="34" charset="0"/>
              </a:rPr>
              <a:t>クラブ役員別の </a:t>
            </a:r>
          </a:p>
          <a:p>
            <a:r>
              <a:rPr lang="ja-JP" sz="1600" dirty="0">
                <a:solidFill>
                  <a:srgbClr val="0D2240"/>
                </a:solidFill>
                <a:cs typeface="Arial" panose="020B0604020202020204" pitchFamily="34" charset="0"/>
              </a:rPr>
              <a:t>Eブック</a:t>
            </a:r>
          </a:p>
        </p:txBody>
      </p:sp>
      <p:sp>
        <p:nvSpPr>
          <p:cNvPr id="17" name="TextBox 16">
            <a:extLst>
              <a:ext uri="{FF2B5EF4-FFF2-40B4-BE49-F238E27FC236}">
                <a16:creationId xmlns:a16="http://schemas.microsoft.com/office/drawing/2014/main" id="{0DA72AF1-702D-3BE8-CB68-4EADD29A13E0}"/>
              </a:ext>
            </a:extLst>
          </p:cNvPr>
          <p:cNvSpPr txBox="1"/>
          <p:nvPr/>
        </p:nvSpPr>
        <p:spPr>
          <a:xfrm>
            <a:off x="9448800" y="5376583"/>
            <a:ext cx="2286000" cy="584775"/>
          </a:xfrm>
          <a:prstGeom prst="rect">
            <a:avLst/>
          </a:prstGeom>
          <a:solidFill>
            <a:schemeClr val="accent1"/>
          </a:solidFill>
        </p:spPr>
        <p:txBody>
          <a:bodyPr wrap="square" rtlCol="0">
            <a:spAutoFit/>
          </a:bodyPr>
          <a:lstStyle/>
          <a:p>
            <a:r>
              <a:rPr lang="ja-JP" sz="1600" dirty="0">
                <a:solidFill>
                  <a:srgbClr val="0D2240"/>
                </a:solidFill>
                <a:cs typeface="Arial" panose="020B0604020202020204" pitchFamily="34" charset="0"/>
              </a:rPr>
              <a:t>計画策定と目標設定に役立つツール</a:t>
            </a:r>
          </a:p>
        </p:txBody>
      </p:sp>
      <p:pic>
        <p:nvPicPr>
          <p:cNvPr id="7" name="Picture 6">
            <a:extLst>
              <a:ext uri="{FF2B5EF4-FFF2-40B4-BE49-F238E27FC236}">
                <a16:creationId xmlns:a16="http://schemas.microsoft.com/office/drawing/2014/main" id="{D2E883EC-5F32-3B66-F5BB-CF50F8919909}"/>
              </a:ext>
            </a:extLst>
          </p:cNvPr>
          <p:cNvPicPr>
            <a:picLocks noChangeAspect="1"/>
          </p:cNvPicPr>
          <p:nvPr/>
        </p:nvPicPr>
        <p:blipFill>
          <a:blip r:embed="rId5"/>
          <a:stretch>
            <a:fillRect/>
          </a:stretch>
        </p:blipFill>
        <p:spPr>
          <a:xfrm>
            <a:off x="9448800" y="2246749"/>
            <a:ext cx="2286000" cy="2960557"/>
          </a:xfrm>
          <a:prstGeom prst="rect">
            <a:avLst/>
          </a:prstGeom>
          <a:effectLst>
            <a:outerShdw blurRad="63500" sx="102000" sy="102000" algn="ctr" rotWithShape="0">
              <a:srgbClr val="0D2240">
                <a:alpha val="40000"/>
              </a:srgbClr>
            </a:outerShdw>
          </a:effectLst>
        </p:spPr>
      </p:pic>
      <p:pic>
        <p:nvPicPr>
          <p:cNvPr id="12" name="Picture 11">
            <a:extLst>
              <a:ext uri="{FF2B5EF4-FFF2-40B4-BE49-F238E27FC236}">
                <a16:creationId xmlns:a16="http://schemas.microsoft.com/office/drawing/2014/main" id="{38666EE1-AE30-860D-B53B-3C8DE83CBD48}"/>
              </a:ext>
            </a:extLst>
          </p:cNvPr>
          <p:cNvPicPr>
            <a:picLocks noChangeAspect="1"/>
          </p:cNvPicPr>
          <p:nvPr/>
        </p:nvPicPr>
        <p:blipFill>
          <a:blip r:embed="rId6"/>
          <a:stretch>
            <a:fillRect/>
          </a:stretch>
        </p:blipFill>
        <p:spPr>
          <a:xfrm>
            <a:off x="5922389" y="2473152"/>
            <a:ext cx="2466218" cy="3157718"/>
          </a:xfrm>
          <a:prstGeom prst="rect">
            <a:avLst/>
          </a:prstGeom>
          <a:effectLst>
            <a:outerShdw blurRad="63500" sx="102000" sy="102000" algn="ctr" rotWithShape="0">
              <a:srgbClr val="0D2240">
                <a:alpha val="40000"/>
              </a:srgbClr>
            </a:outerShdw>
          </a:effectLst>
        </p:spPr>
      </p:pic>
      <p:pic>
        <p:nvPicPr>
          <p:cNvPr id="15" name="Picture 14">
            <a:extLst>
              <a:ext uri="{FF2B5EF4-FFF2-40B4-BE49-F238E27FC236}">
                <a16:creationId xmlns:a16="http://schemas.microsoft.com/office/drawing/2014/main" id="{A46807BE-8164-8C88-D2AD-07EC8EB31026}"/>
              </a:ext>
            </a:extLst>
          </p:cNvPr>
          <p:cNvPicPr>
            <a:picLocks noChangeAspect="1"/>
          </p:cNvPicPr>
          <p:nvPr/>
        </p:nvPicPr>
        <p:blipFill>
          <a:blip r:embed="rId7"/>
          <a:stretch>
            <a:fillRect/>
          </a:stretch>
        </p:blipFill>
        <p:spPr>
          <a:xfrm>
            <a:off x="2466975" y="1736581"/>
            <a:ext cx="2559338" cy="3291753"/>
          </a:xfrm>
          <a:prstGeom prst="rect">
            <a:avLst/>
          </a:prstGeom>
          <a:effectLst>
            <a:outerShdw blurRad="63500" sx="102000" sy="102000" algn="ctr" rotWithShape="0">
              <a:srgbClr val="0D2240">
                <a:alpha val="40000"/>
              </a:srgbClr>
            </a:outerShdw>
          </a:effectLst>
        </p:spPr>
      </p:pic>
    </p:spTree>
    <p:extLst>
      <p:ext uri="{BB962C8B-B14F-4D97-AF65-F5344CB8AC3E}">
        <p14:creationId xmlns:p14="http://schemas.microsoft.com/office/powerpoint/2010/main" val="1530554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0" i="0" u="none" strike="noStrike" cap="none" normalizeH="0" baseline="0" noProof="0">
                <a:ln>
                  <a:noFill/>
                </a:ln>
                <a:solidFill>
                  <a:prstClr val="white"/>
                </a:solidFill>
                <a:effectLst/>
                <a:uLnTx/>
                <a:uFillTx/>
                <a:latin typeface="Arial" charset="0"/>
                <a:ea typeface="MS Mincho"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ja-JP" dirty="0">
                <a:solidFill>
                  <a:schemeClr val="bg1"/>
                </a:solidFill>
                <a:latin typeface="MS PGothic" panose="020B0600070205080204" pitchFamily="34" charset="-128"/>
                <a:ea typeface="MS PGothic" panose="020B0600070205080204" pitchFamily="34" charset="-128"/>
                <a:cs typeface="Arial"/>
              </a:rPr>
              <a:t>評価4</a:t>
            </a:r>
            <a:endParaRPr lang="en-US" altLang="ja-JP" sz="2400" dirty="0">
              <a:solidFill>
                <a:schemeClr val="bg1"/>
              </a:solidFill>
              <a:latin typeface="MS PGothic" panose="020B0600070205080204" pitchFamily="34" charset="-128"/>
              <a:ea typeface="MS PGothic" panose="020B0600070205080204" pitchFamily="34" charset="-128"/>
              <a:cs typeface="Arial"/>
            </a:endParaRPr>
          </a:p>
          <a:p>
            <a:pPr lvl="0">
              <a:lnSpc>
                <a:spcPct val="100000"/>
              </a:lnSpc>
              <a:defRPr/>
            </a:pPr>
            <a:r>
              <a:rPr lang="ja-JP" sz="2000" b="0" i="1" dirty="0">
                <a:solidFill>
                  <a:schemeClr val="bg1"/>
                </a:solidFill>
                <a:latin typeface="MS PGothic" panose="020B0600070205080204" pitchFamily="34" charset="-128"/>
                <a:ea typeface="MS PGothic" panose="020B0600070205080204" pitchFamily="34" charset="-128"/>
                <a:cs typeface="Arial"/>
              </a:rPr>
              <a:t>クラブの成果を地域の人々に</a:t>
            </a:r>
            <a:endParaRPr lang="en-US" altLang="ja-JP" sz="2000" b="0" i="1" dirty="0">
              <a:solidFill>
                <a:schemeClr val="bg1"/>
              </a:solidFill>
              <a:latin typeface="MS PGothic" panose="020B0600070205080204" pitchFamily="34" charset="-128"/>
              <a:ea typeface="MS PGothic" panose="020B0600070205080204" pitchFamily="34" charset="-128"/>
              <a:cs typeface="Arial"/>
            </a:endParaRPr>
          </a:p>
          <a:p>
            <a:pPr lvl="0">
              <a:lnSpc>
                <a:spcPct val="100000"/>
              </a:lnSpc>
              <a:defRPr/>
            </a:pPr>
            <a:r>
              <a:rPr lang="ja-JP" sz="2000" b="0" i="1" dirty="0">
                <a:solidFill>
                  <a:schemeClr val="bg1"/>
                </a:solidFill>
                <a:latin typeface="MS PGothic" panose="020B0600070205080204" pitchFamily="34" charset="-128"/>
                <a:ea typeface="MS PGothic" panose="020B0600070205080204" pitchFamily="34" charset="-128"/>
                <a:cs typeface="Arial"/>
              </a:rPr>
              <a:t>伝える</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2" y="2404970"/>
            <a:ext cx="4606247" cy="369332"/>
          </a:xfrm>
          <a:prstGeom prst="rect">
            <a:avLst/>
          </a:prstGeom>
        </p:spPr>
        <p:txBody>
          <a:bodyPr wrap="square">
            <a:spAutoFit/>
          </a:bodyPr>
          <a:lstStyle/>
          <a:p>
            <a:pPr lvl="0">
              <a:spcBef>
                <a:spcPts val="0"/>
              </a:spcBef>
              <a:spcAft>
                <a:spcPts val="1200"/>
              </a:spcAft>
              <a:defRPr/>
            </a:pPr>
            <a:r>
              <a:rPr lang="ja-JP" b="1" i="1" dirty="0">
                <a:solidFill>
                  <a:srgbClr val="EBB700"/>
                </a:solidFill>
                <a:latin typeface="MS PGothic" panose="020B0600070205080204" pitchFamily="34" charset="-128"/>
                <a:ea typeface="MS PGothic" panose="020B0600070205080204" pitchFamily="34" charset="-128"/>
                <a:cs typeface="Arial"/>
              </a:rPr>
              <a:t>8ページと9ページの評価を行う</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7" name="Content Placeholder 6">
            <a:extLst>
              <a:ext uri="{FF2B5EF4-FFF2-40B4-BE49-F238E27FC236}">
                <a16:creationId xmlns:a16="http://schemas.microsoft.com/office/drawing/2014/main" id="{3DAADF3D-BA6B-77EB-6314-B8514FD03BF2}"/>
              </a:ext>
            </a:extLst>
          </p:cNvPr>
          <p:cNvSpPr txBox="1">
            <a:spLocks/>
          </p:cNvSpPr>
          <p:nvPr/>
        </p:nvSpPr>
        <p:spPr bwMode="auto">
          <a:xfrm>
            <a:off x="310489" y="3421890"/>
            <a:ext cx="7029450" cy="25324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bg1"/>
                </a:solidFill>
                <a:latin typeface="MS PGothic" panose="020B0600070205080204" pitchFamily="34" charset="-128"/>
                <a:ea typeface="MS PGothic" panose="020B0600070205080204" pitchFamily="34" charset="-128"/>
                <a:cs typeface="Arial" panose="020B0604020202020204" pitchFamily="34" charset="0"/>
              </a:rPr>
              <a:t>クラブに対する地域社会の認識（肯定的・否定的）</a:t>
            </a:r>
          </a:p>
          <a:p>
            <a:pPr marL="0" indent="0">
              <a:buNone/>
            </a:pPr>
            <a:endParaRPr lang="en-US" kern="0"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r>
              <a:rPr lang="ja-JP" dirty="0">
                <a:solidFill>
                  <a:schemeClr val="bg1"/>
                </a:solidFill>
                <a:latin typeface="MS PGothic" panose="020B0600070205080204" pitchFamily="34" charset="-128"/>
                <a:ea typeface="MS PGothic" panose="020B0600070205080204" pitchFamily="34" charset="-128"/>
                <a:cs typeface="Arial" panose="020B0604020202020204" pitchFamily="34" charset="0"/>
              </a:rPr>
              <a:t>地域リーダーに</a:t>
            </a:r>
            <a:r>
              <a:rPr lang="ja-JP" altLang="en-US" dirty="0">
                <a:solidFill>
                  <a:schemeClr val="bg1"/>
                </a:solidFill>
                <a:latin typeface="MS PGothic" panose="020B0600070205080204" pitchFamily="34" charset="-128"/>
                <a:ea typeface="MS PGothic" panose="020B0600070205080204" pitchFamily="34" charset="-128"/>
                <a:cs typeface="Arial" panose="020B0604020202020204" pitchFamily="34" charset="0"/>
              </a:rPr>
              <a:t>対する</a:t>
            </a:r>
            <a:r>
              <a:rPr lang="ja-JP" dirty="0">
                <a:solidFill>
                  <a:schemeClr val="bg1"/>
                </a:solidFill>
                <a:latin typeface="MS PGothic" panose="020B0600070205080204" pitchFamily="34" charset="-128"/>
                <a:ea typeface="MS PGothic" panose="020B0600070205080204" pitchFamily="34" charset="-128"/>
                <a:cs typeface="Arial" panose="020B0604020202020204" pitchFamily="34" charset="0"/>
              </a:rPr>
              <a:t>認知度</a:t>
            </a:r>
          </a:p>
          <a:p>
            <a:pPr marL="0" indent="0">
              <a:buNone/>
            </a:pPr>
            <a:endParaRPr lang="en-US" kern="0"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r>
              <a:rPr lang="ja-JP" dirty="0">
                <a:solidFill>
                  <a:schemeClr val="bg1"/>
                </a:solidFill>
                <a:latin typeface="MS PGothic" panose="020B0600070205080204" pitchFamily="34" charset="-128"/>
                <a:ea typeface="MS PGothic" panose="020B0600070205080204" pitchFamily="34" charset="-128"/>
                <a:cs typeface="Arial" panose="020B0604020202020204" pitchFamily="34" charset="0"/>
              </a:rPr>
              <a:t>ソーシャルメディアの利用や地元メディアとのつながり</a:t>
            </a:r>
          </a:p>
          <a:p>
            <a:endParaRPr lang="en-US" kern="0"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r>
              <a:rPr lang="ja-JP" dirty="0">
                <a:solidFill>
                  <a:schemeClr val="bg1"/>
                </a:solidFill>
                <a:latin typeface="MS PGothic" panose="020B0600070205080204" pitchFamily="34" charset="-128"/>
                <a:ea typeface="MS PGothic" panose="020B0600070205080204" pitchFamily="34" charset="-128"/>
                <a:cs typeface="Arial" panose="020B0604020202020204" pitchFamily="34" charset="0"/>
              </a:rPr>
              <a:t>対内コミュニケーションの効果</a:t>
            </a:r>
          </a:p>
          <a:p>
            <a:pPr marL="0" indent="0">
              <a:buNone/>
            </a:pPr>
            <a:endParaRPr lang="en-US" sz="2000" kern="0" dirty="0">
              <a:solidFill>
                <a:schemeClr val="bg1"/>
              </a:solidFill>
              <a:latin typeface="MS PGothic" panose="020B0600070205080204" pitchFamily="34" charset="-128"/>
              <a:ea typeface="MS PGothic" panose="020B0600070205080204" pitchFamily="34" charset="-128"/>
              <a:cs typeface="Arial" charset="0"/>
            </a:endParaRPr>
          </a:p>
          <a:p>
            <a:pPr marL="0" indent="0">
              <a:buNone/>
            </a:pPr>
            <a:endParaRPr lang="en-US" sz="2000" kern="0" dirty="0">
              <a:solidFill>
                <a:schemeClr val="bg1"/>
              </a:solidFill>
              <a:latin typeface="MS PGothic" panose="020B0600070205080204" pitchFamily="34" charset="-128"/>
              <a:ea typeface="MS PGothic" panose="020B0600070205080204" pitchFamily="34" charset="-128"/>
              <a:cs typeface="Arial" charset="0"/>
            </a:endParaRPr>
          </a:p>
        </p:txBody>
      </p:sp>
      <p:pic>
        <p:nvPicPr>
          <p:cNvPr id="8" name="Picture 7">
            <a:extLst>
              <a:ext uri="{FF2B5EF4-FFF2-40B4-BE49-F238E27FC236}">
                <a16:creationId xmlns:a16="http://schemas.microsoft.com/office/drawing/2014/main" id="{9704EF68-A975-72F0-8DAF-502D646A8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5273" y="2286000"/>
            <a:ext cx="3813247" cy="28599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4887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0" i="0" u="none" strike="noStrike" cap="none" normalizeH="0" baseline="0" noProof="0">
                <a:ln>
                  <a:noFill/>
                </a:ln>
                <a:solidFill>
                  <a:prstClr val="white"/>
                </a:solidFill>
                <a:effectLst/>
                <a:uLnTx/>
                <a:uFillTx/>
                <a:latin typeface="Arial" charset="0"/>
                <a:ea typeface="MS Mincho" charset="0"/>
                <a:cs typeface="Arial" charset="0"/>
              </a:rPr>
              <a:t> </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6282647" cy="369332"/>
          </a:xfrm>
          <a:prstGeom prst="rect">
            <a:avLst/>
          </a:prstGeom>
        </p:spPr>
        <p:txBody>
          <a:bodyPr wrap="square">
            <a:spAutoFit/>
          </a:bodyPr>
          <a:lstStyle/>
          <a:p>
            <a:pPr lvl="0">
              <a:spcBef>
                <a:spcPts val="0"/>
              </a:spcBef>
              <a:spcAft>
                <a:spcPts val="1200"/>
              </a:spcAft>
              <a:defRPr/>
            </a:pPr>
            <a:r>
              <a:rPr lang="ja-JP" b="1" i="1" dirty="0">
                <a:solidFill>
                  <a:srgbClr val="EBB700"/>
                </a:solidFill>
                <a:latin typeface="MS PGothic" panose="020B0600070205080204" pitchFamily="34" charset="-128"/>
                <a:ea typeface="MS PGothic" panose="020B0600070205080204" pitchFamily="34" charset="-128"/>
                <a:cs typeface="Arial"/>
              </a:rPr>
              <a:t>8ページと9ページのクラブ会員に関する評価を行う </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6" name="Headline">
            <a:extLst>
              <a:ext uri="{FF2B5EF4-FFF2-40B4-BE49-F238E27FC236}">
                <a16:creationId xmlns:a16="http://schemas.microsoft.com/office/drawing/2014/main" id="{CD333A46-F428-2A4C-0F71-311084E641FA}"/>
              </a:ext>
            </a:extLst>
          </p:cNvPr>
          <p:cNvSpPr txBox="1">
            <a:spLocks/>
          </p:cNvSpPr>
          <p:nvPr/>
        </p:nvSpPr>
        <p:spPr>
          <a:xfrm>
            <a:off x="1032553" y="903689"/>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ja-JP" dirty="0">
                <a:solidFill>
                  <a:schemeClr val="bg1"/>
                </a:solidFill>
                <a:latin typeface="MS PGothic" panose="020B0600070205080204" pitchFamily="34" charset="-128"/>
                <a:ea typeface="MS PGothic" panose="020B0600070205080204" pitchFamily="34" charset="-128"/>
                <a:cs typeface="Arial"/>
              </a:rPr>
              <a:t>評価4</a:t>
            </a:r>
            <a:br>
              <a:rPr lang="ja-JP" sz="2400" dirty="0">
                <a:solidFill>
                  <a:schemeClr val="bg1"/>
                </a:solidFill>
                <a:latin typeface="MS PGothic" panose="020B0600070205080204" pitchFamily="34" charset="-128"/>
                <a:ea typeface="MS PGothic" panose="020B0600070205080204" pitchFamily="34" charset="-128"/>
                <a:cs typeface="Arial"/>
              </a:rPr>
            </a:br>
            <a:r>
              <a:rPr lang="ja-JP" sz="2000" b="0" i="1" dirty="0">
                <a:solidFill>
                  <a:schemeClr val="bg1"/>
                </a:solidFill>
                <a:latin typeface="MS PGothic" panose="020B0600070205080204" pitchFamily="34" charset="-128"/>
                <a:ea typeface="MS PGothic" panose="020B0600070205080204" pitchFamily="34" charset="-128"/>
                <a:cs typeface="Arial"/>
              </a:rPr>
              <a:t>クラブの成果を地域の人々に</a:t>
            </a:r>
            <a:endParaRPr lang="en-US" altLang="ja-JP" sz="2000" b="0" i="1" dirty="0">
              <a:solidFill>
                <a:schemeClr val="bg1"/>
              </a:solidFill>
              <a:latin typeface="MS PGothic" panose="020B0600070205080204" pitchFamily="34" charset="-128"/>
              <a:ea typeface="MS PGothic" panose="020B0600070205080204" pitchFamily="34" charset="-128"/>
              <a:cs typeface="Arial"/>
            </a:endParaRPr>
          </a:p>
          <a:p>
            <a:pPr lvl="0">
              <a:lnSpc>
                <a:spcPct val="100000"/>
              </a:lnSpc>
              <a:defRPr/>
            </a:pPr>
            <a:r>
              <a:rPr lang="ja-JP" sz="2000" b="0" i="1" dirty="0">
                <a:solidFill>
                  <a:schemeClr val="bg1"/>
                </a:solidFill>
                <a:latin typeface="MS PGothic" panose="020B0600070205080204" pitchFamily="34" charset="-128"/>
                <a:ea typeface="MS PGothic" panose="020B0600070205080204" pitchFamily="34" charset="-128"/>
                <a:cs typeface="Arial"/>
              </a:rPr>
              <a:t>伝える</a:t>
            </a:r>
          </a:p>
        </p:txBody>
      </p:sp>
      <p:sp>
        <p:nvSpPr>
          <p:cNvPr id="5" name="Content Placeholder 6">
            <a:extLst>
              <a:ext uri="{FF2B5EF4-FFF2-40B4-BE49-F238E27FC236}">
                <a16:creationId xmlns:a16="http://schemas.microsoft.com/office/drawing/2014/main" id="{02AD24D1-5AEE-8F0D-76B2-A7576A9B01C4}"/>
              </a:ext>
            </a:extLst>
          </p:cNvPr>
          <p:cNvSpPr txBox="1">
            <a:spLocks/>
          </p:cNvSpPr>
          <p:nvPr/>
        </p:nvSpPr>
        <p:spPr bwMode="auto">
          <a:xfrm>
            <a:off x="1903476" y="3810000"/>
            <a:ext cx="8382000" cy="1772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000" dirty="0">
                <a:solidFill>
                  <a:schemeClr val="bg1"/>
                </a:solidFill>
                <a:latin typeface="MS PGothic" panose="020B0600070205080204" pitchFamily="34" charset="-128"/>
                <a:ea typeface="MS PGothic" panose="020B0600070205080204" pitchFamily="34" charset="-128"/>
                <a:cs typeface="Arial" panose="020B0604020202020204" pitchFamily="34" charset="0"/>
              </a:rPr>
              <a:t>地域の人々は私たちのクラブをどのように</a:t>
            </a:r>
            <a:r>
              <a:rPr lang="ja-JP" altLang="en-US" sz="2000" dirty="0">
                <a:solidFill>
                  <a:schemeClr val="bg1"/>
                </a:solidFill>
                <a:latin typeface="MS PGothic" panose="020B0600070205080204" pitchFamily="34" charset="-128"/>
                <a:ea typeface="MS PGothic" panose="020B0600070205080204" pitchFamily="34" charset="-128"/>
                <a:cs typeface="Arial" panose="020B0604020202020204" pitchFamily="34" charset="0"/>
              </a:rPr>
              <a:t>捉えて</a:t>
            </a:r>
            <a:r>
              <a:rPr lang="ja-JP" sz="2000" dirty="0">
                <a:solidFill>
                  <a:schemeClr val="bg1"/>
                </a:solidFill>
                <a:latin typeface="MS PGothic" panose="020B0600070205080204" pitchFamily="34" charset="-128"/>
                <a:ea typeface="MS PGothic" panose="020B0600070205080204" pitchFamily="34" charset="-128"/>
                <a:cs typeface="Arial" panose="020B0604020202020204" pitchFamily="34" charset="0"/>
              </a:rPr>
              <a:t>いるでしょうか？ </a:t>
            </a:r>
          </a:p>
          <a:p>
            <a:endParaRPr lang="en-US" sz="2000"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r>
              <a:rPr lang="ja-JP" sz="2000" dirty="0">
                <a:solidFill>
                  <a:schemeClr val="bg1"/>
                </a:solidFill>
                <a:latin typeface="MS PGothic" panose="020B0600070205080204" pitchFamily="34" charset="-128"/>
                <a:ea typeface="MS PGothic" panose="020B0600070205080204" pitchFamily="34" charset="-128"/>
                <a:cs typeface="Arial" panose="020B0604020202020204" pitchFamily="34" charset="0"/>
              </a:rPr>
              <a:t>ライオンズについての社会イメージを再形成し、知名度を高めるために、私たちのクラブには何ができるでしょうか？ </a:t>
            </a:r>
          </a:p>
          <a:p>
            <a:pPr marL="0" indent="0">
              <a:buNone/>
            </a:pPr>
            <a:endParaRPr lang="en-US" sz="2000"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pPr marL="0" indent="0">
              <a:buNone/>
            </a:pPr>
            <a:endParaRPr lang="en-US" sz="2000" kern="0"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pPr marL="0" indent="0">
              <a:buNone/>
            </a:pPr>
            <a:endParaRPr lang="en-US" sz="2000" kern="0" dirty="0">
              <a:solidFill>
                <a:schemeClr val="bg1"/>
              </a:solidFill>
              <a:latin typeface="MS PGothic" panose="020B0600070205080204" pitchFamily="34" charset="-128"/>
              <a:ea typeface="MS PGothic" panose="020B0600070205080204" pitchFamily="34" charset="-128"/>
              <a:cs typeface="Arial" charset="0"/>
            </a:endParaRPr>
          </a:p>
          <a:p>
            <a:pPr marL="0" indent="0">
              <a:buNone/>
            </a:pPr>
            <a:endParaRPr lang="en-US" sz="2000" kern="0" dirty="0">
              <a:solidFill>
                <a:schemeClr val="bg1"/>
              </a:solidFill>
              <a:latin typeface="MS PGothic" panose="020B0600070205080204" pitchFamily="34" charset="-128"/>
              <a:ea typeface="MS PGothic" panose="020B0600070205080204" pitchFamily="34" charset="-128"/>
              <a:cs typeface="Arial" charset="0"/>
            </a:endParaRPr>
          </a:p>
          <a:p>
            <a:pPr marL="0" indent="0">
              <a:buNone/>
            </a:pPr>
            <a:endParaRPr lang="en-US" sz="2000" kern="0" dirty="0">
              <a:solidFill>
                <a:schemeClr val="bg1"/>
              </a:solidFill>
              <a:latin typeface="MS PGothic" panose="020B0600070205080204" pitchFamily="34" charset="-128"/>
              <a:ea typeface="MS PGothic" panose="020B0600070205080204" pitchFamily="34" charset="-128"/>
              <a:cs typeface="Arial" charset="0"/>
            </a:endParaRPr>
          </a:p>
        </p:txBody>
      </p:sp>
    </p:spTree>
    <p:extLst>
      <p:ext uri="{BB962C8B-B14F-4D97-AF65-F5344CB8AC3E}">
        <p14:creationId xmlns:p14="http://schemas.microsoft.com/office/powerpoint/2010/main" val="1592637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43932" y="623603"/>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ja-JP" sz="3400" dirty="0">
                <a:solidFill>
                  <a:srgbClr val="00338D"/>
                </a:solidFill>
                <a:latin typeface="MS PGothic" panose="020B0600070205080204" pitchFamily="34" charset="-128"/>
                <a:ea typeface="MS PGothic" panose="020B0600070205080204" pitchFamily="34" charset="-128"/>
              </a:rPr>
              <a:t>リソース：PRおよび広報に利用できるツール</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18" name="Picture 17">
            <a:extLst>
              <a:ext uri="{FF2B5EF4-FFF2-40B4-BE49-F238E27FC236}">
                <a16:creationId xmlns:a16="http://schemas.microsoft.com/office/drawing/2014/main" id="{26B6A713-F77E-11B8-FCF3-57BC8BD1A7F0}"/>
              </a:ext>
            </a:extLst>
          </p:cNvPr>
          <p:cNvPicPr>
            <a:picLocks noChangeAspect="1"/>
          </p:cNvPicPr>
          <p:nvPr/>
        </p:nvPicPr>
        <p:blipFill>
          <a:blip r:embed="rId3"/>
          <a:stretch>
            <a:fillRect/>
          </a:stretch>
        </p:blipFill>
        <p:spPr>
          <a:xfrm>
            <a:off x="3677034" y="1576564"/>
            <a:ext cx="3385351" cy="2438400"/>
          </a:xfrm>
          <a:prstGeom prst="rect">
            <a:avLst/>
          </a:prstGeom>
          <a:ln w="22225">
            <a:solidFill>
              <a:srgbClr val="0D2240"/>
            </a:solidFill>
          </a:ln>
        </p:spPr>
      </p:pic>
      <p:pic>
        <p:nvPicPr>
          <p:cNvPr id="19" name="Picture 18" descr="A blue circle with a white f in it&#10;&#10;Description automatically generated">
            <a:extLst>
              <a:ext uri="{FF2B5EF4-FFF2-40B4-BE49-F238E27FC236}">
                <a16:creationId xmlns:a16="http://schemas.microsoft.com/office/drawing/2014/main" id="{AC94CC78-5759-13A6-0978-2021B045FFC1}"/>
              </a:ext>
            </a:extLst>
          </p:cNvPr>
          <p:cNvPicPr>
            <a:picLocks noChangeAspect="1"/>
          </p:cNvPicPr>
          <p:nvPr/>
        </p:nvPicPr>
        <p:blipFill>
          <a:blip r:embed="rId4"/>
          <a:stretch>
            <a:fillRect/>
          </a:stretch>
        </p:blipFill>
        <p:spPr>
          <a:xfrm>
            <a:off x="7492832" y="1576564"/>
            <a:ext cx="1354689" cy="852143"/>
          </a:xfrm>
          <a:prstGeom prst="rect">
            <a:avLst/>
          </a:prstGeom>
        </p:spPr>
      </p:pic>
      <p:pic>
        <p:nvPicPr>
          <p:cNvPr id="20" name="Picture 19" descr="A black and white x&#10;&#10;Description automatically generated">
            <a:extLst>
              <a:ext uri="{FF2B5EF4-FFF2-40B4-BE49-F238E27FC236}">
                <a16:creationId xmlns:a16="http://schemas.microsoft.com/office/drawing/2014/main" id="{EAD47F32-BBE0-1208-9B58-A222DEBD24B8}"/>
              </a:ext>
            </a:extLst>
          </p:cNvPr>
          <p:cNvPicPr>
            <a:picLocks noChangeAspect="1"/>
          </p:cNvPicPr>
          <p:nvPr/>
        </p:nvPicPr>
        <p:blipFill>
          <a:blip r:embed="rId5"/>
          <a:stretch>
            <a:fillRect/>
          </a:stretch>
        </p:blipFill>
        <p:spPr>
          <a:xfrm>
            <a:off x="8331829" y="1576564"/>
            <a:ext cx="1321856" cy="831490"/>
          </a:xfrm>
          <a:prstGeom prst="rect">
            <a:avLst/>
          </a:prstGeom>
        </p:spPr>
      </p:pic>
      <p:pic>
        <p:nvPicPr>
          <p:cNvPr id="21" name="Picture 20" descr="A blue square with white letters&#10;&#10;Description automatically generated">
            <a:extLst>
              <a:ext uri="{FF2B5EF4-FFF2-40B4-BE49-F238E27FC236}">
                <a16:creationId xmlns:a16="http://schemas.microsoft.com/office/drawing/2014/main" id="{76CB174C-848C-ED56-A001-A5451F14976C}"/>
              </a:ext>
            </a:extLst>
          </p:cNvPr>
          <p:cNvPicPr>
            <a:picLocks noChangeAspect="1"/>
          </p:cNvPicPr>
          <p:nvPr/>
        </p:nvPicPr>
        <p:blipFill>
          <a:blip r:embed="rId6"/>
          <a:stretch>
            <a:fillRect/>
          </a:stretch>
        </p:blipFill>
        <p:spPr>
          <a:xfrm>
            <a:off x="9410523" y="1592781"/>
            <a:ext cx="727412" cy="727412"/>
          </a:xfrm>
          <a:prstGeom prst="rect">
            <a:avLst/>
          </a:prstGeom>
        </p:spPr>
      </p:pic>
      <p:pic>
        <p:nvPicPr>
          <p:cNvPr id="23" name="Picture 22" descr="A red circle with a white circle and a white circle with a white circle and a white circle with a white circle and a white circle with a white circle and a red circle with a white circle&#10;&#10;Description automatically generated">
            <a:extLst>
              <a:ext uri="{FF2B5EF4-FFF2-40B4-BE49-F238E27FC236}">
                <a16:creationId xmlns:a16="http://schemas.microsoft.com/office/drawing/2014/main" id="{AC781579-8F92-AD94-E528-7DCE9A7E16B9}"/>
              </a:ext>
            </a:extLst>
          </p:cNvPr>
          <p:cNvPicPr>
            <a:picLocks noChangeAspect="1"/>
          </p:cNvPicPr>
          <p:nvPr/>
        </p:nvPicPr>
        <p:blipFill>
          <a:blip r:embed="rId7"/>
          <a:stretch>
            <a:fillRect/>
          </a:stretch>
        </p:blipFill>
        <p:spPr>
          <a:xfrm>
            <a:off x="10170574" y="1484267"/>
            <a:ext cx="944440" cy="944440"/>
          </a:xfrm>
          <a:prstGeom prst="rect">
            <a:avLst/>
          </a:prstGeom>
        </p:spPr>
      </p:pic>
      <p:pic>
        <p:nvPicPr>
          <p:cNvPr id="25" name="Picture 24" descr="A black and white line art of a envelope with a letter&#10;&#10;Description automatically generated">
            <a:extLst>
              <a:ext uri="{FF2B5EF4-FFF2-40B4-BE49-F238E27FC236}">
                <a16:creationId xmlns:a16="http://schemas.microsoft.com/office/drawing/2014/main" id="{508AF769-9A5F-E5D8-FE2D-3E565B3EE26B}"/>
              </a:ext>
            </a:extLst>
          </p:cNvPr>
          <p:cNvPicPr>
            <a:picLocks noChangeAspect="1"/>
          </p:cNvPicPr>
          <p:nvPr/>
        </p:nvPicPr>
        <p:blipFill>
          <a:blip r:embed="rId8"/>
          <a:stretch>
            <a:fillRect/>
          </a:stretch>
        </p:blipFill>
        <p:spPr>
          <a:xfrm>
            <a:off x="11098503" y="1390005"/>
            <a:ext cx="1066800" cy="1066800"/>
          </a:xfrm>
          <a:prstGeom prst="rect">
            <a:avLst/>
          </a:prstGeom>
        </p:spPr>
      </p:pic>
      <p:pic>
        <p:nvPicPr>
          <p:cNvPr id="2" name="Picture 1">
            <a:extLst>
              <a:ext uri="{FF2B5EF4-FFF2-40B4-BE49-F238E27FC236}">
                <a16:creationId xmlns:a16="http://schemas.microsoft.com/office/drawing/2014/main" id="{F1F55BD4-3375-008D-AEC4-A38503821CB7}"/>
              </a:ext>
            </a:extLst>
          </p:cNvPr>
          <p:cNvPicPr>
            <a:picLocks noChangeAspect="1"/>
          </p:cNvPicPr>
          <p:nvPr/>
        </p:nvPicPr>
        <p:blipFill>
          <a:blip r:embed="rId9"/>
          <a:stretch>
            <a:fillRect/>
          </a:stretch>
        </p:blipFill>
        <p:spPr>
          <a:xfrm>
            <a:off x="186989" y="1831155"/>
            <a:ext cx="2890316" cy="3720985"/>
          </a:xfrm>
          <a:prstGeom prst="rect">
            <a:avLst/>
          </a:prstGeom>
          <a:ln w="25400">
            <a:solidFill>
              <a:srgbClr val="0D2240"/>
            </a:solidFill>
          </a:ln>
        </p:spPr>
      </p:pic>
      <p:pic>
        <p:nvPicPr>
          <p:cNvPr id="4" name="Picture 3">
            <a:extLst>
              <a:ext uri="{FF2B5EF4-FFF2-40B4-BE49-F238E27FC236}">
                <a16:creationId xmlns:a16="http://schemas.microsoft.com/office/drawing/2014/main" id="{CF3680A3-FDE9-2166-4F06-96CF1D8E0D6E}"/>
              </a:ext>
            </a:extLst>
          </p:cNvPr>
          <p:cNvPicPr>
            <a:picLocks noChangeAspect="1"/>
          </p:cNvPicPr>
          <p:nvPr/>
        </p:nvPicPr>
        <p:blipFill>
          <a:blip r:embed="rId10"/>
          <a:stretch>
            <a:fillRect/>
          </a:stretch>
        </p:blipFill>
        <p:spPr>
          <a:xfrm>
            <a:off x="8063015" y="2703810"/>
            <a:ext cx="3941996" cy="3009029"/>
          </a:xfrm>
          <a:prstGeom prst="rect">
            <a:avLst/>
          </a:prstGeom>
        </p:spPr>
      </p:pic>
      <p:pic>
        <p:nvPicPr>
          <p:cNvPr id="7" name="Picture 6">
            <a:extLst>
              <a:ext uri="{FF2B5EF4-FFF2-40B4-BE49-F238E27FC236}">
                <a16:creationId xmlns:a16="http://schemas.microsoft.com/office/drawing/2014/main" id="{6A8799E4-CCC8-1908-C935-39112FC16F11}"/>
              </a:ext>
            </a:extLst>
          </p:cNvPr>
          <p:cNvPicPr>
            <a:picLocks noChangeAspect="1"/>
          </p:cNvPicPr>
          <p:nvPr/>
        </p:nvPicPr>
        <p:blipFill>
          <a:blip r:embed="rId11"/>
          <a:stretch>
            <a:fillRect/>
          </a:stretch>
        </p:blipFill>
        <p:spPr>
          <a:xfrm>
            <a:off x="3352800" y="4246853"/>
            <a:ext cx="4456946" cy="2318399"/>
          </a:xfrm>
          <a:prstGeom prst="rect">
            <a:avLst/>
          </a:prstGeom>
          <a:ln w="25400">
            <a:solidFill>
              <a:srgbClr val="0D2240"/>
            </a:solidFill>
          </a:ln>
        </p:spPr>
      </p:pic>
    </p:spTree>
    <p:extLst>
      <p:ext uri="{BB962C8B-B14F-4D97-AF65-F5344CB8AC3E}">
        <p14:creationId xmlns:p14="http://schemas.microsoft.com/office/powerpoint/2010/main" val="980501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1524000" y="2548660"/>
            <a:ext cx="3048000" cy="115108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ja-JP" sz="6000" b="1" dirty="0">
                <a:solidFill>
                  <a:schemeClr val="bg1"/>
                </a:solidFill>
                <a:latin typeface="MS PGothic" panose="020B0600070205080204" pitchFamily="34" charset="-128"/>
                <a:ea typeface="MS PGothic" panose="020B0600070205080204" pitchFamily="34" charset="-128"/>
                <a:cs typeface="Arial" charset="0"/>
              </a:rPr>
              <a:t>休憩</a:t>
            </a:r>
          </a:p>
        </p:txBody>
      </p:sp>
      <p:sp>
        <p:nvSpPr>
          <p:cNvPr id="4" name="Yellow Bar">
            <a:extLst>
              <a:ext uri="{FF2B5EF4-FFF2-40B4-BE49-F238E27FC236}">
                <a16:creationId xmlns:a16="http://schemas.microsoft.com/office/drawing/2014/main" id="{E4AE9751-7D17-A2FA-C3CA-F097073A25A9}"/>
              </a:ext>
            </a:extLst>
          </p:cNvPr>
          <p:cNvSpPr/>
          <p:nvPr/>
        </p:nvSpPr>
        <p:spPr>
          <a:xfrm>
            <a:off x="1556345" y="369974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spTree>
    <p:extLst>
      <p:ext uri="{BB962C8B-B14F-4D97-AF65-F5344CB8AC3E}">
        <p14:creationId xmlns:p14="http://schemas.microsoft.com/office/powerpoint/2010/main" val="3690919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4400" dirty="0">
                <a:latin typeface="MS PGothic" panose="020B0600070205080204" pitchFamily="34" charset="-128"/>
                <a:ea typeface="MS PGothic" panose="020B0600070205080204" pitchFamily="34" charset="-128"/>
                <a:cs typeface="Arial" charset="0"/>
              </a:rPr>
              <a:t>ステップ3</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tLang="en-US" sz="3200" b="0" i="1" dirty="0">
                <a:latin typeface="MS PGothic" panose="020B0600070205080204" pitchFamily="34" charset="-128"/>
                <a:ea typeface="MS PGothic" panose="020B0600070205080204" pitchFamily="34" charset="-128"/>
                <a:cs typeface="Arial" charset="0"/>
              </a:rPr>
              <a:t>目標設定</a:t>
            </a:r>
            <a:endParaRPr lang="ja-JP" sz="3200" b="0" i="1" dirty="0">
              <a:latin typeface="MS PGothic" panose="020B0600070205080204" pitchFamily="34" charset="-128"/>
              <a:ea typeface="MS PGothic" panose="020B0600070205080204" pitchFamily="34" charset="-128"/>
              <a:cs typeface="Arial" charset="0"/>
            </a:endParaRPr>
          </a:p>
        </p:txBody>
      </p:sp>
    </p:spTree>
    <p:extLst>
      <p:ext uri="{BB962C8B-B14F-4D97-AF65-F5344CB8AC3E}">
        <p14:creationId xmlns:p14="http://schemas.microsoft.com/office/powerpoint/2010/main" val="3731926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B93FCC-63BC-A6B6-79AD-0005AA412DA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 name="Page Number - Blue">
            <a:extLst>
              <a:ext uri="{FF2B5EF4-FFF2-40B4-BE49-F238E27FC236}">
                <a16:creationId xmlns:a16="http://schemas.microsoft.com/office/drawing/2014/main" id="{D58306AF-9124-D8F4-2499-B4C1E9C4B9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19</a:t>
            </a:fld>
            <a:endParaRPr lang="en-US" sz="1000">
              <a:solidFill>
                <a:srgbClr val="00338D"/>
              </a:solidFill>
            </a:endParaRPr>
          </a:p>
        </p:txBody>
      </p:sp>
      <p:sp>
        <p:nvSpPr>
          <p:cNvPr id="4" name="Graphic 2">
            <a:extLst>
              <a:ext uri="{FF2B5EF4-FFF2-40B4-BE49-F238E27FC236}">
                <a16:creationId xmlns:a16="http://schemas.microsoft.com/office/drawing/2014/main" id="{E9A1FCC6-2FE3-30AA-D60A-9E4366B49780}"/>
              </a:ext>
            </a:extLst>
          </p:cNvPr>
          <p:cNvSpPr/>
          <p:nvPr/>
        </p:nvSpPr>
        <p:spPr>
          <a:xfrm rot="10800000">
            <a:off x="0" y="1"/>
            <a:ext cx="2456900" cy="425547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9" name="Graphic 4">
            <a:extLst>
              <a:ext uri="{FF2B5EF4-FFF2-40B4-BE49-F238E27FC236}">
                <a16:creationId xmlns:a16="http://schemas.microsoft.com/office/drawing/2014/main" id="{EAB49D99-04AC-DFC1-9AB8-E98ECAE78DAA}"/>
              </a:ext>
            </a:extLst>
          </p:cNvPr>
          <p:cNvSpPr/>
          <p:nvPr/>
        </p:nvSpPr>
        <p:spPr>
          <a:xfrm rot="10800000">
            <a:off x="-41" y="-2"/>
            <a:ext cx="2111717" cy="3657599"/>
          </a:xfrm>
          <a:custGeom>
            <a:avLst/>
            <a:gdLst>
              <a:gd name="connsiteX0" fmla="*/ 0 w 2111717"/>
              <a:gd name="connsiteY0" fmla="*/ 3657600 h 3657599"/>
              <a:gd name="connsiteX1" fmla="*/ 2111718 w 2111717"/>
              <a:gd name="connsiteY1" fmla="*/ 0 h 3657599"/>
              <a:gd name="connsiteX2" fmla="*/ 2111718 w 2111717"/>
              <a:gd name="connsiteY2" fmla="*/ 3657600 h 3657599"/>
            </a:gdLst>
            <a:ahLst/>
            <a:cxnLst>
              <a:cxn ang="0">
                <a:pos x="connsiteX0" y="connsiteY0"/>
              </a:cxn>
              <a:cxn ang="0">
                <a:pos x="connsiteX1" y="connsiteY1"/>
              </a:cxn>
              <a:cxn ang="0">
                <a:pos x="connsiteX2" y="connsiteY2"/>
              </a:cxn>
            </a:cxnLst>
            <a:rect l="l" t="t" r="r" b="b"/>
            <a:pathLst>
              <a:path w="2111717" h="3657599">
                <a:moveTo>
                  <a:pt x="0" y="3657600"/>
                </a:moveTo>
                <a:lnTo>
                  <a:pt x="2111718" y="0"/>
                </a:lnTo>
                <a:lnTo>
                  <a:pt x="2111718" y="3657600"/>
                </a:lnTo>
                <a:close/>
              </a:path>
            </a:pathLst>
          </a:custGeom>
          <a:solidFill>
            <a:schemeClr val="bg1">
              <a:alpha val="3000"/>
            </a:schemeClr>
          </a:solidFill>
          <a:ln w="4233" cap="flat">
            <a:noFill/>
            <a:prstDash val="solid"/>
            <a:miter/>
          </a:ln>
        </p:spPr>
        <p:txBody>
          <a:bodyPr rtlCol="0" anchor="ctr"/>
          <a:lstStyle/>
          <a:p>
            <a:endParaRPr lang="en-US"/>
          </a:p>
        </p:txBody>
      </p:sp>
      <p:sp>
        <p:nvSpPr>
          <p:cNvPr id="3" name="Headline">
            <a:extLst>
              <a:ext uri="{FF2B5EF4-FFF2-40B4-BE49-F238E27FC236}">
                <a16:creationId xmlns:a16="http://schemas.microsoft.com/office/drawing/2014/main" id="{3D068CE8-71DB-9C63-97D1-F475CA606F73}"/>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ltLang="en-US" sz="1600" dirty="0">
                <a:solidFill>
                  <a:srgbClr val="EBB700"/>
                </a:solidFill>
                <a:latin typeface="MS PGothic" panose="020B0600070205080204" pitchFamily="34" charset="-128"/>
                <a:ea typeface="MS PGothic" panose="020B0600070205080204" pitchFamily="34" charset="-128"/>
                <a:cs typeface="Arial" panose="020B0604020202020204" pitchFamily="34" charset="0"/>
              </a:rPr>
              <a:t>目標設定</a:t>
            </a:r>
            <a:endParaRPr lang="ja-JP" sz="1600" dirty="0">
              <a:solidFill>
                <a:srgbClr val="EBB700"/>
              </a:solidFill>
              <a:latin typeface="MS PGothic" panose="020B0600070205080204" pitchFamily="34" charset="-128"/>
              <a:ea typeface="MS PGothic" panose="020B0600070205080204" pitchFamily="34" charset="-128"/>
              <a:cs typeface="Arial" panose="020B0604020202020204" pitchFamily="34" charset="0"/>
            </a:endParaRPr>
          </a:p>
        </p:txBody>
      </p:sp>
      <p:pic>
        <p:nvPicPr>
          <p:cNvPr id="10" name="Picture 9">
            <a:extLst>
              <a:ext uri="{FF2B5EF4-FFF2-40B4-BE49-F238E27FC236}">
                <a16:creationId xmlns:a16="http://schemas.microsoft.com/office/drawing/2014/main" id="{90FCB713-2B45-C3EF-E6CF-D3DF12C83C4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96569" y="5944675"/>
            <a:ext cx="739156" cy="702199"/>
          </a:xfrm>
          <a:prstGeom prst="rect">
            <a:avLst/>
          </a:prstGeom>
        </p:spPr>
      </p:pic>
      <p:grpSp>
        <p:nvGrpSpPr>
          <p:cNvPr id="5" name="Group 4">
            <a:extLst>
              <a:ext uri="{FF2B5EF4-FFF2-40B4-BE49-F238E27FC236}">
                <a16:creationId xmlns:a16="http://schemas.microsoft.com/office/drawing/2014/main" id="{30D18012-5375-AA1C-D96B-4366C8614C10}"/>
              </a:ext>
            </a:extLst>
          </p:cNvPr>
          <p:cNvGrpSpPr/>
          <p:nvPr/>
        </p:nvGrpSpPr>
        <p:grpSpPr>
          <a:xfrm>
            <a:off x="764914" y="1446755"/>
            <a:ext cx="1926326" cy="3883733"/>
            <a:chOff x="563385" y="1458067"/>
            <a:chExt cx="1561339" cy="3883733"/>
          </a:xfrm>
        </p:grpSpPr>
        <p:sp>
          <p:nvSpPr>
            <p:cNvPr id="11" name="Rectangle 14">
              <a:extLst>
                <a:ext uri="{FF2B5EF4-FFF2-40B4-BE49-F238E27FC236}">
                  <a16:creationId xmlns:a16="http://schemas.microsoft.com/office/drawing/2014/main" id="{3E360DE0-9230-EDB1-DD24-25FFD1DA5E64}"/>
                </a:ext>
              </a:extLst>
            </p:cNvPr>
            <p:cNvSpPr>
              <a:spLocks noChangeArrowheads="1"/>
            </p:cNvSpPr>
            <p:nvPr/>
          </p:nvSpPr>
          <p:spPr bwMode="auto">
            <a:xfrm>
              <a:off x="1006386" y="3621272"/>
              <a:ext cx="1089491" cy="615553"/>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en-US" altLang="ja-JP" sz="2000" b="1" dirty="0">
                  <a:solidFill>
                    <a:srgbClr val="F0C300"/>
                  </a:solidFill>
                  <a:latin typeface="Arial" panose="020B0604020202020204" pitchFamily="34" charset="0"/>
                  <a:ea typeface="MS Mincho" charset="0"/>
                  <a:cs typeface="Arial" panose="020B0604020202020204" pitchFamily="34" charset="0"/>
                </a:rPr>
                <a:t>P</a:t>
              </a:r>
              <a:r>
                <a:rPr lang="ja-JP" sz="2000" b="1" dirty="0">
                  <a:solidFill>
                    <a:srgbClr val="F0C300"/>
                  </a:solidFill>
                  <a:latin typeface="Arial" panose="020B0604020202020204" pitchFamily="34" charset="0"/>
                  <a:ea typeface="MS Mincho" charset="0"/>
                  <a:cs typeface="Arial" panose="020B0604020202020204" pitchFamily="34" charset="0"/>
                </a:rPr>
                <a:t>ecific</a:t>
              </a:r>
              <a:endParaRPr lang="en-US" altLang="ja-JP" sz="2000" b="1" dirty="0">
                <a:solidFill>
                  <a:srgbClr val="F0C300"/>
                </a:solidFill>
                <a:latin typeface="Arial" panose="020B0604020202020204" pitchFamily="34" charset="0"/>
                <a:ea typeface="MS Mincho" charset="0"/>
                <a:cs typeface="Arial" panose="020B0604020202020204" pitchFamily="34" charset="0"/>
              </a:endParaRPr>
            </a:p>
            <a:p>
              <a:r>
                <a:rPr lang="ja-JP" sz="2000" b="1" dirty="0">
                  <a:solidFill>
                    <a:srgbClr val="F0C300"/>
                  </a:solidFill>
                  <a:latin typeface="MS PGothic" panose="020B0600070205080204" pitchFamily="34" charset="-128"/>
                  <a:ea typeface="MS PGothic" panose="020B0600070205080204" pitchFamily="34" charset="-128"/>
                  <a:cs typeface="Arial" panose="020B0604020202020204" pitchFamily="34" charset="0"/>
                </a:rPr>
                <a:t>（具体的）</a:t>
              </a:r>
            </a:p>
          </p:txBody>
        </p:sp>
        <p:sp>
          <p:nvSpPr>
            <p:cNvPr id="12" name="Rectangle 21">
              <a:extLst>
                <a:ext uri="{FF2B5EF4-FFF2-40B4-BE49-F238E27FC236}">
                  <a16:creationId xmlns:a16="http://schemas.microsoft.com/office/drawing/2014/main" id="{A2FA8D0A-A90D-0F9B-84B4-B3641D7963A9}"/>
                </a:ext>
              </a:extLst>
            </p:cNvPr>
            <p:cNvSpPr>
              <a:spLocks noChangeArrowheads="1"/>
            </p:cNvSpPr>
            <p:nvPr/>
          </p:nvSpPr>
          <p:spPr bwMode="auto">
            <a:xfrm>
              <a:off x="633173" y="3364576"/>
              <a:ext cx="3431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ja-JP" sz="5400" dirty="0">
                  <a:solidFill>
                    <a:srgbClr val="F0C300"/>
                  </a:solidFill>
                  <a:latin typeface="Arial" panose="020B0604020202020204" pitchFamily="34" charset="0"/>
                  <a:ea typeface="MS Mincho" charset="0"/>
                  <a:cs typeface="Arial" panose="020B0604020202020204" pitchFamily="34" charset="0"/>
                </a:rPr>
                <a:t>S</a:t>
              </a:r>
            </a:p>
          </p:txBody>
        </p:sp>
        <p:sp>
          <p:nvSpPr>
            <p:cNvPr id="13" name="Oval 8">
              <a:extLst>
                <a:ext uri="{FF2B5EF4-FFF2-40B4-BE49-F238E27FC236}">
                  <a16:creationId xmlns:a16="http://schemas.microsoft.com/office/drawing/2014/main" id="{18B97E00-B060-88AF-3DAA-B8147D4B672C}"/>
                </a:ext>
              </a:extLst>
            </p:cNvPr>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14" name="TextBox 93">
              <a:extLst>
                <a:ext uri="{FF2B5EF4-FFF2-40B4-BE49-F238E27FC236}">
                  <a16:creationId xmlns:a16="http://schemas.microsoft.com/office/drawing/2014/main" id="{F6A06171-9316-14AD-0969-59B7984BB286}"/>
                </a:ext>
              </a:extLst>
            </p:cNvPr>
            <p:cNvSpPr txBox="1">
              <a:spLocks noChangeArrowheads="1"/>
            </p:cNvSpPr>
            <p:nvPr/>
          </p:nvSpPr>
          <p:spPr bwMode="auto">
            <a:xfrm>
              <a:off x="570243" y="4326137"/>
              <a:ext cx="155448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ja-JP" sz="2000" dirty="0">
                  <a:solidFill>
                    <a:schemeClr val="bg1"/>
                  </a:solidFill>
                  <a:latin typeface="MS PGothic" panose="020B0600070205080204" pitchFamily="34" charset="-128"/>
                  <a:ea typeface="MS PGothic" panose="020B0600070205080204" pitchFamily="34" charset="-128"/>
                  <a:cs typeface="Arial" panose="020B0604020202020204" pitchFamily="34" charset="0"/>
                </a:rPr>
                <a:t>目標は可能な限り具体的であるべき。 </a:t>
              </a:r>
            </a:p>
          </p:txBody>
        </p:sp>
        <p:sp>
          <p:nvSpPr>
            <p:cNvPr id="15" name="TextBox 14">
              <a:extLst>
                <a:ext uri="{FF2B5EF4-FFF2-40B4-BE49-F238E27FC236}">
                  <a16:creationId xmlns:a16="http://schemas.microsoft.com/office/drawing/2014/main" id="{28C4044B-BD32-814A-756B-D45A884C41E4}"/>
                </a:ext>
              </a:extLst>
            </p:cNvPr>
            <p:cNvSpPr txBox="1"/>
            <p:nvPr/>
          </p:nvSpPr>
          <p:spPr>
            <a:xfrm>
              <a:off x="922466" y="1814587"/>
              <a:ext cx="838200" cy="769441"/>
            </a:xfrm>
            <a:prstGeom prst="rect">
              <a:avLst/>
            </a:prstGeom>
            <a:noFill/>
          </p:spPr>
          <p:txBody>
            <a:bodyPr wrap="square" rtlCol="0">
              <a:spAutoFit/>
            </a:bodyPr>
            <a:lstStyle/>
            <a:p>
              <a:pPr algn="ctr"/>
              <a:r>
                <a:rPr lang="ja-JP" sz="4400" b="1">
                  <a:solidFill>
                    <a:schemeClr val="bg1"/>
                  </a:solidFill>
                  <a:cs typeface="Arial" panose="020B0604020202020204" pitchFamily="34" charset="0"/>
                </a:rPr>
                <a:t>S</a:t>
              </a:r>
            </a:p>
          </p:txBody>
        </p:sp>
      </p:grpSp>
      <p:grpSp>
        <p:nvGrpSpPr>
          <p:cNvPr id="17" name="Group 16">
            <a:extLst>
              <a:ext uri="{FF2B5EF4-FFF2-40B4-BE49-F238E27FC236}">
                <a16:creationId xmlns:a16="http://schemas.microsoft.com/office/drawing/2014/main" id="{8E32CD95-4A57-C087-7EDD-88513640C9CD}"/>
              </a:ext>
            </a:extLst>
          </p:cNvPr>
          <p:cNvGrpSpPr/>
          <p:nvPr/>
        </p:nvGrpSpPr>
        <p:grpSpPr>
          <a:xfrm>
            <a:off x="2872100" y="1467800"/>
            <a:ext cx="1895637" cy="4083094"/>
            <a:chOff x="2670571" y="1479112"/>
            <a:chExt cx="1895637" cy="4083094"/>
          </a:xfrm>
        </p:grpSpPr>
        <p:sp>
          <p:nvSpPr>
            <p:cNvPr id="18" name="Rectangle 15">
              <a:extLst>
                <a:ext uri="{FF2B5EF4-FFF2-40B4-BE49-F238E27FC236}">
                  <a16:creationId xmlns:a16="http://schemas.microsoft.com/office/drawing/2014/main" id="{1D0D8155-DD73-D783-E14F-ACD9E2EC2446}"/>
                </a:ext>
              </a:extLst>
            </p:cNvPr>
            <p:cNvSpPr>
              <a:spLocks noChangeArrowheads="1"/>
            </p:cNvSpPr>
            <p:nvPr/>
          </p:nvSpPr>
          <p:spPr bwMode="auto">
            <a:xfrm>
              <a:off x="3250135" y="3620050"/>
              <a:ext cx="129202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ja-JP" sz="2000" b="1" dirty="0">
                  <a:solidFill>
                    <a:srgbClr val="F76639"/>
                  </a:solidFill>
                  <a:latin typeface="Arial" panose="020B0604020202020204" pitchFamily="34" charset="0"/>
                  <a:ea typeface="MS Mincho" charset="0"/>
                  <a:cs typeface="Arial" panose="020B0604020202020204" pitchFamily="34" charset="0"/>
                </a:rPr>
                <a:t>easurable</a:t>
              </a:r>
              <a:br>
                <a:rPr lang="en-US" altLang="ja-JP" sz="2000" b="1" dirty="0">
                  <a:solidFill>
                    <a:srgbClr val="F76639"/>
                  </a:solidFill>
                  <a:latin typeface="Arial" panose="020B0604020202020204" pitchFamily="34" charset="0"/>
                  <a:ea typeface="MS Mincho" charset="0"/>
                  <a:cs typeface="Arial" panose="020B0604020202020204" pitchFamily="34" charset="0"/>
                </a:rPr>
              </a:br>
              <a:r>
                <a:rPr lang="ja-JP" sz="2000" b="1" dirty="0">
                  <a:solidFill>
                    <a:srgbClr val="F76639"/>
                  </a:solidFill>
                  <a:latin typeface="MS PGothic" panose="020B0600070205080204" pitchFamily="34" charset="-128"/>
                  <a:ea typeface="MS PGothic" panose="020B0600070205080204" pitchFamily="34" charset="-128"/>
                  <a:cs typeface="Arial" panose="020B0604020202020204" pitchFamily="34" charset="0"/>
                </a:rPr>
                <a:t>（測定可能）</a:t>
              </a:r>
            </a:p>
          </p:txBody>
        </p:sp>
        <p:sp>
          <p:nvSpPr>
            <p:cNvPr id="19" name="Rectangle 21">
              <a:extLst>
                <a:ext uri="{FF2B5EF4-FFF2-40B4-BE49-F238E27FC236}">
                  <a16:creationId xmlns:a16="http://schemas.microsoft.com/office/drawing/2014/main" id="{6736689F-07F3-8DC5-3460-B146460F7F16}"/>
                </a:ext>
              </a:extLst>
            </p:cNvPr>
            <p:cNvSpPr>
              <a:spLocks noChangeArrowheads="1"/>
            </p:cNvSpPr>
            <p:nvPr/>
          </p:nvSpPr>
          <p:spPr bwMode="auto">
            <a:xfrm>
              <a:off x="2702892" y="3357677"/>
              <a:ext cx="5770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ja-JP" sz="5400">
                  <a:solidFill>
                    <a:srgbClr val="F76639"/>
                  </a:solidFill>
                  <a:latin typeface="Arial" panose="020B0604020202020204" pitchFamily="34" charset="0"/>
                  <a:ea typeface="MS Mincho" charset="0"/>
                  <a:cs typeface="Arial" panose="020B0604020202020204" pitchFamily="34" charset="0"/>
                </a:rPr>
                <a:t>M</a:t>
              </a:r>
            </a:p>
          </p:txBody>
        </p:sp>
        <p:sp>
          <p:nvSpPr>
            <p:cNvPr id="20" name="Oval 9">
              <a:extLst>
                <a:ext uri="{FF2B5EF4-FFF2-40B4-BE49-F238E27FC236}">
                  <a16:creationId xmlns:a16="http://schemas.microsoft.com/office/drawing/2014/main" id="{47CFAC12-2AD7-A2F6-47E3-0BE551DC1E08}"/>
                </a:ext>
              </a:extLst>
            </p:cNvPr>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21" name="TextBox 20">
              <a:extLst>
                <a:ext uri="{FF2B5EF4-FFF2-40B4-BE49-F238E27FC236}">
                  <a16:creationId xmlns:a16="http://schemas.microsoft.com/office/drawing/2014/main" id="{EB5ACC76-AA8F-7C67-CFFC-43A7D109D1C7}"/>
                </a:ext>
              </a:extLst>
            </p:cNvPr>
            <p:cNvSpPr txBox="1"/>
            <p:nvPr/>
          </p:nvSpPr>
          <p:spPr>
            <a:xfrm>
              <a:off x="3272740" y="1840853"/>
              <a:ext cx="685800" cy="769441"/>
            </a:xfrm>
            <a:prstGeom prst="rect">
              <a:avLst/>
            </a:prstGeom>
            <a:noFill/>
          </p:spPr>
          <p:txBody>
            <a:bodyPr wrap="square" rtlCol="0">
              <a:spAutoFit/>
            </a:bodyPr>
            <a:lstStyle/>
            <a:p>
              <a:pPr algn="ctr"/>
              <a:r>
                <a:rPr lang="ja-JP" sz="4400" b="1">
                  <a:solidFill>
                    <a:schemeClr val="bg1"/>
                  </a:solidFill>
                  <a:cs typeface="Arial" panose="020B0604020202020204" pitchFamily="34" charset="0"/>
                </a:rPr>
                <a:t>M</a:t>
              </a:r>
            </a:p>
          </p:txBody>
        </p:sp>
        <p:sp>
          <p:nvSpPr>
            <p:cNvPr id="22" name="TextBox 93">
              <a:extLst>
                <a:ext uri="{FF2B5EF4-FFF2-40B4-BE49-F238E27FC236}">
                  <a16:creationId xmlns:a16="http://schemas.microsoft.com/office/drawing/2014/main" id="{63325D0A-75D8-DEA9-0786-12CA226130C2}"/>
                </a:ext>
              </a:extLst>
            </p:cNvPr>
            <p:cNvSpPr txBox="1">
              <a:spLocks noChangeArrowheads="1"/>
            </p:cNvSpPr>
            <p:nvPr/>
          </p:nvSpPr>
          <p:spPr bwMode="auto">
            <a:xfrm>
              <a:off x="2670571" y="4238767"/>
              <a:ext cx="18956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ja-JP" sz="2000" dirty="0">
                  <a:solidFill>
                    <a:schemeClr val="bg1"/>
                  </a:solidFill>
                  <a:latin typeface="MS PGothic" panose="020B0600070205080204" pitchFamily="34" charset="-128"/>
                  <a:ea typeface="MS PGothic" panose="020B0600070205080204" pitchFamily="34" charset="-128"/>
                  <a:cs typeface="Arial" panose="020B0604020202020204" pitchFamily="34" charset="0"/>
                </a:rPr>
                <a:t>目標は指標と進捗度を測定できるものであるべき。</a:t>
              </a:r>
            </a:p>
          </p:txBody>
        </p:sp>
      </p:grpSp>
      <p:grpSp>
        <p:nvGrpSpPr>
          <p:cNvPr id="23" name="Group 22">
            <a:extLst>
              <a:ext uri="{FF2B5EF4-FFF2-40B4-BE49-F238E27FC236}">
                <a16:creationId xmlns:a16="http://schemas.microsoft.com/office/drawing/2014/main" id="{9B55898F-CD3A-26D3-1DB4-0F6EA45F468A}"/>
              </a:ext>
            </a:extLst>
          </p:cNvPr>
          <p:cNvGrpSpPr/>
          <p:nvPr/>
        </p:nvGrpSpPr>
        <p:grpSpPr>
          <a:xfrm>
            <a:off x="5409305" y="1430713"/>
            <a:ext cx="2000600" cy="3894545"/>
            <a:chOff x="5207776" y="1442025"/>
            <a:chExt cx="2000600" cy="3894545"/>
          </a:xfrm>
        </p:grpSpPr>
        <p:sp>
          <p:nvSpPr>
            <p:cNvPr id="24" name="Rectangle 16">
              <a:extLst>
                <a:ext uri="{FF2B5EF4-FFF2-40B4-BE49-F238E27FC236}">
                  <a16:creationId xmlns:a16="http://schemas.microsoft.com/office/drawing/2014/main" id="{C01A89FC-D371-3537-1280-63BCA83A0113}"/>
                </a:ext>
              </a:extLst>
            </p:cNvPr>
            <p:cNvSpPr>
              <a:spLocks noChangeArrowheads="1"/>
            </p:cNvSpPr>
            <p:nvPr/>
          </p:nvSpPr>
          <p:spPr bwMode="auto">
            <a:xfrm>
              <a:off x="5661069" y="3544529"/>
              <a:ext cx="131125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ja-JP" sz="2000" b="1" dirty="0">
                  <a:solidFill>
                    <a:srgbClr val="732E81"/>
                  </a:solidFill>
                  <a:latin typeface="Arial" panose="020B0604020202020204" pitchFamily="34" charset="0"/>
                  <a:ea typeface="MS Mincho" charset="0"/>
                  <a:cs typeface="Arial" panose="020B0604020202020204" pitchFamily="34" charset="0"/>
                </a:rPr>
                <a:t>ctionable</a:t>
              </a:r>
              <a:br>
                <a:rPr lang="en-US" altLang="ja-JP" sz="2000" b="1" dirty="0">
                  <a:solidFill>
                    <a:srgbClr val="732E81"/>
                  </a:solidFill>
                  <a:latin typeface="Arial" panose="020B0604020202020204" pitchFamily="34" charset="0"/>
                  <a:ea typeface="MS Mincho" charset="0"/>
                  <a:cs typeface="Arial" panose="020B0604020202020204" pitchFamily="34" charset="0"/>
                </a:rPr>
              </a:br>
              <a:r>
                <a:rPr lang="ja-JP" sz="2000" b="1" dirty="0">
                  <a:solidFill>
                    <a:srgbClr val="732E81"/>
                  </a:solidFill>
                  <a:latin typeface="MS PGothic" panose="020B0600070205080204" pitchFamily="34" charset="-128"/>
                  <a:ea typeface="MS PGothic" panose="020B0600070205080204" pitchFamily="34" charset="-128"/>
                  <a:cs typeface="Arial" panose="020B0604020202020204" pitchFamily="34" charset="0"/>
                </a:rPr>
                <a:t>（実行可能）</a:t>
              </a:r>
            </a:p>
          </p:txBody>
        </p:sp>
        <p:sp>
          <p:nvSpPr>
            <p:cNvPr id="25" name="Rectangle 22">
              <a:extLst>
                <a:ext uri="{FF2B5EF4-FFF2-40B4-BE49-F238E27FC236}">
                  <a16:creationId xmlns:a16="http://schemas.microsoft.com/office/drawing/2014/main" id="{9960A480-8331-07B9-7A46-EEBD7DE54856}"/>
                </a:ext>
              </a:extLst>
            </p:cNvPr>
            <p:cNvSpPr>
              <a:spLocks noChangeArrowheads="1"/>
            </p:cNvSpPr>
            <p:nvPr/>
          </p:nvSpPr>
          <p:spPr bwMode="auto">
            <a:xfrm>
              <a:off x="5220285" y="3278220"/>
              <a:ext cx="500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ja-JP" sz="5400" b="1" dirty="0">
                  <a:solidFill>
                    <a:srgbClr val="732E81"/>
                  </a:solidFill>
                  <a:latin typeface="Arial" panose="020B0604020202020204" pitchFamily="34" charset="0"/>
                  <a:ea typeface="MS Mincho" charset="0"/>
                  <a:cs typeface="Arial" panose="020B0604020202020204" pitchFamily="34" charset="0"/>
                </a:rPr>
                <a:t>A</a:t>
              </a:r>
            </a:p>
          </p:txBody>
        </p:sp>
        <p:sp>
          <p:nvSpPr>
            <p:cNvPr id="26" name="Oval 10">
              <a:extLst>
                <a:ext uri="{FF2B5EF4-FFF2-40B4-BE49-F238E27FC236}">
                  <a16:creationId xmlns:a16="http://schemas.microsoft.com/office/drawing/2014/main" id="{4066501B-49E3-F24E-BA2D-CCBEB3599261}"/>
                </a:ext>
              </a:extLst>
            </p:cNvPr>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27" name="TextBox 26">
              <a:extLst>
                <a:ext uri="{FF2B5EF4-FFF2-40B4-BE49-F238E27FC236}">
                  <a16:creationId xmlns:a16="http://schemas.microsoft.com/office/drawing/2014/main" id="{D53CE9EE-1D29-6AB3-8416-934365C0D748}"/>
                </a:ext>
              </a:extLst>
            </p:cNvPr>
            <p:cNvSpPr txBox="1"/>
            <p:nvPr/>
          </p:nvSpPr>
          <p:spPr>
            <a:xfrm>
              <a:off x="5575760" y="1810150"/>
              <a:ext cx="863121" cy="769441"/>
            </a:xfrm>
            <a:prstGeom prst="rect">
              <a:avLst/>
            </a:prstGeom>
            <a:noFill/>
          </p:spPr>
          <p:txBody>
            <a:bodyPr wrap="square" rtlCol="0">
              <a:spAutoFit/>
            </a:bodyPr>
            <a:lstStyle/>
            <a:p>
              <a:pPr algn="ctr"/>
              <a:r>
                <a:rPr lang="ja-JP" sz="4400" b="1">
                  <a:solidFill>
                    <a:schemeClr val="bg1"/>
                  </a:solidFill>
                  <a:cs typeface="Arial" panose="020B0604020202020204" pitchFamily="34" charset="0"/>
                </a:rPr>
                <a:t>A</a:t>
              </a:r>
            </a:p>
          </p:txBody>
        </p:sp>
        <p:sp>
          <p:nvSpPr>
            <p:cNvPr id="28" name="TextBox 93">
              <a:extLst>
                <a:ext uri="{FF2B5EF4-FFF2-40B4-BE49-F238E27FC236}">
                  <a16:creationId xmlns:a16="http://schemas.microsoft.com/office/drawing/2014/main" id="{D23C8418-909E-2062-9F4D-AD397E795E8E}"/>
                </a:ext>
              </a:extLst>
            </p:cNvPr>
            <p:cNvSpPr txBox="1">
              <a:spLocks noChangeArrowheads="1"/>
            </p:cNvSpPr>
            <p:nvPr/>
          </p:nvSpPr>
          <p:spPr bwMode="auto">
            <a:xfrm>
              <a:off x="5256379" y="4320907"/>
              <a:ext cx="195199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ja-JP" sz="2000" dirty="0">
                  <a:solidFill>
                    <a:schemeClr val="bg1"/>
                  </a:solidFill>
                  <a:latin typeface="MS PGothic" panose="020B0600070205080204" pitchFamily="34" charset="-128"/>
                  <a:ea typeface="MS PGothic" panose="020B0600070205080204" pitchFamily="34" charset="-128"/>
                  <a:cs typeface="Arial" panose="020B0604020202020204" pitchFamily="34" charset="0"/>
                </a:rPr>
                <a:t>目標はそれぞれ達成可能でなければならない。</a:t>
              </a:r>
            </a:p>
          </p:txBody>
        </p:sp>
      </p:grpSp>
      <p:grpSp>
        <p:nvGrpSpPr>
          <p:cNvPr id="29" name="Group 28">
            <a:extLst>
              <a:ext uri="{FF2B5EF4-FFF2-40B4-BE49-F238E27FC236}">
                <a16:creationId xmlns:a16="http://schemas.microsoft.com/office/drawing/2014/main" id="{C9C6A347-9CB5-BA09-CC87-B38AE439AF5C}"/>
              </a:ext>
            </a:extLst>
          </p:cNvPr>
          <p:cNvGrpSpPr/>
          <p:nvPr/>
        </p:nvGrpSpPr>
        <p:grpSpPr>
          <a:xfrm>
            <a:off x="7635295" y="1446755"/>
            <a:ext cx="2084389" cy="4408752"/>
            <a:chOff x="7625524" y="1458067"/>
            <a:chExt cx="1895637" cy="4408752"/>
          </a:xfrm>
        </p:grpSpPr>
        <p:sp>
          <p:nvSpPr>
            <p:cNvPr id="30" name="Rectangle 17">
              <a:extLst>
                <a:ext uri="{FF2B5EF4-FFF2-40B4-BE49-F238E27FC236}">
                  <a16:creationId xmlns:a16="http://schemas.microsoft.com/office/drawing/2014/main" id="{A33D868C-7205-4622-B8FD-9DC7996EC25A}"/>
                </a:ext>
              </a:extLst>
            </p:cNvPr>
            <p:cNvSpPr>
              <a:spLocks noChangeArrowheads="1"/>
            </p:cNvSpPr>
            <p:nvPr/>
          </p:nvSpPr>
          <p:spPr bwMode="auto">
            <a:xfrm>
              <a:off x="8196222" y="3599899"/>
              <a:ext cx="95780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ja-JP" sz="2000" b="1" dirty="0">
                  <a:solidFill>
                    <a:srgbClr val="407CCA"/>
                  </a:solidFill>
                  <a:latin typeface="Arial" panose="020B0604020202020204" pitchFamily="34" charset="0"/>
                  <a:ea typeface="MS Mincho" charset="0"/>
                  <a:cs typeface="Arial" panose="020B0604020202020204" pitchFamily="34" charset="0"/>
                </a:rPr>
                <a:t>ealistic</a:t>
              </a:r>
              <a:br>
                <a:rPr lang="en-US" altLang="ja-JP" sz="2000" b="1" dirty="0">
                  <a:solidFill>
                    <a:srgbClr val="407CCA"/>
                  </a:solidFill>
                  <a:latin typeface="Arial" panose="020B0604020202020204" pitchFamily="34" charset="0"/>
                  <a:ea typeface="MS Mincho" charset="0"/>
                  <a:cs typeface="Arial" panose="020B0604020202020204" pitchFamily="34" charset="0"/>
                </a:rPr>
              </a:br>
              <a:r>
                <a:rPr lang="ja-JP" sz="2000" b="1" dirty="0">
                  <a:solidFill>
                    <a:srgbClr val="407CCA"/>
                  </a:solidFill>
                  <a:latin typeface="MS PGothic" panose="020B0600070205080204" pitchFamily="34" charset="-128"/>
                  <a:ea typeface="MS PGothic" panose="020B0600070205080204" pitchFamily="34" charset="-128"/>
                  <a:cs typeface="Arial" panose="020B0604020202020204" pitchFamily="34" charset="0"/>
                </a:rPr>
                <a:t>（現実的）</a:t>
              </a:r>
            </a:p>
          </p:txBody>
        </p:sp>
        <p:sp>
          <p:nvSpPr>
            <p:cNvPr id="31" name="Rectangle 23">
              <a:extLst>
                <a:ext uri="{FF2B5EF4-FFF2-40B4-BE49-F238E27FC236}">
                  <a16:creationId xmlns:a16="http://schemas.microsoft.com/office/drawing/2014/main" id="{C29CEA1D-4966-4C26-95E4-543323401CA0}"/>
                </a:ext>
              </a:extLst>
            </p:cNvPr>
            <p:cNvSpPr>
              <a:spLocks noChangeArrowheads="1"/>
            </p:cNvSpPr>
            <p:nvPr/>
          </p:nvSpPr>
          <p:spPr bwMode="auto">
            <a:xfrm>
              <a:off x="7729270" y="3313696"/>
              <a:ext cx="3581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ja-JP" sz="5400" b="1">
                  <a:solidFill>
                    <a:srgbClr val="407CCA"/>
                  </a:solidFill>
                  <a:latin typeface="Arial" panose="020B0604020202020204" pitchFamily="34" charset="0"/>
                  <a:ea typeface="MS Mincho" charset="0"/>
                  <a:cs typeface="Arial" panose="020B0604020202020204" pitchFamily="34" charset="0"/>
                </a:rPr>
                <a:t>R</a:t>
              </a:r>
            </a:p>
          </p:txBody>
        </p:sp>
        <p:sp>
          <p:nvSpPr>
            <p:cNvPr id="32" name="Oval 31">
              <a:extLst>
                <a:ext uri="{FF2B5EF4-FFF2-40B4-BE49-F238E27FC236}">
                  <a16:creationId xmlns:a16="http://schemas.microsoft.com/office/drawing/2014/main" id="{D95A2EEB-AAB6-9A23-185F-FD91439A453B}"/>
                </a:ext>
              </a:extLst>
            </p:cNvPr>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33" name="TextBox 32">
              <a:extLst>
                <a:ext uri="{FF2B5EF4-FFF2-40B4-BE49-F238E27FC236}">
                  <a16:creationId xmlns:a16="http://schemas.microsoft.com/office/drawing/2014/main" id="{89BC32D5-1AEF-A014-629A-B810EBC7A8E4}"/>
                </a:ext>
              </a:extLst>
            </p:cNvPr>
            <p:cNvSpPr txBox="1"/>
            <p:nvPr/>
          </p:nvSpPr>
          <p:spPr>
            <a:xfrm>
              <a:off x="8013853" y="1814585"/>
              <a:ext cx="838200" cy="769441"/>
            </a:xfrm>
            <a:prstGeom prst="rect">
              <a:avLst/>
            </a:prstGeom>
            <a:noFill/>
          </p:spPr>
          <p:txBody>
            <a:bodyPr wrap="square" rtlCol="0">
              <a:spAutoFit/>
            </a:bodyPr>
            <a:lstStyle/>
            <a:p>
              <a:pPr algn="ctr"/>
              <a:r>
                <a:rPr lang="ja-JP" sz="4400" b="1">
                  <a:solidFill>
                    <a:schemeClr val="bg1"/>
                  </a:solidFill>
                  <a:cs typeface="Arial" panose="020B0604020202020204" pitchFamily="34" charset="0"/>
                </a:rPr>
                <a:t>R</a:t>
              </a:r>
            </a:p>
          </p:txBody>
        </p:sp>
        <p:sp>
          <p:nvSpPr>
            <p:cNvPr id="34" name="TextBox 93">
              <a:extLst>
                <a:ext uri="{FF2B5EF4-FFF2-40B4-BE49-F238E27FC236}">
                  <a16:creationId xmlns:a16="http://schemas.microsoft.com/office/drawing/2014/main" id="{B31FAB5D-2F40-60C1-B064-8E59B6888E0F}"/>
                </a:ext>
              </a:extLst>
            </p:cNvPr>
            <p:cNvSpPr txBox="1">
              <a:spLocks noChangeArrowheads="1"/>
            </p:cNvSpPr>
            <p:nvPr/>
          </p:nvSpPr>
          <p:spPr bwMode="auto">
            <a:xfrm>
              <a:off x="7625524" y="4235603"/>
              <a:ext cx="189563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ja-JP" sz="2000" dirty="0">
                  <a:solidFill>
                    <a:schemeClr val="bg1"/>
                  </a:solidFill>
                  <a:latin typeface="MS PGothic" panose="020B0600070205080204" pitchFamily="34" charset="-128"/>
                  <a:ea typeface="MS PGothic" panose="020B0600070205080204" pitchFamily="34" charset="-128"/>
                  <a:cs typeface="Arial" panose="020B0604020202020204" pitchFamily="34" charset="0"/>
                </a:rPr>
                <a:t>取り組みがいのある難しいものであっても、非現実的ではない。</a:t>
              </a:r>
            </a:p>
          </p:txBody>
        </p:sp>
      </p:grpSp>
      <p:grpSp>
        <p:nvGrpSpPr>
          <p:cNvPr id="35" name="Group 34">
            <a:extLst>
              <a:ext uri="{FF2B5EF4-FFF2-40B4-BE49-F238E27FC236}">
                <a16:creationId xmlns:a16="http://schemas.microsoft.com/office/drawing/2014/main" id="{751041C5-BF0B-579A-4244-09EFF373C33B}"/>
              </a:ext>
            </a:extLst>
          </p:cNvPr>
          <p:cNvGrpSpPr/>
          <p:nvPr/>
        </p:nvGrpSpPr>
        <p:grpSpPr>
          <a:xfrm>
            <a:off x="10016836" y="1467800"/>
            <a:ext cx="2095649" cy="4478241"/>
            <a:chOff x="10008296" y="1479112"/>
            <a:chExt cx="1902660" cy="4478241"/>
          </a:xfrm>
        </p:grpSpPr>
        <p:sp>
          <p:nvSpPr>
            <p:cNvPr id="36" name="Rectangle 18">
              <a:extLst>
                <a:ext uri="{FF2B5EF4-FFF2-40B4-BE49-F238E27FC236}">
                  <a16:creationId xmlns:a16="http://schemas.microsoft.com/office/drawing/2014/main" id="{BC2083DA-F811-4821-5C56-9436B6378EC2}"/>
                </a:ext>
              </a:extLst>
            </p:cNvPr>
            <p:cNvSpPr>
              <a:spLocks noChangeArrowheads="1"/>
            </p:cNvSpPr>
            <p:nvPr/>
          </p:nvSpPr>
          <p:spPr bwMode="auto">
            <a:xfrm>
              <a:off x="10325142" y="3620050"/>
              <a:ext cx="120360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ja-JP" sz="2000" b="1" dirty="0">
                  <a:solidFill>
                    <a:srgbClr val="00A869"/>
                  </a:solidFill>
                  <a:latin typeface="Arial" panose="020B0604020202020204" pitchFamily="34" charset="0"/>
                  <a:ea typeface="MS Mincho" charset="0"/>
                  <a:cs typeface="Arial" panose="020B0604020202020204" pitchFamily="34" charset="0"/>
                </a:rPr>
                <a:t>ime </a:t>
              </a:r>
              <a:r>
                <a:rPr lang="en-US" altLang="ja-JP" sz="2000" b="1" dirty="0">
                  <a:solidFill>
                    <a:srgbClr val="00A869"/>
                  </a:solidFill>
                  <a:latin typeface="Arial" panose="020B0604020202020204" pitchFamily="34" charset="0"/>
                  <a:ea typeface="MS Mincho" charset="0"/>
                  <a:cs typeface="Arial" panose="020B0604020202020204" pitchFamily="34" charset="0"/>
                </a:rPr>
                <a:t>B</a:t>
              </a:r>
              <a:r>
                <a:rPr lang="ja-JP" sz="2000" b="1" dirty="0">
                  <a:solidFill>
                    <a:srgbClr val="00A869"/>
                  </a:solidFill>
                  <a:latin typeface="Arial" panose="020B0604020202020204" pitchFamily="34" charset="0"/>
                  <a:ea typeface="MS Mincho" charset="0"/>
                  <a:cs typeface="Arial" panose="020B0604020202020204" pitchFamily="34" charset="0"/>
                </a:rPr>
                <a:t>ound</a:t>
              </a:r>
              <a:br>
                <a:rPr lang="en-US" altLang="ja-JP" sz="2000" b="1" dirty="0">
                  <a:solidFill>
                    <a:srgbClr val="00A869"/>
                  </a:solidFill>
                  <a:latin typeface="Arial" panose="020B0604020202020204" pitchFamily="34" charset="0"/>
                  <a:ea typeface="MS Mincho" charset="0"/>
                  <a:cs typeface="Arial" panose="020B0604020202020204" pitchFamily="34" charset="0"/>
                </a:rPr>
              </a:br>
              <a:r>
                <a:rPr lang="ja-JP" sz="2000" b="1" dirty="0">
                  <a:solidFill>
                    <a:srgbClr val="00A869"/>
                  </a:solidFill>
                  <a:latin typeface="MS PGothic" panose="020B0600070205080204" pitchFamily="34" charset="-128"/>
                  <a:ea typeface="MS PGothic" panose="020B0600070205080204" pitchFamily="34" charset="-128"/>
                  <a:cs typeface="Arial" panose="020B0604020202020204" pitchFamily="34" charset="0"/>
                </a:rPr>
                <a:t>（期限付き）</a:t>
              </a:r>
            </a:p>
          </p:txBody>
        </p:sp>
        <p:sp>
          <p:nvSpPr>
            <p:cNvPr id="37" name="Rectangle 24">
              <a:extLst>
                <a:ext uri="{FF2B5EF4-FFF2-40B4-BE49-F238E27FC236}">
                  <a16:creationId xmlns:a16="http://schemas.microsoft.com/office/drawing/2014/main" id="{109762A3-EA62-957E-58C9-31045E1B478B}"/>
                </a:ext>
              </a:extLst>
            </p:cNvPr>
            <p:cNvSpPr>
              <a:spLocks noChangeArrowheads="1"/>
            </p:cNvSpPr>
            <p:nvPr/>
          </p:nvSpPr>
          <p:spPr bwMode="auto">
            <a:xfrm>
              <a:off x="10008296" y="3347516"/>
              <a:ext cx="42319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ja-JP" sz="5400" dirty="0">
                  <a:solidFill>
                    <a:srgbClr val="00A869"/>
                  </a:solidFill>
                  <a:latin typeface="Arial" panose="020B0604020202020204" pitchFamily="34" charset="0"/>
                  <a:ea typeface="MS Mincho" charset="0"/>
                  <a:cs typeface="Arial" panose="020B0604020202020204" pitchFamily="34" charset="0"/>
                </a:rPr>
                <a:t>T</a:t>
              </a:r>
            </a:p>
          </p:txBody>
        </p:sp>
        <p:sp>
          <p:nvSpPr>
            <p:cNvPr id="38" name="Oval 37">
              <a:extLst>
                <a:ext uri="{FF2B5EF4-FFF2-40B4-BE49-F238E27FC236}">
                  <a16:creationId xmlns:a16="http://schemas.microsoft.com/office/drawing/2014/main" id="{D7684576-1232-5571-C8A1-F92A0C6FC3FC}"/>
                </a:ext>
              </a:extLst>
            </p:cNvPr>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39" name="TextBox 38">
              <a:extLst>
                <a:ext uri="{FF2B5EF4-FFF2-40B4-BE49-F238E27FC236}">
                  <a16:creationId xmlns:a16="http://schemas.microsoft.com/office/drawing/2014/main" id="{3CB5ABA3-157F-B0EF-AD05-7473A8473296}"/>
                </a:ext>
              </a:extLst>
            </p:cNvPr>
            <p:cNvSpPr txBox="1"/>
            <p:nvPr/>
          </p:nvSpPr>
          <p:spPr>
            <a:xfrm>
              <a:off x="10366436" y="1814585"/>
              <a:ext cx="838200" cy="769441"/>
            </a:xfrm>
            <a:prstGeom prst="rect">
              <a:avLst/>
            </a:prstGeom>
            <a:noFill/>
          </p:spPr>
          <p:txBody>
            <a:bodyPr wrap="square" rtlCol="0">
              <a:spAutoFit/>
            </a:bodyPr>
            <a:lstStyle/>
            <a:p>
              <a:pPr algn="ctr"/>
              <a:r>
                <a:rPr lang="ja-JP" sz="4400" b="1">
                  <a:solidFill>
                    <a:schemeClr val="bg1"/>
                  </a:solidFill>
                  <a:cs typeface="Arial" panose="020B0604020202020204" pitchFamily="34" charset="0"/>
                </a:rPr>
                <a:t>T</a:t>
              </a:r>
            </a:p>
          </p:txBody>
        </p:sp>
        <p:sp>
          <p:nvSpPr>
            <p:cNvPr id="40" name="TextBox 93">
              <a:extLst>
                <a:ext uri="{FF2B5EF4-FFF2-40B4-BE49-F238E27FC236}">
                  <a16:creationId xmlns:a16="http://schemas.microsoft.com/office/drawing/2014/main" id="{ED7FD2EE-3B99-7AF4-354A-0772309C07E5}"/>
                </a:ext>
              </a:extLst>
            </p:cNvPr>
            <p:cNvSpPr txBox="1">
              <a:spLocks noChangeArrowheads="1"/>
            </p:cNvSpPr>
            <p:nvPr/>
          </p:nvSpPr>
          <p:spPr bwMode="auto">
            <a:xfrm>
              <a:off x="10015319" y="4326137"/>
              <a:ext cx="189563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ja-JP" sz="2000" dirty="0">
                  <a:solidFill>
                    <a:schemeClr val="bg1"/>
                  </a:solidFill>
                  <a:latin typeface="MS PGothic" panose="020B0600070205080204" pitchFamily="34" charset="-128"/>
                  <a:ea typeface="MS PGothic" panose="020B0600070205080204" pitchFamily="34" charset="-128"/>
                  <a:cs typeface="Arial" panose="020B0604020202020204" pitchFamily="34" charset="0"/>
                </a:rPr>
                <a:t>いつまでにどこまで進めるかを概説したスケジュールを持つべき。</a:t>
              </a:r>
            </a:p>
          </p:txBody>
        </p:sp>
      </p:grpSp>
    </p:spTree>
    <p:extLst>
      <p:ext uri="{BB962C8B-B14F-4D97-AF65-F5344CB8AC3E}">
        <p14:creationId xmlns:p14="http://schemas.microsoft.com/office/powerpoint/2010/main" val="307642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16" name="Graphic 2">
            <a:extLst>
              <a:ext uri="{FF2B5EF4-FFF2-40B4-BE49-F238E27FC236}">
                <a16:creationId xmlns:a16="http://schemas.microsoft.com/office/drawing/2014/main" id="{AFC93577-7AA7-B4F3-2E71-7EB0C04B4451}"/>
              </a:ext>
            </a:extLst>
          </p:cNvPr>
          <p:cNvSpPr/>
          <p:nvPr/>
        </p:nvSpPr>
        <p:spPr>
          <a:xfrm>
            <a:off x="8320517" y="152400"/>
            <a:ext cx="3871482" cy="6705600"/>
          </a:xfrm>
          <a:custGeom>
            <a:avLst/>
            <a:gdLst>
              <a:gd name="connsiteX0" fmla="*/ 0 w 3871482"/>
              <a:gd name="connsiteY0" fmla="*/ 6705600 h 6705600"/>
              <a:gd name="connsiteX1" fmla="*/ 3871483 w 3871482"/>
              <a:gd name="connsiteY1" fmla="*/ 0 h 6705600"/>
              <a:gd name="connsiteX2" fmla="*/ 3871483 w 3871482"/>
              <a:gd name="connsiteY2" fmla="*/ 6705600 h 6705600"/>
            </a:gdLst>
            <a:ahLst/>
            <a:cxnLst>
              <a:cxn ang="0">
                <a:pos x="connsiteX0" y="connsiteY0"/>
              </a:cxn>
              <a:cxn ang="0">
                <a:pos x="connsiteX1" y="connsiteY1"/>
              </a:cxn>
              <a:cxn ang="0">
                <a:pos x="connsiteX2" y="connsiteY2"/>
              </a:cxn>
            </a:cxnLst>
            <a:rect l="l" t="t" r="r" b="b"/>
            <a:pathLst>
              <a:path w="3871482" h="6705600">
                <a:moveTo>
                  <a:pt x="0" y="6705600"/>
                </a:moveTo>
                <a:lnTo>
                  <a:pt x="3871483" y="0"/>
                </a:lnTo>
                <a:lnTo>
                  <a:pt x="3871483" y="6705600"/>
                </a:lnTo>
                <a:close/>
              </a:path>
            </a:pathLst>
          </a:custGeom>
          <a:solidFill>
            <a:schemeClr val="bg1">
              <a:alpha val="3000"/>
            </a:schemeClr>
          </a:solidFill>
          <a:ln w="7761" cap="flat">
            <a:noFill/>
            <a:prstDash val="solid"/>
            <a:miter/>
          </a:ln>
        </p:spPr>
        <p:txBody>
          <a:bodyPr rtlCol="0" anchor="ctr"/>
          <a:lstStyle/>
          <a:p>
            <a:endParaRPr lang="en-US"/>
          </a:p>
        </p:txBody>
      </p:sp>
      <p:sp>
        <p:nvSpPr>
          <p:cNvPr id="15" name="Graphic 3">
            <a:extLst>
              <a:ext uri="{FF2B5EF4-FFF2-40B4-BE49-F238E27FC236}">
                <a16:creationId xmlns:a16="http://schemas.microsoft.com/office/drawing/2014/main" id="{05186FED-3062-F405-299A-202881559DE5}"/>
              </a:ext>
            </a:extLst>
          </p:cNvPr>
          <p:cNvSpPr/>
          <p:nvPr/>
        </p:nvSpPr>
        <p:spPr>
          <a:xfrm>
            <a:off x="9074702" y="1458686"/>
            <a:ext cx="3117297" cy="5399314"/>
          </a:xfrm>
          <a:custGeom>
            <a:avLst/>
            <a:gdLst>
              <a:gd name="connsiteX0" fmla="*/ 0 w 3117297"/>
              <a:gd name="connsiteY0" fmla="*/ 5399314 h 5399314"/>
              <a:gd name="connsiteX1" fmla="*/ 3117298 w 3117297"/>
              <a:gd name="connsiteY1" fmla="*/ 0 h 5399314"/>
              <a:gd name="connsiteX2" fmla="*/ 3117298 w 3117297"/>
              <a:gd name="connsiteY2" fmla="*/ 5399314 h 5399314"/>
            </a:gdLst>
            <a:ahLst/>
            <a:cxnLst>
              <a:cxn ang="0">
                <a:pos x="connsiteX0" y="connsiteY0"/>
              </a:cxn>
              <a:cxn ang="0">
                <a:pos x="connsiteX1" y="connsiteY1"/>
              </a:cxn>
              <a:cxn ang="0">
                <a:pos x="connsiteX2" y="connsiteY2"/>
              </a:cxn>
            </a:cxnLst>
            <a:rect l="l" t="t" r="r" b="b"/>
            <a:pathLst>
              <a:path w="3117297" h="5399314">
                <a:moveTo>
                  <a:pt x="0" y="5399314"/>
                </a:moveTo>
                <a:lnTo>
                  <a:pt x="3117298" y="0"/>
                </a:lnTo>
                <a:lnTo>
                  <a:pt x="3117298" y="5399314"/>
                </a:lnTo>
                <a:close/>
              </a:path>
            </a:pathLst>
          </a:custGeom>
          <a:solidFill>
            <a:schemeClr val="bg1">
              <a:alpha val="3000"/>
            </a:schemeClr>
          </a:solidFill>
          <a:ln w="6240" cap="flat">
            <a:noFill/>
            <a:prstDash val="solid"/>
            <a:miter/>
          </a:ln>
        </p:spPr>
        <p:txBody>
          <a:bodyPr rtlCol="0" anchor="ctr"/>
          <a:lstStyle/>
          <a:p>
            <a:endParaRPr lang="en-US"/>
          </a:p>
        </p:txBody>
      </p:sp>
      <p:sp>
        <p:nvSpPr>
          <p:cNvPr id="14" name="Graphic 4">
            <a:extLst>
              <a:ext uri="{FF2B5EF4-FFF2-40B4-BE49-F238E27FC236}">
                <a16:creationId xmlns:a16="http://schemas.microsoft.com/office/drawing/2014/main" id="{C1B54BBB-9FD7-8B29-48D1-5974C2D3AC30}"/>
              </a:ext>
            </a:extLst>
          </p:cNvPr>
          <p:cNvSpPr/>
          <p:nvPr/>
        </p:nvSpPr>
        <p:spPr>
          <a:xfrm>
            <a:off x="9813174" y="2737757"/>
            <a:ext cx="2378825" cy="4120243"/>
          </a:xfrm>
          <a:custGeom>
            <a:avLst/>
            <a:gdLst>
              <a:gd name="connsiteX0" fmla="*/ 0 w 2378825"/>
              <a:gd name="connsiteY0" fmla="*/ 4120243 h 4120243"/>
              <a:gd name="connsiteX1" fmla="*/ 2378825 w 2378825"/>
              <a:gd name="connsiteY1" fmla="*/ 0 h 4120243"/>
              <a:gd name="connsiteX2" fmla="*/ 2378825 w 2378825"/>
              <a:gd name="connsiteY2" fmla="*/ 4120243 h 4120243"/>
            </a:gdLst>
            <a:ahLst/>
            <a:cxnLst>
              <a:cxn ang="0">
                <a:pos x="connsiteX0" y="connsiteY0"/>
              </a:cxn>
              <a:cxn ang="0">
                <a:pos x="connsiteX1" y="connsiteY1"/>
              </a:cxn>
              <a:cxn ang="0">
                <a:pos x="connsiteX2" y="connsiteY2"/>
              </a:cxn>
            </a:cxnLst>
            <a:rect l="l" t="t" r="r" b="b"/>
            <a:pathLst>
              <a:path w="2378825" h="4120243">
                <a:moveTo>
                  <a:pt x="0" y="4120243"/>
                </a:moveTo>
                <a:lnTo>
                  <a:pt x="2378825" y="0"/>
                </a:lnTo>
                <a:lnTo>
                  <a:pt x="2378825" y="4120243"/>
                </a:lnTo>
                <a:close/>
              </a:path>
            </a:pathLst>
          </a:custGeom>
          <a:solidFill>
            <a:schemeClr val="bg1">
              <a:alpha val="3000"/>
            </a:schemeClr>
          </a:solidFill>
          <a:ln w="4763" cap="flat">
            <a:noFill/>
            <a:prstDash val="solid"/>
            <a:miter/>
          </a:ln>
        </p:spPr>
        <p:txBody>
          <a:bodyPr rtlCol="0" anchor="ctr"/>
          <a:lstStyle/>
          <a:p>
            <a:endParaRPr lang="en-US"/>
          </a:p>
        </p:txBody>
      </p:sp>
      <p:sp>
        <p:nvSpPr>
          <p:cNvPr id="13" name="Graphic 5">
            <a:extLst>
              <a:ext uri="{FF2B5EF4-FFF2-40B4-BE49-F238E27FC236}">
                <a16:creationId xmlns:a16="http://schemas.microsoft.com/office/drawing/2014/main" id="{B9A15A9D-34DC-E346-D746-D081109B7C21}"/>
              </a:ext>
            </a:extLst>
          </p:cNvPr>
          <p:cNvSpPr/>
          <p:nvPr/>
        </p:nvSpPr>
        <p:spPr>
          <a:xfrm rot="10800000">
            <a:off x="-1293" y="0"/>
            <a:ext cx="3117297" cy="5399314"/>
          </a:xfrm>
          <a:custGeom>
            <a:avLst/>
            <a:gdLst>
              <a:gd name="connsiteX0" fmla="*/ 0 w 3117297"/>
              <a:gd name="connsiteY0" fmla="*/ 5399314 h 5399314"/>
              <a:gd name="connsiteX1" fmla="*/ 3117298 w 3117297"/>
              <a:gd name="connsiteY1" fmla="*/ 0 h 5399314"/>
              <a:gd name="connsiteX2" fmla="*/ 3117298 w 3117297"/>
              <a:gd name="connsiteY2" fmla="*/ 5399314 h 5399314"/>
            </a:gdLst>
            <a:ahLst/>
            <a:cxnLst>
              <a:cxn ang="0">
                <a:pos x="connsiteX0" y="connsiteY0"/>
              </a:cxn>
              <a:cxn ang="0">
                <a:pos x="connsiteX1" y="connsiteY1"/>
              </a:cxn>
              <a:cxn ang="0">
                <a:pos x="connsiteX2" y="connsiteY2"/>
              </a:cxn>
            </a:cxnLst>
            <a:rect l="l" t="t" r="r" b="b"/>
            <a:pathLst>
              <a:path w="3117297" h="5399314">
                <a:moveTo>
                  <a:pt x="0" y="5399314"/>
                </a:moveTo>
                <a:lnTo>
                  <a:pt x="3117298" y="0"/>
                </a:lnTo>
                <a:lnTo>
                  <a:pt x="3117298" y="5399314"/>
                </a:lnTo>
                <a:close/>
              </a:path>
            </a:pathLst>
          </a:custGeom>
          <a:solidFill>
            <a:schemeClr val="bg1">
              <a:alpha val="3000"/>
            </a:schemeClr>
          </a:solidFill>
          <a:ln w="6240" cap="flat">
            <a:noFill/>
            <a:prstDash val="solid"/>
            <a:miter/>
          </a:ln>
        </p:spPr>
        <p:txBody>
          <a:bodyPr rtlCol="0" anchor="ctr"/>
          <a:lstStyle/>
          <a:p>
            <a:endParaRPr lang="en-US"/>
          </a:p>
        </p:txBody>
      </p:sp>
      <p:sp>
        <p:nvSpPr>
          <p:cNvPr id="9" name="Graphic 6">
            <a:extLst>
              <a:ext uri="{FF2B5EF4-FFF2-40B4-BE49-F238E27FC236}">
                <a16:creationId xmlns:a16="http://schemas.microsoft.com/office/drawing/2014/main" id="{7876B912-A17B-16E4-5716-39C67D06DF3C}"/>
              </a:ext>
            </a:extLst>
          </p:cNvPr>
          <p:cNvSpPr/>
          <p:nvPr/>
        </p:nvSpPr>
        <p:spPr>
          <a:xfrm rot="10800000">
            <a:off x="-3" y="0"/>
            <a:ext cx="2378825" cy="4120243"/>
          </a:xfrm>
          <a:custGeom>
            <a:avLst/>
            <a:gdLst>
              <a:gd name="connsiteX0" fmla="*/ 0 w 2378825"/>
              <a:gd name="connsiteY0" fmla="*/ 4120243 h 4120243"/>
              <a:gd name="connsiteX1" fmla="*/ 2378825 w 2378825"/>
              <a:gd name="connsiteY1" fmla="*/ 0 h 4120243"/>
              <a:gd name="connsiteX2" fmla="*/ 2378825 w 2378825"/>
              <a:gd name="connsiteY2" fmla="*/ 4120243 h 4120243"/>
            </a:gdLst>
            <a:ahLst/>
            <a:cxnLst>
              <a:cxn ang="0">
                <a:pos x="connsiteX0" y="connsiteY0"/>
              </a:cxn>
              <a:cxn ang="0">
                <a:pos x="connsiteX1" y="connsiteY1"/>
              </a:cxn>
              <a:cxn ang="0">
                <a:pos x="connsiteX2" y="connsiteY2"/>
              </a:cxn>
            </a:cxnLst>
            <a:rect l="l" t="t" r="r" b="b"/>
            <a:pathLst>
              <a:path w="2378825" h="4120243">
                <a:moveTo>
                  <a:pt x="0" y="4120243"/>
                </a:moveTo>
                <a:lnTo>
                  <a:pt x="2378825" y="0"/>
                </a:lnTo>
                <a:lnTo>
                  <a:pt x="2378825" y="4120243"/>
                </a:lnTo>
                <a:close/>
              </a:path>
            </a:pathLst>
          </a:custGeom>
          <a:solidFill>
            <a:schemeClr val="bg1">
              <a:alpha val="3000"/>
            </a:schemeClr>
          </a:solidFill>
          <a:ln w="4763" cap="flat">
            <a:noFill/>
            <a:prstDash val="solid"/>
            <a:miter/>
          </a:ln>
        </p:spPr>
        <p:txBody>
          <a:bodyPr rtlCol="0" anchor="ctr"/>
          <a:lstStyle/>
          <a:p>
            <a:endParaRPr lang="en-US"/>
          </a:p>
        </p:txBody>
      </p:sp>
      <p:sp>
        <p:nvSpPr>
          <p:cNvPr id="8" name="Page Number - White">
            <a:extLst>
              <a:ext uri="{FF2B5EF4-FFF2-40B4-BE49-F238E27FC236}">
                <a16:creationId xmlns:a16="http://schemas.microsoft.com/office/drawing/2014/main" id="{EAB69E6D-30C6-BEB6-72F9-55F0CF4FC0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0" name="Text Placeholder 8">
            <a:extLst>
              <a:ext uri="{FF2B5EF4-FFF2-40B4-BE49-F238E27FC236}">
                <a16:creationId xmlns:a16="http://schemas.microsoft.com/office/drawing/2014/main" id="{270FA5A7-644D-93C0-C7AE-16C8960C3577}"/>
              </a:ext>
            </a:extLst>
          </p:cNvPr>
          <p:cNvSpPr txBox="1">
            <a:spLocks/>
          </p:cNvSpPr>
          <p:nvPr/>
        </p:nvSpPr>
        <p:spPr>
          <a:xfrm>
            <a:off x="1976984" y="2075646"/>
            <a:ext cx="8328945" cy="4485043"/>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257300" lvl="1" indent="-342900">
              <a:spcAft>
                <a:spcPts val="3000"/>
              </a:spcAft>
              <a:buClr>
                <a:srgbClr val="EBB700"/>
              </a:buClr>
              <a:buSzPct val="50000"/>
              <a:buFont typeface="Lucida Grande" panose="020B0600040502020204" pitchFamily="34" charset="0"/>
              <a:buChar char="▶"/>
            </a:pPr>
            <a:r>
              <a:rPr lang="ja-JP" sz="2400" dirty="0">
                <a:solidFill>
                  <a:schemeClr val="bg1"/>
                </a:solidFill>
                <a:latin typeface="MS PGothic" panose="020B0600070205080204" pitchFamily="34" charset="-128"/>
                <a:ea typeface="MS PGothic" panose="020B0600070205080204" pitchFamily="34" charset="-128"/>
                <a:cs typeface="Arial" charset="0"/>
              </a:rPr>
              <a:t>ステップ1：プロセスを理解する</a:t>
            </a:r>
          </a:p>
          <a:p>
            <a:pPr marL="1257300" lvl="1" indent="-342900">
              <a:spcAft>
                <a:spcPts val="3000"/>
              </a:spcAft>
              <a:buClr>
                <a:srgbClr val="EBB700"/>
              </a:buClr>
              <a:buSzPct val="50000"/>
              <a:buFont typeface="Lucida Grande" panose="020B0600040502020204" pitchFamily="34" charset="0"/>
              <a:buChar char="▶"/>
            </a:pPr>
            <a:r>
              <a:rPr lang="ja-JP" sz="2400" dirty="0">
                <a:solidFill>
                  <a:schemeClr val="bg1"/>
                </a:solidFill>
                <a:latin typeface="MS PGothic" panose="020B0600070205080204" pitchFamily="34" charset="-128"/>
                <a:ea typeface="MS PGothic" panose="020B0600070205080204" pitchFamily="34" charset="-128"/>
                <a:cs typeface="Arial" charset="0"/>
              </a:rPr>
              <a:t>ステップ2：批判的評価を用いて変革の必要性を見極める</a:t>
            </a:r>
          </a:p>
          <a:p>
            <a:pPr marL="1257300" lvl="1" indent="-342900">
              <a:spcAft>
                <a:spcPts val="3000"/>
              </a:spcAft>
              <a:buClr>
                <a:srgbClr val="EBB700"/>
              </a:buClr>
              <a:buSzPct val="50000"/>
              <a:buFont typeface="Lucida Grande" panose="020B0600040502020204" pitchFamily="34" charset="0"/>
              <a:buChar char="▶"/>
            </a:pPr>
            <a:r>
              <a:rPr lang="ja-JP" sz="2400" dirty="0">
                <a:solidFill>
                  <a:schemeClr val="bg1"/>
                </a:solidFill>
                <a:latin typeface="MS PGothic" panose="020B0600070205080204" pitchFamily="34" charset="-128"/>
                <a:ea typeface="MS PGothic" panose="020B0600070205080204" pitchFamily="34" charset="-128"/>
                <a:cs typeface="Arial" charset="0"/>
              </a:rPr>
              <a:t>ステップ3：変革の必要性を見極める</a:t>
            </a:r>
          </a:p>
          <a:p>
            <a:pPr marL="1257300" lvl="1" indent="-342900">
              <a:spcAft>
                <a:spcPts val="3000"/>
              </a:spcAft>
              <a:buClr>
                <a:srgbClr val="EBB700"/>
              </a:buClr>
              <a:buSzPct val="50000"/>
              <a:buFont typeface="Lucida Grande" panose="020B0600040502020204" pitchFamily="34" charset="0"/>
              <a:buChar char="▶"/>
            </a:pPr>
            <a:r>
              <a:rPr lang="ja-JP" sz="2400" dirty="0">
                <a:solidFill>
                  <a:schemeClr val="bg1"/>
                </a:solidFill>
                <a:latin typeface="MS PGothic" panose="020B0600070205080204" pitchFamily="34" charset="-128"/>
                <a:ea typeface="MS PGothic" panose="020B0600070205080204" pitchFamily="34" charset="-128"/>
                <a:cs typeface="Arial" charset="0"/>
              </a:rPr>
              <a:t>ステップ4：計画を策定する</a:t>
            </a:r>
          </a:p>
          <a:p>
            <a:pPr marL="1257300" lvl="1" indent="-342900">
              <a:spcAft>
                <a:spcPts val="3000"/>
              </a:spcAft>
              <a:buClr>
                <a:srgbClr val="EBB700"/>
              </a:buClr>
              <a:buSzPct val="50000"/>
              <a:buFont typeface="Lucida Grande" panose="020B0600040502020204" pitchFamily="34" charset="0"/>
              <a:buChar char="▶"/>
            </a:pPr>
            <a:r>
              <a:rPr lang="ja-JP" sz="2400" dirty="0">
                <a:solidFill>
                  <a:schemeClr val="bg1"/>
                </a:solidFill>
                <a:latin typeface="MS PGothic" panose="020B0600070205080204" pitchFamily="34" charset="-128"/>
                <a:ea typeface="MS PGothic" panose="020B0600070205080204" pitchFamily="34" charset="-128"/>
                <a:cs typeface="Arial" charset="0"/>
              </a:rPr>
              <a:t>ステップ5：変革を実現して持続させる</a:t>
            </a:r>
          </a:p>
        </p:txBody>
      </p:sp>
      <p:sp>
        <p:nvSpPr>
          <p:cNvPr id="11" name="Yellow Bar">
            <a:extLst>
              <a:ext uri="{FF2B5EF4-FFF2-40B4-BE49-F238E27FC236}">
                <a16:creationId xmlns:a16="http://schemas.microsoft.com/office/drawing/2014/main" id="{CE8C223D-D21B-BF28-FB98-E272801AB929}"/>
              </a:ext>
            </a:extLst>
          </p:cNvPr>
          <p:cNvSpPr/>
          <p:nvPr/>
        </p:nvSpPr>
        <p:spPr>
          <a:xfrm>
            <a:off x="4632959" y="165853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sp>
        <p:nvSpPr>
          <p:cNvPr id="12" name="Headline">
            <a:extLst>
              <a:ext uri="{FF2B5EF4-FFF2-40B4-BE49-F238E27FC236}">
                <a16:creationId xmlns:a16="http://schemas.microsoft.com/office/drawing/2014/main" id="{70D25A03-A755-DA69-2BEE-841625C7E5FE}"/>
              </a:ext>
            </a:extLst>
          </p:cNvPr>
          <p:cNvSpPr txBox="1">
            <a:spLocks/>
          </p:cNvSpPr>
          <p:nvPr/>
        </p:nvSpPr>
        <p:spPr>
          <a:xfrm>
            <a:off x="1909046" y="975494"/>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ja-JP" sz="3200" dirty="0">
                <a:solidFill>
                  <a:schemeClr val="bg1"/>
                </a:solidFill>
                <a:latin typeface="MS PGothic" panose="020B0600070205080204" pitchFamily="34" charset="-128"/>
                <a:ea typeface="MS PGothic" panose="020B0600070205080204" pitchFamily="34" charset="-128"/>
                <a:cs typeface="Arial" panose="020B0604020202020204" pitchFamily="34" charset="0"/>
              </a:rPr>
              <a:t>5つのステップ：</a:t>
            </a:r>
          </a:p>
        </p:txBody>
      </p:sp>
    </p:spTree>
    <p:extLst>
      <p:ext uri="{BB962C8B-B14F-4D97-AF65-F5344CB8AC3E}">
        <p14:creationId xmlns:p14="http://schemas.microsoft.com/office/powerpoint/2010/main" val="135112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3"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4"/>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1509692" y="2057400"/>
            <a:ext cx="4569660" cy="164234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ja-JP" sz="6000" b="1" dirty="0">
                <a:solidFill>
                  <a:schemeClr val="bg1"/>
                </a:solidFill>
                <a:latin typeface="MS PGothic" panose="020B0600070205080204" pitchFamily="34" charset="-128"/>
                <a:ea typeface="MS PGothic" panose="020B0600070205080204" pitchFamily="34" charset="-128"/>
                <a:cs typeface="Arial" charset="0"/>
              </a:rPr>
              <a:t>グループ</a:t>
            </a:r>
            <a:br>
              <a:rPr lang="en-US" altLang="ja-JP" sz="6000" b="1" dirty="0">
                <a:solidFill>
                  <a:schemeClr val="bg1"/>
                </a:solidFill>
                <a:latin typeface="MS PGothic" panose="020B0600070205080204" pitchFamily="34" charset="-128"/>
                <a:ea typeface="MS PGothic" panose="020B0600070205080204" pitchFamily="34" charset="-128"/>
                <a:cs typeface="Arial" charset="0"/>
              </a:rPr>
            </a:br>
            <a:r>
              <a:rPr lang="ja-JP" altLang="en-US" sz="6000" b="1" dirty="0">
                <a:solidFill>
                  <a:schemeClr val="bg1"/>
                </a:solidFill>
                <a:latin typeface="MS PGothic" panose="020B0600070205080204" pitchFamily="34" charset="-128"/>
                <a:ea typeface="MS PGothic" panose="020B0600070205080204" pitchFamily="34" charset="-128"/>
                <a:cs typeface="Arial" charset="0"/>
              </a:rPr>
              <a:t>討論</a:t>
            </a:r>
            <a:endParaRPr lang="ja-JP" sz="6000" b="1" dirty="0">
              <a:solidFill>
                <a:schemeClr val="bg1"/>
              </a:solidFill>
              <a:latin typeface="MS PGothic" panose="020B0600070205080204" pitchFamily="34" charset="-128"/>
              <a:ea typeface="MS PGothic" panose="020B0600070205080204" pitchFamily="34" charset="-128"/>
              <a:cs typeface="Arial" charset="0"/>
            </a:endParaRPr>
          </a:p>
        </p:txBody>
      </p:sp>
      <p:sp>
        <p:nvSpPr>
          <p:cNvPr id="4" name="Yellow Bar">
            <a:extLst>
              <a:ext uri="{FF2B5EF4-FFF2-40B4-BE49-F238E27FC236}">
                <a16:creationId xmlns:a16="http://schemas.microsoft.com/office/drawing/2014/main" id="{E4AE9751-7D17-A2FA-C3CA-F097073A25A9}"/>
              </a:ext>
            </a:extLst>
          </p:cNvPr>
          <p:cNvSpPr/>
          <p:nvPr/>
        </p:nvSpPr>
        <p:spPr>
          <a:xfrm>
            <a:off x="1556345" y="369974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spTree>
    <p:extLst>
      <p:ext uri="{BB962C8B-B14F-4D97-AF65-F5344CB8AC3E}">
        <p14:creationId xmlns:p14="http://schemas.microsoft.com/office/powerpoint/2010/main" val="3449059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55914" y="2293093"/>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4400" dirty="0">
                <a:latin typeface="MS PGothic" panose="020B0600070205080204" pitchFamily="34" charset="-128"/>
                <a:ea typeface="MS PGothic" panose="020B0600070205080204" pitchFamily="34" charset="-128"/>
                <a:cs typeface="Arial" charset="0"/>
              </a:rPr>
              <a:t>ステップ4</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12227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2" name="Text Placeholder 18">
            <a:extLst>
              <a:ext uri="{FF2B5EF4-FFF2-40B4-BE49-F238E27FC236}">
                <a16:creationId xmlns:a16="http://schemas.microsoft.com/office/drawing/2014/main" id="{BAF66967-A9DE-8304-4A25-69F203BE4DD9}"/>
              </a:ext>
            </a:extLst>
          </p:cNvPr>
          <p:cNvSpPr txBox="1">
            <a:spLocks/>
          </p:cNvSpPr>
          <p:nvPr/>
        </p:nvSpPr>
        <p:spPr>
          <a:xfrm>
            <a:off x="1866900" y="3429000"/>
            <a:ext cx="8458200" cy="2819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3200" b="0" i="1" dirty="0">
                <a:latin typeface="MS PGothic" panose="020B0600070205080204" pitchFamily="34" charset="-128"/>
                <a:ea typeface="MS PGothic" panose="020B0600070205080204" pitchFamily="34" charset="-128"/>
                <a:cs typeface="Arial" charset="0"/>
              </a:rPr>
              <a:t>計画</a:t>
            </a:r>
            <a:r>
              <a:rPr lang="ja-JP" altLang="en-US" sz="3200" b="0" i="1" dirty="0">
                <a:latin typeface="MS PGothic" panose="020B0600070205080204" pitchFamily="34" charset="-128"/>
                <a:ea typeface="MS PGothic" panose="020B0600070205080204" pitchFamily="34" charset="-128"/>
                <a:cs typeface="Arial" charset="0"/>
              </a:rPr>
              <a:t>の策定</a:t>
            </a:r>
            <a:endParaRPr lang="en-US" sz="1200" b="0" i="1" kern="0" dirty="0">
              <a:latin typeface="MS PGothic" panose="020B0600070205080204" pitchFamily="34" charset="-128"/>
              <a:ea typeface="MS PGothic" panose="020B0600070205080204" pitchFamily="34" charset="-128"/>
              <a:cs typeface="Arial" charset="0"/>
            </a:endParaRPr>
          </a:p>
          <a:p>
            <a:pPr marL="1714465" lvl="3" indent="-342900" algn="l">
              <a:buFont typeface="Wingdings" panose="05000000000000000000" pitchFamily="2" charset="2"/>
              <a:buChar char="v"/>
            </a:pPr>
            <a:r>
              <a:rPr lang="ja-JP" sz="2400" b="0" i="1" dirty="0">
                <a:solidFill>
                  <a:schemeClr val="bg1"/>
                </a:solidFill>
                <a:latin typeface="MS PGothic" panose="020B0600070205080204" pitchFamily="34" charset="-128"/>
                <a:ea typeface="MS PGothic" panose="020B0600070205080204" pitchFamily="34" charset="-128"/>
                <a:cs typeface="Arial" charset="0"/>
              </a:rPr>
              <a:t>長期と短期の優先順位を決める</a:t>
            </a:r>
          </a:p>
          <a:p>
            <a:pPr marL="1714465" lvl="3" indent="-342900" algn="l">
              <a:buFont typeface="Wingdings" panose="05000000000000000000" pitchFamily="2" charset="2"/>
              <a:buChar char="v"/>
            </a:pPr>
            <a:r>
              <a:rPr lang="ja-JP" sz="2400" b="0" i="1" dirty="0">
                <a:solidFill>
                  <a:schemeClr val="bg1"/>
                </a:solidFill>
                <a:latin typeface="MS PGothic" panose="020B0600070205080204" pitchFamily="34" charset="-128"/>
                <a:ea typeface="MS PGothic" panose="020B0600070205080204" pitchFamily="34" charset="-128"/>
                <a:cs typeface="Arial" charset="0"/>
              </a:rPr>
              <a:t>目標を各委員会に割り当てる</a:t>
            </a:r>
          </a:p>
          <a:p>
            <a:pPr lvl="3" algn="l"/>
            <a:endParaRPr lang="en-US" sz="800" b="0" i="1" kern="0" dirty="0">
              <a:solidFill>
                <a:schemeClr val="bg1"/>
              </a:solidFill>
              <a:latin typeface="MS PGothic" panose="020B0600070205080204" pitchFamily="34" charset="-128"/>
              <a:ea typeface="MS PGothic" panose="020B0600070205080204" pitchFamily="34" charset="-128"/>
              <a:cs typeface="Arial" charset="0"/>
            </a:endParaRPr>
          </a:p>
          <a:p>
            <a:pPr marL="1714465" lvl="3" indent="-342900" algn="l">
              <a:spcBef>
                <a:spcPts val="0"/>
              </a:spcBef>
              <a:buFont typeface="Wingdings" panose="05000000000000000000" pitchFamily="2" charset="2"/>
              <a:buChar char="v"/>
            </a:pPr>
            <a:r>
              <a:rPr lang="ja-JP" altLang="en-US" sz="2400" i="1" dirty="0">
                <a:solidFill>
                  <a:schemeClr val="bg1"/>
                </a:solidFill>
                <a:latin typeface="MS PGothic" panose="020B0600070205080204" pitchFamily="34" charset="-128"/>
                <a:ea typeface="MS PGothic" panose="020B0600070205080204" pitchFamily="34" charset="-128"/>
                <a:cs typeface="Arial" charset="0"/>
              </a:rPr>
              <a:t>解決策の立案・実行への関与を</a:t>
            </a:r>
            <a:br>
              <a:rPr lang="en-US" altLang="ja-JP" sz="2400" i="1" dirty="0">
                <a:solidFill>
                  <a:schemeClr val="bg1"/>
                </a:solidFill>
                <a:latin typeface="MS PGothic" panose="020B0600070205080204" pitchFamily="34" charset="-128"/>
                <a:ea typeface="MS PGothic" panose="020B0600070205080204" pitchFamily="34" charset="-128"/>
                <a:cs typeface="Arial" charset="0"/>
              </a:rPr>
            </a:br>
            <a:r>
              <a:rPr lang="ja-JP" sz="2400" b="0" i="1" dirty="0">
                <a:solidFill>
                  <a:schemeClr val="bg1"/>
                </a:solidFill>
                <a:latin typeface="MS PGothic" panose="020B0600070205080204" pitchFamily="34" charset="-128"/>
                <a:ea typeface="MS PGothic" panose="020B0600070205080204" pitchFamily="34" charset="-128"/>
                <a:cs typeface="Arial" charset="0"/>
              </a:rPr>
              <a:t>クラブの会員全員に呼びかける</a:t>
            </a:r>
          </a:p>
        </p:txBody>
      </p:sp>
    </p:spTree>
    <p:extLst>
      <p:ext uri="{BB962C8B-B14F-4D97-AF65-F5344CB8AC3E}">
        <p14:creationId xmlns:p14="http://schemas.microsoft.com/office/powerpoint/2010/main" val="3882816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43932" y="623603"/>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ja-JP" sz="3400" dirty="0">
                <a:solidFill>
                  <a:srgbClr val="00338D"/>
                </a:solidFill>
                <a:latin typeface="MS PGothic" panose="020B0600070205080204" pitchFamily="34" charset="-128"/>
                <a:ea typeface="MS PGothic" panose="020B0600070205080204" pitchFamily="34" charset="-128"/>
              </a:rPr>
              <a:t>これらのツールを役立てて変革に備え計画を立て</a:t>
            </a:r>
            <a:r>
              <a:rPr lang="ja-JP" altLang="en-US" sz="3400" dirty="0">
                <a:solidFill>
                  <a:srgbClr val="00338D"/>
                </a:solidFill>
                <a:latin typeface="MS PGothic" panose="020B0600070205080204" pitchFamily="34" charset="-128"/>
                <a:ea typeface="MS PGothic" panose="020B0600070205080204" pitchFamily="34" charset="-128"/>
              </a:rPr>
              <a:t>ましょう</a:t>
            </a:r>
            <a:r>
              <a:rPr lang="ja-JP" sz="3400" dirty="0">
                <a:solidFill>
                  <a:srgbClr val="00338D"/>
                </a:solidFill>
                <a:latin typeface="MS PGothic" panose="020B0600070205080204" pitchFamily="34" charset="-128"/>
                <a:ea typeface="MS PGothic" panose="020B0600070205080204" pitchFamily="34" charset="-128"/>
              </a:rPr>
              <a:t>！</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4" name="Picture 3">
            <a:extLst>
              <a:ext uri="{FF2B5EF4-FFF2-40B4-BE49-F238E27FC236}">
                <a16:creationId xmlns:a16="http://schemas.microsoft.com/office/drawing/2014/main" id="{F61E465C-1085-F568-59BD-B35954C4E105}"/>
              </a:ext>
            </a:extLst>
          </p:cNvPr>
          <p:cNvPicPr>
            <a:picLocks noChangeAspect="1"/>
          </p:cNvPicPr>
          <p:nvPr/>
        </p:nvPicPr>
        <p:blipFill>
          <a:blip r:embed="rId3"/>
          <a:stretch>
            <a:fillRect/>
          </a:stretch>
        </p:blipFill>
        <p:spPr>
          <a:xfrm>
            <a:off x="355328" y="1844471"/>
            <a:ext cx="3487325" cy="4635969"/>
          </a:xfrm>
          <a:prstGeom prst="rect">
            <a:avLst/>
          </a:prstGeom>
          <a:ln>
            <a:solidFill>
              <a:srgbClr val="0D2240"/>
            </a:solidFill>
          </a:ln>
        </p:spPr>
      </p:pic>
      <p:pic>
        <p:nvPicPr>
          <p:cNvPr id="12" name="Picture 11">
            <a:extLst>
              <a:ext uri="{FF2B5EF4-FFF2-40B4-BE49-F238E27FC236}">
                <a16:creationId xmlns:a16="http://schemas.microsoft.com/office/drawing/2014/main" id="{00B9FD17-7395-82A6-6039-FCE00FA2528B}"/>
              </a:ext>
            </a:extLst>
          </p:cNvPr>
          <p:cNvPicPr>
            <a:picLocks noChangeAspect="1"/>
          </p:cNvPicPr>
          <p:nvPr/>
        </p:nvPicPr>
        <p:blipFill>
          <a:blip r:embed="rId4"/>
          <a:stretch>
            <a:fillRect/>
          </a:stretch>
        </p:blipFill>
        <p:spPr>
          <a:xfrm>
            <a:off x="4487288" y="1897912"/>
            <a:ext cx="3593649" cy="4655288"/>
          </a:xfrm>
          <a:prstGeom prst="rect">
            <a:avLst/>
          </a:prstGeom>
          <a:ln>
            <a:solidFill>
              <a:srgbClr val="0D2240"/>
            </a:solidFill>
          </a:ln>
        </p:spPr>
      </p:pic>
      <p:pic>
        <p:nvPicPr>
          <p:cNvPr id="14" name="Picture 13">
            <a:extLst>
              <a:ext uri="{FF2B5EF4-FFF2-40B4-BE49-F238E27FC236}">
                <a16:creationId xmlns:a16="http://schemas.microsoft.com/office/drawing/2014/main" id="{F86F4986-9164-20CB-C5C0-07E65F1E8A56}"/>
              </a:ext>
            </a:extLst>
          </p:cNvPr>
          <p:cNvPicPr>
            <a:picLocks noChangeAspect="1"/>
          </p:cNvPicPr>
          <p:nvPr/>
        </p:nvPicPr>
        <p:blipFill>
          <a:blip r:embed="rId5"/>
          <a:stretch>
            <a:fillRect/>
          </a:stretch>
        </p:blipFill>
        <p:spPr>
          <a:xfrm>
            <a:off x="8305799" y="1897912"/>
            <a:ext cx="3530873" cy="4655288"/>
          </a:xfrm>
          <a:prstGeom prst="rect">
            <a:avLst/>
          </a:prstGeom>
          <a:ln>
            <a:solidFill>
              <a:srgbClr val="0D2240"/>
            </a:solidFill>
          </a:ln>
        </p:spPr>
      </p:pic>
    </p:spTree>
    <p:extLst>
      <p:ext uri="{BB962C8B-B14F-4D97-AF65-F5344CB8AC3E}">
        <p14:creationId xmlns:p14="http://schemas.microsoft.com/office/powerpoint/2010/main" val="1105922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3"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4"/>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23</a:t>
            </a:fld>
            <a:endParaRPr lang="en-US" sz="100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1524000" y="2057400"/>
            <a:ext cx="4555352" cy="164234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ja-JP" sz="6000" b="1" dirty="0">
                <a:solidFill>
                  <a:schemeClr val="bg1"/>
                </a:solidFill>
                <a:latin typeface="MS PGothic" panose="020B0600070205080204" pitchFamily="34" charset="-128"/>
                <a:ea typeface="MS PGothic" panose="020B0600070205080204" pitchFamily="34" charset="-128"/>
                <a:cs typeface="Arial" charset="0"/>
              </a:rPr>
              <a:t>グループ</a:t>
            </a:r>
            <a:br>
              <a:rPr lang="en-US" altLang="ja-JP" sz="6000" b="1" dirty="0">
                <a:solidFill>
                  <a:schemeClr val="bg1"/>
                </a:solidFill>
                <a:latin typeface="MS PGothic" panose="020B0600070205080204" pitchFamily="34" charset="-128"/>
                <a:ea typeface="MS PGothic" panose="020B0600070205080204" pitchFamily="34" charset="-128"/>
                <a:cs typeface="Arial" charset="0"/>
              </a:rPr>
            </a:br>
            <a:r>
              <a:rPr lang="ja-JP" altLang="en-US" sz="6000" b="1" dirty="0">
                <a:solidFill>
                  <a:schemeClr val="bg1"/>
                </a:solidFill>
                <a:latin typeface="MS PGothic" panose="020B0600070205080204" pitchFamily="34" charset="-128"/>
                <a:ea typeface="MS PGothic" panose="020B0600070205080204" pitchFamily="34" charset="-128"/>
                <a:cs typeface="Arial" charset="0"/>
              </a:rPr>
              <a:t>討論</a:t>
            </a:r>
            <a:endParaRPr lang="ja-JP" sz="6000" b="1" dirty="0">
              <a:solidFill>
                <a:schemeClr val="bg1"/>
              </a:solidFill>
              <a:latin typeface="MS PGothic" panose="020B0600070205080204" pitchFamily="34" charset="-128"/>
              <a:ea typeface="MS PGothic" panose="020B0600070205080204" pitchFamily="34" charset="-128"/>
              <a:cs typeface="Arial" charset="0"/>
            </a:endParaRPr>
          </a:p>
        </p:txBody>
      </p:sp>
      <p:sp>
        <p:nvSpPr>
          <p:cNvPr id="4" name="Yellow Bar">
            <a:extLst>
              <a:ext uri="{FF2B5EF4-FFF2-40B4-BE49-F238E27FC236}">
                <a16:creationId xmlns:a16="http://schemas.microsoft.com/office/drawing/2014/main" id="{E4AE9751-7D17-A2FA-C3CA-F097073A25A9}"/>
              </a:ext>
            </a:extLst>
          </p:cNvPr>
          <p:cNvSpPr/>
          <p:nvPr/>
        </p:nvSpPr>
        <p:spPr>
          <a:xfrm>
            <a:off x="1556345" y="369974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spTree>
    <p:extLst>
      <p:ext uri="{BB962C8B-B14F-4D97-AF65-F5344CB8AC3E}">
        <p14:creationId xmlns:p14="http://schemas.microsoft.com/office/powerpoint/2010/main" val="564186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4400" dirty="0">
                <a:latin typeface="MS UI Gothic" panose="020B0600070205080204" pitchFamily="34" charset="-128"/>
                <a:ea typeface="MS UI Gothic" panose="020B0600070205080204" pitchFamily="34" charset="-128"/>
                <a:cs typeface="Arial" charset="0"/>
              </a:rPr>
              <a:t>ステップ5</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3200" b="0" i="1" dirty="0">
                <a:latin typeface="MS UI Gothic" panose="020B0600070205080204" pitchFamily="34" charset="-128"/>
                <a:ea typeface="MS UI Gothic" panose="020B0600070205080204" pitchFamily="34" charset="-128"/>
                <a:cs typeface="Arial" charset="0"/>
              </a:rPr>
              <a:t>変革</a:t>
            </a:r>
            <a:r>
              <a:rPr lang="ja-JP" altLang="en-US" sz="3200" b="0" i="1" dirty="0">
                <a:latin typeface="MS UI Gothic" panose="020B0600070205080204" pitchFamily="34" charset="-128"/>
                <a:ea typeface="MS UI Gothic" panose="020B0600070205080204" pitchFamily="34" charset="-128"/>
                <a:cs typeface="Arial" charset="0"/>
              </a:rPr>
              <a:t>の実現と継続</a:t>
            </a:r>
            <a:endParaRPr lang="ja-JP" sz="3200" b="0" i="1" dirty="0">
              <a:latin typeface="MS UI Gothic" panose="020B0600070205080204" pitchFamily="34" charset="-128"/>
              <a:ea typeface="MS UI Gothic" panose="020B0600070205080204" pitchFamily="34" charset="-128"/>
              <a:cs typeface="Arial" charset="0"/>
            </a:endParaRPr>
          </a:p>
        </p:txBody>
      </p:sp>
    </p:spTree>
    <p:extLst>
      <p:ext uri="{BB962C8B-B14F-4D97-AF65-F5344CB8AC3E}">
        <p14:creationId xmlns:p14="http://schemas.microsoft.com/office/powerpoint/2010/main" val="2362022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Headline">
            <a:extLst>
              <a:ext uri="{FF2B5EF4-FFF2-40B4-BE49-F238E27FC236}">
                <a16:creationId xmlns:a16="http://schemas.microsoft.com/office/drawing/2014/main" id="{96A58171-B0F0-60D9-CCB2-2F7865E3A264}"/>
              </a:ext>
            </a:extLst>
          </p:cNvPr>
          <p:cNvSpPr txBox="1">
            <a:spLocks/>
          </p:cNvSpPr>
          <p:nvPr/>
        </p:nvSpPr>
        <p:spPr>
          <a:xfrm>
            <a:off x="438822" y="1081585"/>
            <a:ext cx="10143068"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ja-JP" sz="3400" dirty="0">
                <a:solidFill>
                  <a:schemeClr val="bg1"/>
                </a:solidFill>
                <a:latin typeface="MS UI Gothic" panose="020B0600070205080204" pitchFamily="34" charset="-128"/>
                <a:ea typeface="MS UI Gothic" panose="020B0600070205080204" pitchFamily="34" charset="-128"/>
              </a:rPr>
              <a:t>これらのツールを役立てて変革に備え計画を立て</a:t>
            </a:r>
            <a:r>
              <a:rPr lang="ja-JP" altLang="en-US" sz="3400" dirty="0">
                <a:solidFill>
                  <a:schemeClr val="bg1"/>
                </a:solidFill>
                <a:latin typeface="MS UI Gothic" panose="020B0600070205080204" pitchFamily="34" charset="-128"/>
                <a:ea typeface="MS UI Gothic" panose="020B0600070205080204" pitchFamily="34" charset="-128"/>
              </a:rPr>
              <a:t>ましょう</a:t>
            </a:r>
            <a:r>
              <a:rPr lang="ja-JP" sz="3400" dirty="0">
                <a:solidFill>
                  <a:schemeClr val="bg1"/>
                </a:solidFill>
                <a:latin typeface="MS UI Gothic" panose="020B0600070205080204" pitchFamily="34" charset="-128"/>
                <a:ea typeface="MS UI Gothic" panose="020B0600070205080204" pitchFamily="34" charset="-128"/>
              </a:rPr>
              <a:t>！</a:t>
            </a:r>
          </a:p>
        </p:txBody>
      </p:sp>
      <p:sp>
        <p:nvSpPr>
          <p:cNvPr id="8" name="Yellow Bar">
            <a:extLst>
              <a:ext uri="{FF2B5EF4-FFF2-40B4-BE49-F238E27FC236}">
                <a16:creationId xmlns:a16="http://schemas.microsoft.com/office/drawing/2014/main" id="{B37D9E3D-DF9C-E487-1154-7D80CB749697}"/>
              </a:ext>
            </a:extLst>
          </p:cNvPr>
          <p:cNvSpPr/>
          <p:nvPr/>
        </p:nvSpPr>
        <p:spPr>
          <a:xfrm>
            <a:off x="533400" y="171337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9" name="TextBox 8">
            <a:extLst>
              <a:ext uri="{FF2B5EF4-FFF2-40B4-BE49-F238E27FC236}">
                <a16:creationId xmlns:a16="http://schemas.microsoft.com/office/drawing/2014/main" id="{B6320DA9-9D03-579C-FC26-A296BB9B83B7}"/>
              </a:ext>
            </a:extLst>
          </p:cNvPr>
          <p:cNvSpPr txBox="1"/>
          <p:nvPr/>
        </p:nvSpPr>
        <p:spPr>
          <a:xfrm>
            <a:off x="2733290" y="1955277"/>
            <a:ext cx="7848600" cy="4445448"/>
          </a:xfrm>
          <a:prstGeom prst="rect">
            <a:avLst/>
          </a:prstGeom>
          <a:noFill/>
        </p:spPr>
        <p:txBody>
          <a:bodyPr wrap="square" rtlCol="0">
            <a:spAutoFit/>
          </a:bodyPr>
          <a:lstStyle/>
          <a:p>
            <a:r>
              <a:rPr lang="ja-JP" sz="2400" b="1" i="1" dirty="0">
                <a:solidFill>
                  <a:schemeClr val="bg2"/>
                </a:solidFill>
                <a:latin typeface="MS UI Gothic" panose="020B0600070205080204" pitchFamily="34" charset="-128"/>
                <a:ea typeface="MS UI Gothic" panose="020B0600070205080204" pitchFamily="34" charset="-128"/>
                <a:cs typeface="Arial" panose="020B0604020202020204" pitchFamily="34" charset="0"/>
              </a:rPr>
              <a:t>変革</a:t>
            </a:r>
            <a:r>
              <a:rPr lang="ja-JP" altLang="en-US" sz="2400" b="1" i="1" dirty="0">
                <a:solidFill>
                  <a:schemeClr val="bg2"/>
                </a:solidFill>
                <a:latin typeface="MS UI Gothic" panose="020B0600070205080204" pitchFamily="34" charset="-128"/>
                <a:ea typeface="MS UI Gothic" panose="020B0600070205080204" pitchFamily="34" charset="-128"/>
                <a:cs typeface="Arial" panose="020B0604020202020204" pitchFamily="34" charset="0"/>
              </a:rPr>
              <a:t>の実現</a:t>
            </a:r>
            <a:endParaRPr lang="ja-JP" sz="2400" b="1" i="1" dirty="0">
              <a:solidFill>
                <a:schemeClr val="bg2"/>
              </a:solidFill>
              <a:latin typeface="MS UI Gothic" panose="020B0600070205080204" pitchFamily="34" charset="-128"/>
              <a:ea typeface="MS UI Gothic" panose="020B0600070205080204" pitchFamily="34" charset="-128"/>
              <a:cs typeface="Arial" panose="020B0604020202020204" pitchFamily="34" charset="0"/>
            </a:endParaRPr>
          </a:p>
          <a:p>
            <a:endParaRPr lang="en-US" sz="2400" b="1" i="1" dirty="0">
              <a:solidFill>
                <a:schemeClr val="bg1"/>
              </a:solidFill>
              <a:latin typeface="MS UI Gothic" panose="020B0600070205080204" pitchFamily="34" charset="-128"/>
              <a:ea typeface="MS UI Gothic" panose="020B0600070205080204" pitchFamily="34" charset="-128"/>
              <a:cs typeface="Arial" panose="020B0604020202020204" pitchFamily="34" charset="0"/>
            </a:endParaRPr>
          </a:p>
          <a:p>
            <a:pPr marL="285750" indent="-285750">
              <a:lnSpc>
                <a:spcPct val="114000"/>
              </a:lnSpc>
              <a:buFont typeface="Arial" panose="020B0604020202020204" pitchFamily="34" charset="0"/>
              <a:buChar char="•"/>
            </a:pPr>
            <a:r>
              <a:rPr lang="ja-JP" sz="2400" dirty="0">
                <a:solidFill>
                  <a:schemeClr val="bg1"/>
                </a:solidFill>
                <a:latin typeface="MS UI Gothic" panose="020B0600070205080204" pitchFamily="34" charset="-128"/>
                <a:ea typeface="MS UI Gothic" panose="020B0600070205080204" pitchFamily="34" charset="-128"/>
                <a:cs typeface="Arial" panose="020B0604020202020204" pitchFamily="34" charset="0"/>
              </a:rPr>
              <a:t>成果を追跡する</a:t>
            </a:r>
          </a:p>
          <a:p>
            <a:pPr marL="285750" indent="-285750">
              <a:lnSpc>
                <a:spcPct val="114000"/>
              </a:lnSpc>
              <a:buFont typeface="Arial" panose="020B0604020202020204" pitchFamily="34" charset="0"/>
              <a:buChar char="•"/>
            </a:pPr>
            <a:endParaRPr lang="en-US" sz="1000" dirty="0">
              <a:solidFill>
                <a:schemeClr val="bg1"/>
              </a:solidFill>
              <a:latin typeface="MS UI Gothic" panose="020B0600070205080204" pitchFamily="34" charset="-128"/>
              <a:ea typeface="MS UI Gothic" panose="020B0600070205080204" pitchFamily="34" charset="-128"/>
              <a:cs typeface="Arial" panose="020B0604020202020204" pitchFamily="34" charset="0"/>
            </a:endParaRPr>
          </a:p>
          <a:p>
            <a:pPr marL="285750" indent="-285750">
              <a:lnSpc>
                <a:spcPct val="114000"/>
              </a:lnSpc>
              <a:buFont typeface="Arial" panose="020B0604020202020204" pitchFamily="34" charset="0"/>
              <a:buChar char="•"/>
            </a:pPr>
            <a:r>
              <a:rPr lang="ja-JP" sz="2400" dirty="0">
                <a:solidFill>
                  <a:schemeClr val="bg1"/>
                </a:solidFill>
                <a:latin typeface="MS UI Gothic" panose="020B0600070205080204" pitchFamily="34" charset="-128"/>
                <a:ea typeface="MS UI Gothic" panose="020B0600070205080204" pitchFamily="34" charset="-128"/>
                <a:cs typeface="Arial" panose="020B0604020202020204" pitchFamily="34" charset="0"/>
              </a:rPr>
              <a:t>各指標について、合意に基づく達成期限を設ける</a:t>
            </a:r>
          </a:p>
          <a:p>
            <a:pPr marL="285750" indent="-285750">
              <a:lnSpc>
                <a:spcPct val="114000"/>
              </a:lnSpc>
              <a:buFont typeface="Arial" panose="020B0604020202020204" pitchFamily="34" charset="0"/>
              <a:buChar char="•"/>
            </a:pPr>
            <a:endParaRPr lang="en-US" sz="1000" dirty="0">
              <a:solidFill>
                <a:schemeClr val="bg1"/>
              </a:solidFill>
              <a:latin typeface="MS UI Gothic" panose="020B0600070205080204" pitchFamily="34" charset="-128"/>
              <a:ea typeface="MS UI Gothic" panose="020B0600070205080204" pitchFamily="34" charset="-128"/>
              <a:cs typeface="Arial" panose="020B0604020202020204" pitchFamily="34" charset="0"/>
            </a:endParaRPr>
          </a:p>
          <a:p>
            <a:pPr marL="285750" indent="-285750">
              <a:lnSpc>
                <a:spcPct val="114000"/>
              </a:lnSpc>
              <a:buFont typeface="Arial" panose="020B0604020202020204" pitchFamily="34" charset="0"/>
              <a:buChar char="•"/>
            </a:pPr>
            <a:r>
              <a:rPr lang="ja-JP" sz="2400" dirty="0">
                <a:solidFill>
                  <a:schemeClr val="bg1"/>
                </a:solidFill>
                <a:latin typeface="MS UI Gothic" panose="020B0600070205080204" pitchFamily="34" charset="-128"/>
                <a:ea typeface="MS UI Gothic" panose="020B0600070205080204" pitchFamily="34" charset="-128"/>
                <a:cs typeface="Arial" panose="020B0604020202020204" pitchFamily="34" charset="0"/>
              </a:rPr>
              <a:t>指標が達成されるまでクラブに報告する</a:t>
            </a:r>
          </a:p>
          <a:p>
            <a:pPr marL="285750" indent="-285750">
              <a:buFont typeface="Arial" panose="020B0604020202020204" pitchFamily="34" charset="0"/>
              <a:buChar char="•"/>
            </a:pPr>
            <a:endParaRPr lang="en-US" sz="2400" b="1" i="1" dirty="0">
              <a:solidFill>
                <a:schemeClr val="tx1">
                  <a:lumMod val="65000"/>
                  <a:lumOff val="35000"/>
                </a:schemeClr>
              </a:solidFill>
              <a:latin typeface="MS UI Gothic" panose="020B0600070205080204" pitchFamily="34" charset="-128"/>
              <a:ea typeface="MS UI Gothic" panose="020B0600070205080204" pitchFamily="34" charset="-128"/>
              <a:cs typeface="Calibri Light" panose="020F0302020204030204" pitchFamily="34" charset="0"/>
            </a:endParaRPr>
          </a:p>
          <a:p>
            <a:r>
              <a:rPr lang="ja-JP" sz="2400" b="1" i="1" dirty="0">
                <a:solidFill>
                  <a:schemeClr val="bg2"/>
                </a:solidFill>
                <a:latin typeface="MS UI Gothic" panose="020B0600070205080204" pitchFamily="34" charset="-128"/>
                <a:ea typeface="MS UI Gothic" panose="020B0600070205080204" pitchFamily="34" charset="-128"/>
                <a:cs typeface="Arial" panose="020B0604020202020204" pitchFamily="34" charset="0"/>
              </a:rPr>
              <a:t>変革</a:t>
            </a:r>
            <a:r>
              <a:rPr lang="ja-JP" altLang="en-US" sz="2400" b="1" i="1" dirty="0">
                <a:solidFill>
                  <a:schemeClr val="bg2"/>
                </a:solidFill>
                <a:latin typeface="MS UI Gothic" panose="020B0600070205080204" pitchFamily="34" charset="-128"/>
                <a:ea typeface="MS UI Gothic" panose="020B0600070205080204" pitchFamily="34" charset="-128"/>
                <a:cs typeface="Arial" panose="020B0604020202020204" pitchFamily="34" charset="0"/>
              </a:rPr>
              <a:t>の継続</a:t>
            </a:r>
            <a:endParaRPr lang="ja-JP" sz="2400" b="1" i="1" dirty="0">
              <a:solidFill>
                <a:schemeClr val="bg2"/>
              </a:solidFill>
              <a:latin typeface="MS UI Gothic" panose="020B0600070205080204" pitchFamily="34" charset="-128"/>
              <a:ea typeface="MS UI Gothic" panose="020B0600070205080204" pitchFamily="34" charset="-128"/>
              <a:cs typeface="Arial" panose="020B0604020202020204" pitchFamily="34" charset="0"/>
            </a:endParaRPr>
          </a:p>
          <a:p>
            <a:endParaRPr lang="en-US" sz="2400" b="1" i="1" dirty="0">
              <a:solidFill>
                <a:schemeClr val="bg1"/>
              </a:solidFill>
              <a:latin typeface="MS UI Gothic" panose="020B0600070205080204" pitchFamily="34" charset="-128"/>
              <a:ea typeface="MS UI Gothic" panose="020B0600070205080204" pitchFamily="34" charset="-128"/>
              <a:cs typeface="Arial" panose="020B0604020202020204" pitchFamily="34" charset="0"/>
            </a:endParaRPr>
          </a:p>
          <a:p>
            <a:pPr marL="285750" indent="-285750">
              <a:buFont typeface="Arial" panose="020B0604020202020204" pitchFamily="34" charset="0"/>
              <a:buChar char="•"/>
            </a:pPr>
            <a:r>
              <a:rPr lang="ja-JP" sz="2400" dirty="0">
                <a:solidFill>
                  <a:schemeClr val="bg1"/>
                </a:solidFill>
                <a:latin typeface="MS UI Gothic" panose="020B0600070205080204" pitchFamily="34" charset="-128"/>
                <a:ea typeface="MS UI Gothic" panose="020B0600070205080204" pitchFamily="34" charset="-128"/>
                <a:cs typeface="Arial" panose="020B0604020202020204" pitchFamily="34" charset="0"/>
              </a:rPr>
              <a:t>変革はさらなる変革を生む</a:t>
            </a:r>
          </a:p>
          <a:p>
            <a:pPr marL="285750" indent="-285750">
              <a:buFont typeface="Arial" panose="020B0604020202020204" pitchFamily="34" charset="0"/>
              <a:buChar char="•"/>
            </a:pPr>
            <a:endParaRPr lang="en-US" sz="1000" dirty="0">
              <a:solidFill>
                <a:schemeClr val="bg1"/>
              </a:solidFill>
              <a:latin typeface="MS UI Gothic" panose="020B0600070205080204" pitchFamily="34" charset="-128"/>
              <a:ea typeface="MS UI Gothic" panose="020B0600070205080204" pitchFamily="34" charset="-128"/>
              <a:cs typeface="Arial" panose="020B0604020202020204" pitchFamily="34" charset="0"/>
            </a:endParaRPr>
          </a:p>
          <a:p>
            <a:pPr marL="285750" indent="-285750">
              <a:buFont typeface="Arial" panose="020B0604020202020204" pitchFamily="34" charset="0"/>
              <a:buChar char="•"/>
            </a:pPr>
            <a:r>
              <a:rPr lang="ja-JP" sz="2400" dirty="0">
                <a:solidFill>
                  <a:schemeClr val="bg1"/>
                </a:solidFill>
                <a:latin typeface="MS UI Gothic" panose="020B0600070205080204" pitchFamily="34" charset="-128"/>
                <a:ea typeface="MS UI Gothic" panose="020B0600070205080204" pitchFamily="34" charset="-128"/>
                <a:cs typeface="Arial" panose="020B0604020202020204" pitchFamily="34" charset="0"/>
              </a:rPr>
              <a:t>新たな機会を探す</a:t>
            </a:r>
          </a:p>
        </p:txBody>
      </p:sp>
    </p:spTree>
    <p:extLst>
      <p:ext uri="{BB962C8B-B14F-4D97-AF65-F5344CB8AC3E}">
        <p14:creationId xmlns:p14="http://schemas.microsoft.com/office/powerpoint/2010/main" val="760346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43932" y="623603"/>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ja-JP" sz="3400" dirty="0">
                <a:solidFill>
                  <a:srgbClr val="00338D"/>
                </a:solidFill>
                <a:latin typeface="MS PGothic" panose="020B0600070205080204" pitchFamily="34" charset="-128"/>
                <a:ea typeface="MS PGothic" panose="020B0600070205080204" pitchFamily="34" charset="-128"/>
              </a:rPr>
              <a:t>ツールと</a:t>
            </a:r>
            <a:r>
              <a:rPr lang="ja-JP" altLang="en-US" sz="3400" dirty="0">
                <a:solidFill>
                  <a:srgbClr val="00338D"/>
                </a:solidFill>
                <a:latin typeface="MS PGothic" panose="020B0600070205080204" pitchFamily="34" charset="-128"/>
                <a:ea typeface="MS PGothic" panose="020B0600070205080204" pitchFamily="34" charset="-128"/>
              </a:rPr>
              <a:t>リソース</a:t>
            </a:r>
            <a:endParaRPr lang="ja-JP" sz="3400" dirty="0">
              <a:solidFill>
                <a:srgbClr val="00338D"/>
              </a:solidFill>
              <a:latin typeface="MS PGothic" panose="020B0600070205080204" pitchFamily="34" charset="-128"/>
              <a:ea typeface="MS PGothic" panose="020B0600070205080204" pitchFamily="34" charset="-128"/>
            </a:endParaRP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4" name="TextBox 3">
            <a:extLst>
              <a:ext uri="{FF2B5EF4-FFF2-40B4-BE49-F238E27FC236}">
                <a16:creationId xmlns:a16="http://schemas.microsoft.com/office/drawing/2014/main" id="{0A0CCE9F-579B-48C1-BB61-0A5AD3764992}"/>
              </a:ext>
            </a:extLst>
          </p:cNvPr>
          <p:cNvSpPr txBox="1"/>
          <p:nvPr/>
        </p:nvSpPr>
        <p:spPr>
          <a:xfrm>
            <a:off x="2209800" y="1661248"/>
            <a:ext cx="9372600" cy="2677656"/>
          </a:xfrm>
          <a:prstGeom prst="rect">
            <a:avLst/>
          </a:prstGeom>
          <a:noFill/>
        </p:spPr>
        <p:txBody>
          <a:bodyPr wrap="square" rtlCol="0">
            <a:spAutoFit/>
          </a:bodyPr>
          <a:lstStyle/>
          <a:p>
            <a:r>
              <a:rPr lang="ja-JP" sz="2400" dirty="0">
                <a:solidFill>
                  <a:srgbClr val="0D2240"/>
                </a:solidFill>
                <a:latin typeface="MS PGothic" panose="020B0600070205080204" pitchFamily="34" charset="-128"/>
                <a:ea typeface="MS PGothic" panose="020B0600070205080204" pitchFamily="34" charset="-128"/>
              </a:rPr>
              <a:t>ウェブサイト：</a:t>
            </a:r>
          </a:p>
          <a:p>
            <a:r>
              <a:rPr lang="ja-JP" sz="2400" dirty="0">
                <a:solidFill>
                  <a:srgbClr val="0D2240"/>
                </a:solidFill>
                <a:ea typeface="Arial"/>
                <a:cs typeface="Arial" panose="020B0604020202020204" pitchFamily="34" charset="0"/>
                <a:sym typeface="HelveticaNeueLT Std Lt"/>
                <a:hlinkClick r:id="rId3">
                  <a:extLst>
                    <a:ext uri="{A12FA001-AC4F-418D-AE19-62706E023703}">
                      <ahyp:hlinkClr xmlns:ahyp="http://schemas.microsoft.com/office/drawing/2018/hyperlinkcolor" val="tx"/>
                    </a:ext>
                  </a:extLst>
                </a:hlinkClick>
              </a:rPr>
              <a:t>https://www.lionsclubs.org/ja/resources-for-members/resource-center/improving-club-quality</a:t>
            </a:r>
            <a:r>
              <a:rPr lang="ja-JP" sz="2400" dirty="0">
                <a:solidFill>
                  <a:srgbClr val="0D2240"/>
                </a:solidFill>
                <a:ea typeface="Arial"/>
                <a:cs typeface="Arial" panose="020B0604020202020204" pitchFamily="34" charset="0"/>
                <a:sym typeface="HelveticaNeueLT Std Lt"/>
              </a:rPr>
              <a:t> </a:t>
            </a:r>
          </a:p>
          <a:p>
            <a:endParaRPr lang="en-US" sz="2400" kern="0" dirty="0">
              <a:solidFill>
                <a:srgbClr val="0D2240"/>
              </a:solidFill>
              <a:ea typeface="Arial"/>
              <a:cs typeface="Arial" panose="020B0604020202020204" pitchFamily="34" charset="0"/>
              <a:sym typeface="HelveticaNeueLT Std Lt"/>
            </a:endParaRPr>
          </a:p>
          <a:p>
            <a:r>
              <a:rPr lang="ja-JP" sz="2400" dirty="0">
                <a:solidFill>
                  <a:srgbClr val="0D2240"/>
                </a:solidFill>
                <a:cs typeface="Arial" panose="020B0604020202020204" pitchFamily="34" charset="0"/>
              </a:rPr>
              <a:t>Facebook</a:t>
            </a:r>
            <a:r>
              <a:rPr lang="ja-JP" sz="2400" dirty="0">
                <a:solidFill>
                  <a:srgbClr val="0D2240"/>
                </a:solidFill>
                <a:latin typeface="MS PGothic" panose="020B0600070205080204" pitchFamily="34" charset="-128"/>
                <a:ea typeface="MS PGothic" panose="020B0600070205080204" pitchFamily="34" charset="-128"/>
              </a:rPr>
              <a:t>グループ：</a:t>
            </a:r>
            <a:r>
              <a:rPr lang="ja-JP" sz="2400" dirty="0">
                <a:solidFill>
                  <a:srgbClr val="0D2240"/>
                </a:solidFill>
              </a:rPr>
              <a:t> </a:t>
            </a:r>
          </a:p>
          <a:p>
            <a:r>
              <a:rPr lang="ja-JP" sz="2400" dirty="0">
                <a:solidFill>
                  <a:srgbClr val="0D2240"/>
                </a:solidFill>
                <a:cs typeface="Arial" panose="020B0604020202020204" pitchFamily="34" charset="0"/>
                <a:hlinkClick r:id="rId4">
                  <a:extLst>
                    <a:ext uri="{A12FA001-AC4F-418D-AE19-62706E023703}">
                      <ahyp:hlinkClr xmlns:ahyp="http://schemas.microsoft.com/office/drawing/2018/hyperlinkcolor" val="tx"/>
                    </a:ext>
                  </a:extLst>
                </a:hlinkClick>
              </a:rPr>
              <a:t>https://www.facebook.com/groups/317754885360703/</a:t>
            </a:r>
            <a:r>
              <a:rPr lang="ja-JP" sz="2400" dirty="0">
                <a:solidFill>
                  <a:srgbClr val="0D2240"/>
                </a:solidFill>
                <a:cs typeface="Arial" panose="020B0604020202020204" pitchFamily="34" charset="0"/>
              </a:rPr>
              <a:t> </a:t>
            </a:r>
          </a:p>
          <a:p>
            <a:endParaRPr lang="en-US" sz="2400" dirty="0">
              <a:solidFill>
                <a:srgbClr val="0D2240"/>
              </a:solidFill>
            </a:endParaRPr>
          </a:p>
        </p:txBody>
      </p:sp>
      <p:sp>
        <p:nvSpPr>
          <p:cNvPr id="15" name="TextBox 14">
            <a:extLst>
              <a:ext uri="{FF2B5EF4-FFF2-40B4-BE49-F238E27FC236}">
                <a16:creationId xmlns:a16="http://schemas.microsoft.com/office/drawing/2014/main" id="{8BB6B762-3245-AAA4-9811-291E0AA4BB01}"/>
              </a:ext>
            </a:extLst>
          </p:cNvPr>
          <p:cNvSpPr txBox="1"/>
          <p:nvPr/>
        </p:nvSpPr>
        <p:spPr>
          <a:xfrm>
            <a:off x="1143000" y="6226038"/>
            <a:ext cx="2095501" cy="338554"/>
          </a:xfrm>
          <a:prstGeom prst="rect">
            <a:avLst/>
          </a:prstGeom>
          <a:solidFill>
            <a:schemeClr val="accent1"/>
          </a:solidFill>
        </p:spPr>
        <p:txBody>
          <a:bodyPr wrap="square" rtlCol="0">
            <a:spAutoFit/>
          </a:bodyPr>
          <a:lstStyle/>
          <a:p>
            <a:r>
              <a:rPr lang="ja-JP" sz="1600" dirty="0">
                <a:solidFill>
                  <a:srgbClr val="0D2240"/>
                </a:solidFill>
                <a:latin typeface="MS PGothic" panose="020B0600070205080204" pitchFamily="34" charset="-128"/>
                <a:ea typeface="MS PGothic" panose="020B0600070205080204" pitchFamily="34" charset="-128"/>
                <a:cs typeface="Arial" panose="020B0604020202020204" pitchFamily="34" charset="0"/>
              </a:rPr>
              <a:t>ウェブサイト</a:t>
            </a:r>
            <a:r>
              <a:rPr lang="ja-JP" sz="1600" dirty="0">
                <a:solidFill>
                  <a:srgbClr val="0D2240"/>
                </a:solidFill>
                <a:ea typeface="MS PGothic" panose="020B0600070205080204" pitchFamily="34" charset="-128"/>
                <a:cs typeface="Arial" panose="020B0604020202020204" pitchFamily="34" charset="0"/>
              </a:rPr>
              <a:t>QR</a:t>
            </a:r>
            <a:r>
              <a:rPr lang="ja-JP" sz="1600" dirty="0">
                <a:solidFill>
                  <a:srgbClr val="0D2240"/>
                </a:solidFill>
                <a:latin typeface="MS PGothic" panose="020B0600070205080204" pitchFamily="34" charset="-128"/>
                <a:ea typeface="MS PGothic" panose="020B0600070205080204" pitchFamily="34" charset="-128"/>
                <a:cs typeface="Arial" panose="020B0604020202020204" pitchFamily="34" charset="0"/>
              </a:rPr>
              <a:t>コード</a:t>
            </a:r>
          </a:p>
        </p:txBody>
      </p:sp>
      <p:pic>
        <p:nvPicPr>
          <p:cNvPr id="17" name="Picture 16">
            <a:extLst>
              <a:ext uri="{FF2B5EF4-FFF2-40B4-BE49-F238E27FC236}">
                <a16:creationId xmlns:a16="http://schemas.microsoft.com/office/drawing/2014/main" id="{4C6E40B5-7BDE-CA87-C86B-8FE60F2C45C6}"/>
              </a:ext>
            </a:extLst>
          </p:cNvPr>
          <p:cNvPicPr>
            <a:picLocks noChangeAspect="1"/>
          </p:cNvPicPr>
          <p:nvPr/>
        </p:nvPicPr>
        <p:blipFill>
          <a:blip r:embed="rId5"/>
          <a:stretch>
            <a:fillRect/>
          </a:stretch>
        </p:blipFill>
        <p:spPr>
          <a:xfrm>
            <a:off x="8534400" y="4217261"/>
            <a:ext cx="1710868" cy="1697236"/>
          </a:xfrm>
          <a:prstGeom prst="rect">
            <a:avLst/>
          </a:prstGeom>
        </p:spPr>
      </p:pic>
      <p:sp>
        <p:nvSpPr>
          <p:cNvPr id="18" name="TextBox 17">
            <a:extLst>
              <a:ext uri="{FF2B5EF4-FFF2-40B4-BE49-F238E27FC236}">
                <a16:creationId xmlns:a16="http://schemas.microsoft.com/office/drawing/2014/main" id="{B5D3E502-CD9F-2FD2-7D7F-C91E9011C5D2}"/>
              </a:ext>
            </a:extLst>
          </p:cNvPr>
          <p:cNvSpPr txBox="1"/>
          <p:nvPr/>
        </p:nvSpPr>
        <p:spPr>
          <a:xfrm>
            <a:off x="8458200" y="6102927"/>
            <a:ext cx="1905000" cy="584775"/>
          </a:xfrm>
          <a:prstGeom prst="rect">
            <a:avLst/>
          </a:prstGeom>
          <a:solidFill>
            <a:schemeClr val="accent1"/>
          </a:solidFill>
        </p:spPr>
        <p:txBody>
          <a:bodyPr wrap="square" rtlCol="0">
            <a:spAutoFit/>
          </a:bodyPr>
          <a:lstStyle/>
          <a:p>
            <a:r>
              <a:rPr lang="ja-JP" sz="1600" dirty="0">
                <a:solidFill>
                  <a:srgbClr val="0D2240"/>
                </a:solidFill>
                <a:ea typeface="MS PGothic" panose="020B0600070205080204" pitchFamily="34" charset="-128"/>
                <a:cs typeface="Arial" panose="020B0604020202020204" pitchFamily="34" charset="0"/>
              </a:rPr>
              <a:t>Facebook</a:t>
            </a:r>
            <a:r>
              <a:rPr lang="ja-JP" sz="1600" dirty="0">
                <a:solidFill>
                  <a:srgbClr val="0D2240"/>
                </a:solidFill>
                <a:latin typeface="MS PGothic" panose="020B0600070205080204" pitchFamily="34" charset="-128"/>
                <a:ea typeface="MS PGothic" panose="020B0600070205080204" pitchFamily="34" charset="-128"/>
                <a:cs typeface="Arial" panose="020B0604020202020204" pitchFamily="34" charset="0"/>
              </a:rPr>
              <a:t>グループ</a:t>
            </a:r>
            <a:r>
              <a:rPr lang="ja-JP" sz="1600" dirty="0">
                <a:solidFill>
                  <a:srgbClr val="0D2240"/>
                </a:solidFill>
                <a:ea typeface="MS PGothic" panose="020B0600070205080204" pitchFamily="34" charset="-128"/>
                <a:cs typeface="Arial" panose="020B0604020202020204" pitchFamily="34" charset="0"/>
              </a:rPr>
              <a:t>QR</a:t>
            </a:r>
            <a:r>
              <a:rPr lang="ja-JP" sz="1600" dirty="0">
                <a:solidFill>
                  <a:srgbClr val="0D2240"/>
                </a:solidFill>
                <a:latin typeface="MS PGothic" panose="020B0600070205080204" pitchFamily="34" charset="-128"/>
                <a:ea typeface="MS PGothic" panose="020B0600070205080204" pitchFamily="34" charset="-128"/>
                <a:cs typeface="Arial" panose="020B0604020202020204" pitchFamily="34" charset="0"/>
              </a:rPr>
              <a:t>コード</a:t>
            </a:r>
          </a:p>
        </p:txBody>
      </p:sp>
      <p:pic>
        <p:nvPicPr>
          <p:cNvPr id="3" name="Picture 2">
            <a:extLst>
              <a:ext uri="{FF2B5EF4-FFF2-40B4-BE49-F238E27FC236}">
                <a16:creationId xmlns:a16="http://schemas.microsoft.com/office/drawing/2014/main" id="{95A5D30C-FA76-D4D9-ED33-8033DA529B39}"/>
              </a:ext>
            </a:extLst>
          </p:cNvPr>
          <p:cNvPicPr>
            <a:picLocks noChangeAspect="1"/>
          </p:cNvPicPr>
          <p:nvPr/>
        </p:nvPicPr>
        <p:blipFill>
          <a:blip r:embed="rId6"/>
          <a:stretch>
            <a:fillRect/>
          </a:stretch>
        </p:blipFill>
        <p:spPr>
          <a:xfrm>
            <a:off x="1411466" y="4308051"/>
            <a:ext cx="1710869" cy="1740240"/>
          </a:xfrm>
          <a:prstGeom prst="rect">
            <a:avLst/>
          </a:prstGeom>
        </p:spPr>
      </p:pic>
    </p:spTree>
    <p:extLst>
      <p:ext uri="{BB962C8B-B14F-4D97-AF65-F5344CB8AC3E}">
        <p14:creationId xmlns:p14="http://schemas.microsoft.com/office/powerpoint/2010/main" val="804276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tLang="en-US" sz="4400" dirty="0">
                <a:latin typeface="MS PGothic" panose="020B0600070205080204" pitchFamily="34" charset="-128"/>
                <a:ea typeface="MS PGothic" panose="020B0600070205080204" pitchFamily="34" charset="-128"/>
                <a:cs typeface="Arial" charset="0"/>
              </a:rPr>
              <a:t>締めくくり</a:t>
            </a:r>
            <a:endParaRPr lang="ja-JP" sz="4400" dirty="0">
              <a:latin typeface="MS PGothic" panose="020B0600070205080204" pitchFamily="34" charset="-128"/>
              <a:ea typeface="MS PGothic" panose="020B0600070205080204" pitchFamily="34" charset="-128"/>
              <a:cs typeface="Arial" charset="0"/>
            </a:endParaRP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3200" b="0" i="1" dirty="0">
                <a:latin typeface="MS PGothic" panose="020B0600070205080204" pitchFamily="34" charset="-128"/>
                <a:ea typeface="MS PGothic" panose="020B0600070205080204" pitchFamily="34" charset="-128"/>
                <a:cs typeface="Arial" charset="0"/>
              </a:rPr>
              <a:t>グループ</a:t>
            </a:r>
            <a:r>
              <a:rPr lang="ja-JP" altLang="en-US" sz="3200" b="0" i="1" dirty="0">
                <a:latin typeface="MS PGothic" panose="020B0600070205080204" pitchFamily="34" charset="-128"/>
                <a:ea typeface="MS PGothic" panose="020B0600070205080204" pitchFamily="34" charset="-128"/>
                <a:cs typeface="Arial" charset="0"/>
              </a:rPr>
              <a:t>討論</a:t>
            </a:r>
            <a:endParaRPr lang="ja-JP" sz="3200" b="0" i="1" dirty="0">
              <a:latin typeface="MS PGothic" panose="020B0600070205080204" pitchFamily="34" charset="-128"/>
              <a:ea typeface="MS PGothic" panose="020B0600070205080204" pitchFamily="34" charset="-128"/>
              <a:cs typeface="Arial" charset="0"/>
            </a:endParaRPr>
          </a:p>
        </p:txBody>
      </p:sp>
    </p:spTree>
    <p:extLst>
      <p:ext uri="{BB962C8B-B14F-4D97-AF65-F5344CB8AC3E}">
        <p14:creationId xmlns:p14="http://schemas.microsoft.com/office/powerpoint/2010/main" val="1037168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Body Copy">
            <a:extLst>
              <a:ext uri="{FF2B5EF4-FFF2-40B4-BE49-F238E27FC236}">
                <a16:creationId xmlns:a16="http://schemas.microsoft.com/office/drawing/2014/main" id="{2DB383CD-1344-5E9A-50A2-A28E9EA82D60}"/>
              </a:ext>
            </a:extLst>
          </p:cNvPr>
          <p:cNvSpPr txBox="1">
            <a:spLocks/>
          </p:cNvSpPr>
          <p:nvPr/>
        </p:nvSpPr>
        <p:spPr>
          <a:xfrm>
            <a:off x="492628" y="3419608"/>
            <a:ext cx="5334000" cy="217497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195580">
              <a:spcBef>
                <a:spcPts val="0"/>
              </a:spcBef>
              <a:spcAft>
                <a:spcPts val="1200"/>
              </a:spcAft>
              <a:tabLst>
                <a:tab pos="144780" algn="l"/>
              </a:tabLst>
              <a:defRPr/>
            </a:pPr>
            <a:r>
              <a:rPr lang="ja-JP" sz="1800" dirty="0">
                <a:solidFill>
                  <a:schemeClr val="bg1"/>
                </a:solidFill>
                <a:latin typeface="MS PGothic" panose="020B0600070205080204" pitchFamily="34" charset="-128"/>
                <a:ea typeface="MS PGothic" panose="020B0600070205080204" pitchFamily="34" charset="-128"/>
                <a:cs typeface="Arial"/>
              </a:rPr>
              <a:t>以下の重点項目に関して基準が設けられている： </a:t>
            </a:r>
          </a:p>
          <a:p>
            <a:pPr marL="285750" marR="195580" indent="-285750">
              <a:spcBef>
                <a:spcPts val="0"/>
              </a:spcBef>
              <a:spcAft>
                <a:spcPts val="1200"/>
              </a:spcAft>
              <a:buFont typeface="Arial" panose="020B0604020202020204" pitchFamily="34" charset="0"/>
              <a:buChar char="•"/>
              <a:tabLst>
                <a:tab pos="144780" algn="l"/>
              </a:tabLst>
              <a:defRPr/>
            </a:pPr>
            <a:r>
              <a:rPr lang="ja-JP" sz="1800" dirty="0">
                <a:solidFill>
                  <a:schemeClr val="bg1"/>
                </a:solidFill>
                <a:latin typeface="MS PGothic" panose="020B0600070205080204" pitchFamily="34" charset="-128"/>
                <a:ea typeface="MS PGothic" panose="020B0600070205080204" pitchFamily="34" charset="-128"/>
                <a:cs typeface="Arial"/>
              </a:rPr>
              <a:t>会員拡大</a:t>
            </a:r>
          </a:p>
          <a:p>
            <a:pPr marL="285750" marR="195580" indent="-285750">
              <a:spcBef>
                <a:spcPts val="0"/>
              </a:spcBef>
              <a:spcAft>
                <a:spcPts val="1200"/>
              </a:spcAft>
              <a:buFont typeface="Arial" panose="020B0604020202020204" pitchFamily="34" charset="0"/>
              <a:buChar char="•"/>
              <a:tabLst>
                <a:tab pos="144780" algn="l"/>
              </a:tabLst>
              <a:defRPr/>
            </a:pPr>
            <a:r>
              <a:rPr lang="ja-JP" sz="1800" dirty="0">
                <a:solidFill>
                  <a:schemeClr val="bg1"/>
                </a:solidFill>
                <a:latin typeface="MS PGothic" panose="020B0600070205080204" pitchFamily="34" charset="-128"/>
                <a:ea typeface="MS PGothic" panose="020B0600070205080204" pitchFamily="34" charset="-128"/>
                <a:cs typeface="Arial"/>
              </a:rPr>
              <a:t>奉仕</a:t>
            </a:r>
          </a:p>
          <a:p>
            <a:pPr marL="285750" marR="195580" indent="-285750">
              <a:spcBef>
                <a:spcPts val="0"/>
              </a:spcBef>
              <a:spcAft>
                <a:spcPts val="1200"/>
              </a:spcAft>
              <a:buFont typeface="Arial" panose="020B0604020202020204" pitchFamily="34" charset="0"/>
              <a:buChar char="•"/>
              <a:tabLst>
                <a:tab pos="144780" algn="l"/>
              </a:tabLst>
              <a:defRPr/>
            </a:pPr>
            <a:r>
              <a:rPr lang="ja-JP" sz="1800" dirty="0">
                <a:solidFill>
                  <a:schemeClr val="bg1"/>
                </a:solidFill>
                <a:latin typeface="MS PGothic" panose="020B0600070205080204" pitchFamily="34" charset="-128"/>
                <a:ea typeface="MS PGothic" panose="020B0600070205080204" pitchFamily="34" charset="-128"/>
                <a:cs typeface="Arial"/>
              </a:rPr>
              <a:t>リーダーシップと組織の向上</a:t>
            </a:r>
          </a:p>
          <a:p>
            <a:pPr marL="285750" marR="195580" indent="-285750">
              <a:spcBef>
                <a:spcPts val="0"/>
              </a:spcBef>
              <a:spcAft>
                <a:spcPts val="1200"/>
              </a:spcAft>
              <a:buFont typeface="Arial" panose="020B0604020202020204" pitchFamily="34" charset="0"/>
              <a:buChar char="•"/>
              <a:tabLst>
                <a:tab pos="144780" algn="l"/>
              </a:tabLst>
              <a:defRPr/>
            </a:pPr>
            <a:r>
              <a:rPr lang="ja-JP" sz="1800" dirty="0">
                <a:solidFill>
                  <a:schemeClr val="bg1"/>
                </a:solidFill>
                <a:latin typeface="MS PGothic" panose="020B0600070205080204" pitchFamily="34" charset="-128"/>
                <a:ea typeface="MS PGothic" panose="020B0600070205080204" pitchFamily="34" charset="-128"/>
                <a:cs typeface="Arial"/>
              </a:rPr>
              <a:t>マーケティング </a:t>
            </a:r>
          </a:p>
        </p:txBody>
      </p:sp>
      <p:sp>
        <p:nvSpPr>
          <p:cNvPr id="9" name="Yellow Bar">
            <a:extLst>
              <a:ext uri="{FF2B5EF4-FFF2-40B4-BE49-F238E27FC236}">
                <a16:creationId xmlns:a16="http://schemas.microsoft.com/office/drawing/2014/main" id="{ADACD617-68A2-58B4-2D26-9BF6C5324D43}"/>
              </a:ext>
            </a:extLst>
          </p:cNvPr>
          <p:cNvSpPr/>
          <p:nvPr/>
        </p:nvSpPr>
        <p:spPr>
          <a:xfrm>
            <a:off x="762000" y="176829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0" i="0" u="none" strike="noStrike" cap="none" normalizeH="0" baseline="0" noProof="0">
                <a:ln>
                  <a:noFill/>
                </a:ln>
                <a:solidFill>
                  <a:prstClr val="white"/>
                </a:solidFill>
                <a:effectLst/>
                <a:uLnTx/>
                <a:uFillTx/>
                <a:latin typeface="Arial" charset="0"/>
                <a:ea typeface="MS Mincho"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613420" y="1077935"/>
            <a:ext cx="5862589" cy="69109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ja-JP" dirty="0">
                <a:solidFill>
                  <a:schemeClr val="bg1"/>
                </a:solidFill>
                <a:latin typeface="MS PGothic" panose="020B0600070205080204" pitchFamily="34" charset="-128"/>
                <a:ea typeface="MS PGothic" panose="020B0600070205080204" pitchFamily="34" charset="-128"/>
                <a:cs typeface="Arial"/>
              </a:rPr>
              <a:t>クラブ優秀賞</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6" name="Picture 5">
            <a:extLst>
              <a:ext uri="{FF2B5EF4-FFF2-40B4-BE49-F238E27FC236}">
                <a16:creationId xmlns:a16="http://schemas.microsoft.com/office/drawing/2014/main" id="{709DF9B1-469F-467D-4424-EF69B7CAEE98}"/>
              </a:ext>
            </a:extLst>
          </p:cNvPr>
          <p:cNvPicPr>
            <a:picLocks noChangeAspect="1"/>
          </p:cNvPicPr>
          <p:nvPr/>
        </p:nvPicPr>
        <p:blipFill>
          <a:blip r:embed="rId4"/>
          <a:stretch>
            <a:fillRect/>
          </a:stretch>
        </p:blipFill>
        <p:spPr>
          <a:xfrm>
            <a:off x="7641756" y="1567585"/>
            <a:ext cx="3086212" cy="3722829"/>
          </a:xfrm>
          <a:prstGeom prst="rect">
            <a:avLst/>
          </a:prstGeom>
        </p:spPr>
      </p:pic>
      <p:sp>
        <p:nvSpPr>
          <p:cNvPr id="7" name="Headline">
            <a:extLst>
              <a:ext uri="{FF2B5EF4-FFF2-40B4-BE49-F238E27FC236}">
                <a16:creationId xmlns:a16="http://schemas.microsoft.com/office/drawing/2014/main" id="{25B5E101-E172-B749-E3EE-EB4A4D69D1BD}"/>
              </a:ext>
            </a:extLst>
          </p:cNvPr>
          <p:cNvSpPr txBox="1">
            <a:spLocks/>
          </p:cNvSpPr>
          <p:nvPr/>
        </p:nvSpPr>
        <p:spPr>
          <a:xfrm>
            <a:off x="613419" y="2375817"/>
            <a:ext cx="5862589" cy="69109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ja-JP" sz="2800" b="0" i="1" dirty="0">
                <a:solidFill>
                  <a:schemeClr val="bg1"/>
                </a:solidFill>
                <a:latin typeface="MS PGothic" panose="020B0600070205080204" pitchFamily="34" charset="-128"/>
                <a:ea typeface="MS PGothic" panose="020B0600070205080204" pitchFamily="34" charset="-128"/>
                <a:cs typeface="Arial"/>
              </a:rPr>
              <a:t>成功へのロードマップ</a:t>
            </a:r>
          </a:p>
        </p:txBody>
      </p:sp>
      <p:sp>
        <p:nvSpPr>
          <p:cNvPr id="8" name="TextBox 7">
            <a:extLst>
              <a:ext uri="{FF2B5EF4-FFF2-40B4-BE49-F238E27FC236}">
                <a16:creationId xmlns:a16="http://schemas.microsoft.com/office/drawing/2014/main" id="{F6DD0E7E-2C8B-45B2-607F-F0D9DC4C35F6}"/>
              </a:ext>
            </a:extLst>
          </p:cNvPr>
          <p:cNvSpPr txBox="1"/>
          <p:nvPr/>
        </p:nvSpPr>
        <p:spPr>
          <a:xfrm>
            <a:off x="5666716" y="5769494"/>
            <a:ext cx="6172132" cy="923330"/>
          </a:xfrm>
          <a:prstGeom prst="rect">
            <a:avLst/>
          </a:prstGeom>
          <a:noFill/>
        </p:spPr>
        <p:txBody>
          <a:bodyPr wrap="square">
            <a:spAutoFit/>
          </a:bodyPr>
          <a:lstStyle/>
          <a:p>
            <a:r>
              <a:rPr lang="ja-JP" dirty="0">
                <a:solidFill>
                  <a:schemeClr val="accent1"/>
                </a:solidFill>
                <a:latin typeface="MS PGothic" panose="020B0600070205080204" pitchFamily="34" charset="-128"/>
                <a:ea typeface="MS PGothic" panose="020B0600070205080204" pitchFamily="34" charset="-128"/>
                <a:cs typeface="Arial" panose="020B0604020202020204" pitchFamily="34" charset="0"/>
              </a:rPr>
              <a:t>連絡先：</a:t>
            </a:r>
            <a:r>
              <a:rPr lang="ja-JP" dirty="0">
                <a:solidFill>
                  <a:schemeClr val="accent1"/>
                </a:solidFill>
                <a:cs typeface="Arial" panose="020B0604020202020204" pitchFamily="34" charset="0"/>
              </a:rPr>
              <a:t> </a:t>
            </a:r>
            <a:r>
              <a:rPr lang="en-US" altLang="ja-JP" dirty="0" err="1">
                <a:solidFill>
                  <a:schemeClr val="accent1"/>
                </a:solidFill>
                <a:cs typeface="Arial" panose="020B0604020202020204" pitchFamily="34" charset="0"/>
                <a:hlinkClick r:id="rId5">
                  <a:extLst>
                    <a:ext uri="{A12FA001-AC4F-418D-AE19-62706E023703}">
                      <ahyp:hlinkClr xmlns:ahyp="http://schemas.microsoft.com/office/drawing/2018/hyperlinkcolor" val="tx"/>
                    </a:ext>
                  </a:extLst>
                </a:hlinkClick>
              </a:rPr>
              <a:t>pacificasian</a:t>
            </a:r>
            <a:r>
              <a:rPr lang="ja-JP" dirty="0">
                <a:solidFill>
                  <a:schemeClr val="accent1"/>
                </a:solidFill>
                <a:cs typeface="Arial" panose="020B0604020202020204" pitchFamily="34" charset="0"/>
                <a:hlinkClick r:id="rId5">
                  <a:extLst>
                    <a:ext uri="{A12FA001-AC4F-418D-AE19-62706E023703}">
                      <ahyp:hlinkClr xmlns:ahyp="http://schemas.microsoft.com/office/drawing/2018/hyperlinkcolor" val="tx"/>
                    </a:ext>
                  </a:extLst>
                </a:hlinkClick>
              </a:rPr>
              <a:t>@lionsclubs.org</a:t>
            </a:r>
            <a:r>
              <a:rPr lang="ja-JP" dirty="0">
                <a:solidFill>
                  <a:schemeClr val="accent1"/>
                </a:solidFill>
                <a:cs typeface="Arial" panose="020B0604020202020204" pitchFamily="34" charset="0"/>
              </a:rPr>
              <a:t> </a:t>
            </a:r>
          </a:p>
          <a:p>
            <a:r>
              <a:rPr lang="ja-JP" dirty="0">
                <a:solidFill>
                  <a:schemeClr val="accent1"/>
                </a:solidFill>
                <a:cs typeface="Arial" panose="020B0604020202020204" pitchFamily="34" charset="0"/>
              </a:rPr>
              <a:t> </a:t>
            </a:r>
          </a:p>
          <a:p>
            <a:r>
              <a:rPr lang="ja-JP" dirty="0">
                <a:solidFill>
                  <a:schemeClr val="accent1"/>
                </a:solidFill>
                <a:latin typeface="MS PGothic" panose="020B0600070205080204" pitchFamily="34" charset="-128"/>
                <a:ea typeface="MS PGothic" panose="020B0600070205080204" pitchFamily="34" charset="-128"/>
                <a:cs typeface="Arial" panose="020B0604020202020204" pitchFamily="34" charset="0"/>
              </a:rPr>
              <a:t>ウェブサイト：  </a:t>
            </a:r>
            <a:r>
              <a:rPr lang="ja-JP" dirty="0">
                <a:solidFill>
                  <a:schemeClr val="accent1"/>
                </a:solidFill>
                <a:effectLst/>
                <a:ea typeface="Calibri" panose="020F0502020204030204" pitchFamily="34" charset="0"/>
                <a:cs typeface="Arial" panose="020B0604020202020204" pitchFamily="34" charset="0"/>
              </a:rPr>
              <a:t>lionsclubs.org/ja/ClubExcellenceAward</a:t>
            </a:r>
          </a:p>
        </p:txBody>
      </p:sp>
    </p:spTree>
    <p:extLst>
      <p:ext uri="{BB962C8B-B14F-4D97-AF65-F5344CB8AC3E}">
        <p14:creationId xmlns:p14="http://schemas.microsoft.com/office/powerpoint/2010/main" val="119233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human face, person, person, collage&#10;&#10;Description automatically generated">
            <a:extLst>
              <a:ext uri="{FF2B5EF4-FFF2-40B4-BE49-F238E27FC236}">
                <a16:creationId xmlns:a16="http://schemas.microsoft.com/office/drawing/2014/main" id="{EE1EB72F-2309-BCAF-1C08-E802D685C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9" name="Background - Overlay">
            <a:extLst>
              <a:ext uri="{FF2B5EF4-FFF2-40B4-BE49-F238E27FC236}">
                <a16:creationId xmlns:a16="http://schemas.microsoft.com/office/drawing/2014/main" id="{8CC60AFD-58DF-E6B5-4E65-6C116BFB4189}"/>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pic>
        <p:nvPicPr>
          <p:cNvPr id="5" name="Picture 4" descr="lionlogo_white.eps">
            <a:extLst>
              <a:ext uri="{FF2B5EF4-FFF2-40B4-BE49-F238E27FC236}">
                <a16:creationId xmlns:a16="http://schemas.microsoft.com/office/drawing/2014/main" id="{96E4C017-D504-4266-BD3D-D61DA60B16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1828800"/>
            <a:ext cx="1204464" cy="1174956"/>
          </a:xfrm>
          <a:prstGeom prst="rect">
            <a:avLst/>
          </a:prstGeom>
        </p:spPr>
      </p:pic>
      <p:sp>
        <p:nvSpPr>
          <p:cNvPr id="6" name="Title 1">
            <a:extLst>
              <a:ext uri="{FF2B5EF4-FFF2-40B4-BE49-F238E27FC236}">
                <a16:creationId xmlns:a16="http://schemas.microsoft.com/office/drawing/2014/main" id="{BE5CE7D0-AE24-51D1-E0D3-63022C87CC56}"/>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ja-JP" sz="4800" b="1" dirty="0">
                <a:solidFill>
                  <a:schemeClr val="bg1"/>
                </a:solidFill>
                <a:latin typeface="MS PGothic" panose="020B0600070205080204" pitchFamily="34" charset="-128"/>
                <a:ea typeface="MS PGothic" panose="020B0600070205080204" pitchFamily="34" charset="-128"/>
                <a:cs typeface="Helvetica Neue" charset="0"/>
              </a:rPr>
              <a:t>ありがとうございました</a:t>
            </a:r>
          </a:p>
        </p:txBody>
      </p:sp>
      <p:sp>
        <p:nvSpPr>
          <p:cNvPr id="7" name="Rectangle 6">
            <a:extLst>
              <a:ext uri="{FF2B5EF4-FFF2-40B4-BE49-F238E27FC236}">
                <a16:creationId xmlns:a16="http://schemas.microsoft.com/office/drawing/2014/main" id="{A59A182A-F7C9-2D50-1338-065060B5634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8" name="TextBox 7">
            <a:extLst>
              <a:ext uri="{FF2B5EF4-FFF2-40B4-BE49-F238E27FC236}">
                <a16:creationId xmlns:a16="http://schemas.microsoft.com/office/drawing/2014/main" id="{DCEF54F2-6210-10BA-9007-D2166429BE17}"/>
              </a:ext>
            </a:extLst>
          </p:cNvPr>
          <p:cNvSpPr txBox="1"/>
          <p:nvPr/>
        </p:nvSpPr>
        <p:spPr>
          <a:xfrm>
            <a:off x="4404334" y="6248400"/>
            <a:ext cx="3399810" cy="338554"/>
          </a:xfrm>
          <a:prstGeom prst="rect">
            <a:avLst/>
          </a:prstGeom>
          <a:noFill/>
        </p:spPr>
        <p:txBody>
          <a:bodyPr wrap="square" rtlCol="0">
            <a:spAutoFit/>
          </a:bodyPr>
          <a:lstStyle/>
          <a:p>
            <a:pPr algn="ctr"/>
            <a:r>
              <a:rPr lang="ja-JP" sz="1600" b="1">
                <a:solidFill>
                  <a:schemeClr val="bg1"/>
                </a:solidFill>
              </a:rPr>
              <a:t>© 2022 Lions International</a:t>
            </a:r>
          </a:p>
        </p:txBody>
      </p:sp>
    </p:spTree>
    <p:extLst>
      <p:ext uri="{BB962C8B-B14F-4D97-AF65-F5344CB8AC3E}">
        <p14:creationId xmlns:p14="http://schemas.microsoft.com/office/powerpoint/2010/main" val="2219868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4400" dirty="0">
                <a:latin typeface="MS PGothic" panose="020B0600070205080204" pitchFamily="34" charset="-128"/>
                <a:ea typeface="MS PGothic" panose="020B0600070205080204" pitchFamily="34" charset="-128"/>
                <a:cs typeface="Arial" charset="0"/>
              </a:rPr>
              <a:t>ステップ1 </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6892886"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3200" b="0" i="1" dirty="0">
                <a:latin typeface="MS PGothic" panose="020B0600070205080204" pitchFamily="34" charset="-128"/>
                <a:ea typeface="MS PGothic" panose="020B0600070205080204" pitchFamily="34" charset="-128"/>
                <a:cs typeface="Arial" charset="0"/>
              </a:rPr>
              <a:t>プロセスを理解する</a:t>
            </a:r>
          </a:p>
          <a:p>
            <a:r>
              <a:rPr lang="ja-JP" sz="2400" b="0" i="1" dirty="0">
                <a:latin typeface="MS PGothic" panose="020B0600070205080204" pitchFamily="34" charset="-128"/>
                <a:ea typeface="MS PGothic" panose="020B0600070205080204" pitchFamily="34" charset="-128"/>
                <a:cs typeface="Arial" charset="0"/>
              </a:rPr>
              <a:t>変革のプロセスはより良い方法で物事を行うためのプロセス！</a:t>
            </a:r>
          </a:p>
        </p:txBody>
      </p:sp>
    </p:spTree>
    <p:extLst>
      <p:ext uri="{BB962C8B-B14F-4D97-AF65-F5344CB8AC3E}">
        <p14:creationId xmlns:p14="http://schemas.microsoft.com/office/powerpoint/2010/main" val="3388350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4400" dirty="0">
                <a:latin typeface="MS PGothic" panose="020B0600070205080204" pitchFamily="34" charset="-128"/>
                <a:ea typeface="MS PGothic" panose="020B0600070205080204" pitchFamily="34" charset="-128"/>
                <a:cs typeface="Arial" charset="0"/>
              </a:rPr>
              <a:t>ステップ2</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3200" b="0" i="1" dirty="0">
                <a:latin typeface="MS PGothic" panose="020B0600070205080204" pitchFamily="34" charset="-128"/>
                <a:ea typeface="MS PGothic" panose="020B0600070205080204" pitchFamily="34" charset="-128"/>
                <a:cs typeface="Arial" charset="0"/>
              </a:rPr>
              <a:t>変革の必要性を見極める</a:t>
            </a:r>
          </a:p>
          <a:p>
            <a:r>
              <a:rPr lang="ja-JP" sz="2400" b="0" i="1" dirty="0">
                <a:latin typeface="MS PGothic" panose="020B0600070205080204" pitchFamily="34" charset="-128"/>
                <a:ea typeface="MS PGothic" panose="020B0600070205080204" pitchFamily="34" charset="-128"/>
                <a:cs typeface="Arial" charset="0"/>
              </a:rPr>
              <a:t>４つの重点項目について状況を評価する</a:t>
            </a:r>
          </a:p>
        </p:txBody>
      </p:sp>
    </p:spTree>
    <p:extLst>
      <p:ext uri="{BB962C8B-B14F-4D97-AF65-F5344CB8AC3E}">
        <p14:creationId xmlns:p14="http://schemas.microsoft.com/office/powerpoint/2010/main" val="3086097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0" i="0" u="none" strike="noStrike" cap="none" normalizeH="0" baseline="0" noProof="0">
                <a:ln>
                  <a:noFill/>
                </a:ln>
                <a:solidFill>
                  <a:prstClr val="white"/>
                </a:solidFill>
                <a:effectLst/>
                <a:uLnTx/>
                <a:uFillTx/>
                <a:latin typeface="Arial" charset="0"/>
                <a:ea typeface="MS Mincho"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1064265"/>
            <a:ext cx="4771303" cy="114512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ja-JP" b="1" dirty="0">
                <a:solidFill>
                  <a:schemeClr val="bg1"/>
                </a:solidFill>
                <a:latin typeface="MS PGothic" panose="020B0600070205080204" pitchFamily="34" charset="-128"/>
                <a:ea typeface="MS PGothic" panose="020B0600070205080204" pitchFamily="34" charset="-128"/>
                <a:cs typeface="Arial"/>
              </a:rPr>
              <a:t>評価1</a:t>
            </a:r>
            <a:endParaRPr lang="en-US" altLang="ja-JP" b="1" dirty="0">
              <a:solidFill>
                <a:schemeClr val="bg1"/>
              </a:solidFill>
              <a:latin typeface="MS PGothic" panose="020B0600070205080204" pitchFamily="34" charset="-128"/>
              <a:ea typeface="MS PGothic" panose="020B0600070205080204" pitchFamily="34" charset="-128"/>
              <a:cs typeface="Arial"/>
            </a:endParaRPr>
          </a:p>
          <a:p>
            <a:pPr lvl="0">
              <a:lnSpc>
                <a:spcPct val="100000"/>
              </a:lnSpc>
              <a:defRPr/>
            </a:pPr>
            <a:r>
              <a:rPr lang="ja-JP" sz="2000" b="0" i="1" dirty="0">
                <a:solidFill>
                  <a:schemeClr val="bg1"/>
                </a:solidFill>
                <a:latin typeface="MS PGothic" panose="020B0600070205080204" pitchFamily="34" charset="-128"/>
                <a:ea typeface="MS PGothic" panose="020B0600070205080204" pitchFamily="34" charset="-128"/>
                <a:cs typeface="Arial"/>
              </a:rPr>
              <a:t>新会員を加えてクラブを若返らせる</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2244525" cy="369332"/>
          </a:xfrm>
          <a:prstGeom prst="rect">
            <a:avLst/>
          </a:prstGeom>
        </p:spPr>
        <p:txBody>
          <a:bodyPr wrap="none">
            <a:spAutoFit/>
          </a:bodyPr>
          <a:lstStyle/>
          <a:p>
            <a:pPr lvl="0">
              <a:spcBef>
                <a:spcPts val="0"/>
              </a:spcBef>
              <a:spcAft>
                <a:spcPts val="1200"/>
              </a:spcAft>
              <a:defRPr/>
            </a:pPr>
            <a:r>
              <a:rPr lang="ja-JP" b="1" i="1" dirty="0">
                <a:solidFill>
                  <a:srgbClr val="EBB700"/>
                </a:solidFill>
                <a:latin typeface="MS PGothic" panose="020B0600070205080204" pitchFamily="34" charset="-128"/>
                <a:ea typeface="MS PGothic" panose="020B0600070205080204" pitchFamily="34" charset="-128"/>
                <a:cs typeface="Arial"/>
              </a:rPr>
              <a:t>2ページの評価を行う</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6" name="Picture 5">
            <a:extLst>
              <a:ext uri="{FF2B5EF4-FFF2-40B4-BE49-F238E27FC236}">
                <a16:creationId xmlns:a16="http://schemas.microsoft.com/office/drawing/2014/main" id="{41FFAD00-3FC2-ABFE-A312-424D535C9374}"/>
              </a:ext>
            </a:extLst>
          </p:cNvPr>
          <p:cNvPicPr>
            <a:picLocks noChangeAspect="1"/>
          </p:cNvPicPr>
          <p:nvPr/>
        </p:nvPicPr>
        <p:blipFill rotWithShape="1">
          <a:blip r:embed="rId4">
            <a:extLst>
              <a:ext uri="{28A0092B-C50C-407E-A947-70E740481C1C}">
                <a14:useLocalDpi xmlns:a14="http://schemas.microsoft.com/office/drawing/2010/main" val="0"/>
              </a:ext>
            </a:extLst>
          </a:blip>
          <a:srcRect l="10794" r="6451"/>
          <a:stretch/>
        </p:blipFill>
        <p:spPr>
          <a:xfrm>
            <a:off x="7086600" y="2514600"/>
            <a:ext cx="4771303" cy="3215444"/>
          </a:xfrm>
          <a:prstGeom prst="rect">
            <a:avLst/>
          </a:prstGeom>
          <a:ln>
            <a:noFill/>
          </a:ln>
          <a:effectLst>
            <a:outerShdw blurRad="292100" dist="139700" dir="2700000" algn="tl" rotWithShape="0">
              <a:srgbClr val="333333">
                <a:alpha val="65000"/>
              </a:srgbClr>
            </a:outerShdw>
          </a:effectLst>
        </p:spPr>
      </p:pic>
      <p:sp>
        <p:nvSpPr>
          <p:cNvPr id="7" name="Content Placeholder 6">
            <a:extLst>
              <a:ext uri="{FF2B5EF4-FFF2-40B4-BE49-F238E27FC236}">
                <a16:creationId xmlns:a16="http://schemas.microsoft.com/office/drawing/2014/main" id="{BAFCB0EB-B07C-EB27-7CCA-AC12120CB968}"/>
              </a:ext>
            </a:extLst>
          </p:cNvPr>
          <p:cNvSpPr txBox="1">
            <a:spLocks/>
          </p:cNvSpPr>
          <p:nvPr/>
        </p:nvSpPr>
        <p:spPr bwMode="auto">
          <a:xfrm>
            <a:off x="897558" y="3490815"/>
            <a:ext cx="5486400" cy="2909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600" dirty="0">
                <a:solidFill>
                  <a:schemeClr val="bg1"/>
                </a:solidFill>
                <a:latin typeface="MS PGothic" panose="020B0600070205080204" pitchFamily="34" charset="-128"/>
                <a:ea typeface="MS PGothic" panose="020B0600070205080204" pitchFamily="34" charset="-128"/>
                <a:cs typeface="Arial" panose="020B0604020202020204" pitchFamily="34" charset="0"/>
              </a:rPr>
              <a:t>クラブは事業の推進に手を貸してもらえる地域社会のリーダーを勧誘している</a:t>
            </a:r>
          </a:p>
          <a:p>
            <a:endParaRPr lang="en-US" sz="1600"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r>
              <a:rPr lang="ja-JP" sz="1600" dirty="0">
                <a:solidFill>
                  <a:schemeClr val="bg1"/>
                </a:solidFill>
                <a:latin typeface="MS PGothic" panose="020B0600070205080204" pitchFamily="34" charset="-128"/>
                <a:ea typeface="MS PGothic" panose="020B0600070205080204" pitchFamily="34" charset="-128"/>
                <a:cs typeface="Arial" panose="020B0604020202020204" pitchFamily="34" charset="0"/>
              </a:rPr>
              <a:t>クラブは積極的に会員候補者を探し、その勧誘に成功している</a:t>
            </a:r>
          </a:p>
          <a:p>
            <a:endParaRPr lang="en-US" sz="1600"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r>
              <a:rPr lang="ja-JP" sz="1600" dirty="0">
                <a:solidFill>
                  <a:schemeClr val="bg1"/>
                </a:solidFill>
                <a:latin typeface="MS PGothic" panose="020B0600070205080204" pitchFamily="34" charset="-128"/>
                <a:ea typeface="MS PGothic" panose="020B0600070205080204" pitchFamily="34" charset="-128"/>
                <a:cs typeface="Arial" panose="020B0604020202020204" pitchFamily="34" charset="0"/>
              </a:rPr>
              <a:t>勧誘の</a:t>
            </a:r>
            <a:r>
              <a:rPr lang="ja-JP" altLang="en-US" sz="1600" dirty="0">
                <a:solidFill>
                  <a:schemeClr val="bg1"/>
                </a:solidFill>
                <a:latin typeface="MS PGothic" panose="020B0600070205080204" pitchFamily="34" charset="-128"/>
                <a:ea typeface="MS PGothic" panose="020B0600070205080204" pitchFamily="34" charset="-128"/>
                <a:cs typeface="Arial" panose="020B0604020202020204" pitchFamily="34" charset="0"/>
              </a:rPr>
              <a:t>取り組み</a:t>
            </a:r>
            <a:r>
              <a:rPr lang="ja-JP" sz="1600" dirty="0">
                <a:solidFill>
                  <a:schemeClr val="bg1"/>
                </a:solidFill>
                <a:latin typeface="MS PGothic" panose="020B0600070205080204" pitchFamily="34" charset="-128"/>
                <a:ea typeface="MS PGothic" panose="020B0600070205080204" pitchFamily="34" charset="-128"/>
                <a:cs typeface="Arial" panose="020B0604020202020204" pitchFamily="34" charset="0"/>
              </a:rPr>
              <a:t>が認められ、支援されている </a:t>
            </a:r>
          </a:p>
          <a:p>
            <a:pPr marL="0" indent="0">
              <a:buNone/>
            </a:pPr>
            <a:endParaRPr lang="en-US" sz="1600"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r>
              <a:rPr lang="ja-JP" sz="1600" dirty="0">
                <a:solidFill>
                  <a:schemeClr val="bg1"/>
                </a:solidFill>
                <a:latin typeface="MS PGothic" panose="020B0600070205080204" pitchFamily="34" charset="-128"/>
                <a:ea typeface="MS PGothic" panose="020B0600070205080204" pitchFamily="34" charset="-128"/>
                <a:cs typeface="Arial" panose="020B0604020202020204" pitchFamily="34" charset="0"/>
              </a:rPr>
              <a:t>新会員は興味深く有益なオリエンテーションを受けている </a:t>
            </a:r>
          </a:p>
          <a:p>
            <a:pPr marL="0" indent="0">
              <a:buNone/>
            </a:pPr>
            <a:endParaRPr lang="en-US" sz="2000" kern="0" dirty="0">
              <a:solidFill>
                <a:schemeClr val="bg1"/>
              </a:solidFill>
              <a:latin typeface="MS PGothic" panose="020B0600070205080204" pitchFamily="34" charset="-128"/>
              <a:ea typeface="MS PGothic" panose="020B0600070205080204" pitchFamily="34" charset="-128"/>
              <a:cs typeface="Arial" charset="0"/>
            </a:endParaRPr>
          </a:p>
          <a:p>
            <a:pPr marL="0" indent="0">
              <a:buNone/>
            </a:pPr>
            <a:endParaRPr lang="en-US" sz="2000" kern="0" dirty="0">
              <a:solidFill>
                <a:schemeClr val="bg1"/>
              </a:solidFill>
              <a:latin typeface="MS PGothic" panose="020B0600070205080204" pitchFamily="34" charset="-128"/>
              <a:ea typeface="MS PGothic" panose="020B0600070205080204" pitchFamily="34" charset="-128"/>
              <a:cs typeface="Arial" charset="0"/>
            </a:endParaRPr>
          </a:p>
        </p:txBody>
      </p:sp>
    </p:spTree>
    <p:extLst>
      <p:ext uri="{BB962C8B-B14F-4D97-AF65-F5344CB8AC3E}">
        <p14:creationId xmlns:p14="http://schemas.microsoft.com/office/powerpoint/2010/main" val="1556696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0" i="0" u="none" strike="noStrike" cap="none" normalizeH="0" baseline="0" noProof="0">
                <a:ln>
                  <a:noFill/>
                </a:ln>
                <a:solidFill>
                  <a:prstClr val="white"/>
                </a:solidFill>
                <a:effectLst/>
                <a:uLnTx/>
                <a:uFillTx/>
                <a:latin typeface="Arial" charset="0"/>
                <a:ea typeface="MS Mincho"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930509" y="1054690"/>
            <a:ext cx="4771303" cy="114512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ja-JP" b="1" dirty="0">
                <a:solidFill>
                  <a:schemeClr val="bg1"/>
                </a:solidFill>
                <a:latin typeface="MS PGothic" panose="020B0600070205080204" pitchFamily="34" charset="-128"/>
                <a:ea typeface="MS PGothic" panose="020B0600070205080204" pitchFamily="34" charset="-128"/>
                <a:cs typeface="Arial"/>
              </a:rPr>
              <a:t>評価1</a:t>
            </a:r>
            <a:endParaRPr lang="en-US" altLang="ja-JP" b="1" dirty="0">
              <a:solidFill>
                <a:schemeClr val="bg1"/>
              </a:solidFill>
              <a:latin typeface="MS PGothic" panose="020B0600070205080204" pitchFamily="34" charset="-128"/>
              <a:ea typeface="MS PGothic" panose="020B0600070205080204" pitchFamily="34" charset="-128"/>
              <a:cs typeface="Arial"/>
            </a:endParaRPr>
          </a:p>
          <a:p>
            <a:pPr lvl="0">
              <a:lnSpc>
                <a:spcPct val="100000"/>
              </a:lnSpc>
              <a:defRPr/>
            </a:pPr>
            <a:r>
              <a:rPr lang="ja-JP" sz="2000" b="0" i="1" dirty="0">
                <a:solidFill>
                  <a:schemeClr val="bg1"/>
                </a:solidFill>
                <a:latin typeface="MS PGothic" panose="020B0600070205080204" pitchFamily="34" charset="-128"/>
                <a:ea typeface="MS PGothic" panose="020B0600070205080204" pitchFamily="34" charset="-128"/>
                <a:cs typeface="Arial"/>
              </a:rPr>
              <a:t>新会員を加えてクラブを若返らせる</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4161717" cy="369332"/>
          </a:xfrm>
          <a:prstGeom prst="rect">
            <a:avLst/>
          </a:prstGeom>
        </p:spPr>
        <p:txBody>
          <a:bodyPr wrap="none">
            <a:spAutoFit/>
          </a:bodyPr>
          <a:lstStyle/>
          <a:p>
            <a:pPr lvl="0">
              <a:spcBef>
                <a:spcPts val="0"/>
              </a:spcBef>
              <a:spcAft>
                <a:spcPts val="1200"/>
              </a:spcAft>
              <a:defRPr/>
            </a:pPr>
            <a:r>
              <a:rPr lang="ja-JP" b="1" i="1" dirty="0">
                <a:solidFill>
                  <a:srgbClr val="EBB700"/>
                </a:solidFill>
                <a:latin typeface="MS PGothic" panose="020B0600070205080204" pitchFamily="34" charset="-128"/>
                <a:ea typeface="MS PGothic" panose="020B0600070205080204" pitchFamily="34" charset="-128"/>
                <a:cs typeface="Arial"/>
              </a:rPr>
              <a:t>3ページのクラブ会員に関する評価を行う</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Content Placeholder 6">
            <a:extLst>
              <a:ext uri="{FF2B5EF4-FFF2-40B4-BE49-F238E27FC236}">
                <a16:creationId xmlns:a16="http://schemas.microsoft.com/office/drawing/2014/main" id="{B4EEEB2E-78AF-D5AA-35DA-8B2050A9B90C}"/>
              </a:ext>
            </a:extLst>
          </p:cNvPr>
          <p:cNvSpPr txBox="1">
            <a:spLocks/>
          </p:cNvSpPr>
          <p:nvPr/>
        </p:nvSpPr>
        <p:spPr bwMode="auto">
          <a:xfrm>
            <a:off x="412049" y="3931920"/>
            <a:ext cx="112014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600" dirty="0">
                <a:solidFill>
                  <a:schemeClr val="bg1"/>
                </a:solidFill>
                <a:latin typeface="MS PGothic" panose="020B0600070205080204" pitchFamily="34" charset="-128"/>
                <a:ea typeface="MS PGothic" panose="020B0600070205080204" pitchFamily="34" charset="-128"/>
                <a:cs typeface="Arial" panose="020B0604020202020204" pitchFamily="34" charset="0"/>
              </a:rPr>
              <a:t>どのような行動を起こせば、会員を勧誘できるでしょうか？ </a:t>
            </a:r>
          </a:p>
          <a:p>
            <a:pPr marL="0" indent="0">
              <a:buNone/>
            </a:pPr>
            <a:endParaRPr lang="en-US" sz="1600"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r>
              <a:rPr lang="ja-JP" sz="1600" dirty="0">
                <a:solidFill>
                  <a:schemeClr val="bg1"/>
                </a:solidFill>
                <a:latin typeface="MS PGothic" panose="020B0600070205080204" pitchFamily="34" charset="-128"/>
                <a:ea typeface="MS PGothic" panose="020B0600070205080204" pitchFamily="34" charset="-128"/>
                <a:cs typeface="Arial" panose="020B0604020202020204" pitchFamily="34" charset="0"/>
              </a:rPr>
              <a:t>クラブはどうすれば会員の関心を維持し、アクティビティに参加させ続けることができるでしょうか？ </a:t>
            </a:r>
          </a:p>
          <a:p>
            <a:pPr marL="0" indent="0">
              <a:buNone/>
            </a:pPr>
            <a:endParaRPr lang="en-US" sz="1600"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r>
              <a:rPr lang="ja-JP" sz="1600" dirty="0">
                <a:solidFill>
                  <a:schemeClr val="bg1"/>
                </a:solidFill>
                <a:latin typeface="MS PGothic" panose="020B0600070205080204" pitchFamily="34" charset="-128"/>
                <a:ea typeface="MS PGothic" panose="020B0600070205080204" pitchFamily="34" charset="-128"/>
                <a:cs typeface="Arial" panose="020B0604020202020204" pitchFamily="34" charset="0"/>
              </a:rPr>
              <a:t>クラブを去った会員について考えてみてください。どのようにやり方を変えていれば、彼らは積極的で熱心な会員であり続けてくれたでしょうか？ </a:t>
            </a:r>
          </a:p>
        </p:txBody>
      </p:sp>
    </p:spTree>
    <p:extLst>
      <p:ext uri="{BB962C8B-B14F-4D97-AF65-F5344CB8AC3E}">
        <p14:creationId xmlns:p14="http://schemas.microsoft.com/office/powerpoint/2010/main" val="3548695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52400" y="550843"/>
            <a:ext cx="11658600" cy="668358"/>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ja-JP" sz="3600" dirty="0">
                <a:solidFill>
                  <a:srgbClr val="00338D"/>
                </a:solidFill>
                <a:latin typeface="MS PGothic" panose="020B0600070205080204" pitchFamily="34" charset="-128"/>
                <a:ea typeface="MS PGothic" panose="020B0600070205080204" pitchFamily="34" charset="-128"/>
              </a:rPr>
              <a:t>リソース：新会員を加えてクラブを若返らせる</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2" name="Picture 1">
            <a:extLst>
              <a:ext uri="{FF2B5EF4-FFF2-40B4-BE49-F238E27FC236}">
                <a16:creationId xmlns:a16="http://schemas.microsoft.com/office/drawing/2014/main" id="{39F99FAD-32CC-7E16-9B94-94E164EF5712}"/>
              </a:ext>
            </a:extLst>
          </p:cNvPr>
          <p:cNvPicPr>
            <a:picLocks noChangeAspect="1"/>
          </p:cNvPicPr>
          <p:nvPr/>
        </p:nvPicPr>
        <p:blipFill>
          <a:blip r:embed="rId3"/>
          <a:stretch>
            <a:fillRect/>
          </a:stretch>
        </p:blipFill>
        <p:spPr>
          <a:xfrm>
            <a:off x="416242" y="1780389"/>
            <a:ext cx="3310145" cy="4218511"/>
          </a:xfrm>
          <a:prstGeom prst="rect">
            <a:avLst/>
          </a:prstGeom>
          <a:effectLst>
            <a:outerShdw blurRad="63500" sx="102000" sy="102000" algn="ctr" rotWithShape="0">
              <a:srgbClr val="0D2240">
                <a:alpha val="40000"/>
              </a:srgbClr>
            </a:outerShdw>
          </a:effectLst>
        </p:spPr>
      </p:pic>
      <p:pic>
        <p:nvPicPr>
          <p:cNvPr id="3" name="Picture 2">
            <a:extLst>
              <a:ext uri="{FF2B5EF4-FFF2-40B4-BE49-F238E27FC236}">
                <a16:creationId xmlns:a16="http://schemas.microsoft.com/office/drawing/2014/main" id="{2772CF14-9702-C62E-51E1-EE4912583D63}"/>
              </a:ext>
            </a:extLst>
          </p:cNvPr>
          <p:cNvPicPr>
            <a:picLocks noChangeAspect="1"/>
          </p:cNvPicPr>
          <p:nvPr/>
        </p:nvPicPr>
        <p:blipFill>
          <a:blip r:embed="rId4"/>
          <a:stretch>
            <a:fillRect/>
          </a:stretch>
        </p:blipFill>
        <p:spPr>
          <a:xfrm>
            <a:off x="4224545" y="1780389"/>
            <a:ext cx="3310145" cy="4298591"/>
          </a:xfrm>
          <a:prstGeom prst="rect">
            <a:avLst/>
          </a:prstGeom>
          <a:effectLst>
            <a:outerShdw blurRad="63500" sx="102000" sy="102000" algn="ctr" rotWithShape="0">
              <a:srgbClr val="0D2240">
                <a:alpha val="40000"/>
              </a:srgbClr>
            </a:outerShdw>
          </a:effectLst>
        </p:spPr>
      </p:pic>
      <p:pic>
        <p:nvPicPr>
          <p:cNvPr id="4" name="Picture 3">
            <a:extLst>
              <a:ext uri="{FF2B5EF4-FFF2-40B4-BE49-F238E27FC236}">
                <a16:creationId xmlns:a16="http://schemas.microsoft.com/office/drawing/2014/main" id="{881907CB-C55A-4D32-17AE-D832BF487771}"/>
              </a:ext>
            </a:extLst>
          </p:cNvPr>
          <p:cNvPicPr>
            <a:picLocks noChangeAspect="1"/>
          </p:cNvPicPr>
          <p:nvPr/>
        </p:nvPicPr>
        <p:blipFill>
          <a:blip r:embed="rId5"/>
          <a:stretch>
            <a:fillRect/>
          </a:stretch>
        </p:blipFill>
        <p:spPr>
          <a:xfrm>
            <a:off x="8230945" y="1780389"/>
            <a:ext cx="3360508" cy="4408409"/>
          </a:xfrm>
          <a:prstGeom prst="rect">
            <a:avLst/>
          </a:prstGeom>
          <a:effectLst>
            <a:outerShdw blurRad="63500" sx="102000" sy="102000" algn="ctr" rotWithShape="0">
              <a:srgbClr val="0D2240">
                <a:alpha val="40000"/>
              </a:srgbClr>
            </a:outerShdw>
          </a:effectLst>
        </p:spPr>
      </p:pic>
    </p:spTree>
    <p:extLst>
      <p:ext uri="{BB962C8B-B14F-4D97-AF65-F5344CB8AC3E}">
        <p14:creationId xmlns:p14="http://schemas.microsoft.com/office/powerpoint/2010/main" val="2634593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0" i="0" u="none" strike="noStrike" cap="none" normalizeH="0" baseline="0" noProof="0">
                <a:ln>
                  <a:noFill/>
                </a:ln>
                <a:solidFill>
                  <a:prstClr val="white"/>
                </a:solidFill>
                <a:effectLst/>
                <a:uLnTx/>
                <a:uFillTx/>
                <a:latin typeface="Arial" charset="0"/>
                <a:ea typeface="MS Mincho"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39966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ja-JP" dirty="0">
                <a:solidFill>
                  <a:schemeClr val="bg1"/>
                </a:solidFill>
                <a:latin typeface="MS PGothic" panose="020B0600070205080204" pitchFamily="34" charset="-128"/>
                <a:ea typeface="MS PGothic" panose="020B0600070205080204" pitchFamily="34" charset="-128"/>
                <a:cs typeface="Arial"/>
              </a:rPr>
              <a:t>評価2</a:t>
            </a:r>
            <a:br>
              <a:rPr lang="ja-JP" sz="2400" dirty="0">
                <a:solidFill>
                  <a:schemeClr val="bg1"/>
                </a:solidFill>
                <a:latin typeface="MS PGothic" panose="020B0600070205080204" pitchFamily="34" charset="-128"/>
                <a:ea typeface="MS PGothic" panose="020B0600070205080204" pitchFamily="34" charset="-128"/>
                <a:cs typeface="Arial"/>
              </a:rPr>
            </a:br>
            <a:r>
              <a:rPr lang="ja-JP" sz="2000" b="0" i="1" dirty="0">
                <a:solidFill>
                  <a:schemeClr val="bg1"/>
                </a:solidFill>
                <a:latin typeface="MS PGothic" panose="020B0600070205080204" pitchFamily="34" charset="-128"/>
                <a:ea typeface="MS PGothic" panose="020B0600070205080204" pitchFamily="34" charset="-128"/>
                <a:cs typeface="Arial"/>
              </a:rPr>
              <a:t>新たな奉仕の機会によって </a:t>
            </a:r>
          </a:p>
          <a:p>
            <a:pPr lvl="0">
              <a:lnSpc>
                <a:spcPct val="100000"/>
              </a:lnSpc>
              <a:defRPr/>
            </a:pPr>
            <a:r>
              <a:rPr lang="ja-JP" sz="2000" b="0" i="1" dirty="0">
                <a:solidFill>
                  <a:schemeClr val="bg1"/>
                </a:solidFill>
                <a:latin typeface="MS PGothic" panose="020B0600070205080204" pitchFamily="34" charset="-128"/>
                <a:ea typeface="MS PGothic" panose="020B0600070205080204" pitchFamily="34" charset="-128"/>
                <a:cs typeface="Arial"/>
              </a:rPr>
              <a:t>クラブの活性化を図る </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2244525" cy="369332"/>
          </a:xfrm>
          <a:prstGeom prst="rect">
            <a:avLst/>
          </a:prstGeom>
        </p:spPr>
        <p:txBody>
          <a:bodyPr wrap="none">
            <a:spAutoFit/>
          </a:bodyPr>
          <a:lstStyle/>
          <a:p>
            <a:pPr lvl="0">
              <a:spcBef>
                <a:spcPts val="0"/>
              </a:spcBef>
              <a:spcAft>
                <a:spcPts val="1200"/>
              </a:spcAft>
              <a:defRPr/>
            </a:pPr>
            <a:r>
              <a:rPr lang="ja-JP" b="1" i="1" dirty="0">
                <a:solidFill>
                  <a:srgbClr val="EBB700"/>
                </a:solidFill>
                <a:latin typeface="MS PGothic" panose="020B0600070205080204" pitchFamily="34" charset="-128"/>
                <a:ea typeface="MS PGothic" panose="020B0600070205080204" pitchFamily="34" charset="-128"/>
                <a:cs typeface="Arial"/>
              </a:rPr>
              <a:t>4ページの評価を行う</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8" name="Content Placeholder 6">
            <a:extLst>
              <a:ext uri="{FF2B5EF4-FFF2-40B4-BE49-F238E27FC236}">
                <a16:creationId xmlns:a16="http://schemas.microsoft.com/office/drawing/2014/main" id="{B41CA8B0-F44F-24A1-2AB1-229DB9F1D525}"/>
              </a:ext>
            </a:extLst>
          </p:cNvPr>
          <p:cNvSpPr txBox="1">
            <a:spLocks/>
          </p:cNvSpPr>
          <p:nvPr/>
        </p:nvSpPr>
        <p:spPr bwMode="auto">
          <a:xfrm>
            <a:off x="272625" y="3227782"/>
            <a:ext cx="6553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bg1"/>
                </a:solidFill>
                <a:latin typeface="MS PGothic" panose="020B0600070205080204" pitchFamily="34" charset="-128"/>
                <a:ea typeface="MS PGothic" panose="020B0600070205080204" pitchFamily="34" charset="-128"/>
                <a:cs typeface="Arial" panose="020B0604020202020204" pitchFamily="34" charset="0"/>
              </a:rPr>
              <a:t>クラブは地域の団体や企業等と提携して、ニーズのある分野を特定している</a:t>
            </a:r>
          </a:p>
          <a:p>
            <a:pPr marL="0" indent="0">
              <a:buNone/>
            </a:pPr>
            <a:endParaRPr lang="en-US"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r>
              <a:rPr lang="ja-JP" dirty="0">
                <a:solidFill>
                  <a:schemeClr val="bg1"/>
                </a:solidFill>
                <a:latin typeface="MS PGothic" panose="020B0600070205080204" pitchFamily="34" charset="-128"/>
                <a:ea typeface="MS PGothic" panose="020B0600070205080204" pitchFamily="34" charset="-128"/>
                <a:cs typeface="Arial" panose="020B0604020202020204" pitchFamily="34" charset="0"/>
              </a:rPr>
              <a:t>クラブの奉仕</a:t>
            </a:r>
            <a:r>
              <a:rPr lang="ja-JP" altLang="en-US" dirty="0">
                <a:solidFill>
                  <a:schemeClr val="bg1"/>
                </a:solidFill>
                <a:latin typeface="MS PGothic" panose="020B0600070205080204" pitchFamily="34" charset="-128"/>
                <a:ea typeface="MS PGothic" panose="020B0600070205080204" pitchFamily="34" charset="-128"/>
                <a:cs typeface="Arial" panose="020B0604020202020204" pitchFamily="34" charset="0"/>
              </a:rPr>
              <a:t>活動</a:t>
            </a:r>
            <a:r>
              <a:rPr lang="ja-JP" dirty="0">
                <a:solidFill>
                  <a:schemeClr val="bg1"/>
                </a:solidFill>
                <a:latin typeface="MS PGothic" panose="020B0600070205080204" pitchFamily="34" charset="-128"/>
                <a:ea typeface="MS PGothic" panose="020B0600070205080204" pitchFamily="34" charset="-128"/>
                <a:cs typeface="Arial" panose="020B0604020202020204" pitchFamily="34" charset="0"/>
              </a:rPr>
              <a:t>は新会員をクラブに呼び込んでいる</a:t>
            </a:r>
          </a:p>
          <a:p>
            <a:pPr marL="0" indent="0">
              <a:buNone/>
            </a:pPr>
            <a:endParaRPr lang="en-US"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r>
              <a:rPr lang="ja-JP" dirty="0">
                <a:solidFill>
                  <a:schemeClr val="bg1"/>
                </a:solidFill>
                <a:latin typeface="MS PGothic" panose="020B0600070205080204" pitchFamily="34" charset="-128"/>
                <a:ea typeface="MS PGothic" panose="020B0600070205080204" pitchFamily="34" charset="-128"/>
                <a:cs typeface="Arial" panose="020B0604020202020204" pitchFamily="34" charset="0"/>
              </a:rPr>
              <a:t>クラブはレオやその他の青少年を招き、肩を並べて奉仕している</a:t>
            </a:r>
          </a:p>
          <a:p>
            <a:pPr marL="0" indent="0">
              <a:buNone/>
            </a:pPr>
            <a:endParaRPr lang="en-US"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r>
              <a:rPr lang="ja-JP" dirty="0">
                <a:solidFill>
                  <a:schemeClr val="bg1"/>
                </a:solidFill>
                <a:latin typeface="MS PGothic" panose="020B0600070205080204" pitchFamily="34" charset="-128"/>
                <a:ea typeface="MS PGothic" panose="020B0600070205080204" pitchFamily="34" charset="-128"/>
                <a:cs typeface="Arial" panose="020B0604020202020204" pitchFamily="34" charset="0"/>
              </a:rPr>
              <a:t>会員は、自分たちが行った事業のインパクトを実感している</a:t>
            </a:r>
          </a:p>
          <a:p>
            <a:pPr marL="0" indent="0">
              <a:buNone/>
            </a:pPr>
            <a:endParaRPr lang="en-US" sz="2000"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pPr marL="0" indent="0">
              <a:buNone/>
            </a:pPr>
            <a:endParaRPr lang="en-US" sz="2000" kern="0"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pPr marL="0" indent="0">
              <a:buNone/>
            </a:pPr>
            <a:endParaRPr lang="en-US" sz="2000" kern="0" dirty="0">
              <a:solidFill>
                <a:schemeClr val="bg1"/>
              </a:solidFill>
              <a:latin typeface="MS PGothic" panose="020B0600070205080204" pitchFamily="34" charset="-128"/>
              <a:ea typeface="MS PGothic" panose="020B0600070205080204" pitchFamily="34" charset="-128"/>
              <a:cs typeface="Arial" charset="0"/>
            </a:endParaRPr>
          </a:p>
          <a:p>
            <a:pPr marL="0" indent="0">
              <a:buNone/>
            </a:pPr>
            <a:endParaRPr lang="en-US" sz="2000" kern="0" dirty="0">
              <a:solidFill>
                <a:schemeClr val="bg1"/>
              </a:solidFill>
              <a:latin typeface="MS PGothic" panose="020B0600070205080204" pitchFamily="34" charset="-128"/>
              <a:ea typeface="MS PGothic" panose="020B0600070205080204" pitchFamily="34" charset="-128"/>
              <a:cs typeface="Arial" charset="0"/>
            </a:endParaRPr>
          </a:p>
          <a:p>
            <a:pPr marL="0" indent="0">
              <a:buNone/>
            </a:pPr>
            <a:endParaRPr lang="en-US" sz="2000" kern="0" dirty="0">
              <a:solidFill>
                <a:schemeClr val="bg1"/>
              </a:solidFill>
              <a:latin typeface="MS PGothic" panose="020B0600070205080204" pitchFamily="34" charset="-128"/>
              <a:ea typeface="MS PGothic" panose="020B0600070205080204" pitchFamily="34" charset="-128"/>
              <a:cs typeface="Arial" charset="0"/>
            </a:endParaRPr>
          </a:p>
        </p:txBody>
      </p:sp>
      <p:pic>
        <p:nvPicPr>
          <p:cNvPr id="14" name="Picture 13" descr="A group of people planting trees&#10;&#10;Description automatically generated">
            <a:extLst>
              <a:ext uri="{FF2B5EF4-FFF2-40B4-BE49-F238E27FC236}">
                <a16:creationId xmlns:a16="http://schemas.microsoft.com/office/drawing/2014/main" id="{087F010F-5BEF-5A0E-F442-CD9562300DF8}"/>
              </a:ext>
            </a:extLst>
          </p:cNvPr>
          <p:cNvPicPr>
            <a:picLocks noChangeAspect="1"/>
          </p:cNvPicPr>
          <p:nvPr/>
        </p:nvPicPr>
        <p:blipFill>
          <a:blip r:embed="rId4"/>
          <a:stretch>
            <a:fillRect/>
          </a:stretch>
        </p:blipFill>
        <p:spPr>
          <a:xfrm>
            <a:off x="7419556" y="2116757"/>
            <a:ext cx="4200624" cy="2800416"/>
          </a:xfrm>
          <a:prstGeom prst="rect">
            <a:avLst/>
          </a:prstGeom>
        </p:spPr>
      </p:pic>
    </p:spTree>
    <p:extLst>
      <p:ext uri="{BB962C8B-B14F-4D97-AF65-F5344CB8AC3E}">
        <p14:creationId xmlns:p14="http://schemas.microsoft.com/office/powerpoint/2010/main" val="2701611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0" i="0" u="none" strike="noStrike" cap="none" normalizeH="0" baseline="0" noProof="0">
                <a:ln>
                  <a:noFill/>
                </a:ln>
                <a:solidFill>
                  <a:prstClr val="white"/>
                </a:solidFill>
                <a:effectLst/>
                <a:uLnTx/>
                <a:uFillTx/>
                <a:latin typeface="Arial" charset="0"/>
                <a:ea typeface="MS Mincho"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39966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ja-JP" dirty="0">
                <a:solidFill>
                  <a:schemeClr val="bg1"/>
                </a:solidFill>
                <a:latin typeface="MS PGothic" panose="020B0600070205080204" pitchFamily="34" charset="-128"/>
                <a:ea typeface="MS PGothic" panose="020B0600070205080204" pitchFamily="34" charset="-128"/>
                <a:cs typeface="Arial"/>
              </a:rPr>
              <a:t>評価2</a:t>
            </a:r>
            <a:br>
              <a:rPr lang="ja-JP" sz="2400" dirty="0">
                <a:solidFill>
                  <a:schemeClr val="bg1"/>
                </a:solidFill>
                <a:latin typeface="MS PGothic" panose="020B0600070205080204" pitchFamily="34" charset="-128"/>
                <a:ea typeface="MS PGothic" panose="020B0600070205080204" pitchFamily="34" charset="-128"/>
                <a:cs typeface="Arial"/>
              </a:rPr>
            </a:br>
            <a:r>
              <a:rPr lang="ja-JP" sz="2000" b="0" i="1" dirty="0">
                <a:solidFill>
                  <a:schemeClr val="bg1"/>
                </a:solidFill>
                <a:latin typeface="MS PGothic" panose="020B0600070205080204" pitchFamily="34" charset="-128"/>
                <a:ea typeface="MS PGothic" panose="020B0600070205080204" pitchFamily="34" charset="-128"/>
                <a:cs typeface="Arial"/>
              </a:rPr>
              <a:t>新たな奉仕の機会によって </a:t>
            </a:r>
          </a:p>
          <a:p>
            <a:pPr lvl="0">
              <a:lnSpc>
                <a:spcPct val="100000"/>
              </a:lnSpc>
              <a:defRPr/>
            </a:pPr>
            <a:r>
              <a:rPr lang="ja-JP" sz="2000" b="0" i="1" dirty="0">
                <a:solidFill>
                  <a:schemeClr val="bg1"/>
                </a:solidFill>
                <a:latin typeface="MS PGothic" panose="020B0600070205080204" pitchFamily="34" charset="-128"/>
                <a:ea typeface="MS PGothic" panose="020B0600070205080204" pitchFamily="34" charset="-128"/>
                <a:cs typeface="Arial"/>
              </a:rPr>
              <a:t>クラブの活性化を図る </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4161717" cy="369332"/>
          </a:xfrm>
          <a:prstGeom prst="rect">
            <a:avLst/>
          </a:prstGeom>
        </p:spPr>
        <p:txBody>
          <a:bodyPr wrap="none">
            <a:spAutoFit/>
          </a:bodyPr>
          <a:lstStyle/>
          <a:p>
            <a:pPr lvl="0">
              <a:spcBef>
                <a:spcPts val="0"/>
              </a:spcBef>
              <a:spcAft>
                <a:spcPts val="1200"/>
              </a:spcAft>
              <a:defRPr/>
            </a:pPr>
            <a:r>
              <a:rPr lang="ja-JP" b="1" i="1" dirty="0">
                <a:solidFill>
                  <a:srgbClr val="EBB700"/>
                </a:solidFill>
                <a:latin typeface="MS PGothic" panose="020B0600070205080204" pitchFamily="34" charset="-128"/>
                <a:ea typeface="MS PGothic" panose="020B0600070205080204" pitchFamily="34" charset="-128"/>
                <a:cs typeface="Arial"/>
              </a:rPr>
              <a:t>5ページのクラブ会員に関する評価を行う</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Content Placeholder 6">
            <a:extLst>
              <a:ext uri="{FF2B5EF4-FFF2-40B4-BE49-F238E27FC236}">
                <a16:creationId xmlns:a16="http://schemas.microsoft.com/office/drawing/2014/main" id="{967EFC06-9508-1C06-C591-96F1F370CA12}"/>
              </a:ext>
            </a:extLst>
          </p:cNvPr>
          <p:cNvSpPr txBox="1">
            <a:spLocks/>
          </p:cNvSpPr>
          <p:nvPr/>
        </p:nvSpPr>
        <p:spPr bwMode="auto">
          <a:xfrm>
            <a:off x="1881376" y="3429000"/>
            <a:ext cx="8426199" cy="3071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600" dirty="0">
                <a:solidFill>
                  <a:schemeClr val="bg1"/>
                </a:solidFill>
                <a:latin typeface="MS PGothic" panose="020B0600070205080204" pitchFamily="34" charset="-128"/>
                <a:ea typeface="MS PGothic" panose="020B0600070205080204" pitchFamily="34" charset="-128"/>
                <a:cs typeface="Arial" panose="020B0604020202020204" pitchFamily="34" charset="0"/>
              </a:rPr>
              <a:t>評価の質問についての提案や、私たちが奉仕を改善できる方法に関するアイデアがありますか？ </a:t>
            </a:r>
          </a:p>
          <a:p>
            <a:pPr marL="0" indent="0">
              <a:buNone/>
            </a:pPr>
            <a:endParaRPr lang="en-US" sz="1600"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r>
              <a:rPr lang="ja-JP" sz="1600" dirty="0">
                <a:solidFill>
                  <a:schemeClr val="bg1"/>
                </a:solidFill>
                <a:latin typeface="MS PGothic" panose="020B0600070205080204" pitchFamily="34" charset="-128"/>
                <a:ea typeface="MS PGothic" panose="020B0600070205080204" pitchFamily="34" charset="-128"/>
                <a:cs typeface="Arial" panose="020B0604020202020204" pitchFamily="34" charset="0"/>
              </a:rPr>
              <a:t>気に入っている事業または</a:t>
            </a:r>
            <a:r>
              <a:rPr lang="ja-JP" altLang="en-US" sz="1600" dirty="0">
                <a:solidFill>
                  <a:schemeClr val="bg1"/>
                </a:solidFill>
                <a:latin typeface="MS PGothic" panose="020B0600070205080204" pitchFamily="34" charset="-128"/>
                <a:ea typeface="MS PGothic" panose="020B0600070205080204" pitchFamily="34" charset="-128"/>
                <a:cs typeface="Arial" panose="020B0604020202020204" pitchFamily="34" charset="0"/>
              </a:rPr>
              <a:t>活動</a:t>
            </a:r>
            <a:r>
              <a:rPr lang="ja-JP" sz="1600" dirty="0">
                <a:solidFill>
                  <a:schemeClr val="bg1"/>
                </a:solidFill>
                <a:latin typeface="MS PGothic" panose="020B0600070205080204" pitchFamily="34" charset="-128"/>
                <a:ea typeface="MS PGothic" panose="020B0600070205080204" pitchFamily="34" charset="-128"/>
                <a:cs typeface="Arial" panose="020B0604020202020204" pitchFamily="34" charset="0"/>
              </a:rPr>
              <a:t>は何ですか？ </a:t>
            </a:r>
          </a:p>
          <a:p>
            <a:pPr marL="0" indent="0">
              <a:buNone/>
            </a:pPr>
            <a:endParaRPr lang="en-US" sz="1600"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r>
              <a:rPr lang="ja-JP" sz="1600" dirty="0">
                <a:solidFill>
                  <a:schemeClr val="bg1"/>
                </a:solidFill>
                <a:latin typeface="MS PGothic" panose="020B0600070205080204" pitchFamily="34" charset="-128"/>
                <a:ea typeface="MS PGothic" panose="020B0600070205080204" pitchFamily="34" charset="-128"/>
                <a:cs typeface="Arial" panose="020B0604020202020204" pitchFamily="34" charset="0"/>
              </a:rPr>
              <a:t>一番嫌いな事業または</a:t>
            </a:r>
            <a:r>
              <a:rPr lang="ja-JP" altLang="en-US" sz="1600" dirty="0">
                <a:solidFill>
                  <a:schemeClr val="bg1"/>
                </a:solidFill>
                <a:latin typeface="MS PGothic" panose="020B0600070205080204" pitchFamily="34" charset="-128"/>
                <a:ea typeface="MS PGothic" panose="020B0600070205080204" pitchFamily="34" charset="-128"/>
                <a:cs typeface="Arial" panose="020B0604020202020204" pitchFamily="34" charset="0"/>
              </a:rPr>
              <a:t>活動</a:t>
            </a:r>
            <a:r>
              <a:rPr lang="ja-JP" sz="1600" dirty="0">
                <a:solidFill>
                  <a:schemeClr val="bg1"/>
                </a:solidFill>
                <a:latin typeface="MS PGothic" panose="020B0600070205080204" pitchFamily="34" charset="-128"/>
                <a:ea typeface="MS PGothic" panose="020B0600070205080204" pitchFamily="34" charset="-128"/>
                <a:cs typeface="Arial" panose="020B0604020202020204" pitchFamily="34" charset="0"/>
              </a:rPr>
              <a:t>は何ですか？ </a:t>
            </a:r>
          </a:p>
          <a:p>
            <a:pPr marL="0" indent="0">
              <a:buNone/>
            </a:pPr>
            <a:endParaRPr lang="en-US" sz="1600"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r>
              <a:rPr lang="ja-JP" sz="1600" dirty="0">
                <a:solidFill>
                  <a:schemeClr val="bg1"/>
                </a:solidFill>
                <a:latin typeface="MS PGothic" panose="020B0600070205080204" pitchFamily="34" charset="-128"/>
                <a:ea typeface="MS PGothic" panose="020B0600070205080204" pitchFamily="34" charset="-128"/>
                <a:cs typeface="Arial" panose="020B0604020202020204" pitchFamily="34" charset="0"/>
              </a:rPr>
              <a:t>新しい事業の候補として、何を検討すべきでしょうか？ </a:t>
            </a:r>
          </a:p>
          <a:p>
            <a:pPr marL="0" indent="0">
              <a:buNone/>
            </a:pPr>
            <a:endParaRPr lang="en-US" sz="1600" dirty="0">
              <a:solidFill>
                <a:schemeClr val="bg1"/>
              </a:solidFill>
              <a:latin typeface="MS PGothic" panose="020B0600070205080204" pitchFamily="34" charset="-128"/>
              <a:ea typeface="MS PGothic" panose="020B0600070205080204" pitchFamily="34" charset="-128"/>
              <a:cs typeface="Arial" panose="020B0604020202020204" pitchFamily="34" charset="0"/>
            </a:endParaRPr>
          </a:p>
          <a:p>
            <a:r>
              <a:rPr lang="ja-JP" sz="1600" dirty="0">
                <a:solidFill>
                  <a:schemeClr val="bg1"/>
                </a:solidFill>
                <a:latin typeface="MS PGothic" panose="020B0600070205080204" pitchFamily="34" charset="-128"/>
                <a:ea typeface="MS PGothic" panose="020B0600070205080204" pitchFamily="34" charset="-128"/>
                <a:cs typeface="Arial" panose="020B0604020202020204" pitchFamily="34" charset="0"/>
              </a:rPr>
              <a:t>現行の事業の中で、再検討や再設計の必要なものはありますか？ </a:t>
            </a:r>
          </a:p>
          <a:p>
            <a:pPr marL="0" indent="0">
              <a:buNone/>
            </a:pPr>
            <a:endParaRPr lang="en-US" sz="2000" kern="0" dirty="0">
              <a:solidFill>
                <a:schemeClr val="bg1"/>
              </a:solidFill>
              <a:latin typeface="MS PGothic" panose="020B0600070205080204" pitchFamily="34" charset="-128"/>
              <a:ea typeface="MS PGothic" panose="020B0600070205080204" pitchFamily="34" charset="-128"/>
              <a:cs typeface="Arial" charset="0"/>
            </a:endParaRPr>
          </a:p>
          <a:p>
            <a:pPr marL="0" indent="0">
              <a:buNone/>
            </a:pPr>
            <a:endParaRPr lang="en-US" sz="2000" kern="0" dirty="0">
              <a:solidFill>
                <a:schemeClr val="bg1"/>
              </a:solidFill>
              <a:latin typeface="MS PGothic" panose="020B0600070205080204" pitchFamily="34" charset="-128"/>
              <a:ea typeface="MS PGothic" panose="020B0600070205080204" pitchFamily="34" charset="-128"/>
              <a:cs typeface="Arial" charset="0"/>
            </a:endParaRPr>
          </a:p>
          <a:p>
            <a:pPr marL="0" indent="0">
              <a:buNone/>
            </a:pPr>
            <a:endParaRPr lang="en-US" sz="2000" kern="0" dirty="0">
              <a:solidFill>
                <a:schemeClr val="bg1"/>
              </a:solidFill>
              <a:latin typeface="MS PGothic" panose="020B0600070205080204" pitchFamily="34" charset="-128"/>
              <a:ea typeface="MS PGothic" panose="020B0600070205080204" pitchFamily="34" charset="-128"/>
              <a:cs typeface="Arial" charset="0"/>
            </a:endParaRPr>
          </a:p>
        </p:txBody>
      </p:sp>
    </p:spTree>
    <p:extLst>
      <p:ext uri="{BB962C8B-B14F-4D97-AF65-F5344CB8AC3E}">
        <p14:creationId xmlns:p14="http://schemas.microsoft.com/office/powerpoint/2010/main" val="2887098423"/>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MS Mincho"/>
        <a:cs typeface=""/>
      </a:majorFont>
      <a:minorFont>
        <a:latin typeface="Calibri"/>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MS Mincho"/>
        <a:cs typeface=""/>
      </a:majorFont>
      <a:minorFont>
        <a:latin typeface="Calibri"/>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06A8C181-E056-415E-9B59-40F04FA43837}">
  <ds:schemaRefs>
    <ds:schemaRef ds:uri="http://schemas.microsoft.com/office/2006/documentManagement/types"/>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 ds:uri="a7495015-d16d-4dd1-a72f-488cd8119f34"/>
    <ds:schemaRef ds:uri="http://www.w3.org/XML/1998/namespace"/>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74C6324C-4351-4A54-A5CC-A482A4792C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12667</TotalTime>
  <Words>3884</Words>
  <Application>Microsoft Office PowerPoint</Application>
  <PresentationFormat>Widescreen</PresentationFormat>
  <Paragraphs>263</Paragraphs>
  <Slides>29</Slides>
  <Notes>27</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29</vt:i4>
      </vt:variant>
    </vt:vector>
  </HeadingPairs>
  <TitlesOfParts>
    <vt:vector size="49" baseType="lpstr">
      <vt:lpstr>MS PGothic</vt:lpstr>
      <vt:lpstr>MS UI Gothic</vt:lpstr>
      <vt:lpstr>Arial</vt:lpstr>
      <vt:lpstr>Arial Hebrew Scholar</vt:lpstr>
      <vt:lpstr>Calibri</vt:lpstr>
      <vt:lpstr>Calibri Light</vt:lpstr>
      <vt:lpstr>Helvetica</vt:lpstr>
      <vt:lpstr>Helvetica Neue</vt:lpstr>
      <vt:lpstr>HelveticaNeueLT Std Lt</vt:lpstr>
      <vt:lpstr>Lucida Grande</vt:lpstr>
      <vt:lpstr>Open sans</vt:lpstr>
      <vt:lpstr>Open Sans Regular</vt:lpstr>
      <vt:lpstr>Segoe UI</vt:lpstr>
      <vt:lpstr>Segoe UI Semibold</vt:lpstr>
      <vt:lpstr>Wingdings</vt:lpstr>
      <vt:lpstr>Blue Page Number</vt:lpstr>
      <vt:lpstr>White Page Number</vt:lpstr>
      <vt:lpstr>No Page Number</vt:lpstr>
      <vt:lpstr>1_Blue Page Number</vt:lpstr>
      <vt:lpstr>2_Blue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1366</cp:revision>
  <cp:lastPrinted>2018-06-08T16:40:30Z</cp:lastPrinted>
  <dcterms:created xsi:type="dcterms:W3CDTF">2016-11-15T15:12:50Z</dcterms:created>
  <dcterms:modified xsi:type="dcterms:W3CDTF">2024-02-01T18:55:58Z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