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8" r:id="rId2"/>
    <p:sldMasterId id="2147483741" r:id="rId3"/>
    <p:sldMasterId id="2147483785" r:id="rId4"/>
    <p:sldMasterId id="2147483804" r:id="rId5"/>
    <p:sldMasterId id="2147483815" r:id="rId6"/>
    <p:sldMasterId id="2147483827" r:id="rId7"/>
    <p:sldMasterId id="2147483839" r:id="rId8"/>
    <p:sldMasterId id="2147483851" r:id="rId9"/>
    <p:sldMasterId id="2147483863" r:id="rId10"/>
    <p:sldMasterId id="2147483874" r:id="rId11"/>
    <p:sldMasterId id="2147483897" r:id="rId12"/>
    <p:sldMasterId id="2147483902" r:id="rId13"/>
    <p:sldMasterId id="2147483922" r:id="rId14"/>
    <p:sldMasterId id="2147484041" r:id="rId15"/>
  </p:sldMasterIdLst>
  <p:notesMasterIdLst>
    <p:notesMasterId r:id="rId82"/>
  </p:notesMasterIdLst>
  <p:handoutMasterIdLst>
    <p:handoutMasterId r:id="rId83"/>
  </p:handoutMasterIdLst>
  <p:sldIdLst>
    <p:sldId id="1987" r:id="rId16"/>
    <p:sldId id="2006" r:id="rId17"/>
    <p:sldId id="1103" r:id="rId18"/>
    <p:sldId id="1982" r:id="rId19"/>
    <p:sldId id="1107" r:id="rId20"/>
    <p:sldId id="1110" r:id="rId21"/>
    <p:sldId id="1933" r:id="rId22"/>
    <p:sldId id="1910" r:id="rId23"/>
    <p:sldId id="2007" r:id="rId24"/>
    <p:sldId id="1940" r:id="rId25"/>
    <p:sldId id="1962" r:id="rId26"/>
    <p:sldId id="2008" r:id="rId27"/>
    <p:sldId id="1989" r:id="rId28"/>
    <p:sldId id="2009" r:id="rId29"/>
    <p:sldId id="2010" r:id="rId30"/>
    <p:sldId id="2011" r:id="rId31"/>
    <p:sldId id="2012" r:id="rId32"/>
    <p:sldId id="2013" r:id="rId33"/>
    <p:sldId id="2063" r:id="rId34"/>
    <p:sldId id="2064" r:id="rId35"/>
    <p:sldId id="1960" r:id="rId36"/>
    <p:sldId id="1983" r:id="rId37"/>
    <p:sldId id="2065" r:id="rId38"/>
    <p:sldId id="2066" r:id="rId39"/>
    <p:sldId id="2067" r:id="rId40"/>
    <p:sldId id="2068" r:id="rId41"/>
    <p:sldId id="2069" r:id="rId42"/>
    <p:sldId id="1997" r:id="rId43"/>
    <p:sldId id="2070" r:id="rId44"/>
    <p:sldId id="2071" r:id="rId45"/>
    <p:sldId id="1967" r:id="rId46"/>
    <p:sldId id="2072" r:id="rId47"/>
    <p:sldId id="2073" r:id="rId48"/>
    <p:sldId id="1988" r:id="rId49"/>
    <p:sldId id="2074" r:id="rId50"/>
    <p:sldId id="2075" r:id="rId51"/>
    <p:sldId id="2076" r:id="rId52"/>
    <p:sldId id="2077" r:id="rId53"/>
    <p:sldId id="1981" r:id="rId54"/>
    <p:sldId id="2078" r:id="rId55"/>
    <p:sldId id="2079" r:id="rId56"/>
    <p:sldId id="2081" r:id="rId57"/>
    <p:sldId id="1083" r:id="rId58"/>
    <p:sldId id="2082" r:id="rId59"/>
    <p:sldId id="2083" r:id="rId60"/>
    <p:sldId id="2084" r:id="rId61"/>
    <p:sldId id="2085" r:id="rId62"/>
    <p:sldId id="2086" r:id="rId63"/>
    <p:sldId id="2087" r:id="rId64"/>
    <p:sldId id="2088" r:id="rId65"/>
    <p:sldId id="2089" r:id="rId66"/>
    <p:sldId id="2090" r:id="rId67"/>
    <p:sldId id="2091" r:id="rId68"/>
    <p:sldId id="2092" r:id="rId69"/>
    <p:sldId id="2093" r:id="rId70"/>
    <p:sldId id="2094" r:id="rId71"/>
    <p:sldId id="2095" r:id="rId72"/>
    <p:sldId id="2096" r:id="rId73"/>
    <p:sldId id="2097" r:id="rId74"/>
    <p:sldId id="2046" r:id="rId75"/>
    <p:sldId id="2098" r:id="rId76"/>
    <p:sldId id="2099" r:id="rId77"/>
    <p:sldId id="2100" r:id="rId78"/>
    <p:sldId id="2101" r:id="rId79"/>
    <p:sldId id="2102" r:id="rId80"/>
    <p:sldId id="2103" r:id="rId8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be, Ann"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BA7"/>
    <a:srgbClr val="66FFFF"/>
    <a:srgbClr val="13B9B5"/>
    <a:srgbClr val="11BB9F"/>
    <a:srgbClr val="13B1B9"/>
    <a:srgbClr val="10A8BC"/>
    <a:srgbClr val="1DABAF"/>
    <a:srgbClr val="1DA8AF"/>
    <a:srgbClr val="1CB097"/>
    <a:srgbClr val="084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477" autoAdjust="0"/>
  </p:normalViewPr>
  <p:slideViewPr>
    <p:cSldViewPr snapToGrid="0">
      <p:cViewPr varScale="1">
        <p:scale>
          <a:sx n="87" d="100"/>
          <a:sy n="87" d="100"/>
        </p:scale>
        <p:origin x="60" y="546"/>
      </p:cViewPr>
      <p:guideLst/>
    </p:cSldViewPr>
  </p:slideViewPr>
  <p:notesTextViewPr>
    <p:cViewPr>
      <p:scale>
        <a:sx n="3" d="2"/>
        <a:sy n="3" d="2"/>
      </p:scale>
      <p:origin x="0" y="0"/>
    </p:cViewPr>
  </p:notesTextViewPr>
  <p:sorterViewPr>
    <p:cViewPr varScale="1">
      <p:scale>
        <a:sx n="1" d="1"/>
        <a:sy n="1" d="1"/>
      </p:scale>
      <p:origin x="0" y="-4188"/>
    </p:cViewPr>
  </p:sorterViewPr>
  <p:notesViewPr>
    <p:cSldViewPr snapToGrid="0">
      <p:cViewPr varScale="1">
        <p:scale>
          <a:sx n="76" d="100"/>
          <a:sy n="76" d="100"/>
        </p:scale>
        <p:origin x="2788"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commentAuthors" Target="commentAuthor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F89ADAA0-3C2B-452A-A2ED-5EB487A82E30}">
      <dgm:prSet phldrT="[Text]" custT="1"/>
      <dgm:spPr>
        <a:solidFill>
          <a:srgbClr val="54565A"/>
        </a:solidFill>
        <a:ln>
          <a:solidFill>
            <a:srgbClr val="EBB700"/>
          </a:solidFill>
        </a:ln>
      </dgm:spPr>
      <dgm:t>
        <a:bodyPr/>
        <a:lstStyle/>
        <a:p>
          <a:r>
            <a:rPr lang="de-DE" sz="1200" b="0">
              <a:latin typeface="Arial" panose="020B0604020202020204" pitchFamily="34" charset="0"/>
              <a:cs typeface="Arial" panose="020B0604020202020204" pitchFamily="34" charset="0"/>
            </a:rPr>
            <a:t>Administrator (Verwalter/in)</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p>
      </dgm:t>
    </dgm:pt>
    <dgm:pt modelId="{50F82A0C-ED8F-44A9-A7B0-89315E08489E}">
      <dgm:prSet phldrT="[Text]" custT="1"/>
      <dgm:spPr>
        <a:solidFill>
          <a:srgbClr val="54565A"/>
        </a:solidFill>
        <a:ln>
          <a:solidFill>
            <a:srgbClr val="EBB700"/>
          </a:solidFill>
        </a:ln>
      </dgm:spPr>
      <dgm:t>
        <a:bodyPr/>
        <a:lstStyle/>
        <a:p>
          <a:r>
            <a:rPr lang="de-DE" sz="1200" b="0">
              <a:latin typeface="Arial" panose="020B0604020202020204" pitchFamily="34" charset="0"/>
              <a:cs typeface="Arial" panose="020B0604020202020204" pitchFamily="34" charset="0"/>
            </a:rPr>
            <a:t>Advisor (Berater)</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a:solidFill>
          <a:srgbClr val="54565A"/>
        </a:solidFill>
        <a:ln>
          <a:solidFill>
            <a:srgbClr val="EBB700"/>
          </a:solidFill>
        </a:ln>
      </dgm:spPr>
      <dgm:t>
        <a:bodyPr/>
        <a:lstStyle/>
        <a:p>
          <a:pPr algn="r"/>
          <a:r>
            <a:rPr lang="de-DE" sz="1200" b="0">
              <a:latin typeface="Arial" panose="020B0604020202020204" pitchFamily="34" charset="0"/>
              <a:cs typeface="Arial" panose="020B0604020202020204" pitchFamily="34" charset="0"/>
            </a:rPr>
            <a:t>Liaison (Verbindungsperson)</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a:solidFill>
          <a:srgbClr val="54565A"/>
        </a:solidFill>
        <a:ln>
          <a:solidFill>
            <a:srgbClr val="EBB700"/>
          </a:solidFill>
        </a:ln>
      </dgm:spPr>
      <dgm:t>
        <a:bodyPr/>
        <a:lstStyle/>
        <a:p>
          <a:r>
            <a:rPr lang="de-DE" sz="1200">
              <a:latin typeface="Arial" panose="020B0604020202020204" pitchFamily="34" charset="0"/>
              <a:cs typeface="Arial" panose="020B0604020202020204" pitchFamily="34" charset="0"/>
            </a:rPr>
            <a:t>Enthusiastisch</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a:solidFill>
          <a:srgbClr val="54565A"/>
        </a:solidFill>
        <a:ln>
          <a:solidFill>
            <a:srgbClr val="EBB700"/>
          </a:solidFill>
        </a:ln>
      </dgm:spPr>
      <dgm:t>
        <a:bodyPr/>
        <a:lstStyle/>
        <a:p>
          <a:r>
            <a:rPr lang="de-DE" sz="1200">
              <a:latin typeface="Arial" panose="020B0604020202020204" pitchFamily="34" charset="0"/>
              <a:cs typeface="Arial" panose="020B0604020202020204" pitchFamily="34" charset="0"/>
            </a:rPr>
            <a:t>Erfahrener Moderator</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a:solidFill>
          <a:srgbClr val="54565A"/>
        </a:solidFill>
        <a:ln>
          <a:solidFill>
            <a:srgbClr val="EBB700"/>
          </a:solidFill>
        </a:ln>
      </dgm:spPr>
      <dgm:t>
        <a:bodyPr/>
        <a:lstStyle/>
        <a:p>
          <a:pPr algn="l"/>
          <a:r>
            <a:rPr lang="de-DE" sz="1200">
              <a:latin typeface="Arial" panose="020B0604020202020204" pitchFamily="34" charset="0"/>
              <a:cs typeface="Arial" panose="020B0604020202020204" pitchFamily="34" charset="0"/>
            </a:rPr>
            <a:t>Zuhörer</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2E204A8A-ABDB-4EA6-8C75-4B3578FAC632}">
      <dgm:prSet phldrT="[Text]"/>
      <dgm:spPr>
        <a:solidFill>
          <a:srgbClr val="54565A"/>
        </a:solidFill>
        <a:ln>
          <a:solidFill>
            <a:srgbClr val="EBB700"/>
          </a:solidFill>
        </a:ln>
      </dgm:spPr>
      <dgm:t>
        <a:bodyPr/>
        <a:lstStyle/>
        <a:p>
          <a:r>
            <a:rPr lang="de-DE">
              <a:latin typeface="Arial" panose="020B0604020202020204" pitchFamily="34" charset="0"/>
              <a:cs typeface="Arial" panose="020B0604020202020204" pitchFamily="34" charset="0"/>
            </a:rPr>
            <a:t>Technisch versiert</a:t>
          </a:r>
        </a:p>
      </dgm:t>
    </dgm:pt>
    <dgm:pt modelId="{FCC3AB42-727C-4797-AFA5-9B0C854CB159}" type="parTrans" cxnId="{2BD94893-EE06-40EF-BB82-EEAD87CE84BF}">
      <dgm:prSet/>
      <dgm:spPr/>
      <dgm:t>
        <a:bodyPr/>
        <a:lstStyle/>
        <a:p>
          <a:endParaRPr lang="en-US"/>
        </a:p>
      </dgm:t>
    </dgm:pt>
    <dgm:pt modelId="{7A1EAF4E-ED2B-4DE1-A2B0-73295B8EDCCC}" type="sibTrans" cxnId="{2BD94893-EE06-40EF-BB82-EEAD87CE84BF}">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7" custScaleX="107323" custScaleY="100000" custRadScaleRad="99037" custRadScaleInc="-181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7"/>
      <dgm:spPr/>
    </dgm:pt>
    <dgm:pt modelId="{431520AE-621C-4B5C-923F-2CBD5DB03151}" type="pres">
      <dgm:prSet presAssocID="{50F82A0C-ED8F-44A9-A7B0-89315E08489E}" presName="node" presStyleLbl="node1" presStyleIdx="1" presStyleCnt="7">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7"/>
      <dgm:spPr/>
    </dgm:pt>
    <dgm:pt modelId="{BE6D6F3E-9919-48EF-9615-3760B7A8F66E}" type="pres">
      <dgm:prSet presAssocID="{02DF3932-6CF1-4B8E-A9BF-EA89486F903E}" presName="node" presStyleLbl="node1" presStyleIdx="2" presStyleCnt="7" custScaleX="90909" custScaleY="90909">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7"/>
      <dgm:spPr/>
    </dgm:pt>
    <dgm:pt modelId="{4893A52E-F9D1-4B5F-BC3C-BDAEE48174E6}" type="pres">
      <dgm:prSet presAssocID="{58CCA04C-C74A-4022-B52E-C2A1151DD35B}" presName="node" presStyleLbl="node1" presStyleIdx="3" presStyleCnt="7">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7"/>
      <dgm:spPr/>
    </dgm:pt>
    <dgm:pt modelId="{7BCB6EB6-CC09-40C6-8E24-7E5D448CCA6F}" type="pres">
      <dgm:prSet presAssocID="{979F81AA-DDBF-44A6-9904-7BFB531159E1}" presName="node" presStyleLbl="node1" presStyleIdx="4" presStyleCnt="7">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7"/>
      <dgm:spPr/>
    </dgm:pt>
    <dgm:pt modelId="{B5C30E7B-2012-4477-9B47-CAEFBD03A6F8}" type="pres">
      <dgm:prSet presAssocID="{B4F54436-2CE4-44F9-9E11-9797AD221C6D}" presName="node" presStyleLbl="node1" presStyleIdx="5" presStyleCnt="7" custScaleX="90909" custScaleY="90909">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7"/>
      <dgm:spPr/>
    </dgm:pt>
    <dgm:pt modelId="{F1CECF3A-44E3-4E43-A692-86DA868B2528}" type="pres">
      <dgm:prSet presAssocID="{2E204A8A-ABDB-4EA6-8C75-4B3578FAC632}" presName="node" presStyleLbl="node1" presStyleIdx="6" presStyleCnt="7" custScaleX="100000" custScaleY="100000">
        <dgm:presLayoutVars>
          <dgm:bulletEnabled val="1"/>
        </dgm:presLayoutVars>
      </dgm:prSet>
      <dgm:spPr/>
    </dgm:pt>
    <dgm:pt modelId="{934D13A0-46D3-4638-B700-CA4C71932A6B}" type="pres">
      <dgm:prSet presAssocID="{2E204A8A-ABDB-4EA6-8C75-4B3578FAC632}" presName="spNode" presStyleCnt="0"/>
      <dgm:spPr/>
    </dgm:pt>
    <dgm:pt modelId="{CE93910E-755F-408E-A3CF-52B9026C306E}" type="pres">
      <dgm:prSet presAssocID="{7A1EAF4E-ED2B-4DE1-A2B0-73295B8EDCCC}" presName="sibTrans" presStyleLbl="sibTrans1D1" presStyleIdx="6" presStyleCnt="7"/>
      <dgm:spPr/>
    </dgm:pt>
  </dgm:ptLst>
  <dgm:cxnLst>
    <dgm:cxn modelId="{7F5C960A-CE05-46E3-8FAA-848596F98401}" type="presOf" srcId="{55ACC210-0FEC-4CE5-9D51-37F2741064E2}" destId="{481D39C9-34C4-48D2-B33B-8B9855B6F190}"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7CE2941F-465D-43F0-ACB2-C995BB53A9F9}" type="presOf" srcId="{B4F54436-2CE4-44F9-9E11-9797AD221C6D}" destId="{B5C30E7B-2012-4477-9B47-CAEFBD03A6F8}" srcOrd="0" destOrd="0" presId="urn:microsoft.com/office/officeart/2005/8/layout/cycle6"/>
    <dgm:cxn modelId="{14864C2F-EC44-43E0-BEE4-47BC68B0C1AB}" type="presOf" srcId="{02DF3932-6CF1-4B8E-A9BF-EA89486F903E}" destId="{BE6D6F3E-9919-48EF-9615-3760B7A8F66E}"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C1EC3C40-A6CA-4B99-BEBC-FE7207C7243C}" type="presOf" srcId="{3AB559C1-D1A4-43FA-9DD1-0F665A1741DB}" destId="{399A343C-DA5B-4B57-9079-7FEB57BC26EE}" srcOrd="0" destOrd="0" presId="urn:microsoft.com/office/officeart/2005/8/layout/cycle6"/>
    <dgm:cxn modelId="{10E6A449-DD75-4FBB-9094-6296A9FA564F}" type="presOf" srcId="{1063451E-2BB8-4B49-8BDE-106477CF78FF}" destId="{4C09CBC2-0DF6-4CA2-8834-FDC42239A676}" srcOrd="0" destOrd="0" presId="urn:microsoft.com/office/officeart/2005/8/layout/cycle6"/>
    <dgm:cxn modelId="{DF707858-7491-41E6-8064-C5FC2A9BB969}" type="presOf" srcId="{58CCA04C-C74A-4022-B52E-C2A1151DD35B}" destId="{4893A52E-F9D1-4B5F-BC3C-BDAEE48174E6}" srcOrd="0" destOrd="0" presId="urn:microsoft.com/office/officeart/2005/8/layout/cycle6"/>
    <dgm:cxn modelId="{7D55DE8E-70C9-4D91-9BD3-FE97A7B102F3}" type="presOf" srcId="{34226B5C-91EC-45CF-B011-B2340C7491C4}" destId="{2FCAE97D-2E7D-4EEA-9F53-050E29B433BB}" srcOrd="0" destOrd="0" presId="urn:microsoft.com/office/officeart/2005/8/layout/cycle6"/>
    <dgm:cxn modelId="{2BD94893-EE06-40EF-BB82-EEAD87CE84BF}" srcId="{54868E5A-9077-416F-B000-12B10E9B073A}" destId="{2E204A8A-ABDB-4EA6-8C75-4B3578FAC632}" srcOrd="6" destOrd="0" parTransId="{FCC3AB42-727C-4797-AFA5-9B0C854CB159}" sibTransId="{7A1EAF4E-ED2B-4DE1-A2B0-73295B8EDCCC}"/>
    <dgm:cxn modelId="{0375FD94-2900-499E-B848-B294D04EAA21}" srcId="{54868E5A-9077-416F-B000-12B10E9B073A}" destId="{F89ADAA0-3C2B-452A-A2ED-5EB487A82E30}" srcOrd="0" destOrd="0" parTransId="{5B4EC640-6B2A-4627-9BCD-8B55D3E1C9F2}" sibTransId="{34226B5C-91EC-45CF-B011-B2340C7491C4}"/>
    <dgm:cxn modelId="{8B11D695-E834-4480-BAE4-2A26D2B0EF6A}" type="presOf" srcId="{F89ADAA0-3C2B-452A-A2ED-5EB487A82E30}" destId="{1DB399C2-C44F-43FE-AC84-368A62640879}" srcOrd="0" destOrd="0" presId="urn:microsoft.com/office/officeart/2005/8/layout/cycle6"/>
    <dgm:cxn modelId="{69ACEA99-7556-4091-92C5-89678B0B5798}" type="presOf" srcId="{7A1EAF4E-ED2B-4DE1-A2B0-73295B8EDCCC}" destId="{CE93910E-755F-408E-A3CF-52B9026C306E}" srcOrd="0" destOrd="0" presId="urn:microsoft.com/office/officeart/2005/8/layout/cycle6"/>
    <dgm:cxn modelId="{245B22A9-4DEB-4FEB-8187-0B550C614B62}" type="presOf" srcId="{2E204A8A-ABDB-4EA6-8C75-4B3578FAC632}" destId="{F1CECF3A-44E3-4E43-A692-86DA868B2528}" srcOrd="0" destOrd="0" presId="urn:microsoft.com/office/officeart/2005/8/layout/cycle6"/>
    <dgm:cxn modelId="{675250AA-4BAC-4F57-A585-C2ADC0725797}" type="presOf" srcId="{979F81AA-DDBF-44A6-9904-7BFB531159E1}" destId="{7BCB6EB6-CC09-40C6-8E24-7E5D448CCA6F}" srcOrd="0" destOrd="0" presId="urn:microsoft.com/office/officeart/2005/8/layout/cycle6"/>
    <dgm:cxn modelId="{8817F2B7-AE3E-4CDA-A160-72A937FFDC36}" type="presOf" srcId="{50F82A0C-ED8F-44A9-A7B0-89315E08489E}" destId="{431520AE-621C-4B5C-923F-2CBD5DB03151}"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32B76DC7-BAD0-47E5-B8EA-CC05D69CEB05}" type="presOf" srcId="{D7AFFC8C-2B81-48EF-B277-E1E42FDE4115}" destId="{AD3F2E67-02D8-4531-B6F2-08EC5CEDCBA5}" srcOrd="0" destOrd="0" presId="urn:microsoft.com/office/officeart/2005/8/layout/cycle6"/>
    <dgm:cxn modelId="{955BBBCE-F055-414D-B3D1-A572AA6F8064}" type="presOf" srcId="{54868E5A-9077-416F-B000-12B10E9B073A}" destId="{84109E80-8CA9-45AE-A682-D57FFE1C0CA1}"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02907BF6-43B2-4A6C-9351-3F3DFF42F201}" type="presOf" srcId="{4703DE9F-318D-49C3-BC65-6EA7299A7FAB}" destId="{3A61EB1C-935F-4D92-B54E-198B71473C0B}" srcOrd="0" destOrd="0" presId="urn:microsoft.com/office/officeart/2005/8/layout/cycle6"/>
    <dgm:cxn modelId="{0AD5EB09-B70F-4FFD-8591-27BAFD45EDA0}" type="presParOf" srcId="{84109E80-8CA9-45AE-A682-D57FFE1C0CA1}" destId="{1DB399C2-C44F-43FE-AC84-368A62640879}" srcOrd="0" destOrd="0" presId="urn:microsoft.com/office/officeart/2005/8/layout/cycle6"/>
    <dgm:cxn modelId="{AE205361-B67D-4C16-90A2-F064A18693EF}" type="presParOf" srcId="{84109E80-8CA9-45AE-A682-D57FFE1C0CA1}" destId="{86D44CA1-2F25-4670-A8CE-5C69F9BA1B92}" srcOrd="1" destOrd="0" presId="urn:microsoft.com/office/officeart/2005/8/layout/cycle6"/>
    <dgm:cxn modelId="{19F6A787-3BE6-4C4E-85AD-FD65FC707448}" type="presParOf" srcId="{84109E80-8CA9-45AE-A682-D57FFE1C0CA1}" destId="{2FCAE97D-2E7D-4EEA-9F53-050E29B433BB}" srcOrd="2" destOrd="0" presId="urn:microsoft.com/office/officeart/2005/8/layout/cycle6"/>
    <dgm:cxn modelId="{E77515D1-094D-49B7-9189-C705A65108C5}" type="presParOf" srcId="{84109E80-8CA9-45AE-A682-D57FFE1C0CA1}" destId="{431520AE-621C-4B5C-923F-2CBD5DB03151}" srcOrd="3" destOrd="0" presId="urn:microsoft.com/office/officeart/2005/8/layout/cycle6"/>
    <dgm:cxn modelId="{4ED69D36-339A-48D6-8BAF-5B97F2DC2B6D}" type="presParOf" srcId="{84109E80-8CA9-45AE-A682-D57FFE1C0CA1}" destId="{3717958B-1802-4FD8-AA5A-B08DCF1EEE5C}" srcOrd="4" destOrd="0" presId="urn:microsoft.com/office/officeart/2005/8/layout/cycle6"/>
    <dgm:cxn modelId="{EBE41BA5-B370-49A1-BB63-83A657F0BBEE}" type="presParOf" srcId="{84109E80-8CA9-45AE-A682-D57FFE1C0CA1}" destId="{399A343C-DA5B-4B57-9079-7FEB57BC26EE}" srcOrd="5" destOrd="0" presId="urn:microsoft.com/office/officeart/2005/8/layout/cycle6"/>
    <dgm:cxn modelId="{611E5CEC-69F6-4BF9-B3C2-165D12980E07}" type="presParOf" srcId="{84109E80-8CA9-45AE-A682-D57FFE1C0CA1}" destId="{BE6D6F3E-9919-48EF-9615-3760B7A8F66E}" srcOrd="6" destOrd="0" presId="urn:microsoft.com/office/officeart/2005/8/layout/cycle6"/>
    <dgm:cxn modelId="{9382DD08-9590-44AD-A40E-510DC65D306E}" type="presParOf" srcId="{84109E80-8CA9-45AE-A682-D57FFE1C0CA1}" destId="{2786E5BE-6865-41AD-9DD2-5E9BE4B779A7}" srcOrd="7" destOrd="0" presId="urn:microsoft.com/office/officeart/2005/8/layout/cycle6"/>
    <dgm:cxn modelId="{28DAD6C8-D3FD-4058-B425-1686AA67407A}" type="presParOf" srcId="{84109E80-8CA9-45AE-A682-D57FFE1C0CA1}" destId="{AD3F2E67-02D8-4531-B6F2-08EC5CEDCBA5}" srcOrd="8" destOrd="0" presId="urn:microsoft.com/office/officeart/2005/8/layout/cycle6"/>
    <dgm:cxn modelId="{2EF88FFE-B62D-4FA1-85A4-0A4334CDA57F}" type="presParOf" srcId="{84109E80-8CA9-45AE-A682-D57FFE1C0CA1}" destId="{4893A52E-F9D1-4B5F-BC3C-BDAEE48174E6}" srcOrd="9" destOrd="0" presId="urn:microsoft.com/office/officeart/2005/8/layout/cycle6"/>
    <dgm:cxn modelId="{8FD72D67-A7F8-45EC-8A91-F21D43B45C42}" type="presParOf" srcId="{84109E80-8CA9-45AE-A682-D57FFE1C0CA1}" destId="{4D144993-E12B-4735-B6FD-6EC75B2738A8}" srcOrd="10" destOrd="0" presId="urn:microsoft.com/office/officeart/2005/8/layout/cycle6"/>
    <dgm:cxn modelId="{4A586523-F5C9-47A1-8060-CB4CED201731}" type="presParOf" srcId="{84109E80-8CA9-45AE-A682-D57FFE1C0CA1}" destId="{481D39C9-34C4-48D2-B33B-8B9855B6F190}" srcOrd="11" destOrd="0" presId="urn:microsoft.com/office/officeart/2005/8/layout/cycle6"/>
    <dgm:cxn modelId="{80F5E84A-1BCC-460C-AD7B-1AD59FF8395E}" type="presParOf" srcId="{84109E80-8CA9-45AE-A682-D57FFE1C0CA1}" destId="{7BCB6EB6-CC09-40C6-8E24-7E5D448CCA6F}" srcOrd="12" destOrd="0" presId="urn:microsoft.com/office/officeart/2005/8/layout/cycle6"/>
    <dgm:cxn modelId="{C3B63F13-0F5C-42F9-A2D6-3D4E8707F973}" type="presParOf" srcId="{84109E80-8CA9-45AE-A682-D57FFE1C0CA1}" destId="{35172343-BF4A-4849-8762-15CF2FC442CD}" srcOrd="13" destOrd="0" presId="urn:microsoft.com/office/officeart/2005/8/layout/cycle6"/>
    <dgm:cxn modelId="{BCCAC3CA-3D30-474C-98A5-14264B6DC4B9}" type="presParOf" srcId="{84109E80-8CA9-45AE-A682-D57FFE1C0CA1}" destId="{4C09CBC2-0DF6-4CA2-8834-FDC42239A676}" srcOrd="14" destOrd="0" presId="urn:microsoft.com/office/officeart/2005/8/layout/cycle6"/>
    <dgm:cxn modelId="{E719B6C9-BE6B-47E1-A166-1636C76507A8}" type="presParOf" srcId="{84109E80-8CA9-45AE-A682-D57FFE1C0CA1}" destId="{B5C30E7B-2012-4477-9B47-CAEFBD03A6F8}" srcOrd="15" destOrd="0" presId="urn:microsoft.com/office/officeart/2005/8/layout/cycle6"/>
    <dgm:cxn modelId="{0858AB4A-5B90-41D1-A10A-1345E6137A0B}" type="presParOf" srcId="{84109E80-8CA9-45AE-A682-D57FFE1C0CA1}" destId="{4374FEFE-1D03-4396-B457-097BC541C7C2}" srcOrd="16" destOrd="0" presId="urn:microsoft.com/office/officeart/2005/8/layout/cycle6"/>
    <dgm:cxn modelId="{2DEB2A6C-2500-4A7E-B708-BDD9227C4743}" type="presParOf" srcId="{84109E80-8CA9-45AE-A682-D57FFE1C0CA1}" destId="{3A61EB1C-935F-4D92-B54E-198B71473C0B}" srcOrd="17" destOrd="0" presId="urn:microsoft.com/office/officeart/2005/8/layout/cycle6"/>
    <dgm:cxn modelId="{8CAE5301-A77E-4E86-BAD8-474089EAAC24}" type="presParOf" srcId="{84109E80-8CA9-45AE-A682-D57FFE1C0CA1}" destId="{F1CECF3A-44E3-4E43-A692-86DA868B2528}" srcOrd="18" destOrd="0" presId="urn:microsoft.com/office/officeart/2005/8/layout/cycle6"/>
    <dgm:cxn modelId="{9A405191-C6F8-4D87-ABD8-C3DE5FEF2ECA}" type="presParOf" srcId="{84109E80-8CA9-45AE-A682-D57FFE1C0CA1}" destId="{934D13A0-46D3-4638-B700-CA4C71932A6B}" srcOrd="19" destOrd="0" presId="urn:microsoft.com/office/officeart/2005/8/layout/cycle6"/>
    <dgm:cxn modelId="{2006560F-C9F8-4B87-BEFE-BEF6935F82CE}" type="presParOf" srcId="{84109E80-8CA9-45AE-A682-D57FFE1C0CA1}" destId="{CE93910E-755F-408E-A3CF-52B9026C306E}" srcOrd="20"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lang="en-US"/>
        </a:p>
      </dgm:t>
    </dgm:pt>
    <dgm:pt modelId="{F89ADAA0-3C2B-452A-A2ED-5EB487A82E30}">
      <dgm:prSet phldrT="[Text]" custT="1"/>
      <dgm:spPr/>
      <dgm:t>
        <a:bodyPr/>
        <a:lstStyle/>
        <a:p>
          <a:r>
            <a:rPr lang="de-DE" sz="1200" b="0">
              <a:latin typeface="Arial" panose="020B0604020202020204" pitchFamily="34" charset="0"/>
              <a:cs typeface="Arial" panose="020B0604020202020204" pitchFamily="34" charset="0"/>
            </a:rPr>
            <a:t>Motivator*in</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solidFill>
              <a:srgbClr val="00B0F0"/>
            </a:solidFill>
          </a:endParaRPr>
        </a:p>
      </dgm:t>
    </dgm:pt>
    <dgm:pt modelId="{50F82A0C-ED8F-44A9-A7B0-89315E08489E}">
      <dgm:prSet phldrT="[Text]" custT="1"/>
      <dgm:spPr/>
      <dgm:t>
        <a:bodyPr/>
        <a:lstStyle/>
        <a:p>
          <a:r>
            <a:rPr lang="de-DE" sz="1200" b="0">
              <a:latin typeface="Arial" panose="020B0604020202020204" pitchFamily="34" charset="0"/>
              <a:cs typeface="Arial" panose="020B0604020202020204" pitchFamily="34" charset="0"/>
            </a:rPr>
            <a:t>Ausbilder</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dgm:t>
        <a:bodyPr/>
        <a:lstStyle/>
        <a:p>
          <a:r>
            <a:rPr lang="de-DE" sz="1200" b="0">
              <a:latin typeface="Arial" panose="020B0604020202020204" pitchFamily="34" charset="0"/>
              <a:cs typeface="Arial" panose="020B0604020202020204" pitchFamily="34" charset="0"/>
            </a:rPr>
            <a:t>Kommunikator</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dgm:t>
        <a:bodyPr/>
        <a:lstStyle/>
        <a:p>
          <a:r>
            <a:rPr lang="de-DE" sz="1200" b="0">
              <a:latin typeface="Arial" panose="020B0604020202020204" pitchFamily="34" charset="0"/>
              <a:cs typeface="Arial" panose="020B0604020202020204" pitchFamily="34" charset="0"/>
            </a:rPr>
            <a:t>Beobachter</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dgm:t>
        <a:bodyPr/>
        <a:lstStyle/>
        <a:p>
          <a:r>
            <a:rPr lang="de-DE" sz="1200" b="0">
              <a:latin typeface="Arial" panose="020B0604020202020204" pitchFamily="34" charset="0"/>
              <a:cs typeface="Arial" panose="020B0604020202020204" pitchFamily="34" charset="0"/>
            </a:rPr>
            <a:t>Planer</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dgm:t>
        <a:bodyPr/>
        <a:lstStyle/>
        <a:p>
          <a:pPr algn="ctr"/>
          <a:r>
            <a:rPr lang="de-DE" sz="1200" b="0">
              <a:latin typeface="Arial" panose="020B0604020202020204" pitchFamily="34" charset="0"/>
              <a:cs typeface="Arial" panose="020B0604020202020204" pitchFamily="34" charset="0"/>
            </a:rPr>
            <a:t>Teamentwickler</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6" custScaleX="119817" custScaleY="133100" custRadScaleRad="100174" custRadScaleInc="-168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6"/>
      <dgm:spPr/>
    </dgm:pt>
    <dgm:pt modelId="{431520AE-621C-4B5C-923F-2CBD5DB03151}" type="pres">
      <dgm:prSet presAssocID="{50F82A0C-ED8F-44A9-A7B0-89315E08489E}" presName="node" presStyleLbl="node1" presStyleIdx="1" presStyleCnt="6" custScaleX="135177" custScaleY="121000" custRadScaleRad="89198" custRadScaleInc="9895">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6"/>
      <dgm:spPr/>
    </dgm:pt>
    <dgm:pt modelId="{BE6D6F3E-9919-48EF-9615-3760B7A8F66E}" type="pres">
      <dgm:prSet presAssocID="{02DF3932-6CF1-4B8E-A9BF-EA89486F903E}" presName="node" presStyleLbl="node1" presStyleIdx="2" presStyleCnt="6" custScaleX="145792" custScaleY="106262">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6"/>
      <dgm:spPr/>
    </dgm:pt>
    <dgm:pt modelId="{4893A52E-F9D1-4B5F-BC3C-BDAEE48174E6}" type="pres">
      <dgm:prSet presAssocID="{58CCA04C-C74A-4022-B52E-C2A1151DD35B}" presName="node" presStyleLbl="node1" presStyleIdx="3" presStyleCnt="6" custScaleX="135177" custScaleY="121000" custRadScaleRad="120011" custRadScaleInc="-4136">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6"/>
      <dgm:spPr/>
    </dgm:pt>
    <dgm:pt modelId="{7BCB6EB6-CC09-40C6-8E24-7E5D448CCA6F}" type="pres">
      <dgm:prSet presAssocID="{979F81AA-DDBF-44A6-9904-7BFB531159E1}" presName="node" presStyleLbl="node1" presStyleIdx="4" presStyleCnt="6" custScaleX="130067" custScaleY="106262">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6"/>
      <dgm:spPr/>
    </dgm:pt>
    <dgm:pt modelId="{B5C30E7B-2012-4477-9B47-CAEFBD03A6F8}" type="pres">
      <dgm:prSet presAssocID="{B4F54436-2CE4-44F9-9E11-9797AD221C6D}" presName="node" presStyleLbl="node1" presStyleIdx="5" presStyleCnt="6" custScaleX="135177" custScaleY="121000" custRadScaleRad="94753" custRadScaleInc="-18761">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6"/>
      <dgm:spPr/>
    </dgm:pt>
  </dgm:ptLst>
  <dgm:cxnLst>
    <dgm:cxn modelId="{FFE3A60F-D201-4039-B7B6-9B640D859FB7}" type="presOf" srcId="{B4F54436-2CE4-44F9-9E11-9797AD221C6D}" destId="{B5C30E7B-2012-4477-9B47-CAEFBD03A6F8}"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3BA55025-F427-4991-8884-E35957548C0E}" type="presOf" srcId="{4703DE9F-318D-49C3-BC65-6EA7299A7FAB}" destId="{3A61EB1C-935F-4D92-B54E-198B71473C0B}"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A561E93E-A5A7-4B64-B14C-9CAE6DCB2635}" type="presOf" srcId="{54868E5A-9077-416F-B000-12B10E9B073A}" destId="{84109E80-8CA9-45AE-A682-D57FFE1C0CA1}" srcOrd="0" destOrd="0" presId="urn:microsoft.com/office/officeart/2005/8/layout/cycle6"/>
    <dgm:cxn modelId="{7FD4A26D-0459-480D-B4C4-D9780CE106CC}" type="presOf" srcId="{1063451E-2BB8-4B49-8BDE-106477CF78FF}" destId="{4C09CBC2-0DF6-4CA2-8834-FDC42239A676}" srcOrd="0" destOrd="0" presId="urn:microsoft.com/office/officeart/2005/8/layout/cycle6"/>
    <dgm:cxn modelId="{EF168854-283D-4883-9B5C-82D19F5837A1}" type="presOf" srcId="{3AB559C1-D1A4-43FA-9DD1-0F665A1741DB}" destId="{399A343C-DA5B-4B57-9079-7FEB57BC26EE}" srcOrd="0" destOrd="0" presId="urn:microsoft.com/office/officeart/2005/8/layout/cycle6"/>
    <dgm:cxn modelId="{006F2A55-12CD-4649-82D9-7FD5852E66D3}" type="presOf" srcId="{02DF3932-6CF1-4B8E-A9BF-EA89486F903E}" destId="{BE6D6F3E-9919-48EF-9615-3760B7A8F66E}" srcOrd="0" destOrd="0" presId="urn:microsoft.com/office/officeart/2005/8/layout/cycle6"/>
    <dgm:cxn modelId="{7AED4888-0DB1-43A0-A0D2-F5D73E0DC488}" type="presOf" srcId="{F89ADAA0-3C2B-452A-A2ED-5EB487A82E30}" destId="{1DB399C2-C44F-43FE-AC84-368A62640879}" srcOrd="0" destOrd="0" presId="urn:microsoft.com/office/officeart/2005/8/layout/cycle6"/>
    <dgm:cxn modelId="{0375FD94-2900-499E-B848-B294D04EAA21}" srcId="{54868E5A-9077-416F-B000-12B10E9B073A}" destId="{F89ADAA0-3C2B-452A-A2ED-5EB487A82E30}" srcOrd="0" destOrd="0" parTransId="{5B4EC640-6B2A-4627-9BCD-8B55D3E1C9F2}" sibTransId="{34226B5C-91EC-45CF-B011-B2340C7491C4}"/>
    <dgm:cxn modelId="{8AEE1AB2-8608-46F9-9BD6-B3FD524371E7}" type="presOf" srcId="{58CCA04C-C74A-4022-B52E-C2A1151DD35B}" destId="{4893A52E-F9D1-4B5F-BC3C-BDAEE48174E6}" srcOrd="0" destOrd="0" presId="urn:microsoft.com/office/officeart/2005/8/layout/cycle6"/>
    <dgm:cxn modelId="{6C6F34B4-AF23-4594-B930-80A18D9BD7CF}" type="presOf" srcId="{979F81AA-DDBF-44A6-9904-7BFB531159E1}" destId="{7BCB6EB6-CC09-40C6-8E24-7E5D448CCA6F}"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44A481CB-E73A-430C-B045-6F6B9216B9FA}" type="presOf" srcId="{34226B5C-91EC-45CF-B011-B2340C7491C4}" destId="{2FCAE97D-2E7D-4EEA-9F53-050E29B433BB}" srcOrd="0" destOrd="0" presId="urn:microsoft.com/office/officeart/2005/8/layout/cycle6"/>
    <dgm:cxn modelId="{C7BF7BEE-5553-4A81-9998-7589B31B0258}" type="presOf" srcId="{D7AFFC8C-2B81-48EF-B277-E1E42FDE4115}" destId="{AD3F2E67-02D8-4531-B6F2-08EC5CEDCBA5}"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88F6D2F2-7943-4090-A2CC-EB30FCBB0C1D}" type="presOf" srcId="{50F82A0C-ED8F-44A9-A7B0-89315E08489E}" destId="{431520AE-621C-4B5C-923F-2CBD5DB03151}" srcOrd="0" destOrd="0" presId="urn:microsoft.com/office/officeart/2005/8/layout/cycle6"/>
    <dgm:cxn modelId="{0CAFF4F4-8F9E-4A00-9B28-C70F5D1BCEB9}" type="presOf" srcId="{55ACC210-0FEC-4CE5-9D51-37F2741064E2}" destId="{481D39C9-34C4-48D2-B33B-8B9855B6F190}" srcOrd="0" destOrd="0" presId="urn:microsoft.com/office/officeart/2005/8/layout/cycle6"/>
    <dgm:cxn modelId="{850EF8C1-B481-4C87-BB56-4F74A5069DB2}" type="presParOf" srcId="{84109E80-8CA9-45AE-A682-D57FFE1C0CA1}" destId="{1DB399C2-C44F-43FE-AC84-368A62640879}" srcOrd="0" destOrd="0" presId="urn:microsoft.com/office/officeart/2005/8/layout/cycle6"/>
    <dgm:cxn modelId="{7C6888A8-908D-4381-8762-5A1D33EF0054}" type="presParOf" srcId="{84109E80-8CA9-45AE-A682-D57FFE1C0CA1}" destId="{86D44CA1-2F25-4670-A8CE-5C69F9BA1B92}" srcOrd="1" destOrd="0" presId="urn:microsoft.com/office/officeart/2005/8/layout/cycle6"/>
    <dgm:cxn modelId="{A497824F-693C-48E3-ADE8-4A588FD4F00E}" type="presParOf" srcId="{84109E80-8CA9-45AE-A682-D57FFE1C0CA1}" destId="{2FCAE97D-2E7D-4EEA-9F53-050E29B433BB}" srcOrd="2" destOrd="0" presId="urn:microsoft.com/office/officeart/2005/8/layout/cycle6"/>
    <dgm:cxn modelId="{5FC5927B-0819-40BE-99DE-4088726559C3}" type="presParOf" srcId="{84109E80-8CA9-45AE-A682-D57FFE1C0CA1}" destId="{431520AE-621C-4B5C-923F-2CBD5DB03151}" srcOrd="3" destOrd="0" presId="urn:microsoft.com/office/officeart/2005/8/layout/cycle6"/>
    <dgm:cxn modelId="{6CBF84E6-927D-4033-BF37-CA2ADF38D97C}" type="presParOf" srcId="{84109E80-8CA9-45AE-A682-D57FFE1C0CA1}" destId="{3717958B-1802-4FD8-AA5A-B08DCF1EEE5C}" srcOrd="4" destOrd="0" presId="urn:microsoft.com/office/officeart/2005/8/layout/cycle6"/>
    <dgm:cxn modelId="{E4130A0F-E743-4732-94E0-B1B08639261A}" type="presParOf" srcId="{84109E80-8CA9-45AE-A682-D57FFE1C0CA1}" destId="{399A343C-DA5B-4B57-9079-7FEB57BC26EE}" srcOrd="5" destOrd="0" presId="urn:microsoft.com/office/officeart/2005/8/layout/cycle6"/>
    <dgm:cxn modelId="{BDC69FA8-15E1-4633-B8CD-764A5FD64412}" type="presParOf" srcId="{84109E80-8CA9-45AE-A682-D57FFE1C0CA1}" destId="{BE6D6F3E-9919-48EF-9615-3760B7A8F66E}" srcOrd="6" destOrd="0" presId="urn:microsoft.com/office/officeart/2005/8/layout/cycle6"/>
    <dgm:cxn modelId="{4C825CA7-AAC8-47B0-967D-B7821B5CFD7B}" type="presParOf" srcId="{84109E80-8CA9-45AE-A682-D57FFE1C0CA1}" destId="{2786E5BE-6865-41AD-9DD2-5E9BE4B779A7}" srcOrd="7" destOrd="0" presId="urn:microsoft.com/office/officeart/2005/8/layout/cycle6"/>
    <dgm:cxn modelId="{560DEA05-A669-486D-8E48-B888EB28E5EC}" type="presParOf" srcId="{84109E80-8CA9-45AE-A682-D57FFE1C0CA1}" destId="{AD3F2E67-02D8-4531-B6F2-08EC5CEDCBA5}" srcOrd="8" destOrd="0" presId="urn:microsoft.com/office/officeart/2005/8/layout/cycle6"/>
    <dgm:cxn modelId="{D5460742-A6D8-4D10-AA39-4E400DFD6505}" type="presParOf" srcId="{84109E80-8CA9-45AE-A682-D57FFE1C0CA1}" destId="{4893A52E-F9D1-4B5F-BC3C-BDAEE48174E6}" srcOrd="9" destOrd="0" presId="urn:microsoft.com/office/officeart/2005/8/layout/cycle6"/>
    <dgm:cxn modelId="{D2E80FD9-55E0-46F2-A6FF-A0B208F780B4}" type="presParOf" srcId="{84109E80-8CA9-45AE-A682-D57FFE1C0CA1}" destId="{4D144993-E12B-4735-B6FD-6EC75B2738A8}" srcOrd="10" destOrd="0" presId="urn:microsoft.com/office/officeart/2005/8/layout/cycle6"/>
    <dgm:cxn modelId="{D78BDE68-787C-4192-B313-B8E18560368D}" type="presParOf" srcId="{84109E80-8CA9-45AE-A682-D57FFE1C0CA1}" destId="{481D39C9-34C4-48D2-B33B-8B9855B6F190}" srcOrd="11" destOrd="0" presId="urn:microsoft.com/office/officeart/2005/8/layout/cycle6"/>
    <dgm:cxn modelId="{4D9DE74D-C45C-4CC2-B14D-CE320AC534DB}" type="presParOf" srcId="{84109E80-8CA9-45AE-A682-D57FFE1C0CA1}" destId="{7BCB6EB6-CC09-40C6-8E24-7E5D448CCA6F}" srcOrd="12" destOrd="0" presId="urn:microsoft.com/office/officeart/2005/8/layout/cycle6"/>
    <dgm:cxn modelId="{10E078CC-4F23-4B55-80B2-D0A7FD744813}" type="presParOf" srcId="{84109E80-8CA9-45AE-A682-D57FFE1C0CA1}" destId="{35172343-BF4A-4849-8762-15CF2FC442CD}" srcOrd="13" destOrd="0" presId="urn:microsoft.com/office/officeart/2005/8/layout/cycle6"/>
    <dgm:cxn modelId="{2945845A-2AA0-430D-8E4D-A6B5ACC47AA0}" type="presParOf" srcId="{84109E80-8CA9-45AE-A682-D57FFE1C0CA1}" destId="{4C09CBC2-0DF6-4CA2-8834-FDC42239A676}" srcOrd="14" destOrd="0" presId="urn:microsoft.com/office/officeart/2005/8/layout/cycle6"/>
    <dgm:cxn modelId="{D8A342FE-3DD9-4845-B324-1D1091684C71}" type="presParOf" srcId="{84109E80-8CA9-45AE-A682-D57FFE1C0CA1}" destId="{B5C30E7B-2012-4477-9B47-CAEFBD03A6F8}" srcOrd="15" destOrd="0" presId="urn:microsoft.com/office/officeart/2005/8/layout/cycle6"/>
    <dgm:cxn modelId="{D4F47FB7-8488-4AFD-ABEE-81BD274B94B5}" type="presParOf" srcId="{84109E80-8CA9-45AE-A682-D57FFE1C0CA1}" destId="{4374FEFE-1D03-4396-B457-097BC541C7C2}" srcOrd="16" destOrd="0" presId="urn:microsoft.com/office/officeart/2005/8/layout/cycle6"/>
    <dgm:cxn modelId="{271F96EE-3253-4345-87F0-FEA505A44D84}" type="presParOf" srcId="{84109E80-8CA9-45AE-A682-D57FFE1C0CA1}" destId="{3A61EB1C-935F-4D92-B54E-198B71473C0B}" srcOrd="17"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2178204" y="25684"/>
          <a:ext cx="1217322"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Administrator (Verwalter/in)</a:t>
          </a:r>
        </a:p>
      </dsp:txBody>
      <dsp:txXfrm>
        <a:off x="2214195" y="61675"/>
        <a:ext cx="1145340" cy="665287"/>
      </dsp:txXfrm>
    </dsp:sp>
    <dsp:sp modelId="{2FCAE97D-2E7D-4EEA-9F53-050E29B433BB}">
      <dsp:nvSpPr>
        <dsp:cNvPr id="0" name=""/>
        <dsp:cNvSpPr/>
      </dsp:nvSpPr>
      <dsp:spPr>
        <a:xfrm>
          <a:off x="839123" y="401447"/>
          <a:ext cx="4204899" cy="4204899"/>
        </a:xfrm>
        <a:custGeom>
          <a:avLst/>
          <a:gdLst/>
          <a:ahLst/>
          <a:cxnLst/>
          <a:rect l="0" t="0" r="0" b="0"/>
          <a:pathLst>
            <a:path>
              <a:moveTo>
                <a:pt x="2564624" y="51428"/>
              </a:moveTo>
              <a:arcTo wR="2102449" hR="2102449" stAng="16961932" swAng="135905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3976713"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Advisor (Berater)</a:t>
          </a:r>
        </a:p>
      </dsp:txBody>
      <dsp:txXfrm>
        <a:off x="4012704" y="829941"/>
        <a:ext cx="1062278" cy="665287"/>
      </dsp:txXfrm>
    </dsp:sp>
    <dsp:sp modelId="{399A343C-DA5B-4B57-9079-7FEB57BC26EE}">
      <dsp:nvSpPr>
        <dsp:cNvPr id="0" name=""/>
        <dsp:cNvSpPr/>
      </dsp:nvSpPr>
      <dsp:spPr>
        <a:xfrm>
          <a:off x="797632" y="370991"/>
          <a:ext cx="4204899" cy="4204899"/>
        </a:xfrm>
        <a:custGeom>
          <a:avLst/>
          <a:gdLst/>
          <a:ahLst/>
          <a:cxnLst/>
          <a:rect l="0" t="0" r="0" b="0"/>
          <a:pathLst>
            <a:path>
              <a:moveTo>
                <a:pt x="3986838" y="1170047"/>
              </a:moveTo>
              <a:arcTo wR="2102449" hR="2102449" stAng="20020418"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4434246"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Liaison (Verbindungsperson)</a:t>
          </a:r>
        </a:p>
      </dsp:txBody>
      <dsp:txXfrm>
        <a:off x="4466965" y="2638877"/>
        <a:ext cx="965707" cy="604806"/>
      </dsp:txXfrm>
    </dsp:sp>
    <dsp:sp modelId="{AD3F2E67-02D8-4531-B6F2-08EC5CEDCBA5}">
      <dsp:nvSpPr>
        <dsp:cNvPr id="0" name=""/>
        <dsp:cNvSpPr/>
      </dsp:nvSpPr>
      <dsp:spPr>
        <a:xfrm>
          <a:off x="797632" y="370991"/>
          <a:ext cx="4204899" cy="4204899"/>
        </a:xfrm>
        <a:custGeom>
          <a:avLst/>
          <a:gdLst/>
          <a:ahLst/>
          <a:cxnLst/>
          <a:rect l="0" t="0" r="0" b="0"/>
          <a:pathLst>
            <a:path>
              <a:moveTo>
                <a:pt x="4042161" y="2913506"/>
              </a:moveTo>
              <a:arcTo wR="2102449" hR="2102449" stAng="1361484"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3245170"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latin typeface="Arial" panose="020B0604020202020204" pitchFamily="34" charset="0"/>
              <a:cs typeface="Arial" panose="020B0604020202020204" pitchFamily="34" charset="0"/>
            </a:rPr>
            <a:t>Enthusiastisch</a:t>
          </a:r>
        </a:p>
      </dsp:txBody>
      <dsp:txXfrm>
        <a:off x="3281161" y="4035039"/>
        <a:ext cx="1062278" cy="665287"/>
      </dsp:txXfrm>
    </dsp:sp>
    <dsp:sp modelId="{481D39C9-34C4-48D2-B33B-8B9855B6F190}">
      <dsp:nvSpPr>
        <dsp:cNvPr id="0" name=""/>
        <dsp:cNvSpPr/>
      </dsp:nvSpPr>
      <dsp:spPr>
        <a:xfrm>
          <a:off x="797632" y="370991"/>
          <a:ext cx="4204899" cy="4204899"/>
        </a:xfrm>
        <a:custGeom>
          <a:avLst/>
          <a:gdLst/>
          <a:ahLst/>
          <a:cxnLst/>
          <a:rect l="0" t="0" r="0" b="0"/>
          <a:pathLst>
            <a:path>
              <a:moveTo>
                <a:pt x="2440727" y="4177506"/>
              </a:moveTo>
              <a:arcTo wR="2102449" hR="2102449" stAng="4844461" swAng="1111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1420733"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latin typeface="Arial" panose="020B0604020202020204" pitchFamily="34" charset="0"/>
              <a:cs typeface="Arial" panose="020B0604020202020204" pitchFamily="34" charset="0"/>
            </a:rPr>
            <a:t>Erfahrener Moderator</a:t>
          </a:r>
        </a:p>
      </dsp:txBody>
      <dsp:txXfrm>
        <a:off x="1456724" y="4035039"/>
        <a:ext cx="1062278" cy="665287"/>
      </dsp:txXfrm>
    </dsp:sp>
    <dsp:sp modelId="{4C09CBC2-0DF6-4CA2-8834-FDC42239A676}">
      <dsp:nvSpPr>
        <dsp:cNvPr id="0" name=""/>
        <dsp:cNvSpPr/>
      </dsp:nvSpPr>
      <dsp:spPr>
        <a:xfrm>
          <a:off x="797632" y="370991"/>
          <a:ext cx="4204899" cy="4204899"/>
        </a:xfrm>
        <a:custGeom>
          <a:avLst/>
          <a:gdLst/>
          <a:ahLst/>
          <a:cxnLst/>
          <a:rect l="0" t="0" r="0" b="0"/>
          <a:pathLst>
            <a:path>
              <a:moveTo>
                <a:pt x="649442" y="3622010"/>
              </a:moveTo>
              <a:arcTo wR="2102449" hR="2102449" stAng="8023043"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334773"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a:latin typeface="Arial" panose="020B0604020202020204" pitchFamily="34" charset="0"/>
              <a:cs typeface="Arial" panose="020B0604020202020204" pitchFamily="34" charset="0"/>
            </a:rPr>
            <a:t>Zuhörer</a:t>
          </a:r>
        </a:p>
      </dsp:txBody>
      <dsp:txXfrm>
        <a:off x="367492" y="2638877"/>
        <a:ext cx="965707" cy="604806"/>
      </dsp:txXfrm>
    </dsp:sp>
    <dsp:sp modelId="{3A61EB1C-935F-4D92-B54E-198B71473C0B}">
      <dsp:nvSpPr>
        <dsp:cNvPr id="0" name=""/>
        <dsp:cNvSpPr/>
      </dsp:nvSpPr>
      <dsp:spPr>
        <a:xfrm>
          <a:off x="797632" y="370991"/>
          <a:ext cx="4204899" cy="4204899"/>
        </a:xfrm>
        <a:custGeom>
          <a:avLst/>
          <a:gdLst/>
          <a:ahLst/>
          <a:cxnLst/>
          <a:rect l="0" t="0" r="0" b="0"/>
          <a:pathLst>
            <a:path>
              <a:moveTo>
                <a:pt x="3529" y="2224216"/>
              </a:moveTo>
              <a:arcTo wR="2102449" hR="2102449" stAng="10600785"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CECF3A-44E3-4E43-A692-86DA868B2528}">
      <dsp:nvSpPr>
        <dsp:cNvPr id="0" name=""/>
        <dsp:cNvSpPr/>
      </dsp:nvSpPr>
      <dsp:spPr>
        <a:xfrm>
          <a:off x="689190"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latin typeface="Arial" panose="020B0604020202020204" pitchFamily="34" charset="0"/>
              <a:cs typeface="Arial" panose="020B0604020202020204" pitchFamily="34" charset="0"/>
            </a:rPr>
            <a:t>Technisch versiert</a:t>
          </a:r>
        </a:p>
      </dsp:txBody>
      <dsp:txXfrm>
        <a:off x="725181" y="829941"/>
        <a:ext cx="1062278" cy="665287"/>
      </dsp:txXfrm>
    </dsp:sp>
    <dsp:sp modelId="{CE93910E-755F-408E-A3CF-52B9026C306E}">
      <dsp:nvSpPr>
        <dsp:cNvPr id="0" name=""/>
        <dsp:cNvSpPr/>
      </dsp:nvSpPr>
      <dsp:spPr>
        <a:xfrm>
          <a:off x="740524" y="412514"/>
          <a:ext cx="4204899" cy="4204899"/>
        </a:xfrm>
        <a:custGeom>
          <a:avLst/>
          <a:gdLst/>
          <a:ahLst/>
          <a:cxnLst/>
          <a:rect l="0" t="0" r="0" b="0"/>
          <a:pathLst>
            <a:path>
              <a:moveTo>
                <a:pt x="899784" y="377952"/>
              </a:moveTo>
              <a:arcTo wR="2102449" hR="2102449" stAng="14106484" swAng="97762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1384818" y="-76105"/>
          <a:ext cx="1046759" cy="75582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Motivator*in</a:t>
          </a:r>
        </a:p>
      </dsp:txBody>
      <dsp:txXfrm>
        <a:off x="1421714" y="-39209"/>
        <a:ext cx="972967" cy="682030"/>
      </dsp:txXfrm>
    </dsp:sp>
    <dsp:sp modelId="{2FCAE97D-2E7D-4EEA-9F53-050E29B433BB}">
      <dsp:nvSpPr>
        <dsp:cNvPr id="0" name=""/>
        <dsp:cNvSpPr/>
      </dsp:nvSpPr>
      <dsp:spPr>
        <a:xfrm>
          <a:off x="296784" y="112405"/>
          <a:ext cx="2676479" cy="2676479"/>
        </a:xfrm>
        <a:custGeom>
          <a:avLst/>
          <a:gdLst/>
          <a:ahLst/>
          <a:cxnLst/>
          <a:rect l="0" t="0" r="0" b="0"/>
          <a:pathLst>
            <a:path>
              <a:moveTo>
                <a:pt x="2138740" y="265819"/>
              </a:moveTo>
              <a:arcTo wR="1338239" hR="1338239" stAng="18404353" swAng="124546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2450430" y="735702"/>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Ausbilder</a:t>
          </a:r>
        </a:p>
      </dsp:txBody>
      <dsp:txXfrm>
        <a:off x="2483972" y="769244"/>
        <a:ext cx="1113865" cy="620027"/>
      </dsp:txXfrm>
    </dsp:sp>
    <dsp:sp modelId="{399A343C-DA5B-4B57-9079-7FEB57BC26EE}">
      <dsp:nvSpPr>
        <dsp:cNvPr id="0" name=""/>
        <dsp:cNvSpPr/>
      </dsp:nvSpPr>
      <dsp:spPr>
        <a:xfrm>
          <a:off x="598230" y="624624"/>
          <a:ext cx="2676479" cy="2676479"/>
        </a:xfrm>
        <a:custGeom>
          <a:avLst/>
          <a:gdLst/>
          <a:ahLst/>
          <a:cxnLst/>
          <a:rect l="0" t="0" r="0" b="0"/>
          <a:pathLst>
            <a:path>
              <a:moveTo>
                <a:pt x="2565062" y="803643"/>
              </a:moveTo>
              <a:arcTo wR="1338239" hR="1338239" stAng="20187269" swAng="1512002"/>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2509258" y="2007455"/>
          <a:ext cx="1273685" cy="603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Kommunikator</a:t>
          </a:r>
        </a:p>
      </dsp:txBody>
      <dsp:txXfrm>
        <a:off x="2538715" y="2036912"/>
        <a:ext cx="1214771" cy="544506"/>
      </dsp:txXfrm>
    </dsp:sp>
    <dsp:sp modelId="{AD3F2E67-02D8-4531-B6F2-08EC5CEDCBA5}">
      <dsp:nvSpPr>
        <dsp:cNvPr id="0" name=""/>
        <dsp:cNvSpPr/>
      </dsp:nvSpPr>
      <dsp:spPr>
        <a:xfrm>
          <a:off x="648389" y="302300"/>
          <a:ext cx="2676479" cy="2676479"/>
        </a:xfrm>
        <a:custGeom>
          <a:avLst/>
          <a:gdLst/>
          <a:ahLst/>
          <a:cxnLst/>
          <a:rect l="0" t="0" r="0" b="0"/>
          <a:pathLst>
            <a:path>
              <a:moveTo>
                <a:pt x="2257095" y="2311168"/>
              </a:moveTo>
              <a:arcTo wR="1338239" hR="1338239" stAng="2798234" swAng="95292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1419862" y="2634729"/>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Beobachter</a:t>
          </a:r>
        </a:p>
      </dsp:txBody>
      <dsp:txXfrm>
        <a:off x="1453404" y="2668271"/>
        <a:ext cx="1113865" cy="620027"/>
      </dsp:txXfrm>
    </dsp:sp>
    <dsp:sp modelId="{481D39C9-34C4-48D2-B33B-8B9855B6F190}">
      <dsp:nvSpPr>
        <dsp:cNvPr id="0" name=""/>
        <dsp:cNvSpPr/>
      </dsp:nvSpPr>
      <dsp:spPr>
        <a:xfrm>
          <a:off x="649372" y="302243"/>
          <a:ext cx="2676479" cy="2676479"/>
        </a:xfrm>
        <a:custGeom>
          <a:avLst/>
          <a:gdLst/>
          <a:ahLst/>
          <a:cxnLst/>
          <a:rect l="0" t="0" r="0" b="0"/>
          <a:pathLst>
            <a:path>
              <a:moveTo>
                <a:pt x="766614" y="2548252"/>
              </a:moveTo>
              <a:arcTo wR="1338239" hR="1338239" stAng="6917199" swAng="1083039"/>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260047" y="2007455"/>
          <a:ext cx="1136306" cy="603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Planer</a:t>
          </a:r>
        </a:p>
      </dsp:txBody>
      <dsp:txXfrm>
        <a:off x="289504" y="2036912"/>
        <a:ext cx="1077392" cy="544506"/>
      </dsp:txXfrm>
    </dsp:sp>
    <dsp:sp modelId="{4C09CBC2-0DF6-4CA2-8834-FDC42239A676}">
      <dsp:nvSpPr>
        <dsp:cNvPr id="0" name=""/>
        <dsp:cNvSpPr/>
      </dsp:nvSpPr>
      <dsp:spPr>
        <a:xfrm>
          <a:off x="683969" y="460566"/>
          <a:ext cx="2676479" cy="2676479"/>
        </a:xfrm>
        <a:custGeom>
          <a:avLst/>
          <a:gdLst/>
          <a:ahLst/>
          <a:cxnLst/>
          <a:rect l="0" t="0" r="0" b="0"/>
          <a:pathLst>
            <a:path>
              <a:moveTo>
                <a:pt x="15464" y="1541099"/>
              </a:moveTo>
              <a:arcTo wR="1338239" hR="1338239" stAng="10276866" swAng="148714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259399" y="735701"/>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0" kern="1200">
              <a:latin typeface="Arial" panose="020B0604020202020204" pitchFamily="34" charset="0"/>
              <a:cs typeface="Arial" panose="020B0604020202020204" pitchFamily="34" charset="0"/>
            </a:rPr>
            <a:t>Teamentwickler</a:t>
          </a:r>
        </a:p>
      </dsp:txBody>
      <dsp:txXfrm>
        <a:off x="292941" y="769243"/>
        <a:ext cx="1113865" cy="620027"/>
      </dsp:txXfrm>
    </dsp:sp>
    <dsp:sp modelId="{3A61EB1C-935F-4D92-B54E-198B71473C0B}">
      <dsp:nvSpPr>
        <dsp:cNvPr id="0" name=""/>
        <dsp:cNvSpPr/>
      </dsp:nvSpPr>
      <dsp:spPr>
        <a:xfrm>
          <a:off x="849293" y="174940"/>
          <a:ext cx="2676479" cy="2676479"/>
        </a:xfrm>
        <a:custGeom>
          <a:avLst/>
          <a:gdLst/>
          <a:ahLst/>
          <a:cxnLst/>
          <a:rect l="0" t="0" r="0" b="0"/>
          <a:pathLst>
            <a:path>
              <a:moveTo>
                <a:pt x="251401" y="557427"/>
              </a:moveTo>
              <a:arcTo wR="1338239" hR="1338239" stAng="12941665" swAng="103634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078BA33-DD6D-4696-A2DF-5B41E4D4200A}" type="datetimeFigureOut">
              <a:rPr lang="en-US" smtClean="0"/>
              <a:t>11/20/2023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27F4E2-C71D-47F9-AE48-A36A719855E6}" type="slidenum">
              <a:rPr lang="en-US" smtClean="0"/>
              <a:t>‹#›</a:t>
            </a:fld>
            <a:endParaRPr lang="en-US"/>
          </a:p>
        </p:txBody>
      </p:sp>
    </p:spTree>
    <p:extLst>
      <p:ext uri="{BB962C8B-B14F-4D97-AF65-F5344CB8AC3E}">
        <p14:creationId xmlns:p14="http://schemas.microsoft.com/office/powerpoint/2010/main" val="2981700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B7AF2C-43E1-4B52-A1C6-37D305AE4C80}" type="datetimeFigureOut">
              <a:rPr lang="en-US" smtClean="0"/>
              <a:t>11/20/2023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01E8E-E352-4226-9A21-5215CEB53F4E}" type="slidenum">
              <a:rPr lang="en-US" smtClean="0"/>
              <a:t>‹#›</a:t>
            </a:fld>
            <a:endParaRPr lang="en-US"/>
          </a:p>
        </p:txBody>
      </p:sp>
    </p:spTree>
    <p:extLst>
      <p:ext uri="{BB962C8B-B14F-4D97-AF65-F5344CB8AC3E}">
        <p14:creationId xmlns:p14="http://schemas.microsoft.com/office/powerpoint/2010/main" val="154783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603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11</a:t>
            </a:fld>
            <a:endParaRPr lang="en-US"/>
          </a:p>
        </p:txBody>
      </p:sp>
    </p:spTree>
    <p:extLst>
      <p:ext uri="{BB962C8B-B14F-4D97-AF65-F5344CB8AC3E}">
        <p14:creationId xmlns:p14="http://schemas.microsoft.com/office/powerpoint/2010/main" val="355248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3746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1696184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544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15</a:t>
            </a:fld>
            <a:endParaRPr lang="en-US"/>
          </a:p>
        </p:txBody>
      </p:sp>
    </p:spTree>
    <p:extLst>
      <p:ext uri="{BB962C8B-B14F-4D97-AF65-F5344CB8AC3E}">
        <p14:creationId xmlns:p14="http://schemas.microsoft.com/office/powerpoint/2010/main" val="138288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16</a:t>
            </a:fld>
            <a:endParaRPr lang="en-US"/>
          </a:p>
        </p:txBody>
      </p:sp>
    </p:spTree>
    <p:extLst>
      <p:ext uri="{BB962C8B-B14F-4D97-AF65-F5344CB8AC3E}">
        <p14:creationId xmlns:p14="http://schemas.microsoft.com/office/powerpoint/2010/main" val="3238512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9414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1760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0312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dirty="0"/>
          </a:p>
        </p:txBody>
      </p:sp>
    </p:spTree>
    <p:extLst>
      <p:ext uri="{BB962C8B-B14F-4D97-AF65-F5344CB8AC3E}">
        <p14:creationId xmlns:p14="http://schemas.microsoft.com/office/powerpoint/2010/main" val="104044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2137530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p:txBody>
      </p:sp>
    </p:spTree>
    <p:extLst>
      <p:ext uri="{BB962C8B-B14F-4D97-AF65-F5344CB8AC3E}">
        <p14:creationId xmlns:p14="http://schemas.microsoft.com/office/powerpoint/2010/main" val="976400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753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24</a:t>
            </a:fld>
            <a:endParaRPr lang="en-US"/>
          </a:p>
        </p:txBody>
      </p:sp>
    </p:spTree>
    <p:extLst>
      <p:ext uri="{BB962C8B-B14F-4D97-AF65-F5344CB8AC3E}">
        <p14:creationId xmlns:p14="http://schemas.microsoft.com/office/powerpoint/2010/main" val="3659817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821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26</a:t>
            </a:fld>
            <a:endParaRPr lang="en-US"/>
          </a:p>
        </p:txBody>
      </p:sp>
    </p:spTree>
    <p:extLst>
      <p:ext uri="{BB962C8B-B14F-4D97-AF65-F5344CB8AC3E}">
        <p14:creationId xmlns:p14="http://schemas.microsoft.com/office/powerpoint/2010/main" val="3523966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18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28</a:t>
            </a:fld>
            <a:endParaRPr lang="en-US"/>
          </a:p>
        </p:txBody>
      </p:sp>
    </p:spTree>
    <p:extLst>
      <p:ext uri="{BB962C8B-B14F-4D97-AF65-F5344CB8AC3E}">
        <p14:creationId xmlns:p14="http://schemas.microsoft.com/office/powerpoint/2010/main" val="3263858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29</a:t>
            </a:fld>
            <a:endParaRPr lang="en-US" dirty="0"/>
          </a:p>
        </p:txBody>
      </p:sp>
    </p:spTree>
    <p:extLst>
      <p:ext uri="{BB962C8B-B14F-4D97-AF65-F5344CB8AC3E}">
        <p14:creationId xmlns:p14="http://schemas.microsoft.com/office/powerpoint/2010/main" val="2546898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228725"/>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30</a:t>
            </a:fld>
            <a:endParaRPr lang="en-US"/>
          </a:p>
        </p:txBody>
      </p:sp>
    </p:spTree>
    <p:extLst>
      <p:ext uri="{BB962C8B-B14F-4D97-AF65-F5344CB8AC3E}">
        <p14:creationId xmlns:p14="http://schemas.microsoft.com/office/powerpoint/2010/main" val="2290458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31</a:t>
            </a:fld>
            <a:endParaRPr lang="en-US"/>
          </a:p>
        </p:txBody>
      </p:sp>
    </p:spTree>
    <p:extLst>
      <p:ext uri="{BB962C8B-B14F-4D97-AF65-F5344CB8AC3E}">
        <p14:creationId xmlns:p14="http://schemas.microsoft.com/office/powerpoint/2010/main" val="753342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1681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33</a:t>
            </a:fld>
            <a:endParaRPr lang="en-US"/>
          </a:p>
        </p:txBody>
      </p:sp>
    </p:spTree>
    <p:extLst>
      <p:ext uri="{BB962C8B-B14F-4D97-AF65-F5344CB8AC3E}">
        <p14:creationId xmlns:p14="http://schemas.microsoft.com/office/powerpoint/2010/main" val="1419168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34</a:t>
            </a:fld>
            <a:endParaRPr lang="en-US"/>
          </a:p>
        </p:txBody>
      </p:sp>
    </p:spTree>
    <p:extLst>
      <p:ext uri="{BB962C8B-B14F-4D97-AF65-F5344CB8AC3E}">
        <p14:creationId xmlns:p14="http://schemas.microsoft.com/office/powerpoint/2010/main" val="3352135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3201524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de-DE" sz="1200" b="1" kern="0" dirty="0">
                <a:solidFill>
                  <a:schemeClr val="tx1">
                    <a:lumMod val="75000"/>
                  </a:schemeClr>
                </a:solidFill>
                <a:ea typeface="Arial" charset="0"/>
                <a:cs typeface="Arial" charset="0"/>
              </a:rPr>
              <a:t>LCIF ist Ihre Stiftung.  LCIF ist dazu da, den Hilfsdienst zu stärken. </a:t>
            </a:r>
          </a:p>
          <a:p>
            <a:endParaRPr lang="de-DE" sz="1200" kern="0" dirty="0">
              <a:solidFill>
                <a:schemeClr val="tx1">
                  <a:lumMod val="75000"/>
                </a:schemeClr>
              </a:solidFill>
              <a:ea typeface="Arial" charset="0"/>
              <a:cs typeface="Arial" charset="0"/>
            </a:endParaRPr>
          </a:p>
          <a:p>
            <a:r>
              <a:rPr lang="de-DE" sz="1200" kern="0" dirty="0">
                <a:solidFill>
                  <a:schemeClr val="tx1">
                    <a:lumMod val="75000"/>
                  </a:schemeClr>
                </a:solidFill>
                <a:ea typeface="Arial" charset="0"/>
                <a:cs typeface="Arial" charset="0"/>
              </a:rPr>
              <a:t>Verwaltet Zuschüsse:</a:t>
            </a:r>
          </a:p>
          <a:p>
            <a:endParaRPr lang="de-DE" sz="1200" kern="0" dirty="0">
              <a:solidFill>
                <a:schemeClr val="tx1">
                  <a:lumMod val="75000"/>
                </a:schemeClr>
              </a:solidFill>
              <a:ea typeface="Arial" charset="0"/>
              <a:cs typeface="Arial" charset="0"/>
            </a:endParaRPr>
          </a:p>
          <a:p>
            <a:r>
              <a:rPr lang="de-DE" sz="1200" kern="0" dirty="0">
                <a:solidFill>
                  <a:schemeClr val="tx1">
                    <a:lumMod val="75000"/>
                  </a:schemeClr>
                </a:solidFill>
                <a:ea typeface="Arial" charset="0"/>
                <a:cs typeface="Arial" charset="0"/>
              </a:rPr>
              <a:t>Humanitäre Initiativen</a:t>
            </a:r>
          </a:p>
          <a:p>
            <a:r>
              <a:rPr lang="de-DE" sz="1200" kern="0" dirty="0">
                <a:solidFill>
                  <a:schemeClr val="tx1">
                    <a:lumMod val="75000"/>
                  </a:schemeClr>
                </a:solidFill>
                <a:ea typeface="Arial" charset="0"/>
                <a:cs typeface="Arial" charset="0"/>
              </a:rPr>
              <a:t>Globale Gesundheitsinitiativen</a:t>
            </a:r>
          </a:p>
          <a:p>
            <a:r>
              <a:rPr lang="de-DE" sz="1200" kern="0" dirty="0">
                <a:solidFill>
                  <a:schemeClr val="tx1">
                    <a:lumMod val="75000"/>
                  </a:schemeClr>
                </a:solidFill>
                <a:ea typeface="Arial" charset="0"/>
                <a:cs typeface="Arial" charset="0"/>
              </a:rPr>
              <a:t>Neue und aufkommende Initiativen</a:t>
            </a:r>
          </a:p>
          <a:p>
            <a:endParaRPr lang="de-DE" sz="1200" kern="0" dirty="0">
              <a:solidFill>
                <a:schemeClr val="tx1">
                  <a:lumMod val="75000"/>
                </a:schemeClr>
              </a:solidFill>
              <a:ea typeface="Arial" charset="0"/>
              <a:cs typeface="Arial" charset="0"/>
            </a:endParaRPr>
          </a:p>
          <a:p>
            <a:r>
              <a:rPr lang="de-DE" sz="1200" kern="0" dirty="0">
                <a:solidFill>
                  <a:schemeClr val="tx1">
                    <a:lumMod val="75000"/>
                  </a:schemeClr>
                </a:solidFill>
                <a:ea typeface="Arial" charset="0"/>
                <a:cs typeface="Arial" charset="0"/>
              </a:rPr>
              <a:t>Laden Sie Ihren Distrikt LCIF </a:t>
            </a:r>
            <a:r>
              <a:rPr lang="de-DE" sz="1200" kern="0" dirty="0" err="1">
                <a:solidFill>
                  <a:schemeClr val="tx1">
                    <a:lumMod val="75000"/>
                  </a:schemeClr>
                </a:solidFill>
                <a:ea typeface="Arial" charset="0"/>
                <a:cs typeface="Arial" charset="0"/>
              </a:rPr>
              <a:t>Coordinator</a:t>
            </a:r>
            <a:r>
              <a:rPr lang="de-DE" sz="1200" kern="0" dirty="0">
                <a:solidFill>
                  <a:schemeClr val="tx1">
                    <a:lumMod val="75000"/>
                  </a:schemeClr>
                </a:solidFill>
                <a:ea typeface="Arial" charset="0"/>
                <a:cs typeface="Arial" charset="0"/>
              </a:rPr>
              <a:t> zu einem Treffen ein, um die Lions über ihre Stiftung zu informieren.</a:t>
            </a:r>
          </a:p>
          <a:p>
            <a:endParaRPr lang="en-US" sz="1200" kern="0" dirty="0">
              <a:solidFill>
                <a:schemeClr val="tx1">
                  <a:lumMod val="75000"/>
                </a:schemeClr>
              </a:solidFill>
              <a:ea typeface="Arial" charset="0"/>
              <a:cs typeface="Arial" charset="0"/>
            </a:endParaRPr>
          </a:p>
        </p:txBody>
      </p:sp>
    </p:spTree>
    <p:extLst>
      <p:ext uri="{BB962C8B-B14F-4D97-AF65-F5344CB8AC3E}">
        <p14:creationId xmlns:p14="http://schemas.microsoft.com/office/powerpoint/2010/main" val="664944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107906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1965880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191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5121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40</a:t>
            </a:fld>
            <a:endParaRPr lang="en-US"/>
          </a:p>
        </p:txBody>
      </p:sp>
    </p:spTree>
    <p:extLst>
      <p:ext uri="{BB962C8B-B14F-4D97-AF65-F5344CB8AC3E}">
        <p14:creationId xmlns:p14="http://schemas.microsoft.com/office/powerpoint/2010/main" val="2732200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41</a:t>
            </a:fld>
            <a:endParaRPr lang="en-US"/>
          </a:p>
        </p:txBody>
      </p:sp>
    </p:spTree>
    <p:extLst>
      <p:ext uri="{BB962C8B-B14F-4D97-AF65-F5344CB8AC3E}">
        <p14:creationId xmlns:p14="http://schemas.microsoft.com/office/powerpoint/2010/main" val="2145567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91871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43</a:t>
            </a:fld>
            <a:endParaRPr lang="en-US"/>
          </a:p>
        </p:txBody>
      </p:sp>
    </p:spTree>
    <p:extLst>
      <p:ext uri="{BB962C8B-B14F-4D97-AF65-F5344CB8AC3E}">
        <p14:creationId xmlns:p14="http://schemas.microsoft.com/office/powerpoint/2010/main" val="1223658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44</a:t>
            </a:fld>
            <a:endParaRPr lang="en-US" dirty="0"/>
          </a:p>
        </p:txBody>
      </p:sp>
    </p:spTree>
    <p:extLst>
      <p:ext uri="{BB962C8B-B14F-4D97-AF65-F5344CB8AC3E}">
        <p14:creationId xmlns:p14="http://schemas.microsoft.com/office/powerpoint/2010/main" val="4130380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45</a:t>
            </a:fld>
            <a:endParaRPr lang="en-US"/>
          </a:p>
        </p:txBody>
      </p:sp>
    </p:spTree>
    <p:extLst>
      <p:ext uri="{BB962C8B-B14F-4D97-AF65-F5344CB8AC3E}">
        <p14:creationId xmlns:p14="http://schemas.microsoft.com/office/powerpoint/2010/main" val="3015283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46</a:t>
            </a:fld>
            <a:endParaRPr lang="en-US"/>
          </a:p>
        </p:txBody>
      </p:sp>
    </p:spTree>
    <p:extLst>
      <p:ext uri="{BB962C8B-B14F-4D97-AF65-F5344CB8AC3E}">
        <p14:creationId xmlns:p14="http://schemas.microsoft.com/office/powerpoint/2010/main" val="2174571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64193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2809142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49</a:t>
            </a:fld>
            <a:endParaRPr lang="en-US"/>
          </a:p>
        </p:txBody>
      </p:sp>
    </p:spTree>
    <p:extLst>
      <p:ext uri="{BB962C8B-B14F-4D97-AF65-F5344CB8AC3E}">
        <p14:creationId xmlns:p14="http://schemas.microsoft.com/office/powerpoint/2010/main" val="73490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5</a:t>
            </a:fld>
            <a:endParaRPr lang="en-US"/>
          </a:p>
        </p:txBody>
      </p:sp>
    </p:spTree>
    <p:extLst>
      <p:ext uri="{BB962C8B-B14F-4D97-AF65-F5344CB8AC3E}">
        <p14:creationId xmlns:p14="http://schemas.microsoft.com/office/powerpoint/2010/main" val="1645498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50</a:t>
            </a:fld>
            <a:endParaRPr lang="en-US"/>
          </a:p>
        </p:txBody>
      </p:sp>
    </p:spTree>
    <p:extLst>
      <p:ext uri="{BB962C8B-B14F-4D97-AF65-F5344CB8AC3E}">
        <p14:creationId xmlns:p14="http://schemas.microsoft.com/office/powerpoint/2010/main" val="1162515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1491714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52</a:t>
            </a:fld>
            <a:endParaRPr lang="en-US"/>
          </a:p>
        </p:txBody>
      </p:sp>
    </p:spTree>
    <p:extLst>
      <p:ext uri="{BB962C8B-B14F-4D97-AF65-F5344CB8AC3E}">
        <p14:creationId xmlns:p14="http://schemas.microsoft.com/office/powerpoint/2010/main" val="3357786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a:p>
        </p:txBody>
      </p:sp>
    </p:spTree>
    <p:extLst>
      <p:ext uri="{BB962C8B-B14F-4D97-AF65-F5344CB8AC3E}">
        <p14:creationId xmlns:p14="http://schemas.microsoft.com/office/powerpoint/2010/main" val="4640179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084164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55</a:t>
            </a:fld>
            <a:endParaRPr lang="en-US" dirty="0"/>
          </a:p>
        </p:txBody>
      </p:sp>
    </p:spTree>
    <p:extLst>
      <p:ext uri="{BB962C8B-B14F-4D97-AF65-F5344CB8AC3E}">
        <p14:creationId xmlns:p14="http://schemas.microsoft.com/office/powerpoint/2010/main" val="412785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11/20/2023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56</a:t>
            </a:fld>
            <a:endParaRPr lang="en-US" dirty="0"/>
          </a:p>
        </p:txBody>
      </p:sp>
    </p:spTree>
    <p:extLst>
      <p:ext uri="{BB962C8B-B14F-4D97-AF65-F5344CB8AC3E}">
        <p14:creationId xmlns:p14="http://schemas.microsoft.com/office/powerpoint/2010/main" val="2355840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566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3553677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717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0489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3283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0878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00047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0189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01E8E-E352-4226-9A21-5215CEB53F4E}" type="slidenum">
              <a:rPr lang="en-US" smtClean="0"/>
              <a:t>65</a:t>
            </a:fld>
            <a:endParaRPr lang="en-US"/>
          </a:p>
        </p:txBody>
      </p:sp>
    </p:spTree>
    <p:extLst>
      <p:ext uri="{BB962C8B-B14F-4D97-AF65-F5344CB8AC3E}">
        <p14:creationId xmlns:p14="http://schemas.microsoft.com/office/powerpoint/2010/main" val="3680579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45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012825"/>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9690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98662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942413"/>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425187867"/>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443056"/>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711787881"/>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812154"/>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250684"/>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8296085"/>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8476"/>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9709197"/>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7877986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08069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054956"/>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70905"/>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1851117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635400041"/>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6858000"/>
          </a:xfrm>
          <a:prstGeom prst="rect">
            <a:avLst/>
          </a:prstGeom>
          <a:solidFill>
            <a:srgbClr val="FFFFFF"/>
          </a:solidFill>
          <a:ln w="9525">
            <a:solidFill>
              <a:schemeClr val="tx1"/>
            </a:solidFill>
            <a:round/>
            <a:headEnd/>
            <a:tailEnd/>
          </a:ln>
        </p:spPr>
        <p:txBody>
          <a:bodyPr/>
          <a:lstStyle>
            <a:lvl1pPr marL="609600" indent="-609600"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ctr" eaLnBrk="1" hangingPunct="1">
              <a:buFont typeface="Helvetica" pitchFamily="125" charset="0"/>
              <a:buNone/>
              <a:defRPr/>
            </a:pPr>
            <a:endParaRPr lang="en-US" altLang="en-US" sz="2250" dirty="0">
              <a:solidFill>
                <a:srgbClr val="404040"/>
              </a:solidFill>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809923970"/>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336213"/>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508000" y="2133603"/>
            <a:ext cx="11379200" cy="860425"/>
          </a:xfrm>
        </p:spPr>
        <p:txBody>
          <a:bodyPr anchor="t"/>
          <a:lstStyle>
            <a:lvl1pPr algn="ctr" rtl="0" fontAlgn="base">
              <a:spcBef>
                <a:spcPct val="0"/>
              </a:spcBef>
              <a:spcAft>
                <a:spcPct val="0"/>
              </a:spcAft>
              <a:defRPr lang="en-US" sz="3375"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2641600" y="3352800"/>
            <a:ext cx="7112000" cy="990600"/>
          </a:xfrm>
          <a:prstGeom prst="rect">
            <a:avLst/>
          </a:prstGeom>
        </p:spPr>
        <p:txBody>
          <a:bodyPr/>
          <a:lstStyle>
            <a:lvl1pPr marL="0" indent="0" algn="ctr">
              <a:buNone/>
              <a:defRPr sz="135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33160639"/>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379205752"/>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62992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48146442"/>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6299200" y="914400"/>
            <a:ext cx="5588000" cy="4495800"/>
          </a:xfrm>
        </p:spPr>
        <p:txBody>
          <a:bodyPr/>
          <a:lstStyle>
            <a:lvl1pPr>
              <a:defRPr sz="1350">
                <a:solidFill>
                  <a:srgbClr val="595959"/>
                </a:solidFill>
              </a:defRPr>
            </a:lvl1pPr>
          </a:lstStyle>
          <a:p>
            <a:pPr lvl="0"/>
            <a:r>
              <a:rPr lang="en-US" noProof="0"/>
              <a:t>Click icon to add picture</a:t>
            </a:r>
            <a:endParaRPr lang="en-US" noProof="0" dirty="0"/>
          </a:p>
        </p:txBody>
      </p:sp>
      <p:sp>
        <p:nvSpPr>
          <p:cNvPr id="8"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51193941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26851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86800409"/>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CA945F72-FCD4-4FCD-8F7F-88E057BA08D0}"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a:p>
        </p:txBody>
      </p:sp>
    </p:spTree>
    <p:extLst>
      <p:ext uri="{BB962C8B-B14F-4D97-AF65-F5344CB8AC3E}">
        <p14:creationId xmlns:p14="http://schemas.microsoft.com/office/powerpoint/2010/main" val="1758289582"/>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imple Corporate Title Slide">
    <p:spTree>
      <p:nvGrpSpPr>
        <p:cNvPr id="1" name=""/>
        <p:cNvGrpSpPr/>
        <p:nvPr/>
      </p:nvGrpSpPr>
      <p:grpSpPr>
        <a:xfrm>
          <a:off x="0" y="0"/>
          <a:ext cx="0" cy="0"/>
          <a:chOff x="0" y="0"/>
          <a:chExt cx="0" cy="0"/>
        </a:xfrm>
      </p:grpSpPr>
      <p:sp>
        <p:nvSpPr>
          <p:cNvPr id="3" name="Rectangle 2"/>
          <p:cNvSpPr/>
          <p:nvPr/>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63913" tIns="31957" rIns="63913" bIns="31957" anchor="ctr"/>
          <a:lstStyle/>
          <a:p>
            <a:pPr algn="ctr">
              <a:defRPr/>
            </a:pPr>
            <a:endParaRPr lang="en-US" sz="135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010220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sp>
        <p:nvSpPr>
          <p:cNvPr id="7" name="Title 1"/>
          <p:cNvSpPr>
            <a:spLocks noGrp="1"/>
          </p:cNvSpPr>
          <p:nvPr>
            <p:ph type="title"/>
          </p:nvPr>
        </p:nvSpPr>
        <p:spPr>
          <a:xfrm>
            <a:off x="2" y="1362739"/>
            <a:ext cx="12174807" cy="1325563"/>
          </a:xfrm>
          <a:prstGeom prst="rect">
            <a:avLst/>
          </a:prstGeom>
        </p:spPr>
        <p:txBody>
          <a:bodyPr>
            <a:normAutofit/>
          </a:bodyPr>
          <a:lstStyle>
            <a:lvl1pPr algn="ctr">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5" y="3763986"/>
            <a:ext cx="9845675" cy="2041525"/>
          </a:xfrm>
          <a:prstGeom prst="rect">
            <a:avLst/>
          </a:prstGeom>
        </p:spPr>
        <p:txBody>
          <a:bodyPr>
            <a:normAutofit/>
          </a:bodyPr>
          <a:lstStyle>
            <a:lvl1pPr marL="0" indent="0" algn="ctr">
              <a:buFontTx/>
              <a:buNone/>
              <a:defRPr sz="1350">
                <a:solidFill>
                  <a:schemeClr val="bg1">
                    <a:lumMod val="50000"/>
                  </a:schemeClr>
                </a:solidFill>
              </a:defRPr>
            </a:lvl1pPr>
            <a:lvl2pPr marL="257175" indent="0" algn="ctr">
              <a:buFontTx/>
              <a:buNone/>
              <a:defRPr sz="1350"/>
            </a:lvl2pPr>
            <a:lvl3pPr marL="514350" indent="0" algn="ctr">
              <a:buFontTx/>
              <a:buNone/>
              <a:defRPr sz="1350"/>
            </a:lvl3pPr>
            <a:lvl4pPr marL="771525" indent="0" algn="ctr">
              <a:buFontTx/>
              <a:buNone/>
              <a:defRPr sz="1350"/>
            </a:lvl4pPr>
            <a:lvl5pPr marL="1028700" indent="0" algn="ctr">
              <a:buFontTx/>
              <a:buNone/>
              <a:defRPr sz="1350"/>
            </a:lvl5pPr>
          </a:lstStyle>
          <a:p>
            <a:pPr lvl="0"/>
            <a:r>
              <a:rPr lang="en-US"/>
              <a:t>Click to edit Master text styles</a:t>
            </a:r>
          </a:p>
        </p:txBody>
      </p:sp>
    </p:spTree>
    <p:extLst>
      <p:ext uri="{BB962C8B-B14F-4D97-AF65-F5344CB8AC3E}">
        <p14:creationId xmlns:p14="http://schemas.microsoft.com/office/powerpoint/2010/main" val="4100983627"/>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245750-6485-4C2F-A4F2-295B684CB0F7}" type="slidenum">
              <a:rPr lang="en-US" sz="563" smtClean="0">
                <a:solidFill>
                  <a:srgbClr val="0A5496"/>
                </a:solidFill>
              </a:rPr>
              <a:pPr algn="r">
                <a:spcBef>
                  <a:spcPct val="50000"/>
                </a:spcBef>
                <a:defRPr/>
              </a:pPr>
              <a:t>‹#›</a:t>
            </a:fld>
            <a:endParaRPr lang="en-US" sz="563" dirty="0">
              <a:solidFill>
                <a:srgbClr val="0A5496"/>
              </a:solidFill>
            </a:endParaRPr>
          </a:p>
        </p:txBody>
      </p:sp>
    </p:spTree>
    <p:extLst>
      <p:ext uri="{BB962C8B-B14F-4D97-AF65-F5344CB8AC3E}">
        <p14:creationId xmlns:p14="http://schemas.microsoft.com/office/powerpoint/2010/main" val="3970871561"/>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C16C381-9937-4B99-8740-FBC016A80E5B}"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9" name="Rectangle 8"/>
          <p:cNvSpPr/>
          <p:nvPr/>
        </p:nvSpPr>
        <p:spPr bwMode="auto">
          <a:xfrm>
            <a:off x="0" y="0"/>
            <a:ext cx="12192000" cy="912813"/>
          </a:xfrm>
          <a:prstGeom prst="rect">
            <a:avLst/>
          </a:prstGeom>
          <a:solidFill>
            <a:srgbClr val="FFFFFF"/>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err="1">
              <a:solidFill>
                <a:srgbClr val="404040"/>
              </a:solidFill>
              <a:ea typeface="ヒラギノ角ゴ Pro W3" pitchFamily="84" charset="-128"/>
            </a:endParaRPr>
          </a:p>
        </p:txBody>
      </p:sp>
      <p:sp>
        <p:nvSpPr>
          <p:cNvPr id="10" name="Rectangle 9"/>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3422313443"/>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3C01316A-8324-4006-BD30-4ABB8AAAF6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5" name="Rectangle 4"/>
          <p:cNvSpPr/>
          <p:nvPr/>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err="1">
              <a:solidFill>
                <a:srgbClr val="404040"/>
              </a:solidFill>
              <a:ea typeface="ヒラギノ角ゴ Pro W3" pitchFamily="84" charset="-128"/>
            </a:endParaRPr>
          </a:p>
        </p:txBody>
      </p:sp>
      <p:pic>
        <p:nvPicPr>
          <p:cNvPr id="6" name="Picture 4"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35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741376"/>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063ECEB-53F0-47EF-AA03-399AD3F67395}" type="slidenum">
              <a:rPr lang="en-US" sz="563" smtClean="0">
                <a:solidFill>
                  <a:srgbClr val="0A5496"/>
                </a:solidFill>
              </a:rPr>
              <a:pPr algn="r">
                <a:spcBef>
                  <a:spcPct val="50000"/>
                </a:spcBef>
                <a:defRPr/>
              </a:pPr>
              <a:t>‹#›</a:t>
            </a:fld>
            <a:endParaRPr lang="en-US" sz="563" dirty="0">
              <a:solidFill>
                <a:srgbClr val="0A5496"/>
              </a:solidFill>
            </a:endParaRPr>
          </a:p>
        </p:txBody>
      </p:sp>
      <p:pic>
        <p:nvPicPr>
          <p:cNvPr id="6" name="Picture 3"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350"/>
            </a:lvl1pPr>
            <a:lvl2pPr marL="291993" indent="0">
              <a:buNone/>
              <a:defRPr sz="1350"/>
            </a:lvl2pPr>
            <a:lvl3pPr marL="514337" indent="0">
              <a:buNone/>
              <a:defRPr sz="1350"/>
            </a:lvl3pPr>
            <a:lvl4pPr marL="771506" indent="0">
              <a:buNone/>
              <a:defRPr sz="1350"/>
            </a:lvl4pPr>
            <a:lvl5pPr marL="1028675" indent="0">
              <a:buNone/>
              <a:defRPr sz="1350"/>
            </a:lvl5pPr>
          </a:lstStyle>
          <a:p>
            <a:pPr lvl="0"/>
            <a:r>
              <a:rPr lang="en-US"/>
              <a:t>Click to edit Master text styles</a:t>
            </a:r>
          </a:p>
        </p:txBody>
      </p:sp>
    </p:spTree>
    <p:extLst>
      <p:ext uri="{BB962C8B-B14F-4D97-AF65-F5344CB8AC3E}">
        <p14:creationId xmlns:p14="http://schemas.microsoft.com/office/powerpoint/2010/main" val="1021771099"/>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42900" y="3077758"/>
            <a:ext cx="35052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22500">
                <a:solidFill>
                  <a:srgbClr val="FFFFFF"/>
                </a:solidFill>
                <a:latin typeface="Arial" panose="020B0604020202020204" pitchFamily="34" charset="0"/>
              </a:rPr>
              <a:t>#</a:t>
            </a:r>
          </a:p>
        </p:txBody>
      </p:sp>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99C16F7E-2096-4D96-BB82-2A9090BF693A}"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257175" indent="-257175">
              <a:buFont typeface="Arial" charset="0"/>
              <a:buChar char="•"/>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434475"/>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89F7D42B-2FDA-40E0-8F94-0235BE671EF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9" name="Oval 8"/>
          <p:cNvSpPr/>
          <p:nvPr/>
        </p:nvSpPr>
        <p:spPr bwMode="auto">
          <a:xfrm>
            <a:off x="8763001" y="3065463"/>
            <a:ext cx="2398713" cy="2398712"/>
          </a:xfrm>
          <a:prstGeom prst="ellipse">
            <a:avLst/>
          </a:prstGeom>
          <a:solidFill>
            <a:srgbClr val="10233F"/>
          </a:solidFill>
          <a:ln w="9525" cap="flat" cmpd="sng" algn="ctr">
            <a:noFill/>
            <a:prstDash val="solid"/>
            <a:round/>
            <a:headEnd type="none" w="med" len="med"/>
            <a:tailEnd type="none" w="med" len="med"/>
          </a:ln>
          <a:effectLst/>
        </p:spPr>
        <p:txBody>
          <a:bodyPr lIns="51435" tIns="25718" rIns="51435" bIns="25718"/>
          <a:lstStyle/>
          <a:p>
            <a:pPr marL="342900" indent="-342900" algn="ctr">
              <a:buFont typeface="Helvetica" pitchFamily="84" charset="0"/>
              <a:buNone/>
              <a:defRPr/>
            </a:pPr>
            <a:endParaRPr lang="en-US" sz="1688" dirty="0" err="1">
              <a:solidFill>
                <a:srgbClr val="404040"/>
              </a:solidFill>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192881" marR="0" indent="-192881"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350">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013" b="1">
                <a:solidFill>
                  <a:schemeClr val="bg1"/>
                </a:solidFill>
                <a:latin typeface="Arial" panose="020B0604020202020204" pitchFamily="34" charset="0"/>
                <a:cs typeface="Arial" panose="020B0604020202020204" pitchFamily="34" charset="0"/>
              </a:defRPr>
            </a:lvl1pPr>
            <a:lvl2pPr marL="291993" indent="0">
              <a:buNone/>
              <a:defRPr sz="1013">
                <a:solidFill>
                  <a:schemeClr val="bg1"/>
                </a:solidFill>
                <a:latin typeface="Arial" panose="020B0604020202020204" pitchFamily="34" charset="0"/>
                <a:cs typeface="Arial" panose="020B0604020202020204" pitchFamily="34" charset="0"/>
              </a:defRPr>
            </a:lvl2pPr>
            <a:lvl3pPr marL="514337" indent="0">
              <a:buNone/>
              <a:defRPr sz="1013">
                <a:solidFill>
                  <a:schemeClr val="bg1"/>
                </a:solidFill>
                <a:latin typeface="Arial" panose="020B0604020202020204" pitchFamily="34" charset="0"/>
                <a:cs typeface="Arial" panose="020B0604020202020204" pitchFamily="34" charset="0"/>
              </a:defRPr>
            </a:lvl3pPr>
            <a:lvl4pPr marL="771506" indent="0">
              <a:buNone/>
              <a:defRPr sz="1013">
                <a:solidFill>
                  <a:schemeClr val="bg1"/>
                </a:solidFill>
                <a:latin typeface="Arial" panose="020B0604020202020204" pitchFamily="34" charset="0"/>
                <a:cs typeface="Arial" panose="020B0604020202020204" pitchFamily="34" charset="0"/>
              </a:defRPr>
            </a:lvl4pPr>
            <a:lvl5pPr marL="1028675" indent="0">
              <a:buNone/>
              <a:defRPr sz="1013">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3600" b="1">
                <a:solidFill>
                  <a:schemeClr val="bg1"/>
                </a:solidFill>
              </a:defRPr>
            </a:lvl1pPr>
            <a:lvl2pPr>
              <a:defRPr sz="2700" b="1"/>
            </a:lvl2pPr>
            <a:lvl3pPr>
              <a:defRPr sz="2700" b="1"/>
            </a:lvl3pPr>
            <a:lvl4pPr>
              <a:defRPr sz="2700" b="1"/>
            </a:lvl4pPr>
            <a:lvl5pPr>
              <a:defRPr sz="2700" b="1"/>
            </a:lvl5pPr>
          </a:lstStyle>
          <a:p>
            <a:pPr lvl="0"/>
            <a:r>
              <a:rPr lang="en-US"/>
              <a:t>Click to edit Master text styles</a:t>
            </a:r>
          </a:p>
        </p:txBody>
      </p:sp>
    </p:spTree>
    <p:extLst>
      <p:ext uri="{BB962C8B-B14F-4D97-AF65-F5344CB8AC3E}">
        <p14:creationId xmlns:p14="http://schemas.microsoft.com/office/powerpoint/2010/main" val="306047698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6430825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6811E1-F4E4-4174-867C-715F4EF599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Rectangle 6"/>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4"/>
            <a:ext cx="10758131" cy="2813289"/>
          </a:xfrm>
          <a:prstGeom prst="rect">
            <a:avLst/>
          </a:prstGeom>
        </p:spPr>
        <p:txBody>
          <a:bodyPr/>
          <a:lstStyle>
            <a:lvl1pPr marL="257175" marR="0" indent="-257175" algn="l" defTabSz="514350" rtl="0" eaLnBrk="1" fontAlgn="base" latinLnBrk="0" hangingPunct="1">
              <a:lnSpc>
                <a:spcPct val="100000"/>
              </a:lnSpc>
              <a:spcBef>
                <a:spcPct val="20000"/>
              </a:spcBef>
              <a:spcAft>
                <a:spcPct val="0"/>
              </a:spcAft>
              <a:buClrTx/>
              <a:buSzTx/>
              <a:buFont typeface="Arial" charset="0"/>
              <a:buChar char="•"/>
              <a:tabLst/>
              <a:defRPr sz="1125">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125751863"/>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A2EADD9-66AD-44C8-A9A2-1A1FB155B046}"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Oval 6"/>
          <p:cNvSpPr>
            <a:spLocks noChangeArrowheads="1"/>
          </p:cNvSpPr>
          <p:nvPr/>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1</a:t>
            </a:r>
          </a:p>
        </p:txBody>
      </p:sp>
      <p:sp>
        <p:nvSpPr>
          <p:cNvPr id="9" name="Rectangle 8"/>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4288696866"/>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5A11969-62ED-44CF-B726-5BD55594AD58}"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5307648"/>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E577C36-8B50-4CAC-B7F9-6D360F37592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137557302"/>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EB503E7-C76C-48F4-81FC-31523030E8D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7" name="Oval 6"/>
          <p:cNvSpPr>
            <a:spLocks noChangeArrowheads="1"/>
          </p:cNvSpPr>
          <p:nvPr/>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2</a:t>
            </a:r>
          </a:p>
        </p:txBody>
      </p:sp>
      <p:sp>
        <p:nvSpPr>
          <p:cNvPr id="8" name="Oval 7"/>
          <p:cNvSpPr>
            <a:spLocks noChangeArrowheads="1"/>
          </p:cNvSpPr>
          <p:nvPr/>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1</a:t>
            </a:r>
          </a:p>
        </p:txBody>
      </p:sp>
      <p:sp>
        <p:nvSpPr>
          <p:cNvPr id="10" name="Oval 9"/>
          <p:cNvSpPr>
            <a:spLocks noChangeArrowheads="1"/>
          </p:cNvSpPr>
          <p:nvPr/>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3" y="2359152"/>
            <a:ext cx="10019199" cy="3810000"/>
          </a:xfrm>
          <a:prstGeom prst="rect">
            <a:avLst/>
          </a:prstGeom>
        </p:spPr>
        <p:txBody>
          <a:bodyPr/>
          <a:lstStyle>
            <a:lvl1pPr marL="0" indent="0">
              <a:lnSpc>
                <a:spcPts val="2160"/>
              </a:lnSpc>
              <a:spcBef>
                <a:spcPts val="0"/>
              </a:spcBef>
              <a:spcAft>
                <a:spcPts val="2250"/>
              </a:spcAft>
              <a:buNone/>
              <a:defRPr/>
            </a:lvl1pPr>
            <a:lvl2pPr marL="386658"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9648596"/>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F2D987F4-1FC9-4A09-A286-26B7B086839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013">
                <a:solidFill>
                  <a:schemeClr val="accent6">
                    <a:lumMod val="50000"/>
                    <a:lumOff val="50000"/>
                  </a:schemeClr>
                </a:solidFill>
              </a:defRPr>
            </a:lvl1pPr>
            <a:lvl2pPr marL="291993" indent="0">
              <a:buNone/>
              <a:defRPr sz="1013">
                <a:solidFill>
                  <a:schemeClr val="accent6">
                    <a:lumMod val="50000"/>
                    <a:lumOff val="50000"/>
                  </a:schemeClr>
                </a:solidFill>
              </a:defRPr>
            </a:lvl2pPr>
            <a:lvl3pPr marL="514337" indent="0">
              <a:buNone/>
              <a:defRPr sz="1013">
                <a:solidFill>
                  <a:schemeClr val="accent6">
                    <a:lumMod val="50000"/>
                    <a:lumOff val="50000"/>
                  </a:schemeClr>
                </a:solidFill>
              </a:defRPr>
            </a:lvl3pPr>
            <a:lvl4pPr marL="771506" indent="0">
              <a:buNone/>
              <a:defRPr sz="1013">
                <a:solidFill>
                  <a:schemeClr val="accent6">
                    <a:lumMod val="50000"/>
                    <a:lumOff val="50000"/>
                  </a:schemeClr>
                </a:solidFill>
              </a:defRPr>
            </a:lvl4pPr>
            <a:lvl5pPr marL="1028675" indent="0">
              <a:buNone/>
              <a:defRPr sz="1013">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3712028794"/>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D634A6C-9527-4825-B8EE-451CB9BE6DDC}"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2"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r>
              <a:rPr lang="en-US" sz="1350">
                <a:solidFill>
                  <a:schemeClr val="lt1">
                    <a:alpha val="44000"/>
                  </a:schemeClr>
                </a:solidFill>
              </a:rPr>
              <a:t>    </a:t>
            </a:r>
          </a:p>
        </p:txBody>
      </p:sp>
    </p:spTree>
    <p:extLst>
      <p:ext uri="{BB962C8B-B14F-4D97-AF65-F5344CB8AC3E}">
        <p14:creationId xmlns:p14="http://schemas.microsoft.com/office/powerpoint/2010/main" val="1858548743"/>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4300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6C9BBA-8567-4E75-855E-8CF73C333E75}"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1954651396"/>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15310266"/>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a:prstGeom prst="rect">
            <a:avLst/>
          </a:prstGeo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530741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2727464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33261BA7-6377-4F95-8B4D-12AD776FD9C1}"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a:p>
        </p:txBody>
      </p:sp>
    </p:spTree>
    <p:extLst>
      <p:ext uri="{BB962C8B-B14F-4D97-AF65-F5344CB8AC3E}">
        <p14:creationId xmlns:p14="http://schemas.microsoft.com/office/powerpoint/2010/main" val="1165048621"/>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951118167"/>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19748434"/>
      </p:ext>
    </p:extLst>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vl1pPr>
          </a:lstStyle>
          <a:p>
            <a:pPr>
              <a:defRPr/>
            </a:pPr>
            <a:fld id="{27D03E1F-FDA7-40C5-A2AD-1F5E987BEF1D}" type="slidenum">
              <a:rPr lang="en-US"/>
              <a:pPr>
                <a:defRPr/>
              </a:pPr>
              <a:t>‹#›</a:t>
            </a:fld>
            <a:endParaRPr lang="en-US"/>
          </a:p>
        </p:txBody>
      </p:sp>
    </p:spTree>
    <p:extLst>
      <p:ext uri="{BB962C8B-B14F-4D97-AF65-F5344CB8AC3E}">
        <p14:creationId xmlns:p14="http://schemas.microsoft.com/office/powerpoint/2010/main" val="31531712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ft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erlay"/>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Gold Bar"/>
          <p:cNvSpPr/>
          <p:nvPr userDrawn="1"/>
        </p:nvSpPr>
        <p:spPr>
          <a:xfrm>
            <a:off x="792163" y="3884615"/>
            <a:ext cx="1179512"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762000" y="3206482"/>
            <a:ext cx="6209629" cy="445043"/>
          </a:xfrm>
          <a:prstGeom prst="rect">
            <a:avLst/>
          </a:prstGeom>
        </p:spPr>
        <p:txBody>
          <a:bodyPr anchor="ctr"/>
          <a:lstStyle>
            <a:lvl1pPr marL="0" indent="0" algn="l">
              <a:buNone/>
              <a:defRPr sz="2025"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20"/>
          <p:cNvSpPr>
            <a:spLocks noGrp="1"/>
          </p:cNvSpPr>
          <p:nvPr>
            <p:ph type="body" sz="quarter" idx="13"/>
          </p:nvPr>
        </p:nvSpPr>
        <p:spPr>
          <a:xfrm>
            <a:off x="762000" y="4189206"/>
            <a:ext cx="7696200" cy="535194"/>
          </a:xfrm>
          <a:prstGeom prst="rect">
            <a:avLst/>
          </a:prstGeom>
        </p:spPr>
        <p:txBody>
          <a:bodyPr anchor="t"/>
          <a:lstStyle>
            <a:lvl1pPr marL="0" indent="0" algn="l">
              <a:buNone/>
              <a:defRPr sz="1856">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7336159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234549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F2F2F2"/>
        </a:solidFill>
        <a:effectLst/>
      </p:bgPr>
    </p:bg>
    <p:spTree>
      <p:nvGrpSpPr>
        <p:cNvPr id="1" name=""/>
        <p:cNvGrpSpPr/>
        <p:nvPr/>
      </p:nvGrpSpPr>
      <p:grpSpPr>
        <a:xfrm>
          <a:off x="0" y="0"/>
          <a:ext cx="0" cy="0"/>
          <a:chOff x="0" y="0"/>
          <a:chExt cx="0" cy="0"/>
        </a:xfrm>
      </p:grpSpPr>
      <p:sp>
        <p:nvSpPr>
          <p:cNvPr id="3" name="Freeform 8"/>
          <p:cNvSpPr>
            <a:spLocks noChangeAspect="1" noEditPoints="1"/>
          </p:cNvSpPr>
          <p:nvPr userDrawn="1"/>
        </p:nvSpPr>
        <p:spPr bwMode="auto">
          <a:xfrm>
            <a:off x="-1998662" y="-685800"/>
            <a:ext cx="15333663" cy="9756775"/>
          </a:xfrm>
          <a:custGeom>
            <a:avLst/>
            <a:gdLst>
              <a:gd name="T0" fmla="*/ 2147483646 w 2360"/>
              <a:gd name="T1" fmla="*/ 2147483646 h 1390"/>
              <a:gd name="T2" fmla="*/ 2147483646 w 2360"/>
              <a:gd name="T3" fmla="*/ 2147483646 h 1390"/>
              <a:gd name="T4" fmla="*/ 2147483646 w 2360"/>
              <a:gd name="T5" fmla="*/ 2147483646 h 1390"/>
              <a:gd name="T6" fmla="*/ 2147483646 w 2360"/>
              <a:gd name="T7" fmla="*/ 2147483646 h 1390"/>
              <a:gd name="T8" fmla="*/ 2147483646 w 2360"/>
              <a:gd name="T9" fmla="*/ 2147483646 h 1390"/>
              <a:gd name="T10" fmla="*/ 2147483646 w 2360"/>
              <a:gd name="T11" fmla="*/ 2147483646 h 1390"/>
              <a:gd name="T12" fmla="*/ 2147483646 w 2360"/>
              <a:gd name="T13" fmla="*/ 2147483646 h 1390"/>
              <a:gd name="T14" fmla="*/ 2147483646 w 2360"/>
              <a:gd name="T15" fmla="*/ 2147483646 h 1390"/>
              <a:gd name="T16" fmla="*/ 2147483646 w 2360"/>
              <a:gd name="T17" fmla="*/ 2147483646 h 1390"/>
              <a:gd name="T18" fmla="*/ 2147483646 w 2360"/>
              <a:gd name="T19" fmla="*/ 2147483646 h 1390"/>
              <a:gd name="T20" fmla="*/ 2147483646 w 2360"/>
              <a:gd name="T21" fmla="*/ 2147483646 h 1390"/>
              <a:gd name="T22" fmla="*/ 2147483646 w 2360"/>
              <a:gd name="T23" fmla="*/ 2147483646 h 1390"/>
              <a:gd name="T24" fmla="*/ 2147483646 w 2360"/>
              <a:gd name="T25" fmla="*/ 2147483646 h 1390"/>
              <a:gd name="T26" fmla="*/ 2147483646 w 2360"/>
              <a:gd name="T27" fmla="*/ 2147483646 h 1390"/>
              <a:gd name="T28" fmla="*/ 2147483646 w 2360"/>
              <a:gd name="T29" fmla="*/ 2147483646 h 1390"/>
              <a:gd name="T30" fmla="*/ 2147483646 w 2360"/>
              <a:gd name="T31" fmla="*/ 2147483646 h 1390"/>
              <a:gd name="T32" fmla="*/ 2147483646 w 2360"/>
              <a:gd name="T33" fmla="*/ 2147483646 h 1390"/>
              <a:gd name="T34" fmla="*/ 2147483646 w 2360"/>
              <a:gd name="T35" fmla="*/ 2147483646 h 1390"/>
              <a:gd name="T36" fmla="*/ 2147483646 w 2360"/>
              <a:gd name="T37" fmla="*/ 2147483646 h 1390"/>
              <a:gd name="T38" fmla="*/ 2147483646 w 2360"/>
              <a:gd name="T39" fmla="*/ 2147483646 h 1390"/>
              <a:gd name="T40" fmla="*/ 2147483646 w 2360"/>
              <a:gd name="T41" fmla="*/ 2147483646 h 1390"/>
              <a:gd name="T42" fmla="*/ 2147483646 w 2360"/>
              <a:gd name="T43" fmla="*/ 2147483646 h 1390"/>
              <a:gd name="T44" fmla="*/ 2147483646 w 2360"/>
              <a:gd name="T45" fmla="*/ 2147483646 h 1390"/>
              <a:gd name="T46" fmla="*/ 2147483646 w 2360"/>
              <a:gd name="T47" fmla="*/ 2147483646 h 1390"/>
              <a:gd name="T48" fmla="*/ 2147483646 w 2360"/>
              <a:gd name="T49" fmla="*/ 2147483646 h 1390"/>
              <a:gd name="T50" fmla="*/ 2147483646 w 2360"/>
              <a:gd name="T51" fmla="*/ 2147483646 h 1390"/>
              <a:gd name="T52" fmla="*/ 2147483646 w 2360"/>
              <a:gd name="T53" fmla="*/ 2147483646 h 1390"/>
              <a:gd name="T54" fmla="*/ 2147483646 w 2360"/>
              <a:gd name="T55" fmla="*/ 2147483646 h 1390"/>
              <a:gd name="T56" fmla="*/ 2147483646 w 2360"/>
              <a:gd name="T57" fmla="*/ 2147483646 h 1390"/>
              <a:gd name="T58" fmla="*/ 2147483646 w 2360"/>
              <a:gd name="T59" fmla="*/ 2147483646 h 1390"/>
              <a:gd name="T60" fmla="*/ 2147483646 w 2360"/>
              <a:gd name="T61" fmla="*/ 2147483646 h 1390"/>
              <a:gd name="T62" fmla="*/ 2147483646 w 2360"/>
              <a:gd name="T63" fmla="*/ 2147483646 h 1390"/>
              <a:gd name="T64" fmla="*/ 2147483646 w 2360"/>
              <a:gd name="T65" fmla="*/ 2147483646 h 1390"/>
              <a:gd name="T66" fmla="*/ 2147483646 w 2360"/>
              <a:gd name="T67" fmla="*/ 2147483646 h 1390"/>
              <a:gd name="T68" fmla="*/ 2147483646 w 2360"/>
              <a:gd name="T69" fmla="*/ 2147483646 h 1390"/>
              <a:gd name="T70" fmla="*/ 2147483646 w 2360"/>
              <a:gd name="T71" fmla="*/ 2147483646 h 1390"/>
              <a:gd name="T72" fmla="*/ 2147483646 w 2360"/>
              <a:gd name="T73" fmla="*/ 2147483646 h 1390"/>
              <a:gd name="T74" fmla="*/ 2147483646 w 2360"/>
              <a:gd name="T75" fmla="*/ 2147483646 h 1390"/>
              <a:gd name="T76" fmla="*/ 2147483646 w 2360"/>
              <a:gd name="T77" fmla="*/ 2147483646 h 1390"/>
              <a:gd name="T78" fmla="*/ 2147483646 w 2360"/>
              <a:gd name="T79" fmla="*/ 2147483646 h 1390"/>
              <a:gd name="T80" fmla="*/ 2147483646 w 2360"/>
              <a:gd name="T81" fmla="*/ 2147483646 h 1390"/>
              <a:gd name="T82" fmla="*/ 2147483646 w 2360"/>
              <a:gd name="T83" fmla="*/ 2147483646 h 1390"/>
              <a:gd name="T84" fmla="*/ 2147483646 w 2360"/>
              <a:gd name="T85" fmla="*/ 2147483646 h 1390"/>
              <a:gd name="T86" fmla="*/ 2147483646 w 2360"/>
              <a:gd name="T87" fmla="*/ 2147483646 h 1390"/>
              <a:gd name="T88" fmla="*/ 2147483646 w 2360"/>
              <a:gd name="T89" fmla="*/ 2147483646 h 1390"/>
              <a:gd name="T90" fmla="*/ 2147483646 w 2360"/>
              <a:gd name="T91" fmla="*/ 2147483646 h 1390"/>
              <a:gd name="T92" fmla="*/ 2147483646 w 2360"/>
              <a:gd name="T93" fmla="*/ 2147483646 h 1390"/>
              <a:gd name="T94" fmla="*/ 2147483646 w 2360"/>
              <a:gd name="T95" fmla="*/ 2147483646 h 1390"/>
              <a:gd name="T96" fmla="*/ 2147483646 w 2360"/>
              <a:gd name="T97" fmla="*/ 2147483646 h 1390"/>
              <a:gd name="T98" fmla="*/ 2147483646 w 2360"/>
              <a:gd name="T99" fmla="*/ 2147483646 h 1390"/>
              <a:gd name="T100" fmla="*/ 2147483646 w 2360"/>
              <a:gd name="T101" fmla="*/ 2147483646 h 1390"/>
              <a:gd name="T102" fmla="*/ 2147483646 w 2360"/>
              <a:gd name="T103" fmla="*/ 2147483646 h 1390"/>
              <a:gd name="T104" fmla="*/ 2147483646 w 2360"/>
              <a:gd name="T105" fmla="*/ 2147483646 h 1390"/>
              <a:gd name="T106" fmla="*/ 2147483646 w 2360"/>
              <a:gd name="T107" fmla="*/ 2147483646 h 1390"/>
              <a:gd name="T108" fmla="*/ 2147483646 w 2360"/>
              <a:gd name="T109" fmla="*/ 2147483646 h 1390"/>
              <a:gd name="T110" fmla="*/ 2147483646 w 2360"/>
              <a:gd name="T111" fmla="*/ 2147483646 h 1390"/>
              <a:gd name="T112" fmla="*/ 2147483646 w 2360"/>
              <a:gd name="T113" fmla="*/ 2147483646 h 1390"/>
              <a:gd name="T114" fmla="*/ 2147483646 w 2360"/>
              <a:gd name="T115" fmla="*/ 2147483646 h 1390"/>
              <a:gd name="T116" fmla="*/ 2147483646 w 2360"/>
              <a:gd name="T117" fmla="*/ 2147483646 h 1390"/>
              <a:gd name="T118" fmla="*/ 2147483646 w 2360"/>
              <a:gd name="T119" fmla="*/ 2147483646 h 1390"/>
              <a:gd name="T120" fmla="*/ 2147483646 w 2360"/>
              <a:gd name="T121" fmla="*/ 2147483646 h 1390"/>
              <a:gd name="T122" fmla="*/ 2147483646 w 2360"/>
              <a:gd name="T123" fmla="*/ 2147483646 h 1390"/>
              <a:gd name="T124" fmla="*/ 2147483646 w 2360"/>
              <a:gd name="T125" fmla="*/ 2147483646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lIns="27770" tIns="13885" rIns="27770" bIns="13885"/>
          <a:lstStyle/>
          <a:p>
            <a:endParaRPr lang="en-US" sz="1350"/>
          </a:p>
        </p:txBody>
      </p:sp>
      <p:sp>
        <p:nvSpPr>
          <p:cNvPr id="4" name="Rectangle 3"/>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548954117"/>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3" name="Rectangle 2"/>
          <p:cNvSpPr/>
          <p:nvPr userDrawn="1"/>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anchor="ctr"/>
          <a:lstStyle/>
          <a:p>
            <a:pPr algn="ctr" eaLnBrk="1" hangingPunct="1">
              <a:defRPr/>
            </a:pPr>
            <a:endParaRPr lang="en-US" sz="1350">
              <a:solidFill>
                <a:prstClr val="white"/>
              </a:solidFill>
            </a:endParaRPr>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328030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endParaRPr>
          </a:p>
        </p:txBody>
      </p:sp>
      <p:sp>
        <p:nvSpPr>
          <p:cNvPr id="7" name="Title 1"/>
          <p:cNvSpPr>
            <a:spLocks noGrp="1"/>
          </p:cNvSpPr>
          <p:nvPr>
            <p:ph type="title"/>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a:t>Click to edit Master text styles</a:t>
            </a:r>
          </a:p>
        </p:txBody>
      </p:sp>
    </p:spTree>
    <p:extLst>
      <p:ext uri="{BB962C8B-B14F-4D97-AF65-F5344CB8AC3E}">
        <p14:creationId xmlns:p14="http://schemas.microsoft.com/office/powerpoint/2010/main" val="1282767416"/>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6E1B1DD-487D-49DC-9269-9ACD9898620B}"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174663180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8306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6476E5-47BF-478E-A4B9-3F1513B62BFF}"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9" name="Rectangle 8"/>
          <p:cNvSpPr>
            <a:spLocks noChangeArrowheads="1"/>
          </p:cNvSpPr>
          <p:nvPr userDrawn="1"/>
        </p:nvSpPr>
        <p:spPr bwMode="auto">
          <a:xfrm>
            <a:off x="0" y="0"/>
            <a:ext cx="12192000" cy="912813"/>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a:solidFill>
                <a:srgbClr val="404040"/>
              </a:solidFill>
              <a:latin typeface="Arial" panose="020B0604020202020204" pitchFamily="34" charset="0"/>
              <a:ea typeface="ヒラギノ角ゴ Pro W3"/>
              <a:cs typeface="ヒラギノ角ゴ Pro W3"/>
            </a:endParaRPr>
          </a:p>
        </p:txBody>
      </p:sp>
      <p:sp>
        <p:nvSpPr>
          <p:cNvPr id="10" name="Rectangle 9"/>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512971074"/>
      </p:ext>
    </p:extLst>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DB77C7C-5BFF-4EAA-8E68-CB422265A2B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5" name="Rectangle 4"/>
          <p:cNvSpPr/>
          <p:nvPr userDrawn="1"/>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457200" indent="-457200" algn="ctr" eaLnBrk="1" hangingPunct="1">
              <a:buFont typeface="Helvetica" pitchFamily="84" charset="0"/>
              <a:buNone/>
              <a:defRPr/>
            </a:pPr>
            <a:endParaRPr lang="en-US" sz="2250" dirty="0" err="1">
              <a:solidFill>
                <a:srgbClr val="404040"/>
              </a:solidFill>
              <a:latin typeface="Arial" pitchFamily="34" charset="0"/>
              <a:ea typeface="ヒラギノ角ゴ Pro W3" pitchFamily="84" charset="-128"/>
              <a:cs typeface="+mn-cs"/>
            </a:endParaRPr>
          </a:p>
        </p:txBody>
      </p:sp>
      <p:pic>
        <p:nvPicPr>
          <p:cNvPr id="6" name="Picture 4"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866875"/>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77EE599-DB47-4A1C-8861-94FAB29CD2E6}" type="slidenum">
              <a:rPr lang="en-US" sz="750" smtClean="0">
                <a:solidFill>
                  <a:srgbClr val="0A5496"/>
                </a:solidFill>
              </a:rPr>
              <a:pPr algn="r">
                <a:spcBef>
                  <a:spcPct val="50000"/>
                </a:spcBef>
                <a:defRPr/>
              </a:pPr>
              <a:t>‹#›</a:t>
            </a:fld>
            <a:endParaRPr lang="en-US" sz="750" dirty="0">
              <a:solidFill>
                <a:srgbClr val="0A5496"/>
              </a:solidFill>
            </a:endParaRPr>
          </a:p>
        </p:txBody>
      </p:sp>
      <p:pic>
        <p:nvPicPr>
          <p:cNvPr id="6" name="Picture 3"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pPr lvl="0"/>
            <a:r>
              <a:rPr lang="en-US"/>
              <a:t>Click to edit Master text styles</a:t>
            </a:r>
          </a:p>
        </p:txBody>
      </p:sp>
    </p:spTree>
    <p:extLst>
      <p:ext uri="{BB962C8B-B14F-4D97-AF65-F5344CB8AC3E}">
        <p14:creationId xmlns:p14="http://schemas.microsoft.com/office/powerpoint/2010/main" val="3580249705"/>
      </p:ext>
    </p:extLst>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42900" y="1923596"/>
            <a:ext cx="3505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r>
              <a:rPr lang="en-US" altLang="en-US" sz="30000">
                <a:solidFill>
                  <a:srgbClr val="FFFFFF"/>
                </a:solidFill>
                <a:latin typeface="Arial" panose="020B0604020202020204" pitchFamily="34" charset="0"/>
              </a:rPr>
              <a:t>#</a:t>
            </a:r>
          </a:p>
        </p:txBody>
      </p:sp>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1690564-90B7-4329-87BC-0C3B0583B19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4775967"/>
      </p:ext>
    </p:extLst>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B76ABFBB-E9D5-4548-986A-C2A60FFF6A7E}"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9" name="Oval 8"/>
          <p:cNvSpPr>
            <a:spLocks noChangeArrowheads="1"/>
          </p:cNvSpPr>
          <p:nvPr userDrawn="1"/>
        </p:nvSpPr>
        <p:spPr bwMode="auto">
          <a:xfrm>
            <a:off x="8763001" y="3065463"/>
            <a:ext cx="2398713" cy="2398712"/>
          </a:xfrm>
          <a:prstGeom prst="ellipse">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a:solidFill>
                <a:srgbClr val="404040"/>
              </a:solidFill>
              <a:latin typeface="Arial" panose="020B0604020202020204" pitchFamily="34"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Click to edit Master text styles</a:t>
            </a:r>
          </a:p>
        </p:txBody>
      </p:sp>
    </p:spTree>
    <p:extLst>
      <p:ext uri="{BB962C8B-B14F-4D97-AF65-F5344CB8AC3E}">
        <p14:creationId xmlns:p14="http://schemas.microsoft.com/office/powerpoint/2010/main" val="1006942846"/>
      </p:ext>
    </p:extLst>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CDAC78D-5247-4741-929B-2A45A13F51D9}"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Rectangle 6"/>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2"/>
            <a:ext cx="10758131"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745468078"/>
      </p:ext>
    </p:extLst>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805A50B-02CF-41DB-801B-7205205B20F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Oval 6"/>
          <p:cNvSpPr>
            <a:spLocks noChangeArrowheads="1"/>
          </p:cNvSpPr>
          <p:nvPr userDrawn="1"/>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1</a:t>
            </a:r>
          </a:p>
        </p:txBody>
      </p:sp>
      <p:sp>
        <p:nvSpPr>
          <p:cNvPr id="9" name="Rectangle 8"/>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143752026"/>
      </p:ext>
    </p:extLst>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155A304-0EAC-446A-BAC9-2C3CC86CC89C}"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302579125"/>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88D205-086C-455E-BD19-9450AE6D0977}"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676144648"/>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1246E85-6E56-43FF-9AD7-FD46AFA6D613}"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7" name="Oval 6"/>
          <p:cNvSpPr>
            <a:spLocks noChangeArrowheads="1"/>
          </p:cNvSpPr>
          <p:nvPr userDrawn="1"/>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2</a:t>
            </a:r>
          </a:p>
        </p:txBody>
      </p:sp>
      <p:sp>
        <p:nvSpPr>
          <p:cNvPr id="8" name="Oval 7"/>
          <p:cNvSpPr>
            <a:spLocks noChangeArrowheads="1"/>
          </p:cNvSpPr>
          <p:nvPr userDrawn="1"/>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1</a:t>
            </a:r>
          </a:p>
        </p:txBody>
      </p:sp>
      <p:sp>
        <p:nvSpPr>
          <p:cNvPr id="10" name="Oval 9"/>
          <p:cNvSpPr>
            <a:spLocks noChangeArrowheads="1"/>
          </p:cNvSpPr>
          <p:nvPr userDrawn="1"/>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2" y="2359152"/>
            <a:ext cx="10019199" cy="3810000"/>
          </a:xfrm>
          <a:prstGeom prst="rect">
            <a:avLst/>
          </a:prstGeom>
        </p:spPr>
        <p:txBody>
          <a:bodyPr/>
          <a:lstStyle>
            <a:lvl1pPr marL="0" indent="0">
              <a:buNone/>
              <a:defRPr/>
            </a:lvl1pPr>
            <a:lvl2pPr marL="515544"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57211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40736335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5ECE4A-2081-439E-BC3E-690DBB48455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2712685303"/>
      </p:ext>
    </p:extLst>
  </p:cSld>
  <p:clrMapOvr>
    <a:masterClrMapping/>
  </p:clrMapOvr>
  <p:transition spd="slow"/>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9F2317-250C-4CA1-B037-3FA8FD813D2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anchor="ctr"/>
          <a:lstStyle/>
          <a:p>
            <a:pPr algn="ctr" eaLnBrk="1" hangingPunct="1">
              <a:defRPr/>
            </a:pPr>
            <a:r>
              <a:rPr lang="en-US" sz="1350">
                <a:solidFill>
                  <a:prstClr val="white">
                    <a:alpha val="44000"/>
                  </a:prstClr>
                </a:solidFill>
              </a:rPr>
              <a:t>    </a:t>
            </a:r>
          </a:p>
        </p:txBody>
      </p:sp>
    </p:spTree>
    <p:extLst>
      <p:ext uri="{BB962C8B-B14F-4D97-AF65-F5344CB8AC3E}">
        <p14:creationId xmlns:p14="http://schemas.microsoft.com/office/powerpoint/2010/main" val="2089336494"/>
      </p:ext>
    </p:extLst>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3048426-9341-4761-8C60-C2B4A7433E43}" type="slidenum">
              <a:rPr lang="en-US" sz="750" smtClean="0">
                <a:solidFill>
                  <a:prstClr val="white"/>
                </a:solidFill>
              </a:rPr>
              <a:pPr algn="r">
                <a:spcBef>
                  <a:spcPct val="50000"/>
                </a:spcBef>
                <a:defRPr/>
              </a:pPr>
              <a:t>‹#›</a:t>
            </a:fld>
            <a:endParaRPr lang="en-US" sz="750" dirty="0">
              <a:solidFill>
                <a:prstClr val="white"/>
              </a:solidFill>
            </a:endParaRPr>
          </a:p>
        </p:txBody>
      </p:sp>
    </p:spTree>
    <p:extLst>
      <p:ext uri="{BB962C8B-B14F-4D97-AF65-F5344CB8AC3E}">
        <p14:creationId xmlns:p14="http://schemas.microsoft.com/office/powerpoint/2010/main" val="81916967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80924451"/>
      </p:ext>
    </p:extLst>
  </p:cSld>
  <p:clrMapOvr>
    <a:masterClrMapping/>
  </p:clrMapOvr>
  <p:transition spd="slow"/>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fld id="{1D90348C-2AA5-4C68-B689-0D5CA7B5D5F8}" type="slidenum">
              <a:rPr lang="en-US"/>
              <a:pPr>
                <a:defRPr/>
              </a:pPr>
              <a:t>‹#›</a:t>
            </a:fld>
            <a:endParaRPr lang="en-US"/>
          </a:p>
        </p:txBody>
      </p:sp>
    </p:spTree>
    <p:extLst>
      <p:ext uri="{BB962C8B-B14F-4D97-AF65-F5344CB8AC3E}">
        <p14:creationId xmlns:p14="http://schemas.microsoft.com/office/powerpoint/2010/main" val="1970192110"/>
      </p:ext>
    </p:extLst>
  </p:cSld>
  <p:clrMapOvr>
    <a:masterClrMapping/>
  </p:clrMapOvr>
  <p:transition spd="slow"/>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E793685-6669-4ABA-BB64-26E98E81855B}"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12393937"/>
      </p:ext>
    </p:extLst>
  </p:cSld>
  <p:clrMapOvr>
    <a:masterClrMapping/>
  </p:clrMapOvr>
  <p:transition spd="slow"/>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9FC84031-9796-4A80-B637-8C25CC3238C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240930805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B3BCD07-3F47-4234-A39B-CCB836037E85}"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5156767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CBB0FFF-34D1-4F86-9B49-D9B7283F04B1}"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97903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7CFD8B6-C6D9-4E53-A53B-931F446271B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5745775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prstClr val="white"/>
                </a:solidFill>
              </a:rPr>
              <a:pPr algn="r" eaLnBrk="0" fontAlgn="base" hangingPunct="0">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882566371"/>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8890DC81-6E16-430D-AF2C-0BF4D13AD67E}"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103102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2C804EC-A658-4A3F-9EDF-4C67158B987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2416497690"/>
      </p:ext>
    </p:extLst>
  </p:cSld>
  <p:clrMapOvr>
    <a:masterClrMapping/>
  </p:clrMapOvr>
  <p:transition spd="slow"/>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84997979"/>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78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8399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109072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171426081"/>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2316726909"/>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9580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02257416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24000500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3973470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6940356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353401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221753669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74"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65"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0374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856384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19124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9570321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117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4247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545028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62207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842761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60862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47788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381662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4642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152582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33407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198821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39850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1540211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99914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7621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160549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494057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30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667582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7"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3" tIns="56812" rIns="113623" bIns="56812"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7141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3" y="1362739"/>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88"/>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189" indent="0" algn="ctr">
              <a:buFontTx/>
              <a:buNone/>
              <a:defRPr sz="2400"/>
            </a:lvl2pPr>
            <a:lvl3pPr marL="914377" indent="0" algn="ctr">
              <a:buFontTx/>
              <a:buNone/>
              <a:defRPr sz="2400"/>
            </a:lvl3pPr>
            <a:lvl4pPr marL="1371566" indent="0" algn="ctr">
              <a:buFontTx/>
              <a:buNone/>
              <a:defRPr sz="2400"/>
            </a:lvl4pPr>
            <a:lvl5pPr marL="1828754"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293724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627949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138215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4"/>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1"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114795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3"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61166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86" indent="0">
              <a:buNone/>
              <a:defRPr sz="2400"/>
            </a:lvl2pPr>
            <a:lvl3pPr marL="914354" indent="0">
              <a:buNone/>
              <a:defRPr sz="2400"/>
            </a:lvl3pPr>
            <a:lvl4pPr marL="1371531" indent="0">
              <a:buNone/>
              <a:defRPr sz="2400"/>
            </a:lvl4pPr>
            <a:lvl5pPr marL="1828709"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69578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609"/>
            <a:ext cx="3505200" cy="6247736"/>
          </a:xfrm>
          <a:prstGeom prst="rect">
            <a:avLst/>
          </a:prstGeom>
          <a:noFill/>
        </p:spPr>
        <p:txBody>
          <a:bodyPr wrap="square" rtlCol="0" anchor="b">
            <a:spAutoFit/>
          </a:bodyPr>
          <a:lstStyle/>
          <a:p>
            <a:pPr fontAlgn="base">
              <a:spcBef>
                <a:spcPct val="0"/>
              </a:spcBef>
              <a:spcAft>
                <a:spcPct val="0"/>
              </a:spcAft>
            </a:pPr>
            <a:r>
              <a:rPr lang="en-US" sz="39999"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126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217613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3"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891" marR="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86" indent="0">
              <a:buNone/>
              <a:defRPr sz="1800">
                <a:solidFill>
                  <a:schemeClr val="bg1"/>
                </a:solidFill>
                <a:latin typeface="Arial" panose="020B0604020202020204" pitchFamily="34" charset="0"/>
                <a:cs typeface="Arial" panose="020B0604020202020204" pitchFamily="34" charset="0"/>
              </a:defRPr>
            </a:lvl2pPr>
            <a:lvl3pPr marL="914354" indent="0">
              <a:buNone/>
              <a:defRPr sz="1800">
                <a:solidFill>
                  <a:schemeClr val="bg1"/>
                </a:solidFill>
                <a:latin typeface="Arial" panose="020B0604020202020204" pitchFamily="34" charset="0"/>
                <a:cs typeface="Arial" panose="020B0604020202020204" pitchFamily="34" charset="0"/>
              </a:defRPr>
            </a:lvl3pPr>
            <a:lvl4pPr marL="1371531" indent="0">
              <a:buNone/>
              <a:defRPr sz="1800">
                <a:solidFill>
                  <a:schemeClr val="bg1"/>
                </a:solidFill>
                <a:latin typeface="Arial" panose="020B0604020202020204" pitchFamily="34" charset="0"/>
                <a:cs typeface="Arial" panose="020B0604020202020204" pitchFamily="34" charset="0"/>
              </a:defRPr>
            </a:lvl4pPr>
            <a:lvl5pPr marL="1828709"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06015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06"/>
            <a:ext cx="10758131" cy="2813289"/>
          </a:xfrm>
          <a:prstGeom prst="rect">
            <a:avLst/>
          </a:prstGeom>
        </p:spPr>
        <p:txBody>
          <a:bodyPr/>
          <a:lstStyle>
            <a:lvl1pPr marL="342900" marR="0" indent="-342900" algn="l" defTabSz="914377"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9732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462102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38242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71696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5" y="2359152"/>
            <a:ext cx="10019199" cy="3810000"/>
          </a:xfrm>
          <a:prstGeom prst="rect">
            <a:avLst/>
          </a:prstGeom>
        </p:spPr>
        <p:txBody>
          <a:bodyPr/>
          <a:lstStyle>
            <a:lvl1pPr marL="0" indent="0">
              <a:lnSpc>
                <a:spcPts val="2880"/>
              </a:lnSpc>
              <a:spcBef>
                <a:spcPts val="0"/>
              </a:spcBef>
              <a:spcAft>
                <a:spcPts val="3000"/>
              </a:spcAft>
              <a:buNone/>
              <a:defRPr/>
            </a:lvl1pPr>
            <a:lvl2pPr marL="687375"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377"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25597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86" indent="0">
              <a:buNone/>
              <a:defRPr sz="1800">
                <a:solidFill>
                  <a:schemeClr val="accent6">
                    <a:lumMod val="50000"/>
                    <a:lumOff val="50000"/>
                  </a:schemeClr>
                </a:solidFill>
              </a:defRPr>
            </a:lvl2pPr>
            <a:lvl3pPr marL="914354" indent="0">
              <a:buNone/>
              <a:defRPr sz="1800">
                <a:solidFill>
                  <a:schemeClr val="accent6">
                    <a:lumMod val="50000"/>
                    <a:lumOff val="50000"/>
                  </a:schemeClr>
                </a:solidFill>
              </a:defRPr>
            </a:lvl3pPr>
            <a:lvl4pPr marL="1371531" indent="0">
              <a:buNone/>
              <a:defRPr sz="1800">
                <a:solidFill>
                  <a:schemeClr val="accent6">
                    <a:lumMod val="50000"/>
                    <a:lumOff val="50000"/>
                  </a:schemeClr>
                </a:solidFill>
              </a:defRPr>
            </a:lvl4pPr>
            <a:lvl5pPr marL="1828709"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8477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2076603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185571F-128D-403F-A5AC-9B2D181A2507}"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6818176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3B1ECD9-77B6-4637-B331-1603F7405D89}"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4413304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027003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5218F9C-FAF6-4A74-B6A9-8F73390C649A}"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7417206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4A8965F-6A9D-42D6-A089-F023E18AA7E5}"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47982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AADB0859-19AD-46EE-BD66-6034B101BDF2}"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2224648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D040F75B-A147-4DB7-BFE0-A7FA3FE81F4B}"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2991155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50199A-5985-46AE-8513-D2248DF0B08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361086514"/>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35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9730600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328393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286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LCI_PPT_template_blank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ctrTitle"/>
          </p:nvPr>
        </p:nvSpPr>
        <p:spPr>
          <a:xfrm>
            <a:off x="914400" y="2590800"/>
            <a:ext cx="10363200" cy="1009650"/>
          </a:xfrm>
        </p:spPr>
        <p:txBody>
          <a:bodyPr/>
          <a:lstStyle>
            <a:lvl1pPr algn="ctr">
              <a:defRPr sz="3000" b="1">
                <a:solidFill>
                  <a:srgbClr val="FFFFFF"/>
                </a:solidFill>
                <a:latin typeface="ヒラギノ角ゴ Pro W3" pitchFamily="1" charset="-128"/>
              </a:defRPr>
            </a:lvl1pPr>
          </a:lstStyle>
          <a:p>
            <a:r>
              <a:rPr lang="en-US"/>
              <a:t>Click to edit Master title style</a:t>
            </a:r>
          </a:p>
        </p:txBody>
      </p:sp>
      <p:sp>
        <p:nvSpPr>
          <p:cNvPr id="128004" name="Rectangle 4"/>
          <p:cNvSpPr>
            <a:spLocks noGrp="1" noChangeArrowheads="1"/>
          </p:cNvSpPr>
          <p:nvPr>
            <p:ph type="subTitle" idx="1"/>
          </p:nvPr>
        </p:nvSpPr>
        <p:spPr>
          <a:xfrm>
            <a:off x="1828800" y="3581400"/>
            <a:ext cx="8534400" cy="1752600"/>
          </a:xfrm>
        </p:spPr>
        <p:txBody>
          <a:bodyPr/>
          <a:lstStyle>
            <a:lvl1pPr algn="ctr">
              <a:defRPr sz="2250" b="0">
                <a:solidFill>
                  <a:srgbClr val="FFFFFF"/>
                </a:solidFill>
              </a:defRPr>
            </a:lvl1pPr>
          </a:lstStyle>
          <a:p>
            <a:r>
              <a:rPr lang="en-US"/>
              <a:t>Click to edit Master subtitle style</a:t>
            </a:r>
          </a:p>
        </p:txBody>
      </p:sp>
    </p:spTree>
    <p:extLst>
      <p:ext uri="{BB962C8B-B14F-4D97-AF65-F5344CB8AC3E}">
        <p14:creationId xmlns:p14="http://schemas.microsoft.com/office/powerpoint/2010/main" val="3329886835"/>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0038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981201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234418796"/>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284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9880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438950"/>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6485"/>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52475454"/>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75380399"/>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72812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453116"/>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8" descr="LCI_PPT_template_blank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406400" y="2693991"/>
            <a:ext cx="11379200" cy="1470025"/>
          </a:xfrm>
        </p:spPr>
        <p:txBody>
          <a:bodyPr/>
          <a:lstStyle>
            <a:lvl1pPr algn="ctr">
              <a:defRPr sz="2250">
                <a:solidFill>
                  <a:srgbClr val="FED00B"/>
                </a:solidFill>
                <a:latin typeface="ヒラギノ角ゴ Pro W3" pitchFamily="1" charset="-128"/>
              </a:defRPr>
            </a:lvl1pPr>
          </a:lstStyle>
          <a:p>
            <a:r>
              <a:rPr lang="en-US"/>
              <a:t>Click to edit Master title style</a:t>
            </a:r>
          </a:p>
        </p:txBody>
      </p:sp>
    </p:spTree>
    <p:extLst>
      <p:ext uri="{BB962C8B-B14F-4D97-AF65-F5344CB8AC3E}">
        <p14:creationId xmlns:p14="http://schemas.microsoft.com/office/powerpoint/2010/main" val="251920058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58790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136961"/>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1053547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529718"/>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737614"/>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139529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2687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84446928"/>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89186733"/>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751642"/>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590800"/>
            <a:ext cx="2667000" cy="3429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590800"/>
            <a:ext cx="7797800" cy="342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64762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2259182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587391441"/>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859544"/>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471297308"/>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10301" y="1600200"/>
            <a:ext cx="2533651"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47153" y="1600200"/>
            <a:ext cx="2533649"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452272"/>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99862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074308"/>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94917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5907231"/>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4949069"/>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3437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15.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10.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11.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13.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theme" Target="../theme/theme14.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7.xml"/><Relationship Id="rId7" Type="http://schemas.openxmlformats.org/officeDocument/2006/relationships/theme" Target="../theme/theme1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0.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0.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0.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0.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36304971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LIONS_PPT_TEMPLATE_V1-02.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304800" y="228600"/>
            <a:ext cx="1087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3"/>
          <p:cNvSpPr>
            <a:spLocks noGrp="1" noChangeArrowheads="1"/>
          </p:cNvSpPr>
          <p:nvPr>
            <p:ph type="body" idx="1"/>
          </p:nvPr>
        </p:nvSpPr>
        <p:spPr bwMode="auto">
          <a:xfrm>
            <a:off x="406400" y="762000"/>
            <a:ext cx="1137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9"/>
          <p:cNvSpPr txBox="1">
            <a:spLocks noChangeArrowheads="1"/>
          </p:cNvSpPr>
          <p:nvPr/>
        </p:nvSpPr>
        <p:spPr bwMode="auto">
          <a:xfrm>
            <a:off x="11430000" y="6419959"/>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90E1642-62C2-438A-9A89-DF942B594889}" type="slidenum">
              <a:rPr lang="en-US" altLang="en-US" sz="750">
                <a:solidFill>
                  <a:srgbClr val="00338D"/>
                </a:solidFill>
              </a:rPr>
              <a:pPr algn="r">
                <a:spcBef>
                  <a:spcPct val="50000"/>
                </a:spcBef>
                <a:defRPr/>
              </a:pPr>
              <a:t>‹#›</a:t>
            </a:fld>
            <a:endParaRPr lang="en-US" altLang="en-US" sz="750" dirty="0">
              <a:solidFill>
                <a:srgbClr val="00338D"/>
              </a:solidFill>
            </a:endParaRPr>
          </a:p>
        </p:txBody>
      </p:sp>
    </p:spTree>
    <p:extLst>
      <p:ext uri="{BB962C8B-B14F-4D97-AF65-F5344CB8AC3E}">
        <p14:creationId xmlns:p14="http://schemas.microsoft.com/office/powerpoint/2010/main" val="417896169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Lst>
  <p:transition spd="slow"/>
  <p:hf hdr="0" ftr="0" dt="0"/>
  <p:txStyles>
    <p:titleStyle>
      <a:lvl1pPr algn="l" rtl="0" eaLnBrk="1" fontAlgn="base" hangingPunct="1">
        <a:spcBef>
          <a:spcPct val="0"/>
        </a:spcBef>
        <a:spcAft>
          <a:spcPct val="0"/>
        </a:spcAft>
        <a:defRPr sz="21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anose="020B0604020202020204" pitchFamily="34" charset="0"/>
        <a:buChar char="•"/>
        <a:defRPr sz="19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Wingdings" panose="05000000000000000000" pitchFamily="2" charset="2"/>
        <a:buChar char="§"/>
        <a:defRPr sz="1650">
          <a:solidFill>
            <a:schemeClr val="tx1"/>
          </a:solidFill>
          <a:latin typeface="+mn-lt"/>
          <a:ea typeface="ヒラギノ角ゴ Pro W3" charset="0"/>
          <a:cs typeface="ヒラギノ角ゴ Pro W3"/>
        </a:defRPr>
      </a:lvl2pPr>
      <a:lvl3pPr marL="858441" indent="-172641"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ヒラギノ角ゴ Pro W3" charset="0"/>
          <a:cs typeface="ヒラギノ角ゴ Pro W3"/>
        </a:defRPr>
      </a:lvl3pPr>
      <a:lvl4pPr marL="1198960" indent="-170260"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4241" indent="-172641"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DAE0AD5-2E2E-4814-B813-8F44489A4C58}" type="slidenum">
              <a:rPr lang="en-US" sz="563" smtClean="0">
                <a:solidFill>
                  <a:srgbClr val="00338D"/>
                </a:solidFill>
              </a:rPr>
              <a:pPr algn="r">
                <a:spcBef>
                  <a:spcPct val="50000"/>
                </a:spcBef>
                <a:defRPr/>
              </a:pPr>
              <a:t>‹#›</a:t>
            </a:fld>
            <a:endParaRPr lang="en-US" sz="563" dirty="0">
              <a:solidFill>
                <a:srgbClr val="00338D"/>
              </a:solidFill>
            </a:endParaRPr>
          </a:p>
        </p:txBody>
      </p:sp>
    </p:spTree>
    <p:extLst>
      <p:ext uri="{BB962C8B-B14F-4D97-AF65-F5344CB8AC3E}">
        <p14:creationId xmlns:p14="http://schemas.microsoft.com/office/powerpoint/2010/main" val="343589752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09470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59"/>
            <a:ext cx="558800" cy="207749"/>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5D7648C-CD8C-4487-84E9-7C479C2525F4}" type="slidenum">
              <a:rPr lang="en-US" sz="750" smtClean="0">
                <a:solidFill>
                  <a:srgbClr val="00338D"/>
                </a:solidFill>
                <a:cs typeface="+mn-cs"/>
              </a:rPr>
              <a:pPr algn="r">
                <a:spcBef>
                  <a:spcPct val="50000"/>
                </a:spcBef>
                <a:defRPr/>
              </a:pPr>
              <a:t>‹#›</a:t>
            </a:fld>
            <a:endParaRPr lang="en-US" sz="750" dirty="0">
              <a:solidFill>
                <a:srgbClr val="00338D"/>
              </a:solidFill>
              <a:cs typeface="+mn-cs"/>
            </a:endParaRPr>
          </a:p>
        </p:txBody>
      </p:sp>
    </p:spTree>
    <p:extLst>
      <p:ext uri="{BB962C8B-B14F-4D97-AF65-F5344CB8AC3E}">
        <p14:creationId xmlns:p14="http://schemas.microsoft.com/office/powerpoint/2010/main" val="112524003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1" r:id="rId18"/>
  </p:sldLayoutIdLst>
  <p:transition spd="slow"/>
  <p:hf hdr="0" ftr="0" dt="0"/>
  <p:txStyles>
    <p:titleStyle>
      <a:lvl1pPr algn="ctr" rtl="0" eaLnBrk="1" fontAlgn="base" hangingPunct="1">
        <a:lnSpc>
          <a:spcPct val="90000"/>
        </a:lnSpc>
        <a:spcBef>
          <a:spcPct val="0"/>
        </a:spcBef>
        <a:spcAft>
          <a:spcPct val="0"/>
        </a:spcAft>
        <a:defRPr sz="300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1450" indent="-171450" algn="l" rtl="0" eaLnBrk="1" fontAlgn="base" hangingPunct="1">
        <a:spcBef>
          <a:spcPct val="200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charset="0"/>
          <a:cs typeface="Arial" panose="020B0604020202020204" pitchFamily="34" charset="0"/>
        </a:defRPr>
      </a:lvl1pPr>
      <a:lvl2pPr marL="558404" indent="-169069"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7250" indent="-171450"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7769" indent="-169069"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3050" indent="-171450"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0A97F71-4074-4915-B539-DA1F00C94D01}"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83445612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4040" r:id="rId8"/>
    <p:sldLayoutId id="2147484051" r:id="rId9"/>
    <p:sldLayoutId id="2147484052"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3552130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46"/>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17608223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63125019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4053" r:id="rId17"/>
    <p:sldLayoutId id="2147484054" r:id="rId18"/>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0301361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78" algn="l" rtl="0" eaLnBrk="1" fontAlgn="base" hangingPunct="1">
        <a:spcBef>
          <a:spcPct val="0"/>
        </a:spcBef>
        <a:spcAft>
          <a:spcPct val="0"/>
        </a:spcAft>
        <a:defRPr sz="2400">
          <a:solidFill>
            <a:schemeClr val="tx2"/>
          </a:solidFill>
          <a:latin typeface="Arial" charset="0"/>
        </a:defRPr>
      </a:lvl6pPr>
      <a:lvl7pPr marL="914354" algn="l" rtl="0" eaLnBrk="1" fontAlgn="base" hangingPunct="1">
        <a:spcBef>
          <a:spcPct val="0"/>
        </a:spcBef>
        <a:spcAft>
          <a:spcPct val="0"/>
        </a:spcAft>
        <a:defRPr sz="2400">
          <a:solidFill>
            <a:schemeClr val="tx2"/>
          </a:solidFill>
          <a:latin typeface="Arial" charset="0"/>
        </a:defRPr>
      </a:lvl7pPr>
      <a:lvl8pPr marL="1371532" algn="l" rtl="0" eaLnBrk="1" fontAlgn="base" hangingPunct="1">
        <a:spcBef>
          <a:spcPct val="0"/>
        </a:spcBef>
        <a:spcAft>
          <a:spcPct val="0"/>
        </a:spcAft>
        <a:defRPr sz="2400">
          <a:solidFill>
            <a:schemeClr val="tx2"/>
          </a:solidFill>
          <a:latin typeface="Arial" charset="0"/>
        </a:defRPr>
      </a:lvl8pPr>
      <a:lvl9pPr marL="1828709" algn="l" rtl="0" eaLnBrk="1" fontAlgn="base" hangingPunct="1">
        <a:spcBef>
          <a:spcPct val="0"/>
        </a:spcBef>
        <a:spcAft>
          <a:spcPct val="0"/>
        </a:spcAft>
        <a:defRPr sz="2400">
          <a:solidFill>
            <a:schemeClr val="tx2"/>
          </a:solidFill>
          <a:latin typeface="Arial" charset="0"/>
        </a:defRPr>
      </a:lvl9pPr>
    </p:titleStyle>
    <p:bodyStyle>
      <a:lvl1pPr marL="230177" indent="-230177"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088" indent="-227002"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30" indent="-230177"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33" indent="-227002"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886" indent="-230177"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886" algn="l" rtl="0" eaLnBrk="1" fontAlgn="base" hangingPunct="1">
        <a:spcBef>
          <a:spcPct val="20000"/>
        </a:spcBef>
        <a:spcAft>
          <a:spcPct val="0"/>
        </a:spcAft>
        <a:buChar char="»"/>
        <a:defRPr sz="2400">
          <a:solidFill>
            <a:schemeClr val="tx1"/>
          </a:solidFill>
          <a:latin typeface="+mn-lt"/>
        </a:defRPr>
      </a:lvl6pPr>
      <a:lvl7pPr marL="2743062" algn="l" rtl="0" eaLnBrk="1" fontAlgn="base" hangingPunct="1">
        <a:spcBef>
          <a:spcPct val="20000"/>
        </a:spcBef>
        <a:spcAft>
          <a:spcPct val="0"/>
        </a:spcAft>
        <a:buChar char="»"/>
        <a:defRPr sz="2400">
          <a:solidFill>
            <a:schemeClr val="tx1"/>
          </a:solidFill>
          <a:latin typeface="+mn-lt"/>
        </a:defRPr>
      </a:lvl7pPr>
      <a:lvl8pPr marL="3200240" algn="l" rtl="0" eaLnBrk="1" fontAlgn="base" hangingPunct="1">
        <a:spcBef>
          <a:spcPct val="20000"/>
        </a:spcBef>
        <a:spcAft>
          <a:spcPct val="0"/>
        </a:spcAft>
        <a:buChar char="»"/>
        <a:defRPr sz="2400">
          <a:solidFill>
            <a:schemeClr val="tx1"/>
          </a:solidFill>
          <a:latin typeface="+mn-lt"/>
        </a:defRPr>
      </a:lvl8pPr>
      <a:lvl9pPr marL="3657418"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C48971F-7F01-4C89-80C0-5171ADD66EC0}"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6518643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1" descr="LCI_PPT_template_blank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812800" y="1600200"/>
            <a:ext cx="1066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2" name="Text Box 8"/>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6716272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2100">
          <a:solidFill>
            <a:schemeClr val="tx1"/>
          </a:solidFill>
          <a:latin typeface="+mn-lt"/>
        </a:defRPr>
      </a:lvl3pPr>
      <a:lvl4pPr marL="1025129" indent="3572" algn="l" rtl="0" eaLnBrk="1" fontAlgn="base" hangingPunct="1">
        <a:spcBef>
          <a:spcPct val="20000"/>
        </a:spcBef>
        <a:spcAft>
          <a:spcPct val="0"/>
        </a:spcAft>
        <a:buChar char="–"/>
        <a:defRPr sz="1800">
          <a:solidFill>
            <a:schemeClr val="tx1"/>
          </a:solidFill>
          <a:latin typeface="+mn-lt"/>
        </a:defRPr>
      </a:lvl4pPr>
      <a:lvl5pPr marL="1371600" algn="l" rtl="0" eaLnBrk="1" fontAlgn="base" hangingPunct="1">
        <a:spcBef>
          <a:spcPct val="20000"/>
        </a:spcBef>
        <a:spcAft>
          <a:spcPct val="0"/>
        </a:spcAft>
        <a:buChar char="»"/>
        <a:defRPr sz="1800">
          <a:solidFill>
            <a:schemeClr val="tx1"/>
          </a:solidFill>
          <a:latin typeface="+mn-lt"/>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6" descr="LCI_PPT_template_blank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2"/>
          <p:cNvSpPr>
            <a:spLocks noGrp="1" noChangeArrowheads="1"/>
          </p:cNvSpPr>
          <p:nvPr>
            <p:ph type="title"/>
          </p:nvPr>
        </p:nvSpPr>
        <p:spPr bwMode="auto">
          <a:xfrm>
            <a:off x="812800" y="2590800"/>
            <a:ext cx="10668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13"/>
          <p:cNvSpPr>
            <a:spLocks noGrp="1" noChangeArrowheads="1"/>
          </p:cNvSpPr>
          <p:nvPr>
            <p:ph type="body" idx="1"/>
          </p:nvPr>
        </p:nvSpPr>
        <p:spPr bwMode="auto">
          <a:xfrm>
            <a:off x="812800" y="3048000"/>
            <a:ext cx="1066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9038" name="Text Box 14"/>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7877369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1800">
          <a:solidFill>
            <a:schemeClr val="tx1"/>
          </a:solidFill>
          <a:latin typeface="+mn-lt"/>
        </a:defRPr>
      </a:lvl3pPr>
      <a:lvl4pPr marL="1025129" indent="3572"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15" descr="LCI_PPT_template_blank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12"/>
          <p:cNvSpPr>
            <a:spLocks noGrp="1" noChangeArrowheads="1"/>
          </p:cNvSpPr>
          <p:nvPr>
            <p:ph type="body" idx="1"/>
          </p:nvPr>
        </p:nvSpPr>
        <p:spPr bwMode="auto">
          <a:xfrm>
            <a:off x="6210301" y="1600200"/>
            <a:ext cx="527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301" name="Text Box 13"/>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00976837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8854" indent="-5954" algn="l" rtl="0" eaLnBrk="1" fontAlgn="base" hangingPunct="1">
        <a:spcBef>
          <a:spcPct val="20000"/>
        </a:spcBef>
        <a:spcAft>
          <a:spcPct val="0"/>
        </a:spcAft>
        <a:defRPr sz="2100">
          <a:solidFill>
            <a:schemeClr val="tx1"/>
          </a:solidFill>
          <a:latin typeface="+mn-lt"/>
        </a:defRPr>
      </a:lvl2pPr>
      <a:lvl3pPr marL="685800" algn="l" rtl="0" eaLnBrk="1" fontAlgn="base" hangingPunct="1">
        <a:spcBef>
          <a:spcPct val="20000"/>
        </a:spcBef>
        <a:spcAft>
          <a:spcPct val="0"/>
        </a:spcAft>
        <a:buChar char="•"/>
        <a:defRPr sz="1800">
          <a:solidFill>
            <a:schemeClr val="tx1"/>
          </a:solidFill>
          <a:latin typeface="+mn-lt"/>
        </a:defRPr>
      </a:lvl3pPr>
      <a:lvl4pPr marL="1034654" indent="-5954"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6608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slow"/>
  <p:hf hdr="0" ftr="0" dt="0"/>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itchFamily="34" charset="0"/>
        </a:defRPr>
      </a:lvl2pPr>
      <a:lvl3pPr algn="ctr" rtl="0" eaLnBrk="1" fontAlgn="base" hangingPunct="1">
        <a:spcBef>
          <a:spcPct val="0"/>
        </a:spcBef>
        <a:spcAft>
          <a:spcPct val="0"/>
        </a:spcAft>
        <a:defRPr sz="3300">
          <a:solidFill>
            <a:schemeClr val="tx2"/>
          </a:solidFill>
          <a:latin typeface="Arial" pitchFamily="34" charset="0"/>
        </a:defRPr>
      </a:lvl3pPr>
      <a:lvl4pPr algn="ctr" rtl="0" eaLnBrk="1" fontAlgn="base" hangingPunct="1">
        <a:spcBef>
          <a:spcPct val="0"/>
        </a:spcBef>
        <a:spcAft>
          <a:spcPct val="0"/>
        </a:spcAft>
        <a:defRPr sz="3300">
          <a:solidFill>
            <a:schemeClr val="tx2"/>
          </a:solidFill>
          <a:latin typeface="Arial" pitchFamily="34" charset="0"/>
        </a:defRPr>
      </a:lvl4pPr>
      <a:lvl5pPr algn="ctr" rtl="0" eaLnBrk="1" fontAlgn="base" hangingPunct="1">
        <a:spcBef>
          <a:spcPct val="0"/>
        </a:spcBef>
        <a:spcAft>
          <a:spcPct val="0"/>
        </a:spcAft>
        <a:defRPr sz="3300">
          <a:solidFill>
            <a:schemeClr val="tx2"/>
          </a:solidFill>
          <a:latin typeface="Arial" pitchFamily="34" charset="0"/>
        </a:defRPr>
      </a:lvl5pPr>
      <a:lvl6pPr marL="342900" algn="ctr" rtl="0" eaLnBrk="1" fontAlgn="base" hangingPunct="1">
        <a:spcBef>
          <a:spcPct val="0"/>
        </a:spcBef>
        <a:spcAft>
          <a:spcPct val="0"/>
        </a:spcAft>
        <a:defRPr sz="3300">
          <a:solidFill>
            <a:schemeClr val="tx2"/>
          </a:solidFill>
          <a:latin typeface="Arial" pitchFamily="34" charset="0"/>
        </a:defRPr>
      </a:lvl6pPr>
      <a:lvl7pPr marL="685800" algn="ctr" rtl="0" eaLnBrk="1" fontAlgn="base" hangingPunct="1">
        <a:spcBef>
          <a:spcPct val="0"/>
        </a:spcBef>
        <a:spcAft>
          <a:spcPct val="0"/>
        </a:spcAft>
        <a:defRPr sz="3300">
          <a:solidFill>
            <a:schemeClr val="tx2"/>
          </a:solidFill>
          <a:latin typeface="Arial" pitchFamily="34" charset="0"/>
        </a:defRPr>
      </a:lvl7pPr>
      <a:lvl8pPr marL="1028700" algn="ctr" rtl="0" eaLnBrk="1" fontAlgn="base" hangingPunct="1">
        <a:spcBef>
          <a:spcPct val="0"/>
        </a:spcBef>
        <a:spcAft>
          <a:spcPct val="0"/>
        </a:spcAft>
        <a:defRPr sz="3300">
          <a:solidFill>
            <a:schemeClr val="tx2"/>
          </a:solidFill>
          <a:latin typeface="Arial" pitchFamily="34" charset="0"/>
        </a:defRPr>
      </a:lvl8pPr>
      <a:lvl9pPr marL="1371600" algn="ctr" rtl="0" eaLnBrk="1" fontAlgn="base" hangingPunct="1">
        <a:spcBef>
          <a:spcPct val="0"/>
        </a:spcBef>
        <a:spcAft>
          <a:spcPct val="0"/>
        </a:spcAft>
        <a:defRPr sz="3300">
          <a:solidFill>
            <a:schemeClr val="tx2"/>
          </a:solidFill>
          <a:latin typeface="Arial"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73.xml"/><Relationship Id="rId5" Type="http://schemas.openxmlformats.org/officeDocument/2006/relationships/image" Target="../media/image2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7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73.xml"/><Relationship Id="rId4" Type="http://schemas.openxmlformats.org/officeDocument/2006/relationships/hyperlink" Target="https://myapps.lionsclub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7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73.xml"/><Relationship Id="rId5" Type="http://schemas.openxmlformats.org/officeDocument/2006/relationships/image" Target="../media/image35.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173.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7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17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17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74.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17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7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hyperlink" Target="https://lionshelp.zendesk.com/hc/en-us/articles/360052859953" TargetMode="External"/><Relationship Id="rId3" Type="http://schemas.openxmlformats.org/officeDocument/2006/relationships/image" Target="../media/image29.png"/><Relationship Id="rId7" Type="http://schemas.openxmlformats.org/officeDocument/2006/relationships/hyperlink" Target="https://lionshelp.zendesk.com/hc/de/categories/360002949274-Technischer-Support" TargetMode="External"/><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hyperlink" Target="https://lionshelp.zendesk.com/hc/en-us/articles/1500004465122" TargetMode="External"/><Relationship Id="rId5" Type="http://schemas.openxmlformats.org/officeDocument/2006/relationships/hyperlink" Target="https://lionshelp.zendesk.com/hc/en-us/sections/360007672594" TargetMode="Externa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emf"/><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51.jp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7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6.emf"/><Relationship Id="rId7"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55.jp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0.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1.xml"/><Relationship Id="rId1" Type="http://schemas.openxmlformats.org/officeDocument/2006/relationships/slideLayout" Target="../slideLayouts/slideLayout40.xml"/><Relationship Id="rId5" Type="http://schemas.openxmlformats.org/officeDocument/2006/relationships/image" Target="../media/image71.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2.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3.xml"/><Relationship Id="rId1" Type="http://schemas.openxmlformats.org/officeDocument/2006/relationships/slideLayout" Target="../slideLayouts/slideLayout40.xml"/><Relationship Id="rId4" Type="http://schemas.openxmlformats.org/officeDocument/2006/relationships/hyperlink" Target="mailto:certifiedguidinglions@lionsclubs.or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6.xml"/><Relationship Id="rId1" Type="http://schemas.openxmlformats.org/officeDocument/2006/relationships/slideLayout" Target="../slideLayouts/slideLayout40.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hyperlink" Target="mailto:certifiedguidinglions@lionclubs.org" TargetMode="External"/><Relationship Id="rId2" Type="http://schemas.openxmlformats.org/officeDocument/2006/relationships/notesSlide" Target="../notesSlides/notesSlide7.xml"/><Relationship Id="rId1" Type="http://schemas.openxmlformats.org/officeDocument/2006/relationships/slideLayout" Target="../slideLayouts/slideLayout173.xml"/><Relationship Id="rId5" Type="http://schemas.openxmlformats.org/officeDocument/2006/relationships/image" Target="../media/image27.png"/><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7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6.em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17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4400" y="3716049"/>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1999" y="2210955"/>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CERTIFIED GUIDING  </a:t>
            </a:r>
            <a:br>
              <a:rPr lang="de-DE" dirty="0"/>
            </a:br>
            <a:r>
              <a:rPr lang="de-DE" dirty="0"/>
              <a:t>Lion-Programm</a:t>
            </a:r>
          </a:p>
        </p:txBody>
      </p:sp>
      <p:sp>
        <p:nvSpPr>
          <p:cNvPr id="5" name="Subhead">
            <a:extLst>
              <a:ext uri="{FF2B5EF4-FFF2-40B4-BE49-F238E27FC236}">
                <a16:creationId xmlns:a16="http://schemas.microsoft.com/office/drawing/2014/main" id="{A54FE701-D332-5FAA-D1DE-ADE62B36D3C5}"/>
              </a:ext>
            </a:extLst>
          </p:cNvPr>
          <p:cNvSpPr txBox="1">
            <a:spLocks/>
          </p:cNvSpPr>
          <p:nvPr/>
        </p:nvSpPr>
        <p:spPr>
          <a:xfrm>
            <a:off x="761999" y="4479483"/>
            <a:ext cx="4077855" cy="1309889"/>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t>Befähigung ist der </a:t>
            </a:r>
          </a:p>
          <a:p>
            <a:r>
              <a:rPr lang="de-DE" dirty="0"/>
              <a:t>Schlüssel zum Erfolg!</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575562"/>
            <a:ext cx="1172364" cy="1143642"/>
          </a:xfrm>
          <a:prstGeom prst="rect">
            <a:avLst/>
          </a:prstGeom>
        </p:spPr>
      </p:pic>
      <p:pic>
        <p:nvPicPr>
          <p:cNvPr id="8" name="Picture 7">
            <a:extLst>
              <a:ext uri="{FF2B5EF4-FFF2-40B4-BE49-F238E27FC236}">
                <a16:creationId xmlns:a16="http://schemas.microsoft.com/office/drawing/2014/main" id="{966B397F-CB35-85E5-AF1C-19808B33860B}"/>
              </a:ext>
            </a:extLst>
          </p:cNvPr>
          <p:cNvPicPr>
            <a:picLocks noChangeAspect="1"/>
          </p:cNvPicPr>
          <p:nvPr/>
        </p:nvPicPr>
        <p:blipFill>
          <a:blip r:embed="rId5"/>
          <a:stretch>
            <a:fillRect/>
          </a:stretch>
        </p:blipFill>
        <p:spPr>
          <a:xfrm>
            <a:off x="6933941" y="908658"/>
            <a:ext cx="4077855" cy="525880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439765" y="196837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726014" y="1231407"/>
            <a:ext cx="11138564" cy="64008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000">
                <a:solidFill>
                  <a:srgbClr val="00338D"/>
                </a:solidFill>
                <a:latin typeface="Arial" panose="020B0604020202020204" pitchFamily="34" charset="0"/>
                <a:cs typeface="Arial" panose="020B0604020202020204" pitchFamily="34" charset="0"/>
              </a:rPr>
              <a:t>Abschnitt I: Kompetenzen des Guiding Lion</a:t>
            </a: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TextBox 3">
            <a:extLst>
              <a:ext uri="{FF2B5EF4-FFF2-40B4-BE49-F238E27FC236}">
                <a16:creationId xmlns:a16="http://schemas.microsoft.com/office/drawing/2014/main" id="{03AEF851-B269-3FD8-C88C-F61D72853FD2}"/>
              </a:ext>
            </a:extLst>
          </p:cNvPr>
          <p:cNvSpPr txBox="1"/>
          <p:nvPr/>
        </p:nvSpPr>
        <p:spPr>
          <a:xfrm>
            <a:off x="2675795" y="2450230"/>
            <a:ext cx="7239000" cy="400110"/>
          </a:xfrm>
          <a:prstGeom prst="rect">
            <a:avLst/>
          </a:prstGeom>
          <a:noFill/>
        </p:spPr>
        <p:txBody>
          <a:bodyPr wrap="square" rtlCol="0">
            <a:spAutoFit/>
          </a:bodyPr>
          <a:lstStyle/>
          <a:p>
            <a:pPr algn="ctr"/>
            <a:r>
              <a:rPr lang="de-DE" sz="2000" i="1">
                <a:solidFill>
                  <a:srgbClr val="002060"/>
                </a:solidFill>
                <a:latin typeface="Arial" panose="020B0604020202020204" pitchFamily="34" charset="0"/>
                <a:cs typeface="Arial" panose="020B0604020202020204" pitchFamily="34" charset="0"/>
              </a:rPr>
              <a:t>Die wichtigste Qualifikation eines Guiding Lions ist...</a:t>
            </a:r>
          </a:p>
        </p:txBody>
      </p:sp>
      <p:sp>
        <p:nvSpPr>
          <p:cNvPr id="6" name="Rectangle 5">
            <a:extLst>
              <a:ext uri="{FF2B5EF4-FFF2-40B4-BE49-F238E27FC236}">
                <a16:creationId xmlns:a16="http://schemas.microsoft.com/office/drawing/2014/main" id="{DDB13C19-2175-5449-AC85-E525BB76F0F9}"/>
              </a:ext>
            </a:extLst>
          </p:cNvPr>
          <p:cNvSpPr/>
          <p:nvPr/>
        </p:nvSpPr>
        <p:spPr>
          <a:xfrm>
            <a:off x="4377142" y="3619416"/>
            <a:ext cx="3836307" cy="707886"/>
          </a:xfrm>
          <a:prstGeom prst="rect">
            <a:avLst/>
          </a:prstGeom>
        </p:spPr>
        <p:txBody>
          <a:bodyPr wrap="none">
            <a:spAutoFit/>
          </a:bodyPr>
          <a:lstStyle/>
          <a:p>
            <a:pPr algn="ctr"/>
            <a:r>
              <a:rPr lang="de-DE" sz="4000" b="1">
                <a:solidFill>
                  <a:srgbClr val="002060"/>
                </a:solidFill>
                <a:latin typeface="Arial" panose="020B0604020202020204" pitchFamily="34" charset="0"/>
                <a:cs typeface="Arial" panose="020B0604020202020204" pitchFamily="34" charset="0"/>
              </a:rPr>
              <a:t>das Engagement!!!</a:t>
            </a:r>
          </a:p>
        </p:txBody>
      </p:sp>
      <p:sp>
        <p:nvSpPr>
          <p:cNvPr id="7" name="TextBox 6">
            <a:extLst>
              <a:ext uri="{FF2B5EF4-FFF2-40B4-BE49-F238E27FC236}">
                <a16:creationId xmlns:a16="http://schemas.microsoft.com/office/drawing/2014/main" id="{FADF0E17-2D08-B431-E7CB-E819211448AE}"/>
              </a:ext>
            </a:extLst>
          </p:cNvPr>
          <p:cNvSpPr txBox="1"/>
          <p:nvPr/>
        </p:nvSpPr>
        <p:spPr>
          <a:xfrm>
            <a:off x="1950098" y="5385062"/>
            <a:ext cx="8976049" cy="1015663"/>
          </a:xfrm>
          <a:prstGeom prst="rect">
            <a:avLst/>
          </a:prstGeom>
          <a:solidFill>
            <a:srgbClr val="002060"/>
          </a:solidFill>
          <a:ln w="28575">
            <a:solidFill>
              <a:srgbClr val="EBB700"/>
            </a:solidFill>
          </a:ln>
        </p:spPr>
        <p:txBody>
          <a:bodyPr wrap="square" rtlCol="0">
            <a:spAutoFit/>
          </a:bodyPr>
          <a:lstStyle/>
          <a:p>
            <a:r>
              <a:rPr lang="de-DE" sz="2000" b="1" dirty="0">
                <a:solidFill>
                  <a:schemeClr val="bg1"/>
                </a:solidFill>
                <a:latin typeface="Arial" panose="020B0604020202020204" pitchFamily="34" charset="0"/>
                <a:cs typeface="Arial" panose="020B0604020202020204" pitchFamily="34" charset="0"/>
              </a:rPr>
              <a:t>Das Maß des Erfolgs. </a:t>
            </a:r>
            <a:r>
              <a:rPr lang="de-DE" sz="2000" dirty="0">
                <a:solidFill>
                  <a:schemeClr val="bg1"/>
                </a:solidFill>
                <a:latin typeface="Arial" panose="020B0604020202020204" pitchFamily="34" charset="0"/>
                <a:cs typeface="Arial" panose="020B0604020202020204" pitchFamily="34" charset="0"/>
              </a:rPr>
              <a:t>Das letztendliche Ziel eines Guiding Lions besteht darin, den Club unabhängig und Selbstständig zu machen.  Der Guiding Lion ist dann erfolgreich, wenn der Club ihn nicht mehr braucht. </a:t>
            </a:r>
          </a:p>
        </p:txBody>
      </p:sp>
    </p:spTree>
    <p:extLst>
      <p:ext uri="{BB962C8B-B14F-4D97-AF65-F5344CB8AC3E}">
        <p14:creationId xmlns:p14="http://schemas.microsoft.com/office/powerpoint/2010/main" val="410887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726608" y="260703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625665" y="1023884"/>
            <a:ext cx="4541521" cy="180520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00338D"/>
                </a:solidFill>
                <a:latin typeface="Arial" panose="020B0604020202020204" pitchFamily="34" charset="0"/>
                <a:cs typeface="Arial" panose="020B0604020202020204" pitchFamily="34" charset="0"/>
              </a:rPr>
              <a:t>Selbsteinschätzung der Kompetenzen als Guiding Lion </a:t>
            </a:r>
          </a:p>
        </p:txBody>
      </p:sp>
      <p:sp>
        <p:nvSpPr>
          <p:cNvPr id="5" name="TextBox 4">
            <a:extLst>
              <a:ext uri="{FF2B5EF4-FFF2-40B4-BE49-F238E27FC236}">
                <a16:creationId xmlns:a16="http://schemas.microsoft.com/office/drawing/2014/main" id="{CA9F5658-3D97-89B5-C1B7-ADE7C69385FE}"/>
              </a:ext>
            </a:extLst>
          </p:cNvPr>
          <p:cNvSpPr txBox="1"/>
          <p:nvPr/>
        </p:nvSpPr>
        <p:spPr>
          <a:xfrm>
            <a:off x="417284" y="2325160"/>
            <a:ext cx="3371914" cy="2677656"/>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Nehmen Sie sich einen Moment Zeit, um die Kompetenzen, die Ihrer Meinung nach für den Erfolg eines Guiding Lions wichtig sind, zusammenzufassen.</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1 – Seite 7</a:t>
            </a:r>
          </a:p>
          <a:p>
            <a:endParaRPr lang="en-US" sz="3000" dirty="0" err="1"/>
          </a:p>
        </p:txBody>
      </p:sp>
      <p:sp>
        <p:nvSpPr>
          <p:cNvPr id="8" name="TextBox 7">
            <a:extLst>
              <a:ext uri="{FF2B5EF4-FFF2-40B4-BE49-F238E27FC236}">
                <a16:creationId xmlns:a16="http://schemas.microsoft.com/office/drawing/2014/main" id="{553DC84D-D15D-363E-C224-0EDA23CDBF57}"/>
              </a:ext>
            </a:extLst>
          </p:cNvPr>
          <p:cNvSpPr txBox="1"/>
          <p:nvPr/>
        </p:nvSpPr>
        <p:spPr>
          <a:xfrm>
            <a:off x="5486036" y="3732469"/>
            <a:ext cx="5533417" cy="2222147"/>
          </a:xfrm>
          <a:prstGeom prst="rect">
            <a:avLst/>
          </a:prstGeom>
          <a:noFill/>
        </p:spPr>
        <p:txBody>
          <a:bodyPr wrap="square" rtlCol="0">
            <a:spAutoFit/>
          </a:bodyPr>
          <a:lstStyle/>
          <a:p>
            <a:pPr>
              <a:lnSpc>
                <a:spcPct val="114000"/>
              </a:lnSpc>
              <a:spcAft>
                <a:spcPts val="600"/>
              </a:spcAft>
            </a:pPr>
            <a:r>
              <a:rPr lang="de-DE" sz="2000">
                <a:solidFill>
                  <a:srgbClr val="002060"/>
                </a:solidFill>
                <a:latin typeface="Arial" panose="020B0604020202020204" pitchFamily="34" charset="0"/>
                <a:cs typeface="Arial" panose="020B0604020202020204" pitchFamily="34" charset="0"/>
              </a:rPr>
              <a:t>Welche Eigenschaften besitzen Sie Ihrer Meinung nach bereits, und welche würden Sie gerne weiterentwickeln?</a:t>
            </a:r>
          </a:p>
          <a:p>
            <a:pPr>
              <a:spcBef>
                <a:spcPct val="50000"/>
              </a:spcBef>
            </a:pPr>
            <a:endParaRPr lang="en-US" altLang="en-US" sz="2000" dirty="0">
              <a:solidFill>
                <a:srgbClr val="002060"/>
              </a:solidFill>
              <a:latin typeface="Arial" panose="020B0604020202020204" pitchFamily="34" charset="0"/>
              <a:cs typeface="Arial" panose="020B0604020202020204" pitchFamily="34" charset="0"/>
            </a:endParaRPr>
          </a:p>
          <a:p>
            <a:pPr>
              <a:spcBef>
                <a:spcPct val="50000"/>
              </a:spcBef>
            </a:pPr>
            <a:r>
              <a:rPr lang="de-DE" sz="2000">
                <a:solidFill>
                  <a:srgbClr val="002060"/>
                </a:solidFill>
                <a:latin typeface="Arial" panose="020B0604020202020204" pitchFamily="34" charset="0"/>
                <a:cs typeface="Arial" panose="020B0604020202020204" pitchFamily="34" charset="0"/>
              </a:rPr>
              <a:t>Wie können Sie diese Kompetenzen verbessern? </a:t>
            </a:r>
          </a:p>
        </p:txBody>
      </p:sp>
    </p:spTree>
    <p:extLst>
      <p:ext uri="{BB962C8B-B14F-4D97-AF65-F5344CB8AC3E}">
        <p14:creationId xmlns:p14="http://schemas.microsoft.com/office/powerpoint/2010/main" val="1582090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Abschnitt 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Gut aus den Startloch kommen</a:t>
            </a:r>
          </a:p>
          <a:p>
            <a:r>
              <a:rPr lang="de-DE" sz="2400" b="0" i="1">
                <a:latin typeface="Arial" charset="0"/>
                <a:ea typeface="Arial" charset="0"/>
                <a:cs typeface="Arial" charset="0"/>
              </a:rPr>
              <a:t>Informationsexpert/in werden</a:t>
            </a:r>
          </a:p>
        </p:txBody>
      </p:sp>
    </p:spTree>
    <p:extLst>
      <p:ext uri="{BB962C8B-B14F-4D97-AF65-F5344CB8AC3E}">
        <p14:creationId xmlns:p14="http://schemas.microsoft.com/office/powerpoint/2010/main" val="242153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636562" y="308926"/>
            <a:ext cx="4608893" cy="148413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200" b="1" dirty="0">
                <a:solidFill>
                  <a:srgbClr val="00338D"/>
                </a:solidFill>
                <a:latin typeface="Arial" charset="0"/>
                <a:ea typeface="Arial" charset="0"/>
                <a:cs typeface="Arial" charset="0"/>
              </a:rPr>
              <a:t>Abschnitt II: Gut aus den Startloch kommen</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813707" y="-67303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6" name="TextBox 5">
            <a:extLst>
              <a:ext uri="{FF2B5EF4-FFF2-40B4-BE49-F238E27FC236}">
                <a16:creationId xmlns:a16="http://schemas.microsoft.com/office/drawing/2014/main" id="{9E26ABE8-CBB2-3D48-ED16-8FE821CD7C57}"/>
              </a:ext>
            </a:extLst>
          </p:cNvPr>
          <p:cNvSpPr txBox="1"/>
          <p:nvPr/>
        </p:nvSpPr>
        <p:spPr>
          <a:xfrm>
            <a:off x="8769220" y="1676869"/>
            <a:ext cx="2930252" cy="3046988"/>
          </a:xfrm>
          <a:prstGeom prst="rect">
            <a:avLst/>
          </a:prstGeom>
          <a:noFill/>
        </p:spPr>
        <p:txBody>
          <a:bodyPr wrap="square" rtlCol="0">
            <a:spAutoFit/>
          </a:bodyPr>
          <a:lstStyle/>
          <a:p>
            <a:pPr fontAlgn="base">
              <a:spcBef>
                <a:spcPct val="0"/>
              </a:spcBef>
              <a:spcAft>
                <a:spcPct val="0"/>
              </a:spcAft>
            </a:pPr>
            <a:r>
              <a:rPr lang="de-DE" sz="2400" i="1">
                <a:solidFill>
                  <a:schemeClr val="bg1"/>
                </a:solidFill>
                <a:latin typeface="Arial" panose="020B0604020202020204" pitchFamily="34" charset="0"/>
                <a:ea typeface="Segoe UI" panose="020B0502040204020203" pitchFamily="34" charset="0"/>
                <a:cs typeface="Arial" panose="020B0604020202020204" pitchFamily="34" charset="0"/>
              </a:rPr>
              <a:t>Selbst erfahrene</a:t>
            </a:r>
          </a:p>
          <a:p>
            <a:pPr fontAlgn="base">
              <a:spcBef>
                <a:spcPct val="0"/>
              </a:spcBef>
              <a:spcAft>
                <a:spcPct val="0"/>
              </a:spcAft>
            </a:pPr>
            <a:r>
              <a:rPr lang="de-DE" sz="2400" i="1">
                <a:solidFill>
                  <a:schemeClr val="bg1"/>
                </a:solidFill>
                <a:latin typeface="Arial" panose="020B0604020202020204" pitchFamily="34" charset="0"/>
                <a:ea typeface="Segoe UI" panose="020B0502040204020203" pitchFamily="34" charset="0"/>
                <a:cs typeface="Arial" panose="020B0604020202020204" pitchFamily="34" charset="0"/>
              </a:rPr>
              <a:t>und sachkundige Lions finden es schwierig, sich über die neuesten Richtlinien, Hilfsmaterialien und Initiativen auf dem Laufenden zu halten.  </a:t>
            </a:r>
          </a:p>
        </p:txBody>
      </p:sp>
      <p:sp>
        <p:nvSpPr>
          <p:cNvPr id="7" name="TextBox 6">
            <a:extLst>
              <a:ext uri="{FF2B5EF4-FFF2-40B4-BE49-F238E27FC236}">
                <a16:creationId xmlns:a16="http://schemas.microsoft.com/office/drawing/2014/main" id="{DEB8EC0D-4A44-9D86-609B-E1E8D942667D}"/>
              </a:ext>
            </a:extLst>
          </p:cNvPr>
          <p:cNvSpPr txBox="1"/>
          <p:nvPr/>
        </p:nvSpPr>
        <p:spPr>
          <a:xfrm>
            <a:off x="935774" y="3006242"/>
            <a:ext cx="4793222" cy="2800767"/>
          </a:xfrm>
          <a:prstGeom prst="rect">
            <a:avLst/>
          </a:prstGeom>
          <a:noFill/>
        </p:spPr>
        <p:txBody>
          <a:bodyPr wrap="square" rtlCol="0">
            <a:spAutoFit/>
          </a:bodyPr>
          <a:lstStyle/>
          <a:p>
            <a:pPr>
              <a:spcBef>
                <a:spcPct val="0"/>
              </a:spcBef>
              <a:tabLst>
                <a:tab pos="1200150" algn="l"/>
              </a:tabLst>
            </a:pPr>
            <a:r>
              <a:rPr lang="de-DE" sz="2000">
                <a:solidFill>
                  <a:srgbClr val="002060"/>
                </a:solidFill>
                <a:latin typeface="Arial" panose="020B0604020202020204" pitchFamily="34" charset="0"/>
                <a:cs typeface="Arial" panose="020B0604020202020204" pitchFamily="34" charset="0"/>
              </a:rPr>
              <a:t>Loggen Sie sich bei Ihrem Lions-Portal ein </a:t>
            </a:r>
          </a:p>
          <a:p>
            <a:pPr lvl="0">
              <a:spcBef>
                <a:spcPct val="0"/>
              </a:spcBef>
              <a:tabLst>
                <a:tab pos="1200150" algn="l"/>
              </a:tabLst>
            </a:pPr>
            <a:endParaRPr lang="en-US" alt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de-DE" sz="2000">
                <a:solidFill>
                  <a:srgbClr val="002060"/>
                </a:solidFill>
                <a:latin typeface="Arial" panose="020B0604020202020204" pitchFamily="34" charset="0"/>
                <a:cs typeface="Arial" panose="020B0604020202020204" pitchFamily="34" charset="0"/>
              </a:rPr>
              <a:t>Deaktivieren Sie eventuelle Pop-Up-Blocker.</a:t>
            </a:r>
          </a:p>
          <a:p>
            <a:pPr>
              <a:spcBef>
                <a:spcPct val="0"/>
              </a:spcBef>
              <a:tabLst>
                <a:tab pos="1200150" algn="l"/>
              </a:tabLst>
            </a:pPr>
            <a:endParaRPr 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de-DE" sz="2000">
                <a:solidFill>
                  <a:srgbClr val="002060"/>
                </a:solidFill>
                <a:latin typeface="Arial" panose="020B0604020202020204" pitchFamily="34" charset="0"/>
                <a:cs typeface="Arial" panose="020B0604020202020204" pitchFamily="34" charset="0"/>
              </a:rPr>
              <a:t>Informieren Sie sich in der Anleitung zur Anlage eines Benutzerkontos.</a:t>
            </a:r>
          </a:p>
          <a:p>
            <a:pPr>
              <a:spcBef>
                <a:spcPct val="0"/>
              </a:spcBef>
              <a:tabLst>
                <a:tab pos="1200150" algn="l"/>
              </a:tabLst>
            </a:pPr>
            <a:endParaRPr 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de-DE" sz="2000">
                <a:solidFill>
                  <a:srgbClr val="002060"/>
                </a:solidFill>
                <a:latin typeface="Arial" panose="020B0604020202020204" pitchFamily="34" charset="0"/>
                <a:cs typeface="Arial" panose="020B0604020202020204" pitchFamily="34" charset="0"/>
              </a:rPr>
              <a:t>Sehen Sie sich die häufig gestellten Fragen nochmals an.</a:t>
            </a:r>
          </a:p>
          <a:p>
            <a:pPr>
              <a:tabLst>
                <a:tab pos="1200150" algn="l"/>
              </a:tabLst>
            </a:pPr>
            <a:endParaRPr lang="en-US" altLang="en-US" sz="1600" dirty="0">
              <a:solidFill>
                <a:srgbClr val="54565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A7A8020-A4E1-F9AE-F567-640414308CB2}"/>
              </a:ext>
            </a:extLst>
          </p:cNvPr>
          <p:cNvSpPr txBox="1"/>
          <p:nvPr/>
        </p:nvSpPr>
        <p:spPr>
          <a:xfrm>
            <a:off x="1744824" y="2118049"/>
            <a:ext cx="2771192" cy="400110"/>
          </a:xfrm>
          <a:prstGeom prst="rect">
            <a:avLst/>
          </a:prstGeom>
          <a:noFill/>
        </p:spPr>
        <p:txBody>
          <a:bodyPr wrap="square" rtlCol="0">
            <a:spAutoFit/>
          </a:bodyPr>
          <a:lstStyle/>
          <a:p>
            <a:r>
              <a:rPr lang="de-DE" sz="2000"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Lions-Lernzentrum</a:t>
            </a:r>
          </a:p>
        </p:txBody>
      </p:sp>
    </p:spTree>
    <p:extLst>
      <p:ext uri="{BB962C8B-B14F-4D97-AF65-F5344CB8AC3E}">
        <p14:creationId xmlns:p14="http://schemas.microsoft.com/office/powerpoint/2010/main" val="87867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36186" y="92015"/>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2328182" y="885224"/>
            <a:ext cx="8545227"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de-DE" sz="3600" dirty="0">
                <a:solidFill>
                  <a:schemeClr val="bg1"/>
                </a:solidFill>
                <a:latin typeface="Arial" panose="020B0604020202020204" pitchFamily="34" charset="0"/>
                <a:ea typeface="+mn-ea"/>
                <a:cs typeface="Arial" panose="020B0604020202020204" pitchFamily="34" charset="0"/>
              </a:rPr>
              <a:t>Abschnitt II: Gut aus den Startloch kommen</a:t>
            </a: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2478282" y="2087473"/>
            <a:ext cx="7332467" cy="54430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de-DE" b="1" i="1" dirty="0">
                <a:solidFill>
                  <a:srgbClr val="EBB700"/>
                </a:solidFill>
                <a:latin typeface="Arial" panose="020B0604020202020204" pitchFamily="34" charset="0"/>
                <a:ea typeface="+mn-ea"/>
                <a:cs typeface="Arial" panose="020B0604020202020204" pitchFamily="34" charset="0"/>
              </a:rPr>
              <a:t>Schulungen für Clubamtsträger sind im Kurskatalog enthalten</a:t>
            </a:r>
          </a:p>
        </p:txBody>
      </p:sp>
      <p:grpSp>
        <p:nvGrpSpPr>
          <p:cNvPr id="14" name="Group 13">
            <a:extLst>
              <a:ext uri="{FF2B5EF4-FFF2-40B4-BE49-F238E27FC236}">
                <a16:creationId xmlns:a16="http://schemas.microsoft.com/office/drawing/2014/main" id="{E1D5F842-86BB-7F36-C9E7-CD851D75A6CC}"/>
              </a:ext>
            </a:extLst>
          </p:cNvPr>
          <p:cNvGrpSpPr/>
          <p:nvPr/>
        </p:nvGrpSpPr>
        <p:grpSpPr>
          <a:xfrm>
            <a:off x="511823" y="3715944"/>
            <a:ext cx="2823417" cy="1508105"/>
            <a:chOff x="129330" y="1077179"/>
            <a:chExt cx="2823417" cy="1508105"/>
          </a:xfrm>
        </p:grpSpPr>
        <p:sp>
          <p:nvSpPr>
            <p:cNvPr id="15" name="TextBox 14">
              <a:extLst>
                <a:ext uri="{FF2B5EF4-FFF2-40B4-BE49-F238E27FC236}">
                  <a16:creationId xmlns:a16="http://schemas.microsoft.com/office/drawing/2014/main" id="{9E98714E-D490-54AA-B925-03F4F227F6B6}"/>
                </a:ext>
              </a:extLst>
            </p:cNvPr>
            <p:cNvSpPr txBox="1"/>
            <p:nvPr/>
          </p:nvSpPr>
          <p:spPr>
            <a:xfrm>
              <a:off x="129330" y="1077179"/>
              <a:ext cx="2823417" cy="1508105"/>
            </a:xfrm>
            <a:prstGeom prst="rect">
              <a:avLst/>
            </a:prstGeom>
            <a:solidFill>
              <a:srgbClr val="B80000"/>
            </a:solidFill>
          </p:spPr>
          <p:txBody>
            <a:bodyPr wrap="square" rtlCol="0">
              <a:spAutoFit/>
            </a:bodyPr>
            <a:lstStyle/>
            <a:p>
              <a:pPr algn="ctr"/>
              <a:r>
                <a:rPr lang="de-DE" b="1">
                  <a:solidFill>
                    <a:schemeClr val="bg1"/>
                  </a:solidFill>
                  <a:latin typeface="Arial" panose="020B0604020202020204" pitchFamily="34" charset="0"/>
                  <a:cs typeface="Arial" panose="020B0604020202020204" pitchFamily="34" charset="0"/>
                </a:rPr>
                <a:t>Aufgaben: Club President </a:t>
              </a:r>
            </a:p>
            <a:p>
              <a:endParaRPr lang="en-US" sz="2400" b="1" dirty="0">
                <a:solidFill>
                  <a:schemeClr val="bg1"/>
                </a:solidFill>
                <a:latin typeface="Calibri Light" panose="020F0302020204030204" pitchFamily="34" charset="0"/>
                <a:cs typeface="Calibri Light" panose="020F0302020204030204" pitchFamily="34" charset="0"/>
              </a:endParaRPr>
            </a:p>
            <a:p>
              <a:r>
                <a:rPr lang="de-DE" sz="1200" b="1">
                  <a:solidFill>
                    <a:schemeClr val="bg1"/>
                  </a:solidFill>
                  <a:latin typeface="Calibri Light" panose="020F0302020204030204" pitchFamily="34" charset="0"/>
                  <a:cs typeface="Calibri Light" panose="020F0302020204030204" pitchFamily="34" charset="0"/>
                </a:rPr>
                <a:t>		</a:t>
              </a:r>
              <a:r>
                <a:rPr lang="de-DE" sz="1000" b="1">
                  <a:solidFill>
                    <a:schemeClr val="bg1"/>
                  </a:solidFill>
                  <a:latin typeface="Arial" panose="020B0604020202020204" pitchFamily="34" charset="0"/>
                  <a:cs typeface="Arial" panose="020B0604020202020204" pitchFamily="34" charset="0"/>
                </a:rPr>
                <a:t>DETAILS</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16" name="Rectangle: Rounded Corners 15">
              <a:extLst>
                <a:ext uri="{FF2B5EF4-FFF2-40B4-BE49-F238E27FC236}">
                  <a16:creationId xmlns:a16="http://schemas.microsoft.com/office/drawing/2014/main" id="{841AEEA4-A70F-BF6A-DBC3-872850717740}"/>
                </a:ext>
              </a:extLst>
            </p:cNvPr>
            <p:cNvSpPr/>
            <p:nvPr/>
          </p:nvSpPr>
          <p:spPr bwMode="auto">
            <a:xfrm>
              <a:off x="254898" y="2178244"/>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1200" b="0" i="0" u="none" strike="noStrike" cap="none" normalizeH="0">
                  <a:ln>
                    <a:noFill/>
                  </a:ln>
                  <a:solidFill>
                    <a:srgbClr val="404040"/>
                  </a:solidFill>
                  <a:effectLst/>
                  <a:latin typeface="Arial" panose="020B0604020202020204" pitchFamily="34" charset="0"/>
                  <a:ea typeface="ヒラギノ角ゴ Pro W3" pitchFamily="84" charset="-128"/>
                  <a:cs typeface="Arial" panose="020B0604020202020204" pitchFamily="34" charset="0"/>
                </a:rPr>
                <a:t>Kurs starten</a:t>
              </a:r>
            </a:p>
          </p:txBody>
        </p:sp>
        <p:pic>
          <p:nvPicPr>
            <p:cNvPr id="17" name="Picture 16">
              <a:extLst>
                <a:ext uri="{FF2B5EF4-FFF2-40B4-BE49-F238E27FC236}">
                  <a16:creationId xmlns:a16="http://schemas.microsoft.com/office/drawing/2014/main" id="{DCD02F25-6FBC-4B00-8817-5772ACBE17DC}"/>
                </a:ext>
              </a:extLst>
            </p:cNvPr>
            <p:cNvPicPr>
              <a:picLocks noChangeAspect="1"/>
            </p:cNvPicPr>
            <p:nvPr/>
          </p:nvPicPr>
          <p:blipFill>
            <a:blip r:embed="rId4"/>
            <a:stretch>
              <a:fillRect/>
            </a:stretch>
          </p:blipFill>
          <p:spPr>
            <a:xfrm>
              <a:off x="2536437" y="2247955"/>
              <a:ext cx="171474" cy="171474"/>
            </a:xfrm>
            <a:prstGeom prst="rect">
              <a:avLst/>
            </a:prstGeom>
          </p:spPr>
        </p:pic>
      </p:grpSp>
      <p:grpSp>
        <p:nvGrpSpPr>
          <p:cNvPr id="18" name="Group 17">
            <a:extLst>
              <a:ext uri="{FF2B5EF4-FFF2-40B4-BE49-F238E27FC236}">
                <a16:creationId xmlns:a16="http://schemas.microsoft.com/office/drawing/2014/main" id="{ACE983CC-F142-9246-C375-9010CD71C2B5}"/>
              </a:ext>
            </a:extLst>
          </p:cNvPr>
          <p:cNvGrpSpPr/>
          <p:nvPr/>
        </p:nvGrpSpPr>
        <p:grpSpPr>
          <a:xfrm>
            <a:off x="4648106" y="2513070"/>
            <a:ext cx="2823417" cy="1477328"/>
            <a:chOff x="441794" y="268439"/>
            <a:chExt cx="2823417" cy="1477328"/>
          </a:xfrm>
        </p:grpSpPr>
        <p:grpSp>
          <p:nvGrpSpPr>
            <p:cNvPr id="19" name="Group 18">
              <a:extLst>
                <a:ext uri="{FF2B5EF4-FFF2-40B4-BE49-F238E27FC236}">
                  <a16:creationId xmlns:a16="http://schemas.microsoft.com/office/drawing/2014/main" id="{26E0C8B8-8A46-4CAA-66C9-BA347B4E9A7E}"/>
                </a:ext>
              </a:extLst>
            </p:cNvPr>
            <p:cNvGrpSpPr/>
            <p:nvPr/>
          </p:nvGrpSpPr>
          <p:grpSpPr>
            <a:xfrm>
              <a:off x="441794" y="268439"/>
              <a:ext cx="2823417" cy="1477328"/>
              <a:chOff x="194791" y="648964"/>
              <a:chExt cx="2823417" cy="1477328"/>
            </a:xfrm>
          </p:grpSpPr>
          <p:sp>
            <p:nvSpPr>
              <p:cNvPr id="21" name="TextBox 20">
                <a:extLst>
                  <a:ext uri="{FF2B5EF4-FFF2-40B4-BE49-F238E27FC236}">
                    <a16:creationId xmlns:a16="http://schemas.microsoft.com/office/drawing/2014/main" id="{FC8029A7-BF7C-142D-A936-AA7163A16849}"/>
                  </a:ext>
                </a:extLst>
              </p:cNvPr>
              <p:cNvSpPr txBox="1"/>
              <p:nvPr/>
            </p:nvSpPr>
            <p:spPr>
              <a:xfrm>
                <a:off x="194791" y="648964"/>
                <a:ext cx="2823417" cy="1477328"/>
              </a:xfrm>
              <a:prstGeom prst="rect">
                <a:avLst/>
              </a:prstGeom>
              <a:solidFill>
                <a:srgbClr val="164F52"/>
              </a:solidFill>
            </p:spPr>
            <p:txBody>
              <a:bodyPr wrap="square" rtlCol="0">
                <a:spAutoFit/>
              </a:bodyPr>
              <a:lstStyle/>
              <a:p>
                <a:r>
                  <a:rPr lang="de-DE" b="1">
                    <a:solidFill>
                      <a:schemeClr val="bg1"/>
                    </a:solidFill>
                    <a:latin typeface="Arial" panose="020B0604020202020204" pitchFamily="34" charset="0"/>
                    <a:cs typeface="Arial" panose="020B0604020202020204" pitchFamily="34" charset="0"/>
                  </a:rPr>
                  <a:t>Club Officer-Schulung</a:t>
                </a:r>
              </a:p>
              <a:p>
                <a:endParaRPr lang="en-US" b="1" dirty="0">
                  <a:solidFill>
                    <a:schemeClr val="bg1"/>
                  </a:solidFill>
                  <a:latin typeface="Arial" panose="020B0604020202020204" pitchFamily="34" charset="0"/>
                  <a:cs typeface="Arial" panose="020B0604020202020204" pitchFamily="34" charset="0"/>
                </a:endParaRPr>
              </a:p>
              <a:p>
                <a:r>
                  <a:rPr lang="de-DE" sz="1200" b="1">
                    <a:solidFill>
                      <a:schemeClr val="bg1"/>
                    </a:solidFill>
                    <a:latin typeface="Calibri Light" panose="020F0302020204030204" pitchFamily="34" charset="0"/>
                    <a:cs typeface="Calibri Light" panose="020F0302020204030204" pitchFamily="34" charset="0"/>
                  </a:rPr>
                  <a:t>		</a:t>
                </a:r>
              </a:p>
              <a:p>
                <a:r>
                  <a:rPr lang="de-DE" sz="1200" b="1">
                    <a:solidFill>
                      <a:schemeClr val="bg1"/>
                    </a:solidFill>
                    <a:latin typeface="Calibri Light" panose="020F0302020204030204" pitchFamily="34" charset="0"/>
                    <a:cs typeface="Calibri Light" panose="020F0302020204030204" pitchFamily="34" charset="0"/>
                  </a:rPr>
                  <a:t>		</a:t>
                </a:r>
                <a:r>
                  <a:rPr lang="de-DE" sz="1000" b="1">
                    <a:solidFill>
                      <a:schemeClr val="bg1"/>
                    </a:solidFill>
                    <a:latin typeface="Arial" panose="020B0604020202020204" pitchFamily="34" charset="0"/>
                    <a:cs typeface="Arial" panose="020B0604020202020204" pitchFamily="34" charset="0"/>
                  </a:rPr>
                  <a:t>DETAILS</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22" name="Rectangle: Rounded Corners 21">
                <a:extLst>
                  <a:ext uri="{FF2B5EF4-FFF2-40B4-BE49-F238E27FC236}">
                    <a16:creationId xmlns:a16="http://schemas.microsoft.com/office/drawing/2014/main" id="{431549E3-C943-07AC-2751-34D50B38E9D3}"/>
                  </a:ext>
                </a:extLst>
              </p:cNvPr>
              <p:cNvSpPr/>
              <p:nvPr/>
            </p:nvSpPr>
            <p:spPr bwMode="auto">
              <a:xfrm>
                <a:off x="328604" y="1606573"/>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1200" b="0" i="0" u="none" strike="noStrike" cap="none" normalizeH="0">
                    <a:ln>
                      <a:noFill/>
                    </a:ln>
                    <a:solidFill>
                      <a:srgbClr val="404040"/>
                    </a:solidFill>
                    <a:effectLst/>
                    <a:latin typeface="Arial" panose="020B0604020202020204" pitchFamily="34" charset="0"/>
                    <a:ea typeface="ヒラギノ角ゴ Pro W3" pitchFamily="84" charset="-128"/>
                    <a:cs typeface="Arial" panose="020B0604020202020204" pitchFamily="34" charset="0"/>
                  </a:rPr>
                  <a:t>Kurs starten</a:t>
                </a:r>
              </a:p>
            </p:txBody>
          </p:sp>
        </p:grpSp>
        <p:pic>
          <p:nvPicPr>
            <p:cNvPr id="20" name="Picture 19">
              <a:extLst>
                <a:ext uri="{FF2B5EF4-FFF2-40B4-BE49-F238E27FC236}">
                  <a16:creationId xmlns:a16="http://schemas.microsoft.com/office/drawing/2014/main" id="{EC62293E-6B52-045F-B944-975C5119C09C}"/>
                </a:ext>
              </a:extLst>
            </p:cNvPr>
            <p:cNvPicPr>
              <a:picLocks noChangeAspect="1"/>
            </p:cNvPicPr>
            <p:nvPr/>
          </p:nvPicPr>
          <p:blipFill>
            <a:blip r:embed="rId5"/>
            <a:stretch>
              <a:fillRect/>
            </a:stretch>
          </p:blipFill>
          <p:spPr>
            <a:xfrm>
              <a:off x="2800890" y="1276384"/>
              <a:ext cx="142895" cy="161948"/>
            </a:xfrm>
            <a:prstGeom prst="rect">
              <a:avLst/>
            </a:prstGeom>
          </p:spPr>
        </p:pic>
      </p:grpSp>
      <p:grpSp>
        <p:nvGrpSpPr>
          <p:cNvPr id="23" name="Group 22">
            <a:extLst>
              <a:ext uri="{FF2B5EF4-FFF2-40B4-BE49-F238E27FC236}">
                <a16:creationId xmlns:a16="http://schemas.microsoft.com/office/drawing/2014/main" id="{A2C082CA-01AC-F79F-D9E2-4E26F41FB7E8}"/>
              </a:ext>
            </a:extLst>
          </p:cNvPr>
          <p:cNvGrpSpPr/>
          <p:nvPr/>
        </p:nvGrpSpPr>
        <p:grpSpPr>
          <a:xfrm>
            <a:off x="4758933" y="5058194"/>
            <a:ext cx="2823417" cy="1508105"/>
            <a:chOff x="1246711" y="5026062"/>
            <a:chExt cx="2823417" cy="1508105"/>
          </a:xfrm>
        </p:grpSpPr>
        <p:sp>
          <p:nvSpPr>
            <p:cNvPr id="24" name="TextBox 23">
              <a:extLst>
                <a:ext uri="{FF2B5EF4-FFF2-40B4-BE49-F238E27FC236}">
                  <a16:creationId xmlns:a16="http://schemas.microsoft.com/office/drawing/2014/main" id="{8F13A646-3E1B-DDF8-01C1-8BDD37B70DEE}"/>
                </a:ext>
              </a:extLst>
            </p:cNvPr>
            <p:cNvSpPr txBox="1"/>
            <p:nvPr/>
          </p:nvSpPr>
          <p:spPr>
            <a:xfrm>
              <a:off x="1246711" y="5026062"/>
              <a:ext cx="2823417" cy="1508105"/>
            </a:xfrm>
            <a:prstGeom prst="rect">
              <a:avLst/>
            </a:prstGeom>
            <a:solidFill>
              <a:srgbClr val="E6AF00"/>
            </a:solidFill>
          </p:spPr>
          <p:txBody>
            <a:bodyPr wrap="square" rtlCol="0">
              <a:spAutoFit/>
            </a:bodyPr>
            <a:lstStyle/>
            <a:p>
              <a:pPr algn="ctr"/>
              <a:r>
                <a:rPr lang="de-DE" b="1">
                  <a:solidFill>
                    <a:schemeClr val="bg1"/>
                  </a:solidFill>
                  <a:latin typeface="Arial" panose="020B0604020202020204" pitchFamily="34" charset="0"/>
                  <a:cs typeface="Arial" panose="020B0604020202020204" pitchFamily="34" charset="0"/>
                </a:rPr>
                <a:t>Aufgaben: Club Secretary</a:t>
              </a:r>
            </a:p>
            <a:p>
              <a:endParaRPr lang="en-US" sz="2400" b="1" dirty="0">
                <a:solidFill>
                  <a:schemeClr val="bg1"/>
                </a:solidFill>
                <a:latin typeface="Arial" panose="020B0604020202020204" pitchFamily="34" charset="0"/>
                <a:cs typeface="Arial" panose="020B0604020202020204" pitchFamily="34" charset="0"/>
              </a:endParaRPr>
            </a:p>
            <a:p>
              <a:r>
                <a:rPr lang="de-DE" sz="1200" b="1">
                  <a:solidFill>
                    <a:schemeClr val="bg1"/>
                  </a:solidFill>
                  <a:latin typeface="Calibri Light" panose="020F0302020204030204" pitchFamily="34" charset="0"/>
                  <a:cs typeface="Calibri Light" panose="020F0302020204030204" pitchFamily="34" charset="0"/>
                </a:rPr>
                <a:t>		</a:t>
              </a:r>
              <a:r>
                <a:rPr lang="de-DE" sz="1000" b="1">
                  <a:solidFill>
                    <a:schemeClr val="bg1"/>
                  </a:solidFill>
                  <a:latin typeface="Arial" panose="020B0604020202020204" pitchFamily="34" charset="0"/>
                  <a:cs typeface="Arial" panose="020B0604020202020204" pitchFamily="34" charset="0"/>
                </a:rPr>
                <a:t>DETAILS</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25" name="Rectangle: Rounded Corners 24">
              <a:extLst>
                <a:ext uri="{FF2B5EF4-FFF2-40B4-BE49-F238E27FC236}">
                  <a16:creationId xmlns:a16="http://schemas.microsoft.com/office/drawing/2014/main" id="{73A853EC-C859-9377-4725-24B3C3BACC8A}"/>
                </a:ext>
              </a:extLst>
            </p:cNvPr>
            <p:cNvSpPr/>
            <p:nvPr/>
          </p:nvSpPr>
          <p:spPr bwMode="auto">
            <a:xfrm>
              <a:off x="1433123" y="6113212"/>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1200" b="0" i="0" u="none" strike="noStrike" cap="none" normalizeH="0">
                  <a:ln>
                    <a:noFill/>
                  </a:ln>
                  <a:solidFill>
                    <a:srgbClr val="404040"/>
                  </a:solidFill>
                  <a:effectLst/>
                  <a:latin typeface="Arial" panose="020B0604020202020204" pitchFamily="34" charset="0"/>
                  <a:ea typeface="ヒラギノ角ゴ Pro W3" pitchFamily="84" charset="-128"/>
                  <a:cs typeface="Arial" panose="020B0604020202020204" pitchFamily="34" charset="0"/>
                </a:rPr>
                <a:t>Kurs starten</a:t>
              </a:r>
            </a:p>
          </p:txBody>
        </p:sp>
        <p:pic>
          <p:nvPicPr>
            <p:cNvPr id="26" name="Picture 25">
              <a:extLst>
                <a:ext uri="{FF2B5EF4-FFF2-40B4-BE49-F238E27FC236}">
                  <a16:creationId xmlns:a16="http://schemas.microsoft.com/office/drawing/2014/main" id="{3EC42317-FDBC-10A0-064D-8844066DD650}"/>
                </a:ext>
              </a:extLst>
            </p:cNvPr>
            <p:cNvPicPr>
              <a:picLocks noChangeAspect="1"/>
            </p:cNvPicPr>
            <p:nvPr/>
          </p:nvPicPr>
          <p:blipFill>
            <a:blip r:embed="rId6"/>
            <a:stretch>
              <a:fillRect/>
            </a:stretch>
          </p:blipFill>
          <p:spPr>
            <a:xfrm>
              <a:off x="3561664" y="6347897"/>
              <a:ext cx="152421" cy="152421"/>
            </a:xfrm>
            <a:prstGeom prst="rect">
              <a:avLst/>
            </a:prstGeom>
          </p:spPr>
        </p:pic>
      </p:grpSp>
      <p:grpSp>
        <p:nvGrpSpPr>
          <p:cNvPr id="27" name="Group 26">
            <a:extLst>
              <a:ext uri="{FF2B5EF4-FFF2-40B4-BE49-F238E27FC236}">
                <a16:creationId xmlns:a16="http://schemas.microsoft.com/office/drawing/2014/main" id="{068C78FB-6D23-4D85-EAAF-7F80F29056EF}"/>
              </a:ext>
            </a:extLst>
          </p:cNvPr>
          <p:cNvGrpSpPr/>
          <p:nvPr/>
        </p:nvGrpSpPr>
        <p:grpSpPr>
          <a:xfrm>
            <a:off x="8784389" y="3970623"/>
            <a:ext cx="2823417" cy="1508105"/>
            <a:chOff x="9017592" y="1658017"/>
            <a:chExt cx="2823417" cy="1508105"/>
          </a:xfrm>
        </p:grpSpPr>
        <p:grpSp>
          <p:nvGrpSpPr>
            <p:cNvPr id="28" name="Group 27">
              <a:extLst>
                <a:ext uri="{FF2B5EF4-FFF2-40B4-BE49-F238E27FC236}">
                  <a16:creationId xmlns:a16="http://schemas.microsoft.com/office/drawing/2014/main" id="{B7DC4B02-32B9-DC99-7AD7-7BD72AD27990}"/>
                </a:ext>
              </a:extLst>
            </p:cNvPr>
            <p:cNvGrpSpPr/>
            <p:nvPr/>
          </p:nvGrpSpPr>
          <p:grpSpPr>
            <a:xfrm>
              <a:off x="9017592" y="1658017"/>
              <a:ext cx="2823417" cy="1508105"/>
              <a:chOff x="129330" y="1077179"/>
              <a:chExt cx="2823417" cy="1508105"/>
            </a:xfrm>
            <a:solidFill>
              <a:srgbClr val="13B9B5"/>
            </a:solidFill>
          </p:grpSpPr>
          <p:sp>
            <p:nvSpPr>
              <p:cNvPr id="30" name="TextBox 29">
                <a:extLst>
                  <a:ext uri="{FF2B5EF4-FFF2-40B4-BE49-F238E27FC236}">
                    <a16:creationId xmlns:a16="http://schemas.microsoft.com/office/drawing/2014/main" id="{A9A4CCFB-35FE-1C6D-2B4C-248B59816EFC}"/>
                  </a:ext>
                </a:extLst>
              </p:cNvPr>
              <p:cNvSpPr txBox="1"/>
              <p:nvPr/>
            </p:nvSpPr>
            <p:spPr>
              <a:xfrm>
                <a:off x="129330" y="1077179"/>
                <a:ext cx="2823417" cy="1508105"/>
              </a:xfrm>
              <a:prstGeom prst="rect">
                <a:avLst/>
              </a:prstGeom>
              <a:solidFill>
                <a:srgbClr val="11ABA7"/>
              </a:solidFill>
            </p:spPr>
            <p:txBody>
              <a:bodyPr wrap="square" rtlCol="0">
                <a:spAutoFit/>
              </a:bodyPr>
              <a:lstStyle/>
              <a:p>
                <a:pPr algn="ctr"/>
                <a:r>
                  <a:rPr lang="de-DE" b="1">
                    <a:solidFill>
                      <a:schemeClr val="bg1"/>
                    </a:solidFill>
                    <a:latin typeface="Arial" panose="020B0604020202020204" pitchFamily="34" charset="0"/>
                    <a:cs typeface="Arial" panose="020B0604020202020204" pitchFamily="34" charset="0"/>
                  </a:rPr>
                  <a:t>Aufgaben: Club Treasurer </a:t>
                </a:r>
              </a:p>
              <a:p>
                <a:endParaRPr lang="en-US" sz="2400" b="1" dirty="0">
                  <a:solidFill>
                    <a:schemeClr val="bg1"/>
                  </a:solidFill>
                  <a:latin typeface="Calibri Light" panose="020F0302020204030204" pitchFamily="34" charset="0"/>
                  <a:cs typeface="Calibri Light" panose="020F0302020204030204" pitchFamily="34" charset="0"/>
                </a:endParaRPr>
              </a:p>
              <a:p>
                <a:r>
                  <a:rPr lang="de-DE" sz="1200" b="1">
                    <a:solidFill>
                      <a:schemeClr val="bg1"/>
                    </a:solidFill>
                    <a:latin typeface="Calibri Light" panose="020F0302020204030204" pitchFamily="34" charset="0"/>
                    <a:cs typeface="Calibri Light" panose="020F0302020204030204" pitchFamily="34" charset="0"/>
                  </a:rPr>
                  <a:t>		</a:t>
                </a:r>
                <a:r>
                  <a:rPr lang="de-DE" sz="1000" b="1">
                    <a:solidFill>
                      <a:schemeClr val="bg1"/>
                    </a:solidFill>
                    <a:latin typeface="Arial" panose="020B0604020202020204" pitchFamily="34" charset="0"/>
                    <a:cs typeface="Arial" panose="020B0604020202020204" pitchFamily="34" charset="0"/>
                  </a:rPr>
                  <a:t>DETAILS</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31" name="Rectangle: Rounded Corners 30">
                <a:extLst>
                  <a:ext uri="{FF2B5EF4-FFF2-40B4-BE49-F238E27FC236}">
                    <a16:creationId xmlns:a16="http://schemas.microsoft.com/office/drawing/2014/main" id="{21CCC476-1690-2CBA-F20F-BFF25EE4294A}"/>
                  </a:ext>
                </a:extLst>
              </p:cNvPr>
              <p:cNvSpPr/>
              <p:nvPr/>
            </p:nvSpPr>
            <p:spPr bwMode="auto">
              <a:xfrm>
                <a:off x="254898" y="2178244"/>
                <a:ext cx="1225296" cy="31089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1200" b="0" i="0" u="none" strike="noStrike" cap="none" normalizeH="0">
                    <a:ln>
                      <a:noFill/>
                    </a:ln>
                    <a:solidFill>
                      <a:srgbClr val="404040"/>
                    </a:solidFill>
                    <a:effectLst/>
                    <a:latin typeface="Arial" panose="020B0604020202020204" pitchFamily="34" charset="0"/>
                    <a:ea typeface="ヒラギノ角ゴ Pro W3" pitchFamily="84" charset="-128"/>
                    <a:cs typeface="Arial" panose="020B0604020202020204" pitchFamily="34" charset="0"/>
                  </a:rPr>
                  <a:t>Kurs starten</a:t>
                </a:r>
              </a:p>
            </p:txBody>
          </p:sp>
        </p:grpSp>
        <p:pic>
          <p:nvPicPr>
            <p:cNvPr id="29" name="Picture 28">
              <a:extLst>
                <a:ext uri="{FF2B5EF4-FFF2-40B4-BE49-F238E27FC236}">
                  <a16:creationId xmlns:a16="http://schemas.microsoft.com/office/drawing/2014/main" id="{52DBD776-8F1B-9F51-FBC3-4DBE77425B54}"/>
                </a:ext>
              </a:extLst>
            </p:cNvPr>
            <p:cNvPicPr>
              <a:picLocks noChangeAspect="1"/>
            </p:cNvPicPr>
            <p:nvPr/>
          </p:nvPicPr>
          <p:blipFill>
            <a:blip r:embed="rId7"/>
            <a:stretch>
              <a:fillRect/>
            </a:stretch>
          </p:blipFill>
          <p:spPr>
            <a:xfrm>
              <a:off x="11394146" y="2819266"/>
              <a:ext cx="142895" cy="190527"/>
            </a:xfrm>
            <a:prstGeom prst="rect">
              <a:avLst/>
            </a:prstGeom>
            <a:solidFill>
              <a:schemeClr val="accent5">
                <a:lumMod val="75000"/>
              </a:schemeClr>
            </a:solidFill>
          </p:spPr>
        </p:pic>
      </p:grpSp>
    </p:spTree>
    <p:extLst>
      <p:ext uri="{BB962C8B-B14F-4D97-AF65-F5344CB8AC3E}">
        <p14:creationId xmlns:p14="http://schemas.microsoft.com/office/powerpoint/2010/main" val="138058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889894" y="236988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625665" y="1023884"/>
            <a:ext cx="4720359" cy="18052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latin typeface="Arial" panose="020B0604020202020204" pitchFamily="34" charset="0"/>
                <a:cs typeface="Arial" panose="020B0604020202020204" pitchFamily="34" charset="0"/>
              </a:rPr>
              <a:t>Schlüsselkonzepte der Schulungen für Club </a:t>
            </a:r>
            <a:r>
              <a:rPr lang="de-DE" sz="3200" dirty="0" err="1">
                <a:solidFill>
                  <a:srgbClr val="00338D"/>
                </a:solidFill>
                <a:latin typeface="Arial" panose="020B0604020202020204" pitchFamily="34" charset="0"/>
                <a:cs typeface="Arial" panose="020B0604020202020204" pitchFamily="34" charset="0"/>
              </a:rPr>
              <a:t>Officers</a:t>
            </a:r>
            <a:r>
              <a:rPr lang="de-DE" sz="3200" dirty="0">
                <a:solidFill>
                  <a:srgbClr val="00338D"/>
                </a:solidFill>
                <a:latin typeface="Arial" panose="020B0604020202020204" pitchFamily="34" charset="0"/>
                <a:cs typeface="Arial" panose="020B0604020202020204" pitchFamily="34" charset="0"/>
              </a:rPr>
              <a:t> ermitteln </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2 – Seite 9</a:t>
            </a:r>
          </a:p>
          <a:p>
            <a:endParaRPr lang="en-US" sz="3000" dirty="0" err="1"/>
          </a:p>
        </p:txBody>
      </p:sp>
      <p:sp>
        <p:nvSpPr>
          <p:cNvPr id="10" name="TextBox 9">
            <a:extLst>
              <a:ext uri="{FF2B5EF4-FFF2-40B4-BE49-F238E27FC236}">
                <a16:creationId xmlns:a16="http://schemas.microsoft.com/office/drawing/2014/main" id="{E7623954-E047-8716-B87A-F48154685632}"/>
              </a:ext>
            </a:extLst>
          </p:cNvPr>
          <p:cNvSpPr txBox="1"/>
          <p:nvPr/>
        </p:nvSpPr>
        <p:spPr>
          <a:xfrm>
            <a:off x="562144" y="1926485"/>
            <a:ext cx="3371914" cy="2677656"/>
          </a:xfrm>
          <a:prstGeom prst="rect">
            <a:avLst/>
          </a:prstGeom>
          <a:noFill/>
        </p:spPr>
        <p:txBody>
          <a:bodyPr wrap="square" rtlCol="0">
            <a:spAutoFit/>
          </a:bodyPr>
          <a:lstStyle/>
          <a:p>
            <a:pPr>
              <a:spcBef>
                <a:spcPct val="50000"/>
              </a:spcBef>
            </a:pPr>
            <a:r>
              <a:rPr lang="de-DE" sz="2400" i="1">
                <a:solidFill>
                  <a:srgbClr val="EBB700"/>
                </a:solidFill>
                <a:latin typeface="Arial" panose="020B0604020202020204" pitchFamily="34" charset="0"/>
                <a:ea typeface="Segoe UI" panose="020B0502040204020203" pitchFamily="34" charset="0"/>
                <a:cs typeface="Arial" panose="020B0604020202020204" pitchFamily="34" charset="0"/>
              </a:rPr>
              <a:t>Nachdem Sie sich den Kurs durchgesehen haben, sollten Sie mindestens drei Punkte oder Konzepte festlegen, von denen die Club Officers Ihrer Meinung nach am meisten profitieren würden. </a:t>
            </a:r>
          </a:p>
        </p:txBody>
      </p:sp>
      <p:sp>
        <p:nvSpPr>
          <p:cNvPr id="12" name="TextBox 11">
            <a:extLst>
              <a:ext uri="{FF2B5EF4-FFF2-40B4-BE49-F238E27FC236}">
                <a16:creationId xmlns:a16="http://schemas.microsoft.com/office/drawing/2014/main" id="{C2E849FE-D529-EA53-D0D0-E2CD9DCE4531}"/>
              </a:ext>
            </a:extLst>
          </p:cNvPr>
          <p:cNvSpPr txBox="1"/>
          <p:nvPr/>
        </p:nvSpPr>
        <p:spPr>
          <a:xfrm>
            <a:off x="5242161" y="3429000"/>
            <a:ext cx="5917390" cy="2369880"/>
          </a:xfrm>
          <a:prstGeom prst="rect">
            <a:avLst/>
          </a:prstGeom>
          <a:noFill/>
        </p:spPr>
        <p:txBody>
          <a:bodyPr wrap="square" rtlCol="0">
            <a:spAutoFit/>
          </a:bodyPr>
          <a:lstStyle/>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de-DE">
                <a:solidFill>
                  <a:srgbClr val="002060"/>
                </a:solidFill>
                <a:latin typeface="Arial" panose="020B0604020202020204" pitchFamily="34" charset="0"/>
                <a:cs typeface="Arial" panose="020B0604020202020204" pitchFamily="34" charset="0"/>
              </a:rPr>
              <a:t>Was ist die wichtigste Information für den Club President? </a:t>
            </a:r>
          </a:p>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de-DE">
                <a:solidFill>
                  <a:srgbClr val="002060"/>
                </a:solidFill>
                <a:latin typeface="Arial" panose="020B0604020202020204" pitchFamily="34" charset="0"/>
                <a:cs typeface="Arial" panose="020B0604020202020204" pitchFamily="34" charset="0"/>
              </a:rPr>
              <a:t>Was ist die wichtigste Information für den Club Secretary? </a:t>
            </a:r>
          </a:p>
          <a:p>
            <a:pPr>
              <a:spcAft>
                <a:spcPts val="600"/>
              </a:spcAft>
            </a:pPr>
            <a:endParaRPr lang="en-US" altLang="en-US" sz="2000" dirty="0">
              <a:solidFill>
                <a:srgbClr val="54565A"/>
              </a:solidFill>
              <a:latin typeface="HelveticaNeueLT Std"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67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469779" y="189885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164820" y="361411"/>
            <a:ext cx="4720359" cy="135647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latin typeface="Arial" panose="020B0604020202020204" pitchFamily="34" charset="0"/>
                <a:cs typeface="Arial" panose="020B0604020202020204" pitchFamily="34" charset="0"/>
              </a:rPr>
              <a:t>Distrikt und </a:t>
            </a:r>
          </a:p>
          <a:p>
            <a:r>
              <a:rPr lang="de-DE" sz="3200">
                <a:solidFill>
                  <a:srgbClr val="00338D"/>
                </a:solidFill>
                <a:latin typeface="Arial" panose="020B0604020202020204" pitchFamily="34" charset="0"/>
                <a:cs typeface="Arial" panose="020B0604020202020204" pitchFamily="34" charset="0"/>
              </a:rPr>
              <a:t>Multidistrikt-Schulungsressourcen</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3 – Seite 10</a:t>
            </a:r>
          </a:p>
        </p:txBody>
      </p:sp>
      <p:sp>
        <p:nvSpPr>
          <p:cNvPr id="5" name="TextBox 4">
            <a:extLst>
              <a:ext uri="{FF2B5EF4-FFF2-40B4-BE49-F238E27FC236}">
                <a16:creationId xmlns:a16="http://schemas.microsoft.com/office/drawing/2014/main" id="{D01CCFE0-DBDC-892D-5696-39053078EB62}"/>
              </a:ext>
            </a:extLst>
          </p:cNvPr>
          <p:cNvSpPr txBox="1"/>
          <p:nvPr/>
        </p:nvSpPr>
        <p:spPr>
          <a:xfrm>
            <a:off x="654802" y="2090172"/>
            <a:ext cx="2774196" cy="2677656"/>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Führen Sie die auf Distrikt- und Multidistriktebene angebotenen Weiterbildungsressourcen an. </a:t>
            </a:r>
          </a:p>
        </p:txBody>
      </p:sp>
      <p:pic>
        <p:nvPicPr>
          <p:cNvPr id="10" name="Picture 9">
            <a:extLst>
              <a:ext uri="{FF2B5EF4-FFF2-40B4-BE49-F238E27FC236}">
                <a16:creationId xmlns:a16="http://schemas.microsoft.com/office/drawing/2014/main" id="{D4EAAA99-EF86-4127-E50E-E0F396E6621D}"/>
              </a:ext>
            </a:extLst>
          </p:cNvPr>
          <p:cNvPicPr>
            <a:picLocks noChangeAspect="1"/>
          </p:cNvPicPr>
          <p:nvPr/>
        </p:nvPicPr>
        <p:blipFill>
          <a:blip r:embed="rId5"/>
          <a:stretch>
            <a:fillRect/>
          </a:stretch>
        </p:blipFill>
        <p:spPr>
          <a:xfrm>
            <a:off x="7006727" y="2379896"/>
            <a:ext cx="3280271" cy="4307045"/>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28116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Abschnitt 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Gut aus den Startloch kommen</a:t>
            </a:r>
          </a:p>
          <a:p>
            <a:r>
              <a:rPr lang="de-DE" sz="2400" b="0" i="1">
                <a:latin typeface="Arial" charset="0"/>
                <a:ea typeface="Arial" charset="0"/>
                <a:cs typeface="Arial" charset="0"/>
              </a:rPr>
              <a:t>Ressourcen für effizienten Clubbetrieb</a:t>
            </a:r>
          </a:p>
        </p:txBody>
      </p:sp>
      <p:sp>
        <p:nvSpPr>
          <p:cNvPr id="2" name="Text Placeholder 18">
            <a:extLst>
              <a:ext uri="{FF2B5EF4-FFF2-40B4-BE49-F238E27FC236}">
                <a16:creationId xmlns:a16="http://schemas.microsoft.com/office/drawing/2014/main" id="{01F972B8-F74F-1E20-78B0-CE959D35FD04}"/>
              </a:ext>
            </a:extLst>
          </p:cNvPr>
          <p:cNvSpPr txBox="1">
            <a:spLocks/>
          </p:cNvSpPr>
          <p:nvPr/>
        </p:nvSpPr>
        <p:spPr>
          <a:xfrm>
            <a:off x="2573332" y="51066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0" i="1">
                <a:solidFill>
                  <a:schemeClr val="accent1"/>
                </a:solidFill>
                <a:latin typeface="Arial" charset="0"/>
                <a:ea typeface="Arial" charset="0"/>
                <a:cs typeface="Arial" charset="0"/>
              </a:rPr>
              <a:t>Fungieren Sie als Anlaufstelle für vorhandene Ressourcen</a:t>
            </a:r>
          </a:p>
        </p:txBody>
      </p:sp>
    </p:spTree>
    <p:extLst>
      <p:ext uri="{BB962C8B-B14F-4D97-AF65-F5344CB8AC3E}">
        <p14:creationId xmlns:p14="http://schemas.microsoft.com/office/powerpoint/2010/main" val="3502054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cxnSp>
        <p:nvCxnSpPr>
          <p:cNvPr id="53" name="Straight Connector 52">
            <a:extLst>
              <a:ext uri="{FF2B5EF4-FFF2-40B4-BE49-F238E27FC236}">
                <a16:creationId xmlns:a16="http://schemas.microsoft.com/office/drawing/2014/main" id="{943F34B8-3763-CC0F-675E-12C21A273D4F}"/>
              </a:ext>
            </a:extLst>
          </p:cNvPr>
          <p:cNvCxnSpPr/>
          <p:nvPr/>
        </p:nvCxnSpPr>
        <p:spPr bwMode="auto">
          <a:xfrm flipH="1">
            <a:off x="7655826" y="3243279"/>
            <a:ext cx="26445" cy="1601932"/>
          </a:xfrm>
          <a:prstGeom prst="line">
            <a:avLst/>
          </a:prstGeom>
          <a:solidFill>
            <a:srgbClr val="FFFFFF"/>
          </a:solidFill>
          <a:ln w="15875" cap="flat" cmpd="sng" algn="ctr">
            <a:solidFill>
              <a:srgbClr val="0A5496"/>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99839BB6-BC74-EF24-483A-7E6F792778BD}"/>
              </a:ext>
            </a:extLst>
          </p:cNvPr>
          <p:cNvCxnSpPr>
            <a:endCxn id="83" idx="0"/>
          </p:cNvCxnSpPr>
          <p:nvPr/>
        </p:nvCxnSpPr>
        <p:spPr bwMode="auto">
          <a:xfrm flipH="1">
            <a:off x="5233682" y="3243979"/>
            <a:ext cx="10328" cy="2803543"/>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55" name="Rounded Rectangle 11">
            <a:extLst>
              <a:ext uri="{FF2B5EF4-FFF2-40B4-BE49-F238E27FC236}">
                <a16:creationId xmlns:a16="http://schemas.microsoft.com/office/drawing/2014/main" id="{22AE41DD-07A1-0E1A-FE6E-ACC6FF2821E8}"/>
              </a:ext>
            </a:extLst>
          </p:cNvPr>
          <p:cNvSpPr>
            <a:spLocks/>
          </p:cNvSpPr>
          <p:nvPr/>
        </p:nvSpPr>
        <p:spPr bwMode="auto">
          <a:xfrm>
            <a:off x="4900803" y="4155720"/>
            <a:ext cx="762415" cy="630027"/>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Treasurer</a:t>
            </a:r>
          </a:p>
        </p:txBody>
      </p:sp>
      <p:sp>
        <p:nvSpPr>
          <p:cNvPr id="56" name="Title 3">
            <a:extLst>
              <a:ext uri="{FF2B5EF4-FFF2-40B4-BE49-F238E27FC236}">
                <a16:creationId xmlns:a16="http://schemas.microsoft.com/office/drawing/2014/main" id="{72363978-45A9-87D2-2955-CA81EC399572}"/>
              </a:ext>
            </a:extLst>
          </p:cNvPr>
          <p:cNvSpPr txBox="1">
            <a:spLocks/>
          </p:cNvSpPr>
          <p:nvPr/>
        </p:nvSpPr>
        <p:spPr>
          <a:xfrm>
            <a:off x="1822414" y="947924"/>
            <a:ext cx="5823562" cy="605964"/>
          </a:xfrm>
          <a:prstGeom prst="rect">
            <a:avLst/>
          </a:prstGeom>
        </p:spPr>
        <p:txBody>
          <a:bodyPr/>
          <a:lst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a:lstStyle>
          <a:p>
            <a:pPr algn="l"/>
            <a:r>
              <a:rPr lang="de-DE" sz="3200" b="1">
                <a:solidFill>
                  <a:srgbClr val="00338D"/>
                </a:solidFill>
              </a:rPr>
              <a:t>Standard-Clubstruktur</a:t>
            </a:r>
          </a:p>
        </p:txBody>
      </p:sp>
      <p:sp>
        <p:nvSpPr>
          <p:cNvPr id="57" name="TextBox 56">
            <a:extLst>
              <a:ext uri="{FF2B5EF4-FFF2-40B4-BE49-F238E27FC236}">
                <a16:creationId xmlns:a16="http://schemas.microsoft.com/office/drawing/2014/main" id="{32078DEF-4D29-4E85-F969-98FFCD14AB67}"/>
              </a:ext>
            </a:extLst>
          </p:cNvPr>
          <p:cNvSpPr txBox="1"/>
          <p:nvPr/>
        </p:nvSpPr>
        <p:spPr>
          <a:xfrm>
            <a:off x="2285421" y="2944148"/>
            <a:ext cx="1532283" cy="307777"/>
          </a:xfrm>
          <a:prstGeom prst="rect">
            <a:avLst/>
          </a:prstGeom>
          <a:noFill/>
          <a:ln w="15875">
            <a:noFill/>
          </a:ln>
        </p:spPr>
        <p:txBody>
          <a:bodyPr wrap="square" rtlCol="0">
            <a:spAutoFit/>
          </a:bodyPr>
          <a:lstStyle/>
          <a:p>
            <a:r>
              <a:rPr lang="de-DE" sz="1400" b="1">
                <a:solidFill>
                  <a:srgbClr val="00338D"/>
                </a:solidFill>
                <a:latin typeface="Calibri Light" panose="020F0302020204030204" pitchFamily="34" charset="0"/>
                <a:cs typeface="Calibri Light" panose="020F0302020204030204" pitchFamily="34" charset="0"/>
              </a:rPr>
              <a:t>Club Officers</a:t>
            </a:r>
          </a:p>
        </p:txBody>
      </p:sp>
      <p:sp>
        <p:nvSpPr>
          <p:cNvPr id="58" name="TextBox 57">
            <a:extLst>
              <a:ext uri="{FF2B5EF4-FFF2-40B4-BE49-F238E27FC236}">
                <a16:creationId xmlns:a16="http://schemas.microsoft.com/office/drawing/2014/main" id="{49164CD5-3A54-1092-F6F0-10F82BA1F018}"/>
              </a:ext>
            </a:extLst>
          </p:cNvPr>
          <p:cNvSpPr txBox="1"/>
          <p:nvPr/>
        </p:nvSpPr>
        <p:spPr>
          <a:xfrm>
            <a:off x="1747082" y="1663651"/>
            <a:ext cx="1744503" cy="307777"/>
          </a:xfrm>
          <a:prstGeom prst="rect">
            <a:avLst/>
          </a:prstGeom>
          <a:noFill/>
        </p:spPr>
        <p:txBody>
          <a:bodyPr wrap="square" rtlCol="0">
            <a:spAutoFit/>
          </a:bodyPr>
          <a:lstStyle/>
          <a:p>
            <a:r>
              <a:rPr lang="de-DE" sz="1400" b="1" dirty="0">
                <a:solidFill>
                  <a:srgbClr val="00338D"/>
                </a:solidFill>
                <a:latin typeface="Arial" panose="020B0604020202020204" pitchFamily="34" charset="0"/>
                <a:cs typeface="Arial" panose="020B0604020202020204" pitchFamily="34" charset="0"/>
              </a:rPr>
              <a:t>Board </a:t>
            </a:r>
            <a:r>
              <a:rPr lang="de-DE" sz="1400" b="1" dirty="0" err="1">
                <a:solidFill>
                  <a:srgbClr val="00338D"/>
                </a:solidFill>
                <a:latin typeface="Arial" panose="020B0604020202020204" pitchFamily="34" charset="0"/>
                <a:cs typeface="Arial" panose="020B0604020202020204" pitchFamily="34" charset="0"/>
              </a:rPr>
              <a:t>of</a:t>
            </a:r>
            <a:r>
              <a:rPr lang="de-DE" sz="1400" b="1" dirty="0">
                <a:solidFill>
                  <a:srgbClr val="00338D"/>
                </a:solidFill>
                <a:latin typeface="Arial" panose="020B0604020202020204" pitchFamily="34" charset="0"/>
                <a:cs typeface="Arial" panose="020B0604020202020204" pitchFamily="34" charset="0"/>
              </a:rPr>
              <a:t> </a:t>
            </a:r>
            <a:r>
              <a:rPr lang="de-DE" sz="1400" b="1" dirty="0" err="1">
                <a:solidFill>
                  <a:srgbClr val="00338D"/>
                </a:solidFill>
                <a:latin typeface="Arial" panose="020B0604020202020204" pitchFamily="34" charset="0"/>
                <a:cs typeface="Arial" panose="020B0604020202020204" pitchFamily="34" charset="0"/>
              </a:rPr>
              <a:t>Directors</a:t>
            </a:r>
            <a:r>
              <a:rPr lang="de-DE" sz="1400" b="1" dirty="0">
                <a:solidFill>
                  <a:srgbClr val="00338D"/>
                </a:solidFill>
                <a:latin typeface="Arial" panose="020B0604020202020204" pitchFamily="34" charset="0"/>
                <a:cs typeface="Arial" panose="020B0604020202020204" pitchFamily="34" charset="0"/>
              </a:rPr>
              <a:t> (Vorstand)</a:t>
            </a:r>
          </a:p>
        </p:txBody>
      </p:sp>
      <p:cxnSp>
        <p:nvCxnSpPr>
          <p:cNvPr id="59" name="Straight Connector 58">
            <a:extLst>
              <a:ext uri="{FF2B5EF4-FFF2-40B4-BE49-F238E27FC236}">
                <a16:creationId xmlns:a16="http://schemas.microsoft.com/office/drawing/2014/main" id="{C5DF9B6F-EFE1-6A0E-0C9E-CC9377C1BFEB}"/>
              </a:ext>
            </a:extLst>
          </p:cNvPr>
          <p:cNvCxnSpPr/>
          <p:nvPr/>
        </p:nvCxnSpPr>
        <p:spPr bwMode="auto">
          <a:xfrm>
            <a:off x="2435190" y="3236564"/>
            <a:ext cx="7304187" cy="1343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3D2D74A-8A55-71AB-2C6C-21499EE5FF8D}"/>
              </a:ext>
            </a:extLst>
          </p:cNvPr>
          <p:cNvCxnSpPr/>
          <p:nvPr/>
        </p:nvCxnSpPr>
        <p:spPr bwMode="auto">
          <a:xfrm>
            <a:off x="1762701" y="5755864"/>
            <a:ext cx="1551300" cy="17196"/>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ACB07812-BD9C-69D3-A5B8-6427933DAEEB}"/>
              </a:ext>
            </a:extLst>
          </p:cNvPr>
          <p:cNvCxnSpPr>
            <a:cxnSpLocks/>
          </p:cNvCxnSpPr>
          <p:nvPr/>
        </p:nvCxnSpPr>
        <p:spPr bwMode="auto">
          <a:xfrm flipH="1">
            <a:off x="1807457" y="2129990"/>
            <a:ext cx="14957" cy="3625874"/>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AA401926-2955-D2DE-2C4E-FED186A6A736}"/>
              </a:ext>
            </a:extLst>
          </p:cNvPr>
          <p:cNvCxnSpPr/>
          <p:nvPr/>
        </p:nvCxnSpPr>
        <p:spPr bwMode="auto">
          <a:xfrm>
            <a:off x="1797457" y="2119339"/>
            <a:ext cx="6872001" cy="2129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63" name="Rounded Rectangle 22">
            <a:extLst>
              <a:ext uri="{FF2B5EF4-FFF2-40B4-BE49-F238E27FC236}">
                <a16:creationId xmlns:a16="http://schemas.microsoft.com/office/drawing/2014/main" id="{359A5C50-20ED-D6B3-47A4-E0D0DE7824F4}"/>
              </a:ext>
            </a:extLst>
          </p:cNvPr>
          <p:cNvSpPr/>
          <p:nvPr/>
        </p:nvSpPr>
        <p:spPr bwMode="auto">
          <a:xfrm>
            <a:off x="3594610" y="1620657"/>
            <a:ext cx="3671027" cy="1167887"/>
          </a:xfrm>
          <a:prstGeom prst="roundRect">
            <a:avLst/>
          </a:prstGeom>
          <a:solidFill>
            <a:srgbClr val="55565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2">
              <a:tabLst>
                <a:tab pos="1654133" algn="ctr"/>
                <a:tab pos="3208258" algn="r"/>
              </a:tabLst>
            </a:pPr>
            <a:r>
              <a:rPr lang="de-DE" sz="1000">
                <a:solidFill>
                  <a:srgbClr val="404040"/>
                </a:solidFill>
                <a:latin typeface="Arial" panose="020B0604020202020204" pitchFamily="34" charset="0"/>
                <a:ea typeface="ヒラギノ角ゴ Pro W3" pitchFamily="84" charset="-128"/>
                <a:cs typeface="Arial" panose="020B0604020202020204" pitchFamily="34" charset="0"/>
              </a:rPr>
              <a:t>	</a:t>
            </a:r>
            <a:r>
              <a:rPr lang="de-DE" sz="1000">
                <a:solidFill>
                  <a:schemeClr val="bg1"/>
                </a:solidFill>
                <a:latin typeface="Arial" panose="020B0604020202020204" pitchFamily="34" charset="0"/>
                <a:ea typeface="ヒラギノ角ゴ Pro W3" pitchFamily="84" charset="-128"/>
                <a:cs typeface="Arial" panose="020B0604020202020204" pitchFamily="34" charset="0"/>
              </a:rPr>
              <a:t>Alle Club Officers	</a:t>
            </a:r>
          </a:p>
          <a:p>
            <a:pPr marL="0" lvl="2">
              <a:tabLst>
                <a:tab pos="1654133" algn="ctr"/>
                <a:tab pos="3208258" algn="r"/>
              </a:tabLst>
            </a:pPr>
            <a:r>
              <a:rPr lang="de-DE" sz="1000">
                <a:solidFill>
                  <a:schemeClr val="bg1"/>
                </a:solidFill>
                <a:latin typeface="Arial" panose="020B0604020202020204" pitchFamily="34" charset="0"/>
                <a:ea typeface="ヒラギノ角ゴ Pro W3" pitchFamily="84" charset="-128"/>
                <a:cs typeface="Arial" panose="020B0604020202020204" pitchFamily="34" charset="0"/>
              </a:rPr>
              <a:t>	</a:t>
            </a:r>
          </a:p>
          <a:p>
            <a:pPr marL="0" lvl="2">
              <a:tabLst>
                <a:tab pos="3208258" algn="r"/>
              </a:tabLst>
            </a:pPr>
            <a:r>
              <a:rPr lang="de-DE" sz="1000">
                <a:solidFill>
                  <a:schemeClr val="bg1"/>
                </a:solidFill>
                <a:latin typeface="Arial" panose="020B0604020202020204" pitchFamily="34" charset="0"/>
                <a:ea typeface="ヒラギノ角ゴ Pro W3" pitchFamily="84" charset="-128"/>
                <a:cs typeface="Arial" panose="020B0604020202020204" pitchFamily="34" charset="0"/>
              </a:rPr>
              <a:t>Program Coordinator	Lion Tamer (Optionale Vorstandsposition)</a:t>
            </a:r>
          </a:p>
          <a:p>
            <a:pPr>
              <a:tabLst>
                <a:tab pos="3200320" algn="r"/>
              </a:tabLst>
            </a:pPr>
            <a:r>
              <a:rPr lang="de-DE" sz="1000">
                <a:solidFill>
                  <a:schemeClr val="bg1"/>
                </a:solidFill>
                <a:latin typeface="Arial" panose="020B0604020202020204" pitchFamily="34" charset="0"/>
                <a:ea typeface="ヒラギノ角ゴ Pro W3" pitchFamily="84" charset="-128"/>
                <a:cs typeface="Arial" panose="020B0604020202020204" pitchFamily="34" charset="0"/>
              </a:rPr>
              <a:t>Branch President 	Tail Twister (Zensor) (optional)</a:t>
            </a:r>
          </a:p>
          <a:p>
            <a:pPr>
              <a:tabLst>
                <a:tab pos="3200320" algn="r"/>
              </a:tabLst>
            </a:pPr>
            <a:r>
              <a:rPr lang="de-DE" sz="1000">
                <a:solidFill>
                  <a:schemeClr val="bg1"/>
                </a:solidFill>
                <a:latin typeface="Arial" panose="020B0604020202020204" pitchFamily="34" charset="0"/>
                <a:ea typeface="ヒラギノ角ゴ Pro W3" pitchFamily="84" charset="-128"/>
                <a:cs typeface="Arial" panose="020B0604020202020204" pitchFamily="34" charset="0"/>
              </a:rPr>
              <a:t>	Sicherheitsbeauftragte/r (optional)</a:t>
            </a:r>
          </a:p>
          <a:p>
            <a:pPr algn="ctr">
              <a:tabLst>
                <a:tab pos="3200320" algn="r"/>
              </a:tabLst>
            </a:pPr>
            <a:r>
              <a:rPr lang="de-DE" sz="1000">
                <a:solidFill>
                  <a:schemeClr val="bg1"/>
                </a:solidFill>
                <a:latin typeface="Arial" panose="020B0604020202020204" pitchFamily="34" charset="0"/>
                <a:ea typeface="ヒラギノ角ゴ Pro W3" pitchFamily="84" charset="-128"/>
                <a:cs typeface="Arial" panose="020B0604020202020204" pitchFamily="34" charset="0"/>
              </a:rPr>
              <a:t>Sonstige gewählte Direktoren und/oder Beauftragte</a:t>
            </a:r>
          </a:p>
        </p:txBody>
      </p:sp>
      <p:sp>
        <p:nvSpPr>
          <p:cNvPr id="64" name="TextBox 63">
            <a:extLst>
              <a:ext uri="{FF2B5EF4-FFF2-40B4-BE49-F238E27FC236}">
                <a16:creationId xmlns:a16="http://schemas.microsoft.com/office/drawing/2014/main" id="{D56E1DE0-AB34-8F53-23D6-C666E4B178E2}"/>
              </a:ext>
            </a:extLst>
          </p:cNvPr>
          <p:cNvSpPr txBox="1"/>
          <p:nvPr/>
        </p:nvSpPr>
        <p:spPr>
          <a:xfrm>
            <a:off x="8679394" y="1988171"/>
            <a:ext cx="1870033" cy="954107"/>
          </a:xfrm>
          <a:prstGeom prst="rect">
            <a:avLst/>
          </a:prstGeom>
          <a:noFill/>
          <a:ln w="15875">
            <a:noFill/>
          </a:ln>
        </p:spPr>
        <p:txBody>
          <a:bodyPr wrap="square" rtlCol="0">
            <a:spAutoFit/>
          </a:bodyPr>
          <a:lstStyle/>
          <a:p>
            <a:pPr algn="ctr"/>
            <a:r>
              <a:rPr lang="de-DE" sz="1400" b="1">
                <a:solidFill>
                  <a:srgbClr val="00338D"/>
                </a:solidFill>
                <a:latin typeface="Arial" panose="020B0604020202020204" pitchFamily="34" charset="0"/>
                <a:cs typeface="Arial" panose="020B0604020202020204" pitchFamily="34" charset="0"/>
              </a:rPr>
              <a:t>Club Officers-Führungskräfte des</a:t>
            </a:r>
          </a:p>
          <a:p>
            <a:pPr algn="ctr"/>
            <a:r>
              <a:rPr lang="de-DE" sz="1400" b="1">
                <a:solidFill>
                  <a:srgbClr val="00338D"/>
                </a:solidFill>
                <a:latin typeface="Arial" panose="020B0604020202020204" pitchFamily="34" charset="0"/>
                <a:cs typeface="Arial" panose="020B0604020202020204" pitchFamily="34" charset="0"/>
              </a:rPr>
              <a:t>Global Action Team</a:t>
            </a:r>
          </a:p>
          <a:p>
            <a:endParaRPr lang="en-US" sz="1400" b="1" dirty="0">
              <a:solidFill>
                <a:schemeClr val="accent1">
                  <a:lumMod val="75000"/>
                </a:schemeClr>
              </a:solidFill>
            </a:endParaRPr>
          </a:p>
        </p:txBody>
      </p:sp>
      <p:cxnSp>
        <p:nvCxnSpPr>
          <p:cNvPr id="65" name="Straight Connector 64">
            <a:extLst>
              <a:ext uri="{FF2B5EF4-FFF2-40B4-BE49-F238E27FC236}">
                <a16:creationId xmlns:a16="http://schemas.microsoft.com/office/drawing/2014/main" id="{C40E8101-DE59-F13C-AECE-B390410C2280}"/>
              </a:ext>
            </a:extLst>
          </p:cNvPr>
          <p:cNvCxnSpPr>
            <a:endCxn id="66" idx="2"/>
          </p:cNvCxnSpPr>
          <p:nvPr/>
        </p:nvCxnSpPr>
        <p:spPr bwMode="auto">
          <a:xfrm flipH="1">
            <a:off x="3306639" y="5755864"/>
            <a:ext cx="7363" cy="925060"/>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sp>
        <p:nvSpPr>
          <p:cNvPr id="66" name="Rounded Rectangle 30">
            <a:extLst>
              <a:ext uri="{FF2B5EF4-FFF2-40B4-BE49-F238E27FC236}">
                <a16:creationId xmlns:a16="http://schemas.microsoft.com/office/drawing/2014/main" id="{29890BA2-FCD0-285A-2DFD-6E1F291C4A17}"/>
              </a:ext>
            </a:extLst>
          </p:cNvPr>
          <p:cNvSpPr/>
          <p:nvPr/>
        </p:nvSpPr>
        <p:spPr bwMode="auto">
          <a:xfrm>
            <a:off x="2834237" y="6040844"/>
            <a:ext cx="944803" cy="64008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Information</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Technology</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cxnSp>
        <p:nvCxnSpPr>
          <p:cNvPr id="67" name="Straight Connector 66">
            <a:extLst>
              <a:ext uri="{FF2B5EF4-FFF2-40B4-BE49-F238E27FC236}">
                <a16:creationId xmlns:a16="http://schemas.microsoft.com/office/drawing/2014/main" id="{203FE232-69C8-AD97-736C-0AFFC05801C3}"/>
              </a:ext>
            </a:extLst>
          </p:cNvPr>
          <p:cNvCxnSpPr/>
          <p:nvPr/>
        </p:nvCxnSpPr>
        <p:spPr bwMode="auto">
          <a:xfrm flipH="1">
            <a:off x="4379021" y="3234636"/>
            <a:ext cx="17026" cy="141033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20109185-F0F5-7FEE-C5B3-6BBCEFFE8B50}"/>
              </a:ext>
            </a:extLst>
          </p:cNvPr>
          <p:cNvCxnSpPr/>
          <p:nvPr/>
        </p:nvCxnSpPr>
        <p:spPr bwMode="auto">
          <a:xfrm flipH="1">
            <a:off x="3482223" y="3246209"/>
            <a:ext cx="24993" cy="149227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29C01482-C10B-9B15-BC5E-91C457E6C311}"/>
              </a:ext>
            </a:extLst>
          </p:cNvPr>
          <p:cNvCxnSpPr/>
          <p:nvPr/>
        </p:nvCxnSpPr>
        <p:spPr bwMode="auto">
          <a:xfrm>
            <a:off x="6372405" y="3243984"/>
            <a:ext cx="4296" cy="2961435"/>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0" name="Rounded Rectangle 18">
            <a:extLst>
              <a:ext uri="{FF2B5EF4-FFF2-40B4-BE49-F238E27FC236}">
                <a16:creationId xmlns:a16="http://schemas.microsoft.com/office/drawing/2014/main" id="{0A2DD231-710F-1A9C-0046-7F115CA95617}"/>
              </a:ext>
            </a:extLst>
          </p:cNvPr>
          <p:cNvSpPr/>
          <p:nvPr/>
        </p:nvSpPr>
        <p:spPr bwMode="auto">
          <a:xfrm>
            <a:off x="4022435" y="4150282"/>
            <a:ext cx="776871"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Secretary</a:t>
            </a:r>
          </a:p>
        </p:txBody>
      </p:sp>
      <p:cxnSp>
        <p:nvCxnSpPr>
          <p:cNvPr id="71" name="Straight Connector 70">
            <a:extLst>
              <a:ext uri="{FF2B5EF4-FFF2-40B4-BE49-F238E27FC236}">
                <a16:creationId xmlns:a16="http://schemas.microsoft.com/office/drawing/2014/main" id="{68AF129F-A464-1845-C980-0E23208A248E}"/>
              </a:ext>
            </a:extLst>
          </p:cNvPr>
          <p:cNvCxnSpPr>
            <a:cxnSpLocks/>
          </p:cNvCxnSpPr>
          <p:nvPr/>
        </p:nvCxnSpPr>
        <p:spPr bwMode="auto">
          <a:xfrm>
            <a:off x="2437820" y="3237540"/>
            <a:ext cx="0" cy="91274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7382299D-1F46-1DEA-817B-08C89ED30099}"/>
              </a:ext>
            </a:extLst>
          </p:cNvPr>
          <p:cNvCxnSpPr>
            <a:endCxn id="88" idx="0"/>
          </p:cNvCxnSpPr>
          <p:nvPr/>
        </p:nvCxnSpPr>
        <p:spPr bwMode="auto">
          <a:xfrm flipH="1">
            <a:off x="9726474" y="3243984"/>
            <a:ext cx="12904" cy="2768037"/>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3" name="Rounded Rectangle 14">
            <a:extLst>
              <a:ext uri="{FF2B5EF4-FFF2-40B4-BE49-F238E27FC236}">
                <a16:creationId xmlns:a16="http://schemas.microsoft.com/office/drawing/2014/main" id="{1C9D175A-7133-FC81-C9C0-7789E29DD48F}"/>
              </a:ext>
            </a:extLst>
          </p:cNvPr>
          <p:cNvSpPr/>
          <p:nvPr/>
        </p:nvSpPr>
        <p:spPr bwMode="auto">
          <a:xfrm>
            <a:off x="5757001" y="4139395"/>
            <a:ext cx="1253989" cy="650189"/>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Marketing</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 Chairperson</a:t>
            </a:r>
          </a:p>
        </p:txBody>
      </p:sp>
      <p:sp>
        <p:nvSpPr>
          <p:cNvPr id="74" name="Rounded Rectangle 39">
            <a:extLst>
              <a:ext uri="{FF2B5EF4-FFF2-40B4-BE49-F238E27FC236}">
                <a16:creationId xmlns:a16="http://schemas.microsoft.com/office/drawing/2014/main" id="{7A3C1603-1E08-68E7-835A-6B444CBB7D4F}"/>
              </a:ext>
            </a:extLst>
          </p:cNvPr>
          <p:cNvSpPr/>
          <p:nvPr/>
        </p:nvSpPr>
        <p:spPr bwMode="auto">
          <a:xfrm>
            <a:off x="7214618" y="3956283"/>
            <a:ext cx="869699" cy="103718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First </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Vice </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 President</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(Leadership</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Chairperson)</a:t>
            </a:r>
          </a:p>
        </p:txBody>
      </p:sp>
      <p:sp>
        <p:nvSpPr>
          <p:cNvPr id="75" name="Rounded Rectangle 15">
            <a:extLst>
              <a:ext uri="{FF2B5EF4-FFF2-40B4-BE49-F238E27FC236}">
                <a16:creationId xmlns:a16="http://schemas.microsoft.com/office/drawing/2014/main" id="{76BB0A58-2A28-3829-A0C9-34AECDBB739E}"/>
              </a:ext>
            </a:extLst>
          </p:cNvPr>
          <p:cNvSpPr/>
          <p:nvPr/>
        </p:nvSpPr>
        <p:spPr bwMode="auto">
          <a:xfrm>
            <a:off x="9284225" y="3983458"/>
            <a:ext cx="914400"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endParaRPr lang="en-US" sz="1051" dirty="0">
              <a:solidFill>
                <a:srgbClr val="404040"/>
              </a:solidFill>
              <a:ea typeface="ヒラギノ角ゴ Pro W3" pitchFamily="84" charset="-128"/>
            </a:endParaRP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Hilfsdienst </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Chairperson</a:t>
            </a:r>
          </a:p>
          <a:p>
            <a:pPr marL="609585" indent="-609585" algn="ctr"/>
            <a:endParaRPr lang="en-US" sz="1200" dirty="0" err="1">
              <a:solidFill>
                <a:srgbClr val="404040"/>
              </a:solidFill>
              <a:ea typeface="ヒラギノ角ゴ Pro W3" pitchFamily="84" charset="-128"/>
            </a:endParaRPr>
          </a:p>
        </p:txBody>
      </p:sp>
      <p:cxnSp>
        <p:nvCxnSpPr>
          <p:cNvPr id="76" name="Straight Connector 75">
            <a:extLst>
              <a:ext uri="{FF2B5EF4-FFF2-40B4-BE49-F238E27FC236}">
                <a16:creationId xmlns:a16="http://schemas.microsoft.com/office/drawing/2014/main" id="{04D1B92C-DBA0-AD4F-A439-D4388C2BBE49}"/>
              </a:ext>
            </a:extLst>
          </p:cNvPr>
          <p:cNvCxnSpPr>
            <a:endCxn id="86" idx="0"/>
          </p:cNvCxnSpPr>
          <p:nvPr/>
        </p:nvCxnSpPr>
        <p:spPr bwMode="auto">
          <a:xfrm>
            <a:off x="8680580" y="2168866"/>
            <a:ext cx="932" cy="386577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7" name="Rounded Rectangle 13">
            <a:extLst>
              <a:ext uri="{FF2B5EF4-FFF2-40B4-BE49-F238E27FC236}">
                <a16:creationId xmlns:a16="http://schemas.microsoft.com/office/drawing/2014/main" id="{512C2DCD-EB86-881D-DDC7-A7E18A78D2F7}"/>
              </a:ext>
            </a:extLst>
          </p:cNvPr>
          <p:cNvSpPr/>
          <p:nvPr/>
        </p:nvSpPr>
        <p:spPr bwMode="auto">
          <a:xfrm>
            <a:off x="8188090" y="3973078"/>
            <a:ext cx="1012665" cy="641772"/>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Membership </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Chairperson</a:t>
            </a:r>
          </a:p>
        </p:txBody>
      </p:sp>
      <p:sp>
        <p:nvSpPr>
          <p:cNvPr id="78" name="Rounded Rectangle 10">
            <a:extLst>
              <a:ext uri="{FF2B5EF4-FFF2-40B4-BE49-F238E27FC236}">
                <a16:creationId xmlns:a16="http://schemas.microsoft.com/office/drawing/2014/main" id="{6FF4E62C-B026-458E-3CC0-260C7B8DC060}"/>
              </a:ext>
            </a:extLst>
          </p:cNvPr>
          <p:cNvSpPr/>
          <p:nvPr/>
        </p:nvSpPr>
        <p:spPr bwMode="auto">
          <a:xfrm>
            <a:off x="1901786" y="4038360"/>
            <a:ext cx="1066800" cy="104199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Immediate </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 Past </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 President</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LCIF-</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Coordinator)</a:t>
            </a:r>
          </a:p>
        </p:txBody>
      </p:sp>
      <p:sp>
        <p:nvSpPr>
          <p:cNvPr id="79" name="Rounded Rectangle 9">
            <a:extLst>
              <a:ext uri="{FF2B5EF4-FFF2-40B4-BE49-F238E27FC236}">
                <a16:creationId xmlns:a16="http://schemas.microsoft.com/office/drawing/2014/main" id="{90026802-2B1D-7497-1F58-62BA5E5C5E72}"/>
              </a:ext>
            </a:extLst>
          </p:cNvPr>
          <p:cNvSpPr/>
          <p:nvPr/>
        </p:nvSpPr>
        <p:spPr bwMode="auto">
          <a:xfrm>
            <a:off x="8006070" y="2930312"/>
            <a:ext cx="1326776" cy="715683"/>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President</a:t>
            </a:r>
          </a:p>
          <a:p>
            <a:pPr marL="609585" indent="-609585" algn="ctr"/>
            <a:r>
              <a:rPr lang="de-DE" sz="900">
                <a:solidFill>
                  <a:schemeClr val="bg1"/>
                </a:solidFill>
                <a:latin typeface="Arial" panose="020B0604020202020204" pitchFamily="34" charset="0"/>
                <a:ea typeface="ヒラギノ角ゴ Pro W3" pitchFamily="84" charset="-128"/>
                <a:cs typeface="Arial" panose="020B0604020202020204" pitchFamily="34" charset="0"/>
              </a:rPr>
              <a:t>(Global Action Team-</a:t>
            </a:r>
          </a:p>
          <a:p>
            <a:pPr marL="609585" indent="-609585" algn="ctr"/>
            <a:r>
              <a:rPr lang="de-DE" sz="900">
                <a:solidFill>
                  <a:schemeClr val="bg1"/>
                </a:solidFill>
                <a:latin typeface="Arial" panose="020B0604020202020204" pitchFamily="34" charset="0"/>
                <a:ea typeface="ヒラギノ角ゴ Pro W3" pitchFamily="84" charset="-128"/>
                <a:cs typeface="Arial" panose="020B0604020202020204" pitchFamily="34" charset="0"/>
              </a:rPr>
              <a:t> Chairperson)</a:t>
            </a:r>
          </a:p>
        </p:txBody>
      </p:sp>
      <p:sp>
        <p:nvSpPr>
          <p:cNvPr id="80" name="Rounded Rectangle 90">
            <a:extLst>
              <a:ext uri="{FF2B5EF4-FFF2-40B4-BE49-F238E27FC236}">
                <a16:creationId xmlns:a16="http://schemas.microsoft.com/office/drawing/2014/main" id="{7147CA76-2EE6-A378-BE89-B7CB45C95A68}"/>
              </a:ext>
            </a:extLst>
          </p:cNvPr>
          <p:cNvSpPr/>
          <p:nvPr/>
        </p:nvSpPr>
        <p:spPr bwMode="auto">
          <a:xfrm>
            <a:off x="7092372" y="2842582"/>
            <a:ext cx="3284237" cy="2398144"/>
          </a:xfrm>
          <a:prstGeom prst="roundRect">
            <a:avLst/>
          </a:pr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endParaRPr lang="en-US" sz="3000" dirty="0" err="1">
              <a:solidFill>
                <a:srgbClr val="404040"/>
              </a:solidFill>
              <a:ea typeface="ヒラギノ角ゴ Pro W3" pitchFamily="84" charset="-128"/>
            </a:endParaRPr>
          </a:p>
        </p:txBody>
      </p:sp>
      <p:pic>
        <p:nvPicPr>
          <p:cNvPr id="81" name="Picture 80" descr="http://www.lionsclubs.org/cs-assets/_files/images/logos/lionlogo_2c.jpg">
            <a:extLst>
              <a:ext uri="{FF2B5EF4-FFF2-40B4-BE49-F238E27FC236}">
                <a16:creationId xmlns:a16="http://schemas.microsoft.com/office/drawing/2014/main" id="{6A4E298E-D8F1-90BF-D856-F4CF3D1934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4225" y="868679"/>
            <a:ext cx="731196" cy="692284"/>
          </a:xfrm>
          <a:prstGeom prst="rect">
            <a:avLst/>
          </a:prstGeom>
          <a:noFill/>
          <a:ln>
            <a:noFill/>
          </a:ln>
        </p:spPr>
      </p:pic>
      <p:grpSp>
        <p:nvGrpSpPr>
          <p:cNvPr id="82" name="Group 81">
            <a:extLst>
              <a:ext uri="{FF2B5EF4-FFF2-40B4-BE49-F238E27FC236}">
                <a16:creationId xmlns:a16="http://schemas.microsoft.com/office/drawing/2014/main" id="{0E6D0FFE-AA81-B9D9-F314-256ECD6F0322}"/>
              </a:ext>
            </a:extLst>
          </p:cNvPr>
          <p:cNvGrpSpPr/>
          <p:nvPr/>
        </p:nvGrpSpPr>
        <p:grpSpPr>
          <a:xfrm>
            <a:off x="1872607" y="6012021"/>
            <a:ext cx="8309015" cy="671497"/>
            <a:chOff x="347498" y="4852237"/>
            <a:chExt cx="8309015" cy="671497"/>
          </a:xfrm>
        </p:grpSpPr>
        <p:sp>
          <p:nvSpPr>
            <p:cNvPr id="83" name="Rounded Rectangle 25">
              <a:extLst>
                <a:ext uri="{FF2B5EF4-FFF2-40B4-BE49-F238E27FC236}">
                  <a16:creationId xmlns:a16="http://schemas.microsoft.com/office/drawing/2014/main" id="{15BA51A7-7F06-4023-189F-6E1E1AA0D5D4}"/>
                </a:ext>
              </a:extLst>
            </p:cNvPr>
            <p:cNvSpPr/>
            <p:nvPr/>
          </p:nvSpPr>
          <p:spPr bwMode="auto">
            <a:xfrm>
              <a:off x="3259580" y="4887738"/>
              <a:ext cx="897987" cy="603797"/>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Finance </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Committee</a:t>
              </a:r>
            </a:p>
            <a:p>
              <a:pPr marL="609585" indent="-609585" algn="ctr"/>
              <a:endParaRPr lang="en-US" sz="1000" dirty="0" err="1">
                <a:solidFill>
                  <a:srgbClr val="404040"/>
                </a:solidFill>
                <a:ea typeface="ヒラギノ角ゴ Pro W3" pitchFamily="84" charset="-128"/>
              </a:endParaRPr>
            </a:p>
          </p:txBody>
        </p:sp>
        <p:sp>
          <p:nvSpPr>
            <p:cNvPr id="84" name="Rounded Rectangle 26">
              <a:extLst>
                <a:ext uri="{FF2B5EF4-FFF2-40B4-BE49-F238E27FC236}">
                  <a16:creationId xmlns:a16="http://schemas.microsoft.com/office/drawing/2014/main" id="{3CE49DAF-D3CD-AFD0-B42C-79F8A34234AB}"/>
                </a:ext>
              </a:extLst>
            </p:cNvPr>
            <p:cNvSpPr/>
            <p:nvPr/>
          </p:nvSpPr>
          <p:spPr bwMode="auto">
            <a:xfrm>
              <a:off x="347498" y="4883654"/>
              <a:ext cx="915675" cy="640080"/>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Constitution </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 &amp; By-Laws</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sp>
          <p:nvSpPr>
            <p:cNvPr id="85" name="Rounded Rectangle 27">
              <a:extLst>
                <a:ext uri="{FF2B5EF4-FFF2-40B4-BE49-F238E27FC236}">
                  <a16:creationId xmlns:a16="http://schemas.microsoft.com/office/drawing/2014/main" id="{A59F0F32-4BA7-5433-8481-F4409C359586}"/>
                </a:ext>
              </a:extLst>
            </p:cNvPr>
            <p:cNvSpPr/>
            <p:nvPr/>
          </p:nvSpPr>
          <p:spPr bwMode="auto">
            <a:xfrm>
              <a:off x="4321620" y="4881740"/>
              <a:ext cx="1194735" cy="61579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Marketing </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sp>
          <p:nvSpPr>
            <p:cNvPr id="86" name="Rounded Rectangle 46">
              <a:extLst>
                <a:ext uri="{FF2B5EF4-FFF2-40B4-BE49-F238E27FC236}">
                  <a16:creationId xmlns:a16="http://schemas.microsoft.com/office/drawing/2014/main" id="{D06B093F-6A21-3C5B-9659-11909E6C4203}"/>
                </a:ext>
              </a:extLst>
            </p:cNvPr>
            <p:cNvSpPr/>
            <p:nvPr/>
          </p:nvSpPr>
          <p:spPr bwMode="auto">
            <a:xfrm>
              <a:off x="6666100" y="4874861"/>
              <a:ext cx="980608" cy="579372"/>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Membership</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sp>
          <p:nvSpPr>
            <p:cNvPr id="87" name="Rounded Rectangle 52">
              <a:extLst>
                <a:ext uri="{FF2B5EF4-FFF2-40B4-BE49-F238E27FC236}">
                  <a16:creationId xmlns:a16="http://schemas.microsoft.com/office/drawing/2014/main" id="{8F78C8BB-96E6-BE95-1D1C-31C5E4EAC958}"/>
                </a:ext>
              </a:extLst>
            </p:cNvPr>
            <p:cNvSpPr>
              <a:spLocks/>
            </p:cNvSpPr>
            <p:nvPr/>
          </p:nvSpPr>
          <p:spPr bwMode="auto">
            <a:xfrm>
              <a:off x="5646781" y="4872833"/>
              <a:ext cx="912427" cy="609793"/>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Leadership</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sp>
          <p:nvSpPr>
            <p:cNvPr id="88" name="Rounded Rectangle 55">
              <a:extLst>
                <a:ext uri="{FF2B5EF4-FFF2-40B4-BE49-F238E27FC236}">
                  <a16:creationId xmlns:a16="http://schemas.microsoft.com/office/drawing/2014/main" id="{A2AE35F6-9BFC-7E64-9F55-C6034FAB7CFA}"/>
                </a:ext>
              </a:extLst>
            </p:cNvPr>
            <p:cNvSpPr/>
            <p:nvPr/>
          </p:nvSpPr>
          <p:spPr bwMode="auto">
            <a:xfrm>
              <a:off x="7746218" y="4852237"/>
              <a:ext cx="910295" cy="60815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Service </a:t>
              </a:r>
            </a:p>
            <a:p>
              <a:pPr marL="609585" indent="-609585" algn="ctr"/>
              <a:r>
                <a:rPr lang="de-DE" sz="1000">
                  <a:solidFill>
                    <a:schemeClr val="bg1"/>
                  </a:solidFill>
                  <a:latin typeface="Arial" panose="020B0604020202020204" pitchFamily="34" charset="0"/>
                  <a:ea typeface="ヒラギノ角ゴ Pro W3" pitchFamily="84" charset="-128"/>
                  <a:cs typeface="Arial" panose="020B0604020202020204" pitchFamily="34" charset="0"/>
                </a:rPr>
                <a:t>Committee</a:t>
              </a:r>
            </a:p>
            <a:p>
              <a:pPr marL="609585" indent="-609585" algn="ctr"/>
              <a:endParaRPr lang="en-US" sz="1000" dirty="0">
                <a:solidFill>
                  <a:srgbClr val="404040"/>
                </a:solidFill>
                <a:ea typeface="ヒラギノ角ゴ Pro W3" pitchFamily="84" charset="-128"/>
              </a:endParaRPr>
            </a:p>
          </p:txBody>
        </p:sp>
      </p:grpSp>
      <p:cxnSp>
        <p:nvCxnSpPr>
          <p:cNvPr id="89" name="Straight Connector 88">
            <a:extLst>
              <a:ext uri="{FF2B5EF4-FFF2-40B4-BE49-F238E27FC236}">
                <a16:creationId xmlns:a16="http://schemas.microsoft.com/office/drawing/2014/main" id="{3D7593C8-FC6A-3409-6904-96F6BADC535B}"/>
              </a:ext>
            </a:extLst>
          </p:cNvPr>
          <p:cNvCxnSpPr>
            <a:endCxn id="84" idx="0"/>
          </p:cNvCxnSpPr>
          <p:nvPr/>
        </p:nvCxnSpPr>
        <p:spPr bwMode="auto">
          <a:xfrm flipH="1">
            <a:off x="2330444" y="5762819"/>
            <a:ext cx="9154" cy="280618"/>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grpSp>
        <p:nvGrpSpPr>
          <p:cNvPr id="90" name="Group 89">
            <a:extLst>
              <a:ext uri="{FF2B5EF4-FFF2-40B4-BE49-F238E27FC236}">
                <a16:creationId xmlns:a16="http://schemas.microsoft.com/office/drawing/2014/main" id="{31E53372-6A2A-6FE5-9F94-0F23D58C6246}"/>
              </a:ext>
            </a:extLst>
          </p:cNvPr>
          <p:cNvGrpSpPr/>
          <p:nvPr/>
        </p:nvGrpSpPr>
        <p:grpSpPr>
          <a:xfrm flipH="1">
            <a:off x="6157709" y="3569673"/>
            <a:ext cx="909148" cy="580609"/>
            <a:chOff x="9031482" y="2559196"/>
            <a:chExt cx="864006" cy="476582"/>
          </a:xfrm>
        </p:grpSpPr>
        <p:cxnSp>
          <p:nvCxnSpPr>
            <p:cNvPr id="91" name="Straight Connector 90">
              <a:extLst>
                <a:ext uri="{FF2B5EF4-FFF2-40B4-BE49-F238E27FC236}">
                  <a16:creationId xmlns:a16="http://schemas.microsoft.com/office/drawing/2014/main" id="{94157EC7-8E33-FC6A-2850-C4B77785F50D}"/>
                </a:ext>
              </a:extLst>
            </p:cNvPr>
            <p:cNvCxnSpPr>
              <a:cxnSpLocks/>
            </p:cNvCxnSpPr>
            <p:nvPr/>
          </p:nvCxnSpPr>
          <p:spPr bwMode="auto">
            <a:xfrm>
              <a:off x="9031482" y="2559196"/>
              <a:ext cx="203759" cy="0"/>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4E767420-B373-02BB-46B4-2B09F9675B7F}"/>
                </a:ext>
              </a:extLst>
            </p:cNvPr>
            <p:cNvCxnSpPr>
              <a:cxnSpLocks/>
            </p:cNvCxnSpPr>
            <p:nvPr/>
          </p:nvCxnSpPr>
          <p:spPr bwMode="auto">
            <a:xfrm>
              <a:off x="9252718" y="2579330"/>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4FE7A723-62CE-C3D2-ECE3-258BAE07C521}"/>
                </a:ext>
              </a:extLst>
            </p:cNvPr>
            <p:cNvCxnSpPr>
              <a:cxnSpLocks/>
            </p:cNvCxnSpPr>
            <p:nvPr/>
          </p:nvCxnSpPr>
          <p:spPr bwMode="auto">
            <a:xfrm>
              <a:off x="9415418" y="2694856"/>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D1A5517-EE85-BB76-FB1F-59E34C5CFC10}"/>
                </a:ext>
              </a:extLst>
            </p:cNvPr>
            <p:cNvCxnSpPr>
              <a:cxnSpLocks/>
            </p:cNvCxnSpPr>
            <p:nvPr/>
          </p:nvCxnSpPr>
          <p:spPr bwMode="auto">
            <a:xfrm>
              <a:off x="9568058" y="2807679"/>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633FCAAE-8435-762D-DE51-BEC0A84B9AFE}"/>
                </a:ext>
              </a:extLst>
            </p:cNvPr>
            <p:cNvCxnSpPr>
              <a:cxnSpLocks/>
            </p:cNvCxnSpPr>
            <p:nvPr/>
          </p:nvCxnSpPr>
          <p:spPr bwMode="auto">
            <a:xfrm>
              <a:off x="9724011" y="2905920"/>
              <a:ext cx="171477" cy="129858"/>
            </a:xfrm>
            <a:prstGeom prst="line">
              <a:avLst/>
            </a:prstGeom>
            <a:solidFill>
              <a:srgbClr val="FFFFFF"/>
            </a:solidFill>
            <a:ln w="28575" cap="flat" cmpd="sng" algn="ctr">
              <a:solidFill>
                <a:srgbClr val="FF0000"/>
              </a:solidFill>
              <a:prstDash val="solid"/>
              <a:round/>
              <a:headEnd type="none" w="med" len="med"/>
              <a:tailEnd type="none" w="med" len="med"/>
            </a:ln>
            <a:effectLst/>
          </p:spPr>
        </p:cxnSp>
      </p:grpSp>
      <p:sp>
        <p:nvSpPr>
          <p:cNvPr id="96" name="Rounded Rectangle 47">
            <a:extLst>
              <a:ext uri="{FF2B5EF4-FFF2-40B4-BE49-F238E27FC236}">
                <a16:creationId xmlns:a16="http://schemas.microsoft.com/office/drawing/2014/main" id="{8FD83102-8716-6880-ACA0-FC01531A35F8}"/>
              </a:ext>
            </a:extLst>
          </p:cNvPr>
          <p:cNvSpPr/>
          <p:nvPr/>
        </p:nvSpPr>
        <p:spPr bwMode="auto">
          <a:xfrm>
            <a:off x="3032847" y="4174513"/>
            <a:ext cx="850219"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Second</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Vice </a:t>
            </a:r>
          </a:p>
          <a:p>
            <a:pPr marL="609585" indent="-609585" algn="ctr"/>
            <a:r>
              <a:rPr lang="de-DE" sz="1051">
                <a:solidFill>
                  <a:schemeClr val="bg1"/>
                </a:solidFill>
                <a:latin typeface="Arial" panose="020B0604020202020204" pitchFamily="34" charset="0"/>
                <a:ea typeface="ヒラギノ角ゴ Pro W3" pitchFamily="84" charset="-128"/>
                <a:cs typeface="Arial" panose="020B0604020202020204" pitchFamily="34" charset="0"/>
              </a:rPr>
              <a:t> President</a:t>
            </a:r>
          </a:p>
        </p:txBody>
      </p:sp>
      <p:sp>
        <p:nvSpPr>
          <p:cNvPr id="97" name="TextBox 96">
            <a:extLst>
              <a:ext uri="{FF2B5EF4-FFF2-40B4-BE49-F238E27FC236}">
                <a16:creationId xmlns:a16="http://schemas.microsoft.com/office/drawing/2014/main" id="{14411AD4-3047-1BF2-5C4B-ED0740E3A8EE}"/>
              </a:ext>
            </a:extLst>
          </p:cNvPr>
          <p:cNvSpPr txBox="1"/>
          <p:nvPr/>
        </p:nvSpPr>
        <p:spPr>
          <a:xfrm>
            <a:off x="754213" y="6573202"/>
            <a:ext cx="1718431" cy="215444"/>
          </a:xfrm>
          <a:prstGeom prst="rect">
            <a:avLst/>
          </a:prstGeom>
          <a:noFill/>
        </p:spPr>
        <p:txBody>
          <a:bodyPr wrap="square" rtlCol="0">
            <a:spAutoFit/>
          </a:bodyPr>
          <a:lstStyle/>
          <a:p>
            <a:r>
              <a:rPr lang="de-DE" sz="800">
                <a:latin typeface="Calibri Light" panose="020F0302020204030204" pitchFamily="34" charset="0"/>
                <a:cs typeface="Calibri Light" panose="020F0302020204030204" pitchFamily="34" charset="0"/>
              </a:rPr>
              <a:t>DA-MCS.DE 4/2022</a:t>
            </a:r>
          </a:p>
        </p:txBody>
      </p:sp>
    </p:spTree>
    <p:extLst>
      <p:ext uri="{BB962C8B-B14F-4D97-AF65-F5344CB8AC3E}">
        <p14:creationId xmlns:p14="http://schemas.microsoft.com/office/powerpoint/2010/main" val="110581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477635" y="756065"/>
            <a:ext cx="4572000"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000" b="1">
                <a:solidFill>
                  <a:schemeClr val="bg1"/>
                </a:solidFill>
                <a:latin typeface="Arial" charset="0"/>
                <a:ea typeface="Arial" charset="0"/>
                <a:cs typeface="Arial" charset="0"/>
              </a:rPr>
              <a:t>Standard Club Satzung &amp; Zusatzbestimmungen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2" name="Rectangle 11">
            <a:extLst>
              <a:ext uri="{FF2B5EF4-FFF2-40B4-BE49-F238E27FC236}">
                <a16:creationId xmlns:a16="http://schemas.microsoft.com/office/drawing/2014/main" id="{37CB9478-3923-F6BE-3C47-B177086DD8EA}"/>
              </a:ext>
            </a:extLst>
          </p:cNvPr>
          <p:cNvSpPr/>
          <p:nvPr/>
        </p:nvSpPr>
        <p:spPr>
          <a:xfrm>
            <a:off x="6563235" y="3140668"/>
            <a:ext cx="5486400" cy="2582887"/>
          </a:xfrm>
          <a:prstGeom prst="rect">
            <a:avLst/>
          </a:prstGeom>
        </p:spPr>
        <p:txBody>
          <a:bodyPr wrap="square">
            <a:spAutoFit/>
          </a:bodyPr>
          <a:lstStyle/>
          <a:p>
            <a:pPr>
              <a:lnSpc>
                <a:spcPct val="114000"/>
              </a:lnSpc>
            </a:pPr>
            <a:r>
              <a:rPr lang="de-DE" sz="2400">
                <a:solidFill>
                  <a:schemeClr val="bg1"/>
                </a:solidFill>
                <a:latin typeface="Arial" panose="020B0604020202020204" pitchFamily="34" charset="0"/>
                <a:cs typeface="Arial" panose="020B0604020202020204" pitchFamily="34" charset="0"/>
              </a:rPr>
              <a:t>Definiert die Positionen der  Officers, Directors und Committee Chairpersons</a:t>
            </a:r>
          </a:p>
          <a:p>
            <a:pPr>
              <a:lnSpc>
                <a:spcPct val="114000"/>
              </a:lnSpc>
            </a:pPr>
            <a:endParaRPr lang="en-US" sz="2400" dirty="0">
              <a:solidFill>
                <a:schemeClr val="bg1"/>
              </a:solidFill>
              <a:latin typeface="Arial" panose="020B0604020202020204" pitchFamily="34" charset="0"/>
              <a:cs typeface="Arial" panose="020B0604020202020204" pitchFamily="34" charset="0"/>
            </a:endParaRPr>
          </a:p>
          <a:p>
            <a:pPr>
              <a:lnSpc>
                <a:spcPct val="114000"/>
              </a:lnSpc>
            </a:pPr>
            <a:r>
              <a:rPr lang="de-DE" sz="2400">
                <a:solidFill>
                  <a:schemeClr val="bg1"/>
                </a:solidFill>
                <a:latin typeface="Arial" panose="020B0604020202020204" pitchFamily="34" charset="0"/>
                <a:cs typeface="Arial" panose="020B0604020202020204" pitchFamily="34" charset="0"/>
              </a:rPr>
              <a:t>Aufgaben der Ausschüsse</a:t>
            </a:r>
          </a:p>
          <a:p>
            <a:pPr>
              <a:lnSpc>
                <a:spcPct val="114000"/>
              </a:lnSpc>
            </a:pPr>
            <a:endParaRPr lang="en-US" sz="2400" dirty="0">
              <a:solidFill>
                <a:schemeClr val="bg1"/>
              </a:solidFill>
              <a:latin typeface="Arial" panose="020B0604020202020204" pitchFamily="34" charset="0"/>
              <a:cs typeface="Arial" panose="020B0604020202020204" pitchFamily="34" charset="0"/>
            </a:endParaRPr>
          </a:p>
          <a:p>
            <a:pPr>
              <a:lnSpc>
                <a:spcPct val="114000"/>
              </a:lnSpc>
            </a:pPr>
            <a:r>
              <a:rPr lang="de-DE" sz="2400">
                <a:solidFill>
                  <a:schemeClr val="bg1"/>
                </a:solidFill>
                <a:latin typeface="Arial" panose="020B0604020202020204" pitchFamily="34" charset="0"/>
                <a:cs typeface="Arial" panose="020B0604020202020204" pitchFamily="34" charset="0"/>
              </a:rPr>
              <a:t>Definiert die Struktur des Modellclubs</a:t>
            </a: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Überarbeitete Einheitliche Fassung der Clubsatzung und der Zusatzbestimmungen</a:t>
            </a:r>
          </a:p>
        </p:txBody>
      </p:sp>
    </p:spTree>
    <p:extLst>
      <p:ext uri="{BB962C8B-B14F-4D97-AF65-F5344CB8AC3E}">
        <p14:creationId xmlns:p14="http://schemas.microsoft.com/office/powerpoint/2010/main" val="202329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gradFill>
            <a:gsLst>
              <a:gs pos="0">
                <a:srgbClr val="7A2582"/>
              </a:gs>
              <a:gs pos="98000">
                <a:srgbClr val="00338D"/>
              </a:gs>
            </a:gsLst>
            <a:lin ang="186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solidFill>
            <a:schemeClr val="bg1"/>
          </a:solidFill>
          <a:ln w="793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2" name="Rectangle 31">
            <a:extLst>
              <a:ext uri="{FF2B5EF4-FFF2-40B4-BE49-F238E27FC236}">
                <a16:creationId xmlns:a16="http://schemas.microsoft.com/office/drawing/2014/main" id="{4796FF7E-BD4A-524F-B602-27D1923168A2}"/>
              </a:ext>
            </a:extLst>
          </p:cNvPr>
          <p:cNvSpPr/>
          <p:nvPr/>
        </p:nvSpPr>
        <p:spPr>
          <a:xfrm>
            <a:off x="0" y="1332774"/>
            <a:ext cx="457200" cy="37029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700088" y="1210012"/>
            <a:ext cx="6629400" cy="61582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rPr>
              <a:t>Willkommen</a:t>
            </a:r>
          </a:p>
        </p:txBody>
      </p:sp>
      <p:sp>
        <p:nvSpPr>
          <p:cNvPr id="3" name="Page Number - Blue">
            <a:extLst>
              <a:ext uri="{FF2B5EF4-FFF2-40B4-BE49-F238E27FC236}">
                <a16:creationId xmlns:a16="http://schemas.microsoft.com/office/drawing/2014/main" id="{B8A3E208-AE10-4CCA-E796-90CF3F8FA91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4" name="Picture 3">
            <a:extLst>
              <a:ext uri="{FF2B5EF4-FFF2-40B4-BE49-F238E27FC236}">
                <a16:creationId xmlns:a16="http://schemas.microsoft.com/office/drawing/2014/main" id="{D4A84562-CBDD-52A6-9995-C19F72B6192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09654" y="5561044"/>
            <a:ext cx="725146" cy="688889"/>
          </a:xfrm>
          <a:prstGeom prst="rect">
            <a:avLst/>
          </a:prstGeom>
        </p:spPr>
      </p:pic>
      <p:sp>
        <p:nvSpPr>
          <p:cNvPr id="2" name="Rectangle 1">
            <a:extLst>
              <a:ext uri="{FF2B5EF4-FFF2-40B4-BE49-F238E27FC236}">
                <a16:creationId xmlns:a16="http://schemas.microsoft.com/office/drawing/2014/main" id="{B5A2A6B7-B49E-B851-D266-D5D2DE02F286}"/>
              </a:ext>
            </a:extLst>
          </p:cNvPr>
          <p:cNvSpPr/>
          <p:nvPr/>
        </p:nvSpPr>
        <p:spPr>
          <a:xfrm>
            <a:off x="546097" y="2799122"/>
            <a:ext cx="4213190" cy="3571683"/>
          </a:xfrm>
          <a:prstGeom prst="rect">
            <a:avLst/>
          </a:prstGeom>
        </p:spPr>
        <p:txBody>
          <a:bodyPr wrap="square">
            <a:spAutoFit/>
          </a:bodyPr>
          <a:lstStyle/>
          <a:p>
            <a:pPr>
              <a:lnSpc>
                <a:spcPct val="114000"/>
              </a:lnSpc>
            </a:pPr>
            <a:r>
              <a:rPr lang="de-DE" sz="2000">
                <a:solidFill>
                  <a:schemeClr val="bg1"/>
                </a:solidFill>
                <a:latin typeface="Arial" panose="020B0604020202020204" pitchFamily="34" charset="0"/>
                <a:cs typeface="Arial" panose="020B0604020202020204" pitchFamily="34" charset="0"/>
              </a:rPr>
              <a:t>Ankündigungen</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de-DE" sz="2000">
                <a:solidFill>
                  <a:schemeClr val="bg1"/>
                </a:solidFill>
                <a:latin typeface="Arial" panose="020B0604020202020204" pitchFamily="34" charset="0"/>
                <a:cs typeface="Arial" panose="020B0604020202020204" pitchFamily="34" charset="0"/>
              </a:rPr>
              <a:t>Pausen</a:t>
            </a:r>
          </a:p>
          <a:p>
            <a:pPr marL="342900" indent="-342900">
              <a:lnSpc>
                <a:spcPct val="114000"/>
              </a:lnSpc>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de-DE" sz="2000">
                <a:solidFill>
                  <a:schemeClr val="bg1"/>
                </a:solidFill>
                <a:latin typeface="Arial" panose="020B0604020202020204" pitchFamily="34" charset="0"/>
                <a:cs typeface="Arial" panose="020B0604020202020204" pitchFamily="34" charset="0"/>
              </a:rPr>
              <a:t>Verpflegung</a:t>
            </a:r>
          </a:p>
          <a:p>
            <a:pPr marL="342900" indent="-342900">
              <a:lnSpc>
                <a:spcPct val="114000"/>
              </a:lnSpc>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de-DE" sz="2000">
                <a:solidFill>
                  <a:schemeClr val="bg1"/>
                </a:solidFill>
                <a:latin typeface="Arial" panose="020B0604020202020204" pitchFamily="34" charset="0"/>
                <a:cs typeface="Arial" panose="020B0604020202020204" pitchFamily="34" charset="0"/>
              </a:rPr>
              <a:t>WCs</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de-DE" sz="2000">
                <a:solidFill>
                  <a:schemeClr val="bg1"/>
                </a:solidFill>
                <a:latin typeface="Arial" panose="020B0604020202020204" pitchFamily="34" charset="0"/>
                <a:cs typeface="Arial" panose="020B0604020202020204" pitchFamily="34" charset="0"/>
              </a:rPr>
              <a:t>Besprechen Sie in kleinen Gruppen die Erwartungen an die Schulung</a:t>
            </a:r>
          </a:p>
        </p:txBody>
      </p:sp>
      <p:sp>
        <p:nvSpPr>
          <p:cNvPr id="5" name="Rectangle 4">
            <a:extLst>
              <a:ext uri="{FF2B5EF4-FFF2-40B4-BE49-F238E27FC236}">
                <a16:creationId xmlns:a16="http://schemas.microsoft.com/office/drawing/2014/main" id="{6E048537-81F3-DF2C-6EC5-36F2C82E4439}"/>
              </a:ext>
            </a:extLst>
          </p:cNvPr>
          <p:cNvSpPr/>
          <p:nvPr/>
        </p:nvSpPr>
        <p:spPr>
          <a:xfrm>
            <a:off x="700088" y="1944325"/>
            <a:ext cx="5803349" cy="413896"/>
          </a:xfrm>
          <a:prstGeom prst="rect">
            <a:avLst/>
          </a:prstGeom>
        </p:spPr>
        <p:txBody>
          <a:bodyPr wrap="square">
            <a:spAutoFit/>
          </a:bodyPr>
          <a:lstStyle/>
          <a:p>
            <a:pPr>
              <a:lnSpc>
                <a:spcPct val="114000"/>
              </a:lnSpc>
            </a:pPr>
            <a:r>
              <a:rPr lang="de-DE" sz="2000">
                <a:solidFill>
                  <a:schemeClr val="bg1"/>
                </a:solidFill>
                <a:latin typeface="Arial" panose="020B0604020202020204" pitchFamily="34" charset="0"/>
                <a:cs typeface="Arial" panose="020B0604020202020204" pitchFamily="34" charset="0"/>
              </a:rPr>
              <a:t>Vorstellung der Teilnehmer und Gastreferenten</a:t>
            </a:r>
          </a:p>
        </p:txBody>
      </p:sp>
      <p:pic>
        <p:nvPicPr>
          <p:cNvPr id="7" name="Picture 6">
            <a:extLst>
              <a:ext uri="{FF2B5EF4-FFF2-40B4-BE49-F238E27FC236}">
                <a16:creationId xmlns:a16="http://schemas.microsoft.com/office/drawing/2014/main" id="{D6F296FA-6A41-8EF5-5FC2-58C7A9F4D0DD}"/>
              </a:ext>
            </a:extLst>
          </p:cNvPr>
          <p:cNvPicPr>
            <a:picLocks noChangeAspect="1"/>
          </p:cNvPicPr>
          <p:nvPr/>
        </p:nvPicPr>
        <p:blipFill>
          <a:blip r:embed="rId4"/>
          <a:stretch>
            <a:fillRect/>
          </a:stretch>
        </p:blipFill>
        <p:spPr>
          <a:xfrm>
            <a:off x="6840296" y="1376151"/>
            <a:ext cx="3245109" cy="41848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67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04560" y="2845798"/>
            <a:ext cx="5631680" cy="258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195580" indent="-285750">
              <a:spcBef>
                <a:spcPts val="0"/>
              </a:spcBef>
              <a:spcAft>
                <a:spcPts val="1200"/>
              </a:spcAft>
              <a:buFont typeface="Arial" panose="020B0604020202020204" pitchFamily="34" charset="0"/>
              <a:buChar char="•"/>
              <a:tabLst>
                <a:tab pos="144780" algn="l"/>
              </a:tabLst>
              <a:defRPr/>
            </a:pPr>
            <a:r>
              <a:rPr lang="de-DE" sz="1800">
                <a:solidFill>
                  <a:srgbClr val="002060"/>
                </a:solidFill>
                <a:latin typeface="Arial"/>
                <a:ea typeface="ヒラギノ角ゴ Pro W3"/>
                <a:cs typeface="Arial"/>
              </a:rPr>
              <a:t>Club President/Vice President</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rgbClr val="002060"/>
                </a:solidFill>
                <a:latin typeface="Arial"/>
                <a:ea typeface="ヒラギノ角ゴ Pro W3"/>
                <a:cs typeface="Arial"/>
              </a:rPr>
              <a:t>Club Secretary</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rgbClr val="002060"/>
                </a:solidFill>
                <a:latin typeface="Arial"/>
                <a:ea typeface="ヒラギノ角ゴ Pro W3"/>
                <a:cs typeface="Arial"/>
              </a:rPr>
              <a:t>Club Treasurer</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rgbClr val="002060"/>
                </a:solidFill>
                <a:latin typeface="Arial"/>
                <a:ea typeface="ヒラギノ角ゴ Pro W3"/>
                <a:cs typeface="Arial"/>
              </a:rPr>
              <a:t>Club Membership Chairperson</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rgbClr val="002060"/>
                </a:solidFill>
                <a:latin typeface="Arial"/>
                <a:ea typeface="ヒラギノ角ゴ Pro W3"/>
                <a:cs typeface="Arial"/>
              </a:rPr>
              <a:t>Club Service Chairperson</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rgbClr val="002060"/>
                </a:solidFill>
                <a:latin typeface="Arial"/>
                <a:ea typeface="ヒラギノ角ゴ Pro W3"/>
                <a:cs typeface="Arial"/>
              </a:rPr>
              <a:t>Club Marketing Chairperson-Leitfaden</a:t>
            </a:r>
          </a:p>
        </p:txBody>
      </p:sp>
      <p:sp>
        <p:nvSpPr>
          <p:cNvPr id="21" name="Yellow Bar">
            <a:extLst>
              <a:ext uri="{FF2B5EF4-FFF2-40B4-BE49-F238E27FC236}">
                <a16:creationId xmlns:a16="http://schemas.microsoft.com/office/drawing/2014/main" id="{D07A8B0A-D3D8-9D4E-A499-3A2D7DBFA208}"/>
              </a:ext>
            </a:extLst>
          </p:cNvPr>
          <p:cNvSpPr/>
          <p:nvPr/>
        </p:nvSpPr>
        <p:spPr>
          <a:xfrm>
            <a:off x="1094792" y="217524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897558" y="1389403"/>
            <a:ext cx="5097380" cy="68129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a:solidFill>
                  <a:srgbClr val="00338D"/>
                </a:solidFill>
                <a:latin typeface="Arial"/>
                <a:cs typeface="Arial"/>
              </a:rPr>
              <a:t>Club Officer e-Books</a:t>
            </a:r>
            <a:br>
              <a:rPr lang="de-DE" sz="2400">
                <a:solidFill>
                  <a:srgbClr val="00338D"/>
                </a:solidFill>
                <a:latin typeface="Arial"/>
                <a:cs typeface="Arial"/>
              </a:rPr>
            </a:br>
            <a:endParaRPr lang="de-DE" sz="2400">
              <a:solidFill>
                <a:srgbClr val="00338D"/>
              </a:solidFill>
              <a:latin typeface="Arial"/>
              <a:cs typeface="Arial"/>
            </a:endParaRP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2" name="Picture 1">
            <a:extLst>
              <a:ext uri="{FF2B5EF4-FFF2-40B4-BE49-F238E27FC236}">
                <a16:creationId xmlns:a16="http://schemas.microsoft.com/office/drawing/2014/main" id="{FC6FB479-D06A-2D79-CDA6-153BAF03A3BE}"/>
              </a:ext>
            </a:extLst>
          </p:cNvPr>
          <p:cNvPicPr>
            <a:picLocks noChangeAspect="1"/>
          </p:cNvPicPr>
          <p:nvPr/>
        </p:nvPicPr>
        <p:blipFill>
          <a:blip r:embed="rId4"/>
          <a:stretch>
            <a:fillRect/>
          </a:stretch>
        </p:blipFill>
        <p:spPr>
          <a:xfrm>
            <a:off x="6980478" y="1290523"/>
            <a:ext cx="3886287" cy="5059146"/>
          </a:xfrm>
          <a:prstGeom prst="rect">
            <a:avLst/>
          </a:prstGeom>
          <a:ln w="31750">
            <a:solidFill>
              <a:srgbClr val="002060"/>
            </a:solidFill>
          </a:ln>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182729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8011099"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dirty="0">
                <a:solidFill>
                  <a:srgbClr val="00338D"/>
                </a:solidFill>
              </a:rPr>
              <a:t>Programme zur Verbesserung der Clubqualität</a:t>
            </a:r>
          </a:p>
        </p:txBody>
      </p:sp>
      <p:sp>
        <p:nvSpPr>
          <p:cNvPr id="9" name="Yellow Bar">
            <a:extLst>
              <a:ext uri="{FF2B5EF4-FFF2-40B4-BE49-F238E27FC236}">
                <a16:creationId xmlns:a16="http://schemas.microsoft.com/office/drawing/2014/main" id="{1BACBBE0-BAA1-540A-BAB6-EBE8E480CFA8}"/>
              </a:ext>
            </a:extLst>
          </p:cNvPr>
          <p:cNvSpPr/>
          <p:nvPr/>
        </p:nvSpPr>
        <p:spPr>
          <a:xfrm>
            <a:off x="2826503" y="9699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2" name="TextBox 1">
            <a:extLst>
              <a:ext uri="{FF2B5EF4-FFF2-40B4-BE49-F238E27FC236}">
                <a16:creationId xmlns:a16="http://schemas.microsoft.com/office/drawing/2014/main" id="{505EB4A8-B435-BDAA-25D2-AD5D3CDB859A}"/>
              </a:ext>
            </a:extLst>
          </p:cNvPr>
          <p:cNvSpPr txBox="1"/>
          <p:nvPr/>
        </p:nvSpPr>
        <p:spPr>
          <a:xfrm>
            <a:off x="1089925" y="5742111"/>
            <a:ext cx="2330974" cy="461665"/>
          </a:xfrm>
          <a:prstGeom prst="rect">
            <a:avLst/>
          </a:prstGeom>
          <a:solidFill>
            <a:schemeClr val="accent1"/>
          </a:solidFill>
        </p:spPr>
        <p:txBody>
          <a:bodyPr wrap="square" rtlCol="0">
            <a:spAutoFit/>
          </a:bodyPr>
          <a:lstStyle/>
          <a:p>
            <a:pPr algn="ctr"/>
            <a:r>
              <a:rPr lang="de-DE" sz="2400">
                <a:solidFill>
                  <a:srgbClr val="002060"/>
                </a:solidFill>
                <a:latin typeface="Arial" panose="020B0604020202020204" pitchFamily="34" charset="0"/>
                <a:cs typeface="Arial" panose="020B0604020202020204" pitchFamily="34" charset="0"/>
              </a:rPr>
              <a:t>Der Überblick</a:t>
            </a:r>
          </a:p>
        </p:txBody>
      </p:sp>
      <p:sp>
        <p:nvSpPr>
          <p:cNvPr id="3" name="TextBox 2">
            <a:extLst>
              <a:ext uri="{FF2B5EF4-FFF2-40B4-BE49-F238E27FC236}">
                <a16:creationId xmlns:a16="http://schemas.microsoft.com/office/drawing/2014/main" id="{97E6BE05-2B0C-A447-B7B2-8A86B6666720}"/>
              </a:ext>
            </a:extLst>
          </p:cNvPr>
          <p:cNvSpPr txBox="1"/>
          <p:nvPr/>
        </p:nvSpPr>
        <p:spPr>
          <a:xfrm>
            <a:off x="4890045" y="5742110"/>
            <a:ext cx="2530025" cy="461665"/>
          </a:xfrm>
          <a:prstGeom prst="rect">
            <a:avLst/>
          </a:prstGeom>
          <a:solidFill>
            <a:schemeClr val="accent1"/>
          </a:solidFill>
        </p:spPr>
        <p:txBody>
          <a:bodyPr wrap="square" rtlCol="0">
            <a:spAutoFit/>
          </a:bodyPr>
          <a:lstStyle/>
          <a:p>
            <a:pPr algn="ctr"/>
            <a:r>
              <a:rPr lang="de-DE" sz="2400">
                <a:solidFill>
                  <a:srgbClr val="002060"/>
                </a:solidFill>
                <a:latin typeface="Arial" panose="020B0604020202020204" pitchFamily="34" charset="0"/>
                <a:cs typeface="Arial" panose="020B0604020202020204" pitchFamily="34" charset="0"/>
              </a:rPr>
              <a:t>Der Jahresplan</a:t>
            </a:r>
          </a:p>
        </p:txBody>
      </p:sp>
      <p:sp>
        <p:nvSpPr>
          <p:cNvPr id="4" name="TextBox 3">
            <a:extLst>
              <a:ext uri="{FF2B5EF4-FFF2-40B4-BE49-F238E27FC236}">
                <a16:creationId xmlns:a16="http://schemas.microsoft.com/office/drawing/2014/main" id="{79BE17DC-CD8A-98C5-CD6E-665A4492CC6A}"/>
              </a:ext>
            </a:extLst>
          </p:cNvPr>
          <p:cNvSpPr txBox="1"/>
          <p:nvPr/>
        </p:nvSpPr>
        <p:spPr>
          <a:xfrm>
            <a:off x="8789436" y="5742110"/>
            <a:ext cx="2410107" cy="830997"/>
          </a:xfrm>
          <a:prstGeom prst="rect">
            <a:avLst/>
          </a:prstGeom>
          <a:solidFill>
            <a:schemeClr val="accent1"/>
          </a:solidFill>
        </p:spPr>
        <p:txBody>
          <a:bodyPr wrap="square" rtlCol="0">
            <a:spAutoFit/>
          </a:bodyPr>
          <a:lstStyle/>
          <a:p>
            <a:r>
              <a:rPr lang="de-DE" sz="2400" dirty="0">
                <a:solidFill>
                  <a:srgbClr val="002060"/>
                </a:solidFill>
                <a:latin typeface="Arial" panose="020B0604020202020204" pitchFamily="34" charset="0"/>
                <a:cs typeface="Arial" panose="020B0604020202020204" pitchFamily="34" charset="0"/>
              </a:rPr>
              <a:t>Ausgezeichnete Treffen!</a:t>
            </a:r>
          </a:p>
        </p:txBody>
      </p:sp>
      <p:pic>
        <p:nvPicPr>
          <p:cNvPr id="6" name="Picture 5">
            <a:extLst>
              <a:ext uri="{FF2B5EF4-FFF2-40B4-BE49-F238E27FC236}">
                <a16:creationId xmlns:a16="http://schemas.microsoft.com/office/drawing/2014/main" id="{46DE6E0A-2EAC-7EF2-AD6B-8A43577DE79E}"/>
              </a:ext>
            </a:extLst>
          </p:cNvPr>
          <p:cNvPicPr>
            <a:picLocks noChangeAspect="1"/>
          </p:cNvPicPr>
          <p:nvPr/>
        </p:nvPicPr>
        <p:blipFill>
          <a:blip r:embed="rId3"/>
          <a:stretch>
            <a:fillRect/>
          </a:stretch>
        </p:blipFill>
        <p:spPr>
          <a:xfrm>
            <a:off x="941790" y="2033397"/>
            <a:ext cx="2627244" cy="3435295"/>
          </a:xfrm>
          <a:prstGeom prst="rect">
            <a:avLst/>
          </a:prstGeom>
          <a:ln w="25400">
            <a:solidFill>
              <a:srgbClr val="002060"/>
            </a:solidFill>
          </a:ln>
          <a:effectLst>
            <a:outerShdw blurRad="63500" sx="102000" sy="102000" algn="ctr" rotWithShape="0">
              <a:srgbClr val="0D2240">
                <a:alpha val="40000"/>
              </a:srgbClr>
            </a:outerShdw>
          </a:effectLst>
        </p:spPr>
      </p:pic>
      <p:pic>
        <p:nvPicPr>
          <p:cNvPr id="7" name="Picture 6">
            <a:extLst>
              <a:ext uri="{FF2B5EF4-FFF2-40B4-BE49-F238E27FC236}">
                <a16:creationId xmlns:a16="http://schemas.microsoft.com/office/drawing/2014/main" id="{D2C75F8F-20E8-D483-7D7A-C77C31398296}"/>
              </a:ext>
            </a:extLst>
          </p:cNvPr>
          <p:cNvPicPr>
            <a:picLocks noChangeAspect="1"/>
          </p:cNvPicPr>
          <p:nvPr/>
        </p:nvPicPr>
        <p:blipFill>
          <a:blip r:embed="rId4"/>
          <a:stretch>
            <a:fillRect/>
          </a:stretch>
        </p:blipFill>
        <p:spPr>
          <a:xfrm>
            <a:off x="8653673" y="2033398"/>
            <a:ext cx="2681632" cy="3435294"/>
          </a:xfrm>
          <a:prstGeom prst="rect">
            <a:avLst/>
          </a:prstGeom>
          <a:ln w="25400">
            <a:solidFill>
              <a:srgbClr val="002060"/>
            </a:solidFill>
          </a:ln>
          <a:effectLst>
            <a:outerShdw blurRad="63500" sx="102000" sy="102000" algn="ctr" rotWithShape="0">
              <a:srgbClr val="0D2240">
                <a:alpha val="40000"/>
              </a:srgbClr>
            </a:outerShdw>
          </a:effectLst>
        </p:spPr>
      </p:pic>
      <p:pic>
        <p:nvPicPr>
          <p:cNvPr id="12" name="Picture 11">
            <a:extLst>
              <a:ext uri="{FF2B5EF4-FFF2-40B4-BE49-F238E27FC236}">
                <a16:creationId xmlns:a16="http://schemas.microsoft.com/office/drawing/2014/main" id="{43AC039D-B0C5-7E31-4DBC-15DB9E2F6A0C}"/>
              </a:ext>
            </a:extLst>
          </p:cNvPr>
          <p:cNvPicPr>
            <a:picLocks noChangeAspect="1"/>
          </p:cNvPicPr>
          <p:nvPr/>
        </p:nvPicPr>
        <p:blipFill>
          <a:blip r:embed="rId5"/>
          <a:stretch>
            <a:fillRect/>
          </a:stretch>
        </p:blipFill>
        <p:spPr>
          <a:xfrm>
            <a:off x="4803888" y="2005053"/>
            <a:ext cx="2702337" cy="3491981"/>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de-DE" sz="1800">
                <a:solidFill>
                  <a:schemeClr val="bg1"/>
                </a:solidFill>
                <a:latin typeface="Arial"/>
                <a:ea typeface="ヒラギノ角ゴ Pro W3"/>
                <a:cs typeface="Arial"/>
              </a:rPr>
              <a:t>Die Kriterien sind auf die folgende Bereiche ausgerichtet: </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chemeClr val="bg1"/>
                </a:solidFill>
                <a:latin typeface="Arial"/>
                <a:ea typeface="ヒラギノ角ゴ Pro W3"/>
                <a:cs typeface="Arial"/>
              </a:rPr>
              <a:t>Mitgliedschaft</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chemeClr val="bg1"/>
                </a:solidFill>
                <a:latin typeface="Arial"/>
                <a:ea typeface="ヒラギノ角ゴ Pro W3"/>
                <a:cs typeface="Arial"/>
              </a:rPr>
              <a:t>Hilfsdienst</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chemeClr val="bg1"/>
                </a:solidFill>
                <a:latin typeface="Arial"/>
                <a:ea typeface="ヒラギノ角ゴ Pro W3"/>
                <a:cs typeface="Arial"/>
              </a:rPr>
              <a:t>Leadership &amp; Organisatorische Exzellenz</a:t>
            </a:r>
          </a:p>
          <a:p>
            <a:pPr marL="285750" marR="195580" indent="-285750">
              <a:spcBef>
                <a:spcPts val="0"/>
              </a:spcBef>
              <a:spcAft>
                <a:spcPts val="1200"/>
              </a:spcAft>
              <a:buFont typeface="Arial" panose="020B0604020202020204" pitchFamily="34" charset="0"/>
              <a:buChar char="•"/>
              <a:tabLst>
                <a:tab pos="144780" algn="l"/>
              </a:tabLst>
              <a:defRPr/>
            </a:pPr>
            <a:r>
              <a:rPr lang="de-DE" sz="1800">
                <a:solidFill>
                  <a:schemeClr val="bg1"/>
                </a:solidFill>
                <a:latin typeface="Arial"/>
                <a:ea typeface="ヒラギノ角ゴ Pro W3"/>
                <a:cs typeface="Arial"/>
              </a:rPr>
              <a:t>Marketing </a:t>
            </a:r>
          </a:p>
        </p:txBody>
      </p:sp>
      <p:sp>
        <p:nvSpPr>
          <p:cNvPr id="9" name="Yellow Bar">
            <a:extLst>
              <a:ext uri="{FF2B5EF4-FFF2-40B4-BE49-F238E27FC236}">
                <a16:creationId xmlns:a16="http://schemas.microsoft.com/office/drawing/2014/main" id="{ADACD617-68A2-58B4-2D26-9BF6C5324D43}"/>
              </a:ext>
            </a:extLst>
          </p:cNvPr>
          <p:cNvSpPr/>
          <p:nvPr/>
        </p:nvSpPr>
        <p:spPr>
          <a:xfrm>
            <a:off x="687355" y="157778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sz="2800" dirty="0">
                <a:solidFill>
                  <a:schemeClr val="bg1"/>
                </a:solidFill>
                <a:latin typeface="Arial"/>
                <a:cs typeface="Arial"/>
              </a:rPr>
              <a:t>Club-Excellence-Auszeichnung</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466208" y="1372424"/>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sz="2800" b="0" i="1">
                <a:solidFill>
                  <a:schemeClr val="bg1"/>
                </a:solidFill>
                <a:latin typeface="Arial"/>
                <a:cs typeface="Arial"/>
              </a:rPr>
              <a:t>Ihr Strategieplan zum Cluberfolg</a:t>
            </a:r>
          </a:p>
        </p:txBody>
      </p:sp>
      <p:sp>
        <p:nvSpPr>
          <p:cNvPr id="8" name="TextBox 7">
            <a:extLst>
              <a:ext uri="{FF2B5EF4-FFF2-40B4-BE49-F238E27FC236}">
                <a16:creationId xmlns:a16="http://schemas.microsoft.com/office/drawing/2014/main" id="{F6DD0E7E-2C8B-45B2-607F-F0D9DC4C35F6}"/>
              </a:ext>
            </a:extLst>
          </p:cNvPr>
          <p:cNvSpPr txBox="1"/>
          <p:nvPr/>
        </p:nvSpPr>
        <p:spPr>
          <a:xfrm>
            <a:off x="1947781" y="6041625"/>
            <a:ext cx="8294913" cy="369332"/>
          </a:xfrm>
          <a:prstGeom prst="rect">
            <a:avLst/>
          </a:prstGeom>
          <a:noFill/>
        </p:spPr>
        <p:txBody>
          <a:bodyPr wrap="square">
            <a:spAutoFit/>
          </a:bodyPr>
          <a:lstStyle/>
          <a:p>
            <a:r>
              <a:rPr lang="de-DE" dirty="0">
                <a:solidFill>
                  <a:schemeClr val="accent1"/>
                </a:solidFill>
                <a:latin typeface="Arial" panose="020B0604020202020204" pitchFamily="34" charset="0"/>
                <a:cs typeface="Arial" panose="020B0604020202020204" pitchFamily="34" charset="0"/>
              </a:rPr>
              <a:t>Diese Auszeichnung kann man jedes Jahr erhalten – ein großes Ziel, das sich jeder Club setzen sollte!</a:t>
            </a:r>
          </a:p>
        </p:txBody>
      </p:sp>
    </p:spTree>
    <p:extLst>
      <p:ext uri="{BB962C8B-B14F-4D97-AF65-F5344CB8AC3E}">
        <p14:creationId xmlns:p14="http://schemas.microsoft.com/office/powerpoint/2010/main" val="155669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8011099"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3600" dirty="0">
                <a:solidFill>
                  <a:srgbClr val="00338D"/>
                </a:solidFill>
              </a:rPr>
              <a:t>Neumitglieder und Gründungsfeier</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419B4EE1-F30C-AAB1-C09B-81A904644AD7}"/>
              </a:ext>
            </a:extLst>
          </p:cNvPr>
          <p:cNvPicPr>
            <a:picLocks noChangeAspect="1"/>
          </p:cNvPicPr>
          <p:nvPr/>
        </p:nvPicPr>
        <p:blipFill>
          <a:blip r:embed="rId3"/>
          <a:stretch>
            <a:fillRect/>
          </a:stretch>
        </p:blipFill>
        <p:spPr>
          <a:xfrm>
            <a:off x="1421937" y="1925503"/>
            <a:ext cx="3356264" cy="4343399"/>
          </a:xfrm>
          <a:prstGeom prst="rect">
            <a:avLst/>
          </a:prstGeom>
          <a:effectLst>
            <a:outerShdw blurRad="63500" sx="102000" sy="102000" algn="ctr" rotWithShape="0">
              <a:srgbClr val="0D2240">
                <a:alpha val="40000"/>
              </a:srgbClr>
            </a:outerShdw>
          </a:effectLst>
        </p:spPr>
      </p:pic>
      <p:pic>
        <p:nvPicPr>
          <p:cNvPr id="4" name="Picture 3">
            <a:extLst>
              <a:ext uri="{FF2B5EF4-FFF2-40B4-BE49-F238E27FC236}">
                <a16:creationId xmlns:a16="http://schemas.microsoft.com/office/drawing/2014/main" id="{6C9B643A-261C-EEE4-CB6E-1F66CED07E2C}"/>
              </a:ext>
            </a:extLst>
          </p:cNvPr>
          <p:cNvPicPr>
            <a:picLocks noChangeAspect="1"/>
          </p:cNvPicPr>
          <p:nvPr/>
        </p:nvPicPr>
        <p:blipFill>
          <a:blip r:embed="rId4"/>
          <a:stretch>
            <a:fillRect/>
          </a:stretch>
        </p:blipFill>
        <p:spPr>
          <a:xfrm>
            <a:off x="6937507" y="1919722"/>
            <a:ext cx="3356264" cy="43491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381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494195" y="1227694"/>
            <a:ext cx="3406764" cy="109628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latin typeface="Arial" panose="020B0604020202020204" pitchFamily="34" charset="0"/>
                <a:cs typeface="Arial" panose="020B0604020202020204" pitchFamily="34" charset="0"/>
              </a:rPr>
              <a:t>Ressourcen für </a:t>
            </a:r>
          </a:p>
          <a:p>
            <a:r>
              <a:rPr lang="de-DE" sz="3200">
                <a:solidFill>
                  <a:srgbClr val="00338D"/>
                </a:solidFill>
                <a:latin typeface="Arial" panose="020B0604020202020204" pitchFamily="34" charset="0"/>
                <a:cs typeface="Arial" panose="020B0604020202020204" pitchFamily="34" charset="0"/>
              </a:rPr>
              <a:t>Clubabläufe</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4 – Seite 11</a:t>
            </a:r>
          </a:p>
        </p:txBody>
      </p:sp>
      <p:sp>
        <p:nvSpPr>
          <p:cNvPr id="5" name="TextBox 4">
            <a:extLst>
              <a:ext uri="{FF2B5EF4-FFF2-40B4-BE49-F238E27FC236}">
                <a16:creationId xmlns:a16="http://schemas.microsoft.com/office/drawing/2014/main" id="{D01CCFE0-DBDC-892D-5696-39053078EB62}"/>
              </a:ext>
            </a:extLst>
          </p:cNvPr>
          <p:cNvSpPr txBox="1"/>
          <p:nvPr/>
        </p:nvSpPr>
        <p:spPr>
          <a:xfrm>
            <a:off x="477153" y="2202139"/>
            <a:ext cx="3372531" cy="2677656"/>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Bestimmen Sie den Wert der Webseite mit den Clubmanagement-Ressourcen im Ressourcenzentrum</a:t>
            </a:r>
          </a:p>
        </p:txBody>
      </p:sp>
      <p:sp>
        <p:nvSpPr>
          <p:cNvPr id="10" name="TextBox 9">
            <a:extLst>
              <a:ext uri="{FF2B5EF4-FFF2-40B4-BE49-F238E27FC236}">
                <a16:creationId xmlns:a16="http://schemas.microsoft.com/office/drawing/2014/main" id="{96692448-EDE6-ACFF-ABD2-56AD0136F961}"/>
              </a:ext>
            </a:extLst>
          </p:cNvPr>
          <p:cNvSpPr txBox="1"/>
          <p:nvPr/>
        </p:nvSpPr>
        <p:spPr>
          <a:xfrm>
            <a:off x="6202965" y="2911132"/>
            <a:ext cx="4639207" cy="1705587"/>
          </a:xfrm>
          <a:prstGeom prst="rect">
            <a:avLst/>
          </a:prstGeom>
          <a:noFill/>
        </p:spPr>
        <p:txBody>
          <a:bodyPr wrap="square" rtlCol="0">
            <a:spAutoFit/>
          </a:bodyPr>
          <a:lstStyle/>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de-DE">
                <a:solidFill>
                  <a:srgbClr val="002060"/>
                </a:solidFill>
                <a:latin typeface="Arial" panose="020B0604020202020204" pitchFamily="34" charset="0"/>
                <a:cs typeface="Arial" panose="020B0604020202020204" pitchFamily="34" charset="0"/>
              </a:rPr>
              <a:t>Was waren Ihrer Auffassung nach die bedeutendsten drei Punkte, die zur Förderung herausragender Leistung bei der Verwaltung von Clubs nützlich sind?</a:t>
            </a:r>
          </a:p>
          <a:p>
            <a:pPr>
              <a:spcAft>
                <a:spcPts val="600"/>
              </a:spcAft>
            </a:pPr>
            <a:endParaRPr lang="en-US" altLang="en-US" sz="2000" dirty="0">
              <a:solidFill>
                <a:srgbClr val="54565A"/>
              </a:solidFill>
              <a:latin typeface="HelveticaNeueLT Std"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22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4865647" y="876086"/>
            <a:ext cx="2743200"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de-DE" sz="3600">
                <a:solidFill>
                  <a:schemeClr val="bg1"/>
                </a:solidFill>
                <a:latin typeface="Arial" panose="020B0604020202020204" pitchFamily="34" charset="0"/>
                <a:ea typeface="+mn-ea"/>
                <a:cs typeface="Arial" panose="020B0604020202020204" pitchFamily="34" charset="0"/>
              </a:rPr>
              <a:t>Lions-Portal</a:t>
            </a: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1356294" y="1736814"/>
            <a:ext cx="9713166" cy="47900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de-DE" sz="2000" b="1" i="1">
                <a:solidFill>
                  <a:srgbClr val="EBB700"/>
                </a:solidFill>
                <a:latin typeface="Arial" panose="020B0604020202020204" pitchFamily="34" charset="0"/>
                <a:ea typeface="+mn-ea"/>
                <a:cs typeface="Arial" panose="020B0604020202020204" pitchFamily="34" charset="0"/>
              </a:rPr>
              <a:t>Das Lions-Portal ist der Ort für Club Officers, um ihre Clubs effizient zu verwalten</a:t>
            </a:r>
          </a:p>
        </p:txBody>
      </p:sp>
      <p:sp>
        <p:nvSpPr>
          <p:cNvPr id="5" name="Freeform 14">
            <a:extLst>
              <a:ext uri="{FF2B5EF4-FFF2-40B4-BE49-F238E27FC236}">
                <a16:creationId xmlns:a16="http://schemas.microsoft.com/office/drawing/2014/main" id="{0A1276FE-65AB-16B4-71BE-5F35CA61940A}"/>
              </a:ext>
            </a:extLst>
          </p:cNvPr>
          <p:cNvSpPr/>
          <p:nvPr/>
        </p:nvSpPr>
        <p:spPr>
          <a:xfrm>
            <a:off x="1164488"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de-DE" sz="2000" b="1">
                <a:solidFill>
                  <a:srgbClr val="002060"/>
                </a:solidFill>
                <a:latin typeface="Arial" panose="020B0604020202020204" pitchFamily="34" charset="0"/>
                <a:cs typeface="Arial" panose="020B0604020202020204" pitchFamily="34" charset="0"/>
              </a:rPr>
              <a:t>Verwaltung von Clubmitgliedschaftsverzeichnis-Änderungen; Neuaufnahmen, Austritte, Überweisungen</a:t>
            </a:r>
          </a:p>
        </p:txBody>
      </p:sp>
      <p:sp>
        <p:nvSpPr>
          <p:cNvPr id="8" name="Freeform 15">
            <a:extLst>
              <a:ext uri="{FF2B5EF4-FFF2-40B4-BE49-F238E27FC236}">
                <a16:creationId xmlns:a16="http://schemas.microsoft.com/office/drawing/2014/main" id="{4254C19B-3509-D770-C874-948FDB1AC2EA}"/>
              </a:ext>
            </a:extLst>
          </p:cNvPr>
          <p:cNvSpPr/>
          <p:nvPr/>
        </p:nvSpPr>
        <p:spPr>
          <a:xfrm>
            <a:off x="4653525"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de-DE" sz="2000" b="1">
                <a:solidFill>
                  <a:srgbClr val="002060"/>
                </a:solidFill>
                <a:latin typeface="Arial" panose="020B0604020202020204" pitchFamily="34" charset="0"/>
                <a:cs typeface="Arial" panose="020B0604020202020204" pitchFamily="34" charset="0"/>
              </a:rPr>
              <a:t>Problemlose Aktualisierung von Mitgliederkontaktinformationen </a:t>
            </a:r>
          </a:p>
        </p:txBody>
      </p:sp>
      <p:sp>
        <p:nvSpPr>
          <p:cNvPr id="11" name="Freeform 16">
            <a:extLst>
              <a:ext uri="{FF2B5EF4-FFF2-40B4-BE49-F238E27FC236}">
                <a16:creationId xmlns:a16="http://schemas.microsoft.com/office/drawing/2014/main" id="{52E254F3-A54A-E2E0-5D68-DDCE7CB22634}"/>
              </a:ext>
            </a:extLst>
          </p:cNvPr>
          <p:cNvSpPr/>
          <p:nvPr/>
        </p:nvSpPr>
        <p:spPr>
          <a:xfrm>
            <a:off x="8142562" y="4711126"/>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de-DE" sz="2000" b="1">
                <a:solidFill>
                  <a:srgbClr val="002060"/>
                </a:solidFill>
                <a:latin typeface="Arial" panose="020B0604020202020204" pitchFamily="34" charset="0"/>
                <a:cs typeface="Arial" panose="020B0604020202020204" pitchFamily="34" charset="0"/>
              </a:rPr>
              <a:t>Meldung von </a:t>
            </a:r>
          </a:p>
          <a:p>
            <a:pPr algn="ctr"/>
            <a:r>
              <a:rPr lang="de-DE" sz="2000" b="1">
                <a:solidFill>
                  <a:srgbClr val="002060"/>
                </a:solidFill>
                <a:latin typeface="Arial" panose="020B0604020202020204" pitchFamily="34" charset="0"/>
                <a:cs typeface="Arial" panose="020B0604020202020204" pitchFamily="34" charset="0"/>
              </a:rPr>
              <a:t>Hilfsdiensten über das Lions-Portal</a:t>
            </a:r>
          </a:p>
        </p:txBody>
      </p:sp>
      <p:sp>
        <p:nvSpPr>
          <p:cNvPr id="12" name="Freeform 17">
            <a:extLst>
              <a:ext uri="{FF2B5EF4-FFF2-40B4-BE49-F238E27FC236}">
                <a16:creationId xmlns:a16="http://schemas.microsoft.com/office/drawing/2014/main" id="{73F3AC1D-716F-AD69-8E93-09C886EE899C}"/>
              </a:ext>
            </a:extLst>
          </p:cNvPr>
          <p:cNvSpPr/>
          <p:nvPr/>
        </p:nvSpPr>
        <p:spPr>
          <a:xfrm>
            <a:off x="8142562"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de-DE" sz="2000" b="1">
                <a:solidFill>
                  <a:srgbClr val="002060"/>
                </a:solidFill>
                <a:latin typeface="Arial" panose="020B0604020202020204" pitchFamily="34" charset="0"/>
                <a:cs typeface="Arial" panose="020B0604020202020204" pitchFamily="34" charset="0"/>
              </a:rPr>
              <a:t>Erstellung von Mailing-Listen für Mitteilungen und Ausstellung der Mitgliedergebührenrechnung</a:t>
            </a:r>
          </a:p>
        </p:txBody>
      </p:sp>
      <p:sp>
        <p:nvSpPr>
          <p:cNvPr id="32" name="Freeform 18">
            <a:extLst>
              <a:ext uri="{FF2B5EF4-FFF2-40B4-BE49-F238E27FC236}">
                <a16:creationId xmlns:a16="http://schemas.microsoft.com/office/drawing/2014/main" id="{4CFC9602-63D6-EA2F-1BA2-3DC432B1F72A}"/>
              </a:ext>
            </a:extLst>
          </p:cNvPr>
          <p:cNvSpPr/>
          <p:nvPr/>
        </p:nvSpPr>
        <p:spPr>
          <a:xfrm>
            <a:off x="1164488"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de-DE" sz="2000" b="1">
                <a:solidFill>
                  <a:srgbClr val="002060"/>
                </a:solidFill>
                <a:latin typeface="Arial" panose="020B0604020202020204" pitchFamily="34" charset="0"/>
                <a:cs typeface="Arial" panose="020B0604020202020204" pitchFamily="34" charset="0"/>
              </a:rPr>
              <a:t>Ausdruck der Clubmitgliedschaftsverzeichnisse </a:t>
            </a:r>
          </a:p>
        </p:txBody>
      </p:sp>
      <p:sp>
        <p:nvSpPr>
          <p:cNvPr id="33" name="Freeform 19">
            <a:extLst>
              <a:ext uri="{FF2B5EF4-FFF2-40B4-BE49-F238E27FC236}">
                <a16:creationId xmlns:a16="http://schemas.microsoft.com/office/drawing/2014/main" id="{EF8AA4B7-D0CC-329F-F386-57534586254D}"/>
              </a:ext>
            </a:extLst>
          </p:cNvPr>
          <p:cNvSpPr/>
          <p:nvPr/>
        </p:nvSpPr>
        <p:spPr>
          <a:xfrm>
            <a:off x="4653525"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de-DE" sz="2000" b="1">
                <a:solidFill>
                  <a:srgbClr val="002060"/>
                </a:solidFill>
                <a:latin typeface="Arial" panose="020B0604020202020204" pitchFamily="34" charset="0"/>
                <a:cs typeface="Arial" panose="020B0604020202020204" pitchFamily="34" charset="0"/>
              </a:rPr>
              <a:t>Anzeige und </a:t>
            </a:r>
          </a:p>
          <a:p>
            <a:pPr algn="ctr"/>
            <a:r>
              <a:rPr lang="de-DE" sz="2000" b="1">
                <a:solidFill>
                  <a:srgbClr val="002060"/>
                </a:solidFill>
                <a:latin typeface="Arial" panose="020B0604020202020204" pitchFamily="34" charset="0"/>
                <a:cs typeface="Arial" panose="020B0604020202020204" pitchFamily="34" charset="0"/>
              </a:rPr>
              <a:t>Begleichung von Clubsalden</a:t>
            </a:r>
          </a:p>
        </p:txBody>
      </p:sp>
    </p:spTree>
    <p:extLst>
      <p:ext uri="{BB962C8B-B14F-4D97-AF65-F5344CB8AC3E}">
        <p14:creationId xmlns:p14="http://schemas.microsoft.com/office/powerpoint/2010/main" val="760762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2" y="10159"/>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65314"/>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821617" y="1497742"/>
            <a:ext cx="2619338" cy="55445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latin typeface="Arial" panose="020B0604020202020204" pitchFamily="34" charset="0"/>
                <a:cs typeface="Arial" panose="020B0604020202020204" pitchFamily="34" charset="0"/>
              </a:rPr>
              <a:t>Lions-Portal</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5 – Seite 12</a:t>
            </a:r>
          </a:p>
        </p:txBody>
      </p:sp>
      <p:sp>
        <p:nvSpPr>
          <p:cNvPr id="5" name="TextBox 4">
            <a:extLst>
              <a:ext uri="{FF2B5EF4-FFF2-40B4-BE49-F238E27FC236}">
                <a16:creationId xmlns:a16="http://schemas.microsoft.com/office/drawing/2014/main" id="{D01CCFE0-DBDC-892D-5696-39053078EB62}"/>
              </a:ext>
            </a:extLst>
          </p:cNvPr>
          <p:cNvSpPr txBox="1"/>
          <p:nvPr/>
        </p:nvSpPr>
        <p:spPr>
          <a:xfrm>
            <a:off x="477153" y="2202139"/>
            <a:ext cx="3372531" cy="954107"/>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Machen Sie sich mit dem Lions-Portal vertraut</a:t>
            </a:r>
          </a:p>
        </p:txBody>
      </p:sp>
      <p:sp>
        <p:nvSpPr>
          <p:cNvPr id="8" name="TextBox 7">
            <a:extLst>
              <a:ext uri="{FF2B5EF4-FFF2-40B4-BE49-F238E27FC236}">
                <a16:creationId xmlns:a16="http://schemas.microsoft.com/office/drawing/2014/main" id="{4D96BCE7-1E91-0568-6772-32392167FA59}"/>
              </a:ext>
            </a:extLst>
          </p:cNvPr>
          <p:cNvSpPr txBox="1"/>
          <p:nvPr/>
        </p:nvSpPr>
        <p:spPr>
          <a:xfrm>
            <a:off x="5754687" y="2752532"/>
            <a:ext cx="5057057" cy="2862322"/>
          </a:xfrm>
          <a:prstGeom prst="rect">
            <a:avLst/>
          </a:prstGeom>
          <a:noFill/>
          <a:ln w="12700">
            <a:solidFill>
              <a:srgbClr val="00338D"/>
            </a:solidFill>
          </a:ln>
        </p:spPr>
        <p:txBody>
          <a:bodyPr wrap="square" rtlCol="0">
            <a:spAutoFit/>
          </a:bodyPr>
          <a:lstStyle/>
          <a:p>
            <a:pPr lvl="0"/>
            <a:r>
              <a:rPr lang="de-DE" b="1" i="1" dirty="0">
                <a:latin typeface="Arial" panose="020B0604020202020204" pitchFamily="34" charset="0"/>
                <a:cs typeface="Arial" panose="020B0604020202020204" pitchFamily="34" charset="0"/>
              </a:rPr>
              <a:t>Sehen Sie sich die häufig gestellten Fragen nochmals an</a:t>
            </a:r>
          </a:p>
          <a:p>
            <a:pPr lvl="0"/>
            <a:endParaRPr lang="de-DE"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5"/>
            </a:endParaRPr>
          </a:p>
          <a:p>
            <a:pPr lvl="0"/>
            <a:r>
              <a:rPr lang="de-DE"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5"/>
              </a:rPr>
              <a:t>Anmeldung</a:t>
            </a:r>
          </a:p>
          <a:p>
            <a:pPr lvl="0"/>
            <a:endParaRPr lang="en-US" dirty="0">
              <a:solidFill>
                <a:schemeClr val="accent6">
                  <a:lumMod val="75000"/>
                  <a:lumOff val="25000"/>
                </a:schemeClr>
              </a:solidFill>
              <a:latin typeface="Arial" panose="020B0604020202020204" pitchFamily="34" charset="0"/>
              <a:cs typeface="Arial" panose="020B0604020202020204" pitchFamily="34" charset="0"/>
            </a:endParaRPr>
          </a:p>
          <a:p>
            <a:pPr lvl="0"/>
            <a:r>
              <a:rPr lang="de-DE"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6"/>
              </a:rPr>
              <a:t>Verwalten Ihrer Clubamtsträger/innen</a:t>
            </a:r>
          </a:p>
          <a:p>
            <a:pPr lvl="0"/>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r>
              <a:rPr lang="de-DE"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7"/>
              </a:rPr>
              <a:t>Verwalten Ihres Clubverzeichnisses</a:t>
            </a:r>
          </a:p>
          <a:p>
            <a:pPr lvl="0"/>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r>
              <a:rPr lang="de-DE"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8"/>
              </a:rPr>
              <a:t>Verwalten Ihrer Clubfinanzen</a:t>
            </a:r>
          </a:p>
        </p:txBody>
      </p:sp>
    </p:spTree>
    <p:extLst>
      <p:ext uri="{BB962C8B-B14F-4D97-AF65-F5344CB8AC3E}">
        <p14:creationId xmlns:p14="http://schemas.microsoft.com/office/powerpoint/2010/main" val="17282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Abschnitt III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Entwickeln Sie ein Club Officer-Mentorenteam</a:t>
            </a:r>
          </a:p>
        </p:txBody>
      </p:sp>
    </p:spTree>
    <p:extLst>
      <p:ext uri="{BB962C8B-B14F-4D97-AF65-F5344CB8AC3E}">
        <p14:creationId xmlns:p14="http://schemas.microsoft.com/office/powerpoint/2010/main" val="409843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3" name="Body Copy">
            <a:extLst>
              <a:ext uri="{FF2B5EF4-FFF2-40B4-BE49-F238E27FC236}">
                <a16:creationId xmlns:a16="http://schemas.microsoft.com/office/drawing/2014/main" id="{B266A953-DE7C-FBAD-0B24-3826BD2B921C}"/>
              </a:ext>
            </a:extLst>
          </p:cNvPr>
          <p:cNvSpPr txBox="1">
            <a:spLocks/>
          </p:cNvSpPr>
          <p:nvPr/>
        </p:nvSpPr>
        <p:spPr>
          <a:xfrm>
            <a:off x="2295330" y="2473770"/>
            <a:ext cx="8434874" cy="324180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400" i="1">
                <a:solidFill>
                  <a:schemeClr val="bg1"/>
                </a:solidFill>
              </a:rPr>
              <a:t>Ausweitung der Unterstützung für den Club durch die Einrichtung</a:t>
            </a:r>
          </a:p>
          <a:p>
            <a:pPr algn="ctr"/>
            <a:endParaRPr lang="en-US" sz="2400" i="1" kern="0" dirty="0">
              <a:solidFill>
                <a:schemeClr val="bg1"/>
              </a:solidFill>
            </a:endParaRPr>
          </a:p>
          <a:p>
            <a:pPr algn="ctr"/>
            <a:r>
              <a:rPr lang="de-DE" sz="2400" i="1">
                <a:solidFill>
                  <a:schemeClr val="bg1"/>
                </a:solidFill>
              </a:rPr>
              <a:t>eines Club Officer Mentor Teams</a:t>
            </a:r>
          </a:p>
          <a:p>
            <a:pPr algn="ctr"/>
            <a:endParaRPr lang="en-US" sz="2400" i="1" kern="0" dirty="0">
              <a:solidFill>
                <a:schemeClr val="bg1"/>
              </a:solidFill>
            </a:endParaRPr>
          </a:p>
          <a:p>
            <a:pPr algn="ctr"/>
            <a:r>
              <a:rPr lang="de-DE" sz="2400" i="1">
                <a:solidFill>
                  <a:schemeClr val="bg1"/>
                </a:solidFill>
              </a:rPr>
              <a:t>um sicherzustellen, dass der Club die notwendige Unterstützung und Beratung erhält, um</a:t>
            </a:r>
          </a:p>
          <a:p>
            <a:pPr algn="ctr"/>
            <a:endParaRPr lang="en-US" sz="2400" i="1" kern="0" dirty="0">
              <a:solidFill>
                <a:schemeClr val="bg1"/>
              </a:solidFill>
            </a:endParaRPr>
          </a:p>
          <a:p>
            <a:pPr algn="ctr"/>
            <a:r>
              <a:rPr lang="de-DE" sz="2400" i="1">
                <a:solidFill>
                  <a:schemeClr val="bg1"/>
                </a:solidFill>
              </a:rPr>
              <a:t>erfolgreich zu sein</a:t>
            </a:r>
          </a:p>
        </p:txBody>
      </p:sp>
      <p:sp>
        <p:nvSpPr>
          <p:cNvPr id="4" name="Yellow Bar">
            <a:extLst>
              <a:ext uri="{FF2B5EF4-FFF2-40B4-BE49-F238E27FC236}">
                <a16:creationId xmlns:a16="http://schemas.microsoft.com/office/drawing/2014/main" id="{A93B2AD9-FE85-3CA3-8624-54E393DB4592}"/>
              </a:ext>
            </a:extLst>
          </p:cNvPr>
          <p:cNvSpPr/>
          <p:nvPr/>
        </p:nvSpPr>
        <p:spPr>
          <a:xfrm>
            <a:off x="1087693" y="127012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763237"/>
            <a:ext cx="8816531" cy="602665"/>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dirty="0">
                <a:solidFill>
                  <a:schemeClr val="bg1"/>
                </a:solidFill>
                <a:latin typeface="Arial" panose="020B0604020202020204" pitchFamily="34" charset="0"/>
                <a:cs typeface="Arial" panose="020B0604020202020204" pitchFamily="34" charset="0"/>
              </a:rPr>
              <a:t>Abschnitt III: Entwickeln Sie ein Club Officer-</a:t>
            </a:r>
            <a:r>
              <a:rPr lang="de-DE" sz="2400" dirty="0" err="1">
                <a:solidFill>
                  <a:schemeClr val="bg1"/>
                </a:solidFill>
                <a:latin typeface="Arial" panose="020B0604020202020204" pitchFamily="34" charset="0"/>
                <a:cs typeface="Arial" panose="020B0604020202020204" pitchFamily="34" charset="0"/>
              </a:rPr>
              <a:t>Mentorenteam</a:t>
            </a:r>
            <a:endParaRPr lang="de-DE" sz="24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89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6727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12704" y="121673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39492" y="543773"/>
            <a:ext cx="9264400" cy="699249"/>
          </a:xfrm>
          <a:prstGeom prst="rect">
            <a:avLst/>
          </a:prstGeom>
        </p:spPr>
        <p:txBody>
          <a:bodyPr>
            <a:normAutofit fontScale="850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latin typeface="Arial" panose="020B0604020202020204" pitchFamily="34" charset="0"/>
                <a:cs typeface="Arial" panose="020B0604020202020204" pitchFamily="34" charset="0"/>
              </a:rPr>
              <a:t>Abschnitt III: Entwickeln Sie ein Club Officer-</a:t>
            </a:r>
            <a:r>
              <a:rPr lang="de-DE" sz="3200" dirty="0" err="1">
                <a:solidFill>
                  <a:srgbClr val="00338D"/>
                </a:solidFill>
                <a:latin typeface="Arial" panose="020B0604020202020204" pitchFamily="34" charset="0"/>
                <a:cs typeface="Arial" panose="020B0604020202020204" pitchFamily="34" charset="0"/>
              </a:rPr>
              <a:t>Mentorenteam</a:t>
            </a:r>
            <a:endParaRPr lang="de-DE" sz="3200" dirty="0">
              <a:solidFill>
                <a:srgbClr val="00338D"/>
              </a:solidFill>
              <a:latin typeface="Arial" panose="020B0604020202020204" pitchFamily="34" charset="0"/>
              <a:cs typeface="Arial" panose="020B0604020202020204" pitchFamily="34" charset="0"/>
            </a:endParaRP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29</a:t>
            </a:fld>
            <a:endParaRPr lang="en-US" sz="1000">
              <a:solidFill>
                <a:srgbClr val="00338D"/>
              </a:solidFill>
            </a:endParaRPr>
          </a:p>
        </p:txBody>
      </p:sp>
      <p:pic>
        <p:nvPicPr>
          <p:cNvPr id="9" name="Picture 8">
            <a:extLst>
              <a:ext uri="{FF2B5EF4-FFF2-40B4-BE49-F238E27FC236}">
                <a16:creationId xmlns:a16="http://schemas.microsoft.com/office/drawing/2014/main" id="{4F27322B-0798-582A-5A94-A396405F0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264019"/>
            <a:ext cx="2592235" cy="543283"/>
          </a:xfrm>
          <a:prstGeom prst="rect">
            <a:avLst/>
          </a:prstGeom>
        </p:spPr>
      </p:pic>
      <p:grpSp>
        <p:nvGrpSpPr>
          <p:cNvPr id="3" name="Group 2">
            <a:extLst>
              <a:ext uri="{FF2B5EF4-FFF2-40B4-BE49-F238E27FC236}">
                <a16:creationId xmlns:a16="http://schemas.microsoft.com/office/drawing/2014/main" id="{A525AF9B-91D2-A90C-2C88-61EE48116F6C}"/>
              </a:ext>
            </a:extLst>
          </p:cNvPr>
          <p:cNvGrpSpPr/>
          <p:nvPr/>
        </p:nvGrpSpPr>
        <p:grpSpPr>
          <a:xfrm>
            <a:off x="527722" y="1643416"/>
            <a:ext cx="11470154" cy="4313149"/>
            <a:chOff x="611697" y="2005240"/>
            <a:chExt cx="11470154" cy="4313149"/>
          </a:xfrm>
        </p:grpSpPr>
        <p:sp>
          <p:nvSpPr>
            <p:cNvPr id="20" name="Content Placeholder 5">
              <a:extLst>
                <a:ext uri="{FF2B5EF4-FFF2-40B4-BE49-F238E27FC236}">
                  <a16:creationId xmlns:a16="http://schemas.microsoft.com/office/drawing/2014/main" id="{952F3C59-2FD9-1828-F73F-FD8B34168DB3}"/>
                </a:ext>
              </a:extLst>
            </p:cNvPr>
            <p:cNvSpPr txBox="1">
              <a:spLocks/>
            </p:cNvSpPr>
            <p:nvPr/>
          </p:nvSpPr>
          <p:spPr>
            <a:xfrm>
              <a:off x="6157653" y="4194731"/>
              <a:ext cx="3780640" cy="2123658"/>
            </a:xfrm>
            <a:prstGeom prst="rect">
              <a:avLst/>
            </a:prstGeom>
            <a:noFill/>
            <a:ln w="9525" cap="flat" cmpd="sng" algn="ctr">
              <a:solidFill>
                <a:srgbClr val="EBB700"/>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0" indent="0" algn="r">
                <a:buNone/>
              </a:pPr>
              <a:r>
                <a:rPr lang="de-DE" sz="1600" b="1" u="sng" dirty="0">
                  <a:solidFill>
                    <a:srgbClr val="002060"/>
                  </a:solidFill>
                  <a:latin typeface="Arial" panose="020B0604020202020204" pitchFamily="34" charset="0"/>
                  <a:cs typeface="Arial" panose="020B0604020202020204" pitchFamily="34" charset="0"/>
                </a:rPr>
                <a:t>Club Officer Mentors</a:t>
              </a:r>
            </a:p>
            <a:p>
              <a:pPr marL="0" indent="0" algn="r">
                <a:buNone/>
              </a:pPr>
              <a:endParaRPr lang="en-US" altLang="en-US" sz="1600" dirty="0">
                <a:solidFill>
                  <a:srgbClr val="002060"/>
                </a:solidFill>
                <a:latin typeface="Arial" panose="020B0604020202020204" pitchFamily="34" charset="0"/>
                <a:cs typeface="Arial" panose="020B0604020202020204" pitchFamily="34" charset="0"/>
              </a:endParaRPr>
            </a:p>
            <a:p>
              <a:pPr marL="0" indent="0" algn="r">
                <a:buNone/>
              </a:pPr>
              <a:r>
                <a:rPr lang="de-DE" sz="1200" dirty="0">
                  <a:solidFill>
                    <a:srgbClr val="002060"/>
                  </a:solidFill>
                  <a:latin typeface="Arial" panose="020B0604020202020204" pitchFamily="34" charset="0"/>
                  <a:cs typeface="Arial" panose="020B0604020202020204" pitchFamily="34" charset="0"/>
                </a:rPr>
                <a:t>   	Die Zusammenführung der </a:t>
              </a:r>
              <a:r>
                <a:rPr lang="de-DE" sz="1200" dirty="0" err="1">
                  <a:solidFill>
                    <a:srgbClr val="002060"/>
                  </a:solidFill>
                  <a:latin typeface="Arial" panose="020B0604020202020204" pitchFamily="34" charset="0"/>
                  <a:cs typeface="Arial" panose="020B0604020202020204" pitchFamily="34" charset="0"/>
                </a:rPr>
                <a:t>Officers</a:t>
              </a:r>
              <a:r>
                <a:rPr lang="de-DE" sz="1200" dirty="0">
                  <a:solidFill>
                    <a:srgbClr val="002060"/>
                  </a:solidFill>
                  <a:latin typeface="Arial" panose="020B0604020202020204" pitchFamily="34" charset="0"/>
                  <a:cs typeface="Arial" panose="020B0604020202020204" pitchFamily="34" charset="0"/>
                </a:rPr>
                <a:t> mit kompetenten und erfahrene </a:t>
              </a:r>
            </a:p>
            <a:p>
              <a:pPr marL="0" indent="0" algn="r">
                <a:buNone/>
              </a:pPr>
              <a:r>
                <a:rPr lang="de-DE" sz="1200" dirty="0">
                  <a:solidFill>
                    <a:srgbClr val="002060"/>
                  </a:solidFill>
                  <a:latin typeface="Arial" panose="020B0604020202020204" pitchFamily="34" charset="0"/>
                  <a:cs typeface="Arial" panose="020B0604020202020204" pitchFamily="34" charset="0"/>
                </a:rPr>
                <a:t>Club </a:t>
              </a:r>
              <a:r>
                <a:rPr lang="de-DE" sz="1200" dirty="0" err="1">
                  <a:solidFill>
                    <a:srgbClr val="002060"/>
                  </a:solidFill>
                  <a:latin typeface="Arial" panose="020B0604020202020204" pitchFamily="34" charset="0"/>
                  <a:cs typeface="Arial" panose="020B0604020202020204" pitchFamily="34" charset="0"/>
                </a:rPr>
                <a:t>Officers</a:t>
              </a:r>
              <a:r>
                <a:rPr lang="de-DE" sz="1200" dirty="0">
                  <a:solidFill>
                    <a:srgbClr val="002060"/>
                  </a:solidFill>
                  <a:latin typeface="Arial" panose="020B0604020202020204" pitchFamily="34" charset="0"/>
                  <a:cs typeface="Arial" panose="020B0604020202020204" pitchFamily="34" charset="0"/>
                </a:rPr>
                <a:t> aus einem anderen Club sorgt für eine sehr praktische Unterstützung.  Bleiben Sie über die neuesten Hilfsmittel und Mitteilungen informiert</a:t>
              </a:r>
              <a:r>
                <a:rPr lang="de-DE" sz="1400" dirty="0">
                  <a:solidFill>
                    <a:srgbClr val="002060"/>
                  </a:solidFill>
                  <a:latin typeface="Arial" panose="020B0604020202020204" pitchFamily="34" charset="0"/>
                  <a:cs typeface="Arial" panose="020B0604020202020204" pitchFamily="34" charset="0"/>
                </a:rPr>
                <a:t>.</a:t>
              </a:r>
            </a:p>
            <a:p>
              <a:pPr marL="0" indent="0" algn="r">
                <a:buNone/>
              </a:pPr>
              <a:endParaRPr lang="en-US" altLang="en-US" sz="1500" dirty="0">
                <a:solidFill>
                  <a:schemeClr val="bg1"/>
                </a:solidFill>
                <a:latin typeface="+mj-lt"/>
                <a:cs typeface="Arial" panose="020B0604020202020204" pitchFamily="34" charset="0"/>
              </a:endParaRPr>
            </a:p>
          </p:txBody>
        </p:sp>
        <p:sp>
          <p:nvSpPr>
            <p:cNvPr id="21" name="Rectangle 20">
              <a:extLst>
                <a:ext uri="{FF2B5EF4-FFF2-40B4-BE49-F238E27FC236}">
                  <a16:creationId xmlns:a16="http://schemas.microsoft.com/office/drawing/2014/main" id="{36CBBFC9-20D1-ED67-3E5E-34EB952045CD}"/>
                </a:ext>
              </a:extLst>
            </p:cNvPr>
            <p:cNvSpPr/>
            <p:nvPr/>
          </p:nvSpPr>
          <p:spPr>
            <a:xfrm>
              <a:off x="6168558" y="2005240"/>
              <a:ext cx="3780640" cy="1785104"/>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lgn="r"/>
              <a:r>
                <a:rPr lang="de-DE" sz="1600" b="1" u="sng" dirty="0">
                  <a:solidFill>
                    <a:srgbClr val="002060"/>
                  </a:solidFill>
                  <a:latin typeface="Arial" panose="020B0604020202020204" pitchFamily="34" charset="0"/>
                  <a:cs typeface="Arial" panose="020B0604020202020204" pitchFamily="34" charset="0"/>
                </a:rPr>
                <a:t>Zwei Zertifizierte Guiding Lions </a:t>
              </a:r>
            </a:p>
            <a:p>
              <a:pPr lvl="0" algn="r"/>
              <a:endParaRPr lang="en-US" altLang="en-US" b="1" u="sng" dirty="0">
                <a:solidFill>
                  <a:srgbClr val="002060"/>
                </a:solidFill>
                <a:latin typeface="Arial" panose="020B0604020202020204" pitchFamily="34" charset="0"/>
                <a:cs typeface="Arial" panose="020B0604020202020204" pitchFamily="34" charset="0"/>
              </a:endParaRPr>
            </a:p>
            <a:p>
              <a:pPr lvl="0" algn="r"/>
              <a:r>
                <a:rPr lang="de-DE" sz="1200" dirty="0">
                  <a:solidFill>
                    <a:srgbClr val="002060"/>
                  </a:solidFill>
                  <a:latin typeface="Arial" panose="020B0604020202020204" pitchFamily="34" charset="0"/>
                  <a:cs typeface="Arial" panose="020B0604020202020204" pitchFamily="34" charset="0"/>
                </a:rPr>
                <a:t>Zwei wichtige Führungskräfte teilen sich das Arbeitspensum. </a:t>
              </a:r>
            </a:p>
            <a:p>
              <a:pPr lvl="0" algn="r"/>
              <a:r>
                <a:rPr lang="de-DE" sz="1200" dirty="0">
                  <a:solidFill>
                    <a:srgbClr val="002060"/>
                  </a:solidFill>
                  <a:latin typeface="Arial" panose="020B0604020202020204" pitchFamily="34" charset="0"/>
                  <a:cs typeface="Arial" panose="020B0604020202020204" pitchFamily="34" charset="0"/>
                </a:rPr>
                <a:t>Ein Guiding Lion sollte </a:t>
              </a:r>
            </a:p>
            <a:p>
              <a:pPr lvl="0" algn="r"/>
              <a:r>
                <a:rPr lang="de-DE" sz="1200" dirty="0">
                  <a:solidFill>
                    <a:srgbClr val="002060"/>
                  </a:solidFill>
                  <a:latin typeface="Arial" panose="020B0604020202020204" pitchFamily="34" charset="0"/>
                  <a:cs typeface="Arial" panose="020B0604020202020204" pitchFamily="34" charset="0"/>
                </a:rPr>
                <a:t>an jeder Sitzung teilnehmen und </a:t>
              </a:r>
            </a:p>
            <a:p>
              <a:pPr lvl="0" algn="r"/>
              <a:r>
                <a:rPr lang="de-DE" sz="1200" dirty="0">
                  <a:solidFill>
                    <a:srgbClr val="002060"/>
                  </a:solidFill>
                  <a:latin typeface="Arial" panose="020B0604020202020204" pitchFamily="34" charset="0"/>
                  <a:cs typeface="Arial" panose="020B0604020202020204" pitchFamily="34" charset="0"/>
                </a:rPr>
                <a:t>für Fragen zur Verfügung stehen. </a:t>
              </a:r>
            </a:p>
            <a:p>
              <a:pPr algn="r">
                <a:spcAft>
                  <a:spcPts val="600"/>
                </a:spcAft>
              </a:pPr>
              <a:endParaRPr lang="en-US" altLang="en-US" sz="1600" dirty="0">
                <a:solidFill>
                  <a:schemeClr val="bg1"/>
                </a:solidFill>
                <a:latin typeface="+mj-lt"/>
                <a:cs typeface="Arial" panose="020B0604020202020204" pitchFamily="34" charset="0"/>
              </a:endParaRPr>
            </a:p>
          </p:txBody>
        </p:sp>
        <p:sp>
          <p:nvSpPr>
            <p:cNvPr id="22" name="TextBox 21">
              <a:extLst>
                <a:ext uri="{FF2B5EF4-FFF2-40B4-BE49-F238E27FC236}">
                  <a16:creationId xmlns:a16="http://schemas.microsoft.com/office/drawing/2014/main" id="{615EFDE9-6302-AF56-A232-476A12A2A5EB}"/>
                </a:ext>
              </a:extLst>
            </p:cNvPr>
            <p:cNvSpPr txBox="1"/>
            <p:nvPr/>
          </p:nvSpPr>
          <p:spPr>
            <a:xfrm>
              <a:off x="2255696" y="2005240"/>
              <a:ext cx="3808772" cy="2000548"/>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r>
                <a:rPr lang="de-DE" sz="1600" b="1" u="sng" dirty="0">
                  <a:solidFill>
                    <a:srgbClr val="002060"/>
                  </a:solidFill>
                  <a:latin typeface="Arial" panose="020B0604020202020204" pitchFamily="34" charset="0"/>
                  <a:cs typeface="Arial" panose="020B0604020202020204" pitchFamily="34" charset="0"/>
                </a:rPr>
                <a:t>Zone Chairperson </a:t>
              </a:r>
            </a:p>
            <a:p>
              <a:pPr lvl="0"/>
              <a:endParaRPr lang="en-US" altLang="en-US" b="1" dirty="0">
                <a:solidFill>
                  <a:srgbClr val="002060"/>
                </a:solidFill>
                <a:latin typeface="Arial" panose="020B0604020202020204" pitchFamily="34" charset="0"/>
                <a:cs typeface="Arial" panose="020B0604020202020204" pitchFamily="34" charset="0"/>
              </a:endParaRPr>
            </a:p>
            <a:p>
              <a:pPr lvl="0"/>
              <a:r>
                <a:rPr lang="de-DE" sz="1400" dirty="0">
                  <a:solidFill>
                    <a:srgbClr val="002060"/>
                  </a:solidFill>
                  <a:latin typeface="Arial" panose="020B0604020202020204" pitchFamily="34" charset="0"/>
                  <a:cs typeface="Arial" panose="020B0604020202020204" pitchFamily="34" charset="0"/>
                </a:rPr>
                <a:t>Bezieht die Club </a:t>
              </a:r>
              <a:r>
                <a:rPr lang="de-DE" sz="1400" dirty="0" err="1">
                  <a:solidFill>
                    <a:srgbClr val="002060"/>
                  </a:solidFill>
                  <a:latin typeface="Arial" panose="020B0604020202020204" pitchFamily="34" charset="0"/>
                  <a:cs typeface="Arial" panose="020B0604020202020204" pitchFamily="34" charset="0"/>
                </a:rPr>
                <a:t>Officers</a:t>
              </a:r>
              <a:r>
                <a:rPr lang="de-DE" sz="1400" dirty="0">
                  <a:solidFill>
                    <a:srgbClr val="002060"/>
                  </a:solidFill>
                  <a:latin typeface="Arial" panose="020B0604020202020204" pitchFamily="34" charset="0"/>
                  <a:cs typeface="Arial" panose="020B0604020202020204" pitchFamily="34" charset="0"/>
                </a:rPr>
                <a:t> mit ein, </a:t>
              </a:r>
            </a:p>
            <a:p>
              <a:pPr lvl="0"/>
              <a:r>
                <a:rPr lang="de-DE" sz="1400" dirty="0">
                  <a:solidFill>
                    <a:srgbClr val="002060"/>
                  </a:solidFill>
                  <a:latin typeface="Arial" panose="020B0604020202020204" pitchFamily="34" charset="0"/>
                  <a:cs typeface="Arial" panose="020B0604020202020204" pitchFamily="34" charset="0"/>
                </a:rPr>
                <a:t>die an den Schulungen und </a:t>
              </a:r>
            </a:p>
            <a:p>
              <a:pPr lvl="0"/>
              <a:r>
                <a:rPr lang="de-DE" sz="1400" dirty="0">
                  <a:solidFill>
                    <a:srgbClr val="002060"/>
                  </a:solidFill>
                  <a:latin typeface="Arial" panose="020B0604020202020204" pitchFamily="34" charset="0"/>
                  <a:cs typeface="Arial" panose="020B0604020202020204" pitchFamily="34" charset="0"/>
                </a:rPr>
                <a:t>Veranstaltungen </a:t>
              </a:r>
            </a:p>
            <a:p>
              <a:pPr lvl="0"/>
              <a:r>
                <a:rPr lang="de-DE" sz="1400" dirty="0">
                  <a:solidFill>
                    <a:srgbClr val="002060"/>
                  </a:solidFill>
                  <a:latin typeface="Arial" panose="020B0604020202020204" pitchFamily="34" charset="0"/>
                  <a:cs typeface="Arial" panose="020B0604020202020204" pitchFamily="34" charset="0"/>
                </a:rPr>
                <a:t>Der Zone teilnehmen.</a:t>
              </a:r>
            </a:p>
            <a:p>
              <a:pPr lvl="0"/>
              <a:r>
                <a:rPr lang="de-DE" sz="1600" dirty="0">
                  <a:solidFill>
                    <a:schemeClr val="bg1"/>
                  </a:solidFill>
                  <a:latin typeface="Arial" panose="020B0604020202020204" pitchFamily="34" charset="0"/>
                  <a:cs typeface="Arial" panose="020B0604020202020204" pitchFamily="34" charset="0"/>
                </a:rPr>
                <a:t>  </a:t>
              </a:r>
            </a:p>
            <a:p>
              <a:pPr marL="111125" lvl="1">
                <a:defRPr/>
              </a:pPr>
              <a:endParaRPr lang="en-US" altLang="en-US" dirty="0">
                <a:solidFill>
                  <a:schemeClr val="bg1"/>
                </a:solidFill>
                <a:latin typeface="Arial" panose="020B0604020202020204" pitchFamily="34" charset="0"/>
                <a:cs typeface="Arial" panose="020B0604020202020204" pitchFamily="34" charset="0"/>
              </a:endParaRPr>
            </a:p>
          </p:txBody>
        </p:sp>
        <p:sp>
          <p:nvSpPr>
            <p:cNvPr id="23" name="Content Placeholder 5">
              <a:extLst>
                <a:ext uri="{FF2B5EF4-FFF2-40B4-BE49-F238E27FC236}">
                  <a16:creationId xmlns:a16="http://schemas.microsoft.com/office/drawing/2014/main" id="{7F27C370-BC6C-7F3B-29BE-82EA38ED2E17}"/>
                </a:ext>
              </a:extLst>
            </p:cNvPr>
            <p:cNvSpPr txBox="1">
              <a:spLocks/>
            </p:cNvSpPr>
            <p:nvPr/>
          </p:nvSpPr>
          <p:spPr bwMode="auto">
            <a:xfrm>
              <a:off x="2266601" y="4194731"/>
              <a:ext cx="3797867" cy="2092881"/>
            </a:xfrm>
            <a:prstGeom prst="rect">
              <a:avLst/>
            </a:prstGeom>
            <a:noFill/>
            <a:ln>
              <a:solidFill>
                <a:srgbClr val="EBB700"/>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defPPr>
                <a:defRPr lang="en-US"/>
              </a:defPPr>
              <a:lvl2pPr marL="111125" lvl="1">
                <a:defRPr sz="1400" b="1" u="sng">
                  <a:solidFill>
                    <a:prstClr val="black"/>
                  </a:solidFill>
                  <a:latin typeface="Calibri Light" panose="020F0302020204030204" pitchFamily="34" charset="0"/>
                </a:defRPr>
              </a:lvl2pPr>
            </a:lstStyle>
            <a:p>
              <a:r>
                <a:rPr lang="de-DE" sz="1600" b="1" u="sng">
                  <a:solidFill>
                    <a:srgbClr val="002060"/>
                  </a:solidFill>
                  <a:latin typeface="Arial" panose="020B0604020202020204" pitchFamily="34" charset="0"/>
                  <a:cs typeface="Arial" panose="020B0604020202020204" pitchFamily="34" charset="0"/>
                </a:rPr>
                <a:t>Distrikt-Governor-Team </a:t>
              </a:r>
            </a:p>
            <a:p>
              <a:endParaRPr lang="en-US" altLang="en-US" b="1" u="sng" dirty="0">
                <a:solidFill>
                  <a:srgbClr val="002060"/>
                </a:solidFill>
                <a:latin typeface="Arial" panose="020B0604020202020204" pitchFamily="34" charset="0"/>
                <a:cs typeface="Arial" panose="020B0604020202020204" pitchFamily="34" charset="0"/>
              </a:endParaRPr>
            </a:p>
            <a:p>
              <a:r>
                <a:rPr lang="de-DE" sz="1400">
                  <a:solidFill>
                    <a:srgbClr val="002060"/>
                  </a:solidFill>
                  <a:latin typeface="Arial" panose="020B0604020202020204" pitchFamily="34" charset="0"/>
                  <a:cs typeface="Arial" panose="020B0604020202020204" pitchFamily="34" charset="0"/>
                </a:rPr>
                <a:t>Bietet innerhalb des Distrikts </a:t>
              </a:r>
            </a:p>
            <a:p>
              <a:r>
                <a:rPr lang="de-DE" sz="1400">
                  <a:solidFill>
                    <a:srgbClr val="002060"/>
                  </a:solidFill>
                  <a:latin typeface="Arial" panose="020B0604020202020204" pitchFamily="34" charset="0"/>
                  <a:cs typeface="Arial" panose="020B0604020202020204" pitchFamily="34" charset="0"/>
                </a:rPr>
                <a:t>Schulungsmöglichkeiten zur baldmöglichsten </a:t>
              </a:r>
            </a:p>
            <a:p>
              <a:r>
                <a:rPr lang="de-DE" sz="1400">
                  <a:solidFill>
                    <a:srgbClr val="002060"/>
                  </a:solidFill>
                  <a:latin typeface="Arial" panose="020B0604020202020204" pitchFamily="34" charset="0"/>
                  <a:cs typeface="Arial" panose="020B0604020202020204" pitchFamily="34" charset="0"/>
                </a:rPr>
                <a:t>Gelegenheit.</a:t>
              </a:r>
            </a:p>
            <a:p>
              <a:endParaRPr lang="en-US" altLang="en-US" dirty="0">
                <a:solidFill>
                  <a:schemeClr val="bg1"/>
                </a:solidFill>
                <a:latin typeface="Arial" panose="020B0604020202020204" pitchFamily="34" charset="0"/>
                <a:cs typeface="Arial" panose="020B0604020202020204" pitchFamily="34" charset="0"/>
              </a:endParaRPr>
            </a:p>
            <a:p>
              <a:endParaRPr lang="en-US" alt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Calibri Light" panose="020F0302020204030204" pitchFamily="34" charset="0"/>
              </a:endParaRPr>
            </a:p>
          </p:txBody>
        </p:sp>
        <p:grpSp>
          <p:nvGrpSpPr>
            <p:cNvPr id="24" name="Group 23">
              <a:extLst>
                <a:ext uri="{FF2B5EF4-FFF2-40B4-BE49-F238E27FC236}">
                  <a16:creationId xmlns:a16="http://schemas.microsoft.com/office/drawing/2014/main" id="{34BCFC6A-8520-E05E-E03C-AC542478110F}"/>
                </a:ext>
              </a:extLst>
            </p:cNvPr>
            <p:cNvGrpSpPr>
              <a:grpSpLocks noChangeAspect="1"/>
            </p:cNvGrpSpPr>
            <p:nvPr/>
          </p:nvGrpSpPr>
          <p:grpSpPr>
            <a:xfrm>
              <a:off x="5111445" y="3187176"/>
              <a:ext cx="1982004" cy="1860331"/>
              <a:chOff x="2886579" y="2065080"/>
              <a:chExt cx="2105426" cy="2105426"/>
            </a:xfrm>
            <a:solidFill>
              <a:schemeClr val="accent1"/>
            </a:solidFill>
          </p:grpSpPr>
          <p:sp>
            <p:nvSpPr>
              <p:cNvPr id="37" name="Oval 36">
                <a:extLst>
                  <a:ext uri="{FF2B5EF4-FFF2-40B4-BE49-F238E27FC236}">
                    <a16:creationId xmlns:a16="http://schemas.microsoft.com/office/drawing/2014/main" id="{D11E5AF9-3DFB-ED4B-949C-9F9B99CB3B21}"/>
                  </a:ext>
                </a:extLst>
              </p:cNvPr>
              <p:cNvSpPr/>
              <p:nvPr/>
            </p:nvSpPr>
            <p:spPr>
              <a:xfrm>
                <a:off x="2886579" y="2065080"/>
                <a:ext cx="2105426" cy="2105426"/>
              </a:xfrm>
              <a:prstGeom prst="ellipse">
                <a:avLst/>
              </a:prstGeom>
              <a:grpFill/>
              <a:ln>
                <a:solidFill>
                  <a:schemeClr val="tx2"/>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8" name="Oval 4">
                <a:extLst>
                  <a:ext uri="{FF2B5EF4-FFF2-40B4-BE49-F238E27FC236}">
                    <a16:creationId xmlns:a16="http://schemas.microsoft.com/office/drawing/2014/main" id="{4A59518F-3242-8962-B261-4F73B34938DD}"/>
                  </a:ext>
                </a:extLst>
              </p:cNvPr>
              <p:cNvSpPr/>
              <p:nvPr/>
            </p:nvSpPr>
            <p:spPr>
              <a:xfrm>
                <a:off x="3194911" y="2700076"/>
                <a:ext cx="1488762" cy="92757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t" anchorCtr="1">
                <a:noAutofit/>
              </a:bodyPr>
              <a:lstStyle/>
              <a:p>
                <a:pPr algn="ctr">
                  <a:spcBef>
                    <a:spcPct val="0"/>
                  </a:spcBef>
                  <a:defRPr/>
                </a:pPr>
                <a:r>
                  <a:rPr lang="de-DE" sz="3600" b="1">
                    <a:solidFill>
                      <a:schemeClr val="tx2"/>
                    </a:solidFill>
                    <a:latin typeface="HelveticaNeueLT Std Lt" panose="020B0403020202020204" pitchFamily="34" charset="0"/>
                  </a:rPr>
                  <a:t>Club</a:t>
                </a:r>
              </a:p>
              <a:p>
                <a:pPr algn="ctr" defTabSz="1244600">
                  <a:lnSpc>
                    <a:spcPct val="90000"/>
                  </a:lnSpc>
                  <a:spcBef>
                    <a:spcPct val="0"/>
                  </a:spcBef>
                  <a:spcAft>
                    <a:spcPct val="35000"/>
                  </a:spcAft>
                </a:pPr>
                <a:endParaRPr lang="en-US" sz="3300" dirty="0"/>
              </a:p>
            </p:txBody>
          </p:sp>
        </p:grpSp>
        <p:pic>
          <p:nvPicPr>
            <p:cNvPr id="25" name="Picture 24">
              <a:extLst>
                <a:ext uri="{FF2B5EF4-FFF2-40B4-BE49-F238E27FC236}">
                  <a16:creationId xmlns:a16="http://schemas.microsoft.com/office/drawing/2014/main" id="{BCDF78AA-CCFE-2D29-C4A1-11F66D53672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3333"/>
            <a:stretch/>
          </p:blipFill>
          <p:spPr>
            <a:xfrm>
              <a:off x="611697" y="2153754"/>
              <a:ext cx="1423408" cy="1632357"/>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6" name="Picture 25">
              <a:extLst>
                <a:ext uri="{FF2B5EF4-FFF2-40B4-BE49-F238E27FC236}">
                  <a16:creationId xmlns:a16="http://schemas.microsoft.com/office/drawing/2014/main" id="{F6EE848D-8EAB-3694-3707-6547CA94A94E}"/>
                </a:ext>
              </a:extLst>
            </p:cNvPr>
            <p:cNvPicPr>
              <a:picLocks noChangeAspect="1"/>
            </p:cNvPicPr>
            <p:nvPr/>
          </p:nvPicPr>
          <p:blipFill rotWithShape="1">
            <a:blip r:embed="rId5">
              <a:extLst>
                <a:ext uri="{28A0092B-C50C-407E-A947-70E740481C1C}">
                  <a14:useLocalDpi xmlns:a14="http://schemas.microsoft.com/office/drawing/2010/main" val="0"/>
                </a:ext>
              </a:extLst>
            </a:blip>
            <a:srcRect l="18411" t="1929" r="27456" b="52588"/>
            <a:stretch/>
          </p:blipFill>
          <p:spPr>
            <a:xfrm>
              <a:off x="670459" y="4336277"/>
              <a:ext cx="1305884" cy="1645920"/>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7" name="Picture 26">
              <a:extLst>
                <a:ext uri="{FF2B5EF4-FFF2-40B4-BE49-F238E27FC236}">
                  <a16:creationId xmlns:a16="http://schemas.microsoft.com/office/drawing/2014/main" id="{C02EF9EA-A92D-9D4E-ECD0-A650B6EA1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1740" y="3325175"/>
              <a:ext cx="2537073" cy="1542163"/>
            </a:xfrm>
            <a:prstGeom prst="roundRect">
              <a:avLst>
                <a:gd name="adj" fmla="val 16667"/>
              </a:avLst>
            </a:prstGeom>
            <a:ln>
              <a:solidFill>
                <a:schemeClr val="bg1"/>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A81086F0-4609-4935-1895-BC67562E0FF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9052" r="28421" b="57114"/>
            <a:stretch/>
          </p:blipFill>
          <p:spPr>
            <a:xfrm>
              <a:off x="10309702" y="2286849"/>
              <a:ext cx="1418913" cy="1471583"/>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grpSp>
          <p:nvGrpSpPr>
            <p:cNvPr id="30" name="Group 29">
              <a:extLst>
                <a:ext uri="{FF2B5EF4-FFF2-40B4-BE49-F238E27FC236}">
                  <a16:creationId xmlns:a16="http://schemas.microsoft.com/office/drawing/2014/main" id="{2EB31475-A536-DFE8-C69B-B0AD144BA27A}"/>
                </a:ext>
              </a:extLst>
            </p:cNvPr>
            <p:cNvGrpSpPr/>
            <p:nvPr/>
          </p:nvGrpSpPr>
          <p:grpSpPr>
            <a:xfrm>
              <a:off x="10044857" y="4324932"/>
              <a:ext cx="2036994" cy="1924812"/>
              <a:chOff x="9102812" y="1479623"/>
              <a:chExt cx="2655909" cy="2813305"/>
            </a:xfrm>
          </p:grpSpPr>
          <p:pic>
            <p:nvPicPr>
              <p:cNvPr id="31" name="Picture 30">
                <a:extLst>
                  <a:ext uri="{FF2B5EF4-FFF2-40B4-BE49-F238E27FC236}">
                    <a16:creationId xmlns:a16="http://schemas.microsoft.com/office/drawing/2014/main" id="{4F3FF59C-383F-23F4-6995-6427D7176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16EA423B-5653-F6A8-3C26-0B4C5AC08C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881C21A1-6983-377D-665E-44D60369A308}"/>
                  </a:ext>
                </a:extLst>
              </p:cNvPr>
              <p:cNvPicPr>
                <a:picLocks noChangeAspect="1"/>
              </p:cNvPicPr>
              <p:nvPr/>
            </p:nvPicPr>
            <p:blipFill rotWithShape="1">
              <a:blip r:embed="rId10">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AFD2F7A4-B475-588D-A627-3C3737F626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CEF901-1712-C6C1-A5F8-27D455EEC9E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DEB9822E-C5B8-0466-002C-D48075EFFA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254111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2" name="Background - Solid">
            <a:extLst>
              <a:ext uri="{FF2B5EF4-FFF2-40B4-BE49-F238E27FC236}">
                <a16:creationId xmlns:a16="http://schemas.microsoft.com/office/drawing/2014/main" id="{03FDA3D6-4D6C-FB03-2675-8AFD3951850D}"/>
              </a:ext>
            </a:extLst>
          </p:cNvPr>
          <p:cNvSpPr/>
          <p:nvPr/>
        </p:nvSpPr>
        <p:spPr>
          <a:xfrm>
            <a:off x="0" y="6288394"/>
            <a:ext cx="12188952" cy="569606"/>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C1125842-199D-ED16-FC0D-AFBEFD70D88F}"/>
              </a:ext>
            </a:extLst>
          </p:cNvPr>
          <p:cNvSpPr/>
          <p:nvPr/>
        </p:nvSpPr>
        <p:spPr>
          <a:xfrm>
            <a:off x="0" y="-5444"/>
            <a:ext cx="10058399" cy="6869151"/>
          </a:xfrm>
          <a:custGeom>
            <a:avLst/>
            <a:gdLst>
              <a:gd name="connsiteX0" fmla="*/ 0 w 10042071"/>
              <a:gd name="connsiteY0" fmla="*/ 0 h 6858000"/>
              <a:gd name="connsiteX1" fmla="*/ 9724590 w 10042071"/>
              <a:gd name="connsiteY1" fmla="*/ 0 h 6858000"/>
              <a:gd name="connsiteX2" fmla="*/ 9724590 w 10042071"/>
              <a:gd name="connsiteY2" fmla="*/ 1 h 6858000"/>
              <a:gd name="connsiteX3" fmla="*/ 10042071 w 10042071"/>
              <a:gd name="connsiteY3" fmla="*/ 1 h 6858000"/>
              <a:gd name="connsiteX4" fmla="*/ 6082601 w 10042071"/>
              <a:gd name="connsiteY4" fmla="*/ 6858000 h 6858000"/>
              <a:gd name="connsiteX5" fmla="*/ 0 w 10042071"/>
              <a:gd name="connsiteY5" fmla="*/ 6858000 h 6858000"/>
              <a:gd name="connsiteX6" fmla="*/ 0 w 10042071"/>
              <a:gd name="connsiteY6" fmla="*/ 66239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2071" h="6858000">
                <a:moveTo>
                  <a:pt x="0" y="0"/>
                </a:moveTo>
                <a:lnTo>
                  <a:pt x="9724590" y="0"/>
                </a:lnTo>
                <a:lnTo>
                  <a:pt x="9724590" y="1"/>
                </a:lnTo>
                <a:lnTo>
                  <a:pt x="10042071" y="1"/>
                </a:lnTo>
                <a:lnTo>
                  <a:pt x="6082601" y="6858000"/>
                </a:lnTo>
                <a:lnTo>
                  <a:pt x="0" y="6858000"/>
                </a:lnTo>
                <a:lnTo>
                  <a:pt x="0" y="66239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46" name="TextBox 145"/>
          <p:cNvSpPr txBox="1"/>
          <p:nvPr/>
        </p:nvSpPr>
        <p:spPr>
          <a:xfrm>
            <a:off x="714820" y="2139180"/>
            <a:ext cx="5709896" cy="323165"/>
          </a:xfrm>
          <a:prstGeom prst="rect">
            <a:avLst/>
          </a:prstGeom>
          <a:noFill/>
        </p:spPr>
        <p:txBody>
          <a:bodyPr wrap="square" rtlCol="0">
            <a:spAutoFit/>
          </a:bodyPr>
          <a:lstStyle/>
          <a:p>
            <a:r>
              <a:rPr lang="de-DE" sz="1500" dirty="0">
                <a:solidFill>
                  <a:srgbClr val="002060"/>
                </a:solidFill>
                <a:latin typeface="Arial" charset="0"/>
                <a:ea typeface="Arial" charset="0"/>
                <a:cs typeface="Arial" charset="0"/>
              </a:rPr>
              <a:t>Ihre Aufgaben als Guiding Lion verstehen </a:t>
            </a:r>
          </a:p>
        </p:txBody>
      </p:sp>
      <p:sp>
        <p:nvSpPr>
          <p:cNvPr id="147" name="TextBox 146"/>
          <p:cNvSpPr txBox="1"/>
          <p:nvPr/>
        </p:nvSpPr>
        <p:spPr>
          <a:xfrm>
            <a:off x="714820" y="2741322"/>
            <a:ext cx="5284763" cy="553998"/>
          </a:xfrm>
          <a:prstGeom prst="rect">
            <a:avLst/>
          </a:prstGeom>
          <a:noFill/>
        </p:spPr>
        <p:txBody>
          <a:bodyPr wrap="square" rtlCol="0">
            <a:spAutoFit/>
          </a:bodyPr>
          <a:lstStyle/>
          <a:p>
            <a:r>
              <a:rPr lang="de-DE" sz="1500" dirty="0">
                <a:solidFill>
                  <a:srgbClr val="002060"/>
                </a:solidFill>
                <a:latin typeface="Arial" charset="0"/>
                <a:ea typeface="Arial" charset="0"/>
                <a:cs typeface="Arial" charset="0"/>
              </a:rPr>
              <a:t>Entwicklung eines Plans, der dem Club zu mehr Selbstständigkeit und Stärke verhilft</a:t>
            </a:r>
          </a:p>
        </p:txBody>
      </p:sp>
      <p:sp>
        <p:nvSpPr>
          <p:cNvPr id="148" name="TextBox 147"/>
          <p:cNvSpPr txBox="1"/>
          <p:nvPr/>
        </p:nvSpPr>
        <p:spPr>
          <a:xfrm>
            <a:off x="714821" y="3631935"/>
            <a:ext cx="5085836" cy="323165"/>
          </a:xfrm>
          <a:prstGeom prst="rect">
            <a:avLst/>
          </a:prstGeom>
          <a:noFill/>
        </p:spPr>
        <p:txBody>
          <a:bodyPr wrap="square" rtlCol="0">
            <a:spAutoFit/>
          </a:bodyPr>
          <a:lstStyle/>
          <a:p>
            <a:r>
              <a:rPr lang="de-DE" sz="1500">
                <a:solidFill>
                  <a:srgbClr val="002060"/>
                </a:solidFill>
                <a:latin typeface="Arial" charset="0"/>
                <a:ea typeface="Arial" charset="0"/>
                <a:cs typeface="Arial" charset="0"/>
              </a:rPr>
              <a:t>Bereitstellung von Tools, die den Club Officers bei der Verwaltung ihres Clubs helfen</a:t>
            </a:r>
          </a:p>
        </p:txBody>
      </p:sp>
      <p:sp>
        <p:nvSpPr>
          <p:cNvPr id="30" name="TextBox 29"/>
          <p:cNvSpPr txBox="1"/>
          <p:nvPr/>
        </p:nvSpPr>
        <p:spPr>
          <a:xfrm>
            <a:off x="714821" y="4515139"/>
            <a:ext cx="5085836" cy="553998"/>
          </a:xfrm>
          <a:prstGeom prst="rect">
            <a:avLst/>
          </a:prstGeom>
          <a:noFill/>
        </p:spPr>
        <p:txBody>
          <a:bodyPr wrap="square" rtlCol="0">
            <a:spAutoFit/>
          </a:bodyPr>
          <a:lstStyle/>
          <a:p>
            <a:r>
              <a:rPr lang="de-DE" sz="1500">
                <a:solidFill>
                  <a:srgbClr val="002060"/>
                </a:solidFill>
                <a:latin typeface="Arial" charset="0"/>
                <a:ea typeface="Arial" charset="0"/>
                <a:cs typeface="Arial" charset="0"/>
              </a:rPr>
              <a:t>Einführung eines Systems zur Nachverfolgung der Entwicklung während ihrer Amtszeit.</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5114857" cy="8882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rgbClr val="00338D"/>
                </a:solidFill>
              </a:rPr>
              <a:t>Ziele des Certified Guiding Lion-Kurses </a:t>
            </a:r>
          </a:p>
        </p:txBody>
      </p:sp>
      <p:grpSp>
        <p:nvGrpSpPr>
          <p:cNvPr id="14" name="Group 13">
            <a:extLst>
              <a:ext uri="{FF2B5EF4-FFF2-40B4-BE49-F238E27FC236}">
                <a16:creationId xmlns:a16="http://schemas.microsoft.com/office/drawing/2014/main" id="{CC05E4EC-07AC-BCF4-5A4B-89E0CA89553A}"/>
              </a:ext>
            </a:extLst>
          </p:cNvPr>
          <p:cNvGrpSpPr/>
          <p:nvPr/>
        </p:nvGrpSpPr>
        <p:grpSpPr>
          <a:xfrm>
            <a:off x="6934200" y="1371600"/>
            <a:ext cx="4257742" cy="4538043"/>
            <a:chOff x="6945768" y="1737252"/>
            <a:chExt cx="4257742" cy="4538043"/>
          </a:xfrm>
        </p:grpSpPr>
        <p:grpSp>
          <p:nvGrpSpPr>
            <p:cNvPr id="15" name="Group 14">
              <a:extLst>
                <a:ext uri="{FF2B5EF4-FFF2-40B4-BE49-F238E27FC236}">
                  <a16:creationId xmlns:a16="http://schemas.microsoft.com/office/drawing/2014/main" id="{A9081243-A981-71EF-CEC9-6ADC11E47E12}"/>
                </a:ext>
              </a:extLst>
            </p:cNvPr>
            <p:cNvGrpSpPr/>
            <p:nvPr/>
          </p:nvGrpSpPr>
          <p:grpSpPr>
            <a:xfrm>
              <a:off x="6945768" y="3997587"/>
              <a:ext cx="4257742" cy="2277708"/>
              <a:chOff x="6945768" y="3997587"/>
              <a:chExt cx="4257742" cy="2277708"/>
            </a:xfrm>
          </p:grpSpPr>
          <p:sp>
            <p:nvSpPr>
              <p:cNvPr id="35" name="Freeform 34">
                <a:extLst>
                  <a:ext uri="{FF2B5EF4-FFF2-40B4-BE49-F238E27FC236}">
                    <a16:creationId xmlns:a16="http://schemas.microsoft.com/office/drawing/2014/main" id="{169DD5C7-3A42-0508-8098-00B3AF3877D4}"/>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A688792D-4AD1-A7A0-67B8-09ACC4F6B30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37" name="Freeform 14">
                <a:extLst>
                  <a:ext uri="{FF2B5EF4-FFF2-40B4-BE49-F238E27FC236}">
                    <a16:creationId xmlns:a16="http://schemas.microsoft.com/office/drawing/2014/main" id="{A68C0F06-017C-4479-4137-D41D0CE60C56}"/>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6" name="Group 15">
              <a:extLst>
                <a:ext uri="{FF2B5EF4-FFF2-40B4-BE49-F238E27FC236}">
                  <a16:creationId xmlns:a16="http://schemas.microsoft.com/office/drawing/2014/main" id="{390D2A42-82AC-3C49-FF80-68B0D7185BA4}"/>
                </a:ext>
              </a:extLst>
            </p:cNvPr>
            <p:cNvGrpSpPr/>
            <p:nvPr/>
          </p:nvGrpSpPr>
          <p:grpSpPr>
            <a:xfrm>
              <a:off x="6945768" y="3244142"/>
              <a:ext cx="4257742" cy="2277708"/>
              <a:chOff x="6945768" y="3997587"/>
              <a:chExt cx="4257742" cy="2277708"/>
            </a:xfrm>
          </p:grpSpPr>
          <p:sp>
            <p:nvSpPr>
              <p:cNvPr id="27" name="Freeform 26">
                <a:extLst>
                  <a:ext uri="{FF2B5EF4-FFF2-40B4-BE49-F238E27FC236}">
                    <a16:creationId xmlns:a16="http://schemas.microsoft.com/office/drawing/2014/main" id="{3035BBAA-4BDB-989C-9A6A-351BD5545FA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8" name="Freeform 13">
                <a:extLst>
                  <a:ext uri="{FF2B5EF4-FFF2-40B4-BE49-F238E27FC236}">
                    <a16:creationId xmlns:a16="http://schemas.microsoft.com/office/drawing/2014/main" id="{0FAD1C21-5F87-9A05-A803-CA398C761C2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1" name="Freeform 14">
                <a:extLst>
                  <a:ext uri="{FF2B5EF4-FFF2-40B4-BE49-F238E27FC236}">
                    <a16:creationId xmlns:a16="http://schemas.microsoft.com/office/drawing/2014/main" id="{5852DEB4-DA31-1F4B-A82E-317FD7E5598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17" name="Group 16">
              <a:extLst>
                <a:ext uri="{FF2B5EF4-FFF2-40B4-BE49-F238E27FC236}">
                  <a16:creationId xmlns:a16="http://schemas.microsoft.com/office/drawing/2014/main" id="{E3031AAE-2F0F-588C-5AB0-EE4D43EE3063}"/>
                </a:ext>
              </a:extLst>
            </p:cNvPr>
            <p:cNvGrpSpPr/>
            <p:nvPr/>
          </p:nvGrpSpPr>
          <p:grpSpPr>
            <a:xfrm>
              <a:off x="6945768" y="2490697"/>
              <a:ext cx="4257742" cy="2277708"/>
              <a:chOff x="6945768" y="3997587"/>
              <a:chExt cx="4257742" cy="2277708"/>
            </a:xfrm>
          </p:grpSpPr>
          <p:sp>
            <p:nvSpPr>
              <p:cNvPr id="24" name="Freeform 23">
                <a:extLst>
                  <a:ext uri="{FF2B5EF4-FFF2-40B4-BE49-F238E27FC236}">
                    <a16:creationId xmlns:a16="http://schemas.microsoft.com/office/drawing/2014/main" id="{CF56D1E3-D496-0092-DB11-FB2603D0533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5" name="Freeform 13">
                <a:extLst>
                  <a:ext uri="{FF2B5EF4-FFF2-40B4-BE49-F238E27FC236}">
                    <a16:creationId xmlns:a16="http://schemas.microsoft.com/office/drawing/2014/main" id="{56E13BAE-292F-3A69-90EF-94F380E01E54}"/>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6" name="Freeform 14">
                <a:extLst>
                  <a:ext uri="{FF2B5EF4-FFF2-40B4-BE49-F238E27FC236}">
                    <a16:creationId xmlns:a16="http://schemas.microsoft.com/office/drawing/2014/main" id="{9B3656DF-EA43-58C5-25E8-148CDD5BD561}"/>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20" name="Group 19">
              <a:extLst>
                <a:ext uri="{FF2B5EF4-FFF2-40B4-BE49-F238E27FC236}">
                  <a16:creationId xmlns:a16="http://schemas.microsoft.com/office/drawing/2014/main" id="{0F467040-95A9-FF8C-1122-CD46343DA183}"/>
                </a:ext>
              </a:extLst>
            </p:cNvPr>
            <p:cNvGrpSpPr/>
            <p:nvPr/>
          </p:nvGrpSpPr>
          <p:grpSpPr>
            <a:xfrm>
              <a:off x="6945768" y="1737252"/>
              <a:ext cx="4257742" cy="2277708"/>
              <a:chOff x="6945768" y="3997587"/>
              <a:chExt cx="4257742" cy="2277708"/>
            </a:xfrm>
          </p:grpSpPr>
          <p:sp>
            <p:nvSpPr>
              <p:cNvPr id="21" name="Freeform 20">
                <a:extLst>
                  <a:ext uri="{FF2B5EF4-FFF2-40B4-BE49-F238E27FC236}">
                    <a16:creationId xmlns:a16="http://schemas.microsoft.com/office/drawing/2014/main" id="{F3F527D8-563D-BEFE-33AD-46C36D26763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2" name="Freeform 13">
                <a:extLst>
                  <a:ext uri="{FF2B5EF4-FFF2-40B4-BE49-F238E27FC236}">
                    <a16:creationId xmlns:a16="http://schemas.microsoft.com/office/drawing/2014/main" id="{093FD8BA-9FE1-8AA7-7EF1-1D8C5CE4BFD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3" name="Freeform 14">
                <a:extLst>
                  <a:ext uri="{FF2B5EF4-FFF2-40B4-BE49-F238E27FC236}">
                    <a16:creationId xmlns:a16="http://schemas.microsoft.com/office/drawing/2014/main" id="{F7FFD319-EE5B-631C-C3C2-AF4E8884DE22}"/>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pic>
        <p:nvPicPr>
          <p:cNvPr id="54" name="Picture 53">
            <a:extLst>
              <a:ext uri="{FF2B5EF4-FFF2-40B4-BE49-F238E27FC236}">
                <a16:creationId xmlns:a16="http://schemas.microsoft.com/office/drawing/2014/main" id="{ECFD6742-4051-9FE8-8158-9949BFF784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900728" y="413948"/>
            <a:ext cx="739156" cy="702199"/>
          </a:xfrm>
          <a:prstGeom prst="rect">
            <a:avLst/>
          </a:prstGeom>
        </p:spPr>
      </p:pic>
    </p:spTree>
    <p:extLst>
      <p:ext uri="{BB962C8B-B14F-4D97-AF65-F5344CB8AC3E}">
        <p14:creationId xmlns:p14="http://schemas.microsoft.com/office/powerpoint/2010/main" val="178558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789959" y="218785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855499" y="1054763"/>
            <a:ext cx="4292083" cy="96513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rgbClr val="00338D"/>
                </a:solidFill>
                <a:latin typeface="Arial" panose="020B0604020202020204" pitchFamily="34" charset="0"/>
                <a:cs typeface="Arial" panose="020B0604020202020204" pitchFamily="34" charset="0"/>
              </a:rPr>
              <a:t>Entwickeln Sie ein Club Officer-</a:t>
            </a:r>
            <a:r>
              <a:rPr lang="de-DE" sz="2800" dirty="0" err="1">
                <a:solidFill>
                  <a:srgbClr val="00338D"/>
                </a:solidFill>
                <a:latin typeface="Arial" panose="020B0604020202020204" pitchFamily="34" charset="0"/>
                <a:cs typeface="Arial" panose="020B0604020202020204" pitchFamily="34" charset="0"/>
              </a:rPr>
              <a:t>Mentorenteam</a:t>
            </a:r>
            <a:endParaRPr lang="de-DE" sz="2800" dirty="0">
              <a:solidFill>
                <a:srgbClr val="00338D"/>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6 - Seite 14-15</a:t>
            </a:r>
          </a:p>
        </p:txBody>
      </p:sp>
      <p:sp>
        <p:nvSpPr>
          <p:cNvPr id="5" name="TextBox 4">
            <a:extLst>
              <a:ext uri="{FF2B5EF4-FFF2-40B4-BE49-F238E27FC236}">
                <a16:creationId xmlns:a16="http://schemas.microsoft.com/office/drawing/2014/main" id="{D01CCFE0-DBDC-892D-5696-39053078EB62}"/>
              </a:ext>
            </a:extLst>
          </p:cNvPr>
          <p:cNvSpPr txBox="1"/>
          <p:nvPr/>
        </p:nvSpPr>
        <p:spPr>
          <a:xfrm>
            <a:off x="695813" y="1931551"/>
            <a:ext cx="3372531" cy="1815882"/>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Wählen Sie Lions aus, die dazu qualifiziert sind, die folgenden Aufgaben zu übernehmen</a:t>
            </a:r>
          </a:p>
        </p:txBody>
      </p:sp>
      <p:sp>
        <p:nvSpPr>
          <p:cNvPr id="10" name="Headline">
            <a:extLst>
              <a:ext uri="{FF2B5EF4-FFF2-40B4-BE49-F238E27FC236}">
                <a16:creationId xmlns:a16="http://schemas.microsoft.com/office/drawing/2014/main" id="{E15AF50E-E89A-C338-E1B0-DE7B913D2A1C}"/>
              </a:ext>
            </a:extLst>
          </p:cNvPr>
          <p:cNvSpPr txBox="1">
            <a:spLocks/>
          </p:cNvSpPr>
          <p:nvPr/>
        </p:nvSpPr>
        <p:spPr>
          <a:xfrm>
            <a:off x="6547589" y="3151457"/>
            <a:ext cx="4907902" cy="226819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b="0">
                <a:solidFill>
                  <a:srgbClr val="00338D"/>
                </a:solidFill>
                <a:latin typeface="Arial" panose="020B0604020202020204" pitchFamily="34" charset="0"/>
                <a:cs typeface="Arial" panose="020B0604020202020204" pitchFamily="34" charset="0"/>
              </a:rPr>
              <a:t>Unterstützung auf Distriktebene</a:t>
            </a:r>
          </a:p>
          <a:p>
            <a:r>
              <a:rPr lang="de-DE" sz="2800" b="0">
                <a:solidFill>
                  <a:srgbClr val="00338D"/>
                </a:solidFill>
                <a:latin typeface="Arial" panose="020B0604020202020204" pitchFamily="34" charset="0"/>
                <a:cs typeface="Arial" panose="020B0604020202020204" pitchFamily="34" charset="0"/>
              </a:rPr>
              <a:t>(Seite 14)</a:t>
            </a:r>
          </a:p>
          <a:p>
            <a:endParaRPr lang="en-US" sz="2800" b="0" kern="0" dirty="0">
              <a:solidFill>
                <a:srgbClr val="00338D"/>
              </a:solidFill>
              <a:latin typeface="Arial" panose="020B0604020202020204" pitchFamily="34" charset="0"/>
              <a:cs typeface="Arial" panose="020B0604020202020204" pitchFamily="34" charset="0"/>
            </a:endParaRPr>
          </a:p>
          <a:p>
            <a:r>
              <a:rPr lang="de-DE" sz="2800" b="0">
                <a:solidFill>
                  <a:srgbClr val="00338D"/>
                </a:solidFill>
                <a:latin typeface="Arial" panose="020B0604020202020204" pitchFamily="34" charset="0"/>
                <a:cs typeface="Arial" panose="020B0604020202020204" pitchFamily="34" charset="0"/>
              </a:rPr>
              <a:t>Club Officer Mentors</a:t>
            </a:r>
          </a:p>
          <a:p>
            <a:r>
              <a:rPr lang="de-DE" sz="2800" b="0">
                <a:solidFill>
                  <a:srgbClr val="00338D"/>
                </a:solidFill>
                <a:latin typeface="Arial" panose="020B0604020202020204" pitchFamily="34" charset="0"/>
                <a:cs typeface="Arial" panose="020B0604020202020204" pitchFamily="34" charset="0"/>
              </a:rPr>
              <a:t>(Seite 15)</a:t>
            </a:r>
          </a:p>
        </p:txBody>
      </p:sp>
    </p:spTree>
    <p:extLst>
      <p:ext uri="{BB962C8B-B14F-4D97-AF65-F5344CB8AC3E}">
        <p14:creationId xmlns:p14="http://schemas.microsoft.com/office/powerpoint/2010/main" val="1904811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914400" y="2514600"/>
            <a:ext cx="5842196"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de-DE" sz="6000" b="1">
                <a:solidFill>
                  <a:schemeClr val="bg1"/>
                </a:solidFill>
                <a:latin typeface="Arial" charset="0"/>
                <a:ea typeface="Arial" charset="0"/>
                <a:cs typeface="Arial" charset="0"/>
              </a:rPr>
              <a:t>Zeit für eine Pause!</a:t>
            </a: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Abschnitt IV</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Konzipieren Sie eine Club Officer-Schulung</a:t>
            </a:r>
          </a:p>
        </p:txBody>
      </p:sp>
    </p:spTree>
    <p:extLst>
      <p:ext uri="{BB962C8B-B14F-4D97-AF65-F5344CB8AC3E}">
        <p14:creationId xmlns:p14="http://schemas.microsoft.com/office/powerpoint/2010/main" val="34757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36450" y="205220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103233" y="1116913"/>
            <a:ext cx="4840366" cy="84214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rgbClr val="00338D"/>
                </a:solidFill>
                <a:latin typeface="Arial" panose="020B0604020202020204" pitchFamily="34" charset="0"/>
                <a:cs typeface="Arial" panose="020B0604020202020204" pitchFamily="34" charset="0"/>
              </a:rPr>
              <a:t>Abschnitt IV: Design-Club </a:t>
            </a:r>
          </a:p>
          <a:p>
            <a:r>
              <a:rPr lang="de-DE" sz="2800" dirty="0">
                <a:solidFill>
                  <a:srgbClr val="00338D"/>
                </a:solidFill>
                <a:latin typeface="Arial" panose="020B0604020202020204" pitchFamily="34" charset="0"/>
                <a:cs typeface="Arial" panose="020B0604020202020204" pitchFamily="34" charset="0"/>
              </a:rPr>
              <a:t>Officer-Schulungen</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33</a:t>
            </a:fld>
            <a:endParaRPr lang="en-US" sz="1000">
              <a:solidFill>
                <a:srgbClr val="00338D"/>
              </a:solidFill>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8182528" y="1978048"/>
            <a:ext cx="3756440" cy="3832326"/>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637210" y="2936609"/>
            <a:ext cx="7293810" cy="3077766"/>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de-DE" sz="1600" b="0" dirty="0">
                <a:solidFill>
                  <a:srgbClr val="002060"/>
                </a:solidFill>
              </a:rPr>
              <a:t>Erste Schulungseinheit:</a:t>
            </a:r>
            <a:r>
              <a:rPr lang="de-DE" sz="1600" dirty="0">
                <a:solidFill>
                  <a:srgbClr val="002060"/>
                </a:solidFill>
              </a:rPr>
              <a:t>   Erste Schritte</a:t>
            </a:r>
          </a:p>
          <a:p>
            <a:pPr>
              <a:tabLst>
                <a:tab pos="1255713" algn="l"/>
              </a:tabLst>
            </a:pPr>
            <a:r>
              <a:rPr lang="de-DE" sz="1600" dirty="0">
                <a:solidFill>
                  <a:srgbClr val="002060"/>
                </a:solidFill>
              </a:rPr>
              <a:t> </a:t>
            </a:r>
          </a:p>
          <a:p>
            <a:pPr>
              <a:tabLst>
                <a:tab pos="1255713" algn="l"/>
              </a:tabLst>
            </a:pPr>
            <a:r>
              <a:rPr lang="de-DE" sz="1600" b="0" dirty="0">
                <a:solidFill>
                  <a:srgbClr val="002060"/>
                </a:solidFill>
              </a:rPr>
              <a:t>Zweite Schulungseinheit:</a:t>
            </a:r>
            <a:r>
              <a:rPr lang="de-DE" sz="1600" dirty="0">
                <a:solidFill>
                  <a:srgbClr val="002060"/>
                </a:solidFill>
              </a:rPr>
              <a:t> Clubabläufe</a:t>
            </a:r>
          </a:p>
          <a:p>
            <a:pPr>
              <a:tabLst>
                <a:tab pos="1255713" algn="l"/>
              </a:tabLst>
            </a:pPr>
            <a:endParaRPr lang="en-US" altLang="en-US" sz="1600" dirty="0">
              <a:solidFill>
                <a:srgbClr val="002060"/>
              </a:solidFill>
            </a:endParaRPr>
          </a:p>
          <a:p>
            <a:pPr>
              <a:tabLst>
                <a:tab pos="1255713" algn="l"/>
              </a:tabLst>
            </a:pPr>
            <a:r>
              <a:rPr lang="de-DE" sz="1600" b="0" dirty="0">
                <a:solidFill>
                  <a:srgbClr val="002060"/>
                </a:solidFill>
              </a:rPr>
              <a:t>Dritte Schulungseinheit:   </a:t>
            </a:r>
            <a:r>
              <a:rPr lang="de-DE" sz="1600" dirty="0">
                <a:solidFill>
                  <a:srgbClr val="002060"/>
                </a:solidFill>
              </a:rPr>
              <a:t>Produktive und sinnvolle Clubtreffen 			         veranstalten</a:t>
            </a:r>
          </a:p>
          <a:p>
            <a:pPr>
              <a:tabLst>
                <a:tab pos="1255713" algn="l"/>
              </a:tabLst>
            </a:pPr>
            <a:endParaRPr lang="en-US" altLang="en-US" sz="1600" dirty="0">
              <a:solidFill>
                <a:srgbClr val="002060"/>
              </a:solidFill>
            </a:endParaRPr>
          </a:p>
          <a:p>
            <a:pPr>
              <a:tabLst>
                <a:tab pos="1255713" algn="l"/>
              </a:tabLst>
            </a:pPr>
            <a:r>
              <a:rPr lang="de-DE" sz="1600" b="0" dirty="0">
                <a:solidFill>
                  <a:srgbClr val="002060"/>
                </a:solidFill>
              </a:rPr>
              <a:t>Vierte Schulungseinheit:  </a:t>
            </a:r>
            <a:r>
              <a:rPr lang="de-DE" sz="1600" dirty="0">
                <a:solidFill>
                  <a:srgbClr val="002060"/>
                </a:solidFill>
              </a:rPr>
              <a:t>Die Bedeutung von Mitgliedergewinnung und -		        erhalt</a:t>
            </a:r>
          </a:p>
          <a:p>
            <a:pPr>
              <a:tabLst>
                <a:tab pos="1255713" algn="l"/>
              </a:tabLst>
            </a:pPr>
            <a:endParaRPr lang="en-US" altLang="en-US" sz="1600" dirty="0">
              <a:solidFill>
                <a:srgbClr val="002060"/>
              </a:solidFill>
            </a:endParaRPr>
          </a:p>
          <a:p>
            <a:pPr>
              <a:tabLst>
                <a:tab pos="1255713" algn="l"/>
              </a:tabLst>
            </a:pPr>
            <a:r>
              <a:rPr lang="de-DE" sz="1600" b="0" dirty="0">
                <a:solidFill>
                  <a:srgbClr val="002060"/>
                </a:solidFill>
              </a:rPr>
              <a:t>Fünfte Schulungseinheit:</a:t>
            </a:r>
            <a:r>
              <a:rPr lang="de-DE" sz="1600" dirty="0">
                <a:solidFill>
                  <a:srgbClr val="002060"/>
                </a:solidFill>
              </a:rPr>
              <a:t>  Zukunftsplanung und Erzielung von Excellence</a:t>
            </a:r>
          </a:p>
          <a:p>
            <a:pPr>
              <a:tabLst>
                <a:tab pos="1255713" algn="l"/>
              </a:tabLst>
            </a:pPr>
            <a:endParaRPr lang="en-US" altLang="en-US" sz="1800" dirty="0">
              <a:solidFill>
                <a:srgbClr val="002060"/>
              </a:solidFill>
            </a:endParaRPr>
          </a:p>
        </p:txBody>
      </p:sp>
      <p:sp>
        <p:nvSpPr>
          <p:cNvPr id="44" name="Rectangle 43">
            <a:extLst>
              <a:ext uri="{FF2B5EF4-FFF2-40B4-BE49-F238E27FC236}">
                <a16:creationId xmlns:a16="http://schemas.microsoft.com/office/drawing/2014/main" id="{00DF1D3C-41B0-B773-1260-ECDAD08BC3F5}"/>
              </a:ext>
            </a:extLst>
          </p:cNvPr>
          <p:cNvSpPr/>
          <p:nvPr/>
        </p:nvSpPr>
        <p:spPr>
          <a:xfrm>
            <a:off x="3370010" y="6319797"/>
            <a:ext cx="4467704" cy="307777"/>
          </a:xfrm>
          <a:prstGeom prst="rect">
            <a:avLst/>
          </a:prstGeom>
        </p:spPr>
        <p:txBody>
          <a:bodyPr wrap="square">
            <a:spAutoFit/>
          </a:bodyPr>
          <a:lstStyle/>
          <a:p>
            <a:r>
              <a:rPr lang="de-DE" sz="1400" i="1">
                <a:solidFill>
                  <a:srgbClr val="002060"/>
                </a:solidFill>
                <a:latin typeface="Calibri Light" panose="020F0302020204030204" pitchFamily="34" charset="0"/>
                <a:cs typeface="Calibri Light" panose="020F0302020204030204" pitchFamily="34" charset="0"/>
              </a:rPr>
              <a:t>Für jede Schulungseinheit sind ca. 60 Minuten vorgesehen. </a:t>
            </a:r>
          </a:p>
        </p:txBody>
      </p:sp>
    </p:spTree>
    <p:extLst>
      <p:ext uri="{BB962C8B-B14F-4D97-AF65-F5344CB8AC3E}">
        <p14:creationId xmlns:p14="http://schemas.microsoft.com/office/powerpoint/2010/main" val="272997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376661" cy="37449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Erste Schulungseinheit</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457200" y="2978713"/>
            <a:ext cx="6008914" cy="29928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a:solidFill>
                  <a:schemeClr val="bg1"/>
                </a:solidFill>
                <a:latin typeface="Arial" charset="0"/>
                <a:ea typeface="Arial" charset="0"/>
                <a:cs typeface="Arial" charset="0"/>
              </a:rPr>
              <a:t>Einführung in Lions Clubs International und </a:t>
            </a:r>
          </a:p>
          <a:p>
            <a:pPr>
              <a:buSzPct val="120000"/>
            </a:pPr>
            <a:r>
              <a:rPr lang="de-DE">
                <a:solidFill>
                  <a:schemeClr val="bg1"/>
                </a:solidFill>
                <a:latin typeface="Arial" charset="0"/>
                <a:ea typeface="Arial" charset="0"/>
                <a:cs typeface="Arial" charset="0"/>
              </a:rPr>
              <a:t>Lions Clubs International Foundation (Stiftung)</a:t>
            </a:r>
          </a:p>
          <a:p>
            <a:pPr>
              <a:buSzPct val="120000"/>
            </a:pPr>
            <a:endParaRPr lang="en-US" kern="0" dirty="0">
              <a:solidFill>
                <a:schemeClr val="bg1"/>
              </a:solidFill>
              <a:latin typeface="Arial" charset="0"/>
              <a:ea typeface="Arial" charset="0"/>
              <a:cs typeface="Arial" charset="0"/>
            </a:endParaRPr>
          </a:p>
          <a:p>
            <a:pPr>
              <a:buSzPct val="120000"/>
            </a:pPr>
            <a:r>
              <a:rPr lang="de-DE">
                <a:solidFill>
                  <a:schemeClr val="bg1"/>
                </a:solidFill>
                <a:latin typeface="Arial" charset="0"/>
                <a:ea typeface="Arial" charset="0"/>
                <a:cs typeface="Arial" charset="0"/>
              </a:rPr>
              <a:t>Aufgaben eines Clubs</a:t>
            </a:r>
          </a:p>
          <a:p>
            <a:pPr>
              <a:buSzPct val="120000"/>
            </a:pPr>
            <a:endParaRPr lang="en-US" kern="0" dirty="0">
              <a:solidFill>
                <a:schemeClr val="bg1"/>
              </a:solidFill>
              <a:latin typeface="Arial" charset="0"/>
              <a:ea typeface="Arial" charset="0"/>
              <a:cs typeface="Arial" charset="0"/>
            </a:endParaRPr>
          </a:p>
          <a:p>
            <a:pPr>
              <a:buSzPct val="120000"/>
            </a:pPr>
            <a:r>
              <a:rPr lang="de-DE">
                <a:solidFill>
                  <a:schemeClr val="bg1"/>
                </a:solidFill>
                <a:latin typeface="Arial" charset="0"/>
                <a:ea typeface="Arial" charset="0"/>
                <a:cs typeface="Arial" charset="0"/>
              </a:rPr>
              <a:t>Gründungsfeier</a:t>
            </a:r>
          </a:p>
          <a:p>
            <a:pPr>
              <a:buSzPct val="120000"/>
            </a:pPr>
            <a:endParaRPr lang="en-US" kern="0" dirty="0">
              <a:solidFill>
                <a:schemeClr val="bg1"/>
              </a:solidFill>
              <a:latin typeface="Arial" charset="0"/>
              <a:ea typeface="Arial" charset="0"/>
              <a:cs typeface="Arial" charset="0"/>
            </a:endParaRPr>
          </a:p>
          <a:p>
            <a:pPr>
              <a:buSzPct val="120000"/>
            </a:pPr>
            <a:r>
              <a:rPr lang="de-DE">
                <a:solidFill>
                  <a:schemeClr val="bg1"/>
                </a:solidFill>
                <a:latin typeface="Arial" charset="0"/>
                <a:ea typeface="Arial" charset="0"/>
                <a:cs typeface="Arial" charset="0"/>
              </a:rPr>
              <a:t>Erstes Treffen mit dem Club Officer Mentor Team </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600" b="1">
                <a:solidFill>
                  <a:schemeClr val="bg1"/>
                </a:solidFill>
                <a:latin typeface="Arial" charset="0"/>
                <a:ea typeface="Arial" charset="0"/>
                <a:cs typeface="Arial" charset="0"/>
              </a:rPr>
              <a:t>Erste Schritte</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033870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375145" y="768943"/>
            <a:ext cx="4893055"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000" b="1">
                <a:solidFill>
                  <a:schemeClr val="bg1"/>
                </a:solidFill>
                <a:latin typeface="Arial" charset="0"/>
                <a:ea typeface="Arial" charset="0"/>
                <a:cs typeface="Arial" charset="0"/>
              </a:rPr>
              <a:t>Vorstellung der </a:t>
            </a:r>
          </a:p>
          <a:p>
            <a:pPr>
              <a:buSzPct val="120000"/>
            </a:pPr>
            <a:r>
              <a:rPr lang="de-DE" sz="3000" b="1">
                <a:solidFill>
                  <a:schemeClr val="bg1"/>
                </a:solidFill>
                <a:latin typeface="Arial" charset="0"/>
                <a:ea typeface="Arial" charset="0"/>
                <a:cs typeface="Arial" charset="0"/>
              </a:rPr>
              <a:t>Lions Clubs International</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37CB9478-3923-F6BE-3C47-B177086DD8EA}"/>
              </a:ext>
            </a:extLst>
          </p:cNvPr>
          <p:cNvSpPr/>
          <p:nvPr/>
        </p:nvSpPr>
        <p:spPr>
          <a:xfrm>
            <a:off x="6530578" y="2758190"/>
            <a:ext cx="5486400" cy="3571683"/>
          </a:xfrm>
          <a:prstGeom prst="rect">
            <a:avLst/>
          </a:prstGeom>
        </p:spPr>
        <p:txBody>
          <a:bodyPr wrap="square">
            <a:spAutoFit/>
          </a:bodyPr>
          <a:lstStyle/>
          <a:p>
            <a:pPr>
              <a:lnSpc>
                <a:spcPct val="114000"/>
              </a:lnSpc>
            </a:pPr>
            <a:r>
              <a:rPr lang="de-DE" sz="2000" dirty="0">
                <a:solidFill>
                  <a:schemeClr val="bg1"/>
                </a:solidFill>
                <a:latin typeface="Arial" panose="020B0604020202020204" pitchFamily="34" charset="0"/>
                <a:cs typeface="Arial" panose="020B0604020202020204" pitchFamily="34" charset="0"/>
              </a:rPr>
              <a:t>Selbstverständnis von Lions</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de-DE" sz="2000" dirty="0">
                <a:solidFill>
                  <a:schemeClr val="bg1"/>
                </a:solidFill>
                <a:latin typeface="Arial" panose="020B0604020202020204" pitchFamily="34" charset="0"/>
                <a:cs typeface="Arial" panose="020B0604020202020204" pitchFamily="34" charset="0"/>
              </a:rPr>
              <a:t>Geschichte Ihres Clubs</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de-DE" sz="2000" dirty="0">
                <a:solidFill>
                  <a:schemeClr val="bg1"/>
                </a:solidFill>
                <a:latin typeface="Arial" panose="020B0604020202020204" pitchFamily="34" charset="0"/>
                <a:cs typeface="Arial" panose="020B0604020202020204" pitchFamily="34" charset="0"/>
              </a:rPr>
              <a:t>Organisationsstruktur </a:t>
            </a:r>
          </a:p>
          <a:p>
            <a:pPr>
              <a:lnSpc>
                <a:spcPct val="114000"/>
              </a:lnSpc>
            </a:pPr>
            <a:r>
              <a:rPr lang="de-DE" sz="2000" dirty="0">
                <a:solidFill>
                  <a:schemeClr val="bg1"/>
                </a:solidFill>
                <a:latin typeface="Arial" panose="020B0604020202020204" pitchFamily="34" charset="0"/>
                <a:cs typeface="Arial" panose="020B0604020202020204" pitchFamily="34" charset="0"/>
              </a:rPr>
              <a:t>	- Distrikt und Multidistrikt</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de-DE" sz="2000" dirty="0">
                <a:solidFill>
                  <a:schemeClr val="bg1"/>
                </a:solidFill>
                <a:latin typeface="Arial" panose="020B0604020202020204" pitchFamily="34" charset="0"/>
                <a:cs typeface="Arial" panose="020B0604020202020204" pitchFamily="34" charset="0"/>
              </a:rPr>
              <a:t>Geschichte von Lions Clubs International</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de-DE" sz="2000" dirty="0">
                <a:solidFill>
                  <a:schemeClr val="bg1"/>
                </a:solidFill>
                <a:latin typeface="Arial" panose="020B0604020202020204" pitchFamily="34" charset="0"/>
                <a:cs typeface="Arial" panose="020B0604020202020204" pitchFamily="34" charset="0"/>
              </a:rPr>
              <a:t>Struktur und Organisation von Lions International </a:t>
            </a: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Ressource: Orientierungsleitfaden für neue Mitglieder</a:t>
            </a:r>
          </a:p>
        </p:txBody>
      </p:sp>
      <p:pic>
        <p:nvPicPr>
          <p:cNvPr id="4" name="Picture 3">
            <a:extLst>
              <a:ext uri="{FF2B5EF4-FFF2-40B4-BE49-F238E27FC236}">
                <a16:creationId xmlns:a16="http://schemas.microsoft.com/office/drawing/2014/main" id="{A5B9D9ED-E9D1-3915-2568-6A7556FA5364}"/>
              </a:ext>
            </a:extLst>
          </p:cNvPr>
          <p:cNvPicPr>
            <a:picLocks noChangeAspect="1"/>
          </p:cNvPicPr>
          <p:nvPr/>
        </p:nvPicPr>
        <p:blipFill>
          <a:blip r:embed="rId4"/>
          <a:stretch>
            <a:fillRect/>
          </a:stretch>
        </p:blipFill>
        <p:spPr>
          <a:xfrm>
            <a:off x="1097389" y="768943"/>
            <a:ext cx="3356264" cy="4343399"/>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3525759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Rectangle 6">
            <a:extLst>
              <a:ext uri="{FF2B5EF4-FFF2-40B4-BE49-F238E27FC236}">
                <a16:creationId xmlns:a16="http://schemas.microsoft.com/office/drawing/2014/main" id="{85CBABB5-E23F-94DC-745E-05868AEB59F2}"/>
              </a:ext>
            </a:extLst>
          </p:cNvPr>
          <p:cNvSpPr/>
          <p:nvPr/>
        </p:nvSpPr>
        <p:spPr>
          <a:xfrm>
            <a:off x="2097071" y="983560"/>
            <a:ext cx="9171992" cy="561436"/>
          </a:xfrm>
          <a:prstGeom prst="rect">
            <a:avLst/>
          </a:prstGeom>
        </p:spPr>
        <p:txBody>
          <a:bodyPr wrap="square">
            <a:spAutoFit/>
          </a:bodyPr>
          <a:lstStyle/>
          <a:p>
            <a:pPr>
              <a:lnSpc>
                <a:spcPct val="120000"/>
              </a:lnSpc>
            </a:pPr>
            <a:r>
              <a:rPr lang="de-DE" sz="2800" b="1">
                <a:solidFill>
                  <a:schemeClr val="accent1"/>
                </a:solidFill>
                <a:cs typeface="Arial" panose="020B0604020202020204" pitchFamily="34" charset="0"/>
              </a:rPr>
              <a:t>Einführung zur Lions Clubs International  Foundation: </a:t>
            </a:r>
          </a:p>
        </p:txBody>
      </p:sp>
      <p:pic>
        <p:nvPicPr>
          <p:cNvPr id="10" name="Picture 9" descr="A logo with lions heads and a black background&#10;&#10;Description automatically generated">
            <a:extLst>
              <a:ext uri="{FF2B5EF4-FFF2-40B4-BE49-F238E27FC236}">
                <a16:creationId xmlns:a16="http://schemas.microsoft.com/office/drawing/2014/main" id="{C300DF3F-A21F-7051-D59B-F12E7E4DA509}"/>
              </a:ext>
            </a:extLst>
          </p:cNvPr>
          <p:cNvPicPr>
            <a:picLocks noChangeAspect="1"/>
          </p:cNvPicPr>
          <p:nvPr/>
        </p:nvPicPr>
        <p:blipFill>
          <a:blip r:embed="rId4"/>
          <a:stretch>
            <a:fillRect/>
          </a:stretch>
        </p:blipFill>
        <p:spPr>
          <a:xfrm>
            <a:off x="438822" y="2501883"/>
            <a:ext cx="3581400" cy="2727834"/>
          </a:xfrm>
          <a:prstGeom prst="rect">
            <a:avLst/>
          </a:prstGeom>
        </p:spPr>
      </p:pic>
      <p:sp>
        <p:nvSpPr>
          <p:cNvPr id="6" name="TextBox 5">
            <a:extLst>
              <a:ext uri="{FF2B5EF4-FFF2-40B4-BE49-F238E27FC236}">
                <a16:creationId xmlns:a16="http://schemas.microsoft.com/office/drawing/2014/main" id="{F98CF023-E511-3D90-F496-2A58B6AC34C7}"/>
              </a:ext>
            </a:extLst>
          </p:cNvPr>
          <p:cNvSpPr txBox="1"/>
          <p:nvPr/>
        </p:nvSpPr>
        <p:spPr>
          <a:xfrm>
            <a:off x="5031876" y="2012285"/>
            <a:ext cx="6914945" cy="1477328"/>
          </a:xfrm>
          <a:prstGeom prst="rect">
            <a:avLst/>
          </a:prstGeom>
          <a:noFill/>
        </p:spPr>
        <p:txBody>
          <a:bodyPr wrap="square" rtlCol="0">
            <a:spAutoFit/>
          </a:bodyPr>
          <a:lstStyle/>
          <a:p>
            <a:r>
              <a:rPr lang="de-DE">
                <a:solidFill>
                  <a:schemeClr val="bg1"/>
                </a:solidFill>
                <a:latin typeface="Arial" panose="020B0604020202020204" pitchFamily="34" charset="0"/>
                <a:cs typeface="Arial" panose="020B0604020202020204" pitchFamily="34" charset="0"/>
              </a:rPr>
              <a:t>Der Auftrag von LCIF:  Lions Clubs, ehrenamtliche Helfer und Partnerorganisationen dazu befähigen, Gesundheit und Wohlbefinden zu verbessern, Communitys zu stärken und Bedürftige durch humanitäre Hilfe und Zuschüsse zu unterstützen, die die Lebenssituationen von Menschen weltweit verbessern und damit wesentlich zum Weltfrieden und zur internationalen Verständigung beitragen. </a:t>
            </a:r>
          </a:p>
        </p:txBody>
      </p:sp>
      <p:sp>
        <p:nvSpPr>
          <p:cNvPr id="8" name="TextBox 7">
            <a:extLst>
              <a:ext uri="{FF2B5EF4-FFF2-40B4-BE49-F238E27FC236}">
                <a16:creationId xmlns:a16="http://schemas.microsoft.com/office/drawing/2014/main" id="{8ED9944A-6334-4BE1-3972-E1D3963FAB5B}"/>
              </a:ext>
            </a:extLst>
          </p:cNvPr>
          <p:cNvSpPr txBox="1"/>
          <p:nvPr/>
        </p:nvSpPr>
        <p:spPr>
          <a:xfrm>
            <a:off x="5031876" y="5068989"/>
            <a:ext cx="6826677" cy="923330"/>
          </a:xfrm>
          <a:prstGeom prst="rect">
            <a:avLst/>
          </a:prstGeom>
          <a:noFill/>
        </p:spPr>
        <p:txBody>
          <a:bodyPr wrap="square" rtlCol="0">
            <a:spAutoFit/>
          </a:bodyPr>
          <a:lstStyle/>
          <a:p>
            <a:r>
              <a:rPr lang="de-DE">
                <a:solidFill>
                  <a:schemeClr val="bg1"/>
                </a:solidFill>
                <a:latin typeface="Arial" panose="020B0604020202020204" pitchFamily="34" charset="0"/>
                <a:cs typeface="Arial" panose="020B0604020202020204" pitchFamily="34" charset="0"/>
              </a:rPr>
              <a:t>Zuschuss-Toolkit: Hier finden Sie weitere Informationen zu den Zuschussarten, die LCIF anbietet, sowie Ressourcen, um herauszufinden, welcher Zuschuss für einen Club, Distrikt oder Multidistrikt jetzt oder in Zukunft geeignet ist. </a:t>
            </a:r>
          </a:p>
        </p:txBody>
      </p:sp>
      <p:sp>
        <p:nvSpPr>
          <p:cNvPr id="9" name="TextBox 8">
            <a:extLst>
              <a:ext uri="{FF2B5EF4-FFF2-40B4-BE49-F238E27FC236}">
                <a16:creationId xmlns:a16="http://schemas.microsoft.com/office/drawing/2014/main" id="{C65601CD-1873-A307-37A8-05A4AAE177F7}"/>
              </a:ext>
            </a:extLst>
          </p:cNvPr>
          <p:cNvSpPr txBox="1"/>
          <p:nvPr/>
        </p:nvSpPr>
        <p:spPr>
          <a:xfrm>
            <a:off x="5105993" y="4062263"/>
            <a:ext cx="5308786" cy="369332"/>
          </a:xfrm>
          <a:prstGeom prst="rect">
            <a:avLst/>
          </a:prstGeom>
          <a:noFill/>
        </p:spPr>
        <p:txBody>
          <a:bodyPr wrap="square" rtlCol="0">
            <a:spAutoFit/>
          </a:bodyPr>
          <a:lstStyle/>
          <a:p>
            <a:r>
              <a:rPr lang="de-DE">
                <a:solidFill>
                  <a:schemeClr val="bg1"/>
                </a:solidFill>
                <a:latin typeface="Arial" panose="020B0604020202020204" pitchFamily="34" charset="0"/>
                <a:cs typeface="Arial" panose="020B0604020202020204" pitchFamily="34" charset="0"/>
              </a:rPr>
              <a:t>LCIF: Stories of Pride - Erzählen Sie Geschichten über Ihren Hilfsdienst</a:t>
            </a:r>
          </a:p>
        </p:txBody>
      </p:sp>
    </p:spTree>
    <p:extLst>
      <p:ext uri="{BB962C8B-B14F-4D97-AF65-F5344CB8AC3E}">
        <p14:creationId xmlns:p14="http://schemas.microsoft.com/office/powerpoint/2010/main" val="219821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848600" y="717319"/>
            <a:ext cx="4059521"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400" b="1" dirty="0">
                <a:solidFill>
                  <a:schemeClr val="bg1"/>
                </a:solidFill>
                <a:latin typeface="Arial" charset="0"/>
                <a:ea typeface="Arial" charset="0"/>
                <a:cs typeface="Arial" charset="0"/>
              </a:rPr>
              <a:t>Kenntnis clubinterner Verantwortungsbereiche</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42935" y="-439274"/>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2" name="Rectangle 1">
            <a:extLst>
              <a:ext uri="{FF2B5EF4-FFF2-40B4-BE49-F238E27FC236}">
                <a16:creationId xmlns:a16="http://schemas.microsoft.com/office/drawing/2014/main" id="{2B1B77FC-8EDF-3689-66BD-A43FE22A23C6}"/>
              </a:ext>
            </a:extLst>
          </p:cNvPr>
          <p:cNvSpPr/>
          <p:nvPr/>
        </p:nvSpPr>
        <p:spPr>
          <a:xfrm>
            <a:off x="7951238" y="2015692"/>
            <a:ext cx="3644455" cy="285335"/>
          </a:xfrm>
          <a:prstGeom prst="rect">
            <a:avLst/>
          </a:prstGeom>
        </p:spPr>
        <p:txBody>
          <a:bodyPr wrap="square">
            <a:spAutoFit/>
          </a:bodyPr>
          <a:lstStyle/>
          <a:p>
            <a:pPr>
              <a:lnSpc>
                <a:spcPct val="114000"/>
              </a:lnSpc>
            </a:pPr>
            <a:r>
              <a:rPr lang="de-DE" sz="1200" i="1" dirty="0">
                <a:solidFill>
                  <a:schemeClr val="bg1"/>
                </a:solidFill>
                <a:latin typeface="Arial" panose="020B0604020202020204" pitchFamily="34" charset="0"/>
                <a:cs typeface="Arial" panose="020B0604020202020204" pitchFamily="34" charset="0"/>
              </a:rPr>
              <a:t>Überarbeitete Einheitliche Fassung der Clubsatzung und der Zusatzbestimmungen</a:t>
            </a:r>
          </a:p>
        </p:txBody>
      </p:sp>
      <p:sp>
        <p:nvSpPr>
          <p:cNvPr id="3" name="Rectangle 2">
            <a:extLst>
              <a:ext uri="{FF2B5EF4-FFF2-40B4-BE49-F238E27FC236}">
                <a16:creationId xmlns:a16="http://schemas.microsoft.com/office/drawing/2014/main" id="{07CEBB59-4497-049D-D4E7-518F2CE728C0}"/>
              </a:ext>
            </a:extLst>
          </p:cNvPr>
          <p:cNvSpPr/>
          <p:nvPr/>
        </p:nvSpPr>
        <p:spPr>
          <a:xfrm>
            <a:off x="6258729" y="3087925"/>
            <a:ext cx="5758249" cy="3491597"/>
          </a:xfrm>
          <a:prstGeom prst="rect">
            <a:avLst/>
          </a:prstGeom>
        </p:spPr>
        <p:txBody>
          <a:bodyPr wrap="square">
            <a:spAutoFit/>
          </a:bodyPr>
          <a:lstStyle/>
          <a:p>
            <a:pPr>
              <a:lnSpc>
                <a:spcPct val="114000"/>
              </a:lnSpc>
              <a:spcAft>
                <a:spcPts val="600"/>
              </a:spcAft>
            </a:pPr>
            <a:r>
              <a:rPr lang="de-DE" sz="1600">
                <a:solidFill>
                  <a:schemeClr val="bg1"/>
                </a:solidFill>
                <a:latin typeface="Arial" panose="020B0604020202020204" pitchFamily="34" charset="0"/>
                <a:cs typeface="Arial" panose="020B0604020202020204" pitchFamily="34" charset="0"/>
              </a:rPr>
              <a:t>Enthält die Hauptrichtlinien für den Club sowie andere hilfreiche Informationen wie z.B.:</a:t>
            </a:r>
          </a:p>
          <a:p>
            <a:pPr>
              <a:lnSpc>
                <a:spcPct val="114000"/>
              </a:lnSpc>
              <a:spcAft>
                <a:spcPts val="600"/>
              </a:spcAft>
            </a:pPr>
            <a:endParaRPr lang="en-US" altLang="en-US" sz="1600" kern="0" dirty="0">
              <a:solidFill>
                <a:schemeClr val="bg1"/>
              </a:solidFill>
              <a:latin typeface="Arial" panose="020B0604020202020204" pitchFamily="34" charset="0"/>
              <a:cs typeface="Arial" panose="020B0604020202020204" pitchFamily="34" charset="0"/>
            </a:endParaRPr>
          </a:p>
          <a:p>
            <a:pPr marL="342900" indent="-342900">
              <a:lnSpc>
                <a:spcPct val="114000"/>
              </a:lnSpc>
              <a:spcAft>
                <a:spcPts val="600"/>
              </a:spcAft>
              <a:buFont typeface="Arial" panose="020B0604020202020204" pitchFamily="34" charset="0"/>
              <a:buChar char="•"/>
            </a:pPr>
            <a:r>
              <a:rPr lang="de-DE" sz="1600">
                <a:solidFill>
                  <a:schemeClr val="bg1"/>
                </a:solidFill>
                <a:latin typeface="Arial" panose="020B0604020202020204" pitchFamily="34" charset="0"/>
                <a:cs typeface="Arial" panose="020B0604020202020204" pitchFamily="34" charset="0"/>
              </a:rPr>
              <a:t>Leitbild, Slogan, Motto, Zweck </a:t>
            </a:r>
          </a:p>
          <a:p>
            <a:pPr indent="346075">
              <a:lnSpc>
                <a:spcPct val="114000"/>
              </a:lnSpc>
              <a:spcAft>
                <a:spcPts val="600"/>
              </a:spcAft>
            </a:pPr>
            <a:r>
              <a:rPr lang="de-DE" sz="1600">
                <a:solidFill>
                  <a:schemeClr val="bg1"/>
                </a:solidFill>
                <a:latin typeface="Arial" panose="020B0604020202020204" pitchFamily="34" charset="0"/>
                <a:cs typeface="Arial" panose="020B0604020202020204" pitchFamily="34" charset="0"/>
              </a:rPr>
              <a:t>wie auch Ziele und Ethik</a:t>
            </a:r>
          </a:p>
          <a:p>
            <a:pPr marL="342900" indent="-342900">
              <a:lnSpc>
                <a:spcPct val="114000"/>
              </a:lnSpc>
              <a:spcAft>
                <a:spcPts val="600"/>
              </a:spcAft>
              <a:buFont typeface="Arial" panose="020B0604020202020204" pitchFamily="34" charset="0"/>
              <a:buChar char="•"/>
            </a:pPr>
            <a:r>
              <a:rPr lang="de-DE" sz="1600">
                <a:solidFill>
                  <a:schemeClr val="bg1"/>
                </a:solidFill>
                <a:latin typeface="Arial" panose="020B0604020202020204" pitchFamily="34" charset="0"/>
                <a:cs typeface="Arial" panose="020B0604020202020204" pitchFamily="34" charset="0"/>
              </a:rPr>
              <a:t>Mitgliedschaftskategorien</a:t>
            </a:r>
          </a:p>
          <a:p>
            <a:pPr marL="342900" indent="-342900">
              <a:lnSpc>
                <a:spcPct val="114000"/>
              </a:lnSpc>
              <a:spcAft>
                <a:spcPts val="600"/>
              </a:spcAft>
              <a:buFont typeface="Arial" panose="020B0604020202020204" pitchFamily="34" charset="0"/>
              <a:buChar char="•"/>
            </a:pPr>
            <a:r>
              <a:rPr lang="de-DE" sz="1600">
                <a:solidFill>
                  <a:schemeClr val="bg1"/>
                </a:solidFill>
                <a:latin typeface="Arial" panose="020B0604020202020204" pitchFamily="34" charset="0"/>
                <a:cs typeface="Arial" panose="020B0604020202020204" pitchFamily="34" charset="0"/>
              </a:rPr>
              <a:t>Gebühren und Beiträge</a:t>
            </a:r>
          </a:p>
          <a:p>
            <a:pPr marL="342900" indent="-342900">
              <a:lnSpc>
                <a:spcPct val="114000"/>
              </a:lnSpc>
              <a:spcAft>
                <a:spcPts val="600"/>
              </a:spcAft>
              <a:buFont typeface="Arial" panose="020B0604020202020204" pitchFamily="34" charset="0"/>
              <a:buChar char="•"/>
            </a:pPr>
            <a:r>
              <a:rPr lang="de-DE" sz="1600">
                <a:solidFill>
                  <a:schemeClr val="bg1"/>
                </a:solidFill>
                <a:latin typeface="Arial" panose="020B0604020202020204" pitchFamily="34" charset="0"/>
                <a:cs typeface="Arial" panose="020B0604020202020204" pitchFamily="34" charset="0"/>
              </a:rPr>
              <a:t>Verwaltung der Gelder</a:t>
            </a:r>
          </a:p>
          <a:p>
            <a:pPr marL="342900" indent="-342900">
              <a:lnSpc>
                <a:spcPct val="114000"/>
              </a:lnSpc>
              <a:spcAft>
                <a:spcPts val="600"/>
              </a:spcAft>
              <a:buFont typeface="Arial" panose="020B0604020202020204" pitchFamily="34" charset="0"/>
              <a:buChar char="•"/>
            </a:pPr>
            <a:r>
              <a:rPr lang="de-DE" sz="1600">
                <a:solidFill>
                  <a:schemeClr val="bg1"/>
                </a:solidFill>
                <a:latin typeface="Arial" panose="020B0604020202020204" pitchFamily="34" charset="0"/>
                <a:cs typeface="Arial" panose="020B0604020202020204" pitchFamily="34" charset="0"/>
              </a:rPr>
              <a:t>Treffen und Beschlussfähigkeiten </a:t>
            </a:r>
          </a:p>
          <a:p>
            <a:pPr marL="342900" indent="-342900">
              <a:lnSpc>
                <a:spcPct val="114000"/>
              </a:lnSpc>
              <a:spcAft>
                <a:spcPts val="600"/>
              </a:spcAft>
              <a:buFont typeface="Arial" panose="020B0604020202020204" pitchFamily="34" charset="0"/>
              <a:buChar char="•"/>
            </a:pPr>
            <a:r>
              <a:rPr lang="de-DE" sz="1600">
                <a:solidFill>
                  <a:schemeClr val="bg1"/>
                </a:solidFill>
                <a:latin typeface="Arial" panose="020B0604020202020204" pitchFamily="34" charset="0"/>
                <a:cs typeface="Arial" panose="020B0604020202020204" pitchFamily="34" charset="0"/>
              </a:rPr>
              <a:t>Wahlen</a:t>
            </a:r>
          </a:p>
        </p:txBody>
      </p:sp>
    </p:spTree>
    <p:extLst>
      <p:ext uri="{BB962C8B-B14F-4D97-AF65-F5344CB8AC3E}">
        <p14:creationId xmlns:p14="http://schemas.microsoft.com/office/powerpoint/2010/main" val="2509132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78546"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12002" y="1163787"/>
            <a:ext cx="2944512" cy="6234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800" b="1" dirty="0">
                <a:solidFill>
                  <a:schemeClr val="bg1"/>
                </a:solidFill>
                <a:latin typeface="Arial" charset="0"/>
                <a:ea typeface="Arial" charset="0"/>
                <a:cs typeface="Arial" charset="0"/>
              </a:rPr>
              <a:t>Gründungsfeier</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Ressource: Leitfaden zur Planung der Gründungsfeier</a:t>
            </a:r>
          </a:p>
        </p:txBody>
      </p:sp>
      <p:pic>
        <p:nvPicPr>
          <p:cNvPr id="4" name="Picture 3">
            <a:extLst>
              <a:ext uri="{FF2B5EF4-FFF2-40B4-BE49-F238E27FC236}">
                <a16:creationId xmlns:a16="http://schemas.microsoft.com/office/drawing/2014/main" id="{B0DA8A1F-6968-538D-F358-39FC9BAED6B0}"/>
              </a:ext>
            </a:extLst>
          </p:cNvPr>
          <p:cNvPicPr>
            <a:picLocks noChangeAspect="1"/>
          </p:cNvPicPr>
          <p:nvPr/>
        </p:nvPicPr>
        <p:blipFill>
          <a:blip r:embed="rId4"/>
          <a:stretch>
            <a:fillRect/>
          </a:stretch>
        </p:blipFill>
        <p:spPr>
          <a:xfrm>
            <a:off x="968930" y="970384"/>
            <a:ext cx="3440725" cy="440412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A460216D-2123-CEEF-9F52-9F5DC002A90F}"/>
              </a:ext>
            </a:extLst>
          </p:cNvPr>
          <p:cNvSpPr txBox="1"/>
          <p:nvPr/>
        </p:nvSpPr>
        <p:spPr>
          <a:xfrm>
            <a:off x="6444104" y="3049068"/>
            <a:ext cx="5532895" cy="2400657"/>
          </a:xfrm>
          <a:prstGeom prst="rect">
            <a:avLst/>
          </a:prstGeom>
          <a:noFill/>
        </p:spPr>
        <p:txBody>
          <a:bodyPr wrap="square" rtlCol="0">
            <a:spAutoFit/>
          </a:bodyPr>
          <a:lstStyle/>
          <a:p>
            <a:pPr>
              <a:lnSpc>
                <a:spcPct val="150000"/>
              </a:lnSpc>
            </a:pPr>
            <a:r>
              <a:rPr lang="de-DE" sz="2000">
                <a:solidFill>
                  <a:schemeClr val="bg1"/>
                </a:solidFill>
                <a:latin typeface="Arial" panose="020B0604020202020204" pitchFamily="34" charset="0"/>
                <a:cs typeface="Arial" panose="020B0604020202020204" pitchFamily="34" charset="0"/>
              </a:rPr>
              <a:t>Planen Sie die Veranstaltung mithilfe der Gründungsfeier-Checkliste</a:t>
            </a:r>
          </a:p>
          <a:p>
            <a:pPr>
              <a:lnSpc>
                <a:spcPct val="150000"/>
              </a:lnSpc>
            </a:pPr>
            <a:endParaRPr lang="en-US" altLang="en-US" sz="2000" kern="0" dirty="0">
              <a:solidFill>
                <a:schemeClr val="bg1"/>
              </a:solidFill>
              <a:latin typeface="Arial" panose="020B0604020202020204" pitchFamily="34" charset="0"/>
              <a:cs typeface="Arial" panose="020B0604020202020204" pitchFamily="34" charset="0"/>
            </a:endParaRPr>
          </a:p>
          <a:p>
            <a:pPr>
              <a:lnSpc>
                <a:spcPct val="150000"/>
              </a:lnSpc>
            </a:pPr>
            <a:r>
              <a:rPr lang="de-DE" sz="2000">
                <a:solidFill>
                  <a:schemeClr val="bg1"/>
                </a:solidFill>
                <a:latin typeface="Arial" panose="020B0604020202020204" pitchFamily="34" charset="0"/>
                <a:cs typeface="Arial" panose="020B0604020202020204" pitchFamily="34" charset="0"/>
              </a:rPr>
              <a:t>Protokoll</a:t>
            </a:r>
          </a:p>
          <a:p>
            <a:pPr>
              <a:lnSpc>
                <a:spcPct val="150000"/>
              </a:lnSpc>
            </a:pPr>
            <a:endParaRPr lang="en-US" altLang="en-US" sz="2000" kern="0" dirty="0">
              <a:solidFill>
                <a:schemeClr val="bg1"/>
              </a:solidFill>
              <a:latin typeface="Arial" panose="020B0604020202020204" pitchFamily="34" charset="0"/>
              <a:cs typeface="Arial" panose="020B0604020202020204" pitchFamily="34" charset="0"/>
            </a:endParaRPr>
          </a:p>
          <a:p>
            <a:pPr>
              <a:lnSpc>
                <a:spcPct val="150000"/>
              </a:lnSpc>
            </a:pPr>
            <a:r>
              <a:rPr lang="de-DE" sz="2000">
                <a:solidFill>
                  <a:schemeClr val="bg1"/>
                </a:solidFill>
                <a:latin typeface="Arial" panose="020B0604020202020204" pitchFamily="34" charset="0"/>
                <a:cs typeface="Arial" panose="020B0604020202020204" pitchFamily="34" charset="0"/>
              </a:rPr>
              <a:t>Reisevorkehrungen</a:t>
            </a:r>
          </a:p>
        </p:txBody>
      </p:sp>
      <p:sp>
        <p:nvSpPr>
          <p:cNvPr id="10" name="Rectangle 9">
            <a:extLst>
              <a:ext uri="{FF2B5EF4-FFF2-40B4-BE49-F238E27FC236}">
                <a16:creationId xmlns:a16="http://schemas.microsoft.com/office/drawing/2014/main" id="{2BE554E9-C418-6427-BE91-C8EAC4030021}"/>
              </a:ext>
            </a:extLst>
          </p:cNvPr>
          <p:cNvSpPr/>
          <p:nvPr/>
        </p:nvSpPr>
        <p:spPr>
          <a:xfrm>
            <a:off x="6273622" y="5766725"/>
            <a:ext cx="5703377" cy="646331"/>
          </a:xfrm>
          <a:prstGeom prst="rect">
            <a:avLst/>
          </a:prstGeom>
        </p:spPr>
        <p:txBody>
          <a:bodyPr wrap="square">
            <a:spAutoFit/>
          </a:bodyPr>
          <a:lstStyle/>
          <a:p>
            <a:pPr algn="ctr"/>
            <a:r>
              <a:rPr lang="de-DE" i="1">
                <a:solidFill>
                  <a:schemeClr val="bg1"/>
                </a:solidFill>
                <a:latin typeface="Arial" panose="020B0604020202020204" pitchFamily="34" charset="0"/>
                <a:ea typeface="Segoe UI" panose="020B0502040204020203" pitchFamily="34" charset="0"/>
                <a:cs typeface="Arial" panose="020B0604020202020204" pitchFamily="34" charset="0"/>
              </a:rPr>
              <a:t>Der Sponsorclub und der Distrikt sollten dem neuen Club bei der Organisation der Gründungsfeier helfen. </a:t>
            </a:r>
          </a:p>
        </p:txBody>
      </p:sp>
    </p:spTree>
    <p:extLst>
      <p:ext uri="{BB962C8B-B14F-4D97-AF65-F5344CB8AC3E}">
        <p14:creationId xmlns:p14="http://schemas.microsoft.com/office/powerpoint/2010/main" val="166408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39</a:t>
            </a:fld>
            <a:endParaRPr lang="en-US" sz="100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822" y="1070378"/>
            <a:ext cx="10272721" cy="618464"/>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600">
                <a:solidFill>
                  <a:srgbClr val="00338D"/>
                </a:solidFill>
                <a:latin typeface="Arial" panose="020B0604020202020204" pitchFamily="34" charset="0"/>
                <a:cs typeface="Arial" panose="020B0604020202020204" pitchFamily="34" charset="0"/>
              </a:rPr>
              <a:t>Erstes Treffen mit dem Officer-Mentor-Team </a:t>
            </a:r>
          </a:p>
          <a:p>
            <a:endParaRPr lang="en-US" altLang="en-US" sz="1000" kern="0" dirty="0">
              <a:solidFill>
                <a:srgbClr val="FF0000"/>
              </a:solidFill>
              <a:latin typeface="Calibri Light" panose="020F0302020204030204" pitchFamily="34" charset="0"/>
            </a:endParaRPr>
          </a:p>
        </p:txBody>
      </p:sp>
      <p:sp>
        <p:nvSpPr>
          <p:cNvPr id="7" name="TextBox 6">
            <a:extLst>
              <a:ext uri="{FF2B5EF4-FFF2-40B4-BE49-F238E27FC236}">
                <a16:creationId xmlns:a16="http://schemas.microsoft.com/office/drawing/2014/main" id="{97E94A45-1377-8EB7-7801-A4A33685CBC7}"/>
              </a:ext>
            </a:extLst>
          </p:cNvPr>
          <p:cNvSpPr txBox="1"/>
          <p:nvPr/>
        </p:nvSpPr>
        <p:spPr>
          <a:xfrm>
            <a:off x="745171" y="2165423"/>
            <a:ext cx="6872590" cy="4033348"/>
          </a:xfrm>
          <a:prstGeom prst="rect">
            <a:avLst/>
          </a:prstGeom>
          <a:noFill/>
        </p:spPr>
        <p:txBody>
          <a:bodyPr wrap="square" rtlCol="0">
            <a:spAutoFit/>
          </a:bodyPr>
          <a:lstStyle/>
          <a:p>
            <a:pPr lvl="0">
              <a:lnSpc>
                <a:spcPct val="114000"/>
              </a:lnSpc>
              <a:spcAft>
                <a:spcPts val="600"/>
              </a:spcAft>
            </a:pPr>
            <a:r>
              <a:rPr lang="de-DE" sz="2000">
                <a:solidFill>
                  <a:srgbClr val="002060"/>
                </a:solidFill>
                <a:latin typeface="Arial" panose="020B0604020202020204" pitchFamily="34" charset="0"/>
                <a:cs typeface="Arial" panose="020B0604020202020204" pitchFamily="34" charset="0"/>
              </a:rPr>
              <a:t>Stellen Sie die Club Officers ihren Mentoren vor. </a:t>
            </a:r>
          </a:p>
          <a:p>
            <a:pPr indent="-285750">
              <a:lnSpc>
                <a:spcPct val="114000"/>
              </a:lnSpc>
              <a:spcAft>
                <a:spcPts val="600"/>
              </a:spcAft>
              <a:buFont typeface="Arial" panose="020B0604020202020204" pitchFamily="34" charset="0"/>
              <a:buChar char="•"/>
            </a:pPr>
            <a:endParaRPr 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de-DE" sz="2000">
                <a:solidFill>
                  <a:srgbClr val="002060"/>
                </a:solidFill>
                <a:latin typeface="Arial" panose="020B0604020202020204" pitchFamily="34" charset="0"/>
                <a:cs typeface="Arial" panose="020B0604020202020204" pitchFamily="34" charset="0"/>
              </a:rPr>
              <a:t>Jedem Officer sollte ein Mentor zugewiesen werden, der gegenwärtig dasselbe Amt ausübt.</a:t>
            </a:r>
          </a:p>
          <a:p>
            <a:pPr indent="-285750">
              <a:lnSpc>
                <a:spcPct val="114000"/>
              </a:lnSpc>
              <a:spcAft>
                <a:spcPts val="600"/>
              </a:spcAft>
              <a:buFont typeface="Arial" panose="020B0604020202020204" pitchFamily="34" charset="0"/>
              <a:buChar char="•"/>
            </a:pPr>
            <a:endParaRPr 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de-DE" sz="2000">
                <a:solidFill>
                  <a:srgbClr val="002060"/>
                </a:solidFill>
                <a:latin typeface="Arial" panose="020B0604020202020204" pitchFamily="34" charset="0"/>
                <a:cs typeface="Arial" panose="020B0604020202020204" pitchFamily="34" charset="0"/>
              </a:rPr>
              <a:t>Der Mentor sollte Erfahrung besitzen, verfügbar und in der Lage sein, mit dem neuen Officer effizient zu kommunizieren und diesen nachhaltig zu schulen. </a:t>
            </a:r>
          </a:p>
          <a:p>
            <a:pPr lvl="0">
              <a:lnSpc>
                <a:spcPct val="114000"/>
              </a:lnSpc>
              <a:spcAft>
                <a:spcPts val="600"/>
              </a:spcAft>
            </a:pPr>
            <a:endParaRPr lang="en-US" alt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de-DE" sz="2000">
                <a:solidFill>
                  <a:srgbClr val="002060"/>
                </a:solidFill>
                <a:latin typeface="Arial" panose="020B0604020202020204" pitchFamily="34" charset="0"/>
                <a:cs typeface="Arial" panose="020B0604020202020204" pitchFamily="34" charset="0"/>
              </a:rPr>
              <a:t>Geben Sie jedem Paar eine Kopie der jeweiligen Checkliste zur Durchsicht (siehe Seiten 28 - 34).</a:t>
            </a:r>
          </a:p>
        </p:txBody>
      </p:sp>
      <p:grpSp>
        <p:nvGrpSpPr>
          <p:cNvPr id="8" name="Group 7">
            <a:extLst>
              <a:ext uri="{FF2B5EF4-FFF2-40B4-BE49-F238E27FC236}">
                <a16:creationId xmlns:a16="http://schemas.microsoft.com/office/drawing/2014/main" id="{141A8C66-E02D-4B30-D866-01650BE9274F}"/>
              </a:ext>
            </a:extLst>
          </p:cNvPr>
          <p:cNvGrpSpPr/>
          <p:nvPr/>
        </p:nvGrpSpPr>
        <p:grpSpPr>
          <a:xfrm>
            <a:off x="8969154" y="2974317"/>
            <a:ext cx="2655909" cy="2813305"/>
            <a:chOff x="9102812" y="1479623"/>
            <a:chExt cx="2655909" cy="2813305"/>
          </a:xfrm>
        </p:grpSpPr>
        <p:pic>
          <p:nvPicPr>
            <p:cNvPr id="10" name="Picture 9">
              <a:extLst>
                <a:ext uri="{FF2B5EF4-FFF2-40B4-BE49-F238E27FC236}">
                  <a16:creationId xmlns:a16="http://schemas.microsoft.com/office/drawing/2014/main" id="{97E9ABDE-E01A-C4DF-504C-0F3D9A4B1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C708200-7DFE-AB44-7E5D-BFDFE17F0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9D23FC1-1273-83FE-1511-D7D487AB0DF0}"/>
                </a:ext>
              </a:extLst>
            </p:cNvPr>
            <p:cNvPicPr>
              <a:picLocks noChangeAspect="1"/>
            </p:cNvPicPr>
            <p:nvPr/>
          </p:nvPicPr>
          <p:blipFill rotWithShape="1">
            <a:blip r:embed="rId6">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0862042-B94C-7CF7-94C3-01DD753AB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77F0484-859D-FB86-9962-A621BFAB9F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CD7D3B3-1BB7-7EED-E2BE-696241AF61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2224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Yellow Bar">
            <a:extLst>
              <a:ext uri="{FF2B5EF4-FFF2-40B4-BE49-F238E27FC236}">
                <a16:creationId xmlns:a16="http://schemas.microsoft.com/office/drawing/2014/main" id="{0AEB90EB-4F2F-EC40-8CDF-8BA22917BE30}"/>
              </a:ext>
            </a:extLst>
          </p:cNvPr>
          <p:cNvSpPr/>
          <p:nvPr/>
        </p:nvSpPr>
        <p:spPr>
          <a:xfrm>
            <a:off x="4632198" y="176615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9" name="Headline">
            <a:extLst>
              <a:ext uri="{FF2B5EF4-FFF2-40B4-BE49-F238E27FC236}">
                <a16:creationId xmlns:a16="http://schemas.microsoft.com/office/drawing/2014/main" id="{91957B8B-8885-E867-F079-36829560A478}"/>
              </a:ext>
            </a:extLst>
          </p:cNvPr>
          <p:cNvSpPr txBox="1">
            <a:spLocks/>
          </p:cNvSpPr>
          <p:nvPr/>
        </p:nvSpPr>
        <p:spPr>
          <a:xfrm>
            <a:off x="897558" y="1126075"/>
            <a:ext cx="10521093" cy="5873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de-DE" sz="3200">
                <a:solidFill>
                  <a:schemeClr val="bg1"/>
                </a:solidFill>
                <a:latin typeface="Arial" panose="020B0604020202020204" pitchFamily="34" charset="0"/>
                <a:cs typeface="Arial" panose="020B0604020202020204" pitchFamily="34" charset="0"/>
              </a:rPr>
              <a:t>Sechs Elemente erfolgreicher Clubarbeit</a:t>
            </a:r>
          </a:p>
        </p:txBody>
      </p:sp>
      <p:sp>
        <p:nvSpPr>
          <p:cNvPr id="2" name="Background - Solid">
            <a:extLst>
              <a:ext uri="{FF2B5EF4-FFF2-40B4-BE49-F238E27FC236}">
                <a16:creationId xmlns:a16="http://schemas.microsoft.com/office/drawing/2014/main" id="{EC7E90DB-B1B5-FEBC-30C9-D7ADA059F292}"/>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26C9493D-B927-21D3-4B4F-86EA848474B2}"/>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53A347C5-C612-CD50-3B55-A2859A72DC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TextBox 5">
            <a:extLst>
              <a:ext uri="{FF2B5EF4-FFF2-40B4-BE49-F238E27FC236}">
                <a16:creationId xmlns:a16="http://schemas.microsoft.com/office/drawing/2014/main" id="{DC008C24-E058-C7B4-06D0-A6DCB354D254}"/>
              </a:ext>
            </a:extLst>
          </p:cNvPr>
          <p:cNvSpPr txBox="1"/>
          <p:nvPr/>
        </p:nvSpPr>
        <p:spPr>
          <a:xfrm>
            <a:off x="1110626" y="2389969"/>
            <a:ext cx="10534159" cy="4062651"/>
          </a:xfrm>
          <a:prstGeom prst="rect">
            <a:avLst/>
          </a:prstGeom>
          <a:noFill/>
        </p:spPr>
        <p:txBody>
          <a:bodyPr wrap="square" rtlCol="0">
            <a:spAutoFit/>
          </a:bodyPr>
          <a:lstStyle/>
          <a:p>
            <a:pPr algn="ctr"/>
            <a:endParaRPr lang="en-US" b="1" dirty="0">
              <a:solidFill>
                <a:schemeClr val="bg1"/>
              </a:solidFill>
              <a:latin typeface="Arial" panose="020B0604020202020204" pitchFamily="34" charset="0"/>
              <a:cs typeface="Arial" panose="020B0604020202020204" pitchFamily="34" charset="0"/>
            </a:endParaRPr>
          </a:p>
          <a:p>
            <a:pPr marL="457200" indent="-457200">
              <a:buAutoNum type="arabicPeriod"/>
            </a:pPr>
            <a:r>
              <a:rPr lang="de-DE" sz="2000" b="1">
                <a:solidFill>
                  <a:schemeClr val="bg1"/>
                </a:solidFill>
                <a:latin typeface="Arial" panose="020B0604020202020204" pitchFamily="34" charset="0"/>
                <a:cs typeface="Arial" panose="020B0604020202020204" pitchFamily="34" charset="0"/>
              </a:rPr>
              <a:t>Die Clubmitglieder haben Hilfsprojekte, die ihnen wichtig sind, durchgeführt.</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2"/>
            </a:pPr>
            <a:r>
              <a:rPr lang="de-DE" sz="2000" b="1">
                <a:solidFill>
                  <a:schemeClr val="bg1"/>
                </a:solidFill>
                <a:latin typeface="Arial" panose="020B0604020202020204" pitchFamily="34" charset="0"/>
                <a:cs typeface="Arial" panose="020B0604020202020204" pitchFamily="34" charset="0"/>
              </a:rPr>
              <a:t>Der Club hat ein Nettowachstum der Mitgliedschaft erzielt und bezieht neue Mitglieder umgehend in Hilfsprojekte ein. </a:t>
            </a:r>
          </a:p>
          <a:p>
            <a:r>
              <a:rPr lang="de-DE" sz="2000" b="1">
                <a:solidFill>
                  <a:schemeClr val="bg1"/>
                </a:solidFill>
                <a:latin typeface="Arial" panose="020B0604020202020204" pitchFamily="34" charset="0"/>
                <a:cs typeface="Arial" panose="020B0604020202020204" pitchFamily="34" charset="0"/>
              </a:rPr>
              <a:t>       in Hilfsprojekte ein.</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3"/>
            </a:pPr>
            <a:r>
              <a:rPr lang="de-DE" sz="2000" b="1">
                <a:solidFill>
                  <a:schemeClr val="bg1"/>
                </a:solidFill>
                <a:latin typeface="Arial" panose="020B0604020202020204" pitchFamily="34" charset="0"/>
                <a:cs typeface="Arial" panose="020B0604020202020204" pitchFamily="34" charset="0"/>
              </a:rPr>
              <a:t>Der Club kommuniziert effektiv mit den Clubmitgliedern und mit der Öffentlichkeit. </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de-DE" sz="2000" b="1">
                <a:solidFill>
                  <a:schemeClr val="bg1"/>
                </a:solidFill>
                <a:latin typeface="Arial" panose="020B0604020202020204" pitchFamily="34" charset="0"/>
                <a:cs typeface="Arial" panose="020B0604020202020204" pitchFamily="34" charset="0"/>
              </a:rPr>
              <a:t>Clubveranstaltungen werden regelmäßig abgehalten und sind sinnvoll und positiv.   </a:t>
            </a:r>
          </a:p>
          <a:p>
            <a:pPr marL="457200" indent="-457200">
              <a:buAutoNum type="arabicPeriod" startAt="4"/>
            </a:pPr>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de-DE" sz="2000" b="1">
                <a:solidFill>
                  <a:schemeClr val="bg1"/>
                </a:solidFill>
                <a:latin typeface="Arial" panose="020B0604020202020204" pitchFamily="34" charset="0"/>
                <a:cs typeface="Arial" panose="020B0604020202020204" pitchFamily="34" charset="0"/>
              </a:rPr>
              <a:t>Die Clubamtsträger nehmen an Schulungen auf Zonen- und Distriktebene teil. </a:t>
            </a:r>
          </a:p>
          <a:p>
            <a:pPr marL="457200" indent="-457200">
              <a:buAutoNum type="arabicPeriod" startAt="4"/>
            </a:pPr>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de-DE" sz="2000" b="1">
                <a:solidFill>
                  <a:schemeClr val="bg1"/>
                </a:solidFill>
                <a:latin typeface="Arial" panose="020B0604020202020204" pitchFamily="34" charset="0"/>
                <a:cs typeface="Arial" panose="020B0604020202020204" pitchFamily="34" charset="0"/>
              </a:rPr>
              <a:t>Der Club ist vollberechtigt und erstattet regelmäßig Bericht.</a:t>
            </a:r>
          </a:p>
        </p:txBody>
      </p:sp>
    </p:spTree>
    <p:extLst>
      <p:ext uri="{BB962C8B-B14F-4D97-AF65-F5344CB8AC3E}">
        <p14:creationId xmlns:p14="http://schemas.microsoft.com/office/powerpoint/2010/main" val="3886169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965905" y="1042577"/>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latin typeface="Arial" panose="020B0604020202020204" pitchFamily="34" charset="0"/>
                <a:cs typeface="Arial" panose="020B0604020202020204" pitchFamily="34" charset="0"/>
              </a:rPr>
              <a:t>Hauptziele der ersten Schulungseinheit</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7 – Seite 18</a:t>
            </a:r>
          </a:p>
        </p:txBody>
      </p:sp>
      <p:sp>
        <p:nvSpPr>
          <p:cNvPr id="5" name="TextBox 4">
            <a:extLst>
              <a:ext uri="{FF2B5EF4-FFF2-40B4-BE49-F238E27FC236}">
                <a16:creationId xmlns:a16="http://schemas.microsoft.com/office/drawing/2014/main" id="{D01CCFE0-DBDC-892D-5696-39053078EB62}"/>
              </a:ext>
            </a:extLst>
          </p:cNvPr>
          <p:cNvSpPr txBox="1"/>
          <p:nvPr/>
        </p:nvSpPr>
        <p:spPr>
          <a:xfrm>
            <a:off x="695813" y="1931551"/>
            <a:ext cx="3372531" cy="1815882"/>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Die erste Schulungseinheit vermittelt einen Überblick über Lions Clubs International</a:t>
            </a: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5476326" cy="2246769"/>
          </a:xfrm>
          <a:prstGeom prst="rect">
            <a:avLst/>
          </a:prstGeom>
          <a:noFill/>
        </p:spPr>
        <p:txBody>
          <a:bodyPr wrap="square" rtlCol="0">
            <a:spAutoFit/>
          </a:bodyPr>
          <a:lstStyle/>
          <a:p>
            <a:pPr lvl="0"/>
            <a:r>
              <a:rPr lang="de-DE" sz="2800">
                <a:solidFill>
                  <a:srgbClr val="002060"/>
                </a:solidFill>
                <a:latin typeface="Arial" panose="020B0604020202020204" pitchFamily="34" charset="0"/>
                <a:cs typeface="Arial" panose="020B0604020202020204" pitchFamily="34" charset="0"/>
              </a:rPr>
              <a:t>Warum ist dies wichtig?</a:t>
            </a:r>
          </a:p>
          <a:p>
            <a:endParaRPr lang="en-US" sz="2800" dirty="0">
              <a:solidFill>
                <a:srgbClr val="002060"/>
              </a:solidFill>
              <a:latin typeface="Arial" panose="020B0604020202020204" pitchFamily="34" charset="0"/>
              <a:cs typeface="Arial" panose="020B0604020202020204" pitchFamily="34" charset="0"/>
            </a:endParaRPr>
          </a:p>
          <a:p>
            <a:pPr lvl="0"/>
            <a:r>
              <a:rPr lang="de-DE" sz="2800">
                <a:solidFill>
                  <a:srgbClr val="002060"/>
                </a:solidFill>
                <a:latin typeface="Arial" panose="020B0604020202020204" pitchFamily="34" charset="0"/>
                <a:cs typeface="Arial" panose="020B0604020202020204" pitchFamily="34" charset="0"/>
              </a:rPr>
              <a:t>Was sind Ihrer Meinung nach die drei wichtigsten Ziele die bei der ersten Schulungseinheit erfüllt werden sollen? </a:t>
            </a:r>
          </a:p>
        </p:txBody>
      </p:sp>
    </p:spTree>
    <p:extLst>
      <p:ext uri="{BB962C8B-B14F-4D97-AF65-F5344CB8AC3E}">
        <p14:creationId xmlns:p14="http://schemas.microsoft.com/office/powerpoint/2010/main" val="1164745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Zweite Schulungseinheit</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41176" y="3429000"/>
            <a:ext cx="5898995" cy="240505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a:solidFill>
                  <a:schemeClr val="bg1"/>
                </a:solidFill>
                <a:latin typeface="Arial" charset="0"/>
                <a:ea typeface="Arial" charset="0"/>
                <a:cs typeface="Arial" charset="0"/>
              </a:rPr>
              <a:t>Besprechen Sie die Officer-Funktionen und das anfängliche Treffen mit Ihrem Club Officer Mentor Team.</a:t>
            </a:r>
          </a:p>
          <a:p>
            <a:pPr>
              <a:buSzPct val="120000"/>
            </a:pPr>
            <a:endParaRPr lang="en-US" kern="0" dirty="0">
              <a:solidFill>
                <a:schemeClr val="bg1"/>
              </a:solidFill>
              <a:latin typeface="Arial" charset="0"/>
              <a:ea typeface="Arial" charset="0"/>
              <a:cs typeface="Arial" charset="0"/>
            </a:endParaRPr>
          </a:p>
          <a:p>
            <a:pPr>
              <a:buSzPct val="120000"/>
            </a:pPr>
            <a:endParaRPr lang="en-US" kern="0" dirty="0">
              <a:solidFill>
                <a:schemeClr val="bg1"/>
              </a:solidFill>
              <a:latin typeface="Arial" charset="0"/>
              <a:ea typeface="Arial" charset="0"/>
              <a:cs typeface="Arial" charset="0"/>
            </a:endParaRPr>
          </a:p>
          <a:p>
            <a:pPr>
              <a:buSzPct val="120000"/>
            </a:pPr>
            <a:r>
              <a:rPr lang="de-DE">
                <a:solidFill>
                  <a:schemeClr val="bg1"/>
                </a:solidFill>
                <a:latin typeface="Arial" charset="0"/>
                <a:ea typeface="Arial" charset="0"/>
                <a:cs typeface="Arial" charset="0"/>
              </a:rPr>
              <a:t>Heben Sie die Konzepte zur Planung,Teamarbeit und Kommunikation hervor. </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600" b="1">
                <a:solidFill>
                  <a:schemeClr val="bg1"/>
                </a:solidFill>
                <a:latin typeface="Arial" charset="0"/>
                <a:ea typeface="Arial" charset="0"/>
                <a:cs typeface="Arial" charset="0"/>
              </a:rPr>
              <a:t>Clubabläufe</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578620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42</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42</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20006" y="708327"/>
            <a:ext cx="3374470" cy="97743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000" b="1">
                <a:solidFill>
                  <a:schemeClr val="bg1"/>
                </a:solidFill>
                <a:latin typeface="Arial" charset="0"/>
                <a:ea typeface="Arial" charset="0"/>
                <a:cs typeface="Arial" charset="0"/>
              </a:rPr>
              <a:t>Aufgaben der Club Officer</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Ressource: Club Officer e-Books</a:t>
            </a:r>
          </a:p>
        </p:txBody>
      </p:sp>
      <p:sp>
        <p:nvSpPr>
          <p:cNvPr id="11" name="TextBox 10">
            <a:extLst>
              <a:ext uri="{FF2B5EF4-FFF2-40B4-BE49-F238E27FC236}">
                <a16:creationId xmlns:a16="http://schemas.microsoft.com/office/drawing/2014/main" id="{CC2DFBA9-4AF7-A163-188E-796B55BC8F2B}"/>
              </a:ext>
            </a:extLst>
          </p:cNvPr>
          <p:cNvSpPr txBox="1"/>
          <p:nvPr/>
        </p:nvSpPr>
        <p:spPr>
          <a:xfrm>
            <a:off x="6135164" y="2733050"/>
            <a:ext cx="5671354" cy="2800767"/>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Heben Sie die wichtigen Funktionen jedes Club </a:t>
            </a:r>
            <a:r>
              <a:rPr lang="de-DE" sz="2000" dirty="0" err="1">
                <a:solidFill>
                  <a:schemeClr val="bg1"/>
                </a:solidFill>
                <a:latin typeface="Arial" panose="020B0604020202020204" pitchFamily="34" charset="0"/>
                <a:cs typeface="Arial" panose="020B0604020202020204" pitchFamily="34" charset="0"/>
              </a:rPr>
              <a:t>Officers</a:t>
            </a:r>
            <a:r>
              <a:rPr lang="de-DE" sz="2000" dirty="0">
                <a:solidFill>
                  <a:schemeClr val="bg1"/>
                </a:solidFill>
                <a:latin typeface="Arial" panose="020B0604020202020204" pitchFamily="34" charset="0"/>
                <a:cs typeface="Arial" panose="020B0604020202020204" pitchFamily="34" charset="0"/>
              </a:rPr>
              <a:t> hervor.</a:t>
            </a:r>
          </a:p>
          <a:p>
            <a:endParaRPr lang="en-US" sz="20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Erwähnen Sie ggf. lokalen Gegebenheiten entsprechende Änderungen.</a:t>
            </a:r>
          </a:p>
          <a:p>
            <a:endParaRPr lang="en-US" sz="20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Für jeden individuellen Officer konzipierte Webseiten.</a:t>
            </a:r>
          </a:p>
          <a:p>
            <a:endParaRPr lang="en-US" sz="20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Jeder Mentor sollte die Officer fortlaufend über die spezifischen Besonderheiten ihres Amts informieren.</a:t>
            </a:r>
          </a:p>
          <a:p>
            <a:pPr lvl="0"/>
            <a:endParaRPr lang="en-US" sz="1600" b="1" dirty="0">
              <a:solidFill>
                <a:srgbClr val="00338D"/>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CB3FFCD4-4101-039A-375A-34DDD421B1B9}"/>
              </a:ext>
            </a:extLst>
          </p:cNvPr>
          <p:cNvPicPr>
            <a:picLocks noChangeAspect="1"/>
          </p:cNvPicPr>
          <p:nvPr/>
        </p:nvPicPr>
        <p:blipFill>
          <a:blip r:embed="rId4"/>
          <a:stretch>
            <a:fillRect/>
          </a:stretch>
        </p:blipFill>
        <p:spPr>
          <a:xfrm>
            <a:off x="1437685" y="823448"/>
            <a:ext cx="3129400" cy="4073835"/>
          </a:xfrm>
          <a:prstGeom prst="rect">
            <a:avLst/>
          </a:prstGeom>
          <a:ln w="31750">
            <a:solidFill>
              <a:srgbClr val="002060"/>
            </a:solidFill>
          </a:ln>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3748565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4E0454B-4DE2-BD70-9055-BF63274D0B72}"/>
              </a:ext>
            </a:extLst>
          </p:cNvPr>
          <p:cNvSpPr/>
          <p:nvPr/>
        </p:nvSpPr>
        <p:spPr>
          <a:xfrm>
            <a:off x="0" y="0"/>
            <a:ext cx="12192000" cy="6858000"/>
          </a:xfrm>
          <a:prstGeom prst="rect">
            <a:avLst/>
          </a:prstGeom>
          <a:gradFill flip="none" rotWithShape="1">
            <a:gsLst>
              <a:gs pos="100000">
                <a:srgbClr val="7A2582"/>
              </a:gs>
              <a:gs pos="2000">
                <a:srgbClr val="00338D"/>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29" name="Group 28">
            <a:extLst>
              <a:ext uri="{FF2B5EF4-FFF2-40B4-BE49-F238E27FC236}">
                <a16:creationId xmlns:a16="http://schemas.microsoft.com/office/drawing/2014/main" id="{F597BE9A-F3E3-E837-0CDC-D15F2FF5FBBB}"/>
              </a:ext>
            </a:extLst>
          </p:cNvPr>
          <p:cNvGrpSpPr/>
          <p:nvPr/>
        </p:nvGrpSpPr>
        <p:grpSpPr>
          <a:xfrm>
            <a:off x="0" y="-5939"/>
            <a:ext cx="6864419" cy="6858000"/>
            <a:chOff x="-6419" y="0"/>
            <a:chExt cx="6864419" cy="6858000"/>
          </a:xfrm>
        </p:grpSpPr>
        <p:sp>
          <p:nvSpPr>
            <p:cNvPr id="30" name="Graphic 2">
              <a:extLst>
                <a:ext uri="{FF2B5EF4-FFF2-40B4-BE49-F238E27FC236}">
                  <a16:creationId xmlns:a16="http://schemas.microsoft.com/office/drawing/2014/main" id="{73146458-387A-212F-5144-D4A577F1650B}"/>
                </a:ext>
              </a:extLst>
            </p:cNvPr>
            <p:cNvSpPr/>
            <p:nvPr/>
          </p:nvSpPr>
          <p:spPr>
            <a:xfrm>
              <a:off x="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solidFill>
            <a:ln w="7938"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E4BE1180-32E7-AFA0-5837-171707BA7A4A}"/>
                </a:ext>
              </a:extLst>
            </p:cNvPr>
            <p:cNvSpPr/>
            <p:nvPr/>
          </p:nvSpPr>
          <p:spPr>
            <a:xfrm rot="10800000">
              <a:off x="-6419" y="0"/>
              <a:ext cx="6331018" cy="6858000"/>
            </a:xfrm>
            <a:custGeom>
              <a:avLst/>
              <a:gdLst>
                <a:gd name="connsiteX0" fmla="*/ 0 w 3959471"/>
                <a:gd name="connsiteY0" fmla="*/ 6858000 h 6858000"/>
                <a:gd name="connsiteX1" fmla="*/ 3959471 w 3959471"/>
                <a:gd name="connsiteY1" fmla="*/ 0 h 6858000"/>
                <a:gd name="connsiteX2" fmla="*/ 3959471 w 3959471"/>
                <a:gd name="connsiteY2" fmla="*/ 6858000 h 6858000"/>
              </a:gdLst>
              <a:ahLst/>
              <a:cxnLst>
                <a:cxn ang="0">
                  <a:pos x="connsiteX0" y="connsiteY0"/>
                </a:cxn>
                <a:cxn ang="0">
                  <a:pos x="connsiteX1" y="connsiteY1"/>
                </a:cxn>
                <a:cxn ang="0">
                  <a:pos x="connsiteX2" y="connsiteY2"/>
                </a:cxn>
              </a:cxnLst>
              <a:rect l="l" t="t" r="r" b="b"/>
              <a:pathLst>
                <a:path w="3959471" h="6858000">
                  <a:moveTo>
                    <a:pt x="0" y="6858000"/>
                  </a:moveTo>
                  <a:lnTo>
                    <a:pt x="3959471" y="0"/>
                  </a:lnTo>
                  <a:lnTo>
                    <a:pt x="3959471" y="6858000"/>
                  </a:lnTo>
                  <a:close/>
                </a:path>
              </a:pathLst>
            </a:custGeom>
            <a:solidFill>
              <a:srgbClr val="FFFFFF"/>
            </a:solidFill>
            <a:ln w="7938" cap="flat">
              <a:noFill/>
              <a:prstDash val="solid"/>
              <a:miter/>
            </a:ln>
          </p:spPr>
          <p:txBody>
            <a:bodyPr rtlCol="0" anchor="ctr"/>
            <a:lstStyle/>
            <a:p>
              <a:endParaRPr lang="en-US"/>
            </a:p>
          </p:txBody>
        </p:sp>
      </p:gr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sp>
        <p:nvSpPr>
          <p:cNvPr id="32" name="Body Copy">
            <a:extLst>
              <a:ext uri="{FF2B5EF4-FFF2-40B4-BE49-F238E27FC236}">
                <a16:creationId xmlns:a16="http://schemas.microsoft.com/office/drawing/2014/main" id="{B12B31DB-1190-377F-FBBE-84BBE0CE704F}"/>
              </a:ext>
            </a:extLst>
          </p:cNvPr>
          <p:cNvSpPr txBox="1">
            <a:spLocks/>
          </p:cNvSpPr>
          <p:nvPr/>
        </p:nvSpPr>
        <p:spPr>
          <a:xfrm>
            <a:off x="7375403" y="399173"/>
            <a:ext cx="5379679" cy="377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1400" i="1">
                <a:solidFill>
                  <a:schemeClr val="bg1"/>
                </a:solidFill>
                <a:latin typeface="Arial" charset="0"/>
                <a:ea typeface="Arial" charset="0"/>
                <a:cs typeface="Arial" charset="0"/>
              </a:rPr>
              <a:t>Ressource: Leitfaden „Erfolgsmethoden für finanzielle Transparenz“</a:t>
            </a:r>
          </a:p>
        </p:txBody>
      </p:sp>
      <p:sp>
        <p:nvSpPr>
          <p:cNvPr id="38" name="Body Copy">
            <a:extLst>
              <a:ext uri="{FF2B5EF4-FFF2-40B4-BE49-F238E27FC236}">
                <a16:creationId xmlns:a16="http://schemas.microsoft.com/office/drawing/2014/main" id="{F4F2E9CE-FAC7-BF68-B930-D5D9D2EF5274}"/>
              </a:ext>
            </a:extLst>
          </p:cNvPr>
          <p:cNvSpPr txBox="1">
            <a:spLocks/>
          </p:cNvSpPr>
          <p:nvPr/>
        </p:nvSpPr>
        <p:spPr>
          <a:xfrm>
            <a:off x="793709" y="156611"/>
            <a:ext cx="4356789" cy="168927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600" b="1">
                <a:solidFill>
                  <a:srgbClr val="00338D"/>
                </a:solidFill>
                <a:latin typeface="Arial" charset="0"/>
                <a:ea typeface="Arial" charset="0"/>
                <a:cs typeface="Arial" charset="0"/>
              </a:rPr>
              <a:t>Erfolgsmethoden für finanzielle Transparenz</a:t>
            </a:r>
          </a:p>
        </p:txBody>
      </p:sp>
      <p:sp>
        <p:nvSpPr>
          <p:cNvPr id="39" name="Rectangle 38">
            <a:extLst>
              <a:ext uri="{FF2B5EF4-FFF2-40B4-BE49-F238E27FC236}">
                <a16:creationId xmlns:a16="http://schemas.microsoft.com/office/drawing/2014/main" id="{96B5C4DE-C2F0-1527-0799-74EF0946824B}"/>
              </a:ext>
            </a:extLst>
          </p:cNvPr>
          <p:cNvSpPr/>
          <p:nvPr/>
        </p:nvSpPr>
        <p:spPr>
          <a:xfrm rot="5400000" flipH="1">
            <a:off x="2873627" y="-121830"/>
            <a:ext cx="87738" cy="4247574"/>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41" name="Group 40">
            <a:extLst>
              <a:ext uri="{FF2B5EF4-FFF2-40B4-BE49-F238E27FC236}">
                <a16:creationId xmlns:a16="http://schemas.microsoft.com/office/drawing/2014/main" id="{6610CC1A-0581-14F5-7155-2E232727A7FD}"/>
              </a:ext>
            </a:extLst>
          </p:cNvPr>
          <p:cNvGrpSpPr/>
          <p:nvPr/>
        </p:nvGrpSpPr>
        <p:grpSpPr>
          <a:xfrm>
            <a:off x="1575540" y="3523274"/>
            <a:ext cx="9523793" cy="2577799"/>
            <a:chOff x="1003366" y="3520922"/>
            <a:chExt cx="9523793" cy="2577799"/>
          </a:xfrm>
        </p:grpSpPr>
        <p:sp>
          <p:nvSpPr>
            <p:cNvPr id="15" name="Oval 14">
              <a:extLst>
                <a:ext uri="{FF2B5EF4-FFF2-40B4-BE49-F238E27FC236}">
                  <a16:creationId xmlns:a16="http://schemas.microsoft.com/office/drawing/2014/main" id="{C917FC6D-ED39-D845-A63B-061B23F7B7D1}"/>
                </a:ext>
              </a:extLst>
            </p:cNvPr>
            <p:cNvSpPr/>
            <p:nvPr/>
          </p:nvSpPr>
          <p:spPr bwMode="auto">
            <a:xfrm>
              <a:off x="1003366" y="3538114"/>
              <a:ext cx="2560607" cy="2560607"/>
            </a:xfrm>
            <a:prstGeom prst="ellipse">
              <a:avLst/>
            </a:prstGeom>
            <a:solidFill>
              <a:srgbClr val="7A26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Finanzen   </a:t>
              </a:r>
            </a:p>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Berichterstattung</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305050" y="3520923"/>
              <a:ext cx="2560607" cy="2560607"/>
            </a:xfrm>
            <a:prstGeom prst="ellips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Richtlinien für </a:t>
              </a:r>
            </a:p>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 Kostenrückerstattung</a:t>
              </a:r>
            </a:p>
          </p:txBody>
        </p:sp>
        <p:sp>
          <p:nvSpPr>
            <p:cNvPr id="10" name="Oval 9">
              <a:extLst>
                <a:ext uri="{FF2B5EF4-FFF2-40B4-BE49-F238E27FC236}">
                  <a16:creationId xmlns:a16="http://schemas.microsoft.com/office/drawing/2014/main" id="{9D663DF4-83E2-904A-8703-E0CB46178C8E}"/>
                </a:ext>
              </a:extLst>
            </p:cNvPr>
            <p:cNvSpPr/>
            <p:nvPr/>
          </p:nvSpPr>
          <p:spPr bwMode="auto">
            <a:xfrm>
              <a:off x="5664868" y="3538114"/>
              <a:ext cx="2560607" cy="2560607"/>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Bankkonten </a:t>
              </a:r>
            </a:p>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Management</a:t>
              </a:r>
            </a:p>
          </p:txBody>
        </p:sp>
        <p:sp>
          <p:nvSpPr>
            <p:cNvPr id="40" name="Oval 39">
              <a:extLst>
                <a:ext uri="{FF2B5EF4-FFF2-40B4-BE49-F238E27FC236}">
                  <a16:creationId xmlns:a16="http://schemas.microsoft.com/office/drawing/2014/main" id="{1DD2656F-61FD-6A9E-98F8-4AF5E9337AE5}"/>
                </a:ext>
              </a:extLst>
            </p:cNvPr>
            <p:cNvSpPr/>
            <p:nvPr/>
          </p:nvSpPr>
          <p:spPr bwMode="auto">
            <a:xfrm>
              <a:off x="7966552" y="3520922"/>
              <a:ext cx="2560607" cy="2560607"/>
            </a:xfrm>
            <a:prstGeom prst="ellipse">
              <a:avLst/>
            </a:prstGeom>
            <a:solidFill>
              <a:srgbClr val="00338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Jahresende </a:t>
              </a:r>
            </a:p>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Revisionen und
</a:t>
              </a:r>
              <a:br>
                <a:rPr lang="de-DE" sz="1600" b="1">
                  <a:solidFill>
                    <a:schemeClr val="bg1"/>
                  </a:solidFill>
                  <a:latin typeface="Arial" panose="020B0604020202020204" pitchFamily="34" charset="0"/>
                  <a:ea typeface="Arial" charset="0"/>
                  <a:cs typeface="Arial" panose="020B0604020202020204" pitchFamily="34" charset="0"/>
                </a:rPr>
              </a:br>
              <a:r>
                <a:rPr lang="de-DE" sz="1600" b="1">
                  <a:solidFill>
                    <a:schemeClr val="bg1"/>
                  </a:solidFill>
                  <a:latin typeface="Arial" panose="020B0604020202020204" pitchFamily="34" charset="0"/>
                  <a:ea typeface="Arial" charset="0"/>
                  <a:cs typeface="Arial" panose="020B0604020202020204" pitchFamily="34" charset="0"/>
                </a:rPr>
                <a:t> </a:t>
              </a:r>
            </a:p>
            <a:p>
              <a:pPr marL="609600" indent="-609600" algn="ctr">
                <a:buFont typeface="Helvetica" pitchFamily="84" charset="0"/>
                <a:buNone/>
              </a:pPr>
              <a:r>
                <a:rPr lang="de-DE" sz="1600" b="1">
                  <a:solidFill>
                    <a:schemeClr val="bg1"/>
                  </a:solidFill>
                  <a:latin typeface="Arial" panose="020B0604020202020204" pitchFamily="34" charset="0"/>
                  <a:ea typeface="Arial" charset="0"/>
                  <a:cs typeface="Arial" panose="020B0604020202020204" pitchFamily="34" charset="0"/>
                </a:rPr>
                <a:t>Überprüfungen</a:t>
              </a:r>
            </a:p>
            <a:p>
              <a:pPr marL="609600" indent="-609600" algn="ctr">
                <a:buFont typeface="Helvetica" pitchFamily="84" charset="0"/>
                <a:buNone/>
              </a:pPr>
              <a:endParaRPr lang="en-US" dirty="0">
                <a:solidFill>
                  <a:schemeClr val="bg1"/>
                </a:solidFill>
                <a:latin typeface="Arial" panose="020B0604020202020204" pitchFamily="34" charset="0"/>
                <a:ea typeface="Arial" charset="0"/>
                <a:cs typeface="Arial" panose="020B0604020202020204" pitchFamily="34" charset="0"/>
              </a:endParaRPr>
            </a:p>
          </p:txBody>
        </p:sp>
      </p:grpSp>
    </p:spTree>
    <p:extLst>
      <p:ext uri="{BB962C8B-B14F-4D97-AF65-F5344CB8AC3E}">
        <p14:creationId xmlns:p14="http://schemas.microsoft.com/office/powerpoint/2010/main" val="35243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44</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44</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005331" y="1054211"/>
            <a:ext cx="3365077" cy="973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1800" b="1" dirty="0">
                <a:solidFill>
                  <a:schemeClr val="bg1"/>
                </a:solidFill>
                <a:latin typeface="Arial" charset="0"/>
                <a:ea typeface="Arial" charset="0"/>
                <a:cs typeface="Arial" charset="0"/>
              </a:rPr>
              <a:t>Planung von Hilfsprojekten </a:t>
            </a:r>
          </a:p>
          <a:p>
            <a:pPr algn="ctr">
              <a:buSzPct val="120000"/>
            </a:pPr>
            <a:r>
              <a:rPr lang="de-DE" sz="1800" b="1" dirty="0">
                <a:solidFill>
                  <a:schemeClr val="bg1"/>
                </a:solidFill>
                <a:latin typeface="Arial" charset="0"/>
                <a:ea typeface="Arial" charset="0"/>
                <a:cs typeface="Arial" charset="0"/>
              </a:rPr>
              <a:t>Aktivitäten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Ressource: Erfolgreiche Projekte planen</a:t>
            </a:r>
          </a:p>
        </p:txBody>
      </p:sp>
      <p:sp>
        <p:nvSpPr>
          <p:cNvPr id="6" name="TextBox 5">
            <a:extLst>
              <a:ext uri="{FF2B5EF4-FFF2-40B4-BE49-F238E27FC236}">
                <a16:creationId xmlns:a16="http://schemas.microsoft.com/office/drawing/2014/main" id="{CF1079DA-057D-90DF-56F3-0DA5CBB5CFAA}"/>
              </a:ext>
            </a:extLst>
          </p:cNvPr>
          <p:cNvSpPr txBox="1"/>
          <p:nvPr/>
        </p:nvSpPr>
        <p:spPr>
          <a:xfrm>
            <a:off x="6433135" y="2752151"/>
            <a:ext cx="5671354" cy="3108543"/>
          </a:xfrm>
          <a:prstGeom prst="rect">
            <a:avLst/>
          </a:prstGeom>
          <a:noFill/>
        </p:spPr>
        <p:txBody>
          <a:bodyPr wrap="square" rtlCol="0">
            <a:spAutoFit/>
          </a:bodyPr>
          <a:lstStyle/>
          <a:p>
            <a:pPr lvl="0"/>
            <a:r>
              <a:rPr lang="de-DE" sz="2000">
                <a:solidFill>
                  <a:schemeClr val="bg1"/>
                </a:solidFill>
                <a:latin typeface="Arial" panose="020B0604020202020204" pitchFamily="34" charset="0"/>
                <a:cs typeface="Arial" panose="020B0604020202020204" pitchFamily="34" charset="0"/>
              </a:rPr>
              <a:t>1. Schritt: Erstellen Sie eine Liste möglicher Programme</a:t>
            </a:r>
          </a:p>
          <a:p>
            <a:pPr lvl="0"/>
            <a:endParaRPr lang="en-US" sz="2000" dirty="0">
              <a:solidFill>
                <a:schemeClr val="bg1"/>
              </a:solidFill>
              <a:latin typeface="Arial" panose="020B0604020202020204" pitchFamily="34" charset="0"/>
              <a:cs typeface="Arial" panose="020B0604020202020204" pitchFamily="34" charset="0"/>
            </a:endParaRPr>
          </a:p>
          <a:p>
            <a:pPr lvl="0"/>
            <a:r>
              <a:rPr lang="de-DE" sz="2000">
                <a:solidFill>
                  <a:schemeClr val="bg1"/>
                </a:solidFill>
                <a:latin typeface="Arial" panose="020B0604020202020204" pitchFamily="34" charset="0"/>
                <a:cs typeface="Arial" panose="020B0604020202020204" pitchFamily="34" charset="0"/>
              </a:rPr>
              <a:t>2. Schritt: Bilden Sie Arbeitsgruppen</a:t>
            </a:r>
          </a:p>
          <a:p>
            <a:pPr lvl="0"/>
            <a:endParaRPr lang="en-US" sz="2000" dirty="0">
              <a:solidFill>
                <a:schemeClr val="bg1"/>
              </a:solidFill>
              <a:latin typeface="Arial" panose="020B0604020202020204" pitchFamily="34" charset="0"/>
              <a:cs typeface="Arial" panose="020B0604020202020204" pitchFamily="34" charset="0"/>
            </a:endParaRPr>
          </a:p>
          <a:p>
            <a:pPr lvl="0">
              <a:defRPr/>
            </a:pPr>
            <a:r>
              <a:rPr lang="de-DE" sz="2000">
                <a:solidFill>
                  <a:schemeClr val="bg1"/>
                </a:solidFill>
                <a:latin typeface="Arial" panose="020B0604020202020204" pitchFamily="34" charset="0"/>
                <a:cs typeface="Arial" panose="020B0604020202020204" pitchFamily="34" charset="0"/>
              </a:rPr>
              <a:t>3. Schritt: Recherchieren Sie</a:t>
            </a:r>
          </a:p>
          <a:p>
            <a:pPr lvl="0"/>
            <a:endParaRPr lang="en-US" sz="2000" dirty="0">
              <a:solidFill>
                <a:schemeClr val="bg1"/>
              </a:solidFill>
              <a:latin typeface="Arial" panose="020B0604020202020204" pitchFamily="34" charset="0"/>
              <a:cs typeface="Arial" panose="020B0604020202020204" pitchFamily="34" charset="0"/>
            </a:endParaRPr>
          </a:p>
          <a:p>
            <a:pPr lvl="0">
              <a:defRPr/>
            </a:pPr>
            <a:r>
              <a:rPr lang="de-DE" sz="2000">
                <a:solidFill>
                  <a:schemeClr val="bg1"/>
                </a:solidFill>
                <a:latin typeface="Arial" panose="020B0604020202020204" pitchFamily="34" charset="0"/>
                <a:cs typeface="Arial" panose="020B0604020202020204" pitchFamily="34" charset="0"/>
              </a:rPr>
              <a:t>4. Schritt: Konzipieren Sie einen Plan</a:t>
            </a:r>
          </a:p>
          <a:p>
            <a:pPr lvl="0">
              <a:defRPr/>
            </a:pPr>
            <a:endParaRPr lang="en-US" sz="2000" dirty="0">
              <a:solidFill>
                <a:schemeClr val="bg1"/>
              </a:solidFill>
              <a:latin typeface="Arial" panose="020B0604020202020204" pitchFamily="34" charset="0"/>
              <a:cs typeface="Arial" panose="020B0604020202020204" pitchFamily="34" charset="0"/>
            </a:endParaRPr>
          </a:p>
          <a:p>
            <a:pPr>
              <a:defRPr/>
            </a:pPr>
            <a:r>
              <a:rPr lang="de-DE" sz="2000">
                <a:solidFill>
                  <a:schemeClr val="bg1"/>
                </a:solidFill>
                <a:latin typeface="Arial" panose="020B0604020202020204" pitchFamily="34" charset="0"/>
                <a:cs typeface="Arial" panose="020B0604020202020204" pitchFamily="34" charset="0"/>
              </a:rPr>
              <a:t>5. Schritt: Setzen Sie den Plan um </a:t>
            </a:r>
          </a:p>
          <a:p>
            <a:pPr lvl="0"/>
            <a:endParaRPr lang="en-US" sz="1600" b="1" dirty="0">
              <a:solidFill>
                <a:srgbClr val="00338D"/>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BAAE6717-182D-FED8-4EFE-CF339AEF5B02}"/>
              </a:ext>
            </a:extLst>
          </p:cNvPr>
          <p:cNvSpPr/>
          <p:nvPr/>
        </p:nvSpPr>
        <p:spPr>
          <a:xfrm>
            <a:off x="4348616" y="6307648"/>
            <a:ext cx="7755873" cy="338554"/>
          </a:xfrm>
          <a:prstGeom prst="rect">
            <a:avLst/>
          </a:prstGeom>
        </p:spPr>
        <p:txBody>
          <a:bodyPr wrap="square">
            <a:spAutoFit/>
          </a:bodyPr>
          <a:lstStyle/>
          <a:p>
            <a:r>
              <a:rPr lang="de-DE" sz="1600" i="1" dirty="0">
                <a:solidFill>
                  <a:schemeClr val="bg1"/>
                </a:solidFill>
                <a:latin typeface="Arial" panose="020B0604020202020204" pitchFamily="34" charset="0"/>
                <a:ea typeface="Segoe UI" panose="020B0502040204020203" pitchFamily="34" charset="0"/>
                <a:cs typeface="Arial" panose="020B0604020202020204" pitchFamily="34" charset="0"/>
              </a:rPr>
              <a:t>Vergessen Sie nicht, dass über Clubprojekte innerhalb des Clubs entschieden wird. </a:t>
            </a:r>
          </a:p>
        </p:txBody>
      </p:sp>
      <p:pic>
        <p:nvPicPr>
          <p:cNvPr id="11" name="Picture 10">
            <a:extLst>
              <a:ext uri="{FF2B5EF4-FFF2-40B4-BE49-F238E27FC236}">
                <a16:creationId xmlns:a16="http://schemas.microsoft.com/office/drawing/2014/main" id="{F590F840-05A0-423B-D441-9EF31D2D13D1}"/>
              </a:ext>
            </a:extLst>
          </p:cNvPr>
          <p:cNvPicPr>
            <a:picLocks noChangeAspect="1"/>
          </p:cNvPicPr>
          <p:nvPr/>
        </p:nvPicPr>
        <p:blipFill>
          <a:blip r:embed="rId4"/>
          <a:stretch>
            <a:fillRect/>
          </a:stretch>
        </p:blipFill>
        <p:spPr>
          <a:xfrm>
            <a:off x="973742" y="914405"/>
            <a:ext cx="3374874" cy="4379213"/>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759970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212309" y="234011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002049" y="755760"/>
            <a:ext cx="4451512" cy="148066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latin typeface="Arial" panose="020B0604020202020204" pitchFamily="34" charset="0"/>
                <a:cs typeface="Arial" panose="020B0604020202020204" pitchFamily="34" charset="0"/>
              </a:rPr>
              <a:t>Hauptziele der zweiten Schulungseinheit</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8 – Seite 20</a:t>
            </a:r>
          </a:p>
        </p:txBody>
      </p:sp>
      <p:sp>
        <p:nvSpPr>
          <p:cNvPr id="5" name="TextBox 4">
            <a:extLst>
              <a:ext uri="{FF2B5EF4-FFF2-40B4-BE49-F238E27FC236}">
                <a16:creationId xmlns:a16="http://schemas.microsoft.com/office/drawing/2014/main" id="{D01CCFE0-DBDC-892D-5696-39053078EB62}"/>
              </a:ext>
            </a:extLst>
          </p:cNvPr>
          <p:cNvSpPr txBox="1"/>
          <p:nvPr/>
        </p:nvSpPr>
        <p:spPr>
          <a:xfrm>
            <a:off x="738439" y="1782529"/>
            <a:ext cx="3287279" cy="2677656"/>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Die zweite Schulungseinheit konzentriert sich auf die Rollen und Aufgaben des Clubs</a:t>
            </a: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4758208" cy="1880852"/>
          </a:xfrm>
          <a:prstGeom prst="rect">
            <a:avLst/>
          </a:prstGeom>
          <a:noFill/>
        </p:spPr>
        <p:txBody>
          <a:bodyPr wrap="square" rtlCol="0">
            <a:spAutoFit/>
          </a:bodyPr>
          <a:lstStyle/>
          <a:p>
            <a:pPr lvl="0"/>
            <a:r>
              <a:rPr lang="de-DE" sz="2800">
                <a:solidFill>
                  <a:srgbClr val="002060"/>
                </a:solidFill>
                <a:latin typeface="Arial" panose="020B0604020202020204" pitchFamily="34" charset="0"/>
                <a:cs typeface="Arial" panose="020B0604020202020204" pitchFamily="34" charset="0"/>
              </a:rPr>
              <a:t>Was sind Ihrer Meinung nach die drei wichtigsten Ziele der zweiten Schulungseinheit? </a:t>
            </a:r>
          </a:p>
        </p:txBody>
      </p:sp>
    </p:spTree>
    <p:extLst>
      <p:ext uri="{BB962C8B-B14F-4D97-AF65-F5344CB8AC3E}">
        <p14:creationId xmlns:p14="http://schemas.microsoft.com/office/powerpoint/2010/main" val="2182543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dirty="0">
                <a:solidFill>
                  <a:srgbClr val="EBB700"/>
                </a:solidFill>
                <a:latin typeface="Arial" panose="020B0604020202020204" pitchFamily="34" charset="0"/>
                <a:cs typeface="Arial" panose="020B0604020202020204" pitchFamily="34" charset="0"/>
              </a:rPr>
              <a:t>Dritte Schulungseinheit</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60683" y="3631562"/>
            <a:ext cx="5898995" cy="14211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a:solidFill>
                  <a:schemeClr val="bg1"/>
                </a:solidFill>
                <a:latin typeface="Arial" charset="0"/>
                <a:ea typeface="Arial" charset="0"/>
                <a:cs typeface="Arial" charset="0"/>
              </a:rPr>
              <a:t>Erstes Treffen mit dem Club Officer Mentor Team</a:t>
            </a:r>
          </a:p>
          <a:p>
            <a:pPr>
              <a:buSzPct val="120000"/>
            </a:pPr>
            <a:endParaRPr lang="en-US" kern="0" dirty="0">
              <a:solidFill>
                <a:schemeClr val="bg1"/>
              </a:solidFill>
              <a:latin typeface="Arial" charset="0"/>
              <a:ea typeface="Arial" charset="0"/>
              <a:cs typeface="Arial" charset="0"/>
            </a:endParaRPr>
          </a:p>
          <a:p>
            <a:pPr>
              <a:buSzPct val="120000"/>
            </a:pPr>
            <a:r>
              <a:rPr lang="de-DE">
                <a:solidFill>
                  <a:schemeClr val="bg1"/>
                </a:solidFill>
                <a:latin typeface="Arial" charset="0"/>
                <a:ea typeface="Arial" charset="0"/>
                <a:cs typeface="Arial" charset="0"/>
              </a:rPr>
              <a:t>Vermitteln Sie den neuen Officers die Konzepte der Planung, Teamarbeit und Kommunikation</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5898995"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600" b="1" dirty="0">
                <a:solidFill>
                  <a:schemeClr val="bg1"/>
                </a:solidFill>
                <a:latin typeface="Arial" charset="0"/>
                <a:ea typeface="Arial" charset="0"/>
                <a:cs typeface="Arial" charset="0"/>
              </a:rPr>
              <a:t>Produktive und sinnvolle Clubtreffen veranstalten</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33366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47</a:t>
            </a:fld>
            <a:endParaRPr lang="en-US" sz="100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822" y="1070378"/>
            <a:ext cx="10272721" cy="618464"/>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dirty="0">
                <a:solidFill>
                  <a:srgbClr val="00338D"/>
                </a:solidFill>
                <a:latin typeface="Arial" panose="020B0604020202020204" pitchFamily="34" charset="0"/>
                <a:cs typeface="Arial" panose="020B0604020202020204" pitchFamily="34" charset="0"/>
              </a:rPr>
              <a:t>Durchführung produktiver und sinnvoller Clubtreffen</a:t>
            </a:r>
          </a:p>
          <a:p>
            <a:endParaRPr lang="en-US" altLang="en-US" sz="1000" kern="0" dirty="0">
              <a:solidFill>
                <a:srgbClr val="FF0000"/>
              </a:solidFill>
              <a:latin typeface="Calibri Light" panose="020F0302020204030204" pitchFamily="34" charset="0"/>
            </a:endParaRPr>
          </a:p>
        </p:txBody>
      </p:sp>
      <p:sp>
        <p:nvSpPr>
          <p:cNvPr id="16" name="TextBox 15">
            <a:extLst>
              <a:ext uri="{FF2B5EF4-FFF2-40B4-BE49-F238E27FC236}">
                <a16:creationId xmlns:a16="http://schemas.microsoft.com/office/drawing/2014/main" id="{8F810F24-525D-0AC4-546D-F4DFB7A6811A}"/>
              </a:ext>
            </a:extLst>
          </p:cNvPr>
          <p:cNvSpPr txBox="1"/>
          <p:nvPr/>
        </p:nvSpPr>
        <p:spPr>
          <a:xfrm>
            <a:off x="1233871" y="1904278"/>
            <a:ext cx="9722734" cy="400110"/>
          </a:xfrm>
          <a:prstGeom prst="rect">
            <a:avLst/>
          </a:prstGeom>
          <a:noFill/>
        </p:spPr>
        <p:txBody>
          <a:bodyPr wrap="square" rtlCol="0">
            <a:spAutoFit/>
          </a:bodyPr>
          <a:lstStyle/>
          <a:p>
            <a:r>
              <a:rPr lang="de-DE" sz="2000" i="1" dirty="0">
                <a:solidFill>
                  <a:srgbClr val="002060"/>
                </a:solidFill>
                <a:latin typeface="Arial" panose="020B0604020202020204" pitchFamily="34" charset="0"/>
                <a:cs typeface="Arial" panose="020B0604020202020204" pitchFamily="34" charset="0"/>
              </a:rPr>
              <a:t>Um zur Teilnahme anzuregen, sollten Sie dafür sorgen, dass die folgenden Punkte auf die Bedürfnisse Ihrer Mitglieder zugeschnitten sind:</a:t>
            </a:r>
          </a:p>
        </p:txBody>
      </p:sp>
      <p:sp>
        <p:nvSpPr>
          <p:cNvPr id="17" name="Rectangle 16">
            <a:extLst>
              <a:ext uri="{FF2B5EF4-FFF2-40B4-BE49-F238E27FC236}">
                <a16:creationId xmlns:a16="http://schemas.microsoft.com/office/drawing/2014/main" id="{82515E99-4A82-30CE-7599-82DF58F9F108}"/>
              </a:ext>
            </a:extLst>
          </p:cNvPr>
          <p:cNvSpPr/>
          <p:nvPr/>
        </p:nvSpPr>
        <p:spPr>
          <a:xfrm>
            <a:off x="2396313" y="2747301"/>
            <a:ext cx="8171727" cy="3077766"/>
          </a:xfrm>
          <a:prstGeom prst="rect">
            <a:avLst/>
          </a:prstGeom>
        </p:spPr>
        <p:txBody>
          <a:bodyPr wrap="square">
            <a:spAutoFit/>
          </a:bodyPr>
          <a:lstStyle/>
          <a:p>
            <a:pPr marL="857250" lvl="0" indent="-857250">
              <a:lnSpc>
                <a:spcPct val="114000"/>
              </a:lnSpc>
              <a:spcAft>
                <a:spcPts val="2400"/>
              </a:spcAft>
              <a:buFont typeface="Wingdings" panose="05000000000000000000" pitchFamily="2" charset="2"/>
              <a:buChar char="ü"/>
            </a:pPr>
            <a:r>
              <a:rPr lang="de-DE" sz="2000" dirty="0">
                <a:solidFill>
                  <a:srgbClr val="002060"/>
                </a:solidFill>
                <a:latin typeface="Arial" panose="020B0604020202020204" pitchFamily="34" charset="0"/>
                <a:cs typeface="Arial" panose="020B0604020202020204" pitchFamily="34" charset="0"/>
              </a:rPr>
              <a:t>Das Datum, die Uhrzeit und der Ort der Treffen</a:t>
            </a:r>
          </a:p>
          <a:p>
            <a:pPr marL="857250" indent="-857250">
              <a:lnSpc>
                <a:spcPct val="114000"/>
              </a:lnSpc>
              <a:spcAft>
                <a:spcPts val="2400"/>
              </a:spcAft>
              <a:buFont typeface="Wingdings" panose="05000000000000000000" pitchFamily="2" charset="2"/>
              <a:buChar char="ü"/>
            </a:pPr>
            <a:r>
              <a:rPr lang="de-DE" sz="2000" dirty="0">
                <a:solidFill>
                  <a:srgbClr val="002060"/>
                </a:solidFill>
                <a:latin typeface="Arial" panose="020B0604020202020204" pitchFamily="34" charset="0"/>
                <a:cs typeface="Arial" panose="020B0604020202020204" pitchFamily="34" charset="0"/>
              </a:rPr>
              <a:t>Versenden Sie Einladungen mit Ankündigungen von Clubprojekten </a:t>
            </a:r>
          </a:p>
          <a:p>
            <a:pPr marL="857250" indent="-857250">
              <a:lnSpc>
                <a:spcPct val="114000"/>
              </a:lnSpc>
              <a:spcAft>
                <a:spcPts val="2400"/>
              </a:spcAft>
              <a:buFont typeface="Wingdings" panose="05000000000000000000" pitchFamily="2" charset="2"/>
              <a:buChar char="ü"/>
            </a:pPr>
            <a:r>
              <a:rPr lang="de-DE" sz="2000" dirty="0">
                <a:solidFill>
                  <a:srgbClr val="002060"/>
                </a:solidFill>
                <a:latin typeface="Arial" panose="020B0604020202020204" pitchFamily="34" charset="0"/>
                <a:cs typeface="Arial" panose="020B0604020202020204" pitchFamily="34" charset="0"/>
              </a:rPr>
              <a:t>Laden Sie derzeitige und potenzielle Mitglieder per persönlichem Telefongespräch ein.</a:t>
            </a:r>
          </a:p>
          <a:p>
            <a:pPr marL="857250" indent="-857250">
              <a:lnSpc>
                <a:spcPct val="114000"/>
              </a:lnSpc>
              <a:spcAft>
                <a:spcPts val="2400"/>
              </a:spcAft>
              <a:buFont typeface="Wingdings" panose="05000000000000000000" pitchFamily="2" charset="2"/>
              <a:buChar char="ü"/>
            </a:pPr>
            <a:r>
              <a:rPr lang="de-DE" sz="2000" dirty="0">
                <a:solidFill>
                  <a:srgbClr val="002060"/>
                </a:solidFill>
                <a:latin typeface="Arial" panose="020B0604020202020204" pitchFamily="34" charset="0"/>
                <a:cs typeface="Arial" panose="020B0604020202020204" pitchFamily="34" charset="0"/>
              </a:rPr>
              <a:t> Einladung interessanter und sachdienlicher Redner</a:t>
            </a:r>
          </a:p>
          <a:p>
            <a:pPr marL="857250" indent="-857250">
              <a:lnSpc>
                <a:spcPct val="114000"/>
              </a:lnSpc>
              <a:spcAft>
                <a:spcPts val="2400"/>
              </a:spcAft>
              <a:buFont typeface="Wingdings" panose="05000000000000000000" pitchFamily="2" charset="2"/>
              <a:buChar char="ü"/>
            </a:pPr>
            <a:r>
              <a:rPr lang="de-DE" sz="2000" dirty="0">
                <a:solidFill>
                  <a:srgbClr val="002060"/>
                </a:solidFill>
                <a:latin typeface="Arial" panose="020B0604020202020204" pitchFamily="34" charset="0"/>
                <a:cs typeface="Arial" panose="020B0604020202020204" pitchFamily="34" charset="0"/>
              </a:rPr>
              <a:t>Beziehen Sie die Mitglieder sofort in Projekte mit ein.</a:t>
            </a:r>
          </a:p>
        </p:txBody>
      </p:sp>
    </p:spTree>
    <p:extLst>
      <p:ext uri="{BB962C8B-B14F-4D97-AF65-F5344CB8AC3E}">
        <p14:creationId xmlns:p14="http://schemas.microsoft.com/office/powerpoint/2010/main" val="2253410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48</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48</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94520" y="683618"/>
            <a:ext cx="3365077" cy="973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400" b="1" dirty="0">
                <a:solidFill>
                  <a:schemeClr val="bg1"/>
                </a:solidFill>
                <a:latin typeface="Arial" charset="0"/>
                <a:ea typeface="Arial" charset="0"/>
                <a:cs typeface="Arial" charset="0"/>
              </a:rPr>
              <a:t>Wie Sie Ihre Treffen verbessern können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446587"/>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dirty="0">
                <a:solidFill>
                  <a:schemeClr val="bg1"/>
                </a:solidFill>
                <a:latin typeface="Arial" panose="020B0604020202020204" pitchFamily="34" charset="0"/>
                <a:cs typeface="Arial" panose="020B0604020202020204" pitchFamily="34" charset="0"/>
              </a:rPr>
              <a:t>Ressource: Ihr Club auf Ihre Art!</a:t>
            </a:r>
          </a:p>
        </p:txBody>
      </p:sp>
      <p:sp>
        <p:nvSpPr>
          <p:cNvPr id="11" name="TextBox 10">
            <a:extLst>
              <a:ext uri="{FF2B5EF4-FFF2-40B4-BE49-F238E27FC236}">
                <a16:creationId xmlns:a16="http://schemas.microsoft.com/office/drawing/2014/main" id="{26DF0BAD-7801-C801-D935-D0D39E06DA71}"/>
              </a:ext>
            </a:extLst>
          </p:cNvPr>
          <p:cNvSpPr txBox="1"/>
          <p:nvPr/>
        </p:nvSpPr>
        <p:spPr>
          <a:xfrm>
            <a:off x="6463617" y="2718528"/>
            <a:ext cx="5458352" cy="3416320"/>
          </a:xfrm>
          <a:prstGeom prst="rect">
            <a:avLst/>
          </a:prstGeom>
          <a:noFill/>
        </p:spPr>
        <p:txBody>
          <a:bodyPr wrap="square" rtlCol="0">
            <a:spAutoFit/>
          </a:bodyPr>
          <a:lstStyle/>
          <a:p>
            <a:pPr>
              <a:spcAft>
                <a:spcPts val="1800"/>
              </a:spcAft>
            </a:pPr>
            <a:r>
              <a:rPr lang="de-DE" dirty="0">
                <a:solidFill>
                  <a:schemeClr val="bg1"/>
                </a:solidFill>
                <a:latin typeface="Arial" panose="020B0604020202020204" pitchFamily="34" charset="0"/>
                <a:cs typeface="Arial" panose="020B0604020202020204" pitchFamily="34" charset="0"/>
              </a:rPr>
              <a:t>Persönliche Gestaltung Ihres Treffens</a:t>
            </a:r>
          </a:p>
          <a:p>
            <a:pPr>
              <a:spcAft>
                <a:spcPts val="1800"/>
              </a:spcAft>
            </a:pPr>
            <a:r>
              <a:rPr lang="de-DE" dirty="0">
                <a:solidFill>
                  <a:schemeClr val="bg1"/>
                </a:solidFill>
                <a:latin typeface="Arial" panose="020B0604020202020204" pitchFamily="34" charset="0"/>
                <a:cs typeface="Arial" panose="020B0604020202020204" pitchFamily="34" charset="0"/>
              </a:rPr>
              <a:t>Neugestaltung Ihres allgemeinen Treffens</a:t>
            </a:r>
          </a:p>
          <a:p>
            <a:pPr>
              <a:spcAft>
                <a:spcPts val="1800"/>
              </a:spcAft>
              <a:defRPr/>
            </a:pPr>
            <a:r>
              <a:rPr lang="de-DE" dirty="0">
                <a:solidFill>
                  <a:schemeClr val="bg1"/>
                </a:solidFill>
                <a:latin typeface="Arial" panose="020B0604020202020204" pitchFamily="34" charset="0"/>
                <a:cs typeface="Arial" panose="020B0604020202020204" pitchFamily="34" charset="0"/>
              </a:rPr>
              <a:t>Schrittweise Einführung von Änderungen</a:t>
            </a:r>
          </a:p>
          <a:p>
            <a:pPr>
              <a:spcAft>
                <a:spcPts val="1800"/>
              </a:spcAft>
              <a:defRPr/>
            </a:pPr>
            <a:r>
              <a:rPr lang="de-DE" dirty="0">
                <a:solidFill>
                  <a:schemeClr val="bg1"/>
                </a:solidFill>
                <a:latin typeface="Arial" panose="020B0604020202020204" pitchFamily="34" charset="0"/>
                <a:cs typeface="Arial" panose="020B0604020202020204" pitchFamily="34" charset="0"/>
              </a:rPr>
              <a:t>Schlüssel für erfolgreiche Treffen</a:t>
            </a:r>
          </a:p>
          <a:p>
            <a:pPr>
              <a:spcAft>
                <a:spcPts val="1800"/>
              </a:spcAft>
              <a:defRPr/>
            </a:pPr>
            <a:r>
              <a:rPr lang="de-DE" dirty="0">
                <a:solidFill>
                  <a:schemeClr val="bg1"/>
                </a:solidFill>
                <a:latin typeface="Arial" panose="020B0604020202020204" pitchFamily="34" charset="0"/>
                <a:cs typeface="Arial" panose="020B0604020202020204" pitchFamily="34" charset="0"/>
              </a:rPr>
              <a:t>Ideen zur Förderung des Engagements</a:t>
            </a:r>
          </a:p>
          <a:p>
            <a:pPr>
              <a:spcAft>
                <a:spcPts val="1800"/>
              </a:spcAft>
              <a:defRPr/>
            </a:pPr>
            <a:r>
              <a:rPr lang="de-DE" dirty="0">
                <a:solidFill>
                  <a:schemeClr val="bg1"/>
                </a:solidFill>
                <a:latin typeface="Arial" panose="020B0604020202020204" pitchFamily="34" charset="0"/>
                <a:cs typeface="Arial" panose="020B0604020202020204" pitchFamily="34" charset="0"/>
              </a:rPr>
              <a:t>Ideen für das Programm bei Clubtreffen</a:t>
            </a:r>
          </a:p>
          <a:p>
            <a:pPr>
              <a:spcAft>
                <a:spcPts val="1800"/>
              </a:spcAft>
              <a:defRPr/>
            </a:pPr>
            <a:r>
              <a:rPr lang="de-DE" dirty="0">
                <a:solidFill>
                  <a:schemeClr val="bg1"/>
                </a:solidFill>
                <a:latin typeface="Arial" panose="020B0604020202020204" pitchFamily="34" charset="0"/>
                <a:cs typeface="Arial" panose="020B0604020202020204" pitchFamily="34" charset="0"/>
              </a:rPr>
              <a:t>Werbung für Ihre Treffen und Veranstaltungen in der Öffentlichkeit</a:t>
            </a:r>
          </a:p>
        </p:txBody>
      </p:sp>
      <p:pic>
        <p:nvPicPr>
          <p:cNvPr id="4" name="Picture 3">
            <a:extLst>
              <a:ext uri="{FF2B5EF4-FFF2-40B4-BE49-F238E27FC236}">
                <a16:creationId xmlns:a16="http://schemas.microsoft.com/office/drawing/2014/main" id="{1FDF2B19-AE31-E3C1-4647-54818BECAD6D}"/>
              </a:ext>
            </a:extLst>
          </p:cNvPr>
          <p:cNvPicPr>
            <a:picLocks noChangeAspect="1"/>
          </p:cNvPicPr>
          <p:nvPr/>
        </p:nvPicPr>
        <p:blipFill>
          <a:blip r:embed="rId4"/>
          <a:stretch>
            <a:fillRect/>
          </a:stretch>
        </p:blipFill>
        <p:spPr>
          <a:xfrm>
            <a:off x="1168852" y="958647"/>
            <a:ext cx="3212418" cy="4115256"/>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686521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292826" y="1026624"/>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latin typeface="Arial" panose="020B0604020202020204" pitchFamily="34" charset="0"/>
                <a:cs typeface="Arial" panose="020B0604020202020204" pitchFamily="34" charset="0"/>
              </a:rPr>
              <a:t>Produktive und sinnvolle Clubtreffen</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9 – Seite 22</a:t>
            </a:r>
          </a:p>
        </p:txBody>
      </p:sp>
      <p:sp>
        <p:nvSpPr>
          <p:cNvPr id="5" name="TextBox 4">
            <a:extLst>
              <a:ext uri="{FF2B5EF4-FFF2-40B4-BE49-F238E27FC236}">
                <a16:creationId xmlns:a16="http://schemas.microsoft.com/office/drawing/2014/main" id="{D01CCFE0-DBDC-892D-5696-39053078EB62}"/>
              </a:ext>
            </a:extLst>
          </p:cNvPr>
          <p:cNvSpPr txBox="1"/>
          <p:nvPr/>
        </p:nvSpPr>
        <p:spPr>
          <a:xfrm>
            <a:off x="361444" y="2326699"/>
            <a:ext cx="4365475" cy="1384995"/>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Die dritte Schulungseinheit beschäftigt sich hauptsächlich mit produktiven und sinnvollen Clubtreffen</a:t>
            </a:r>
          </a:p>
        </p:txBody>
      </p:sp>
      <p:sp>
        <p:nvSpPr>
          <p:cNvPr id="10" name="TextBox 9">
            <a:extLst>
              <a:ext uri="{FF2B5EF4-FFF2-40B4-BE49-F238E27FC236}">
                <a16:creationId xmlns:a16="http://schemas.microsoft.com/office/drawing/2014/main" id="{BE879508-5DB3-4020-B6A5-7219C6E605BF}"/>
              </a:ext>
            </a:extLst>
          </p:cNvPr>
          <p:cNvSpPr txBox="1"/>
          <p:nvPr/>
        </p:nvSpPr>
        <p:spPr>
          <a:xfrm>
            <a:off x="5772812" y="3063406"/>
            <a:ext cx="5780868" cy="1938992"/>
          </a:xfrm>
          <a:prstGeom prst="rect">
            <a:avLst/>
          </a:prstGeom>
          <a:noFill/>
        </p:spPr>
        <p:txBody>
          <a:bodyPr wrap="square" rtlCol="0">
            <a:spAutoFit/>
          </a:bodyPr>
          <a:lstStyle/>
          <a:p>
            <a:pPr lvl="0"/>
            <a:r>
              <a:rPr lang="de-DE" sz="2400">
                <a:solidFill>
                  <a:srgbClr val="002060"/>
                </a:solidFill>
                <a:latin typeface="Arial" panose="020B0604020202020204" pitchFamily="34" charset="0"/>
                <a:cs typeface="Arial" panose="020B0604020202020204" pitchFamily="34" charset="0"/>
              </a:rPr>
              <a:t>Welche Elemente machen ein effizientes und produktives Clubtreffen aus?</a:t>
            </a:r>
          </a:p>
          <a:p>
            <a:pPr marL="514350" indent="-514350">
              <a:buFont typeface="+mj-lt"/>
              <a:buAutoNum type="arabicPeriod"/>
            </a:pPr>
            <a:endParaRPr lang="en-US" sz="2400" dirty="0">
              <a:solidFill>
                <a:srgbClr val="002060"/>
              </a:solidFill>
              <a:latin typeface="Arial" panose="020B0604020202020204" pitchFamily="34" charset="0"/>
              <a:cs typeface="Arial" panose="020B0604020202020204" pitchFamily="34" charset="0"/>
            </a:endParaRPr>
          </a:p>
          <a:p>
            <a:pPr lvl="0"/>
            <a:r>
              <a:rPr lang="de-DE" sz="2400">
                <a:solidFill>
                  <a:srgbClr val="002060"/>
                </a:solidFill>
                <a:latin typeface="Arial" panose="020B0604020202020204" pitchFamily="34" charset="0"/>
                <a:cs typeface="Arial" panose="020B0604020202020204" pitchFamily="34" charset="0"/>
              </a:rPr>
              <a:t>Was kann unternommen werden, um die Mitgliederpräsenz zu steigern?</a:t>
            </a:r>
          </a:p>
        </p:txBody>
      </p:sp>
    </p:spTree>
    <p:extLst>
      <p:ext uri="{BB962C8B-B14F-4D97-AF65-F5344CB8AC3E}">
        <p14:creationId xmlns:p14="http://schemas.microsoft.com/office/powerpoint/2010/main" val="2800409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45781" y="17697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065912" y="1202068"/>
            <a:ext cx="4557753"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latin typeface="Arial" panose="020B0604020202020204" pitchFamily="34" charset="0"/>
                <a:cs typeface="Arial" panose="020B0604020202020204" pitchFamily="34" charset="0"/>
              </a:rPr>
              <a:t>Kursorganisation</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7056494" y="1440324"/>
            <a:ext cx="4257742" cy="4538043"/>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529658" y="2262391"/>
            <a:ext cx="5739103" cy="3970318"/>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de-DE" sz="1800" b="0" dirty="0">
                <a:solidFill>
                  <a:srgbClr val="002060"/>
                </a:solidFill>
              </a:rPr>
              <a:t>Abschnitt I:</a:t>
            </a:r>
            <a:r>
              <a:rPr lang="de-DE" sz="1800" dirty="0">
                <a:solidFill>
                  <a:srgbClr val="002060"/>
                </a:solidFill>
              </a:rPr>
              <a:t>  	Kompetenzen des Guiding Lion</a:t>
            </a:r>
          </a:p>
          <a:p>
            <a:pPr>
              <a:tabLst>
                <a:tab pos="1255713" algn="l"/>
              </a:tabLst>
            </a:pPr>
            <a:r>
              <a:rPr lang="de-DE" sz="1800" dirty="0">
                <a:solidFill>
                  <a:srgbClr val="002060"/>
                </a:solidFill>
              </a:rPr>
              <a:t> </a:t>
            </a:r>
          </a:p>
          <a:p>
            <a:pPr>
              <a:tabLst>
                <a:tab pos="1828800" algn="l"/>
              </a:tabLst>
            </a:pPr>
            <a:r>
              <a:rPr lang="de-DE" sz="1800" b="0" dirty="0">
                <a:solidFill>
                  <a:srgbClr val="002060"/>
                </a:solidFill>
              </a:rPr>
              <a:t>Abschnitt II: 	</a:t>
            </a:r>
            <a:r>
              <a:rPr lang="de-DE" sz="1800" dirty="0">
                <a:solidFill>
                  <a:srgbClr val="002060"/>
                </a:solidFill>
              </a:rPr>
              <a:t>Ein guter Start – </a:t>
            </a:r>
          </a:p>
          <a:p>
            <a:pPr>
              <a:tabLst>
                <a:tab pos="1828800" algn="l"/>
              </a:tabLst>
            </a:pPr>
            <a:r>
              <a:rPr lang="de-DE" sz="1800" dirty="0">
                <a:solidFill>
                  <a:srgbClr val="002060"/>
                </a:solidFill>
              </a:rPr>
              <a:t>                    	Werden Sie zum Informationsprofi</a:t>
            </a:r>
          </a:p>
          <a:p>
            <a:pPr>
              <a:tabLst>
                <a:tab pos="1255713" algn="l"/>
              </a:tabLst>
            </a:pPr>
            <a:endParaRPr lang="en-US" altLang="en-US" sz="1800" dirty="0">
              <a:solidFill>
                <a:srgbClr val="002060"/>
              </a:solidFill>
            </a:endParaRPr>
          </a:p>
          <a:p>
            <a:pPr>
              <a:tabLst>
                <a:tab pos="1255713" algn="l"/>
              </a:tabLst>
            </a:pPr>
            <a:r>
              <a:rPr lang="de-DE" sz="1800" b="0" dirty="0">
                <a:solidFill>
                  <a:srgbClr val="002060"/>
                </a:solidFill>
              </a:rPr>
              <a:t>Abschnitt III: 	</a:t>
            </a:r>
            <a:r>
              <a:rPr lang="de-DE" sz="1800" dirty="0">
                <a:solidFill>
                  <a:srgbClr val="002060"/>
                </a:solidFill>
              </a:rPr>
              <a:t>Entwickeln Sie ein Club Officer-		 	</a:t>
            </a:r>
            <a:r>
              <a:rPr lang="de-DE" sz="1800" dirty="0" err="1">
                <a:solidFill>
                  <a:srgbClr val="002060"/>
                </a:solidFill>
              </a:rPr>
              <a:t>Mentorenteam</a:t>
            </a:r>
            <a:endParaRPr lang="de-DE" sz="1800" dirty="0">
              <a:solidFill>
                <a:srgbClr val="002060"/>
              </a:solidFill>
            </a:endParaRPr>
          </a:p>
          <a:p>
            <a:pPr>
              <a:tabLst>
                <a:tab pos="1255713" algn="l"/>
              </a:tabLst>
            </a:pPr>
            <a:r>
              <a:rPr lang="de-DE" sz="1800" dirty="0">
                <a:solidFill>
                  <a:srgbClr val="002060"/>
                </a:solidFill>
              </a:rPr>
              <a:t> </a:t>
            </a:r>
          </a:p>
          <a:p>
            <a:pPr>
              <a:tabLst>
                <a:tab pos="1255713" algn="l"/>
              </a:tabLst>
            </a:pPr>
            <a:r>
              <a:rPr lang="de-DE" sz="1800" b="0" dirty="0">
                <a:solidFill>
                  <a:srgbClr val="002060"/>
                </a:solidFill>
              </a:rPr>
              <a:t>Abschnitt IV: 	</a:t>
            </a:r>
            <a:r>
              <a:rPr lang="de-DE" sz="1800" dirty="0">
                <a:solidFill>
                  <a:srgbClr val="002060"/>
                </a:solidFill>
              </a:rPr>
              <a:t>Gestaltung der Schulung für 	 	 	</a:t>
            </a:r>
            <a:r>
              <a:rPr lang="de-DE" sz="1800" dirty="0" err="1">
                <a:solidFill>
                  <a:srgbClr val="002060"/>
                </a:solidFill>
              </a:rPr>
              <a:t>Clubamsträger</a:t>
            </a:r>
            <a:r>
              <a:rPr lang="de-DE" sz="1800" dirty="0">
                <a:solidFill>
                  <a:srgbClr val="002060"/>
                </a:solidFill>
              </a:rPr>
              <a:t>/innen</a:t>
            </a:r>
          </a:p>
          <a:p>
            <a:pPr>
              <a:tabLst>
                <a:tab pos="1255713" algn="l"/>
              </a:tabLst>
            </a:pPr>
            <a:r>
              <a:rPr lang="de-DE" sz="1800" dirty="0">
                <a:solidFill>
                  <a:srgbClr val="002060"/>
                </a:solidFill>
              </a:rPr>
              <a:t>  </a:t>
            </a:r>
          </a:p>
          <a:p>
            <a:pPr>
              <a:tabLst>
                <a:tab pos="1255713" algn="l"/>
              </a:tabLst>
            </a:pPr>
            <a:r>
              <a:rPr lang="de-DE" sz="1800" b="0" dirty="0">
                <a:solidFill>
                  <a:srgbClr val="002060"/>
                </a:solidFill>
              </a:rPr>
              <a:t>Abschnitt V:</a:t>
            </a:r>
            <a:r>
              <a:rPr lang="de-DE" sz="1800" dirty="0">
                <a:solidFill>
                  <a:srgbClr val="002060"/>
                </a:solidFill>
              </a:rPr>
              <a:t>     	Analyse der Clubbedürfnisse</a:t>
            </a:r>
          </a:p>
          <a:p>
            <a:pPr>
              <a:tabLst>
                <a:tab pos="1255713" algn="l"/>
              </a:tabLst>
            </a:pPr>
            <a:r>
              <a:rPr lang="de-DE" sz="1800" dirty="0">
                <a:solidFill>
                  <a:srgbClr val="002060"/>
                </a:solidFill>
              </a:rPr>
              <a:t>	</a:t>
            </a:r>
          </a:p>
          <a:p>
            <a:pPr>
              <a:tabLst>
                <a:tab pos="1255713" algn="l"/>
              </a:tabLst>
            </a:pPr>
            <a:r>
              <a:rPr lang="de-DE" sz="1800" b="0" dirty="0">
                <a:solidFill>
                  <a:srgbClr val="002060"/>
                </a:solidFill>
              </a:rPr>
              <a:t>Abschnitt VI:  	</a:t>
            </a:r>
            <a:r>
              <a:rPr lang="de-DE" sz="1800" dirty="0">
                <a:solidFill>
                  <a:srgbClr val="002060"/>
                </a:solidFill>
              </a:rPr>
              <a:t>Guiding Lion Ressourcen</a:t>
            </a:r>
          </a:p>
        </p:txBody>
      </p:sp>
      <p:sp>
        <p:nvSpPr>
          <p:cNvPr id="44" name="Rectangle 43">
            <a:extLst>
              <a:ext uri="{FF2B5EF4-FFF2-40B4-BE49-F238E27FC236}">
                <a16:creationId xmlns:a16="http://schemas.microsoft.com/office/drawing/2014/main" id="{00DF1D3C-41B0-B773-1260-ECDAD08BC3F5}"/>
              </a:ext>
            </a:extLst>
          </p:cNvPr>
          <p:cNvSpPr/>
          <p:nvPr/>
        </p:nvSpPr>
        <p:spPr>
          <a:xfrm>
            <a:off x="2063725" y="6360706"/>
            <a:ext cx="7119880" cy="307777"/>
          </a:xfrm>
          <a:prstGeom prst="rect">
            <a:avLst/>
          </a:prstGeom>
        </p:spPr>
        <p:txBody>
          <a:bodyPr wrap="square">
            <a:spAutoFit/>
          </a:bodyPr>
          <a:lstStyle/>
          <a:p>
            <a:r>
              <a:rPr lang="de-DE" sz="1400" i="1">
                <a:solidFill>
                  <a:srgbClr val="002060"/>
                </a:solidFill>
                <a:latin typeface="Calibri Light" panose="020F0302020204030204" pitchFamily="34" charset="0"/>
                <a:cs typeface="Calibri Light" panose="020F0302020204030204" pitchFamily="34" charset="0"/>
              </a:rPr>
              <a:t>Die Schulung für Zertifizierte Beratende Lions kann im Selbststudium oder im Rahmen eines Seminars stattfinden.</a:t>
            </a:r>
          </a:p>
        </p:txBody>
      </p:sp>
    </p:spTree>
    <p:extLst>
      <p:ext uri="{BB962C8B-B14F-4D97-AF65-F5344CB8AC3E}">
        <p14:creationId xmlns:p14="http://schemas.microsoft.com/office/powerpoint/2010/main" val="2805177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Vierte Schulungseinheit</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200" b="1" dirty="0">
                <a:solidFill>
                  <a:schemeClr val="bg1"/>
                </a:solidFill>
                <a:latin typeface="Arial" charset="0"/>
                <a:ea typeface="Arial" charset="0"/>
                <a:cs typeface="Arial" charset="0"/>
              </a:rPr>
              <a:t>Die Bedeutung von Mitgliedergewinnung und -erhalt</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124902" y="112808"/>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C2D95366-ADB6-D583-EB63-819351794CEF}"/>
              </a:ext>
            </a:extLst>
          </p:cNvPr>
          <p:cNvSpPr/>
          <p:nvPr/>
        </p:nvSpPr>
        <p:spPr>
          <a:xfrm>
            <a:off x="113820" y="3156972"/>
            <a:ext cx="7191213" cy="2239844"/>
          </a:xfrm>
          <a:prstGeom prst="rect">
            <a:avLst/>
          </a:prstGeom>
        </p:spPr>
        <p:txBody>
          <a:bodyPr wrap="square">
            <a:spAutoFit/>
          </a:bodyPr>
          <a:lstStyle/>
          <a:p>
            <a:pPr algn="ctr">
              <a:lnSpc>
                <a:spcPct val="150000"/>
              </a:lnSpc>
            </a:pPr>
            <a:r>
              <a:rPr lang="de-DE" sz="2400" i="1" dirty="0">
                <a:solidFill>
                  <a:schemeClr val="bg1"/>
                </a:solidFill>
                <a:latin typeface="Arial" panose="020B0604020202020204" pitchFamily="34" charset="0"/>
                <a:ea typeface="Segoe UI" panose="020B0502040204020203" pitchFamily="34" charset="0"/>
                <a:cs typeface="Arial" panose="020B0604020202020204" pitchFamily="34" charset="0"/>
              </a:rPr>
              <a:t>Dieser Abschnitt betont die Bedeutung</a:t>
            </a:r>
          </a:p>
          <a:p>
            <a:pPr algn="ctr">
              <a:lnSpc>
                <a:spcPct val="150000"/>
              </a:lnSpc>
            </a:pPr>
            <a:r>
              <a:rPr lang="de-DE" sz="2400" i="1" dirty="0">
                <a:solidFill>
                  <a:schemeClr val="bg1"/>
                </a:solidFill>
                <a:latin typeface="Arial" panose="020B0604020202020204" pitchFamily="34" charset="0"/>
                <a:ea typeface="Segoe UI" panose="020B0502040204020203" pitchFamily="34" charset="0"/>
                <a:cs typeface="Arial" panose="020B0604020202020204" pitchFamily="34" charset="0"/>
              </a:rPr>
              <a:t> des kontinuierlichen Clubwachstums und bietet eine Gelegenheit, die Fortschritte zu überprüfen</a:t>
            </a:r>
          </a:p>
          <a:p>
            <a:pPr algn="ctr">
              <a:lnSpc>
                <a:spcPct val="150000"/>
              </a:lnSpc>
            </a:pPr>
            <a:r>
              <a:rPr lang="de-DE" sz="2400" i="1" dirty="0">
                <a:solidFill>
                  <a:schemeClr val="bg1"/>
                </a:solidFill>
                <a:latin typeface="Arial" panose="020B0604020202020204" pitchFamily="34" charset="0"/>
                <a:ea typeface="Segoe UI" panose="020B0502040204020203" pitchFamily="34" charset="0"/>
                <a:cs typeface="Arial" panose="020B0604020202020204" pitchFamily="34" charset="0"/>
              </a:rPr>
              <a:t> die vom Club Officer Mentor Team gemacht wurden.  </a:t>
            </a:r>
          </a:p>
        </p:txBody>
      </p:sp>
    </p:spTree>
    <p:extLst>
      <p:ext uri="{BB962C8B-B14F-4D97-AF65-F5344CB8AC3E}">
        <p14:creationId xmlns:p14="http://schemas.microsoft.com/office/powerpoint/2010/main" val="3940924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51</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51</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20005" y="358804"/>
            <a:ext cx="3475687" cy="132695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800" b="1">
                <a:solidFill>
                  <a:schemeClr val="bg1"/>
                </a:solidFill>
                <a:latin typeface="Arial" charset="0"/>
                <a:ea typeface="Arial" charset="0"/>
                <a:cs typeface="Arial" charset="0"/>
              </a:rPr>
              <a:t>Die Bedeutung von Mitgliedergewinnung und -erhalt</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Ressource: E-Book für Clubbeauftragte für Mitgliedschaft</a:t>
            </a:r>
          </a:p>
        </p:txBody>
      </p:sp>
      <p:sp>
        <p:nvSpPr>
          <p:cNvPr id="10" name="TextBox 9">
            <a:extLst>
              <a:ext uri="{FF2B5EF4-FFF2-40B4-BE49-F238E27FC236}">
                <a16:creationId xmlns:a16="http://schemas.microsoft.com/office/drawing/2014/main" id="{0B89E571-770D-7F6F-900F-245B45F2A552}"/>
              </a:ext>
            </a:extLst>
          </p:cNvPr>
          <p:cNvSpPr txBox="1"/>
          <p:nvPr/>
        </p:nvSpPr>
        <p:spPr>
          <a:xfrm>
            <a:off x="7856941" y="2714475"/>
            <a:ext cx="3447205" cy="3477875"/>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Gewinnung neuer Mitglieder</a:t>
            </a:r>
          </a:p>
          <a:p>
            <a:endParaRPr lang="en-US" sz="200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Aufgaben des Bürgen</a:t>
            </a:r>
          </a:p>
          <a:p>
            <a:endParaRPr lang="en-US" sz="2000" dirty="0">
              <a:solidFill>
                <a:schemeClr val="bg1"/>
              </a:solidFill>
              <a:latin typeface="Arial" panose="020B0604020202020204" pitchFamily="34" charset="0"/>
              <a:cs typeface="Arial" panose="020B0604020202020204" pitchFamily="34" charset="0"/>
            </a:endParaRPr>
          </a:p>
          <a:p>
            <a:pPr>
              <a:defRPr/>
            </a:pPr>
            <a:r>
              <a:rPr lang="de-DE" sz="2000" dirty="0">
                <a:solidFill>
                  <a:schemeClr val="bg1"/>
                </a:solidFill>
                <a:latin typeface="Arial" panose="020B0604020202020204" pitchFamily="34" charset="0"/>
                <a:cs typeface="Arial" panose="020B0604020202020204" pitchFamily="34" charset="0"/>
              </a:rPr>
              <a:t>Einführungsfeier</a:t>
            </a:r>
          </a:p>
          <a:p>
            <a:endParaRPr lang="en-US" sz="2000" dirty="0">
              <a:solidFill>
                <a:schemeClr val="bg1"/>
              </a:solidFill>
              <a:latin typeface="Arial" panose="020B0604020202020204" pitchFamily="34" charset="0"/>
              <a:cs typeface="Arial" panose="020B0604020202020204" pitchFamily="34" charset="0"/>
            </a:endParaRPr>
          </a:p>
          <a:p>
            <a:pPr>
              <a:defRPr/>
            </a:pPr>
            <a:r>
              <a:rPr lang="de-DE" sz="2000" dirty="0">
                <a:solidFill>
                  <a:schemeClr val="bg1"/>
                </a:solidFill>
                <a:latin typeface="Arial" panose="020B0604020202020204" pitchFamily="34" charset="0"/>
                <a:cs typeface="Arial" panose="020B0604020202020204" pitchFamily="34" charset="0"/>
              </a:rPr>
              <a:t>Orientierungsveranstaltung für neue Mitglieder</a:t>
            </a:r>
          </a:p>
          <a:p>
            <a:pPr>
              <a:defRPr/>
            </a:pPr>
            <a:endParaRPr lang="en-US" sz="2000" dirty="0">
              <a:solidFill>
                <a:schemeClr val="bg1"/>
              </a:solidFill>
              <a:latin typeface="Arial" panose="020B0604020202020204" pitchFamily="34" charset="0"/>
              <a:cs typeface="Arial" panose="020B0604020202020204" pitchFamily="34" charset="0"/>
            </a:endParaRPr>
          </a:p>
          <a:p>
            <a:pPr>
              <a:defRPr/>
            </a:pPr>
            <a:r>
              <a:rPr lang="de-DE" sz="2000" dirty="0">
                <a:solidFill>
                  <a:schemeClr val="bg1"/>
                </a:solidFill>
                <a:latin typeface="Arial" panose="020B0604020202020204" pitchFamily="34" charset="0"/>
                <a:cs typeface="Arial" panose="020B0604020202020204" pitchFamily="34" charset="0"/>
              </a:rPr>
              <a:t>Mitgliedschaftsauszeichnungen</a:t>
            </a:r>
          </a:p>
          <a:p>
            <a:pPr>
              <a:defRPr/>
            </a:pPr>
            <a:endParaRPr lang="en-US" altLang="en-US" sz="2000" dirty="0">
              <a:solidFill>
                <a:schemeClr val="bg1"/>
              </a:solidFill>
              <a:latin typeface="Arial" panose="020B0604020202020204" pitchFamily="34" charset="0"/>
              <a:cs typeface="Arial" panose="020B0604020202020204" pitchFamily="34" charset="0"/>
            </a:endParaRPr>
          </a:p>
          <a:p>
            <a:pPr>
              <a:defRPr/>
            </a:pPr>
            <a:r>
              <a:rPr lang="de-DE" sz="2000" dirty="0">
                <a:solidFill>
                  <a:schemeClr val="bg1"/>
                </a:solidFill>
                <a:latin typeface="Arial" panose="020B0604020202020204" pitchFamily="34" charset="0"/>
                <a:cs typeface="Arial" panose="020B0604020202020204" pitchFamily="34" charset="0"/>
              </a:rPr>
              <a:t>Beteiligung </a:t>
            </a:r>
          </a:p>
        </p:txBody>
      </p:sp>
      <p:pic>
        <p:nvPicPr>
          <p:cNvPr id="4" name="Picture 3">
            <a:extLst>
              <a:ext uri="{FF2B5EF4-FFF2-40B4-BE49-F238E27FC236}">
                <a16:creationId xmlns:a16="http://schemas.microsoft.com/office/drawing/2014/main" id="{7527CCFD-2E2C-8BC4-9AA8-408B01F2551D}"/>
              </a:ext>
            </a:extLst>
          </p:cNvPr>
          <p:cNvPicPr>
            <a:picLocks noChangeAspect="1"/>
          </p:cNvPicPr>
          <p:nvPr/>
        </p:nvPicPr>
        <p:blipFill>
          <a:blip r:embed="rId4"/>
          <a:stretch>
            <a:fillRect/>
          </a:stretch>
        </p:blipFill>
        <p:spPr>
          <a:xfrm>
            <a:off x="952464" y="1004461"/>
            <a:ext cx="3353954" cy="4354256"/>
          </a:xfrm>
          <a:prstGeom prst="rect">
            <a:avLst/>
          </a:prstGeom>
          <a:ln w="28575">
            <a:solidFill>
              <a:srgbClr val="002060"/>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11474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538500" y="19080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400732" y="1011641"/>
            <a:ext cx="3733352" cy="103424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a:solidFill>
                  <a:srgbClr val="00338D"/>
                </a:solidFill>
                <a:latin typeface="Arial" panose="020B0604020202020204" pitchFamily="34" charset="0"/>
                <a:cs typeface="Arial" panose="020B0604020202020204" pitchFamily="34" charset="0"/>
              </a:rPr>
              <a:t>Erstellen eines </a:t>
            </a:r>
          </a:p>
          <a:p>
            <a:r>
              <a:rPr lang="de-DE" sz="2800" dirty="0">
                <a:solidFill>
                  <a:srgbClr val="00338D"/>
                </a:solidFill>
                <a:latin typeface="Arial" panose="020B0604020202020204" pitchFamily="34" charset="0"/>
                <a:cs typeface="Arial" panose="020B0604020202020204" pitchFamily="34" charset="0"/>
              </a:rPr>
              <a:t>Mitgliedschaftsplan</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de-DE" sz="3200" b="1">
                <a:solidFill>
                  <a:schemeClr val="bg1"/>
                </a:solidFill>
                <a:latin typeface="Arial" panose="020B0604020202020204" pitchFamily="34" charset="0"/>
                <a:ea typeface="Arial" charset="0"/>
                <a:cs typeface="Arial" panose="020B0604020202020204" pitchFamily="34" charset="0"/>
              </a:rPr>
              <a:t>Übung 10 – Seite 24</a:t>
            </a:r>
          </a:p>
        </p:txBody>
      </p:sp>
      <p:sp>
        <p:nvSpPr>
          <p:cNvPr id="5" name="TextBox 4">
            <a:extLst>
              <a:ext uri="{FF2B5EF4-FFF2-40B4-BE49-F238E27FC236}">
                <a16:creationId xmlns:a16="http://schemas.microsoft.com/office/drawing/2014/main" id="{D01CCFE0-DBDC-892D-5696-39053078EB62}"/>
              </a:ext>
            </a:extLst>
          </p:cNvPr>
          <p:cNvSpPr txBox="1"/>
          <p:nvPr/>
        </p:nvSpPr>
        <p:spPr>
          <a:xfrm>
            <a:off x="431756" y="1908058"/>
            <a:ext cx="4365475" cy="1815882"/>
          </a:xfrm>
          <a:prstGeom prst="rect">
            <a:avLst/>
          </a:prstGeom>
          <a:noFill/>
        </p:spPr>
        <p:txBody>
          <a:bodyPr wrap="square" rtlCol="0">
            <a:spAutoFit/>
          </a:bodyPr>
          <a:lstStyle/>
          <a:p>
            <a:pPr>
              <a:spcAft>
                <a:spcPts val="1800"/>
              </a:spcAft>
            </a:pPr>
            <a:r>
              <a:rPr lang="de-DE" sz="2800" i="1">
                <a:solidFill>
                  <a:srgbClr val="EBB700"/>
                </a:solidFill>
                <a:latin typeface="Arial" panose="020B0604020202020204" pitchFamily="34" charset="0"/>
                <a:ea typeface="Segoe UI" panose="020B0502040204020203" pitchFamily="34" charset="0"/>
                <a:cs typeface="Arial" panose="020B0604020202020204" pitchFamily="34" charset="0"/>
              </a:rPr>
              <a:t>Einen fortwährenden Mitgliedergewinnungsplan initiieren und die Weiterbildung der Club Officer bestätigen</a:t>
            </a:r>
          </a:p>
        </p:txBody>
      </p:sp>
      <p:sp>
        <p:nvSpPr>
          <p:cNvPr id="8" name="TextBox 7">
            <a:extLst>
              <a:ext uri="{FF2B5EF4-FFF2-40B4-BE49-F238E27FC236}">
                <a16:creationId xmlns:a16="http://schemas.microsoft.com/office/drawing/2014/main" id="{CDB16483-25B7-691D-6EBB-091613B7C795}"/>
              </a:ext>
            </a:extLst>
          </p:cNvPr>
          <p:cNvSpPr txBox="1"/>
          <p:nvPr/>
        </p:nvSpPr>
        <p:spPr>
          <a:xfrm>
            <a:off x="5228987" y="3118261"/>
            <a:ext cx="6612364" cy="1972015"/>
          </a:xfrm>
          <a:prstGeom prst="rect">
            <a:avLst/>
          </a:prstGeom>
          <a:noFill/>
        </p:spPr>
        <p:txBody>
          <a:bodyPr wrap="square" rtlCol="0">
            <a:spAutoFit/>
          </a:bodyPr>
          <a:lstStyle/>
          <a:p>
            <a:pPr marL="58738" algn="ctr">
              <a:lnSpc>
                <a:spcPct val="114000"/>
              </a:lnSpc>
              <a:spcAft>
                <a:spcPts val="600"/>
              </a:spcAft>
            </a:pPr>
            <a:r>
              <a:rPr lang="de-DE" sz="2400">
                <a:solidFill>
                  <a:srgbClr val="002060"/>
                </a:solidFill>
                <a:latin typeface="Arial" panose="020B0604020202020204" pitchFamily="34" charset="0"/>
                <a:cs typeface="Arial" panose="020B0604020202020204" pitchFamily="34" charset="0"/>
              </a:rPr>
              <a:t>Beschreiben Sie Ideen für </a:t>
            </a:r>
          </a:p>
          <a:p>
            <a:pPr marL="58738" algn="ctr">
              <a:lnSpc>
                <a:spcPct val="114000"/>
              </a:lnSpc>
              <a:spcAft>
                <a:spcPts val="600"/>
              </a:spcAft>
            </a:pPr>
            <a:r>
              <a:rPr lang="de-DE" sz="2400">
                <a:solidFill>
                  <a:srgbClr val="002060"/>
                </a:solidFill>
                <a:latin typeface="Arial" panose="020B0604020202020204" pitchFamily="34" charset="0"/>
                <a:cs typeface="Arial" panose="020B0604020202020204" pitchFamily="34" charset="0"/>
              </a:rPr>
              <a:t>die Gewinnung neuer Mitglieder </a:t>
            </a:r>
          </a:p>
          <a:p>
            <a:pPr marL="58738" algn="ctr">
              <a:lnSpc>
                <a:spcPct val="114000"/>
              </a:lnSpc>
              <a:spcAft>
                <a:spcPts val="600"/>
              </a:spcAft>
            </a:pPr>
            <a:r>
              <a:rPr lang="de-DE" sz="2400">
                <a:solidFill>
                  <a:srgbClr val="002060"/>
                </a:solidFill>
                <a:latin typeface="Arial" panose="020B0604020202020204" pitchFamily="34" charset="0"/>
                <a:cs typeface="Arial" panose="020B0604020202020204" pitchFamily="34" charset="0"/>
              </a:rPr>
              <a:t>Die Sie mit neuen </a:t>
            </a:r>
          </a:p>
          <a:p>
            <a:pPr marL="58738" algn="ctr">
              <a:lnSpc>
                <a:spcPct val="114000"/>
              </a:lnSpc>
              <a:spcAft>
                <a:spcPts val="600"/>
              </a:spcAft>
            </a:pPr>
            <a:r>
              <a:rPr lang="de-DE" sz="2400">
                <a:solidFill>
                  <a:srgbClr val="002060"/>
                </a:solidFill>
                <a:latin typeface="Arial" panose="020B0604020202020204" pitchFamily="34" charset="0"/>
                <a:cs typeface="Arial" panose="020B0604020202020204" pitchFamily="34" charset="0"/>
              </a:rPr>
              <a:t>Club Officers teilen könnten. </a:t>
            </a:r>
          </a:p>
        </p:txBody>
      </p:sp>
    </p:spTree>
    <p:extLst>
      <p:ext uri="{BB962C8B-B14F-4D97-AF65-F5344CB8AC3E}">
        <p14:creationId xmlns:p14="http://schemas.microsoft.com/office/powerpoint/2010/main" val="2401494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Fünfte Schulungseinheit</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800" b="1" dirty="0">
                <a:solidFill>
                  <a:schemeClr val="bg1"/>
                </a:solidFill>
                <a:latin typeface="Arial" charset="0"/>
                <a:ea typeface="Arial" charset="0"/>
                <a:cs typeface="Arial" charset="0"/>
              </a:rPr>
              <a:t>Planung für die Zukunft </a:t>
            </a:r>
          </a:p>
          <a:p>
            <a:pPr>
              <a:buSzPct val="120000"/>
            </a:pPr>
            <a:r>
              <a:rPr lang="de-DE" sz="2800" b="1" dirty="0">
                <a:solidFill>
                  <a:schemeClr val="bg1"/>
                </a:solidFill>
                <a:latin typeface="Arial" charset="0"/>
                <a:ea typeface="Arial" charset="0"/>
                <a:cs typeface="Arial" charset="0"/>
              </a:rPr>
              <a:t>und Erreichen von Spitzenleistungen</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67992" y="77382"/>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1638A342-57AA-EB19-83D9-18DE6C3B525F}"/>
              </a:ext>
            </a:extLst>
          </p:cNvPr>
          <p:cNvSpPr/>
          <p:nvPr/>
        </p:nvSpPr>
        <p:spPr>
          <a:xfrm>
            <a:off x="-178676" y="2898234"/>
            <a:ext cx="7152354" cy="2862322"/>
          </a:xfrm>
          <a:prstGeom prst="rect">
            <a:avLst/>
          </a:prstGeom>
        </p:spPr>
        <p:txBody>
          <a:bodyPr wrap="square">
            <a:spAutoFit/>
          </a:bodyPr>
          <a:lstStyle/>
          <a:p>
            <a:pPr algn="ctr"/>
            <a:r>
              <a:rPr lang="de-DE" sz="1750" i="1" dirty="0">
                <a:solidFill>
                  <a:schemeClr val="bg1"/>
                </a:solidFill>
                <a:latin typeface="Arial" panose="020B0604020202020204" pitchFamily="34" charset="0"/>
                <a:cs typeface="Arial" panose="020B0604020202020204" pitchFamily="34" charset="0"/>
              </a:rPr>
              <a:t>Prüfen Sie die Notwendigkeit kontinuierlicher Planung und Entwicklung.  </a:t>
            </a:r>
          </a:p>
          <a:p>
            <a:pPr algn="ctr"/>
            <a:endParaRPr lang="en-US" altLang="en-US" sz="1750" i="1" kern="0" dirty="0">
              <a:solidFill>
                <a:schemeClr val="bg1"/>
              </a:solidFill>
              <a:latin typeface="Arial" panose="020B0604020202020204" pitchFamily="34" charset="0"/>
              <a:cs typeface="Arial" panose="020B0604020202020204" pitchFamily="34" charset="0"/>
            </a:endParaRPr>
          </a:p>
          <a:p>
            <a:pPr algn="ctr"/>
            <a:r>
              <a:rPr lang="de-DE" sz="1750" i="1" dirty="0">
                <a:solidFill>
                  <a:schemeClr val="bg1"/>
                </a:solidFill>
                <a:latin typeface="Arial" panose="020B0604020202020204" pitchFamily="34" charset="0"/>
                <a:cs typeface="Arial" panose="020B0604020202020204" pitchFamily="34" charset="0"/>
              </a:rPr>
              <a:t>Dies sollte stattfinden, nachdem der Club </a:t>
            </a:r>
          </a:p>
          <a:p>
            <a:pPr algn="ctr"/>
            <a:endParaRPr lang="en-US" altLang="en-US" sz="1750" i="1" kern="0" dirty="0">
              <a:solidFill>
                <a:schemeClr val="bg1"/>
              </a:solidFill>
              <a:latin typeface="Arial" panose="020B0604020202020204" pitchFamily="34" charset="0"/>
              <a:cs typeface="Arial" panose="020B0604020202020204" pitchFamily="34" charset="0"/>
            </a:endParaRPr>
          </a:p>
          <a:p>
            <a:pPr algn="ctr"/>
            <a:r>
              <a:rPr lang="de-DE" sz="1750" i="1" dirty="0">
                <a:solidFill>
                  <a:schemeClr val="bg1"/>
                </a:solidFill>
                <a:latin typeface="Arial" panose="020B0604020202020204" pitchFamily="34" charset="0"/>
                <a:cs typeface="Arial" panose="020B0604020202020204" pitchFamily="34" charset="0"/>
              </a:rPr>
              <a:t>Ein paar Monate besteht und bevor neue Club </a:t>
            </a:r>
            <a:r>
              <a:rPr lang="de-DE" sz="1750" i="1" dirty="0" err="1">
                <a:solidFill>
                  <a:schemeClr val="bg1"/>
                </a:solidFill>
                <a:latin typeface="Arial" panose="020B0604020202020204" pitchFamily="34" charset="0"/>
                <a:cs typeface="Arial" panose="020B0604020202020204" pitchFamily="34" charset="0"/>
              </a:rPr>
              <a:t>Officers</a:t>
            </a:r>
            <a:r>
              <a:rPr lang="de-DE" sz="1750" i="1" dirty="0">
                <a:solidFill>
                  <a:schemeClr val="bg1"/>
                </a:solidFill>
                <a:latin typeface="Arial" panose="020B0604020202020204" pitchFamily="34" charset="0"/>
                <a:cs typeface="Arial" panose="020B0604020202020204" pitchFamily="34" charset="0"/>
              </a:rPr>
              <a:t> </a:t>
            </a:r>
          </a:p>
          <a:p>
            <a:pPr algn="ctr"/>
            <a:endParaRPr lang="en-US" altLang="en-US" sz="1750" i="1" kern="0" dirty="0">
              <a:solidFill>
                <a:schemeClr val="bg1"/>
              </a:solidFill>
              <a:latin typeface="Arial" panose="020B0604020202020204" pitchFamily="34" charset="0"/>
              <a:cs typeface="Arial" panose="020B0604020202020204" pitchFamily="34" charset="0"/>
            </a:endParaRPr>
          </a:p>
          <a:p>
            <a:pPr algn="ctr"/>
            <a:r>
              <a:rPr lang="de-DE" sz="1750" i="1" dirty="0">
                <a:solidFill>
                  <a:schemeClr val="bg1"/>
                </a:solidFill>
                <a:latin typeface="Arial" panose="020B0604020202020204" pitchFamily="34" charset="0"/>
                <a:cs typeface="Arial" panose="020B0604020202020204" pitchFamily="34" charset="0"/>
              </a:rPr>
              <a:t>Ihr Amt für das nächste Geschäftsjahr antreten.  </a:t>
            </a:r>
          </a:p>
          <a:p>
            <a:pPr algn="ctr"/>
            <a:endParaRPr lang="en-US" altLang="en-US" sz="1750" i="1" kern="0" dirty="0">
              <a:solidFill>
                <a:schemeClr val="bg1"/>
              </a:solidFill>
              <a:latin typeface="Arial" panose="020B0604020202020204" pitchFamily="34" charset="0"/>
              <a:cs typeface="Arial" panose="020B0604020202020204" pitchFamily="34" charset="0"/>
            </a:endParaRPr>
          </a:p>
          <a:p>
            <a:pPr algn="ctr"/>
            <a:r>
              <a:rPr lang="de-DE" sz="1750" i="1" dirty="0">
                <a:solidFill>
                  <a:schemeClr val="bg1"/>
                </a:solidFill>
                <a:latin typeface="Arial" panose="020B0604020202020204" pitchFamily="34" charset="0"/>
                <a:cs typeface="Arial" panose="020B0604020202020204" pitchFamily="34" charset="0"/>
              </a:rPr>
              <a:t>Regen Sie zur Planung und zu kontinuierlicher Clubentwicklung an </a:t>
            </a:r>
          </a:p>
        </p:txBody>
      </p:sp>
    </p:spTree>
    <p:extLst>
      <p:ext uri="{BB962C8B-B14F-4D97-AF65-F5344CB8AC3E}">
        <p14:creationId xmlns:p14="http://schemas.microsoft.com/office/powerpoint/2010/main" val="3800863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54</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54</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800" b="1">
                <a:solidFill>
                  <a:schemeClr val="bg1"/>
                </a:solidFill>
                <a:latin typeface="Arial" charset="0"/>
                <a:ea typeface="Arial" charset="0"/>
                <a:cs typeface="Arial" charset="0"/>
              </a:rPr>
              <a:t>Planung für die Zukunft und Erreichen von Club-Exzellenz</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495841"/>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Ressource: Planen Sie den Erfolg Ihres Clubs </a:t>
            </a:r>
          </a:p>
          <a:p>
            <a:pPr>
              <a:lnSpc>
                <a:spcPct val="114000"/>
              </a:lnSpc>
            </a:pPr>
            <a:r>
              <a:rPr lang="de-DE" sz="1200" i="1">
                <a:solidFill>
                  <a:schemeClr val="bg1"/>
                </a:solidFill>
                <a:latin typeface="Arial" panose="020B0604020202020204" pitchFamily="34" charset="0"/>
                <a:cs typeface="Arial" panose="020B0604020202020204" pitchFamily="34" charset="0"/>
              </a:rPr>
              <a:t>                (Global Membership Approach)</a:t>
            </a:r>
          </a:p>
        </p:txBody>
      </p:sp>
      <p:sp>
        <p:nvSpPr>
          <p:cNvPr id="4" name="TextBox 3">
            <a:extLst>
              <a:ext uri="{FF2B5EF4-FFF2-40B4-BE49-F238E27FC236}">
                <a16:creationId xmlns:a16="http://schemas.microsoft.com/office/drawing/2014/main" id="{2440B8AA-40E4-94D3-AACB-99E21143FBBC}"/>
              </a:ext>
            </a:extLst>
          </p:cNvPr>
          <p:cNvSpPr txBox="1"/>
          <p:nvPr/>
        </p:nvSpPr>
        <p:spPr>
          <a:xfrm>
            <a:off x="6808425" y="3429000"/>
            <a:ext cx="4998094" cy="2971725"/>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Entdecken Sie die Stärken Ihres Clubs</a:t>
            </a:r>
          </a:p>
          <a:p>
            <a:endParaRPr lang="en-US" altLang="en-US" sz="2000" kern="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SWOT-Analyse</a:t>
            </a:r>
          </a:p>
          <a:p>
            <a:endParaRPr lang="en-US" altLang="en-US" sz="2000" kern="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Effektive Ziele </a:t>
            </a:r>
          </a:p>
          <a:p>
            <a:endParaRPr lang="en-US" altLang="en-US" sz="2000" kern="0" dirty="0">
              <a:solidFill>
                <a:schemeClr val="bg1"/>
              </a:solidFill>
              <a:latin typeface="Arial" panose="020B0604020202020204" pitchFamily="34" charset="0"/>
              <a:cs typeface="Arial" panose="020B0604020202020204" pitchFamily="34" charset="0"/>
            </a:endParaRPr>
          </a:p>
          <a:p>
            <a:r>
              <a:rPr lang="de-DE" sz="2000" dirty="0">
                <a:solidFill>
                  <a:schemeClr val="bg1"/>
                </a:solidFill>
                <a:latin typeface="Arial" panose="020B0604020202020204" pitchFamily="34" charset="0"/>
                <a:cs typeface="Arial" panose="020B0604020202020204" pitchFamily="34" charset="0"/>
              </a:rPr>
              <a:t>Handlungspläne: Ein Team zusammenstellen, Eine Vision entwerfen, einen Plan ausarbeiten, Erfolg schaffen</a:t>
            </a:r>
          </a:p>
        </p:txBody>
      </p:sp>
      <p:pic>
        <p:nvPicPr>
          <p:cNvPr id="6" name="Picture 5">
            <a:extLst>
              <a:ext uri="{FF2B5EF4-FFF2-40B4-BE49-F238E27FC236}">
                <a16:creationId xmlns:a16="http://schemas.microsoft.com/office/drawing/2014/main" id="{A5EA81FD-AB41-8EA9-9BA7-F4FC1E2A4305}"/>
              </a:ext>
            </a:extLst>
          </p:cNvPr>
          <p:cNvPicPr>
            <a:picLocks noChangeAspect="1"/>
          </p:cNvPicPr>
          <p:nvPr/>
        </p:nvPicPr>
        <p:blipFill>
          <a:blip r:embed="rId4"/>
          <a:stretch>
            <a:fillRect/>
          </a:stretch>
        </p:blipFill>
        <p:spPr>
          <a:xfrm>
            <a:off x="1112871" y="726435"/>
            <a:ext cx="3289066" cy="4300671"/>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633859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55</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55</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800" b="1">
                <a:solidFill>
                  <a:schemeClr val="bg1"/>
                </a:solidFill>
                <a:latin typeface="Arial" charset="0"/>
                <a:ea typeface="Arial" charset="0"/>
                <a:cs typeface="Arial" charset="0"/>
              </a:rPr>
              <a:t>Planung für die Zukunft und Erreichen von Club-Exzellenz</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Ressource: Club-Quality-Initiative</a:t>
            </a:r>
          </a:p>
        </p:txBody>
      </p:sp>
      <p:sp>
        <p:nvSpPr>
          <p:cNvPr id="10" name="TextBox 9">
            <a:extLst>
              <a:ext uri="{FF2B5EF4-FFF2-40B4-BE49-F238E27FC236}">
                <a16:creationId xmlns:a16="http://schemas.microsoft.com/office/drawing/2014/main" id="{062E3571-82D4-C56A-0AEE-20FF15E51380}"/>
              </a:ext>
            </a:extLst>
          </p:cNvPr>
          <p:cNvSpPr txBox="1"/>
          <p:nvPr/>
        </p:nvSpPr>
        <p:spPr>
          <a:xfrm>
            <a:off x="6688486" y="3600908"/>
            <a:ext cx="5328492" cy="2554545"/>
          </a:xfrm>
          <a:prstGeom prst="rect">
            <a:avLst/>
          </a:prstGeom>
          <a:noFill/>
        </p:spPr>
        <p:txBody>
          <a:bodyPr wrap="square" rtlCol="0">
            <a:spAutoFit/>
          </a:bodyPr>
          <a:lstStyle/>
          <a:p>
            <a:pPr marL="1149350" lvl="1" indent="-692150"/>
            <a:r>
              <a:rPr lang="de-DE" sz="1600" dirty="0">
                <a:solidFill>
                  <a:schemeClr val="bg1"/>
                </a:solidFill>
                <a:latin typeface="Arial" panose="020B0604020202020204" pitchFamily="34" charset="0"/>
                <a:cs typeface="Arial" panose="020B0604020202020204" pitchFamily="34" charset="0"/>
              </a:rPr>
              <a:t>1. Schritt: Ablauf nachvollziehen</a:t>
            </a:r>
          </a:p>
          <a:p>
            <a:pPr lvl="0">
              <a:buChar char="•"/>
            </a:pPr>
            <a:endParaRPr lang="en-US" sz="1600" dirty="0">
              <a:solidFill>
                <a:schemeClr val="bg1"/>
              </a:solidFill>
              <a:latin typeface="Arial" panose="020B0604020202020204" pitchFamily="34" charset="0"/>
              <a:cs typeface="Arial" panose="020B0604020202020204" pitchFamily="34" charset="0"/>
            </a:endParaRPr>
          </a:p>
          <a:p>
            <a:pPr lvl="1"/>
            <a:r>
              <a:rPr lang="de-DE" sz="1600" dirty="0">
                <a:solidFill>
                  <a:schemeClr val="bg1"/>
                </a:solidFill>
                <a:latin typeface="Arial" panose="020B0604020202020204" pitchFamily="34" charset="0"/>
                <a:cs typeface="Arial" panose="020B0604020202020204" pitchFamily="34" charset="0"/>
              </a:rPr>
              <a:t>2. Schritt: Ermitteln Sie den Bedarf an Veränderungen durch </a:t>
            </a:r>
          </a:p>
          <a:p>
            <a:pPr lvl="1"/>
            <a:r>
              <a:rPr lang="de-DE" sz="1600" dirty="0">
                <a:solidFill>
                  <a:schemeClr val="bg1"/>
                </a:solidFill>
                <a:latin typeface="Arial" panose="020B0604020202020204" pitchFamily="34" charset="0"/>
                <a:cs typeface="Arial" panose="020B0604020202020204" pitchFamily="34" charset="0"/>
              </a:rPr>
              <a:t>            kritische Beurteilungen</a:t>
            </a:r>
          </a:p>
          <a:p>
            <a:pPr lvl="0"/>
            <a:endParaRPr lang="en-US" sz="1600" dirty="0">
              <a:solidFill>
                <a:schemeClr val="bg1"/>
              </a:solidFill>
              <a:latin typeface="Arial" panose="020B0604020202020204" pitchFamily="34" charset="0"/>
              <a:cs typeface="Arial" panose="020B0604020202020204" pitchFamily="34" charset="0"/>
            </a:endParaRPr>
          </a:p>
          <a:p>
            <a:pPr lvl="1"/>
            <a:r>
              <a:rPr lang="de-DE" sz="1600" dirty="0">
                <a:solidFill>
                  <a:schemeClr val="bg1"/>
                </a:solidFill>
                <a:latin typeface="Arial" panose="020B0604020202020204" pitchFamily="34" charset="0"/>
                <a:cs typeface="Arial" panose="020B0604020202020204" pitchFamily="34" charset="0"/>
              </a:rPr>
              <a:t>3. Schritt: Ermitteln Sie den Veränderungsbedarf</a:t>
            </a:r>
          </a:p>
          <a:p>
            <a:pPr lvl="0"/>
            <a:endParaRPr lang="en-US" sz="1600" dirty="0">
              <a:solidFill>
                <a:schemeClr val="bg1"/>
              </a:solidFill>
              <a:latin typeface="Arial" panose="020B0604020202020204" pitchFamily="34" charset="0"/>
              <a:cs typeface="Arial" panose="020B0604020202020204" pitchFamily="34" charset="0"/>
            </a:endParaRPr>
          </a:p>
          <a:p>
            <a:pPr lvl="1"/>
            <a:r>
              <a:rPr lang="de-DE" sz="1600" dirty="0">
                <a:solidFill>
                  <a:schemeClr val="bg1"/>
                </a:solidFill>
                <a:latin typeface="Arial" panose="020B0604020202020204" pitchFamily="34" charset="0"/>
                <a:cs typeface="Arial" panose="020B0604020202020204" pitchFamily="34" charset="0"/>
              </a:rPr>
              <a:t>4. Schritt: Pläne entwickeln</a:t>
            </a:r>
          </a:p>
          <a:p>
            <a:pPr lvl="0"/>
            <a:endParaRPr lang="en-US" sz="1600" dirty="0">
              <a:solidFill>
                <a:schemeClr val="bg1"/>
              </a:solidFill>
              <a:latin typeface="Arial" panose="020B0604020202020204" pitchFamily="34" charset="0"/>
              <a:cs typeface="Arial" panose="020B0604020202020204" pitchFamily="34" charset="0"/>
            </a:endParaRPr>
          </a:p>
          <a:p>
            <a:pPr lvl="1"/>
            <a:r>
              <a:rPr lang="de-DE" sz="1600" dirty="0">
                <a:solidFill>
                  <a:schemeClr val="bg1"/>
                </a:solidFill>
                <a:latin typeface="Arial" panose="020B0604020202020204" pitchFamily="34" charset="0"/>
                <a:cs typeface="Arial" panose="020B0604020202020204" pitchFamily="34" charset="0"/>
              </a:rPr>
              <a:t>5. Schritt: </a:t>
            </a:r>
            <a:r>
              <a:rPr lang="de-DE" sz="1600" dirty="0" err="1">
                <a:solidFill>
                  <a:schemeClr val="bg1"/>
                </a:solidFill>
                <a:latin typeface="Arial" panose="020B0604020202020204" pitchFamily="34" charset="0"/>
                <a:cs typeface="Arial" panose="020B0604020202020204" pitchFamily="34" charset="0"/>
              </a:rPr>
              <a:t>Veränderungenvornehmen</a:t>
            </a:r>
            <a:r>
              <a:rPr lang="de-DE" sz="1600" dirty="0">
                <a:solidFill>
                  <a:schemeClr val="bg1"/>
                </a:solidFill>
                <a:latin typeface="Arial" panose="020B0604020202020204" pitchFamily="34" charset="0"/>
                <a:cs typeface="Arial" panose="020B0604020202020204" pitchFamily="34" charset="0"/>
              </a:rPr>
              <a:t> und aufrechterhalten</a:t>
            </a:r>
          </a:p>
        </p:txBody>
      </p:sp>
      <p:sp>
        <p:nvSpPr>
          <p:cNvPr id="11" name="Rectangle 10">
            <a:extLst>
              <a:ext uri="{FF2B5EF4-FFF2-40B4-BE49-F238E27FC236}">
                <a16:creationId xmlns:a16="http://schemas.microsoft.com/office/drawing/2014/main" id="{92E78A35-222B-97BB-8E83-DB3A7691012E}"/>
              </a:ext>
            </a:extLst>
          </p:cNvPr>
          <p:cNvSpPr/>
          <p:nvPr/>
        </p:nvSpPr>
        <p:spPr>
          <a:xfrm>
            <a:off x="5822547" y="2709305"/>
            <a:ext cx="6096000" cy="646331"/>
          </a:xfrm>
          <a:prstGeom prst="rect">
            <a:avLst/>
          </a:prstGeom>
        </p:spPr>
        <p:txBody>
          <a:bodyPr>
            <a:spAutoFit/>
          </a:bodyPr>
          <a:lstStyle/>
          <a:p>
            <a:pPr algn="ctr"/>
            <a:r>
              <a:rPr lang="de-DE" i="1" dirty="0">
                <a:solidFill>
                  <a:schemeClr val="bg1"/>
                </a:solidFill>
                <a:latin typeface="Arial" panose="020B0604020202020204" pitchFamily="34" charset="0"/>
                <a:cs typeface="Arial" panose="020B0604020202020204" pitchFamily="34" charset="0"/>
              </a:rPr>
              <a:t>Nimmt etwa vier Stunden in Anspruch, </a:t>
            </a:r>
          </a:p>
          <a:p>
            <a:pPr algn="ctr"/>
            <a:r>
              <a:rPr lang="de-DE" i="1" dirty="0">
                <a:solidFill>
                  <a:schemeClr val="bg1"/>
                </a:solidFill>
                <a:latin typeface="Arial" panose="020B0604020202020204" pitchFamily="34" charset="0"/>
                <a:cs typeface="Arial" panose="020B0604020202020204" pitchFamily="34" charset="0"/>
              </a:rPr>
              <a:t>lässt sich jedoch auch über mehrere Treffen hinweg durchführen.  </a:t>
            </a:r>
          </a:p>
        </p:txBody>
      </p:sp>
      <p:pic>
        <p:nvPicPr>
          <p:cNvPr id="4" name="Picture 3">
            <a:extLst>
              <a:ext uri="{FF2B5EF4-FFF2-40B4-BE49-F238E27FC236}">
                <a16:creationId xmlns:a16="http://schemas.microsoft.com/office/drawing/2014/main" id="{5BA9C7AC-77C9-0C7E-40A1-25039EAAC0B1}"/>
              </a:ext>
            </a:extLst>
          </p:cNvPr>
          <p:cNvPicPr>
            <a:picLocks noChangeAspect="1"/>
          </p:cNvPicPr>
          <p:nvPr/>
        </p:nvPicPr>
        <p:blipFill>
          <a:blip r:embed="rId4"/>
          <a:stretch>
            <a:fillRect/>
          </a:stretch>
        </p:blipFill>
        <p:spPr>
          <a:xfrm>
            <a:off x="886801" y="642214"/>
            <a:ext cx="3478804" cy="4495338"/>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1754484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56</a:t>
            </a:fld>
            <a:endParaRPr lang="en-US" sz="100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56</a:t>
            </a:fld>
            <a:endParaRPr lang="en-US" sz="100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800" b="1">
                <a:solidFill>
                  <a:schemeClr val="bg1"/>
                </a:solidFill>
                <a:latin typeface="Arial" charset="0"/>
                <a:ea typeface="Arial" charset="0"/>
                <a:cs typeface="Arial" charset="0"/>
              </a:rPr>
              <a:t>Planung für die Zukunft und Erreichen von Club-Exzellenz</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de-DE" sz="1200" i="1">
                <a:solidFill>
                  <a:schemeClr val="bg1"/>
                </a:solidFill>
                <a:latin typeface="Arial" panose="020B0604020202020204" pitchFamily="34" charset="0"/>
                <a:cs typeface="Arial" panose="020B0604020202020204" pitchFamily="34" charset="0"/>
              </a:rPr>
              <a:t>Ressource: Club-Excellence-Auszeichnung</a:t>
            </a:r>
          </a:p>
        </p:txBody>
      </p:sp>
      <p:pic>
        <p:nvPicPr>
          <p:cNvPr id="3" name="Picture 2">
            <a:extLst>
              <a:ext uri="{FF2B5EF4-FFF2-40B4-BE49-F238E27FC236}">
                <a16:creationId xmlns:a16="http://schemas.microsoft.com/office/drawing/2014/main" id="{09F3FA49-ECA0-0BA7-6F47-314A364B7428}"/>
              </a:ext>
            </a:extLst>
          </p:cNvPr>
          <p:cNvPicPr>
            <a:picLocks noChangeAspect="1"/>
          </p:cNvPicPr>
          <p:nvPr/>
        </p:nvPicPr>
        <p:blipFill>
          <a:blip r:embed="rId4"/>
          <a:stretch>
            <a:fillRect/>
          </a:stretch>
        </p:blipFill>
        <p:spPr>
          <a:xfrm>
            <a:off x="757922" y="597134"/>
            <a:ext cx="3582575" cy="4321581"/>
          </a:xfrm>
          <a:prstGeom prst="rect">
            <a:avLst/>
          </a:prstGeom>
        </p:spPr>
      </p:pic>
      <p:sp>
        <p:nvSpPr>
          <p:cNvPr id="4" name="TextBox 3">
            <a:extLst>
              <a:ext uri="{FF2B5EF4-FFF2-40B4-BE49-F238E27FC236}">
                <a16:creationId xmlns:a16="http://schemas.microsoft.com/office/drawing/2014/main" id="{D5C11A17-CB0A-575F-5C37-568AD9B64568}"/>
              </a:ext>
            </a:extLst>
          </p:cNvPr>
          <p:cNvSpPr txBox="1"/>
          <p:nvPr/>
        </p:nvSpPr>
        <p:spPr>
          <a:xfrm>
            <a:off x="6568917" y="3250889"/>
            <a:ext cx="5120639" cy="3170099"/>
          </a:xfrm>
          <a:prstGeom prst="rect">
            <a:avLst/>
          </a:prstGeom>
          <a:noFill/>
        </p:spPr>
        <p:txBody>
          <a:bodyPr wrap="square" rtlCol="0">
            <a:spAutoFit/>
          </a:bodyPr>
          <a:lstStyle/>
          <a:p>
            <a:r>
              <a:rPr lang="de-DE" sz="2000" i="1">
                <a:solidFill>
                  <a:schemeClr val="bg1"/>
                </a:solidFill>
                <a:latin typeface="Arial" panose="020B0604020202020204" pitchFamily="34" charset="0"/>
                <a:cs typeface="Arial" panose="020B0604020202020204" pitchFamily="34" charset="0"/>
              </a:rPr>
              <a:t>Basiert auf ausgezeichneten Leistungen im Bereich: </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de-DE" sz="2000">
                <a:solidFill>
                  <a:schemeClr val="bg1"/>
                </a:solidFill>
                <a:latin typeface="Arial" panose="020B0604020202020204" pitchFamily="34" charset="0"/>
                <a:cs typeface="Arial" panose="020B0604020202020204" pitchFamily="34" charset="0"/>
              </a:rPr>
              <a:t>Mitgliedschaft</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de-DE" sz="2000">
                <a:solidFill>
                  <a:schemeClr val="bg1"/>
                </a:solidFill>
                <a:latin typeface="Arial" panose="020B0604020202020204" pitchFamily="34" charset="0"/>
                <a:cs typeface="Arial" panose="020B0604020202020204" pitchFamily="34" charset="0"/>
              </a:rPr>
              <a:t>Hilfsdienst</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de-DE" sz="2000">
                <a:solidFill>
                  <a:schemeClr val="bg1"/>
                </a:solidFill>
                <a:latin typeface="Arial" panose="020B0604020202020204" pitchFamily="34" charset="0"/>
                <a:cs typeface="Arial" panose="020B0604020202020204" pitchFamily="34" charset="0"/>
              </a:rPr>
              <a:t>Leadership &amp; Organisatorische Exzellenz</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de-DE" sz="2000">
                <a:solidFill>
                  <a:schemeClr val="bg1"/>
                </a:solidFill>
                <a:latin typeface="Arial" panose="020B0604020202020204" pitchFamily="34" charset="0"/>
                <a:cs typeface="Arial" panose="020B0604020202020204" pitchFamily="34" charset="0"/>
              </a:rPr>
              <a:t>Marketing</a:t>
            </a:r>
          </a:p>
        </p:txBody>
      </p:sp>
    </p:spTree>
    <p:extLst>
      <p:ext uri="{BB962C8B-B14F-4D97-AF65-F5344CB8AC3E}">
        <p14:creationId xmlns:p14="http://schemas.microsoft.com/office/powerpoint/2010/main" val="2498661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Abschnitt V</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Analyse der Clubbedürfnisse</a:t>
            </a:r>
          </a:p>
        </p:txBody>
      </p:sp>
    </p:spTree>
    <p:extLst>
      <p:ext uri="{BB962C8B-B14F-4D97-AF65-F5344CB8AC3E}">
        <p14:creationId xmlns:p14="http://schemas.microsoft.com/office/powerpoint/2010/main" val="1801452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58</a:t>
            </a:fld>
            <a:endParaRPr lang="en-US" sz="1000">
              <a:solidFill>
                <a:schemeClr val="bg1"/>
              </a:solidFill>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636562" y="176270"/>
            <a:ext cx="5326098" cy="138284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800" b="1" dirty="0">
                <a:solidFill>
                  <a:srgbClr val="00338D"/>
                </a:solidFill>
                <a:latin typeface="Arial" charset="0"/>
                <a:ea typeface="Arial" charset="0"/>
                <a:cs typeface="Arial" charset="0"/>
              </a:rPr>
              <a:t>Abschnitt V: </a:t>
            </a:r>
          </a:p>
          <a:p>
            <a:pPr>
              <a:buSzPct val="120000"/>
            </a:pPr>
            <a:r>
              <a:rPr lang="de-DE" sz="2800" b="1" dirty="0">
                <a:solidFill>
                  <a:srgbClr val="00338D"/>
                </a:solidFill>
                <a:latin typeface="Arial" charset="0"/>
                <a:ea typeface="Arial" charset="0"/>
                <a:cs typeface="Arial" charset="0"/>
              </a:rPr>
              <a:t>Analyse der Clubbedürfnisse</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714776" y="-82701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EDCD7332-CA9C-BB4F-F3D3-CC0CE1FA7FED}"/>
              </a:ext>
            </a:extLst>
          </p:cNvPr>
          <p:cNvSpPr/>
          <p:nvPr/>
        </p:nvSpPr>
        <p:spPr>
          <a:xfrm>
            <a:off x="8437414" y="2318104"/>
            <a:ext cx="3427164" cy="2677656"/>
          </a:xfrm>
          <a:prstGeom prst="rect">
            <a:avLst/>
          </a:prstGeom>
        </p:spPr>
        <p:txBody>
          <a:bodyPr wrap="square">
            <a:spAutoFit/>
          </a:bodyPr>
          <a:lstStyle/>
          <a:p>
            <a:r>
              <a:rPr lang="de-DE" sz="2800" i="1">
                <a:solidFill>
                  <a:schemeClr val="bg1"/>
                </a:solidFill>
                <a:latin typeface="Arial" panose="020B0604020202020204" pitchFamily="34" charset="0"/>
                <a:cs typeface="Arial" panose="020B0604020202020204" pitchFamily="34" charset="0"/>
              </a:rPr>
              <a:t>Verwendung der Clubbewertung </a:t>
            </a:r>
          </a:p>
          <a:p>
            <a:r>
              <a:rPr lang="de-DE" sz="2800" i="1">
                <a:solidFill>
                  <a:schemeClr val="bg1"/>
                </a:solidFill>
                <a:latin typeface="Arial" panose="020B0604020202020204" pitchFamily="34" charset="0"/>
                <a:cs typeface="Arial" panose="020B0604020202020204" pitchFamily="34" charset="0"/>
              </a:rPr>
              <a:t>(Seiten 35 - 39) die Bedürfnisse und Entwicklungsbereiche des Clubs ermitteln.  </a:t>
            </a:r>
          </a:p>
        </p:txBody>
      </p:sp>
      <p:sp>
        <p:nvSpPr>
          <p:cNvPr id="3" name="TextBox 2">
            <a:extLst>
              <a:ext uri="{FF2B5EF4-FFF2-40B4-BE49-F238E27FC236}">
                <a16:creationId xmlns:a16="http://schemas.microsoft.com/office/drawing/2014/main" id="{69AA5B36-610D-A54B-0D99-4E6F13D6DD04}"/>
              </a:ext>
            </a:extLst>
          </p:cNvPr>
          <p:cNvSpPr txBox="1"/>
          <p:nvPr/>
        </p:nvSpPr>
        <p:spPr>
          <a:xfrm>
            <a:off x="1216182" y="1400471"/>
            <a:ext cx="4372603" cy="378052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Kenntnis clubinterner Verantwortungsbereiche</a:t>
            </a:r>
          </a:p>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Clubmanagement</a:t>
            </a:r>
          </a:p>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Hilfsprojekte</a:t>
            </a:r>
          </a:p>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Marketing</a:t>
            </a:r>
          </a:p>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Lions Clubs International </a:t>
            </a:r>
            <a:r>
              <a:rPr lang="de-DE" dirty="0" err="1">
                <a:solidFill>
                  <a:srgbClr val="002060"/>
                </a:solidFill>
                <a:latin typeface="Arial" panose="020B0604020202020204" pitchFamily="34" charset="0"/>
                <a:cs typeface="Arial" panose="020B0604020202020204" pitchFamily="34" charset="0"/>
              </a:rPr>
              <a:t>Foundation</a:t>
            </a:r>
            <a:r>
              <a:rPr lang="de-DE" dirty="0">
                <a:solidFill>
                  <a:srgbClr val="002060"/>
                </a:solidFill>
                <a:latin typeface="Arial" panose="020B0604020202020204" pitchFamily="34" charset="0"/>
                <a:cs typeface="Arial" panose="020B0604020202020204" pitchFamily="34" charset="0"/>
              </a:rPr>
              <a:t> (Stiftung) </a:t>
            </a:r>
          </a:p>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Treffen</a:t>
            </a:r>
          </a:p>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Mitgliedschaftswachstum</a:t>
            </a:r>
          </a:p>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Unterstützung auf Distriktebene</a:t>
            </a:r>
          </a:p>
          <a:p>
            <a:pPr marL="342900" indent="-342900">
              <a:lnSpc>
                <a:spcPct val="150000"/>
              </a:lnSpc>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Förderung der Führungskräfteentwicklung</a:t>
            </a:r>
          </a:p>
        </p:txBody>
      </p:sp>
    </p:spTree>
    <p:extLst>
      <p:ext uri="{BB962C8B-B14F-4D97-AF65-F5344CB8AC3E}">
        <p14:creationId xmlns:p14="http://schemas.microsoft.com/office/powerpoint/2010/main" val="3742540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Abschnitt VI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Guiding Lion Ressourcen</a:t>
            </a:r>
          </a:p>
        </p:txBody>
      </p:sp>
    </p:spTree>
    <p:extLst>
      <p:ext uri="{BB962C8B-B14F-4D97-AF65-F5344CB8AC3E}">
        <p14:creationId xmlns:p14="http://schemas.microsoft.com/office/powerpoint/2010/main" val="185842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3FB6CD1E-B34B-EA93-68C7-C343EE5C2261}"/>
              </a:ext>
            </a:extLst>
          </p:cNvPr>
          <p:cNvSpPr/>
          <p:nvPr/>
        </p:nvSpPr>
        <p:spPr>
          <a:xfrm>
            <a:off x="438822" y="2322175"/>
            <a:ext cx="3778720" cy="2877711"/>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de-DE" b="1" u="sng">
                <a:solidFill>
                  <a:srgbClr val="FFC000"/>
                </a:solidFill>
                <a:latin typeface="Arial" panose="020B0604020202020204" pitchFamily="34" charset="0"/>
                <a:cs typeface="Arial" panose="020B0604020202020204" pitchFamily="34" charset="0"/>
              </a:rPr>
              <a:t>Club Officer-Hilfsmittel</a:t>
            </a:r>
          </a:p>
          <a:p>
            <a:pPr marL="182880" lvl="1">
              <a:spcAft>
                <a:spcPts val="600"/>
              </a:spcAft>
              <a:defRPr/>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Standard-Clubstruktur </a:t>
            </a: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Standard Club Satzung &amp; Zusatzbestimmungen</a:t>
            </a: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E-Book für Clubpräsidenten/Erste Vizepräsidenten </a:t>
            </a: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Club Secretary e-Book </a:t>
            </a: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Club Treasurer e-Book </a:t>
            </a: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E-Book für Clubbeauftragte für Mitgliedschaft</a:t>
            </a: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E-Book für Clubbeauftragte für Hilfsprojekte</a:t>
            </a: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Club Marketing Chairperson-Leitfaden</a:t>
            </a:r>
          </a:p>
          <a:p>
            <a:pPr marL="182880" lvl="1">
              <a:spcAft>
                <a:spcPts val="600"/>
              </a:spcAft>
              <a:defRPr/>
            </a:pPr>
            <a:r>
              <a:rPr lang="de-DE" sz="1200">
                <a:solidFill>
                  <a:schemeClr val="bg1"/>
                </a:solidFill>
                <a:latin typeface="Arial" panose="020B0604020202020204" pitchFamily="34" charset="0"/>
                <a:cs typeface="Arial" panose="020B0604020202020204" pitchFamily="34" charset="0"/>
              </a:rPr>
              <a:t>Amtseinsetzung von Clubamtsträgern</a:t>
            </a:r>
          </a:p>
        </p:txBody>
      </p:sp>
      <p:sp>
        <p:nvSpPr>
          <p:cNvPr id="8" name="TextBox 7">
            <a:extLst>
              <a:ext uri="{FF2B5EF4-FFF2-40B4-BE49-F238E27FC236}">
                <a16:creationId xmlns:a16="http://schemas.microsoft.com/office/drawing/2014/main" id="{B9A38FA7-ACA2-7CA1-5AB1-B68A3FE30451}"/>
              </a:ext>
            </a:extLst>
          </p:cNvPr>
          <p:cNvSpPr txBox="1"/>
          <p:nvPr/>
        </p:nvSpPr>
        <p:spPr>
          <a:xfrm>
            <a:off x="3429149" y="4700259"/>
            <a:ext cx="4021942" cy="1862048"/>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de-DE" b="1" u="sng" dirty="0">
                <a:solidFill>
                  <a:srgbClr val="FFC000"/>
                </a:solidFill>
                <a:latin typeface="Arial" panose="020B0604020202020204" pitchFamily="34" charset="0"/>
                <a:cs typeface="Arial" panose="020B0604020202020204" pitchFamily="34" charset="0"/>
              </a:rPr>
              <a:t>Hilfsmittel für teilnehmende Guiding Lions</a:t>
            </a:r>
          </a:p>
          <a:p>
            <a:pPr marL="182880" lvl="1">
              <a:spcAft>
                <a:spcPts val="600"/>
              </a:spcAft>
              <a:defRPr/>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defRPr/>
            </a:pPr>
            <a:r>
              <a:rPr lang="de-DE" sz="1200" dirty="0">
                <a:solidFill>
                  <a:schemeClr val="bg1"/>
                </a:solidFill>
                <a:latin typeface="Arial" panose="020B0604020202020204" pitchFamily="34" charset="0"/>
                <a:cs typeface="Arial" panose="020B0604020202020204" pitchFamily="34" charset="0"/>
              </a:rPr>
              <a:t>Leitfaden zur Planung der Gründungsfeier  </a:t>
            </a:r>
          </a:p>
          <a:p>
            <a:pPr marL="182880" lvl="1">
              <a:spcAft>
                <a:spcPts val="600"/>
              </a:spcAft>
              <a:defRPr/>
            </a:pPr>
            <a:r>
              <a:rPr lang="de-DE" sz="1200" dirty="0">
                <a:solidFill>
                  <a:schemeClr val="bg1"/>
                </a:solidFill>
                <a:latin typeface="Arial" panose="020B0604020202020204" pitchFamily="34" charset="0"/>
                <a:cs typeface="Arial" panose="020B0604020202020204" pitchFamily="34" charset="0"/>
              </a:rPr>
              <a:t>Zertifizierter Guiding Lion Kurs Arbeitsbuch </a:t>
            </a:r>
          </a:p>
          <a:p>
            <a:pPr marL="182880" lvl="1">
              <a:spcAft>
                <a:spcPts val="600"/>
              </a:spcAft>
              <a:defRPr/>
            </a:pPr>
            <a:r>
              <a:rPr lang="de-DE" sz="1200" dirty="0">
                <a:solidFill>
                  <a:schemeClr val="bg1"/>
                </a:solidFill>
                <a:latin typeface="Arial" panose="020B0604020202020204" pitchFamily="34" charset="0"/>
                <a:cs typeface="Arial" panose="020B0604020202020204" pitchFamily="34" charset="0"/>
              </a:rPr>
              <a:t>Clubwiederaufbauanalyse des Zertifizierten Guiding Lions </a:t>
            </a:r>
          </a:p>
          <a:p>
            <a:pPr marL="182880" lvl="1">
              <a:spcAft>
                <a:spcPts val="600"/>
              </a:spcAft>
              <a:defRPr/>
            </a:pPr>
            <a:r>
              <a:rPr lang="de-DE" sz="1200" dirty="0">
                <a:solidFill>
                  <a:schemeClr val="bg1"/>
                </a:solidFill>
                <a:latin typeface="Arial" panose="020B0604020202020204" pitchFamily="34" charset="0"/>
                <a:cs typeface="Arial" panose="020B0604020202020204" pitchFamily="34" charset="0"/>
              </a:rPr>
              <a:t>Formular zur Zuweisung von </a:t>
            </a:r>
            <a:r>
              <a:rPr lang="de-DE" sz="1200" dirty="0" err="1">
                <a:solidFill>
                  <a:schemeClr val="bg1"/>
                </a:solidFill>
                <a:latin typeface="Arial" panose="020B0604020202020204" pitchFamily="34" charset="0"/>
                <a:cs typeface="Arial" panose="020B0604020202020204" pitchFamily="34" charset="0"/>
              </a:rPr>
              <a:t>Guidning</a:t>
            </a:r>
            <a:r>
              <a:rPr lang="de-DE" sz="1200" dirty="0">
                <a:solidFill>
                  <a:schemeClr val="bg1"/>
                </a:solidFill>
                <a:latin typeface="Arial" panose="020B0604020202020204" pitchFamily="34" charset="0"/>
                <a:cs typeface="Arial" panose="020B0604020202020204" pitchFamily="34" charset="0"/>
              </a:rPr>
              <a:t> Lions </a:t>
            </a:r>
          </a:p>
          <a:p>
            <a:pPr marL="182880" lvl="1">
              <a:spcAft>
                <a:spcPts val="600"/>
              </a:spcAft>
              <a:defRPr/>
            </a:pPr>
            <a:endParaRPr lang="en-US" altLang="en-US" sz="14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2328182" y="885224"/>
            <a:ext cx="8545227"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de-DE" sz="3600">
                <a:solidFill>
                  <a:schemeClr val="bg1"/>
                </a:solidFill>
                <a:latin typeface="Arial" panose="020B0604020202020204" pitchFamily="34" charset="0"/>
                <a:ea typeface="+mn-ea"/>
                <a:cs typeface="Arial" panose="020B0604020202020204" pitchFamily="34" charset="0"/>
              </a:rPr>
              <a:t>Unterlagen für den heutigen Workshop</a:t>
            </a:r>
          </a:p>
        </p:txBody>
      </p:sp>
      <p:sp>
        <p:nvSpPr>
          <p:cNvPr id="11" name="Content Placeholder 5">
            <a:extLst>
              <a:ext uri="{FF2B5EF4-FFF2-40B4-BE49-F238E27FC236}">
                <a16:creationId xmlns:a16="http://schemas.microsoft.com/office/drawing/2014/main" id="{96C668E7-2B75-AE61-C329-AE4797E33FFE}"/>
              </a:ext>
            </a:extLst>
          </p:cNvPr>
          <p:cNvSpPr txBox="1">
            <a:spLocks/>
          </p:cNvSpPr>
          <p:nvPr/>
        </p:nvSpPr>
        <p:spPr>
          <a:xfrm>
            <a:off x="5031342" y="2293679"/>
            <a:ext cx="3704927" cy="1569660"/>
          </a:xfrm>
          <a:prstGeom prst="rect">
            <a:avLst/>
          </a:prstGeom>
          <a:solidFill>
            <a:srgbClr val="0D2240"/>
          </a:solidFill>
          <a:ln w="25400" cap="flat" cmpd="sng" algn="ctr">
            <a:no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111125" lvl="1" indent="0">
              <a:spcBef>
                <a:spcPct val="0"/>
              </a:spcBef>
              <a:buNone/>
              <a:defRPr/>
            </a:pPr>
            <a:r>
              <a:rPr lang="de-DE" sz="1800" b="1" u="sng">
                <a:solidFill>
                  <a:srgbClr val="FFC000"/>
                </a:solidFill>
                <a:latin typeface="Arial" panose="020B0604020202020204" pitchFamily="34" charset="0"/>
                <a:cs typeface="Arial" panose="020B0604020202020204" pitchFamily="34" charset="0"/>
              </a:rPr>
              <a:t>Club-Quality-Hilfsmittel</a:t>
            </a:r>
          </a:p>
          <a:p>
            <a:pPr marL="182880" lvl="1" indent="0">
              <a:spcBef>
                <a:spcPct val="0"/>
              </a:spcBef>
              <a:spcAft>
                <a:spcPts val="600"/>
              </a:spcAft>
              <a:buNone/>
            </a:pPr>
            <a:endParaRPr lang="en-US" altLang="en-US" sz="800" b="1" u="sng" dirty="0">
              <a:solidFill>
                <a:schemeClr val="bg1"/>
              </a:solidFill>
              <a:latin typeface="Arial" panose="020B0604020202020204" pitchFamily="34" charset="0"/>
              <a:cs typeface="Arial" panose="020B0604020202020204" pitchFamily="34" charset="0"/>
            </a:endParaRPr>
          </a:p>
          <a:p>
            <a:pPr marL="182880" lvl="1" indent="0">
              <a:spcBef>
                <a:spcPct val="0"/>
              </a:spcBef>
              <a:spcAft>
                <a:spcPts val="600"/>
              </a:spcAft>
              <a:buNone/>
              <a:defRPr/>
            </a:pPr>
            <a:r>
              <a:rPr lang="de-DE">
                <a:solidFill>
                  <a:schemeClr val="bg1"/>
                </a:solidFill>
                <a:latin typeface="Arial" panose="020B0604020202020204" pitchFamily="34" charset="0"/>
                <a:cs typeface="Arial" panose="020B0604020202020204" pitchFamily="34" charset="0"/>
              </a:rPr>
              <a:t>Erfolgsmethoden für finanzielle Transparenz </a:t>
            </a:r>
          </a:p>
          <a:p>
            <a:pPr marL="182880" lvl="1" indent="0">
              <a:spcBef>
                <a:spcPct val="0"/>
              </a:spcBef>
              <a:spcAft>
                <a:spcPts val="600"/>
              </a:spcAft>
              <a:buNone/>
              <a:defRPr/>
            </a:pPr>
            <a:r>
              <a:rPr lang="de-DE">
                <a:solidFill>
                  <a:schemeClr val="bg1"/>
                </a:solidFill>
                <a:latin typeface="Arial" panose="020B0604020202020204" pitchFamily="34" charset="0"/>
                <a:cs typeface="Arial" panose="020B0604020202020204" pitchFamily="34" charset="0"/>
              </a:rPr>
              <a:t>Planen Sie den Erfolg Ihres Clubs</a:t>
            </a:r>
          </a:p>
          <a:p>
            <a:pPr marL="182880" lvl="1" indent="0">
              <a:spcBef>
                <a:spcPct val="0"/>
              </a:spcBef>
              <a:spcAft>
                <a:spcPts val="600"/>
              </a:spcAft>
              <a:buNone/>
              <a:defRPr/>
            </a:pPr>
            <a:r>
              <a:rPr lang="de-DE">
                <a:solidFill>
                  <a:schemeClr val="bg1"/>
                </a:solidFill>
                <a:latin typeface="Arial" panose="020B0604020202020204" pitchFamily="34" charset="0"/>
                <a:cs typeface="Arial" panose="020B0604020202020204" pitchFamily="34" charset="0"/>
              </a:rPr>
              <a:t>Club-Quality-Initiative </a:t>
            </a:r>
          </a:p>
          <a:p>
            <a:pPr marL="182880" lvl="1" indent="0">
              <a:spcBef>
                <a:spcPct val="0"/>
              </a:spcBef>
              <a:spcAft>
                <a:spcPts val="600"/>
              </a:spcAft>
              <a:buNone/>
              <a:defRPr/>
            </a:pPr>
            <a:r>
              <a:rPr lang="de-DE">
                <a:solidFill>
                  <a:schemeClr val="bg1"/>
                </a:solidFill>
                <a:latin typeface="Arial" panose="020B0604020202020204" pitchFamily="34" charset="0"/>
                <a:cs typeface="Arial" panose="020B0604020202020204" pitchFamily="34" charset="0"/>
              </a:rPr>
              <a:t>Ihr Club auf Ihre Art! </a:t>
            </a:r>
          </a:p>
        </p:txBody>
      </p:sp>
      <p:sp>
        <p:nvSpPr>
          <p:cNvPr id="12" name="Content Placeholder 5">
            <a:extLst>
              <a:ext uri="{FF2B5EF4-FFF2-40B4-BE49-F238E27FC236}">
                <a16:creationId xmlns:a16="http://schemas.microsoft.com/office/drawing/2014/main" id="{AFBD47C2-E4F1-9CB9-DBF2-4037FC5BBBFE}"/>
              </a:ext>
            </a:extLst>
          </p:cNvPr>
          <p:cNvSpPr txBox="1">
            <a:spLocks/>
          </p:cNvSpPr>
          <p:nvPr/>
        </p:nvSpPr>
        <p:spPr bwMode="auto">
          <a:xfrm>
            <a:off x="7516116" y="4092400"/>
            <a:ext cx="4610859" cy="1538883"/>
          </a:xfrm>
          <a:prstGeom prst="rect">
            <a:avLst/>
          </a:prstGeom>
          <a:solidFill>
            <a:srgbClr val="0D2240"/>
          </a:solidFill>
          <a:ln w="25400">
            <a:no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2pPr marL="111125" lvl="1">
              <a:defRPr sz="1400" b="1" u="sng">
                <a:solidFill>
                  <a:prstClr val="black"/>
                </a:solidFill>
                <a:latin typeface="Calibri Light" panose="020F0302020204030204" pitchFamily="34" charset="0"/>
              </a:defRPr>
            </a:lvl2pPr>
          </a:lstStyle>
          <a:p>
            <a:pPr lvl="1"/>
            <a:r>
              <a:rPr lang="de-DE" sz="1800">
                <a:solidFill>
                  <a:srgbClr val="FFC000"/>
                </a:solidFill>
                <a:latin typeface="Arial" panose="020B0604020202020204" pitchFamily="34" charset="0"/>
                <a:cs typeface="Arial" panose="020B0604020202020204" pitchFamily="34" charset="0"/>
              </a:rPr>
              <a:t>Clubmitgliedschaft und Projektplanung</a:t>
            </a:r>
          </a:p>
          <a:p>
            <a:pPr marL="182880" lvl="1">
              <a:spcAft>
                <a:spcPts val="600"/>
              </a:spcAft>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pPr>
            <a:r>
              <a:rPr lang="de-DE" sz="1200" b="0" u="none">
                <a:solidFill>
                  <a:schemeClr val="bg1"/>
                </a:solidFill>
                <a:latin typeface="Arial" panose="020B0604020202020204" pitchFamily="34" charset="0"/>
                <a:cs typeface="Arial" panose="020B0604020202020204" pitchFamily="34" charset="0"/>
              </a:rPr>
              <a:t>Orientierungsleitfaden für neue Mitglieder </a:t>
            </a:r>
          </a:p>
          <a:p>
            <a:pPr marL="182880" lvl="1">
              <a:spcAft>
                <a:spcPts val="600"/>
              </a:spcAft>
            </a:pPr>
            <a:r>
              <a:rPr lang="de-DE" sz="1200" b="0" u="none">
                <a:solidFill>
                  <a:schemeClr val="bg1"/>
                </a:solidFill>
                <a:latin typeface="Arial" panose="020B0604020202020204" pitchFamily="34" charset="0"/>
                <a:cs typeface="Arial" panose="020B0604020202020204" pitchFamily="34" charset="0"/>
              </a:rPr>
              <a:t>Lions Community Bedarfsanalyse </a:t>
            </a:r>
          </a:p>
          <a:p>
            <a:pPr marL="182880" lvl="1">
              <a:spcAft>
                <a:spcPts val="600"/>
              </a:spcAft>
            </a:pPr>
            <a:r>
              <a:rPr lang="de-DE" sz="1200" b="0" u="none">
                <a:solidFill>
                  <a:schemeClr val="bg1"/>
                </a:solidFill>
                <a:latin typeface="Arial" panose="020B0604020202020204" pitchFamily="34" charset="0"/>
                <a:cs typeface="Arial" panose="020B0604020202020204" pitchFamily="34" charset="0"/>
              </a:rPr>
              <a:t>Erfolgreiche Projekte planen:  Leitfaden zur Entwicklung von Clubprojekten</a:t>
            </a:r>
          </a:p>
          <a:p>
            <a:pPr marL="182880" lvl="1">
              <a:spcAft>
                <a:spcPts val="600"/>
              </a:spcAft>
            </a:pPr>
            <a:r>
              <a:rPr lang="de-DE" sz="1200" b="0" u="none">
                <a:solidFill>
                  <a:schemeClr val="bg1"/>
                </a:solidFill>
                <a:latin typeface="Arial" panose="020B0604020202020204" pitchFamily="34" charset="0"/>
                <a:cs typeface="Arial" panose="020B0604020202020204" pitchFamily="34" charset="0"/>
              </a:rPr>
              <a:t>Einführung neuer Mitglieder</a:t>
            </a:r>
          </a:p>
        </p:txBody>
      </p:sp>
    </p:spTree>
    <p:extLst>
      <p:ext uri="{BB962C8B-B14F-4D97-AF65-F5344CB8AC3E}">
        <p14:creationId xmlns:p14="http://schemas.microsoft.com/office/powerpoint/2010/main" val="760346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bg1"/>
                </a:solidFill>
                <a:latin typeface="Arial" panose="020B0604020202020204" pitchFamily="34" charset="0"/>
                <a:cs typeface="Arial" panose="020B0604020202020204" pitchFamily="34" charset="0"/>
              </a:rPr>
              <a:t>Beurteilen Sie den Zustand Ihres Clubs monatlich</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grpSp>
        <p:nvGrpSpPr>
          <p:cNvPr id="6" name="Group 5">
            <a:extLst>
              <a:ext uri="{FF2B5EF4-FFF2-40B4-BE49-F238E27FC236}">
                <a16:creationId xmlns:a16="http://schemas.microsoft.com/office/drawing/2014/main" id="{6E523BB5-6B8B-23DE-5174-0925A8ED54E4}"/>
              </a:ext>
            </a:extLst>
          </p:cNvPr>
          <p:cNvGrpSpPr/>
          <p:nvPr/>
        </p:nvGrpSpPr>
        <p:grpSpPr>
          <a:xfrm>
            <a:off x="196150" y="1620862"/>
            <a:ext cx="7040062" cy="5008500"/>
            <a:chOff x="351518" y="1124214"/>
            <a:chExt cx="7396402" cy="5212080"/>
          </a:xfrm>
        </p:grpSpPr>
        <p:pic>
          <p:nvPicPr>
            <p:cNvPr id="7" name="Picture 6">
              <a:extLst>
                <a:ext uri="{FF2B5EF4-FFF2-40B4-BE49-F238E27FC236}">
                  <a16:creationId xmlns:a16="http://schemas.microsoft.com/office/drawing/2014/main" id="{2E123ED9-D6AA-B5E7-A638-B9A73FB78045}"/>
                </a:ext>
              </a:extLst>
            </p:cNvPr>
            <p:cNvPicPr>
              <a:picLocks noChangeAspect="1"/>
            </p:cNvPicPr>
            <p:nvPr/>
          </p:nvPicPr>
          <p:blipFill>
            <a:blip r:embed="rId4"/>
            <a:stretch>
              <a:fillRect/>
            </a:stretch>
          </p:blipFill>
          <p:spPr>
            <a:xfrm>
              <a:off x="351518" y="1124214"/>
              <a:ext cx="6772275" cy="5212080"/>
            </a:xfrm>
            <a:prstGeom prst="rect">
              <a:avLst/>
            </a:prstGeom>
          </p:spPr>
        </p:pic>
        <p:sp>
          <p:nvSpPr>
            <p:cNvPr id="8" name="Left Arrow 7">
              <a:extLst>
                <a:ext uri="{FF2B5EF4-FFF2-40B4-BE49-F238E27FC236}">
                  <a16:creationId xmlns:a16="http://schemas.microsoft.com/office/drawing/2014/main" id="{7D19DBF1-2491-9D40-8BB9-FEBC53D4EEF1}"/>
                </a:ext>
              </a:extLst>
            </p:cNvPr>
            <p:cNvSpPr/>
            <p:nvPr/>
          </p:nvSpPr>
          <p:spPr>
            <a:xfrm>
              <a:off x="3761208"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ED99C54-EC95-A1D2-678E-9763E66FF4EE}"/>
                </a:ext>
              </a:extLst>
            </p:cNvPr>
            <p:cNvSpPr txBox="1"/>
            <p:nvPr/>
          </p:nvSpPr>
          <p:spPr>
            <a:xfrm>
              <a:off x="4086047" y="1695928"/>
              <a:ext cx="1554479" cy="492585"/>
            </a:xfrm>
            <a:prstGeom prst="rect">
              <a:avLst/>
            </a:prstGeom>
            <a:noFill/>
          </p:spPr>
          <p:txBody>
            <a:bodyPr wrap="square" rtlCol="0">
              <a:spAutoFit/>
            </a:bodyPr>
            <a:lstStyle/>
            <a:p>
              <a:r>
                <a:rPr lang="de-DE" sz="1200" b="1"/>
                <a:t>Nettomitgliedschaft</a:t>
              </a:r>
            </a:p>
          </p:txBody>
        </p:sp>
        <p:sp>
          <p:nvSpPr>
            <p:cNvPr id="14" name="Left Arrow 6">
              <a:extLst>
                <a:ext uri="{FF2B5EF4-FFF2-40B4-BE49-F238E27FC236}">
                  <a16:creationId xmlns:a16="http://schemas.microsoft.com/office/drawing/2014/main" id="{B1776141-2382-0D82-CF24-C58088AF21E3}"/>
                </a:ext>
              </a:extLst>
            </p:cNvPr>
            <p:cNvSpPr/>
            <p:nvPr/>
          </p:nvSpPr>
          <p:spPr>
            <a:xfrm>
              <a:off x="5230406"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3841DE1-B591-41CA-EF00-35EF860E9CF8}"/>
                </a:ext>
              </a:extLst>
            </p:cNvPr>
            <p:cNvSpPr txBox="1"/>
            <p:nvPr/>
          </p:nvSpPr>
          <p:spPr>
            <a:xfrm>
              <a:off x="5496843" y="4804963"/>
              <a:ext cx="1523999" cy="276999"/>
            </a:xfrm>
            <a:prstGeom prst="rect">
              <a:avLst/>
            </a:prstGeom>
            <a:noFill/>
          </p:spPr>
          <p:txBody>
            <a:bodyPr wrap="square" rtlCol="0" anchor="b">
              <a:spAutoFit/>
            </a:bodyPr>
            <a:lstStyle/>
            <a:p>
              <a:r>
                <a:rPr lang="de-DE" sz="1200" b="1"/>
                <a:t>Amtsträger-Rotation</a:t>
              </a:r>
            </a:p>
          </p:txBody>
        </p:sp>
        <p:sp>
          <p:nvSpPr>
            <p:cNvPr id="16" name="Left Arrow 8">
              <a:extLst>
                <a:ext uri="{FF2B5EF4-FFF2-40B4-BE49-F238E27FC236}">
                  <a16:creationId xmlns:a16="http://schemas.microsoft.com/office/drawing/2014/main" id="{EC7C96E7-819A-E8B5-8073-BEB93ADEA4AE}"/>
                </a:ext>
              </a:extLst>
            </p:cNvPr>
            <p:cNvSpPr/>
            <p:nvPr/>
          </p:nvSpPr>
          <p:spPr>
            <a:xfrm>
              <a:off x="6162171" y="2748674"/>
              <a:ext cx="1487082" cy="872369"/>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C62A7B8-3734-6F59-5713-94D11DABDDDD}"/>
                </a:ext>
              </a:extLst>
            </p:cNvPr>
            <p:cNvSpPr txBox="1"/>
            <p:nvPr/>
          </p:nvSpPr>
          <p:spPr>
            <a:xfrm>
              <a:off x="6260839" y="2953720"/>
              <a:ext cx="1487081" cy="492584"/>
            </a:xfrm>
            <a:prstGeom prst="rect">
              <a:avLst/>
            </a:prstGeom>
            <a:noFill/>
          </p:spPr>
          <p:txBody>
            <a:bodyPr wrap="square" rtlCol="0">
              <a:spAutoFit/>
            </a:bodyPr>
            <a:lstStyle/>
            <a:p>
              <a:r>
                <a:rPr lang="de-DE" sz="1200" b="1"/>
                <a:t>Meldung von Hilfsprojekten</a:t>
              </a:r>
            </a:p>
          </p:txBody>
        </p:sp>
        <p:sp>
          <p:nvSpPr>
            <p:cNvPr id="18" name="Left Arrow 10">
              <a:extLst>
                <a:ext uri="{FF2B5EF4-FFF2-40B4-BE49-F238E27FC236}">
                  <a16:creationId xmlns:a16="http://schemas.microsoft.com/office/drawing/2014/main" id="{36FEBAEB-A035-6946-026E-FA963DA63AF5}"/>
                </a:ext>
              </a:extLst>
            </p:cNvPr>
            <p:cNvSpPr/>
            <p:nvPr/>
          </p:nvSpPr>
          <p:spPr>
            <a:xfrm>
              <a:off x="4732697"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7E16C8A-7359-657D-BAC2-E95091B4444F}"/>
                </a:ext>
              </a:extLst>
            </p:cNvPr>
            <p:cNvSpPr txBox="1"/>
            <p:nvPr/>
          </p:nvSpPr>
          <p:spPr>
            <a:xfrm>
              <a:off x="4934998" y="4188273"/>
              <a:ext cx="1577602" cy="276999"/>
            </a:xfrm>
            <a:prstGeom prst="rect">
              <a:avLst/>
            </a:prstGeom>
            <a:noFill/>
          </p:spPr>
          <p:txBody>
            <a:bodyPr wrap="square" rtlCol="0">
              <a:spAutoFit/>
            </a:bodyPr>
            <a:lstStyle/>
            <a:p>
              <a:r>
                <a:rPr lang="de-DE" sz="1200" b="1"/>
                <a:t>Vergangene Berichterstattung</a:t>
              </a:r>
            </a:p>
          </p:txBody>
        </p:sp>
        <p:sp>
          <p:nvSpPr>
            <p:cNvPr id="20" name="Left Arrow 5">
              <a:extLst>
                <a:ext uri="{FF2B5EF4-FFF2-40B4-BE49-F238E27FC236}">
                  <a16:creationId xmlns:a16="http://schemas.microsoft.com/office/drawing/2014/main" id="{C2010230-19A0-5714-06F6-A669C2C5593F}"/>
                </a:ext>
              </a:extLst>
            </p:cNvPr>
            <p:cNvSpPr/>
            <p:nvPr/>
          </p:nvSpPr>
          <p:spPr>
            <a:xfrm flipV="1">
              <a:off x="2289030"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222EEC8-ACBF-9065-4D66-95EA29DE57B6}"/>
                </a:ext>
              </a:extLst>
            </p:cNvPr>
            <p:cNvSpPr txBox="1"/>
            <p:nvPr/>
          </p:nvSpPr>
          <p:spPr>
            <a:xfrm>
              <a:off x="2522130" y="5605823"/>
              <a:ext cx="1143000" cy="276999"/>
            </a:xfrm>
            <a:prstGeom prst="rect">
              <a:avLst/>
            </a:prstGeom>
            <a:noFill/>
          </p:spPr>
          <p:txBody>
            <a:bodyPr wrap="square" rtlCol="0">
              <a:spAutoFit/>
            </a:bodyPr>
            <a:lstStyle/>
            <a:p>
              <a:r>
                <a:rPr lang="de-DE" sz="1200" b="1"/>
                <a:t>Clubstatus</a:t>
              </a:r>
            </a:p>
          </p:txBody>
        </p:sp>
      </p:grpSp>
      <p:sp>
        <p:nvSpPr>
          <p:cNvPr id="22" name="TextBox 21">
            <a:extLst>
              <a:ext uri="{FF2B5EF4-FFF2-40B4-BE49-F238E27FC236}">
                <a16:creationId xmlns:a16="http://schemas.microsoft.com/office/drawing/2014/main" id="{75F28BCF-A5FC-4410-5BC7-27A108EFBFCC}"/>
              </a:ext>
            </a:extLst>
          </p:cNvPr>
          <p:cNvSpPr txBox="1"/>
          <p:nvPr/>
        </p:nvSpPr>
        <p:spPr>
          <a:xfrm>
            <a:off x="7882328" y="2423718"/>
            <a:ext cx="3982250" cy="3905173"/>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Ein Überblick von:</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solidFill>
                  <a:schemeClr val="bg1"/>
                </a:solidFill>
                <a:latin typeface="Arial" panose="020B0604020202020204" pitchFamily="34" charset="0"/>
                <a:cs typeface="Arial" panose="020B0604020202020204" pitchFamily="34" charset="0"/>
              </a:rPr>
              <a:t>Netto-Mitgliederzahlen seit Jahresbeginn bis heute</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solidFill>
                  <a:schemeClr val="bg1"/>
                </a:solidFill>
                <a:latin typeface="Arial" panose="020B0604020202020204" pitchFamily="34" charset="0"/>
                <a:cs typeface="Arial" panose="020B0604020202020204" pitchFamily="34" charset="0"/>
              </a:rPr>
              <a:t>Meldung von Hilfsprojekten</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solidFill>
                  <a:schemeClr val="bg1"/>
                </a:solidFill>
                <a:latin typeface="Arial" panose="020B0604020202020204" pitchFamily="34" charset="0"/>
                <a:cs typeface="Arial" panose="020B0604020202020204" pitchFamily="34" charset="0"/>
              </a:rPr>
              <a:t>Clubamtsträger-Wechsel</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solidFill>
                  <a:schemeClr val="bg1"/>
                </a:solidFill>
                <a:latin typeface="Arial" panose="020B0604020202020204" pitchFamily="34" charset="0"/>
                <a:cs typeface="Arial" panose="020B0604020202020204" pitchFamily="34" charset="0"/>
              </a:rPr>
              <a:t>Bisherige Berichte zur Mitgliedschaft</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solidFill>
                  <a:schemeClr val="bg1"/>
                </a:solidFill>
                <a:latin typeface="Arial" panose="020B0604020202020204" pitchFamily="34" charset="0"/>
                <a:cs typeface="Arial" panose="020B0604020202020204" pitchFamily="34" charset="0"/>
              </a:rPr>
              <a:t>Derzeitiger Clubstatus </a:t>
            </a:r>
          </a:p>
          <a:p>
            <a:endParaRPr lang="en-US" sz="3000" dirty="0"/>
          </a:p>
        </p:txBody>
      </p:sp>
      <p:sp>
        <p:nvSpPr>
          <p:cNvPr id="23" name="TextBox 22">
            <a:extLst>
              <a:ext uri="{FF2B5EF4-FFF2-40B4-BE49-F238E27FC236}">
                <a16:creationId xmlns:a16="http://schemas.microsoft.com/office/drawing/2014/main" id="{D8A78BF9-D936-D1E6-C24B-544DFEA80996}"/>
              </a:ext>
            </a:extLst>
          </p:cNvPr>
          <p:cNvSpPr txBox="1"/>
          <p:nvPr/>
        </p:nvSpPr>
        <p:spPr>
          <a:xfrm>
            <a:off x="7577696" y="1861941"/>
            <a:ext cx="4202906" cy="369332"/>
          </a:xfrm>
          <a:prstGeom prst="rect">
            <a:avLst/>
          </a:prstGeom>
          <a:noFill/>
        </p:spPr>
        <p:txBody>
          <a:bodyPr wrap="square">
            <a:spAutoFit/>
          </a:bodyPr>
          <a:lstStyle/>
          <a:p>
            <a:r>
              <a:rPr lang="de-DE" sz="1800" i="1" dirty="0">
                <a:solidFill>
                  <a:schemeClr val="bg1"/>
                </a:solidFill>
                <a:latin typeface="Arial" panose="020B0604020202020204" pitchFamily="34" charset="0"/>
                <a:cs typeface="Arial" panose="020B0604020202020204" pitchFamily="34" charset="0"/>
              </a:rPr>
              <a:t>Ressource: Bericht zur Lage des Clubs</a:t>
            </a:r>
          </a:p>
        </p:txBody>
      </p:sp>
    </p:spTree>
    <p:extLst>
      <p:ext uri="{BB962C8B-B14F-4D97-AF65-F5344CB8AC3E}">
        <p14:creationId xmlns:p14="http://schemas.microsoft.com/office/powerpoint/2010/main" val="2279403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77091" y="133115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dirty="0">
                <a:solidFill>
                  <a:schemeClr val="bg1"/>
                </a:solidFill>
                <a:latin typeface="Arial" panose="020B0604020202020204" pitchFamily="34" charset="0"/>
                <a:cs typeface="Arial" panose="020B0604020202020204" pitchFamily="34" charset="0"/>
              </a:rPr>
              <a:t>Handlungsstrategien für die Bewertung der </a:t>
            </a:r>
            <a:r>
              <a:rPr lang="de-DE" sz="2400" dirty="0" err="1">
                <a:solidFill>
                  <a:schemeClr val="bg1"/>
                </a:solidFill>
                <a:latin typeface="Arial" panose="020B0604020202020204" pitchFamily="34" charset="0"/>
                <a:cs typeface="Arial" panose="020B0604020202020204" pitchFamily="34" charset="0"/>
              </a:rPr>
              <a:t>Clublage</a:t>
            </a:r>
            <a:endParaRPr lang="de-DE" sz="2400" dirty="0">
              <a:solidFill>
                <a:schemeClr val="bg1"/>
              </a:solidFill>
              <a:latin typeface="Arial" panose="020B0604020202020204" pitchFamily="34" charset="0"/>
              <a:cs typeface="Arial" panose="020B0604020202020204" pitchFamily="34" charset="0"/>
            </a:endParaRP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7" name="Picture 6">
            <a:extLst>
              <a:ext uri="{FF2B5EF4-FFF2-40B4-BE49-F238E27FC236}">
                <a16:creationId xmlns:a16="http://schemas.microsoft.com/office/drawing/2014/main" id="{F34E53F8-DE5A-134D-95D3-0F6FA6841527}"/>
              </a:ext>
            </a:extLst>
          </p:cNvPr>
          <p:cNvPicPr>
            <a:picLocks noChangeAspect="1"/>
          </p:cNvPicPr>
          <p:nvPr/>
        </p:nvPicPr>
        <p:blipFill>
          <a:blip r:embed="rId4"/>
          <a:stretch>
            <a:fillRect/>
          </a:stretch>
        </p:blipFill>
        <p:spPr>
          <a:xfrm>
            <a:off x="172702" y="1833052"/>
            <a:ext cx="5578104" cy="4437128"/>
          </a:xfrm>
          <a:prstGeom prst="rect">
            <a:avLst/>
          </a:prstGeom>
        </p:spPr>
      </p:pic>
      <p:pic>
        <p:nvPicPr>
          <p:cNvPr id="12" name="Picture 11">
            <a:extLst>
              <a:ext uri="{FF2B5EF4-FFF2-40B4-BE49-F238E27FC236}">
                <a16:creationId xmlns:a16="http://schemas.microsoft.com/office/drawing/2014/main" id="{C4C2A1F7-CD72-E788-EBE8-6F4484FBCAEE}"/>
              </a:ext>
            </a:extLst>
          </p:cNvPr>
          <p:cNvPicPr>
            <a:picLocks noChangeAspect="1"/>
          </p:cNvPicPr>
          <p:nvPr/>
        </p:nvPicPr>
        <p:blipFill>
          <a:blip r:embed="rId5"/>
          <a:stretch>
            <a:fillRect/>
          </a:stretch>
        </p:blipFill>
        <p:spPr>
          <a:xfrm>
            <a:off x="5905104" y="1833052"/>
            <a:ext cx="6114194" cy="4076129"/>
          </a:xfrm>
          <a:prstGeom prst="rect">
            <a:avLst/>
          </a:prstGeom>
        </p:spPr>
      </p:pic>
    </p:spTree>
    <p:extLst>
      <p:ext uri="{BB962C8B-B14F-4D97-AF65-F5344CB8AC3E}">
        <p14:creationId xmlns:p14="http://schemas.microsoft.com/office/powerpoint/2010/main" val="1681496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bg1"/>
                </a:solidFill>
                <a:latin typeface="Arial" panose="020B0604020202020204" pitchFamily="34" charset="0"/>
                <a:cs typeface="Arial" panose="020B0604020202020204" pitchFamily="34" charset="0"/>
              </a:rPr>
              <a:t>Leitfaden zur Fehlersuche für Clubs</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7" name="Picture 6">
            <a:extLst>
              <a:ext uri="{FF2B5EF4-FFF2-40B4-BE49-F238E27FC236}">
                <a16:creationId xmlns:a16="http://schemas.microsoft.com/office/drawing/2014/main" id="{2075F96B-10DB-AA1E-3A21-285F0E832C9C}"/>
              </a:ext>
            </a:extLst>
          </p:cNvPr>
          <p:cNvPicPr>
            <a:picLocks noChangeAspect="1"/>
          </p:cNvPicPr>
          <p:nvPr/>
        </p:nvPicPr>
        <p:blipFill>
          <a:blip r:embed="rId4"/>
          <a:stretch>
            <a:fillRect/>
          </a:stretch>
        </p:blipFill>
        <p:spPr>
          <a:xfrm>
            <a:off x="4262955" y="1526708"/>
            <a:ext cx="3812409" cy="4918173"/>
          </a:xfrm>
          <a:prstGeom prst="rect">
            <a:avLst/>
          </a:prstGeom>
        </p:spPr>
      </p:pic>
    </p:spTree>
    <p:extLst>
      <p:ext uri="{BB962C8B-B14F-4D97-AF65-F5344CB8AC3E}">
        <p14:creationId xmlns:p14="http://schemas.microsoft.com/office/powerpoint/2010/main" val="3842762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63</a:t>
            </a:fld>
            <a:endParaRPr lang="en-US" sz="100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95162" y="1885004"/>
            <a:ext cx="4145077" cy="6007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595162" y="1274994"/>
            <a:ext cx="10272721" cy="477500"/>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600">
                <a:solidFill>
                  <a:srgbClr val="00338D"/>
                </a:solidFill>
                <a:latin typeface="Arial" panose="020B0604020202020204" pitchFamily="34" charset="0"/>
                <a:cs typeface="Arial" panose="020B0604020202020204" pitchFamily="34" charset="0"/>
              </a:rPr>
              <a:t>Abschnitt VI: Guiding Lion Ressourcen</a:t>
            </a:r>
          </a:p>
          <a:p>
            <a:endParaRPr lang="en-US" altLang="en-US" sz="1000" kern="0" dirty="0">
              <a:solidFill>
                <a:srgbClr val="FF0000"/>
              </a:solidFill>
              <a:latin typeface="Calibri Light" panose="020F0302020204030204" pitchFamily="34" charset="0"/>
            </a:endParaRPr>
          </a:p>
        </p:txBody>
      </p:sp>
      <p:sp>
        <p:nvSpPr>
          <p:cNvPr id="7" name="TextBox 6">
            <a:extLst>
              <a:ext uri="{FF2B5EF4-FFF2-40B4-BE49-F238E27FC236}">
                <a16:creationId xmlns:a16="http://schemas.microsoft.com/office/drawing/2014/main" id="{95D87484-0016-68F8-18D6-BC6959A334B8}"/>
              </a:ext>
            </a:extLst>
          </p:cNvPr>
          <p:cNvSpPr txBox="1"/>
          <p:nvPr/>
        </p:nvSpPr>
        <p:spPr>
          <a:xfrm>
            <a:off x="442762" y="2720021"/>
            <a:ext cx="2895600" cy="523220"/>
          </a:xfrm>
          <a:prstGeom prst="rect">
            <a:avLst/>
          </a:prstGeom>
          <a:solidFill>
            <a:srgbClr val="002060"/>
          </a:solidFill>
        </p:spPr>
        <p:txBody>
          <a:bodyPr wrap="square" rtlCol="0">
            <a:spAutoFit/>
          </a:bodyPr>
          <a:lstStyle/>
          <a:p>
            <a:pPr fontAlgn="base">
              <a:spcBef>
                <a:spcPct val="0"/>
              </a:spcBef>
              <a:spcAft>
                <a:spcPct val="0"/>
              </a:spcAft>
            </a:pPr>
            <a:r>
              <a:rPr lang="de-DE" sz="2800">
                <a:solidFill>
                  <a:srgbClr val="EBB700"/>
                </a:solidFill>
                <a:latin typeface="Arial" panose="020B0604020202020204" pitchFamily="34" charset="0"/>
                <a:cs typeface="Arial" panose="020B0604020202020204" pitchFamily="34" charset="0"/>
              </a:rPr>
              <a:t>Quartalsbericht</a:t>
            </a:r>
          </a:p>
        </p:txBody>
      </p:sp>
      <p:sp>
        <p:nvSpPr>
          <p:cNvPr id="8" name="TextBox 7">
            <a:extLst>
              <a:ext uri="{FF2B5EF4-FFF2-40B4-BE49-F238E27FC236}">
                <a16:creationId xmlns:a16="http://schemas.microsoft.com/office/drawing/2014/main" id="{F3C65FE8-9E61-557D-9682-532F06FE7C6E}"/>
              </a:ext>
            </a:extLst>
          </p:cNvPr>
          <p:cNvSpPr txBox="1"/>
          <p:nvPr/>
        </p:nvSpPr>
        <p:spPr>
          <a:xfrm>
            <a:off x="595162" y="4018184"/>
            <a:ext cx="2743200" cy="1323439"/>
          </a:xfrm>
          <a:prstGeom prst="rect">
            <a:avLst/>
          </a:prstGeom>
          <a:noFill/>
        </p:spPr>
        <p:txBody>
          <a:bodyPr wrap="square" rtlCol="0">
            <a:spAutoFit/>
          </a:bodyPr>
          <a:lstStyle/>
          <a:p>
            <a:pPr fontAlgn="base">
              <a:spcBef>
                <a:spcPct val="0"/>
              </a:spcBef>
              <a:spcAft>
                <a:spcPct val="0"/>
              </a:spcAft>
            </a:pPr>
            <a:r>
              <a:rPr lang="de-DE" sz="2000">
                <a:solidFill>
                  <a:srgbClr val="002060"/>
                </a:solidFill>
                <a:latin typeface="Arial" panose="020B0604020202020204" pitchFamily="34" charset="0"/>
                <a:cs typeface="Arial" panose="020B0604020202020204" pitchFamily="34" charset="0"/>
              </a:rPr>
              <a:t>Enthält wertvolle Informationen, um eine nachhaltige Entwicklung zu gewährleisten.  </a:t>
            </a:r>
          </a:p>
        </p:txBody>
      </p:sp>
      <p:sp>
        <p:nvSpPr>
          <p:cNvPr id="10" name="Text Box 2">
            <a:extLst>
              <a:ext uri="{FF2B5EF4-FFF2-40B4-BE49-F238E27FC236}">
                <a16:creationId xmlns:a16="http://schemas.microsoft.com/office/drawing/2014/main" id="{B610B082-2165-C5B8-4457-7FE2841011F9}"/>
              </a:ext>
            </a:extLst>
          </p:cNvPr>
          <p:cNvSpPr txBox="1">
            <a:spLocks noChangeArrowheads="1"/>
          </p:cNvSpPr>
          <p:nvPr/>
        </p:nvSpPr>
        <p:spPr bwMode="auto">
          <a:xfrm>
            <a:off x="7318074" y="4030393"/>
            <a:ext cx="4770120" cy="2000548"/>
          </a:xfrm>
          <a:prstGeom prst="rect">
            <a:avLst/>
          </a:prstGeom>
          <a:noFill/>
          <a:ln>
            <a:noFill/>
          </a:ln>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pPr>
            <a:r>
              <a:rPr lang="de-DE" sz="2000" b="0">
                <a:solidFill>
                  <a:srgbClr val="002060"/>
                </a:solidFill>
                <a:cs typeface="Arial" panose="020B0604020202020204" pitchFamily="34" charset="0"/>
              </a:rPr>
              <a:t>Lions International steht Ihnen telefonisch zur Verfügung: </a:t>
            </a:r>
          </a:p>
          <a:p>
            <a:pPr>
              <a:spcBef>
                <a:spcPct val="0"/>
              </a:spcBef>
            </a:pPr>
            <a:r>
              <a:rPr lang="de-DE" sz="2000" b="0">
                <a:solidFill>
                  <a:srgbClr val="002060"/>
                </a:solidFill>
                <a:cs typeface="Arial" panose="020B0604020202020204" pitchFamily="34" charset="0"/>
              </a:rPr>
              <a:t>+1. 630-468-6711 </a:t>
            </a:r>
          </a:p>
          <a:p>
            <a:pPr>
              <a:spcBef>
                <a:spcPct val="0"/>
              </a:spcBef>
            </a:pPr>
            <a:r>
              <a:rPr lang="de-DE" sz="2000" b="0">
                <a:solidFill>
                  <a:srgbClr val="002060"/>
                </a:solidFill>
                <a:cs typeface="Arial" panose="020B0604020202020204" pitchFamily="34" charset="0"/>
              </a:rPr>
              <a:t>oder per E-Mail: </a:t>
            </a:r>
            <a:r>
              <a:rPr lang="de-DE" sz="2000" b="0" u="sng">
                <a:solidFill>
                  <a:srgbClr val="002060"/>
                </a:solidFill>
                <a:cs typeface="Arial" panose="020B0604020202020204" pitchFamily="34" charset="0"/>
                <a:hlinkClick r:id="rId4">
                  <a:extLst>
                    <a:ext uri="{A12FA001-AC4F-418D-AE19-62706E023703}">
                      <ahyp:hlinkClr xmlns:ahyp="http://schemas.microsoft.com/office/drawing/2018/hyperlinkcolor" val="tx"/>
                    </a:ext>
                  </a:extLst>
                </a:hlinkClick>
              </a:rPr>
              <a:t>eurafrican@lionsclubs.org</a:t>
            </a:r>
          </a:p>
          <a:p>
            <a:pPr>
              <a:spcBef>
                <a:spcPct val="0"/>
              </a:spcBef>
            </a:pPr>
            <a:r>
              <a:rPr lang="de-DE" sz="2400">
                <a:solidFill>
                  <a:srgbClr val="002060"/>
                </a:solidFill>
                <a:cs typeface="Arial" panose="020B0604020202020204" pitchFamily="34" charset="0"/>
              </a:rPr>
              <a:t> </a:t>
            </a:r>
          </a:p>
        </p:txBody>
      </p:sp>
      <p:sp>
        <p:nvSpPr>
          <p:cNvPr id="11" name="TextBox 10">
            <a:extLst>
              <a:ext uri="{FF2B5EF4-FFF2-40B4-BE49-F238E27FC236}">
                <a16:creationId xmlns:a16="http://schemas.microsoft.com/office/drawing/2014/main" id="{C3C6361C-7EC9-EC42-2A82-E1E262EF5104}"/>
              </a:ext>
            </a:extLst>
          </p:cNvPr>
          <p:cNvSpPr txBox="1"/>
          <p:nvPr/>
        </p:nvSpPr>
        <p:spPr>
          <a:xfrm>
            <a:off x="7318073" y="2720020"/>
            <a:ext cx="3952181" cy="954107"/>
          </a:xfrm>
          <a:prstGeom prst="rect">
            <a:avLst/>
          </a:prstGeom>
          <a:solidFill>
            <a:srgbClr val="002060"/>
          </a:solidFill>
        </p:spPr>
        <p:txBody>
          <a:bodyPr wrap="square" rtlCol="0">
            <a:spAutoFit/>
          </a:bodyPr>
          <a:lstStyle/>
          <a:p>
            <a:pPr fontAlgn="base">
              <a:spcBef>
                <a:spcPct val="0"/>
              </a:spcBef>
              <a:spcAft>
                <a:spcPct val="0"/>
              </a:spcAft>
            </a:pPr>
            <a:r>
              <a:rPr lang="de-DE" sz="2800" dirty="0">
                <a:solidFill>
                  <a:srgbClr val="EBB700"/>
                </a:solidFill>
                <a:latin typeface="Arial" panose="020B0604020202020204" pitchFamily="34" charset="0"/>
                <a:cs typeface="Arial" panose="020B0604020202020204" pitchFamily="34" charset="0"/>
              </a:rPr>
              <a:t>Unterstützung für Beratende Lions</a:t>
            </a:r>
          </a:p>
        </p:txBody>
      </p:sp>
      <p:sp>
        <p:nvSpPr>
          <p:cNvPr id="12" name="TextBox 11">
            <a:extLst>
              <a:ext uri="{FF2B5EF4-FFF2-40B4-BE49-F238E27FC236}">
                <a16:creationId xmlns:a16="http://schemas.microsoft.com/office/drawing/2014/main" id="{E684F31F-938B-5A78-6AD1-737BF91CCB97}"/>
              </a:ext>
            </a:extLst>
          </p:cNvPr>
          <p:cNvSpPr txBox="1"/>
          <p:nvPr/>
        </p:nvSpPr>
        <p:spPr>
          <a:xfrm>
            <a:off x="4058816" y="2713186"/>
            <a:ext cx="2895600" cy="523220"/>
          </a:xfrm>
          <a:prstGeom prst="rect">
            <a:avLst/>
          </a:prstGeom>
          <a:solidFill>
            <a:srgbClr val="002060"/>
          </a:solidFill>
        </p:spPr>
        <p:txBody>
          <a:bodyPr wrap="square" rtlCol="0">
            <a:spAutoFit/>
          </a:bodyPr>
          <a:lstStyle/>
          <a:p>
            <a:pPr fontAlgn="base">
              <a:spcBef>
                <a:spcPct val="0"/>
              </a:spcBef>
              <a:spcAft>
                <a:spcPct val="0"/>
              </a:spcAft>
            </a:pPr>
            <a:r>
              <a:rPr lang="de-DE" sz="2800" dirty="0">
                <a:solidFill>
                  <a:srgbClr val="EBB700"/>
                </a:solidFill>
                <a:latin typeface="Arial" panose="020B0604020202020204" pitchFamily="34" charset="0"/>
                <a:cs typeface="Arial" panose="020B0604020202020204" pitchFamily="34" charset="0"/>
              </a:rPr>
              <a:t>Abschlussbericht</a:t>
            </a:r>
          </a:p>
        </p:txBody>
      </p:sp>
      <p:sp>
        <p:nvSpPr>
          <p:cNvPr id="13" name="TextBox 12">
            <a:extLst>
              <a:ext uri="{FF2B5EF4-FFF2-40B4-BE49-F238E27FC236}">
                <a16:creationId xmlns:a16="http://schemas.microsoft.com/office/drawing/2014/main" id="{974CD09A-9465-6FB7-CF15-1653CD5BACB4}"/>
              </a:ext>
            </a:extLst>
          </p:cNvPr>
          <p:cNvSpPr txBox="1"/>
          <p:nvPr/>
        </p:nvSpPr>
        <p:spPr>
          <a:xfrm>
            <a:off x="4203582" y="4018184"/>
            <a:ext cx="2743200" cy="1631216"/>
          </a:xfrm>
          <a:prstGeom prst="rect">
            <a:avLst/>
          </a:prstGeom>
          <a:noFill/>
        </p:spPr>
        <p:txBody>
          <a:bodyPr wrap="square" rtlCol="0">
            <a:spAutoFit/>
          </a:bodyPr>
          <a:lstStyle/>
          <a:p>
            <a:pPr fontAlgn="base">
              <a:spcBef>
                <a:spcPct val="0"/>
              </a:spcBef>
              <a:spcAft>
                <a:spcPct val="0"/>
              </a:spcAft>
            </a:pPr>
            <a:r>
              <a:rPr lang="de-DE" sz="2000" dirty="0">
                <a:solidFill>
                  <a:srgbClr val="002060"/>
                </a:solidFill>
                <a:latin typeface="Arial" panose="020B0604020202020204" pitchFamily="34" charset="0"/>
                <a:cs typeface="Arial" panose="020B0604020202020204" pitchFamily="34" charset="0"/>
              </a:rPr>
              <a:t>Legen Sie nach Ende Ihrer zweijährigen Clubzuweisung den Abschlussbericht vor  </a:t>
            </a:r>
          </a:p>
          <a:p>
            <a:pPr fontAlgn="base">
              <a:spcBef>
                <a:spcPct val="0"/>
              </a:spcBef>
              <a:spcAft>
                <a:spcPct val="0"/>
              </a:spcAft>
            </a:pPr>
            <a:r>
              <a:rPr lang="de-DE" sz="2000" dirty="0">
                <a:solidFill>
                  <a:srgbClr val="002060"/>
                </a:solidFill>
                <a:latin typeface="Arial" panose="020B0604020202020204" pitchFamily="34" charset="0"/>
                <a:cs typeface="Arial" panose="020B0604020202020204" pitchFamily="34" charset="0"/>
              </a:rPr>
              <a:t>(Seite 46).</a:t>
            </a:r>
          </a:p>
        </p:txBody>
      </p:sp>
    </p:spTree>
    <p:extLst>
      <p:ext uri="{BB962C8B-B14F-4D97-AF65-F5344CB8AC3E}">
        <p14:creationId xmlns:p14="http://schemas.microsoft.com/office/powerpoint/2010/main" val="3286326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613305" y="2563501"/>
            <a:ext cx="7808651" cy="15213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Überprüfung, Test und Fragen</a:t>
            </a:r>
          </a:p>
        </p:txBody>
      </p:sp>
      <p:sp>
        <p:nvSpPr>
          <p:cNvPr id="11" name="Rectangle 10">
            <a:extLst>
              <a:ext uri="{FF2B5EF4-FFF2-40B4-BE49-F238E27FC236}">
                <a16:creationId xmlns:a16="http://schemas.microsoft.com/office/drawing/2014/main" id="{EBE13CCD-82B0-8141-A54C-7576C8221ACF}"/>
              </a:ext>
            </a:extLst>
          </p:cNvPr>
          <p:cNvSpPr/>
          <p:nvPr/>
        </p:nvSpPr>
        <p:spPr>
          <a:xfrm>
            <a:off x="5450295" y="422173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extLst>
      <p:ext uri="{BB962C8B-B14F-4D97-AF65-F5344CB8AC3E}">
        <p14:creationId xmlns:p14="http://schemas.microsoft.com/office/powerpoint/2010/main" val="12452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1"/>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Überprüfung und Tests</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776336" y="1188374"/>
            <a:ext cx="4919645" cy="43743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b="1" dirty="0">
                <a:solidFill>
                  <a:schemeClr val="bg1"/>
                </a:solidFill>
                <a:latin typeface="Arial" charset="0"/>
                <a:ea typeface="Arial" charset="0"/>
                <a:cs typeface="Arial" charset="0"/>
              </a:rPr>
              <a:t>Test für Zertifizierte Guiding Lions</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2987659" y="-56635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31B1EB7D-A3A6-98EC-62C8-25548E0E77E3}"/>
              </a:ext>
            </a:extLst>
          </p:cNvPr>
          <p:cNvSpPr/>
          <p:nvPr/>
        </p:nvSpPr>
        <p:spPr>
          <a:xfrm>
            <a:off x="909445" y="1915361"/>
            <a:ext cx="5297390" cy="707886"/>
          </a:xfrm>
          <a:prstGeom prst="rect">
            <a:avLst/>
          </a:prstGeom>
        </p:spPr>
        <p:txBody>
          <a:bodyPr wrap="square">
            <a:spAutoFit/>
          </a:bodyPr>
          <a:lstStyle/>
          <a:p>
            <a:pPr>
              <a:spcBef>
                <a:spcPct val="0"/>
              </a:spcBef>
            </a:pPr>
            <a:r>
              <a:rPr lang="de-DE" sz="2000" i="1" dirty="0">
                <a:solidFill>
                  <a:schemeClr val="bg1"/>
                </a:solidFill>
                <a:latin typeface="Arial" panose="020B0604020202020204" pitchFamily="34" charset="0"/>
                <a:cs typeface="Arial" panose="020B0604020202020204" pitchFamily="34" charset="0"/>
              </a:rPr>
              <a:t>Auszufüllen, sobald der Lion den Kurs absolviert hat (Seite 42-43). </a:t>
            </a:r>
          </a:p>
        </p:txBody>
      </p:sp>
      <p:sp>
        <p:nvSpPr>
          <p:cNvPr id="3" name="Body Copy">
            <a:extLst>
              <a:ext uri="{FF2B5EF4-FFF2-40B4-BE49-F238E27FC236}">
                <a16:creationId xmlns:a16="http://schemas.microsoft.com/office/drawing/2014/main" id="{1CE67E39-9803-23DD-75A0-84C2F27D3B0C}"/>
              </a:ext>
            </a:extLst>
          </p:cNvPr>
          <p:cNvSpPr txBox="1">
            <a:spLocks/>
          </p:cNvSpPr>
          <p:nvPr/>
        </p:nvSpPr>
        <p:spPr>
          <a:xfrm>
            <a:off x="702857" y="2717102"/>
            <a:ext cx="4801122" cy="855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400" b="1" dirty="0">
                <a:solidFill>
                  <a:schemeClr val="bg1"/>
                </a:solidFill>
                <a:latin typeface="Arial" charset="0"/>
                <a:ea typeface="Arial" charset="0"/>
                <a:cs typeface="Arial" charset="0"/>
              </a:rPr>
              <a:t>Certified Guiding Lion </a:t>
            </a:r>
          </a:p>
          <a:p>
            <a:pPr>
              <a:buSzPct val="120000"/>
            </a:pPr>
            <a:r>
              <a:rPr lang="de-DE" sz="2400" b="1" dirty="0">
                <a:solidFill>
                  <a:schemeClr val="bg1"/>
                </a:solidFill>
                <a:latin typeface="Arial" charset="0"/>
                <a:ea typeface="Arial" charset="0"/>
                <a:cs typeface="Arial" charset="0"/>
              </a:rPr>
              <a:t>Fertigstellungsbescheinigung</a:t>
            </a:r>
          </a:p>
        </p:txBody>
      </p:sp>
      <p:sp>
        <p:nvSpPr>
          <p:cNvPr id="4" name="Rectangle 3">
            <a:extLst>
              <a:ext uri="{FF2B5EF4-FFF2-40B4-BE49-F238E27FC236}">
                <a16:creationId xmlns:a16="http://schemas.microsoft.com/office/drawing/2014/main" id="{7518A3E3-0AD5-B22D-E7FD-CB4801B8DC70}"/>
              </a:ext>
            </a:extLst>
          </p:cNvPr>
          <p:cNvSpPr/>
          <p:nvPr/>
        </p:nvSpPr>
        <p:spPr>
          <a:xfrm rot="5400000" flipH="1">
            <a:off x="2781071" y="1563632"/>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Rectangle 7">
            <a:extLst>
              <a:ext uri="{FF2B5EF4-FFF2-40B4-BE49-F238E27FC236}">
                <a16:creationId xmlns:a16="http://schemas.microsoft.com/office/drawing/2014/main" id="{17158930-EDC5-0E64-2E70-590B16811BE1}"/>
              </a:ext>
            </a:extLst>
          </p:cNvPr>
          <p:cNvSpPr/>
          <p:nvPr/>
        </p:nvSpPr>
        <p:spPr>
          <a:xfrm>
            <a:off x="776336" y="4211345"/>
            <a:ext cx="5563608" cy="1631216"/>
          </a:xfrm>
          <a:prstGeom prst="rect">
            <a:avLst/>
          </a:prstGeom>
        </p:spPr>
        <p:txBody>
          <a:bodyPr wrap="square">
            <a:spAutoFit/>
          </a:bodyPr>
          <a:lstStyle/>
          <a:p>
            <a:pPr>
              <a:spcBef>
                <a:spcPct val="0"/>
              </a:spcBef>
            </a:pPr>
            <a:r>
              <a:rPr lang="de-DE" sz="2000" i="1" dirty="0">
                <a:solidFill>
                  <a:schemeClr val="bg1"/>
                </a:solidFill>
                <a:latin typeface="Arial" panose="020B0604020202020204" pitchFamily="34" charset="0"/>
                <a:cs typeface="Arial" panose="020B0604020202020204" pitchFamily="34" charset="0"/>
              </a:rPr>
              <a:t>Füllen Sie dieses Formular aus, und absolvieren Sie den Test.  Treffen Sie sich mit Ihrem Distrikt-Governor, </a:t>
            </a:r>
            <a:r>
              <a:rPr lang="de-DE" sz="2000" i="1" dirty="0" err="1">
                <a:solidFill>
                  <a:schemeClr val="bg1"/>
                </a:solidFill>
                <a:latin typeface="Arial" panose="020B0604020202020204" pitchFamily="34" charset="0"/>
                <a:cs typeface="Arial" panose="020B0604020202020204" pitchFamily="34" charset="0"/>
              </a:rPr>
              <a:t>District</a:t>
            </a:r>
            <a:r>
              <a:rPr lang="de-DE" sz="2000" i="1" dirty="0">
                <a:solidFill>
                  <a:schemeClr val="bg1"/>
                </a:solidFill>
                <a:latin typeface="Arial" panose="020B0604020202020204" pitchFamily="34" charset="0"/>
                <a:cs typeface="Arial" panose="020B0604020202020204" pitchFamily="34" charset="0"/>
              </a:rPr>
              <a:t> GLT </a:t>
            </a:r>
            <a:r>
              <a:rPr lang="de-DE" sz="2000" i="1" dirty="0" err="1">
                <a:solidFill>
                  <a:schemeClr val="bg1"/>
                </a:solidFill>
                <a:latin typeface="Arial" panose="020B0604020202020204" pitchFamily="34" charset="0"/>
                <a:cs typeface="Arial" panose="020B0604020202020204" pitchFamily="34" charset="0"/>
              </a:rPr>
              <a:t>Coordinator</a:t>
            </a:r>
            <a:r>
              <a:rPr lang="de-DE" sz="2000" i="1" dirty="0">
                <a:solidFill>
                  <a:schemeClr val="bg1"/>
                </a:solidFill>
                <a:latin typeface="Arial" panose="020B0604020202020204" pitchFamily="34" charset="0"/>
                <a:cs typeface="Arial" panose="020B0604020202020204" pitchFamily="34" charset="0"/>
              </a:rPr>
              <a:t> </a:t>
            </a:r>
            <a:r>
              <a:rPr lang="de-DE" sz="2000" i="1" dirty="0" err="1">
                <a:solidFill>
                  <a:schemeClr val="bg1"/>
                </a:solidFill>
                <a:latin typeface="Arial" panose="020B0604020202020204" pitchFamily="34" charset="0"/>
                <a:cs typeface="Arial" panose="020B0604020202020204" pitchFamily="34" charset="0"/>
              </a:rPr>
              <a:t>or</a:t>
            </a:r>
            <a:r>
              <a:rPr lang="de-DE" sz="2000" i="1" dirty="0">
                <a:solidFill>
                  <a:schemeClr val="bg1"/>
                </a:solidFill>
                <a:latin typeface="Arial" panose="020B0604020202020204" pitchFamily="34" charset="0"/>
                <a:cs typeface="Arial" panose="020B0604020202020204" pitchFamily="34" charset="0"/>
              </a:rPr>
              <a:t> Multiple </a:t>
            </a:r>
            <a:r>
              <a:rPr lang="de-DE" sz="2000" i="1" dirty="0" err="1">
                <a:solidFill>
                  <a:schemeClr val="bg1"/>
                </a:solidFill>
                <a:latin typeface="Arial" panose="020B0604020202020204" pitchFamily="34" charset="0"/>
                <a:cs typeface="Arial" panose="020B0604020202020204" pitchFamily="34" charset="0"/>
              </a:rPr>
              <a:t>District</a:t>
            </a:r>
            <a:r>
              <a:rPr lang="de-DE" sz="2000" i="1" dirty="0">
                <a:solidFill>
                  <a:schemeClr val="bg1"/>
                </a:solidFill>
                <a:latin typeface="Arial" panose="020B0604020202020204" pitchFamily="34" charset="0"/>
                <a:cs typeface="Arial" panose="020B0604020202020204" pitchFamily="34" charset="0"/>
              </a:rPr>
              <a:t> GLT </a:t>
            </a:r>
            <a:r>
              <a:rPr lang="de-DE" sz="2000" i="1" dirty="0" err="1">
                <a:solidFill>
                  <a:schemeClr val="bg1"/>
                </a:solidFill>
                <a:latin typeface="Arial" panose="020B0604020202020204" pitchFamily="34" charset="0"/>
                <a:cs typeface="Arial" panose="020B0604020202020204" pitchFamily="34" charset="0"/>
              </a:rPr>
              <a:t>Coordinator</a:t>
            </a:r>
            <a:r>
              <a:rPr lang="de-DE" sz="2000" i="1" dirty="0">
                <a:solidFill>
                  <a:schemeClr val="bg1"/>
                </a:solidFill>
                <a:latin typeface="Arial" panose="020B0604020202020204" pitchFamily="34" charset="0"/>
                <a:cs typeface="Arial" panose="020B0604020202020204" pitchFamily="34" charset="0"/>
              </a:rPr>
              <a:t> , um Ihre Antworten durchzugehen und weiterentwicklungsbedürftige Bereiche zu besprechen. (Seite 44) </a:t>
            </a:r>
          </a:p>
        </p:txBody>
      </p:sp>
    </p:spTree>
    <p:extLst>
      <p:ext uri="{BB962C8B-B14F-4D97-AF65-F5344CB8AC3E}">
        <p14:creationId xmlns:p14="http://schemas.microsoft.com/office/powerpoint/2010/main" val="684064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9665362"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800" dirty="0" err="1">
                <a:solidFill>
                  <a:schemeClr val="bg1"/>
                </a:solidFill>
                <a:latin typeface="Arial" panose="020B0604020202020204" pitchFamily="34" charset="0"/>
                <a:cs typeface="Arial" panose="020B0604020202020204" pitchFamily="34" charset="0"/>
              </a:rPr>
              <a:t>Presidential</a:t>
            </a:r>
            <a:r>
              <a:rPr lang="de-DE" sz="2800" dirty="0">
                <a:solidFill>
                  <a:schemeClr val="bg1"/>
                </a:solidFill>
                <a:latin typeface="Arial" panose="020B0604020202020204" pitchFamily="34" charset="0"/>
                <a:cs typeface="Arial" panose="020B0604020202020204" pitchFamily="34" charset="0"/>
              </a:rPr>
              <a:t> Certified Guiding Lion- Auszeichnung</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sp>
        <p:nvSpPr>
          <p:cNvPr id="5" name="Text Box 8">
            <a:extLst>
              <a:ext uri="{FF2B5EF4-FFF2-40B4-BE49-F238E27FC236}">
                <a16:creationId xmlns:a16="http://schemas.microsoft.com/office/drawing/2014/main" id="{63F2A0DD-C0CD-D608-88C9-AF6A9E09D20C}"/>
              </a:ext>
            </a:extLst>
          </p:cNvPr>
          <p:cNvSpPr txBox="1">
            <a:spLocks noChangeArrowheads="1"/>
          </p:cNvSpPr>
          <p:nvPr/>
        </p:nvSpPr>
        <p:spPr bwMode="auto">
          <a:xfrm>
            <a:off x="5696012" y="2972014"/>
            <a:ext cx="475219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pPr>
            <a:r>
              <a:rPr lang="de-DE" sz="4000" i="1">
                <a:solidFill>
                  <a:schemeClr val="bg1"/>
                </a:solidFill>
                <a:cs typeface="Arial" panose="020B0604020202020204" pitchFamily="34" charset="0"/>
              </a:rPr>
              <a:t>Haben Sie Fragen?  </a:t>
            </a:r>
          </a:p>
          <a:p>
            <a:pPr algn="ctr" eaLnBrk="1" hangingPunct="1">
              <a:spcBef>
                <a:spcPct val="0"/>
              </a:spcBef>
            </a:pPr>
            <a:endParaRPr lang="en-US" altLang="en-US" sz="4000" i="1" dirty="0">
              <a:solidFill>
                <a:schemeClr val="bg1"/>
              </a:solidFill>
              <a:cs typeface="Arial" panose="020B0604020202020204" pitchFamily="34" charset="0"/>
            </a:endParaRPr>
          </a:p>
          <a:p>
            <a:pPr algn="ctr" eaLnBrk="1" hangingPunct="1">
              <a:spcBef>
                <a:spcPct val="0"/>
              </a:spcBef>
            </a:pPr>
            <a:endParaRPr lang="en-US" altLang="en-US" sz="4000" i="1" dirty="0">
              <a:solidFill>
                <a:schemeClr val="bg1"/>
              </a:solidFill>
              <a:cs typeface="Arial" panose="020B0604020202020204" pitchFamily="34" charset="0"/>
            </a:endParaRPr>
          </a:p>
          <a:p>
            <a:pPr algn="ctr" eaLnBrk="1" hangingPunct="1">
              <a:spcBef>
                <a:spcPct val="0"/>
              </a:spcBef>
            </a:pPr>
            <a:r>
              <a:rPr lang="de-DE" sz="4000" i="1">
                <a:solidFill>
                  <a:schemeClr val="bg1"/>
                </a:solidFill>
                <a:cs typeface="Arial" panose="020B0604020202020204" pitchFamily="34" charset="0"/>
              </a:rPr>
              <a:t>Vielen Dank!</a:t>
            </a:r>
          </a:p>
        </p:txBody>
      </p:sp>
      <p:pic>
        <p:nvPicPr>
          <p:cNvPr id="7" name="Picture 6">
            <a:extLst>
              <a:ext uri="{FF2B5EF4-FFF2-40B4-BE49-F238E27FC236}">
                <a16:creationId xmlns:a16="http://schemas.microsoft.com/office/drawing/2014/main" id="{7D1F820D-3C6B-157F-AE25-F3ACDD316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277" y="2300573"/>
            <a:ext cx="1391302" cy="3225986"/>
          </a:xfrm>
          <a:prstGeom prst="rect">
            <a:avLst/>
          </a:prstGeom>
        </p:spPr>
      </p:pic>
    </p:spTree>
    <p:extLst>
      <p:ext uri="{BB962C8B-B14F-4D97-AF65-F5344CB8AC3E}">
        <p14:creationId xmlns:p14="http://schemas.microsoft.com/office/powerpoint/2010/main" val="318983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84084" y="2742856"/>
            <a:ext cx="4183880" cy="383690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de-DE" sz="1800" dirty="0">
                <a:solidFill>
                  <a:srgbClr val="002060"/>
                </a:solidFill>
                <a:latin typeface="Arial"/>
                <a:ea typeface="ヒラギノ角ゴ Pro W3"/>
                <a:cs typeface="Arial"/>
              </a:rPr>
              <a:t>Kursunterlagen durcharbeiten.</a:t>
            </a:r>
          </a:p>
          <a:p>
            <a:pPr marR="195580">
              <a:spcBef>
                <a:spcPts val="0"/>
              </a:spcBef>
              <a:spcAft>
                <a:spcPts val="1200"/>
              </a:spcAft>
              <a:tabLst>
                <a:tab pos="144780" algn="l"/>
              </a:tabLst>
              <a:defRPr/>
            </a:pPr>
            <a:endParaRPr lang="en-US" sz="1800" spc="10" dirty="0">
              <a:solidFill>
                <a:srgbClr val="002060"/>
              </a:solidFill>
              <a:latin typeface="Arial"/>
              <a:ea typeface="ヒラギノ角ゴ Pro W3"/>
              <a:cs typeface="Arial"/>
            </a:endParaRPr>
          </a:p>
          <a:p>
            <a:pPr marR="195580">
              <a:spcBef>
                <a:spcPts val="0"/>
              </a:spcBef>
              <a:spcAft>
                <a:spcPts val="1200"/>
              </a:spcAft>
              <a:tabLst>
                <a:tab pos="144780" algn="l"/>
              </a:tabLst>
              <a:defRPr/>
            </a:pPr>
            <a:r>
              <a:rPr lang="de-DE" sz="1800" dirty="0">
                <a:solidFill>
                  <a:srgbClr val="002060"/>
                </a:solidFill>
                <a:latin typeface="Arial"/>
                <a:ea typeface="ヒラギノ角ゴ Pro W3"/>
                <a:cs typeface="Arial"/>
              </a:rPr>
              <a:t>Ausgefülltes Test- und Überprüfungsformular (unterschrieben von DG, D/MD GLT-</a:t>
            </a:r>
            <a:r>
              <a:rPr lang="de-DE" sz="1800" dirty="0" err="1">
                <a:solidFill>
                  <a:srgbClr val="002060"/>
                </a:solidFill>
                <a:latin typeface="Arial"/>
                <a:ea typeface="ヒラギノ角ゴ Pro W3"/>
                <a:cs typeface="Arial"/>
              </a:rPr>
              <a:t>Coordinator</a:t>
            </a:r>
            <a:r>
              <a:rPr lang="de-DE" sz="1800" dirty="0">
                <a:solidFill>
                  <a:srgbClr val="002060"/>
                </a:solidFill>
                <a:latin typeface="Arial"/>
                <a:ea typeface="ヒラギノ角ゴ Pro W3"/>
                <a:cs typeface="Arial"/>
              </a:rPr>
              <a:t>)</a:t>
            </a:r>
          </a:p>
          <a:p>
            <a:pPr marR="195580">
              <a:spcBef>
                <a:spcPts val="0"/>
              </a:spcBef>
              <a:spcAft>
                <a:spcPts val="1200"/>
              </a:spcAft>
              <a:tabLst>
                <a:tab pos="144780" algn="l"/>
              </a:tabLst>
              <a:defRPr/>
            </a:pPr>
            <a:r>
              <a:rPr lang="de-DE" sz="1800" dirty="0">
                <a:solidFill>
                  <a:srgbClr val="002060"/>
                </a:solidFill>
                <a:latin typeface="Arial"/>
                <a:ea typeface="ヒラギノ角ゴ Pro W3"/>
                <a:cs typeface="Arial"/>
              </a:rPr>
              <a:t>Senden Sie das Überprüfungsformular an die Abteilung für Distrikt- und Clubverwaltung:</a:t>
            </a:r>
          </a:p>
          <a:p>
            <a:pPr marR="195580">
              <a:spcBef>
                <a:spcPts val="0"/>
              </a:spcBef>
              <a:spcAft>
                <a:spcPts val="1200"/>
              </a:spcAft>
              <a:tabLst>
                <a:tab pos="144780" algn="l"/>
              </a:tabLst>
              <a:defRPr/>
            </a:pPr>
            <a:r>
              <a:rPr lang="de-DE" sz="1800" dirty="0">
                <a:solidFill>
                  <a:srgbClr val="002060"/>
                </a:solidFill>
                <a:latin typeface="Arial"/>
                <a:ea typeface="ヒラギノ角ゴ Pro W3"/>
                <a:cs typeface="Arial"/>
                <a:hlinkClick r:id="rId3">
                  <a:extLst>
                    <a:ext uri="{A12FA001-AC4F-418D-AE19-62706E023703}">
                      <ahyp:hlinkClr xmlns:ahyp="http://schemas.microsoft.com/office/drawing/2018/hyperlinkcolor" val="tx"/>
                    </a:ext>
                  </a:extLst>
                </a:hlinkClick>
              </a:rPr>
              <a:t>certifiedguidinglions@lionclubs.org</a:t>
            </a:r>
            <a:r>
              <a:rPr lang="de-DE" sz="1800" dirty="0">
                <a:solidFill>
                  <a:srgbClr val="002060"/>
                </a:solidFill>
                <a:latin typeface="Arial"/>
                <a:ea typeface="ヒラギノ角ゴ Pro W3"/>
                <a:cs typeface="Arial"/>
              </a:rPr>
              <a:t> </a:t>
            </a:r>
          </a:p>
        </p:txBody>
      </p:sp>
      <p:sp>
        <p:nvSpPr>
          <p:cNvPr id="21" name="Yellow Bar">
            <a:extLst>
              <a:ext uri="{FF2B5EF4-FFF2-40B4-BE49-F238E27FC236}">
                <a16:creationId xmlns:a16="http://schemas.microsoft.com/office/drawing/2014/main" id="{D07A8B0A-D3D8-9D4E-A499-3A2D7DBFA208}"/>
              </a:ext>
            </a:extLst>
          </p:cNvPr>
          <p:cNvSpPr/>
          <p:nvPr/>
        </p:nvSpPr>
        <p:spPr>
          <a:xfrm>
            <a:off x="1024315" y="22804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605178" y="1515404"/>
            <a:ext cx="5087529" cy="68129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sz="3200" dirty="0">
                <a:solidFill>
                  <a:srgbClr val="00338D"/>
                </a:solidFill>
                <a:latin typeface="Arial"/>
                <a:cs typeface="Arial"/>
              </a:rPr>
              <a:t>Zertifizierungsverfahren</a:t>
            </a: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5" name="Picture 4">
            <a:extLst>
              <a:ext uri="{FF2B5EF4-FFF2-40B4-BE49-F238E27FC236}">
                <a16:creationId xmlns:a16="http://schemas.microsoft.com/office/drawing/2014/main" id="{A43EF508-5513-4808-B2C2-BDE41E023FFB}"/>
              </a:ext>
            </a:extLst>
          </p:cNvPr>
          <p:cNvPicPr>
            <a:picLocks noChangeAspect="1"/>
          </p:cNvPicPr>
          <p:nvPr/>
        </p:nvPicPr>
        <p:blipFill>
          <a:blip r:embed="rId5"/>
          <a:stretch>
            <a:fillRect/>
          </a:stretch>
        </p:blipFill>
        <p:spPr>
          <a:xfrm>
            <a:off x="6222749" y="1856049"/>
            <a:ext cx="5409107" cy="4219198"/>
          </a:xfrm>
          <a:prstGeom prst="rect">
            <a:avLst/>
          </a:prstGeom>
          <a:effectLst>
            <a:outerShdw blurRad="63500" sx="102000" sy="102000" algn="ctr" rotWithShape="0">
              <a:prstClr val="black">
                <a:alpha val="40000"/>
              </a:prstClr>
            </a:outerShdw>
          </a:effectLst>
          <a:scene3d>
            <a:camera prst="orthographicFront"/>
            <a:lightRig rig="threePt" dir="t"/>
          </a:scene3d>
          <a:sp3d extrusionH="76200" contourW="76200">
            <a:bevelT/>
            <a:bevelB/>
          </a:sp3d>
        </p:spPr>
      </p:pic>
    </p:spTree>
    <p:extLst>
      <p:ext uri="{BB962C8B-B14F-4D97-AF65-F5344CB8AC3E}">
        <p14:creationId xmlns:p14="http://schemas.microsoft.com/office/powerpoint/2010/main" val="67468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Abschnitt 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Kompetenzen des Guiding Lion</a:t>
            </a:r>
          </a:p>
          <a:p>
            <a:r>
              <a:rPr lang="de-DE" sz="2400" b="0" i="1">
                <a:latin typeface="Arial" charset="0"/>
                <a:ea typeface="Arial" charset="0"/>
                <a:cs typeface="Arial" charset="0"/>
              </a:rPr>
              <a:t>Kompetenzbildung ist der Schlüssel zum Erfolg!</a:t>
            </a:r>
          </a:p>
        </p:txBody>
      </p:sp>
    </p:spTree>
    <p:extLst>
      <p:ext uri="{BB962C8B-B14F-4D97-AF65-F5344CB8AC3E}">
        <p14:creationId xmlns:p14="http://schemas.microsoft.com/office/powerpoint/2010/main" val="338835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19C9B031-D5DB-0335-9BC3-0D7BFCEE92F5}"/>
              </a:ext>
            </a:extLst>
          </p:cNvPr>
          <p:cNvSpPr/>
          <p:nvPr/>
        </p:nvSpPr>
        <p:spPr>
          <a:xfrm>
            <a:off x="4724399" y="1611113"/>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96D89494-2A5F-D934-9353-ABC1FA128183}"/>
              </a:ext>
            </a:extLst>
          </p:cNvPr>
          <p:cNvSpPr txBox="1">
            <a:spLocks/>
          </p:cNvSpPr>
          <p:nvPr/>
        </p:nvSpPr>
        <p:spPr>
          <a:xfrm>
            <a:off x="1008434" y="969427"/>
            <a:ext cx="10175131"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600">
                <a:solidFill>
                  <a:schemeClr val="bg1"/>
                </a:solidFill>
                <a:latin typeface="Arial" panose="020B0604020202020204" pitchFamily="34" charset="0"/>
                <a:cs typeface="Arial" panose="020B0604020202020204" pitchFamily="34" charset="0"/>
              </a:rPr>
              <a:t>Abschnitt I: Kompetenzen des Guiding Lion</a:t>
            </a:r>
          </a:p>
        </p:txBody>
      </p:sp>
      <p:graphicFrame>
        <p:nvGraphicFramePr>
          <p:cNvPr id="9" name="Diagram 8">
            <a:extLst>
              <a:ext uri="{FF2B5EF4-FFF2-40B4-BE49-F238E27FC236}">
                <a16:creationId xmlns:a16="http://schemas.microsoft.com/office/drawing/2014/main" id="{ABA2E53B-6041-944D-9336-10EB00C598CE}"/>
              </a:ext>
            </a:extLst>
          </p:cNvPr>
          <p:cNvGraphicFramePr>
            <a:graphicFrameLocks noChangeAspect="1"/>
          </p:cNvGraphicFramePr>
          <p:nvPr>
            <p:extLst>
              <p:ext uri="{D42A27DB-BD31-4B8C-83A1-F6EECF244321}">
                <p14:modId xmlns:p14="http://schemas.microsoft.com/office/powerpoint/2010/main" val="2536008818"/>
              </p:ext>
            </p:extLst>
          </p:nvPr>
        </p:nvGraphicFramePr>
        <p:xfrm>
          <a:off x="3256428" y="1840586"/>
          <a:ext cx="5800165" cy="4738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EBB8243C-683A-F139-12B5-8EAFDADDD6BB}"/>
              </a:ext>
            </a:extLst>
          </p:cNvPr>
          <p:cNvGraphicFramePr>
            <a:graphicFrameLocks noChangeAspect="1"/>
          </p:cNvGraphicFramePr>
          <p:nvPr>
            <p:extLst>
              <p:ext uri="{D42A27DB-BD31-4B8C-83A1-F6EECF244321}">
                <p14:modId xmlns:p14="http://schemas.microsoft.com/office/powerpoint/2010/main" val="2959914533"/>
              </p:ext>
            </p:extLst>
          </p:nvPr>
        </p:nvGraphicFramePr>
        <p:xfrm>
          <a:off x="4146175" y="2522770"/>
          <a:ext cx="4020670" cy="32457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TextBox 10">
            <a:extLst>
              <a:ext uri="{FF2B5EF4-FFF2-40B4-BE49-F238E27FC236}">
                <a16:creationId xmlns:a16="http://schemas.microsoft.com/office/drawing/2014/main" id="{437C8555-1796-AB24-075B-C87FACAD2640}"/>
              </a:ext>
            </a:extLst>
          </p:cNvPr>
          <p:cNvSpPr txBox="1"/>
          <p:nvPr/>
        </p:nvSpPr>
        <p:spPr>
          <a:xfrm>
            <a:off x="2405908" y="3917535"/>
            <a:ext cx="7921265" cy="584775"/>
          </a:xfrm>
          <a:prstGeom prst="rect">
            <a:avLst/>
          </a:prstGeom>
          <a:noFill/>
        </p:spPr>
        <p:txBody>
          <a:bodyPr wrap="square" rtlCol="0">
            <a:spAutoFit/>
          </a:bodyPr>
          <a:lstStyle/>
          <a:p>
            <a:pPr algn="ctr"/>
            <a:r>
              <a:rPr lang="de-DE" sz="1600" b="1" dirty="0">
                <a:solidFill>
                  <a:srgbClr val="EBB700"/>
                </a:solidFill>
                <a:latin typeface="Arial" panose="020B0604020202020204" pitchFamily="34" charset="0"/>
                <a:cs typeface="Arial" panose="020B0604020202020204" pitchFamily="34" charset="0"/>
              </a:rPr>
              <a:t>Die Weiterentwicklung Ihrer Fähigkeiten wird Ihnen im privaten und beruflichen Bereich zugutekommen</a:t>
            </a:r>
          </a:p>
        </p:txBody>
      </p:sp>
    </p:spTree>
    <p:extLst>
      <p:ext uri="{BB962C8B-B14F-4D97-AF65-F5344CB8AC3E}">
        <p14:creationId xmlns:p14="http://schemas.microsoft.com/office/powerpoint/2010/main" val="2643897945"/>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IONS_MAY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10573</TotalTime>
  <Words>2884</Words>
  <Application>Microsoft Office PowerPoint</Application>
  <PresentationFormat>Widescreen</PresentationFormat>
  <Paragraphs>736</Paragraphs>
  <Slides>66</Slides>
  <Notes>66</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66</vt:i4>
      </vt:variant>
    </vt:vector>
  </HeadingPairs>
  <TitlesOfParts>
    <vt:vector size="98" baseType="lpstr">
      <vt:lpstr>Arial</vt:lpstr>
      <vt:lpstr>Arial Hebrew Scholar</vt:lpstr>
      <vt:lpstr>Calibri</vt:lpstr>
      <vt:lpstr>Calibri Light</vt:lpstr>
      <vt:lpstr>Candara</vt:lpstr>
      <vt:lpstr>Helvetica</vt:lpstr>
      <vt:lpstr>Helvetica Neue</vt:lpstr>
      <vt:lpstr>HelveticaNeueLT Std</vt:lpstr>
      <vt:lpstr>HelveticaNeueLT Std Lt</vt:lpstr>
      <vt:lpstr>Open sans</vt:lpstr>
      <vt:lpstr>Open Sans Regular</vt:lpstr>
      <vt:lpstr>Segoe UI</vt:lpstr>
      <vt:lpstr>Segoe UI Light</vt:lpstr>
      <vt:lpstr>Segoe UI Semibold</vt:lpstr>
      <vt:lpstr>Times New Roman</vt:lpstr>
      <vt:lpstr>Wingdings</vt:lpstr>
      <vt:lpstr>ヒラギノ角ゴ Pro W3</vt:lpstr>
      <vt:lpstr>Blue Page Number</vt:lpstr>
      <vt:lpstr>White Page Number</vt:lpstr>
      <vt:lpstr>3_Blue Page Number</vt:lpstr>
      <vt:lpstr>5_Blue Page Number</vt:lpstr>
      <vt:lpstr>1_White Page Number</vt:lpstr>
      <vt:lpstr>Custom Design</vt:lpstr>
      <vt:lpstr>1_Custom Design</vt:lpstr>
      <vt:lpstr>4_Custom Design</vt:lpstr>
      <vt:lpstr>3_Custom Design</vt:lpstr>
      <vt:lpstr>LIONS_MAY2016_Template</vt:lpstr>
      <vt:lpstr>6_Blue Page Number</vt:lpstr>
      <vt:lpstr>No Page Number</vt:lpstr>
      <vt:lpstr>7_Blue Page Number</vt:lpstr>
      <vt:lpstr>2_White Page Number</vt:lpstr>
      <vt:lpstr>3_White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Laube, Ann</dc:creator>
  <cp:lastModifiedBy>Wielgus, Natalie</cp:lastModifiedBy>
  <cp:revision>339</cp:revision>
  <cp:lastPrinted>2019-10-10T13:20:09Z</cp:lastPrinted>
  <dcterms:created xsi:type="dcterms:W3CDTF">2018-03-09T20:25:47Z</dcterms:created>
  <dcterms:modified xsi:type="dcterms:W3CDTF">2023-11-20T21:14:12Z</dcterms:modified>
</cp:coreProperties>
</file>