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8" r:id="rId2"/>
    <p:sldMasterId id="2147483741" r:id="rId3"/>
    <p:sldMasterId id="2147483785" r:id="rId4"/>
    <p:sldMasterId id="2147483804" r:id="rId5"/>
    <p:sldMasterId id="2147483815" r:id="rId6"/>
    <p:sldMasterId id="2147483827" r:id="rId7"/>
    <p:sldMasterId id="2147483839" r:id="rId8"/>
    <p:sldMasterId id="2147483851" r:id="rId9"/>
    <p:sldMasterId id="2147483863" r:id="rId10"/>
    <p:sldMasterId id="2147483874" r:id="rId11"/>
    <p:sldMasterId id="2147483897" r:id="rId12"/>
    <p:sldMasterId id="2147483902" r:id="rId13"/>
    <p:sldMasterId id="2147483922" r:id="rId14"/>
    <p:sldMasterId id="2147484041" r:id="rId15"/>
  </p:sldMasterIdLst>
  <p:notesMasterIdLst>
    <p:notesMasterId r:id="rId82"/>
  </p:notesMasterIdLst>
  <p:handoutMasterIdLst>
    <p:handoutMasterId r:id="rId83"/>
  </p:handoutMasterIdLst>
  <p:sldIdLst>
    <p:sldId id="464" r:id="rId16"/>
    <p:sldId id="465" r:id="rId17"/>
    <p:sldId id="467" r:id="rId18"/>
    <p:sldId id="390" r:id="rId19"/>
    <p:sldId id="468" r:id="rId20"/>
    <p:sldId id="412" r:id="rId21"/>
    <p:sldId id="469" r:id="rId22"/>
    <p:sldId id="470" r:id="rId23"/>
    <p:sldId id="414" r:id="rId24"/>
    <p:sldId id="415" r:id="rId25"/>
    <p:sldId id="474" r:id="rId26"/>
    <p:sldId id="472" r:id="rId27"/>
    <p:sldId id="473" r:id="rId28"/>
    <p:sldId id="407" r:id="rId29"/>
    <p:sldId id="471" r:id="rId30"/>
    <p:sldId id="475" r:id="rId31"/>
    <p:sldId id="485" r:id="rId32"/>
    <p:sldId id="907" r:id="rId33"/>
    <p:sldId id="476" r:id="rId34"/>
    <p:sldId id="518" r:id="rId35"/>
    <p:sldId id="908" r:id="rId36"/>
    <p:sldId id="995" r:id="rId37"/>
    <p:sldId id="342" r:id="rId38"/>
    <p:sldId id="479" r:id="rId39"/>
    <p:sldId id="421" r:id="rId40"/>
    <p:sldId id="487" r:id="rId41"/>
    <p:sldId id="481" r:id="rId42"/>
    <p:sldId id="312" r:id="rId43"/>
    <p:sldId id="428" r:id="rId44"/>
    <p:sldId id="480" r:id="rId45"/>
    <p:sldId id="488" r:id="rId46"/>
    <p:sldId id="484" r:id="rId47"/>
    <p:sldId id="495" r:id="rId48"/>
    <p:sldId id="496" r:id="rId49"/>
    <p:sldId id="499" r:id="rId50"/>
    <p:sldId id="516" r:id="rId51"/>
    <p:sldId id="501" r:id="rId52"/>
    <p:sldId id="504" r:id="rId53"/>
    <p:sldId id="500" r:id="rId54"/>
    <p:sldId id="489" r:id="rId55"/>
    <p:sldId id="497" r:id="rId56"/>
    <p:sldId id="503" r:id="rId57"/>
    <p:sldId id="438" r:id="rId58"/>
    <p:sldId id="505" r:id="rId59"/>
    <p:sldId id="490" r:id="rId60"/>
    <p:sldId id="498" r:id="rId61"/>
    <p:sldId id="519" r:id="rId62"/>
    <p:sldId id="520" r:id="rId63"/>
    <p:sldId id="491" r:id="rId64"/>
    <p:sldId id="506" r:id="rId65"/>
    <p:sldId id="494" r:id="rId66"/>
    <p:sldId id="492" r:id="rId67"/>
    <p:sldId id="508" r:id="rId68"/>
    <p:sldId id="509" r:id="rId69"/>
    <p:sldId id="510" r:id="rId70"/>
    <p:sldId id="511" r:id="rId71"/>
    <p:sldId id="502" r:id="rId72"/>
    <p:sldId id="507" r:id="rId73"/>
    <p:sldId id="483" r:id="rId74"/>
    <p:sldId id="380" r:id="rId75"/>
    <p:sldId id="997" r:id="rId76"/>
    <p:sldId id="998" r:id="rId77"/>
    <p:sldId id="517" r:id="rId78"/>
    <p:sldId id="521" r:id="rId79"/>
    <p:sldId id="996" r:id="rId80"/>
    <p:sldId id="385" r:id="rId8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BA7"/>
    <a:srgbClr val="66FFFF"/>
    <a:srgbClr val="13B9B5"/>
    <a:srgbClr val="11BB9F"/>
    <a:srgbClr val="13B1B9"/>
    <a:srgbClr val="10A8BC"/>
    <a:srgbClr val="1DABAF"/>
    <a:srgbClr val="1DA8AF"/>
    <a:srgbClr val="1CB097"/>
    <a:srgbClr val="08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7" autoAdjust="0"/>
    <p:restoredTop sz="94936" autoAdjust="0"/>
  </p:normalViewPr>
  <p:slideViewPr>
    <p:cSldViewPr snapToGrid="0">
      <p:cViewPr>
        <p:scale>
          <a:sx n="100" d="100"/>
          <a:sy n="100" d="100"/>
        </p:scale>
        <p:origin x="4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16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commentAuthors" Target="commentAuthors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theme" Target="theme/theme1.xml"/><Relationship Id="rId61" Type="http://schemas.openxmlformats.org/officeDocument/2006/relationships/slide" Target="slides/slide46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pt-BR" sz="1200" b="0">
              <a:latin typeface="Calibri Light" panose="020F0302020204030204" pitchFamily="34" charset="0"/>
              <a:cs typeface="Calibri Light" panose="020F0302020204030204" pitchFamily="34" charset="0"/>
            </a:rPr>
            <a:t>Administrador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/>
        </a:p>
      </dgm:t>
    </dgm:pt>
    <dgm:pt modelId="{50F82A0C-ED8F-44A9-A7B0-89315E08489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pt-BR" sz="1200" b="0">
              <a:latin typeface="Calibri Light" panose="020F0302020204030204" pitchFamily="34" charset="0"/>
              <a:cs typeface="Calibri Light" panose="020F0302020204030204" pitchFamily="34" charset="0"/>
            </a:rPr>
            <a:t>Conselheiro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r"/>
          <a:r>
            <a:rPr lang="pt-BR" sz="1200" b="0" dirty="0">
              <a:latin typeface="Calibri Light" panose="020F0302020204030204" pitchFamily="34" charset="0"/>
              <a:cs typeface="Calibri Light" panose="020F0302020204030204" pitchFamily="34" charset="0"/>
            </a:rPr>
            <a:t>Elemento de ligação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pt-BR" sz="1200">
              <a:latin typeface="Calibri Light" panose="020F0302020204030204" pitchFamily="34" charset="0"/>
              <a:cs typeface="Calibri Light" panose="020F0302020204030204" pitchFamily="34" charset="0"/>
            </a:rPr>
            <a:t>Entusiasta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pt-BR" sz="1200">
              <a:latin typeface="Calibri Light" panose="020F0302020204030204" pitchFamily="34" charset="0"/>
              <a:cs typeface="Calibri Light" panose="020F0302020204030204" pitchFamily="34" charset="0"/>
            </a:rPr>
            <a:t>Orador experiente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l"/>
          <a:r>
            <a:rPr lang="pt-BR" sz="1200" dirty="0">
              <a:latin typeface="Calibri Light" panose="020F0302020204030204" pitchFamily="34" charset="0"/>
              <a:cs typeface="Calibri Light" panose="020F0302020204030204" pitchFamily="34" charset="0"/>
            </a:rPr>
            <a:t>Bom </a:t>
          </a:r>
          <a:br>
            <a:rPr lang="pt-BR" sz="1200" dirty="0">
              <a:latin typeface="Calibri Light" panose="020F0302020204030204" pitchFamily="34" charset="0"/>
              <a:cs typeface="Calibri Light" panose="020F0302020204030204" pitchFamily="34" charset="0"/>
            </a:rPr>
          </a:br>
          <a:r>
            <a:rPr lang="pt-BR" sz="1200" dirty="0">
              <a:latin typeface="Calibri Light" panose="020F0302020204030204" pitchFamily="34" charset="0"/>
              <a:cs typeface="Calibri Light" panose="020F0302020204030204" pitchFamily="34" charset="0"/>
            </a:rPr>
            <a:t>ouvinte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2E204A8A-ABDB-4EA6-8C75-4B3578FAC632}">
      <dgm:prSet phldrT="[Text]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pt-BR">
              <a:latin typeface="Calibri Light" panose="020F0302020204030204" pitchFamily="34" charset="0"/>
              <a:cs typeface="Calibri Light" panose="020F0302020204030204" pitchFamily="34" charset="0"/>
            </a:rPr>
            <a:t>Tecnológico</a:t>
          </a:r>
        </a:p>
      </dgm:t>
    </dgm:pt>
    <dgm:pt modelId="{FCC3AB42-727C-4797-AFA5-9B0C854CB159}" type="parTrans" cxnId="{2BD94893-EE06-40EF-BB82-EEAD87CE84BF}">
      <dgm:prSet/>
      <dgm:spPr/>
      <dgm:t>
        <a:bodyPr/>
        <a:lstStyle/>
        <a:p>
          <a:endParaRPr lang="en-US"/>
        </a:p>
      </dgm:t>
    </dgm:pt>
    <dgm:pt modelId="{7A1EAF4E-ED2B-4DE1-A2B0-73295B8EDCCC}" type="sibTrans" cxnId="{2BD94893-EE06-40EF-BB82-EEAD87CE84BF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7" custScaleX="107323" custScaleY="100000" custRadScaleRad="99037" custRadScaleInc="-181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7"/>
      <dgm:spPr/>
    </dgm:pt>
    <dgm:pt modelId="{431520AE-621C-4B5C-923F-2CBD5DB03151}" type="pres">
      <dgm:prSet presAssocID="{50F82A0C-ED8F-44A9-A7B0-89315E08489E}" presName="node" presStyleLbl="node1" presStyleIdx="1" presStyleCnt="7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7"/>
      <dgm:spPr/>
    </dgm:pt>
    <dgm:pt modelId="{BE6D6F3E-9919-48EF-9615-3760B7A8F66E}" type="pres">
      <dgm:prSet presAssocID="{02DF3932-6CF1-4B8E-A9BF-EA89486F903E}" presName="node" presStyleLbl="node1" presStyleIdx="2" presStyleCnt="7" custScaleX="90909" custScaleY="90909" custRadScaleRad="104765" custRadScaleInc="-3467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7"/>
      <dgm:spPr/>
    </dgm:pt>
    <dgm:pt modelId="{4893A52E-F9D1-4B5F-BC3C-BDAEE48174E6}" type="pres">
      <dgm:prSet presAssocID="{58CCA04C-C74A-4022-B52E-C2A1151DD35B}" presName="node" presStyleLbl="node1" presStyleIdx="3" presStyleCnt="7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7"/>
      <dgm:spPr/>
    </dgm:pt>
    <dgm:pt modelId="{7BCB6EB6-CC09-40C6-8E24-7E5D448CCA6F}" type="pres">
      <dgm:prSet presAssocID="{979F81AA-DDBF-44A6-9904-7BFB531159E1}" presName="node" presStyleLbl="node1" presStyleIdx="4" presStyleCnt="7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7"/>
      <dgm:spPr/>
    </dgm:pt>
    <dgm:pt modelId="{B5C30E7B-2012-4477-9B47-CAEFBD03A6F8}" type="pres">
      <dgm:prSet presAssocID="{B4F54436-2CE4-44F9-9E11-9797AD221C6D}" presName="node" presStyleLbl="node1" presStyleIdx="5" presStyleCnt="7" custScaleX="90909" custScaleY="90909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7"/>
      <dgm:spPr/>
    </dgm:pt>
    <dgm:pt modelId="{F1CECF3A-44E3-4E43-A692-86DA868B2528}" type="pres">
      <dgm:prSet presAssocID="{2E204A8A-ABDB-4EA6-8C75-4B3578FAC632}" presName="node" presStyleLbl="node1" presStyleIdx="6" presStyleCnt="7" custScaleX="100000" custScaleY="100000">
        <dgm:presLayoutVars>
          <dgm:bulletEnabled val="1"/>
        </dgm:presLayoutVars>
      </dgm:prSet>
      <dgm:spPr/>
    </dgm:pt>
    <dgm:pt modelId="{934D13A0-46D3-4638-B700-CA4C71932A6B}" type="pres">
      <dgm:prSet presAssocID="{2E204A8A-ABDB-4EA6-8C75-4B3578FAC632}" presName="spNode" presStyleCnt="0"/>
      <dgm:spPr/>
    </dgm:pt>
    <dgm:pt modelId="{CE93910E-755F-408E-A3CF-52B9026C306E}" type="pres">
      <dgm:prSet presAssocID="{7A1EAF4E-ED2B-4DE1-A2B0-73295B8EDCCC}" presName="sibTrans" presStyleLbl="sibTrans1D1" presStyleIdx="6" presStyleCnt="7"/>
      <dgm:spPr/>
    </dgm:pt>
  </dgm:ptLst>
  <dgm:cxnLst>
    <dgm:cxn modelId="{7F5C960A-CE05-46E3-8FAA-848596F98401}" type="presOf" srcId="{55ACC210-0FEC-4CE5-9D51-37F2741064E2}" destId="{481D39C9-34C4-48D2-B33B-8B9855B6F190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7CE2941F-465D-43F0-ACB2-C995BB53A9F9}" type="presOf" srcId="{B4F54436-2CE4-44F9-9E11-9797AD221C6D}" destId="{B5C30E7B-2012-4477-9B47-CAEFBD03A6F8}" srcOrd="0" destOrd="0" presId="urn:microsoft.com/office/officeart/2005/8/layout/cycle6"/>
    <dgm:cxn modelId="{14864C2F-EC44-43E0-BEE4-47BC68B0C1AB}" type="presOf" srcId="{02DF3932-6CF1-4B8E-A9BF-EA89486F903E}" destId="{BE6D6F3E-9919-48EF-9615-3760B7A8F66E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C1EC3C40-A6CA-4B99-BEBC-FE7207C7243C}" type="presOf" srcId="{3AB559C1-D1A4-43FA-9DD1-0F665A1741DB}" destId="{399A343C-DA5B-4B57-9079-7FEB57BC26EE}" srcOrd="0" destOrd="0" presId="urn:microsoft.com/office/officeart/2005/8/layout/cycle6"/>
    <dgm:cxn modelId="{10E6A449-DD75-4FBB-9094-6296A9FA564F}" type="presOf" srcId="{1063451E-2BB8-4B49-8BDE-106477CF78FF}" destId="{4C09CBC2-0DF6-4CA2-8834-FDC42239A676}" srcOrd="0" destOrd="0" presId="urn:microsoft.com/office/officeart/2005/8/layout/cycle6"/>
    <dgm:cxn modelId="{DF707858-7491-41E6-8064-C5FC2A9BB969}" type="presOf" srcId="{58CCA04C-C74A-4022-B52E-C2A1151DD35B}" destId="{4893A52E-F9D1-4B5F-BC3C-BDAEE48174E6}" srcOrd="0" destOrd="0" presId="urn:microsoft.com/office/officeart/2005/8/layout/cycle6"/>
    <dgm:cxn modelId="{7D55DE8E-70C9-4D91-9BD3-FE97A7B102F3}" type="presOf" srcId="{34226B5C-91EC-45CF-B011-B2340C7491C4}" destId="{2FCAE97D-2E7D-4EEA-9F53-050E29B433BB}" srcOrd="0" destOrd="0" presId="urn:microsoft.com/office/officeart/2005/8/layout/cycle6"/>
    <dgm:cxn modelId="{2BD94893-EE06-40EF-BB82-EEAD87CE84BF}" srcId="{54868E5A-9077-416F-B000-12B10E9B073A}" destId="{2E204A8A-ABDB-4EA6-8C75-4B3578FAC632}" srcOrd="6" destOrd="0" parTransId="{FCC3AB42-727C-4797-AFA5-9B0C854CB159}" sibTransId="{7A1EAF4E-ED2B-4DE1-A2B0-73295B8EDCCC}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B11D695-E834-4480-BAE4-2A26D2B0EF6A}" type="presOf" srcId="{F89ADAA0-3C2B-452A-A2ED-5EB487A82E30}" destId="{1DB399C2-C44F-43FE-AC84-368A62640879}" srcOrd="0" destOrd="0" presId="urn:microsoft.com/office/officeart/2005/8/layout/cycle6"/>
    <dgm:cxn modelId="{69ACEA99-7556-4091-92C5-89678B0B5798}" type="presOf" srcId="{7A1EAF4E-ED2B-4DE1-A2B0-73295B8EDCCC}" destId="{CE93910E-755F-408E-A3CF-52B9026C306E}" srcOrd="0" destOrd="0" presId="urn:microsoft.com/office/officeart/2005/8/layout/cycle6"/>
    <dgm:cxn modelId="{245B22A9-4DEB-4FEB-8187-0B550C614B62}" type="presOf" srcId="{2E204A8A-ABDB-4EA6-8C75-4B3578FAC632}" destId="{F1CECF3A-44E3-4E43-A692-86DA868B2528}" srcOrd="0" destOrd="0" presId="urn:microsoft.com/office/officeart/2005/8/layout/cycle6"/>
    <dgm:cxn modelId="{675250AA-4BAC-4F57-A585-C2ADC0725797}" type="presOf" srcId="{979F81AA-DDBF-44A6-9904-7BFB531159E1}" destId="{7BCB6EB6-CC09-40C6-8E24-7E5D448CCA6F}" srcOrd="0" destOrd="0" presId="urn:microsoft.com/office/officeart/2005/8/layout/cycle6"/>
    <dgm:cxn modelId="{8817F2B7-AE3E-4CDA-A160-72A937FFDC36}" type="presOf" srcId="{50F82A0C-ED8F-44A9-A7B0-89315E08489E}" destId="{431520AE-621C-4B5C-923F-2CBD5DB03151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32B76DC7-BAD0-47E5-B8EA-CC05D69CEB05}" type="presOf" srcId="{D7AFFC8C-2B81-48EF-B277-E1E42FDE4115}" destId="{AD3F2E67-02D8-4531-B6F2-08EC5CEDCBA5}" srcOrd="0" destOrd="0" presId="urn:microsoft.com/office/officeart/2005/8/layout/cycle6"/>
    <dgm:cxn modelId="{955BBBCE-F055-414D-B3D1-A572AA6F8064}" type="presOf" srcId="{54868E5A-9077-416F-B000-12B10E9B073A}" destId="{84109E80-8CA9-45AE-A682-D57FFE1C0CA1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02907BF6-43B2-4A6C-9351-3F3DFF42F201}" type="presOf" srcId="{4703DE9F-318D-49C3-BC65-6EA7299A7FAB}" destId="{3A61EB1C-935F-4D92-B54E-198B71473C0B}" srcOrd="0" destOrd="0" presId="urn:microsoft.com/office/officeart/2005/8/layout/cycle6"/>
    <dgm:cxn modelId="{0AD5EB09-B70F-4FFD-8591-27BAFD45EDA0}" type="presParOf" srcId="{84109E80-8CA9-45AE-A682-D57FFE1C0CA1}" destId="{1DB399C2-C44F-43FE-AC84-368A62640879}" srcOrd="0" destOrd="0" presId="urn:microsoft.com/office/officeart/2005/8/layout/cycle6"/>
    <dgm:cxn modelId="{AE205361-B67D-4C16-90A2-F064A18693EF}" type="presParOf" srcId="{84109E80-8CA9-45AE-A682-D57FFE1C0CA1}" destId="{86D44CA1-2F25-4670-A8CE-5C69F9BA1B92}" srcOrd="1" destOrd="0" presId="urn:microsoft.com/office/officeart/2005/8/layout/cycle6"/>
    <dgm:cxn modelId="{19F6A787-3BE6-4C4E-85AD-FD65FC707448}" type="presParOf" srcId="{84109E80-8CA9-45AE-A682-D57FFE1C0CA1}" destId="{2FCAE97D-2E7D-4EEA-9F53-050E29B433BB}" srcOrd="2" destOrd="0" presId="urn:microsoft.com/office/officeart/2005/8/layout/cycle6"/>
    <dgm:cxn modelId="{E77515D1-094D-49B7-9189-C705A65108C5}" type="presParOf" srcId="{84109E80-8CA9-45AE-A682-D57FFE1C0CA1}" destId="{431520AE-621C-4B5C-923F-2CBD5DB03151}" srcOrd="3" destOrd="0" presId="urn:microsoft.com/office/officeart/2005/8/layout/cycle6"/>
    <dgm:cxn modelId="{4ED69D36-339A-48D6-8BAF-5B97F2DC2B6D}" type="presParOf" srcId="{84109E80-8CA9-45AE-A682-D57FFE1C0CA1}" destId="{3717958B-1802-4FD8-AA5A-B08DCF1EEE5C}" srcOrd="4" destOrd="0" presId="urn:microsoft.com/office/officeart/2005/8/layout/cycle6"/>
    <dgm:cxn modelId="{EBE41BA5-B370-49A1-BB63-83A657F0BBEE}" type="presParOf" srcId="{84109E80-8CA9-45AE-A682-D57FFE1C0CA1}" destId="{399A343C-DA5B-4B57-9079-7FEB57BC26EE}" srcOrd="5" destOrd="0" presId="urn:microsoft.com/office/officeart/2005/8/layout/cycle6"/>
    <dgm:cxn modelId="{611E5CEC-69F6-4BF9-B3C2-165D12980E07}" type="presParOf" srcId="{84109E80-8CA9-45AE-A682-D57FFE1C0CA1}" destId="{BE6D6F3E-9919-48EF-9615-3760B7A8F66E}" srcOrd="6" destOrd="0" presId="urn:microsoft.com/office/officeart/2005/8/layout/cycle6"/>
    <dgm:cxn modelId="{9382DD08-9590-44AD-A40E-510DC65D306E}" type="presParOf" srcId="{84109E80-8CA9-45AE-A682-D57FFE1C0CA1}" destId="{2786E5BE-6865-41AD-9DD2-5E9BE4B779A7}" srcOrd="7" destOrd="0" presId="urn:microsoft.com/office/officeart/2005/8/layout/cycle6"/>
    <dgm:cxn modelId="{28DAD6C8-D3FD-4058-B425-1686AA67407A}" type="presParOf" srcId="{84109E80-8CA9-45AE-A682-D57FFE1C0CA1}" destId="{AD3F2E67-02D8-4531-B6F2-08EC5CEDCBA5}" srcOrd="8" destOrd="0" presId="urn:microsoft.com/office/officeart/2005/8/layout/cycle6"/>
    <dgm:cxn modelId="{2EF88FFE-B62D-4FA1-85A4-0A4334CDA57F}" type="presParOf" srcId="{84109E80-8CA9-45AE-A682-D57FFE1C0CA1}" destId="{4893A52E-F9D1-4B5F-BC3C-BDAEE48174E6}" srcOrd="9" destOrd="0" presId="urn:microsoft.com/office/officeart/2005/8/layout/cycle6"/>
    <dgm:cxn modelId="{8FD72D67-A7F8-45EC-8A91-F21D43B45C42}" type="presParOf" srcId="{84109E80-8CA9-45AE-A682-D57FFE1C0CA1}" destId="{4D144993-E12B-4735-B6FD-6EC75B2738A8}" srcOrd="10" destOrd="0" presId="urn:microsoft.com/office/officeart/2005/8/layout/cycle6"/>
    <dgm:cxn modelId="{4A586523-F5C9-47A1-8060-CB4CED201731}" type="presParOf" srcId="{84109E80-8CA9-45AE-A682-D57FFE1C0CA1}" destId="{481D39C9-34C4-48D2-B33B-8B9855B6F190}" srcOrd="11" destOrd="0" presId="urn:microsoft.com/office/officeart/2005/8/layout/cycle6"/>
    <dgm:cxn modelId="{80F5E84A-1BCC-460C-AD7B-1AD59FF8395E}" type="presParOf" srcId="{84109E80-8CA9-45AE-A682-D57FFE1C0CA1}" destId="{7BCB6EB6-CC09-40C6-8E24-7E5D448CCA6F}" srcOrd="12" destOrd="0" presId="urn:microsoft.com/office/officeart/2005/8/layout/cycle6"/>
    <dgm:cxn modelId="{C3B63F13-0F5C-42F9-A2D6-3D4E8707F973}" type="presParOf" srcId="{84109E80-8CA9-45AE-A682-D57FFE1C0CA1}" destId="{35172343-BF4A-4849-8762-15CF2FC442CD}" srcOrd="13" destOrd="0" presId="urn:microsoft.com/office/officeart/2005/8/layout/cycle6"/>
    <dgm:cxn modelId="{BCCAC3CA-3D30-474C-98A5-14264B6DC4B9}" type="presParOf" srcId="{84109E80-8CA9-45AE-A682-D57FFE1C0CA1}" destId="{4C09CBC2-0DF6-4CA2-8834-FDC42239A676}" srcOrd="14" destOrd="0" presId="urn:microsoft.com/office/officeart/2005/8/layout/cycle6"/>
    <dgm:cxn modelId="{E719B6C9-BE6B-47E1-A166-1636C76507A8}" type="presParOf" srcId="{84109E80-8CA9-45AE-A682-D57FFE1C0CA1}" destId="{B5C30E7B-2012-4477-9B47-CAEFBD03A6F8}" srcOrd="15" destOrd="0" presId="urn:microsoft.com/office/officeart/2005/8/layout/cycle6"/>
    <dgm:cxn modelId="{0858AB4A-5B90-41D1-A10A-1345E6137A0B}" type="presParOf" srcId="{84109E80-8CA9-45AE-A682-D57FFE1C0CA1}" destId="{4374FEFE-1D03-4396-B457-097BC541C7C2}" srcOrd="16" destOrd="0" presId="urn:microsoft.com/office/officeart/2005/8/layout/cycle6"/>
    <dgm:cxn modelId="{2DEB2A6C-2500-4A7E-B708-BDD9227C4743}" type="presParOf" srcId="{84109E80-8CA9-45AE-A682-D57FFE1C0CA1}" destId="{3A61EB1C-935F-4D92-B54E-198B71473C0B}" srcOrd="17" destOrd="0" presId="urn:microsoft.com/office/officeart/2005/8/layout/cycle6"/>
    <dgm:cxn modelId="{8CAE5301-A77E-4E86-BAD8-474089EAAC24}" type="presParOf" srcId="{84109E80-8CA9-45AE-A682-D57FFE1C0CA1}" destId="{F1CECF3A-44E3-4E43-A692-86DA868B2528}" srcOrd="18" destOrd="0" presId="urn:microsoft.com/office/officeart/2005/8/layout/cycle6"/>
    <dgm:cxn modelId="{9A405191-C6F8-4D87-ABD8-C3DE5FEF2ECA}" type="presParOf" srcId="{84109E80-8CA9-45AE-A682-D57FFE1C0CA1}" destId="{934D13A0-46D3-4638-B700-CA4C71932A6B}" srcOrd="19" destOrd="0" presId="urn:microsoft.com/office/officeart/2005/8/layout/cycle6"/>
    <dgm:cxn modelId="{2006560F-C9F8-4B87-BEFE-BEF6935F82CE}" type="presParOf" srcId="{84109E80-8CA9-45AE-A682-D57FFE1C0CA1}" destId="{CE93910E-755F-408E-A3CF-52B9026C306E}" srcOrd="20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>
        <a:ln>
          <a:solidFill>
            <a:srgbClr val="EBB700"/>
          </a:solidFill>
        </a:ln>
      </dgm:spPr>
      <dgm:t>
        <a:bodyPr/>
        <a:lstStyle/>
        <a:p>
          <a:r>
            <a:rPr lang="pt-BR" sz="1200" b="0">
              <a:latin typeface="Calibri Light" panose="020F0302020204030204" pitchFamily="34" charset="0"/>
              <a:cs typeface="Calibri Light" panose="020F0302020204030204" pitchFamily="34" charset="0"/>
            </a:rPr>
            <a:t>Motivador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/>
        </a:p>
      </dgm:t>
    </dgm:pt>
    <dgm:pt modelId="{50F82A0C-ED8F-44A9-A7B0-89315E08489E}">
      <dgm:prSet phldrT="[Text]" custT="1"/>
      <dgm:spPr>
        <a:ln>
          <a:solidFill>
            <a:srgbClr val="EBB700"/>
          </a:solidFill>
        </a:ln>
      </dgm:spPr>
      <dgm:t>
        <a:bodyPr/>
        <a:lstStyle/>
        <a:p>
          <a:r>
            <a:rPr lang="pt-BR" sz="1200" b="0">
              <a:latin typeface="Calibri Light" panose="020F0302020204030204" pitchFamily="34" charset="0"/>
              <a:cs typeface="Calibri Light" panose="020F0302020204030204" pitchFamily="34" charset="0"/>
            </a:rPr>
            <a:t>Treinador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>
        <a:ln>
          <a:solidFill>
            <a:srgbClr val="EBB700"/>
          </a:solidFill>
        </a:ln>
      </dgm:spPr>
      <dgm:t>
        <a:bodyPr/>
        <a:lstStyle/>
        <a:p>
          <a:r>
            <a:rPr lang="pt-BR" sz="1200" b="0">
              <a:latin typeface="Calibri Light" panose="020F0302020204030204" pitchFamily="34" charset="0"/>
              <a:cs typeface="Calibri Light" panose="020F0302020204030204" pitchFamily="34" charset="0"/>
            </a:rPr>
            <a:t>Comunicador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>
        <a:ln>
          <a:solidFill>
            <a:srgbClr val="EBB700"/>
          </a:solidFill>
        </a:ln>
      </dgm:spPr>
      <dgm:t>
        <a:bodyPr/>
        <a:lstStyle/>
        <a:p>
          <a:r>
            <a:rPr lang="pt-BR" sz="1200" b="0">
              <a:latin typeface="Calibri Light" panose="020F0302020204030204" pitchFamily="34" charset="0"/>
              <a:cs typeface="Calibri Light" panose="020F0302020204030204" pitchFamily="34" charset="0"/>
            </a:rPr>
            <a:t>Observador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>
        <a:ln>
          <a:solidFill>
            <a:srgbClr val="EBB700"/>
          </a:solidFill>
        </a:ln>
      </dgm:spPr>
      <dgm:t>
        <a:bodyPr/>
        <a:lstStyle/>
        <a:p>
          <a:r>
            <a:rPr lang="pt-BR" sz="1200" b="0" dirty="0">
              <a:latin typeface="Calibri Light" panose="020F0302020204030204" pitchFamily="34" charset="0"/>
              <a:cs typeface="Calibri Light" panose="020F0302020204030204" pitchFamily="34" charset="0"/>
            </a:rPr>
            <a:t>Planejador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>
        <a:ln>
          <a:solidFill>
            <a:srgbClr val="EBB700"/>
          </a:solidFill>
        </a:ln>
      </dgm:spPr>
      <dgm:t>
        <a:bodyPr/>
        <a:lstStyle/>
        <a:p>
          <a:pPr algn="ctr"/>
          <a:r>
            <a:rPr lang="pt-BR" sz="1200" b="0">
              <a:latin typeface="Calibri Light" panose="020F0302020204030204" pitchFamily="34" charset="0"/>
              <a:cs typeface="Calibri Light" panose="020F0302020204030204" pitchFamily="34" charset="0"/>
            </a:rPr>
            <a:t>Formador de equipes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6" custScaleX="119817" custScaleY="133100" custRadScaleRad="100174" custRadScaleInc="-168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6"/>
      <dgm:spPr/>
    </dgm:pt>
    <dgm:pt modelId="{431520AE-621C-4B5C-923F-2CBD5DB03151}" type="pres">
      <dgm:prSet presAssocID="{50F82A0C-ED8F-44A9-A7B0-89315E08489E}" presName="node" presStyleLbl="node1" presStyleIdx="1" presStyleCnt="6" custScaleX="135177" custScaleY="121000" custRadScaleRad="89198" custRadScaleInc="9895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6"/>
      <dgm:spPr/>
    </dgm:pt>
    <dgm:pt modelId="{BE6D6F3E-9919-48EF-9615-3760B7A8F66E}" type="pres">
      <dgm:prSet presAssocID="{02DF3932-6CF1-4B8E-A9BF-EA89486F903E}" presName="node" presStyleLbl="node1" presStyleIdx="2" presStyleCnt="6" custScaleX="145792" custScaleY="106262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6"/>
      <dgm:spPr/>
    </dgm:pt>
    <dgm:pt modelId="{4893A52E-F9D1-4B5F-BC3C-BDAEE48174E6}" type="pres">
      <dgm:prSet presAssocID="{58CCA04C-C74A-4022-B52E-C2A1151DD35B}" presName="node" presStyleLbl="node1" presStyleIdx="3" presStyleCnt="6" custScaleX="135177" custScaleY="121000" custRadScaleRad="120011" custRadScaleInc="-4136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6"/>
      <dgm:spPr/>
    </dgm:pt>
    <dgm:pt modelId="{7BCB6EB6-CC09-40C6-8E24-7E5D448CCA6F}" type="pres">
      <dgm:prSet presAssocID="{979F81AA-DDBF-44A6-9904-7BFB531159E1}" presName="node" presStyleLbl="node1" presStyleIdx="4" presStyleCnt="6" custScaleX="130067" custScaleY="106262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6"/>
      <dgm:spPr/>
    </dgm:pt>
    <dgm:pt modelId="{B5C30E7B-2012-4477-9B47-CAEFBD03A6F8}" type="pres">
      <dgm:prSet presAssocID="{B4F54436-2CE4-44F9-9E11-9797AD221C6D}" presName="node" presStyleLbl="node1" presStyleIdx="5" presStyleCnt="6" custScaleX="135177" custScaleY="121000" custRadScaleRad="94753" custRadScaleInc="-18761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6"/>
      <dgm:spPr/>
    </dgm:pt>
  </dgm:ptLst>
  <dgm:cxnLst>
    <dgm:cxn modelId="{FFE3A60F-D201-4039-B7B6-9B640D859FB7}" type="presOf" srcId="{B4F54436-2CE4-44F9-9E11-9797AD221C6D}" destId="{B5C30E7B-2012-4477-9B47-CAEFBD03A6F8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3BA55025-F427-4991-8884-E35957548C0E}" type="presOf" srcId="{4703DE9F-318D-49C3-BC65-6EA7299A7FAB}" destId="{3A61EB1C-935F-4D92-B54E-198B71473C0B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A561E93E-A5A7-4B64-B14C-9CAE6DCB2635}" type="presOf" srcId="{54868E5A-9077-416F-B000-12B10E9B073A}" destId="{84109E80-8CA9-45AE-A682-D57FFE1C0CA1}" srcOrd="0" destOrd="0" presId="urn:microsoft.com/office/officeart/2005/8/layout/cycle6"/>
    <dgm:cxn modelId="{7FD4A26D-0459-480D-B4C4-D9780CE106CC}" type="presOf" srcId="{1063451E-2BB8-4B49-8BDE-106477CF78FF}" destId="{4C09CBC2-0DF6-4CA2-8834-FDC42239A676}" srcOrd="0" destOrd="0" presId="urn:microsoft.com/office/officeart/2005/8/layout/cycle6"/>
    <dgm:cxn modelId="{EF168854-283D-4883-9B5C-82D19F5837A1}" type="presOf" srcId="{3AB559C1-D1A4-43FA-9DD1-0F665A1741DB}" destId="{399A343C-DA5B-4B57-9079-7FEB57BC26EE}" srcOrd="0" destOrd="0" presId="urn:microsoft.com/office/officeart/2005/8/layout/cycle6"/>
    <dgm:cxn modelId="{006F2A55-12CD-4649-82D9-7FD5852E66D3}" type="presOf" srcId="{02DF3932-6CF1-4B8E-A9BF-EA89486F903E}" destId="{BE6D6F3E-9919-48EF-9615-3760B7A8F66E}" srcOrd="0" destOrd="0" presId="urn:microsoft.com/office/officeart/2005/8/layout/cycle6"/>
    <dgm:cxn modelId="{7AED4888-0DB1-43A0-A0D2-F5D73E0DC488}" type="presOf" srcId="{F89ADAA0-3C2B-452A-A2ED-5EB487A82E30}" destId="{1DB399C2-C44F-43FE-AC84-368A62640879}" srcOrd="0" destOrd="0" presId="urn:microsoft.com/office/officeart/2005/8/layout/cycle6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AEE1AB2-8608-46F9-9BD6-B3FD524371E7}" type="presOf" srcId="{58CCA04C-C74A-4022-B52E-C2A1151DD35B}" destId="{4893A52E-F9D1-4B5F-BC3C-BDAEE48174E6}" srcOrd="0" destOrd="0" presId="urn:microsoft.com/office/officeart/2005/8/layout/cycle6"/>
    <dgm:cxn modelId="{6C6F34B4-AF23-4594-B930-80A18D9BD7CF}" type="presOf" srcId="{979F81AA-DDBF-44A6-9904-7BFB531159E1}" destId="{7BCB6EB6-CC09-40C6-8E24-7E5D448CCA6F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44A481CB-E73A-430C-B045-6F6B9216B9FA}" type="presOf" srcId="{34226B5C-91EC-45CF-B011-B2340C7491C4}" destId="{2FCAE97D-2E7D-4EEA-9F53-050E29B433BB}" srcOrd="0" destOrd="0" presId="urn:microsoft.com/office/officeart/2005/8/layout/cycle6"/>
    <dgm:cxn modelId="{C7BF7BEE-5553-4A81-9998-7589B31B0258}" type="presOf" srcId="{D7AFFC8C-2B81-48EF-B277-E1E42FDE4115}" destId="{AD3F2E67-02D8-4531-B6F2-08EC5CEDCBA5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88F6D2F2-7943-4090-A2CC-EB30FCBB0C1D}" type="presOf" srcId="{50F82A0C-ED8F-44A9-A7B0-89315E08489E}" destId="{431520AE-621C-4B5C-923F-2CBD5DB03151}" srcOrd="0" destOrd="0" presId="urn:microsoft.com/office/officeart/2005/8/layout/cycle6"/>
    <dgm:cxn modelId="{0CAFF4F4-8F9E-4A00-9B28-C70F5D1BCEB9}" type="presOf" srcId="{55ACC210-0FEC-4CE5-9D51-37F2741064E2}" destId="{481D39C9-34C4-48D2-B33B-8B9855B6F190}" srcOrd="0" destOrd="0" presId="urn:microsoft.com/office/officeart/2005/8/layout/cycle6"/>
    <dgm:cxn modelId="{850EF8C1-B481-4C87-BB56-4F74A5069DB2}" type="presParOf" srcId="{84109E80-8CA9-45AE-A682-D57FFE1C0CA1}" destId="{1DB399C2-C44F-43FE-AC84-368A62640879}" srcOrd="0" destOrd="0" presId="urn:microsoft.com/office/officeart/2005/8/layout/cycle6"/>
    <dgm:cxn modelId="{7C6888A8-908D-4381-8762-5A1D33EF0054}" type="presParOf" srcId="{84109E80-8CA9-45AE-A682-D57FFE1C0CA1}" destId="{86D44CA1-2F25-4670-A8CE-5C69F9BA1B92}" srcOrd="1" destOrd="0" presId="urn:microsoft.com/office/officeart/2005/8/layout/cycle6"/>
    <dgm:cxn modelId="{A497824F-693C-48E3-ADE8-4A588FD4F00E}" type="presParOf" srcId="{84109E80-8CA9-45AE-A682-D57FFE1C0CA1}" destId="{2FCAE97D-2E7D-4EEA-9F53-050E29B433BB}" srcOrd="2" destOrd="0" presId="urn:microsoft.com/office/officeart/2005/8/layout/cycle6"/>
    <dgm:cxn modelId="{5FC5927B-0819-40BE-99DE-4088726559C3}" type="presParOf" srcId="{84109E80-8CA9-45AE-A682-D57FFE1C0CA1}" destId="{431520AE-621C-4B5C-923F-2CBD5DB03151}" srcOrd="3" destOrd="0" presId="urn:microsoft.com/office/officeart/2005/8/layout/cycle6"/>
    <dgm:cxn modelId="{6CBF84E6-927D-4033-BF37-CA2ADF38D97C}" type="presParOf" srcId="{84109E80-8CA9-45AE-A682-D57FFE1C0CA1}" destId="{3717958B-1802-4FD8-AA5A-B08DCF1EEE5C}" srcOrd="4" destOrd="0" presId="urn:microsoft.com/office/officeart/2005/8/layout/cycle6"/>
    <dgm:cxn modelId="{E4130A0F-E743-4732-94E0-B1B08639261A}" type="presParOf" srcId="{84109E80-8CA9-45AE-A682-D57FFE1C0CA1}" destId="{399A343C-DA5B-4B57-9079-7FEB57BC26EE}" srcOrd="5" destOrd="0" presId="urn:microsoft.com/office/officeart/2005/8/layout/cycle6"/>
    <dgm:cxn modelId="{BDC69FA8-15E1-4633-B8CD-764A5FD64412}" type="presParOf" srcId="{84109E80-8CA9-45AE-A682-D57FFE1C0CA1}" destId="{BE6D6F3E-9919-48EF-9615-3760B7A8F66E}" srcOrd="6" destOrd="0" presId="urn:microsoft.com/office/officeart/2005/8/layout/cycle6"/>
    <dgm:cxn modelId="{4C825CA7-AAC8-47B0-967D-B7821B5CFD7B}" type="presParOf" srcId="{84109E80-8CA9-45AE-A682-D57FFE1C0CA1}" destId="{2786E5BE-6865-41AD-9DD2-5E9BE4B779A7}" srcOrd="7" destOrd="0" presId="urn:microsoft.com/office/officeart/2005/8/layout/cycle6"/>
    <dgm:cxn modelId="{560DEA05-A669-486D-8E48-B888EB28E5EC}" type="presParOf" srcId="{84109E80-8CA9-45AE-A682-D57FFE1C0CA1}" destId="{AD3F2E67-02D8-4531-B6F2-08EC5CEDCBA5}" srcOrd="8" destOrd="0" presId="urn:microsoft.com/office/officeart/2005/8/layout/cycle6"/>
    <dgm:cxn modelId="{D5460742-A6D8-4D10-AA39-4E400DFD6505}" type="presParOf" srcId="{84109E80-8CA9-45AE-A682-D57FFE1C0CA1}" destId="{4893A52E-F9D1-4B5F-BC3C-BDAEE48174E6}" srcOrd="9" destOrd="0" presId="urn:microsoft.com/office/officeart/2005/8/layout/cycle6"/>
    <dgm:cxn modelId="{D2E80FD9-55E0-46F2-A6FF-A0B208F780B4}" type="presParOf" srcId="{84109E80-8CA9-45AE-A682-D57FFE1C0CA1}" destId="{4D144993-E12B-4735-B6FD-6EC75B2738A8}" srcOrd="10" destOrd="0" presId="urn:microsoft.com/office/officeart/2005/8/layout/cycle6"/>
    <dgm:cxn modelId="{D78BDE68-787C-4192-B313-B8E18560368D}" type="presParOf" srcId="{84109E80-8CA9-45AE-A682-D57FFE1C0CA1}" destId="{481D39C9-34C4-48D2-B33B-8B9855B6F190}" srcOrd="11" destOrd="0" presId="urn:microsoft.com/office/officeart/2005/8/layout/cycle6"/>
    <dgm:cxn modelId="{4D9DE74D-C45C-4CC2-B14D-CE320AC534DB}" type="presParOf" srcId="{84109E80-8CA9-45AE-A682-D57FFE1C0CA1}" destId="{7BCB6EB6-CC09-40C6-8E24-7E5D448CCA6F}" srcOrd="12" destOrd="0" presId="urn:microsoft.com/office/officeart/2005/8/layout/cycle6"/>
    <dgm:cxn modelId="{10E078CC-4F23-4B55-80B2-D0A7FD744813}" type="presParOf" srcId="{84109E80-8CA9-45AE-A682-D57FFE1C0CA1}" destId="{35172343-BF4A-4849-8762-15CF2FC442CD}" srcOrd="13" destOrd="0" presId="urn:microsoft.com/office/officeart/2005/8/layout/cycle6"/>
    <dgm:cxn modelId="{2945845A-2AA0-430D-8E4D-A6B5ACC47AA0}" type="presParOf" srcId="{84109E80-8CA9-45AE-A682-D57FFE1C0CA1}" destId="{4C09CBC2-0DF6-4CA2-8834-FDC42239A676}" srcOrd="14" destOrd="0" presId="urn:microsoft.com/office/officeart/2005/8/layout/cycle6"/>
    <dgm:cxn modelId="{D8A342FE-3DD9-4845-B324-1D1091684C71}" type="presParOf" srcId="{84109E80-8CA9-45AE-A682-D57FFE1C0CA1}" destId="{B5C30E7B-2012-4477-9B47-CAEFBD03A6F8}" srcOrd="15" destOrd="0" presId="urn:microsoft.com/office/officeart/2005/8/layout/cycle6"/>
    <dgm:cxn modelId="{D4F47FB7-8488-4AFD-ABEE-81BD274B94B5}" type="presParOf" srcId="{84109E80-8CA9-45AE-A682-D57FFE1C0CA1}" destId="{4374FEFE-1D03-4396-B457-097BC541C7C2}" srcOrd="16" destOrd="0" presId="urn:microsoft.com/office/officeart/2005/8/layout/cycle6"/>
    <dgm:cxn modelId="{271F96EE-3253-4345-87F0-FEA505A44D84}" type="presParOf" srcId="{84109E80-8CA9-45AE-A682-D57FFE1C0CA1}" destId="{3A61EB1C-935F-4D92-B54E-198B71473C0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2178204" y="25684"/>
          <a:ext cx="1217322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>
              <a:latin typeface="Calibri Light" panose="020F0302020204030204" pitchFamily="34" charset="0"/>
              <a:cs typeface="Calibri Light" panose="020F0302020204030204" pitchFamily="34" charset="0"/>
            </a:rPr>
            <a:t>Administrador</a:t>
          </a:r>
        </a:p>
      </dsp:txBody>
      <dsp:txXfrm>
        <a:off x="2214195" y="61675"/>
        <a:ext cx="1145340" cy="665287"/>
      </dsp:txXfrm>
    </dsp:sp>
    <dsp:sp modelId="{2FCAE97D-2E7D-4EEA-9F53-050E29B433BB}">
      <dsp:nvSpPr>
        <dsp:cNvPr id="0" name=""/>
        <dsp:cNvSpPr/>
      </dsp:nvSpPr>
      <dsp:spPr>
        <a:xfrm>
          <a:off x="839123" y="401447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564624" y="51428"/>
              </a:moveTo>
              <a:arcTo wR="2102449" hR="2102449" stAng="16961932" swAng="1359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3976713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>
              <a:latin typeface="Calibri Light" panose="020F0302020204030204" pitchFamily="34" charset="0"/>
              <a:cs typeface="Calibri Light" panose="020F0302020204030204" pitchFamily="34" charset="0"/>
            </a:rPr>
            <a:t>Conselheiro</a:t>
          </a:r>
        </a:p>
      </dsp:txBody>
      <dsp:txXfrm>
        <a:off x="4012704" y="829941"/>
        <a:ext cx="1062278" cy="665287"/>
      </dsp:txXfrm>
    </dsp:sp>
    <dsp:sp modelId="{399A343C-DA5B-4B57-9079-7FEB57BC26EE}">
      <dsp:nvSpPr>
        <dsp:cNvPr id="0" name=""/>
        <dsp:cNvSpPr/>
      </dsp:nvSpPr>
      <dsp:spPr>
        <a:xfrm>
          <a:off x="894179" y="542942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891318" y="997803"/>
              </a:moveTo>
              <a:arcTo wR="2102449" hR="2102449" stAng="19698252" swAng="181924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4536885" y="2606149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Elemento de ligação</a:t>
          </a:r>
        </a:p>
      </dsp:txBody>
      <dsp:txXfrm>
        <a:off x="4569604" y="2638868"/>
        <a:ext cx="965707" cy="604806"/>
      </dsp:txXfrm>
    </dsp:sp>
    <dsp:sp modelId="{AD3F2E67-02D8-4531-B6F2-08EC5CEDCBA5}">
      <dsp:nvSpPr>
        <dsp:cNvPr id="0" name=""/>
        <dsp:cNvSpPr/>
      </dsp:nvSpPr>
      <dsp:spPr>
        <a:xfrm>
          <a:off x="974751" y="22072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972101" y="3064059"/>
              </a:moveTo>
              <a:arcTo wR="2102449" hR="2102449" stAng="1633076" swAng="15228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3245170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latin typeface="Calibri Light" panose="020F0302020204030204" pitchFamily="34" charset="0"/>
              <a:cs typeface="Calibri Light" panose="020F0302020204030204" pitchFamily="34" charset="0"/>
            </a:rPr>
            <a:t>Entusiasta</a:t>
          </a:r>
        </a:p>
      </dsp:txBody>
      <dsp:txXfrm>
        <a:off x="3281161" y="4035039"/>
        <a:ext cx="1062278" cy="665287"/>
      </dsp:txXfrm>
    </dsp:sp>
    <dsp:sp modelId="{481D39C9-34C4-48D2-B33B-8B9855B6F190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440727" y="4177506"/>
              </a:moveTo>
              <a:arcTo wR="2102449" hR="2102449" stAng="4844461" swAng="111107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1420733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latin typeface="Calibri Light" panose="020F0302020204030204" pitchFamily="34" charset="0"/>
              <a:cs typeface="Calibri Light" panose="020F0302020204030204" pitchFamily="34" charset="0"/>
            </a:rPr>
            <a:t>Orador experiente</a:t>
          </a:r>
        </a:p>
      </dsp:txBody>
      <dsp:txXfrm>
        <a:off x="1456724" y="4035039"/>
        <a:ext cx="1062278" cy="665287"/>
      </dsp:txXfrm>
    </dsp:sp>
    <dsp:sp modelId="{4C09CBC2-0DF6-4CA2-8834-FDC42239A676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649442" y="3622010"/>
              </a:moveTo>
              <a:arcTo wR="2102449" hR="2102449" stAng="8023043" swAng="14154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334773" y="2606158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Bom </a:t>
          </a:r>
          <a:br>
            <a:rPr lang="pt-BR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</a:br>
          <a:r>
            <a:rPr lang="pt-BR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ouvinte</a:t>
          </a:r>
        </a:p>
      </dsp:txBody>
      <dsp:txXfrm>
        <a:off x="367492" y="2638877"/>
        <a:ext cx="965707" cy="604806"/>
      </dsp:txXfrm>
    </dsp:sp>
    <dsp:sp modelId="{3A61EB1C-935F-4D92-B54E-198B71473C0B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529" y="2224216"/>
              </a:moveTo>
              <a:arcTo wR="2102449" hR="2102449" stAng="10600785" swAng="1778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ECF3A-44E3-4E43-A692-86DA868B2528}">
      <dsp:nvSpPr>
        <dsp:cNvPr id="0" name=""/>
        <dsp:cNvSpPr/>
      </dsp:nvSpPr>
      <dsp:spPr>
        <a:xfrm>
          <a:off x="689190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 pitchFamily="34" charset="0"/>
              <a:cs typeface="Calibri Light" panose="020F0302020204030204" pitchFamily="34" charset="0"/>
            </a:rPr>
            <a:t>Tecnológico</a:t>
          </a:r>
        </a:p>
      </dsp:txBody>
      <dsp:txXfrm>
        <a:off x="725181" y="829941"/>
        <a:ext cx="1062278" cy="665287"/>
      </dsp:txXfrm>
    </dsp:sp>
    <dsp:sp modelId="{CE93910E-755F-408E-A3CF-52B9026C306E}">
      <dsp:nvSpPr>
        <dsp:cNvPr id="0" name=""/>
        <dsp:cNvSpPr/>
      </dsp:nvSpPr>
      <dsp:spPr>
        <a:xfrm>
          <a:off x="740524" y="412514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899784" y="377952"/>
              </a:moveTo>
              <a:arcTo wR="2102449" hR="2102449" stAng="14106484" swAng="9776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1384818" y="-76105"/>
          <a:ext cx="1046759" cy="75582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>
              <a:latin typeface="Calibri Light" panose="020F0302020204030204" pitchFamily="34" charset="0"/>
              <a:cs typeface="Calibri Light" panose="020F0302020204030204" pitchFamily="34" charset="0"/>
            </a:rPr>
            <a:t>Motivador</a:t>
          </a:r>
        </a:p>
      </dsp:txBody>
      <dsp:txXfrm>
        <a:off x="1421714" y="-39209"/>
        <a:ext cx="972967" cy="682030"/>
      </dsp:txXfrm>
    </dsp:sp>
    <dsp:sp modelId="{2FCAE97D-2E7D-4EEA-9F53-050E29B433BB}">
      <dsp:nvSpPr>
        <dsp:cNvPr id="0" name=""/>
        <dsp:cNvSpPr/>
      </dsp:nvSpPr>
      <dsp:spPr>
        <a:xfrm>
          <a:off x="296784" y="112405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138740" y="265819"/>
              </a:moveTo>
              <a:arcTo wR="1338239" hR="1338239" stAng="18404353" swAng="124546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2450430" y="735702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>
              <a:latin typeface="Calibri Light" panose="020F0302020204030204" pitchFamily="34" charset="0"/>
              <a:cs typeface="Calibri Light" panose="020F0302020204030204" pitchFamily="34" charset="0"/>
            </a:rPr>
            <a:t>Treinador</a:t>
          </a:r>
        </a:p>
      </dsp:txBody>
      <dsp:txXfrm>
        <a:off x="2483972" y="769244"/>
        <a:ext cx="1113865" cy="620027"/>
      </dsp:txXfrm>
    </dsp:sp>
    <dsp:sp modelId="{399A343C-DA5B-4B57-9079-7FEB57BC26EE}">
      <dsp:nvSpPr>
        <dsp:cNvPr id="0" name=""/>
        <dsp:cNvSpPr/>
      </dsp:nvSpPr>
      <dsp:spPr>
        <a:xfrm>
          <a:off x="598230" y="624624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65062" y="803643"/>
              </a:moveTo>
              <a:arcTo wR="1338239" hR="1338239" stAng="20187269" swAng="151200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2509258" y="2007455"/>
          <a:ext cx="1273685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>
              <a:latin typeface="Calibri Light" panose="020F0302020204030204" pitchFamily="34" charset="0"/>
              <a:cs typeface="Calibri Light" panose="020F0302020204030204" pitchFamily="34" charset="0"/>
            </a:rPr>
            <a:t>Comunicador</a:t>
          </a:r>
        </a:p>
      </dsp:txBody>
      <dsp:txXfrm>
        <a:off x="2538715" y="2036912"/>
        <a:ext cx="1214771" cy="544506"/>
      </dsp:txXfrm>
    </dsp:sp>
    <dsp:sp modelId="{AD3F2E67-02D8-4531-B6F2-08EC5CEDCBA5}">
      <dsp:nvSpPr>
        <dsp:cNvPr id="0" name=""/>
        <dsp:cNvSpPr/>
      </dsp:nvSpPr>
      <dsp:spPr>
        <a:xfrm>
          <a:off x="648389" y="30230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257095" y="2311168"/>
              </a:moveTo>
              <a:arcTo wR="1338239" hR="1338239" stAng="2798234" swAng="95292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1419862" y="2634729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>
              <a:latin typeface="Calibri Light" panose="020F0302020204030204" pitchFamily="34" charset="0"/>
              <a:cs typeface="Calibri Light" panose="020F0302020204030204" pitchFamily="34" charset="0"/>
            </a:rPr>
            <a:t>Observador</a:t>
          </a:r>
        </a:p>
      </dsp:txBody>
      <dsp:txXfrm>
        <a:off x="1453404" y="2668271"/>
        <a:ext cx="1113865" cy="620027"/>
      </dsp:txXfrm>
    </dsp:sp>
    <dsp:sp modelId="{481D39C9-34C4-48D2-B33B-8B9855B6F190}">
      <dsp:nvSpPr>
        <dsp:cNvPr id="0" name=""/>
        <dsp:cNvSpPr/>
      </dsp:nvSpPr>
      <dsp:spPr>
        <a:xfrm>
          <a:off x="649372" y="302243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766614" y="2548252"/>
              </a:moveTo>
              <a:arcTo wR="1338239" hR="1338239" stAng="6917199" swAng="108303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260047" y="2007455"/>
          <a:ext cx="1136306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Planejador</a:t>
          </a:r>
        </a:p>
      </dsp:txBody>
      <dsp:txXfrm>
        <a:off x="289504" y="2036912"/>
        <a:ext cx="1077392" cy="544506"/>
      </dsp:txXfrm>
    </dsp:sp>
    <dsp:sp modelId="{4C09CBC2-0DF6-4CA2-8834-FDC42239A676}">
      <dsp:nvSpPr>
        <dsp:cNvPr id="0" name=""/>
        <dsp:cNvSpPr/>
      </dsp:nvSpPr>
      <dsp:spPr>
        <a:xfrm>
          <a:off x="683969" y="460566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15464" y="1541099"/>
              </a:moveTo>
              <a:arcTo wR="1338239" hR="1338239" stAng="10276866" swAng="148714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259399" y="735701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>
              <a:latin typeface="Calibri Light" panose="020F0302020204030204" pitchFamily="34" charset="0"/>
              <a:cs typeface="Calibri Light" panose="020F0302020204030204" pitchFamily="34" charset="0"/>
            </a:rPr>
            <a:t>Formador de equipes</a:t>
          </a:r>
        </a:p>
      </dsp:txBody>
      <dsp:txXfrm>
        <a:off x="292941" y="769243"/>
        <a:ext cx="1113865" cy="620027"/>
      </dsp:txXfrm>
    </dsp:sp>
    <dsp:sp modelId="{3A61EB1C-935F-4D92-B54E-198B71473C0B}">
      <dsp:nvSpPr>
        <dsp:cNvPr id="0" name=""/>
        <dsp:cNvSpPr/>
      </dsp:nvSpPr>
      <dsp:spPr>
        <a:xfrm>
          <a:off x="849293" y="17494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1401" y="557427"/>
              </a:moveTo>
              <a:arcTo wR="1338239" hR="1338239" stAng="12941665" swAng="103634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78BA33-DD6D-4696-A2DF-5B41E4D4200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27F4E2-C71D-47F9-AE48-A36A71985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00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B7AF2C-43E1-4B52-A1C6-37D305AE4C80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301E8E-E352-4226-9A21-5215CEB53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05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43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74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2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pt-BR"/>
              <a:t>Aqui está o novo Modelo de Estrutura de Clube.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pt-BR"/>
              <a:t>Em primeiro lugar, observe que foi adicionado à diretoria do clube o  cargo de coordenador de LCIF do clube. 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pt-BR"/>
              <a:t>A diretoria do clube tem sete cargos principais agora, além do segundo vice-presidente e do ex-presidente do clube (que também pode ocupar o cargo de coordenador da LCIF na diretoria), os sete principais são: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pt-BR"/>
              <a:t>Presidente de Clube</a:t>
            </a:r>
          </a:p>
          <a:p>
            <a:pPr>
              <a:lnSpc>
                <a:spcPct val="150000"/>
              </a:lnSpc>
            </a:pPr>
            <a:r>
              <a:rPr lang="pt-BR"/>
              <a:t>Primeiro Vice-Presidente</a:t>
            </a:r>
          </a:p>
          <a:p>
            <a:pPr>
              <a:lnSpc>
                <a:spcPct val="150000"/>
              </a:lnSpc>
            </a:pPr>
            <a:r>
              <a:rPr lang="pt-BR"/>
              <a:t>Secretário</a:t>
            </a:r>
          </a:p>
          <a:p>
            <a:pPr>
              <a:lnSpc>
                <a:spcPct val="150000"/>
              </a:lnSpc>
            </a:pPr>
            <a:r>
              <a:rPr lang="pt-BR"/>
              <a:t>Tesoureiro</a:t>
            </a:r>
          </a:p>
          <a:p>
            <a:pPr>
              <a:lnSpc>
                <a:spcPct val="150000"/>
              </a:lnSpc>
            </a:pPr>
            <a:r>
              <a:rPr lang="pt-BR"/>
              <a:t>Assessor do Quadro Associativo  </a:t>
            </a:r>
          </a:p>
          <a:p>
            <a:pPr>
              <a:lnSpc>
                <a:spcPct val="150000"/>
              </a:lnSpc>
            </a:pPr>
            <a:r>
              <a:rPr lang="pt-BR"/>
              <a:t>Recém adicionado Assessor de Comunicações de Marketing </a:t>
            </a:r>
          </a:p>
          <a:p>
            <a:pPr>
              <a:lnSpc>
                <a:spcPct val="150000"/>
              </a:lnSpc>
            </a:pPr>
            <a:r>
              <a:rPr lang="pt-BR"/>
              <a:t>E Assessor de Serviços do Clube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pt-BR"/>
              <a:t>Observe que os Comitês Permanentes também estão estruturados para apoiar as principais funções de um clube bem-sucedido.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pt-BR"/>
              <a:t>Com os novos dirigentes de clube definidos no Estatuto e Regulamentos Padrão revisado, os papeis e responsabilidades também foram definidos para vários dirigentes de clube.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pt-BR"/>
              <a:t>Essa estrutura é parte de uma perspectiva mais ampla para avançar para o próximo século de oferecimento de serviços humanitários necessários em nossas comunidades. 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pt-BR"/>
              <a:t>Então o que são esta nova estratégia e estrutura?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124D4-FDF1-4512-943D-23B1A80886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73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96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012713"/>
            <a:ext cx="5486400" cy="4754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E404FEF-309D-4072-82DC-B0C1FA087A22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7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4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52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42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4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03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8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96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756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9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05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3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14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64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2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08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88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952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16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27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864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506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42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523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929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46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12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17650" y="696913"/>
            <a:ext cx="413226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5253" y="3331211"/>
            <a:ext cx="5608320" cy="5634081"/>
          </a:xfr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CF3EC-ECDC-4FF0-B65E-FDD788C0486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99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17650" y="696913"/>
            <a:ext cx="413226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5253" y="3331211"/>
            <a:ext cx="5608320" cy="5634081"/>
          </a:xfrm>
        </p:spPr>
        <p:txBody>
          <a:bodyPr>
            <a:spAutoFit/>
          </a:bodyPr>
          <a:lstStyle/>
          <a:p>
            <a:pPr defTabSz="931774">
              <a:defRPr/>
            </a:pPr>
            <a:r>
              <a:rPr lang="pt-BR" dirty="0"/>
              <a:t>Ao examinar o Relatório para a Avaliação da Saúde dos Clubes, a fim de considerar alguns possíveis planos de ação que possam ser adotados para ajudar um clube nos seus esforços para melhorar continuamente, sugerimos que revise a Tabela de Estratégias de Avaliação da Saúde dos Clubes para conferir algum clube específico antes de uma visita.  </a:t>
            </a:r>
          </a:p>
          <a:p>
            <a:endParaRPr lang="en-US" dirty="0"/>
          </a:p>
          <a:p>
            <a:r>
              <a:rPr lang="pt-BR" dirty="0"/>
              <a:t>Ela está disponível no site de Lions Clubs e pode ser encontrada simplesmente digitando o título da tabela, “Estratégias para a avaliação da saúde dos clubes”.</a:t>
            </a:r>
          </a:p>
          <a:p>
            <a:endParaRPr lang="en-US" dirty="0"/>
          </a:p>
          <a:p>
            <a:r>
              <a:rPr lang="pt-BR" dirty="0"/>
              <a:t>Este documento suplementar abrange as seções do relatório de avaliação da saúde dos clubes e recursos úteis para qualquer indicação de dificuldades dos clubes e oferece recursos úteis e possíveis ações, como:  </a:t>
            </a:r>
          </a:p>
          <a:p>
            <a:endParaRPr lang="en-US" dirty="0"/>
          </a:p>
          <a:p>
            <a:r>
              <a:rPr lang="pt-BR" dirty="0"/>
              <a:t>Quadro Associativo (se estiver perdendo associados)</a:t>
            </a:r>
          </a:p>
          <a:p>
            <a:endParaRPr lang="en-US" dirty="0"/>
          </a:p>
          <a:p>
            <a:r>
              <a:rPr lang="pt-BR" dirty="0"/>
              <a:t>Existem vários hiperlinks diretos para ferramentas e recursos que podem ajudar os clubes a melhorar a conservação ou focar na reestruturação dos clubes.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As Estratégias de Ação também apoiam as seções de Relatórios, Finanças e doações para LCIF do relatório de avaliação da saúde dos clubes.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CF3EC-ECDC-4FF0-B65E-FDD788C0486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032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17650" y="696913"/>
            <a:ext cx="413226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5253" y="3331211"/>
            <a:ext cx="5608320" cy="5634081"/>
          </a:xfr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Guia de Solução de Problemas para clubes</a:t>
            </a:r>
            <a:r>
              <a:rPr lang="pt-BR" sz="1200" dirty="0">
                <a:latin typeface="Calibri Light" panose="020F0302020204030204" pitchFamily="34" charset="0"/>
                <a:ea typeface="Calibri" panose="020F0502020204030204" pitchFamily="34" charset="0"/>
              </a:rPr>
              <a:t> identifica problemas comuns de clube e oferece recursos com possíveis soluções.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CF3EC-ECDC-4FF0-B65E-FDD788C0486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70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5436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17650" y="696913"/>
            <a:ext cx="413226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5253" y="3331211"/>
            <a:ext cx="5608320" cy="5634081"/>
          </a:xfr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CF3EC-ECDC-4FF0-B65E-FDD788C0486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84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9613"/>
            <a:ext cx="6300787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159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80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03987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32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4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9690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866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949069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034371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942413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187867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443056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787881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812154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250684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296085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3847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691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09197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779864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054956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470905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11173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00041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buFont typeface="Helvetica" pitchFamily="125" charset="0"/>
              <a:buNone/>
              <a:defRPr/>
            </a:pPr>
            <a:endParaRPr lang="en-US" altLang="en-US" sz="2250" dirty="0">
              <a:solidFill>
                <a:srgbClr val="404040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23970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336213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2133603"/>
            <a:ext cx="113792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3375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641600" y="33528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60639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575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511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2992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46442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99200" y="914400"/>
            <a:ext cx="5588000" cy="44958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39415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00409"/>
      </p:ext>
    </p:extLst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A945F72-FCD4-4FCD-8F7F-88E057BA08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289582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13" tIns="31957" rIns="63913" bIns="31957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220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6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chemeClr val="bg1">
                    <a:lumMod val="50000"/>
                  </a:schemeClr>
                </a:solidFill>
              </a:defRPr>
            </a:lvl1pPr>
            <a:lvl2pPr marL="257175" indent="0" algn="ctr">
              <a:buFontTx/>
              <a:buNone/>
              <a:defRPr sz="1350"/>
            </a:lvl2pPr>
            <a:lvl3pPr marL="514350" indent="0" algn="ctr">
              <a:buFontTx/>
              <a:buNone/>
              <a:defRPr sz="1350"/>
            </a:lvl3pPr>
            <a:lvl4pPr marL="771525" indent="0" algn="ctr">
              <a:buFontTx/>
              <a:buNone/>
              <a:defRPr sz="1350"/>
            </a:lvl4pPr>
            <a:lvl5pPr marL="1028700" indent="0" algn="ctr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983627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245750-6485-4C2F-A4F2-295B684CB0F7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71561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16C381-9937-4B99-8740-FBC016A80E5B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313443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3C01316A-8324-4006-BD30-4ABB8AAAF6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41376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063ECEB-53F0-47EF-AA03-399AD3F67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91993" indent="0">
              <a:buNone/>
              <a:defRPr sz="1350"/>
            </a:lvl2pPr>
            <a:lvl3pPr marL="514337" indent="0">
              <a:buNone/>
              <a:defRPr sz="1350"/>
            </a:lvl3pPr>
            <a:lvl4pPr marL="771506" indent="0">
              <a:buNone/>
              <a:defRPr sz="1350"/>
            </a:lvl4pPr>
            <a:lvl5pPr marL="1028675" indent="0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77109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430825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3077758"/>
            <a:ext cx="35052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25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9C16F7E-2096-4D96-BB82-2A9090BF693A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 charset="0"/>
              <a:buChar char="•"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34475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9F7D42B-2FDA-40E0-8F94-0235BE671EF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>
              <a:buFont typeface="Helvetica" pitchFamily="84" charset="0"/>
              <a:buNone/>
              <a:defRPr/>
            </a:pPr>
            <a:endParaRPr lang="en-US" sz="1688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192881" marR="0" indent="-192881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993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37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506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675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476981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6811E1-F4E4-4174-867C-715F4EF599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4"/>
            <a:ext cx="10758131" cy="2813289"/>
          </a:xfrm>
          <a:prstGeom prst="rect">
            <a:avLst/>
          </a:prstGeom>
        </p:spPr>
        <p:txBody>
          <a:bodyPr/>
          <a:lstStyle>
            <a:lvl1pPr marL="257175" marR="0" indent="-257175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125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751863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2EADD9-66AD-44C8-A9A2-1A1FB155B046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96866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5A11969-62ED-44CF-B726-5BD55594AD58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307648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E577C36-8B50-4CAC-B7F9-6D360F37592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557302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EB503E7-C76C-48F4-81FC-31523030E8D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3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spcBef>
                <a:spcPts val="0"/>
              </a:spcBef>
              <a:spcAft>
                <a:spcPts val="2250"/>
              </a:spcAft>
              <a:buNone/>
              <a:defRPr/>
            </a:lvl1pPr>
            <a:lvl2pPr marL="38665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48596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2D987F4-1FC9-4A09-A286-26B7B0868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028794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D634A6C-9527-4825-B8EE-451CB9BE6DDC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r>
              <a:rPr lang="en-US" sz="135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58548743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4300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6C9BBA-8567-4E75-855E-8CF73C333E7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51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464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10266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  <a:prstGeom prst="rect">
            <a:avLst/>
          </a:prstGeo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7419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261BA7-6377-4F95-8B4D-12AD776FD9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048621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18167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748434"/>
      </p:ext>
    </p:extLst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03E1F-FDA7-40C5-A2AD-1F5E987BE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12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Gold Bar"/>
          <p:cNvSpPr/>
          <p:nvPr userDrawn="1"/>
        </p:nvSpPr>
        <p:spPr>
          <a:xfrm>
            <a:off x="792163" y="3884615"/>
            <a:ext cx="1179512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36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4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ChangeAspect="1" noEditPoints="1"/>
          </p:cNvSpPr>
          <p:nvPr userDrawn="1"/>
        </p:nvSpPr>
        <p:spPr bwMode="auto">
          <a:xfrm>
            <a:off x="-1998662" y="-685800"/>
            <a:ext cx="15333663" cy="9756775"/>
          </a:xfrm>
          <a:custGeom>
            <a:avLst/>
            <a:gdLst>
              <a:gd name="T0" fmla="*/ 2147483646 w 2360"/>
              <a:gd name="T1" fmla="*/ 2147483646 h 1390"/>
              <a:gd name="T2" fmla="*/ 2147483646 w 2360"/>
              <a:gd name="T3" fmla="*/ 2147483646 h 1390"/>
              <a:gd name="T4" fmla="*/ 2147483646 w 2360"/>
              <a:gd name="T5" fmla="*/ 2147483646 h 1390"/>
              <a:gd name="T6" fmla="*/ 2147483646 w 2360"/>
              <a:gd name="T7" fmla="*/ 2147483646 h 1390"/>
              <a:gd name="T8" fmla="*/ 2147483646 w 2360"/>
              <a:gd name="T9" fmla="*/ 2147483646 h 1390"/>
              <a:gd name="T10" fmla="*/ 2147483646 w 2360"/>
              <a:gd name="T11" fmla="*/ 2147483646 h 1390"/>
              <a:gd name="T12" fmla="*/ 2147483646 w 2360"/>
              <a:gd name="T13" fmla="*/ 2147483646 h 1390"/>
              <a:gd name="T14" fmla="*/ 2147483646 w 2360"/>
              <a:gd name="T15" fmla="*/ 2147483646 h 1390"/>
              <a:gd name="T16" fmla="*/ 2147483646 w 2360"/>
              <a:gd name="T17" fmla="*/ 2147483646 h 1390"/>
              <a:gd name="T18" fmla="*/ 2147483646 w 2360"/>
              <a:gd name="T19" fmla="*/ 2147483646 h 1390"/>
              <a:gd name="T20" fmla="*/ 2147483646 w 2360"/>
              <a:gd name="T21" fmla="*/ 2147483646 h 1390"/>
              <a:gd name="T22" fmla="*/ 2147483646 w 2360"/>
              <a:gd name="T23" fmla="*/ 2147483646 h 1390"/>
              <a:gd name="T24" fmla="*/ 2147483646 w 2360"/>
              <a:gd name="T25" fmla="*/ 2147483646 h 1390"/>
              <a:gd name="T26" fmla="*/ 2147483646 w 2360"/>
              <a:gd name="T27" fmla="*/ 2147483646 h 1390"/>
              <a:gd name="T28" fmla="*/ 2147483646 w 2360"/>
              <a:gd name="T29" fmla="*/ 2147483646 h 1390"/>
              <a:gd name="T30" fmla="*/ 2147483646 w 2360"/>
              <a:gd name="T31" fmla="*/ 2147483646 h 1390"/>
              <a:gd name="T32" fmla="*/ 2147483646 w 2360"/>
              <a:gd name="T33" fmla="*/ 2147483646 h 1390"/>
              <a:gd name="T34" fmla="*/ 2147483646 w 2360"/>
              <a:gd name="T35" fmla="*/ 2147483646 h 1390"/>
              <a:gd name="T36" fmla="*/ 2147483646 w 2360"/>
              <a:gd name="T37" fmla="*/ 2147483646 h 1390"/>
              <a:gd name="T38" fmla="*/ 2147483646 w 2360"/>
              <a:gd name="T39" fmla="*/ 2147483646 h 1390"/>
              <a:gd name="T40" fmla="*/ 2147483646 w 2360"/>
              <a:gd name="T41" fmla="*/ 2147483646 h 1390"/>
              <a:gd name="T42" fmla="*/ 2147483646 w 2360"/>
              <a:gd name="T43" fmla="*/ 2147483646 h 1390"/>
              <a:gd name="T44" fmla="*/ 2147483646 w 2360"/>
              <a:gd name="T45" fmla="*/ 2147483646 h 1390"/>
              <a:gd name="T46" fmla="*/ 2147483646 w 2360"/>
              <a:gd name="T47" fmla="*/ 2147483646 h 1390"/>
              <a:gd name="T48" fmla="*/ 2147483646 w 2360"/>
              <a:gd name="T49" fmla="*/ 2147483646 h 1390"/>
              <a:gd name="T50" fmla="*/ 2147483646 w 2360"/>
              <a:gd name="T51" fmla="*/ 2147483646 h 1390"/>
              <a:gd name="T52" fmla="*/ 2147483646 w 2360"/>
              <a:gd name="T53" fmla="*/ 2147483646 h 1390"/>
              <a:gd name="T54" fmla="*/ 2147483646 w 2360"/>
              <a:gd name="T55" fmla="*/ 2147483646 h 1390"/>
              <a:gd name="T56" fmla="*/ 2147483646 w 2360"/>
              <a:gd name="T57" fmla="*/ 2147483646 h 1390"/>
              <a:gd name="T58" fmla="*/ 2147483646 w 2360"/>
              <a:gd name="T59" fmla="*/ 2147483646 h 1390"/>
              <a:gd name="T60" fmla="*/ 2147483646 w 2360"/>
              <a:gd name="T61" fmla="*/ 2147483646 h 1390"/>
              <a:gd name="T62" fmla="*/ 2147483646 w 2360"/>
              <a:gd name="T63" fmla="*/ 2147483646 h 1390"/>
              <a:gd name="T64" fmla="*/ 2147483646 w 2360"/>
              <a:gd name="T65" fmla="*/ 2147483646 h 1390"/>
              <a:gd name="T66" fmla="*/ 2147483646 w 2360"/>
              <a:gd name="T67" fmla="*/ 2147483646 h 1390"/>
              <a:gd name="T68" fmla="*/ 2147483646 w 2360"/>
              <a:gd name="T69" fmla="*/ 2147483646 h 1390"/>
              <a:gd name="T70" fmla="*/ 2147483646 w 2360"/>
              <a:gd name="T71" fmla="*/ 2147483646 h 1390"/>
              <a:gd name="T72" fmla="*/ 2147483646 w 2360"/>
              <a:gd name="T73" fmla="*/ 2147483646 h 1390"/>
              <a:gd name="T74" fmla="*/ 2147483646 w 2360"/>
              <a:gd name="T75" fmla="*/ 2147483646 h 1390"/>
              <a:gd name="T76" fmla="*/ 2147483646 w 2360"/>
              <a:gd name="T77" fmla="*/ 2147483646 h 1390"/>
              <a:gd name="T78" fmla="*/ 2147483646 w 2360"/>
              <a:gd name="T79" fmla="*/ 2147483646 h 1390"/>
              <a:gd name="T80" fmla="*/ 2147483646 w 2360"/>
              <a:gd name="T81" fmla="*/ 2147483646 h 1390"/>
              <a:gd name="T82" fmla="*/ 2147483646 w 2360"/>
              <a:gd name="T83" fmla="*/ 2147483646 h 1390"/>
              <a:gd name="T84" fmla="*/ 2147483646 w 2360"/>
              <a:gd name="T85" fmla="*/ 2147483646 h 1390"/>
              <a:gd name="T86" fmla="*/ 2147483646 w 2360"/>
              <a:gd name="T87" fmla="*/ 2147483646 h 1390"/>
              <a:gd name="T88" fmla="*/ 2147483646 w 2360"/>
              <a:gd name="T89" fmla="*/ 2147483646 h 1390"/>
              <a:gd name="T90" fmla="*/ 2147483646 w 2360"/>
              <a:gd name="T91" fmla="*/ 2147483646 h 1390"/>
              <a:gd name="T92" fmla="*/ 2147483646 w 2360"/>
              <a:gd name="T93" fmla="*/ 2147483646 h 1390"/>
              <a:gd name="T94" fmla="*/ 2147483646 w 2360"/>
              <a:gd name="T95" fmla="*/ 2147483646 h 1390"/>
              <a:gd name="T96" fmla="*/ 2147483646 w 2360"/>
              <a:gd name="T97" fmla="*/ 2147483646 h 1390"/>
              <a:gd name="T98" fmla="*/ 2147483646 w 2360"/>
              <a:gd name="T99" fmla="*/ 2147483646 h 1390"/>
              <a:gd name="T100" fmla="*/ 2147483646 w 2360"/>
              <a:gd name="T101" fmla="*/ 2147483646 h 1390"/>
              <a:gd name="T102" fmla="*/ 2147483646 w 2360"/>
              <a:gd name="T103" fmla="*/ 2147483646 h 1390"/>
              <a:gd name="T104" fmla="*/ 2147483646 w 2360"/>
              <a:gd name="T105" fmla="*/ 2147483646 h 1390"/>
              <a:gd name="T106" fmla="*/ 2147483646 w 2360"/>
              <a:gd name="T107" fmla="*/ 2147483646 h 1390"/>
              <a:gd name="T108" fmla="*/ 2147483646 w 2360"/>
              <a:gd name="T109" fmla="*/ 2147483646 h 1390"/>
              <a:gd name="T110" fmla="*/ 2147483646 w 2360"/>
              <a:gd name="T111" fmla="*/ 2147483646 h 1390"/>
              <a:gd name="T112" fmla="*/ 2147483646 w 2360"/>
              <a:gd name="T113" fmla="*/ 2147483646 h 1390"/>
              <a:gd name="T114" fmla="*/ 2147483646 w 2360"/>
              <a:gd name="T115" fmla="*/ 2147483646 h 1390"/>
              <a:gd name="T116" fmla="*/ 2147483646 w 2360"/>
              <a:gd name="T117" fmla="*/ 2147483646 h 1390"/>
              <a:gd name="T118" fmla="*/ 2147483646 w 2360"/>
              <a:gd name="T119" fmla="*/ 2147483646 h 1390"/>
              <a:gd name="T120" fmla="*/ 2147483646 w 2360"/>
              <a:gd name="T121" fmla="*/ 2147483646 h 1390"/>
              <a:gd name="T122" fmla="*/ 2147483646 w 2360"/>
              <a:gd name="T123" fmla="*/ 2147483646 h 1390"/>
              <a:gd name="T124" fmla="*/ 2147483646 w 2360"/>
              <a:gd name="T125" fmla="*/ 2147483646 h 13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7770" tIns="13885" rIns="27770" bIns="13885"/>
          <a:lstStyle/>
          <a:p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954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030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8306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767416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6E1B1DD-487D-49DC-9269-9ACD9898620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31809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6476E5-47BF-478E-A4B9-3F1513B62BFF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>
              <a:solidFill>
                <a:srgbClr val="404040"/>
              </a:solidFill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971074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DB77C7C-5BFF-4EAA-8E68-CB422265A2B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457200" indent="-457200" algn="ctr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  <a:cs typeface="+mn-cs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66875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77EE599-DB47-4A1C-8861-94FAB29CD2E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249705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342900" y="1923596"/>
            <a:ext cx="3505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1690564-90B7-4329-87BC-0C3B0583B19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4775967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76ABFBB-E9D5-4548-986A-C2A60FFF6A7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 userDrawn="1"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942846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CDAC78D-5247-4741-929B-2A45A13F51D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468078"/>
      </p:ext>
    </p:extLst>
  </p:cSld>
  <p:clrMapOvr>
    <a:masterClrMapping/>
  </p:clrMapOvr>
  <p:transition spd="slow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805A50B-02CF-41DB-801B-7205205B20F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752026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155A304-0EAC-446A-BAC9-2C3CC86CC89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579125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36335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88D205-086C-455E-BD19-9450AE6D097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144648"/>
      </p:ext>
    </p:extLst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1246E85-6E56-43FF-9AD7-FD46AFA6D613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 userDrawn="1"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 userDrawn="1"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72118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5ECE4A-2081-439E-BC3E-690DBB48455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685303"/>
      </p:ext>
    </p:extLst>
  </p:cSld>
  <p:clrMapOvr>
    <a:masterClrMapping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9F2317-250C-4CA1-B037-3FA8FD813D2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r>
              <a:rPr lang="en-US" sz="135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9336494"/>
      </p:ext>
    </p:extLst>
  </p:cSld>
  <p:clrMapOvr>
    <a:masterClrMapping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3048426-9341-4761-8C60-C2B4A7433E43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69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924451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fld id="{1D90348C-2AA5-4C68-B689-0D5CA7B5D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2110"/>
      </p:ext>
    </p:extLst>
  </p:cSld>
  <p:clrMapOvr>
    <a:masterClrMapping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E793685-6669-4ABA-BB64-26E98E81855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2393937"/>
      </p:ext>
    </p:extLst>
  </p:cSld>
  <p:clrMapOvr>
    <a:masterClrMapping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FC84031-9796-4A80-B637-8C25CC3238C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30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B3BCD07-3F47-4234-A39B-CCB836037E8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56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66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BB0FFF-34D1-4F86-9B49-D9B7283F04B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9038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7CFD8B6-C6D9-4E53-A53B-931F446271B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45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890DC81-6E16-430D-AF2C-0BF4D13AD67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1031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2C804EC-A658-4A3F-9EDF-4C67158B987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7690"/>
      </p:ext>
    </p:extLst>
  </p:cSld>
  <p:clrMapOvr>
    <a:masterClrMapping/>
  </p:clrMapOvr>
  <p:transition spd="slow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031306"/>
      </p:ext>
    </p:extLst>
  </p:cSld>
  <p:clrMapOvr>
    <a:masterClrMapping/>
  </p:clrMapOvr>
  <p:hf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090725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2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31672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80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4000500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02257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83973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77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401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217536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4" y="2847219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5" y="4129884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74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48563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19124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957032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117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2476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28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75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42761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62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81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1662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28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5827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4074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21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50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40211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46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7621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0549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57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  <a:prstGeom prst="rect">
            <a:avLst/>
          </a:prstGeom>
        </p:spPr>
        <p:txBody>
          <a:bodyPr/>
          <a:lstStyle>
            <a:lvl1pPr marL="230188" indent="-230188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4213" indent="-227013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4588" indent="-230188"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598613" indent="-227013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8988" indent="-230188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1633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3499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95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15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7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3" tIns="56812" rIns="113623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7141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8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FontTx/>
              <a:buNone/>
              <a:defRPr sz="2400"/>
            </a:lvl2pPr>
            <a:lvl3pPr marL="914377" indent="0" algn="ctr">
              <a:buFontTx/>
              <a:buNone/>
              <a:defRPr sz="2400"/>
            </a:lvl3pPr>
            <a:lvl4pPr marL="1371566" indent="0" algn="ctr">
              <a:buFontTx/>
              <a:buNone/>
              <a:defRPr sz="2400"/>
            </a:lvl4pPr>
            <a:lvl5pPr marL="1828754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724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9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15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1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114795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3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6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217613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86" indent="0">
              <a:buNone/>
              <a:defRPr sz="2400"/>
            </a:lvl2pPr>
            <a:lvl3pPr marL="914354" indent="0">
              <a:buNone/>
              <a:defRPr sz="2400"/>
            </a:lvl3pPr>
            <a:lvl4pPr marL="1371531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9578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609"/>
            <a:ext cx="3505200" cy="624773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9999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2629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3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891" marR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86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6015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06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732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02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42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169608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5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687375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377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976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778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7660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003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85571F-128D-403F-A5AC-9B2D181A2507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81766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3B1ECD9-77B6-4637-B331-1603F7405D89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330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5218F9C-FAF6-4A74-B6A9-8F73390C649A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17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4A8965F-6A9D-42D6-A089-F023E18AA7E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982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DB0859-19AD-46EE-BD66-6034B101BDF2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24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40F75B-A147-4DB7-BFE0-A7FA3FE81F4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2991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50199A-5985-46AE-8513-D2248DF0B08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6514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060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939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286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98120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CI_PPT_template_blan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10363200" cy="1009650"/>
          </a:xfrm>
        </p:spPr>
        <p:txBody>
          <a:bodyPr/>
          <a:lstStyle>
            <a:lvl1pPr algn="ctr">
              <a:defRPr sz="3000" b="1">
                <a:solidFill>
                  <a:srgbClr val="FFFFFF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81400"/>
            <a:ext cx="8534400" cy="1752600"/>
          </a:xfrm>
        </p:spPr>
        <p:txBody>
          <a:bodyPr/>
          <a:lstStyle>
            <a:lvl1pPr algn="ctr">
              <a:defRPr sz="225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886835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200380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418796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2845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3598806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438950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56485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475454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380399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72812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7909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453116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CI_PPT_template_blank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06400" y="2693991"/>
            <a:ext cx="11379200" cy="1470025"/>
          </a:xfrm>
        </p:spPr>
        <p:txBody>
          <a:bodyPr/>
          <a:lstStyle>
            <a:lvl1pPr algn="ctr">
              <a:defRPr sz="2250">
                <a:solidFill>
                  <a:srgbClr val="FED00B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200582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136961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35476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529718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5737614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1395294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62687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446928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18673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9182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751642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2590800"/>
            <a:ext cx="266700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590800"/>
            <a:ext cx="7797800" cy="342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647620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391441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859544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297308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0301" y="1600200"/>
            <a:ext cx="2533651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47153" y="1600200"/>
            <a:ext cx="2533649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452272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998623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074308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49177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723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1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9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LIONS_PPT_TEMPLATE_V1-0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1087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762000"/>
            <a:ext cx="1137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90E1642-62C2-438A-9A89-DF942B594889}" type="slidenum">
              <a:rPr lang="en-US" altLang="en-US" sz="75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5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559594" indent="-17026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5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2pPr>
      <a:lvl3pPr marL="8584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○"/>
        <a:defRPr sz="15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3pPr>
      <a:lvl4pPr marL="1198960" indent="-1702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42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DAE0AD5-2E2E-4814-B813-8F44489A4C58}" type="slidenum">
              <a:rPr lang="en-US" sz="563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9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5D7648C-CD8C-4487-84E9-7C479C2525F4}" type="slidenum">
              <a:rPr lang="en-US" sz="750" smtClean="0">
                <a:solidFill>
                  <a:srgbClr val="00338D"/>
                </a:solidFill>
                <a:cs typeface="+mn-cs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4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1" r:id="rId18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404" indent="-1690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7769" indent="-1690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0A97F71-4074-4915-B539-DA1F00C94D0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4040" r:id="rId8"/>
    <p:sldLayoutId id="2147484049" r:id="rId9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2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5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78" r:id="rId17"/>
    <p:sldLayoutId id="2147483781" r:id="rId18"/>
    <p:sldLayoutId id="2147483783" r:id="rId19"/>
    <p:sldLayoutId id="2147484050" r:id="rId20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77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088" indent="-227002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30" indent="-23017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33" indent="-22700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886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886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062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24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41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48971F-7F01-4C89-80C0-5171ADD66EC0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LCI_PPT_template_blank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66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LCI_PPT_template_blank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590800"/>
            <a:ext cx="10668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3048000"/>
            <a:ext cx="1066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LCI_PPT_template_blank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0301" y="1600200"/>
            <a:ext cx="5270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6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8854" indent="-5954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858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34654" indent="-5954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76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yapps.lionsclubs.org/?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Relationship Id="rId4" Type="http://schemas.openxmlformats.org/officeDocument/2006/relationships/hyperlink" Target="https://account.lionsclubs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3.xml"/><Relationship Id="rId5" Type="http://schemas.openxmlformats.org/officeDocument/2006/relationships/hyperlink" Target="https://lionshelp.zendesk.com/hc/pt/categories/360002949274" TargetMode="External"/><Relationship Id="rId4" Type="http://schemas.openxmlformats.org/officeDocument/2006/relationships/hyperlink" Target="https://lionshelp.zendesk.com/hc/pt/sections/36000767259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51.png"/><Relationship Id="rId5" Type="http://schemas.openxmlformats.org/officeDocument/2006/relationships/image" Target="../media/image44.jp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certifiedguidinglions@lionsclubs.or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7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ertifiedGuidingLions@lionsclubs.org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84535" y="0"/>
            <a:ext cx="12561069" cy="6844732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63684" y="1945900"/>
            <a:ext cx="7149580" cy="68449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b="1" dirty="0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Programa Leão Orientador Certificado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638800" y="3566160"/>
            <a:ext cx="6015135" cy="789796"/>
          </a:xfrm>
          <a:prstGeom prst="rect">
            <a:avLst/>
          </a:prstGeom>
        </p:spPr>
        <p:txBody>
          <a:bodyPr>
            <a:no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2800" b="1" i="1" dirty="0">
                <a:solidFill>
                  <a:srgbClr val="EBB700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Dar poder às pessoas é a chave do sucesso!</a:t>
            </a:r>
          </a:p>
          <a:p>
            <a:pPr marL="0" indent="0">
              <a:buNone/>
            </a:pPr>
            <a:endParaRPr lang="en-US" sz="2800" kern="0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32320" y="2743200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22" y="4432502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FE81E9-0599-BED7-DA03-B55EAD7A1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19" y="583973"/>
            <a:ext cx="4394701" cy="5676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168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872990" y="13716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635000" y="457200"/>
            <a:ext cx="10934700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I: Habilidades de um Leão Orientador Bem-sucedido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5090" y="201168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i="1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qualidade mais importante de um Leão Orientador...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77152" y="3098333"/>
            <a:ext cx="4934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000" b="1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Comprometimento!!!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F52DC-57E2-AB58-A0CA-BFEE760E2BE0}"/>
              </a:ext>
            </a:extLst>
          </p:cNvPr>
          <p:cNvSpPr txBox="1"/>
          <p:nvPr/>
        </p:nvSpPr>
        <p:spPr>
          <a:xfrm>
            <a:off x="1520889" y="5161171"/>
            <a:ext cx="9829800" cy="1200329"/>
          </a:xfrm>
          <a:prstGeom prst="rect">
            <a:avLst/>
          </a:prstGeom>
          <a:noFill/>
          <a:ln w="28575">
            <a:solidFill>
              <a:srgbClr val="EBB7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Medida do Sucesso - </a:t>
            </a: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principal meta do Leão Orientador é tornar o clube independente e auto suficiente.  O Leão Orientador só terá sucesso quando não for mais necessário ao clube. </a:t>
            </a:r>
          </a:p>
        </p:txBody>
      </p:sp>
    </p:spTree>
    <p:extLst>
      <p:ext uri="{BB962C8B-B14F-4D97-AF65-F5344CB8AC3E}">
        <p14:creationId xmlns:p14="http://schemas.microsoft.com/office/powerpoint/2010/main" val="2012615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0" y="231212"/>
            <a:ext cx="6515102" cy="63554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95831" y="2241567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9326" y="2900543"/>
            <a:ext cx="5442558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Quais as características que você acha que já possui, e quais aquelas que você pensa que precisa </a:t>
            </a:r>
          </a:p>
          <a:p>
            <a:pPr>
              <a:lnSpc>
                <a:spcPct val="114000"/>
              </a:lnSpc>
            </a:pPr>
            <a:r>
              <a:rPr lang="pt-B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desenvolver um pouco mais?</a:t>
            </a:r>
          </a:p>
          <a:p>
            <a:pPr>
              <a:spcBef>
                <a:spcPct val="50000"/>
              </a:spcBef>
            </a:pPr>
            <a:endParaRPr lang="en-US" alt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HelveticaNeueLT Std Lt" panose="020B0403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Como você poderá aprimorar tais habilidades?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370344" y="729969"/>
            <a:ext cx="7050325" cy="129529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291703" lvl="1" indent="0" algn="ctr">
              <a:buNone/>
            </a:pPr>
            <a:r>
              <a:rPr lang="pt-BR" sz="3600" dirty="0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Autoavaliação </a:t>
            </a:r>
          </a:p>
          <a:p>
            <a:pPr marL="291703" lvl="1" indent="0" algn="ctr">
              <a:buNone/>
            </a:pPr>
            <a:r>
              <a:rPr lang="pt-BR" sz="3600" dirty="0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Habilidades de Leão Orientador</a:t>
            </a:r>
          </a:p>
          <a:p>
            <a:endParaRPr lang="en-US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257143" y="2874013"/>
            <a:ext cx="33719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800" i="1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Resumir as habilidades que você acredita serem importantes para o sucesso do Leão Orientador.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642" y="729969"/>
            <a:ext cx="28210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1 - Página 7</a:t>
            </a:r>
          </a:p>
          <a:p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03853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5401"/>
            <a:ext cx="12204254" cy="6844732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225233" y="3711900"/>
            <a:ext cx="4467649" cy="386335"/>
          </a:xfrm>
          <a:prstGeom prst="rect">
            <a:avLst/>
          </a:prstGeom>
        </p:spPr>
        <p:txBody>
          <a:bodyPr>
            <a:no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b="1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Torne-se um Especialista em Informações!</a:t>
            </a:r>
          </a:p>
          <a:p>
            <a:pPr marL="0" indent="0">
              <a:buNone/>
            </a:pPr>
            <a:endParaRPr lang="en-US" sz="2000" b="1" kern="0" dirty="0">
              <a:solidFill>
                <a:srgbClr val="EBB700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67450" y="1867375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92" y="4334176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5467739" y="2854476"/>
            <a:ext cx="5915608" cy="857424"/>
          </a:xfrm>
          <a:prstGeom prst="rect">
            <a:avLst/>
          </a:prstGeom>
        </p:spPr>
        <p:txBody>
          <a:bodyPr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>
              <a:buNone/>
            </a:pPr>
            <a:r>
              <a:rPr lang="pt-BR" sz="3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Começando na Direção Certa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5889400" y="906623"/>
            <a:ext cx="4254707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3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1EB7D-FA41-82EF-46CC-F623BA02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19" y="583973"/>
            <a:ext cx="4394701" cy="5676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2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30580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0" y="267656"/>
            <a:ext cx="6515102" cy="63554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1041" y="1824392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7960" y="457200"/>
            <a:ext cx="6845840" cy="104899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II: </a:t>
            </a:r>
          </a:p>
          <a:p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Começando na Direção Certa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0658" y="3379121"/>
            <a:ext cx="64269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Faça login no Member Portal</a:t>
            </a:r>
          </a:p>
          <a:p>
            <a:pPr lvl="0">
              <a:spcBef>
                <a:spcPct val="0"/>
              </a:spcBef>
              <a:tabLst>
                <a:tab pos="1200150" algn="l"/>
              </a:tabLst>
            </a:pPr>
            <a:endParaRPr lang="en-US" altLang="en-US" sz="2000" dirty="0">
              <a:solidFill>
                <a:schemeClr val="accent6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pt-BR" sz="2000" dirty="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Desabilite os bloqueadores de pop-up.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chemeClr val="accent6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pt-BR" sz="2000" dirty="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Veja o tutorial sobre como definir uma conta.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chemeClr val="accent6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pt-BR" sz="2000" dirty="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Veja as perguntas frequentes.</a:t>
            </a:r>
          </a:p>
          <a:p>
            <a:pPr>
              <a:tabLst>
                <a:tab pos="1200150" algn="l"/>
              </a:tabLst>
            </a:pPr>
            <a:endParaRPr lang="en-US" altLang="en-US" sz="160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25823" y="1824392"/>
            <a:ext cx="33661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0" i="1" dirty="0">
                <a:solidFill>
                  <a:srgbClr val="EBB700"/>
                </a:solidFill>
              </a:rPr>
              <a:t>Mesmo os Leões mais experientes e conhecedores percebem como é desafiador estar atualizado com as últimas normas, materiais de apoio e iniciativas.</a:t>
            </a:r>
            <a:r>
              <a:rPr lang="pt-BR" sz="2800" i="1" dirty="0">
                <a:solidFill>
                  <a:srgbClr val="EBB7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8698" y="2276826"/>
            <a:ext cx="6515102" cy="584775"/>
          </a:xfrm>
          <a:prstGeom prst="rect">
            <a:avLst/>
          </a:prstGeom>
          <a:noFill/>
          <a:ln w="476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b="1" u="sng" dirty="0">
                <a:ln w="22225" cmpd="sng">
                  <a:solidFill>
                    <a:srgbClr val="0000FF">
                      <a:alpha val="96000"/>
                    </a:srgbClr>
                  </a:solidFill>
                </a:ln>
                <a:solidFill>
                  <a:srgbClr val="EBB700"/>
                </a:solidFill>
                <a:uFill>
                  <a:solidFill>
                    <a:srgbClr val="0000FF"/>
                  </a:solidFill>
                </a:u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  <a:hlinkClick r:id="rId3"/>
              </a:rPr>
              <a:t>Centro </a:t>
            </a:r>
            <a:r>
              <a:rPr lang="pt-BR" sz="3200" b="1" u="sng" dirty="0" err="1">
                <a:ln w="22225" cmpd="sng">
                  <a:solidFill>
                    <a:srgbClr val="0000FF">
                      <a:alpha val="96000"/>
                    </a:srgbClr>
                  </a:solidFill>
                </a:ln>
                <a:solidFill>
                  <a:srgbClr val="EBB700"/>
                </a:solidFill>
                <a:uFill>
                  <a:solidFill>
                    <a:srgbClr val="0000FF"/>
                  </a:solidFill>
                </a:u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  <a:hlinkClick r:id="rId3"/>
              </a:rPr>
              <a:t>Leonístico</a:t>
            </a:r>
            <a:r>
              <a:rPr lang="pt-BR" sz="3200" b="1" u="sng" dirty="0">
                <a:ln w="22225" cmpd="sng">
                  <a:solidFill>
                    <a:srgbClr val="0000FF">
                      <a:alpha val="96000"/>
                    </a:srgbClr>
                  </a:solidFill>
                </a:ln>
                <a:solidFill>
                  <a:srgbClr val="EBB700"/>
                </a:solidFill>
                <a:uFill>
                  <a:solidFill>
                    <a:srgbClr val="0000FF"/>
                  </a:solidFill>
                </a:u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  <a:hlinkClick r:id="rId3"/>
              </a:rPr>
              <a:t> de Aprendizagem</a:t>
            </a:r>
            <a:endParaRPr lang="pt-BR" sz="3200" b="1" u="sng" dirty="0">
              <a:ln w="22225" cmpd="sng">
                <a:solidFill>
                  <a:srgbClr val="0000FF">
                    <a:alpha val="96000"/>
                  </a:srgbClr>
                </a:solidFill>
              </a:ln>
              <a:solidFill>
                <a:srgbClr val="EBB700"/>
              </a:solidFill>
              <a:uFill>
                <a:solidFill>
                  <a:srgbClr val="0000FF"/>
                </a:solidFill>
              </a:uFill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92744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 txBox="1">
            <a:spLocks/>
          </p:cNvSpPr>
          <p:nvPr/>
        </p:nvSpPr>
        <p:spPr>
          <a:xfrm>
            <a:off x="562746" y="1241529"/>
            <a:ext cx="10666447" cy="544305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1" dirty="0">
                <a:solidFill>
                  <a:srgbClr val="EBB7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Procure no Catálogo de Cursos para encontrar o Treinamento para Dirigentes de Clube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2952747" y="1750833"/>
            <a:ext cx="6286500" cy="3429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21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91003" y="980437"/>
            <a:ext cx="2743200" cy="6931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03701" y="158690"/>
            <a:ext cx="8122023" cy="62772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Seção II: Começando na Direção Certa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3A337E-ABA5-4353-DBA4-05AEDE3BD45F}"/>
              </a:ext>
            </a:extLst>
          </p:cNvPr>
          <p:cNvGrpSpPr/>
          <p:nvPr/>
        </p:nvGrpSpPr>
        <p:grpSpPr>
          <a:xfrm>
            <a:off x="437178" y="3222971"/>
            <a:ext cx="2823417" cy="1692771"/>
            <a:chOff x="129330" y="1077179"/>
            <a:chExt cx="2823417" cy="169277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1048EE-AEAA-D78B-5291-8A64010E2EA2}"/>
                </a:ext>
              </a:extLst>
            </p:cNvPr>
            <p:cNvSpPr txBox="1"/>
            <p:nvPr/>
          </p:nvSpPr>
          <p:spPr>
            <a:xfrm>
              <a:off x="129330" y="1077179"/>
              <a:ext cx="2823417" cy="1692771"/>
            </a:xfrm>
            <a:prstGeom prst="rect">
              <a:avLst/>
            </a:prstGeom>
            <a:solidFill>
              <a:srgbClr val="B8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Responsabilidades do Presidente de Clube</a:t>
              </a:r>
            </a:p>
            <a:p>
              <a:endPara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pt-BR" sz="12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pt-BR" sz="10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DETALHES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AE31471-A0F8-AA60-DBD5-77672F276934}"/>
                </a:ext>
              </a:extLst>
            </p:cNvPr>
            <p:cNvSpPr/>
            <p:nvPr/>
          </p:nvSpPr>
          <p:spPr bwMode="auto">
            <a:xfrm>
              <a:off x="254898" y="2178244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pt-BR" sz="1400" b="0" i="0" u="none" strike="noStrike" cap="none" normalizeH="0">
                  <a:ln>
                    <a:noFill/>
                  </a:ln>
                  <a:solidFill>
                    <a:srgbClr val="404040"/>
                  </a:solidFill>
                  <a:effectLst/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Iniciar o curso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4FB117-EDA7-13B2-C018-154A5B443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1083" y="2247955"/>
              <a:ext cx="171474" cy="17147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D24893-7C10-7AAF-5BBF-F140A47E9B37}"/>
              </a:ext>
            </a:extLst>
          </p:cNvPr>
          <p:cNvGrpSpPr/>
          <p:nvPr/>
        </p:nvGrpSpPr>
        <p:grpSpPr>
          <a:xfrm>
            <a:off x="4573461" y="2020097"/>
            <a:ext cx="2823417" cy="1661993"/>
            <a:chOff x="441794" y="268439"/>
            <a:chExt cx="2823417" cy="166199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D9EA7E-20C9-B5EF-D677-E69F995159C7}"/>
                </a:ext>
              </a:extLst>
            </p:cNvPr>
            <p:cNvGrpSpPr/>
            <p:nvPr/>
          </p:nvGrpSpPr>
          <p:grpSpPr>
            <a:xfrm>
              <a:off x="441794" y="268439"/>
              <a:ext cx="2823417" cy="1661993"/>
              <a:chOff x="194791" y="648964"/>
              <a:chExt cx="2823417" cy="1661993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20E572-4E4C-E353-7F8C-C3A0BACE3ED2}"/>
                  </a:ext>
                </a:extLst>
              </p:cNvPr>
              <p:cNvSpPr txBox="1"/>
              <p:nvPr/>
            </p:nvSpPr>
            <p:spPr>
              <a:xfrm>
                <a:off x="194791" y="648964"/>
                <a:ext cx="2823417" cy="1661993"/>
              </a:xfrm>
              <a:prstGeom prst="rect">
                <a:avLst/>
              </a:prstGeom>
              <a:solidFill>
                <a:srgbClr val="164F5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4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Treinamento para Dirigentes de Clube</a:t>
                </a:r>
              </a:p>
              <a:p>
                <a:endParaRPr lang="en-US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pt-BR" sz="12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</a:p>
              <a:p>
                <a:r>
                  <a:rPr lang="pt-BR" sz="12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pt-BR" sz="10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DETALHES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C2E3532-FDED-F985-B951-09CA3C5A52D4}"/>
                  </a:ext>
                </a:extLst>
              </p:cNvPr>
              <p:cNvSpPr/>
              <p:nvPr/>
            </p:nvSpPr>
            <p:spPr bwMode="auto">
              <a:xfrm>
                <a:off x="328604" y="1606573"/>
                <a:ext cx="1225296" cy="310896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pt-BR" sz="1400" b="0" i="0" u="none" strike="noStrike" cap="none" normalizeH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Calibri Light" panose="020F0302020204030204" pitchFamily="34" charset="0"/>
                    <a:ea typeface="ヒラギノ角ゴ Pro W3" pitchFamily="84" charset="-128"/>
                    <a:cs typeface="Calibri Light" panose="020F0302020204030204" pitchFamily="34" charset="0"/>
                  </a:rPr>
                  <a:t>Iniciar o curso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373600-116F-7439-232E-A4F5CFA5E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1520" y="1602961"/>
              <a:ext cx="142895" cy="16194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01CE3B-E60D-CB6A-E64B-5D69CDD40461}"/>
              </a:ext>
            </a:extLst>
          </p:cNvPr>
          <p:cNvGrpSpPr/>
          <p:nvPr/>
        </p:nvGrpSpPr>
        <p:grpSpPr>
          <a:xfrm>
            <a:off x="4684288" y="4565221"/>
            <a:ext cx="2823417" cy="1692771"/>
            <a:chOff x="1246711" y="5026062"/>
            <a:chExt cx="2823417" cy="169277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27898A-8427-29CC-8D8F-4B7CB52150B9}"/>
                </a:ext>
              </a:extLst>
            </p:cNvPr>
            <p:cNvSpPr txBox="1"/>
            <p:nvPr/>
          </p:nvSpPr>
          <p:spPr>
            <a:xfrm>
              <a:off x="1246711" y="5026062"/>
              <a:ext cx="2823417" cy="1692771"/>
            </a:xfrm>
            <a:prstGeom prst="rect">
              <a:avLst/>
            </a:prstGeom>
            <a:solidFill>
              <a:srgbClr val="E6A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Responsabilidades do Secretário de Clube</a:t>
              </a:r>
            </a:p>
            <a:p>
              <a:endPara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pt-BR" sz="12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pt-BR" sz="10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DETALHES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DCACC1C-BD09-BA38-F719-FC4F28E51CD2}"/>
                </a:ext>
              </a:extLst>
            </p:cNvPr>
            <p:cNvSpPr/>
            <p:nvPr/>
          </p:nvSpPr>
          <p:spPr bwMode="auto">
            <a:xfrm>
              <a:off x="1433123" y="6113212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pt-BR" sz="1400" b="0" i="0" u="none" strike="noStrike" cap="none" normalizeH="0" dirty="0">
                  <a:ln>
                    <a:noFill/>
                  </a:ln>
                  <a:solidFill>
                    <a:srgbClr val="404040"/>
                  </a:solidFill>
                  <a:effectLst/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Iniciar o curso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630609-89E6-424B-6AB0-E56B6AEB8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4438" y="6218128"/>
              <a:ext cx="152421" cy="15242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B322F3-134C-746A-1796-D72290A6357A}"/>
              </a:ext>
            </a:extLst>
          </p:cNvPr>
          <p:cNvGrpSpPr/>
          <p:nvPr/>
        </p:nvGrpSpPr>
        <p:grpSpPr>
          <a:xfrm>
            <a:off x="8709744" y="3477650"/>
            <a:ext cx="2823417" cy="1692771"/>
            <a:chOff x="9017592" y="1658017"/>
            <a:chExt cx="2823417" cy="169277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CEEF876-E8EF-2A31-A456-7FE82FED3D9D}"/>
                </a:ext>
              </a:extLst>
            </p:cNvPr>
            <p:cNvGrpSpPr/>
            <p:nvPr/>
          </p:nvGrpSpPr>
          <p:grpSpPr>
            <a:xfrm>
              <a:off x="9017592" y="1658017"/>
              <a:ext cx="2823417" cy="1692771"/>
              <a:chOff x="129330" y="1077179"/>
              <a:chExt cx="2823417" cy="1692771"/>
            </a:xfrm>
            <a:solidFill>
              <a:srgbClr val="13B9B5"/>
            </a:solidFill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2E65A1-90FE-1E35-0AEE-9A467230370C}"/>
                  </a:ext>
                </a:extLst>
              </p:cNvPr>
              <p:cNvSpPr txBox="1"/>
              <p:nvPr/>
            </p:nvSpPr>
            <p:spPr>
              <a:xfrm>
                <a:off x="129330" y="1077179"/>
                <a:ext cx="2823417" cy="1692771"/>
              </a:xfrm>
              <a:prstGeom prst="rect">
                <a:avLst/>
              </a:prstGeom>
              <a:solidFill>
                <a:srgbClr val="11ABA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Responsabilidades do Tesoureiro de Clube</a:t>
                </a:r>
              </a:p>
              <a:p>
                <a:endParaRPr lang="en-US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pt-BR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pt-BR" sz="10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DETALHES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2EAE1F7-D4B6-3B13-A3D5-B5CEC7A03FC6}"/>
                  </a:ext>
                </a:extLst>
              </p:cNvPr>
              <p:cNvSpPr/>
              <p:nvPr/>
            </p:nvSpPr>
            <p:spPr bwMode="auto">
              <a:xfrm>
                <a:off x="254898" y="2178244"/>
                <a:ext cx="1225296" cy="310896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pt-BR" sz="1400" b="0" i="0" u="none" strike="noStrike" cap="none" normalizeH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Calibri Light" panose="020F0302020204030204" pitchFamily="34" charset="0"/>
                    <a:ea typeface="ヒラギノ角ゴ Pro W3" pitchFamily="84" charset="-128"/>
                    <a:cs typeface="Calibri Light" panose="020F0302020204030204" pitchFamily="34" charset="0"/>
                  </a:rPr>
                  <a:t>Iniciar o curso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60E043A-B80F-BF46-CB98-049CEC4E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34110" y="2819266"/>
              <a:ext cx="142895" cy="19052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86782341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96" y="0"/>
            <a:ext cx="703024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61717" y="18288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0908" y="2571257"/>
            <a:ext cx="59173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Qual a informação mais importante a ser compartilhada com o presidente do clube? 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Qual a informação mais importante a ser compartilhada com o secretário do clube? 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331377" y="457200"/>
            <a:ext cx="7317061" cy="1309606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600" dirty="0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Identificar os Conceitos Chave do Treinamento para Dirigentes de Clube</a:t>
            </a:r>
          </a:p>
          <a:p>
            <a:endParaRPr lang="en-US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317941" y="2571257"/>
            <a:ext cx="33719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i="1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Após analisar os cursos, identifique pelo menos três tópicos ou conceitos que em sua opinião são os mais importantes para os novos dirigentes de clube.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3387" y="914400"/>
            <a:ext cx="2821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2 - Página 9</a:t>
            </a:r>
          </a:p>
        </p:txBody>
      </p:sp>
    </p:spTree>
    <p:extLst>
      <p:ext uri="{BB962C8B-B14F-4D97-AF65-F5344CB8AC3E}">
        <p14:creationId xmlns:p14="http://schemas.microsoft.com/office/powerpoint/2010/main" val="383241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lum contrast="-20000"/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27" y="25225"/>
            <a:ext cx="7038002" cy="68655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78832" y="1169404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795445" y="25225"/>
            <a:ext cx="6312481" cy="129529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60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Recursos de Treinamento de Distrito e Distrito Múltiplo</a:t>
            </a:r>
          </a:p>
          <a:p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786587" y="375790"/>
            <a:ext cx="2774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3 - Página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587" y="2560174"/>
            <a:ext cx="2774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800" i="1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Relacionar os recursos de treinamento disponíveis em nível de distrito e de distrito múltiplo.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8093D-D713-91E2-6360-7436B84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960" y="1622227"/>
            <a:ext cx="4014770" cy="49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8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 flipV="1">
            <a:off x="4724400" y="1519235"/>
            <a:ext cx="2743200" cy="6667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840136" y="546957"/>
            <a:ext cx="11003797" cy="71437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II: Começando na Direção Certa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8853" y="2816092"/>
            <a:ext cx="7554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Recursos para Operações do Clube de forma eficaz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1903" y="5621786"/>
            <a:ext cx="4448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Seja o recurso que conhece os recursos.</a:t>
            </a:r>
          </a:p>
          <a:p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340836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/>
          <p:nvPr/>
        </p:nvCxnSpPr>
        <p:spPr bwMode="auto">
          <a:xfrm flipH="1">
            <a:off x="7647569" y="2579400"/>
            <a:ext cx="26445" cy="1601932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0A54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endCxn id="26" idx="0"/>
          </p:cNvCxnSpPr>
          <p:nvPr/>
        </p:nvCxnSpPr>
        <p:spPr bwMode="auto">
          <a:xfrm flipH="1">
            <a:off x="5225425" y="2580100"/>
            <a:ext cx="10328" cy="28035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/>
          <p:cNvSpPr>
            <a:spLocks/>
          </p:cNvSpPr>
          <p:nvPr/>
        </p:nvSpPr>
        <p:spPr bwMode="auto">
          <a:xfrm>
            <a:off x="4892546" y="3491841"/>
            <a:ext cx="762415" cy="630027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Tesoureiro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6284" y="208952"/>
            <a:ext cx="5823562" cy="605964"/>
          </a:xfrm>
        </p:spPr>
        <p:txBody>
          <a:bodyPr/>
          <a:lstStyle/>
          <a:p>
            <a:pPr algn="l"/>
            <a:r>
              <a:rPr lang="pt-BR" sz="3600" b="1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Estrutura Padrão dos Clubes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7164" y="2280269"/>
            <a:ext cx="1617849" cy="30777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Dirigentes de Clube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117" y="4646009"/>
            <a:ext cx="185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Comitês Permanentes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4451" y="1121168"/>
            <a:ext cx="174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Diretoria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2426933" y="2572685"/>
            <a:ext cx="7304187" cy="1343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1754444" y="5091985"/>
            <a:ext cx="1551300" cy="17196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cxnSpLocks/>
          </p:cNvCxnSpPr>
          <p:nvPr/>
        </p:nvCxnSpPr>
        <p:spPr bwMode="auto">
          <a:xfrm flipH="1">
            <a:off x="1786859" y="1466111"/>
            <a:ext cx="27298" cy="3643071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1814164" y="1483307"/>
            <a:ext cx="6872001" cy="2129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1670879" y="6526041"/>
            <a:ext cx="1718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>
                <a:latin typeface="Calibri Light" panose="020F0302020204030204" pitchFamily="34" charset="0"/>
                <a:cs typeface="Calibri Light" panose="020F0302020204030204" pitchFamily="34" charset="0"/>
              </a:rPr>
              <a:t>DA-MCS.PO 4/2022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586353" y="956778"/>
            <a:ext cx="3671027" cy="1167887"/>
          </a:xfrm>
          <a:prstGeom prst="roundRect">
            <a:avLst/>
          </a:prstGeom>
          <a:solidFill>
            <a:srgbClr val="55565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2">
              <a:tabLst>
                <a:tab pos="1654133" algn="ctr"/>
                <a:tab pos="3208258" algn="r"/>
              </a:tabLst>
            </a:pPr>
            <a:r>
              <a:rPr lang="pt-BR" sz="1000" dirty="0">
                <a:solidFill>
                  <a:srgbClr val="404040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	</a:t>
            </a:r>
            <a:r>
              <a:rPr lang="pt-BR" sz="1000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Todos os Dirigentes do Clube	</a:t>
            </a:r>
          </a:p>
          <a:p>
            <a:pPr marL="0" lvl="2">
              <a:tabLst>
                <a:tab pos="1654133" algn="ctr"/>
                <a:tab pos="3208258" algn="r"/>
              </a:tabLst>
            </a:pPr>
            <a:r>
              <a:rPr lang="pt-BR" sz="1000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	</a:t>
            </a:r>
          </a:p>
          <a:p>
            <a:pPr marL="0" lvl="2">
              <a:tabLst>
                <a:tab pos="3208258" algn="r"/>
              </a:tabLst>
            </a:pPr>
            <a:r>
              <a:rPr lang="pt-BR" sz="1000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Coordenador de Programas                   Diretor Social (opcional)</a:t>
            </a:r>
          </a:p>
          <a:p>
            <a:pPr>
              <a:tabLst>
                <a:tab pos="3200320" algn="r"/>
              </a:tabLst>
            </a:pPr>
            <a:r>
              <a:rPr lang="pt-BR" sz="1000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Presidente de Núcleo                       Diretor Animador (opcional)</a:t>
            </a:r>
          </a:p>
          <a:p>
            <a:pPr>
              <a:tabLst>
                <a:tab pos="3200320" algn="r"/>
              </a:tabLst>
            </a:pPr>
            <a:r>
              <a:rPr lang="pt-BR" sz="1000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	      Encarregado da Segurança (opcional)                               </a:t>
            </a:r>
            <a:br>
              <a:rPr lang="pt-BR" sz="1000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</a:br>
            <a:r>
              <a:rPr lang="pt-BR" sz="1000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Outros dirigentes eleitos e/ou assessores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71137" y="1324292"/>
            <a:ext cx="1870033" cy="95410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Dirigentes de clube que lideram a</a:t>
            </a:r>
          </a:p>
          <a:p>
            <a:pPr algn="ctr"/>
            <a:r>
              <a:rPr lang="pt-BR" sz="1400" b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Equipe Global de Ação</a:t>
            </a:r>
          </a:p>
          <a:p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8" name="Straight Connector 67"/>
          <p:cNvCxnSpPr>
            <a:stCxn id="40" idx="0"/>
            <a:endCxn id="53" idx="0"/>
          </p:cNvCxnSpPr>
          <p:nvPr/>
        </p:nvCxnSpPr>
        <p:spPr bwMode="auto">
          <a:xfrm flipH="1">
            <a:off x="7619846" y="3292403"/>
            <a:ext cx="21364" cy="2076334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endCxn id="31" idx="2"/>
          </p:cNvCxnSpPr>
          <p:nvPr/>
        </p:nvCxnSpPr>
        <p:spPr bwMode="auto">
          <a:xfrm flipH="1">
            <a:off x="3298382" y="5091985"/>
            <a:ext cx="7363" cy="925060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ounded Rectangle 30"/>
          <p:cNvSpPr/>
          <p:nvPr/>
        </p:nvSpPr>
        <p:spPr bwMode="auto">
          <a:xfrm>
            <a:off x="2825980" y="5376965"/>
            <a:ext cx="944803" cy="640081"/>
          </a:xfrm>
          <a:prstGeom prst="round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-609585" algn="ctr"/>
            <a:r>
              <a:rPr lang="pt-BR" sz="950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Comitê de Tecnologia de Informações</a:t>
            </a:r>
          </a:p>
        </p:txBody>
      </p:sp>
      <p:cxnSp>
        <p:nvCxnSpPr>
          <p:cNvPr id="49" name="Straight Connector 48"/>
          <p:cNvCxnSpPr>
            <a:endCxn id="11" idx="2"/>
          </p:cNvCxnSpPr>
          <p:nvPr/>
        </p:nvCxnSpPr>
        <p:spPr bwMode="auto">
          <a:xfrm>
            <a:off x="2352781" y="4216643"/>
            <a:ext cx="74148" cy="19983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0A54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 flipH="1">
            <a:off x="4370764" y="2570757"/>
            <a:ext cx="17026" cy="141033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 flipH="1">
            <a:off x="3473966" y="2582330"/>
            <a:ext cx="24993" cy="14922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6364148" y="2580105"/>
            <a:ext cx="4296" cy="2961435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ounded Rectangle 18"/>
          <p:cNvSpPr/>
          <p:nvPr/>
        </p:nvSpPr>
        <p:spPr bwMode="auto">
          <a:xfrm>
            <a:off x="4014178" y="3486403"/>
            <a:ext cx="776871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Secretário</a:t>
            </a:r>
          </a:p>
        </p:txBody>
      </p:sp>
      <p:sp>
        <p:nvSpPr>
          <p:cNvPr id="48" name="Rounded Rectangle 47"/>
          <p:cNvSpPr/>
          <p:nvPr/>
        </p:nvSpPr>
        <p:spPr bwMode="auto">
          <a:xfrm>
            <a:off x="3060181" y="3459011"/>
            <a:ext cx="850219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Segundo</a:t>
            </a:r>
          </a:p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Vice- </a:t>
            </a:r>
          </a:p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 Presidente</a:t>
            </a:r>
          </a:p>
        </p:txBody>
      </p:sp>
      <p:cxnSp>
        <p:nvCxnSpPr>
          <p:cNvPr id="54" name="Straight Connector 53"/>
          <p:cNvCxnSpPr>
            <a:cxnSpLocks/>
          </p:cNvCxnSpPr>
          <p:nvPr/>
        </p:nvCxnSpPr>
        <p:spPr bwMode="auto">
          <a:xfrm>
            <a:off x="2429563" y="2573661"/>
            <a:ext cx="0" cy="9127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endCxn id="56" idx="0"/>
          </p:cNvCxnSpPr>
          <p:nvPr/>
        </p:nvCxnSpPr>
        <p:spPr bwMode="auto">
          <a:xfrm flipH="1">
            <a:off x="9718217" y="2580105"/>
            <a:ext cx="12904" cy="2768037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5748744" y="3475516"/>
            <a:ext cx="1253989" cy="650189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indent="-609585" algn="ctr"/>
            <a: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Assessor de Marketing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7206361" y="3292404"/>
            <a:ext cx="869699" cy="103718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Primeiro </a:t>
            </a:r>
          </a:p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Vice- </a:t>
            </a:r>
          </a:p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 Presidente</a:t>
            </a:r>
          </a:p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(Assessor</a:t>
            </a:r>
          </a:p>
          <a:p>
            <a:pPr marL="609585" indent="-609585" algn="ctr"/>
            <a:r>
              <a:rPr lang="pt-BR" sz="105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de Liderança)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9275968" y="3319579"/>
            <a:ext cx="914400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1051" dirty="0">
              <a:solidFill>
                <a:srgbClr val="404040"/>
              </a:solidFill>
              <a:ea typeface="ヒラギノ角ゴ Pro W3" pitchFamily="84" charset="-128"/>
            </a:endParaRPr>
          </a:p>
          <a:p>
            <a:pPr indent="-609585" algn="ctr"/>
            <a: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Assessor de </a:t>
            </a:r>
            <a:b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</a:br>
            <a: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Serviços </a:t>
            </a:r>
          </a:p>
        </p:txBody>
      </p:sp>
      <p:cxnSp>
        <p:nvCxnSpPr>
          <p:cNvPr id="57" name="Straight Connector 56"/>
          <p:cNvCxnSpPr>
            <a:endCxn id="47" idx="0"/>
          </p:cNvCxnSpPr>
          <p:nvPr/>
        </p:nvCxnSpPr>
        <p:spPr bwMode="auto">
          <a:xfrm>
            <a:off x="8672323" y="1504987"/>
            <a:ext cx="932" cy="38657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ounded Rectangle 13"/>
          <p:cNvSpPr/>
          <p:nvPr/>
        </p:nvSpPr>
        <p:spPr bwMode="auto">
          <a:xfrm>
            <a:off x="8179833" y="3309199"/>
            <a:ext cx="1012665" cy="641772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indent="-609585" algn="ctr"/>
            <a: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Assessor do Quadro Associativo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1893529" y="3374481"/>
            <a:ext cx="1066800" cy="104199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indent="-609585" algn="ctr"/>
            <a:r>
              <a:rPr lang="pt-BR" sz="1051" dirty="0" err="1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Ex</a:t>
            </a:r>
            <a: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- </a:t>
            </a:r>
          </a:p>
          <a:p>
            <a:pPr indent="-609585" algn="ctr"/>
            <a: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 Presidente </a:t>
            </a:r>
          </a:p>
          <a:p>
            <a:pPr indent="-609585" algn="ctr"/>
            <a: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 Presidente</a:t>
            </a:r>
          </a:p>
          <a:p>
            <a:pPr indent="-609585" algn="ctr"/>
            <a: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(Coordenador de</a:t>
            </a:r>
          </a:p>
          <a:p>
            <a:pPr indent="-609585" algn="ctr"/>
            <a:r>
              <a:rPr lang="pt-BR" sz="1051" dirty="0">
                <a:solidFill>
                  <a:schemeClr val="bg1"/>
                </a:solidFill>
                <a:latin typeface="Calibri Light" panose="020F0302020204030204" pitchFamily="34" charset="0"/>
                <a:ea typeface="ヒラギノ角ゴ Pro W3" pitchFamily="84" charset="-128"/>
                <a:cs typeface="Calibri Light" panose="020F0302020204030204" pitchFamily="34" charset="0"/>
              </a:rPr>
              <a:t>LCIF de Clube)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7997813" y="2266433"/>
            <a:ext cx="1326776" cy="715683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indent="-609585" algn="ctr"/>
            <a:r>
              <a:rPr lang="pt-BR" sz="1051" dirty="0">
                <a:solidFill>
                  <a:schemeClr val="bg1"/>
                </a:solidFill>
                <a:latin typeface="Helvetica Neue"/>
                <a:ea typeface="ヒラギノ角ゴ Pro W3" pitchFamily="84" charset="-128"/>
              </a:rPr>
              <a:t>Presidente</a:t>
            </a:r>
          </a:p>
          <a:p>
            <a:pPr indent="-609585" algn="ctr"/>
            <a:r>
              <a:rPr lang="pt-BR" sz="900" dirty="0">
                <a:solidFill>
                  <a:schemeClr val="bg1"/>
                </a:solidFill>
                <a:latin typeface="Helvetica Neue"/>
                <a:ea typeface="ヒラギノ角ゴ Pro W3" pitchFamily="84" charset="-128"/>
              </a:rPr>
              <a:t>(Presidente da Equipe</a:t>
            </a:r>
          </a:p>
          <a:p>
            <a:pPr indent="-609585" algn="ctr"/>
            <a:r>
              <a:rPr lang="pt-BR" sz="900" dirty="0">
                <a:solidFill>
                  <a:schemeClr val="bg1"/>
                </a:solidFill>
                <a:latin typeface="Helvetica Neue"/>
                <a:ea typeface="ヒラギノ角ゴ Pro W3" pitchFamily="84" charset="-128"/>
              </a:rPr>
              <a:t> Global de Ação)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7084115" y="2178703"/>
            <a:ext cx="3284237" cy="2398144"/>
          </a:xfrm>
          <a:prstGeom prst="roundRect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12357100" y="5935491"/>
            <a:ext cx="685800" cy="5905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http://www.lionsclubs.org/cs-assets/_files/images/logos/lionlogo_2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68" y="204800"/>
            <a:ext cx="731196" cy="692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864350" y="5348142"/>
            <a:ext cx="8309015" cy="671497"/>
            <a:chOff x="347498" y="4852237"/>
            <a:chExt cx="8309015" cy="671497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3259580" y="4887738"/>
              <a:ext cx="897987" cy="603797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pt-BR" sz="1000" dirty="0">
                  <a:solidFill>
                    <a:schemeClr val="bg1"/>
                  </a:solidFill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Comitê de </a:t>
              </a:r>
            </a:p>
            <a:p>
              <a:pPr marL="609585" indent="-609585" algn="ctr"/>
              <a:r>
                <a:rPr lang="pt-BR" sz="1000" dirty="0">
                  <a:solidFill>
                    <a:schemeClr val="bg1"/>
                  </a:solidFill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Finanças</a:t>
              </a:r>
            </a:p>
            <a:p>
              <a:pPr marL="609585" indent="-609585" algn="ctr"/>
              <a:endParaRPr lang="en-US" sz="1000" dirty="0" err="1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47498" y="4883654"/>
              <a:ext cx="915675" cy="640080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indent="-609585" algn="ctr"/>
              <a:r>
                <a:rPr lang="pt-BR" sz="950" dirty="0">
                  <a:solidFill>
                    <a:schemeClr val="bg1"/>
                  </a:solidFill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Comitê </a:t>
              </a:r>
            </a:p>
            <a:p>
              <a:pPr indent="-609585" algn="ctr"/>
              <a:r>
                <a:rPr lang="pt-BR" sz="950" dirty="0">
                  <a:solidFill>
                    <a:schemeClr val="bg1"/>
                  </a:solidFill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 de Estatuto e Regulamento</a:t>
              </a: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4321620" y="4881740"/>
              <a:ext cx="1194735" cy="61579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indent="-609585" algn="ctr"/>
              <a:r>
                <a:rPr lang="pt-BR" sz="1000" dirty="0">
                  <a:solidFill>
                    <a:schemeClr val="bg1"/>
                  </a:solidFill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Comitê de Marketing 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6666100" y="4874861"/>
              <a:ext cx="980608" cy="579372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indent="-609585" algn="ctr"/>
              <a:r>
                <a:rPr lang="pt-BR" sz="1000" dirty="0">
                  <a:solidFill>
                    <a:schemeClr val="bg1"/>
                  </a:solidFill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Comitê do Quadro Associativo</a:t>
              </a:r>
            </a:p>
          </p:txBody>
        </p:sp>
        <p:sp>
          <p:nvSpPr>
            <p:cNvPr id="53" name="Rounded Rectangle 52"/>
            <p:cNvSpPr>
              <a:spLocks/>
            </p:cNvSpPr>
            <p:nvPr/>
          </p:nvSpPr>
          <p:spPr bwMode="auto">
            <a:xfrm>
              <a:off x="5646781" y="4872833"/>
              <a:ext cx="912427" cy="609793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pt-BR" sz="1000" dirty="0">
                  <a:solidFill>
                    <a:schemeClr val="bg1"/>
                  </a:solidFill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Comitê de</a:t>
              </a:r>
            </a:p>
            <a:p>
              <a:pPr marL="609585" indent="-609585" algn="ctr"/>
              <a:r>
                <a:rPr lang="pt-BR" sz="1000" dirty="0">
                  <a:solidFill>
                    <a:schemeClr val="bg1"/>
                  </a:solidFill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Liderança</a:t>
              </a:r>
            </a:p>
          </p:txBody>
        </p:sp>
        <p:sp>
          <p:nvSpPr>
            <p:cNvPr id="56" name="Rounded Rectangle 55"/>
            <p:cNvSpPr/>
            <p:nvPr/>
          </p:nvSpPr>
          <p:spPr bwMode="auto">
            <a:xfrm>
              <a:off x="7746218" y="4852237"/>
              <a:ext cx="910295" cy="60815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indent="-609585" algn="ctr"/>
              <a:r>
                <a:rPr lang="pt-BR" sz="1000" dirty="0">
                  <a:solidFill>
                    <a:schemeClr val="bg1"/>
                  </a:solidFill>
                  <a:latin typeface="Calibri Light" panose="020F0302020204030204" pitchFamily="34" charset="0"/>
                  <a:ea typeface="ヒラギノ角ゴ Pro W3" pitchFamily="84" charset="-128"/>
                  <a:cs typeface="Calibri Light" panose="020F0302020204030204" pitchFamily="34" charset="0"/>
                </a:rPr>
                <a:t>Comitê de Serviços </a:t>
              </a:r>
            </a:p>
          </p:txBody>
        </p:sp>
      </p:grpSp>
      <p:cxnSp>
        <p:nvCxnSpPr>
          <p:cNvPr id="64" name="Straight Connector 63"/>
          <p:cNvCxnSpPr>
            <a:endCxn id="27" idx="0"/>
          </p:cNvCxnSpPr>
          <p:nvPr/>
        </p:nvCxnSpPr>
        <p:spPr bwMode="auto">
          <a:xfrm flipH="1">
            <a:off x="2322187" y="5098940"/>
            <a:ext cx="9154" cy="280618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0E0CC7-3B1E-44CF-942A-01623B1C2A50}"/>
              </a:ext>
            </a:extLst>
          </p:cNvPr>
          <p:cNvGrpSpPr/>
          <p:nvPr/>
        </p:nvGrpSpPr>
        <p:grpSpPr>
          <a:xfrm flipH="1">
            <a:off x="6149452" y="2905794"/>
            <a:ext cx="909148" cy="580609"/>
            <a:chOff x="9031482" y="2559196"/>
            <a:chExt cx="864006" cy="47658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4A93557-BBA3-4FA5-A5A4-2A3BBAED7E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31482" y="2559196"/>
              <a:ext cx="203759" cy="0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D188F77-40C9-4B5A-B6CD-BD376C0BE2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52718" y="2579330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341BB95-C1FA-44B6-94FE-FFA50884CD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15418" y="2694856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5682372-D4B3-4B40-8D29-D1ECCD5DF1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68058" y="2807679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5D51FC8-8C67-4B82-BDD5-B788C0B635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24011" y="2905920"/>
              <a:ext cx="171477" cy="129858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16925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30580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5" y="0"/>
            <a:ext cx="703024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1039" y="1832708"/>
            <a:ext cx="2743200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7959" y="457200"/>
            <a:ext cx="6809361" cy="104899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Estatuto e Regulamentos </a:t>
            </a:r>
            <a:b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Padrão de Clube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8025" y="3093682"/>
            <a:ext cx="6366829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Definem os cargos de dirigentes, diretores e presidentes de comitê.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 papéis dos Comitês. 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2000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Definem o modelo de estrutura de clube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188" y="543337"/>
            <a:ext cx="2557674" cy="5831861"/>
          </a:xfrm>
          <a:prstGeom prst="rect">
            <a:avLst/>
          </a:prstGeom>
          <a:ln>
            <a:solidFill>
              <a:srgbClr val="54565A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76288" y="2286000"/>
            <a:ext cx="5098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i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Estatutos e Regulamentos Padrão de Clube Revisados</a:t>
            </a:r>
          </a:p>
        </p:txBody>
      </p:sp>
    </p:spTree>
    <p:extLst>
      <p:ext uri="{BB962C8B-B14F-4D97-AF65-F5344CB8AC3E}">
        <p14:creationId xmlns:p14="http://schemas.microsoft.com/office/powerpoint/2010/main" val="350989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79" y="267655"/>
            <a:ext cx="7184164" cy="6355481"/>
          </a:xfrm>
          <a:prstGeom prst="rect">
            <a:avLst/>
          </a:prstGeom>
        </p:spPr>
      </p:pic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1186440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0" y="457200"/>
            <a:ext cx="2662137" cy="594559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b="1">
                <a:solidFill>
                  <a:srgbClr val="00338D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Bem-vindos!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2284" y="1667563"/>
            <a:ext cx="567135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Apresentação dos participantes e convidados especiais</a:t>
            </a:r>
          </a:p>
          <a:p>
            <a:pPr lvl="0"/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Anúncios</a:t>
            </a:r>
          </a:p>
          <a:p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Intervalos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Refeições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Banheiros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Forme grupos pequenos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Compartilhe as expectativas do treinamento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E942EC-8F98-4FD8-9C07-8B47140B4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085238"/>
            <a:ext cx="3886200" cy="5019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957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lum contrast="-20000"/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85" y="25225"/>
            <a:ext cx="7038002" cy="68655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95832" y="1369878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377485" y="457200"/>
            <a:ext cx="7211135" cy="129529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600" dirty="0">
                <a:solidFill>
                  <a:srgbClr val="00338D"/>
                </a:solidFill>
                <a:latin typeface="HelveticaNeueLT Std Lt" panose="020B0403020202020204" pitchFamily="34" charset="0"/>
              </a:rPr>
              <a:t>E-Books de Dirigentes de Clube</a:t>
            </a:r>
          </a:p>
          <a:p>
            <a:endParaRPr lang="en-US" kern="0" dirty="0"/>
          </a:p>
        </p:txBody>
      </p:sp>
      <p:sp>
        <p:nvSpPr>
          <p:cNvPr id="16" name="Rectangle 15"/>
          <p:cNvSpPr/>
          <p:nvPr/>
        </p:nvSpPr>
        <p:spPr>
          <a:xfrm>
            <a:off x="5948486" y="2184472"/>
            <a:ext cx="54670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Presidente/Vice-Presidente de Clube</a:t>
            </a:r>
          </a:p>
          <a:p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HelveticaNeueLT Std Lt" panose="020B0403020202020204" pitchFamily="34" charset="0"/>
              <a:cs typeface="Arial" panose="020B0604020202020204" pitchFamily="34" charset="0"/>
            </a:endParaRPr>
          </a:p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Secretário</a:t>
            </a:r>
          </a:p>
          <a:p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HelveticaNeueLT Std Lt" panose="020B0403020202020204" pitchFamily="34" charset="0"/>
              <a:cs typeface="Arial" panose="020B0604020202020204" pitchFamily="34" charset="0"/>
            </a:endParaRPr>
          </a:p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Tesoureiro</a:t>
            </a:r>
          </a:p>
          <a:p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HelveticaNeueLT Std Lt" panose="020B0403020202020204" pitchFamily="34" charset="0"/>
              <a:cs typeface="Arial" panose="020B0604020202020204" pitchFamily="34" charset="0"/>
            </a:endParaRPr>
          </a:p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Assessor do Quadro Associativo</a:t>
            </a:r>
          </a:p>
          <a:p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HelveticaNeueLT Std Lt" panose="020B0403020202020204" pitchFamily="34" charset="0"/>
              <a:cs typeface="Arial" panose="020B0604020202020204" pitchFamily="34" charset="0"/>
            </a:endParaRPr>
          </a:p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Assessor de Serviços</a:t>
            </a:r>
          </a:p>
          <a:p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HelveticaNeueLT Std Lt" panose="020B0403020202020204" pitchFamily="34" charset="0"/>
              <a:cs typeface="Arial" panose="020B0604020202020204" pitchFamily="34" charset="0"/>
            </a:endParaRPr>
          </a:p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Guia do Assessor de Marketing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37F20-2FF5-DCF8-8417-0A0F5DD05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93" y="1221078"/>
            <a:ext cx="3967863" cy="5179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411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8936" y="457200"/>
            <a:ext cx="10988298" cy="550190"/>
          </a:xfrm>
        </p:spPr>
        <p:txBody>
          <a:bodyPr/>
          <a:lstStyle/>
          <a:p>
            <a:r>
              <a:rPr lang="pt-BR" sz="3600" b="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Programas para Melhorar a Qualidade do Clube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5559" y="5201184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ideia geral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7000" y="5249343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EBB700"/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O Plano Anual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0234" y="5249343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EBB700"/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Ótimas Reuniões!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0110" y="1371600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DD313-1450-4D94-3D6A-09CA6C93B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492" y="2018674"/>
            <a:ext cx="2253283" cy="29213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65E615-0801-3C62-921F-F57B1660C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824" y="2018674"/>
            <a:ext cx="2209800" cy="2887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E34F4A-57AB-AD2E-378E-0D75B157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196" y="2073538"/>
            <a:ext cx="2214604" cy="2887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5675201"/>
            <a:ext cx="1097280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spcBef>
                <a:spcPts val="0"/>
              </a:spcBef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pt-BR" sz="2400" dirty="0">
                <a:solidFill>
                  <a:schemeClr val="bg2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Este prêmio pode ser conquistado todos os anos – é uma grande meta para todos os clubes!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E7598-F96D-483D-A73D-73560F2C6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91539"/>
            <a:ext cx="3046496" cy="3674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6F740B-8706-4FA3-BDE0-87304CABDD23}"/>
              </a:ext>
            </a:extLst>
          </p:cNvPr>
          <p:cNvSpPr txBox="1"/>
          <p:nvPr/>
        </p:nvSpPr>
        <p:spPr>
          <a:xfrm>
            <a:off x="213360" y="8951"/>
            <a:ext cx="5385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Prêmio de Excelência de Clube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4C5142-4A3D-4187-B845-E3DF2E0DB0D9}"/>
              </a:ext>
            </a:extLst>
          </p:cNvPr>
          <p:cNvSpPr txBox="1">
            <a:spLocks/>
          </p:cNvSpPr>
          <p:nvPr/>
        </p:nvSpPr>
        <p:spPr>
          <a:xfrm>
            <a:off x="5873750" y="593726"/>
            <a:ext cx="4535488" cy="73175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Roteiro para o Sucesso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D551C9-B215-4708-95E8-A05E05D6F51C}"/>
              </a:ext>
            </a:extLst>
          </p:cNvPr>
          <p:cNvSpPr txBox="1"/>
          <p:nvPr/>
        </p:nvSpPr>
        <p:spPr>
          <a:xfrm>
            <a:off x="5873750" y="1969538"/>
            <a:ext cx="5069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2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 critérios enfocam nestas áreas:</a:t>
            </a:r>
          </a:p>
          <a:p>
            <a:endParaRPr lang="en-US" sz="22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Quadro associativo</a:t>
            </a:r>
          </a:p>
          <a:p>
            <a:endParaRPr lang="en-US" sz="22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Serviços</a:t>
            </a:r>
          </a:p>
          <a:p>
            <a:endParaRPr lang="en-US" sz="22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Excelência organizacional e de liderança</a:t>
            </a:r>
          </a:p>
          <a:p>
            <a:endParaRPr lang="en-US" sz="22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Marketing</a:t>
            </a:r>
          </a:p>
          <a:p>
            <a:endParaRPr 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73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73565"/>
            <a:ext cx="11681927" cy="457200"/>
          </a:xfrm>
        </p:spPr>
        <p:txBody>
          <a:bodyPr/>
          <a:lstStyle/>
          <a:p>
            <a:r>
              <a:rPr lang="pt-BR" sz="36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Novos Associados e </a:t>
            </a:r>
            <a:br>
              <a:rPr lang="pt-BR" sz="36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BR" sz="36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Cerimônia de Entrega da Carta Constitutiva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9639" y="141275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82ED0-5DA2-1B16-8397-A917BA18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393" y="1925503"/>
            <a:ext cx="3330914" cy="43301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32AD99-3D41-B055-023E-0DDAF7888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39" y="1870933"/>
            <a:ext cx="3303566" cy="43406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768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39" y="12700"/>
            <a:ext cx="7017222" cy="6845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81525" y="1391164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677198" y="347334"/>
            <a:ext cx="6751854" cy="658819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600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Recursos para Operações do Clube</a:t>
            </a:r>
          </a:p>
          <a:p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532589" y="438150"/>
            <a:ext cx="28210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4 - Página 11</a:t>
            </a:r>
          </a:p>
          <a:p>
            <a:endParaRPr lang="en-US" sz="3000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532589" y="2841170"/>
            <a:ext cx="2782663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i="1" dirty="0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Determinar a importância do Gerenciamento de Recursos de Clube na webpage</a:t>
            </a:r>
          </a:p>
          <a:p>
            <a:pPr>
              <a:spcBef>
                <a:spcPts val="600"/>
              </a:spcBef>
            </a:pPr>
            <a:r>
              <a:rPr lang="pt-BR" sz="2800" i="1" dirty="0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da Central de Recursos.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005125" y="2656936"/>
            <a:ext cx="6096000" cy="20572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pt-BR" sz="2800" i="1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Quais são os três itens principais </a:t>
            </a:r>
          </a:p>
          <a:p>
            <a:pPr algn="ctr">
              <a:lnSpc>
                <a:spcPct val="114000"/>
              </a:lnSpc>
            </a:pPr>
            <a:r>
              <a:rPr lang="pt-BR" sz="2800" i="1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 você considera úteis </a:t>
            </a:r>
          </a:p>
          <a:p>
            <a:pPr algn="ctr">
              <a:lnSpc>
                <a:spcPct val="114000"/>
              </a:lnSpc>
            </a:pPr>
            <a:r>
              <a:rPr lang="pt-BR" sz="2800" i="1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promover a excelência </a:t>
            </a:r>
          </a:p>
          <a:p>
            <a:pPr algn="ctr">
              <a:lnSpc>
                <a:spcPct val="114000"/>
              </a:lnSpc>
            </a:pPr>
            <a:r>
              <a:rPr lang="pt-BR" sz="2800" i="1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gerenciamento do clube </a:t>
            </a:r>
          </a:p>
        </p:txBody>
      </p:sp>
    </p:spTree>
    <p:extLst>
      <p:ext uri="{BB962C8B-B14F-4D97-AF65-F5344CB8AC3E}">
        <p14:creationId xmlns:p14="http://schemas.microsoft.com/office/powerpoint/2010/main" val="2021881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65" y="1"/>
            <a:ext cx="7030241" cy="68579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30145" y="469900"/>
            <a:ext cx="4126793" cy="450722"/>
          </a:xfrm>
        </p:spPr>
        <p:txBody>
          <a:bodyPr/>
          <a:lstStyle/>
          <a:p>
            <a:r>
              <a:rPr lang="pt-BR" sz="3600" b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MyLCI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2126" y="13716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4488" y="1741688"/>
            <a:ext cx="9686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i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MyLCI é o lugar para os dirigentes de clube gerenciarem seus clubes com eficácia  </a:t>
            </a:r>
          </a:p>
        </p:txBody>
      </p:sp>
      <p:sp>
        <p:nvSpPr>
          <p:cNvPr id="15" name="Freeform 14"/>
          <p:cNvSpPr/>
          <p:nvPr/>
        </p:nvSpPr>
        <p:spPr>
          <a:xfrm>
            <a:off x="1164488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pt-BR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Gerenciar as alterações na lista de associados do clube; adições, baixas, transferências</a:t>
            </a:r>
          </a:p>
        </p:txBody>
      </p:sp>
      <p:sp>
        <p:nvSpPr>
          <p:cNvPr id="16" name="Freeform 15"/>
          <p:cNvSpPr/>
          <p:nvPr/>
        </p:nvSpPr>
        <p:spPr>
          <a:xfrm>
            <a:off x="4653525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pt-BR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Atualizar facilmente as informações de contato dos associados </a:t>
            </a:r>
          </a:p>
        </p:txBody>
      </p:sp>
      <p:sp>
        <p:nvSpPr>
          <p:cNvPr id="17" name="Freeform 16"/>
          <p:cNvSpPr/>
          <p:nvPr/>
        </p:nvSpPr>
        <p:spPr>
          <a:xfrm>
            <a:off x="8142562" y="4711126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pt-BR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Relatório de </a:t>
            </a:r>
          </a:p>
          <a:p>
            <a:pPr algn="ctr"/>
            <a:r>
              <a:rPr lang="pt-BR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atividades de serviço por meio do MyLION</a:t>
            </a:r>
          </a:p>
        </p:txBody>
      </p:sp>
      <p:sp>
        <p:nvSpPr>
          <p:cNvPr id="18" name="Freeform 17"/>
          <p:cNvSpPr/>
          <p:nvPr/>
        </p:nvSpPr>
        <p:spPr>
          <a:xfrm>
            <a:off x="8142562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pt-BR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Criar listas de mala direta para comunicações e faturas devidas</a:t>
            </a:r>
          </a:p>
        </p:txBody>
      </p:sp>
      <p:sp>
        <p:nvSpPr>
          <p:cNvPr id="19" name="Freeform 18"/>
          <p:cNvSpPr/>
          <p:nvPr/>
        </p:nvSpPr>
        <p:spPr>
          <a:xfrm>
            <a:off x="1164488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pt-BR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Imprimir listas de associados </a:t>
            </a:r>
          </a:p>
        </p:txBody>
      </p:sp>
      <p:sp>
        <p:nvSpPr>
          <p:cNvPr id="20" name="Freeform 19"/>
          <p:cNvSpPr/>
          <p:nvPr/>
        </p:nvSpPr>
        <p:spPr>
          <a:xfrm>
            <a:off x="4653525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pt-BR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Visualizar e </a:t>
            </a:r>
          </a:p>
          <a:p>
            <a:pPr algn="ctr"/>
            <a:r>
              <a:rPr lang="pt-BR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pagar extratos de clube</a:t>
            </a:r>
          </a:p>
        </p:txBody>
      </p:sp>
    </p:spTree>
    <p:extLst>
      <p:ext uri="{BB962C8B-B14F-4D97-AF65-F5344CB8AC3E}">
        <p14:creationId xmlns:p14="http://schemas.microsoft.com/office/powerpoint/2010/main" val="137521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lum contrast="-20000"/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30" y="0"/>
            <a:ext cx="703800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95831" y="1728439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4595" y="2323351"/>
            <a:ext cx="5977054" cy="2923877"/>
          </a:xfrm>
          <a:prstGeom prst="rect">
            <a:avLst/>
          </a:prstGeom>
          <a:solidFill>
            <a:srgbClr val="F2F2F2"/>
          </a:solidFill>
          <a:ln w="12700">
            <a:solidFill>
              <a:srgbClr val="00338D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t-BR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Reveja as Perguntas Frequentes.</a:t>
            </a:r>
          </a:p>
          <a:p>
            <a:pPr lvl="0"/>
            <a:endParaRPr lang="en-US" alt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pt-BR" sz="2000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Inscrições</a:t>
            </a:r>
          </a:p>
          <a:p>
            <a:pPr lvl="0"/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pt-BR" sz="2000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5"/>
              </a:rPr>
              <a:t>Gerenciar os dirigentes do Clube</a:t>
            </a:r>
          </a:p>
          <a:p>
            <a:pPr lvl="0"/>
            <a:endParaRPr lang="en-US" sz="2000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pt-BR" sz="2000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5"/>
              </a:rPr>
              <a:t>Gerenciar a lista de associados</a:t>
            </a:r>
          </a:p>
          <a:p>
            <a:pPr lvl="0"/>
            <a:endParaRPr lang="en-US" sz="2000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pt-BR" sz="2000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5"/>
              </a:rPr>
              <a:t>Gerenciar os demonstrativos financeiros do clube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843195" y="793198"/>
            <a:ext cx="6448472" cy="736956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60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MyLCI / MyLion</a:t>
            </a:r>
          </a:p>
          <a:p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619932" y="914400"/>
            <a:ext cx="2774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5 - Página 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932" y="2900543"/>
            <a:ext cx="2774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800" i="1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Familiarize-se com o MyLCI e MyLion</a:t>
            </a:r>
          </a:p>
        </p:txBody>
      </p:sp>
    </p:spTree>
    <p:extLst>
      <p:ext uri="{BB962C8B-B14F-4D97-AF65-F5344CB8AC3E}">
        <p14:creationId xmlns:p14="http://schemas.microsoft.com/office/powerpoint/2010/main" val="1542488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090335" y="180959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145" y="4445770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6209465" y="2743200"/>
            <a:ext cx="4504942" cy="1222224"/>
          </a:xfrm>
          <a:prstGeom prst="rect">
            <a:avLst/>
          </a:prstGeom>
        </p:spPr>
        <p:txBody>
          <a:bodyPr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>
              <a:buNone/>
            </a:pPr>
            <a:r>
              <a:rPr lang="pt-BR" sz="3600" dirty="0">
                <a:solidFill>
                  <a:prstClr val="white"/>
                </a:solidFill>
                <a:latin typeface="HelveticaNeueLT Std Lt" panose="020B0403020202020204" pitchFamily="34" charset="0"/>
              </a:rPr>
              <a:t>Forme uma Equipe Mentora de Dirigentes de Clube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6334582" y="947843"/>
            <a:ext cx="4254707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3600">
                <a:solidFill>
                  <a:schemeClr val="bg1"/>
                </a:solidFill>
                <a:latin typeface="HelveticaNeueLT Std Lt" panose="020B0403020202020204" pitchFamily="34" charset="0"/>
              </a:rPr>
              <a:t>Seção 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15DA8-9CC5-1B20-DE8C-24EE2AF7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65" y="590607"/>
            <a:ext cx="4394701" cy="5676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6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719234" y="13716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347288" y="556904"/>
            <a:ext cx="11487091" cy="64318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Seção III:  Forme uma Equipe Mentora de Dirigentes de Clube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6861" y="1919276"/>
            <a:ext cx="858794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Aft>
                <a:spcPts val="1200"/>
              </a:spcAft>
            </a:pPr>
            <a:r>
              <a:rPr lang="pt-BR" sz="2800" b="1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Aumentar o apoio para o clube ao formar</a:t>
            </a:r>
          </a:p>
          <a:p>
            <a:pPr algn="ctr">
              <a:lnSpc>
                <a:spcPct val="200000"/>
              </a:lnSpc>
              <a:spcAft>
                <a:spcPts val="1200"/>
              </a:spcAft>
            </a:pPr>
            <a:r>
              <a:rPr lang="pt-BR" sz="2800" b="1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uma Equipe Mentora de Dirigentes de Clube </a:t>
            </a:r>
          </a:p>
          <a:p>
            <a:pPr algn="ctr">
              <a:lnSpc>
                <a:spcPct val="200000"/>
              </a:lnSpc>
              <a:spcAft>
                <a:spcPts val="1200"/>
              </a:spcAft>
            </a:pPr>
            <a:r>
              <a:rPr lang="pt-BR" sz="2800" b="1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garantir que o clube tenha o apoio e a orientação necessários para ser bem-sucedido. </a:t>
            </a:r>
          </a:p>
        </p:txBody>
      </p:sp>
    </p:spTree>
    <p:extLst>
      <p:ext uri="{BB962C8B-B14F-4D97-AF65-F5344CB8AC3E}">
        <p14:creationId xmlns:p14="http://schemas.microsoft.com/office/powerpoint/2010/main" val="212060263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730846" y="13716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464295" y="459589"/>
            <a:ext cx="11371961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III: Forme uma Equipe Mentora de Dirigentes de Clube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157653" y="4194731"/>
            <a:ext cx="3780640" cy="220368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rgbClr val="EBB7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82880" rIns="182880" rtlCol="0">
            <a:spAutoFit/>
          </a:bodyPr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1600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Mentores de Dirigentes de Clube</a:t>
            </a:r>
          </a:p>
          <a:p>
            <a:pPr marL="0" indent="0" algn="r">
              <a:buNone/>
            </a:pPr>
            <a:endParaRPr lang="en-US" altLang="en-US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buNone/>
            </a:pPr>
            <a:r>
              <a:rPr lang="pt-BR" sz="1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Combinar os dirigentes com </a:t>
            </a:r>
          </a:p>
          <a:p>
            <a:pPr marL="0" indent="0" algn="r">
              <a:buNone/>
            </a:pPr>
            <a:r>
              <a:rPr lang="pt-BR" sz="1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dirigentes de clube experientes e </a:t>
            </a:r>
          </a:p>
          <a:p>
            <a:pPr marL="0" indent="0" algn="r">
              <a:buNone/>
            </a:pPr>
            <a:r>
              <a:rPr lang="pt-BR" sz="1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outros clubes oferecerá um apoio mais prático.  Esteja ciente das últimas ferramentas e informações.</a:t>
            </a:r>
          </a:p>
          <a:p>
            <a:pPr marL="0" indent="0" algn="r">
              <a:buNone/>
            </a:pPr>
            <a:endParaRPr lang="en-US" altLang="en-US" sz="15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8558" y="2005240"/>
            <a:ext cx="3780640" cy="2092881"/>
          </a:xfrm>
          <a:prstGeom prst="rect">
            <a:avLst/>
          </a:prstGeom>
          <a:solidFill>
            <a:srgbClr val="0D2240"/>
          </a:solidFill>
          <a:ln>
            <a:solidFill>
              <a:srgbClr val="EBB7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82880" rIns="182880" rtlCol="0">
            <a:spAutoFit/>
          </a:bodyPr>
          <a:lstStyle/>
          <a:p>
            <a:pPr lvl="0" algn="r"/>
            <a:r>
              <a:rPr lang="pt-BR" sz="1600" b="1" u="sng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Dois Leões Orientadores Certificados </a:t>
            </a:r>
          </a:p>
          <a:p>
            <a:pPr lvl="0" algn="r"/>
            <a:endParaRPr lang="en-US" altLang="en-US" b="1" u="sng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r"/>
            <a:r>
              <a:rPr lang="pt-BR" sz="1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Oferecer dois líderes principais permite que eles dividam a carga de trabalho. </a:t>
            </a:r>
          </a:p>
          <a:p>
            <a:pPr lvl="0" algn="r"/>
            <a:r>
              <a:rPr lang="pt-BR" sz="1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Um Leão Orientador deve </a:t>
            </a:r>
          </a:p>
          <a:p>
            <a:pPr lvl="0" algn="r"/>
            <a:r>
              <a:rPr lang="pt-BR" sz="1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participar de cada reunião e </a:t>
            </a:r>
          </a:p>
          <a:p>
            <a:pPr lvl="0" algn="r"/>
            <a:r>
              <a:rPr lang="pt-BR" sz="1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estar disponível para perguntas. </a:t>
            </a:r>
          </a:p>
          <a:p>
            <a:pPr algn="r">
              <a:spcAft>
                <a:spcPts val="600"/>
              </a:spcAft>
            </a:pPr>
            <a:endParaRPr lang="en-US" altLang="en-US" sz="16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5696" y="2005240"/>
            <a:ext cx="3808772" cy="2123658"/>
          </a:xfrm>
          <a:prstGeom prst="rect">
            <a:avLst/>
          </a:prstGeom>
          <a:solidFill>
            <a:srgbClr val="0D2240"/>
          </a:solidFill>
          <a:ln>
            <a:solidFill>
              <a:srgbClr val="EBB7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82880" rIns="182880" rtlCol="0">
            <a:spAutoFit/>
          </a:bodyPr>
          <a:lstStyle/>
          <a:p>
            <a:pPr lvl="0"/>
            <a:r>
              <a:rPr lang="pt-BR" sz="1600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Presidente de Divisão </a:t>
            </a:r>
          </a:p>
          <a:p>
            <a:pPr lvl="0"/>
            <a:endParaRPr lang="en-US" altLang="en-US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pt-BR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Inclui os dirigentes de clube 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treinamento e 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eventos realizados 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pela divisão.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 </a:t>
            </a:r>
          </a:p>
          <a:p>
            <a:pPr marL="111125" lvl="1">
              <a:defRPr/>
            </a:pP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2266601" y="4194731"/>
            <a:ext cx="3797867" cy="2431435"/>
          </a:xfrm>
          <a:prstGeom prst="rect">
            <a:avLst/>
          </a:prstGeom>
          <a:solidFill>
            <a:srgbClr val="0D2240"/>
          </a:solidFill>
          <a:ln>
            <a:solidFill>
              <a:srgbClr val="EBB7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82880" rIns="182880" rtlCol="0">
            <a:spAutoFit/>
          </a:bodyPr>
          <a:lstStyle>
            <a:defPPr>
              <a:defRPr lang="en-US"/>
            </a:defPPr>
            <a:lvl2pPr marL="111125" lvl="1">
              <a:defRPr sz="1400" b="1" u="sng">
                <a:solidFill>
                  <a:prstClr val="black"/>
                </a:solidFill>
                <a:latin typeface="Calibri Light" panose="020F0302020204030204" pitchFamily="34" charset="0"/>
              </a:defRPr>
            </a:lvl2pPr>
          </a:lstStyle>
          <a:p>
            <a:r>
              <a:rPr lang="pt-BR" sz="1600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Equipe do Governador </a:t>
            </a:r>
            <a:br>
              <a:rPr lang="pt-BR" sz="1600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BR" sz="1600" b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Distrito </a:t>
            </a:r>
          </a:p>
          <a:p>
            <a:endParaRPr lang="en-US" altLang="en-US" b="1" u="sng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Oferece treinamento realizado </a:t>
            </a:r>
          </a:p>
          <a:p>
            <a:r>
              <a:rPr lang="pt-BR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pelo distrito o mais </a:t>
            </a:r>
          </a:p>
          <a:p>
            <a:r>
              <a:rPr lang="pt-BR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cedo possível.</a:t>
            </a:r>
          </a:p>
          <a:p>
            <a:endParaRPr lang="en-US" altLang="en-US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endParaRPr lang="en-US" altLang="en-US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906164" y="3187176"/>
            <a:ext cx="1982004" cy="1860331"/>
            <a:chOff x="2886579" y="2065080"/>
            <a:chExt cx="2105426" cy="2105426"/>
          </a:xfrm>
          <a:solidFill>
            <a:schemeClr val="accent1"/>
          </a:solidFill>
        </p:grpSpPr>
        <p:sp>
          <p:nvSpPr>
            <p:cNvPr id="14" name="Oval 13"/>
            <p:cNvSpPr/>
            <p:nvPr/>
          </p:nvSpPr>
          <p:spPr>
            <a:xfrm>
              <a:off x="2886579" y="2065080"/>
              <a:ext cx="2105426" cy="210542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3194911" y="2700076"/>
              <a:ext cx="1488762" cy="92757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t" anchorCtr="1">
              <a:no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pt-BR" sz="3600" b="1">
                  <a:solidFill>
                    <a:schemeClr val="tx2"/>
                  </a:solidFill>
                  <a:latin typeface="HelveticaNeueLT Std Lt" panose="020B0403020202020204" pitchFamily="34" charset="0"/>
                </a:rPr>
                <a:t>Clube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3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3"/>
          <a:stretch/>
        </p:blipFill>
        <p:spPr>
          <a:xfrm>
            <a:off x="611697" y="2153754"/>
            <a:ext cx="1423408" cy="1632357"/>
          </a:xfrm>
          <a:prstGeom prst="roundRect">
            <a:avLst>
              <a:gd name="adj" fmla="val 16667"/>
            </a:avLst>
          </a:prstGeom>
          <a:ln>
            <a:solidFill>
              <a:srgbClr val="B3B2B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t="1929" r="27456" b="52588"/>
          <a:stretch/>
        </p:blipFill>
        <p:spPr>
          <a:xfrm>
            <a:off x="670459" y="4336277"/>
            <a:ext cx="1305884" cy="1645920"/>
          </a:xfrm>
          <a:prstGeom prst="roundRect">
            <a:avLst>
              <a:gd name="adj" fmla="val 16667"/>
            </a:avLst>
          </a:prstGeom>
          <a:ln>
            <a:solidFill>
              <a:srgbClr val="B3B2B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30" y="3325175"/>
            <a:ext cx="2537073" cy="1542163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28421" b="57114"/>
          <a:stretch/>
        </p:blipFill>
        <p:spPr>
          <a:xfrm>
            <a:off x="10309702" y="2286849"/>
            <a:ext cx="1418913" cy="1471583"/>
          </a:xfrm>
          <a:prstGeom prst="roundRect">
            <a:avLst>
              <a:gd name="adj" fmla="val 16667"/>
            </a:avLst>
          </a:prstGeom>
          <a:ln>
            <a:solidFill>
              <a:srgbClr val="B3B2B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grpSp>
        <p:nvGrpSpPr>
          <p:cNvPr id="27" name="Group 26"/>
          <p:cNvGrpSpPr/>
          <p:nvPr/>
        </p:nvGrpSpPr>
        <p:grpSpPr>
          <a:xfrm>
            <a:off x="10044857" y="4324932"/>
            <a:ext cx="2036994" cy="1924812"/>
            <a:chOff x="9102812" y="1479623"/>
            <a:chExt cx="2655909" cy="281330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2812" y="1904922"/>
              <a:ext cx="91719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771" y="2920874"/>
              <a:ext cx="8785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8" r="20634" b="38706"/>
            <a:stretch/>
          </p:blipFill>
          <p:spPr>
            <a:xfrm>
              <a:off x="10709456" y="1884591"/>
              <a:ext cx="1049265" cy="1391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806" y="1479623"/>
              <a:ext cx="90467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9" b="6500"/>
            <a:stretch/>
          </p:blipFill>
          <p:spPr>
            <a:xfrm>
              <a:off x="9943101" y="2606263"/>
              <a:ext cx="9166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312" y="2921328"/>
              <a:ext cx="93476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10856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324947" y="292989"/>
            <a:ext cx="9786143" cy="707607"/>
          </a:xfrm>
          <a:prstGeom prst="rect">
            <a:avLst/>
          </a:prstGeom>
        </p:spPr>
        <p:txBody>
          <a:bodyPr/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pt-BR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Objetivos do Curso de Leão Orientador Certificado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68917" y="1000596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92966" y="1845634"/>
            <a:ext cx="550018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Compreender seu papel como Leão Orientador</a:t>
            </a:r>
          </a:p>
          <a:p>
            <a:endParaRPr lang="en-US" altLang="en-US" sz="24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Desenvolver um plano para orientar o clube para se tornar forte e auto suficiente.</a:t>
            </a:r>
          </a:p>
          <a:p>
            <a:endParaRPr lang="en-US" sz="24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Fornecer ferramentas para ajudar os dirigentes de clube a gerenciar o clube.</a:t>
            </a:r>
          </a:p>
          <a:p>
            <a:endParaRPr lang="en-US" sz="24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Estabelecer um sistema de acompanhamento do desenvolvimento durante o período do seu mandato.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54565A"/>
              </a:solidFill>
            </a:endParaRPr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1644786" y="2076033"/>
            <a:ext cx="3067666" cy="3657600"/>
            <a:chOff x="7319186" y="1905000"/>
            <a:chExt cx="3714750" cy="4429125"/>
          </a:xfrm>
        </p:grpSpPr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7319186" y="4173538"/>
              <a:ext cx="3714750" cy="1851025"/>
            </a:xfrm>
            <a:custGeom>
              <a:avLst/>
              <a:gdLst>
                <a:gd name="T0" fmla="*/ 2784475 w 2340"/>
                <a:gd name="T1" fmla="*/ 463550 h 1166"/>
                <a:gd name="T2" fmla="*/ 1857375 w 2340"/>
                <a:gd name="T3" fmla="*/ 0 h 1166"/>
                <a:gd name="T4" fmla="*/ 931863 w 2340"/>
                <a:gd name="T5" fmla="*/ 463550 h 1166"/>
                <a:gd name="T6" fmla="*/ 0 w 2340"/>
                <a:gd name="T7" fmla="*/ 927100 h 1166"/>
                <a:gd name="T8" fmla="*/ 931863 w 2340"/>
                <a:gd name="T9" fmla="*/ 1390650 h 1166"/>
                <a:gd name="T10" fmla="*/ 1857375 w 2340"/>
                <a:gd name="T11" fmla="*/ 1851025 h 1166"/>
                <a:gd name="T12" fmla="*/ 2784475 w 2340"/>
                <a:gd name="T13" fmla="*/ 1390650 h 1166"/>
                <a:gd name="T14" fmla="*/ 3714750 w 2340"/>
                <a:gd name="T15" fmla="*/ 927100 h 1166"/>
                <a:gd name="T16" fmla="*/ 2784475 w 2340"/>
                <a:gd name="T17" fmla="*/ 463550 h 1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6">
                  <a:moveTo>
                    <a:pt x="1754" y="292"/>
                  </a:moveTo>
                  <a:lnTo>
                    <a:pt x="1170" y="0"/>
                  </a:lnTo>
                  <a:lnTo>
                    <a:pt x="587" y="292"/>
                  </a:lnTo>
                  <a:lnTo>
                    <a:pt x="0" y="584"/>
                  </a:lnTo>
                  <a:lnTo>
                    <a:pt x="587" y="876"/>
                  </a:lnTo>
                  <a:lnTo>
                    <a:pt x="1170" y="1166"/>
                  </a:lnTo>
                  <a:lnTo>
                    <a:pt x="1754" y="876"/>
                  </a:lnTo>
                  <a:lnTo>
                    <a:pt x="2340" y="584"/>
                  </a:lnTo>
                  <a:lnTo>
                    <a:pt x="1754" y="292"/>
                  </a:lnTo>
                  <a:close/>
                </a:path>
              </a:pathLst>
            </a:custGeom>
            <a:solidFill>
              <a:srgbClr val="065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7319186" y="5094288"/>
              <a:ext cx="1857375" cy="1239837"/>
            </a:xfrm>
            <a:custGeom>
              <a:avLst/>
              <a:gdLst>
                <a:gd name="T0" fmla="*/ 0 w 1170"/>
                <a:gd name="T1" fmla="*/ 0 h 781"/>
                <a:gd name="T2" fmla="*/ 0 w 1170"/>
                <a:gd name="T3" fmla="*/ 312738 h 781"/>
                <a:gd name="T4" fmla="*/ 1857375 w 1170"/>
                <a:gd name="T5" fmla="*/ 1239838 h 781"/>
                <a:gd name="T6" fmla="*/ 1857375 w 1170"/>
                <a:gd name="T7" fmla="*/ 923925 h 781"/>
                <a:gd name="T8" fmla="*/ 0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0" y="0"/>
                  </a:moveTo>
                  <a:lnTo>
                    <a:pt x="0" y="197"/>
                  </a:lnTo>
                  <a:lnTo>
                    <a:pt x="1170" y="781"/>
                  </a:lnTo>
                  <a:lnTo>
                    <a:pt x="1170" y="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4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9176561" y="5094288"/>
              <a:ext cx="1857375" cy="1239837"/>
            </a:xfrm>
            <a:custGeom>
              <a:avLst/>
              <a:gdLst>
                <a:gd name="T0" fmla="*/ 1857375 w 1170"/>
                <a:gd name="T1" fmla="*/ 0 h 781"/>
                <a:gd name="T2" fmla="*/ 0 w 1170"/>
                <a:gd name="T3" fmla="*/ 923925 h 781"/>
                <a:gd name="T4" fmla="*/ 0 w 1170"/>
                <a:gd name="T5" fmla="*/ 1239838 h 781"/>
                <a:gd name="T6" fmla="*/ 1857375 w 1170"/>
                <a:gd name="T7" fmla="*/ 312738 h 781"/>
                <a:gd name="T8" fmla="*/ 1857375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1170" y="0"/>
                  </a:moveTo>
                  <a:lnTo>
                    <a:pt x="0" y="582"/>
                  </a:lnTo>
                  <a:lnTo>
                    <a:pt x="0" y="781"/>
                  </a:lnTo>
                  <a:lnTo>
                    <a:pt x="1170" y="197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13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7319186" y="3419475"/>
              <a:ext cx="3714750" cy="1849438"/>
            </a:xfrm>
            <a:custGeom>
              <a:avLst/>
              <a:gdLst>
                <a:gd name="T0" fmla="*/ 2784475 w 2340"/>
                <a:gd name="T1" fmla="*/ 463550 h 1165"/>
                <a:gd name="T2" fmla="*/ 1857375 w 2340"/>
                <a:gd name="T3" fmla="*/ 0 h 1165"/>
                <a:gd name="T4" fmla="*/ 931863 w 2340"/>
                <a:gd name="T5" fmla="*/ 463550 h 1165"/>
                <a:gd name="T6" fmla="*/ 0 w 2340"/>
                <a:gd name="T7" fmla="*/ 922338 h 1165"/>
                <a:gd name="T8" fmla="*/ 931863 w 2340"/>
                <a:gd name="T9" fmla="*/ 1385888 h 1165"/>
                <a:gd name="T10" fmla="*/ 1857375 w 2340"/>
                <a:gd name="T11" fmla="*/ 1849438 h 1165"/>
                <a:gd name="T12" fmla="*/ 2784475 w 2340"/>
                <a:gd name="T13" fmla="*/ 1385888 h 1165"/>
                <a:gd name="T14" fmla="*/ 3714750 w 2340"/>
                <a:gd name="T15" fmla="*/ 922338 h 1165"/>
                <a:gd name="T16" fmla="*/ 2784475 w 2340"/>
                <a:gd name="T17" fmla="*/ 463550 h 1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5">
                  <a:moveTo>
                    <a:pt x="1754" y="292"/>
                  </a:moveTo>
                  <a:lnTo>
                    <a:pt x="1170" y="0"/>
                  </a:lnTo>
                  <a:lnTo>
                    <a:pt x="587" y="292"/>
                  </a:lnTo>
                  <a:lnTo>
                    <a:pt x="0" y="581"/>
                  </a:lnTo>
                  <a:lnTo>
                    <a:pt x="587" y="873"/>
                  </a:lnTo>
                  <a:lnTo>
                    <a:pt x="1170" y="1165"/>
                  </a:lnTo>
                  <a:lnTo>
                    <a:pt x="1754" y="873"/>
                  </a:lnTo>
                  <a:lnTo>
                    <a:pt x="2340" y="581"/>
                  </a:lnTo>
                  <a:lnTo>
                    <a:pt x="1754" y="292"/>
                  </a:lnTo>
                  <a:close/>
                </a:path>
              </a:pathLst>
            </a:custGeom>
            <a:solidFill>
              <a:srgbClr val="1C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7319186" y="4335463"/>
              <a:ext cx="1857375" cy="1239837"/>
            </a:xfrm>
            <a:custGeom>
              <a:avLst/>
              <a:gdLst>
                <a:gd name="T0" fmla="*/ 0 w 1170"/>
                <a:gd name="T1" fmla="*/ 0 h 781"/>
                <a:gd name="T2" fmla="*/ 0 w 1170"/>
                <a:gd name="T3" fmla="*/ 315913 h 781"/>
                <a:gd name="T4" fmla="*/ 1857375 w 1170"/>
                <a:gd name="T5" fmla="*/ 1239838 h 781"/>
                <a:gd name="T6" fmla="*/ 1857375 w 1170"/>
                <a:gd name="T7" fmla="*/ 927100 h 781"/>
                <a:gd name="T8" fmla="*/ 0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0" y="0"/>
                  </a:moveTo>
                  <a:lnTo>
                    <a:pt x="0" y="199"/>
                  </a:lnTo>
                  <a:lnTo>
                    <a:pt x="1170" y="781"/>
                  </a:lnTo>
                  <a:lnTo>
                    <a:pt x="1170" y="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7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9176561" y="4335463"/>
              <a:ext cx="1857375" cy="1239837"/>
            </a:xfrm>
            <a:custGeom>
              <a:avLst/>
              <a:gdLst>
                <a:gd name="T0" fmla="*/ 1857375 w 1170"/>
                <a:gd name="T1" fmla="*/ 0 h 781"/>
                <a:gd name="T2" fmla="*/ 0 w 1170"/>
                <a:gd name="T3" fmla="*/ 927100 h 781"/>
                <a:gd name="T4" fmla="*/ 0 w 1170"/>
                <a:gd name="T5" fmla="*/ 1239838 h 781"/>
                <a:gd name="T6" fmla="*/ 1857375 w 1170"/>
                <a:gd name="T7" fmla="*/ 315913 h 781"/>
                <a:gd name="T8" fmla="*/ 1857375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1170" y="0"/>
                  </a:moveTo>
                  <a:lnTo>
                    <a:pt x="0" y="584"/>
                  </a:lnTo>
                  <a:lnTo>
                    <a:pt x="0" y="781"/>
                  </a:lnTo>
                  <a:lnTo>
                    <a:pt x="1170" y="199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106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7319186" y="2660650"/>
              <a:ext cx="3714750" cy="1849438"/>
            </a:xfrm>
            <a:custGeom>
              <a:avLst/>
              <a:gdLst>
                <a:gd name="T0" fmla="*/ 2784475 w 2340"/>
                <a:gd name="T1" fmla="*/ 463550 h 1165"/>
                <a:gd name="T2" fmla="*/ 1857375 w 2340"/>
                <a:gd name="T3" fmla="*/ 0 h 1165"/>
                <a:gd name="T4" fmla="*/ 931863 w 2340"/>
                <a:gd name="T5" fmla="*/ 463550 h 1165"/>
                <a:gd name="T6" fmla="*/ 0 w 2340"/>
                <a:gd name="T7" fmla="*/ 927100 h 1165"/>
                <a:gd name="T8" fmla="*/ 931863 w 2340"/>
                <a:gd name="T9" fmla="*/ 1385888 h 1165"/>
                <a:gd name="T10" fmla="*/ 1857375 w 2340"/>
                <a:gd name="T11" fmla="*/ 1849438 h 1165"/>
                <a:gd name="T12" fmla="*/ 2784475 w 2340"/>
                <a:gd name="T13" fmla="*/ 1385888 h 1165"/>
                <a:gd name="T14" fmla="*/ 3714750 w 2340"/>
                <a:gd name="T15" fmla="*/ 927100 h 1165"/>
                <a:gd name="T16" fmla="*/ 2784475 w 2340"/>
                <a:gd name="T17" fmla="*/ 463550 h 1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5">
                  <a:moveTo>
                    <a:pt x="1754" y="292"/>
                  </a:moveTo>
                  <a:lnTo>
                    <a:pt x="1170" y="0"/>
                  </a:lnTo>
                  <a:lnTo>
                    <a:pt x="587" y="292"/>
                  </a:lnTo>
                  <a:lnTo>
                    <a:pt x="0" y="584"/>
                  </a:lnTo>
                  <a:lnTo>
                    <a:pt x="587" y="873"/>
                  </a:lnTo>
                  <a:lnTo>
                    <a:pt x="1170" y="1165"/>
                  </a:lnTo>
                  <a:lnTo>
                    <a:pt x="1754" y="873"/>
                  </a:lnTo>
                  <a:lnTo>
                    <a:pt x="2340" y="584"/>
                  </a:lnTo>
                  <a:lnTo>
                    <a:pt x="1754" y="292"/>
                  </a:lnTo>
                  <a:close/>
                </a:path>
              </a:pathLst>
            </a:custGeom>
            <a:solidFill>
              <a:srgbClr val="34B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7319186" y="3581400"/>
              <a:ext cx="1857375" cy="1235075"/>
            </a:xfrm>
            <a:custGeom>
              <a:avLst/>
              <a:gdLst>
                <a:gd name="T0" fmla="*/ 0 w 1170"/>
                <a:gd name="T1" fmla="*/ 0 h 778"/>
                <a:gd name="T2" fmla="*/ 0 w 1170"/>
                <a:gd name="T3" fmla="*/ 311150 h 778"/>
                <a:gd name="T4" fmla="*/ 1857375 w 1170"/>
                <a:gd name="T5" fmla="*/ 1235075 h 778"/>
                <a:gd name="T6" fmla="*/ 1857375 w 1170"/>
                <a:gd name="T7" fmla="*/ 922338 h 778"/>
                <a:gd name="T8" fmla="*/ 0 w 1170"/>
                <a:gd name="T9" fmla="*/ 0 h 7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78">
                  <a:moveTo>
                    <a:pt x="0" y="0"/>
                  </a:moveTo>
                  <a:lnTo>
                    <a:pt x="0" y="196"/>
                  </a:lnTo>
                  <a:lnTo>
                    <a:pt x="1170" y="778"/>
                  </a:lnTo>
                  <a:lnTo>
                    <a:pt x="1170" y="5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A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9176561" y="3581400"/>
              <a:ext cx="1857375" cy="1235075"/>
            </a:xfrm>
            <a:custGeom>
              <a:avLst/>
              <a:gdLst>
                <a:gd name="T0" fmla="*/ 1857375 w 1170"/>
                <a:gd name="T1" fmla="*/ 0 h 778"/>
                <a:gd name="T2" fmla="*/ 0 w 1170"/>
                <a:gd name="T3" fmla="*/ 922338 h 778"/>
                <a:gd name="T4" fmla="*/ 0 w 1170"/>
                <a:gd name="T5" fmla="*/ 1235075 h 778"/>
                <a:gd name="T6" fmla="*/ 1857375 w 1170"/>
                <a:gd name="T7" fmla="*/ 311150 h 778"/>
                <a:gd name="T8" fmla="*/ 1857375 w 1170"/>
                <a:gd name="T9" fmla="*/ 0 h 7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78">
                  <a:moveTo>
                    <a:pt x="1170" y="0"/>
                  </a:moveTo>
                  <a:lnTo>
                    <a:pt x="0" y="581"/>
                  </a:lnTo>
                  <a:lnTo>
                    <a:pt x="0" y="778"/>
                  </a:lnTo>
                  <a:lnTo>
                    <a:pt x="1170" y="196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2491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7319186" y="1905000"/>
              <a:ext cx="3714750" cy="1851025"/>
            </a:xfrm>
            <a:custGeom>
              <a:avLst/>
              <a:gdLst>
                <a:gd name="T0" fmla="*/ 2784475 w 2340"/>
                <a:gd name="T1" fmla="*/ 460375 h 1166"/>
                <a:gd name="T2" fmla="*/ 1857375 w 2340"/>
                <a:gd name="T3" fmla="*/ 0 h 1166"/>
                <a:gd name="T4" fmla="*/ 931863 w 2340"/>
                <a:gd name="T5" fmla="*/ 460375 h 1166"/>
                <a:gd name="T6" fmla="*/ 0 w 2340"/>
                <a:gd name="T7" fmla="*/ 923925 h 1166"/>
                <a:gd name="T8" fmla="*/ 931863 w 2340"/>
                <a:gd name="T9" fmla="*/ 1387475 h 1166"/>
                <a:gd name="T10" fmla="*/ 1857375 w 2340"/>
                <a:gd name="T11" fmla="*/ 1851025 h 1166"/>
                <a:gd name="T12" fmla="*/ 2784475 w 2340"/>
                <a:gd name="T13" fmla="*/ 1387475 h 1166"/>
                <a:gd name="T14" fmla="*/ 3714750 w 2340"/>
                <a:gd name="T15" fmla="*/ 923925 h 1166"/>
                <a:gd name="T16" fmla="*/ 2784475 w 2340"/>
                <a:gd name="T17" fmla="*/ 460375 h 1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6">
                  <a:moveTo>
                    <a:pt x="1754" y="290"/>
                  </a:moveTo>
                  <a:lnTo>
                    <a:pt x="1170" y="0"/>
                  </a:lnTo>
                  <a:lnTo>
                    <a:pt x="587" y="290"/>
                  </a:lnTo>
                  <a:lnTo>
                    <a:pt x="0" y="582"/>
                  </a:lnTo>
                  <a:lnTo>
                    <a:pt x="587" y="874"/>
                  </a:lnTo>
                  <a:lnTo>
                    <a:pt x="1170" y="1166"/>
                  </a:lnTo>
                  <a:lnTo>
                    <a:pt x="1754" y="874"/>
                  </a:lnTo>
                  <a:lnTo>
                    <a:pt x="2340" y="582"/>
                  </a:lnTo>
                  <a:lnTo>
                    <a:pt x="1754" y="290"/>
                  </a:lnTo>
                  <a:close/>
                </a:path>
              </a:pathLst>
            </a:custGeom>
            <a:solidFill>
              <a:srgbClr val="64D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7319186" y="2828925"/>
              <a:ext cx="1857375" cy="1238250"/>
            </a:xfrm>
            <a:custGeom>
              <a:avLst/>
              <a:gdLst>
                <a:gd name="T0" fmla="*/ 0 w 1170"/>
                <a:gd name="T1" fmla="*/ 0 h 780"/>
                <a:gd name="T2" fmla="*/ 0 w 1170"/>
                <a:gd name="T3" fmla="*/ 311150 h 780"/>
                <a:gd name="T4" fmla="*/ 1857375 w 1170"/>
                <a:gd name="T5" fmla="*/ 1238250 h 780"/>
                <a:gd name="T6" fmla="*/ 1857375 w 1170"/>
                <a:gd name="T7" fmla="*/ 927100 h 780"/>
                <a:gd name="T8" fmla="*/ 0 w 1170"/>
                <a:gd name="T9" fmla="*/ 0 h 7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0">
                  <a:moveTo>
                    <a:pt x="0" y="0"/>
                  </a:moveTo>
                  <a:lnTo>
                    <a:pt x="0" y="196"/>
                  </a:lnTo>
                  <a:lnTo>
                    <a:pt x="1170" y="780"/>
                  </a:lnTo>
                  <a:lnTo>
                    <a:pt x="1170" y="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41" name="Freeform 23"/>
            <p:cNvSpPr>
              <a:spLocks/>
            </p:cNvSpPr>
            <p:nvPr/>
          </p:nvSpPr>
          <p:spPr bwMode="auto">
            <a:xfrm>
              <a:off x="9176561" y="2828925"/>
              <a:ext cx="1857375" cy="1238250"/>
            </a:xfrm>
            <a:custGeom>
              <a:avLst/>
              <a:gdLst>
                <a:gd name="T0" fmla="*/ 1857375 w 1170"/>
                <a:gd name="T1" fmla="*/ 0 h 780"/>
                <a:gd name="T2" fmla="*/ 0 w 1170"/>
                <a:gd name="T3" fmla="*/ 927100 h 780"/>
                <a:gd name="T4" fmla="*/ 0 w 1170"/>
                <a:gd name="T5" fmla="*/ 1238250 h 780"/>
                <a:gd name="T6" fmla="*/ 1857375 w 1170"/>
                <a:gd name="T7" fmla="*/ 311150 h 780"/>
                <a:gd name="T8" fmla="*/ 1857375 w 1170"/>
                <a:gd name="T9" fmla="*/ 0 h 7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0">
                  <a:moveTo>
                    <a:pt x="1170" y="0"/>
                  </a:moveTo>
                  <a:lnTo>
                    <a:pt x="0" y="584"/>
                  </a:lnTo>
                  <a:lnTo>
                    <a:pt x="0" y="780"/>
                  </a:lnTo>
                  <a:lnTo>
                    <a:pt x="1170" y="196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4BA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023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87" y="1"/>
            <a:ext cx="7030241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2773" y="18288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5081272" y="457200"/>
            <a:ext cx="5826868" cy="129529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525" dirty="0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Forme uma Equipe Mentora de Dirigentes de Clube</a:t>
            </a:r>
          </a:p>
          <a:p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593387" y="914400"/>
            <a:ext cx="28210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6 - Página 14-15</a:t>
            </a:r>
          </a:p>
          <a:p>
            <a:endParaRPr lang="en-US" sz="3000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455256" y="2736502"/>
            <a:ext cx="3073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Identifique indivíduos qualificados para servirem nos seguintes cargos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6150" y="2736502"/>
            <a:ext cx="53463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Apoio ao Distrito </a:t>
            </a:r>
          </a:p>
          <a:p>
            <a:pPr algn="ctr"/>
            <a:r>
              <a:rPr lang="pt-BR" sz="28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(página 14)</a:t>
            </a:r>
          </a:p>
          <a:p>
            <a:pPr algn="ctr"/>
            <a:endParaRPr lang="en-US" sz="28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t-BR" sz="28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Mentores para Dirigentes de Clube (página 15)</a:t>
            </a:r>
          </a:p>
        </p:txBody>
      </p:sp>
    </p:spTree>
    <p:extLst>
      <p:ext uri="{BB962C8B-B14F-4D97-AF65-F5344CB8AC3E}">
        <p14:creationId xmlns:p14="http://schemas.microsoft.com/office/powerpoint/2010/main" val="2463331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3647560" y="3677413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9757" y="2485699"/>
            <a:ext cx="63388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Intervalo!</a:t>
            </a:r>
          </a:p>
        </p:txBody>
      </p:sp>
      <p:pic>
        <p:nvPicPr>
          <p:cNvPr id="6" name="Picture 5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8" y="2255078"/>
            <a:ext cx="4585491" cy="44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09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215455" y="18288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119" y="4445770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6334584" y="2798896"/>
            <a:ext cx="4504942" cy="1222224"/>
          </a:xfrm>
          <a:prstGeom prst="rect">
            <a:avLst/>
          </a:prstGeom>
        </p:spPr>
        <p:txBody>
          <a:bodyPr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>
              <a:buNone/>
            </a:pPr>
            <a:r>
              <a:rPr lang="pt-BR" sz="36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Prepare o Treinamento dos Dirigentes de Clube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6459702" y="914400"/>
            <a:ext cx="4254707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40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E8313-FF7C-0387-4023-A7C25F983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55" y="590607"/>
            <a:ext cx="4394701" cy="5676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82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4876800"/>
            <a:ext cx="10439400" cy="3600985"/>
          </a:xfrm>
          <a:prstGeom prst="rect">
            <a:avLst/>
          </a:prstGeom>
        </p:spPr>
        <p:txBody>
          <a:bodyPr wrap="square" numCol="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24400" y="1260819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375588" y="2017592"/>
            <a:ext cx="2589994" cy="3088068"/>
            <a:chOff x="7319186" y="1905000"/>
            <a:chExt cx="3714750" cy="4429125"/>
          </a:xfrm>
        </p:grpSpPr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7319186" y="4173538"/>
              <a:ext cx="3714750" cy="1851025"/>
            </a:xfrm>
            <a:custGeom>
              <a:avLst/>
              <a:gdLst>
                <a:gd name="T0" fmla="*/ 2784475 w 2340"/>
                <a:gd name="T1" fmla="*/ 463550 h 1166"/>
                <a:gd name="T2" fmla="*/ 1857375 w 2340"/>
                <a:gd name="T3" fmla="*/ 0 h 1166"/>
                <a:gd name="T4" fmla="*/ 931863 w 2340"/>
                <a:gd name="T5" fmla="*/ 463550 h 1166"/>
                <a:gd name="T6" fmla="*/ 0 w 2340"/>
                <a:gd name="T7" fmla="*/ 927100 h 1166"/>
                <a:gd name="T8" fmla="*/ 931863 w 2340"/>
                <a:gd name="T9" fmla="*/ 1390650 h 1166"/>
                <a:gd name="T10" fmla="*/ 1857375 w 2340"/>
                <a:gd name="T11" fmla="*/ 1851025 h 1166"/>
                <a:gd name="T12" fmla="*/ 2784475 w 2340"/>
                <a:gd name="T13" fmla="*/ 1390650 h 1166"/>
                <a:gd name="T14" fmla="*/ 3714750 w 2340"/>
                <a:gd name="T15" fmla="*/ 927100 h 1166"/>
                <a:gd name="T16" fmla="*/ 2784475 w 2340"/>
                <a:gd name="T17" fmla="*/ 463550 h 1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6">
                  <a:moveTo>
                    <a:pt x="1754" y="292"/>
                  </a:moveTo>
                  <a:lnTo>
                    <a:pt x="1170" y="0"/>
                  </a:lnTo>
                  <a:lnTo>
                    <a:pt x="587" y="292"/>
                  </a:lnTo>
                  <a:lnTo>
                    <a:pt x="0" y="584"/>
                  </a:lnTo>
                  <a:lnTo>
                    <a:pt x="587" y="876"/>
                  </a:lnTo>
                  <a:lnTo>
                    <a:pt x="1170" y="1166"/>
                  </a:lnTo>
                  <a:lnTo>
                    <a:pt x="1754" y="876"/>
                  </a:lnTo>
                  <a:lnTo>
                    <a:pt x="2340" y="584"/>
                  </a:lnTo>
                  <a:lnTo>
                    <a:pt x="1754" y="292"/>
                  </a:lnTo>
                  <a:close/>
                </a:path>
              </a:pathLst>
            </a:custGeom>
            <a:solidFill>
              <a:srgbClr val="065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7319186" y="5094288"/>
              <a:ext cx="1857375" cy="1239837"/>
            </a:xfrm>
            <a:custGeom>
              <a:avLst/>
              <a:gdLst>
                <a:gd name="T0" fmla="*/ 0 w 1170"/>
                <a:gd name="T1" fmla="*/ 0 h 781"/>
                <a:gd name="T2" fmla="*/ 0 w 1170"/>
                <a:gd name="T3" fmla="*/ 312738 h 781"/>
                <a:gd name="T4" fmla="*/ 1857375 w 1170"/>
                <a:gd name="T5" fmla="*/ 1239838 h 781"/>
                <a:gd name="T6" fmla="*/ 1857375 w 1170"/>
                <a:gd name="T7" fmla="*/ 923925 h 781"/>
                <a:gd name="T8" fmla="*/ 0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0" y="0"/>
                  </a:moveTo>
                  <a:lnTo>
                    <a:pt x="0" y="197"/>
                  </a:lnTo>
                  <a:lnTo>
                    <a:pt x="1170" y="781"/>
                  </a:lnTo>
                  <a:lnTo>
                    <a:pt x="1170" y="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4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9176561" y="5094288"/>
              <a:ext cx="1857375" cy="1239837"/>
            </a:xfrm>
            <a:custGeom>
              <a:avLst/>
              <a:gdLst>
                <a:gd name="T0" fmla="*/ 1857375 w 1170"/>
                <a:gd name="T1" fmla="*/ 0 h 781"/>
                <a:gd name="T2" fmla="*/ 0 w 1170"/>
                <a:gd name="T3" fmla="*/ 923925 h 781"/>
                <a:gd name="T4" fmla="*/ 0 w 1170"/>
                <a:gd name="T5" fmla="*/ 1239838 h 781"/>
                <a:gd name="T6" fmla="*/ 1857375 w 1170"/>
                <a:gd name="T7" fmla="*/ 312738 h 781"/>
                <a:gd name="T8" fmla="*/ 1857375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1170" y="0"/>
                  </a:moveTo>
                  <a:lnTo>
                    <a:pt x="0" y="582"/>
                  </a:lnTo>
                  <a:lnTo>
                    <a:pt x="0" y="781"/>
                  </a:lnTo>
                  <a:lnTo>
                    <a:pt x="1170" y="197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13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7319186" y="3419475"/>
              <a:ext cx="3714750" cy="1849438"/>
            </a:xfrm>
            <a:custGeom>
              <a:avLst/>
              <a:gdLst>
                <a:gd name="T0" fmla="*/ 2784475 w 2340"/>
                <a:gd name="T1" fmla="*/ 463550 h 1165"/>
                <a:gd name="T2" fmla="*/ 1857375 w 2340"/>
                <a:gd name="T3" fmla="*/ 0 h 1165"/>
                <a:gd name="T4" fmla="*/ 931863 w 2340"/>
                <a:gd name="T5" fmla="*/ 463550 h 1165"/>
                <a:gd name="T6" fmla="*/ 0 w 2340"/>
                <a:gd name="T7" fmla="*/ 922338 h 1165"/>
                <a:gd name="T8" fmla="*/ 931863 w 2340"/>
                <a:gd name="T9" fmla="*/ 1385888 h 1165"/>
                <a:gd name="T10" fmla="*/ 1857375 w 2340"/>
                <a:gd name="T11" fmla="*/ 1849438 h 1165"/>
                <a:gd name="T12" fmla="*/ 2784475 w 2340"/>
                <a:gd name="T13" fmla="*/ 1385888 h 1165"/>
                <a:gd name="T14" fmla="*/ 3714750 w 2340"/>
                <a:gd name="T15" fmla="*/ 922338 h 1165"/>
                <a:gd name="T16" fmla="*/ 2784475 w 2340"/>
                <a:gd name="T17" fmla="*/ 463550 h 1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5">
                  <a:moveTo>
                    <a:pt x="1754" y="292"/>
                  </a:moveTo>
                  <a:lnTo>
                    <a:pt x="1170" y="0"/>
                  </a:lnTo>
                  <a:lnTo>
                    <a:pt x="587" y="292"/>
                  </a:lnTo>
                  <a:lnTo>
                    <a:pt x="0" y="581"/>
                  </a:lnTo>
                  <a:lnTo>
                    <a:pt x="587" y="873"/>
                  </a:lnTo>
                  <a:lnTo>
                    <a:pt x="1170" y="1165"/>
                  </a:lnTo>
                  <a:lnTo>
                    <a:pt x="1754" y="873"/>
                  </a:lnTo>
                  <a:lnTo>
                    <a:pt x="2340" y="581"/>
                  </a:lnTo>
                  <a:lnTo>
                    <a:pt x="1754" y="292"/>
                  </a:lnTo>
                  <a:close/>
                </a:path>
              </a:pathLst>
            </a:custGeom>
            <a:solidFill>
              <a:srgbClr val="1C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7319186" y="4335463"/>
              <a:ext cx="1857375" cy="1239837"/>
            </a:xfrm>
            <a:custGeom>
              <a:avLst/>
              <a:gdLst>
                <a:gd name="T0" fmla="*/ 0 w 1170"/>
                <a:gd name="T1" fmla="*/ 0 h 781"/>
                <a:gd name="T2" fmla="*/ 0 w 1170"/>
                <a:gd name="T3" fmla="*/ 315913 h 781"/>
                <a:gd name="T4" fmla="*/ 1857375 w 1170"/>
                <a:gd name="T5" fmla="*/ 1239838 h 781"/>
                <a:gd name="T6" fmla="*/ 1857375 w 1170"/>
                <a:gd name="T7" fmla="*/ 927100 h 781"/>
                <a:gd name="T8" fmla="*/ 0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0" y="0"/>
                  </a:moveTo>
                  <a:lnTo>
                    <a:pt x="0" y="199"/>
                  </a:lnTo>
                  <a:lnTo>
                    <a:pt x="1170" y="781"/>
                  </a:lnTo>
                  <a:lnTo>
                    <a:pt x="1170" y="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7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9176561" y="4335463"/>
              <a:ext cx="1857375" cy="1239837"/>
            </a:xfrm>
            <a:custGeom>
              <a:avLst/>
              <a:gdLst>
                <a:gd name="T0" fmla="*/ 1857375 w 1170"/>
                <a:gd name="T1" fmla="*/ 0 h 781"/>
                <a:gd name="T2" fmla="*/ 0 w 1170"/>
                <a:gd name="T3" fmla="*/ 927100 h 781"/>
                <a:gd name="T4" fmla="*/ 0 w 1170"/>
                <a:gd name="T5" fmla="*/ 1239838 h 781"/>
                <a:gd name="T6" fmla="*/ 1857375 w 1170"/>
                <a:gd name="T7" fmla="*/ 315913 h 781"/>
                <a:gd name="T8" fmla="*/ 1857375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1170" y="0"/>
                  </a:moveTo>
                  <a:lnTo>
                    <a:pt x="0" y="584"/>
                  </a:lnTo>
                  <a:lnTo>
                    <a:pt x="0" y="781"/>
                  </a:lnTo>
                  <a:lnTo>
                    <a:pt x="1170" y="199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106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7319186" y="2660650"/>
              <a:ext cx="3714750" cy="1849438"/>
            </a:xfrm>
            <a:custGeom>
              <a:avLst/>
              <a:gdLst>
                <a:gd name="T0" fmla="*/ 2784475 w 2340"/>
                <a:gd name="T1" fmla="*/ 463550 h 1165"/>
                <a:gd name="T2" fmla="*/ 1857375 w 2340"/>
                <a:gd name="T3" fmla="*/ 0 h 1165"/>
                <a:gd name="T4" fmla="*/ 931863 w 2340"/>
                <a:gd name="T5" fmla="*/ 463550 h 1165"/>
                <a:gd name="T6" fmla="*/ 0 w 2340"/>
                <a:gd name="T7" fmla="*/ 927100 h 1165"/>
                <a:gd name="T8" fmla="*/ 931863 w 2340"/>
                <a:gd name="T9" fmla="*/ 1385888 h 1165"/>
                <a:gd name="T10" fmla="*/ 1857375 w 2340"/>
                <a:gd name="T11" fmla="*/ 1849438 h 1165"/>
                <a:gd name="T12" fmla="*/ 2784475 w 2340"/>
                <a:gd name="T13" fmla="*/ 1385888 h 1165"/>
                <a:gd name="T14" fmla="*/ 3714750 w 2340"/>
                <a:gd name="T15" fmla="*/ 927100 h 1165"/>
                <a:gd name="T16" fmla="*/ 2784475 w 2340"/>
                <a:gd name="T17" fmla="*/ 463550 h 1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5">
                  <a:moveTo>
                    <a:pt x="1754" y="292"/>
                  </a:moveTo>
                  <a:lnTo>
                    <a:pt x="1170" y="0"/>
                  </a:lnTo>
                  <a:lnTo>
                    <a:pt x="587" y="292"/>
                  </a:lnTo>
                  <a:lnTo>
                    <a:pt x="0" y="584"/>
                  </a:lnTo>
                  <a:lnTo>
                    <a:pt x="587" y="873"/>
                  </a:lnTo>
                  <a:lnTo>
                    <a:pt x="1170" y="1165"/>
                  </a:lnTo>
                  <a:lnTo>
                    <a:pt x="1754" y="873"/>
                  </a:lnTo>
                  <a:lnTo>
                    <a:pt x="2340" y="584"/>
                  </a:lnTo>
                  <a:lnTo>
                    <a:pt x="1754" y="292"/>
                  </a:lnTo>
                  <a:close/>
                </a:path>
              </a:pathLst>
            </a:custGeom>
            <a:solidFill>
              <a:srgbClr val="34B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7319186" y="3581400"/>
              <a:ext cx="1857375" cy="1235075"/>
            </a:xfrm>
            <a:custGeom>
              <a:avLst/>
              <a:gdLst>
                <a:gd name="T0" fmla="*/ 0 w 1170"/>
                <a:gd name="T1" fmla="*/ 0 h 778"/>
                <a:gd name="T2" fmla="*/ 0 w 1170"/>
                <a:gd name="T3" fmla="*/ 311150 h 778"/>
                <a:gd name="T4" fmla="*/ 1857375 w 1170"/>
                <a:gd name="T5" fmla="*/ 1235075 h 778"/>
                <a:gd name="T6" fmla="*/ 1857375 w 1170"/>
                <a:gd name="T7" fmla="*/ 922338 h 778"/>
                <a:gd name="T8" fmla="*/ 0 w 1170"/>
                <a:gd name="T9" fmla="*/ 0 h 7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78">
                  <a:moveTo>
                    <a:pt x="0" y="0"/>
                  </a:moveTo>
                  <a:lnTo>
                    <a:pt x="0" y="196"/>
                  </a:lnTo>
                  <a:lnTo>
                    <a:pt x="1170" y="778"/>
                  </a:lnTo>
                  <a:lnTo>
                    <a:pt x="1170" y="5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A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9176561" y="3581400"/>
              <a:ext cx="1857375" cy="1235075"/>
            </a:xfrm>
            <a:custGeom>
              <a:avLst/>
              <a:gdLst>
                <a:gd name="T0" fmla="*/ 1857375 w 1170"/>
                <a:gd name="T1" fmla="*/ 0 h 778"/>
                <a:gd name="T2" fmla="*/ 0 w 1170"/>
                <a:gd name="T3" fmla="*/ 922338 h 778"/>
                <a:gd name="T4" fmla="*/ 0 w 1170"/>
                <a:gd name="T5" fmla="*/ 1235075 h 778"/>
                <a:gd name="T6" fmla="*/ 1857375 w 1170"/>
                <a:gd name="T7" fmla="*/ 311150 h 778"/>
                <a:gd name="T8" fmla="*/ 1857375 w 1170"/>
                <a:gd name="T9" fmla="*/ 0 h 7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78">
                  <a:moveTo>
                    <a:pt x="1170" y="0"/>
                  </a:moveTo>
                  <a:lnTo>
                    <a:pt x="0" y="581"/>
                  </a:lnTo>
                  <a:lnTo>
                    <a:pt x="0" y="778"/>
                  </a:lnTo>
                  <a:lnTo>
                    <a:pt x="1170" y="196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2491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7319186" y="1905000"/>
              <a:ext cx="3714750" cy="1851025"/>
            </a:xfrm>
            <a:custGeom>
              <a:avLst/>
              <a:gdLst>
                <a:gd name="T0" fmla="*/ 2784475 w 2340"/>
                <a:gd name="T1" fmla="*/ 460375 h 1166"/>
                <a:gd name="T2" fmla="*/ 1857375 w 2340"/>
                <a:gd name="T3" fmla="*/ 0 h 1166"/>
                <a:gd name="T4" fmla="*/ 931863 w 2340"/>
                <a:gd name="T5" fmla="*/ 460375 h 1166"/>
                <a:gd name="T6" fmla="*/ 0 w 2340"/>
                <a:gd name="T7" fmla="*/ 923925 h 1166"/>
                <a:gd name="T8" fmla="*/ 931863 w 2340"/>
                <a:gd name="T9" fmla="*/ 1387475 h 1166"/>
                <a:gd name="T10" fmla="*/ 1857375 w 2340"/>
                <a:gd name="T11" fmla="*/ 1851025 h 1166"/>
                <a:gd name="T12" fmla="*/ 2784475 w 2340"/>
                <a:gd name="T13" fmla="*/ 1387475 h 1166"/>
                <a:gd name="T14" fmla="*/ 3714750 w 2340"/>
                <a:gd name="T15" fmla="*/ 923925 h 1166"/>
                <a:gd name="T16" fmla="*/ 2784475 w 2340"/>
                <a:gd name="T17" fmla="*/ 460375 h 1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6">
                  <a:moveTo>
                    <a:pt x="1754" y="290"/>
                  </a:moveTo>
                  <a:lnTo>
                    <a:pt x="1170" y="0"/>
                  </a:lnTo>
                  <a:lnTo>
                    <a:pt x="587" y="290"/>
                  </a:lnTo>
                  <a:lnTo>
                    <a:pt x="0" y="582"/>
                  </a:lnTo>
                  <a:lnTo>
                    <a:pt x="587" y="874"/>
                  </a:lnTo>
                  <a:lnTo>
                    <a:pt x="1170" y="1166"/>
                  </a:lnTo>
                  <a:lnTo>
                    <a:pt x="1754" y="874"/>
                  </a:lnTo>
                  <a:lnTo>
                    <a:pt x="2340" y="582"/>
                  </a:lnTo>
                  <a:lnTo>
                    <a:pt x="1754" y="290"/>
                  </a:lnTo>
                  <a:close/>
                </a:path>
              </a:pathLst>
            </a:custGeom>
            <a:solidFill>
              <a:srgbClr val="64D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7319186" y="2828925"/>
              <a:ext cx="1857375" cy="1238250"/>
            </a:xfrm>
            <a:custGeom>
              <a:avLst/>
              <a:gdLst>
                <a:gd name="T0" fmla="*/ 0 w 1170"/>
                <a:gd name="T1" fmla="*/ 0 h 780"/>
                <a:gd name="T2" fmla="*/ 0 w 1170"/>
                <a:gd name="T3" fmla="*/ 311150 h 780"/>
                <a:gd name="T4" fmla="*/ 1857375 w 1170"/>
                <a:gd name="T5" fmla="*/ 1238250 h 780"/>
                <a:gd name="T6" fmla="*/ 1857375 w 1170"/>
                <a:gd name="T7" fmla="*/ 927100 h 780"/>
                <a:gd name="T8" fmla="*/ 0 w 1170"/>
                <a:gd name="T9" fmla="*/ 0 h 7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0">
                  <a:moveTo>
                    <a:pt x="0" y="0"/>
                  </a:moveTo>
                  <a:lnTo>
                    <a:pt x="0" y="196"/>
                  </a:lnTo>
                  <a:lnTo>
                    <a:pt x="1170" y="780"/>
                  </a:lnTo>
                  <a:lnTo>
                    <a:pt x="1170" y="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41" name="Freeform 23"/>
            <p:cNvSpPr>
              <a:spLocks/>
            </p:cNvSpPr>
            <p:nvPr/>
          </p:nvSpPr>
          <p:spPr bwMode="auto">
            <a:xfrm>
              <a:off x="9176561" y="2828925"/>
              <a:ext cx="1857375" cy="1238250"/>
            </a:xfrm>
            <a:custGeom>
              <a:avLst/>
              <a:gdLst>
                <a:gd name="T0" fmla="*/ 1857375 w 1170"/>
                <a:gd name="T1" fmla="*/ 0 h 780"/>
                <a:gd name="T2" fmla="*/ 0 w 1170"/>
                <a:gd name="T3" fmla="*/ 927100 h 780"/>
                <a:gd name="T4" fmla="*/ 0 w 1170"/>
                <a:gd name="T5" fmla="*/ 1238250 h 780"/>
                <a:gd name="T6" fmla="*/ 1857375 w 1170"/>
                <a:gd name="T7" fmla="*/ 311150 h 780"/>
                <a:gd name="T8" fmla="*/ 1857375 w 1170"/>
                <a:gd name="T9" fmla="*/ 0 h 7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0">
                  <a:moveTo>
                    <a:pt x="1170" y="0"/>
                  </a:moveTo>
                  <a:lnTo>
                    <a:pt x="0" y="584"/>
                  </a:lnTo>
                  <a:lnTo>
                    <a:pt x="0" y="780"/>
                  </a:lnTo>
                  <a:lnTo>
                    <a:pt x="1170" y="196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4BA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393563" y="2098000"/>
            <a:ext cx="8320642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452688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Um: 	   Como iniciar!</a:t>
            </a:r>
          </a:p>
          <a:p>
            <a:pPr>
              <a:tabLst>
                <a:tab pos="2452688" algn="l"/>
              </a:tabLst>
            </a:pPr>
            <a:endParaRPr lang="en-US" altLang="en-US" sz="2000" kern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tabLst>
                <a:tab pos="2452688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Dois: 	   Operações do Clube</a:t>
            </a:r>
          </a:p>
          <a:p>
            <a:pPr>
              <a:tabLst>
                <a:tab pos="2452688" algn="l"/>
              </a:tabLst>
            </a:pPr>
            <a:endParaRPr lang="en-US" altLang="en-US" sz="2000" kern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tabLst>
                <a:tab pos="2452688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Três: 	   Como Realizar Reuniões Produtivas e 			   Significativas</a:t>
            </a:r>
          </a:p>
          <a:p>
            <a:pPr>
              <a:tabLst>
                <a:tab pos="2452688" algn="l"/>
              </a:tabLst>
            </a:pPr>
            <a:endParaRPr lang="en-US" altLang="en-US" sz="2000" kern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tabLst>
                <a:tab pos="2452688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Quatro: 	   A importância do Recrutamento e 			   Conservação</a:t>
            </a:r>
          </a:p>
          <a:p>
            <a:pPr>
              <a:tabLst>
                <a:tab pos="2452688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2452688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Cinco: 	    Planejar o Futuro e Alcançar Excelência</a:t>
            </a:r>
          </a:p>
          <a:p>
            <a:pPr>
              <a:tabLst>
                <a:tab pos="2452688" algn="l"/>
              </a:tabLst>
            </a:pPr>
            <a:endParaRPr lang="en-US" altLang="en-US" sz="150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59429" y="6041472"/>
            <a:ext cx="8416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Cada sessão de treinamento deve durar, aproximadamente, 60 minutos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2575" y="178265"/>
            <a:ext cx="11709919" cy="64344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IV:  Desenvolver as Sessões de Treinamento dos Dirigentes de Clube</a:t>
            </a:r>
          </a:p>
        </p:txBody>
      </p:sp>
    </p:spTree>
    <p:extLst>
      <p:ext uri="{BB962C8B-B14F-4D97-AF65-F5344CB8AC3E}">
        <p14:creationId xmlns:p14="http://schemas.microsoft.com/office/powerpoint/2010/main" val="2751172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3437339" y="1065321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2673" y="195308"/>
            <a:ext cx="566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452688" algn="l"/>
              </a:tabLst>
            </a:pPr>
            <a:r>
              <a:rPr lang="pt-BR" sz="3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Um</a:t>
            </a:r>
          </a:p>
        </p:txBody>
      </p:sp>
      <p:pic>
        <p:nvPicPr>
          <p:cNvPr id="6" name="Picture 5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09" y="2189546"/>
            <a:ext cx="4585491" cy="44731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9401" y="1581094"/>
            <a:ext cx="2662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452688" algn="l"/>
              </a:tabLst>
            </a:pPr>
            <a:r>
              <a:rPr lang="pt-BR" sz="3600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Como Iniciar!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4056" y="2623314"/>
            <a:ext cx="648165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Introdução ao Lions Clubs International e à LCIF</a:t>
            </a:r>
          </a:p>
          <a:p>
            <a:pPr lvl="0"/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Responsabilidades do Clube</a:t>
            </a:r>
          </a:p>
          <a:p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Cerimônia de Entrega da Carta Constitutiva</a:t>
            </a:r>
          </a:p>
          <a:p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Reunião inicial com a Equipe Mentora de Dirigentes de Clube</a:t>
            </a:r>
          </a:p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676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30580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5" y="0"/>
            <a:ext cx="703024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1038" y="1832742"/>
            <a:ext cx="2743200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35827" y="520448"/>
            <a:ext cx="5733621" cy="104899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chemeClr val="tx2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Introdução a </a:t>
            </a:r>
          </a:p>
          <a:p>
            <a:r>
              <a:rPr lang="pt-BR" sz="3600" dirty="0">
                <a:solidFill>
                  <a:schemeClr val="tx2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Lions Clubs International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6115" y="2935039"/>
            <a:ext cx="4913333" cy="296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Quem são os Leões 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história do seu clube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Estrutura Organizacional 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– Distrito e Distrito Múltiplo 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História de Lions Clubs International 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Estrutura e organização de LCI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58083" y="2225910"/>
            <a:ext cx="4569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i="1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Recurso: </a:t>
            </a:r>
            <a:r>
              <a:rPr lang="pt-BR" sz="2000" i="1">
                <a:ln w="12700"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Guia de Orientação dos Novos Associados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C6D4DD-79AE-DA17-BF88-66B8B0964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06" y="1224337"/>
            <a:ext cx="3647492" cy="47417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378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30580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5" y="0"/>
            <a:ext cx="703024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09865" y="1236769"/>
            <a:ext cx="2743200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0589" y="96355"/>
            <a:ext cx="7588384" cy="1322396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chemeClr val="tx2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Introdução à Fundação de Lions Clubs International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655" y="1760922"/>
            <a:ext cx="69149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latin typeface="Calibri Light" panose="020F0302020204030204" pitchFamily="34" charset="0"/>
                <a:cs typeface="Calibri Light" panose="020F0302020204030204" pitchFamily="34" charset="0"/>
              </a:rPr>
              <a:t>A missão de LCIF:  Empoderar os Lions clubes, voluntários e parceiros para melhorar a saúde e o bem-estar, fortalecer as comunidades e apoiar os necessitados por meio de serviços humanitários e subsídios que impactem vidas em todo o mundo, promovendo a paz e a compreensão internacional.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94" y="1760922"/>
            <a:ext cx="3854490" cy="2973905"/>
          </a:xfrm>
          <a:prstGeom prst="rect">
            <a:avLst/>
          </a:prstGeom>
          <a:ln>
            <a:solidFill>
              <a:srgbClr val="54565A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8538" y="4835723"/>
            <a:ext cx="6826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latin typeface="Calibri Light" panose="020F0302020204030204" pitchFamily="34" charset="0"/>
                <a:cs typeface="Calibri Light" panose="020F0302020204030204" pitchFamily="34" charset="0"/>
              </a:rPr>
              <a:t>Kit de ferramentas para subsídios: Oferece mais informações sobre os diferentes tipos de subsídios e recursos para descobrir se há um subsídio certo para o seu clube, distrito ou distrito múltiplo, agora ou no futuro.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D82C-015A-0E1C-0F4F-3CB8B7397782}"/>
              </a:ext>
            </a:extLst>
          </p:cNvPr>
          <p:cNvSpPr txBox="1"/>
          <p:nvPr/>
        </p:nvSpPr>
        <p:spPr>
          <a:xfrm>
            <a:off x="552655" y="3821888"/>
            <a:ext cx="5308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latin typeface="Calibri Light" panose="020F0302020204030204" pitchFamily="34" charset="0"/>
                <a:cs typeface="Calibri Light" panose="020F0302020204030204" pitchFamily="34" charset="0"/>
              </a:rPr>
              <a:t>LCIF: Histórias que nos Enchem de Orgulho – Compartilhar histórias de serviço</a:t>
            </a:r>
          </a:p>
        </p:txBody>
      </p:sp>
    </p:spTree>
    <p:extLst>
      <p:ext uri="{BB962C8B-B14F-4D97-AF65-F5344CB8AC3E}">
        <p14:creationId xmlns:p14="http://schemas.microsoft.com/office/powerpoint/2010/main" val="35477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30580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59" y="0"/>
            <a:ext cx="703024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1038" y="1724736"/>
            <a:ext cx="2743200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7959" y="457200"/>
            <a:ext cx="6809361" cy="104899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>
                <a:solidFill>
                  <a:schemeClr val="tx2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Entender as responsabilidades do clube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188" y="543337"/>
            <a:ext cx="2557674" cy="5831861"/>
          </a:xfrm>
          <a:prstGeom prst="rect">
            <a:avLst/>
          </a:prstGeom>
          <a:ln>
            <a:solidFill>
              <a:srgbClr val="54565A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223514" y="2586469"/>
            <a:ext cx="5758249" cy="378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t-BR" sz="2000">
                <a:latin typeface="Calibri Light" panose="020F0302020204030204" pitchFamily="34" charset="0"/>
                <a:cs typeface="Calibri Light" panose="020F0302020204030204" pitchFamily="34" charset="0"/>
              </a:rPr>
              <a:t>Contém as diretrizes de governança para o clube e outras informações úteis, tais como: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Declaração de missão, slogan, lema, propósito, </a:t>
            </a:r>
          </a:p>
          <a:p>
            <a:pPr indent="346075">
              <a:lnSpc>
                <a:spcPct val="114000"/>
              </a:lnSpc>
              <a:spcAft>
                <a:spcPts val="600"/>
              </a:spcAft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bem como, os objetivos e ética.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Tipos de Associados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Taxas e quotas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Gestão dos Recursos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Reuniões e quorum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Eleições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58336" y="1903612"/>
            <a:ext cx="6109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Recurso: </a:t>
            </a:r>
            <a:r>
              <a:rPr lang="pt-BR" sz="2000" i="1">
                <a:ln w="12700"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Estatutos e Regulamentos Padrão de Clube</a:t>
            </a:r>
          </a:p>
        </p:txBody>
      </p:sp>
    </p:spTree>
    <p:extLst>
      <p:ext uri="{BB962C8B-B14F-4D97-AF65-F5344CB8AC3E}">
        <p14:creationId xmlns:p14="http://schemas.microsoft.com/office/powerpoint/2010/main" val="364949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30580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59" y="0"/>
            <a:ext cx="703024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1037" y="1371600"/>
            <a:ext cx="2743200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3595" y="297185"/>
            <a:ext cx="8098970" cy="749299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chemeClr val="tx2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Cerimônia de Entrega </a:t>
            </a:r>
            <a:br>
              <a:rPr lang="pt-BR" sz="3600" dirty="0">
                <a:solidFill>
                  <a:schemeClr val="tx2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</a:br>
            <a:r>
              <a:rPr lang="pt-BR" sz="3600" dirty="0">
                <a:solidFill>
                  <a:schemeClr val="tx2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da Carta Constitutiva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2339" y="2497472"/>
            <a:ext cx="55328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Planejamento do Evento com a lista de verificação para a entrega da carta constitutiva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Etiqueta para a apresentação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Preparativos para a viagem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3002" y="1742436"/>
            <a:ext cx="5154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i="1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Recurso: </a:t>
            </a:r>
            <a:r>
              <a:rPr lang="pt-BR" sz="2000" i="1" dirty="0">
                <a:ln w="12700"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Guia de Planejamento da Cerimônia de </a:t>
            </a:r>
            <a:br>
              <a:rPr lang="pt-BR" sz="2000" i="1" dirty="0">
                <a:ln w="12700"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BR" sz="2000" i="1" dirty="0">
                <a:ln w="12700"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Entrega da Carta Constitutiva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2338" y="5313154"/>
            <a:ext cx="5703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i="1"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O clube patrocinador e o distrito deverão oferecer assistência para ajudar o novo clube na organização do evento.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4B485-DB4D-4162-6B83-C48641510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614" y="1241299"/>
            <a:ext cx="3739166" cy="4913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0327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5" y="0"/>
            <a:ext cx="703024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1038" y="1832742"/>
            <a:ext cx="2743200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7959" y="457200"/>
            <a:ext cx="6809361" cy="104899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Reunião Inicial com a Equipe Mentora de Dirigentes de Clube 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5171" y="2165423"/>
            <a:ext cx="6872590" cy="403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Apresente os Dirigentes do Clube aos seus Mentores de Dirigente de Clube. 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accent6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Cada dirigente deve ter um Mentor designado, que esteja atualmente preenchendo o mesmo papel de dirigente.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accent6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mentor deve ter experiência, disponibilidade e ser capaz de se comunicar/treinar o novo dirigente de maneira eficaz. </a:t>
            </a:r>
          </a:p>
          <a:p>
            <a:pPr lvl="0">
              <a:lnSpc>
                <a:spcPct val="114000"/>
              </a:lnSpc>
              <a:spcAft>
                <a:spcPts val="600"/>
              </a:spcAft>
            </a:pPr>
            <a:endParaRPr lang="en-US" altLang="en-US" sz="2000" kern="0" dirty="0">
              <a:solidFill>
                <a:schemeClr val="accent6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pt-BR" sz="2000">
                <a:solidFill>
                  <a:schemeClr val="accent6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Ofereça a cada par uma cópia das suas respectivas listas de verificação para análise (veja págs 28-34)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458200" y="0"/>
            <a:ext cx="37338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97145" y="2022347"/>
            <a:ext cx="2655909" cy="2813305"/>
            <a:chOff x="9102812" y="1479623"/>
            <a:chExt cx="2655909" cy="281330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2812" y="1904922"/>
              <a:ext cx="91719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771" y="2920874"/>
              <a:ext cx="8785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8" r="20634" b="38706"/>
            <a:stretch/>
          </p:blipFill>
          <p:spPr>
            <a:xfrm>
              <a:off x="10709456" y="1884591"/>
              <a:ext cx="1049265" cy="1391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806" y="1479623"/>
              <a:ext cx="90467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9" b="6500"/>
            <a:stretch/>
          </p:blipFill>
          <p:spPr>
            <a:xfrm>
              <a:off x="9943101" y="2606263"/>
              <a:ext cx="9166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312" y="2921328"/>
              <a:ext cx="93476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668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819535" y="846049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51315" y="168008"/>
            <a:ext cx="7912358" cy="55298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Seis Elementos para o Sucesso do Clube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405A33-CA86-4DA9-DDD2-A933F8A2B234}"/>
              </a:ext>
            </a:extLst>
          </p:cNvPr>
          <p:cNvSpPr txBox="1"/>
          <p:nvPr/>
        </p:nvSpPr>
        <p:spPr>
          <a:xfrm>
            <a:off x="802263" y="1506963"/>
            <a:ext cx="10871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 associados do clube realizaram projetos de serviço significativos para eles.</a:t>
            </a:r>
          </a:p>
          <a:p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 startAt="2"/>
            </a:pP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clube conseguiu aumento líquido de associados e envolve os novos associados em  </a:t>
            </a:r>
          </a:p>
          <a:p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atividades </a:t>
            </a:r>
            <a:r>
              <a:rPr lang="pt-BR" sz="2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relevates</a:t>
            </a: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imediatamente.</a:t>
            </a:r>
          </a:p>
          <a:p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clube se comunica de forma eficaz com os associados e o público. </a:t>
            </a:r>
          </a:p>
          <a:p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 eventos de clube são realizados regularmente e são significativos e positivos.   </a:t>
            </a:r>
          </a:p>
          <a:p>
            <a:pPr marL="457200" indent="-457200">
              <a:buAutoNum type="arabicPeriod" startAt="4"/>
            </a:pPr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dirigentes do clube participam do treinamento da liderança de divisão e de distrito. </a:t>
            </a:r>
          </a:p>
          <a:p>
            <a:pPr marL="457200" indent="-457200">
              <a:buAutoNum type="arabicPeriod" startAt="4"/>
            </a:pPr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clube está em dia com a associação e envia relatórios regularmente.</a:t>
            </a:r>
          </a:p>
        </p:txBody>
      </p:sp>
    </p:spTree>
    <p:extLst>
      <p:ext uri="{BB962C8B-B14F-4D97-AF65-F5344CB8AC3E}">
        <p14:creationId xmlns:p14="http://schemas.microsoft.com/office/powerpoint/2010/main" val="304621867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87" y="-900"/>
            <a:ext cx="7092241" cy="6918480"/>
          </a:xfrm>
          <a:prstGeom prst="rect">
            <a:avLst/>
          </a:prstGeom>
        </p:spPr>
      </p:pic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-16398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92557" y="18288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5150723" y="457200"/>
            <a:ext cx="5826868" cy="129529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Principais Objetivos da Sessão de Treinamento 1</a:t>
            </a:r>
          </a:p>
          <a:p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593387" y="914400"/>
            <a:ext cx="28210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7 - Página 18</a:t>
            </a:r>
          </a:p>
          <a:p>
            <a:endParaRPr lang="en-US" sz="3000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406377" y="2627219"/>
            <a:ext cx="3073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A Sessão de Treinamento Um é uma visão geral de </a:t>
            </a:r>
          </a:p>
          <a:p>
            <a:r>
              <a:rPr lang="pt-BR" sz="2800" i="1" dirty="0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Lions Clubs International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25994" y="2900543"/>
            <a:ext cx="5476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>
                <a:latin typeface="Calibri Light" panose="020F0302020204030204" pitchFamily="34" charset="0"/>
                <a:cs typeface="Calibri Light" panose="020F0302020204030204" pitchFamily="34" charset="0"/>
              </a:rPr>
              <a:t>Por que isto é importante?</a:t>
            </a:r>
          </a:p>
          <a:p>
            <a:endParaRPr lang="en-US" sz="28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pt-BR" sz="2800">
                <a:latin typeface="Calibri Light" panose="020F0302020204030204" pitchFamily="34" charset="0"/>
                <a:cs typeface="Calibri Light" panose="020F0302020204030204" pitchFamily="34" charset="0"/>
              </a:rPr>
              <a:t>O que você considera os três principais objetivos da primeira sessão de treinamento? </a:t>
            </a:r>
          </a:p>
        </p:txBody>
      </p:sp>
    </p:spTree>
    <p:extLst>
      <p:ext uri="{BB962C8B-B14F-4D97-AF65-F5344CB8AC3E}">
        <p14:creationId xmlns:p14="http://schemas.microsoft.com/office/powerpoint/2010/main" val="3621418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721928" y="1320833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50327" y="392482"/>
            <a:ext cx="5624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452688" algn="l"/>
              </a:tabLst>
            </a:pPr>
            <a:r>
              <a:rPr lang="pt-BR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Dois</a:t>
            </a:r>
          </a:p>
        </p:txBody>
      </p:sp>
      <p:pic>
        <p:nvPicPr>
          <p:cNvPr id="6" name="Picture 5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28" y="2241597"/>
            <a:ext cx="4585491" cy="44731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44715" y="2288481"/>
            <a:ext cx="391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452688" algn="l"/>
              </a:tabLst>
            </a:pPr>
            <a:r>
              <a:rPr lang="pt-BR" sz="3600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Operações do Clube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1231" y="3662562"/>
            <a:ext cx="53238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Reveja os papeis dos dirigentes e a reunião inicial com a Equipe Mentora de Dirigentes de Clube</a:t>
            </a:r>
          </a:p>
          <a:p>
            <a:pPr lvl="0"/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pt-B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Enfatize o conceito de planejamento, trabalho em equipe e comunicação aos novos dirigentes.</a:t>
            </a:r>
          </a:p>
        </p:txBody>
      </p:sp>
    </p:spTree>
    <p:extLst>
      <p:ext uri="{BB962C8B-B14F-4D97-AF65-F5344CB8AC3E}">
        <p14:creationId xmlns:p14="http://schemas.microsoft.com/office/powerpoint/2010/main" val="91025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12" y="267655"/>
            <a:ext cx="7184164" cy="6355481"/>
          </a:xfrm>
          <a:prstGeom prst="rect">
            <a:avLst/>
          </a:prstGeom>
        </p:spPr>
      </p:pic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36361" y="136397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67817" y="373221"/>
            <a:ext cx="6427759" cy="594559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Responsabilidades dos Dirigentes de Clube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7866" y="2659852"/>
            <a:ext cx="56713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Destacar o papel importante de cada dirigente de clube.</a:t>
            </a:r>
          </a:p>
          <a:p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Observar qualquer adaptação local quando apropriada.</a:t>
            </a:r>
          </a:p>
          <a:p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Webpages designadas para cada dirigente específico.</a:t>
            </a:r>
          </a:p>
          <a:p>
            <a:endParaRPr lang="en-US" sz="20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Cada Mentor deve cobrir detalhes específicos de seu cargo em base contínua.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8201" y="1745318"/>
            <a:ext cx="3921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Recurso:</a:t>
            </a:r>
            <a:r>
              <a:rPr lang="pt-BR" sz="2400" i="1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BR" sz="2400" i="1">
                <a:ln w="12700"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E-Books de Dirigentes de Clube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7D783-88F7-445F-0EA9-C953E052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61" y="967780"/>
            <a:ext cx="3967863" cy="5179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686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3581" y="457200"/>
            <a:ext cx="10960100" cy="649816"/>
          </a:xfrm>
        </p:spPr>
        <p:txBody>
          <a:bodyPr/>
          <a:lstStyle/>
          <a:p>
            <a:r>
              <a:rPr lang="pt-BR" sz="3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Melhores Práticas em Transparência Financeira</a:t>
            </a:r>
          </a:p>
        </p:txBody>
      </p:sp>
      <p:sp>
        <p:nvSpPr>
          <p:cNvPr id="7" name="Rectangle 6"/>
          <p:cNvSpPr/>
          <p:nvPr/>
        </p:nvSpPr>
        <p:spPr>
          <a:xfrm>
            <a:off x="4742031" y="13716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77468" y="2162636"/>
            <a:ext cx="870416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0" i="1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Recurso: Guia de Melhores Práticas para Transparência Financeira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1998385" y="3367520"/>
            <a:ext cx="2286000" cy="2286000"/>
          </a:xfrm>
          <a:prstGeom prst="ellipse">
            <a:avLst/>
          </a:prstGeom>
          <a:solidFill>
            <a:srgbClr val="EBB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BR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Relatórios financeiros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3709163" y="3356302"/>
            <a:ext cx="2286000" cy="2286000"/>
          </a:xfrm>
          <a:prstGeom prst="ellipse">
            <a:avLst/>
          </a:prstGeom>
          <a:solidFill>
            <a:srgbClr val="732E8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Diretrizes </a:t>
            </a:r>
          </a:p>
          <a:p>
            <a:pPr algn="ctr"/>
            <a:r>
              <a:rPr lang="pt-BR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reembolso de despesas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 bwMode="auto">
          <a:xfrm>
            <a:off x="5627619" y="3356302"/>
            <a:ext cx="2286000" cy="2286000"/>
          </a:xfrm>
          <a:prstGeom prst="ellipse">
            <a:avLst/>
          </a:prstGeom>
          <a:solidFill>
            <a:srgbClr val="00A8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t-BR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Gerenciamento de contas bancárias</a:t>
            </a:r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7546075" y="3356642"/>
            <a:ext cx="2286000" cy="2286000"/>
          </a:xfrm>
          <a:prstGeom prst="ellipse">
            <a:avLst/>
          </a:prstGeom>
          <a:solidFill>
            <a:srgbClr val="F7663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Auditorias e avaliações de encerramento do ano</a:t>
            </a:r>
          </a:p>
        </p:txBody>
      </p:sp>
    </p:spTree>
    <p:extLst>
      <p:ext uri="{BB962C8B-B14F-4D97-AF65-F5344CB8AC3E}">
        <p14:creationId xmlns:p14="http://schemas.microsoft.com/office/powerpoint/2010/main" val="140377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28" y="231506"/>
            <a:ext cx="7184164" cy="6355481"/>
          </a:xfrm>
          <a:prstGeom prst="rect">
            <a:avLst/>
          </a:prstGeom>
        </p:spPr>
      </p:pic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1209" y="1395415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38930" y="410287"/>
            <a:ext cx="6896343" cy="594559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Planejamento das </a:t>
            </a:r>
            <a:b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Atividades de Serviço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5335" y="2604095"/>
            <a:ext cx="56713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1: Faça uma lista dos possíveis programas</a:t>
            </a:r>
          </a:p>
          <a:p>
            <a:pPr lvl="0"/>
            <a:endParaRPr lang="en-US" sz="20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2: Nomear força tarefa</a:t>
            </a:r>
          </a:p>
          <a:p>
            <a:pPr lvl="0"/>
            <a:endParaRPr lang="en-US" sz="20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>
              <a:defRPr/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3: Fazer uma pesquisa</a:t>
            </a:r>
          </a:p>
          <a:p>
            <a:pPr lvl="0"/>
            <a:endParaRPr lang="en-US" sz="20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>
              <a:defRPr/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4: Escrever um plano</a:t>
            </a:r>
          </a:p>
          <a:p>
            <a:pPr lvl="0">
              <a:defRPr/>
            </a:pPr>
            <a:endParaRPr lang="en-US" sz="20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5: Implementar o plano 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94820" y="1751861"/>
            <a:ext cx="3648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>
                <a:solidFill>
                  <a:srgbClr val="54565A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Recurso: </a:t>
            </a:r>
            <a:r>
              <a:rPr lang="pt-BR" sz="2400" i="1">
                <a:solidFill>
                  <a:srgbClr val="00338D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Transformar em Realidade</a:t>
            </a:r>
          </a:p>
        </p:txBody>
      </p:sp>
      <p:sp>
        <p:nvSpPr>
          <p:cNvPr id="3" name="Rectangle 2"/>
          <p:cNvSpPr/>
          <p:nvPr/>
        </p:nvSpPr>
        <p:spPr>
          <a:xfrm>
            <a:off x="5137435" y="5983221"/>
            <a:ext cx="5941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i="1">
                <a:solidFill>
                  <a:srgbClr val="00338D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Sempre lembre que os projetos de clube são uma decisão do clube.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961D5-AC2A-A624-2FF7-4A4680CCC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38" y="1122444"/>
            <a:ext cx="3499151" cy="45736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3580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12" y="267655"/>
            <a:ext cx="7449652" cy="6590345"/>
          </a:xfrm>
          <a:prstGeom prst="rect">
            <a:avLst/>
          </a:prstGeom>
        </p:spPr>
      </p:pic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95833" y="18288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5153998" y="457200"/>
            <a:ext cx="5826868" cy="129529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525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Objetivos Principais da </a:t>
            </a:r>
          </a:p>
          <a:p>
            <a:pPr marL="164306" lvl="1" indent="0" algn="ctr">
              <a:buNone/>
            </a:pPr>
            <a:r>
              <a:rPr lang="pt-BR" sz="3525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Dois</a:t>
            </a:r>
          </a:p>
          <a:p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593387" y="914400"/>
            <a:ext cx="28210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8 - Página 20</a:t>
            </a:r>
          </a:p>
          <a:p>
            <a:endParaRPr lang="en-US" sz="3000" dirty="0" err="1"/>
          </a:p>
        </p:txBody>
      </p:sp>
      <p:sp>
        <p:nvSpPr>
          <p:cNvPr id="3" name="TextBox 2"/>
          <p:cNvSpPr txBox="1"/>
          <p:nvPr/>
        </p:nvSpPr>
        <p:spPr>
          <a:xfrm>
            <a:off x="5316483" y="2811369"/>
            <a:ext cx="5501898" cy="2211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4000"/>
              </a:lnSpc>
              <a:spcAft>
                <a:spcPts val="600"/>
              </a:spcAft>
            </a:pPr>
            <a:r>
              <a:rPr lang="pt-BR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O que você considera </a:t>
            </a:r>
          </a:p>
          <a:p>
            <a:pPr lvl="0" algn="ctr">
              <a:lnSpc>
                <a:spcPct val="114000"/>
              </a:lnSpc>
              <a:spcAft>
                <a:spcPts val="600"/>
              </a:spcAft>
            </a:pPr>
            <a:r>
              <a:rPr lang="pt-BR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os três objetivos </a:t>
            </a:r>
          </a:p>
          <a:p>
            <a:pPr lvl="0" algn="ctr">
              <a:lnSpc>
                <a:spcPct val="114000"/>
              </a:lnSpc>
              <a:spcAft>
                <a:spcPts val="600"/>
              </a:spcAft>
            </a:pPr>
            <a:r>
              <a:rPr lang="pt-BR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mais importantes da sessão de treinamento dois?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387" y="2578100"/>
            <a:ext cx="28210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i="1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A Sessão de Treinamento Dois é focada nos papéis e responsabilidades do clube. </a:t>
            </a:r>
          </a:p>
        </p:txBody>
      </p:sp>
    </p:spTree>
    <p:extLst>
      <p:ext uri="{BB962C8B-B14F-4D97-AF65-F5344CB8AC3E}">
        <p14:creationId xmlns:p14="http://schemas.microsoft.com/office/powerpoint/2010/main" val="2188890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224895" y="943316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65048" y="294801"/>
            <a:ext cx="5519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452688" algn="l"/>
              </a:tabLst>
            </a:pPr>
            <a:r>
              <a:rPr lang="pt-BR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Três</a:t>
            </a:r>
          </a:p>
        </p:txBody>
      </p:sp>
      <p:pic>
        <p:nvPicPr>
          <p:cNvPr id="6" name="Picture 5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09" y="2286000"/>
            <a:ext cx="4585491" cy="44731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2690" y="2145806"/>
            <a:ext cx="5857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452688" algn="l"/>
              </a:tabLst>
            </a:pPr>
            <a:r>
              <a:rPr lang="pt-BR" sz="3600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Como Realizar Reuniões Produtivas e Significativas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9049" y="3889089"/>
            <a:ext cx="58574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Reunião inicial com a Equipe Mentora de Dirigentes de Clube</a:t>
            </a:r>
          </a:p>
          <a:p>
            <a:pPr lvl="0">
              <a:defRPr/>
            </a:pP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>
              <a:defRPr/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Enfatize o conceito de planejamento, trabalho em equipe e comunicação aos novos dirigentes.</a:t>
            </a:r>
          </a:p>
        </p:txBody>
      </p:sp>
    </p:spTree>
    <p:extLst>
      <p:ext uri="{BB962C8B-B14F-4D97-AF65-F5344CB8AC3E}">
        <p14:creationId xmlns:p14="http://schemas.microsoft.com/office/powerpoint/2010/main" val="38851891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595149" y="1312836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6490" y="400877"/>
            <a:ext cx="10900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452688" algn="l"/>
              </a:tabLst>
            </a:pPr>
            <a:r>
              <a:rPr lang="pt-BR" sz="3600" dirty="0">
                <a:solidFill>
                  <a:schemeClr val="bg1"/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Como Realizar Reuniões Produtivas e Significativas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5382" y="1898661"/>
            <a:ext cx="972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>
                <a:solidFill>
                  <a:srgbClr val="EBB700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Para incentivar a participação, certifique-se de que esses itens atendam às necessidades dos sues associados.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349660" y="2830027"/>
            <a:ext cx="817172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pt-BR" sz="2000">
                <a:solidFill>
                  <a:schemeClr val="bg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A data, horário e local da reunião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pt-BR" sz="2000">
                <a:solidFill>
                  <a:schemeClr val="bg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Enviar convites anunciando as atividades 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pt-BR" sz="2000">
                <a:solidFill>
                  <a:schemeClr val="bg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Fazer telefonemas pessoais convidando associados atuais e potenciais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pt-BR" sz="2000">
                <a:solidFill>
                  <a:schemeClr val="bg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 Ter oradores interessantes e relevantes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pt-BR" sz="2000">
                <a:solidFill>
                  <a:schemeClr val="bg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Envolver os associados nos projetos imediatamente.</a:t>
            </a:r>
          </a:p>
        </p:txBody>
      </p:sp>
    </p:spTree>
    <p:extLst>
      <p:ext uri="{BB962C8B-B14F-4D97-AF65-F5344CB8AC3E}">
        <p14:creationId xmlns:p14="http://schemas.microsoft.com/office/powerpoint/2010/main" val="248826809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5" y="0"/>
            <a:ext cx="703024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09866" y="1196134"/>
            <a:ext cx="2743200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7959" y="457200"/>
            <a:ext cx="7126527" cy="104899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Como Aprimorar as Reuniões Gerais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0314" y="2116945"/>
            <a:ext cx="596042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Personalizar a sua reunião</a:t>
            </a:r>
          </a:p>
          <a:p>
            <a:pPr>
              <a:spcAft>
                <a:spcPts val="1800"/>
              </a:spcAft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Reinventar a sua reunião geral</a:t>
            </a:r>
          </a:p>
          <a:p>
            <a:pPr>
              <a:spcAft>
                <a:spcPts val="1800"/>
              </a:spcAft>
              <a:defRPr/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Apresentar a mudança</a:t>
            </a:r>
          </a:p>
          <a:p>
            <a:pPr>
              <a:spcAft>
                <a:spcPts val="1800"/>
              </a:spcAft>
              <a:defRPr/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 elementos chave para uma reunião de sucesso</a:t>
            </a:r>
          </a:p>
          <a:p>
            <a:pPr>
              <a:spcAft>
                <a:spcPts val="1800"/>
              </a:spcAft>
              <a:defRPr/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Ideias para aumentar o envolvimento</a:t>
            </a:r>
          </a:p>
          <a:p>
            <a:pPr>
              <a:spcAft>
                <a:spcPts val="1800"/>
              </a:spcAft>
              <a:defRPr/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Ideias para o programa de reuniões de clube</a:t>
            </a:r>
          </a:p>
          <a:p>
            <a:pPr>
              <a:spcAft>
                <a:spcPts val="1800"/>
              </a:spcAft>
              <a:defRPr/>
            </a:pPr>
            <a:r>
              <a:rPr lang="pt-BR" sz="20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Divulgar suas reuniões e eventos ao público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458200" y="0"/>
            <a:ext cx="37338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810000" y="1367375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000" b="0" i="1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Recurso: </a:t>
            </a:r>
            <a:r>
              <a:rPr lang="pt-BR" sz="2000" b="0">
                <a:latin typeface="Calibri Light" panose="020F0302020204030204" pitchFamily="34" charset="0"/>
                <a:cs typeface="Calibri Light" panose="020F0302020204030204" pitchFamily="34" charset="0"/>
              </a:rPr>
              <a:t>O seu clube, a sua maneira!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AF0D3B-F574-83D4-9E6F-EA2D52825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86" y="1950096"/>
            <a:ext cx="3475247" cy="45055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2939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87" y="166207"/>
            <a:ext cx="7030241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23106" y="1204317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479586" y="457200"/>
            <a:ext cx="7030241" cy="74711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525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Reuniões Produtivas e Significativas</a:t>
            </a:r>
          </a:p>
          <a:p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593387" y="914400"/>
            <a:ext cx="28210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9 - Página 22</a:t>
            </a:r>
          </a:p>
          <a:p>
            <a:endParaRPr lang="en-US" sz="3000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330583" y="2723614"/>
            <a:ext cx="3073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Sessão de Treinamento Três enfoca </a:t>
            </a:r>
          </a:p>
          <a:p>
            <a:pPr algn="ctr"/>
            <a:r>
              <a:rPr lang="pt-BR" sz="2800" i="1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 Reuniões Produtivas e Significativas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6999" y="2453283"/>
            <a:ext cx="57808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2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Quais os elementos-chave para uma reunião produtiva e significativa?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pt-BR" sz="32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que pode ser feito para aumentar a frequência?</a:t>
            </a:r>
          </a:p>
        </p:txBody>
      </p:sp>
    </p:spTree>
    <p:extLst>
      <p:ext uri="{BB962C8B-B14F-4D97-AF65-F5344CB8AC3E}">
        <p14:creationId xmlns:p14="http://schemas.microsoft.com/office/powerpoint/2010/main" val="293726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4876800"/>
            <a:ext cx="10439400" cy="3600985"/>
          </a:xfrm>
          <a:prstGeom prst="rect">
            <a:avLst/>
          </a:prstGeom>
        </p:spPr>
        <p:txBody>
          <a:bodyPr wrap="square" numCol="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2F8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54847" y="121489"/>
            <a:ext cx="4486515" cy="578107"/>
          </a:xfrm>
          <a:prstGeom prst="rect">
            <a:avLst/>
          </a:prstGeom>
        </p:spPr>
        <p:txBody>
          <a:bodyPr/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pt-BR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Organização do Curso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50443" y="82541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13584" y="1633830"/>
            <a:ext cx="78234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pt-BR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I:</a:t>
            </a: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		Habilidades de um Leão Orientador Bem-sucedido</a:t>
            </a:r>
          </a:p>
          <a:p>
            <a:pPr>
              <a:tabLst>
                <a:tab pos="1255713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828800" algn="l"/>
              </a:tabLst>
            </a:pPr>
            <a:r>
              <a:rPr lang="pt-BR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II:  </a:t>
            </a: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Começando na Direção Certa -</a:t>
            </a:r>
          </a:p>
          <a:p>
            <a:pPr>
              <a:tabLst>
                <a:tab pos="1828800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Torne-se um Especialista em Informações</a:t>
            </a:r>
          </a:p>
          <a:p>
            <a:pPr>
              <a:tabLst>
                <a:tab pos="1255713" algn="l"/>
              </a:tabLst>
            </a:pPr>
            <a:endParaRPr lang="en-US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tabLst>
                <a:tab pos="1255713" algn="l"/>
              </a:tabLst>
            </a:pPr>
            <a:r>
              <a:rPr lang="pt-BR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III: </a:t>
            </a: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Forme uma Equipe Mentora de Dirigentes de Clube</a:t>
            </a:r>
          </a:p>
          <a:p>
            <a:pPr>
              <a:tabLst>
                <a:tab pos="1255713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pt-BR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IV: </a:t>
            </a: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Prepare o Treinamento dos Dirigentes de Clube</a:t>
            </a:r>
          </a:p>
          <a:p>
            <a:pPr>
              <a:tabLst>
                <a:tab pos="1255713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>
              <a:tabLst>
                <a:tab pos="1255713" algn="l"/>
              </a:tabLst>
            </a:pPr>
            <a:r>
              <a:rPr lang="pt-BR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V:</a:t>
            </a: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		Avaliação das Necessidades do Clube</a:t>
            </a:r>
          </a:p>
          <a:p>
            <a:pPr>
              <a:tabLst>
                <a:tab pos="1255713" algn="l"/>
              </a:tabLst>
            </a:pP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>
              <a:tabLst>
                <a:tab pos="1255713" algn="l"/>
              </a:tabLst>
            </a:pPr>
            <a:r>
              <a:rPr lang="pt-BR" sz="2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VI: </a:t>
            </a:r>
            <a:r>
              <a:rPr lang="pt-B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Recursos para o Leão Orientador</a:t>
            </a:r>
          </a:p>
          <a:p>
            <a:endParaRPr lang="en-US" altLang="en-US" sz="1600" b="0" dirty="0">
              <a:solidFill>
                <a:srgbClr val="54565A"/>
              </a:solidFill>
            </a:endParaRPr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546370" y="1520977"/>
            <a:ext cx="3067666" cy="3657600"/>
            <a:chOff x="7319186" y="1905000"/>
            <a:chExt cx="3714750" cy="4429125"/>
          </a:xfrm>
        </p:grpSpPr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7319186" y="4173538"/>
              <a:ext cx="3714750" cy="1851025"/>
            </a:xfrm>
            <a:custGeom>
              <a:avLst/>
              <a:gdLst>
                <a:gd name="T0" fmla="*/ 2784475 w 2340"/>
                <a:gd name="T1" fmla="*/ 463550 h 1166"/>
                <a:gd name="T2" fmla="*/ 1857375 w 2340"/>
                <a:gd name="T3" fmla="*/ 0 h 1166"/>
                <a:gd name="T4" fmla="*/ 931863 w 2340"/>
                <a:gd name="T5" fmla="*/ 463550 h 1166"/>
                <a:gd name="T6" fmla="*/ 0 w 2340"/>
                <a:gd name="T7" fmla="*/ 927100 h 1166"/>
                <a:gd name="T8" fmla="*/ 931863 w 2340"/>
                <a:gd name="T9" fmla="*/ 1390650 h 1166"/>
                <a:gd name="T10" fmla="*/ 1857375 w 2340"/>
                <a:gd name="T11" fmla="*/ 1851025 h 1166"/>
                <a:gd name="T12" fmla="*/ 2784475 w 2340"/>
                <a:gd name="T13" fmla="*/ 1390650 h 1166"/>
                <a:gd name="T14" fmla="*/ 3714750 w 2340"/>
                <a:gd name="T15" fmla="*/ 927100 h 1166"/>
                <a:gd name="T16" fmla="*/ 2784475 w 2340"/>
                <a:gd name="T17" fmla="*/ 463550 h 1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6">
                  <a:moveTo>
                    <a:pt x="1754" y="292"/>
                  </a:moveTo>
                  <a:lnTo>
                    <a:pt x="1170" y="0"/>
                  </a:lnTo>
                  <a:lnTo>
                    <a:pt x="587" y="292"/>
                  </a:lnTo>
                  <a:lnTo>
                    <a:pt x="0" y="584"/>
                  </a:lnTo>
                  <a:lnTo>
                    <a:pt x="587" y="876"/>
                  </a:lnTo>
                  <a:lnTo>
                    <a:pt x="1170" y="1166"/>
                  </a:lnTo>
                  <a:lnTo>
                    <a:pt x="1754" y="876"/>
                  </a:lnTo>
                  <a:lnTo>
                    <a:pt x="2340" y="584"/>
                  </a:lnTo>
                  <a:lnTo>
                    <a:pt x="1754" y="292"/>
                  </a:lnTo>
                  <a:close/>
                </a:path>
              </a:pathLst>
            </a:custGeom>
            <a:solidFill>
              <a:srgbClr val="065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7319186" y="5094288"/>
              <a:ext cx="1857375" cy="1239837"/>
            </a:xfrm>
            <a:custGeom>
              <a:avLst/>
              <a:gdLst>
                <a:gd name="T0" fmla="*/ 0 w 1170"/>
                <a:gd name="T1" fmla="*/ 0 h 781"/>
                <a:gd name="T2" fmla="*/ 0 w 1170"/>
                <a:gd name="T3" fmla="*/ 312738 h 781"/>
                <a:gd name="T4" fmla="*/ 1857375 w 1170"/>
                <a:gd name="T5" fmla="*/ 1239838 h 781"/>
                <a:gd name="T6" fmla="*/ 1857375 w 1170"/>
                <a:gd name="T7" fmla="*/ 923925 h 781"/>
                <a:gd name="T8" fmla="*/ 0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0" y="0"/>
                  </a:moveTo>
                  <a:lnTo>
                    <a:pt x="0" y="197"/>
                  </a:lnTo>
                  <a:lnTo>
                    <a:pt x="1170" y="781"/>
                  </a:lnTo>
                  <a:lnTo>
                    <a:pt x="1170" y="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4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9176561" y="5094288"/>
              <a:ext cx="1857375" cy="1239837"/>
            </a:xfrm>
            <a:custGeom>
              <a:avLst/>
              <a:gdLst>
                <a:gd name="T0" fmla="*/ 1857375 w 1170"/>
                <a:gd name="T1" fmla="*/ 0 h 781"/>
                <a:gd name="T2" fmla="*/ 0 w 1170"/>
                <a:gd name="T3" fmla="*/ 923925 h 781"/>
                <a:gd name="T4" fmla="*/ 0 w 1170"/>
                <a:gd name="T5" fmla="*/ 1239838 h 781"/>
                <a:gd name="T6" fmla="*/ 1857375 w 1170"/>
                <a:gd name="T7" fmla="*/ 312738 h 781"/>
                <a:gd name="T8" fmla="*/ 1857375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1170" y="0"/>
                  </a:moveTo>
                  <a:lnTo>
                    <a:pt x="0" y="582"/>
                  </a:lnTo>
                  <a:lnTo>
                    <a:pt x="0" y="781"/>
                  </a:lnTo>
                  <a:lnTo>
                    <a:pt x="1170" y="197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13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7319186" y="3419475"/>
              <a:ext cx="3714750" cy="1849438"/>
            </a:xfrm>
            <a:custGeom>
              <a:avLst/>
              <a:gdLst>
                <a:gd name="T0" fmla="*/ 2784475 w 2340"/>
                <a:gd name="T1" fmla="*/ 463550 h 1165"/>
                <a:gd name="T2" fmla="*/ 1857375 w 2340"/>
                <a:gd name="T3" fmla="*/ 0 h 1165"/>
                <a:gd name="T4" fmla="*/ 931863 w 2340"/>
                <a:gd name="T5" fmla="*/ 463550 h 1165"/>
                <a:gd name="T6" fmla="*/ 0 w 2340"/>
                <a:gd name="T7" fmla="*/ 922338 h 1165"/>
                <a:gd name="T8" fmla="*/ 931863 w 2340"/>
                <a:gd name="T9" fmla="*/ 1385888 h 1165"/>
                <a:gd name="T10" fmla="*/ 1857375 w 2340"/>
                <a:gd name="T11" fmla="*/ 1849438 h 1165"/>
                <a:gd name="T12" fmla="*/ 2784475 w 2340"/>
                <a:gd name="T13" fmla="*/ 1385888 h 1165"/>
                <a:gd name="T14" fmla="*/ 3714750 w 2340"/>
                <a:gd name="T15" fmla="*/ 922338 h 1165"/>
                <a:gd name="T16" fmla="*/ 2784475 w 2340"/>
                <a:gd name="T17" fmla="*/ 463550 h 1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5">
                  <a:moveTo>
                    <a:pt x="1754" y="292"/>
                  </a:moveTo>
                  <a:lnTo>
                    <a:pt x="1170" y="0"/>
                  </a:lnTo>
                  <a:lnTo>
                    <a:pt x="587" y="292"/>
                  </a:lnTo>
                  <a:lnTo>
                    <a:pt x="0" y="581"/>
                  </a:lnTo>
                  <a:lnTo>
                    <a:pt x="587" y="873"/>
                  </a:lnTo>
                  <a:lnTo>
                    <a:pt x="1170" y="1165"/>
                  </a:lnTo>
                  <a:lnTo>
                    <a:pt x="1754" y="873"/>
                  </a:lnTo>
                  <a:lnTo>
                    <a:pt x="2340" y="581"/>
                  </a:lnTo>
                  <a:lnTo>
                    <a:pt x="1754" y="292"/>
                  </a:lnTo>
                  <a:close/>
                </a:path>
              </a:pathLst>
            </a:custGeom>
            <a:solidFill>
              <a:srgbClr val="1C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7319186" y="4335463"/>
              <a:ext cx="1857375" cy="1239837"/>
            </a:xfrm>
            <a:custGeom>
              <a:avLst/>
              <a:gdLst>
                <a:gd name="T0" fmla="*/ 0 w 1170"/>
                <a:gd name="T1" fmla="*/ 0 h 781"/>
                <a:gd name="T2" fmla="*/ 0 w 1170"/>
                <a:gd name="T3" fmla="*/ 315913 h 781"/>
                <a:gd name="T4" fmla="*/ 1857375 w 1170"/>
                <a:gd name="T5" fmla="*/ 1239838 h 781"/>
                <a:gd name="T6" fmla="*/ 1857375 w 1170"/>
                <a:gd name="T7" fmla="*/ 927100 h 781"/>
                <a:gd name="T8" fmla="*/ 0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0" y="0"/>
                  </a:moveTo>
                  <a:lnTo>
                    <a:pt x="0" y="199"/>
                  </a:lnTo>
                  <a:lnTo>
                    <a:pt x="1170" y="781"/>
                  </a:lnTo>
                  <a:lnTo>
                    <a:pt x="1170" y="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7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9176561" y="4335463"/>
              <a:ext cx="1857375" cy="1239837"/>
            </a:xfrm>
            <a:custGeom>
              <a:avLst/>
              <a:gdLst>
                <a:gd name="T0" fmla="*/ 1857375 w 1170"/>
                <a:gd name="T1" fmla="*/ 0 h 781"/>
                <a:gd name="T2" fmla="*/ 0 w 1170"/>
                <a:gd name="T3" fmla="*/ 927100 h 781"/>
                <a:gd name="T4" fmla="*/ 0 w 1170"/>
                <a:gd name="T5" fmla="*/ 1239838 h 781"/>
                <a:gd name="T6" fmla="*/ 1857375 w 1170"/>
                <a:gd name="T7" fmla="*/ 315913 h 781"/>
                <a:gd name="T8" fmla="*/ 1857375 w 1170"/>
                <a:gd name="T9" fmla="*/ 0 h 7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1">
                  <a:moveTo>
                    <a:pt x="1170" y="0"/>
                  </a:moveTo>
                  <a:lnTo>
                    <a:pt x="0" y="584"/>
                  </a:lnTo>
                  <a:lnTo>
                    <a:pt x="0" y="781"/>
                  </a:lnTo>
                  <a:lnTo>
                    <a:pt x="1170" y="199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106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7319186" y="2660650"/>
              <a:ext cx="3714750" cy="1849438"/>
            </a:xfrm>
            <a:custGeom>
              <a:avLst/>
              <a:gdLst>
                <a:gd name="T0" fmla="*/ 2784475 w 2340"/>
                <a:gd name="T1" fmla="*/ 463550 h 1165"/>
                <a:gd name="T2" fmla="*/ 1857375 w 2340"/>
                <a:gd name="T3" fmla="*/ 0 h 1165"/>
                <a:gd name="T4" fmla="*/ 931863 w 2340"/>
                <a:gd name="T5" fmla="*/ 463550 h 1165"/>
                <a:gd name="T6" fmla="*/ 0 w 2340"/>
                <a:gd name="T7" fmla="*/ 927100 h 1165"/>
                <a:gd name="T8" fmla="*/ 931863 w 2340"/>
                <a:gd name="T9" fmla="*/ 1385888 h 1165"/>
                <a:gd name="T10" fmla="*/ 1857375 w 2340"/>
                <a:gd name="T11" fmla="*/ 1849438 h 1165"/>
                <a:gd name="T12" fmla="*/ 2784475 w 2340"/>
                <a:gd name="T13" fmla="*/ 1385888 h 1165"/>
                <a:gd name="T14" fmla="*/ 3714750 w 2340"/>
                <a:gd name="T15" fmla="*/ 927100 h 1165"/>
                <a:gd name="T16" fmla="*/ 2784475 w 2340"/>
                <a:gd name="T17" fmla="*/ 463550 h 1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5">
                  <a:moveTo>
                    <a:pt x="1754" y="292"/>
                  </a:moveTo>
                  <a:lnTo>
                    <a:pt x="1170" y="0"/>
                  </a:lnTo>
                  <a:lnTo>
                    <a:pt x="587" y="292"/>
                  </a:lnTo>
                  <a:lnTo>
                    <a:pt x="0" y="584"/>
                  </a:lnTo>
                  <a:lnTo>
                    <a:pt x="587" y="873"/>
                  </a:lnTo>
                  <a:lnTo>
                    <a:pt x="1170" y="1165"/>
                  </a:lnTo>
                  <a:lnTo>
                    <a:pt x="1754" y="873"/>
                  </a:lnTo>
                  <a:lnTo>
                    <a:pt x="2340" y="584"/>
                  </a:lnTo>
                  <a:lnTo>
                    <a:pt x="1754" y="292"/>
                  </a:lnTo>
                  <a:close/>
                </a:path>
              </a:pathLst>
            </a:custGeom>
            <a:solidFill>
              <a:srgbClr val="34B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7319186" y="3581400"/>
              <a:ext cx="1857375" cy="1235075"/>
            </a:xfrm>
            <a:custGeom>
              <a:avLst/>
              <a:gdLst>
                <a:gd name="T0" fmla="*/ 0 w 1170"/>
                <a:gd name="T1" fmla="*/ 0 h 778"/>
                <a:gd name="T2" fmla="*/ 0 w 1170"/>
                <a:gd name="T3" fmla="*/ 311150 h 778"/>
                <a:gd name="T4" fmla="*/ 1857375 w 1170"/>
                <a:gd name="T5" fmla="*/ 1235075 h 778"/>
                <a:gd name="T6" fmla="*/ 1857375 w 1170"/>
                <a:gd name="T7" fmla="*/ 922338 h 778"/>
                <a:gd name="T8" fmla="*/ 0 w 1170"/>
                <a:gd name="T9" fmla="*/ 0 h 7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78">
                  <a:moveTo>
                    <a:pt x="0" y="0"/>
                  </a:moveTo>
                  <a:lnTo>
                    <a:pt x="0" y="196"/>
                  </a:lnTo>
                  <a:lnTo>
                    <a:pt x="1170" y="778"/>
                  </a:lnTo>
                  <a:lnTo>
                    <a:pt x="1170" y="5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A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9176561" y="3581400"/>
              <a:ext cx="1857375" cy="1235075"/>
            </a:xfrm>
            <a:custGeom>
              <a:avLst/>
              <a:gdLst>
                <a:gd name="T0" fmla="*/ 1857375 w 1170"/>
                <a:gd name="T1" fmla="*/ 0 h 778"/>
                <a:gd name="T2" fmla="*/ 0 w 1170"/>
                <a:gd name="T3" fmla="*/ 922338 h 778"/>
                <a:gd name="T4" fmla="*/ 0 w 1170"/>
                <a:gd name="T5" fmla="*/ 1235075 h 778"/>
                <a:gd name="T6" fmla="*/ 1857375 w 1170"/>
                <a:gd name="T7" fmla="*/ 311150 h 778"/>
                <a:gd name="T8" fmla="*/ 1857375 w 1170"/>
                <a:gd name="T9" fmla="*/ 0 h 7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78">
                  <a:moveTo>
                    <a:pt x="1170" y="0"/>
                  </a:moveTo>
                  <a:lnTo>
                    <a:pt x="0" y="581"/>
                  </a:lnTo>
                  <a:lnTo>
                    <a:pt x="0" y="778"/>
                  </a:lnTo>
                  <a:lnTo>
                    <a:pt x="1170" y="196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2491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7319186" y="1905000"/>
              <a:ext cx="3714750" cy="1851025"/>
            </a:xfrm>
            <a:custGeom>
              <a:avLst/>
              <a:gdLst>
                <a:gd name="T0" fmla="*/ 2784475 w 2340"/>
                <a:gd name="T1" fmla="*/ 460375 h 1166"/>
                <a:gd name="T2" fmla="*/ 1857375 w 2340"/>
                <a:gd name="T3" fmla="*/ 0 h 1166"/>
                <a:gd name="T4" fmla="*/ 931863 w 2340"/>
                <a:gd name="T5" fmla="*/ 460375 h 1166"/>
                <a:gd name="T6" fmla="*/ 0 w 2340"/>
                <a:gd name="T7" fmla="*/ 923925 h 1166"/>
                <a:gd name="T8" fmla="*/ 931863 w 2340"/>
                <a:gd name="T9" fmla="*/ 1387475 h 1166"/>
                <a:gd name="T10" fmla="*/ 1857375 w 2340"/>
                <a:gd name="T11" fmla="*/ 1851025 h 1166"/>
                <a:gd name="T12" fmla="*/ 2784475 w 2340"/>
                <a:gd name="T13" fmla="*/ 1387475 h 1166"/>
                <a:gd name="T14" fmla="*/ 3714750 w 2340"/>
                <a:gd name="T15" fmla="*/ 923925 h 1166"/>
                <a:gd name="T16" fmla="*/ 2784475 w 2340"/>
                <a:gd name="T17" fmla="*/ 460375 h 1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0" h="1166">
                  <a:moveTo>
                    <a:pt x="1754" y="290"/>
                  </a:moveTo>
                  <a:lnTo>
                    <a:pt x="1170" y="0"/>
                  </a:lnTo>
                  <a:lnTo>
                    <a:pt x="587" y="290"/>
                  </a:lnTo>
                  <a:lnTo>
                    <a:pt x="0" y="582"/>
                  </a:lnTo>
                  <a:lnTo>
                    <a:pt x="587" y="874"/>
                  </a:lnTo>
                  <a:lnTo>
                    <a:pt x="1170" y="1166"/>
                  </a:lnTo>
                  <a:lnTo>
                    <a:pt x="1754" y="874"/>
                  </a:lnTo>
                  <a:lnTo>
                    <a:pt x="2340" y="582"/>
                  </a:lnTo>
                  <a:lnTo>
                    <a:pt x="1754" y="290"/>
                  </a:lnTo>
                  <a:close/>
                </a:path>
              </a:pathLst>
            </a:custGeom>
            <a:solidFill>
              <a:srgbClr val="64D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7319186" y="2828925"/>
              <a:ext cx="1857375" cy="1238250"/>
            </a:xfrm>
            <a:custGeom>
              <a:avLst/>
              <a:gdLst>
                <a:gd name="T0" fmla="*/ 0 w 1170"/>
                <a:gd name="T1" fmla="*/ 0 h 780"/>
                <a:gd name="T2" fmla="*/ 0 w 1170"/>
                <a:gd name="T3" fmla="*/ 311150 h 780"/>
                <a:gd name="T4" fmla="*/ 1857375 w 1170"/>
                <a:gd name="T5" fmla="*/ 1238250 h 780"/>
                <a:gd name="T6" fmla="*/ 1857375 w 1170"/>
                <a:gd name="T7" fmla="*/ 927100 h 780"/>
                <a:gd name="T8" fmla="*/ 0 w 1170"/>
                <a:gd name="T9" fmla="*/ 0 h 7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0">
                  <a:moveTo>
                    <a:pt x="0" y="0"/>
                  </a:moveTo>
                  <a:lnTo>
                    <a:pt x="0" y="196"/>
                  </a:lnTo>
                  <a:lnTo>
                    <a:pt x="1170" y="780"/>
                  </a:lnTo>
                  <a:lnTo>
                    <a:pt x="1170" y="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  <p:sp>
          <p:nvSpPr>
            <p:cNvPr id="41" name="Freeform 23"/>
            <p:cNvSpPr>
              <a:spLocks/>
            </p:cNvSpPr>
            <p:nvPr/>
          </p:nvSpPr>
          <p:spPr bwMode="auto">
            <a:xfrm>
              <a:off x="9176561" y="2828925"/>
              <a:ext cx="1857375" cy="1238250"/>
            </a:xfrm>
            <a:custGeom>
              <a:avLst/>
              <a:gdLst>
                <a:gd name="T0" fmla="*/ 1857375 w 1170"/>
                <a:gd name="T1" fmla="*/ 0 h 780"/>
                <a:gd name="T2" fmla="*/ 0 w 1170"/>
                <a:gd name="T3" fmla="*/ 927100 h 780"/>
                <a:gd name="T4" fmla="*/ 0 w 1170"/>
                <a:gd name="T5" fmla="*/ 1238250 h 780"/>
                <a:gd name="T6" fmla="*/ 1857375 w 1170"/>
                <a:gd name="T7" fmla="*/ 311150 h 780"/>
                <a:gd name="T8" fmla="*/ 1857375 w 1170"/>
                <a:gd name="T9" fmla="*/ 0 h 7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0" h="780">
                  <a:moveTo>
                    <a:pt x="1170" y="0"/>
                  </a:moveTo>
                  <a:lnTo>
                    <a:pt x="0" y="584"/>
                  </a:lnTo>
                  <a:lnTo>
                    <a:pt x="0" y="780"/>
                  </a:lnTo>
                  <a:lnTo>
                    <a:pt x="1170" y="196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4BA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6370" y="6152830"/>
            <a:ext cx="10990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treinamento de Leão Orientador Certificado pode ser concluído por meio de autoaprendizagem ou em ambiente de sala de aula.</a:t>
            </a:r>
          </a:p>
        </p:txBody>
      </p:sp>
    </p:spTree>
    <p:extLst>
      <p:ext uri="{BB962C8B-B14F-4D97-AF65-F5344CB8AC3E}">
        <p14:creationId xmlns:p14="http://schemas.microsoft.com/office/powerpoint/2010/main" val="3227943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3585849" y="866024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5069" y="128767"/>
            <a:ext cx="5927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452688" algn="l"/>
              </a:tabLst>
            </a:pPr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Quatro</a:t>
            </a:r>
          </a:p>
        </p:txBody>
      </p:sp>
      <p:pic>
        <p:nvPicPr>
          <p:cNvPr id="6" name="Picture 5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09" y="2293077"/>
            <a:ext cx="4585491" cy="44731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4419" y="1671074"/>
            <a:ext cx="5772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importância do Recrutamento e Conservação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4857" y="3050554"/>
            <a:ext cx="71912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i="1" dirty="0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Esta seção ressalta a importância</a:t>
            </a:r>
          </a:p>
          <a:p>
            <a:pPr algn="ctr">
              <a:lnSpc>
                <a:spcPct val="150000"/>
              </a:lnSpc>
            </a:pPr>
            <a:r>
              <a:rPr lang="pt-BR" sz="2800" i="1" dirty="0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 do crescimento contínuo do clube e oferece uma oportunidade de verificar o progresso</a:t>
            </a:r>
          </a:p>
          <a:p>
            <a:pPr algn="ctr">
              <a:lnSpc>
                <a:spcPct val="150000"/>
              </a:lnSpc>
            </a:pPr>
            <a:r>
              <a:rPr lang="pt-BR" sz="2800" i="1" dirty="0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 feito pela Equipe Mentora de Dirigentes de Clube.  </a:t>
            </a:r>
          </a:p>
        </p:txBody>
      </p:sp>
    </p:spTree>
    <p:extLst>
      <p:ext uri="{BB962C8B-B14F-4D97-AF65-F5344CB8AC3E}">
        <p14:creationId xmlns:p14="http://schemas.microsoft.com/office/powerpoint/2010/main" val="41451542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87" y="1"/>
            <a:ext cx="7030241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95833" y="1368417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479587" y="32793"/>
            <a:ext cx="7030241" cy="1443454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60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importância do </a:t>
            </a:r>
          </a:p>
          <a:p>
            <a:pPr marL="164306" lvl="1" indent="0" algn="ctr">
              <a:buNone/>
            </a:pPr>
            <a:r>
              <a:rPr lang="pt-BR" sz="3600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Recrutamento e Conservação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7311" y="2705328"/>
            <a:ext cx="42356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Recrutar novos associados</a:t>
            </a:r>
          </a:p>
          <a:p>
            <a:endParaRPr lang="en-US" sz="10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Responsabilidades do patrocinador</a:t>
            </a:r>
          </a:p>
          <a:p>
            <a:endParaRPr lang="en-US" sz="10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Cerimônia de posse</a:t>
            </a:r>
          </a:p>
          <a:p>
            <a:endParaRPr lang="en-US" sz="10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Orientação para novos associados</a:t>
            </a:r>
          </a:p>
          <a:p>
            <a:pPr>
              <a:defRPr/>
            </a:pPr>
            <a:endParaRPr lang="en-US" sz="10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Prêmios por aumento de associados</a:t>
            </a:r>
          </a:p>
          <a:p>
            <a:pPr>
              <a:defRPr/>
            </a:pPr>
            <a:endParaRPr lang="en-US" altLang="en-US" sz="10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Envolvimento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3221" y="1797800"/>
            <a:ext cx="7059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i="1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Recurso:  </a:t>
            </a:r>
            <a:r>
              <a:rPr lang="pt-BR" sz="2400" i="1">
                <a:solidFill>
                  <a:srgbClr val="004E95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E-Book do Assessor do Quadro Associativo de Clube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A3B02-213F-C4D6-AB63-E9E01140D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61" y="1065107"/>
            <a:ext cx="3877792" cy="506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222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79" y="32796"/>
            <a:ext cx="7030241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95833" y="1583027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505213" y="315638"/>
            <a:ext cx="7124440" cy="648306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164306" lvl="1" indent="0" algn="ctr">
              <a:buNone/>
            </a:pPr>
            <a:r>
              <a:rPr lang="pt-BR" sz="3525" dirty="0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Como Elaborar um Plano de Aumento de Associados</a:t>
            </a:r>
          </a:p>
          <a:p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585260" y="496252"/>
            <a:ext cx="28210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Exercício 10 - Página 24</a:t>
            </a:r>
          </a:p>
          <a:p>
            <a:endParaRPr lang="en-US" sz="3000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648080" y="2121429"/>
            <a:ext cx="2984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Iniciar um plano contínuo de recrutamento de associados </a:t>
            </a:r>
          </a:p>
          <a:p>
            <a:r>
              <a:rPr lang="pt-BR" sz="2800" i="1">
                <a:solidFill>
                  <a:srgbClr val="EBB7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Calibri Light" panose="020F0302020204030204" pitchFamily="34" charset="0"/>
              </a:rPr>
              <a:t>e confirmar o desenvolvimento dos dirigentes do clube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1556" y="2121429"/>
            <a:ext cx="6612364" cy="244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pt-BR" sz="3200" i="1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Descreva ideias que levam ao sucesso para o recrutamento de novos associados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pt-BR" sz="3200" i="1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 possam ser compartilhadas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pt-BR" sz="3200" i="1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 os novos dirigentes do clube </a:t>
            </a:r>
          </a:p>
        </p:txBody>
      </p:sp>
    </p:spTree>
    <p:extLst>
      <p:ext uri="{BB962C8B-B14F-4D97-AF65-F5344CB8AC3E}">
        <p14:creationId xmlns:p14="http://schemas.microsoft.com/office/powerpoint/2010/main" val="28950498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007242" y="1026956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2718" y="294194"/>
            <a:ext cx="5619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452688" algn="l"/>
              </a:tabLst>
            </a:pPr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Sessão de Treinamento Cinco</a:t>
            </a:r>
          </a:p>
        </p:txBody>
      </p:sp>
      <p:pic>
        <p:nvPicPr>
          <p:cNvPr id="6" name="Picture 5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09" y="2286000"/>
            <a:ext cx="4585491" cy="44731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1819" y="2204688"/>
            <a:ext cx="5772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>
                <a:solidFill>
                  <a:schemeClr val="bg1"/>
                </a:solidFill>
                <a:latin typeface="HelveticaNeueLT Std Lt" panose="020B0403020202020204" pitchFamily="34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642117" y="3091412"/>
            <a:ext cx="69953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Analise a necessidade de planejamento e desenvolvimento contínuos.  </a:t>
            </a:r>
          </a:p>
          <a:p>
            <a:pPr algn="ctr"/>
            <a:endParaRPr lang="en-US" altLang="en-US" sz="2000" i="1" kern="0" dirty="0">
              <a:solidFill>
                <a:srgbClr val="EBB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t-BR" sz="2000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Isso deve ocorrer depois que os clubes tenham operado </a:t>
            </a:r>
          </a:p>
          <a:p>
            <a:pPr algn="ctr"/>
            <a:endParaRPr lang="en-US" altLang="en-US" sz="2000" i="1" kern="0" dirty="0">
              <a:solidFill>
                <a:srgbClr val="EBB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t-BR" sz="2000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 alguns meses e antes que os novos dirigentes de clube </a:t>
            </a:r>
          </a:p>
          <a:p>
            <a:pPr algn="ctr"/>
            <a:endParaRPr lang="en-US" altLang="en-US" sz="2000" i="1" kern="0" dirty="0">
              <a:solidFill>
                <a:srgbClr val="EBB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t-BR" sz="2000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Tomem posse para o próximo ano Leonístico.  </a:t>
            </a:r>
          </a:p>
          <a:p>
            <a:pPr algn="ctr"/>
            <a:endParaRPr lang="en-US" altLang="en-US" sz="2000" i="1" kern="0" dirty="0">
              <a:solidFill>
                <a:srgbClr val="EBB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t-BR" sz="2000" i="1" dirty="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Incentive o planejamento e desenvolvimento contínuo do clube.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38306" y="1604523"/>
            <a:ext cx="5801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Planejar o Futuro e Alcançar Excelência</a:t>
            </a:r>
          </a:p>
        </p:txBody>
      </p:sp>
    </p:spTree>
    <p:extLst>
      <p:ext uri="{BB962C8B-B14F-4D97-AF65-F5344CB8AC3E}">
        <p14:creationId xmlns:p14="http://schemas.microsoft.com/office/powerpoint/2010/main" val="8527085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87" y="1"/>
            <a:ext cx="7030241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9512" y="18288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642198" y="457200"/>
            <a:ext cx="6937828" cy="129529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solidFill>
                  <a:srgbClr val="004E95"/>
                </a:solidFill>
                <a:latin typeface="HelveticaNeueLT Std" panose="020B0604020202020204" pitchFamily="34" charset="0"/>
              </a:rPr>
              <a:t>Planejar o Futuro e Alcançar Excelência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3706" y="3162965"/>
            <a:ext cx="4842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rgbClr val="54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Descubra os Pontos Fortes do seu Clube</a:t>
            </a:r>
          </a:p>
          <a:p>
            <a:endParaRPr lang="en-US" altLang="en-US" sz="2000" kern="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>
                <a:solidFill>
                  <a:srgbClr val="54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SWOT</a:t>
            </a:r>
          </a:p>
          <a:p>
            <a:endParaRPr lang="en-US" altLang="en-US" sz="2000" kern="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>
                <a:solidFill>
                  <a:srgbClr val="54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 Inteligentes </a:t>
            </a:r>
          </a:p>
          <a:p>
            <a:endParaRPr lang="en-US" altLang="en-US" sz="2000" kern="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>
                <a:solidFill>
                  <a:srgbClr val="54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de Ação para Criar uma Equipe, Criar uma Visão, Criar um Plano, Criar Sucesso.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87360" y="22856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Recurso: </a:t>
            </a:r>
            <a:r>
              <a:rPr lang="pt-BR" i="1" dirty="0">
                <a:ln w="12700">
                  <a:noFill/>
                </a:ln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Planeje o sucesso do seu clube</a:t>
            </a:r>
          </a:p>
          <a:p>
            <a:pPr algn="ctr"/>
            <a:r>
              <a:rPr lang="pt-BR" i="1" dirty="0">
                <a:ln w="12700">
                  <a:noFill/>
                </a:ln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(Abordagem Global do Quadro Associativo)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8B329C-9A93-422A-25B8-2E772A5B3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07" y="960870"/>
            <a:ext cx="4162789" cy="5439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4146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87" y="1"/>
            <a:ext cx="7030241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9512" y="18288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642198" y="457200"/>
            <a:ext cx="6937828" cy="129529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Planejar o Futuro e Alcançar Excelência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4663" y="3671785"/>
            <a:ext cx="6372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9350" lvl="1" indent="-692150"/>
            <a:r>
              <a:rPr lang="pt-BR" sz="16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1: Compreender o processo de mudança e o LCI Adiante</a:t>
            </a:r>
          </a:p>
          <a:p>
            <a:pPr lvl="0">
              <a:buChar char="•"/>
            </a:pPr>
            <a:endParaRPr lang="en-US" sz="16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pt-BR" sz="16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2: Determinar a necessidade de mudança</a:t>
            </a:r>
          </a:p>
          <a:p>
            <a:pPr lvl="0"/>
            <a:endParaRPr lang="en-US" sz="16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pt-BR" sz="16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3: Definir Metas</a:t>
            </a:r>
          </a:p>
          <a:p>
            <a:pPr lvl="0"/>
            <a:endParaRPr lang="en-US" sz="16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pt-BR" sz="16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4: Desenvolver Planos</a:t>
            </a:r>
          </a:p>
          <a:p>
            <a:pPr lvl="0"/>
            <a:endParaRPr lang="en-US" sz="160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pt-BR" sz="16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5: Implementar e sustentar a mudança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3112" y="216136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i="1">
                <a:latin typeface="Calibri Light" panose="020F0302020204030204" pitchFamily="34" charset="0"/>
                <a:cs typeface="Calibri Light" panose="020F0302020204030204" pitchFamily="34" charset="0"/>
              </a:rPr>
              <a:t>Recurso: </a:t>
            </a:r>
            <a:r>
              <a:rPr lang="pt-BR" i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Iniciativa para Qualidade do Clube </a:t>
            </a:r>
          </a:p>
        </p:txBody>
      </p:sp>
      <p:sp>
        <p:nvSpPr>
          <p:cNvPr id="2" name="Rectangle 1"/>
          <p:cNvSpPr/>
          <p:nvPr/>
        </p:nvSpPr>
        <p:spPr>
          <a:xfrm>
            <a:off x="4987360" y="26240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i="1">
                <a:latin typeface="Calibri Light" panose="020F0302020204030204" pitchFamily="34" charset="0"/>
                <a:cs typeface="Calibri Light" panose="020F0302020204030204" pitchFamily="34" charset="0"/>
              </a:rPr>
              <a:t>Este processo leva, aproximadamente, quatro horas </a:t>
            </a:r>
          </a:p>
          <a:p>
            <a:pPr algn="ctr"/>
            <a:r>
              <a:rPr lang="pt-BR" i="1">
                <a:latin typeface="Calibri Light" panose="020F0302020204030204" pitchFamily="34" charset="0"/>
                <a:cs typeface="Calibri Light" panose="020F0302020204030204" pitchFamily="34" charset="0"/>
              </a:rPr>
              <a:t>ou pode ser conduzido em uma série de reuniões.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40377-5FC6-538E-6B22-31D42446C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35" y="1092095"/>
            <a:ext cx="3935893" cy="51322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335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altLang="en-US" sz="3600" i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85" y="1"/>
            <a:ext cx="7030241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9512" y="1828800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32D669-EAC9-0841-B5A6-482C5AF9E652}"/>
              </a:ext>
            </a:extLst>
          </p:cNvPr>
          <p:cNvSpPr txBox="1">
            <a:spLocks/>
          </p:cNvSpPr>
          <p:nvPr/>
        </p:nvSpPr>
        <p:spPr>
          <a:xfrm>
            <a:off x="4642198" y="457200"/>
            <a:ext cx="6937828" cy="1295297"/>
          </a:xfrm>
          <a:prstGeom prst="rect">
            <a:avLst/>
          </a:prstGeom>
        </p:spPr>
        <p:txBody>
          <a:bodyPr anchor="t"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Planejar o Futuro e Alcançar Excelência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7360" y="2808692"/>
            <a:ext cx="51206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 base nas realizações excepcionais de: </a:t>
            </a:r>
          </a:p>
          <a:p>
            <a:endParaRPr lang="en-US" altLang="en-US" sz="2000" kern="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Quadro associativo</a:t>
            </a:r>
          </a:p>
          <a:p>
            <a:endParaRPr lang="en-US" altLang="en-US" sz="2000" kern="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Serviços</a:t>
            </a:r>
          </a:p>
          <a:p>
            <a:endParaRPr lang="en-US" altLang="en-US" sz="2000" kern="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Excelência organizacional e de liderança</a:t>
            </a:r>
          </a:p>
          <a:p>
            <a:endParaRPr lang="en-US" altLang="en-US" sz="2000" kern="0" dirty="0">
              <a:solidFill>
                <a:srgbClr val="54565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pt-BR" sz="200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Marketing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3112" y="216136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i="1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Recurso:</a:t>
            </a:r>
            <a:r>
              <a:rPr lang="pt-BR" i="1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BR" i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Prêmio de Excelência de Clube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C5CC6-9B24-E448-9657-44A0D9DCF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52" y="1434416"/>
            <a:ext cx="3582575" cy="43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890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066673" y="1829656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367" y="4308610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5785532" y="3063326"/>
            <a:ext cx="5305482" cy="724360"/>
          </a:xfrm>
          <a:prstGeom prst="rect">
            <a:avLst/>
          </a:prstGeom>
        </p:spPr>
        <p:txBody>
          <a:bodyPr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3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Avaliação das Necessidades do Clube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6917894" y="914400"/>
            <a:ext cx="3040759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40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66D68-1297-9144-0A4B-9820F8F67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7" y="587113"/>
            <a:ext cx="4394701" cy="5676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30580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5" y="0"/>
            <a:ext cx="703024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09866" y="976786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9266" y="151843"/>
            <a:ext cx="7264400" cy="67310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000" dirty="0">
                <a:solidFill>
                  <a:srgbClr val="004E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V:  Avaliação das Necessidades do Clube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1337" y="2133985"/>
            <a:ext cx="5338129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Entender as responsabilidades do clube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Administração de clubes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Atividades de Serviço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Marketing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Fundação de Lions Clubs International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Reuniões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Aumento do quadro associativo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Apoio ao Distrito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Continuação do desenvolvimento da liderança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3466" y="11663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i="1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Utilizando as Avaliações de Clube (</a:t>
            </a:r>
            <a:r>
              <a:rPr lang="pt-BR" i="1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páginas 35-39), </a:t>
            </a:r>
            <a:r>
              <a:rPr lang="pt-BR" i="1" dirty="0">
                <a:solidFill>
                  <a:srgbClr val="54565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determine as necessidades do clube e áreas para desenvolvimento.  </a:t>
            </a:r>
          </a:p>
        </p:txBody>
      </p:sp>
    </p:spTree>
    <p:extLst>
      <p:ext uri="{BB962C8B-B14F-4D97-AF65-F5344CB8AC3E}">
        <p14:creationId xmlns:p14="http://schemas.microsoft.com/office/powerpoint/2010/main" val="17186843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066674" y="1797803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569" y="4178454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5261200" y="2679546"/>
            <a:ext cx="6354147" cy="837394"/>
          </a:xfrm>
          <a:prstGeom prst="rect">
            <a:avLst/>
          </a:prstGeom>
        </p:spPr>
        <p:txBody>
          <a:bodyPr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Recursos para o Leão Orientador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7066674" y="760914"/>
            <a:ext cx="3040759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40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VI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6DEC4-62C9-6DD7-18F1-D1C4DABB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17" y="678547"/>
            <a:ext cx="4394701" cy="5676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4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2804" y="882516"/>
            <a:ext cx="3609400" cy="3893374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pt-BR" sz="2000" b="1" u="sng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Ferramentas para Dirigentes de Clube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HelveticaNeueLT Std Lt" panose="020B0403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Estrutura padrão dos Clubes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Estatuto e Regulamentos Padrão de Clube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E-Book de Presidente/Primeiro Vice-Presidente de Clube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E-Book de Secretário de Clube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E-Book de Tesoureiro de Clube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E-Book do Assessor do Quadro Associativo de Clube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E-Book do Assessor de Serviços do Clube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Guia do Assessor de Marketing de Clube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Posse dos Dirigentes de Clube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41524" y="3638118"/>
            <a:ext cx="4108954" cy="2939266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pt-BR" sz="2000" b="1" u="sng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Ferramentas para Leão Orientador Participante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Guia de Planejamento da Cerimônia de Entrega da Carta Constitutiva 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Livro de exercícios do Curso de Leão Orientador Certificado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Avaliação de Reestruturação do Leão Orientador Certificado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Formulário de Designação de Leão Orientador 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1400" dirty="0">
              <a:solidFill>
                <a:schemeClr val="bg1"/>
              </a:solidFill>
              <a:latin typeface="HelveticaNeueLT Std L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4766454" y="827652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1785498" y="114631"/>
            <a:ext cx="8705111" cy="719579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Materiais do Curso para o Workshop de Hoje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766454" y="1039683"/>
            <a:ext cx="3761726" cy="2215991"/>
          </a:xfrm>
          <a:prstGeom prst="rect">
            <a:avLst/>
          </a:prstGeom>
          <a:solidFill>
            <a:srgbClr val="0D224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lvl="1" indent="0">
              <a:spcBef>
                <a:spcPct val="0"/>
              </a:spcBef>
              <a:buNone/>
              <a:defRPr/>
            </a:pPr>
            <a:r>
              <a:rPr lang="pt-BR" sz="2000" b="1" u="sng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Ferramentas para Qualidade de Clube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800" b="1" u="sng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Melhores Práticas para Transparência Financeira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Planeje o sucesso do seu clube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Iniciativa para Qualidade do Clube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pt-BR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seu clube, a sua maneira! 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7713612" y="2732454"/>
            <a:ext cx="4215584" cy="2215991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2pPr marL="111125" lvl="1">
              <a:defRPr sz="1400" b="1" u="sng">
                <a:solidFill>
                  <a:prstClr val="black"/>
                </a:solidFill>
                <a:latin typeface="Calibri Light" panose="020F0302020204030204" pitchFamily="34" charset="0"/>
              </a:defRPr>
            </a:lvl2pPr>
          </a:lstStyle>
          <a:p>
            <a:pPr lvl="1"/>
            <a:r>
              <a:rPr lang="pt-BR" sz="2000" dirty="0">
                <a:solidFill>
                  <a:srgbClr val="FFC000"/>
                </a:solidFill>
                <a:cs typeface="Calibri Light" panose="020F0302020204030204" pitchFamily="34" charset="0"/>
              </a:rPr>
              <a:t>Planejamento de Projeto e Quadro Associativo de Clube</a:t>
            </a:r>
          </a:p>
          <a:p>
            <a:pPr marL="182880" lvl="1">
              <a:spcAft>
                <a:spcPts val="600"/>
              </a:spcAft>
            </a:pPr>
            <a:endParaRPr lang="en-US" altLang="en-US" sz="800" dirty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 marL="182880" lvl="1">
              <a:spcAft>
                <a:spcPts val="600"/>
              </a:spcAft>
            </a:pPr>
            <a:r>
              <a:rPr lang="pt-BR" b="0" u="none" dirty="0">
                <a:solidFill>
                  <a:schemeClr val="bg1"/>
                </a:solidFill>
                <a:cs typeface="Calibri Light" panose="020F0302020204030204" pitchFamily="34" charset="0"/>
              </a:rPr>
              <a:t>Guia de Orientação dos Novos Associados </a:t>
            </a:r>
          </a:p>
          <a:p>
            <a:pPr marL="182880" lvl="1">
              <a:spcAft>
                <a:spcPts val="600"/>
              </a:spcAft>
            </a:pPr>
            <a:r>
              <a:rPr lang="pt-BR" b="0" u="none" dirty="0">
                <a:solidFill>
                  <a:schemeClr val="bg1"/>
                </a:solidFill>
                <a:cs typeface="Calibri Light" panose="020F0302020204030204" pitchFamily="34" charset="0"/>
              </a:rPr>
              <a:t>Avaliação das Necessidades Comunitárias do Lions </a:t>
            </a:r>
          </a:p>
          <a:p>
            <a:pPr marL="182880" lvl="1">
              <a:spcAft>
                <a:spcPts val="600"/>
              </a:spcAft>
            </a:pPr>
            <a:r>
              <a:rPr lang="pt-BR" b="0" u="none" dirty="0">
                <a:solidFill>
                  <a:schemeClr val="bg1"/>
                </a:solidFill>
                <a:cs typeface="Calibri Light" panose="020F0302020204030204" pitchFamily="34" charset="0"/>
              </a:rPr>
              <a:t>Transformando em realidade:  Guia para o</a:t>
            </a:r>
            <a:br>
              <a:rPr lang="pt-BR" b="0" u="none" dirty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pt-BR" b="0" u="none" dirty="0">
                <a:solidFill>
                  <a:schemeClr val="bg1"/>
                </a:solidFill>
                <a:cs typeface="Calibri Light" panose="020F0302020204030204" pitchFamily="34" charset="0"/>
              </a:rPr>
              <a:t>Desenvolvimento de Projetos de Clube</a:t>
            </a:r>
          </a:p>
          <a:p>
            <a:pPr marL="182880" lvl="1">
              <a:spcAft>
                <a:spcPts val="600"/>
              </a:spcAft>
            </a:pPr>
            <a:r>
              <a:rPr lang="pt-BR" b="0" u="none" dirty="0">
                <a:solidFill>
                  <a:schemeClr val="bg1"/>
                </a:solidFill>
                <a:cs typeface="Calibri Light" panose="020F0302020204030204" pitchFamily="34" charset="0"/>
              </a:rPr>
              <a:t>A posse do novo associado</a:t>
            </a:r>
          </a:p>
        </p:txBody>
      </p:sp>
    </p:spTree>
    <p:extLst>
      <p:ext uri="{BB962C8B-B14F-4D97-AF65-F5344CB8AC3E}">
        <p14:creationId xmlns:p14="http://schemas.microsoft.com/office/powerpoint/2010/main" val="21999325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89710"/>
            <a:ext cx="11343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HelveticaNeueLT Std Lt" panose="020B0403020202020204" pitchFamily="34" charset="0"/>
                <a:cs typeface="Arial" panose="020B0604020202020204" pitchFamily="34" charset="0"/>
              </a:rPr>
              <a:t>Avalie a saúde dos clubes todo mês!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08134" y="825057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1334" y="1044413"/>
            <a:ext cx="442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rgbClr val="EBB700"/>
                </a:solidFill>
                <a:latin typeface="HelveticaNeueLT Std" panose="020B0604020202020204" pitchFamily="34" charset="0"/>
              </a:rPr>
              <a:t>Recurso:</a:t>
            </a:r>
            <a:r>
              <a:rPr lang="pt-BR" sz="2000" i="1" dirty="0">
                <a:solidFill>
                  <a:schemeClr val="bg1"/>
                </a:solidFill>
                <a:latin typeface="HelveticaNeueLT Std" panose="020B0604020202020204" pitchFamily="34" charset="0"/>
              </a:rPr>
              <a:t>  Avaliação da Saúde do Clube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357761-FC84-429F-F6AE-5350AA55121A}"/>
              </a:ext>
            </a:extLst>
          </p:cNvPr>
          <p:cNvGrpSpPr/>
          <p:nvPr/>
        </p:nvGrpSpPr>
        <p:grpSpPr>
          <a:xfrm>
            <a:off x="273808" y="1265083"/>
            <a:ext cx="8136846" cy="5212080"/>
            <a:chOff x="351518" y="1124214"/>
            <a:chExt cx="8136846" cy="52120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BBE0FE-8F9E-9790-D140-C2CB8A29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518" y="1124214"/>
              <a:ext cx="6772275" cy="5212080"/>
            </a:xfrm>
            <a:prstGeom prst="rect">
              <a:avLst/>
            </a:prstGeom>
          </p:spPr>
        </p:pic>
        <p:sp>
          <p:nvSpPr>
            <p:cNvPr id="17" name="Left Arrow 7">
              <a:extLst>
                <a:ext uri="{FF2B5EF4-FFF2-40B4-BE49-F238E27FC236}">
                  <a16:creationId xmlns:a16="http://schemas.microsoft.com/office/drawing/2014/main" id="{BFE4F82B-FF25-9314-F437-506054D7A5E2}"/>
                </a:ext>
              </a:extLst>
            </p:cNvPr>
            <p:cNvSpPr/>
            <p:nvPr/>
          </p:nvSpPr>
          <p:spPr>
            <a:xfrm>
              <a:off x="3728552" y="1540609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57E391-F09D-8C6D-9881-C26019683AED}"/>
                </a:ext>
              </a:extLst>
            </p:cNvPr>
            <p:cNvSpPr txBox="1"/>
            <p:nvPr/>
          </p:nvSpPr>
          <p:spPr>
            <a:xfrm>
              <a:off x="4053391" y="1695928"/>
              <a:ext cx="1554479" cy="49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/>
                <a:t>Aumento Líquido de Associados</a:t>
              </a:r>
            </a:p>
          </p:txBody>
        </p:sp>
        <p:sp>
          <p:nvSpPr>
            <p:cNvPr id="23" name="Left Arrow 6">
              <a:extLst>
                <a:ext uri="{FF2B5EF4-FFF2-40B4-BE49-F238E27FC236}">
                  <a16:creationId xmlns:a16="http://schemas.microsoft.com/office/drawing/2014/main" id="{A584AB70-2F74-1136-1B34-B46F824EE5F5}"/>
                </a:ext>
              </a:extLst>
            </p:cNvPr>
            <p:cNvSpPr/>
            <p:nvPr/>
          </p:nvSpPr>
          <p:spPr>
            <a:xfrm>
              <a:off x="5197750" y="4669143"/>
              <a:ext cx="1828800" cy="54864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F10DE8-333E-7B17-0225-523BB25BECB3}"/>
                </a:ext>
              </a:extLst>
            </p:cNvPr>
            <p:cNvSpPr txBox="1"/>
            <p:nvPr/>
          </p:nvSpPr>
          <p:spPr>
            <a:xfrm>
              <a:off x="5464187" y="4804963"/>
              <a:ext cx="1523999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pt-BR" sz="1200" b="1"/>
                <a:t>Alternância de Dirigentes</a:t>
              </a:r>
            </a:p>
          </p:txBody>
        </p:sp>
        <p:sp>
          <p:nvSpPr>
            <p:cNvPr id="28" name="Left Arrow 8">
              <a:extLst>
                <a:ext uri="{FF2B5EF4-FFF2-40B4-BE49-F238E27FC236}">
                  <a16:creationId xmlns:a16="http://schemas.microsoft.com/office/drawing/2014/main" id="{09FDB1AB-B50A-28D7-6DB4-AF3FC8F0CDC5}"/>
                </a:ext>
              </a:extLst>
            </p:cNvPr>
            <p:cNvSpPr/>
            <p:nvPr/>
          </p:nvSpPr>
          <p:spPr>
            <a:xfrm>
              <a:off x="6260839" y="2785895"/>
              <a:ext cx="1487082" cy="643105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655166-31FE-369A-CD1A-B75C5131CF47}"/>
                </a:ext>
              </a:extLst>
            </p:cNvPr>
            <p:cNvSpPr txBox="1"/>
            <p:nvPr/>
          </p:nvSpPr>
          <p:spPr>
            <a:xfrm>
              <a:off x="6260840" y="2951656"/>
              <a:ext cx="1487081" cy="49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/>
                <a:t>Relatórios de Serviços</a:t>
              </a:r>
            </a:p>
          </p:txBody>
        </p:sp>
        <p:sp>
          <p:nvSpPr>
            <p:cNvPr id="30" name="Left Arrow 10">
              <a:extLst>
                <a:ext uri="{FF2B5EF4-FFF2-40B4-BE49-F238E27FC236}">
                  <a16:creationId xmlns:a16="http://schemas.microsoft.com/office/drawing/2014/main" id="{F4E276EA-2A26-017E-CD87-F2DF4FFB4FB0}"/>
                </a:ext>
              </a:extLst>
            </p:cNvPr>
            <p:cNvSpPr/>
            <p:nvPr/>
          </p:nvSpPr>
          <p:spPr>
            <a:xfrm>
              <a:off x="4700041" y="4032297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D7C6CC-E91D-B9A9-C399-1268978CBA45}"/>
                </a:ext>
              </a:extLst>
            </p:cNvPr>
            <p:cNvSpPr txBox="1"/>
            <p:nvPr/>
          </p:nvSpPr>
          <p:spPr>
            <a:xfrm>
              <a:off x="4902342" y="4188273"/>
              <a:ext cx="1577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/>
                <a:t>Histórico de envio de relatórios</a:t>
              </a:r>
            </a:p>
          </p:txBody>
        </p:sp>
        <p:sp>
          <p:nvSpPr>
            <p:cNvPr id="32" name="Left Arrow 5">
              <a:extLst>
                <a:ext uri="{FF2B5EF4-FFF2-40B4-BE49-F238E27FC236}">
                  <a16:creationId xmlns:a16="http://schemas.microsoft.com/office/drawing/2014/main" id="{873F4883-CC1F-F687-09AD-C5C67C81E93C}"/>
                </a:ext>
              </a:extLst>
            </p:cNvPr>
            <p:cNvSpPr/>
            <p:nvPr/>
          </p:nvSpPr>
          <p:spPr>
            <a:xfrm flipV="1">
              <a:off x="2256374" y="5439522"/>
              <a:ext cx="1828800" cy="60960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CA476F-77EE-930A-50DE-47309B04316B}"/>
                </a:ext>
              </a:extLst>
            </p:cNvPr>
            <p:cNvSpPr txBox="1"/>
            <p:nvPr/>
          </p:nvSpPr>
          <p:spPr>
            <a:xfrm>
              <a:off x="2489474" y="5605823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/>
                <a:t>Status do clube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80130ED-E0F4-2F09-8DAB-11C6E45A6160}"/>
                </a:ext>
              </a:extLst>
            </p:cNvPr>
            <p:cNvGrpSpPr/>
            <p:nvPr/>
          </p:nvGrpSpPr>
          <p:grpSpPr>
            <a:xfrm>
              <a:off x="6858594" y="5362605"/>
              <a:ext cx="1629770" cy="643105"/>
              <a:chOff x="9437734" y="5646773"/>
              <a:chExt cx="1828800" cy="609600"/>
            </a:xfrm>
          </p:grpSpPr>
          <p:sp>
            <p:nvSpPr>
              <p:cNvPr id="35" name="Left Arrow 5">
                <a:extLst>
                  <a:ext uri="{FF2B5EF4-FFF2-40B4-BE49-F238E27FC236}">
                    <a16:creationId xmlns:a16="http://schemas.microsoft.com/office/drawing/2014/main" id="{30E08897-F3FA-15A4-87D0-C9F3C59D1270}"/>
                  </a:ext>
                </a:extLst>
              </p:cNvPr>
              <p:cNvSpPr/>
              <p:nvPr/>
            </p:nvSpPr>
            <p:spPr>
              <a:xfrm flipV="1">
                <a:off x="9437734" y="5646773"/>
                <a:ext cx="1828800" cy="609600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2F88B3B-BA6B-C1CC-70B1-4731BF6D08FB}"/>
                  </a:ext>
                </a:extLst>
              </p:cNvPr>
              <p:cNvSpPr txBox="1"/>
              <p:nvPr/>
            </p:nvSpPr>
            <p:spPr>
              <a:xfrm>
                <a:off x="9670835" y="5813074"/>
                <a:ext cx="1527295" cy="26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b="1"/>
                  <a:t>Doações à LCIF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1A304B8-7128-C35C-1A3D-A60C568DE94A}"/>
              </a:ext>
            </a:extLst>
          </p:cNvPr>
          <p:cNvSpPr txBox="1"/>
          <p:nvPr/>
        </p:nvSpPr>
        <p:spPr>
          <a:xfrm>
            <a:off x="8022211" y="1589345"/>
            <a:ext cx="398225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Fornece uma rápida visão:</a:t>
            </a:r>
          </a:p>
          <a:p>
            <a:endParaRPr lang="en-US" sz="20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Número líquido de associados até o momento</a:t>
            </a:r>
          </a:p>
          <a:p>
            <a:endParaRPr lang="en-US" sz="20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Relatórios de serviço</a:t>
            </a:r>
          </a:p>
          <a:p>
            <a:endParaRPr lang="en-US" sz="20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Alternância de Dirigentes</a:t>
            </a:r>
          </a:p>
          <a:p>
            <a:endParaRPr lang="en-US" sz="20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Histórico dos relatórios mensais de associados</a:t>
            </a:r>
          </a:p>
          <a:p>
            <a:endParaRPr lang="en-US" sz="20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Status atual do clube </a:t>
            </a:r>
          </a:p>
          <a:p>
            <a:endParaRPr lang="en-US" sz="20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Doações à LCIF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76905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908134" y="825057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78212F-80B4-BB04-3F32-4D5FA59861F0}"/>
              </a:ext>
            </a:extLst>
          </p:cNvPr>
          <p:cNvSpPr txBox="1">
            <a:spLocks/>
          </p:cNvSpPr>
          <p:nvPr/>
        </p:nvSpPr>
        <p:spPr>
          <a:xfrm>
            <a:off x="609600" y="162001"/>
            <a:ext cx="10972800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chemeClr val="bg1"/>
                </a:solidFill>
                <a:latin typeface="HelveticaNeueLT Std" panose="020B0604020202020204" pitchFamily="34" charset="0"/>
                <a:ea typeface="Arial" charset="0"/>
                <a:cs typeface="Arial" charset="0"/>
              </a:rPr>
              <a:t>Estratégias para a Avaliação da Saúde dos Clubes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14A31-B8E4-7AF3-A878-B0A4727BF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48" y="1646887"/>
            <a:ext cx="5709723" cy="4071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F67D4-2BFC-5F8E-18CD-AD0F4DEF7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6887"/>
            <a:ext cx="5883129" cy="41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4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908134" y="690881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798201-BF05-FBE9-8A0E-997FC6549CEC}"/>
              </a:ext>
            </a:extLst>
          </p:cNvPr>
          <p:cNvSpPr txBox="1">
            <a:spLocks/>
          </p:cNvSpPr>
          <p:nvPr/>
        </p:nvSpPr>
        <p:spPr>
          <a:xfrm>
            <a:off x="609600" y="57205"/>
            <a:ext cx="10972800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chemeClr val="bg1"/>
                </a:solidFill>
                <a:latin typeface="HelveticaNeueLT Std" panose="020B0604020202020204" pitchFamily="34" charset="0"/>
                <a:ea typeface="Arial" charset="0"/>
                <a:cs typeface="Arial" charset="0"/>
              </a:rPr>
              <a:t>Guia de solução de problemas para clubes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77B3D0-4217-0656-2464-4483F1A5B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459" y="1026999"/>
            <a:ext cx="4335149" cy="555788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507303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717953" y="1094182"/>
            <a:ext cx="2743200" cy="4571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594360" y="398483"/>
            <a:ext cx="10972800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>
                <a:solidFill>
                  <a:schemeClr val="bg1"/>
                </a:solidFill>
                <a:latin typeface="HelveticaNeueLT Std" panose="020B0604020202020204" pitchFamily="34" charset="0"/>
                <a:ea typeface="Arial" charset="0"/>
                <a:cs typeface="Arial" charset="0"/>
              </a:rPr>
              <a:t>Seção VI:  Recursos para o Leão Orientador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77997" y="2014154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Relatório Trimestral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94360" y="2912166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Oferece informações valiosas para garantir o desenvolvimento contínuo. 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-628650" y="3028950"/>
            <a:ext cx="228600" cy="228600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25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-630355" y="3837728"/>
            <a:ext cx="228600" cy="228600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25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-632060" y="4646507"/>
            <a:ext cx="228600" cy="228600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25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353309" y="2928732"/>
            <a:ext cx="477012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sz="24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 está disponível para assistência via o telefone </a:t>
            </a:r>
          </a:p>
          <a:p>
            <a:pPr>
              <a:spcBef>
                <a:spcPct val="0"/>
              </a:spcBef>
            </a:pPr>
            <a:r>
              <a:rPr lang="pt-BR" sz="24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(630) 468-6810 </a:t>
            </a:r>
          </a:p>
          <a:p>
            <a:pPr>
              <a:spcBef>
                <a:spcPct val="0"/>
              </a:spcBef>
            </a:pPr>
            <a:r>
              <a:rPr lang="pt-BR" sz="24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 e-mail: </a:t>
            </a:r>
            <a:r>
              <a:rPr lang="pt-BR" sz="2400" b="0" u="sng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certifiedguidinglions@lionsclubs.org</a:t>
            </a:r>
          </a:p>
          <a:p>
            <a:pPr>
              <a:spcBef>
                <a:spcPct val="0"/>
              </a:spcBef>
            </a:pPr>
            <a:r>
              <a:rPr lang="pt-BR" sz="2400">
                <a:solidFill>
                  <a:srgbClr val="00338D">
                    <a:alpha val="97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09578" y="2014154"/>
            <a:ext cx="365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Apoio ao Leão Orientador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03924" y="2014154"/>
            <a:ext cx="2185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Relatório Final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1417" y="2912166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Ao final de seus dois anos com o clube designado, enviar o Relatório Final.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(página 46).</a:t>
            </a:r>
          </a:p>
        </p:txBody>
      </p:sp>
    </p:spTree>
    <p:extLst>
      <p:ext uri="{BB962C8B-B14F-4D97-AF65-F5344CB8AC3E}">
        <p14:creationId xmlns:p14="http://schemas.microsoft.com/office/powerpoint/2010/main" val="3797835292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682052" y="2569502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897" y="3942850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5785533" y="2427896"/>
            <a:ext cx="5305482" cy="724360"/>
          </a:xfrm>
          <a:prstGeom prst="rect">
            <a:avLst/>
          </a:prstGeom>
        </p:spPr>
        <p:txBody>
          <a:bodyPr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7066674" y="760914"/>
            <a:ext cx="3040759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0" b="1" kern="0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92392" y="1780479"/>
            <a:ext cx="598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Revisão, Teste e Perguntas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68F0E-4020-3673-1BC3-0C5AED836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19" y="583973"/>
            <a:ext cx="4394701" cy="5676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728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0308" y="457200"/>
            <a:ext cx="10984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Revisão e Teste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10895" y="1331616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9594" y="2170462"/>
            <a:ext cx="4247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40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Teste para os Leões Orientadores Certificados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9595" y="3981714"/>
            <a:ext cx="4166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400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Formulário de Verificação de Conclusão de Leão Orientador Certificado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13723" y="2170462"/>
            <a:ext cx="5297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0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ser completado após a conclusão do curso prestado pelo Leão (paginas 42-43).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13723" y="3981714"/>
            <a:ext cx="5563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0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Complete este formulário e o teste.  Reúna-se com seu Governador de Distrito, Coordenador da GLT de Distrito ou o Coordenador da GLT de Distrito Múltiplo para revisar suas respostas e discutir áreas de desenvolvimento futuro. (página 44). </a:t>
            </a:r>
          </a:p>
        </p:txBody>
      </p:sp>
    </p:spTree>
    <p:extLst>
      <p:ext uri="{BB962C8B-B14F-4D97-AF65-F5344CB8AC3E}">
        <p14:creationId xmlns:p14="http://schemas.microsoft.com/office/powerpoint/2010/main" val="39831680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50929" y="457200"/>
            <a:ext cx="10926305" cy="457200"/>
          </a:xfrm>
        </p:spPr>
        <p:txBody>
          <a:bodyPr/>
          <a:lstStyle/>
          <a:p>
            <a:pPr eaLnBrk="1" hangingPunct="1"/>
            <a:r>
              <a:rPr lang="pt-BR" sz="3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Prêmio Presidencial do Leão Orientador Certificado</a:t>
            </a:r>
          </a:p>
        </p:txBody>
      </p:sp>
      <p:sp>
        <p:nvSpPr>
          <p:cNvPr id="79879" name="Text Box 8"/>
          <p:cNvSpPr txBox="1">
            <a:spLocks noChangeArrowheads="1"/>
          </p:cNvSpPr>
          <p:nvPr/>
        </p:nvSpPr>
        <p:spPr bwMode="auto">
          <a:xfrm>
            <a:off x="5352503" y="2411918"/>
            <a:ext cx="475219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sz="4000" i="1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Alguma dúvida?  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rgbClr val="EBB7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rgbClr val="EBB70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</a:pPr>
            <a:r>
              <a:rPr lang="pt-BR" sz="4000" i="1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Muito obrigado!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5946" y="1389156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74" y="2076197"/>
            <a:ext cx="1391302" cy="32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1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0" y="-11928"/>
            <a:ext cx="7765689" cy="6869928"/>
          </a:xfrm>
          <a:prstGeom prst="rect">
            <a:avLst/>
          </a:prstGeom>
        </p:spPr>
      </p:pic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305800" y="0"/>
            <a:ext cx="3886200" cy="6890795"/>
          </a:xfrm>
          <a:prstGeom prst="rect">
            <a:avLst/>
          </a:prstGeom>
          <a:solidFill>
            <a:srgbClr val="0D22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7600" y="2900543"/>
            <a:ext cx="5486400" cy="694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10056" y="946820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53218" y="332413"/>
            <a:ext cx="4921156" cy="546723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sz="3600" dirty="0">
                <a:solidFill>
                  <a:srgbClr val="00338D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Processo de Certificação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7941" y="2133268"/>
            <a:ext cx="5230811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200150" algn="l"/>
              </a:tabLst>
            </a:pPr>
            <a:r>
              <a:rPr lang="pt-BR" sz="24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Completar os materiais do curso. </a:t>
            </a:r>
          </a:p>
          <a:p>
            <a:pPr marL="457200" indent="-457200">
              <a:buFont typeface="+mj-lt"/>
              <a:buAutoNum type="arabicPeriod"/>
              <a:tabLst>
                <a:tab pos="1200150" algn="l"/>
              </a:tabLst>
            </a:pPr>
            <a:endParaRPr lang="en-US" alt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tabLst>
                <a:tab pos="1200150" algn="l"/>
              </a:tabLst>
            </a:pPr>
            <a:r>
              <a:rPr lang="pt-BR" sz="24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Completar o formulário de teste e verificação </a:t>
            </a:r>
          </a:p>
          <a:p>
            <a:pPr>
              <a:tabLst>
                <a:tab pos="1200150" algn="l"/>
              </a:tabLst>
            </a:pPr>
            <a:r>
              <a:rPr lang="pt-BR" sz="24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(Assinado pelo DG, Coordenador da GLT de D e DM)</a:t>
            </a:r>
          </a:p>
          <a:p>
            <a:pPr marL="457200" indent="-457200">
              <a:buFont typeface="+mj-lt"/>
              <a:buAutoNum type="arabicPeriod"/>
              <a:tabLst>
                <a:tab pos="1200150" algn="l"/>
              </a:tabLst>
            </a:pPr>
            <a:endParaRPr lang="en-US" altLang="en-US" sz="2400" dirty="0">
              <a:solidFill>
                <a:schemeClr val="accent6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>
              <a:spcBef>
                <a:spcPct val="0"/>
              </a:spcBef>
              <a:tabLst>
                <a:tab pos="1200150" algn="l"/>
              </a:tabLst>
            </a:pPr>
            <a:r>
              <a:rPr lang="pt-BR" sz="240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Enviar Formulário de Verificação para </a:t>
            </a:r>
          </a:p>
          <a:p>
            <a:pPr lvl="0">
              <a:spcBef>
                <a:spcPct val="0"/>
              </a:spcBef>
              <a:tabLst>
                <a:tab pos="1200150" algn="l"/>
              </a:tabLst>
            </a:pPr>
            <a:r>
              <a:rPr lang="pt-BR" sz="2400" u="sng">
                <a:ln w="12700" cmpd="sng">
                  <a:solidFill>
                    <a:srgbClr val="0000FF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uFill>
                  <a:solidFill>
                    <a:srgbClr val="0000FF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Administração de Distritos e Clubes</a:t>
            </a:r>
          </a:p>
          <a:p>
            <a:pPr>
              <a:tabLst>
                <a:tab pos="1200150" algn="l"/>
              </a:tabLst>
            </a:pPr>
            <a:endParaRPr lang="en-US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F38D3-7E29-CDFC-289F-06F29E5E0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480" y="1641777"/>
            <a:ext cx="4670913" cy="360724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810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254" y="13870"/>
            <a:ext cx="12204254" cy="6844732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767387" y="4243412"/>
            <a:ext cx="4279899" cy="386335"/>
          </a:xfrm>
          <a:prstGeom prst="rect">
            <a:avLst/>
          </a:prstGeom>
        </p:spPr>
        <p:txBody>
          <a:bodyPr>
            <a:no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b="1" i="1">
                <a:solidFill>
                  <a:srgbClr val="EBB700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Dar poder às pessoas é a chave do sucesso!</a:t>
            </a:r>
          </a:p>
          <a:p>
            <a:pPr marL="0" indent="0" algn="ctr">
              <a:buNone/>
            </a:pPr>
            <a:endParaRPr lang="en-US" sz="2000" kern="0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3968" y="1652894"/>
            <a:ext cx="2743200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2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03" y="4411185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6B08A72-D8F2-2B4C-90A6-138848A9CEF3}"/>
              </a:ext>
            </a:extLst>
          </p:cNvPr>
          <p:cNvSpPr txBox="1">
            <a:spLocks/>
          </p:cNvSpPr>
          <p:nvPr/>
        </p:nvSpPr>
        <p:spPr>
          <a:xfrm>
            <a:off x="5467298" y="2817888"/>
            <a:ext cx="5477510" cy="1222224"/>
          </a:xfrm>
          <a:prstGeom prst="rect">
            <a:avLst/>
          </a:prstGeom>
        </p:spPr>
        <p:txBody>
          <a:bodyPr/>
          <a:lstStyle>
            <a:lvl1pPr marL="1285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419100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9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898922" indent="-1273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9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12858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6pPr>
            <a:lvl7pPr marL="154301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7pPr>
            <a:lvl8pPr marL="180018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8pPr>
            <a:lvl9pPr marL="2057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Habilidades de um Leão Orientador Bem-Sucedido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5617342" y="737019"/>
            <a:ext cx="4776451" cy="731137"/>
          </a:xfrm>
          <a:prstGeom prst="rect">
            <a:avLst/>
          </a:prstGeom>
        </p:spPr>
        <p:txBody>
          <a:bodyPr anchor="b"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3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4C3CC-090E-444E-F908-AD1C9BF3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16" y="597843"/>
            <a:ext cx="4394701" cy="5676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56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659547" y="828688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410548" y="187002"/>
            <a:ext cx="11187404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Seção I: Habilidades de um Leão Orientador Bem-Sucedido</a:t>
            </a:r>
          </a:p>
        </p:txBody>
      </p:sp>
      <p:graphicFrame>
        <p:nvGraphicFramePr>
          <p:cNvPr id="9" name="Diagram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560785"/>
              </p:ext>
            </p:extLst>
          </p:nvPr>
        </p:nvGraphicFramePr>
        <p:xfrm>
          <a:off x="3256428" y="1840586"/>
          <a:ext cx="5800165" cy="47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795820"/>
              </p:ext>
            </p:extLst>
          </p:nvPr>
        </p:nvGraphicFramePr>
        <p:xfrm>
          <a:off x="4146176" y="2422063"/>
          <a:ext cx="4020670" cy="324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476500" y="3921781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rgbClr val="EBB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Desenvolver suas habilidades o ajudará pessoal e profissionalmente</a:t>
            </a:r>
          </a:p>
        </p:txBody>
      </p:sp>
    </p:spTree>
    <p:extLst>
      <p:ext uri="{BB962C8B-B14F-4D97-AF65-F5344CB8AC3E}">
        <p14:creationId xmlns:p14="http://schemas.microsoft.com/office/powerpoint/2010/main" val="11448380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B399C2-C44F-43FE-AC84-368A62640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1DB399C2-C44F-43FE-AC84-368A626408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CAE97D-2E7D-4EEA-9F53-050E29B43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graphicEl>
                                              <a:dgm id="{2FCAE97D-2E7D-4EEA-9F53-050E29B433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31520AE-621C-4B5C-923F-2CBD5DB03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431520AE-621C-4B5C-923F-2CBD5DB031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9A343C-DA5B-4B57-9079-7FEB57BC2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graphicEl>
                                              <a:dgm id="{399A343C-DA5B-4B57-9079-7FEB57BC26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6D6F3E-9919-48EF-9615-3760B7A8F6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BE6D6F3E-9919-48EF-9615-3760B7A8F6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D3F2E67-02D8-4531-B6F2-08EC5CEDC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AD3F2E67-02D8-4531-B6F2-08EC5CEDCB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93A52E-F9D1-4B5F-BC3C-BDAEE4817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4893A52E-F9D1-4B5F-BC3C-BDAEE48174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1D39C9-34C4-48D2-B33B-8B9855B6F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481D39C9-34C4-48D2-B33B-8B9855B6F1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BCB6EB6-CC09-40C6-8E24-7E5D448C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7BCB6EB6-CC09-40C6-8E24-7E5D448C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C09CBC2-0DF6-4CA2-8834-FDC42239A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4C09CBC2-0DF6-4CA2-8834-FDC42239A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C30E7B-2012-4477-9B47-CAEFBD03A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B5C30E7B-2012-4477-9B47-CAEFBD03A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61EB1C-935F-4D92-B54E-198B71473C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3A61EB1C-935F-4D92-B54E-198B71473C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CECF3A-44E3-4E43-A692-86DA868B25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F1CECF3A-44E3-4E43-A692-86DA868B25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93910E-755F-408E-A3CF-52B9026C3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E93910E-755F-408E-A3CF-52B9026C3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DB399C2-C44F-43FE-AC84-368A62640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>
                                            <p:graphicEl>
                                              <a:dgm id="{1DB399C2-C44F-43FE-AC84-368A626408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FCAE97D-2E7D-4EEA-9F53-050E29B43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>
                                            <p:graphicEl>
                                              <a:dgm id="{2FCAE97D-2E7D-4EEA-9F53-050E29B433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31520AE-621C-4B5C-923F-2CBD5DB03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graphicEl>
                                              <a:dgm id="{431520AE-621C-4B5C-923F-2CBD5DB031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99A343C-DA5B-4B57-9079-7FEB57BC2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>
                                            <p:graphicEl>
                                              <a:dgm id="{399A343C-DA5B-4B57-9079-7FEB57BC26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E6D6F3E-9919-48EF-9615-3760B7A8F6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>
                                            <p:graphicEl>
                                              <a:dgm id="{BE6D6F3E-9919-48EF-9615-3760B7A8F6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D3F2E67-02D8-4531-B6F2-08EC5CEDC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>
                                            <p:graphicEl>
                                              <a:dgm id="{AD3F2E67-02D8-4531-B6F2-08EC5CEDCB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893A52E-F9D1-4B5F-BC3C-BDAEE4817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>
                                            <p:graphicEl>
                                              <a:dgm id="{4893A52E-F9D1-4B5F-BC3C-BDAEE48174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81D39C9-34C4-48D2-B33B-8B9855B6F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>
                                            <p:graphicEl>
                                              <a:dgm id="{481D39C9-34C4-48D2-B33B-8B9855B6F1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BCB6EB6-CC09-40C6-8E24-7E5D448C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>
                                            <p:graphicEl>
                                              <a:dgm id="{7BCB6EB6-CC09-40C6-8E24-7E5D448C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C09CBC2-0DF6-4CA2-8834-FDC42239A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graphicEl>
                                              <a:dgm id="{4C09CBC2-0DF6-4CA2-8834-FDC42239A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5C30E7B-2012-4477-9B47-CAEFBD03A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>
                                            <p:graphicEl>
                                              <a:dgm id="{B5C30E7B-2012-4477-9B47-CAEFBD03A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A61EB1C-935F-4D92-B54E-198B71473C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>
                                            <p:graphicEl>
                                              <a:dgm id="{3A61EB1C-935F-4D92-B54E-198B71473C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IONS_MAY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Lions Club International">
    <a:dk1>
      <a:srgbClr val="33373B"/>
    </a:dk1>
    <a:lt1>
      <a:sysClr val="window" lastClr="FFFFFF"/>
    </a:lt1>
    <a:dk2>
      <a:srgbClr val="002F87"/>
    </a:dk2>
    <a:lt2>
      <a:srgbClr val="FFD000"/>
    </a:lt2>
    <a:accent1>
      <a:srgbClr val="FFC000"/>
    </a:accent1>
    <a:accent2>
      <a:srgbClr val="D9D9D9"/>
    </a:accent2>
    <a:accent3>
      <a:srgbClr val="00A7DC"/>
    </a:accent3>
    <a:accent4>
      <a:srgbClr val="F65126"/>
    </a:accent4>
    <a:accent5>
      <a:srgbClr val="00AF66"/>
    </a:accent5>
    <a:accent6>
      <a:srgbClr val="000000"/>
    </a:accent6>
    <a:hlink>
      <a:srgbClr val="C3C3C3"/>
    </a:hlink>
    <a:folHlink>
      <a:srgbClr val="D9D9D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8638</TotalTime>
  <Words>4244</Words>
  <Application>Microsoft Office PowerPoint</Application>
  <PresentationFormat>Widescreen</PresentationFormat>
  <Paragraphs>801</Paragraphs>
  <Slides>66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66</vt:i4>
      </vt:variant>
    </vt:vector>
  </HeadingPairs>
  <TitlesOfParts>
    <vt:vector size="98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Open Sans</vt:lpstr>
      <vt:lpstr>Open Sans</vt:lpstr>
      <vt:lpstr>Segoe UI</vt:lpstr>
      <vt:lpstr>Segoe UI Light</vt:lpstr>
      <vt:lpstr>Segoe UI Semibold</vt:lpstr>
      <vt:lpstr>Times New Roman</vt:lpstr>
      <vt:lpstr>Wingdings</vt:lpstr>
      <vt:lpstr>ヒラギノ角ゴ Pro W3</vt:lpstr>
      <vt:lpstr>Blue Page Number</vt:lpstr>
      <vt:lpstr>White Page Number</vt:lpstr>
      <vt:lpstr>3_Blue Page Number</vt:lpstr>
      <vt:lpstr>5_Blue Page Number</vt:lpstr>
      <vt:lpstr>1_White Page Number</vt:lpstr>
      <vt:lpstr>Custom Design</vt:lpstr>
      <vt:lpstr>1_Custom Design</vt:lpstr>
      <vt:lpstr>4_Custom Design</vt:lpstr>
      <vt:lpstr>3_Custom Design</vt:lpstr>
      <vt:lpstr>LIONS_MAY2016_Template</vt:lpstr>
      <vt:lpstr>6_Blue Page Number</vt:lpstr>
      <vt:lpstr>No Page Number</vt:lpstr>
      <vt:lpstr>7_Blue Page Number</vt:lpstr>
      <vt:lpstr>2_White Page Number</vt:lpstr>
      <vt:lpstr>3_White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Estrutura Padrão dos Clubes</vt:lpstr>
      <vt:lpstr>PowerPoint Presentation</vt:lpstr>
      <vt:lpstr>PowerPoint Presentation</vt:lpstr>
      <vt:lpstr>Programas para Melhorar a Qualidade do Clube</vt:lpstr>
      <vt:lpstr>PowerPoint Presentation</vt:lpstr>
      <vt:lpstr>Novos Associados e  Cerimônia de Entrega da Carta Constitutiva </vt:lpstr>
      <vt:lpstr>PowerPoint Presentation</vt:lpstr>
      <vt:lpstr>MyLCI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Melhores Práticas em Transparência Financeira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Prêmio Presidencial do Leão Orientador Certificado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Laube, Ann</dc:creator>
  <cp:lastModifiedBy>Wielgus, Natalie</cp:lastModifiedBy>
  <cp:revision>319</cp:revision>
  <cp:lastPrinted>2019-10-10T13:20:09Z</cp:lastPrinted>
  <dcterms:created xsi:type="dcterms:W3CDTF">2018-03-09T20:25:47Z</dcterms:created>
  <dcterms:modified xsi:type="dcterms:W3CDTF">2023-11-16T15:28:51Z</dcterms:modified>
</cp:coreProperties>
</file>