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6" r:id="rId3"/>
    <p:sldMasterId id="2147483720" r:id="rId4"/>
    <p:sldMasterId id="2147483734" r:id="rId5"/>
    <p:sldMasterId id="2147483770" r:id="rId6"/>
    <p:sldMasterId id="2147483874" r:id="rId7"/>
    <p:sldMasterId id="2147483881" r:id="rId8"/>
    <p:sldMasterId id="2147483890" r:id="rId9"/>
    <p:sldMasterId id="2147483909" r:id="rId10"/>
  </p:sldMasterIdLst>
  <p:notesMasterIdLst>
    <p:notesMasterId r:id="rId38"/>
  </p:notesMasterIdLst>
  <p:sldIdLst>
    <p:sldId id="443" r:id="rId11"/>
    <p:sldId id="434" r:id="rId12"/>
    <p:sldId id="435" r:id="rId13"/>
    <p:sldId id="436" r:id="rId14"/>
    <p:sldId id="437" r:id="rId15"/>
    <p:sldId id="438" r:id="rId16"/>
    <p:sldId id="365" r:id="rId17"/>
    <p:sldId id="333" r:id="rId18"/>
    <p:sldId id="439" r:id="rId19"/>
    <p:sldId id="403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381" r:id="rId28"/>
    <p:sldId id="378" r:id="rId29"/>
    <p:sldId id="277" r:id="rId30"/>
    <p:sldId id="440" r:id="rId31"/>
    <p:sldId id="399" r:id="rId32"/>
    <p:sldId id="400" r:id="rId33"/>
    <p:sldId id="415" r:id="rId34"/>
    <p:sldId id="441" r:id="rId35"/>
    <p:sldId id="442" r:id="rId36"/>
    <p:sldId id="32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key, Taylor" initials="BT" lastIdx="10" clrIdx="0">
    <p:extLst/>
  </p:cmAuthor>
  <p:cmAuthor id="2" name="Burns, Andrea" initials="BA" lastIdx="1" clrIdx="1">
    <p:extLst/>
  </p:cmAuthor>
  <p:cmAuthor id="3" name="Burns, Andrea" initials="BA [2]" lastIdx="1" clrIdx="2">
    <p:extLst/>
  </p:cmAuthor>
  <p:cmAuthor id="4" name="Burns, Andrea" initials="BA [3]" lastIdx="1" clrIdx="3">
    <p:extLst/>
  </p:cmAuthor>
  <p:cmAuthor id="5" name="Burns, Andrea" initials="BA [4]" lastIdx="1" clrIdx="4">
    <p:extLst/>
  </p:cmAuthor>
  <p:cmAuthor id="6" name="Burns, Andrea" initials="BA [5]" lastIdx="1" clrIdx="5">
    <p:extLst/>
  </p:cmAuthor>
  <p:cmAuthor id="7" name="Burns, Andrea" initials="BA [6]" lastIdx="1" clrIdx="6">
    <p:extLst/>
  </p:cmAuthor>
  <p:cmAuthor id="8" name="Burns, Andrea" initials="BA [7]" lastIdx="1" clrIdx="7">
    <p:extLst/>
  </p:cmAuthor>
  <p:cmAuthor id="9" name="Burns, Andrea" initials="BA [8]" lastIdx="1" clrIdx="8">
    <p:extLst/>
  </p:cmAuthor>
  <p:cmAuthor id="10" name="Burns, Andrea" initials="BA [9]" lastIdx="1" clrIdx="9">
    <p:extLst/>
  </p:cmAuthor>
  <p:cmAuthor id="11" name="Burns, Andrea" initials="BA [10]" lastIdx="1" clrIdx="10">
    <p:extLst/>
  </p:cmAuthor>
  <p:cmAuthor id="12" name="Burns, Andrea" initials="BA [11]" lastIdx="1" clrIdx="11">
    <p:extLst/>
  </p:cmAuthor>
  <p:cmAuthor id="13" name="Burns, Andrea" initials="BA [12]" lastIdx="1" clrIdx="12">
    <p:extLst/>
  </p:cmAuthor>
  <p:cmAuthor id="14" name="Burns, Andrea" initials="BA [13]" lastIdx="1" clrIdx="13">
    <p:extLst/>
  </p:cmAuthor>
  <p:cmAuthor id="15" name="Burns, Andrea" initials="BA [14]" lastIdx="1" clrIdx="14">
    <p:extLst/>
  </p:cmAuthor>
  <p:cmAuthor id="16" name="Burns, Andrea" initials="BA [15]" lastIdx="1" clrIdx="15">
    <p:extLst/>
  </p:cmAuthor>
  <p:cmAuthor id="17" name="Burns, Andrea" initials="BA [16]" lastIdx="1" clrIdx="16">
    <p:extLst/>
  </p:cmAuthor>
  <p:cmAuthor id="18" name="Burns, Andrea" initials="BA [17]" lastIdx="1" clrIdx="17">
    <p:extLst/>
  </p:cmAuthor>
  <p:cmAuthor id="19" name="Burns, Andrea" initials="BA [18]" lastIdx="1" clrIdx="18">
    <p:extLst/>
  </p:cmAuthor>
  <p:cmAuthor id="20" name="Burns, Andrea" initials="BA [19]" lastIdx="1" clrIdx="19">
    <p:extLst/>
  </p:cmAuthor>
  <p:cmAuthor id="21" name="Burns, Andrea" initials="BA [20]" lastIdx="1" clrIdx="20">
    <p:extLst/>
  </p:cmAuthor>
  <p:cmAuthor id="22" name="Burns, Andrea" initials="BA [21]" lastIdx="1" clrIdx="21">
    <p:extLst/>
  </p:cmAuthor>
  <p:cmAuthor id="23" name="Burns, Andrea" initials="BA [22]" lastIdx="1" clrIdx="22">
    <p:extLst/>
  </p:cmAuthor>
  <p:cmAuthor id="24" name="Burns, Andrea" initials="BA [23]" lastIdx="1" clrIdx="23">
    <p:extLst/>
  </p:cmAuthor>
  <p:cmAuthor id="25" name="Burns, Andrea" initials="BA [24]" lastIdx="1" clrIdx="24">
    <p:extLst/>
  </p:cmAuthor>
  <p:cmAuthor id="26" name="Burns, Andrea" initials="BA [25]" lastIdx="1" clrIdx="25">
    <p:extLst/>
  </p:cmAuthor>
  <p:cmAuthor id="27" name="Burns, Andrea" initials="BA [26]" lastIdx="1" clrIdx="26">
    <p:extLst/>
  </p:cmAuthor>
  <p:cmAuthor id="28" name="Burns, Andrea" initials="BA [27]" lastIdx="1" clrIdx="27">
    <p:extLst/>
  </p:cmAuthor>
  <p:cmAuthor id="29" name="Burns, Andrea" initials="BA [28]" lastIdx="1" clrIdx="28">
    <p:extLst/>
  </p:cmAuthor>
  <p:cmAuthor id="30" name="Burns, Andrea" initials="BA [29]" lastIdx="1" clrIdx="29">
    <p:extLst/>
  </p:cmAuthor>
  <p:cmAuthor id="31" name="Burns, Andrea" initials="BA [30]" lastIdx="1" clrIdx="30">
    <p:extLst/>
  </p:cmAuthor>
  <p:cmAuthor id="32" name="Burns, Andrea" initials="BA [31]" lastIdx="1" clrIdx="31">
    <p:extLst/>
  </p:cmAuthor>
  <p:cmAuthor id="33" name="Burns, Andrea" initials="BA [32]" lastIdx="1" clrIdx="32">
    <p:extLst/>
  </p:cmAuthor>
  <p:cmAuthor id="34" name="Burns, Andrea" initials="BA [33]" lastIdx="1" clrIdx="33">
    <p:extLst/>
  </p:cmAuthor>
  <p:cmAuthor id="35" name="Burns, Andrea" initials="BA [34]" lastIdx="1" clrIdx="34">
    <p:extLst/>
  </p:cmAuthor>
  <p:cmAuthor id="36" name="Burns, Andrea" initials="BA [35]" lastIdx="1" clrIdx="35">
    <p:extLst/>
  </p:cmAuthor>
  <p:cmAuthor id="37" name="Burns, Andrea" initials="BA [36]" lastIdx="1" clrIdx="3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73B"/>
    <a:srgbClr val="0A5496"/>
    <a:srgbClr val="1DBC73"/>
    <a:srgbClr val="FAC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9" autoAdjust="0"/>
    <p:restoredTop sz="83895" autoAdjust="0"/>
  </p:normalViewPr>
  <p:slideViewPr>
    <p:cSldViewPr snapToGrid="0">
      <p:cViewPr varScale="1">
        <p:scale>
          <a:sx n="112" d="100"/>
          <a:sy n="112" d="100"/>
        </p:scale>
        <p:origin x="8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DCD59-4BA4-4CEA-BEB7-915C803CB195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16868-9BE2-4B90-A899-79CA97E21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안녕하십니까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오늘 여러분께 라이온과 레오를 위한 새로운 봉사 플랫폼인 </a:t>
            </a:r>
            <a:r>
              <a:rPr lang="en-US" altLang="ko-KR" dirty="0" smtClean="0"/>
              <a:t>MyLion</a:t>
            </a:r>
            <a:r>
              <a:rPr lang="ko-KR" altLang="en-US" dirty="0" smtClean="0"/>
              <a:t>에 대해 소개해 드리고자 합니다</a:t>
            </a:r>
            <a:r>
              <a:rPr lang="en-US" altLang="ko-KR" dirty="0" smtClean="0"/>
              <a:t>.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MyLion</a:t>
            </a:r>
            <a:r>
              <a:rPr lang="ko-KR" altLang="en-US" baseline="0" dirty="0" smtClean="0"/>
              <a:t>은 봉사를 향상시키고 전 세계 라이온과 레오를 연결해주는 새로운 디지털 도구입니다</a:t>
            </a:r>
            <a:r>
              <a:rPr lang="en-US" altLang="ko-KR" baseline="0" dirty="0" smtClean="0"/>
              <a:t>.</a:t>
            </a:r>
            <a:endParaRPr lang="ko-KR" alt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6868-9BE2-4B90-A899-79CA97E216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13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7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6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59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4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0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21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28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청중: 모두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60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sz="1200" b="0" i="0" baseline="0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0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MyLion</a:t>
            </a:r>
            <a:r>
              <a:rPr lang="ko-KR" altLang="en-US" dirty="0" smtClean="0"/>
              <a:t>은 통합 플랫폼으로 데스크톱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노트북</a:t>
            </a:r>
            <a:r>
              <a:rPr lang="en-US" altLang="ko-KR" dirty="0" smtClean="0"/>
              <a:t>, </a:t>
            </a:r>
            <a:r>
              <a:rPr lang="ko-KR" altLang="en-US" dirty="0" smtClean="0"/>
              <a:t>태블릿</a:t>
            </a:r>
            <a:r>
              <a:rPr lang="en-US" altLang="ko-KR" dirty="0" smtClean="0"/>
              <a:t>, </a:t>
            </a:r>
            <a:r>
              <a:rPr lang="ko-KR" altLang="en-US" dirty="0" smtClean="0"/>
              <a:t>스마트폰 등의 웹브라우저가</a:t>
            </a:r>
            <a:r>
              <a:rPr lang="ko-KR" altLang="en-US" baseline="0" dirty="0" smtClean="0"/>
              <a:t> 지원되는 모든 전자기기에서 접속이 가능합니다</a:t>
            </a:r>
            <a:r>
              <a:rPr lang="en-US" altLang="ko-KR" baseline="0" dirty="0" smtClean="0"/>
              <a:t>. </a:t>
            </a:r>
            <a:r>
              <a:rPr lang="en-US" altLang="ko-KR" baseline="0" dirty="0" err="1" smtClean="0"/>
              <a:t>MyLion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앱을 스마트폰에 무료 다운로드 받거나 웹브라우저를 통해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에 로그인 할 수 있습니다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라이온의 소통과 봉사를 돕는 </a:t>
            </a:r>
            <a:r>
              <a:rPr lang="en-US" baseline="0" dirty="0" err="1" smtClean="0"/>
              <a:t>MyLion</a:t>
            </a:r>
            <a:r>
              <a:rPr lang="ko-KR" altLang="en-US" baseline="0" dirty="0" smtClean="0"/>
              <a:t>은 다음과 같은 기능을 제공합니다</a:t>
            </a:r>
            <a:r>
              <a:rPr lang="en-US" altLang="ko-KR" baseline="0" dirty="0" smtClean="0"/>
              <a:t>:</a:t>
            </a:r>
            <a:r>
              <a:rPr lang="ko-KR" altLang="en-US" baseline="0" dirty="0" smtClean="0"/>
              <a:t> 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baseline="0" dirty="0" smtClean="0"/>
              <a:t>앞으로의 봉사활동을 계획하고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글로벌 사업에 관한 봉사 계획 자료들을 활용할 수 있습니다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baseline="0" dirty="0" smtClean="0"/>
              <a:t>임원들은 봉사활동 보고가 편리해 집니다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aseline="0" dirty="0" err="1" smtClean="0"/>
              <a:t>MyLion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사용자들과 메시지를 주고받을 수 있습니다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baseline="0" dirty="0" smtClean="0"/>
              <a:t>지역 및 국제적 봉사데이터를 확인할 수 있습니다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baseline="0" dirty="0" smtClean="0"/>
              <a:t>그 외의 다양한 기능들이 제공됩니다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6868-9BE2-4B90-A899-79CA97E2166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44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1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55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endParaRPr lang="ko-KR" sz="1200" b="0" i="0" u="none" strike="noStrike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43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sz="1200" b="0" i="0" u="none" strike="noStrike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41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sz="1200" b="0" i="0" baseline="0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6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이제 </a:t>
            </a:r>
            <a:r>
              <a:rPr lang="en-US" altLang="ko-KR" dirty="0" err="1" smtClean="0"/>
              <a:t>MyLion</a:t>
            </a:r>
            <a:r>
              <a:rPr lang="en-US" altLang="ko-KR" dirty="0" smtClean="0"/>
              <a:t> </a:t>
            </a:r>
            <a:r>
              <a:rPr lang="ko-KR" altLang="en-US" dirty="0" smtClean="0"/>
              <a:t>스마트폰 앱을 살펴보겠습니다</a:t>
            </a:r>
            <a:r>
              <a:rPr lang="en-US" altLang="ko-K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1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6868-9BE2-4B90-A899-79CA97E2166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02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err="1" smtClean="0"/>
              <a:t>MyLion</a:t>
            </a:r>
            <a:r>
              <a:rPr lang="ko-KR" altLang="en-US" baseline="0" dirty="0" smtClean="0"/>
              <a:t>에 대해 알아야 할 내용은 다음과 같습니다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ko-KR" altLang="en-US" baseline="0" dirty="0" smtClean="0"/>
              <a:t>어느 곳에서도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에 접속할 수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모든 전자기기의 웹브라우저에서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에 로그인 할 수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스마트폰으로 편리한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 사용을 위해 앱 스토어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아이폰 용</a:t>
            </a:r>
            <a:r>
              <a:rPr lang="en-US" altLang="ko-KR" baseline="0" dirty="0" smtClean="0"/>
              <a:t>) </a:t>
            </a:r>
            <a:r>
              <a:rPr lang="ko-KR" altLang="en-US" baseline="0" dirty="0" smtClean="0"/>
              <a:t>또는 구글 플레이 스토어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안드로이드용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에서 앱을 다운로드 받으십시오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 </a:t>
            </a:r>
            <a:endParaRPr lang="en-US" baseline="0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endParaRPr lang="en-US" baseline="0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ko-KR" altLang="en-US" baseline="0" dirty="0" smtClean="0"/>
              <a:t>라이온과 레오의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 사용자 의견을 반영하여 지속적으로 기능을 향상시키고 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 출시 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각 </a:t>
            </a:r>
            <a:r>
              <a:rPr lang="ko-KR" altLang="en-US" baseline="0" dirty="0" err="1" smtClean="0"/>
              <a:t>헌장지역의</a:t>
            </a:r>
            <a:r>
              <a:rPr lang="ko-KR" altLang="en-US" baseline="0" dirty="0" smtClean="0"/>
              <a:t> 라이온과 레오가 웹사이트와 스마트폰 앱의 시범운영에 참여하였고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그 사용자 후기를 바탕으로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의 기능을 개선시키고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앞으로도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의 기능이 지속적으로 추가될 예정입니다</a:t>
            </a:r>
            <a:r>
              <a:rPr lang="en-US" altLang="ko-KR" baseline="0" dirty="0" smtClean="0"/>
              <a:t>.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endParaRPr lang="en-US" altLang="ko-KR" baseline="0" dirty="0" smtClean="0"/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altLang="ko-KR" baseline="0" dirty="0" smtClean="0"/>
              <a:t>2019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7</a:t>
            </a:r>
            <a:r>
              <a:rPr lang="ko-KR" altLang="en-US" baseline="0" dirty="0" smtClean="0"/>
              <a:t>월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일 부로 봉사활동 계획 및 보고가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을 통해 이루어집니다</a:t>
            </a:r>
            <a:r>
              <a:rPr lang="en-US" altLang="ko-KR" baseline="0" dirty="0" smtClean="0"/>
              <a:t>. </a:t>
            </a:r>
            <a:r>
              <a:rPr lang="en-US" altLang="ko-KR" baseline="0" dirty="0" err="1" smtClean="0"/>
              <a:t>MyLCI</a:t>
            </a:r>
            <a:r>
              <a:rPr lang="ko-KR" altLang="en-US" baseline="0" dirty="0" smtClean="0"/>
              <a:t>의 다른 기능은 동일하게 유지됩니다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라이온과 레오가 </a:t>
            </a:r>
            <a:r>
              <a:rPr lang="en-US" altLang="ko-KR" baseline="0" dirty="0" err="1" smtClean="0"/>
              <a:t>MyLion</a:t>
            </a:r>
            <a:r>
              <a:rPr lang="ko-KR" altLang="en-US" baseline="0" dirty="0" smtClean="0"/>
              <a:t>을 활용하여 봉사에 힘쓰도록 </a:t>
            </a:r>
            <a:r>
              <a:rPr lang="ko-KR" altLang="en-US" baseline="0" dirty="0" err="1" smtClean="0"/>
              <a:t>웨비나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및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연수 자료집과 관련 자료들이 곧 제공됩니다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B3A-CC30-A549-992E-A97C46656D7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30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 err="1" smtClean="0"/>
              <a:t>MyLion</a:t>
            </a:r>
            <a:r>
              <a:rPr lang="en-US" baseline="0" dirty="0" smtClean="0"/>
              <a:t> </a:t>
            </a:r>
            <a:r>
              <a:rPr lang="ko-KR" altLang="en-US" baseline="0" dirty="0" smtClean="0"/>
              <a:t>가입은 처음 한번만 하시면 됩니다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웹브라우저나 스마트폰 앱 중 어떠한 방법으로 가입을 하고 어디서 접속을 하더라도 아이디와 비밀번호는 동일합니다</a:t>
            </a:r>
            <a:r>
              <a:rPr lang="en-US" altLang="ko-KR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B3A-CC30-A549-992E-A97C46656D7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2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MyLion</a:t>
            </a:r>
            <a:r>
              <a:rPr lang="en-US" baseline="0" dirty="0" smtClean="0"/>
              <a:t> </a:t>
            </a:r>
            <a:r>
              <a:rPr lang="ko-KR" altLang="en-US" baseline="0" dirty="0" smtClean="0"/>
              <a:t>스마트폰 앱에서 가입을 하셔도 동일합니다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가입은 단 한번만 하시면 됩니다</a:t>
            </a:r>
            <a:r>
              <a:rPr lang="en-US" altLang="ko-K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09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C0308-AAF5-4C06-A7C8-09381E4F866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9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baseline="0" dirty="0" err="1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MyLion</a:t>
            </a:r>
            <a:r>
              <a:rPr lang="en-US" altLang="ko-KR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ko-KR" altLang="en-US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회원 </a:t>
            </a:r>
            <a:r>
              <a:rPr lang="ko-KR" altLang="en-US" sz="1200" b="0" i="0" baseline="0" dirty="0" err="1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홈화면에는</a:t>
            </a:r>
            <a:r>
              <a:rPr lang="ko-KR" altLang="en-US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개인의 모든 봉사 관련 내용이 담겨 있고</a:t>
            </a:r>
            <a:r>
              <a:rPr lang="en-US" altLang="ko-KR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, </a:t>
            </a:r>
            <a:r>
              <a:rPr lang="ko-KR" altLang="en-US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봉사의 여정을 가장 중점으로 두며</a:t>
            </a:r>
            <a:r>
              <a:rPr lang="en-US" altLang="ko-KR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, </a:t>
            </a:r>
            <a:r>
              <a:rPr lang="ko-KR" altLang="en-US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개인의 봉사 영향력을 산출합니다</a:t>
            </a:r>
            <a:r>
              <a:rPr lang="en-US" altLang="ko-KR" sz="1200" b="0" i="0" baseline="0" dirty="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.</a:t>
            </a:r>
            <a:endParaRPr lang="ko-KR" sz="1200" b="0" i="0" baseline="0" dirty="0">
              <a:solidFill>
                <a:schemeClr val="tx1"/>
              </a:solidFill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03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/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MyLion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의 검색 기능을 통해 전세계 봉사활동이나 동료 라이온이 주관하는 봉사활동을 찾아 볼 수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관심분야의 활동을 검색한 후 자세한 내용을 확인하고 봉사에 참여할 수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.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29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1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6301317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595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20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r="19362"/>
          <a:stretch/>
        </p:blipFill>
        <p:spPr>
          <a:xfrm>
            <a:off x="-79023" y="0"/>
            <a:ext cx="12271024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auto">
          <a:xfrm>
            <a:off x="-79025" y="0"/>
            <a:ext cx="122710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1401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8926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78778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51409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21920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9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776445"/>
            <a:ext cx="65024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547360" y="1688592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724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3" tIns="22846" rIns="45693" bIns="2284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33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351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230182" marR="0" indent="-230182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07" marR="0" indent="-227008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59" marR="0" indent="-230182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438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8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552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5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 flipH="1">
            <a:off x="0" y="0"/>
            <a:ext cx="12183533" cy="6870701"/>
            <a:chOff x="6350" y="-12700"/>
            <a:chExt cx="9137650" cy="68707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3124200" y="-12699"/>
              <a:ext cx="6019800" cy="6870700"/>
            </a:xfrm>
            <a:prstGeom prst="rect">
              <a:avLst/>
            </a:prstGeom>
          </p:spPr>
        </p:pic>
        <p:sp>
          <p:nvSpPr>
            <p:cNvPr id="19" name="Freeform: Shape 18"/>
            <p:cNvSpPr/>
            <p:nvPr/>
          </p:nvSpPr>
          <p:spPr>
            <a:xfrm>
              <a:off x="2857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3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27" t="1334"/>
            <a:stretch/>
          </p:blipFill>
          <p:spPr>
            <a:xfrm>
              <a:off x="6351" y="0"/>
              <a:ext cx="5355479" cy="68580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99200" y="3928451"/>
            <a:ext cx="5486400" cy="774208"/>
          </a:xfrm>
        </p:spPr>
        <p:txBody>
          <a:bodyPr vert="horz" lIns="0" tIns="0" rIns="0" bIns="0" anchor="t" anchorCtr="0">
            <a:normAutofit/>
          </a:bodyPr>
          <a:lstStyle>
            <a:lvl1pPr marL="288925" indent="-288925" algn="r">
              <a:defRPr lang="en-US" sz="2400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5709779"/>
            <a:ext cx="6299200" cy="458712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971801"/>
            <a:ext cx="2794000" cy="73950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92800" y="4831401"/>
            <a:ext cx="5892800" cy="458712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0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5384800" y="6096001"/>
            <a:ext cx="6400800" cy="403055"/>
          </a:xfrm>
        </p:spPr>
        <p:txBody>
          <a:bodyPr lIns="0" anchor="ctr" anchorCtr="0"/>
          <a:lstStyle>
            <a:lvl1pPr marL="0" indent="0" algn="r">
              <a:buNone/>
              <a:defRPr lang="en-US" sz="16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8175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3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29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 flipH="1">
            <a:off x="0" y="0"/>
            <a:ext cx="12183533" cy="6870701"/>
            <a:chOff x="6350" y="-12700"/>
            <a:chExt cx="9137650" cy="68707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3124200" y="-12699"/>
              <a:ext cx="6019800" cy="6870700"/>
            </a:xfrm>
            <a:prstGeom prst="rect">
              <a:avLst/>
            </a:prstGeom>
          </p:spPr>
        </p:pic>
        <p:sp>
          <p:nvSpPr>
            <p:cNvPr id="19" name="Freeform: Shape 18"/>
            <p:cNvSpPr/>
            <p:nvPr/>
          </p:nvSpPr>
          <p:spPr>
            <a:xfrm>
              <a:off x="2857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3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27" t="1334"/>
            <a:stretch/>
          </p:blipFill>
          <p:spPr>
            <a:xfrm>
              <a:off x="6351" y="0"/>
              <a:ext cx="5355479" cy="68580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99200" y="3928451"/>
            <a:ext cx="5486400" cy="774208"/>
          </a:xfrm>
        </p:spPr>
        <p:txBody>
          <a:bodyPr vert="horz" lIns="0" tIns="0" rIns="0" bIns="0" anchor="t" anchorCtr="0">
            <a:normAutofit/>
          </a:bodyPr>
          <a:lstStyle>
            <a:lvl1pPr marL="288925" indent="-288925" algn="r">
              <a:defRPr lang="en-US" sz="2400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5709779"/>
            <a:ext cx="6299200" cy="458712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971801"/>
            <a:ext cx="2794000" cy="73950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92800" y="4831401"/>
            <a:ext cx="5892800" cy="458712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0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5384800" y="6096001"/>
            <a:ext cx="6400800" cy="403055"/>
          </a:xfrm>
        </p:spPr>
        <p:txBody>
          <a:bodyPr lIns="0" anchor="ctr" anchorCtr="0"/>
          <a:lstStyle>
            <a:lvl1pPr marL="0" indent="0" algn="r">
              <a:buNone/>
              <a:defRPr lang="en-US" sz="16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4548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179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33" b="-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943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0033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serve.org/wp-content/uploads/2017/02/featured-story-2.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699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219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512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666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9450D9-EA07-EE4E-B559-A57F70FC3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622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1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6301317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1877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2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r="19362"/>
          <a:stretch/>
        </p:blipFill>
        <p:spPr>
          <a:xfrm>
            <a:off x="-79023" y="0"/>
            <a:ext cx="12271024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auto">
          <a:xfrm>
            <a:off x="-79025" y="0"/>
            <a:ext cx="122710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1401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8926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2183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776445"/>
            <a:ext cx="65024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547360" y="1688592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539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=""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3256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370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22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=""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47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672694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27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88" b="-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0218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4867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389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567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08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00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14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8863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7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0359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7691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323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03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 flipH="1">
            <a:off x="0" y="0"/>
            <a:ext cx="12183533" cy="6870701"/>
            <a:chOff x="6350" y="-12700"/>
            <a:chExt cx="9137650" cy="68707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"/>
            <a:stretch/>
          </p:blipFill>
          <p:spPr>
            <a:xfrm>
              <a:off x="3124200" y="-12699"/>
              <a:ext cx="6019800" cy="6870700"/>
            </a:xfrm>
            <a:prstGeom prst="rect">
              <a:avLst/>
            </a:prstGeom>
          </p:spPr>
        </p:pic>
        <p:sp>
          <p:nvSpPr>
            <p:cNvPr id="19" name="Freeform: Shape 18"/>
            <p:cNvSpPr/>
            <p:nvPr/>
          </p:nvSpPr>
          <p:spPr>
            <a:xfrm>
              <a:off x="2857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6350" y="-12700"/>
              <a:ext cx="5645150" cy="6870700"/>
            </a:xfrm>
            <a:custGeom>
              <a:avLst/>
              <a:gdLst>
                <a:gd name="connsiteX0" fmla="*/ 0 w 4787900"/>
                <a:gd name="connsiteY0" fmla="*/ 0 h 6870700"/>
                <a:gd name="connsiteX1" fmla="*/ 2959100 w 4787900"/>
                <a:gd name="connsiteY1" fmla="*/ 0 h 6870700"/>
                <a:gd name="connsiteX2" fmla="*/ 4787900 w 4787900"/>
                <a:gd name="connsiteY2" fmla="*/ 6870700 h 6870700"/>
                <a:gd name="connsiteX3" fmla="*/ 0 w 4787900"/>
                <a:gd name="connsiteY3" fmla="*/ 6870700 h 6870700"/>
                <a:gd name="connsiteX4" fmla="*/ 0 w 4787900"/>
                <a:gd name="connsiteY4" fmla="*/ 0 h 687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900" h="6870700">
                  <a:moveTo>
                    <a:pt x="0" y="0"/>
                  </a:moveTo>
                  <a:lnTo>
                    <a:pt x="2959100" y="0"/>
                  </a:lnTo>
                  <a:lnTo>
                    <a:pt x="4787900" y="6870700"/>
                  </a:lnTo>
                  <a:lnTo>
                    <a:pt x="0" y="6870700"/>
                  </a:lnTo>
                  <a:cubicBezTo>
                    <a:pt x="4233" y="4576233"/>
                    <a:pt x="8467" y="228176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27" t="1334"/>
            <a:stretch/>
          </p:blipFill>
          <p:spPr>
            <a:xfrm>
              <a:off x="6351" y="0"/>
              <a:ext cx="5355479" cy="6858000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99200" y="3928451"/>
            <a:ext cx="5486400" cy="774208"/>
          </a:xfrm>
        </p:spPr>
        <p:txBody>
          <a:bodyPr vert="horz" lIns="0" tIns="0" rIns="0" bIns="0" anchor="t" anchorCtr="0">
            <a:normAutofit/>
          </a:bodyPr>
          <a:lstStyle>
            <a:lvl1pPr marL="288925" indent="-288925" algn="r">
              <a:defRPr lang="en-US" sz="2400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5709779"/>
            <a:ext cx="6299200" cy="458712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2971801"/>
            <a:ext cx="2794000" cy="73950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892800" y="4831401"/>
            <a:ext cx="5892800" cy="458712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000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5384800" y="6096001"/>
            <a:ext cx="6400800" cy="403055"/>
          </a:xfrm>
        </p:spPr>
        <p:txBody>
          <a:bodyPr lIns="0" anchor="ctr" anchorCtr="0"/>
          <a:lstStyle>
            <a:lvl1pPr marL="0" indent="0" algn="r">
              <a:buNone/>
              <a:defRPr lang="en-US" sz="160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86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841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62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709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serve.org/wp-content/uploads/2017/02/featured-story-2.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427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342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505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3203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1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6301317" y="1447800"/>
            <a:ext cx="5484284" cy="4876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746125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144588" marR="0" lvl="2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089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serve.org/wp-content/uploads/2017/02/featured-story-2.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022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580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r="19362"/>
          <a:stretch/>
        </p:blipFill>
        <p:spPr>
          <a:xfrm>
            <a:off x="-79023" y="0"/>
            <a:ext cx="12271024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auto">
          <a:xfrm>
            <a:off x="-79025" y="0"/>
            <a:ext cx="122710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1401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684000" y="3308730"/>
            <a:ext cx="2952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33373B"/>
                </a:solidFill>
                <a:latin typeface="Arial" pitchFamily="34" charset="0"/>
                <a:ea typeface="ヒラギノ角ゴ Pro W3" pitchFamily="125" charset="-128"/>
              </a:rPr>
              <a:t>TM</a:t>
            </a:r>
            <a:endParaRPr lang="en-US" sz="105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8926"/>
            <a:ext cx="12192000" cy="458712"/>
          </a:xfrm>
        </p:spPr>
        <p:txBody>
          <a:bodyPr lIns="0" tIns="0" rIns="0" bIns="0" anchor="ctr" anchorCtr="0"/>
          <a:lstStyle>
            <a:lvl1pPr marL="0" indent="0" algn="ctr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79128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51409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21920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466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800" y="776445"/>
            <a:ext cx="65024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547360" y="1688592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6837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=""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85340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0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0562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5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898849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=""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24842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5547360" y="3962400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9627" y="4187165"/>
            <a:ext cx="11392747" cy="458712"/>
          </a:xfr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06400" y="3124200"/>
            <a:ext cx="11379200" cy="6858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122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=""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9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56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=""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10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43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93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36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007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857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61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0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942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15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54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20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226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=""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53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3" tIns="22846" rIns="45693" bIns="2284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841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232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20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95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06400" y="1447800"/>
            <a:ext cx="11379200" cy="4495800"/>
          </a:xfrm>
        </p:spPr>
        <p:txBody>
          <a:bodyPr/>
          <a:lstStyle>
            <a:lvl1pPr marL="2301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1800"/>
            </a:lvl1pPr>
            <a:lvl2pPr marL="746125" marR="0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1600"/>
            </a:lvl2pPr>
            <a:lvl3pPr marL="1144588" marR="0" indent="-230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5759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05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4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73B"/>
              </a:solidFill>
              <a:latin typeface="Arial" pitchFamily="34" charset="0"/>
              <a:ea typeface="ヒラギノ角ゴ Pro W3" pitchFamily="125" charset="-128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xmlns="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80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  <a:latin typeface="Open Sans Regular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  <a:latin typeface="Open Sans Regular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5547360" y="1216947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Open Sans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51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 i="0">
          <a:solidFill>
            <a:schemeClr val="accent6"/>
          </a:solidFill>
          <a:latin typeface="Open Sans Regular" charset="0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i="0">
          <a:solidFill>
            <a:schemeClr val="tx1"/>
          </a:solidFill>
          <a:latin typeface="Open Sans Regular" charset="0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 b="0" i="0">
          <a:solidFill>
            <a:schemeClr val="tx1"/>
          </a:solidFill>
          <a:latin typeface="Open Sans Regular" charset="0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b="0" i="0">
          <a:solidFill>
            <a:schemeClr val="tx1"/>
          </a:solidFill>
          <a:latin typeface="Open Sans Regular" charset="0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81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801"/>
            <a:ext cx="55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6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908" r:id="rId1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68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6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801"/>
            <a:ext cx="55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5547360" y="1216947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741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68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801"/>
            <a:ext cx="55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5547360" y="1216947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05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68">
          <p15:clr>
            <a:srgbClr val="F26B43"/>
          </p15:clr>
        </p15:guide>
        <p15:guide id="2" pos="19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9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1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84D0-8D1B-4C81-9198-F57E0C818C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4E278-1A69-47B5-BCEE-193EB94E3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ylion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mylionsupport@lionsclubs.or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www.mylion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11C337-3B88-874A-B4AD-D9B20F202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xmlns="" id="{1D432D89-730D-1648-A778-0E2B3D63BA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Gold Bar">
            <a:extLst>
              <a:ext uri="{FF2B5EF4-FFF2-40B4-BE49-F238E27FC236}">
                <a16:creationId xmlns:a16="http://schemas.microsoft.com/office/drawing/2014/main" xmlns="" id="{026C0616-C76C-4A48-B69A-2B470B6DB415}"/>
              </a:ext>
            </a:extLst>
          </p:cNvPr>
          <p:cNvSpPr/>
          <p:nvPr/>
        </p:nvSpPr>
        <p:spPr>
          <a:xfrm>
            <a:off x="837647" y="3964445"/>
            <a:ext cx="4458748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xmlns="" id="{F26A3931-E2AC-5B42-B0C6-F20D7E8F727A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ko-KR" dirty="0"/>
              <a:t>MyLion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ko-KR" altLang="en-US" dirty="0"/>
              <a:t>소개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xmlns="" id="{8B790E74-54B4-0245-9ECA-20502B79334F}"/>
              </a:ext>
            </a:extLst>
          </p:cNvPr>
          <p:cNvSpPr txBox="1">
            <a:spLocks/>
          </p:cNvSpPr>
          <p:nvPr/>
        </p:nvSpPr>
        <p:spPr>
          <a:xfrm>
            <a:off x="761999" y="4201081"/>
            <a:ext cx="8476269" cy="1231880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dirty="0"/>
              <a:t>새로운 회원용 도구를 활용하여 국제협회의 발전을 도모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6292F1-3791-E842-AFA8-BBC1B77A47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3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9627" y="4210025"/>
            <a:ext cx="11392747" cy="458712"/>
          </a:xfrm>
        </p:spPr>
        <p:txBody>
          <a:bodyPr>
            <a:noAutofit/>
          </a:bodyPr>
          <a:lstStyle/>
          <a:p>
            <a:r>
              <a:rPr lang="ko-KR" altLang="ko-KR" sz="4400" b="1" dirty="0">
                <a:latin typeface="굴림" pitchFamily="50" charset="-127"/>
                <a:ea typeface="굴림" pitchFamily="50" charset="-127"/>
                <a:cs typeface="Arial" panose="020B0604020202020204" pitchFamily="34" charset="0"/>
              </a:rPr>
              <a:t>계획, 보고, </a:t>
            </a:r>
            <a:r>
              <a:rPr lang="ko-KR" altLang="ko-KR" sz="4400" b="1" dirty="0" smtClean="0">
                <a:latin typeface="굴림" pitchFamily="50" charset="-127"/>
                <a:ea typeface="굴림" pitchFamily="50" charset="-127"/>
                <a:cs typeface="Arial" panose="020B0604020202020204" pitchFamily="34" charset="0"/>
              </a:rPr>
              <a:t>축하</a:t>
            </a:r>
            <a:endParaRPr lang="ko-KR" altLang="ko-KR" sz="4400" b="1" dirty="0">
              <a:latin typeface="굴림" pitchFamily="50" charset="-127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06400" y="3181350"/>
            <a:ext cx="11379200" cy="685800"/>
          </a:xfrm>
        </p:spPr>
        <p:txBody>
          <a:bodyPr>
            <a:normAutofit/>
          </a:bodyPr>
          <a:lstStyle/>
          <a:p>
            <a:r>
              <a:rPr lang="ko-KR" altLang="ko-KR" sz="3200" dirty="0" err="1">
                <a:latin typeface="굴림" pitchFamily="50" charset="-127"/>
                <a:ea typeface="굴림" pitchFamily="50" charset="-127"/>
                <a:cs typeface="Arial" panose="020B0604020202020204" pitchFamily="34" charset="0"/>
              </a:rPr>
              <a:t>웹용</a:t>
            </a:r>
            <a:r>
              <a:rPr lang="ko-KR" altLang="ko-KR" sz="3200" dirty="0">
                <a:latin typeface="굴림" pitchFamily="50" charset="-127"/>
                <a:ea typeface="굴림" pitchFamily="50" charset="-127"/>
                <a:cs typeface="Arial" panose="020B0604020202020204" pitchFamily="34" charset="0"/>
              </a:rPr>
              <a:t> MyLion에서 봉사를 </a:t>
            </a:r>
          </a:p>
        </p:txBody>
      </p:sp>
    </p:spTree>
    <p:extLst>
      <p:ext uri="{BB962C8B-B14F-4D97-AF65-F5344CB8AC3E}">
        <p14:creationId xmlns:p14="http://schemas.microsoft.com/office/powerpoint/2010/main" val="27439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392" y="136721"/>
            <a:ext cx="11379200" cy="774208"/>
          </a:xfrm>
        </p:spPr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봉사활동을 통해 개선 가능한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분야 선택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7896" y="3206025"/>
            <a:ext cx="2049019" cy="269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더 자세한 정보, </a:t>
            </a:r>
            <a:r>
              <a:rPr lang="en-US" alt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더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나은 봉사</a:t>
            </a:r>
          </a:p>
          <a:p>
            <a:r>
              <a:rPr lang="ko-KR" alt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선택한 글로벌 주력사업에 대한 자세한 </a:t>
            </a:r>
            <a:r>
              <a:rPr lang="ko-KR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정보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를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의 우측 패널에서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확인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다른 주력사업을 선택하면, 정보와 보조자료로 연결되는 링크도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변경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됨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글로벌 주력사업에 대한 내용을 읽으면서 새로운 봉사 열정을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확인하세요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069" y="2091094"/>
            <a:ext cx="2049019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진행 상태 확인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MyLion은 봉사활동을 생성하기 위한 각 단계를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안내.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완료한 단계와 다음 단계를 항상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숙지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482088" y="2205921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9316984" y="3388247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069" y="3680284"/>
            <a:ext cx="2049019" cy="1892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동기를 공유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아이콘은 봉사에 동기를 부여하는 글로벌 주력사업을 선택하는데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도움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 됨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"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기타</a:t>
            </a:r>
            <a:r>
              <a:rPr lang="en-US" alt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"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를 선택하여 지역사회의 다른 필요 사업을 실시하는 것도 가능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482088" y="3875626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384" y="1272905"/>
            <a:ext cx="5779216" cy="547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1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1727" y="435842"/>
            <a:ext cx="9508545" cy="774208"/>
          </a:xfrm>
        </p:spPr>
        <p:txBody>
          <a:bodyPr/>
          <a:lstStyle/>
          <a:p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봉사사업 계획서</a:t>
            </a:r>
            <a:r>
              <a:rPr lang="en-US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단</a:t>
            </a:r>
            <a:r>
              <a:rPr lang="ko-KR" altLang="en-US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계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를 </a:t>
            </a:r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선택하면 </a:t>
            </a:r>
            <a:r>
              <a:rPr lang="en-US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en-US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봉사사업에 필요한 </a:t>
            </a:r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과정을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순서대로 안내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03001" y="2949803"/>
            <a:ext cx="2092745" cy="22006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올바른 계획서 선택을 위한 간편 안내</a:t>
            </a:r>
          </a:p>
          <a:p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의 우측 패널의 내용이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변경되며 </a:t>
            </a:r>
            <a:r>
              <a:rPr lang="ko-KR" alt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선택한 봉사활동에 대한 </a:t>
            </a:r>
            <a:r>
              <a:rPr lang="ko-KR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세부사항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</a:t>
            </a:r>
            <a:r>
              <a:rPr lang="ko-KR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표시됨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클릭하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여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클럽의 관심사에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알맞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활동을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확인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!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149" y="2567313"/>
            <a:ext cx="204901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봉사사업 계획서를 활용해 영감을 얻고 활동을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준비</a:t>
            </a:r>
            <a:endParaRPr lang="en-US" altLang="ko-KR" sz="16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ko-KR" altLang="en-US" sz="1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여러가지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보편적인 봉사활동에서 선택하거나 또는 “기타”</a:t>
            </a:r>
            <a:r>
              <a:rPr lang="ko-KR" sz="12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를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선택하여 나만의 활동을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생성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각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제목의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활동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에는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봉사사업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계획서 또는 준비에 도움이 되는 단계별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안내서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포함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308012" y="2662945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9262089" y="3134955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6727" y="5432959"/>
            <a:ext cx="2049019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다운로드 및 공유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차기 클럽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회의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에서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준비를 시작할 수 있도록 봉사사업 계획서 전체를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다운로드. 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305815" y="6261719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928" y="1228299"/>
            <a:ext cx="5895157" cy="558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6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세부사항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120" y="2552539"/>
            <a:ext cx="2049019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 소식 전달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봉사활동 세부사항 섹션을 이용하여 봉사활동에 대한 자세한 정보를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공유.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사진을 업로드하고, 클럽이 계획하고 있거나 성취한 성과를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홍보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495062" y="2751107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51777" y="3297253"/>
            <a:ext cx="1943970" cy="176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언제든지 자세한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정보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확인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각 제목의 활동을 선택하면, 활동의 세부사항과 봉사사업 계획서가 측면 패널에 다시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표시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됨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410864" y="345037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" y="4972483"/>
            <a:ext cx="2049019" cy="1523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개인정보 </a:t>
            </a:r>
            <a:r>
              <a:rPr lang="en-US" alt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관리</a:t>
            </a:r>
            <a:endParaRPr lang="ko-KR" sz="16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국제협회는 개인정보와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보안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을 중시함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MyLion에서는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누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구에게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활동을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보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고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참여하게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할지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관리하는 것이 가능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458342" y="515496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63" y="1350712"/>
            <a:ext cx="5909189" cy="521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7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98" y="134818"/>
            <a:ext cx="11379200" cy="774208"/>
          </a:xfrm>
        </p:spPr>
        <p:txBody>
          <a:bodyPr/>
          <a:lstStyle/>
          <a:p>
            <a:r>
              <a:rPr lang="ko-KR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다른 사람들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을</a:t>
            </a:r>
            <a:r>
              <a:rPr lang="ko-KR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봉사활동에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초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대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014" y="2657591"/>
            <a:ext cx="2049019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모든 차원에서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검색</a:t>
            </a:r>
            <a:r>
              <a:rPr lang="en-US" alt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및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초청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다른 사람들을 봉사활동에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초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하여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성공적인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봉사활동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실시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!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클럽 목록에서 클럽을 선택하여 지구 내 모든 클럽을 참여시키거나 개인을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검색.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495033" y="2822777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82768" y="2730488"/>
            <a:ext cx="1844611" cy="1892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몇 차례 클릭만으로 초대받은 사람을 관리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활동을 개발할 때 우측 열에서 초대한 사람들을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추가하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거나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삭제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441856" y="2822777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465" y="1021318"/>
            <a:ext cx="5904067" cy="551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4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미리보기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2" y="2393359"/>
            <a:ext cx="2049019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멋진 계획처럼 보입니다!</a:t>
            </a:r>
          </a:p>
          <a:p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봉사사업 계획서의 각 섹션에서 차기 봉사사업에 대한 내용이 표시됨</a:t>
            </a:r>
            <a:r>
              <a:rPr lang="en-US" alt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누가, 무엇을, 언제, 어디서, 왜? 한 페이지에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간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편하게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모든 세부정보를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표시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861572" y="2635372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03332" y="4741829"/>
            <a:ext cx="2049019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계획된 활동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(거의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보고가 완료된 활동!)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계획에 만족하면, 게시를 클릭하고  초대한 사람 및 다른 라이온, </a:t>
            </a:r>
            <a:r>
              <a:rPr lang="ko-KR" sz="12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레오와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차기 봉사사업을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공유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봉사활동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보고서의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대부분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이미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완료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됨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062420" y="6435013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553" y="5111579"/>
            <a:ext cx="2049019" cy="1585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세부사항 추가 또는 편집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초청 명단 (또는 추가한 기타 세부사항)에 대해 확실하지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않아도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무방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뒤로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이동해서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수정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가능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861572" y="624370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80" y="1080025"/>
            <a:ext cx="5165012" cy="563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보고 (임원용)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014" y="2452056"/>
            <a:ext cx="2049019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성과를 축하</a:t>
            </a:r>
          </a:p>
          <a:p>
            <a:r>
              <a:rPr lang="ko-KR" altLang="en-US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봉사활동 보고는 지역사회에 미치는 영향력을 축하하는 방법</a:t>
            </a:r>
            <a:r>
              <a:rPr lang="en-US" alt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봉사활동이 지역사회에 어떻게 도움이 되었는지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측정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가능한 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방식으로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공유.</a:t>
            </a:r>
            <a:endParaRPr lang="en-US" altLang="ko-KR" sz="120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582790" y="2753390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821" y="4641242"/>
            <a:ext cx="2049019" cy="176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숫자 이면에 담긴 스토리를 공유</a:t>
            </a:r>
          </a:p>
          <a:p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영향을 미친 사람들의 삶에 대한 자세하고 깊이 있는 내용을 지역사회 </a:t>
            </a:r>
            <a:r>
              <a:rPr lang="ko-KR" sz="120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성과</a:t>
            </a:r>
            <a:r>
              <a:rPr lang="ko-KR" altLang="en-US" sz="120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란</a:t>
            </a:r>
            <a:r>
              <a:rPr lang="ko-KR" sz="120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에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추가할 수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있</a:t>
            </a:r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음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친절함을 나눈 </a:t>
            </a:r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봉사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사연을 공유.</a:t>
            </a:r>
            <a:endParaRPr lang="en-US" altLang="ko-KR" sz="120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601840" y="542291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369" y="1411492"/>
            <a:ext cx="5930277" cy="522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3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축하: 통계 </a:t>
            </a:r>
            <a:r>
              <a:rPr lang="ko-KR" sz="3200" b="1" dirty="0" err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대시보드에서</a:t>
            </a:r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영향력 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탐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색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737" y="2551570"/>
            <a:ext cx="2049019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봉사 한눈에 보기</a:t>
            </a:r>
          </a:p>
          <a:p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쉽게 참고할 수 있도록 통계 </a:t>
            </a:r>
            <a:r>
              <a:rPr lang="ko-KR" sz="1200" dirty="0" err="1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대시보드에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주요 봉사 통계가 두드러지게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표시</a:t>
            </a:r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됨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801499" y="257838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9510" y="1619819"/>
            <a:ext cx="2049019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모든 차원에서 영향력 탐색</a:t>
            </a:r>
          </a:p>
          <a:p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표시되는 영향력 데이터의 매개변수를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설정. 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지역사회에 대한 개인의 공헌을 볼 수도 있고, 친절과 봉사를 통한 전 세계적인 변화를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확인.</a:t>
            </a:r>
            <a:endParaRPr lang="en-US" altLang="ko-KR" sz="120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001112" y="1820925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886" y="3953960"/>
            <a:ext cx="2049019" cy="176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실시간 데이터 전문가 되기</a:t>
            </a:r>
          </a:p>
          <a:p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대화형 </a:t>
            </a:r>
            <a:r>
              <a:rPr lang="ko-KR" sz="1200" dirty="0" err="1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대시보드가</a:t>
            </a:r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몇 시간 마다 업데이트 되어 전 세계 어느 곳에서 어떻게 라이온들이 영향을 주었는지를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공유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2820905" y="4125831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33919" y="4069539"/>
            <a:ext cx="2049019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즉각적인 보고서 생성</a:t>
            </a:r>
          </a:p>
          <a:p>
            <a:r>
              <a:rPr lang="ko-KR" sz="1200" dirty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내보내기 기능을 사용해 개인 장치로 데이터를 </a:t>
            </a:r>
            <a:r>
              <a:rPr 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다운로</a:t>
            </a:r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드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ko-KR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8993007" y="4161828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2" b="912"/>
          <a:stretch/>
        </p:blipFill>
        <p:spPr>
          <a:xfrm>
            <a:off x="3571020" y="1295851"/>
            <a:ext cx="5193378" cy="511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5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ko-KR" sz="4200" b="1">
                <a:latin typeface="Arial" panose="020B0604020202020204" pitchFamily="34" charset="0"/>
                <a:cs typeface="Arial" panose="020B0604020202020204" pitchFamily="34" charset="0"/>
              </a:rPr>
              <a:t>MyLion 앱</a:t>
            </a:r>
          </a:p>
        </p:txBody>
      </p:sp>
    </p:spTree>
    <p:extLst>
      <p:ext uri="{BB962C8B-B14F-4D97-AF65-F5344CB8AC3E}">
        <p14:creationId xmlns:p14="http://schemas.microsoft.com/office/powerpoint/2010/main" val="39767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MyLion </a:t>
            </a:r>
            <a:r>
              <a:rPr lang="ko-KR" sz="3200" b="1" dirty="0" err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앱에서</a:t>
            </a:r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봉사활동 계획 및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참여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163" y="1229637"/>
            <a:ext cx="2048256" cy="3666378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81" y="1231912"/>
            <a:ext cx="2048256" cy="3664103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372" y="1229637"/>
            <a:ext cx="2048256" cy="3666378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00163" y="5059815"/>
            <a:ext cx="2049019" cy="1585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봉사사업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생성 또는 지원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MyLion은 봉사활동 아이디어를 실현시키거나 도움이 필요한 활동에 라이온을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연결시켜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줍니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373" y="5046644"/>
            <a:ext cx="2048256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동기부여 및 참여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필터 검색 기능은 활동을 찾는데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도움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이 됩니다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여행 중 또는 지역에서 펼쳐지는 봉사활동을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보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면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서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의욕을 고취하고 활동에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참여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하십시오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0199" y="5046644"/>
            <a:ext cx="2049019" cy="1581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전 세계를 연결</a:t>
            </a:r>
          </a:p>
          <a:p>
            <a:pPr>
              <a:spcAft>
                <a:spcPts val="600"/>
              </a:spcAft>
            </a:pP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다른 클럽이 궁금하거나 특정 MyLion 사용자에게 관심이 있으신가요? 검색하여 친분을 유지하십시오.</a:t>
            </a:r>
          </a:p>
        </p:txBody>
      </p:sp>
    </p:spTree>
    <p:extLst>
      <p:ext uri="{BB962C8B-B14F-4D97-AF65-F5344CB8AC3E}">
        <p14:creationId xmlns:p14="http://schemas.microsoft.com/office/powerpoint/2010/main" val="41899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="" xmlns:a16="http://schemas.microsoft.com/office/drawing/2014/main" id="{10F2BFCD-7F25-A847-9826-8118E4042B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6718A771-B3F1-0545-9A92-E832D1BB8829}"/>
              </a:ext>
            </a:extLst>
          </p:cNvPr>
          <p:cNvSpPr/>
          <p:nvPr/>
        </p:nvSpPr>
        <p:spPr>
          <a:xfrm rot="16200000" flipV="1">
            <a:off x="-769731" y="769732"/>
            <a:ext cx="6858001" cy="5318539"/>
          </a:xfrm>
          <a:custGeom>
            <a:avLst/>
            <a:gdLst>
              <a:gd name="connsiteX0" fmla="*/ 6858001 w 6858001"/>
              <a:gd name="connsiteY0" fmla="*/ 5318539 h 5318539"/>
              <a:gd name="connsiteX1" fmla="*/ 6858001 w 6858001"/>
              <a:gd name="connsiteY1" fmla="*/ 4623293 h 5318539"/>
              <a:gd name="connsiteX2" fmla="*/ 6858001 w 6858001"/>
              <a:gd name="connsiteY2" fmla="*/ 4616583 h 5318539"/>
              <a:gd name="connsiteX3" fmla="*/ 6858001 w 6858001"/>
              <a:gd name="connsiteY3" fmla="*/ 3921337 h 5318539"/>
              <a:gd name="connsiteX4" fmla="*/ 6858001 w 6858001"/>
              <a:gd name="connsiteY4" fmla="*/ 2670589 h 5318539"/>
              <a:gd name="connsiteX5" fmla="*/ 6858001 w 6858001"/>
              <a:gd name="connsiteY5" fmla="*/ 1975343 h 5318539"/>
              <a:gd name="connsiteX6" fmla="*/ 6858001 w 6858001"/>
              <a:gd name="connsiteY6" fmla="*/ 1968633 h 5318539"/>
              <a:gd name="connsiteX7" fmla="*/ 6858001 w 6858001"/>
              <a:gd name="connsiteY7" fmla="*/ 1273387 h 5318539"/>
              <a:gd name="connsiteX8" fmla="*/ 6858000 w 6858001"/>
              <a:gd name="connsiteY8" fmla="*/ 1273387 h 5318539"/>
              <a:gd name="connsiteX9" fmla="*/ 6858000 w 6858001"/>
              <a:gd name="connsiteY9" fmla="*/ 701956 h 5318539"/>
              <a:gd name="connsiteX10" fmla="*/ 6858000 w 6858001"/>
              <a:gd name="connsiteY10" fmla="*/ 695246 h 5318539"/>
              <a:gd name="connsiteX11" fmla="*/ 6858000 w 6858001"/>
              <a:gd name="connsiteY11" fmla="*/ 0 h 5318539"/>
              <a:gd name="connsiteX12" fmla="*/ 0 w 6858001"/>
              <a:gd name="connsiteY12" fmla="*/ 922089 h 5318539"/>
              <a:gd name="connsiteX13" fmla="*/ 0 w 6858001"/>
              <a:gd name="connsiteY13" fmla="*/ 1617335 h 5318539"/>
              <a:gd name="connsiteX14" fmla="*/ 0 w 6858001"/>
              <a:gd name="connsiteY14" fmla="*/ 1624045 h 5318539"/>
              <a:gd name="connsiteX15" fmla="*/ 0 w 6858001"/>
              <a:gd name="connsiteY15" fmla="*/ 1978237 h 5318539"/>
              <a:gd name="connsiteX16" fmla="*/ 0 w 6858001"/>
              <a:gd name="connsiteY16" fmla="*/ 2319291 h 5318539"/>
              <a:gd name="connsiteX17" fmla="*/ 0 w 6858001"/>
              <a:gd name="connsiteY17" fmla="*/ 2673483 h 5318539"/>
              <a:gd name="connsiteX18" fmla="*/ 0 w 6858001"/>
              <a:gd name="connsiteY18" fmla="*/ 2680193 h 5318539"/>
              <a:gd name="connsiteX19" fmla="*/ 0 w 6858001"/>
              <a:gd name="connsiteY19" fmla="*/ 3375439 h 5318539"/>
              <a:gd name="connsiteX20" fmla="*/ 3 w 6858001"/>
              <a:gd name="connsiteY20" fmla="*/ 3375439 h 5318539"/>
              <a:gd name="connsiteX21" fmla="*/ 3 w 6858001"/>
              <a:gd name="connsiteY21" fmla="*/ 3921337 h 5318539"/>
              <a:gd name="connsiteX22" fmla="*/ 3 w 6858001"/>
              <a:gd name="connsiteY22" fmla="*/ 4616583 h 5318539"/>
              <a:gd name="connsiteX23" fmla="*/ 3 w 6858001"/>
              <a:gd name="connsiteY23" fmla="*/ 4623293 h 5318539"/>
              <a:gd name="connsiteX24" fmla="*/ 3 w 6858001"/>
              <a:gd name="connsiteY24" fmla="*/ 5318539 h 531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58001" h="5318539">
                <a:moveTo>
                  <a:pt x="6858001" y="5318539"/>
                </a:moveTo>
                <a:lnTo>
                  <a:pt x="6858001" y="4623293"/>
                </a:lnTo>
                <a:lnTo>
                  <a:pt x="6858001" y="4616583"/>
                </a:lnTo>
                <a:lnTo>
                  <a:pt x="6858001" y="3921337"/>
                </a:lnTo>
                <a:lnTo>
                  <a:pt x="6858001" y="2670589"/>
                </a:lnTo>
                <a:lnTo>
                  <a:pt x="6858001" y="1975343"/>
                </a:lnTo>
                <a:lnTo>
                  <a:pt x="6858001" y="1968633"/>
                </a:lnTo>
                <a:lnTo>
                  <a:pt x="6858001" y="1273387"/>
                </a:lnTo>
                <a:lnTo>
                  <a:pt x="6858000" y="1273387"/>
                </a:lnTo>
                <a:lnTo>
                  <a:pt x="6858000" y="701956"/>
                </a:lnTo>
                <a:lnTo>
                  <a:pt x="6858000" y="695246"/>
                </a:lnTo>
                <a:lnTo>
                  <a:pt x="6858000" y="0"/>
                </a:lnTo>
                <a:lnTo>
                  <a:pt x="0" y="922089"/>
                </a:lnTo>
                <a:lnTo>
                  <a:pt x="0" y="1617335"/>
                </a:lnTo>
                <a:lnTo>
                  <a:pt x="0" y="1624045"/>
                </a:lnTo>
                <a:lnTo>
                  <a:pt x="0" y="1978237"/>
                </a:lnTo>
                <a:lnTo>
                  <a:pt x="0" y="2319291"/>
                </a:lnTo>
                <a:lnTo>
                  <a:pt x="0" y="2673483"/>
                </a:lnTo>
                <a:lnTo>
                  <a:pt x="0" y="2680193"/>
                </a:lnTo>
                <a:lnTo>
                  <a:pt x="0" y="3375439"/>
                </a:lnTo>
                <a:lnTo>
                  <a:pt x="3" y="3375439"/>
                </a:lnTo>
                <a:lnTo>
                  <a:pt x="3" y="3921337"/>
                </a:lnTo>
                <a:lnTo>
                  <a:pt x="3" y="4616583"/>
                </a:lnTo>
                <a:lnTo>
                  <a:pt x="3" y="4623293"/>
                </a:lnTo>
                <a:lnTo>
                  <a:pt x="3" y="53185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en-US" dirty="0">
                <a:solidFill>
                  <a:prstClr val="white">
                    <a:alpha val="44000"/>
                  </a:prstClr>
                </a:solidFill>
              </a:rPr>
              <a:t>m</a:t>
            </a:r>
          </a:p>
        </p:txBody>
      </p:sp>
      <p:pic>
        <p:nvPicPr>
          <p:cNvPr id="5" name="Emblem - White">
            <a:extLst>
              <a:ext uri="{FF2B5EF4-FFF2-40B4-BE49-F238E27FC236}">
                <a16:creationId xmlns="" xmlns:a16="http://schemas.microsoft.com/office/drawing/2014/main" id="{ACA0C2C4-B706-7D48-A34A-56AD6299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8" name="Page Number - White">
            <a:extLst>
              <a:ext uri="{FF2B5EF4-FFF2-40B4-BE49-F238E27FC236}">
                <a16:creationId xmlns=""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9719075-B0AD-8546-BCA6-E5F79E5DA933}"/>
              </a:ext>
            </a:extLst>
          </p:cNvPr>
          <p:cNvSpPr txBox="1"/>
          <p:nvPr/>
        </p:nvSpPr>
        <p:spPr>
          <a:xfrm>
            <a:off x="519584" y="5754394"/>
            <a:ext cx="306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EBB700"/>
                </a:solidFill>
              </a:rPr>
              <a:t>2019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년 </a:t>
            </a:r>
            <a:r>
              <a:rPr lang="en-US" altLang="ko-KR" sz="1200" i="1" dirty="0" smtClean="0">
                <a:solidFill>
                  <a:srgbClr val="EBB700"/>
                </a:solidFill>
              </a:rPr>
              <a:t>7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월 </a:t>
            </a:r>
            <a:r>
              <a:rPr lang="en-US" altLang="ko-KR" sz="1200" i="1" dirty="0" smtClean="0">
                <a:solidFill>
                  <a:srgbClr val="EBB700"/>
                </a:solidFill>
              </a:rPr>
              <a:t>1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일 부로 </a:t>
            </a:r>
            <a:r>
              <a:rPr lang="en-US" altLang="ko-KR" sz="1200" i="1" dirty="0" err="1" smtClean="0">
                <a:solidFill>
                  <a:srgbClr val="EBB700"/>
                </a:solidFill>
              </a:rPr>
              <a:t>MyLCI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가 </a:t>
            </a:r>
            <a:r>
              <a:rPr lang="ko-KR" altLang="en-US" sz="1200" i="1" dirty="0" err="1" smtClean="0">
                <a:solidFill>
                  <a:srgbClr val="EBB700"/>
                </a:solidFill>
              </a:rPr>
              <a:t>이닌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 </a:t>
            </a:r>
            <a:r>
              <a:rPr lang="en-US" altLang="ko-KR" sz="1200" i="1" dirty="0" err="1" smtClean="0">
                <a:solidFill>
                  <a:srgbClr val="EBB700"/>
                </a:solidFill>
              </a:rPr>
              <a:t>MyLion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에서 봉사활동을 보고합니다</a:t>
            </a:r>
            <a:r>
              <a:rPr lang="en-US" altLang="ko-KR" sz="1200" i="1" dirty="0" smtClean="0">
                <a:solidFill>
                  <a:srgbClr val="EBB700"/>
                </a:solidFill>
              </a:rPr>
              <a:t>. 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그 외의 모든 </a:t>
            </a:r>
            <a:r>
              <a:rPr lang="en-US" altLang="ko-KR" sz="1200" i="1" dirty="0" err="1" smtClean="0">
                <a:solidFill>
                  <a:srgbClr val="EBB700"/>
                </a:solidFill>
              </a:rPr>
              <a:t>MyLCI</a:t>
            </a:r>
            <a:r>
              <a:rPr lang="en-US" altLang="ko-KR" sz="1200" i="1" dirty="0" smtClean="0">
                <a:solidFill>
                  <a:srgbClr val="EBB700"/>
                </a:solidFill>
              </a:rPr>
              <a:t> </a:t>
            </a:r>
            <a:r>
              <a:rPr lang="ko-KR" altLang="en-US" sz="1200" i="1" dirty="0" smtClean="0">
                <a:solidFill>
                  <a:srgbClr val="EBB700"/>
                </a:solidFill>
              </a:rPr>
              <a:t>기능은 동일합니다</a:t>
            </a:r>
            <a:r>
              <a:rPr lang="en-US" altLang="ko-KR" sz="1200" i="1" dirty="0" smtClean="0">
                <a:solidFill>
                  <a:srgbClr val="EBB700"/>
                </a:solidFill>
              </a:rPr>
              <a:t>.</a:t>
            </a:r>
            <a:endParaRPr lang="en-US" sz="1200" i="1" dirty="0">
              <a:solidFill>
                <a:srgbClr val="EBB7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5105" y="854715"/>
            <a:ext cx="3249668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6000" b="1" kern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MyLion</a:t>
            </a:r>
            <a:endParaRPr lang="en-US" sz="6000" b="1" kern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1206" y="2353779"/>
            <a:ext cx="2584862" cy="9915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7B240BB-0148-1648-AF92-E0D85AB1CB63}"/>
              </a:ext>
            </a:extLst>
          </p:cNvPr>
          <p:cNvSpPr txBox="1">
            <a:spLocks/>
          </p:cNvSpPr>
          <p:nvPr/>
        </p:nvSpPr>
        <p:spPr>
          <a:xfrm>
            <a:off x="7203204" y="2748719"/>
            <a:ext cx="4349770" cy="316227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소속 클럽 회원들과 봉사활동 계획</a:t>
            </a:r>
            <a:r>
              <a:rPr lang="en-US" altLang="ko-KR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, </a:t>
            </a: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초대</a:t>
            </a:r>
            <a:r>
              <a:rPr lang="en-US" altLang="ko-KR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, </a:t>
            </a: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공유</a:t>
            </a:r>
            <a:endParaRPr lang="en-US" altLang="ko-KR" sz="1800" b="1" dirty="0" smtClean="0">
              <a:solidFill>
                <a:prstClr val="white"/>
              </a:solidFill>
              <a:ea typeface="Arial" charset="0"/>
              <a:cs typeface="Arial" charset="0"/>
            </a:endParaRP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임원들의 편리한 봉사활동 보고</a:t>
            </a:r>
            <a:endParaRPr lang="en-US" altLang="ko-KR" sz="1800" b="1" dirty="0" smtClean="0">
              <a:solidFill>
                <a:prstClr val="white"/>
              </a:solidFill>
              <a:ea typeface="Arial" charset="0"/>
              <a:cs typeface="Arial" charset="0"/>
            </a:endParaRP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전세계 라이온 및 레오와 소통</a:t>
            </a:r>
            <a:endParaRPr lang="en-US" altLang="ko-KR" sz="1800" b="1" dirty="0" smtClean="0">
              <a:solidFill>
                <a:prstClr val="white"/>
              </a:solidFill>
              <a:ea typeface="Arial" charset="0"/>
              <a:cs typeface="Arial" charset="0"/>
            </a:endParaRPr>
          </a:p>
          <a:p>
            <a:pPr marL="560070" lvl="1" indent="-285750">
              <a:lnSpc>
                <a:spcPct val="10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소속 클럽</a:t>
            </a:r>
            <a:r>
              <a:rPr lang="en-US" altLang="ko-KR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, </a:t>
            </a: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지구</a:t>
            </a:r>
            <a:r>
              <a:rPr lang="en-US" altLang="ko-KR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, </a:t>
            </a:r>
            <a:r>
              <a:rPr lang="ko-KR" altLang="en-US" sz="1800" b="1" dirty="0" err="1" smtClean="0">
                <a:solidFill>
                  <a:prstClr val="white"/>
                </a:solidFill>
                <a:ea typeface="Arial" charset="0"/>
                <a:cs typeface="Arial" charset="0"/>
              </a:rPr>
              <a:t>복합지구의</a:t>
            </a: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 주요 </a:t>
            </a:r>
            <a:r>
              <a:rPr lang="ko-KR" altLang="en-US" sz="1800" b="1" dirty="0" err="1" smtClean="0">
                <a:solidFill>
                  <a:prstClr val="white"/>
                </a:solidFill>
                <a:ea typeface="Arial" charset="0"/>
                <a:cs typeface="Arial" charset="0"/>
              </a:rPr>
              <a:t>봉사데이터</a:t>
            </a:r>
            <a:r>
              <a:rPr lang="ko-KR" altLang="en-US" sz="1800" b="1" dirty="0" smtClean="0">
                <a:solidFill>
                  <a:prstClr val="white"/>
                </a:solidFill>
                <a:ea typeface="Arial" charset="0"/>
                <a:cs typeface="Arial" charset="0"/>
              </a:rPr>
              <a:t> 확인</a:t>
            </a:r>
            <a:endParaRPr lang="en-US" sz="1800" dirty="0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8BF956-C5CF-E54A-8D16-4BDD31C4E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4"/>
          <a:stretch/>
        </p:blipFill>
        <p:spPr>
          <a:xfrm>
            <a:off x="-212436" y="854715"/>
            <a:ext cx="8206927" cy="45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5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16" y="1271118"/>
            <a:ext cx="2009071" cy="3573468"/>
          </a:xfrm>
          <a:prstGeom prst="rect">
            <a:avLst/>
          </a:prstGeom>
          <a:noFill/>
          <a:ln>
            <a:noFill/>
          </a:ln>
          <a:effectLst>
            <a:outerShdw blurRad="152400" dist="38100" dir="3600000" sx="101000" sy="101000" algn="ctr" rotWithShape="0">
              <a:schemeClr val="accent6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09" y="1297592"/>
            <a:ext cx="1986559" cy="3555942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23" y="1271118"/>
            <a:ext cx="2009071" cy="3573468"/>
          </a:xfrm>
          <a:prstGeom prst="rect">
            <a:avLst/>
          </a:prstGeom>
          <a:noFill/>
          <a:ln>
            <a:noFill/>
          </a:ln>
          <a:effectLst>
            <a:outerShdw blurRad="152400" dist="38100" dir="3600000" sx="101000" sy="101000" algn="ctr" rotWithShape="0">
              <a:schemeClr val="accent6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306" y="1271118"/>
            <a:ext cx="2013895" cy="3573468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379200" cy="774208"/>
          </a:xfrm>
        </p:spPr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이동 중에도 봉사활동을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생성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06" y="5036696"/>
            <a:ext cx="2013895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간단한 템플릿 사용</a:t>
            </a:r>
          </a:p>
          <a:p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에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서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준비하고 싶은 활동을 생각하고, 간단한 템플릿을 사용합니다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1423" y="5057414"/>
            <a:ext cx="2009071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세부사항 </a:t>
            </a:r>
            <a:r>
              <a:rPr lang="ko-KR" sz="16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캡쳐</a:t>
            </a:r>
            <a:endParaRPr lang="ko-KR" sz="16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MyLion의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입력란은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봉사사업 일정에 영향을 주는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필수 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세부사항을 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추가하는데 도움이 됩니다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8716" y="5055718"/>
            <a:ext cx="2009071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모두가 참여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몇 번의 터치로 다른 사람들을 봉사에 초대하고, 봉사를 성공으로 이끌어 가십시오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6009" y="5050395"/>
            <a:ext cx="1986559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 시작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계획에 만족하면, 게시를 클릭하고 차기 봉사사업을 초대한 사람 및 다른 라이온, </a:t>
            </a:r>
            <a:r>
              <a:rPr lang="ko-KR" sz="12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레오와</a:t>
            </a:r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공유하십시오.</a:t>
            </a:r>
          </a:p>
        </p:txBody>
      </p:sp>
    </p:spTree>
    <p:extLst>
      <p:ext uri="{BB962C8B-B14F-4D97-AF65-F5344CB8AC3E}">
        <p14:creationId xmlns:p14="http://schemas.microsoft.com/office/powerpoint/2010/main" val="6641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봉사활동 보고와 축하</a:t>
            </a:r>
            <a:r>
              <a:rPr 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임원 용</a:t>
            </a:r>
            <a:r>
              <a:rPr 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26456" y="5572138"/>
            <a:ext cx="393908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600" b="1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신속한 활동 보고</a:t>
            </a:r>
            <a:r>
              <a:rPr lang="en-US" sz="1600" b="1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몇가지의 기본 정보 입력 후 쉽고 빠른 봉사 보고 제출</a:t>
            </a:r>
            <a:endParaRPr lang="en-US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 descr="91033e7a-8bf4-48b7-8a75-a21b100de10d@namprd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071" y="1231454"/>
            <a:ext cx="2219899" cy="4022842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178ee2a-899e-4d44-a039-dfe49f73dec3@namprd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31" y="1231454"/>
            <a:ext cx="2256563" cy="4022842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32c05d3-48a7-449e-b8bd-5ddc6432596a@namprd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91" y="1231454"/>
            <a:ext cx="2256563" cy="4022842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차기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봉사활동과 봉사 파트너 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찾기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578" y="1322652"/>
            <a:ext cx="2172410" cy="3886200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386" y="1322652"/>
            <a:ext cx="2171062" cy="3886200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49578" y="5452496"/>
            <a:ext cx="4846870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지역 및 전 세계 라이온들에게서 영감을 얻으십시오.</a:t>
            </a:r>
          </a:p>
          <a:p>
            <a:r>
              <a:rPr lang="ko-KR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인근에 있는 다른 라이온과 클럽의 봉사활동을 검색하거나 전 세계의 봉사활동에서 영감을 얻을 수 있습니다</a:t>
            </a:r>
            <a:r>
              <a:rPr 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실시간으로 소통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675" y="1371600"/>
            <a:ext cx="2171062" cy="3886200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75" y="1371600"/>
            <a:ext cx="2171062" cy="3886200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49578" y="5452496"/>
            <a:ext cx="484687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내장된 채팅 </a:t>
            </a:r>
            <a:r>
              <a:rPr lang="ko-KR" sz="1600" b="1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기능</a:t>
            </a:r>
          </a:p>
          <a:p>
            <a:r>
              <a:rPr lang="ko-KR" sz="120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지역은 물론 전 세계 어디서든 라이온들과 소통할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32196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sz="3200" b="1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LCIF에 기부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206" y="5550060"/>
            <a:ext cx="4925241" cy="969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빠르고 안전한 기부 프로세스</a:t>
            </a:r>
          </a:p>
          <a:p>
            <a:r>
              <a:rPr lang="ko-KR" sz="120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기부 금액, 빈도, 지불 방법 등 몇 가지 주요 정보를 입력하면 기부할 수 있습니다!  여러분의 기부가 세상을 바꿉니다.</a:t>
            </a:r>
          </a:p>
        </p:txBody>
      </p:sp>
      <p:pic>
        <p:nvPicPr>
          <p:cNvPr id="6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3394" r="1377" b="8564"/>
          <a:stretch/>
        </p:blipFill>
        <p:spPr bwMode="auto">
          <a:xfrm>
            <a:off x="3571207" y="1285027"/>
            <a:ext cx="2097838" cy="4101729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13507" r="1624" b="7102"/>
          <a:stretch/>
        </p:blipFill>
        <p:spPr bwMode="auto">
          <a:xfrm>
            <a:off x="6469567" y="1252157"/>
            <a:ext cx="2026881" cy="4167467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ko-KR" alt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다음 단계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="" xmlns:a16="http://schemas.microsoft.com/office/drawing/2014/main" id="{8489D4B3-1F62-E142-9B2B-A4FA918C52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="" xmlns:a16="http://schemas.microsoft.com/office/drawing/2014/main" id="{B2522B32-6A0A-3947-9747-3E696854D05D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36858A-6E85-5042-9253-FC8A0C8B1F4E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19B9CF58-C35F-4E48-B951-3F4106B30086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>
                    <a:alpha val="44000"/>
                  </a:prstClr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B3B081A-EE55-FB49-9678-12AA0CAA4A2B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>
                    <a:alpha val="44000"/>
                  </a:prstClr>
                </a:solidFill>
              </a:endParaRPr>
            </a:p>
          </p:txBody>
        </p:sp>
      </p:grpSp>
      <p:sp>
        <p:nvSpPr>
          <p:cNvPr id="8" name="Body Copy">
            <a:extLst>
              <a:ext uri="{FF2B5EF4-FFF2-40B4-BE49-F238E27FC236}">
                <a16:creationId xmlns="" xmlns:a16="http://schemas.microsoft.com/office/drawing/2014/main" id="{10FAD2B4-DF3E-734E-935B-04E14BD2A6CE}"/>
              </a:ext>
            </a:extLst>
          </p:cNvPr>
          <p:cNvSpPr txBox="1">
            <a:spLocks/>
          </p:cNvSpPr>
          <p:nvPr/>
        </p:nvSpPr>
        <p:spPr>
          <a:xfrm>
            <a:off x="6655895" y="1862217"/>
            <a:ext cx="5391561" cy="34978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spcBef>
                <a:spcPts val="15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b="1" kern="0" dirty="0" err="1" smtClean="0">
                <a:solidFill>
                  <a:srgbClr val="0D2240"/>
                </a:solidFill>
                <a:latin typeface="Arial" charset="0"/>
                <a:cs typeface="Arial" charset="0"/>
              </a:rPr>
              <a:t>MyLion</a:t>
            </a:r>
            <a:r>
              <a:rPr lang="ko-KR" alt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은 어디서나 사용이 가능합니다</a:t>
            </a:r>
            <a:r>
              <a:rPr lang="en-US" altLang="ko-KR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. </a:t>
            </a:r>
            <a:r>
              <a:rPr lang="ko-KR" alt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지금 가입하고 로그인 하십시오</a:t>
            </a:r>
            <a:r>
              <a:rPr 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!</a:t>
            </a:r>
            <a:endParaRPr lang="en-US" b="1" kern="0" dirty="0">
              <a:solidFill>
                <a:srgbClr val="0D2240"/>
              </a:solidFill>
              <a:latin typeface="Arial" charset="0"/>
              <a:cs typeface="Arial" charset="0"/>
            </a:endParaRPr>
          </a:p>
          <a:p>
            <a:pPr marL="804849" lvl="1" indent="-28575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alt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웹브라우저에서</a:t>
            </a:r>
            <a:r>
              <a:rPr 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 </a:t>
            </a:r>
            <a:r>
              <a:rPr lang="en-US" sz="1600" kern="0" dirty="0">
                <a:solidFill>
                  <a:srgbClr val="0D2240"/>
                </a:solidFill>
                <a:latin typeface="Arial" charset="0"/>
                <a:cs typeface="Arial" charset="0"/>
                <a:hlinkClick r:id="rId3"/>
              </a:rPr>
              <a:t>https://</a:t>
            </a:r>
            <a:r>
              <a:rPr 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  <a:hlinkClick r:id="rId3"/>
              </a:rPr>
              <a:t>app.mylion.org</a:t>
            </a:r>
            <a:r>
              <a:rPr lang="ko-KR" alt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에 접속하여 가입하고 로그인 하십시오</a:t>
            </a:r>
            <a:r>
              <a:rPr lang="en-US" altLang="ko-KR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.</a:t>
            </a:r>
            <a:endParaRPr lang="en-US" sz="1600" kern="0" dirty="0">
              <a:solidFill>
                <a:srgbClr val="0D2240"/>
              </a:solidFill>
              <a:latin typeface="Arial" charset="0"/>
              <a:cs typeface="Arial" charset="0"/>
            </a:endParaRPr>
          </a:p>
          <a:p>
            <a:pPr marL="804849" lvl="1" indent="-28575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ko-KR" alt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스마트폰에 </a:t>
            </a:r>
            <a:r>
              <a:rPr lang="en-US" sz="1600" kern="0" dirty="0" err="1" smtClean="0">
                <a:solidFill>
                  <a:srgbClr val="0D2240"/>
                </a:solidFill>
                <a:latin typeface="Arial" charset="0"/>
                <a:cs typeface="Arial" charset="0"/>
              </a:rPr>
              <a:t>MyLion</a:t>
            </a:r>
            <a:r>
              <a:rPr 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 </a:t>
            </a:r>
            <a:r>
              <a:rPr lang="ko-KR" altLang="en-US" sz="1600" kern="0" dirty="0">
                <a:solidFill>
                  <a:srgbClr val="0D2240"/>
                </a:solidFill>
                <a:latin typeface="Arial" charset="0"/>
                <a:cs typeface="Arial" charset="0"/>
              </a:rPr>
              <a:t>앱</a:t>
            </a:r>
            <a:r>
              <a:rPr lang="ko-KR" altLang="en-US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을 다운로드 받으십시오</a:t>
            </a:r>
            <a:r>
              <a:rPr lang="en-US" altLang="ko-KR" sz="16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.</a:t>
            </a:r>
            <a:endParaRPr lang="en-US" sz="1600" kern="0" dirty="0">
              <a:solidFill>
                <a:srgbClr val="0D2240"/>
              </a:solidFill>
              <a:latin typeface="Arial" charset="0"/>
              <a:cs typeface="Arial" charset="0"/>
            </a:endParaRPr>
          </a:p>
          <a:p>
            <a:pPr marL="1657315" lvl="3" indent="-285750">
              <a:buClr>
                <a:srgbClr val="EBB700"/>
              </a:buClr>
              <a:buSzPct val="100000"/>
              <a:buFont typeface="Helvetica" pitchFamily="2" charset="0"/>
              <a:buChar char="‣"/>
            </a:pPr>
            <a:r>
              <a:rPr lang="ko-KR" altLang="en-US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아이폰</a:t>
            </a:r>
            <a:r>
              <a:rPr lang="en-US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: </a:t>
            </a:r>
            <a:r>
              <a:rPr lang="ko-KR" altLang="en-US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앱스토어에서 다운로드</a:t>
            </a:r>
            <a:endParaRPr lang="en-US" sz="1400" kern="0" dirty="0">
              <a:solidFill>
                <a:srgbClr val="0D2240"/>
              </a:solidFill>
              <a:latin typeface="Arial" charset="0"/>
              <a:cs typeface="Arial" charset="0"/>
            </a:endParaRPr>
          </a:p>
          <a:p>
            <a:pPr marL="1657315" lvl="3" indent="-285750">
              <a:buClr>
                <a:srgbClr val="EBB700"/>
              </a:buClr>
              <a:buSzPct val="100000"/>
              <a:buFont typeface="Helvetica" pitchFamily="2" charset="0"/>
              <a:buChar char="‣"/>
            </a:pPr>
            <a:r>
              <a:rPr lang="ko-KR" altLang="en-US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안드로이드폰</a:t>
            </a:r>
            <a:r>
              <a:rPr lang="en-US" altLang="ko-KR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:</a:t>
            </a:r>
            <a:r>
              <a:rPr lang="ko-KR" altLang="en-US" sz="1400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구글 플레이 스토어에서 다운로드</a:t>
            </a:r>
            <a:endParaRPr lang="en-US" sz="1400" kern="0" dirty="0">
              <a:solidFill>
                <a:srgbClr val="0D2240"/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ts val="15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 alt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가입 및 로그인과 기타 사용에 관한 문의는</a:t>
            </a:r>
            <a:r>
              <a:rPr 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 </a:t>
            </a:r>
            <a:r>
              <a:rPr 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  <a:hlinkClick r:id="rId4"/>
              </a:rPr>
              <a:t>mylionsupport@lionsclubs.org</a:t>
            </a:r>
            <a:r>
              <a:rPr lang="ko-KR" altLang="en-US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로 주시기 바랍니다</a:t>
            </a:r>
            <a:r>
              <a:rPr lang="en-US" altLang="ko-KR" b="1" kern="0" dirty="0" smtClean="0">
                <a:solidFill>
                  <a:srgbClr val="0D2240"/>
                </a:solidFill>
                <a:latin typeface="Arial" charset="0"/>
                <a:cs typeface="Arial" charset="0"/>
              </a:rPr>
              <a:t>.</a:t>
            </a:r>
            <a:endParaRPr lang="en-US" b="1" kern="0" dirty="0">
              <a:solidFill>
                <a:srgbClr val="0D224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="" xmlns:a16="http://schemas.microsoft.com/office/drawing/2014/main" id="{CE189A1C-85BB-DA4D-9138-6085E1E602F7}"/>
              </a:ext>
            </a:extLst>
          </p:cNvPr>
          <p:cNvSpPr txBox="1"/>
          <p:nvPr/>
        </p:nvSpPr>
        <p:spPr>
          <a:xfrm>
            <a:off x="208789" y="1343151"/>
            <a:ext cx="5092507" cy="29136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11000"/>
              </a:lnSpc>
            </a:pPr>
            <a:r>
              <a:rPr lang="ko-KR" altLang="en-US" sz="12000" b="1" smtClean="0">
                <a:solidFill>
                  <a:prstClr val="white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다음 단계</a:t>
            </a:r>
            <a:endParaRPr lang="en-US" sz="12000" b="1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4A590F4-BE75-974E-8192-E05910DD6354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="" xmlns:a16="http://schemas.microsoft.com/office/drawing/2014/main" id="{09E1D66C-5241-5843-855E-7A0B11E74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6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4334" y="6195238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1600" b="1">
                <a:solidFill>
                  <a:prstClr val="white"/>
                </a:solidFill>
                <a:latin typeface="Arial" pitchFamily="34" charset="0"/>
                <a:ea typeface="ヒラギノ角ゴ Pro W3" pitchFamily="125" charset="-128"/>
              </a:rPr>
              <a:t>© 2018 Lions Clubs International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143585" y="3854311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200"/>
              <a:t>감사합니다!</a:t>
            </a:r>
          </a:p>
        </p:txBody>
      </p:sp>
    </p:spTree>
    <p:extLst>
      <p:ext uri="{BB962C8B-B14F-4D97-AF65-F5344CB8AC3E}">
        <p14:creationId xmlns:p14="http://schemas.microsoft.com/office/powerpoint/2010/main" val="21577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 - Solid">
            <a:extLst>
              <a:ext uri="{FF2B5EF4-FFF2-40B4-BE49-F238E27FC236}">
                <a16:creationId xmlns="" xmlns:a16="http://schemas.microsoft.com/office/drawing/2014/main" id="{AF1E1F66-097E-5942-90D2-36DCAB0E9B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951C28D-E001-D84B-BCD0-F90BB22F7307}"/>
              </a:ext>
            </a:extLst>
          </p:cNvPr>
          <p:cNvSpPr/>
          <p:nvPr/>
        </p:nvSpPr>
        <p:spPr>
          <a:xfrm>
            <a:off x="0" y="952423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C2D2994A-F622-164E-8907-BFB293F0F882}"/>
              </a:ext>
            </a:extLst>
          </p:cNvPr>
          <p:cNvSpPr txBox="1">
            <a:spLocks/>
          </p:cNvSpPr>
          <p:nvPr/>
        </p:nvSpPr>
        <p:spPr>
          <a:xfrm>
            <a:off x="685800" y="915049"/>
            <a:ext cx="8988818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kern="0" dirty="0" smtClean="0">
                <a:solidFill>
                  <a:prstClr val="white"/>
                </a:solidFill>
              </a:rPr>
              <a:t>에 대해 알아야 할 내용</a:t>
            </a: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="" xmlns:a16="http://schemas.microsoft.com/office/drawing/2014/main" id="{9E222613-0854-A744-9436-29994C81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6D47FA3D-6ED0-834D-914A-30CB8CB87125}"/>
              </a:ext>
            </a:extLst>
          </p:cNvPr>
          <p:cNvSpPr txBox="1">
            <a:spLocks/>
          </p:cNvSpPr>
          <p:nvPr/>
        </p:nvSpPr>
        <p:spPr>
          <a:xfrm>
            <a:off x="1556157" y="2188775"/>
            <a:ext cx="8360841" cy="38405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ko-KR" altLang="en-US" sz="2400" dirty="0" smtClean="0">
                <a:solidFill>
                  <a:prstClr val="white"/>
                </a:solidFill>
              </a:rPr>
              <a:t>어디서나 어떤 전자기기로도 </a:t>
            </a:r>
            <a:r>
              <a:rPr lang="en-US" altLang="ko-KR" sz="2400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sz="2400" dirty="0" smtClean="0">
                <a:solidFill>
                  <a:prstClr val="white"/>
                </a:solidFill>
              </a:rPr>
              <a:t>에 접속 가능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ko-KR" altLang="en-US" dirty="0" smtClean="0">
                <a:solidFill>
                  <a:prstClr val="white"/>
                </a:solidFill>
              </a:rPr>
              <a:t>웹브라우저에서 </a:t>
            </a:r>
            <a:r>
              <a:rPr lang="en-US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dirty="0" smtClean="0">
                <a:solidFill>
                  <a:prstClr val="white"/>
                </a:solidFill>
              </a:rPr>
              <a:t>에 로그인</a:t>
            </a:r>
            <a:endParaRPr lang="en-US" dirty="0" smtClean="0">
              <a:solidFill>
                <a:prstClr val="white"/>
              </a:solidFill>
            </a:endParaRP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ko-KR" altLang="en-US" dirty="0" smtClean="0">
                <a:solidFill>
                  <a:prstClr val="white"/>
                </a:solidFill>
              </a:rPr>
              <a:t>스마트 폰에 </a:t>
            </a:r>
            <a:r>
              <a:rPr lang="en-US" altLang="ko-KR" dirty="0" err="1" smtClean="0">
                <a:solidFill>
                  <a:prstClr val="white"/>
                </a:solidFill>
              </a:rPr>
              <a:t>MyLion</a:t>
            </a:r>
            <a:r>
              <a:rPr lang="en-US" altLang="ko-KR" dirty="0" smtClean="0">
                <a:solidFill>
                  <a:prstClr val="white"/>
                </a:solidFill>
              </a:rPr>
              <a:t> </a:t>
            </a:r>
            <a:r>
              <a:rPr lang="ko-KR" altLang="en-US" dirty="0">
                <a:solidFill>
                  <a:prstClr val="white"/>
                </a:solidFill>
              </a:rPr>
              <a:t>앱</a:t>
            </a:r>
            <a:r>
              <a:rPr lang="ko-KR" altLang="en-US" dirty="0" smtClean="0">
                <a:solidFill>
                  <a:prstClr val="white"/>
                </a:solidFill>
              </a:rPr>
              <a:t> 다운로드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en-US" sz="2400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sz="2400" dirty="0" smtClean="0">
                <a:solidFill>
                  <a:prstClr val="white"/>
                </a:solidFill>
              </a:rPr>
              <a:t>의 지속적인 기능향상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1884313" lvl="4" indent="-285750">
              <a:buClr>
                <a:srgbClr val="EBB7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300</a:t>
            </a:r>
            <a:r>
              <a:rPr lang="ko-KR" altLang="en-US" dirty="0" smtClean="0">
                <a:solidFill>
                  <a:prstClr val="white"/>
                </a:solidFill>
              </a:rPr>
              <a:t>명 이상의 라이온과 레오의 </a:t>
            </a:r>
            <a:r>
              <a:rPr lang="en-US" altLang="ko-KR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dirty="0" smtClean="0">
                <a:solidFill>
                  <a:prstClr val="white"/>
                </a:solidFill>
              </a:rPr>
              <a:t> 사용 후기를 기반으로 지속적인 기능 개선 중</a:t>
            </a:r>
            <a:endParaRPr lang="en-US" dirty="0">
              <a:solidFill>
                <a:prstClr val="white"/>
              </a:solidFill>
            </a:endParaRPr>
          </a:p>
          <a:p>
            <a:pPr marL="1371600" lvl="1" indent="-457200">
              <a:spcBef>
                <a:spcPts val="2000"/>
              </a:spcBef>
              <a:spcAft>
                <a:spcPts val="1000"/>
              </a:spcAft>
              <a:buClr>
                <a:srgbClr val="EBB700"/>
              </a:buClr>
              <a:buSzPct val="100000"/>
              <a:buFont typeface="+mj-lt"/>
              <a:buAutoNum type="arabicPeriod"/>
            </a:pPr>
            <a:r>
              <a:rPr lang="en-US" sz="2400" dirty="0" smtClean="0">
                <a:solidFill>
                  <a:prstClr val="white"/>
                </a:solidFill>
              </a:rPr>
              <a:t>2019</a:t>
            </a:r>
            <a:r>
              <a:rPr lang="ko-KR" altLang="en-US" sz="2400" dirty="0" smtClean="0">
                <a:solidFill>
                  <a:prstClr val="white"/>
                </a:solidFill>
              </a:rPr>
              <a:t>년 </a:t>
            </a:r>
            <a:r>
              <a:rPr lang="en-US" altLang="ko-KR" sz="2400" dirty="0" smtClean="0">
                <a:solidFill>
                  <a:prstClr val="white"/>
                </a:solidFill>
              </a:rPr>
              <a:t>7</a:t>
            </a:r>
            <a:r>
              <a:rPr lang="ko-KR" altLang="en-US" sz="2400" dirty="0" smtClean="0">
                <a:solidFill>
                  <a:prstClr val="white"/>
                </a:solidFill>
              </a:rPr>
              <a:t>월 </a:t>
            </a:r>
            <a:r>
              <a:rPr lang="en-US" altLang="ko-KR" sz="2400" dirty="0" smtClean="0">
                <a:solidFill>
                  <a:prstClr val="white"/>
                </a:solidFill>
              </a:rPr>
              <a:t>1</a:t>
            </a:r>
            <a:r>
              <a:rPr lang="ko-KR" altLang="en-US" sz="2400" dirty="0" smtClean="0">
                <a:solidFill>
                  <a:prstClr val="white"/>
                </a:solidFill>
              </a:rPr>
              <a:t>일 부로 </a:t>
            </a:r>
            <a:r>
              <a:rPr lang="en-US" altLang="ko-KR" sz="2400" dirty="0" err="1" smtClean="0">
                <a:solidFill>
                  <a:prstClr val="white"/>
                </a:solidFill>
              </a:rPr>
              <a:t>MyLCI</a:t>
            </a:r>
            <a:r>
              <a:rPr lang="ko-KR" altLang="en-US" sz="2400" dirty="0" smtClean="0">
                <a:solidFill>
                  <a:prstClr val="white"/>
                </a:solidFill>
              </a:rPr>
              <a:t>가 아닌 </a:t>
            </a:r>
            <a:r>
              <a:rPr lang="en-US" altLang="ko-KR" sz="2400" dirty="0" err="1" smtClean="0">
                <a:solidFill>
                  <a:prstClr val="white"/>
                </a:solidFill>
              </a:rPr>
              <a:t>MyLion</a:t>
            </a:r>
            <a:r>
              <a:rPr lang="ko-KR" altLang="en-US" sz="2400" dirty="0" smtClean="0">
                <a:solidFill>
                  <a:prstClr val="white"/>
                </a:solidFill>
              </a:rPr>
              <a:t>을 통한 봉사활동 보고</a:t>
            </a:r>
            <a:endParaRPr lang="en-US" sz="2400" dirty="0" smtClean="0">
              <a:solidFill>
                <a:prstClr val="white"/>
              </a:solidFill>
            </a:endParaRPr>
          </a:p>
          <a:p>
            <a:pPr marL="1884313" lvl="4" indent="-285750">
              <a:buClr>
                <a:srgbClr val="EBB700"/>
              </a:buClr>
              <a:buSzPct val="100000"/>
              <a:buFont typeface="Arial" pitchFamily="34" charset="0"/>
              <a:buChar char="•"/>
            </a:pPr>
            <a:r>
              <a:rPr lang="ko-KR" altLang="en-US" dirty="0" err="1" smtClean="0">
                <a:solidFill>
                  <a:prstClr val="white"/>
                </a:solidFill>
              </a:rPr>
              <a:t>웨비나</a:t>
            </a:r>
            <a:r>
              <a:rPr lang="ko-KR" altLang="en-US" dirty="0" smtClean="0">
                <a:solidFill>
                  <a:prstClr val="white"/>
                </a:solidFill>
              </a:rPr>
              <a:t> </a:t>
            </a:r>
            <a:r>
              <a:rPr lang="ko-KR" altLang="en-US" dirty="0">
                <a:solidFill>
                  <a:prstClr val="white"/>
                </a:solidFill>
              </a:rPr>
              <a:t>및 </a:t>
            </a:r>
            <a:r>
              <a:rPr lang="en-US" altLang="ko-KR" dirty="0" err="1" smtClean="0">
                <a:solidFill>
                  <a:prstClr val="white"/>
                </a:solidFill>
              </a:rPr>
              <a:t>MyLion</a:t>
            </a:r>
            <a:r>
              <a:rPr lang="en-US" altLang="ko-KR" dirty="0" smtClean="0">
                <a:solidFill>
                  <a:prstClr val="white"/>
                </a:solidFill>
              </a:rPr>
              <a:t> </a:t>
            </a:r>
            <a:r>
              <a:rPr lang="ko-KR" altLang="en-US" dirty="0" err="1" smtClean="0">
                <a:solidFill>
                  <a:prstClr val="white"/>
                </a:solidFill>
              </a:rPr>
              <a:t>툴킷과</a:t>
            </a:r>
            <a:r>
              <a:rPr lang="ko-KR" altLang="en-US" dirty="0" smtClean="0">
                <a:solidFill>
                  <a:prstClr val="white"/>
                </a:solidFill>
              </a:rPr>
              <a:t> </a:t>
            </a:r>
            <a:r>
              <a:rPr lang="ko-KR" altLang="en-US" dirty="0">
                <a:solidFill>
                  <a:prstClr val="white"/>
                </a:solidFill>
              </a:rPr>
              <a:t>기타 </a:t>
            </a:r>
            <a:r>
              <a:rPr lang="ko-KR" altLang="en-US" dirty="0" smtClean="0">
                <a:solidFill>
                  <a:prstClr val="white"/>
                </a:solidFill>
              </a:rPr>
              <a:t>자료 제공</a:t>
            </a:r>
            <a:r>
              <a:rPr lang="en-US" altLang="ko-KR" dirty="0">
                <a:solidFill>
                  <a:prstClr val="white"/>
                </a:solidFill>
              </a:rPr>
              <a:t> </a:t>
            </a:r>
            <a:r>
              <a:rPr lang="ko-KR" altLang="en-US" dirty="0" smtClean="0">
                <a:solidFill>
                  <a:prstClr val="white"/>
                </a:solidFill>
              </a:rPr>
              <a:t>예정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5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ko-KR" alt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사용법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730" tIns="15865" rIns="31730" bIns="15865" rtlCol="0" anchor="ctr"/>
          <a:lstStyle/>
          <a:p>
            <a:pPr algn="ctr"/>
            <a:endParaRPr lang="en-US">
              <a:solidFill>
                <a:srgbClr val="000000">
                  <a:lumMod val="75000"/>
                </a:srgbClr>
              </a:solidFill>
              <a:latin typeface="Open Sans Light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2381" y="3035154"/>
            <a:ext cx="12187238" cy="426553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399" kern="0">
                <a:solidFill>
                  <a:srgbClr val="33373B"/>
                </a:solidFill>
              </a:rPr>
              <a:t>Chris Bunch – LION Managing Editor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399" kern="0">
                <a:solidFill>
                  <a:srgbClr val="33373B"/>
                </a:solidFill>
              </a:rPr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399" kern="0">
                <a:solidFill>
                  <a:srgbClr val="33373B"/>
                </a:solidFill>
              </a:rPr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399" kern="0">
                <a:solidFill>
                  <a:srgbClr val="33373B"/>
                </a:solidFill>
              </a:rPr>
              <a:t>Stephanie Morales – Meetings Manager</a:t>
            </a:r>
            <a:endParaRPr lang="en-US" sz="1799" kern="0">
              <a:solidFill>
                <a:srgbClr val="33373B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3900" y="328106"/>
            <a:ext cx="420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MyLion</a:t>
            </a:r>
            <a:r>
              <a:rPr 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웹사이트</a:t>
            </a:r>
            <a:endParaRPr lang="en-US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759" y="2189771"/>
            <a:ext cx="1724675" cy="121571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ko-KR" altLang="en-US" sz="1600" b="1" kern="0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가입은 한번만 하시면 됩니다</a:t>
            </a:r>
            <a:r>
              <a:rPr lang="en-US" altLang="ko-KR" sz="1600" b="1" kern="0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MyLion</a:t>
            </a:r>
            <a:r>
              <a:rPr 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웹사이트와 스마트폰 앱의 로그인 정보는 동일합니다</a:t>
            </a:r>
            <a:r>
              <a:rPr lang="en-US" altLang="ko-KR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2519434" y="2282060"/>
            <a:ext cx="540912" cy="267928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  <a:defRPr/>
            </a:pPr>
            <a:endParaRPr lang="en-US" sz="3000" kern="0" dirty="0" err="1" smtClean="0">
              <a:solidFill>
                <a:srgbClr val="404040"/>
              </a:solidFill>
              <a:latin typeface="Segoe UI Semibold"/>
              <a:ea typeface="ヒラギノ角ゴ Pro W3" pitchFamily="8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56543" y="3434546"/>
            <a:ext cx="1858089" cy="28777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ko-KR" altLang="en-US" sz="1600" b="1" kern="0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가입시 필요한 정보</a:t>
            </a:r>
            <a:endParaRPr lang="en-US" sz="1600" b="1" kern="0" dirty="0" smtClean="0">
              <a:solidFill>
                <a:srgbClr val="002F87"/>
              </a:solidFill>
              <a:latin typeface="Arial" charset="0"/>
              <a:ea typeface="Arial" charset="0"/>
              <a:cs typeface="Arial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라이온스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회원번호</a:t>
            </a:r>
            <a:endParaRPr lang="en-US" sz="1200" kern="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에 입력된 전화번호 또는 이메일 주소</a:t>
            </a:r>
            <a:endParaRPr lang="en-US" sz="1200" kern="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원하는 비밀번호</a:t>
            </a:r>
            <a:endParaRPr lang="en-US" altLang="ko-KR" sz="1200" kern="0" dirty="0" smtClean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kern="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에 이메일 및 전화번호 업데이트를 원할 경우</a:t>
            </a:r>
            <a:r>
              <a:rPr lang="en-US" altLang="ko-KR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클럽총무에게 </a:t>
            </a:r>
            <a:r>
              <a:rPr lang="ko-KR" altLang="en-US" sz="1200" kern="0" dirty="0" err="1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회원번호를</a:t>
            </a:r>
            <a:r>
              <a:rPr lang="ko-KR" altLang="en-US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 제공하고 업데이트를 요청하십시오</a:t>
            </a:r>
            <a:r>
              <a:rPr lang="en-US" altLang="ko-KR" sz="1200" kern="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0800000">
            <a:off x="8907871" y="3679055"/>
            <a:ext cx="540912" cy="267928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  <a:defRPr/>
            </a:pPr>
            <a:endParaRPr lang="en-US" sz="3000" kern="0" dirty="0" err="1" smtClean="0">
              <a:solidFill>
                <a:srgbClr val="404040"/>
              </a:solidFill>
              <a:latin typeface="Segoe UI Semibold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110" y="1353780"/>
            <a:ext cx="5367997" cy="3768918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6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730" tIns="15865" rIns="31730" bIns="15865" rtlCol="0" anchor="ctr"/>
          <a:lstStyle/>
          <a:p>
            <a:pPr algn="ctr"/>
            <a:endParaRPr lang="en-US">
              <a:solidFill>
                <a:srgbClr val="000000">
                  <a:lumMod val="75000"/>
                </a:srgbClr>
              </a:solidFill>
              <a:latin typeface="Open Sans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64ADD34-C541-EB4F-9A8C-12B8113698E7}"/>
              </a:ext>
            </a:extLst>
          </p:cNvPr>
          <p:cNvSpPr/>
          <p:nvPr/>
        </p:nvSpPr>
        <p:spPr bwMode="auto">
          <a:xfrm>
            <a:off x="0" y="1905000"/>
            <a:ext cx="2469930" cy="4191000"/>
          </a:xfrm>
          <a:prstGeom prst="rect">
            <a:avLst/>
          </a:prstGeom>
          <a:solidFill>
            <a:srgbClr val="33373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18A01D-1CA0-114D-84B8-C17D40566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2" t="21268" r="11332" b="9313"/>
          <a:stretch/>
        </p:blipFill>
        <p:spPr>
          <a:xfrm>
            <a:off x="6609900" y="935421"/>
            <a:ext cx="3776233" cy="6025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MyLion</a:t>
            </a:r>
            <a:r>
              <a:rPr 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스마트폰 </a:t>
            </a:r>
            <a:r>
              <a:rPr lang="ko-KR" altLang="en-US" sz="3200" b="1" dirty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앱</a:t>
            </a:r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을 다운로드 받고 가입하십시오</a:t>
            </a:r>
            <a:r>
              <a:rPr lang="en-US" alt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A549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Freeform: Shape 21"/>
          <p:cNvSpPr txBox="1">
            <a:spLocks/>
          </p:cNvSpPr>
          <p:nvPr/>
        </p:nvSpPr>
        <p:spPr bwMode="auto">
          <a:xfrm>
            <a:off x="892917" y="1905000"/>
            <a:ext cx="4256691" cy="4191000"/>
          </a:xfrm>
          <a:custGeom>
            <a:avLst/>
            <a:gdLst>
              <a:gd name="connsiteX0" fmla="*/ 0 w 3124200"/>
              <a:gd name="connsiteY0" fmla="*/ 0 h 4191000"/>
              <a:gd name="connsiteX1" fmla="*/ 2908349 w 3124200"/>
              <a:gd name="connsiteY1" fmla="*/ 0 h 4191000"/>
              <a:gd name="connsiteX2" fmla="*/ 3124200 w 3124200"/>
              <a:gd name="connsiteY2" fmla="*/ 215851 h 4191000"/>
              <a:gd name="connsiteX3" fmla="*/ 3124200 w 3124200"/>
              <a:gd name="connsiteY3" fmla="*/ 3975149 h 4191000"/>
              <a:gd name="connsiteX4" fmla="*/ 2908349 w 3124200"/>
              <a:gd name="connsiteY4" fmla="*/ 4191000 h 4191000"/>
              <a:gd name="connsiteX5" fmla="*/ 0 w 3124200"/>
              <a:gd name="connsiteY5" fmla="*/ 419100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200" h="4191000">
                <a:moveTo>
                  <a:pt x="0" y="0"/>
                </a:moveTo>
                <a:lnTo>
                  <a:pt x="2908349" y="0"/>
                </a:lnTo>
                <a:cubicBezTo>
                  <a:pt x="3027560" y="0"/>
                  <a:pt x="3124200" y="96640"/>
                  <a:pt x="3124200" y="215851"/>
                </a:cubicBezTo>
                <a:lnTo>
                  <a:pt x="3124200" y="3975149"/>
                </a:lnTo>
                <a:cubicBezTo>
                  <a:pt x="3124200" y="4094360"/>
                  <a:pt x="3027560" y="4191000"/>
                  <a:pt x="2908349" y="4191000"/>
                </a:cubicBezTo>
                <a:lnTo>
                  <a:pt x="0" y="4191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274320" rIns="182880" bIns="274320" numCol="1" anchor="ctr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25" indent="-227013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6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8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6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en-US" sz="2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www.mylion.org</a:t>
            </a:r>
            <a:r>
              <a:rPr lang="ko-KR" altLang="en-US" sz="2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2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방문</a:t>
            </a:r>
            <a:endParaRPr lang="en-US" sz="2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Font typeface="Arial" pitchFamily="34" charset="0"/>
              <a:buNone/>
            </a:pPr>
            <a:r>
              <a:rPr lang="ko-KR" altLang="en-US" b="1" kern="0" cap="all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스마트폰 앱 다운로드 받기</a:t>
            </a:r>
            <a:endParaRPr lang="en-US" sz="2400" kern="0" dirty="0">
              <a:solidFill>
                <a:prstClr val="white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n-US" sz="2400" kern="0" dirty="0">
              <a:solidFill>
                <a:prstClr val="white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n-US" sz="2400" kern="0" dirty="0">
              <a:solidFill>
                <a:prstClr val="white"/>
              </a:solidFill>
            </a:endParaRPr>
          </a:p>
        </p:txBody>
      </p:sp>
      <p:pic>
        <p:nvPicPr>
          <p:cNvPr id="1028" name="Picture 4" descr="Image result for ios app store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211" y="4046026"/>
            <a:ext cx="2384247" cy="7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google play 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763" y="5032225"/>
            <a:ext cx="2355272" cy="6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70" y="2223155"/>
            <a:ext cx="3875690" cy="65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7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ko-KR" sz="3000" dirty="0" err="1">
                <a:latin typeface="Arial" panose="020B0604020202020204" pitchFamily="34" charset="0"/>
                <a:cs typeface="Arial" panose="020B0604020202020204" pitchFamily="34" charset="0"/>
              </a:rPr>
              <a:t>웹용</a:t>
            </a:r>
            <a:r>
              <a:rPr lang="ko-KR" sz="3000" dirty="0">
                <a:latin typeface="Arial" panose="020B0604020202020204" pitchFamily="34" charset="0"/>
                <a:cs typeface="Arial" panose="020B0604020202020204" pitchFamily="34" charset="0"/>
              </a:rPr>
              <a:t> MyLion의 기능을 탐색해 </a:t>
            </a:r>
            <a:r>
              <a:rPr lang="ko-K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보십시오</a:t>
            </a:r>
            <a:r>
              <a:rPr lang="en-US" altLang="ko-K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ko-K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b="1">
                <a:latin typeface="Arial" panose="020B0604020202020204" pitchFamily="34" charset="0"/>
                <a:cs typeface="Arial" panose="020B0604020202020204" pitchFamily="34" charset="0"/>
              </a:rPr>
              <a:t>MyLion, 우리 방식</a:t>
            </a:r>
          </a:p>
        </p:txBody>
      </p:sp>
    </p:spTree>
    <p:extLst>
      <p:ext uri="{BB962C8B-B14F-4D97-AF65-F5344CB8AC3E}">
        <p14:creationId xmlns:p14="http://schemas.microsoft.com/office/powerpoint/2010/main" val="15905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379200" cy="774208"/>
          </a:xfrm>
        </p:spPr>
        <p:txBody>
          <a:bodyPr/>
          <a:lstStyle/>
          <a:p>
            <a:r>
              <a:rPr lang="ko-KR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MyLion </a:t>
            </a:r>
            <a:r>
              <a:rPr lang="ko-KR" altLang="en-US" sz="3200" b="1" dirty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</a:t>
            </a:r>
            <a:r>
              <a:rPr lang="ko-KR" sz="3200" b="1" dirty="0" smtClean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3200" b="1" dirty="0" err="1" smtClean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홈</a:t>
            </a:r>
            <a:r>
              <a:rPr lang="ko-KR" altLang="en-US" sz="3200" b="1" dirty="0" err="1" smtClean="0">
                <a:solidFill>
                  <a:srgbClr val="0A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화면</a:t>
            </a:r>
            <a:endParaRPr lang="ko-KR" sz="3200" b="1" dirty="0">
              <a:solidFill>
                <a:srgbClr val="0A54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543" y="2195832"/>
            <a:ext cx="1765193" cy="1585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봉사의 영향력을 </a:t>
            </a:r>
            <a:r>
              <a:rPr lang="ko-KR" altLang="en-US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한눈에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확인</a:t>
            </a:r>
            <a:endParaRPr lang="ko-KR" sz="16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개인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의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봉사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영향력 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표시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altLang="en-US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회원 </a:t>
            </a:r>
            <a:r>
              <a:rPr lang="ko-KR" alt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홈화면에</a:t>
            </a:r>
            <a:r>
              <a:rPr lang="ko-KR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 클럽의 봉사 통계가 표시됨</a:t>
            </a:r>
            <a:r>
              <a:rPr lang="en-US" altLang="ko-KR" sz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ko-KR" sz="120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543" y="4307366"/>
            <a:ext cx="1772286" cy="18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정보에 정통</a:t>
            </a:r>
          </a:p>
          <a:p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클럽의 차기 봉사활동을 확인. 참여하고 있는 활동을 확인하고, </a:t>
            </a:r>
            <a:r>
              <a:rPr lang="ko-KR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관심있는</a:t>
            </a: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활동에 참여하고, 보고해야 할 봉사활동을 마무리</a:t>
            </a:r>
            <a:r>
              <a:rPr lang="ko-KR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8514" y="3818704"/>
            <a:ext cx="1756781" cy="244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봉사의 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여정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지속</a:t>
            </a:r>
          </a:p>
          <a:p>
            <a:pPr marL="171450" indent="-171450">
              <a:buFont typeface="Arial" charset="0"/>
              <a:buChar char="•"/>
            </a:pP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글로벌 주력사업 </a:t>
            </a:r>
            <a:r>
              <a:rPr lang="ko-KR" sz="1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학습</a:t>
            </a:r>
          </a:p>
          <a:p>
            <a:pPr marL="171450" indent="-171450">
              <a:buFont typeface="Arial" charset="0"/>
              <a:buChar char="•"/>
            </a:pP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참여할 수 있는 봉사활동 </a:t>
            </a:r>
            <a:r>
              <a:rPr lang="ko-KR" sz="1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발견</a:t>
            </a:r>
          </a:p>
          <a:p>
            <a:pPr marL="171450" indent="-171450">
              <a:buFont typeface="Arial" charset="0"/>
              <a:buChar char="•"/>
            </a:pP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자체 봉사활동을 생성하여 </a:t>
            </a:r>
            <a:r>
              <a:rPr lang="ko-KR" sz="1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활동</a:t>
            </a:r>
          </a:p>
          <a:p>
            <a:pPr marL="171450" indent="-171450">
              <a:buFont typeface="Arial" charset="0"/>
              <a:buChar char="•"/>
            </a:pP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성공 사례를 공유하고 봉사 영향력 통계를 탐색하여 </a:t>
            </a:r>
            <a:r>
              <a:rPr lang="ko-KR" sz="12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축하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endParaRPr lang="ko-KR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95303" y="1540362"/>
            <a:ext cx="1869992" cy="1154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원활한</a:t>
            </a:r>
            <a:r>
              <a:rPr lang="ko-KR" sz="16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sz="16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검색</a:t>
            </a:r>
          </a:p>
          <a:p>
            <a:r>
              <a:rPr lang="ko-KR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간</a:t>
            </a:r>
            <a:r>
              <a:rPr lang="ko-KR" altLang="en-US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단한 터치로 </a:t>
            </a:r>
            <a:r>
              <a:rPr lang="ko-KR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언제든지 </a:t>
            </a:r>
            <a:r>
              <a:rPr lang="ko-KR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현재 위치와 이동할 위치를 확인</a:t>
            </a:r>
            <a:r>
              <a:rPr lang="ko-KR" sz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ko-KR" sz="12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ko-KR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454736" y="2478326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461829" y="4913077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0800000">
            <a:off x="9247298" y="1605954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9365838" y="4000349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191" y="1403351"/>
            <a:ext cx="5737657" cy="490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0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b="1" dirty="0" smtClean="0">
                <a:solidFill>
                  <a:srgbClr val="0A549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봉사활동 검색하기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12748" y="2110777"/>
            <a:ext cx="1835516" cy="2015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600" b="1" dirty="0" smtClean="0">
                <a:solidFill>
                  <a:srgbClr val="002F87"/>
                </a:solidFill>
                <a:latin typeface="Arial" charset="0"/>
                <a:ea typeface="Arial" charset="0"/>
                <a:cs typeface="Arial" charset="0"/>
              </a:rPr>
              <a:t>필터를 이용한 알맞은 봉사활동 검색하기</a:t>
            </a:r>
            <a:endParaRPr lang="en-US" sz="1600" b="1" dirty="0">
              <a:solidFill>
                <a:srgbClr val="002F8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맞춤 검색으로 과거와 미래의 모든 수준의 라이온 활동을 찾아 볼 수 있습니다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altLang="en-US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가까운 지역의 흥미로운 봉사활동에 참여하세요</a:t>
            </a:r>
            <a:r>
              <a:rPr lang="en-US" altLang="ko-KR" sz="1200" dirty="0" smtClean="0">
                <a:solidFill>
                  <a:srgbClr val="33373B">
                    <a:lumMod val="60000"/>
                    <a:lumOff val="40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rgbClr val="33373B">
                  <a:lumMod val="60000"/>
                  <a:lumOff val="4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2360429" y="2286896"/>
            <a:ext cx="540912" cy="267928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 fontAlgn="base">
              <a:spcAft>
                <a:spcPct val="0"/>
              </a:spcAft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4" y="1256610"/>
            <a:ext cx="6364608" cy="4710647"/>
          </a:xfrm>
          <a:prstGeom prst="rect">
            <a:avLst/>
          </a:prstGeom>
          <a:effectLst>
            <a:outerShdw blurRad="152400" dist="38100" dir="3600000" sx="101000" sy="101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4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ions_PowerPoint_Template_June2016_Template-1">
  <a:themeElements>
    <a:clrScheme name="LCI 2018 1">
      <a:dk1>
        <a:srgbClr val="33373B"/>
      </a:dk1>
      <a:lt1>
        <a:srgbClr val="FEFFFE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21361</TotalTime>
  <Words>1470</Words>
  <Application>Microsoft Office PowerPoint</Application>
  <PresentationFormat>Widescreen</PresentationFormat>
  <Paragraphs>194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굴림</vt:lpstr>
      <vt:lpstr>맑은 고딕</vt:lpstr>
      <vt:lpstr>Arial</vt:lpstr>
      <vt:lpstr>Arial Hebrew Scholar</vt:lpstr>
      <vt:lpstr>Calibri</vt:lpstr>
      <vt:lpstr>Calibri Light</vt:lpstr>
      <vt:lpstr>Helvetica</vt:lpstr>
      <vt:lpstr>Helvetica Neue</vt:lpstr>
      <vt:lpstr>Lucida Grande</vt:lpstr>
      <vt:lpstr>Open sans</vt:lpstr>
      <vt:lpstr>Open Sans Light</vt:lpstr>
      <vt:lpstr>Open Sans Regular</vt:lpstr>
      <vt:lpstr>Segoe UI</vt:lpstr>
      <vt:lpstr>Segoe UI Light</vt:lpstr>
      <vt:lpstr>Segoe UI Semibold</vt:lpstr>
      <vt:lpstr>ヒラギノ角ゴ Pro W3</vt:lpstr>
      <vt:lpstr>2_Lions_PowerPoint_Template_June2016_Template-1</vt:lpstr>
      <vt:lpstr>3_Lions_PowerPoint_Template_June2016_Template-1</vt:lpstr>
      <vt:lpstr>Lions_PowerPoint_Template_June2016_Template-1</vt:lpstr>
      <vt:lpstr>1_Lions_PowerPoint_Template_June2016_Template-1</vt:lpstr>
      <vt:lpstr>Blue Page Number</vt:lpstr>
      <vt:lpstr>4_Lions_PowerPoint_Template_June2016_Template-1</vt:lpstr>
      <vt:lpstr>White Page Number</vt:lpstr>
      <vt:lpstr>No Page Number</vt:lpstr>
      <vt:lpstr>2_Office Theme</vt:lpstr>
      <vt:lpstr>1_No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MyLion 스마트폰 앱을 다운로드 받고 가입하십시오.</vt:lpstr>
      <vt:lpstr>PowerPoint Presentation</vt:lpstr>
      <vt:lpstr>MyLion 회원 홈화면</vt:lpstr>
      <vt:lpstr>봉사활동 검색하기</vt:lpstr>
      <vt:lpstr>PowerPoint Presentation</vt:lpstr>
      <vt:lpstr>봉사활동을 통해 개선 가능한 분야 선택</vt:lpstr>
      <vt:lpstr>봉사사업 계획서 단계를 선택하면  봉사사업에 필요한 과정을 순서대로 안내</vt:lpstr>
      <vt:lpstr>활동 세부사항</vt:lpstr>
      <vt:lpstr>다른 사람들을 봉사활동에 초대</vt:lpstr>
      <vt:lpstr>미리보기</vt:lpstr>
      <vt:lpstr>보고 (임원용)</vt:lpstr>
      <vt:lpstr>축하: 통계 대시보드에서 영향력 탐색</vt:lpstr>
      <vt:lpstr>PowerPoint Presentation</vt:lpstr>
      <vt:lpstr>MyLion 앱에서 봉사활동 계획 및 참여</vt:lpstr>
      <vt:lpstr>이동 중에도 봉사활동을 생성</vt:lpstr>
      <vt:lpstr>봉사활동 보고와 축하(임원 용)</vt:lpstr>
      <vt:lpstr>차기 봉사활동과 봉사 파트너 찾기</vt:lpstr>
      <vt:lpstr>실시간으로 소통</vt:lpstr>
      <vt:lpstr>LCIF에 기부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MacMillen, Clare</dc:creator>
  <cp:lastModifiedBy>MacMillen, Clare</cp:lastModifiedBy>
  <cp:revision>392</cp:revision>
  <dcterms:created xsi:type="dcterms:W3CDTF">2018-05-21T23:35:47Z</dcterms:created>
  <dcterms:modified xsi:type="dcterms:W3CDTF">2019-02-06T16:39:03Z</dcterms:modified>
</cp:coreProperties>
</file>